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74" r:id="rId3"/>
    <p:sldId id="302" r:id="rId4"/>
    <p:sldId id="276" r:id="rId5"/>
    <p:sldId id="282" r:id="rId6"/>
    <p:sldId id="283" r:id="rId7"/>
    <p:sldId id="284" r:id="rId8"/>
    <p:sldId id="298" r:id="rId9"/>
    <p:sldId id="273" r:id="rId10"/>
    <p:sldId id="289" r:id="rId11"/>
    <p:sldId id="285" r:id="rId12"/>
    <p:sldId id="297" r:id="rId13"/>
    <p:sldId id="299" r:id="rId14"/>
    <p:sldId id="30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1"/>
    <p:restoredTop sz="94934"/>
  </p:normalViewPr>
  <p:slideViewPr>
    <p:cSldViewPr snapToGrid="0" snapToObjects="1">
      <p:cViewPr varScale="1">
        <p:scale>
          <a:sx n="86" d="100"/>
          <a:sy n="86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D5CF9-9165-4A5D-ABBD-A6A2288F578A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7EFFC-2F9E-467C-9B9F-E4D30C6105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3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TCC meeting 30 09 2021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8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4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8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80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TCC meeting 30 09 2021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95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TCC meeting 30 09 2021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3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DB0A-6842-0243-8574-038E0B10D4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BGC v3 Tunnel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2514C-F147-9248-8A7A-2D317CC2B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4752" y="3253199"/>
            <a:ext cx="9024048" cy="204693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Gerhard Schneider, Krystian Sidorowski, Giannis Papazoglou, Ray Veness</a:t>
            </a:r>
          </a:p>
          <a:p>
            <a:endParaRPr lang="en-US" dirty="0"/>
          </a:p>
          <a:p>
            <a:r>
              <a:rPr lang="en-US" dirty="0"/>
              <a:t>Beam Gas Curtain (BGC):</a:t>
            </a:r>
          </a:p>
          <a:p>
            <a:r>
              <a:rPr lang="en-US" dirty="0"/>
              <a:t>baseline instrument for on-line monitoring of the overlap between proton and electron beams in the hollow e-lens and as a general non-invasive profile measurement diagnostic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/>
              <a:t>BGC collaboration meeting 30</a:t>
            </a:r>
            <a:r>
              <a:rPr lang="fr-CH" baseline="30000" dirty="0"/>
              <a:t>th</a:t>
            </a:r>
            <a:r>
              <a:rPr lang="fr-CH" dirty="0"/>
              <a:t> 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00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02193F8-CB7D-4FF5-93A4-7F96C52F47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8" r="37317"/>
          <a:stretch/>
        </p:blipFill>
        <p:spPr>
          <a:xfrm>
            <a:off x="8607552" y="-75757"/>
            <a:ext cx="3584449" cy="68940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D65AF-5920-47BD-9E99-0E13A975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914377"/>
              <a:t>10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0592" y="524316"/>
            <a:ext cx="10560000" cy="720000"/>
          </a:xfrm>
        </p:spPr>
        <p:txBody>
          <a:bodyPr/>
          <a:lstStyle/>
          <a:p>
            <a:r>
              <a:rPr lang="en-GB" dirty="0"/>
              <a:t>BGC Phase 1 2021in YETS</a:t>
            </a:r>
          </a:p>
        </p:txBody>
      </p:sp>
    </p:spTree>
    <p:extLst>
      <p:ext uri="{BB962C8B-B14F-4D97-AF65-F5344CB8AC3E}">
        <p14:creationId xmlns:p14="http://schemas.microsoft.com/office/powerpoint/2010/main" val="1209136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en-GB" dirty="0"/>
              <a:t>BGI Gas injection system next to BGC</a:t>
            </a:r>
          </a:p>
        </p:txBody>
      </p:sp>
      <p:pic>
        <p:nvPicPr>
          <p:cNvPr id="5" name="Content Placeholder 4" descr="A picture containing engine, miller&#10;&#10;Description automatically generated">
            <a:extLst>
              <a:ext uri="{FF2B5EF4-FFF2-40B4-BE49-F238E27FC236}">
                <a16:creationId xmlns:a16="http://schemas.microsoft.com/office/drawing/2014/main" id="{50262875-2B77-4E25-819B-C4BD20056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7417" y="1489075"/>
            <a:ext cx="5810992" cy="435768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BB359-603F-4E10-9706-2618CA67A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289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724C-CB3C-944E-A769-A447E866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2 to be installed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93D61-1AA0-1C4B-AD15-0F599CE0C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" r="2940"/>
          <a:stretch/>
        </p:blipFill>
        <p:spPr>
          <a:xfrm>
            <a:off x="1524000" y="1249225"/>
            <a:ext cx="9129132" cy="4907722"/>
          </a:xfrm>
        </p:spPr>
      </p:pic>
    </p:spTree>
    <p:extLst>
      <p:ext uri="{BB962C8B-B14F-4D97-AF65-F5344CB8AC3E}">
        <p14:creationId xmlns:p14="http://schemas.microsoft.com/office/powerpoint/2010/main" val="4217455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D4FA35-8E04-D74E-AF80-278A7B398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082443"/>
            <a:ext cx="9144000" cy="468351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87BDB-4436-7E43-8137-847EE0267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07CBF2-A37B-422E-B3B3-F96297D68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/>
              <a:t>Final BGC version (V4) in HEL, here 4R</a:t>
            </a:r>
          </a:p>
        </p:txBody>
      </p:sp>
    </p:spTree>
    <p:extLst>
      <p:ext uri="{BB962C8B-B14F-4D97-AF65-F5344CB8AC3E}">
        <p14:creationId xmlns:p14="http://schemas.microsoft.com/office/powerpoint/2010/main" val="2932435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67" y="829043"/>
            <a:ext cx="11519933" cy="720000"/>
          </a:xfrm>
        </p:spPr>
        <p:txBody>
          <a:bodyPr/>
          <a:lstStyle/>
          <a:p>
            <a:r>
              <a:rPr lang="en-GB" sz="3400" dirty="0"/>
              <a:t>Design of final instrument (V4) for HEL well in Progress</a:t>
            </a:r>
            <a:br>
              <a:rPr lang="en-GB" sz="3400" dirty="0"/>
            </a:br>
            <a:r>
              <a:rPr lang="en-GB" sz="3400" dirty="0"/>
              <a:t>Challenge: Space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noProof="0" dirty="0"/>
              <a:t>TCC meeting 30 09 2021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09E7A-599F-40AA-A8AA-F1D8B83D4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 descr="A picture containing indoor, toy&#10;&#10;Description automatically generated">
            <a:extLst>
              <a:ext uri="{FF2B5EF4-FFF2-40B4-BE49-F238E27FC236}">
                <a16:creationId xmlns:a16="http://schemas.microsoft.com/office/drawing/2014/main" id="{95EB6CA2-5B6F-4064-B0DF-77DF79594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969" y="1443053"/>
            <a:ext cx="8477384" cy="458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7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667" y="1219201"/>
            <a:ext cx="10744200" cy="4906963"/>
          </a:xfrm>
        </p:spPr>
        <p:txBody>
          <a:bodyPr>
            <a:normAutofit/>
          </a:bodyPr>
          <a:lstStyle/>
          <a:p>
            <a:r>
              <a:rPr lang="en-GB" dirty="0"/>
              <a:t>BGC v3 installation as today, v3 Phase 1 with distributed gas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BGC v3 finalisation for LHC gas curtain operation, Phase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47F9B-0E8F-4651-91BD-01827C75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90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56304"/>
            <a:ext cx="10560000" cy="720000"/>
          </a:xfrm>
        </p:spPr>
        <p:txBody>
          <a:bodyPr/>
          <a:lstStyle/>
          <a:p>
            <a:r>
              <a:rPr lang="fr-CH" dirty="0"/>
              <a:t>B</a:t>
            </a:r>
            <a:r>
              <a:rPr lang="en-GB" dirty="0"/>
              <a:t>GC tunnel installation March 2022 (Phase 1)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noProof="0" dirty="0"/>
              <a:t>BGC collaboration meeting 30 03 2022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CEF1DEF9-4542-4FD3-81B7-188045104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44" y="725424"/>
            <a:ext cx="10902356" cy="613257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458656-F811-4F75-BB2D-3C2DEF6C29DA}"/>
              </a:ext>
            </a:extLst>
          </p:cNvPr>
          <p:cNvCxnSpPr>
            <a:cxnSpLocks/>
          </p:cNvCxnSpPr>
          <p:nvPr/>
        </p:nvCxnSpPr>
        <p:spPr>
          <a:xfrm flipH="1">
            <a:off x="8304492" y="1658848"/>
            <a:ext cx="1164336" cy="25040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BDB6BF3-74C6-47F1-9F39-FD47C293649F}"/>
              </a:ext>
            </a:extLst>
          </p:cNvPr>
          <p:cNvSpPr txBox="1"/>
          <p:nvPr/>
        </p:nvSpPr>
        <p:spPr>
          <a:xfrm>
            <a:off x="9468828" y="1398523"/>
            <a:ext cx="1773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Optical system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287A42C-8DA6-4AE4-AB88-7272D3945A45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8656320" y="3663724"/>
            <a:ext cx="897409" cy="25018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3FB43E-6FE8-492C-97F0-DCCCBD768608}"/>
              </a:ext>
            </a:extLst>
          </p:cNvPr>
          <p:cNvSpPr txBox="1"/>
          <p:nvPr/>
        </p:nvSpPr>
        <p:spPr>
          <a:xfrm>
            <a:off x="9553729" y="3479058"/>
            <a:ext cx="22459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3x </a:t>
            </a:r>
            <a:r>
              <a:rPr lang="fr-CH" dirty="0" err="1"/>
              <a:t>Gate</a:t>
            </a:r>
            <a:r>
              <a:rPr lang="fr-CH" dirty="0"/>
              <a:t> valves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C0BE34-D549-428B-8CBB-75BB63E27673}"/>
              </a:ext>
            </a:extLst>
          </p:cNvPr>
          <p:cNvSpPr txBox="1"/>
          <p:nvPr/>
        </p:nvSpPr>
        <p:spPr>
          <a:xfrm>
            <a:off x="757644" y="6417844"/>
            <a:ext cx="27780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BGI </a:t>
            </a:r>
            <a:r>
              <a:rPr lang="fr-CH" dirty="0" err="1"/>
              <a:t>gas</a:t>
            </a:r>
            <a:r>
              <a:rPr lang="fr-CH" dirty="0"/>
              <a:t> injection system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AE52B1-54AB-415A-8962-607CD79CD471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535680" y="6132576"/>
            <a:ext cx="1617180" cy="46993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9EA6BC1-64DE-4C5F-810A-5227012CD91D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8534400" y="3079444"/>
            <a:ext cx="1164336" cy="19081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FC27AD3-DD8D-4D43-B752-80DF63B8F09E}"/>
              </a:ext>
            </a:extLst>
          </p:cNvPr>
          <p:cNvSpPr txBox="1"/>
          <p:nvPr/>
        </p:nvSpPr>
        <p:spPr>
          <a:xfrm>
            <a:off x="9698736" y="2894778"/>
            <a:ext cx="2176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Local BGI </a:t>
            </a:r>
            <a:r>
              <a:rPr lang="fr-CH" dirty="0" err="1"/>
              <a:t>Penning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B6F7F15-2793-452F-BB64-0F2614DFD421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8330810" y="5299094"/>
            <a:ext cx="1119048" cy="619422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83E4D5D-1264-427C-8D23-820A2B4F850A}"/>
              </a:ext>
            </a:extLst>
          </p:cNvPr>
          <p:cNvSpPr txBox="1"/>
          <p:nvPr/>
        </p:nvSpPr>
        <p:spPr>
          <a:xfrm>
            <a:off x="9449858" y="5595350"/>
            <a:ext cx="22459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Gas injection for </a:t>
            </a:r>
            <a:r>
              <a:rPr lang="fr-CH" dirty="0" err="1"/>
              <a:t>distributed</a:t>
            </a:r>
            <a:r>
              <a:rPr lang="fr-CH" dirty="0"/>
              <a:t> </a:t>
            </a:r>
            <a:r>
              <a:rPr lang="fr-CH" dirty="0" err="1"/>
              <a:t>gas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BA422D-DE79-4E58-B94F-F8DC52772663}"/>
              </a:ext>
            </a:extLst>
          </p:cNvPr>
          <p:cNvSpPr txBox="1"/>
          <p:nvPr/>
        </p:nvSpPr>
        <p:spPr>
          <a:xfrm>
            <a:off x="10676701" y="5041163"/>
            <a:ext cx="14316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Local Racks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01D4DFF-C86D-44C9-BFC7-7D3520E66083}"/>
              </a:ext>
            </a:extLst>
          </p:cNvPr>
          <p:cNvCxnSpPr>
            <a:cxnSpLocks/>
          </p:cNvCxnSpPr>
          <p:nvPr/>
        </p:nvCxnSpPr>
        <p:spPr>
          <a:xfrm flipH="1" flipV="1">
            <a:off x="10676701" y="4513675"/>
            <a:ext cx="155891" cy="5274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5B9251B-60F3-4D13-AB91-327B0EDF659D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9116568" y="5195920"/>
            <a:ext cx="1560133" cy="2990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93897A3-317A-4DDE-864B-4E925BE0A126}"/>
              </a:ext>
            </a:extLst>
          </p:cNvPr>
          <p:cNvSpPr txBox="1"/>
          <p:nvPr/>
        </p:nvSpPr>
        <p:spPr>
          <a:xfrm>
            <a:off x="930515" y="5195920"/>
            <a:ext cx="27780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BGC </a:t>
            </a:r>
            <a:r>
              <a:rPr lang="fr-CH" dirty="0" err="1"/>
              <a:t>cables</a:t>
            </a:r>
            <a:r>
              <a:rPr lang="fr-CH" dirty="0"/>
              <a:t> for Phase 2</a:t>
            </a:r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B0D490D-30C1-4C71-9F93-02EDFC5036A0}"/>
              </a:ext>
            </a:extLst>
          </p:cNvPr>
          <p:cNvCxnSpPr>
            <a:cxnSpLocks/>
          </p:cNvCxnSpPr>
          <p:nvPr/>
        </p:nvCxnSpPr>
        <p:spPr>
          <a:xfrm flipV="1">
            <a:off x="3708551" y="5195920"/>
            <a:ext cx="1759561" cy="264876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DADDB17-541B-4805-98CC-CECFFF2BB971}"/>
              </a:ext>
            </a:extLst>
          </p:cNvPr>
          <p:cNvSpPr txBox="1"/>
          <p:nvPr/>
        </p:nvSpPr>
        <p:spPr>
          <a:xfrm>
            <a:off x="8008496" y="6269004"/>
            <a:ext cx="18157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Phase 2 </a:t>
            </a:r>
            <a:r>
              <a:rPr lang="fr-CH" dirty="0" err="1"/>
              <a:t>gas</a:t>
            </a:r>
            <a:r>
              <a:rPr lang="fr-CH" dirty="0"/>
              <a:t> injection valves</a:t>
            </a:r>
            <a:endParaRPr lang="en-GB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E0FA2D6-5C79-43EC-9FD6-B4A5E9E232C2}"/>
              </a:ext>
            </a:extLst>
          </p:cNvPr>
          <p:cNvCxnSpPr>
            <a:cxnSpLocks/>
          </p:cNvCxnSpPr>
          <p:nvPr/>
        </p:nvCxnSpPr>
        <p:spPr>
          <a:xfrm flipH="1" flipV="1">
            <a:off x="6938994" y="6077140"/>
            <a:ext cx="1069502" cy="54197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161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384108"/>
            <a:ext cx="10560000" cy="720000"/>
          </a:xfrm>
        </p:spPr>
        <p:txBody>
          <a:bodyPr/>
          <a:lstStyle/>
          <a:p>
            <a:r>
              <a:rPr lang="en-GB" dirty="0"/>
              <a:t>Summary LHC tunnel installations (Phase 1) resulting from approved ECRs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0D0F8C7-41A4-4DAB-9E28-15075360FA1F}"/>
              </a:ext>
            </a:extLst>
          </p:cNvPr>
          <p:cNvSpPr txBox="1">
            <a:spLocks/>
          </p:cNvSpPr>
          <p:nvPr/>
        </p:nvSpPr>
        <p:spPr>
          <a:xfrm>
            <a:off x="381430" y="5431772"/>
            <a:ext cx="8356169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/>
              <a:t>ECR </a:t>
            </a:r>
            <a:r>
              <a:rPr lang="en-US" sz="2400" dirty="0"/>
              <a:t>2025553 + </a:t>
            </a:r>
            <a:r>
              <a:rPr lang="fr-CH" sz="2400" dirty="0"/>
              <a:t>ECR </a:t>
            </a:r>
            <a:r>
              <a:rPr lang="en-US" sz="2400" dirty="0"/>
              <a:t>2363497  =  LS2 +  YETS 21/22</a:t>
            </a:r>
            <a:endParaRPr lang="en-GB" sz="24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3D49CC-426B-4CD5-ACF2-B2713DA00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02" y="1728064"/>
            <a:ext cx="10934042" cy="3703708"/>
          </a:xfrm>
          <a:noFill/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600" b="1" dirty="0">
                <a:sym typeface="Wingdings" panose="05000000000000000000" pitchFamily="2" charset="2"/>
              </a:rPr>
              <a:t>Done in LS2 and YETS 21/22</a:t>
            </a:r>
          </a:p>
          <a:p>
            <a:r>
              <a:rPr lang="en-GB" sz="3600" dirty="0">
                <a:sym typeface="Wingdings" panose="05000000000000000000" pitchFamily="2" charset="2"/>
              </a:rPr>
              <a:t>BGC Installed in the LHC</a:t>
            </a:r>
          </a:p>
          <a:p>
            <a:r>
              <a:rPr lang="en-GB" sz="3600" dirty="0">
                <a:sym typeface="Wingdings" panose="05000000000000000000" pitchFamily="2" charset="2"/>
              </a:rPr>
              <a:t>Gas line is pulled from the gas bottle to the BGC (for phase 2)</a:t>
            </a:r>
          </a:p>
          <a:p>
            <a:r>
              <a:rPr lang="en-GB" sz="3600" dirty="0">
                <a:sym typeface="Wingdings" panose="05000000000000000000" pitchFamily="2" charset="2"/>
              </a:rPr>
              <a:t>Gas line valves installed</a:t>
            </a:r>
          </a:p>
          <a:p>
            <a:r>
              <a:rPr lang="en-GB" sz="3600" dirty="0">
                <a:sym typeface="Wingdings" panose="05000000000000000000" pitchFamily="2" charset="2"/>
              </a:rPr>
              <a:t>Compressed air for the valves pulled</a:t>
            </a:r>
          </a:p>
          <a:p>
            <a:r>
              <a:rPr lang="en-GB" sz="3600" dirty="0">
                <a:sym typeface="Wingdings" panose="05000000000000000000" pitchFamily="2" charset="2"/>
              </a:rPr>
              <a:t>Power cables pulled</a:t>
            </a:r>
          </a:p>
          <a:p>
            <a:r>
              <a:rPr lang="en-GB" sz="3600" dirty="0">
                <a:sym typeface="Wingdings" panose="05000000000000000000" pitchFamily="2" charset="2"/>
              </a:rPr>
              <a:t>Fibre optics cable pulled and rack installed</a:t>
            </a:r>
          </a:p>
          <a:p>
            <a:r>
              <a:rPr lang="en-GB" sz="3600" dirty="0">
                <a:sym typeface="Wingdings" panose="05000000000000000000" pitchFamily="2" charset="2"/>
              </a:rPr>
              <a:t>BGI gas system and control rack now operational on BGC, Test injection made</a:t>
            </a:r>
          </a:p>
          <a:p>
            <a:r>
              <a:rPr lang="en-GB" sz="3600" dirty="0">
                <a:sym typeface="Wingdings" panose="05000000000000000000" pitchFamily="2" charset="2"/>
              </a:rPr>
              <a:t>Optical system installed and operational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2D9AD3F-CF05-4A3A-89EC-9D084905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05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" y="384108"/>
            <a:ext cx="11940480" cy="720000"/>
          </a:xfrm>
        </p:spPr>
        <p:txBody>
          <a:bodyPr/>
          <a:lstStyle/>
          <a:p>
            <a:r>
              <a:rPr lang="fr-CH" sz="3200" dirty="0"/>
              <a:t>R</a:t>
            </a:r>
            <a:r>
              <a:rPr lang="en-GB" sz="3200" dirty="0" err="1"/>
              <a:t>eady</a:t>
            </a:r>
            <a:r>
              <a:rPr lang="en-GB" sz="3200" dirty="0"/>
              <a:t> for gas injection, here with sector valves closed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fr-CH" dirty="0"/>
              <a:t>BGC collaboration meeting 30 03 2022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D65AF-5920-47BD-9E99-0E13A975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 descr="A picture containing indoor, green, engine, miller&#10;&#10;Description automatically generated">
            <a:extLst>
              <a:ext uri="{FF2B5EF4-FFF2-40B4-BE49-F238E27FC236}">
                <a16:creationId xmlns:a16="http://schemas.microsoft.com/office/drawing/2014/main" id="{373455C0-1B3D-483A-B940-E4B371509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1011"/>
            <a:ext cx="10003536" cy="5626989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EE773FED-BF7D-4F05-9078-62596A760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180" y="3383597"/>
            <a:ext cx="5211958" cy="347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F8B3B2-9B30-4B60-BB0F-70A24AA3DB43}"/>
              </a:ext>
            </a:extLst>
          </p:cNvPr>
          <p:cNvCxnSpPr>
            <a:cxnSpLocks/>
          </p:cNvCxnSpPr>
          <p:nvPr/>
        </p:nvCxnSpPr>
        <p:spPr>
          <a:xfrm flipH="1" flipV="1">
            <a:off x="2157984" y="3359489"/>
            <a:ext cx="5163312" cy="1694412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99C8B3-5C80-414B-B17D-034E26938476}"/>
              </a:ext>
            </a:extLst>
          </p:cNvPr>
          <p:cNvCxnSpPr>
            <a:cxnSpLocks/>
          </p:cNvCxnSpPr>
          <p:nvPr/>
        </p:nvCxnSpPr>
        <p:spPr>
          <a:xfrm flipH="1" flipV="1">
            <a:off x="8211312" y="2791968"/>
            <a:ext cx="2682240" cy="861313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E214FE4-CA17-4665-8B45-A96EF8ED1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301985"/>
              </p:ext>
            </p:extLst>
          </p:nvPr>
        </p:nvGraphicFramePr>
        <p:xfrm>
          <a:off x="7052437" y="1391207"/>
          <a:ext cx="3898900" cy="891540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191090030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83346561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4980814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Penning VGPB.368.5L4.B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Penning BGC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Penning VGPB.443.5L4.B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2188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1.1E-9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1.5E-9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6.2E-10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7257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9.0E-9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1.0E-8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4.4E-9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203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2.0E-8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2.2E-8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1.0E-8 mbar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315767"/>
                  </a:ext>
                </a:extLst>
              </a:tr>
            </a:tbl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CC6602-E01A-4E89-BCF7-01631255438C}"/>
              </a:ext>
            </a:extLst>
          </p:cNvPr>
          <p:cNvCxnSpPr>
            <a:cxnSpLocks/>
          </p:cNvCxnSpPr>
          <p:nvPr/>
        </p:nvCxnSpPr>
        <p:spPr>
          <a:xfrm flipH="1">
            <a:off x="6575734" y="2282747"/>
            <a:ext cx="2135450" cy="89444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473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en-GB" dirty="0"/>
              <a:t>Phase 2 instrument with Gas Curtain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44834" y="6450849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pic>
        <p:nvPicPr>
          <p:cNvPr id="8" name="Content Placeholder 10" descr="A picture containing engine&#10;&#10;Description automatically generated">
            <a:extLst>
              <a:ext uri="{FF2B5EF4-FFF2-40B4-BE49-F238E27FC236}">
                <a16:creationId xmlns:a16="http://schemas.microsoft.com/office/drawing/2014/main" id="{3D05FF75-CB87-4606-8395-82B9F5CA0F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" t="22472" r="6817" b="11482"/>
          <a:stretch/>
        </p:blipFill>
        <p:spPr>
          <a:xfrm>
            <a:off x="129600" y="2775532"/>
            <a:ext cx="7120128" cy="404842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4DFB49-4107-4574-95F2-4DBF5A53A18F}"/>
              </a:ext>
            </a:extLst>
          </p:cNvPr>
          <p:cNvSpPr txBox="1">
            <a:spLocks/>
          </p:cNvSpPr>
          <p:nvPr/>
        </p:nvSpPr>
        <p:spPr>
          <a:xfrm>
            <a:off x="568587" y="1507066"/>
            <a:ext cx="9800709" cy="13702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3200" dirty="0"/>
              <a:t>A</a:t>
            </a:r>
            <a:r>
              <a:rPr lang="en-GB" sz="3200" dirty="0"/>
              <a:t>dd BGC injection, dump and central TMP in tunnel</a:t>
            </a:r>
          </a:p>
          <a:p>
            <a:r>
              <a:rPr lang="en-GB" sz="3200" dirty="0"/>
              <a:t>Transfer to LHC compatible vacuum system</a:t>
            </a:r>
          </a:p>
          <a:p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EF089D-DEB9-4280-AF8D-B054FCA516D4}"/>
              </a:ext>
            </a:extLst>
          </p:cNvPr>
          <p:cNvSpPr txBox="1"/>
          <p:nvPr/>
        </p:nvSpPr>
        <p:spPr>
          <a:xfrm>
            <a:off x="9297699" y="6093907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Picture courtesy CI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BAEB878-0944-450E-BD62-C56663F2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946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2">
            <a:extLst>
              <a:ext uri="{FF2B5EF4-FFF2-40B4-BE49-F238E27FC236}">
                <a16:creationId xmlns:a16="http://schemas.microsoft.com/office/drawing/2014/main" id="{EFC7E706-82CE-4F44-A10D-4FA5857235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7" t="-1031" r="4832"/>
          <a:stretch/>
        </p:blipFill>
        <p:spPr>
          <a:xfrm>
            <a:off x="5614625" y="1542286"/>
            <a:ext cx="6577375" cy="4070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en-GB" dirty="0"/>
              <a:t>Phase 2 Installation in LHC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A016E59-6329-4658-BCFB-D5B4E703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149" y="1206472"/>
            <a:ext cx="5155803" cy="506911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Remove: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BGI gas system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BGI control rack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Install: 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6 primary pumping units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Gas injection system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Gas dump chamber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5 TMPs: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Gas injection system with 3 TMPs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Gas dump chamber with 1 TMP 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1 TMP directly on the interaction chamber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Compressed air line to the valves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3 solenoids for the gas injection valves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Add independent compressed air supply for BGC vacuum pumping system?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Connect everything to power and controls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8F3AB-6A68-4026-A8FB-1FC5AC222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7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05710"/>
            <a:ext cx="10560000" cy="720000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3696" y="6356351"/>
            <a:ext cx="8836000" cy="360000"/>
          </a:xfrm>
        </p:spPr>
        <p:txBody>
          <a:bodyPr/>
          <a:lstStyle/>
          <a:p>
            <a:r>
              <a:rPr lang="en-GB" dirty="0"/>
              <a:t>BGC collaboration</a:t>
            </a:r>
            <a:r>
              <a:rPr lang="en-GB" noProof="0" dirty="0"/>
              <a:t> meeting 30 03 2022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A016E59-6329-4658-BCFB-D5B4E703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804" y="1391141"/>
            <a:ext cx="11644996" cy="477259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ym typeface="Wingdings" panose="05000000000000000000" pitchFamily="2" charset="2"/>
              </a:rPr>
              <a:t>Phase 1 BGC installation objectives for distributed gas fully achieved, ready for LHC beam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Phase 2 BGC installation underway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EBTS test required prior to installation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Change to LHC compatible vacuum system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Approval by LHC management after proof of vacuum </a:t>
            </a:r>
            <a:r>
              <a:rPr lang="en-GB" dirty="0" err="1">
                <a:sym typeface="Wingdings" panose="05000000000000000000" pitchFamily="2" charset="2"/>
              </a:rPr>
              <a:t>comatibiltiy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Additional compressed air connection in tunnel?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BFE361-06EE-4E13-80BC-AD5C7E8E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571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E973C-4955-48D0-A8E3-800D2A3F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BG</a:t>
            </a:r>
            <a:r>
              <a:rPr lang="en-GB" noProof="0" dirty="0"/>
              <a:t>C collaboration meeting 30 03 2022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1276A-2557-4FEF-9BE3-A503272D6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597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9404</TotalTime>
  <Words>520</Words>
  <Application>Microsoft Office PowerPoint</Application>
  <PresentationFormat>Widescreen</PresentationFormat>
  <Paragraphs>101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BGC v3 Tunnel Installation</vt:lpstr>
      <vt:lpstr>Content</vt:lpstr>
      <vt:lpstr>BGC tunnel installation March 2022 (Phase 1)</vt:lpstr>
      <vt:lpstr>Summary LHC tunnel installations (Phase 1) resulting from approved ECRs</vt:lpstr>
      <vt:lpstr>Ready for gas injection, here with sector valves closed</vt:lpstr>
      <vt:lpstr>Phase 2 instrument with Gas Curtain</vt:lpstr>
      <vt:lpstr>Phase 2 Installation in LHC</vt:lpstr>
      <vt:lpstr>Summary</vt:lpstr>
      <vt:lpstr>Questions?</vt:lpstr>
      <vt:lpstr>BGC Phase 1 2021in YETS</vt:lpstr>
      <vt:lpstr>BGI Gas injection system next to BGC</vt:lpstr>
      <vt:lpstr>Phase 2 to be installed</vt:lpstr>
      <vt:lpstr>Final BGC version (V4) in HEL, here 4R</vt:lpstr>
      <vt:lpstr>Design of final instrument (V4) for HEL well in Progress Challenge: Space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on the HEL test stand</dc:title>
  <dc:creator>Ray</dc:creator>
  <cp:lastModifiedBy>Gerhard Schneider</cp:lastModifiedBy>
  <cp:revision>239</cp:revision>
  <dcterms:created xsi:type="dcterms:W3CDTF">2020-10-22T13:26:01Z</dcterms:created>
  <dcterms:modified xsi:type="dcterms:W3CDTF">2022-03-31T06:53:10Z</dcterms:modified>
</cp:coreProperties>
</file>