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98" r:id="rId1"/>
  </p:sldMasterIdLst>
  <p:notesMasterIdLst>
    <p:notesMasterId r:id="rId12"/>
  </p:notesMasterIdLst>
  <p:sldIdLst>
    <p:sldId id="419" r:id="rId2"/>
    <p:sldId id="289" r:id="rId3"/>
    <p:sldId id="298" r:id="rId4"/>
    <p:sldId id="420" r:id="rId5"/>
    <p:sldId id="429" r:id="rId6"/>
    <p:sldId id="397" r:id="rId7"/>
    <p:sldId id="428" r:id="rId8"/>
    <p:sldId id="322" r:id="rId9"/>
    <p:sldId id="430" r:id="rId10"/>
    <p:sldId id="311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419"/>
            <p14:sldId id="289"/>
            <p14:sldId id="298"/>
            <p14:sldId id="420"/>
            <p14:sldId id="429"/>
            <p14:sldId id="397"/>
            <p14:sldId id="428"/>
          </p14:sldIdLst>
        </p14:section>
        <p14:section name="CERN Alumni" id="{E70581A6-DEF2-5143-839C-17DB537A9435}">
          <p14:sldIdLst>
            <p14:sldId id="322"/>
            <p14:sldId id="430"/>
            <p14:sldId id="3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5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15E32"/>
    <a:srgbClr val="61C5D3"/>
    <a:srgbClr val="A8CEE3"/>
    <a:srgbClr val="668BCC"/>
    <a:srgbClr val="B9CFFF"/>
    <a:srgbClr val="2F2F2F"/>
    <a:srgbClr val="BFBFCB"/>
    <a:srgbClr val="0033A0"/>
    <a:srgbClr val="1C44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18"/>
    <p:restoredTop sz="67546"/>
  </p:normalViewPr>
  <p:slideViewPr>
    <p:cSldViewPr snapToGrid="0" snapToObjects="1">
      <p:cViewPr varScale="1">
        <p:scale>
          <a:sx n="58" d="100"/>
          <a:sy n="58" d="100"/>
        </p:scale>
        <p:origin x="78" y="480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154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65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4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748578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2550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752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613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Presentation CERN &amp; Society Foundation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75727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Presentation CERN &amp; Society Foundation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918200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80F9F8-7F27-426F-A86A-599E15DAC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05D5-C664-47F6-AFA3-4823EADEC6C1}" type="datetime1">
              <a:rPr lang="en-GB" smtClean="0"/>
              <a:t>01/03/2022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259B7-BABE-4E76-ACFD-39B89DA0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12C52-62AD-4F0B-B610-299BE9535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14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3960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57514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945496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 June 2021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CERN &amp; Society Foundation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1371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9220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 June 2021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CERN &amp; Society Foundation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07003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079098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6067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CERN &amp; Society Foundation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2187999" cy="21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24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4" r:id="rId14"/>
    <p:sldLayoutId id="2147483815" r:id="rId15"/>
    <p:sldLayoutId id="2147483816" r:id="rId1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achel.Bray@cern.ch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hyperlink" Target="https://www.linkedin.com/company/cern-society-foundation" TargetMode="External"/><Relationship Id="rId5" Type="http://schemas.openxmlformats.org/officeDocument/2006/relationships/image" Target="../media/image12.svg"/><Relationship Id="rId10" Type="http://schemas.openxmlformats.org/officeDocument/2006/relationships/hyperlink" Target="https://www.facebook.com/CERNandSocietyFoundation" TargetMode="External"/><Relationship Id="rId4" Type="http://schemas.openxmlformats.org/officeDocument/2006/relationships/image" Target="../media/image11.png"/><Relationship Id="rId9" Type="http://schemas.openxmlformats.org/officeDocument/2006/relationships/hyperlink" Target="https://cernandsocietyfoundation.cer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0D678-A216-FC46-8077-E168744EC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2021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23E2E-0C9D-D74C-BBA5-38648ADE5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07981-0709-7A47-9670-D51E439B1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440EAA-E960-2C4C-8460-3737FECD13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1852" y="1388916"/>
            <a:ext cx="3128297" cy="3296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321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498513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AF51131C-8BD5-40EE-9E35-C42686A67235}"/>
              </a:ext>
            </a:extLst>
          </p:cNvPr>
          <p:cNvSpPr txBox="1">
            <a:spLocks/>
          </p:cNvSpPr>
          <p:nvPr/>
        </p:nvSpPr>
        <p:spPr>
          <a:xfrm>
            <a:off x="936391" y="862218"/>
            <a:ext cx="4098157" cy="11699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1"/>
                </a:solidFill>
              </a:rPr>
              <a:t>Thank you!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FE38F674-B9C0-44F0-B43B-32950AB609CF}"/>
              </a:ext>
            </a:extLst>
          </p:cNvPr>
          <p:cNvSpPr txBox="1">
            <a:spLocks/>
          </p:cNvSpPr>
          <p:nvPr/>
        </p:nvSpPr>
        <p:spPr>
          <a:xfrm>
            <a:off x="7173354" y="2278112"/>
            <a:ext cx="4207069" cy="33182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Contact: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Rachel Bray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Head of CERN Alumni Relations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CERN – International Relations Sector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>
                <a:hlinkClick r:id="rId3"/>
              </a:rPr>
              <a:t>Rachel.Bray@cern.ch</a:t>
            </a:r>
            <a:endParaRPr lang="en-GB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alumni.relations@cern.ch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/>
          </a:p>
          <a:p>
            <a:endParaRPr lang="en-GB" sz="2400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A6A4231-56BC-48AC-A1F2-B9A82083A0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59" y="1924879"/>
            <a:ext cx="6272038" cy="416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66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2532708"/>
            <a:ext cx="12192000" cy="22162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17" name="Connecteur droit 16"/>
          <p:cNvCxnSpPr/>
          <p:nvPr/>
        </p:nvCxnSpPr>
        <p:spPr>
          <a:xfrm>
            <a:off x="4078206" y="2523278"/>
            <a:ext cx="0" cy="221625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8135938" y="2523278"/>
            <a:ext cx="0" cy="221625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443061" y="2908225"/>
            <a:ext cx="3142632" cy="1514080"/>
            <a:chOff x="443061" y="2298584"/>
            <a:chExt cx="3142632" cy="1514080"/>
          </a:xfrm>
        </p:grpSpPr>
        <p:sp>
          <p:nvSpPr>
            <p:cNvPr id="10" name="ZoneTexte 14"/>
            <p:cNvSpPr txBox="1">
              <a:spLocks noChangeArrowheads="1"/>
            </p:cNvSpPr>
            <p:nvPr/>
          </p:nvSpPr>
          <p:spPr bwMode="auto">
            <a:xfrm>
              <a:off x="443061" y="3135556"/>
              <a:ext cx="3142632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fr-CH" altLang="x-none" sz="20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Education &amp; </a:t>
              </a:r>
              <a:r>
                <a:rPr lang="fr-CH" altLang="x-none" sz="2000" b="1" dirty="0" err="1">
                  <a:solidFill>
                    <a:schemeClr val="bg1"/>
                  </a:solidFill>
                  <a:ea typeface="Arial" charset="0"/>
                  <a:cs typeface="Arial" charset="0"/>
                </a:rPr>
                <a:t>Outreach</a:t>
              </a:r>
              <a:r>
                <a:rPr lang="fr-CH" altLang="x-none" sz="20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 </a:t>
              </a:r>
              <a:endParaRPr lang="fr-FR" altLang="x-none" sz="2000" b="1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  <a:p>
              <a:pPr eaLnBrk="1" hangingPunct="1"/>
              <a:endParaRPr lang="fr-FR" altLang="x-none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5740" y="2298584"/>
              <a:ext cx="982805" cy="858848"/>
            </a:xfrm>
            <a:prstGeom prst="rect">
              <a:avLst/>
            </a:prstGeom>
          </p:spPr>
        </p:pic>
      </p:grpSp>
      <p:grpSp>
        <p:nvGrpSpPr>
          <p:cNvPr id="39" name="Group 38"/>
          <p:cNvGrpSpPr/>
          <p:nvPr/>
        </p:nvGrpSpPr>
        <p:grpSpPr>
          <a:xfrm>
            <a:off x="4627106" y="2721626"/>
            <a:ext cx="3032125" cy="2027339"/>
            <a:chOff x="4627106" y="2111985"/>
            <a:chExt cx="3032125" cy="2027339"/>
          </a:xfrm>
        </p:grpSpPr>
        <p:sp>
          <p:nvSpPr>
            <p:cNvPr id="13" name="ZoneTexte 15"/>
            <p:cNvSpPr txBox="1">
              <a:spLocks noChangeArrowheads="1"/>
            </p:cNvSpPr>
            <p:nvPr/>
          </p:nvSpPr>
          <p:spPr bwMode="auto">
            <a:xfrm>
              <a:off x="4627106" y="3123661"/>
              <a:ext cx="303212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fr-CH" altLang="x-none" sz="20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Innovation &amp; </a:t>
              </a:r>
              <a:r>
                <a:rPr lang="fr-CH" altLang="x-none" sz="2000" b="1" dirty="0" err="1">
                  <a:solidFill>
                    <a:schemeClr val="bg1"/>
                  </a:solidFill>
                  <a:ea typeface="Arial" charset="0"/>
                  <a:cs typeface="Arial" charset="0"/>
                </a:rPr>
                <a:t>Knowledge</a:t>
              </a:r>
              <a:r>
                <a:rPr lang="fr-CH" altLang="x-none" sz="20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 Exchange </a:t>
              </a:r>
              <a:endParaRPr lang="fr-FR" altLang="x-none" sz="2000" b="1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  <a:p>
              <a:pPr eaLnBrk="1" hangingPunct="1"/>
              <a:endParaRPr lang="fr-FR" altLang="x-none" sz="2000" dirty="0">
                <a:solidFill>
                  <a:schemeClr val="bg1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4592" y="2111985"/>
              <a:ext cx="812523" cy="955573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8694306" y="2863104"/>
            <a:ext cx="2881313" cy="1282037"/>
            <a:chOff x="8694306" y="2253463"/>
            <a:chExt cx="2881313" cy="1282037"/>
          </a:xfrm>
        </p:grpSpPr>
        <p:sp>
          <p:nvSpPr>
            <p:cNvPr id="16" name="ZoneTexte 16"/>
            <p:cNvSpPr txBox="1">
              <a:spLocks noChangeArrowheads="1"/>
            </p:cNvSpPr>
            <p:nvPr/>
          </p:nvSpPr>
          <p:spPr bwMode="auto">
            <a:xfrm>
              <a:off x="8694306" y="3135390"/>
              <a:ext cx="288131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x-none" sz="20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Culture &amp; Creativity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93958" y="2253463"/>
              <a:ext cx="924104" cy="829808"/>
            </a:xfrm>
            <a:prstGeom prst="rect">
              <a:avLst/>
            </a:prstGeom>
          </p:spPr>
        </p:pic>
      </p:grpSp>
      <p:sp>
        <p:nvSpPr>
          <p:cNvPr id="36" name="TextBox 35"/>
          <p:cNvSpPr txBox="1"/>
          <p:nvPr/>
        </p:nvSpPr>
        <p:spPr>
          <a:xfrm>
            <a:off x="1736103" y="5045614"/>
            <a:ext cx="87197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WITH A FOCUS ON EDUCATION AND YOUTH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22005" y="5761233"/>
            <a:ext cx="11053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Our projects are generously supported by individuals, foundations and corporates</a:t>
            </a:r>
          </a:p>
        </p:txBody>
      </p:sp>
      <p:sp>
        <p:nvSpPr>
          <p:cNvPr id="20" name="Title 4"/>
          <p:cNvSpPr>
            <a:spLocks noGrp="1"/>
          </p:cNvSpPr>
          <p:nvPr>
            <p:ph type="title"/>
          </p:nvPr>
        </p:nvSpPr>
        <p:spPr>
          <a:xfrm>
            <a:off x="711207" y="1062920"/>
            <a:ext cx="10800675" cy="1116849"/>
          </a:xfrm>
        </p:spPr>
        <p:txBody>
          <a:bodyPr>
            <a:noAutofit/>
          </a:bodyPr>
          <a:lstStyle/>
          <a:p>
            <a:r>
              <a:rPr lang="en-US" sz="3200" i="1" dirty="0"/>
              <a:t>‘Spreading the CERN spirit of scientific curiosity, </a:t>
            </a:r>
            <a:br>
              <a:rPr lang="en-US" sz="3200" i="1" dirty="0"/>
            </a:br>
            <a:r>
              <a:rPr lang="en-US" sz="3200" i="1" dirty="0"/>
              <a:t>for the inspiration and benefit of society’</a:t>
            </a:r>
            <a:br>
              <a:rPr lang="en-US" sz="2800" i="1" dirty="0"/>
            </a:br>
            <a:endParaRPr lang="en-US" sz="2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CD118E-2A59-EB40-A989-BE0A452A3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01.03.2022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5B0EA-83A2-1D40-B399-A2160A3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</p:spTree>
    <p:extLst>
      <p:ext uri="{BB962C8B-B14F-4D97-AF65-F5344CB8AC3E}">
        <p14:creationId xmlns:p14="http://schemas.microsoft.com/office/powerpoint/2010/main" val="326422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271C8D4-5F17-A34B-A397-060013993D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167283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9FACAC-9D2B-8742-8A01-AA1D3AA5F8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8" y="3823856"/>
            <a:ext cx="11377612" cy="2376919"/>
          </a:xfrm>
        </p:spPr>
        <p:txBody>
          <a:bodyPr anchor="ctr" anchorCtr="0">
            <a:normAutofit/>
          </a:bodyPr>
          <a:lstStyle/>
          <a:p>
            <a:r>
              <a:rPr lang="en-GB" sz="3200" b="0" dirty="0">
                <a:ea typeface="Calibri" panose="020F0502020204030204" pitchFamily="34" charset="0"/>
                <a:cs typeface="Times New Roman" panose="02020603050405020304" pitchFamily="18" charset="0"/>
              </a:rPr>
              <a:t>Goals of the Education and Outreach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ea typeface="Calibri" panose="020F0502020204030204" pitchFamily="34" charset="0"/>
                <a:cs typeface="Times New Roman" panose="02020603050405020304" pitchFamily="18" charset="0"/>
              </a:rPr>
              <a:t>Encourage, inspire &amp; support young peoples’ interests in 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cs typeface="Times New Roman" panose="02020603050405020304" pitchFamily="18" charset="0"/>
              </a:rPr>
              <a:t>Promote public understanding of science and how it affects daily life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cs typeface="Times New Roman" panose="02020603050405020304" pitchFamily="18" charset="0"/>
              </a:rPr>
              <a:t>Enable equal access to scientific education, regardless of gende</a:t>
            </a:r>
            <a:r>
              <a:rPr lang="en-GB" dirty="0">
                <a:cs typeface="Times New Roman" panose="02020603050405020304" pitchFamily="18" charset="0"/>
              </a:rPr>
              <a:t>r, race, religion &amp; background</a:t>
            </a:r>
            <a:endParaRPr lang="en-GB" b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76581-2B43-8445-9CF9-1495876E0C8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01.03.2022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53A340B-F7D7-B144-A4AE-3BFBEC9A664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Presentation CERN &amp; Society Foundation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0FC2C24-39E1-E64D-8247-CB69BD46C48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698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FD1403F-66E6-D444-BA87-6E9E9C3F853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400" y="668290"/>
            <a:ext cx="11376024" cy="3791044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462FB1-04E6-DC43-9FF6-04F376BC542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01.03.2022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3B3430-0E11-E44C-BFDD-17FEA4FDD7C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Presentation CERN &amp; Society Foundation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B2FFE5E-E73E-4B41-BE71-956725F5C39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880DD00-BF37-431A-827D-E472C356E6E0}"/>
              </a:ext>
            </a:extLst>
          </p:cNvPr>
          <p:cNvSpPr txBox="1">
            <a:spLocks/>
          </p:cNvSpPr>
          <p:nvPr/>
        </p:nvSpPr>
        <p:spPr>
          <a:xfrm>
            <a:off x="609600" y="4023877"/>
            <a:ext cx="10902282" cy="2376919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Examples of Education and Outreach projects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Non-Member State Summer Student Programme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cs typeface="Times New Roman" panose="02020603050405020304" pitchFamily="18" charset="0"/>
              </a:rPr>
              <a:t>ATLAS PhD Grant Scheme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cs typeface="Times New Roman" panose="02020603050405020304" pitchFamily="18" charset="0"/>
              </a:rPr>
              <a:t>Beamline for Schools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638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B73F998-8E9E-4A4A-AC65-7732772668D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7734" y="171088"/>
            <a:ext cx="5874266" cy="6686912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462FB1-04E6-DC43-9FF6-04F376BC542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01.03.2022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3B3430-0E11-E44C-BFDD-17FEA4FDD7C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Presentation CERN &amp; Society Foundation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B2FFE5E-E73E-4B41-BE71-956725F5C39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880DD00-BF37-431A-827D-E472C356E6E0}"/>
              </a:ext>
            </a:extLst>
          </p:cNvPr>
          <p:cNvSpPr txBox="1">
            <a:spLocks/>
          </p:cNvSpPr>
          <p:nvPr/>
        </p:nvSpPr>
        <p:spPr>
          <a:xfrm>
            <a:off x="321732" y="522067"/>
            <a:ext cx="5721867" cy="5813865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  <a:cs typeface="Times New Roman" panose="02020603050405020304" pitchFamily="18" charset="0"/>
              </a:rPr>
              <a:t>Advantages for sponsors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  <a:cs typeface="Times New Roman" panose="02020603050405020304" pitchFamily="18" charset="0"/>
              </a:rPr>
              <a:t>Support the next generation of scientists, support social mobility, promote diversity and inclusion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  <a:cs typeface="Times New Roman" panose="02020603050405020304" pitchFamily="18" charset="0"/>
              </a:rPr>
              <a:t>Recruitment opportunities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  <a:cs typeface="Times New Roman" panose="02020603050405020304" pitchFamily="18" charset="0"/>
              </a:rPr>
              <a:t>Brand association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  <a:cs typeface="Times New Roman" panose="02020603050405020304" pitchFamily="18" charset="0"/>
              </a:rPr>
              <a:t>Communication / Visibility</a:t>
            </a:r>
          </a:p>
        </p:txBody>
      </p:sp>
    </p:spTree>
    <p:extLst>
      <p:ext uri="{BB962C8B-B14F-4D97-AF65-F5344CB8AC3E}">
        <p14:creationId xmlns:p14="http://schemas.microsoft.com/office/powerpoint/2010/main" val="3062237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522F3-5B61-8C40-9626-AF40A3019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01.03.2022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E574AE-595C-1944-87B2-934780335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814DB-014E-8A49-A7A8-202D4C151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324C7-43E8-524C-933D-28DBA435A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590576"/>
          </a:xfrm>
        </p:spPr>
        <p:txBody>
          <a:bodyPr/>
          <a:lstStyle/>
          <a:p>
            <a:r>
              <a:rPr lang="en-GB" dirty="0">
                <a:ea typeface="Calibri" panose="020F0502020204030204" pitchFamily="34" charset="0"/>
              </a:rPr>
              <a:t>P&amp;G history with CERN :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90B233-9172-4B7C-B507-C0D55C6A4A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89522" y="1620085"/>
            <a:ext cx="7022360" cy="4238848"/>
          </a:xfrm>
        </p:spPr>
        <p:txBody>
          <a:bodyPr>
            <a:normAutofit/>
          </a:bodyPr>
          <a:lstStyle/>
          <a:p>
            <a:r>
              <a:rPr lang="en-US" sz="4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2008 to 2011, P&amp;G sponsored the CERN Summer Student Programme with a contribution of CHF 12.800/year</a:t>
            </a:r>
            <a:endParaRPr lang="en-GB" sz="4400" dirty="0"/>
          </a:p>
        </p:txBody>
      </p:sp>
      <p:pic>
        <p:nvPicPr>
          <p:cNvPr id="13" name="Picture 12" descr="Logo, icon&#10;&#10;Description automatically generated">
            <a:extLst>
              <a:ext uri="{FF2B5EF4-FFF2-40B4-BE49-F238E27FC236}">
                <a16:creationId xmlns:a16="http://schemas.microsoft.com/office/drawing/2014/main" id="{4B9B2E57-813F-4A46-B0EA-0E79A243E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66" y="1968638"/>
            <a:ext cx="3447938" cy="344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06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BAD89F-42EF-CE47-A388-400265AA4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01.03.2022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621913-9BD6-6A48-8140-271EA1869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CERN &amp; Society Foundation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4E328-CA10-5943-9951-5E79DD035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7</a:t>
            </a:fld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F3A808-B66A-6F4C-8193-4F02F4DB1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52E863-D980-0B4E-A3B8-9628EDA3AE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64777" y="3722949"/>
            <a:ext cx="647700" cy="6477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D2B1933-8840-B841-87E5-C6654E4E26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4777" y="4473895"/>
            <a:ext cx="647700" cy="6477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D52D754-B9DB-BE4D-B32C-6E0997F6DC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4777" y="5224841"/>
            <a:ext cx="647700" cy="6477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1D96DA-D96E-1D42-8D42-21660EF70720}"/>
              </a:ext>
            </a:extLst>
          </p:cNvPr>
          <p:cNvSpPr/>
          <p:nvPr/>
        </p:nvSpPr>
        <p:spPr>
          <a:xfrm>
            <a:off x="0" y="0"/>
            <a:ext cx="12192000" cy="336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761248-6B19-9A4E-8B85-024B4296408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6106" y="465591"/>
            <a:ext cx="1015191" cy="106974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DC350AA-A2AB-1643-9BC8-AA899D46CD7B}"/>
              </a:ext>
            </a:extLst>
          </p:cNvPr>
          <p:cNvSpPr/>
          <p:nvPr/>
        </p:nvSpPr>
        <p:spPr>
          <a:xfrm>
            <a:off x="1380380" y="2612390"/>
            <a:ext cx="2262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 err="1">
                <a:solidFill>
                  <a:schemeClr val="bg1"/>
                </a:solidFill>
              </a:rPr>
              <a:t>Follow</a:t>
            </a:r>
            <a:r>
              <a:rPr lang="it-IT" sz="3600" dirty="0">
                <a:solidFill>
                  <a:schemeClr val="bg1"/>
                </a:solidFill>
              </a:rPr>
              <a:t> </a:t>
            </a:r>
            <a:r>
              <a:rPr lang="it-IT" sz="3600" dirty="0" err="1">
                <a:solidFill>
                  <a:schemeClr val="bg1"/>
                </a:solidFill>
              </a:rPr>
              <a:t>us</a:t>
            </a:r>
            <a:r>
              <a:rPr lang="it-IT" sz="36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3B42A0-06D0-E341-8DD4-F3CDF87C4876}"/>
              </a:ext>
            </a:extLst>
          </p:cNvPr>
          <p:cNvSpPr txBox="1"/>
          <p:nvPr/>
        </p:nvSpPr>
        <p:spPr>
          <a:xfrm>
            <a:off x="3642538" y="3862844"/>
            <a:ext cx="337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9"/>
              </a:rPr>
              <a:t>cernandsocietyfoundation.cern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8FD471-707D-2249-BC89-20BE1E0640F0}"/>
              </a:ext>
            </a:extLst>
          </p:cNvPr>
          <p:cNvSpPr txBox="1"/>
          <p:nvPr/>
        </p:nvSpPr>
        <p:spPr>
          <a:xfrm>
            <a:off x="3642538" y="4592518"/>
            <a:ext cx="337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10"/>
              </a:rPr>
              <a:t>CERNandSocietyFoundation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765BB5-37AF-9A46-A618-C392E9934FD4}"/>
              </a:ext>
            </a:extLst>
          </p:cNvPr>
          <p:cNvSpPr txBox="1"/>
          <p:nvPr/>
        </p:nvSpPr>
        <p:spPr>
          <a:xfrm>
            <a:off x="3642538" y="5374873"/>
            <a:ext cx="2664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11"/>
              </a:rPr>
              <a:t>cern</a:t>
            </a:r>
            <a:r>
              <a:rPr lang="en-US" dirty="0">
                <a:hlinkClick r:id="rId11"/>
              </a:rPr>
              <a:t>-society-foundation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36C337-9120-46A9-8200-A4C566E76EC1}"/>
              </a:ext>
            </a:extLst>
          </p:cNvPr>
          <p:cNvSpPr/>
          <p:nvPr/>
        </p:nvSpPr>
        <p:spPr>
          <a:xfrm>
            <a:off x="7537163" y="3862844"/>
            <a:ext cx="4414837" cy="19148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b="1" dirty="0"/>
              <a:t>Contact</a:t>
            </a:r>
            <a:r>
              <a:rPr lang="fr-CH" dirty="0"/>
              <a:t>:</a:t>
            </a:r>
          </a:p>
          <a:p>
            <a:pPr algn="ctr"/>
            <a:r>
              <a:rPr lang="fr-CH" dirty="0"/>
              <a:t>Pascale Goy</a:t>
            </a:r>
          </a:p>
          <a:p>
            <a:pPr algn="ctr"/>
            <a:r>
              <a:rPr lang="fr-CH" dirty="0"/>
              <a:t>pascale.goy@cern.ch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94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06651AC-045B-4F51-AE6E-803E71A70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61" y="845858"/>
            <a:ext cx="7781853" cy="516628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399447E-1E9D-4D5A-A3B8-B7B42294320A}"/>
              </a:ext>
            </a:extLst>
          </p:cNvPr>
          <p:cNvSpPr txBox="1"/>
          <p:nvPr/>
        </p:nvSpPr>
        <p:spPr>
          <a:xfrm>
            <a:off x="8641766" y="845858"/>
            <a:ext cx="2856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Goals of the CERN Alumni Programme: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961B69-B676-498A-95BC-58B78AF10644}"/>
              </a:ext>
            </a:extLst>
          </p:cNvPr>
          <p:cNvSpPr txBox="1"/>
          <p:nvPr/>
        </p:nvSpPr>
        <p:spPr>
          <a:xfrm>
            <a:off x="8525790" y="1724994"/>
            <a:ext cx="3088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Demonstrate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Stay connected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Network of ambassadors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Support early careers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BF055D-C096-485E-B9BD-6A7FE9676565}"/>
              </a:ext>
            </a:extLst>
          </p:cNvPr>
          <p:cNvSpPr txBox="1"/>
          <p:nvPr/>
        </p:nvSpPr>
        <p:spPr>
          <a:xfrm>
            <a:off x="8986800" y="3443073"/>
            <a:ext cx="273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Launched June 2017</a:t>
            </a:r>
          </a:p>
        </p:txBody>
      </p:sp>
      <p:sp>
        <p:nvSpPr>
          <p:cNvPr id="17" name="Rounded Rectangle 13">
            <a:extLst>
              <a:ext uri="{FF2B5EF4-FFF2-40B4-BE49-F238E27FC236}">
                <a16:creationId xmlns:a16="http://schemas.microsoft.com/office/drawing/2014/main" id="{900571A6-BF1D-4760-8051-6CE61E5846FC}"/>
              </a:ext>
            </a:extLst>
          </p:cNvPr>
          <p:cNvSpPr/>
          <p:nvPr/>
        </p:nvSpPr>
        <p:spPr>
          <a:xfrm>
            <a:off x="8876323" y="4483288"/>
            <a:ext cx="2441321" cy="11151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&gt;7,500</a:t>
            </a:r>
            <a:br>
              <a:rPr lang="en-GB" sz="2000" dirty="0"/>
            </a:br>
            <a:r>
              <a:rPr lang="en-GB" sz="2000" dirty="0"/>
              <a:t>active members</a:t>
            </a:r>
          </a:p>
        </p:txBody>
      </p:sp>
    </p:spTree>
    <p:extLst>
      <p:ext uri="{BB962C8B-B14F-4D97-AF65-F5344CB8AC3E}">
        <p14:creationId xmlns:p14="http://schemas.microsoft.com/office/powerpoint/2010/main" val="3996916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06651AC-045B-4F51-AE6E-803E71A702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94061" y="1175780"/>
            <a:ext cx="7781853" cy="45064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399447E-1E9D-4D5A-A3B8-B7B42294320A}"/>
              </a:ext>
            </a:extLst>
          </p:cNvPr>
          <p:cNvSpPr txBox="1"/>
          <p:nvPr/>
        </p:nvSpPr>
        <p:spPr>
          <a:xfrm>
            <a:off x="8641766" y="845858"/>
            <a:ext cx="2856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CERN Alumni Talent pool: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961B69-B676-498A-95BC-58B78AF10644}"/>
              </a:ext>
            </a:extLst>
          </p:cNvPr>
          <p:cNvSpPr txBox="1"/>
          <p:nvPr/>
        </p:nvSpPr>
        <p:spPr>
          <a:xfrm>
            <a:off x="8525790" y="1724994"/>
            <a:ext cx="3088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</a:t>
            </a:r>
            <a:r>
              <a:rPr lang="en-GB" dirty="0" err="1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obs</a:t>
            </a: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Virtual Company Showroom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Alumni spotlights</a:t>
            </a:r>
          </a:p>
        </p:txBody>
      </p:sp>
    </p:spTree>
    <p:extLst>
      <p:ext uri="{BB962C8B-B14F-4D97-AF65-F5344CB8AC3E}">
        <p14:creationId xmlns:p14="http://schemas.microsoft.com/office/powerpoint/2010/main" val="686591564"/>
      </p:ext>
    </p:extLst>
  </p:cSld>
  <p:clrMapOvr>
    <a:masterClrMapping/>
  </p:clrMapOvr>
</p:sld>
</file>

<file path=ppt/theme/theme1.xml><?xml version="1.0" encoding="utf-8"?>
<a:theme xmlns:a="http://schemas.openxmlformats.org/drawingml/2006/main" name="5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20449</TotalTime>
  <Words>304</Words>
  <Application>Microsoft Office PowerPoint</Application>
  <PresentationFormat>Widescreen</PresentationFormat>
  <Paragraphs>68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Roboto</vt:lpstr>
      <vt:lpstr>5_Education and Training</vt:lpstr>
      <vt:lpstr>PowerPoint Presentation</vt:lpstr>
      <vt:lpstr>‘Spreading the CERN spirit of scientific curiosity,  for the inspiration and benefit of society’ </vt:lpstr>
      <vt:lpstr>PowerPoint Presentation</vt:lpstr>
      <vt:lpstr>PowerPoint Presentation</vt:lpstr>
      <vt:lpstr>PowerPoint Presentation</vt:lpstr>
      <vt:lpstr>P&amp;G history with CERN :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Rachel Bray</cp:lastModifiedBy>
  <cp:revision>997</cp:revision>
  <cp:lastPrinted>2021-04-15T12:33:04Z</cp:lastPrinted>
  <dcterms:created xsi:type="dcterms:W3CDTF">2017-12-12T17:17:03Z</dcterms:created>
  <dcterms:modified xsi:type="dcterms:W3CDTF">2022-03-01T17:53:26Z</dcterms:modified>
</cp:coreProperties>
</file>