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449" r:id="rId2"/>
    <p:sldId id="447" r:id="rId3"/>
    <p:sldId id="467" r:id="rId4"/>
    <p:sldId id="441" r:id="rId5"/>
    <p:sldId id="428" r:id="rId6"/>
    <p:sldId id="430" r:id="rId7"/>
    <p:sldId id="437" r:id="rId8"/>
    <p:sldId id="461" r:id="rId9"/>
    <p:sldId id="462" r:id="rId10"/>
    <p:sldId id="463" r:id="rId11"/>
    <p:sldId id="464" r:id="rId12"/>
    <p:sldId id="450" r:id="rId13"/>
    <p:sldId id="451" r:id="rId14"/>
    <p:sldId id="460" r:id="rId15"/>
    <p:sldId id="431" r:id="rId16"/>
    <p:sldId id="432" r:id="rId17"/>
    <p:sldId id="438" r:id="rId18"/>
    <p:sldId id="433" r:id="rId19"/>
    <p:sldId id="434" r:id="rId20"/>
    <p:sldId id="465" r:id="rId21"/>
    <p:sldId id="46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>
    <p:extLst/>
  </p:cmAuthor>
  <p:cmAuthor id="2" name="Microsoft Office User" initials="MOU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5D3"/>
    <a:srgbClr val="FFFFFF"/>
    <a:srgbClr val="303030"/>
    <a:srgbClr val="0033A0"/>
    <a:srgbClr val="61C4D3"/>
    <a:srgbClr val="6698CB"/>
    <a:srgbClr val="6E2466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4" autoAdjust="0"/>
    <p:restoredTop sz="81130"/>
  </p:normalViewPr>
  <p:slideViewPr>
    <p:cSldViewPr snapToGrid="0" snapToObjects="1">
      <p:cViewPr varScale="1">
        <p:scale>
          <a:sx n="133" d="100"/>
          <a:sy n="133" d="100"/>
        </p:scale>
        <p:origin x="3582" y="114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dschoerl\cernbox\WINDOWS\Desktop\Israel\Copy%20of%20Tables%201-5_with_char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Israel\table1_2018-2021_ILOv3.xlsm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GermanyAtCERN\Copy%20of%20Procurement%20expenditures%20for%20some%20proc%20code%20v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2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GermanyAtCERN\Copy%20of%20Procurement%20expenditures%20for%20some%20proc%20code%20v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GermanyAtCERN\Copy%20of%20Procurement%20expenditures%20for%20some%20proc%20code%20v2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schoerl\cernbox\WINDOWS\Desktop\GermanyAtCERN\Copy%20of%20Procurement%20expenditures%20for%20some%20proc%20code%20v2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7AC-4A4D-9E51-45A217D78EFF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7AC-4A4D-9E51-45A217D78EFF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7AC-4A4D-9E51-45A217D78EFF}"/>
              </c:ext>
            </c:extLst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7AC-4A4D-9E51-45A217D78EFF}"/>
              </c:ext>
            </c:extLst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47AC-4A4D-9E51-45A217D78EFF}"/>
              </c:ext>
            </c:extLst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47AC-4A4D-9E51-45A217D78EF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47AC-4A4D-9E51-45A217D78EF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47AC-4A4D-9E51-45A217D78EFF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47AC-4A4D-9E51-45A217D78EFF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  <a:alpha val="90000"/>
                </a:schemeClr>
              </a:solidFill>
              <a:ln w="19050">
                <a:solidFill>
                  <a:schemeClr val="accent4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47AC-4A4D-9E51-45A217D78EFF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  <a:alpha val="90000"/>
                </a:schemeClr>
              </a:solidFill>
              <a:ln w="19050">
                <a:solidFill>
                  <a:schemeClr val="accent5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47AC-4A4D-9E51-45A217D78EFF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  <a:alpha val="90000"/>
                </a:schemeClr>
              </a:solidFill>
              <a:ln w="19050">
                <a:solidFill>
                  <a:schemeClr val="accent6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47AC-4A4D-9E51-45A217D78EFF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  <a:alpha val="90000"/>
                </a:schemeClr>
              </a:solidFill>
              <a:ln w="19050">
                <a:solidFill>
                  <a:schemeClr val="accent1">
                    <a:lumMod val="80000"/>
                    <a:lumOff val="2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80000"/>
                    <a:lumOff val="2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80000"/>
                    <a:lumOff val="2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47AC-4A4D-9E51-45A217D78EFF}"/>
              </c:ext>
            </c:extLst>
          </c:dPt>
          <c:dLbls>
            <c:dLbl>
              <c:idx val="0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1-47AC-4A4D-9E51-45A217D78EFF}"/>
                </c:ext>
              </c:extLst>
            </c:dLbl>
            <c:dLbl>
              <c:idx val="1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3-47AC-4A4D-9E51-45A217D78EFF}"/>
                </c:ext>
              </c:extLst>
            </c:dLbl>
            <c:dLbl>
              <c:idx val="2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5-47AC-4A4D-9E51-45A217D78EFF}"/>
                </c:ext>
              </c:extLst>
            </c:dLbl>
            <c:dLbl>
              <c:idx val="3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7-47AC-4A4D-9E51-45A217D78EFF}"/>
                </c:ext>
              </c:extLst>
            </c:dLbl>
            <c:dLbl>
              <c:idx val="4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9-47AC-4A4D-9E51-45A217D78EFF}"/>
                </c:ext>
              </c:extLst>
            </c:dLbl>
            <c:dLbl>
              <c:idx val="5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B-47AC-4A4D-9E51-45A217D78EFF}"/>
                </c:ext>
              </c:extLst>
            </c:dLbl>
            <c:dLbl>
              <c:idx val="6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D-47AC-4A4D-9E51-45A217D78EFF}"/>
                </c:ext>
              </c:extLst>
            </c:dLbl>
            <c:dLbl>
              <c:idx val="7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0F-47AC-4A4D-9E51-45A217D78EFF}"/>
                </c:ext>
              </c:extLst>
            </c:dLbl>
            <c:dLbl>
              <c:idx val="8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11-47AC-4A4D-9E51-45A217D78EFF}"/>
                </c:ext>
              </c:extLst>
            </c:dLbl>
            <c:dLbl>
              <c:idx val="9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13-47AC-4A4D-9E51-45A217D78EFF}"/>
                </c:ext>
              </c:extLst>
            </c:dLbl>
            <c:dLbl>
              <c:idx val="10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15-47AC-4A4D-9E51-45A217D78EFF}"/>
                </c:ext>
              </c:extLst>
            </c:dLbl>
            <c:dLbl>
              <c:idx val="11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17-47AC-4A4D-9E51-45A217D78EFF}"/>
                </c:ext>
              </c:extLst>
            </c:dLbl>
            <c:dLbl>
              <c:idx val="12"/>
              <c:spPr>
                <a:solidFill>
                  <a:sysClr val="window" lastClr="FFFFFF">
                    <a:alpha val="90000"/>
                  </a:sysClr>
                </a:solidFill>
                <a:ln w="12700" cap="flat" cmpd="sng" algn="ctr">
                  <a:solidFill>
                    <a:srgbClr val="4F81BD"/>
                  </a:solidFill>
                  <a:round/>
                </a:ln>
                <a:effectLst>
                  <a:outerShdw blurRad="50800" dist="38100" dir="2700000" algn="tl" rotWithShape="0">
                    <a:srgbClr val="4F81BD">
                      <a:lumMod val="75000"/>
                      <a:alpha val="40000"/>
                    </a:srgb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solidFill>
                      <a:schemeClr val="lt1">
                        <a:alpha val="90000"/>
                      </a:schemeClr>
                    </a:solidFill>
                    <a:ln w="12700" cap="flat" cmpd="sng" algn="ctr">
                      <a:solidFill>
                        <a:schemeClr val="accent1"/>
                      </a:solidFill>
                      <a:round/>
                    </a:ln>
                  </c15:spPr>
                </c:ext>
                <c:ext xmlns:c16="http://schemas.microsoft.com/office/drawing/2014/chart" uri="{C3380CC4-5D6E-409C-BE32-E72D297353CC}">
                  <c16:uniqueId val="{00000019-47AC-4A4D-9E51-45A217D78EFF}"/>
                </c:ext>
              </c:extLst>
            </c:dLbl>
            <c:spPr>
              <a:solidFill>
                <a:sysClr val="window" lastClr="FFFFFF">
                  <a:alpha val="90000"/>
                </a:sys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solidFill>
                    <a:schemeClr val="lt1">
                      <a:alpha val="90000"/>
                    </a:schemeClr>
                  </a:solidFill>
                  <a:ln w="12700" cap="flat" cmpd="sng" algn="ctr">
                    <a:solidFill>
                      <a:schemeClr val="accent1"/>
                    </a:solidFill>
                    <a:round/>
                  </a:ln>
                </c15:spPr>
              </c:ext>
            </c:extLst>
          </c:dLbls>
          <c:cat>
            <c:strRef>
              <c:f>'Chart T1'!$A$5:$M$5</c:f>
              <c:strCache>
                <c:ptCount val="13"/>
                <c:pt idx="0">
                  <c:v>Civil engineering, building and technical services</c:v>
                </c:pt>
                <c:pt idx="1">
                  <c:v>Electrical engineering and magnets</c:v>
                </c:pt>
                <c:pt idx="2">
                  <c:v>Electronics and radio frequency</c:v>
                </c:pt>
                <c:pt idx="3">
                  <c:v>Information technology</c:v>
                </c:pt>
                <c:pt idx="4">
                  <c:v>Mechanical engineering and raw materials</c:v>
                </c:pt>
                <c:pt idx="5">
                  <c:v>Vacuum and low temperature</c:v>
                </c:pt>
                <c:pt idx="6">
                  <c:v>Particle and photon detectors</c:v>
                </c:pt>
                <c:pt idx="7">
                  <c:v>Optics and photonics</c:v>
                </c:pt>
                <c:pt idx="8">
                  <c:v>Gases, chemicals, radiation and waste equipment</c:v>
                </c:pt>
                <c:pt idx="9">
                  <c:v>Health, safety and environment</c:v>
                </c:pt>
                <c:pt idx="10">
                  <c:v>Transport, handling and vehicles</c:v>
                </c:pt>
                <c:pt idx="11">
                  <c:v>Office supply, furniture, communication and training</c:v>
                </c:pt>
                <c:pt idx="12">
                  <c:v>Miscellaneous</c:v>
                </c:pt>
              </c:strCache>
            </c:strRef>
          </c:cat>
          <c:val>
            <c:numRef>
              <c:f>'Chart T1'!$A$8:$M$8</c:f>
              <c:numCache>
                <c:formatCode>0%</c:formatCode>
                <c:ptCount val="13"/>
                <c:pt idx="0">
                  <c:v>0.34584799981864545</c:v>
                </c:pt>
                <c:pt idx="1">
                  <c:v>6.6860862101496013E-2</c:v>
                </c:pt>
                <c:pt idx="2">
                  <c:v>8.1607909085654295E-2</c:v>
                </c:pt>
                <c:pt idx="3">
                  <c:v>0.16443842495302463</c:v>
                </c:pt>
                <c:pt idx="4">
                  <c:v>8.4689095927617544E-2</c:v>
                </c:pt>
                <c:pt idx="5">
                  <c:v>4.1000902314038003E-2</c:v>
                </c:pt>
                <c:pt idx="6">
                  <c:v>3.0500089791934866E-3</c:v>
                </c:pt>
                <c:pt idx="7">
                  <c:v>6.1042580381427819E-3</c:v>
                </c:pt>
                <c:pt idx="8">
                  <c:v>3.1858189487889058E-2</c:v>
                </c:pt>
                <c:pt idx="9">
                  <c:v>2.2444406699583329E-2</c:v>
                </c:pt>
                <c:pt idx="10">
                  <c:v>3.9759061910946233E-2</c:v>
                </c:pt>
                <c:pt idx="11">
                  <c:v>5.347877088637535E-2</c:v>
                </c:pt>
                <c:pt idx="12">
                  <c:v>5.8860109797393929E-2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47AC-4A4D-9E51-45A217D78EFF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VPBMS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plot!$C$18</c:f>
              <c:strCache>
                <c:ptCount val="1"/>
                <c:pt idx="0">
                  <c:v>  1  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plot!$C$76:$C$79</c:f>
              <c:numCache>
                <c:formatCode>0</c:formatCode>
                <c:ptCount val="4"/>
                <c:pt idx="0">
                  <c:v>0.39318895029419931</c:v>
                </c:pt>
                <c:pt idx="1">
                  <c:v>0.36092372732374306</c:v>
                </c:pt>
                <c:pt idx="2">
                  <c:v>0.36386611814919778</c:v>
                </c:pt>
                <c:pt idx="3">
                  <c:v>0.66375057507763202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CD-41DE-88DE-BDD218596C53}"/>
            </c:ext>
          </c:extLst>
        </c:ser>
        <c:ser>
          <c:idx val="1"/>
          <c:order val="1"/>
          <c:tx>
            <c:strRef>
              <c:f>plot!$D$18</c:f>
              <c:strCache>
                <c:ptCount val="1"/>
                <c:pt idx="0">
                  <c:v>  2  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plot!$D$76:$D$79</c:f>
              <c:numCache>
                <c:formatCode>0</c:formatCode>
                <c:ptCount val="4"/>
                <c:pt idx="0">
                  <c:v>2.4978711194702163</c:v>
                </c:pt>
                <c:pt idx="1">
                  <c:v>4.1511909293973961</c:v>
                </c:pt>
                <c:pt idx="2">
                  <c:v>2.9773726634620634</c:v>
                </c:pt>
                <c:pt idx="3">
                  <c:v>0.44774832714435403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0CD-41DE-88DE-BDD218596C53}"/>
            </c:ext>
          </c:extLst>
        </c:ser>
        <c:ser>
          <c:idx val="2"/>
          <c:order val="2"/>
          <c:tx>
            <c:strRef>
              <c:f>plot!$E$18</c:f>
              <c:strCache>
                <c:ptCount val="1"/>
                <c:pt idx="0">
                  <c:v>  3  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plot!$E$76:$E$79</c:f>
              <c:numCache>
                <c:formatCode>0</c:formatCode>
                <c:ptCount val="4"/>
                <c:pt idx="0">
                  <c:v>3.1621064185079444</c:v>
                </c:pt>
                <c:pt idx="1">
                  <c:v>3.0356091417647062</c:v>
                </c:pt>
                <c:pt idx="2">
                  <c:v>1.8603229344096532</c:v>
                </c:pt>
                <c:pt idx="3">
                  <c:v>1.4682981848208105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CD-41DE-88DE-BDD218596C53}"/>
            </c:ext>
          </c:extLst>
        </c:ser>
        <c:ser>
          <c:idx val="3"/>
          <c:order val="3"/>
          <c:tx>
            <c:strRef>
              <c:f>plot!$F$18</c:f>
              <c:strCache>
                <c:ptCount val="1"/>
                <c:pt idx="0">
                  <c:v>  4  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plot!$F$76:$F$79</c:f>
              <c:numCache>
                <c:formatCode>0</c:formatCode>
                <c:ptCount val="4"/>
                <c:pt idx="0">
                  <c:v>5.7290872934294166</c:v>
                </c:pt>
                <c:pt idx="1">
                  <c:v>3.7599802484160452</c:v>
                </c:pt>
                <c:pt idx="2">
                  <c:v>7.9796417212638477</c:v>
                </c:pt>
                <c:pt idx="3">
                  <c:v>6.3252545356068088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0CD-41DE-88DE-BDD218596C53}"/>
            </c:ext>
          </c:extLst>
        </c:ser>
        <c:ser>
          <c:idx val="4"/>
          <c:order val="4"/>
          <c:tx>
            <c:strRef>
              <c:f>plot!$G$18</c:f>
              <c:strCache>
                <c:ptCount val="1"/>
                <c:pt idx="0">
                  <c:v>  5  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plot!$G$76:$G$79</c:f>
              <c:numCache>
                <c:formatCode>0</c:formatCode>
                <c:ptCount val="4"/>
                <c:pt idx="0">
                  <c:v>3.3254788932659585</c:v>
                </c:pt>
                <c:pt idx="1">
                  <c:v>3.5115841450084693</c:v>
                </c:pt>
                <c:pt idx="2">
                  <c:v>1.9166859700146737</c:v>
                </c:pt>
                <c:pt idx="3">
                  <c:v>3.433301791120571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0CD-41DE-88DE-BDD218596C53}"/>
            </c:ext>
          </c:extLst>
        </c:ser>
        <c:ser>
          <c:idx val="5"/>
          <c:order val="5"/>
          <c:tx>
            <c:strRef>
              <c:f>plot!$H$18</c:f>
              <c:strCache>
                <c:ptCount val="1"/>
                <c:pt idx="0">
                  <c:v>  6  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plot!$H$76:$H$79</c:f>
              <c:numCache>
                <c:formatCode>0</c:formatCode>
                <c:ptCount val="4"/>
                <c:pt idx="0">
                  <c:v>1.4927163211798331</c:v>
                </c:pt>
                <c:pt idx="1">
                  <c:v>1.5130126936386137</c:v>
                </c:pt>
                <c:pt idx="2">
                  <c:v>0.76541559990626207</c:v>
                </c:pt>
                <c:pt idx="3">
                  <c:v>0.82386383397161722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0CD-41DE-88DE-BDD218596C53}"/>
            </c:ext>
          </c:extLst>
        </c:ser>
        <c:ser>
          <c:idx val="6"/>
          <c:order val="6"/>
          <c:tx>
            <c:strRef>
              <c:f>plot!$I$18</c:f>
              <c:strCache>
                <c:ptCount val="1"/>
                <c:pt idx="0">
                  <c:v>  7  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plot!$I$76:$I$79</c:f>
              <c:numCache>
                <c:formatCode>0</c:formatCode>
                <c:ptCount val="4"/>
                <c:pt idx="0">
                  <c:v>0.14456467518879243</c:v>
                </c:pt>
                <c:pt idx="1">
                  <c:v>0.22026332999999995</c:v>
                </c:pt>
                <c:pt idx="2">
                  <c:v>0.17156644999999998</c:v>
                </c:pt>
                <c:pt idx="3">
                  <c:v>0.16607223000000002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0CD-41DE-88DE-BDD218596C53}"/>
            </c:ext>
          </c:extLst>
        </c:ser>
        <c:ser>
          <c:idx val="7"/>
          <c:order val="7"/>
          <c:tx>
            <c:strRef>
              <c:f>plot!$J$18</c:f>
              <c:strCache>
                <c:ptCount val="1"/>
                <c:pt idx="0">
                  <c:v>  8  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plot!$J$76:$J$79</c:f>
              <c:numCache>
                <c:formatCode>0</c:formatCode>
                <c:ptCount val="4"/>
                <c:pt idx="0">
                  <c:v>0.19801410615237602</c:v>
                </c:pt>
                <c:pt idx="1">
                  <c:v>0.14981583837420681</c:v>
                </c:pt>
                <c:pt idx="2">
                  <c:v>0.166615895642516</c:v>
                </c:pt>
                <c:pt idx="3">
                  <c:v>0.11466537859095891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0CD-41DE-88DE-BDD218596C53}"/>
            </c:ext>
          </c:extLst>
        </c:ser>
        <c:ser>
          <c:idx val="8"/>
          <c:order val="8"/>
          <c:tx>
            <c:strRef>
              <c:f>plot!$K$18</c:f>
              <c:strCache>
                <c:ptCount val="1"/>
                <c:pt idx="0">
                  <c:v>  9  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plot!$K$76:$K$79</c:f>
              <c:numCache>
                <c:formatCode>0</c:formatCode>
                <c:ptCount val="4"/>
                <c:pt idx="0">
                  <c:v>0.11562116175143621</c:v>
                </c:pt>
                <c:pt idx="1">
                  <c:v>0.45388926329064594</c:v>
                </c:pt>
                <c:pt idx="2">
                  <c:v>0.18772531099334661</c:v>
                </c:pt>
                <c:pt idx="3">
                  <c:v>0.12642811002490661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0CD-41DE-88DE-BDD218596C53}"/>
            </c:ext>
          </c:extLst>
        </c:ser>
        <c:ser>
          <c:idx val="9"/>
          <c:order val="9"/>
          <c:tx>
            <c:strRef>
              <c:f>plot!$L$18</c:f>
              <c:strCache>
                <c:ptCount val="1"/>
                <c:pt idx="0">
                  <c:v>  10  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plot!$L$76:$L$79</c:f>
              <c:numCache>
                <c:formatCode>0</c:formatCode>
                <c:ptCount val="4"/>
                <c:pt idx="0">
                  <c:v>0.13922412658378608</c:v>
                </c:pt>
                <c:pt idx="1">
                  <c:v>9.4074785092537541E-2</c:v>
                </c:pt>
                <c:pt idx="2">
                  <c:v>0.34532979898397353</c:v>
                </c:pt>
                <c:pt idx="3">
                  <c:v>0.14912760696769906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0CD-41DE-88DE-BDD218596C53}"/>
            </c:ext>
          </c:extLst>
        </c:ser>
        <c:ser>
          <c:idx val="10"/>
          <c:order val="10"/>
          <c:tx>
            <c:strRef>
              <c:f>plot!$M$18</c:f>
              <c:strCache>
                <c:ptCount val="1"/>
                <c:pt idx="0">
                  <c:v>  11  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plot!$M$76:$M$79</c:f>
              <c:numCache>
                <c:formatCode>0</c:formatCode>
                <c:ptCount val="4"/>
                <c:pt idx="0">
                  <c:v>0.377694101592215</c:v>
                </c:pt>
                <c:pt idx="1">
                  <c:v>0.66371497205643171</c:v>
                </c:pt>
                <c:pt idx="2">
                  <c:v>0.28245252137676158</c:v>
                </c:pt>
                <c:pt idx="3">
                  <c:v>0.39213864691982214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0CD-41DE-88DE-BDD218596C53}"/>
            </c:ext>
          </c:extLst>
        </c:ser>
        <c:ser>
          <c:idx val="11"/>
          <c:order val="11"/>
          <c:tx>
            <c:strRef>
              <c:f>plot!$N$18</c:f>
              <c:strCache>
                <c:ptCount val="1"/>
                <c:pt idx="0">
                  <c:v>  12  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plot!$N$76:$N$79</c:f>
              <c:numCache>
                <c:formatCode>0</c:formatCode>
                <c:ptCount val="4"/>
                <c:pt idx="0">
                  <c:v>1.7031272085710802</c:v>
                </c:pt>
                <c:pt idx="1">
                  <c:v>1.6670282300157009</c:v>
                </c:pt>
                <c:pt idx="2">
                  <c:v>1.5182061263298643</c:v>
                </c:pt>
                <c:pt idx="3">
                  <c:v>1.7552885908951399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0CD-41DE-88DE-BDD218596C53}"/>
            </c:ext>
          </c:extLst>
        </c:ser>
        <c:ser>
          <c:idx val="12"/>
          <c:order val="12"/>
          <c:tx>
            <c:strRef>
              <c:f>plot!$O$18</c:f>
              <c:strCache>
                <c:ptCount val="1"/>
                <c:pt idx="0">
                  <c:v>  13  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 w="25400">
              <a:noFill/>
            </a:ln>
            <a:effectLst/>
          </c:spPr>
          <c:cat>
            <c:strRef>
              <c:f>plot!$A$76:$B$79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plot!$O$76:$O$79</c:f>
              <c:numCache>
                <c:formatCode>0</c:formatCode>
                <c:ptCount val="4"/>
                <c:pt idx="0">
                  <c:v>0.68407013925825511</c:v>
                </c:pt>
                <c:pt idx="1">
                  <c:v>0.66258165280099479</c:v>
                </c:pt>
                <c:pt idx="2">
                  <c:v>0.3795396912751578</c:v>
                </c:pt>
                <c:pt idx="3">
                  <c:v>0.33587137882092843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0CD-41DE-88DE-BDD218596C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2637536"/>
        <c:axId val="522638520"/>
      </c:areaChart>
      <c:catAx>
        <c:axId val="52263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38520"/>
        <c:crosses val="autoZero"/>
        <c:auto val="1"/>
        <c:lblAlgn val="ctr"/>
        <c:lblOffset val="100"/>
        <c:noMultiLvlLbl val="0"/>
      </c:catAx>
      <c:valAx>
        <c:axId val="522638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MCHF</a:t>
                </a:r>
              </a:p>
            </c:rich>
          </c:tx>
          <c:layout>
            <c:manualLayout>
              <c:xMode val="edge"/>
              <c:yMode val="edge"/>
              <c:x val="2.7777777777777776E-2"/>
              <c:y val="0.456450860309128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3753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WBMS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plot!$C$18</c:f>
              <c:strCache>
                <c:ptCount val="1"/>
                <c:pt idx="0">
                  <c:v>  1  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plot!$C$70:$C$73</c:f>
              <c:numCache>
                <c:formatCode>0</c:formatCode>
                <c:ptCount val="4"/>
                <c:pt idx="0">
                  <c:v>40.159722025413181</c:v>
                </c:pt>
                <c:pt idx="1">
                  <c:v>43.140530339822767</c:v>
                </c:pt>
                <c:pt idx="2">
                  <c:v>42.129013411545472</c:v>
                </c:pt>
                <c:pt idx="3">
                  <c:v>56.360140219783773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77-4EE1-9586-BC639CCD190F}"/>
            </c:ext>
          </c:extLst>
        </c:ser>
        <c:ser>
          <c:idx val="1"/>
          <c:order val="1"/>
          <c:tx>
            <c:strRef>
              <c:f>plot!$D$18</c:f>
              <c:strCache>
                <c:ptCount val="1"/>
                <c:pt idx="0">
                  <c:v>  2  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plot!$D$70:$D$73</c:f>
              <c:numCache>
                <c:formatCode>0</c:formatCode>
                <c:ptCount val="4"/>
                <c:pt idx="0">
                  <c:v>22.962706680375263</c:v>
                </c:pt>
                <c:pt idx="1">
                  <c:v>21.671981584705147</c:v>
                </c:pt>
                <c:pt idx="2">
                  <c:v>11.555419110471549</c:v>
                </c:pt>
                <c:pt idx="3">
                  <c:v>8.8450819716904867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77-4EE1-9586-BC639CCD190F}"/>
            </c:ext>
          </c:extLst>
        </c:ser>
        <c:ser>
          <c:idx val="2"/>
          <c:order val="2"/>
          <c:tx>
            <c:strRef>
              <c:f>plot!$E$18</c:f>
              <c:strCache>
                <c:ptCount val="1"/>
                <c:pt idx="0">
                  <c:v>  3  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plot!$E$70:$E$73</c:f>
              <c:numCache>
                <c:formatCode>0</c:formatCode>
                <c:ptCount val="4"/>
                <c:pt idx="0">
                  <c:v>11.494279928601824</c:v>
                </c:pt>
                <c:pt idx="1">
                  <c:v>12.051120524823624</c:v>
                </c:pt>
                <c:pt idx="2">
                  <c:v>11.015613930410659</c:v>
                </c:pt>
                <c:pt idx="3">
                  <c:v>7.3343849165045549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D77-4EE1-9586-BC639CCD190F}"/>
            </c:ext>
          </c:extLst>
        </c:ser>
        <c:ser>
          <c:idx val="3"/>
          <c:order val="3"/>
          <c:tx>
            <c:strRef>
              <c:f>plot!$F$18</c:f>
              <c:strCache>
                <c:ptCount val="1"/>
                <c:pt idx="0">
                  <c:v>  4  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plot!$F$70:$F$73</c:f>
              <c:numCache>
                <c:formatCode>0</c:formatCode>
                <c:ptCount val="4"/>
                <c:pt idx="0">
                  <c:v>11.523974863254562</c:v>
                </c:pt>
                <c:pt idx="1">
                  <c:v>11.360317591529508</c:v>
                </c:pt>
                <c:pt idx="2">
                  <c:v>7.0729614853323248</c:v>
                </c:pt>
                <c:pt idx="3">
                  <c:v>7.8797038023824255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D77-4EE1-9586-BC639CCD190F}"/>
            </c:ext>
          </c:extLst>
        </c:ser>
        <c:ser>
          <c:idx val="4"/>
          <c:order val="4"/>
          <c:tx>
            <c:strRef>
              <c:f>plot!$G$18</c:f>
              <c:strCache>
                <c:ptCount val="1"/>
                <c:pt idx="0">
                  <c:v>  5  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plot!$G$70:$G$73</c:f>
              <c:numCache>
                <c:formatCode>0</c:formatCode>
                <c:ptCount val="4"/>
                <c:pt idx="0">
                  <c:v>12.353937032277935</c:v>
                </c:pt>
                <c:pt idx="1">
                  <c:v>10.758381359331281</c:v>
                </c:pt>
                <c:pt idx="2">
                  <c:v>8.5654522641596813</c:v>
                </c:pt>
                <c:pt idx="3">
                  <c:v>7.2227402972564185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77-4EE1-9586-BC639CCD190F}"/>
            </c:ext>
          </c:extLst>
        </c:ser>
        <c:ser>
          <c:idx val="5"/>
          <c:order val="5"/>
          <c:tx>
            <c:strRef>
              <c:f>plot!$H$18</c:f>
              <c:strCache>
                <c:ptCount val="1"/>
                <c:pt idx="0">
                  <c:v>  6  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plot!$H$70:$H$73</c:f>
              <c:numCache>
                <c:formatCode>0</c:formatCode>
                <c:ptCount val="4"/>
                <c:pt idx="0">
                  <c:v>11.363105047043797</c:v>
                </c:pt>
                <c:pt idx="1">
                  <c:v>9.9422439900351325</c:v>
                </c:pt>
                <c:pt idx="2">
                  <c:v>6.6880784676436491</c:v>
                </c:pt>
                <c:pt idx="3">
                  <c:v>3.9384123547625292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D77-4EE1-9586-BC639CCD190F}"/>
            </c:ext>
          </c:extLst>
        </c:ser>
        <c:ser>
          <c:idx val="6"/>
          <c:order val="6"/>
          <c:tx>
            <c:strRef>
              <c:f>plot!$I$18</c:f>
              <c:strCache>
                <c:ptCount val="1"/>
                <c:pt idx="0">
                  <c:v>  7  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plot!$I$70:$I$73</c:f>
              <c:numCache>
                <c:formatCode>0</c:formatCode>
                <c:ptCount val="4"/>
                <c:pt idx="0">
                  <c:v>0.47264174229120753</c:v>
                </c:pt>
                <c:pt idx="1">
                  <c:v>0.24843813000000001</c:v>
                </c:pt>
                <c:pt idx="2">
                  <c:v>0.1090806002616052</c:v>
                </c:pt>
                <c:pt idx="3">
                  <c:v>0.11271022999999999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D77-4EE1-9586-BC639CCD190F}"/>
            </c:ext>
          </c:extLst>
        </c:ser>
        <c:ser>
          <c:idx val="7"/>
          <c:order val="7"/>
          <c:tx>
            <c:strRef>
              <c:f>plot!$J$18</c:f>
              <c:strCache>
                <c:ptCount val="1"/>
                <c:pt idx="0">
                  <c:v>  8  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plot!$J$70:$J$73</c:f>
              <c:numCache>
                <c:formatCode>0</c:formatCode>
                <c:ptCount val="4"/>
                <c:pt idx="0">
                  <c:v>0.1650461549092973</c:v>
                </c:pt>
                <c:pt idx="1">
                  <c:v>0.43745358682538266</c:v>
                </c:pt>
                <c:pt idx="2">
                  <c:v>0.69893029011389485</c:v>
                </c:pt>
                <c:pt idx="3">
                  <c:v>0.32125942117641632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D77-4EE1-9586-BC639CCD190F}"/>
            </c:ext>
          </c:extLst>
        </c:ser>
        <c:ser>
          <c:idx val="8"/>
          <c:order val="8"/>
          <c:tx>
            <c:strRef>
              <c:f>plot!$K$18</c:f>
              <c:strCache>
                <c:ptCount val="1"/>
                <c:pt idx="0">
                  <c:v>  9  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plot!$K$70:$K$73</c:f>
              <c:numCache>
                <c:formatCode>0</c:formatCode>
                <c:ptCount val="4"/>
                <c:pt idx="0">
                  <c:v>3.4769950379944334</c:v>
                </c:pt>
                <c:pt idx="1">
                  <c:v>2.8086958439887706</c:v>
                </c:pt>
                <c:pt idx="2">
                  <c:v>3.4402790226189928</c:v>
                </c:pt>
                <c:pt idx="3">
                  <c:v>3.8069348378922467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D77-4EE1-9586-BC639CCD190F}"/>
            </c:ext>
          </c:extLst>
        </c:ser>
        <c:ser>
          <c:idx val="9"/>
          <c:order val="9"/>
          <c:tx>
            <c:strRef>
              <c:f>plot!$L$18</c:f>
              <c:strCache>
                <c:ptCount val="1"/>
                <c:pt idx="0">
                  <c:v>  10  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plot!$L$70:$L$73</c:f>
              <c:numCache>
                <c:formatCode>0</c:formatCode>
                <c:ptCount val="4"/>
                <c:pt idx="0">
                  <c:v>5.2081168321921751</c:v>
                </c:pt>
                <c:pt idx="1">
                  <c:v>4.6580254266901884</c:v>
                </c:pt>
                <c:pt idx="2">
                  <c:v>4.5831112840645547</c:v>
                </c:pt>
                <c:pt idx="3">
                  <c:v>2.8484570110839771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D77-4EE1-9586-BC639CCD190F}"/>
            </c:ext>
          </c:extLst>
        </c:ser>
        <c:ser>
          <c:idx val="10"/>
          <c:order val="10"/>
          <c:tx>
            <c:strRef>
              <c:f>plot!$M$18</c:f>
              <c:strCache>
                <c:ptCount val="1"/>
                <c:pt idx="0">
                  <c:v>  11  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plot!$M$70:$M$73</c:f>
              <c:numCache>
                <c:formatCode>0</c:formatCode>
                <c:ptCount val="4"/>
                <c:pt idx="0">
                  <c:v>4.8968105404769657</c:v>
                </c:pt>
                <c:pt idx="1">
                  <c:v>3.68640496045807</c:v>
                </c:pt>
                <c:pt idx="2">
                  <c:v>4.2398858872580192</c:v>
                </c:pt>
                <c:pt idx="3">
                  <c:v>5.4138261678492983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D77-4EE1-9586-BC639CCD190F}"/>
            </c:ext>
          </c:extLst>
        </c:ser>
        <c:ser>
          <c:idx val="11"/>
          <c:order val="11"/>
          <c:tx>
            <c:strRef>
              <c:f>plot!$N$18</c:f>
              <c:strCache>
                <c:ptCount val="1"/>
                <c:pt idx="0">
                  <c:v>  12  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plot!$N$70:$N$73</c:f>
              <c:numCache>
                <c:formatCode>0</c:formatCode>
                <c:ptCount val="4"/>
                <c:pt idx="0">
                  <c:v>7.7940139175633973</c:v>
                </c:pt>
                <c:pt idx="1">
                  <c:v>4.8382521775190455</c:v>
                </c:pt>
                <c:pt idx="2">
                  <c:v>3.2464094903817124</c:v>
                </c:pt>
                <c:pt idx="3">
                  <c:v>5.798297796302518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D77-4EE1-9586-BC639CCD190F}"/>
            </c:ext>
          </c:extLst>
        </c:ser>
        <c:ser>
          <c:idx val="12"/>
          <c:order val="12"/>
          <c:tx>
            <c:strRef>
              <c:f>plot!$O$18</c:f>
              <c:strCache>
                <c:ptCount val="1"/>
                <c:pt idx="0">
                  <c:v>  13  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 w="25400">
              <a:noFill/>
            </a:ln>
            <a:effectLst/>
          </c:spPr>
          <c:cat>
            <c:strRef>
              <c:f>plot!$A$70:$B$73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plot!$O$70:$O$73</c:f>
              <c:numCache>
                <c:formatCode>0</c:formatCode>
                <c:ptCount val="4"/>
                <c:pt idx="0">
                  <c:v>8.2049605031643811</c:v>
                </c:pt>
                <c:pt idx="1">
                  <c:v>10.197919979468759</c:v>
                </c:pt>
                <c:pt idx="2">
                  <c:v>8.1521955154446104</c:v>
                </c:pt>
                <c:pt idx="3">
                  <c:v>7.7042176684719141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D77-4EE1-9586-BC639CCD19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2637536"/>
        <c:axId val="522638520"/>
      </c:areaChart>
      <c:catAx>
        <c:axId val="52263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38520"/>
        <c:crosses val="autoZero"/>
        <c:auto val="1"/>
        <c:lblAlgn val="ctr"/>
        <c:lblOffset val="100"/>
        <c:noMultiLvlLbl val="0"/>
      </c:catAx>
      <c:valAx>
        <c:axId val="522638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3753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plot!$C$18</c:f>
              <c:strCache>
                <c:ptCount val="1"/>
                <c:pt idx="0">
                  <c:v>  1  </c:v>
                </c:pt>
              </c:strCache>
            </c:strRef>
          </c:tx>
          <c:spPr>
            <a:solidFill>
              <a:schemeClr val="accent1"/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plot!$C$64:$C$67</c:f>
              <c:numCache>
                <c:formatCode>\ #\ ###\ ###\ ###\ ;\ \-\ #\ ###\ ###\ ###\ ;</c:formatCode>
                <c:ptCount val="4"/>
                <c:pt idx="0">
                  <c:v>60.422496828950088</c:v>
                </c:pt>
                <c:pt idx="1">
                  <c:v>63.954292404236327</c:v>
                </c:pt>
                <c:pt idx="2">
                  <c:v>62.977367015853169</c:v>
                </c:pt>
                <c:pt idx="3">
                  <c:v>79.137252731970364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68-4C72-90A0-9456E219F80E}"/>
            </c:ext>
          </c:extLst>
        </c:ser>
        <c:ser>
          <c:idx val="1"/>
          <c:order val="1"/>
          <c:tx>
            <c:strRef>
              <c:f>plot!$D$18</c:f>
              <c:strCache>
                <c:ptCount val="1"/>
                <c:pt idx="0">
                  <c:v>  2  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plot!$D$64:$D$67</c:f>
              <c:numCache>
                <c:formatCode>\ #\ ###\ ###\ ###\ ;\ \-\ #\ ###\ ###\ ###\ ;</c:formatCode>
                <c:ptCount val="4"/>
                <c:pt idx="0">
                  <c:v>51.528721560282577</c:v>
                </c:pt>
                <c:pt idx="1">
                  <c:v>46.141115691696243</c:v>
                </c:pt>
                <c:pt idx="2">
                  <c:v>22.616727499520891</c:v>
                </c:pt>
                <c:pt idx="3">
                  <c:v>13.484727511310712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68-4C72-90A0-9456E219F80E}"/>
            </c:ext>
          </c:extLst>
        </c:ser>
        <c:ser>
          <c:idx val="2"/>
          <c:order val="2"/>
          <c:tx>
            <c:strRef>
              <c:f>plot!$E$18</c:f>
              <c:strCache>
                <c:ptCount val="1"/>
                <c:pt idx="0">
                  <c:v>  3  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plot!$E$64:$E$67</c:f>
              <c:numCache>
                <c:formatCode>\ #\ ###\ ###\ ###\ ;\ \-\ #\ ###\ ###\ ###\ ;</c:formatCode>
                <c:ptCount val="4"/>
                <c:pt idx="0">
                  <c:v>23.535615398337765</c:v>
                </c:pt>
                <c:pt idx="1">
                  <c:v>21.729291192304927</c:v>
                </c:pt>
                <c:pt idx="2">
                  <c:v>17.584037166593298</c:v>
                </c:pt>
                <c:pt idx="3">
                  <c:v>13.810866381914364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568-4C72-90A0-9456E219F80E}"/>
            </c:ext>
          </c:extLst>
        </c:ser>
        <c:ser>
          <c:idx val="3"/>
          <c:order val="3"/>
          <c:tx>
            <c:strRef>
              <c:f>plot!$F$18</c:f>
              <c:strCache>
                <c:ptCount val="1"/>
                <c:pt idx="0">
                  <c:v>  4  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plot!$F$64:$F$67</c:f>
              <c:numCache>
                <c:formatCode>\ #\ ###\ ###\ ###\ ;\ \-\ #\ ###\ ###\ ###\ ;</c:formatCode>
                <c:ptCount val="4"/>
                <c:pt idx="0">
                  <c:v>26.496597561745105</c:v>
                </c:pt>
                <c:pt idx="1">
                  <c:v>28.104137942104959</c:v>
                </c:pt>
                <c:pt idx="2">
                  <c:v>32.47482400639754</c:v>
                </c:pt>
                <c:pt idx="3">
                  <c:v>29.100845125587991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568-4C72-90A0-9456E219F80E}"/>
            </c:ext>
          </c:extLst>
        </c:ser>
        <c:ser>
          <c:idx val="4"/>
          <c:order val="4"/>
          <c:tx>
            <c:strRef>
              <c:f>plot!$G$18</c:f>
              <c:strCache>
                <c:ptCount val="1"/>
                <c:pt idx="0">
                  <c:v>  5  </c:v>
                </c:pt>
              </c:strCache>
            </c:strRef>
          </c:tx>
          <c:spPr>
            <a:solidFill>
              <a:schemeClr val="accent5"/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plot!$G$64:$G$67</c:f>
              <c:numCache>
                <c:formatCode>\ #\ ###\ ###\ ###\ ;\ \-\ #\ ###\ ###\ ###\ ;</c:formatCode>
                <c:ptCount val="4"/>
                <c:pt idx="0">
                  <c:v>30.041534338478069</c:v>
                </c:pt>
                <c:pt idx="1">
                  <c:v>35.571263556323572</c:v>
                </c:pt>
                <c:pt idx="2">
                  <c:v>18.236112086772145</c:v>
                </c:pt>
                <c:pt idx="3">
                  <c:v>18.494298781431844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568-4C72-90A0-9456E219F80E}"/>
            </c:ext>
          </c:extLst>
        </c:ser>
        <c:ser>
          <c:idx val="5"/>
          <c:order val="5"/>
          <c:tx>
            <c:strRef>
              <c:f>plot!$H$18</c:f>
              <c:strCache>
                <c:ptCount val="1"/>
                <c:pt idx="0">
                  <c:v>  6  </c:v>
                </c:pt>
              </c:strCache>
            </c:strRef>
          </c:tx>
          <c:spPr>
            <a:solidFill>
              <a:schemeClr val="accent6"/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plot!$H$64:$H$67</c:f>
              <c:numCache>
                <c:formatCode>\ #\ ###\ ###\ ###\ ;\ \-\ #\ ###\ ###\ ###\ ;</c:formatCode>
                <c:ptCount val="4"/>
                <c:pt idx="0">
                  <c:v>21.577966281863201</c:v>
                </c:pt>
                <c:pt idx="1">
                  <c:v>18.532632814386851</c:v>
                </c:pt>
                <c:pt idx="2">
                  <c:v>12.366202253973878</c:v>
                </c:pt>
                <c:pt idx="3">
                  <c:v>8.1627866029789864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568-4C72-90A0-9456E219F80E}"/>
            </c:ext>
          </c:extLst>
        </c:ser>
        <c:ser>
          <c:idx val="6"/>
          <c:order val="6"/>
          <c:tx>
            <c:strRef>
              <c:f>plot!$I$18</c:f>
              <c:strCache>
                <c:ptCount val="1"/>
                <c:pt idx="0">
                  <c:v>  7  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plot!$I$64:$I$67</c:f>
              <c:numCache>
                <c:formatCode>\ #\ ###\ ###\ ###\ ;\ \-\ #\ ###\ ###\ ###\ ;</c:formatCode>
                <c:ptCount val="4"/>
                <c:pt idx="0">
                  <c:v>1.1542615327999999</c:v>
                </c:pt>
                <c:pt idx="1">
                  <c:v>0.59570694000000002</c:v>
                </c:pt>
                <c:pt idx="2">
                  <c:v>0.39675711899341748</c:v>
                </c:pt>
                <c:pt idx="3">
                  <c:v>0.57720501999999996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568-4C72-90A0-9456E219F80E}"/>
            </c:ext>
          </c:extLst>
        </c:ser>
        <c:ser>
          <c:idx val="7"/>
          <c:order val="7"/>
          <c:tx>
            <c:strRef>
              <c:f>plot!$J$18</c:f>
              <c:strCache>
                <c:ptCount val="1"/>
                <c:pt idx="0">
                  <c:v>  8  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plot!$J$64:$J$67</c:f>
              <c:numCache>
                <c:formatCode>\ #\ ###\ ###\ ###\ ;\ \-\ #\ ###\ ###\ ###\ ;</c:formatCode>
                <c:ptCount val="4"/>
                <c:pt idx="0">
                  <c:v>1.1002455799239048</c:v>
                </c:pt>
                <c:pt idx="1">
                  <c:v>1.1214678569461998</c:v>
                </c:pt>
                <c:pt idx="2">
                  <c:v>1.6195274875467089</c:v>
                </c:pt>
                <c:pt idx="3">
                  <c:v>1.0059749750200786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568-4C72-90A0-9456E219F80E}"/>
            </c:ext>
          </c:extLst>
        </c:ser>
        <c:ser>
          <c:idx val="8"/>
          <c:order val="8"/>
          <c:tx>
            <c:strRef>
              <c:f>plot!$K$18</c:f>
              <c:strCache>
                <c:ptCount val="1"/>
                <c:pt idx="0">
                  <c:v>  9  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plot!$K$64:$K$67</c:f>
              <c:numCache>
                <c:formatCode>\ #\ ###\ ###\ ###\ ;\ \-\ #\ ###\ ###\ ###\ ;</c:formatCode>
                <c:ptCount val="4"/>
                <c:pt idx="0">
                  <c:v>5.673495541104324</c:v>
                </c:pt>
                <c:pt idx="1">
                  <c:v>4.5259580812930986</c:v>
                </c:pt>
                <c:pt idx="2">
                  <c:v>4.7800505640645845</c:v>
                </c:pt>
                <c:pt idx="3">
                  <c:v>5.1620520495262605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568-4C72-90A0-9456E219F80E}"/>
            </c:ext>
          </c:extLst>
        </c:ser>
        <c:ser>
          <c:idx val="9"/>
          <c:order val="9"/>
          <c:tx>
            <c:strRef>
              <c:f>plot!$L$18</c:f>
              <c:strCache>
                <c:ptCount val="1"/>
                <c:pt idx="0">
                  <c:v>  10  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plot!$L$64:$L$67</c:f>
              <c:numCache>
                <c:formatCode>\ #\ ###\ ###\ ###\ ;\ \-\ #\ ###\ ###\ ###\ ;</c:formatCode>
                <c:ptCount val="4"/>
                <c:pt idx="0">
                  <c:v>8.5325162007518287</c:v>
                </c:pt>
                <c:pt idx="1">
                  <c:v>7.4729696910756589</c:v>
                </c:pt>
                <c:pt idx="2">
                  <c:v>7.40971440892526</c:v>
                </c:pt>
                <c:pt idx="3">
                  <c:v>4.965717082920178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568-4C72-90A0-9456E219F80E}"/>
            </c:ext>
          </c:extLst>
        </c:ser>
        <c:ser>
          <c:idx val="10"/>
          <c:order val="10"/>
          <c:tx>
            <c:strRef>
              <c:f>plot!$M$18</c:f>
              <c:strCache>
                <c:ptCount val="1"/>
                <c:pt idx="0">
                  <c:v>  11  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plot!$M$64:$M$67</c:f>
              <c:numCache>
                <c:formatCode>\ #\ ###\ ###\ ###\ ;\ \-\ #\ ###\ ###\ ###\ ;</c:formatCode>
                <c:ptCount val="4"/>
                <c:pt idx="0">
                  <c:v>7.8274964512599263</c:v>
                </c:pt>
                <c:pt idx="1">
                  <c:v>8.3618278298775337</c:v>
                </c:pt>
                <c:pt idx="2">
                  <c:v>7.4381751934221212</c:v>
                </c:pt>
                <c:pt idx="3">
                  <c:v>9.0244270541701752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568-4C72-90A0-9456E219F80E}"/>
            </c:ext>
          </c:extLst>
        </c:ser>
        <c:ser>
          <c:idx val="11"/>
          <c:order val="11"/>
          <c:tx>
            <c:strRef>
              <c:f>plot!$N$18</c:f>
              <c:strCache>
                <c:ptCount val="1"/>
                <c:pt idx="0">
                  <c:v>  12  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plot!$N$64:$N$67</c:f>
              <c:numCache>
                <c:formatCode>\ #\ ###\ ###\ ###\ ;\ \-\ #\ ###\ ###\ ###\ ;</c:formatCode>
                <c:ptCount val="4"/>
                <c:pt idx="0">
                  <c:v>14.573822859656818</c:v>
                </c:pt>
                <c:pt idx="1">
                  <c:v>9.4207035474502767</c:v>
                </c:pt>
                <c:pt idx="2">
                  <c:v>6.8157748566335101</c:v>
                </c:pt>
                <c:pt idx="3">
                  <c:v>10.901005533750993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E568-4C72-90A0-9456E219F80E}"/>
            </c:ext>
          </c:extLst>
        </c:ser>
        <c:ser>
          <c:idx val="12"/>
          <c:order val="12"/>
          <c:tx>
            <c:strRef>
              <c:f>plot!$O$18</c:f>
              <c:strCache>
                <c:ptCount val="1"/>
                <c:pt idx="0">
                  <c:v>  13  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 w="25400">
              <a:noFill/>
            </a:ln>
            <a:effectLst/>
          </c:spPr>
          <c:cat>
            <c:strRef>
              <c:f>plot!$A$64:$B$67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strCache>
            </c:strRef>
          </c:cat>
          <c:val>
            <c:numRef>
              <c:f>plot!$O$64:$O$67</c:f>
              <c:numCache>
                <c:formatCode>\ #\ ###\ ###\ ###\ ;\ \-\ #\ ###\ ###\ ###\ ;</c:formatCode>
                <c:ptCount val="4"/>
                <c:pt idx="0">
                  <c:v>15.397572686564784</c:v>
                </c:pt>
                <c:pt idx="1">
                  <c:v>15.843832211217187</c:v>
                </c:pt>
                <c:pt idx="2">
                  <c:v>12.691464388030161</c:v>
                </c:pt>
                <c:pt idx="3">
                  <c:v>12.890110484495898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568-4C72-90A0-9456E219F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2637536"/>
        <c:axId val="522638520"/>
      </c:areaChart>
      <c:catAx>
        <c:axId val="52263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38520"/>
        <c:crosses val="autoZero"/>
        <c:auto val="1"/>
        <c:lblAlgn val="ctr"/>
        <c:lblOffset val="100"/>
        <c:noMultiLvlLbl val="0"/>
      </c:catAx>
      <c:valAx>
        <c:axId val="522638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\ #\ ###\ ###\ ###\ ;\ \-\ #\ ###\ ###\ ###\ 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263753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85323388859296434"/>
          <c:y val="8.100595264304479E-2"/>
          <c:w val="0.11996406415270498"/>
          <c:h val="0.842436851452306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Sheet1!$C$25</c:f>
              <c:strCache>
                <c:ptCount val="1"/>
                <c:pt idx="0">
                  <c:v>CERN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Sheet1!$A$38:$B$46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Electronics</c:v>
                  </c:pt>
                  <c:pt idx="3">
                    <c:v>Sensors</c:v>
                  </c:pt>
                  <c:pt idx="6">
                    <c:v>Power supplies</c:v>
                  </c:pt>
                </c:lvl>
              </c:multiLvlStrCache>
            </c:multiLvlStrRef>
          </c:cat>
          <c:val>
            <c:numRef>
              <c:f>Sheet1!$C$38:$C$46</c:f>
              <c:numCache>
                <c:formatCode>_(* #,##0.00_);_(* \(#,##0.00\);_(* "-"??_);_(@_)</c:formatCode>
                <c:ptCount val="9"/>
                <c:pt idx="0">
                  <c:v>29.612600189425599</c:v>
                </c:pt>
                <c:pt idx="1">
                  <c:v>25.547631115617801</c:v>
                </c:pt>
                <c:pt idx="2">
                  <c:v>25.937859817060001</c:v>
                </c:pt>
                <c:pt idx="3">
                  <c:v>1.7275701282176699</c:v>
                </c:pt>
                <c:pt idx="4">
                  <c:v>0.670957676822733</c:v>
                </c:pt>
                <c:pt idx="5">
                  <c:v>0.86667372310408297</c:v>
                </c:pt>
                <c:pt idx="6">
                  <c:v>8.6441432835679297</c:v>
                </c:pt>
                <c:pt idx="7">
                  <c:v>6.2928060348334398</c:v>
                </c:pt>
                <c:pt idx="8">
                  <c:v>2.2011558683990997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E5-49A1-A047-63D75FABCC65}"/>
            </c:ext>
          </c:extLst>
        </c:ser>
        <c:ser>
          <c:idx val="1"/>
          <c:order val="1"/>
          <c:tx>
            <c:strRef>
              <c:f>Sheet1!$D$25</c:f>
              <c:strCache>
                <c:ptCount val="1"/>
                <c:pt idx="0">
                  <c:v>Teams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Sheet1!$A$38:$B$46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Electronics</c:v>
                  </c:pt>
                  <c:pt idx="3">
                    <c:v>Sensors</c:v>
                  </c:pt>
                  <c:pt idx="6">
                    <c:v>Power supplies</c:v>
                  </c:pt>
                </c:lvl>
              </c:multiLvlStrCache>
            </c:multiLvlStrRef>
          </c:cat>
          <c:val>
            <c:numRef>
              <c:f>Sheet1!$D$38:$D$46</c:f>
              <c:numCache>
                <c:formatCode>_(* #,##0.00_);_(* \(#,##0.00\);_(* "-"??_);_(@_)</c:formatCode>
                <c:ptCount val="9"/>
                <c:pt idx="0">
                  <c:v>15.111055408786699</c:v>
                </c:pt>
                <c:pt idx="1">
                  <c:v>15.8005663719947</c:v>
                </c:pt>
                <c:pt idx="2">
                  <c:v>18.7273643014322</c:v>
                </c:pt>
                <c:pt idx="3">
                  <c:v>5.8366541920099797</c:v>
                </c:pt>
                <c:pt idx="4">
                  <c:v>2.1271567972797403</c:v>
                </c:pt>
                <c:pt idx="5">
                  <c:v>6.3468087916224603</c:v>
                </c:pt>
                <c:pt idx="6">
                  <c:v>2.0527789679006601</c:v>
                </c:pt>
                <c:pt idx="7">
                  <c:v>2.6685685043141598</c:v>
                </c:pt>
                <c:pt idx="8">
                  <c:v>1.4713530802799399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E5-49A1-A047-63D75FABCC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0363536"/>
        <c:axId val="490356976"/>
      </c:barChart>
      <c:catAx>
        <c:axId val="49036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56976"/>
        <c:crosses val="autoZero"/>
        <c:auto val="1"/>
        <c:lblAlgn val="ctr"/>
        <c:lblOffset val="100"/>
        <c:noMultiLvlLbl val="0"/>
      </c:catAx>
      <c:valAx>
        <c:axId val="49035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635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5025611286095542E-2"/>
          <c:y val="1.5868599668591842E-2"/>
          <c:w val="0.85383316311687552"/>
          <c:h val="0.79249686953889342"/>
        </c:manualLayout>
      </c:layout>
      <c:barChart>
        <c:barDir val="col"/>
        <c:grouping val="stacked"/>
        <c:varyColors val="0"/>
        <c:ser>
          <c:idx val="0"/>
          <c:order val="1"/>
          <c:tx>
            <c:v>NA HARDWARE PHASE 1</c:v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STRATEGY!$D$18:$K$18</c:f>
              <c:numCache>
                <c:formatCode>0</c:formatCode>
                <c:ptCount val="8"/>
                <c:pt idx="0">
                  <c:v>373.79999999999995</c:v>
                </c:pt>
                <c:pt idx="1">
                  <c:v>1198.8710000000001</c:v>
                </c:pt>
                <c:pt idx="2">
                  <c:v>2944.4593085475281</c:v>
                </c:pt>
                <c:pt idx="3">
                  <c:v>5707.7399534089564</c:v>
                </c:pt>
                <c:pt idx="4">
                  <c:v>11777.349933885012</c:v>
                </c:pt>
                <c:pt idx="5">
                  <c:v>20886.883459155048</c:v>
                </c:pt>
                <c:pt idx="6">
                  <c:v>26994.328877817799</c:v>
                </c:pt>
                <c:pt idx="7">
                  <c:v>31237.843965679385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89-1C42-8C1A-F4738D16AACD}"/>
            </c:ext>
          </c:extLst>
        </c:ser>
        <c:ser>
          <c:idx val="1"/>
          <c:order val="2"/>
          <c:tx>
            <c:v>NA HARDWARE PHASE 2</c:v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(STRATEGY!$D$22:$K$22,STRATEGY!$L$18:$O$18)</c:f>
              <c:numCache>
                <c:formatCode>General</c:formatCode>
                <c:ptCount val="12"/>
                <c:pt idx="8" formatCode="0">
                  <c:v>6529.3192612863349</c:v>
                </c:pt>
                <c:pt idx="9" formatCode="0">
                  <c:v>19483.219261286336</c:v>
                </c:pt>
                <c:pt idx="10" formatCode="0">
                  <c:v>42394.12100826134</c:v>
                </c:pt>
                <c:pt idx="11" formatCode="0">
                  <c:v>64036.10762632743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89-1C42-8C1A-F4738D16AACD}"/>
            </c:ext>
          </c:extLst>
        </c:ser>
        <c:ser>
          <c:idx val="9"/>
          <c:order val="3"/>
          <c:tx>
            <c:strRef>
              <c:f>STRATEGY!$A$20</c:f>
              <c:strCache>
                <c:ptCount val="1"/>
                <c:pt idx="0">
                  <c:v>PROJECT COORDINATION</c:v>
                </c:pt>
              </c:strCache>
            </c:strRef>
          </c:tx>
          <c:spPr>
            <a:solidFill>
              <a:srgbClr val="8286B6"/>
            </a:solidFill>
            <a:ln w="12700">
              <a:solidFill>
                <a:sysClr val="windowText" lastClr="000000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STRATEGY!$D$21:$O$21</c:f>
              <c:numCache>
                <c:formatCode>0</c:formatCode>
                <c:ptCount val="12"/>
                <c:pt idx="0">
                  <c:v>95.618000000000009</c:v>
                </c:pt>
                <c:pt idx="1">
                  <c:v>157.61128000000002</c:v>
                </c:pt>
                <c:pt idx="2">
                  <c:v>389.46777580800006</c:v>
                </c:pt>
                <c:pt idx="3">
                  <c:v>738.69920565799998</c:v>
                </c:pt>
                <c:pt idx="4">
                  <c:v>1158.0199100330001</c:v>
                </c:pt>
                <c:pt idx="5">
                  <c:v>1509.5096545830002</c:v>
                </c:pt>
                <c:pt idx="6">
                  <c:v>2128.7794040830004</c:v>
                </c:pt>
                <c:pt idx="7">
                  <c:v>2759.0993878630002</c:v>
                </c:pt>
                <c:pt idx="8">
                  <c:v>510.509568</c:v>
                </c:pt>
                <c:pt idx="9">
                  <c:v>791.50956799999994</c:v>
                </c:pt>
                <c:pt idx="10">
                  <c:v>1086.5095679999999</c:v>
                </c:pt>
                <c:pt idx="11">
                  <c:v>1795.0095679999999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789-1C42-8C1A-F4738D16AACD}"/>
            </c:ext>
          </c:extLst>
        </c:ser>
        <c:ser>
          <c:idx val="2"/>
          <c:order val="4"/>
          <c:tx>
            <c:v>NA SAFETY PHASE 1</c:v>
          </c:tx>
          <c:spPr>
            <a:pattFill prst="dkDn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STRATEGY!$D$33:$K$33</c:f>
              <c:numCache>
                <c:formatCode>0</c:formatCode>
                <c:ptCount val="8"/>
                <c:pt idx="0">
                  <c:v>281.85000000000002</c:v>
                </c:pt>
                <c:pt idx="1">
                  <c:v>604.029</c:v>
                </c:pt>
                <c:pt idx="2">
                  <c:v>1713.9992670000001</c:v>
                </c:pt>
                <c:pt idx="3">
                  <c:v>4842.8230411200002</c:v>
                </c:pt>
                <c:pt idx="4">
                  <c:v>6898.7988171699999</c:v>
                </c:pt>
                <c:pt idx="5">
                  <c:v>8870.1329966600006</c:v>
                </c:pt>
                <c:pt idx="6">
                  <c:v>10651.819563160001</c:v>
                </c:pt>
                <c:pt idx="7">
                  <c:v>11089.007299160001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789-1C42-8C1A-F4738D16AACD}"/>
            </c:ext>
          </c:extLst>
        </c:ser>
        <c:ser>
          <c:idx val="4"/>
          <c:order val="6"/>
          <c:tx>
            <c:v>NA SAFETY PHASE 2</c:v>
          </c:tx>
          <c:spPr>
            <a:pattFill prst="dkUpDiag">
              <a:fgClr>
                <a:schemeClr val="accent2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(STRATEGY!$D$34:$K$34,STRATEGY!$L$33:$O$33)</c:f>
              <c:numCache>
                <c:formatCode>General</c:formatCode>
                <c:ptCount val="12"/>
                <c:pt idx="8" formatCode="0">
                  <c:v>152.50513000000001</c:v>
                </c:pt>
                <c:pt idx="9" formatCode="0">
                  <c:v>467.50513000000001</c:v>
                </c:pt>
                <c:pt idx="10" formatCode="0">
                  <c:v>525.90512999999999</c:v>
                </c:pt>
                <c:pt idx="11" formatCode="0">
                  <c:v>640.30512999999996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789-1C42-8C1A-F4738D16AACD}"/>
            </c:ext>
          </c:extLst>
        </c:ser>
        <c:ser>
          <c:idx val="5"/>
          <c:order val="7"/>
          <c:tx>
            <c:v>TT20/TDC2</c:v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STRATEGY!$D$52:$O$52</c:f>
              <c:numCache>
                <c:formatCode>0</c:formatCode>
                <c:ptCount val="12"/>
                <c:pt idx="0">
                  <c:v>20</c:v>
                </c:pt>
                <c:pt idx="1">
                  <c:v>146.07999999999998</c:v>
                </c:pt>
                <c:pt idx="2">
                  <c:v>495.98807453416146</c:v>
                </c:pt>
                <c:pt idx="3">
                  <c:v>1284.3688198757764</c:v>
                </c:pt>
                <c:pt idx="4">
                  <c:v>4711.2806211180123</c:v>
                </c:pt>
                <c:pt idx="5">
                  <c:v>11262.751847911724</c:v>
                </c:pt>
                <c:pt idx="6">
                  <c:v>15116.112968291876</c:v>
                </c:pt>
                <c:pt idx="7">
                  <c:v>17629.758268796249</c:v>
                </c:pt>
                <c:pt idx="8">
                  <c:v>460.06606677874998</c:v>
                </c:pt>
                <c:pt idx="9">
                  <c:v>470.06606677874998</c:v>
                </c:pt>
                <c:pt idx="10">
                  <c:v>567.56606677874993</c:v>
                </c:pt>
                <c:pt idx="11">
                  <c:v>1025.0660667787499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8836736"/>
        <c:axId val="908834440"/>
      </c:barChart>
      <c:barChart>
        <c:barDir val="col"/>
        <c:grouping val="stacked"/>
        <c:varyColors val="0"/>
        <c:ser>
          <c:idx val="6"/>
          <c:order val="0"/>
          <c:spPr>
            <a:solidFill>
              <a:schemeClr val="accent1">
                <a:lumMod val="20000"/>
                <a:lumOff val="80000"/>
                <a:alpha val="18000"/>
              </a:schemeClr>
            </a:solidFill>
            <a:ln>
              <a:noFill/>
            </a:ln>
            <a:effectLst/>
          </c:spPr>
          <c:invertIfNegative val="0"/>
          <c:cat>
            <c:numRef>
              <c:f>STRATEGY!$D$1:$O$1</c:f>
              <c:numCache>
                <c:formatCode>General</c:formatCode>
                <c:ptCount val="12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  <c:pt idx="6">
                  <c:v>2025</c:v>
                </c:pt>
                <c:pt idx="7">
                  <c:v>2026</c:v>
                </c:pt>
                <c:pt idx="8">
                  <c:v>2027</c:v>
                </c:pt>
                <c:pt idx="9">
                  <c:v>2028</c:v>
                </c:pt>
                <c:pt idx="10">
                  <c:v>2029</c:v>
                </c:pt>
                <c:pt idx="11">
                  <c:v>2030</c:v>
                </c:pt>
              </c:numCache>
            </c:numRef>
          </c:cat>
          <c:val>
            <c:numRef>
              <c:f>STRATEGY!$D$66:$O$66</c:f>
              <c:numCache>
                <c:formatCode>General</c:formatCode>
                <c:ptCount val="12"/>
                <c:pt idx="0">
                  <c:v>80000</c:v>
                </c:pt>
                <c:pt idx="1">
                  <c:v>80000</c:v>
                </c:pt>
                <c:pt idx="6">
                  <c:v>80000</c:v>
                </c:pt>
                <c:pt idx="7">
                  <c:v>80000</c:v>
                </c:pt>
                <c:pt idx="11">
                  <c:v>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41466280"/>
        <c:axId val="741473824"/>
      </c:barChart>
      <c:lineChart>
        <c:grouping val="standard"/>
        <c:varyColors val="0"/>
        <c:ser>
          <c:idx val="3"/>
          <c:order val="5"/>
          <c:tx>
            <c:strRef>
              <c:f>STRATEGY!$A$61</c:f>
              <c:strCache>
                <c:ptCount val="1"/>
                <c:pt idx="0">
                  <c:v>TF (MTP 2021)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STRATEGY!$D$62:$L$62</c:f>
              <c:numCache>
                <c:formatCode>#,##0</c:formatCode>
                <c:ptCount val="9"/>
                <c:pt idx="0" formatCode="General">
                  <c:v>776</c:v>
                </c:pt>
                <c:pt idx="1">
                  <c:v>2111</c:v>
                </c:pt>
                <c:pt idx="2">
                  <c:v>5607</c:v>
                </c:pt>
                <c:pt idx="3">
                  <c:v>12087</c:v>
                </c:pt>
                <c:pt idx="4">
                  <c:v>21612</c:v>
                </c:pt>
                <c:pt idx="5">
                  <c:v>34027</c:v>
                </c:pt>
                <c:pt idx="6">
                  <c:v>49375</c:v>
                </c:pt>
                <c:pt idx="7">
                  <c:v>60612</c:v>
                </c:pt>
                <c:pt idx="8">
                  <c:v>61741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8836736"/>
        <c:axId val="908834440"/>
      </c:lineChart>
      <c:scatterChart>
        <c:scatterStyle val="lineMarker"/>
        <c:varyColors val="0"/>
        <c:ser>
          <c:idx val="8"/>
          <c:order val="8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1.3353081655024645E-2"/>
                  <c:y val="-3.094627073787147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LS2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E789-1C42-8C1A-F4738D16AACD}"/>
                </c:ext>
              </c:extLst>
            </c:dLbl>
            <c:dLbl>
              <c:idx val="6"/>
              <c:layout>
                <c:manualLayout>
                  <c:x val="8.9341525633529172E-3"/>
                  <c:y val="-3.640737733867231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LS3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E789-1C42-8C1A-F4738D16AACD}"/>
                </c:ext>
              </c:extLst>
            </c:dLbl>
            <c:dLbl>
              <c:idx val="11"/>
              <c:layout>
                <c:manualLayout>
                  <c:x val="-1.9885180912522775E-2"/>
                  <c:y val="-3.458700847173870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LS4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E789-1C42-8C1A-F4738D16AA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yVal>
            <c:numRef>
              <c:f>STRATEGY!$D$67:$O$67</c:f>
              <c:numCache>
                <c:formatCode>General</c:formatCode>
                <c:ptCount val="12"/>
                <c:pt idx="0">
                  <c:v>73000</c:v>
                </c:pt>
                <c:pt idx="6">
                  <c:v>73000</c:v>
                </c:pt>
                <c:pt idx="11">
                  <c:v>73000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E789-1C42-8C1A-F4738D16AA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1466280"/>
        <c:axId val="741473824"/>
      </c:scatterChart>
      <c:catAx>
        <c:axId val="90883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34440"/>
        <c:crosses val="autoZero"/>
        <c:auto val="1"/>
        <c:lblAlgn val="ctr"/>
        <c:lblOffset val="100"/>
        <c:noMultiLvlLbl val="0"/>
      </c:catAx>
      <c:valAx>
        <c:axId val="908834440"/>
        <c:scaling>
          <c:orientation val="minMax"/>
          <c:max val="8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 MCHF</a:t>
                </a:r>
              </a:p>
            </c:rich>
          </c:tx>
          <c:layout>
            <c:manualLayout>
              <c:xMode val="edge"/>
              <c:yMode val="edge"/>
              <c:x val="1.3821424574258891E-2"/>
              <c:y val="0.424883278658108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36736"/>
        <c:crosses val="autoZero"/>
        <c:crossBetween val="between"/>
        <c:dispUnits>
          <c:builtInUnit val="thousands"/>
        </c:dispUnits>
      </c:valAx>
      <c:valAx>
        <c:axId val="741473824"/>
        <c:scaling>
          <c:orientation val="minMax"/>
          <c:max val="800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MCHF</a:t>
                </a:r>
              </a:p>
            </c:rich>
          </c:tx>
          <c:layout>
            <c:manualLayout>
              <c:xMode val="edge"/>
              <c:yMode val="edge"/>
              <c:x val="0.97167139510411948"/>
              <c:y val="0.425488411571420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1466280"/>
        <c:crosses val="max"/>
        <c:crossBetween val="between"/>
        <c:dispUnits>
          <c:builtInUnit val="thousands"/>
        </c:dispUnits>
      </c:valAx>
      <c:catAx>
        <c:axId val="7414662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4147382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6"/>
        <c:delete val="1"/>
      </c:legendEntry>
      <c:legendEntry>
        <c:idx val="8"/>
        <c:delete val="1"/>
      </c:legendEntry>
      <c:layout>
        <c:manualLayout>
          <c:xMode val="edge"/>
          <c:yMode val="edge"/>
          <c:x val="5.330213339231496E-2"/>
          <c:y val="0.89570074741192285"/>
          <c:w val="0.8999999785837689"/>
          <c:h val="0.104299179400977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Sheet1!$C$17</c:f>
              <c:strCache>
                <c:ptCount val="1"/>
                <c:pt idx="0">
                  <c:v>CERN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Sheet1!$A$98:$B$106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Safety</c:v>
                  </c:pt>
                  <c:pt idx="3">
                    <c:v>Radiation Protection</c:v>
                  </c:pt>
                  <c:pt idx="6">
                    <c:v>ICT</c:v>
                  </c:pt>
                </c:lvl>
              </c:multiLvlStrCache>
            </c:multiLvlStrRef>
          </c:cat>
          <c:val>
            <c:numRef>
              <c:f>Sheet1!$C$98:$C$106</c:f>
              <c:numCache>
                <c:formatCode>_(* #,##0.00_);_(* \(#,##0.00\);_(* "-"??_);_(@_)</c:formatCode>
                <c:ptCount val="9"/>
                <c:pt idx="0">
                  <c:v>8.3484870813983996</c:v>
                </c:pt>
                <c:pt idx="1">
                  <c:v>10.0238894795205</c:v>
                </c:pt>
                <c:pt idx="2">
                  <c:v>8.1617225454952589</c:v>
                </c:pt>
                <c:pt idx="3">
                  <c:v>3.7165044261869999</c:v>
                </c:pt>
                <c:pt idx="4">
                  <c:v>1.9278090497172</c:v>
                </c:pt>
                <c:pt idx="5">
                  <c:v>1.7463970940995601</c:v>
                </c:pt>
                <c:pt idx="6">
                  <c:v>42.037476110214897</c:v>
                </c:pt>
                <c:pt idx="7">
                  <c:v>35.852020007181501</c:v>
                </c:pt>
                <c:pt idx="8">
                  <c:v>39.6948810231127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AF-454F-8FA8-050DA2B87DE6}"/>
            </c:ext>
          </c:extLst>
        </c:ser>
        <c:ser>
          <c:idx val="1"/>
          <c:order val="1"/>
          <c:tx>
            <c:strRef>
              <c:f>Sheet1!$D$17</c:f>
              <c:strCache>
                <c:ptCount val="1"/>
                <c:pt idx="0">
                  <c:v>Teams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Sheet1!$A$98:$B$106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Safety</c:v>
                  </c:pt>
                  <c:pt idx="3">
                    <c:v>Radiation Protection</c:v>
                  </c:pt>
                  <c:pt idx="6">
                    <c:v>ICT</c:v>
                  </c:pt>
                </c:lvl>
              </c:multiLvlStrCache>
            </c:multiLvlStrRef>
          </c:cat>
          <c:val>
            <c:numRef>
              <c:f>Sheet1!$D$98:$D$106</c:f>
              <c:numCache>
                <c:formatCode>_(* #,##0.00_);_(* \(#,##0.00\);_(* "-"??_);_(@_)</c:formatCode>
                <c:ptCount val="9"/>
                <c:pt idx="0">
                  <c:v>0.12234779313744</c:v>
                </c:pt>
                <c:pt idx="1">
                  <c:v>0.22578910973899199</c:v>
                </c:pt>
                <c:pt idx="2">
                  <c:v>0.36484798744614999</c:v>
                </c:pt>
                <c:pt idx="3">
                  <c:v>2.3838176036000001E-2</c:v>
                </c:pt>
                <c:pt idx="4">
                  <c:v>7.9385926000000006E-3</c:v>
                </c:pt>
                <c:pt idx="5">
                  <c:v>1.5615440000000001E-2</c:v>
                </c:pt>
                <c:pt idx="6">
                  <c:v>8.56900514740299</c:v>
                </c:pt>
                <c:pt idx="7">
                  <c:v>4.7613744140946999</c:v>
                </c:pt>
                <c:pt idx="8">
                  <c:v>12.584730484420101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AF-454F-8FA8-050DA2B87D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0363536"/>
        <c:axId val="490356976"/>
      </c:barChart>
      <c:catAx>
        <c:axId val="49036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56976"/>
        <c:crosses val="autoZero"/>
        <c:auto val="1"/>
        <c:lblAlgn val="ctr"/>
        <c:lblOffset val="100"/>
        <c:noMultiLvlLbl val="0"/>
      </c:catAx>
      <c:valAx>
        <c:axId val="49035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635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Sheet1!$C$17</c:f>
              <c:strCache>
                <c:ptCount val="1"/>
                <c:pt idx="0">
                  <c:v>CERN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Sheet1!$A$52:$B$60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Magnets</c:v>
                  </c:pt>
                  <c:pt idx="3">
                    <c:v>Cables and Superconductors for Magnets</c:v>
                  </c:pt>
                  <c:pt idx="6">
                    <c:v>Mechanical engineering and raw materials</c:v>
                  </c:pt>
                </c:lvl>
              </c:multiLvlStrCache>
            </c:multiLvlStrRef>
          </c:cat>
          <c:val>
            <c:numRef>
              <c:f>Sheet1!$C$52:$C$60</c:f>
              <c:numCache>
                <c:formatCode>_(* #,##0.00_);_(* \(#,##0.00\);_(* "-"??_);_(@_)</c:formatCode>
                <c:ptCount val="9"/>
                <c:pt idx="0">
                  <c:v>31.8442348651594</c:v>
                </c:pt>
                <c:pt idx="1">
                  <c:v>23.752896597325101</c:v>
                </c:pt>
                <c:pt idx="2">
                  <c:v>23.119186735091198</c:v>
                </c:pt>
                <c:pt idx="3">
                  <c:v>18.0362589866813</c:v>
                </c:pt>
                <c:pt idx="4">
                  <c:v>7.9883278121472108</c:v>
                </c:pt>
                <c:pt idx="5">
                  <c:v>13.237957240502599</c:v>
                </c:pt>
                <c:pt idx="6">
                  <c:v>37.091970311515304</c:v>
                </c:pt>
                <c:pt idx="7">
                  <c:v>38.668109220109699</c:v>
                </c:pt>
                <c:pt idx="8">
                  <c:v>24.799371430630199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ED-4B3B-BF1F-3C1F65BC4493}"/>
            </c:ext>
          </c:extLst>
        </c:ser>
        <c:ser>
          <c:idx val="1"/>
          <c:order val="1"/>
          <c:tx>
            <c:strRef>
              <c:f>Sheet1!$D$17</c:f>
              <c:strCache>
                <c:ptCount val="1"/>
                <c:pt idx="0">
                  <c:v>Teams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Sheet1!$A$52:$B$60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Magnets</c:v>
                  </c:pt>
                  <c:pt idx="3">
                    <c:v>Cables and Superconductors for Magnets</c:v>
                  </c:pt>
                  <c:pt idx="6">
                    <c:v>Mechanical engineering and raw materials</c:v>
                  </c:pt>
                </c:lvl>
              </c:multiLvlStrCache>
            </c:multiLvlStrRef>
          </c:cat>
          <c:val>
            <c:numRef>
              <c:f>Sheet1!$D$52:$D$60</c:f>
              <c:numCache>
                <c:formatCode>_(* #,##0.00_);_(* \(#,##0.00\);_(* "-"??_);_(@_)</c:formatCode>
                <c:ptCount val="9"/>
                <c:pt idx="0">
                  <c:v>1.562967949645</c:v>
                </c:pt>
                <c:pt idx="1">
                  <c:v>2.3589018993999997E-2</c:v>
                </c:pt>
                <c:pt idx="2">
                  <c:v>0.45709212876549998</c:v>
                </c:pt>
                <c:pt idx="3">
                  <c:v>2.22909375E-2</c:v>
                </c:pt>
                <c:pt idx="4">
                  <c:v>2.2556353099999999E-2</c:v>
                </c:pt>
                <c:pt idx="5">
                  <c:v>4.1969623353000002E-2</c:v>
                </c:pt>
                <c:pt idx="6">
                  <c:v>2.66128794355377</c:v>
                </c:pt>
                <c:pt idx="7">
                  <c:v>2.9328496938931101</c:v>
                </c:pt>
                <c:pt idx="8">
                  <c:v>2.4121039974379501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ED-4B3B-BF1F-3C1F65BC44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0363536"/>
        <c:axId val="490356976"/>
      </c:barChart>
      <c:catAx>
        <c:axId val="49036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56976"/>
        <c:crosses val="autoZero"/>
        <c:auto val="1"/>
        <c:lblAlgn val="ctr"/>
        <c:lblOffset val="100"/>
        <c:noMultiLvlLbl val="0"/>
      </c:catAx>
      <c:valAx>
        <c:axId val="49035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635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Sheet1!$C$17</c:f>
              <c:strCache>
                <c:ptCount val="1"/>
                <c:pt idx="0">
                  <c:v>CERN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Sheet1!$A$74:$B$82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Cryogenics</c:v>
                  </c:pt>
                  <c:pt idx="3">
                    <c:v>Cooling Technology</c:v>
                  </c:pt>
                  <c:pt idx="6">
                    <c:v>Vaccum Technology</c:v>
                  </c:pt>
                </c:lvl>
              </c:multiLvlStrCache>
            </c:multiLvlStrRef>
          </c:cat>
          <c:val>
            <c:numRef>
              <c:f>Sheet1!$C$74:$C$82</c:f>
              <c:numCache>
                <c:formatCode>_(* #,##0.00_);_(* \(#,##0.00\);_(* "-"??_);_(@_)</c:formatCode>
                <c:ptCount val="9"/>
                <c:pt idx="0">
                  <c:v>21.480341495428902</c:v>
                </c:pt>
                <c:pt idx="1">
                  <c:v>20.826721614415899</c:v>
                </c:pt>
                <c:pt idx="2">
                  <c:v>11.678281997320799</c:v>
                </c:pt>
                <c:pt idx="3">
                  <c:v>14.2630632827798</c:v>
                </c:pt>
                <c:pt idx="4">
                  <c:v>19.582594115187803</c:v>
                </c:pt>
                <c:pt idx="5">
                  <c:v>11.794149637860601</c:v>
                </c:pt>
                <c:pt idx="6">
                  <c:v>7.5569342968451991</c:v>
                </c:pt>
                <c:pt idx="7">
                  <c:v>5.1028499785780808</c:v>
                </c:pt>
                <c:pt idx="8">
                  <c:v>5.2442419674366896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45-4D66-B2DD-6822D94CE8D9}"/>
            </c:ext>
          </c:extLst>
        </c:ser>
        <c:ser>
          <c:idx val="1"/>
          <c:order val="1"/>
          <c:tx>
            <c:strRef>
              <c:f>Sheet1!$D$17</c:f>
              <c:strCache>
                <c:ptCount val="1"/>
                <c:pt idx="0">
                  <c:v>Teams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Sheet1!$A$74:$B$82</c:f>
              <c:multiLvlStrCache>
                <c:ptCount val="9"/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2018</c:v>
                  </c:pt>
                  <c:pt idx="4">
                    <c:v>2019</c:v>
                  </c:pt>
                  <c:pt idx="5">
                    <c:v>2020</c:v>
                  </c:pt>
                  <c:pt idx="6">
                    <c:v>2018</c:v>
                  </c:pt>
                  <c:pt idx="7">
                    <c:v>2019</c:v>
                  </c:pt>
                  <c:pt idx="8">
                    <c:v>2020</c:v>
                  </c:pt>
                </c:lvl>
                <c:lvl>
                  <c:pt idx="0">
                    <c:v>Cryogenics</c:v>
                  </c:pt>
                  <c:pt idx="3">
                    <c:v>Cooling Technology</c:v>
                  </c:pt>
                  <c:pt idx="6">
                    <c:v>Vaccum Technology</c:v>
                  </c:pt>
                </c:lvl>
              </c:multiLvlStrCache>
            </c:multiLvlStrRef>
          </c:cat>
          <c:val>
            <c:numRef>
              <c:f>Sheet1!$D$74:$D$82</c:f>
              <c:numCache>
                <c:formatCode>_(* #,##0.00_);_(* \(#,##0.00\);_(* "-"??_);_(@_)</c:formatCode>
                <c:ptCount val="9"/>
                <c:pt idx="0">
                  <c:v>1.9261795282505199</c:v>
                </c:pt>
                <c:pt idx="1">
                  <c:v>3.15416790109481</c:v>
                </c:pt>
                <c:pt idx="2">
                  <c:v>3.1932274819429898</c:v>
                </c:pt>
                <c:pt idx="3">
                  <c:v>0.69648201088168293</c:v>
                </c:pt>
                <c:pt idx="4">
                  <c:v>1.0041994266899501</c:v>
                </c:pt>
                <c:pt idx="5">
                  <c:v>1.2656775895648</c:v>
                </c:pt>
                <c:pt idx="6">
                  <c:v>1.1605650875279998</c:v>
                </c:pt>
                <c:pt idx="7">
                  <c:v>1.6011583075540001</c:v>
                </c:pt>
                <c:pt idx="8">
                  <c:v>1.6159238245065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45-4D66-B2DD-6822D94CE8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0363536"/>
        <c:axId val="490356976"/>
      </c:barChart>
      <c:catAx>
        <c:axId val="490363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56976"/>
        <c:crosses val="autoZero"/>
        <c:auto val="1"/>
        <c:lblAlgn val="ctr"/>
        <c:lblOffset val="100"/>
        <c:noMultiLvlLbl val="0"/>
      </c:catAx>
      <c:valAx>
        <c:axId val="490356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MCHF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0363536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2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98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913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90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047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396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4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found-java-ext.cern.ch/java-ext/found/CFTSearch.do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Procurement.Service@cern.ch" TargetMode="External"/><Relationship Id="rId2" Type="http://schemas.openxmlformats.org/officeDocument/2006/relationships/hyperlink" Target="mailto:daniel.schoerling@cern.ch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9749" y="3832193"/>
            <a:ext cx="11376025" cy="1731502"/>
          </a:xfrm>
        </p:spPr>
        <p:txBody>
          <a:bodyPr/>
          <a:lstStyle/>
          <a:p>
            <a:pPr algn="ctr"/>
            <a:r>
              <a:rPr lang="en-US" altLang="fr-FR" sz="4800" dirty="0" smtClean="0"/>
              <a:t>Business </a:t>
            </a:r>
            <a:r>
              <a:rPr lang="en-US" altLang="fr-FR" sz="4800" dirty="0"/>
              <a:t>Opportunities at CERN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600" dirty="0" smtClean="0"/>
              <a:t>Daniel Schoerling</a:t>
            </a:r>
          </a:p>
          <a:p>
            <a:pPr algn="l"/>
            <a:r>
              <a:rPr lang="en-US" sz="1600" dirty="0" smtClean="0"/>
              <a:t>22/03/2022</a:t>
            </a:r>
            <a:endParaRPr lang="en-US" sz="1600" dirty="0"/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A490D5E-9254-7443-B68C-572C1F20F732}"/>
              </a:ext>
            </a:extLst>
          </p:cNvPr>
          <p:cNvGrpSpPr/>
          <p:nvPr/>
        </p:nvGrpSpPr>
        <p:grpSpPr>
          <a:xfrm>
            <a:off x="-1" y="823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98DBC4-0DCD-E74F-A5BB-804AFF8611A1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191512-9730-A84B-BEE9-A4F67B05B201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3DD523-0EEB-8C40-9CC2-468669C898F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F3269A-CC4D-8B4E-9823-0115BA1D036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0C5F83-DBD5-4C4B-A9C2-C036F5FC2C8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4D340A-80F7-5540-B01D-7AA89F380E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342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87CAD3-D0BE-7946-8348-959B882D3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8367"/>
            <a:ext cx="11376025" cy="700825"/>
          </a:xfrm>
        </p:spPr>
        <p:txBody>
          <a:bodyPr/>
          <a:lstStyle/>
          <a:p>
            <a:r>
              <a:rPr lang="en-US" dirty="0"/>
              <a:t>Cumulated </a:t>
            </a:r>
            <a:r>
              <a:rPr lang="en-US" dirty="0" smtClean="0"/>
              <a:t>budget</a:t>
            </a:r>
            <a:endParaRPr lang="en-US" dirty="0"/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0F00-000003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07986" y="1177290"/>
          <a:ext cx="11376025" cy="4877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A7E9910-F05B-4A4B-89F7-2AEE756CFE38}"/>
              </a:ext>
            </a:extLst>
          </p:cNvPr>
          <p:cNvSpPr txBox="1"/>
          <p:nvPr/>
        </p:nvSpPr>
        <p:spPr>
          <a:xfrm>
            <a:off x="8603673" y="6068791"/>
            <a:ext cx="298158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smtClean="0"/>
              <a:t>Nota: without </a:t>
            </a:r>
            <a:r>
              <a:rPr lang="en-US" sz="1400" dirty="0"/>
              <a:t>EL-CONS (~ 20 MCHF)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69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POLARIS Highlights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A8A177-2097-4072-BFC5-98D68AB7F575}"/>
              </a:ext>
            </a:extLst>
          </p:cNvPr>
          <p:cNvCxnSpPr>
            <a:cxnSpLocks/>
          </p:cNvCxnSpPr>
          <p:nvPr/>
        </p:nvCxnSpPr>
        <p:spPr>
          <a:xfrm flipH="1">
            <a:off x="645925" y="4368486"/>
            <a:ext cx="8104361" cy="20112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E26C926-E9AB-464F-B1B5-D2259DFF9B61}"/>
              </a:ext>
            </a:extLst>
          </p:cNvPr>
          <p:cNvCxnSpPr>
            <a:cxnSpLocks/>
          </p:cNvCxnSpPr>
          <p:nvPr/>
        </p:nvCxnSpPr>
        <p:spPr>
          <a:xfrm flipH="1">
            <a:off x="491712" y="3969380"/>
            <a:ext cx="8036425" cy="0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2ADD1A89-4D9E-4554-837F-6204A6A39762}"/>
              </a:ext>
            </a:extLst>
          </p:cNvPr>
          <p:cNvGrpSpPr/>
          <p:nvPr/>
        </p:nvGrpSpPr>
        <p:grpSpPr>
          <a:xfrm>
            <a:off x="669519" y="3329941"/>
            <a:ext cx="1796573" cy="2285003"/>
            <a:chOff x="6212951" y="2661846"/>
            <a:chExt cx="1802970" cy="228301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557F250-4D5B-4476-84CA-2829E153C162}"/>
                </a:ext>
              </a:extLst>
            </p:cNvPr>
            <p:cNvGrpSpPr/>
            <p:nvPr/>
          </p:nvGrpSpPr>
          <p:grpSpPr>
            <a:xfrm>
              <a:off x="6212951" y="2661846"/>
              <a:ext cx="1802970" cy="1250241"/>
              <a:chOff x="5587659" y="2661846"/>
              <a:chExt cx="1802970" cy="1250241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A1F2302-5764-4E5F-83D4-BDA26EAD49A6}"/>
                  </a:ext>
                </a:extLst>
              </p:cNvPr>
              <p:cNvSpPr txBox="1"/>
              <p:nvPr/>
            </p:nvSpPr>
            <p:spPr>
              <a:xfrm>
                <a:off x="5587659" y="2661846"/>
                <a:ext cx="1802970" cy="317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Manufacturing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3" name="Rounded Rectangle 28">
                <a:extLst>
                  <a:ext uri="{FF2B5EF4-FFF2-40B4-BE49-F238E27FC236}">
                    <a16:creationId xmlns:a16="http://schemas.microsoft.com/office/drawing/2014/main" id="{7482CEE4-8E07-4068-80B6-0C1D5996B10D}"/>
                  </a:ext>
                </a:extLst>
              </p:cNvPr>
              <p:cNvSpPr/>
              <p:nvPr/>
            </p:nvSpPr>
            <p:spPr>
              <a:xfrm>
                <a:off x="5900320" y="3117429"/>
                <a:ext cx="1073779" cy="379083"/>
              </a:xfrm>
              <a:prstGeom prst="roundRect">
                <a:avLst/>
              </a:prstGeom>
              <a:solidFill>
                <a:srgbClr val="0058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188 units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C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14" name="Rounded Rectangle 28">
                <a:extLst>
                  <a:ext uri="{FF2B5EF4-FFF2-40B4-BE49-F238E27FC236}">
                    <a16:creationId xmlns:a16="http://schemas.microsoft.com/office/drawing/2014/main" id="{F14A83FB-BA85-47EA-9245-DD1AEA25D747}"/>
                  </a:ext>
                </a:extLst>
              </p:cNvPr>
              <p:cNvSpPr/>
              <p:nvPr/>
            </p:nvSpPr>
            <p:spPr>
              <a:xfrm>
                <a:off x="5897596" y="3554309"/>
                <a:ext cx="1058703" cy="357778"/>
              </a:xfrm>
              <a:prstGeom prst="roundRect">
                <a:avLst/>
              </a:prstGeom>
              <a:solidFill>
                <a:srgbClr val="7030A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200 units </a:t>
                </a:r>
              </a:p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C</a:t>
                </a:r>
              </a:p>
            </p:txBody>
          </p:sp>
        </p:grpSp>
        <p:pic>
          <p:nvPicPr>
            <p:cNvPr id="11" name="Picture 10" descr="A white refrigerator freezer sitting inside of a kitchen&#10;&#10;Description automatically generated">
              <a:extLst>
                <a:ext uri="{FF2B5EF4-FFF2-40B4-BE49-F238E27FC236}">
                  <a16:creationId xmlns:a16="http://schemas.microsoft.com/office/drawing/2014/main" id="{BD64DE12-5345-4D54-BFDB-46804A64B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8719" y="3972326"/>
              <a:ext cx="819198" cy="972535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FA743EE-8A08-4BC4-B620-0FD3E443C985}"/>
              </a:ext>
            </a:extLst>
          </p:cNvPr>
          <p:cNvSpPr txBox="1"/>
          <p:nvPr/>
        </p:nvSpPr>
        <p:spPr>
          <a:xfrm>
            <a:off x="910901" y="2471769"/>
            <a:ext cx="3578580" cy="646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467" b="1" dirty="0">
                <a:solidFill>
                  <a:srgbClr val="1199FF"/>
                </a:solidFill>
                <a:latin typeface="Book Antiqua" panose="02040602050305030304" pitchFamily="18" charset="0"/>
              </a:rPr>
              <a:t>All new IT contracts</a:t>
            </a:r>
          </a:p>
          <a:p>
            <a:pPr algn="ctr">
              <a:spcAft>
                <a:spcPts val="800"/>
              </a:spcAft>
            </a:pPr>
            <a:r>
              <a:rPr lang="en-US" sz="1467" b="1" dirty="0" smtClean="0">
                <a:solidFill>
                  <a:srgbClr val="1199FF"/>
                </a:solidFill>
                <a:latin typeface="Book Antiqua" panose="02040602050305030304" pitchFamily="18" charset="0"/>
              </a:rPr>
              <a:t>Contracts</a:t>
            </a:r>
            <a:r>
              <a:rPr lang="en-US" sz="1467" b="1" dirty="0">
                <a:solidFill>
                  <a:srgbClr val="1199FF"/>
                </a:solidFill>
                <a:latin typeface="Book Antiqua" panose="02040602050305030304" pitchFamily="18" charset="0"/>
              </a:rPr>
              <a:t>: 5 years (+2)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6308251-0198-4409-B22B-24412FFD439F}"/>
              </a:ext>
            </a:extLst>
          </p:cNvPr>
          <p:cNvGrpSpPr/>
          <p:nvPr/>
        </p:nvGrpSpPr>
        <p:grpSpPr>
          <a:xfrm>
            <a:off x="2816736" y="3340989"/>
            <a:ext cx="1787365" cy="2468833"/>
            <a:chOff x="1812541" y="2605010"/>
            <a:chExt cx="1340524" cy="185162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F4E6295-901A-42B5-A27C-CF1C9095A6E2}"/>
                </a:ext>
              </a:extLst>
            </p:cNvPr>
            <p:cNvGrpSpPr/>
            <p:nvPr/>
          </p:nvGrpSpPr>
          <p:grpSpPr>
            <a:xfrm>
              <a:off x="1812541" y="2605010"/>
              <a:ext cx="1340524" cy="1851625"/>
              <a:chOff x="6614459" y="938329"/>
              <a:chExt cx="1997352" cy="2758885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91552C86-425D-4683-908B-8BDE0F4E10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77306" y="2373307"/>
                <a:ext cx="1716081" cy="1323907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9C28409-7F3A-4A69-928E-CC8420195570}"/>
                  </a:ext>
                </a:extLst>
              </p:cNvPr>
              <p:cNvSpPr txBox="1"/>
              <p:nvPr/>
            </p:nvSpPr>
            <p:spPr>
              <a:xfrm>
                <a:off x="6614459" y="938329"/>
                <a:ext cx="1997352" cy="355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Power Stacks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18" name="Rounded Rectangle 28">
              <a:extLst>
                <a:ext uri="{FF2B5EF4-FFF2-40B4-BE49-F238E27FC236}">
                  <a16:creationId xmlns:a16="http://schemas.microsoft.com/office/drawing/2014/main" id="{9CDCF557-E13B-4DD4-936B-BF4323A7E327}"/>
                </a:ext>
              </a:extLst>
            </p:cNvPr>
            <p:cNvSpPr/>
            <p:nvPr/>
          </p:nvSpPr>
          <p:spPr>
            <a:xfrm>
              <a:off x="2105842" y="2938076"/>
              <a:ext cx="802477" cy="284560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438 units 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19" name="Rounded Rectangle 28">
              <a:extLst>
                <a:ext uri="{FF2B5EF4-FFF2-40B4-BE49-F238E27FC236}">
                  <a16:creationId xmlns:a16="http://schemas.microsoft.com/office/drawing/2014/main" id="{91EE3B9D-2A02-428F-A299-A4612206CF0B}"/>
                </a:ext>
              </a:extLst>
            </p:cNvPr>
            <p:cNvSpPr/>
            <p:nvPr/>
          </p:nvSpPr>
          <p:spPr>
            <a:xfrm>
              <a:off x="2111994" y="3262144"/>
              <a:ext cx="791210" cy="268567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496 units 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</p:grpSp>
      <p:sp>
        <p:nvSpPr>
          <p:cNvPr id="22" name="Rounded Rectangle 28">
            <a:extLst>
              <a:ext uri="{FF2B5EF4-FFF2-40B4-BE49-F238E27FC236}">
                <a16:creationId xmlns:a16="http://schemas.microsoft.com/office/drawing/2014/main" id="{1AF4507C-4282-4483-9E4F-E9E70A285B9A}"/>
              </a:ext>
            </a:extLst>
          </p:cNvPr>
          <p:cNvSpPr/>
          <p:nvPr/>
        </p:nvSpPr>
        <p:spPr>
          <a:xfrm>
            <a:off x="950417" y="5682534"/>
            <a:ext cx="1162796" cy="280097"/>
          </a:xfrm>
          <a:prstGeom prst="roundRect">
            <a:avLst/>
          </a:prstGeom>
          <a:solidFill>
            <a:srgbClr val="11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>
                <a:solidFill>
                  <a:schemeClr val="bg1"/>
                </a:solidFill>
                <a:latin typeface="Book Antiqua" panose="02040602050305030304" pitchFamily="18" charset="0"/>
              </a:rPr>
              <a:t>CONTRACT 1</a:t>
            </a:r>
          </a:p>
        </p:txBody>
      </p:sp>
      <p:sp>
        <p:nvSpPr>
          <p:cNvPr id="23" name="Rounded Rectangle 28">
            <a:extLst>
              <a:ext uri="{FF2B5EF4-FFF2-40B4-BE49-F238E27FC236}">
                <a16:creationId xmlns:a16="http://schemas.microsoft.com/office/drawing/2014/main" id="{49E7303F-E504-404C-94D3-EA79CBDFB1EC}"/>
              </a:ext>
            </a:extLst>
          </p:cNvPr>
          <p:cNvSpPr/>
          <p:nvPr/>
        </p:nvSpPr>
        <p:spPr>
          <a:xfrm>
            <a:off x="861265" y="1471124"/>
            <a:ext cx="3628216" cy="379413"/>
          </a:xfrm>
          <a:prstGeom prst="roundRect">
            <a:avLst/>
          </a:prstGeom>
          <a:solidFill>
            <a:srgbClr val="00589A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PHASE I – LS3: commit for qty / contracts in 2022/23</a:t>
            </a:r>
          </a:p>
        </p:txBody>
      </p:sp>
      <p:sp>
        <p:nvSpPr>
          <p:cNvPr id="24" name="Rounded Rectangle 28">
            <a:extLst>
              <a:ext uri="{FF2B5EF4-FFF2-40B4-BE49-F238E27FC236}">
                <a16:creationId xmlns:a16="http://schemas.microsoft.com/office/drawing/2014/main" id="{53550382-FB2F-4007-9336-349324396461}"/>
              </a:ext>
            </a:extLst>
          </p:cNvPr>
          <p:cNvSpPr/>
          <p:nvPr/>
        </p:nvSpPr>
        <p:spPr>
          <a:xfrm>
            <a:off x="869911" y="1932719"/>
            <a:ext cx="3628216" cy="379413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67" dirty="0">
                <a:solidFill>
                  <a:schemeClr val="bg1"/>
                </a:solidFill>
                <a:latin typeface="Book Antiqua" panose="02040602050305030304" pitchFamily="18" charset="0"/>
              </a:rPr>
              <a:t>PHASE II – LS4: use optional qty / re-order in 2027/28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C33D885-CA4F-43B9-A407-9CA3CDAC29FC}"/>
              </a:ext>
            </a:extLst>
          </p:cNvPr>
          <p:cNvGrpSpPr/>
          <p:nvPr/>
        </p:nvGrpSpPr>
        <p:grpSpPr>
          <a:xfrm>
            <a:off x="9001968" y="1010117"/>
            <a:ext cx="3172569" cy="3279080"/>
            <a:chOff x="4215060" y="172998"/>
            <a:chExt cx="2379427" cy="2459310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6B163FD-CAE1-4C82-B408-D1E69C0DA875}"/>
                </a:ext>
              </a:extLst>
            </p:cNvPr>
            <p:cNvGrpSpPr/>
            <p:nvPr/>
          </p:nvGrpSpPr>
          <p:grpSpPr>
            <a:xfrm>
              <a:off x="4382527" y="172998"/>
              <a:ext cx="2002973" cy="2228206"/>
              <a:chOff x="3484671" y="757707"/>
              <a:chExt cx="1688594" cy="1935378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79B5903D-9D4A-414C-A060-206C81790C4C}"/>
                  </a:ext>
                </a:extLst>
              </p:cNvPr>
              <p:cNvSpPr/>
              <p:nvPr/>
            </p:nvSpPr>
            <p:spPr>
              <a:xfrm>
                <a:off x="3484671" y="1004484"/>
                <a:ext cx="1688594" cy="1688601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067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Book Antiqua" panose="02040602050305030304" pitchFamily="18" charset="0"/>
                </a:endParaRPr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BA4B16B5-7E21-457E-82D1-74B3255806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281" t="2155" r="21796" b="6390"/>
              <a:stretch/>
            </p:blipFill>
            <p:spPr>
              <a:xfrm>
                <a:off x="3880238" y="757707"/>
                <a:ext cx="359496" cy="395224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5714184-C542-4683-9DEE-EB65E8EC7B32}"/>
                  </a:ext>
                </a:extLst>
              </p:cNvPr>
              <p:cNvSpPr txBox="1"/>
              <p:nvPr/>
            </p:nvSpPr>
            <p:spPr>
              <a:xfrm>
                <a:off x="3887474" y="1202592"/>
                <a:ext cx="901391" cy="340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00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396 POLARIS to deliver</a:t>
                </a:r>
                <a:endParaRPr lang="en-GB" sz="1333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27" name="Rounded Rectangle 28">
              <a:extLst>
                <a:ext uri="{FF2B5EF4-FFF2-40B4-BE49-F238E27FC236}">
                  <a16:creationId xmlns:a16="http://schemas.microsoft.com/office/drawing/2014/main" id="{CFDC94EA-7504-4980-8EC4-2C1CAEC645BC}"/>
                </a:ext>
              </a:extLst>
            </p:cNvPr>
            <p:cNvSpPr/>
            <p:nvPr/>
          </p:nvSpPr>
          <p:spPr>
            <a:xfrm>
              <a:off x="4919015" y="1124019"/>
              <a:ext cx="968448" cy="332784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188 units </a:t>
              </a:r>
            </a:p>
          </p:txBody>
        </p:sp>
        <p:sp>
          <p:nvSpPr>
            <p:cNvPr id="28" name="Rounded Rectangle 28">
              <a:extLst>
                <a:ext uri="{FF2B5EF4-FFF2-40B4-BE49-F238E27FC236}">
                  <a16:creationId xmlns:a16="http://schemas.microsoft.com/office/drawing/2014/main" id="{EF84B624-A5D4-4AE1-BC65-330B6B8BC612}"/>
                </a:ext>
              </a:extLst>
            </p:cNvPr>
            <p:cNvSpPr/>
            <p:nvPr/>
          </p:nvSpPr>
          <p:spPr>
            <a:xfrm>
              <a:off x="4913374" y="1554998"/>
              <a:ext cx="968448" cy="332784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208 units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464810E-DBB7-4939-B1D0-9B886E21DA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4215060" y="1591848"/>
              <a:ext cx="426426" cy="455022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4912A0C-0F01-4952-A83C-D38E8DBE79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6168061" y="1570610"/>
              <a:ext cx="426426" cy="455022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DD466D4-4977-4563-931B-8EFF9975A4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4241651" y="841498"/>
              <a:ext cx="426426" cy="45502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A27A79C-7311-456E-97A1-2F9817A4D1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5590603" y="2177286"/>
              <a:ext cx="426426" cy="455022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759455A-E2D3-44C5-8B35-D8F3FF2AD7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6088801" y="732192"/>
              <a:ext cx="426426" cy="455022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F5F23937-9F5B-4841-A5C6-1B6FDB3E0D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4794500" y="2139561"/>
              <a:ext cx="426426" cy="455022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1A63FD6-DC23-40CA-BF35-1F9038CE07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81" t="2155" r="21796" b="6390"/>
            <a:stretch/>
          </p:blipFill>
          <p:spPr>
            <a:xfrm>
              <a:off x="5580006" y="187057"/>
              <a:ext cx="426426" cy="455022"/>
            </a:xfrm>
            <a:prstGeom prst="rect">
              <a:avLst/>
            </a:prstGeom>
          </p:spPr>
        </p:pic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9BF14C1-5AD0-491C-A4F8-FD5CEEA7C49D}"/>
              </a:ext>
            </a:extLst>
          </p:cNvPr>
          <p:cNvCxnSpPr>
            <a:cxnSpLocks/>
          </p:cNvCxnSpPr>
          <p:nvPr/>
        </p:nvCxnSpPr>
        <p:spPr>
          <a:xfrm flipH="1">
            <a:off x="491713" y="1660830"/>
            <a:ext cx="369553" cy="0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FB2D01C-EEF0-4563-80EB-D56C82236DA1}"/>
              </a:ext>
            </a:extLst>
          </p:cNvPr>
          <p:cNvCxnSpPr>
            <a:cxnSpLocks/>
          </p:cNvCxnSpPr>
          <p:nvPr/>
        </p:nvCxnSpPr>
        <p:spPr>
          <a:xfrm flipV="1">
            <a:off x="491711" y="1660831"/>
            <a:ext cx="0" cy="2308549"/>
          </a:xfrm>
          <a:prstGeom prst="line">
            <a:avLst/>
          </a:prstGeom>
          <a:ln w="9525"/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4694F3D-7F08-4879-BF41-9DA53F448EDA}"/>
              </a:ext>
            </a:extLst>
          </p:cNvPr>
          <p:cNvCxnSpPr>
            <a:cxnSpLocks/>
          </p:cNvCxnSpPr>
          <p:nvPr/>
        </p:nvCxnSpPr>
        <p:spPr>
          <a:xfrm flipH="1">
            <a:off x="645925" y="2109564"/>
            <a:ext cx="215343" cy="0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C6647CA-A902-421C-97E7-96FA513B102B}"/>
              </a:ext>
            </a:extLst>
          </p:cNvPr>
          <p:cNvCxnSpPr>
            <a:cxnSpLocks/>
          </p:cNvCxnSpPr>
          <p:nvPr/>
        </p:nvCxnSpPr>
        <p:spPr>
          <a:xfrm flipV="1">
            <a:off x="645924" y="2111555"/>
            <a:ext cx="0" cy="2277044"/>
          </a:xfrm>
          <a:prstGeom prst="line">
            <a:avLst/>
          </a:prstGeom>
          <a:ln w="9525">
            <a:solidFill>
              <a:srgbClr val="7030A0"/>
            </a:solidFill>
          </a:ln>
          <a:effectLst>
            <a:glow rad="25400">
              <a:schemeClr val="dk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Rounded Rectangle 28">
            <a:extLst>
              <a:ext uri="{FF2B5EF4-FFF2-40B4-BE49-F238E27FC236}">
                <a16:creationId xmlns:a16="http://schemas.microsoft.com/office/drawing/2014/main" id="{E0308C2C-0D5A-49C1-8C4A-69194C20D068}"/>
              </a:ext>
            </a:extLst>
          </p:cNvPr>
          <p:cNvSpPr/>
          <p:nvPr/>
        </p:nvSpPr>
        <p:spPr>
          <a:xfrm>
            <a:off x="3202530" y="5700151"/>
            <a:ext cx="1162796" cy="280097"/>
          </a:xfrm>
          <a:prstGeom prst="roundRect">
            <a:avLst/>
          </a:prstGeom>
          <a:solidFill>
            <a:srgbClr val="1199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33" b="1" dirty="0">
                <a:solidFill>
                  <a:schemeClr val="bg1"/>
                </a:solidFill>
                <a:latin typeface="Book Antiqua" panose="02040602050305030304" pitchFamily="18" charset="0"/>
              </a:rPr>
              <a:t>CONTRACT 2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F533422-AA75-4FCD-83D3-1BE6DE35850F}"/>
              </a:ext>
            </a:extLst>
          </p:cNvPr>
          <p:cNvGrpSpPr/>
          <p:nvPr/>
        </p:nvGrpSpPr>
        <p:grpSpPr>
          <a:xfrm>
            <a:off x="7093263" y="3341220"/>
            <a:ext cx="2281336" cy="2620221"/>
            <a:chOff x="3386522" y="2734347"/>
            <a:chExt cx="1711002" cy="1965166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212221D-FD05-4869-8A84-263F1223F83A}"/>
                </a:ext>
              </a:extLst>
            </p:cNvPr>
            <p:cNvGrpSpPr/>
            <p:nvPr/>
          </p:nvGrpSpPr>
          <p:grpSpPr>
            <a:xfrm>
              <a:off x="3386522" y="2734347"/>
              <a:ext cx="1711002" cy="1716939"/>
              <a:chOff x="3154990" y="1705803"/>
              <a:chExt cx="1631996" cy="1643757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6B4BFD0-1F00-489D-8545-05FDB26B1D49}"/>
                  </a:ext>
                </a:extLst>
              </p:cNvPr>
              <p:cNvSpPr txBox="1"/>
              <p:nvPr/>
            </p:nvSpPr>
            <p:spPr>
              <a:xfrm>
                <a:off x="3154990" y="1705803"/>
                <a:ext cx="1631996" cy="228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:r>
                  <a:rPr lang="en-US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rPr>
                  <a:t>IT ELCO Capacitors</a:t>
                </a:r>
                <a:endParaRPr lang="en-GB" sz="1467" b="1" dirty="0">
                  <a:solidFill>
                    <a:srgbClr val="1199FF"/>
                  </a:solidFill>
                  <a:latin typeface="Book Antiqua" panose="02040602050305030304" pitchFamily="18" charset="0"/>
                </a:endParaRPr>
              </a:p>
            </p:txBody>
          </p:sp>
          <p:pic>
            <p:nvPicPr>
              <p:cNvPr id="50" name="Picture 1" descr="image002">
                <a:extLst>
                  <a:ext uri="{FF2B5EF4-FFF2-40B4-BE49-F238E27FC236}">
                    <a16:creationId xmlns:a16="http://schemas.microsoft.com/office/drawing/2014/main" id="{ACE3C8C6-0C85-4A7B-9884-E512B327E7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85385" y="2650641"/>
                <a:ext cx="828010" cy="698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6" name="Rounded Rectangle 28">
              <a:extLst>
                <a:ext uri="{FF2B5EF4-FFF2-40B4-BE49-F238E27FC236}">
                  <a16:creationId xmlns:a16="http://schemas.microsoft.com/office/drawing/2014/main" id="{434169C9-841D-4B6F-A1CB-05EC11982166}"/>
                </a:ext>
              </a:extLst>
            </p:cNvPr>
            <p:cNvSpPr/>
            <p:nvPr/>
          </p:nvSpPr>
          <p:spPr>
            <a:xfrm>
              <a:off x="3854428" y="3065584"/>
              <a:ext cx="800182" cy="282694"/>
            </a:xfrm>
            <a:prstGeom prst="roundRect">
              <a:avLst/>
            </a:prstGeom>
            <a:solidFill>
              <a:srgbClr val="00589A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13 400 units 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7" name="Rounded Rectangle 28">
              <a:extLst>
                <a:ext uri="{FF2B5EF4-FFF2-40B4-BE49-F238E27FC236}">
                  <a16:creationId xmlns:a16="http://schemas.microsoft.com/office/drawing/2014/main" id="{7EB0B1DF-AF95-478B-AAD8-C030861099EC}"/>
                </a:ext>
              </a:extLst>
            </p:cNvPr>
            <p:cNvSpPr/>
            <p:nvPr/>
          </p:nvSpPr>
          <p:spPr>
            <a:xfrm>
              <a:off x="3863127" y="3398482"/>
              <a:ext cx="806188" cy="266806"/>
            </a:xfrm>
            <a:prstGeom prst="roundRect">
              <a:avLst/>
            </a:prstGeom>
            <a:solidFill>
              <a:srgbClr val="7030A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14 000 units</a:t>
              </a:r>
            </a:p>
            <a:p>
              <a:pPr algn="ctr"/>
              <a:r>
                <a:rPr lang="en-US" sz="1067" dirty="0" smtClean="0">
                  <a:solidFill>
                    <a:schemeClr val="bg1"/>
                  </a:solidFill>
                  <a:latin typeface="Book Antiqua" panose="02040602050305030304" pitchFamily="18" charset="0"/>
                </a:rPr>
                <a:t>Cat. B</a:t>
              </a:r>
              <a:endParaRPr lang="en-US" sz="1067" dirty="0">
                <a:solidFill>
                  <a:schemeClr val="bg1"/>
                </a:solidFill>
                <a:latin typeface="Book Antiqua" panose="02040602050305030304" pitchFamily="18" charset="0"/>
              </a:endParaRPr>
            </a:p>
          </p:txBody>
        </p:sp>
        <p:sp>
          <p:nvSpPr>
            <p:cNvPr id="48" name="Rounded Rectangle 28">
              <a:extLst>
                <a:ext uri="{FF2B5EF4-FFF2-40B4-BE49-F238E27FC236}">
                  <a16:creationId xmlns:a16="http://schemas.microsoft.com/office/drawing/2014/main" id="{4CB9BC38-9035-4CB3-A062-3A66ED9C76DF}"/>
                </a:ext>
              </a:extLst>
            </p:cNvPr>
            <p:cNvSpPr/>
            <p:nvPr/>
          </p:nvSpPr>
          <p:spPr>
            <a:xfrm>
              <a:off x="3855464" y="4489440"/>
              <a:ext cx="872097" cy="210073"/>
            </a:xfrm>
            <a:prstGeom prst="roundRect">
              <a:avLst/>
            </a:prstGeom>
            <a:solidFill>
              <a:srgbClr val="1199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33" b="1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CONTRACT 7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F5A6648-813D-420C-A86E-E3AE3070DAE5}"/>
              </a:ext>
            </a:extLst>
          </p:cNvPr>
          <p:cNvGrpSpPr/>
          <p:nvPr/>
        </p:nvGrpSpPr>
        <p:grpSpPr>
          <a:xfrm>
            <a:off x="5227751" y="3340988"/>
            <a:ext cx="1565008" cy="2641015"/>
            <a:chOff x="5356452" y="2728512"/>
            <a:chExt cx="1173756" cy="1980761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5919D98-93B5-4237-8C63-5C858F0F3CFE}"/>
                </a:ext>
              </a:extLst>
            </p:cNvPr>
            <p:cNvGrpSpPr/>
            <p:nvPr/>
          </p:nvGrpSpPr>
          <p:grpSpPr>
            <a:xfrm>
              <a:off x="5356452" y="2728512"/>
              <a:ext cx="1173756" cy="1695818"/>
              <a:chOff x="5103623" y="2595782"/>
              <a:chExt cx="1199111" cy="1732451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1C4CB25C-CBAB-44E1-9D91-DFB54E9C4E09}"/>
                  </a:ext>
                </a:extLst>
              </p:cNvPr>
              <p:cNvGrpSpPr/>
              <p:nvPr/>
            </p:nvGrpSpPr>
            <p:grpSpPr>
              <a:xfrm>
                <a:off x="5103623" y="2595782"/>
                <a:ext cx="1199111" cy="1732451"/>
                <a:chOff x="1109750" y="422139"/>
                <a:chExt cx="1668118" cy="2410062"/>
              </a:xfrm>
            </p:grpSpPr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7842BF3D-1AC6-4A0F-A9F2-1B9672F00D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b="1877"/>
                <a:stretch/>
              </p:blipFill>
              <p:spPr>
                <a:xfrm>
                  <a:off x="1464349" y="1839726"/>
                  <a:ext cx="896207" cy="992475"/>
                </a:xfrm>
                <a:prstGeom prst="rect">
                  <a:avLst/>
                </a:prstGeom>
              </p:spPr>
            </p:pic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CABE1BBD-BBD0-4B82-8DE4-CE4628B3DEE8}"/>
                    </a:ext>
                  </a:extLst>
                </p:cNvPr>
                <p:cNvSpPr txBox="1"/>
                <p:nvPr/>
              </p:nvSpPr>
              <p:spPr>
                <a:xfrm>
                  <a:off x="1109750" y="422139"/>
                  <a:ext cx="1668118" cy="3390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spcAft>
                      <a:spcPts val="800"/>
                    </a:spcAft>
                  </a:pPr>
                  <a:r>
                    <a:rPr lang="en-US" sz="1467" b="1" dirty="0">
                      <a:solidFill>
                        <a:srgbClr val="1199FF"/>
                      </a:solidFill>
                      <a:latin typeface="Book Antiqua" panose="02040602050305030304" pitchFamily="18" charset="0"/>
                    </a:rPr>
                    <a:t>IT Magnetics</a:t>
                  </a:r>
                  <a:endParaRPr lang="en-GB" sz="1467" b="1" dirty="0">
                    <a:solidFill>
                      <a:srgbClr val="1199FF"/>
                    </a:solidFill>
                    <a:latin typeface="Book Antiqua" panose="02040602050305030304" pitchFamily="18" charset="0"/>
                  </a:endParaRPr>
                </a:p>
              </p:txBody>
            </p:sp>
          </p:grpSp>
          <p:sp>
            <p:nvSpPr>
              <p:cNvPr id="55" name="Rounded Rectangle 28">
                <a:extLst>
                  <a:ext uri="{FF2B5EF4-FFF2-40B4-BE49-F238E27FC236}">
                    <a16:creationId xmlns:a16="http://schemas.microsoft.com/office/drawing/2014/main" id="{2BA9A16A-DA14-4653-AAD3-072A6023D088}"/>
                  </a:ext>
                </a:extLst>
              </p:cNvPr>
              <p:cNvSpPr/>
              <p:nvPr/>
            </p:nvSpPr>
            <p:spPr>
              <a:xfrm>
                <a:off x="5278614" y="2938776"/>
                <a:ext cx="802477" cy="284560"/>
              </a:xfrm>
              <a:prstGeom prst="roundRect">
                <a:avLst/>
              </a:prstGeom>
              <a:solidFill>
                <a:srgbClr val="00589A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438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B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  <p:sp>
            <p:nvSpPr>
              <p:cNvPr id="56" name="Rounded Rectangle 28">
                <a:extLst>
                  <a:ext uri="{FF2B5EF4-FFF2-40B4-BE49-F238E27FC236}">
                    <a16:creationId xmlns:a16="http://schemas.microsoft.com/office/drawing/2014/main" id="{46677187-DA9D-4C8F-9212-3B7D1725C25E}"/>
                  </a:ext>
                </a:extLst>
              </p:cNvPr>
              <p:cNvSpPr/>
              <p:nvPr/>
            </p:nvSpPr>
            <p:spPr>
              <a:xfrm>
                <a:off x="5284114" y="3258198"/>
                <a:ext cx="800785" cy="268567"/>
              </a:xfrm>
              <a:prstGeom prst="roundRect">
                <a:avLst/>
              </a:prstGeom>
              <a:solidFill>
                <a:srgbClr val="7030A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67" dirty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496 units </a:t>
                </a:r>
              </a:p>
              <a:p>
                <a:pPr algn="ctr"/>
                <a:r>
                  <a:rPr lang="en-US" sz="1067" dirty="0" smtClean="0">
                    <a:solidFill>
                      <a:schemeClr val="bg1"/>
                    </a:solidFill>
                    <a:latin typeface="Book Antiqua" panose="02040602050305030304" pitchFamily="18" charset="0"/>
                  </a:rPr>
                  <a:t>Cat. B</a:t>
                </a:r>
                <a:endParaRPr lang="en-US" sz="1067" dirty="0">
                  <a:solidFill>
                    <a:schemeClr val="bg1"/>
                  </a:solidFill>
                  <a:latin typeface="Book Antiqua" panose="02040602050305030304" pitchFamily="18" charset="0"/>
                </a:endParaRPr>
              </a:p>
            </p:txBody>
          </p:sp>
        </p:grpSp>
        <p:sp>
          <p:nvSpPr>
            <p:cNvPr id="53" name="Rounded Rectangle 28">
              <a:extLst>
                <a:ext uri="{FF2B5EF4-FFF2-40B4-BE49-F238E27FC236}">
                  <a16:creationId xmlns:a16="http://schemas.microsoft.com/office/drawing/2014/main" id="{684E7ACB-1B69-4B6F-9ED4-19B74692757A}"/>
                </a:ext>
              </a:extLst>
            </p:cNvPr>
            <p:cNvSpPr/>
            <p:nvPr/>
          </p:nvSpPr>
          <p:spPr>
            <a:xfrm>
              <a:off x="5500356" y="4499200"/>
              <a:ext cx="872097" cy="210073"/>
            </a:xfrm>
            <a:prstGeom prst="roundRect">
              <a:avLst/>
            </a:prstGeom>
            <a:solidFill>
              <a:srgbClr val="1199F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33" b="1" dirty="0">
                  <a:solidFill>
                    <a:schemeClr val="bg1"/>
                  </a:solidFill>
                  <a:latin typeface="Book Antiqua" panose="02040602050305030304" pitchFamily="18" charset="0"/>
                </a:rPr>
                <a:t>CONTRACT 4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5A14FEDB-CF25-4A81-8E15-4528B9B50763}"/>
              </a:ext>
            </a:extLst>
          </p:cNvPr>
          <p:cNvSpPr txBox="1"/>
          <p:nvPr/>
        </p:nvSpPr>
        <p:spPr>
          <a:xfrm>
            <a:off x="7514226" y="5982417"/>
            <a:ext cx="1634165" cy="42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067" b="1" dirty="0">
                <a:solidFill>
                  <a:srgbClr val="FF0000"/>
                </a:solidFill>
                <a:latin typeface="Book Antiqua" panose="02040602050305030304" pitchFamily="18" charset="0"/>
              </a:rPr>
              <a:t>Standard off-the-shelf capacitors</a:t>
            </a:r>
            <a:endParaRPr lang="en-GB" sz="1067" b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4CFF3CB7-AEFE-4B48-BE6C-7E65EC1BA0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04230" y="1155908"/>
            <a:ext cx="1887692" cy="190731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F516BF7-5F0C-4E0A-B45A-DD82044F1B8B}"/>
              </a:ext>
            </a:extLst>
          </p:cNvPr>
          <p:cNvSpPr txBox="1"/>
          <p:nvPr/>
        </p:nvSpPr>
        <p:spPr>
          <a:xfrm>
            <a:off x="9880612" y="4702165"/>
            <a:ext cx="1509852" cy="25391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050" b="1" dirty="0">
                <a:solidFill>
                  <a:schemeClr val="bg1"/>
                </a:solidFill>
                <a:latin typeface="Book Antiqua" panose="02040602050305030304" pitchFamily="18" charset="0"/>
              </a:rPr>
              <a:t>360 V / 2000 </a:t>
            </a:r>
            <a:r>
              <a:rPr lang="en-US" sz="1050" b="1" dirty="0" err="1">
                <a:solidFill>
                  <a:schemeClr val="bg1"/>
                </a:solidFill>
                <a:latin typeface="Book Antiqua" panose="02040602050305030304" pitchFamily="18" charset="0"/>
              </a:rPr>
              <a:t>Apk</a:t>
            </a:r>
            <a:endParaRPr lang="en-GB" sz="10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250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16263" y="5499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98942" y="2101251"/>
            <a:ext cx="3972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Session 4: </a:t>
            </a:r>
            <a:r>
              <a:rPr lang="en-GB" sz="3000" b="1" dirty="0" smtClean="0">
                <a:solidFill>
                  <a:schemeClr val="bg1"/>
                </a:solidFill>
              </a:rPr>
              <a:t>Electronics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Sensors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Power Supplies</a:t>
            </a:r>
            <a:endParaRPr lang="en-GB" sz="3000" b="1" dirty="0">
              <a:solidFill>
                <a:schemeClr val="bg1"/>
              </a:solidFill>
            </a:endParaRPr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BD5D41DC-FD78-E343-A6E7-27A4612808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5" r="235"/>
          <a:stretch/>
        </p:blipFill>
        <p:spPr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2366" y="25078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075613" y="1639586"/>
            <a:ext cx="41224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bg1"/>
                </a:solidFill>
              </a:rPr>
              <a:t>Session </a:t>
            </a:r>
            <a:r>
              <a:rPr lang="en-GB" sz="3000" b="1" dirty="0">
                <a:solidFill>
                  <a:schemeClr val="bg1"/>
                </a:solidFill>
              </a:rPr>
              <a:t>8</a:t>
            </a:r>
            <a:r>
              <a:rPr lang="en-GB" sz="3000" b="1" dirty="0" smtClean="0">
                <a:solidFill>
                  <a:schemeClr val="bg1"/>
                </a:solidFill>
              </a:rPr>
              <a:t>: </a:t>
            </a:r>
          </a:p>
          <a:p>
            <a:r>
              <a:rPr lang="en-GB" sz="3000" b="1" dirty="0">
                <a:solidFill>
                  <a:schemeClr val="bg1"/>
                </a:solidFill>
              </a:rPr>
              <a:t>Safety, </a:t>
            </a:r>
            <a:endParaRPr lang="en-GB" sz="3000" b="1" dirty="0" smtClean="0">
              <a:solidFill>
                <a:schemeClr val="bg1"/>
              </a:solidFill>
            </a:endParaRPr>
          </a:p>
          <a:p>
            <a:r>
              <a:rPr lang="en-GB" sz="3000" b="1" dirty="0" smtClean="0">
                <a:solidFill>
                  <a:schemeClr val="bg1"/>
                </a:solidFill>
              </a:rPr>
              <a:t>Radiation Protection, </a:t>
            </a:r>
            <a:r>
              <a:rPr lang="en-GB" sz="3000" b="1" dirty="0">
                <a:solidFill>
                  <a:schemeClr val="bg1"/>
                </a:solidFill>
              </a:rPr>
              <a:t>ICT</a:t>
            </a:r>
          </a:p>
        </p:txBody>
      </p:sp>
    </p:spTree>
    <p:extLst>
      <p:ext uri="{BB962C8B-B14F-4D97-AF65-F5344CB8AC3E}">
        <p14:creationId xmlns:p14="http://schemas.microsoft.com/office/powerpoint/2010/main" val="3921347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Spending profile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412775" y="925690"/>
          <a:ext cx="11564736" cy="5425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95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Upcoming opportunities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87" y="987725"/>
            <a:ext cx="12192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Several </a:t>
            </a:r>
            <a:r>
              <a:rPr lang="en-GB" dirty="0"/>
              <a:t>blanket purchase contracts for the supply of Servers and Storage for Physics Data Processing, Acquisition and </a:t>
            </a:r>
            <a:r>
              <a:rPr lang="en-GB" dirty="0" smtClean="0"/>
              <a:t>Control (above 10 MCHF)</a:t>
            </a:r>
          </a:p>
          <a:p>
            <a:endParaRPr lang="en-GB" dirty="0"/>
          </a:p>
          <a:p>
            <a:r>
              <a:rPr lang="en-GB" dirty="0"/>
              <a:t>Fairly regular opportunities for circuit testing and wafer processing.</a:t>
            </a:r>
          </a:p>
          <a:p>
            <a:endParaRPr lang="en-GB" dirty="0"/>
          </a:p>
          <a:p>
            <a:r>
              <a:rPr lang="en-GB" dirty="0" smtClean="0"/>
              <a:t>For </a:t>
            </a:r>
            <a:r>
              <a:rPr lang="en-GB" dirty="0"/>
              <a:t>PCBs and electronic card </a:t>
            </a:r>
            <a:r>
              <a:rPr lang="en-GB" dirty="0" smtClean="0"/>
              <a:t>assembly there is very </a:t>
            </a:r>
            <a:r>
              <a:rPr lang="en-GB" dirty="0"/>
              <a:t>regular requirements in support of the </a:t>
            </a:r>
            <a:r>
              <a:rPr lang="en-GB" dirty="0" smtClean="0"/>
              <a:t>HL-LHC upgrade, for example: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MS-4742 </a:t>
            </a:r>
            <a:r>
              <a:rPr lang="en-GB" dirty="0"/>
              <a:t>for the supply of low-density hexagonal printed circuit boards </a:t>
            </a:r>
            <a:r>
              <a:rPr lang="en-GB" dirty="0" smtClean="0"/>
              <a:t>for 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MS-4737 for </a:t>
            </a:r>
            <a:r>
              <a:rPr lang="en-GB" dirty="0"/>
              <a:t>the supply of </a:t>
            </a:r>
            <a:r>
              <a:rPr lang="en-GB" dirty="0" smtClean="0"/>
              <a:t>PCBs</a:t>
            </a:r>
            <a:r>
              <a:rPr lang="en-GB" dirty="0"/>
              <a:t>, mainly for ATS </a:t>
            </a:r>
            <a:endParaRPr lang="en-GB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smtClean="0"/>
              <a:t>MS-4726</a:t>
            </a:r>
            <a:r>
              <a:rPr lang="en-GB" dirty="0"/>
              <a:t> </a:t>
            </a:r>
            <a:r>
              <a:rPr lang="en-GB" dirty="0" smtClean="0"/>
              <a:t>for the supply of wafer </a:t>
            </a:r>
            <a:r>
              <a:rPr lang="en-GB" dirty="0"/>
              <a:t>probe testing services for CMS</a:t>
            </a:r>
            <a:r>
              <a:rPr lang="en-GB" dirty="0" smtClean="0"/>
              <a:t>. </a:t>
            </a:r>
            <a:endParaRPr lang="en-GB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MS-4750 for the design of custom made rad-hard cables (375MRad) for the ATLAS pixel </a:t>
            </a:r>
            <a:r>
              <a:rPr lang="en-GB" dirty="0" smtClean="0"/>
              <a:t>detector (to be published)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0"/>
            <a:r>
              <a:rPr lang="en-US" dirty="0"/>
              <a:t>See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found-java-ext.cern.ch/java-ext/found/CFTSearch.do</a:t>
            </a:r>
            <a:r>
              <a:rPr lang="en-US" dirty="0" smtClean="0"/>
              <a:t> for forthcoming Market Surveys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423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16263" y="5499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98942" y="2101251"/>
            <a:ext cx="3972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Session 4: </a:t>
            </a:r>
            <a:r>
              <a:rPr lang="en-GB" sz="3000" b="1" dirty="0" smtClean="0">
                <a:solidFill>
                  <a:schemeClr val="bg1"/>
                </a:solidFill>
              </a:rPr>
              <a:t>Electronics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Sensors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Power Supplies</a:t>
            </a:r>
            <a:endParaRPr lang="en-GB" sz="3000" b="1" dirty="0">
              <a:solidFill>
                <a:schemeClr val="bg1"/>
              </a:solidFill>
            </a:endParaRPr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0968" b="1096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3781" y="0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075613" y="51885"/>
            <a:ext cx="397247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bg1"/>
                </a:solidFill>
              </a:rPr>
              <a:t>Magnets</a:t>
            </a:r>
            <a:r>
              <a:rPr lang="en-GB" sz="3000" b="1" dirty="0">
                <a:solidFill>
                  <a:schemeClr val="bg1"/>
                </a:solidFill>
              </a:rPr>
              <a:t>, </a:t>
            </a:r>
            <a:r>
              <a:rPr lang="en-GB" sz="3000" b="1" dirty="0" smtClean="0">
                <a:solidFill>
                  <a:schemeClr val="bg1"/>
                </a:solidFill>
              </a:rPr>
              <a:t>Superconductors, Mechanical Engineering &amp; Materials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51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Spending profile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291067" y="1061155"/>
          <a:ext cx="11497733" cy="5033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9119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Examples of forthcoming projects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9088" y="1306872"/>
            <a:ext cx="10770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Normal conducting magnets: constant need for spare coils and magnet yokes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Mechanical engineering: machining of parts, welding, metallic construction, special fabrication techniques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/>
              <a:t>Raw materials, finished and semi-finished products (plates, pipes,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Wood </a:t>
            </a:r>
            <a:r>
              <a:rPr lang="en-US" dirty="0"/>
              <a:t>products </a:t>
            </a:r>
            <a:r>
              <a:rPr lang="en-GB" dirty="0"/>
              <a:t>for engineering and construction applications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457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16263" y="5499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7388" y="2181712"/>
            <a:ext cx="3972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Session 4: </a:t>
            </a:r>
            <a:r>
              <a:rPr lang="en-GB" sz="3000" b="1" dirty="0" smtClean="0">
                <a:solidFill>
                  <a:schemeClr val="bg1"/>
                </a:solidFill>
              </a:rPr>
              <a:t>Electronics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Sensors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Power Supplies</a:t>
            </a:r>
            <a:endParaRPr lang="en-GB" sz="3000" b="1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3781" y="0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899788" y="1747094"/>
            <a:ext cx="39724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bg1"/>
                </a:solidFill>
              </a:rPr>
              <a:t>Session 7: 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Cryogenics,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Cooling,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Vacuum </a:t>
            </a:r>
            <a:r>
              <a:rPr lang="en-GB" sz="3000" b="1" dirty="0">
                <a:solidFill>
                  <a:schemeClr val="bg1"/>
                </a:solidFill>
              </a:rPr>
              <a:t>Technology</a:t>
            </a: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3314" b="331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3781" y="0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994609" y="-4762"/>
            <a:ext cx="39724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bg1"/>
                </a:solidFill>
              </a:rPr>
              <a:t>Cryogenics</a:t>
            </a:r>
            <a:r>
              <a:rPr lang="en-GB" sz="3000" b="1" dirty="0">
                <a:solidFill>
                  <a:schemeClr val="bg1"/>
                </a:solidFill>
              </a:rPr>
              <a:t>, </a:t>
            </a:r>
            <a:endParaRPr lang="en-GB" sz="3000" b="1" dirty="0" smtClean="0">
              <a:solidFill>
                <a:schemeClr val="bg1"/>
              </a:solidFill>
            </a:endParaRPr>
          </a:p>
          <a:p>
            <a:r>
              <a:rPr lang="en-GB" sz="3000" b="1" dirty="0" smtClean="0">
                <a:solidFill>
                  <a:schemeClr val="bg1"/>
                </a:solidFill>
              </a:rPr>
              <a:t>Cooling,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Vacuum </a:t>
            </a:r>
            <a:r>
              <a:rPr lang="en-GB" sz="3000" b="1" dirty="0">
                <a:solidFill>
                  <a:schemeClr val="bg1"/>
                </a:solidFill>
              </a:rPr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1873425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Spending profile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282222" y="1072444"/>
          <a:ext cx="11650134" cy="4989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4409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108AFF-A25A-A543-A1CE-241C44007644}"/>
              </a:ext>
            </a:extLst>
          </p:cNvPr>
          <p:cNvSpPr txBox="1"/>
          <p:nvPr/>
        </p:nvSpPr>
        <p:spPr>
          <a:xfrm>
            <a:off x="-1774371" y="2351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09C8C42-2E89-7044-BE8F-D28EC18A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93895"/>
            <a:ext cx="11376025" cy="1065742"/>
          </a:xfrm>
        </p:spPr>
        <p:txBody>
          <a:bodyPr/>
          <a:lstStyle/>
          <a:p>
            <a:r>
              <a:rPr lang="en-US" dirty="0"/>
              <a:t>Supplies </a:t>
            </a:r>
            <a:r>
              <a:rPr lang="en-US" sz="2400" dirty="0"/>
              <a:t>(</a:t>
            </a:r>
            <a:r>
              <a:rPr lang="en-US" sz="2400" dirty="0" smtClean="0"/>
              <a:t>229 MCHF </a:t>
            </a:r>
            <a:r>
              <a:rPr lang="en-US" sz="2400" dirty="0"/>
              <a:t>spent in </a:t>
            </a:r>
            <a:r>
              <a:rPr lang="en-US" sz="2400" dirty="0" smtClean="0"/>
              <a:t>2021 </a:t>
            </a:r>
            <a:r>
              <a:rPr lang="en-US" sz="2400" dirty="0"/>
              <a:t>– CERN budget only)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8D918-B2D2-3E42-9F22-4AB5EE78BA40}"/>
              </a:ext>
            </a:extLst>
          </p:cNvPr>
          <p:cNvGrpSpPr/>
          <p:nvPr/>
        </p:nvGrpSpPr>
        <p:grpSpPr>
          <a:xfrm>
            <a:off x="-1" y="28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F2434BA-41C2-514F-A87C-34AFD7B879F9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B4E9087-15D8-664C-983B-DDA1AD13ACD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4070211-CB23-7443-9B5D-5A60D85DEABE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4A25DC1-3CE7-F44B-8CAA-09DABFE9A99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12F6925-6E24-E640-AF7C-179B28CA45D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B690AC-694F-A444-8266-3E520144F33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1436594"/>
              </p:ext>
            </p:extLst>
          </p:nvPr>
        </p:nvGraphicFramePr>
        <p:xfrm>
          <a:off x="-893140" y="934685"/>
          <a:ext cx="15868650" cy="494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6010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Dune/</a:t>
            </a:r>
            <a:r>
              <a:rPr lang="en-US" dirty="0" err="1" smtClean="0"/>
              <a:t>Darkside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Presenter | 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231" y="1076632"/>
            <a:ext cx="9338252" cy="310145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0862" y="4569221"/>
            <a:ext cx="536233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• Warm structure material</a:t>
            </a:r>
          </a:p>
          <a:p>
            <a:r>
              <a:rPr lang="en-GB" sz="1400" dirty="0"/>
              <a:t>• Warm structure components manufacturing</a:t>
            </a:r>
          </a:p>
          <a:p>
            <a:r>
              <a:rPr lang="en-GB" sz="1400" dirty="0"/>
              <a:t>• Warm structure membrane manufacturing</a:t>
            </a:r>
          </a:p>
          <a:p>
            <a:r>
              <a:rPr lang="en-GB" sz="1400" dirty="0"/>
              <a:t>• Warm structure underground assembly</a:t>
            </a:r>
          </a:p>
          <a:p>
            <a:r>
              <a:rPr lang="en-GB" sz="1400" dirty="0"/>
              <a:t>• Cold structure material procurement</a:t>
            </a:r>
          </a:p>
          <a:p>
            <a:r>
              <a:rPr lang="en-GB" sz="1400" dirty="0"/>
              <a:t>• Cold structure underground assembly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5276" y="4355913"/>
            <a:ext cx="3096663" cy="18226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2008" y="4355914"/>
            <a:ext cx="4284792" cy="1832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389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Summary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6801" y="1159200"/>
            <a:ext cx="1171439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The procurement service has the aim to achieve balanced return to all member states.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To achieve this goal we need your help!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For any further question please feel free to contact</a:t>
            </a:r>
            <a:r>
              <a:rPr lang="en-GB" dirty="0" smtClean="0"/>
              <a:t>:</a:t>
            </a:r>
          </a:p>
          <a:p>
            <a:pPr algn="ctr">
              <a:spcAft>
                <a:spcPts val="600"/>
              </a:spcAft>
            </a:pPr>
            <a:r>
              <a:rPr lang="en-US" dirty="0"/>
              <a:t> </a:t>
            </a:r>
            <a:r>
              <a:rPr lang="en-US" dirty="0" smtClean="0">
                <a:hlinkClick r:id="rId2"/>
              </a:rPr>
              <a:t>daniel.schoerling@cern.ch</a:t>
            </a:r>
            <a:endParaRPr lang="en-US" dirty="0" smtClean="0"/>
          </a:p>
          <a:p>
            <a:pPr algn="ctr">
              <a:spcAft>
                <a:spcPts val="600"/>
              </a:spcAft>
            </a:pPr>
            <a:r>
              <a:rPr lang="en-US" dirty="0" smtClean="0">
                <a:hlinkClick r:id="rId3"/>
              </a:rPr>
              <a:t>Procurement.Service@cern.ch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6970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Table 1, Supplies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953070"/>
              </p:ext>
            </p:extLst>
          </p:nvPr>
        </p:nvGraphicFramePr>
        <p:xfrm>
          <a:off x="1277286" y="4613489"/>
          <a:ext cx="4547942" cy="11329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990">
                  <a:extLst>
                    <a:ext uri="{9D8B030D-6E8A-4147-A177-3AD203B41FA5}">
                      <a16:colId xmlns:a16="http://schemas.microsoft.com/office/drawing/2014/main" val="3532309994"/>
                    </a:ext>
                  </a:extLst>
                </a:gridCol>
                <a:gridCol w="4320952">
                  <a:extLst>
                    <a:ext uri="{9D8B030D-6E8A-4147-A177-3AD203B41FA5}">
                      <a16:colId xmlns:a16="http://schemas.microsoft.com/office/drawing/2014/main" val="1120562523"/>
                    </a:ext>
                  </a:extLst>
                </a:gridCol>
              </a:tblGrid>
              <a:tr h="1197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Civil engineering, building and technical services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1946232307"/>
                  </a:ext>
                </a:extLst>
              </a:tr>
              <a:tr h="64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Electrical engineering and magnets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2401904840"/>
                  </a:ext>
                </a:extLst>
              </a:tr>
              <a:tr h="64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Electronics and radio frequency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1932830315"/>
                  </a:ext>
                </a:extLst>
              </a:tr>
              <a:tr h="64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Information technology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3489363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Mechanical engineering and raw materials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980459664"/>
                  </a:ext>
                </a:extLst>
              </a:tr>
              <a:tr h="684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Vacuum and low temperature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2835144792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457559"/>
              </p:ext>
            </p:extLst>
          </p:nvPr>
        </p:nvGraphicFramePr>
        <p:xfrm>
          <a:off x="6559604" y="4549079"/>
          <a:ext cx="4547942" cy="13486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990">
                  <a:extLst>
                    <a:ext uri="{9D8B030D-6E8A-4147-A177-3AD203B41FA5}">
                      <a16:colId xmlns:a16="http://schemas.microsoft.com/office/drawing/2014/main" val="3979860621"/>
                    </a:ext>
                  </a:extLst>
                </a:gridCol>
                <a:gridCol w="4320952">
                  <a:extLst>
                    <a:ext uri="{9D8B030D-6E8A-4147-A177-3AD203B41FA5}">
                      <a16:colId xmlns:a16="http://schemas.microsoft.com/office/drawing/2014/main" val="4154279498"/>
                    </a:ext>
                  </a:extLst>
                </a:gridCol>
              </a:tblGrid>
              <a:tr h="959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Particle and photon detectors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2246418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Optics and photonics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943770375"/>
                  </a:ext>
                </a:extLst>
              </a:tr>
              <a:tr h="21572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09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Gases, chemicals, radiation and waste equipment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2036111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Health, safety and environment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20349059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Transport, handling and vehicles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10072611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Office supply, furniture, communication and training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ctr"/>
                </a:tc>
                <a:extLst>
                  <a:ext uri="{0D108BD9-81ED-4DB2-BD59-A6C34878D82A}">
                    <a16:rowId xmlns:a16="http://schemas.microsoft.com/office/drawing/2014/main" val="3730563346"/>
                  </a:ext>
                </a:extLst>
              </a:tr>
              <a:tr h="11747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Miscellaneous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3" marR="5943" marT="5943" marB="0" anchor="b"/>
                </a:tc>
                <a:extLst>
                  <a:ext uri="{0D108BD9-81ED-4DB2-BD59-A6C34878D82A}">
                    <a16:rowId xmlns:a16="http://schemas.microsoft.com/office/drawing/2014/main" val="68199632"/>
                  </a:ext>
                </a:extLst>
              </a:tr>
            </a:tbl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8716881"/>
              </p:ext>
            </p:extLst>
          </p:nvPr>
        </p:nvGraphicFramePr>
        <p:xfrm>
          <a:off x="0" y="766439"/>
          <a:ext cx="4044748" cy="3831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6490999"/>
              </p:ext>
            </p:extLst>
          </p:nvPr>
        </p:nvGraphicFramePr>
        <p:xfrm>
          <a:off x="3956173" y="766439"/>
          <a:ext cx="3738109" cy="384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748260"/>
              </p:ext>
            </p:extLst>
          </p:nvPr>
        </p:nvGraphicFramePr>
        <p:xfrm>
          <a:off x="7453556" y="766439"/>
          <a:ext cx="4738444" cy="3815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4185" y="5926992"/>
            <a:ext cx="55396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WBMS: Austria, Switzerland, Czech Republic, France, Hungary, Italy, Slovakia</a:t>
            </a:r>
          </a:p>
          <a:p>
            <a:r>
              <a:rPr lang="en-US" sz="1000" dirty="0"/>
              <a:t>VPBMS: </a:t>
            </a:r>
            <a:r>
              <a:rPr lang="en-US" sz="1000" dirty="0" smtClean="0"/>
              <a:t>Bulgaria. Denmark, Estonia, UK, Israel, India, Latvia, Norway, Serbia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0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1A3D1EF-E5BA-D348-AFEC-D79946ACBE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192000" cy="6343275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EEB0BB-90D7-DC4D-9D20-64317125F697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46E913-9747-454E-BEDF-EE99321843E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2CB17D-270A-F14D-BB15-AF38F5A49D5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995B4B7-F352-F547-8425-515901C0267A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7BBB50D-11DE-EF4D-B484-137AEF98E67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42BFAF-DB18-A446-A68E-0EA4A8166D4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D86383E-6301-974E-B59B-E39DBA6AA72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8313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Civil engineering: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Construction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Renovation of buildings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Metallic structures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Earthworks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Roads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Cooling and ventilation</a:t>
            </a:r>
            <a:br>
              <a:rPr lang="en-US" altLang="en-US" dirty="0">
                <a:ea typeface="Calibri" charset="0"/>
                <a:cs typeface="Calibri" charset="0"/>
              </a:rPr>
            </a:br>
            <a:r>
              <a:rPr lang="en-US" altLang="en-US" dirty="0">
                <a:ea typeface="Calibri" charset="0"/>
                <a:cs typeface="Calibri" charset="0"/>
              </a:rPr>
              <a:t>equipment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do we buy?</a:t>
            </a:r>
            <a:endParaRPr 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81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17" name="Picture 2" descr="https://kt.cern/sites/knowledgetransfer.web.cern.ch/files/styles/cern_image_gallery_large/public/images/technology/image/magnet-power-supplies.jpg?itok=3RUmt13v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20" b="1772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44882" y="-33989"/>
            <a:ext cx="4259262" cy="6432867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919548" y="38665"/>
            <a:ext cx="397247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chemeClr val="bg1"/>
                </a:solidFill>
              </a:rPr>
              <a:t>Electronics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Sensors</a:t>
            </a:r>
          </a:p>
          <a:p>
            <a:r>
              <a:rPr lang="en-GB" sz="3000" b="1" dirty="0" smtClean="0">
                <a:solidFill>
                  <a:schemeClr val="bg1"/>
                </a:solidFill>
              </a:rPr>
              <a:t>Power Supplies</a:t>
            </a:r>
          </a:p>
          <a:p>
            <a:endParaRPr lang="en-US" sz="3000" b="1" dirty="0">
              <a:solidFill>
                <a:schemeClr val="bg1"/>
              </a:solidFill>
            </a:endParaRPr>
          </a:p>
          <a:p>
            <a:pPr lvl="1"/>
            <a:endParaRPr lang="fr-CH" altLang="en-US" dirty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endParaRPr lang="en-GB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3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9798544"/>
              </p:ext>
            </p:extLst>
          </p:nvPr>
        </p:nvGraphicFramePr>
        <p:xfrm>
          <a:off x="206550" y="970844"/>
          <a:ext cx="11529155" cy="5215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Spending profile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49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Examples of forthcoming projects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1927" y="906464"/>
            <a:ext cx="117977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next 6 months several Market Survey will take place for qualifying companies to supply components for the power converters of the North Area. The total estimated contract volume is &gt;30 MCHF (different contract sizes).</a:t>
            </a:r>
          </a:p>
          <a:p>
            <a:r>
              <a:rPr lang="en-US" dirty="0" smtClean="0"/>
              <a:t>Companies in the following areas are required: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Integration/cabling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stacks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Magnetics low and medium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Energy storage (capacitor banks)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resistors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Constant need in the following areas: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UPS and batteries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smtClean="0"/>
              <a:t>Transformers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Switchboards</a:t>
            </a:r>
            <a:r>
              <a:rPr lang="fr-CH" altLang="en-US" dirty="0" smtClean="0"/>
              <a:t> </a:t>
            </a:r>
            <a:r>
              <a:rPr lang="fr-CH" altLang="en-US" dirty="0"/>
              <a:t>and </a:t>
            </a:r>
            <a:r>
              <a:rPr lang="fr-CH" altLang="en-US" dirty="0" err="1" smtClean="0"/>
              <a:t>switchgear</a:t>
            </a:r>
            <a:endParaRPr lang="fr-CH" alt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Cables</a:t>
            </a:r>
            <a:endParaRPr lang="fr-CH" alt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smtClean="0"/>
              <a:t>Automation</a:t>
            </a:r>
            <a:endParaRPr lang="fr-CH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Electronic</a:t>
            </a:r>
            <a:r>
              <a:rPr lang="fr-CH" altLang="en-US" dirty="0" smtClean="0"/>
              <a:t> </a:t>
            </a:r>
            <a:r>
              <a:rPr lang="fr-CH" altLang="en-US" dirty="0"/>
              <a:t>components (active, </a:t>
            </a:r>
            <a:r>
              <a:rPr lang="fr-CH" altLang="en-US" dirty="0" smtClean="0"/>
              <a:t>passive)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PCBs</a:t>
            </a:r>
            <a:r>
              <a:rPr lang="fr-CH" altLang="en-US" dirty="0" smtClean="0"/>
              <a:t> </a:t>
            </a:r>
            <a:r>
              <a:rPr lang="fr-CH" altLang="en-US" dirty="0"/>
              <a:t>and </a:t>
            </a:r>
            <a:r>
              <a:rPr lang="fr-CH" altLang="en-US" dirty="0" err="1"/>
              <a:t>assembled</a:t>
            </a:r>
            <a:r>
              <a:rPr lang="fr-CH" altLang="en-US" dirty="0"/>
              <a:t> </a:t>
            </a:r>
            <a:r>
              <a:rPr lang="fr-CH" altLang="en-US" dirty="0" err="1" smtClean="0"/>
              <a:t>boards</a:t>
            </a:r>
            <a:endParaRPr lang="fr-CH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Radiofrequency</a:t>
            </a:r>
            <a:r>
              <a:rPr lang="fr-CH" altLang="en-US" dirty="0" smtClean="0"/>
              <a:t> plants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altLang="en-US" dirty="0" err="1" smtClean="0"/>
              <a:t>Amplifiers</a:t>
            </a:r>
            <a:endParaRPr lang="fr-CH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996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A07441-F325-E444-9847-C6E52B785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31" y="1212238"/>
            <a:ext cx="11376024" cy="841392"/>
          </a:xfrm>
        </p:spPr>
        <p:txBody>
          <a:bodyPr/>
          <a:lstStyle/>
          <a:p>
            <a:r>
              <a:rPr lang="fr-CH" dirty="0" err="1">
                <a:latin typeface="+mj-lt"/>
                <a:cs typeface="Times New Roman" panose="02020603050405020304" pitchFamily="18" charset="0"/>
              </a:rPr>
              <a:t>Renovation</a:t>
            </a:r>
            <a:r>
              <a:rPr lang="fr-CH" dirty="0">
                <a:latin typeface="+mj-lt"/>
                <a:cs typeface="Times New Roman" panose="02020603050405020304" pitchFamily="18" charset="0"/>
              </a:rPr>
              <a:t> of the </a:t>
            </a:r>
            <a:r>
              <a:rPr lang="fr-CH" dirty="0" err="1">
                <a:latin typeface="+mj-lt"/>
                <a:cs typeface="Times New Roman" panose="02020603050405020304" pitchFamily="18" charset="0"/>
              </a:rPr>
              <a:t>Fixed</a:t>
            </a:r>
            <a:r>
              <a:rPr lang="fr-CH" dirty="0">
                <a:latin typeface="+mj-lt"/>
                <a:cs typeface="Times New Roman" panose="02020603050405020304" pitchFamily="18" charset="0"/>
              </a:rPr>
              <a:t> Target </a:t>
            </a:r>
            <a:r>
              <a:rPr lang="fr-CH" dirty="0" err="1">
                <a:latin typeface="+mj-lt"/>
                <a:cs typeface="Times New Roman" panose="02020603050405020304" pitchFamily="18" charset="0"/>
              </a:rPr>
              <a:t>Experimetal</a:t>
            </a:r>
            <a:r>
              <a:rPr lang="fr-CH" dirty="0">
                <a:latin typeface="+mj-lt"/>
                <a:cs typeface="Times New Roman" panose="02020603050405020304" pitchFamily="18" charset="0"/>
              </a:rPr>
              <a:t> Area at the CERN </a:t>
            </a:r>
            <a:r>
              <a:rPr lang="fr-CH" dirty="0" err="1">
                <a:latin typeface="+mj-lt"/>
                <a:cs typeface="Times New Roman" panose="02020603050405020304" pitchFamily="18" charset="0"/>
              </a:rPr>
              <a:t>Prevessin</a:t>
            </a:r>
            <a:r>
              <a:rPr lang="fr-CH" dirty="0">
                <a:latin typeface="+mj-lt"/>
                <a:cs typeface="Times New Roman" panose="02020603050405020304" pitchFamily="18" charset="0"/>
              </a:rPr>
              <a:t> site, </a:t>
            </a:r>
            <a:r>
              <a:rPr lang="fr-CH" dirty="0" err="1">
                <a:latin typeface="+mj-lt"/>
                <a:cs typeface="Times New Roman" panose="02020603050405020304" pitchFamily="18" charset="0"/>
              </a:rPr>
              <a:t>after</a:t>
            </a:r>
            <a:r>
              <a:rPr lang="fr-CH" dirty="0">
                <a:latin typeface="+mj-lt"/>
                <a:cs typeface="Times New Roman" panose="02020603050405020304" pitchFamily="18" charset="0"/>
              </a:rPr>
              <a:t> 45 </a:t>
            </a:r>
            <a:r>
              <a:rPr lang="fr-CH" dirty="0" err="1">
                <a:latin typeface="+mj-lt"/>
                <a:cs typeface="Times New Roman" panose="02020603050405020304" pitchFamily="18" charset="0"/>
              </a:rPr>
              <a:t>years</a:t>
            </a:r>
            <a:r>
              <a:rPr lang="fr-CH" dirty="0">
                <a:latin typeface="+mj-lt"/>
                <a:cs typeface="Times New Roman" panose="02020603050405020304" pitchFamily="18" charset="0"/>
              </a:rPr>
              <a:t> of wear-and-</a:t>
            </a:r>
            <a:r>
              <a:rPr lang="fr-CH" dirty="0" err="1">
                <a:latin typeface="+mj-lt"/>
                <a:cs typeface="Times New Roman" panose="02020603050405020304" pitchFamily="18" charset="0"/>
              </a:rPr>
              <a:t>tear</a:t>
            </a:r>
            <a:r>
              <a:rPr lang="fr-CH" dirty="0">
                <a:latin typeface="+mj-lt"/>
                <a:cs typeface="Times New Roman" panose="02020603050405020304" pitchFamily="18" charset="0"/>
              </a:rPr>
              <a:t> + </a:t>
            </a:r>
            <a:r>
              <a:rPr lang="fr-CH" dirty="0" err="1">
                <a:latin typeface="+mj-lt"/>
                <a:cs typeface="Times New Roman" panose="02020603050405020304" pitchFamily="18" charset="0"/>
              </a:rPr>
              <a:t>fantastic</a:t>
            </a:r>
            <a:r>
              <a:rPr lang="fr-CH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fr-CH" dirty="0" err="1">
                <a:latin typeface="+mj-lt"/>
                <a:cs typeface="Times New Roman" panose="02020603050405020304" pitchFamily="18" charset="0"/>
              </a:rPr>
              <a:t>physics</a:t>
            </a:r>
            <a:r>
              <a:rPr lang="fr-CH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r>
              <a:rPr lang="fr-CH" dirty="0">
                <a:latin typeface="+mj-lt"/>
                <a:cs typeface="Times New Roman" panose="02020603050405020304" pitchFamily="18" charset="0"/>
              </a:rPr>
              <a:t> 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6F5A61-57A4-884B-8ED8-4D4B01DC7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23829"/>
            <a:ext cx="11376025" cy="700825"/>
          </a:xfrm>
        </p:spPr>
        <p:txBody>
          <a:bodyPr/>
          <a:lstStyle/>
          <a:p>
            <a:r>
              <a:rPr lang="en-US" dirty="0"/>
              <a:t>North Area </a:t>
            </a:r>
            <a:r>
              <a:rPr lang="en-US" dirty="0" smtClean="0"/>
              <a:t>Consolidation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6738EA-19CC-4D4C-BDB0-CF0B1C796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3455" y="1786071"/>
            <a:ext cx="5009024" cy="45091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EFDF3E-6621-4956-A203-2091ACD6A65F}"/>
              </a:ext>
            </a:extLst>
          </p:cNvPr>
          <p:cNvSpPr txBox="1"/>
          <p:nvPr/>
        </p:nvSpPr>
        <p:spPr>
          <a:xfrm>
            <a:off x="117431" y="2896728"/>
            <a:ext cx="6745436" cy="156966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00000"/>
              <a:buFont typeface="+mj-lt"/>
              <a:buAutoNum type="arabicPeriod"/>
              <a:defRPr/>
            </a:pPr>
            <a:r>
              <a:rPr lang="en-US" altLang="en-US" dirty="0">
                <a:solidFill>
                  <a:srgbClr val="0A357A"/>
                </a:solidFill>
                <a:latin typeface="+mj-lt"/>
                <a:cs typeface="Times New Roman" panose="02020603050405020304" pitchFamily="18" charset="0"/>
              </a:rPr>
              <a:t>Recover the availability and reliability of the beam- facility</a:t>
            </a:r>
            <a:endParaRPr lang="en-US" altLang="en-US" dirty="0">
              <a:solidFill>
                <a:srgbClr val="5999D3"/>
              </a:solidFill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00000"/>
              <a:buFont typeface="+mj-lt"/>
              <a:buAutoNum type="arabicPeriod"/>
              <a:defRPr/>
            </a:pPr>
            <a:r>
              <a:rPr lang="en-US" altLang="en-US" dirty="0">
                <a:solidFill>
                  <a:srgbClr val="0A357A"/>
                </a:solidFill>
                <a:latin typeface="+mj-lt"/>
                <a:cs typeface="Times New Roman" panose="02020603050405020304" pitchFamily="18" charset="0"/>
              </a:rPr>
              <a:t>Correct safety concerns and non-conformities</a:t>
            </a:r>
            <a:endParaRPr lang="en-US" altLang="en-US" dirty="0">
              <a:solidFill>
                <a:srgbClr val="5999D3"/>
              </a:solidFill>
              <a:latin typeface="+mj-lt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1200"/>
              </a:spcAft>
              <a:buClr>
                <a:srgbClr val="0C377B"/>
              </a:buClr>
              <a:buSzPct val="100000"/>
              <a:buFont typeface="+mj-lt"/>
              <a:buAutoNum type="arabicPeriod"/>
              <a:defRPr/>
            </a:pPr>
            <a:r>
              <a:rPr lang="en-US" altLang="en-US" dirty="0">
                <a:solidFill>
                  <a:srgbClr val="0A357A"/>
                </a:solidFill>
                <a:latin typeface="+mj-lt"/>
                <a:cs typeface="Times New Roman" panose="02020603050405020304" pitchFamily="18" charset="0"/>
              </a:rPr>
              <a:t>Be prepared for new projects and test beams in next decades</a:t>
            </a:r>
            <a:endParaRPr lang="en-US" altLang="en-US" dirty="0">
              <a:solidFill>
                <a:srgbClr val="5999D3"/>
              </a:solidFill>
              <a:latin typeface="+mj-lt"/>
              <a:cs typeface="Times New Roman" panose="02020603050405020304" pitchFamily="18" charset="0"/>
            </a:endParaRPr>
          </a:p>
          <a:p>
            <a:pPr algn="l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33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4C5F9757-40AC-E64A-B5EC-C96FED5C7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441" y="1032181"/>
            <a:ext cx="9130466" cy="524162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AD07CF-D128-D549-BD5C-1227D6607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Schematic view of the North Area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9669990-5E35-2A48-8262-8E74CD8D2953}"/>
              </a:ext>
            </a:extLst>
          </p:cNvPr>
          <p:cNvSpPr txBox="1">
            <a:spLocks/>
          </p:cNvSpPr>
          <p:nvPr/>
        </p:nvSpPr>
        <p:spPr>
          <a:xfrm>
            <a:off x="609602" y="1245524"/>
            <a:ext cx="10968567" cy="50282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03EEA8-1414-2149-99AE-ABA53278D04B}"/>
              </a:ext>
            </a:extLst>
          </p:cNvPr>
          <p:cNvSpPr txBox="1"/>
          <p:nvPr/>
        </p:nvSpPr>
        <p:spPr>
          <a:xfrm>
            <a:off x="8494776" y="1069179"/>
            <a:ext cx="3685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 few numbers:</a:t>
            </a:r>
          </a:p>
          <a:p>
            <a:pPr marL="285750" indent="-285750">
              <a:buFontTx/>
              <a:buChar char="-"/>
            </a:pPr>
            <a:r>
              <a:rPr lang="en-US" dirty="0"/>
              <a:t>Overall surface </a:t>
            </a:r>
            <a:r>
              <a:rPr lang="en-US" b="1" dirty="0"/>
              <a:t>60000 m</a:t>
            </a:r>
            <a:r>
              <a:rPr lang="en-US" b="1" baseline="30000" dirty="0"/>
              <a:t>2</a:t>
            </a:r>
            <a:r>
              <a:rPr lang="en-US" dirty="0"/>
              <a:t>: 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underground 16600m</a:t>
            </a:r>
            <a:r>
              <a:rPr lang="en-US" sz="1600" baseline="30000" dirty="0"/>
              <a:t>2</a:t>
            </a:r>
            <a:r>
              <a:rPr lang="en-US" sz="1600" dirty="0"/>
              <a:t>,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experimental halls 31000 m</a:t>
            </a:r>
            <a:r>
              <a:rPr lang="en-US" sz="1600" baseline="30000" dirty="0"/>
              <a:t>2</a:t>
            </a:r>
            <a:r>
              <a:rPr lang="en-US" sz="1600" dirty="0"/>
              <a:t>, </a:t>
            </a:r>
          </a:p>
          <a:p>
            <a:pPr marL="742950" lvl="1" indent="-285750">
              <a:buFontTx/>
              <a:buChar char="-"/>
            </a:pPr>
            <a:r>
              <a:rPr lang="en-US" sz="1600" dirty="0"/>
              <a:t>service buildings: 12000 m</a:t>
            </a:r>
            <a:r>
              <a:rPr lang="en-US" sz="1600" baseline="30000" dirty="0"/>
              <a:t>2</a:t>
            </a:r>
          </a:p>
          <a:p>
            <a:pPr marL="285750" indent="-285750">
              <a:buFontTx/>
              <a:buChar char="-"/>
            </a:pPr>
            <a:r>
              <a:rPr lang="en-US" dirty="0"/>
              <a:t>6 beam lines, ~ 6.3 km cumulated</a:t>
            </a:r>
          </a:p>
          <a:p>
            <a:pPr marL="285750" indent="-285750">
              <a:buFontTx/>
              <a:buChar char="-"/>
            </a:pPr>
            <a:r>
              <a:rPr lang="en-US" dirty="0"/>
              <a:t>~ 1500 visitors / year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C479A3-11A5-8C4F-BB24-B3CE88445741}"/>
              </a:ext>
            </a:extLst>
          </p:cNvPr>
          <p:cNvSpPr/>
          <p:nvPr/>
        </p:nvSpPr>
        <p:spPr>
          <a:xfrm>
            <a:off x="609601" y="5608320"/>
            <a:ext cx="345439" cy="335280"/>
          </a:xfrm>
          <a:prstGeom prst="rect">
            <a:avLst/>
          </a:prstGeom>
          <a:solidFill>
            <a:srgbClr val="BACBDF"/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AF39CF-3890-974B-AF50-ACA815B1E34E}"/>
              </a:ext>
            </a:extLst>
          </p:cNvPr>
          <p:cNvSpPr txBox="1"/>
          <p:nvPr/>
        </p:nvSpPr>
        <p:spPr>
          <a:xfrm>
            <a:off x="1003230" y="5608320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Exp. Halls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331B74-B1A5-2245-879F-A39B78CAE6D6}"/>
              </a:ext>
            </a:extLst>
          </p:cNvPr>
          <p:cNvSpPr/>
          <p:nvPr/>
        </p:nvSpPr>
        <p:spPr>
          <a:xfrm>
            <a:off x="2687217" y="5593080"/>
            <a:ext cx="345439" cy="335280"/>
          </a:xfrm>
          <a:prstGeom prst="rect">
            <a:avLst/>
          </a:prstGeom>
          <a:solidFill>
            <a:srgbClr val="DCAF8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175D60-E92C-E64B-9ECA-D23A60EB80A3}"/>
              </a:ext>
            </a:extLst>
          </p:cNvPr>
          <p:cNvSpPr txBox="1"/>
          <p:nvPr/>
        </p:nvSpPr>
        <p:spPr>
          <a:xfrm>
            <a:off x="3047435" y="5284708"/>
            <a:ext cx="1540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Underground</a:t>
            </a:r>
          </a:p>
          <a:p>
            <a:r>
              <a:rPr lang="en-GB" dirty="0"/>
              <a:t>beam tunnels,</a:t>
            </a:r>
          </a:p>
          <a:p>
            <a:r>
              <a:rPr lang="en-GB" dirty="0"/>
              <a:t>caverns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D43ED62-3811-6D4A-935E-0D831B6230FF}"/>
              </a:ext>
            </a:extLst>
          </p:cNvPr>
          <p:cNvSpPr/>
          <p:nvPr/>
        </p:nvSpPr>
        <p:spPr>
          <a:xfrm>
            <a:off x="4729165" y="5608320"/>
            <a:ext cx="345439" cy="335280"/>
          </a:xfrm>
          <a:prstGeom prst="rect">
            <a:avLst/>
          </a:prstGeom>
          <a:solidFill>
            <a:srgbClr val="552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7AC6C8-6E2E-8F4E-8946-402E1D5E034A}"/>
              </a:ext>
            </a:extLst>
          </p:cNvPr>
          <p:cNvSpPr txBox="1"/>
          <p:nvPr/>
        </p:nvSpPr>
        <p:spPr>
          <a:xfrm>
            <a:off x="5110271" y="5452794"/>
            <a:ext cx="1922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Underground</a:t>
            </a:r>
          </a:p>
          <a:p>
            <a:r>
              <a:rPr lang="en-GB" dirty="0"/>
              <a:t>Technical galleries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79DB64-1FFE-9E44-B2CF-BBCE066246F9}"/>
              </a:ext>
            </a:extLst>
          </p:cNvPr>
          <p:cNvSpPr/>
          <p:nvPr/>
        </p:nvSpPr>
        <p:spPr>
          <a:xfrm>
            <a:off x="7103247" y="5593080"/>
            <a:ext cx="345439" cy="335280"/>
          </a:xfrm>
          <a:prstGeom prst="rect">
            <a:avLst/>
          </a:prstGeom>
          <a:solidFill>
            <a:srgbClr val="7FF0F1"/>
          </a:solidFill>
          <a:ln>
            <a:solidFill>
              <a:srgbClr val="7FF0F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4B792C-C899-944D-9471-6EEE09B6313B}"/>
              </a:ext>
            </a:extLst>
          </p:cNvPr>
          <p:cNvSpPr txBox="1"/>
          <p:nvPr/>
        </p:nvSpPr>
        <p:spPr>
          <a:xfrm>
            <a:off x="7541542" y="5477748"/>
            <a:ext cx="1047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</a:t>
            </a:r>
          </a:p>
          <a:p>
            <a:r>
              <a:rPr lang="en-GB" dirty="0"/>
              <a:t>buildings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69D6C6A-7D9C-904C-B35F-182BFB865666}"/>
              </a:ext>
            </a:extLst>
          </p:cNvPr>
          <p:cNvCxnSpPr>
            <a:cxnSpLocks/>
          </p:cNvCxnSpPr>
          <p:nvPr/>
        </p:nvCxnSpPr>
        <p:spPr>
          <a:xfrm>
            <a:off x="4347448" y="1584980"/>
            <a:ext cx="7068930" cy="3665115"/>
          </a:xfrm>
          <a:prstGeom prst="straightConnector1">
            <a:avLst/>
          </a:prstGeom>
          <a:ln w="19050">
            <a:solidFill>
              <a:srgbClr val="C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9F25523-A8DA-D840-A558-A87A4E0A1552}"/>
              </a:ext>
            </a:extLst>
          </p:cNvPr>
          <p:cNvCxnSpPr>
            <a:cxnSpLocks/>
          </p:cNvCxnSpPr>
          <p:nvPr/>
        </p:nvCxnSpPr>
        <p:spPr>
          <a:xfrm rot="320768">
            <a:off x="1442091" y="1267075"/>
            <a:ext cx="1850436" cy="70259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0FE3131-B69C-1B47-9E04-B2A4E7A69011}"/>
              </a:ext>
            </a:extLst>
          </p:cNvPr>
          <p:cNvSpPr txBox="1"/>
          <p:nvPr/>
        </p:nvSpPr>
        <p:spPr>
          <a:xfrm rot="1844832">
            <a:off x="4854519" y="1665007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1250 m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9727D2-9913-2A41-8334-65C0F007DC02}"/>
              </a:ext>
            </a:extLst>
          </p:cNvPr>
          <p:cNvSpPr txBox="1"/>
          <p:nvPr/>
        </p:nvSpPr>
        <p:spPr>
          <a:xfrm rot="1598648">
            <a:off x="1333242" y="1535178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300 m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458113-3C9A-D942-B58B-2C981946F983}"/>
              </a:ext>
            </a:extLst>
          </p:cNvPr>
          <p:cNvSpPr txBox="1"/>
          <p:nvPr/>
        </p:nvSpPr>
        <p:spPr>
          <a:xfrm rot="1775746">
            <a:off x="4316635" y="1480509"/>
            <a:ext cx="233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Secondary beam area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8BE7A6-2EE7-EE4A-B2E6-04E6B5119F94}"/>
              </a:ext>
            </a:extLst>
          </p:cNvPr>
          <p:cNvSpPr txBox="1"/>
          <p:nvPr/>
        </p:nvSpPr>
        <p:spPr>
          <a:xfrm rot="1598648">
            <a:off x="916895" y="1993847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Primary beam area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20110</TotalTime>
  <Words>1025</Words>
  <Application>Microsoft Office PowerPoint</Application>
  <PresentationFormat>Widescreen</PresentationFormat>
  <Paragraphs>283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Book Antiqua</vt:lpstr>
      <vt:lpstr>Calibri</vt:lpstr>
      <vt:lpstr>Times New Roman</vt:lpstr>
      <vt:lpstr>Office Theme</vt:lpstr>
      <vt:lpstr>Business Opportunities at CERN</vt:lpstr>
      <vt:lpstr>Supplies (229 MCHF spent in 2021 – CERN budget only)    </vt:lpstr>
      <vt:lpstr>Table 1, Supplies</vt:lpstr>
      <vt:lpstr>What do we buy?</vt:lpstr>
      <vt:lpstr>What do we buy?</vt:lpstr>
      <vt:lpstr>Spending profile</vt:lpstr>
      <vt:lpstr>Examples of forthcoming projects</vt:lpstr>
      <vt:lpstr>North Area Consolidation</vt:lpstr>
      <vt:lpstr>Schematic view of the North Area</vt:lpstr>
      <vt:lpstr>Cumulated budget</vt:lpstr>
      <vt:lpstr>POLARIS Highlights</vt:lpstr>
      <vt:lpstr>What do we buy?</vt:lpstr>
      <vt:lpstr>Spending profile</vt:lpstr>
      <vt:lpstr>Upcoming opportunities </vt:lpstr>
      <vt:lpstr>What do we buy?</vt:lpstr>
      <vt:lpstr>Spending profile</vt:lpstr>
      <vt:lpstr>Examples of forthcoming projects</vt:lpstr>
      <vt:lpstr>What do we buy?</vt:lpstr>
      <vt:lpstr>Spending profile</vt:lpstr>
      <vt:lpstr>Dune/Darkside</vt:lpstr>
      <vt:lpstr>Summary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Daniel Schoerling</cp:lastModifiedBy>
  <cp:revision>560</cp:revision>
  <cp:lastPrinted>2019-04-30T10:39:04Z</cp:lastPrinted>
  <dcterms:created xsi:type="dcterms:W3CDTF">2019-03-14T08:20:25Z</dcterms:created>
  <dcterms:modified xsi:type="dcterms:W3CDTF">2022-03-21T14:34:06Z</dcterms:modified>
</cp:coreProperties>
</file>