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mp" ContentType="image/p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4" r:id="rId3"/>
    <p:sldId id="261" r:id="rId4"/>
    <p:sldId id="262" r:id="rId5"/>
    <p:sldId id="266" r:id="rId6"/>
    <p:sldId id="259" r:id="rId7"/>
    <p:sldId id="258" r:id="rId8"/>
    <p:sldId id="267" r:id="rId9"/>
    <p:sldId id="265" r:id="rId10"/>
    <p:sldId id="256" r:id="rId11"/>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34" autoAdjust="0"/>
    <p:restoredTop sz="94660"/>
  </p:normalViewPr>
  <p:slideViewPr>
    <p:cSldViewPr snapToGrid="0">
      <p:cViewPr varScale="1">
        <p:scale>
          <a:sx n="80" d="100"/>
          <a:sy n="80" d="100"/>
        </p:scale>
        <p:origin x="67" y="13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fr-CH" baseline="0" dirty="0"/>
              <a:t>Maximum stress in the first layer versus </a:t>
            </a:r>
            <a:r>
              <a:rPr lang="fr-CH" baseline="0" dirty="0" err="1"/>
              <a:t>field</a:t>
            </a:r>
            <a:endParaRPr lang="fr-CH"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scatterChart>
        <c:scatterStyle val="smoothMarker"/>
        <c:varyColors val="0"/>
        <c:ser>
          <c:idx val="0"/>
          <c:order val="0"/>
          <c:spPr>
            <a:ln w="19050" cap="rnd">
              <a:solidFill>
                <a:schemeClr val="accent1"/>
              </a:solidFill>
              <a:round/>
            </a:ln>
            <a:effectLst/>
          </c:spPr>
          <c:marker>
            <c:symbol val="none"/>
          </c:marker>
          <c:xVal>
            <c:numRef>
              <c:f>Sheet1!$M$4:$T$4</c:f>
              <c:numCache>
                <c:formatCode>General</c:formatCode>
                <c:ptCount val="8"/>
                <c:pt idx="0">
                  <c:v>6</c:v>
                </c:pt>
                <c:pt idx="1">
                  <c:v>9</c:v>
                </c:pt>
                <c:pt idx="2">
                  <c:v>10</c:v>
                </c:pt>
                <c:pt idx="3">
                  <c:v>11</c:v>
                </c:pt>
                <c:pt idx="4">
                  <c:v>12</c:v>
                </c:pt>
                <c:pt idx="5">
                  <c:v>13</c:v>
                </c:pt>
                <c:pt idx="6">
                  <c:v>14</c:v>
                </c:pt>
                <c:pt idx="7">
                  <c:v>15</c:v>
                </c:pt>
              </c:numCache>
            </c:numRef>
          </c:xVal>
          <c:yVal>
            <c:numRef>
              <c:f>Sheet1!$M$5:$T$5</c:f>
              <c:numCache>
                <c:formatCode>General</c:formatCode>
                <c:ptCount val="8"/>
                <c:pt idx="0">
                  <c:v>22</c:v>
                </c:pt>
                <c:pt idx="1">
                  <c:v>51</c:v>
                </c:pt>
                <c:pt idx="2">
                  <c:v>63</c:v>
                </c:pt>
                <c:pt idx="3">
                  <c:v>76</c:v>
                </c:pt>
                <c:pt idx="4">
                  <c:v>91</c:v>
                </c:pt>
                <c:pt idx="5">
                  <c:v>107</c:v>
                </c:pt>
                <c:pt idx="6">
                  <c:v>124</c:v>
                </c:pt>
                <c:pt idx="7">
                  <c:v>142</c:v>
                </c:pt>
              </c:numCache>
            </c:numRef>
          </c:yVal>
          <c:smooth val="1"/>
          <c:extLst>
            <c:ext xmlns:c16="http://schemas.microsoft.com/office/drawing/2014/chart" uri="{C3380CC4-5D6E-409C-BE32-E72D297353CC}">
              <c16:uniqueId val="{00000000-FD19-4733-B590-D6F34ED91D24}"/>
            </c:ext>
          </c:extLst>
        </c:ser>
        <c:dLbls>
          <c:showLegendKey val="0"/>
          <c:showVal val="0"/>
          <c:showCatName val="0"/>
          <c:showSerName val="0"/>
          <c:showPercent val="0"/>
          <c:showBubbleSize val="0"/>
        </c:dLbls>
        <c:axId val="1928575423"/>
        <c:axId val="1928573343"/>
      </c:scatterChart>
      <c:valAx>
        <c:axId val="1928575423"/>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Field [T]</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fr-FR"/>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1928573343"/>
        <c:crosses val="autoZero"/>
        <c:crossBetween val="midCat"/>
      </c:valAx>
      <c:valAx>
        <c:axId val="1928573343"/>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Stress [N/mm</a:t>
                </a:r>
                <a:r>
                  <a:rPr lang="en-US" baseline="30000"/>
                  <a:t>2</a:t>
                </a:r>
                <a:r>
                  <a:rPr lang="en-US" baseline="0"/>
                  <a:t>]</a:t>
                </a:r>
                <a:endParaRPr lang="en-US" baseline="30000"/>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fr-FR"/>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1928575423"/>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fr-CH" baseline="0" dirty="0"/>
              <a:t>Maximum stress in the first layer versus </a:t>
            </a:r>
            <a:r>
              <a:rPr lang="fr-CH" baseline="0" dirty="0" err="1"/>
              <a:t>field</a:t>
            </a:r>
            <a:endParaRPr lang="fr-CH"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scatterChart>
        <c:scatterStyle val="smoothMarker"/>
        <c:varyColors val="0"/>
        <c:ser>
          <c:idx val="0"/>
          <c:order val="0"/>
          <c:spPr>
            <a:ln w="19050" cap="rnd">
              <a:solidFill>
                <a:schemeClr val="accent1"/>
              </a:solidFill>
              <a:round/>
            </a:ln>
            <a:effectLst/>
          </c:spPr>
          <c:marker>
            <c:symbol val="none"/>
          </c:marker>
          <c:xVal>
            <c:numRef>
              <c:f>Sheet1!$M$4:$T$4</c:f>
              <c:numCache>
                <c:formatCode>General</c:formatCode>
                <c:ptCount val="8"/>
                <c:pt idx="0">
                  <c:v>6</c:v>
                </c:pt>
                <c:pt idx="1">
                  <c:v>9</c:v>
                </c:pt>
                <c:pt idx="2">
                  <c:v>10</c:v>
                </c:pt>
                <c:pt idx="3">
                  <c:v>11</c:v>
                </c:pt>
                <c:pt idx="4">
                  <c:v>12</c:v>
                </c:pt>
                <c:pt idx="5">
                  <c:v>13</c:v>
                </c:pt>
                <c:pt idx="6">
                  <c:v>14</c:v>
                </c:pt>
                <c:pt idx="7">
                  <c:v>15</c:v>
                </c:pt>
              </c:numCache>
            </c:numRef>
          </c:xVal>
          <c:yVal>
            <c:numRef>
              <c:f>Sheet1!$M$5:$T$5</c:f>
              <c:numCache>
                <c:formatCode>General</c:formatCode>
                <c:ptCount val="8"/>
                <c:pt idx="0">
                  <c:v>22</c:v>
                </c:pt>
                <c:pt idx="1">
                  <c:v>51</c:v>
                </c:pt>
                <c:pt idx="2">
                  <c:v>63</c:v>
                </c:pt>
                <c:pt idx="3">
                  <c:v>76</c:v>
                </c:pt>
                <c:pt idx="4">
                  <c:v>91</c:v>
                </c:pt>
                <c:pt idx="5">
                  <c:v>107</c:v>
                </c:pt>
                <c:pt idx="6">
                  <c:v>124</c:v>
                </c:pt>
                <c:pt idx="7">
                  <c:v>142</c:v>
                </c:pt>
              </c:numCache>
            </c:numRef>
          </c:yVal>
          <c:smooth val="1"/>
          <c:extLst>
            <c:ext xmlns:c16="http://schemas.microsoft.com/office/drawing/2014/chart" uri="{C3380CC4-5D6E-409C-BE32-E72D297353CC}">
              <c16:uniqueId val="{00000000-6D4B-43DD-B1CC-C1BDB3613516}"/>
            </c:ext>
          </c:extLst>
        </c:ser>
        <c:dLbls>
          <c:showLegendKey val="0"/>
          <c:showVal val="0"/>
          <c:showCatName val="0"/>
          <c:showSerName val="0"/>
          <c:showPercent val="0"/>
          <c:showBubbleSize val="0"/>
        </c:dLbls>
        <c:axId val="1928575423"/>
        <c:axId val="1928573343"/>
      </c:scatterChart>
      <c:valAx>
        <c:axId val="1928575423"/>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Field [T]</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fr-FR"/>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1928573343"/>
        <c:crosses val="autoZero"/>
        <c:crossBetween val="midCat"/>
      </c:valAx>
      <c:valAx>
        <c:axId val="1928573343"/>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Stress [N/mm</a:t>
                </a:r>
                <a:r>
                  <a:rPr lang="en-US" baseline="30000"/>
                  <a:t>2</a:t>
                </a:r>
                <a:r>
                  <a:rPr lang="en-US" baseline="0"/>
                  <a:t>]</a:t>
                </a:r>
                <a:endParaRPr lang="en-US" baseline="30000"/>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fr-FR"/>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1928575423"/>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EEFF8E-A5B9-43B3-B95E-95B43389705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8EA59CA0-E626-4EBE-BC99-622AD14D576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5B8EF01-8B2A-4790-A9BF-560E26E6204B}"/>
              </a:ext>
            </a:extLst>
          </p:cNvPr>
          <p:cNvSpPr>
            <a:spLocks noGrp="1"/>
          </p:cNvSpPr>
          <p:nvPr>
            <p:ph type="dt" sz="half" idx="10"/>
          </p:nvPr>
        </p:nvSpPr>
        <p:spPr/>
        <p:txBody>
          <a:bodyPr/>
          <a:lstStyle/>
          <a:p>
            <a:fld id="{11115665-3C9A-4AE2-84AC-366D6DCC51D8}" type="datetimeFigureOut">
              <a:rPr lang="en-GB" smtClean="0"/>
              <a:t>14/03/2022</a:t>
            </a:fld>
            <a:endParaRPr lang="en-GB"/>
          </a:p>
        </p:txBody>
      </p:sp>
      <p:sp>
        <p:nvSpPr>
          <p:cNvPr id="5" name="Footer Placeholder 4">
            <a:extLst>
              <a:ext uri="{FF2B5EF4-FFF2-40B4-BE49-F238E27FC236}">
                <a16:creationId xmlns:a16="http://schemas.microsoft.com/office/drawing/2014/main" id="{D81B9410-A730-4001-BAD2-1F6EDEDD110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C14B35F-E6FA-418C-A761-73E55CA9C028}"/>
              </a:ext>
            </a:extLst>
          </p:cNvPr>
          <p:cNvSpPr>
            <a:spLocks noGrp="1"/>
          </p:cNvSpPr>
          <p:nvPr>
            <p:ph type="sldNum" sz="quarter" idx="12"/>
          </p:nvPr>
        </p:nvSpPr>
        <p:spPr/>
        <p:txBody>
          <a:bodyPr/>
          <a:lstStyle/>
          <a:p>
            <a:fld id="{F30B204D-A153-420F-8BBA-BF7BD3A63037}" type="slidenum">
              <a:rPr lang="en-GB" smtClean="0"/>
              <a:t>‹#›</a:t>
            </a:fld>
            <a:endParaRPr lang="en-GB"/>
          </a:p>
        </p:txBody>
      </p:sp>
    </p:spTree>
    <p:extLst>
      <p:ext uri="{BB962C8B-B14F-4D97-AF65-F5344CB8AC3E}">
        <p14:creationId xmlns:p14="http://schemas.microsoft.com/office/powerpoint/2010/main" val="3658200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E26AF2-95CF-4475-AC3A-5715CF1C1EB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731A961-ECBC-466B-942C-F973E7AD554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ADDB590-3A45-4F3F-997E-346F36332243}"/>
              </a:ext>
            </a:extLst>
          </p:cNvPr>
          <p:cNvSpPr>
            <a:spLocks noGrp="1"/>
          </p:cNvSpPr>
          <p:nvPr>
            <p:ph type="dt" sz="half" idx="10"/>
          </p:nvPr>
        </p:nvSpPr>
        <p:spPr/>
        <p:txBody>
          <a:bodyPr/>
          <a:lstStyle/>
          <a:p>
            <a:fld id="{11115665-3C9A-4AE2-84AC-366D6DCC51D8}" type="datetimeFigureOut">
              <a:rPr lang="en-GB" smtClean="0"/>
              <a:t>14/03/2022</a:t>
            </a:fld>
            <a:endParaRPr lang="en-GB"/>
          </a:p>
        </p:txBody>
      </p:sp>
      <p:sp>
        <p:nvSpPr>
          <p:cNvPr id="5" name="Footer Placeholder 4">
            <a:extLst>
              <a:ext uri="{FF2B5EF4-FFF2-40B4-BE49-F238E27FC236}">
                <a16:creationId xmlns:a16="http://schemas.microsoft.com/office/drawing/2014/main" id="{7DA80C59-7C3F-4996-AF74-C07639A5DD6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3F2E90E-7E2D-4CDA-BDBD-4A0B5093B25C}"/>
              </a:ext>
            </a:extLst>
          </p:cNvPr>
          <p:cNvSpPr>
            <a:spLocks noGrp="1"/>
          </p:cNvSpPr>
          <p:nvPr>
            <p:ph type="sldNum" sz="quarter" idx="12"/>
          </p:nvPr>
        </p:nvSpPr>
        <p:spPr/>
        <p:txBody>
          <a:bodyPr/>
          <a:lstStyle/>
          <a:p>
            <a:fld id="{F30B204D-A153-420F-8BBA-BF7BD3A63037}" type="slidenum">
              <a:rPr lang="en-GB" smtClean="0"/>
              <a:t>‹#›</a:t>
            </a:fld>
            <a:endParaRPr lang="en-GB"/>
          </a:p>
        </p:txBody>
      </p:sp>
    </p:spTree>
    <p:extLst>
      <p:ext uri="{BB962C8B-B14F-4D97-AF65-F5344CB8AC3E}">
        <p14:creationId xmlns:p14="http://schemas.microsoft.com/office/powerpoint/2010/main" val="449320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B60E3DA-6DF3-4E28-AD44-5AA8BC1AC0C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9FF0EBB-6746-48F5-8621-410527FBBCD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EAF8731-C920-4EC8-B74A-8BC2744D82F7}"/>
              </a:ext>
            </a:extLst>
          </p:cNvPr>
          <p:cNvSpPr>
            <a:spLocks noGrp="1"/>
          </p:cNvSpPr>
          <p:nvPr>
            <p:ph type="dt" sz="half" idx="10"/>
          </p:nvPr>
        </p:nvSpPr>
        <p:spPr/>
        <p:txBody>
          <a:bodyPr/>
          <a:lstStyle/>
          <a:p>
            <a:fld id="{11115665-3C9A-4AE2-84AC-366D6DCC51D8}" type="datetimeFigureOut">
              <a:rPr lang="en-GB" smtClean="0"/>
              <a:t>14/03/2022</a:t>
            </a:fld>
            <a:endParaRPr lang="en-GB"/>
          </a:p>
        </p:txBody>
      </p:sp>
      <p:sp>
        <p:nvSpPr>
          <p:cNvPr id="5" name="Footer Placeholder 4">
            <a:extLst>
              <a:ext uri="{FF2B5EF4-FFF2-40B4-BE49-F238E27FC236}">
                <a16:creationId xmlns:a16="http://schemas.microsoft.com/office/drawing/2014/main" id="{F3AC8C2D-ECA5-403D-9EB1-7DC2FFB3985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043134A-2157-4B98-862A-1135A1CB915C}"/>
              </a:ext>
            </a:extLst>
          </p:cNvPr>
          <p:cNvSpPr>
            <a:spLocks noGrp="1"/>
          </p:cNvSpPr>
          <p:nvPr>
            <p:ph type="sldNum" sz="quarter" idx="12"/>
          </p:nvPr>
        </p:nvSpPr>
        <p:spPr/>
        <p:txBody>
          <a:bodyPr/>
          <a:lstStyle/>
          <a:p>
            <a:fld id="{F30B204D-A153-420F-8BBA-BF7BD3A63037}" type="slidenum">
              <a:rPr lang="en-GB" smtClean="0"/>
              <a:t>‹#›</a:t>
            </a:fld>
            <a:endParaRPr lang="en-GB"/>
          </a:p>
        </p:txBody>
      </p:sp>
    </p:spTree>
    <p:extLst>
      <p:ext uri="{BB962C8B-B14F-4D97-AF65-F5344CB8AC3E}">
        <p14:creationId xmlns:p14="http://schemas.microsoft.com/office/powerpoint/2010/main" val="23473655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020DF1-6CA5-4852-A1FF-DDE8B8F711B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D457603-7103-4DB9-8AB8-F7E15AB9AAB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985CF23-A32D-44F9-B053-57CDB29CB1ED}"/>
              </a:ext>
            </a:extLst>
          </p:cNvPr>
          <p:cNvSpPr>
            <a:spLocks noGrp="1"/>
          </p:cNvSpPr>
          <p:nvPr>
            <p:ph type="dt" sz="half" idx="10"/>
          </p:nvPr>
        </p:nvSpPr>
        <p:spPr/>
        <p:txBody>
          <a:bodyPr/>
          <a:lstStyle/>
          <a:p>
            <a:fld id="{11115665-3C9A-4AE2-84AC-366D6DCC51D8}" type="datetimeFigureOut">
              <a:rPr lang="en-GB" smtClean="0"/>
              <a:t>14/03/2022</a:t>
            </a:fld>
            <a:endParaRPr lang="en-GB"/>
          </a:p>
        </p:txBody>
      </p:sp>
      <p:sp>
        <p:nvSpPr>
          <p:cNvPr id="5" name="Footer Placeholder 4">
            <a:extLst>
              <a:ext uri="{FF2B5EF4-FFF2-40B4-BE49-F238E27FC236}">
                <a16:creationId xmlns:a16="http://schemas.microsoft.com/office/drawing/2014/main" id="{D8086850-0452-41EB-BDEC-ECCA17DE4A4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E1BD9CC-0569-44D2-8F3A-3C3316EEAA68}"/>
              </a:ext>
            </a:extLst>
          </p:cNvPr>
          <p:cNvSpPr>
            <a:spLocks noGrp="1"/>
          </p:cNvSpPr>
          <p:nvPr>
            <p:ph type="sldNum" sz="quarter" idx="12"/>
          </p:nvPr>
        </p:nvSpPr>
        <p:spPr/>
        <p:txBody>
          <a:bodyPr/>
          <a:lstStyle/>
          <a:p>
            <a:fld id="{F30B204D-A153-420F-8BBA-BF7BD3A63037}" type="slidenum">
              <a:rPr lang="en-GB" smtClean="0"/>
              <a:t>‹#›</a:t>
            </a:fld>
            <a:endParaRPr lang="en-GB"/>
          </a:p>
        </p:txBody>
      </p:sp>
    </p:spTree>
    <p:extLst>
      <p:ext uri="{BB962C8B-B14F-4D97-AF65-F5344CB8AC3E}">
        <p14:creationId xmlns:p14="http://schemas.microsoft.com/office/powerpoint/2010/main" val="6818058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3B0AA5-990A-437A-9430-BA65228CA8A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52D9880-13C8-49D8-986D-7667CC30A24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D312B2F-1A2F-4672-9AB3-FD4E7E3EA790}"/>
              </a:ext>
            </a:extLst>
          </p:cNvPr>
          <p:cNvSpPr>
            <a:spLocks noGrp="1"/>
          </p:cNvSpPr>
          <p:nvPr>
            <p:ph type="dt" sz="half" idx="10"/>
          </p:nvPr>
        </p:nvSpPr>
        <p:spPr/>
        <p:txBody>
          <a:bodyPr/>
          <a:lstStyle/>
          <a:p>
            <a:fld id="{11115665-3C9A-4AE2-84AC-366D6DCC51D8}" type="datetimeFigureOut">
              <a:rPr lang="en-GB" smtClean="0"/>
              <a:t>14/03/2022</a:t>
            </a:fld>
            <a:endParaRPr lang="en-GB"/>
          </a:p>
        </p:txBody>
      </p:sp>
      <p:sp>
        <p:nvSpPr>
          <p:cNvPr id="5" name="Footer Placeholder 4">
            <a:extLst>
              <a:ext uri="{FF2B5EF4-FFF2-40B4-BE49-F238E27FC236}">
                <a16:creationId xmlns:a16="http://schemas.microsoft.com/office/drawing/2014/main" id="{52C2737E-6157-4B98-B603-682D96B9714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912AAC5-0312-4B7D-B6EF-AEFCC98B6578}"/>
              </a:ext>
            </a:extLst>
          </p:cNvPr>
          <p:cNvSpPr>
            <a:spLocks noGrp="1"/>
          </p:cNvSpPr>
          <p:nvPr>
            <p:ph type="sldNum" sz="quarter" idx="12"/>
          </p:nvPr>
        </p:nvSpPr>
        <p:spPr/>
        <p:txBody>
          <a:bodyPr/>
          <a:lstStyle/>
          <a:p>
            <a:fld id="{F30B204D-A153-420F-8BBA-BF7BD3A63037}" type="slidenum">
              <a:rPr lang="en-GB" smtClean="0"/>
              <a:t>‹#›</a:t>
            </a:fld>
            <a:endParaRPr lang="en-GB"/>
          </a:p>
        </p:txBody>
      </p:sp>
    </p:spTree>
    <p:extLst>
      <p:ext uri="{BB962C8B-B14F-4D97-AF65-F5344CB8AC3E}">
        <p14:creationId xmlns:p14="http://schemas.microsoft.com/office/powerpoint/2010/main" val="18535061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94F075-964E-4E39-A1DD-D56C46CB37D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F38D40B-9492-4718-9B4A-0F40688D1B8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BCEF53E-90B7-4528-9828-0CAC5F6C225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4CCDFB3-A800-4ECA-A3BC-2D81601F8D5B}"/>
              </a:ext>
            </a:extLst>
          </p:cNvPr>
          <p:cNvSpPr>
            <a:spLocks noGrp="1"/>
          </p:cNvSpPr>
          <p:nvPr>
            <p:ph type="dt" sz="half" idx="10"/>
          </p:nvPr>
        </p:nvSpPr>
        <p:spPr/>
        <p:txBody>
          <a:bodyPr/>
          <a:lstStyle/>
          <a:p>
            <a:fld id="{11115665-3C9A-4AE2-84AC-366D6DCC51D8}" type="datetimeFigureOut">
              <a:rPr lang="en-GB" smtClean="0"/>
              <a:t>14/03/2022</a:t>
            </a:fld>
            <a:endParaRPr lang="en-GB"/>
          </a:p>
        </p:txBody>
      </p:sp>
      <p:sp>
        <p:nvSpPr>
          <p:cNvPr id="6" name="Footer Placeholder 5">
            <a:extLst>
              <a:ext uri="{FF2B5EF4-FFF2-40B4-BE49-F238E27FC236}">
                <a16:creationId xmlns:a16="http://schemas.microsoft.com/office/drawing/2014/main" id="{83B9B721-E95C-4664-9B28-E6053852B4A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C3F7DB3-B091-441C-BF81-92BD70ECC015}"/>
              </a:ext>
            </a:extLst>
          </p:cNvPr>
          <p:cNvSpPr>
            <a:spLocks noGrp="1"/>
          </p:cNvSpPr>
          <p:nvPr>
            <p:ph type="sldNum" sz="quarter" idx="12"/>
          </p:nvPr>
        </p:nvSpPr>
        <p:spPr/>
        <p:txBody>
          <a:bodyPr/>
          <a:lstStyle/>
          <a:p>
            <a:fld id="{F30B204D-A153-420F-8BBA-BF7BD3A63037}" type="slidenum">
              <a:rPr lang="en-GB" smtClean="0"/>
              <a:t>‹#›</a:t>
            </a:fld>
            <a:endParaRPr lang="en-GB"/>
          </a:p>
        </p:txBody>
      </p:sp>
    </p:spTree>
    <p:extLst>
      <p:ext uri="{BB962C8B-B14F-4D97-AF65-F5344CB8AC3E}">
        <p14:creationId xmlns:p14="http://schemas.microsoft.com/office/powerpoint/2010/main" val="34171192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2F1624-8AC0-4209-BAB5-1BF562683BF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0204419-F554-47C9-9EBA-73E3590CFF7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83C4596-3AA3-46BB-B35E-921F358A66C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745B791-C827-4F11-96CE-90325E86284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636F633-E7C6-4F73-B6E2-6BF8BE2F0C3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5D669DA-93CF-4431-BAB8-8B0AE3A1B50F}"/>
              </a:ext>
            </a:extLst>
          </p:cNvPr>
          <p:cNvSpPr>
            <a:spLocks noGrp="1"/>
          </p:cNvSpPr>
          <p:nvPr>
            <p:ph type="dt" sz="half" idx="10"/>
          </p:nvPr>
        </p:nvSpPr>
        <p:spPr/>
        <p:txBody>
          <a:bodyPr/>
          <a:lstStyle/>
          <a:p>
            <a:fld id="{11115665-3C9A-4AE2-84AC-366D6DCC51D8}" type="datetimeFigureOut">
              <a:rPr lang="en-GB" smtClean="0"/>
              <a:t>14/03/2022</a:t>
            </a:fld>
            <a:endParaRPr lang="en-GB"/>
          </a:p>
        </p:txBody>
      </p:sp>
      <p:sp>
        <p:nvSpPr>
          <p:cNvPr id="8" name="Footer Placeholder 7">
            <a:extLst>
              <a:ext uri="{FF2B5EF4-FFF2-40B4-BE49-F238E27FC236}">
                <a16:creationId xmlns:a16="http://schemas.microsoft.com/office/drawing/2014/main" id="{8EBF5B58-227F-489F-8B66-5CB0A11CF822}"/>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B5BAC957-3FB7-465E-AF4E-F124EEBE8E94}"/>
              </a:ext>
            </a:extLst>
          </p:cNvPr>
          <p:cNvSpPr>
            <a:spLocks noGrp="1"/>
          </p:cNvSpPr>
          <p:nvPr>
            <p:ph type="sldNum" sz="quarter" idx="12"/>
          </p:nvPr>
        </p:nvSpPr>
        <p:spPr/>
        <p:txBody>
          <a:bodyPr/>
          <a:lstStyle/>
          <a:p>
            <a:fld id="{F30B204D-A153-420F-8BBA-BF7BD3A63037}" type="slidenum">
              <a:rPr lang="en-GB" smtClean="0"/>
              <a:t>‹#›</a:t>
            </a:fld>
            <a:endParaRPr lang="en-GB"/>
          </a:p>
        </p:txBody>
      </p:sp>
    </p:spTree>
    <p:extLst>
      <p:ext uri="{BB962C8B-B14F-4D97-AF65-F5344CB8AC3E}">
        <p14:creationId xmlns:p14="http://schemas.microsoft.com/office/powerpoint/2010/main" val="14203101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045981-8957-4802-B517-A28ADBC3967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3F2987F-1710-441A-A6E4-E0A4D5209C59}"/>
              </a:ext>
            </a:extLst>
          </p:cNvPr>
          <p:cNvSpPr>
            <a:spLocks noGrp="1"/>
          </p:cNvSpPr>
          <p:nvPr>
            <p:ph type="dt" sz="half" idx="10"/>
          </p:nvPr>
        </p:nvSpPr>
        <p:spPr/>
        <p:txBody>
          <a:bodyPr/>
          <a:lstStyle/>
          <a:p>
            <a:fld id="{11115665-3C9A-4AE2-84AC-366D6DCC51D8}" type="datetimeFigureOut">
              <a:rPr lang="en-GB" smtClean="0"/>
              <a:t>14/03/2022</a:t>
            </a:fld>
            <a:endParaRPr lang="en-GB"/>
          </a:p>
        </p:txBody>
      </p:sp>
      <p:sp>
        <p:nvSpPr>
          <p:cNvPr id="4" name="Footer Placeholder 3">
            <a:extLst>
              <a:ext uri="{FF2B5EF4-FFF2-40B4-BE49-F238E27FC236}">
                <a16:creationId xmlns:a16="http://schemas.microsoft.com/office/drawing/2014/main" id="{87007309-5413-4E17-9957-0F3F0FD8451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C7E7A198-00D5-4C4A-B75C-0E877727A673}"/>
              </a:ext>
            </a:extLst>
          </p:cNvPr>
          <p:cNvSpPr>
            <a:spLocks noGrp="1"/>
          </p:cNvSpPr>
          <p:nvPr>
            <p:ph type="sldNum" sz="quarter" idx="12"/>
          </p:nvPr>
        </p:nvSpPr>
        <p:spPr/>
        <p:txBody>
          <a:bodyPr/>
          <a:lstStyle/>
          <a:p>
            <a:fld id="{F30B204D-A153-420F-8BBA-BF7BD3A63037}" type="slidenum">
              <a:rPr lang="en-GB" smtClean="0"/>
              <a:t>‹#›</a:t>
            </a:fld>
            <a:endParaRPr lang="en-GB"/>
          </a:p>
        </p:txBody>
      </p:sp>
    </p:spTree>
    <p:extLst>
      <p:ext uri="{BB962C8B-B14F-4D97-AF65-F5344CB8AC3E}">
        <p14:creationId xmlns:p14="http://schemas.microsoft.com/office/powerpoint/2010/main" val="40770382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A7AB710-B7DC-40CB-9104-69692089E729}"/>
              </a:ext>
            </a:extLst>
          </p:cNvPr>
          <p:cNvSpPr>
            <a:spLocks noGrp="1"/>
          </p:cNvSpPr>
          <p:nvPr>
            <p:ph type="dt" sz="half" idx="10"/>
          </p:nvPr>
        </p:nvSpPr>
        <p:spPr/>
        <p:txBody>
          <a:bodyPr/>
          <a:lstStyle/>
          <a:p>
            <a:fld id="{11115665-3C9A-4AE2-84AC-366D6DCC51D8}" type="datetimeFigureOut">
              <a:rPr lang="en-GB" smtClean="0"/>
              <a:t>14/03/2022</a:t>
            </a:fld>
            <a:endParaRPr lang="en-GB"/>
          </a:p>
        </p:txBody>
      </p:sp>
      <p:sp>
        <p:nvSpPr>
          <p:cNvPr id="3" name="Footer Placeholder 2">
            <a:extLst>
              <a:ext uri="{FF2B5EF4-FFF2-40B4-BE49-F238E27FC236}">
                <a16:creationId xmlns:a16="http://schemas.microsoft.com/office/drawing/2014/main" id="{09C49639-FBA9-4D79-9EF9-46C607FFD3B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BB61D78-5305-4369-ABF2-4FDD28BD32FB}"/>
              </a:ext>
            </a:extLst>
          </p:cNvPr>
          <p:cNvSpPr>
            <a:spLocks noGrp="1"/>
          </p:cNvSpPr>
          <p:nvPr>
            <p:ph type="sldNum" sz="quarter" idx="12"/>
          </p:nvPr>
        </p:nvSpPr>
        <p:spPr/>
        <p:txBody>
          <a:bodyPr/>
          <a:lstStyle/>
          <a:p>
            <a:fld id="{F30B204D-A153-420F-8BBA-BF7BD3A63037}" type="slidenum">
              <a:rPr lang="en-GB" smtClean="0"/>
              <a:t>‹#›</a:t>
            </a:fld>
            <a:endParaRPr lang="en-GB"/>
          </a:p>
        </p:txBody>
      </p:sp>
    </p:spTree>
    <p:extLst>
      <p:ext uri="{BB962C8B-B14F-4D97-AF65-F5344CB8AC3E}">
        <p14:creationId xmlns:p14="http://schemas.microsoft.com/office/powerpoint/2010/main" val="42898669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2D8D3-252B-4C5E-95DA-D96155F21DE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B9F8E5C4-2490-47D3-A074-24A4F1B62D8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B2B6625-C1E9-4940-A97B-2B45733DB09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24C7F2E-F3F3-4EEF-8740-AA95A9F0A999}"/>
              </a:ext>
            </a:extLst>
          </p:cNvPr>
          <p:cNvSpPr>
            <a:spLocks noGrp="1"/>
          </p:cNvSpPr>
          <p:nvPr>
            <p:ph type="dt" sz="half" idx="10"/>
          </p:nvPr>
        </p:nvSpPr>
        <p:spPr/>
        <p:txBody>
          <a:bodyPr/>
          <a:lstStyle/>
          <a:p>
            <a:fld id="{11115665-3C9A-4AE2-84AC-366D6DCC51D8}" type="datetimeFigureOut">
              <a:rPr lang="en-GB" smtClean="0"/>
              <a:t>14/03/2022</a:t>
            </a:fld>
            <a:endParaRPr lang="en-GB"/>
          </a:p>
        </p:txBody>
      </p:sp>
      <p:sp>
        <p:nvSpPr>
          <p:cNvPr id="6" name="Footer Placeholder 5">
            <a:extLst>
              <a:ext uri="{FF2B5EF4-FFF2-40B4-BE49-F238E27FC236}">
                <a16:creationId xmlns:a16="http://schemas.microsoft.com/office/drawing/2014/main" id="{9E9C6488-7876-475B-B2AA-AC11BB04E34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F12385E-73A6-4B1F-B88B-215A1197AB9B}"/>
              </a:ext>
            </a:extLst>
          </p:cNvPr>
          <p:cNvSpPr>
            <a:spLocks noGrp="1"/>
          </p:cNvSpPr>
          <p:nvPr>
            <p:ph type="sldNum" sz="quarter" idx="12"/>
          </p:nvPr>
        </p:nvSpPr>
        <p:spPr/>
        <p:txBody>
          <a:bodyPr/>
          <a:lstStyle/>
          <a:p>
            <a:fld id="{F30B204D-A153-420F-8BBA-BF7BD3A63037}" type="slidenum">
              <a:rPr lang="en-GB" smtClean="0"/>
              <a:t>‹#›</a:t>
            </a:fld>
            <a:endParaRPr lang="en-GB"/>
          </a:p>
        </p:txBody>
      </p:sp>
    </p:spTree>
    <p:extLst>
      <p:ext uri="{BB962C8B-B14F-4D97-AF65-F5344CB8AC3E}">
        <p14:creationId xmlns:p14="http://schemas.microsoft.com/office/powerpoint/2010/main" val="37712124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200BA8-050B-48AA-A1C3-E143AFE3D95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8B7EB79D-6D94-443A-B626-E466F7DCEBA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AE2BF10-22C3-4323-9314-85386AB2A92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432768D-9633-4CEE-A93C-9C7F12CA9FBA}"/>
              </a:ext>
            </a:extLst>
          </p:cNvPr>
          <p:cNvSpPr>
            <a:spLocks noGrp="1"/>
          </p:cNvSpPr>
          <p:nvPr>
            <p:ph type="dt" sz="half" idx="10"/>
          </p:nvPr>
        </p:nvSpPr>
        <p:spPr/>
        <p:txBody>
          <a:bodyPr/>
          <a:lstStyle/>
          <a:p>
            <a:fld id="{11115665-3C9A-4AE2-84AC-366D6DCC51D8}" type="datetimeFigureOut">
              <a:rPr lang="en-GB" smtClean="0"/>
              <a:t>14/03/2022</a:t>
            </a:fld>
            <a:endParaRPr lang="en-GB"/>
          </a:p>
        </p:txBody>
      </p:sp>
      <p:sp>
        <p:nvSpPr>
          <p:cNvPr id="6" name="Footer Placeholder 5">
            <a:extLst>
              <a:ext uri="{FF2B5EF4-FFF2-40B4-BE49-F238E27FC236}">
                <a16:creationId xmlns:a16="http://schemas.microsoft.com/office/drawing/2014/main" id="{677544C5-A6F7-450F-8CE8-702821BC829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52FC2AE-4936-46AF-8B62-F382D5911D62}"/>
              </a:ext>
            </a:extLst>
          </p:cNvPr>
          <p:cNvSpPr>
            <a:spLocks noGrp="1"/>
          </p:cNvSpPr>
          <p:nvPr>
            <p:ph type="sldNum" sz="quarter" idx="12"/>
          </p:nvPr>
        </p:nvSpPr>
        <p:spPr/>
        <p:txBody>
          <a:bodyPr/>
          <a:lstStyle/>
          <a:p>
            <a:fld id="{F30B204D-A153-420F-8BBA-BF7BD3A63037}" type="slidenum">
              <a:rPr lang="en-GB" smtClean="0"/>
              <a:t>‹#›</a:t>
            </a:fld>
            <a:endParaRPr lang="en-GB"/>
          </a:p>
        </p:txBody>
      </p:sp>
    </p:spTree>
    <p:extLst>
      <p:ext uri="{BB962C8B-B14F-4D97-AF65-F5344CB8AC3E}">
        <p14:creationId xmlns:p14="http://schemas.microsoft.com/office/powerpoint/2010/main" val="15632653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20BCA59-8EB5-4577-B8CE-805F45754B5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A359A72-9D73-4D32-87AA-382B34C02A6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456E486-2378-4900-B085-438FF8F4018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1115665-3C9A-4AE2-84AC-366D6DCC51D8}" type="datetimeFigureOut">
              <a:rPr lang="en-GB" smtClean="0"/>
              <a:t>14/03/2022</a:t>
            </a:fld>
            <a:endParaRPr lang="en-GB"/>
          </a:p>
        </p:txBody>
      </p:sp>
      <p:sp>
        <p:nvSpPr>
          <p:cNvPr id="5" name="Footer Placeholder 4">
            <a:extLst>
              <a:ext uri="{FF2B5EF4-FFF2-40B4-BE49-F238E27FC236}">
                <a16:creationId xmlns:a16="http://schemas.microsoft.com/office/drawing/2014/main" id="{927897BA-6270-457F-88EB-22024E54ABD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0A7A910A-9656-4C2B-A9B0-708EC1A4E65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0B204D-A153-420F-8BBA-BF7BD3A63037}" type="slidenum">
              <a:rPr lang="en-GB" smtClean="0"/>
              <a:t>‹#›</a:t>
            </a:fld>
            <a:endParaRPr lang="en-GB"/>
          </a:p>
        </p:txBody>
      </p:sp>
    </p:spTree>
    <p:extLst>
      <p:ext uri="{BB962C8B-B14F-4D97-AF65-F5344CB8AC3E}">
        <p14:creationId xmlns:p14="http://schemas.microsoft.com/office/powerpoint/2010/main" val="34772735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tmp"/><Relationship Id="rId2" Type="http://schemas.openxmlformats.org/officeDocument/2006/relationships/image" Target="../media/image1.tmp"/><Relationship Id="rId1" Type="http://schemas.openxmlformats.org/officeDocument/2006/relationships/slideLayout" Target="../slideLayouts/slideLayout7.xml"/><Relationship Id="rId4" Type="http://schemas.openxmlformats.org/officeDocument/2006/relationships/image" Target="../media/image3.tmp"/></Relationships>
</file>

<file path=ppt/slides/_rels/slide3.xml.rels><?xml version="1.0" encoding="UTF-8" standalone="yes"?>
<Relationships xmlns="http://schemas.openxmlformats.org/package/2006/relationships"><Relationship Id="rId3" Type="http://schemas.openxmlformats.org/officeDocument/2006/relationships/image" Target="../media/image5.tmp"/><Relationship Id="rId2" Type="http://schemas.openxmlformats.org/officeDocument/2006/relationships/image" Target="../media/image4.tmp"/><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6.tmp"/></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7.tmp"/><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tmp"/><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0D077E0-B8D4-4C52-919E-DD14A05BD6F8}"/>
              </a:ext>
            </a:extLst>
          </p:cNvPr>
          <p:cNvSpPr txBox="1"/>
          <p:nvPr/>
        </p:nvSpPr>
        <p:spPr>
          <a:xfrm>
            <a:off x="1146463" y="760845"/>
            <a:ext cx="10064461" cy="5232202"/>
          </a:xfrm>
          <a:prstGeom prst="rect">
            <a:avLst/>
          </a:prstGeom>
          <a:noFill/>
        </p:spPr>
        <p:txBody>
          <a:bodyPr wrap="square" rtlCol="0">
            <a:spAutoFit/>
          </a:bodyPr>
          <a:lstStyle/>
          <a:p>
            <a:r>
              <a:rPr lang="en-GB" sz="2800" dirty="0"/>
              <a:t>Goals of the 12 T robust programme:</a:t>
            </a:r>
          </a:p>
          <a:p>
            <a:endParaRPr lang="en-GB" sz="2800" dirty="0"/>
          </a:p>
          <a:p>
            <a:endParaRPr lang="en-GB" dirty="0">
              <a:solidFill>
                <a:schemeClr val="accent6"/>
              </a:solidFill>
            </a:endParaRPr>
          </a:p>
          <a:p>
            <a:pPr marL="285750" indent="-285750">
              <a:buFont typeface="Wingdings" panose="05000000000000000000" pitchFamily="2" charset="2"/>
              <a:buChar char="Ø"/>
            </a:pPr>
            <a:r>
              <a:rPr lang="en-GB" dirty="0">
                <a:solidFill>
                  <a:schemeClr val="accent6"/>
                </a:solidFill>
              </a:rPr>
              <a:t>	</a:t>
            </a:r>
            <a:r>
              <a:rPr lang="en-GB" sz="2000" dirty="0">
                <a:solidFill>
                  <a:schemeClr val="accent6"/>
                </a:solidFill>
              </a:rPr>
              <a:t>One short model, assembly technique with key and bladders.</a:t>
            </a:r>
          </a:p>
          <a:p>
            <a:pPr marL="285750" indent="-285750">
              <a:buFont typeface="Wingdings" panose="05000000000000000000" pitchFamily="2" charset="2"/>
              <a:buChar char="Ø"/>
            </a:pPr>
            <a:r>
              <a:rPr lang="en-GB" sz="2000" dirty="0">
                <a:solidFill>
                  <a:schemeClr val="accent6"/>
                </a:solidFill>
              </a:rPr>
              <a:t>	One short model, with collars.</a:t>
            </a:r>
          </a:p>
          <a:p>
            <a:pPr marL="285750" indent="-285750">
              <a:buFont typeface="Wingdings" panose="05000000000000000000" pitchFamily="2" charset="2"/>
              <a:buChar char="Ø"/>
            </a:pPr>
            <a:endParaRPr lang="en-GB" sz="2000" dirty="0">
              <a:solidFill>
                <a:schemeClr val="accent6"/>
              </a:solidFill>
            </a:endParaRPr>
          </a:p>
          <a:p>
            <a:pPr marL="285750" indent="-285750">
              <a:buFont typeface="Wingdings" panose="05000000000000000000" pitchFamily="2" charset="2"/>
              <a:buChar char="Ø"/>
            </a:pPr>
            <a:r>
              <a:rPr lang="en-GB" sz="2000" dirty="0">
                <a:solidFill>
                  <a:schemeClr val="accent6"/>
                </a:solidFill>
              </a:rPr>
              <a:t>	One long (~ 6 m) model. </a:t>
            </a:r>
          </a:p>
          <a:p>
            <a:endParaRPr lang="en-GB" dirty="0">
              <a:solidFill>
                <a:schemeClr val="accent6"/>
              </a:solidFill>
            </a:endParaRPr>
          </a:p>
          <a:p>
            <a:endParaRPr lang="en-GB" dirty="0"/>
          </a:p>
          <a:p>
            <a:pPr algn="just"/>
            <a:r>
              <a:rPr lang="en-GB" dirty="0">
                <a:solidFill>
                  <a:srgbClr val="0070C0"/>
                </a:solidFill>
              </a:rPr>
              <a:t>Develop winding tool, reaction and impregnation moulds.</a:t>
            </a:r>
          </a:p>
          <a:p>
            <a:pPr algn="just"/>
            <a:endParaRPr lang="en-GB" dirty="0">
              <a:solidFill>
                <a:srgbClr val="0070C0"/>
              </a:solidFill>
            </a:endParaRPr>
          </a:p>
          <a:p>
            <a:pPr algn="just"/>
            <a:r>
              <a:rPr lang="en-GB" dirty="0">
                <a:solidFill>
                  <a:srgbClr val="0070C0"/>
                </a:solidFill>
              </a:rPr>
              <a:t>Design, build and cool to LN instrumented assembly mock-ups.</a:t>
            </a:r>
          </a:p>
          <a:p>
            <a:pPr algn="just"/>
            <a:endParaRPr lang="en-GB" dirty="0">
              <a:solidFill>
                <a:srgbClr val="0070C0"/>
              </a:solidFill>
            </a:endParaRPr>
          </a:p>
          <a:p>
            <a:pPr algn="just"/>
            <a:r>
              <a:rPr lang="en-GB" dirty="0">
                <a:solidFill>
                  <a:srgbClr val="92D050"/>
                </a:solidFill>
              </a:rPr>
              <a:t>The design must be made keeping in mind that one day it may be a double aperture, 10-15 m long dipole.</a:t>
            </a:r>
          </a:p>
          <a:p>
            <a:pPr algn="just"/>
            <a:endParaRPr lang="en-GB" dirty="0"/>
          </a:p>
          <a:p>
            <a:pPr algn="just"/>
            <a:r>
              <a:rPr lang="en-GB" dirty="0"/>
              <a:t>This project has not a specific father or mother but it is the effort of our group.</a:t>
            </a:r>
          </a:p>
          <a:p>
            <a:pPr algn="just"/>
            <a:r>
              <a:rPr lang="en-GB" dirty="0"/>
              <a:t>It must be the project of the young generation. </a:t>
            </a:r>
          </a:p>
        </p:txBody>
      </p:sp>
    </p:spTree>
    <p:extLst>
      <p:ext uri="{BB962C8B-B14F-4D97-AF65-F5344CB8AC3E}">
        <p14:creationId xmlns:p14="http://schemas.microsoft.com/office/powerpoint/2010/main" val="18522836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0514B6CA-FDFF-4259-9F4B-2ECE3350391C}"/>
              </a:ext>
            </a:extLst>
          </p:cNvPr>
          <p:cNvSpPr txBox="1"/>
          <p:nvPr/>
        </p:nvSpPr>
        <p:spPr>
          <a:xfrm>
            <a:off x="2463830" y="442291"/>
            <a:ext cx="8815820" cy="1200329"/>
          </a:xfrm>
          <a:prstGeom prst="rect">
            <a:avLst/>
          </a:prstGeom>
          <a:noFill/>
        </p:spPr>
        <p:txBody>
          <a:bodyPr wrap="square" rtlCol="0">
            <a:spAutoFit/>
          </a:bodyPr>
          <a:lstStyle/>
          <a:p>
            <a:endParaRPr lang="en-GB" dirty="0"/>
          </a:p>
          <a:p>
            <a:pPr algn="ctr"/>
            <a:r>
              <a:rPr lang="en-GB" b="1" dirty="0"/>
              <a:t>Nb</a:t>
            </a:r>
            <a:r>
              <a:rPr lang="en-GB" b="1" baseline="-25000" dirty="0"/>
              <a:t>3</a:t>
            </a:r>
            <a:r>
              <a:rPr lang="en-GB" b="1" dirty="0"/>
              <a:t>Sn magnets, easy are not. </a:t>
            </a:r>
          </a:p>
          <a:p>
            <a:pPr lvl="1" algn="ctr"/>
            <a:r>
              <a:rPr lang="en-GB" dirty="0"/>
              <a:t>Forgive, they do not. </a:t>
            </a:r>
          </a:p>
          <a:p>
            <a:pPr lvl="2" algn="ctr"/>
            <a:r>
              <a:rPr lang="en-GB" dirty="0"/>
              <a:t>Nothing, neglected has to be. Under the carpet a problem  hidden, back will come.</a:t>
            </a:r>
          </a:p>
        </p:txBody>
      </p:sp>
      <p:sp>
        <p:nvSpPr>
          <p:cNvPr id="4" name="Oval 3">
            <a:extLst>
              <a:ext uri="{FF2B5EF4-FFF2-40B4-BE49-F238E27FC236}">
                <a16:creationId xmlns:a16="http://schemas.microsoft.com/office/drawing/2014/main" id="{D3829BEB-2040-4A15-9F4B-4108C8351A2A}"/>
              </a:ext>
            </a:extLst>
          </p:cNvPr>
          <p:cNvSpPr/>
          <p:nvPr/>
        </p:nvSpPr>
        <p:spPr>
          <a:xfrm>
            <a:off x="2276475" y="306922"/>
            <a:ext cx="9686925" cy="189052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Oval 4">
            <a:extLst>
              <a:ext uri="{FF2B5EF4-FFF2-40B4-BE49-F238E27FC236}">
                <a16:creationId xmlns:a16="http://schemas.microsoft.com/office/drawing/2014/main" id="{CA6890A6-D4F8-4330-97BC-9FB4D148328D}"/>
              </a:ext>
            </a:extLst>
          </p:cNvPr>
          <p:cNvSpPr/>
          <p:nvPr/>
        </p:nvSpPr>
        <p:spPr>
          <a:xfrm>
            <a:off x="4105275" y="2213790"/>
            <a:ext cx="552450" cy="39052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a:extLst>
              <a:ext uri="{FF2B5EF4-FFF2-40B4-BE49-F238E27FC236}">
                <a16:creationId xmlns:a16="http://schemas.microsoft.com/office/drawing/2014/main" id="{B1CC6CCF-1D1D-45B1-8F29-FE97BCA85BB0}"/>
              </a:ext>
            </a:extLst>
          </p:cNvPr>
          <p:cNvSpPr/>
          <p:nvPr/>
        </p:nvSpPr>
        <p:spPr>
          <a:xfrm>
            <a:off x="3390900" y="2664232"/>
            <a:ext cx="438150" cy="31432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6B782822-EF2A-47DE-8209-EC5D3527FAC2}"/>
              </a:ext>
            </a:extLst>
          </p:cNvPr>
          <p:cNvSpPr/>
          <p:nvPr/>
        </p:nvSpPr>
        <p:spPr>
          <a:xfrm>
            <a:off x="2917566" y="3164586"/>
            <a:ext cx="276225" cy="21907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a:extLst>
              <a:ext uri="{FF2B5EF4-FFF2-40B4-BE49-F238E27FC236}">
                <a16:creationId xmlns:a16="http://schemas.microsoft.com/office/drawing/2014/main" id="{C1DD36CF-EEEF-42D4-BA53-338B74C8011E}"/>
              </a:ext>
            </a:extLst>
          </p:cNvPr>
          <p:cNvPicPr>
            <a:picLocks noChangeAspect="1"/>
          </p:cNvPicPr>
          <p:nvPr/>
        </p:nvPicPr>
        <p:blipFill>
          <a:blip r:embed="rId2"/>
          <a:stretch>
            <a:fillRect/>
          </a:stretch>
        </p:blipFill>
        <p:spPr>
          <a:xfrm>
            <a:off x="68148" y="3474340"/>
            <a:ext cx="5698836" cy="3331741"/>
          </a:xfrm>
          <a:prstGeom prst="rect">
            <a:avLst/>
          </a:prstGeom>
        </p:spPr>
      </p:pic>
    </p:spTree>
    <p:extLst>
      <p:ext uri="{BB962C8B-B14F-4D97-AF65-F5344CB8AC3E}">
        <p14:creationId xmlns:p14="http://schemas.microsoft.com/office/powerpoint/2010/main" val="7619482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1D3203E-A937-40F4-8C51-13B7C99D2D3C}"/>
              </a:ext>
            </a:extLst>
          </p:cNvPr>
          <p:cNvSpPr txBox="1"/>
          <p:nvPr/>
        </p:nvSpPr>
        <p:spPr>
          <a:xfrm>
            <a:off x="91782" y="648566"/>
            <a:ext cx="8600210" cy="2585323"/>
          </a:xfrm>
          <a:prstGeom prst="rect">
            <a:avLst/>
          </a:prstGeom>
          <a:noFill/>
        </p:spPr>
        <p:txBody>
          <a:bodyPr wrap="square" rtlCol="0">
            <a:spAutoFit/>
          </a:bodyPr>
          <a:lstStyle/>
          <a:p>
            <a:pPr algn="just"/>
            <a:r>
              <a:rPr lang="en-GB" sz="2400" dirty="0"/>
              <a:t>From the previous, important experience on Nb</a:t>
            </a:r>
            <a:r>
              <a:rPr lang="en-GB" sz="2400" baseline="-25000" dirty="0"/>
              <a:t>3</a:t>
            </a:r>
            <a:r>
              <a:rPr lang="en-GB" sz="2400" dirty="0"/>
              <a:t>Sn magnets, two axes of work:</a:t>
            </a:r>
          </a:p>
          <a:p>
            <a:pPr algn="just"/>
            <a:endParaRPr lang="en-GB" dirty="0"/>
          </a:p>
          <a:p>
            <a:pPr marL="800100" lvl="1" indent="-342900" algn="just">
              <a:buFont typeface="Wingdings" panose="05000000000000000000" pitchFamily="2" charset="2"/>
              <a:buChar char="Ø"/>
            </a:pPr>
            <a:r>
              <a:rPr lang="en-GB" sz="2400" dirty="0"/>
              <a:t>Quality of coils – Winding, thermal treatment tools. Handling.</a:t>
            </a:r>
          </a:p>
          <a:p>
            <a:pPr marL="800100" lvl="1" indent="-342900" algn="just">
              <a:buFont typeface="Wingdings" panose="05000000000000000000" pitchFamily="2" charset="2"/>
              <a:buChar char="Ø"/>
            </a:pPr>
            <a:endParaRPr lang="en-GB" sz="2400" dirty="0"/>
          </a:p>
          <a:p>
            <a:pPr marL="800100" lvl="1" indent="-342900" algn="just">
              <a:buFont typeface="Wingdings" panose="05000000000000000000" pitchFamily="2" charset="2"/>
              <a:buChar char="Ø"/>
            </a:pPr>
            <a:r>
              <a:rPr lang="en-GB" sz="2400" dirty="0"/>
              <a:t>Stress management in the structure – limit stresses in the coils.</a:t>
            </a:r>
          </a:p>
        </p:txBody>
      </p:sp>
      <p:sp>
        <p:nvSpPr>
          <p:cNvPr id="3" name="Arrow: Up 2">
            <a:extLst>
              <a:ext uri="{FF2B5EF4-FFF2-40B4-BE49-F238E27FC236}">
                <a16:creationId xmlns:a16="http://schemas.microsoft.com/office/drawing/2014/main" id="{23C75AB6-47F5-46E7-8D24-63C38BD18102}"/>
              </a:ext>
            </a:extLst>
          </p:cNvPr>
          <p:cNvSpPr/>
          <p:nvPr/>
        </p:nvSpPr>
        <p:spPr>
          <a:xfrm rot="10800000">
            <a:off x="4082468" y="3017611"/>
            <a:ext cx="618837" cy="1106055"/>
          </a:xfrm>
          <a:prstGeom prst="upArrow">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a:extLst>
              <a:ext uri="{FF2B5EF4-FFF2-40B4-BE49-F238E27FC236}">
                <a16:creationId xmlns:a16="http://schemas.microsoft.com/office/drawing/2014/main" id="{1E0E6D09-6119-42D8-AAA6-19A37890CDF3}"/>
              </a:ext>
            </a:extLst>
          </p:cNvPr>
          <p:cNvSpPr txBox="1"/>
          <p:nvPr/>
        </p:nvSpPr>
        <p:spPr>
          <a:xfrm>
            <a:off x="1254986" y="4211708"/>
            <a:ext cx="6273802" cy="2308324"/>
          </a:xfrm>
          <a:prstGeom prst="rect">
            <a:avLst/>
          </a:prstGeom>
          <a:noFill/>
        </p:spPr>
        <p:txBody>
          <a:bodyPr wrap="square" rtlCol="0">
            <a:spAutoFit/>
          </a:bodyPr>
          <a:lstStyle/>
          <a:p>
            <a:pPr algn="just"/>
            <a:r>
              <a:rPr lang="en-GB" sz="2400" dirty="0">
                <a:solidFill>
                  <a:srgbClr val="FF0000"/>
                </a:solidFill>
              </a:rPr>
              <a:t>Take the time to carry out winding tests. </a:t>
            </a:r>
            <a:r>
              <a:rPr lang="en-GB" sz="2400" dirty="0"/>
              <a:t>– Check if tools can be improved. </a:t>
            </a:r>
          </a:p>
          <a:p>
            <a:pPr algn="just"/>
            <a:endParaRPr lang="en-GB" sz="2400" dirty="0"/>
          </a:p>
          <a:p>
            <a:pPr algn="just"/>
            <a:r>
              <a:rPr lang="en-GB" sz="2400" dirty="0">
                <a:solidFill>
                  <a:srgbClr val="FF0000"/>
                </a:solidFill>
              </a:rPr>
              <a:t>Design ‘intrinsically safe’ structures. </a:t>
            </a:r>
            <a:r>
              <a:rPr lang="en-GB" sz="2400" dirty="0"/>
              <a:t>Identify and manage effect of tolerances on coil compression and bending. </a:t>
            </a:r>
          </a:p>
        </p:txBody>
      </p:sp>
      <p:pic>
        <p:nvPicPr>
          <p:cNvPr id="6" name="Picture 5" descr="A picture containing text&#10;&#10;Description automatically generated">
            <a:extLst>
              <a:ext uri="{FF2B5EF4-FFF2-40B4-BE49-F238E27FC236}">
                <a16:creationId xmlns:a16="http://schemas.microsoft.com/office/drawing/2014/main" id="{02AFBA31-43C1-485C-8205-7B599BA406D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96402" y="4276721"/>
            <a:ext cx="3746215" cy="2069784"/>
          </a:xfrm>
          <a:prstGeom prst="rect">
            <a:avLst/>
          </a:prstGeom>
        </p:spPr>
      </p:pic>
      <p:pic>
        <p:nvPicPr>
          <p:cNvPr id="8" name="Picture 7" descr="A picture containing music, indoor, guitar, close&#10;&#10;Description automatically generated">
            <a:extLst>
              <a:ext uri="{FF2B5EF4-FFF2-40B4-BE49-F238E27FC236}">
                <a16:creationId xmlns:a16="http://schemas.microsoft.com/office/drawing/2014/main" id="{E989CFC9-1692-4B17-9C5B-ED0C185AC3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01412" y="324268"/>
            <a:ext cx="3080714" cy="1995315"/>
          </a:xfrm>
          <a:prstGeom prst="rect">
            <a:avLst/>
          </a:prstGeom>
        </p:spPr>
      </p:pic>
      <p:pic>
        <p:nvPicPr>
          <p:cNvPr id="10" name="Picture 9">
            <a:extLst>
              <a:ext uri="{FF2B5EF4-FFF2-40B4-BE49-F238E27FC236}">
                <a16:creationId xmlns:a16="http://schemas.microsoft.com/office/drawing/2014/main" id="{67746AA1-2373-416D-8618-75F29C02C10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45900" y="2352267"/>
            <a:ext cx="1844200" cy="1859441"/>
          </a:xfrm>
          <a:prstGeom prst="rect">
            <a:avLst/>
          </a:prstGeom>
        </p:spPr>
      </p:pic>
    </p:spTree>
    <p:extLst>
      <p:ext uri="{BB962C8B-B14F-4D97-AF65-F5344CB8AC3E}">
        <p14:creationId xmlns:p14="http://schemas.microsoft.com/office/powerpoint/2010/main" val="18252306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CB3E29EC-F6F7-4583-9CEC-AFF69A5CC519}"/>
              </a:ext>
            </a:extLst>
          </p:cNvPr>
          <p:cNvGrpSpPr/>
          <p:nvPr/>
        </p:nvGrpSpPr>
        <p:grpSpPr>
          <a:xfrm>
            <a:off x="444394" y="859293"/>
            <a:ext cx="11472748" cy="4328692"/>
            <a:chOff x="509048" y="342056"/>
            <a:chExt cx="11472748" cy="4328692"/>
          </a:xfrm>
        </p:grpSpPr>
        <p:pic>
          <p:nvPicPr>
            <p:cNvPr id="6" name="Picture 5" descr="Chart, histogram&#10;&#10;Description automatically generated">
              <a:extLst>
                <a:ext uri="{FF2B5EF4-FFF2-40B4-BE49-F238E27FC236}">
                  <a16:creationId xmlns:a16="http://schemas.microsoft.com/office/drawing/2014/main" id="{6DD92F20-9F6F-4E7E-B4B9-4D9952F9CE1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3092" y="680610"/>
              <a:ext cx="5128704" cy="3932261"/>
            </a:xfrm>
            <a:prstGeom prst="rect">
              <a:avLst/>
            </a:prstGeom>
          </p:spPr>
        </p:pic>
        <p:grpSp>
          <p:nvGrpSpPr>
            <p:cNvPr id="17" name="Group 16">
              <a:extLst>
                <a:ext uri="{FF2B5EF4-FFF2-40B4-BE49-F238E27FC236}">
                  <a16:creationId xmlns:a16="http://schemas.microsoft.com/office/drawing/2014/main" id="{8DC09EE2-3972-46EF-A516-270CE49D1A48}"/>
                </a:ext>
              </a:extLst>
            </p:cNvPr>
            <p:cNvGrpSpPr/>
            <p:nvPr/>
          </p:nvGrpSpPr>
          <p:grpSpPr>
            <a:xfrm>
              <a:off x="509048" y="342056"/>
              <a:ext cx="6344044" cy="4328692"/>
              <a:chOff x="509048" y="342056"/>
              <a:chExt cx="6344044" cy="4328692"/>
            </a:xfrm>
          </p:grpSpPr>
          <p:sp>
            <p:nvSpPr>
              <p:cNvPr id="8" name="TextBox 7">
                <a:extLst>
                  <a:ext uri="{FF2B5EF4-FFF2-40B4-BE49-F238E27FC236}">
                    <a16:creationId xmlns:a16="http://schemas.microsoft.com/office/drawing/2014/main" id="{AB74BDED-3B6D-4E53-B523-40195C9F2BF5}"/>
                  </a:ext>
                </a:extLst>
              </p:cNvPr>
              <p:cNvSpPr txBox="1"/>
              <p:nvPr/>
            </p:nvSpPr>
            <p:spPr>
              <a:xfrm>
                <a:off x="509048" y="342056"/>
                <a:ext cx="6096000" cy="338554"/>
              </a:xfrm>
              <a:prstGeom prst="rect">
                <a:avLst/>
              </a:prstGeom>
              <a:noFill/>
            </p:spPr>
            <p:txBody>
              <a:bodyPr wrap="square">
                <a:spAutoFit/>
              </a:bodyPr>
              <a:lstStyle/>
              <a:p>
                <a:r>
                  <a:rPr lang="en-GB" sz="1600" b="1" dirty="0"/>
                  <a:t>A Sum of Gaussian Random Variables is a Gaussian Random Variable </a:t>
                </a:r>
              </a:p>
            </p:txBody>
          </p:sp>
          <p:sp>
            <p:nvSpPr>
              <p:cNvPr id="9" name="TextBox 8">
                <a:extLst>
                  <a:ext uri="{FF2B5EF4-FFF2-40B4-BE49-F238E27FC236}">
                    <a16:creationId xmlns:a16="http://schemas.microsoft.com/office/drawing/2014/main" id="{C1BC03D1-A184-4437-9C95-2F21963E0525}"/>
                  </a:ext>
                </a:extLst>
              </p:cNvPr>
              <p:cNvSpPr txBox="1"/>
              <p:nvPr/>
            </p:nvSpPr>
            <p:spPr>
              <a:xfrm>
                <a:off x="712248" y="794327"/>
                <a:ext cx="5412509" cy="646331"/>
              </a:xfrm>
              <a:prstGeom prst="rect">
                <a:avLst/>
              </a:prstGeom>
              <a:noFill/>
            </p:spPr>
            <p:txBody>
              <a:bodyPr wrap="square" rtlCol="0">
                <a:spAutoFit/>
              </a:bodyPr>
              <a:lstStyle/>
              <a:p>
                <a:r>
                  <a:rPr lang="en-GB" dirty="0"/>
                  <a:t>S</a:t>
                </a:r>
                <a:r>
                  <a:rPr lang="en-GB" baseline="-25000" dirty="0"/>
                  <a:t>n</a:t>
                </a:r>
                <a:r>
                  <a:rPr lang="en-GB" dirty="0"/>
                  <a:t> sum of n statistically independent random variables x</a:t>
                </a:r>
                <a:r>
                  <a:rPr lang="en-GB" baseline="-25000" dirty="0"/>
                  <a:t>i</a:t>
                </a:r>
                <a:r>
                  <a:rPr lang="en-GB" dirty="0"/>
                  <a:t> </a:t>
                </a:r>
              </a:p>
              <a:p>
                <a:endParaRPr lang="en-GB" dirty="0"/>
              </a:p>
            </p:txBody>
          </p:sp>
          <p:pic>
            <p:nvPicPr>
              <p:cNvPr id="11" name="Picture 10" descr="A picture containing watch&#10;&#10;Description automatically generated">
                <a:extLst>
                  <a:ext uri="{FF2B5EF4-FFF2-40B4-BE49-F238E27FC236}">
                    <a16:creationId xmlns:a16="http://schemas.microsoft.com/office/drawing/2014/main" id="{017CCB6D-AC7D-4F54-9529-079B931105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4556" y="1149759"/>
                <a:ext cx="1287892" cy="716342"/>
              </a:xfrm>
              <a:prstGeom prst="rect">
                <a:avLst/>
              </a:prstGeom>
            </p:spPr>
          </p:pic>
          <p:sp>
            <p:nvSpPr>
              <p:cNvPr id="12" name="TextBox 11">
                <a:extLst>
                  <a:ext uri="{FF2B5EF4-FFF2-40B4-BE49-F238E27FC236}">
                    <a16:creationId xmlns:a16="http://schemas.microsoft.com/office/drawing/2014/main" id="{44E63B99-E3E1-4BE5-BF46-1E79DF96BA33}"/>
                  </a:ext>
                </a:extLst>
              </p:cNvPr>
              <p:cNvSpPr txBox="1"/>
              <p:nvPr/>
            </p:nvSpPr>
            <p:spPr>
              <a:xfrm>
                <a:off x="509048" y="1865053"/>
                <a:ext cx="6096000" cy="1477328"/>
              </a:xfrm>
              <a:prstGeom prst="rect">
                <a:avLst/>
              </a:prstGeom>
              <a:noFill/>
            </p:spPr>
            <p:txBody>
              <a:bodyPr wrap="square" rtlCol="0">
                <a:spAutoFit/>
              </a:bodyPr>
              <a:lstStyle/>
              <a:p>
                <a:pPr algn="just"/>
                <a:r>
                  <a:rPr lang="en-GB" dirty="0"/>
                  <a:t>The mean value of the sum is the sum of the individual means.</a:t>
                </a:r>
              </a:p>
              <a:p>
                <a:pPr algn="just"/>
                <a:r>
                  <a:rPr lang="en-GB" dirty="0"/>
                  <a:t>The variance of the sum is the sum of the individual variances.</a:t>
                </a:r>
              </a:p>
              <a:p>
                <a:pPr algn="just"/>
                <a:endParaRPr lang="en-GB" dirty="0"/>
              </a:p>
              <a:p>
                <a:pPr algn="just"/>
                <a:r>
                  <a:rPr lang="en-GB" dirty="0">
                    <a:solidFill>
                      <a:srgbClr val="0070C0"/>
                    </a:solidFill>
                  </a:rPr>
                  <a:t>If all the individuals x</a:t>
                </a:r>
                <a:r>
                  <a:rPr lang="en-GB" baseline="-25000" dirty="0">
                    <a:solidFill>
                      <a:srgbClr val="0070C0"/>
                    </a:solidFill>
                  </a:rPr>
                  <a:t>i</a:t>
                </a:r>
                <a:r>
                  <a:rPr lang="en-GB" dirty="0">
                    <a:solidFill>
                      <a:srgbClr val="0070C0"/>
                    </a:solidFill>
                  </a:rPr>
                  <a:t> have the same probability density we have:</a:t>
                </a:r>
              </a:p>
            </p:txBody>
          </p:sp>
          <p:pic>
            <p:nvPicPr>
              <p:cNvPr id="14" name="Picture 13" descr="Background pattern&#10;&#10;Description automatically generated with low confidence">
                <a:extLst>
                  <a:ext uri="{FF2B5EF4-FFF2-40B4-BE49-F238E27FC236}">
                    <a16:creationId xmlns:a16="http://schemas.microsoft.com/office/drawing/2014/main" id="{A2FC2430-EE0D-4633-92A8-7C28178D45B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39078" y="3264267"/>
                <a:ext cx="3558848" cy="388654"/>
              </a:xfrm>
              <a:prstGeom prst="rect">
                <a:avLst/>
              </a:prstGeom>
            </p:spPr>
          </p:pic>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D91E59D6-C855-41F4-9868-117CA58E20C0}"/>
                      </a:ext>
                    </a:extLst>
                  </p:cNvPr>
                  <p:cNvSpPr txBox="1"/>
                  <p:nvPr/>
                </p:nvSpPr>
                <p:spPr>
                  <a:xfrm>
                    <a:off x="509048" y="3742352"/>
                    <a:ext cx="6344044" cy="928396"/>
                  </a:xfrm>
                  <a:prstGeom prst="rect">
                    <a:avLst/>
                  </a:prstGeom>
                  <a:noFill/>
                </p:spPr>
                <p:txBody>
                  <a:bodyPr wrap="square" rtlCol="0">
                    <a:spAutoFit/>
                  </a:bodyPr>
                  <a:lstStyle/>
                  <a:p>
                    <a:pPr algn="just"/>
                    <a:r>
                      <a:rPr lang="en-GB" b="1" dirty="0">
                        <a:solidFill>
                          <a:srgbClr val="0070C0"/>
                        </a:solidFill>
                      </a:rPr>
                      <a:t>The width of the Gaussian Sn grows as </a:t>
                    </a:r>
                    <a14:m>
                      <m:oMath xmlns:m="http://schemas.openxmlformats.org/officeDocument/2006/math">
                        <m:rad>
                          <m:radPr>
                            <m:degHide m:val="on"/>
                            <m:ctrlPr>
                              <a:rPr lang="en-GB" b="1" i="1" dirty="0" smtClean="0">
                                <a:solidFill>
                                  <a:srgbClr val="0070C0"/>
                                </a:solidFill>
                                <a:latin typeface="Cambria Math" panose="02040503050406030204" pitchFamily="18" charset="0"/>
                              </a:rPr>
                            </m:ctrlPr>
                          </m:radPr>
                          <m:deg/>
                          <m:e>
                            <m:r>
                              <a:rPr lang="en-GB" b="1" i="1" dirty="0">
                                <a:solidFill>
                                  <a:srgbClr val="0070C0"/>
                                </a:solidFill>
                                <a:latin typeface="Cambria Math" panose="02040503050406030204" pitchFamily="18" charset="0"/>
                              </a:rPr>
                              <m:t>𝒏</m:t>
                            </m:r>
                          </m:e>
                        </m:rad>
                        <m:r>
                          <a:rPr lang="en-US" b="1" i="1" dirty="0" smtClean="0">
                            <a:solidFill>
                              <a:srgbClr val="0070C0"/>
                            </a:solidFill>
                            <a:latin typeface="Cambria Math" panose="02040503050406030204" pitchFamily="18" charset="0"/>
                          </a:rPr>
                          <m:t> </m:t>
                        </m:r>
                      </m:oMath>
                    </a14:m>
                    <a:r>
                      <a:rPr lang="en-GB" b="1" dirty="0">
                        <a:solidFill>
                          <a:srgbClr val="0070C0"/>
                        </a:solidFill>
                        <a:cs typeface="Calibri" panose="020F0502020204030204" pitchFamily="34" charset="0"/>
                      </a:rPr>
                      <a:t>while the  mean of S</a:t>
                    </a:r>
                    <a:r>
                      <a:rPr lang="en-GB" b="1" baseline="-25000" dirty="0">
                        <a:solidFill>
                          <a:srgbClr val="0070C0"/>
                        </a:solidFill>
                        <a:cs typeface="Calibri" panose="020F0502020204030204" pitchFamily="34" charset="0"/>
                      </a:rPr>
                      <a:t>n</a:t>
                    </a:r>
                    <a:r>
                      <a:rPr lang="en-GB" b="1" dirty="0">
                        <a:solidFill>
                          <a:srgbClr val="0070C0"/>
                        </a:solidFill>
                        <a:cs typeface="Calibri" panose="020F0502020204030204" pitchFamily="34" charset="0"/>
                      </a:rPr>
                      <a:t> grows as n  (in our case n is the number of tolerances of the pieces of the dipole cross section).</a:t>
                    </a:r>
                  </a:p>
                </p:txBody>
              </p:sp>
            </mc:Choice>
            <mc:Fallback xmlns="">
              <p:sp>
                <p:nvSpPr>
                  <p:cNvPr id="16" name="TextBox 15">
                    <a:extLst>
                      <a:ext uri="{FF2B5EF4-FFF2-40B4-BE49-F238E27FC236}">
                        <a16:creationId xmlns:a16="http://schemas.microsoft.com/office/drawing/2014/main" id="{D91E59D6-C855-41F4-9868-117CA58E20C0}"/>
                      </a:ext>
                    </a:extLst>
                  </p:cNvPr>
                  <p:cNvSpPr txBox="1">
                    <a:spLocks noRot="1" noChangeAspect="1" noMove="1" noResize="1" noEditPoints="1" noAdjustHandles="1" noChangeArrowheads="1" noChangeShapeType="1" noTextEdit="1"/>
                  </p:cNvSpPr>
                  <p:nvPr/>
                </p:nvSpPr>
                <p:spPr>
                  <a:xfrm>
                    <a:off x="509048" y="3742352"/>
                    <a:ext cx="6344044" cy="928396"/>
                  </a:xfrm>
                  <a:prstGeom prst="rect">
                    <a:avLst/>
                  </a:prstGeom>
                  <a:blipFill>
                    <a:blip r:embed="rId5"/>
                    <a:stretch>
                      <a:fillRect l="-865" t="-3289" r="-768" b="-9868"/>
                    </a:stretch>
                  </a:blipFill>
                </p:spPr>
                <p:txBody>
                  <a:bodyPr/>
                  <a:lstStyle/>
                  <a:p>
                    <a:r>
                      <a:rPr lang="en-GB">
                        <a:noFill/>
                      </a:rPr>
                      <a:t> </a:t>
                    </a:r>
                  </a:p>
                </p:txBody>
              </p:sp>
            </mc:Fallback>
          </mc:AlternateContent>
        </p:grpSp>
      </p:grpSp>
      <p:sp>
        <p:nvSpPr>
          <p:cNvPr id="20" name="TextBox 19">
            <a:extLst>
              <a:ext uri="{FF2B5EF4-FFF2-40B4-BE49-F238E27FC236}">
                <a16:creationId xmlns:a16="http://schemas.microsoft.com/office/drawing/2014/main" id="{655F4651-FCA4-4850-8323-FFC88F47E6C8}"/>
              </a:ext>
            </a:extLst>
          </p:cNvPr>
          <p:cNvSpPr txBox="1"/>
          <p:nvPr/>
        </p:nvSpPr>
        <p:spPr>
          <a:xfrm>
            <a:off x="831273" y="5660153"/>
            <a:ext cx="10644739" cy="584775"/>
          </a:xfrm>
          <a:prstGeom prst="rect">
            <a:avLst/>
          </a:prstGeom>
          <a:noFill/>
        </p:spPr>
        <p:txBody>
          <a:bodyPr wrap="square" rtlCol="0">
            <a:spAutoFit/>
          </a:bodyPr>
          <a:lstStyle/>
          <a:p>
            <a:r>
              <a:rPr lang="en-GB" sz="3200" b="1" dirty="0">
                <a:solidFill>
                  <a:srgbClr val="FF0000"/>
                </a:solidFill>
              </a:rPr>
              <a:t>Reduce the number of pieces to be less sensitive to tolerances</a:t>
            </a:r>
          </a:p>
        </p:txBody>
      </p:sp>
    </p:spTree>
    <p:extLst>
      <p:ext uri="{BB962C8B-B14F-4D97-AF65-F5344CB8AC3E}">
        <p14:creationId xmlns:p14="http://schemas.microsoft.com/office/powerpoint/2010/main" val="30513590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TextBox 124">
            <a:extLst>
              <a:ext uri="{FF2B5EF4-FFF2-40B4-BE49-F238E27FC236}">
                <a16:creationId xmlns:a16="http://schemas.microsoft.com/office/drawing/2014/main" id="{4FFE2C3B-E21E-4A24-B392-973DB259EB75}"/>
              </a:ext>
            </a:extLst>
          </p:cNvPr>
          <p:cNvSpPr txBox="1"/>
          <p:nvPr/>
        </p:nvSpPr>
        <p:spPr>
          <a:xfrm>
            <a:off x="7060680" y="1066037"/>
            <a:ext cx="4956522" cy="2800767"/>
          </a:xfrm>
          <a:prstGeom prst="rect">
            <a:avLst/>
          </a:prstGeom>
          <a:noFill/>
        </p:spPr>
        <p:txBody>
          <a:bodyPr wrap="square" rtlCol="0">
            <a:spAutoFit/>
          </a:bodyPr>
          <a:lstStyle/>
          <a:p>
            <a:r>
              <a:rPr lang="en-GB" sz="2800" dirty="0"/>
              <a:t>Intrinsically safe structure</a:t>
            </a:r>
          </a:p>
          <a:p>
            <a:endParaRPr lang="en-GB" dirty="0"/>
          </a:p>
          <a:p>
            <a:r>
              <a:rPr lang="en-GB" sz="2000" dirty="0">
                <a:solidFill>
                  <a:srgbClr val="FF0000"/>
                </a:solidFill>
              </a:rPr>
              <a:t>Work with closed cavities (whenever possible)</a:t>
            </a:r>
          </a:p>
          <a:p>
            <a:r>
              <a:rPr lang="en-GB" sz="2000" dirty="0"/>
              <a:t> </a:t>
            </a:r>
          </a:p>
          <a:p>
            <a:pPr marL="742950" lvl="1" indent="-285750">
              <a:buFont typeface="Arial" panose="020B0604020202020204" pitchFamily="34" charset="0"/>
              <a:buChar char="•"/>
            </a:pPr>
            <a:r>
              <a:rPr lang="en-GB" dirty="0"/>
              <a:t>To protect the coils from over stresses.</a:t>
            </a:r>
          </a:p>
          <a:p>
            <a:pPr marL="742950" lvl="1" indent="-285750">
              <a:buFont typeface="Arial" panose="020B0604020202020204" pitchFamily="34" charset="0"/>
              <a:buChar char="•"/>
            </a:pPr>
            <a:endParaRPr lang="en-GB" dirty="0"/>
          </a:p>
          <a:p>
            <a:pPr marL="742950" lvl="1" indent="-285750" algn="just">
              <a:buFont typeface="Arial" panose="020B0604020202020204" pitchFamily="34" charset="0"/>
              <a:buChar char="•"/>
            </a:pPr>
            <a:r>
              <a:rPr lang="en-GB" dirty="0"/>
              <a:t>To control unbalanced stresses. The alignment precision of long presses or long ‘force’ tools is limited.</a:t>
            </a:r>
          </a:p>
        </p:txBody>
      </p:sp>
      <p:grpSp>
        <p:nvGrpSpPr>
          <p:cNvPr id="130" name="Group 129">
            <a:extLst>
              <a:ext uri="{FF2B5EF4-FFF2-40B4-BE49-F238E27FC236}">
                <a16:creationId xmlns:a16="http://schemas.microsoft.com/office/drawing/2014/main" id="{8A3155F2-BE0D-4128-837F-7CD73F8D49F8}"/>
              </a:ext>
            </a:extLst>
          </p:cNvPr>
          <p:cNvGrpSpPr/>
          <p:nvPr/>
        </p:nvGrpSpPr>
        <p:grpSpPr>
          <a:xfrm>
            <a:off x="7648241" y="4690084"/>
            <a:ext cx="4248739" cy="1101879"/>
            <a:chOff x="7638156" y="4780353"/>
            <a:chExt cx="4248739" cy="1101879"/>
          </a:xfrm>
        </p:grpSpPr>
        <p:sp>
          <p:nvSpPr>
            <p:cNvPr id="127" name="Rectangle 126">
              <a:extLst>
                <a:ext uri="{FF2B5EF4-FFF2-40B4-BE49-F238E27FC236}">
                  <a16:creationId xmlns:a16="http://schemas.microsoft.com/office/drawing/2014/main" id="{CF3EC09C-BADC-4309-B8D9-AE1194455D97}"/>
                </a:ext>
              </a:extLst>
            </p:cNvPr>
            <p:cNvSpPr/>
            <p:nvPr/>
          </p:nvSpPr>
          <p:spPr>
            <a:xfrm rot="5400000">
              <a:off x="7698618" y="4719891"/>
              <a:ext cx="462508" cy="58343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8" name="Rectangle 127">
              <a:extLst>
                <a:ext uri="{FF2B5EF4-FFF2-40B4-BE49-F238E27FC236}">
                  <a16:creationId xmlns:a16="http://schemas.microsoft.com/office/drawing/2014/main" id="{28A4ECDD-B5E9-4DB7-85A9-330444C0DA97}"/>
                </a:ext>
              </a:extLst>
            </p:cNvPr>
            <p:cNvSpPr/>
            <p:nvPr/>
          </p:nvSpPr>
          <p:spPr>
            <a:xfrm rot="5400000">
              <a:off x="7698619" y="5359264"/>
              <a:ext cx="462507" cy="5834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9" name="TextBox 128">
              <a:extLst>
                <a:ext uri="{FF2B5EF4-FFF2-40B4-BE49-F238E27FC236}">
                  <a16:creationId xmlns:a16="http://schemas.microsoft.com/office/drawing/2014/main" id="{107BD90A-1A78-4CF5-91D6-B5A0C1EA52F9}"/>
                </a:ext>
              </a:extLst>
            </p:cNvPr>
            <p:cNvSpPr txBox="1"/>
            <p:nvPr/>
          </p:nvSpPr>
          <p:spPr>
            <a:xfrm>
              <a:off x="8454067" y="4868633"/>
              <a:ext cx="3432828" cy="923330"/>
            </a:xfrm>
            <a:prstGeom prst="rect">
              <a:avLst/>
            </a:prstGeom>
            <a:noFill/>
          </p:spPr>
          <p:txBody>
            <a:bodyPr wrap="square" rtlCol="0">
              <a:spAutoFit/>
            </a:bodyPr>
            <a:lstStyle/>
            <a:p>
              <a:r>
                <a:rPr lang="en-GB" dirty="0"/>
                <a:t>Rigid material. Collars or paddles.</a:t>
              </a:r>
            </a:p>
            <a:p>
              <a:endParaRPr lang="en-GB" dirty="0"/>
            </a:p>
            <a:p>
              <a:r>
                <a:rPr lang="en-GB" dirty="0"/>
                <a:t>Soft material. Coils.</a:t>
              </a:r>
            </a:p>
          </p:txBody>
        </p:sp>
      </p:grpSp>
      <p:grpSp>
        <p:nvGrpSpPr>
          <p:cNvPr id="133" name="Group 132">
            <a:extLst>
              <a:ext uri="{FF2B5EF4-FFF2-40B4-BE49-F238E27FC236}">
                <a16:creationId xmlns:a16="http://schemas.microsoft.com/office/drawing/2014/main" id="{EDEDDB31-6EA6-4862-B237-6C42F7DE0FFA}"/>
              </a:ext>
            </a:extLst>
          </p:cNvPr>
          <p:cNvGrpSpPr/>
          <p:nvPr/>
        </p:nvGrpSpPr>
        <p:grpSpPr>
          <a:xfrm>
            <a:off x="292194" y="495300"/>
            <a:ext cx="6511762" cy="6015558"/>
            <a:chOff x="292194" y="495300"/>
            <a:chExt cx="6511762" cy="6015558"/>
          </a:xfrm>
        </p:grpSpPr>
        <p:grpSp>
          <p:nvGrpSpPr>
            <p:cNvPr id="124" name="Group 123">
              <a:extLst>
                <a:ext uri="{FF2B5EF4-FFF2-40B4-BE49-F238E27FC236}">
                  <a16:creationId xmlns:a16="http://schemas.microsoft.com/office/drawing/2014/main" id="{ECFF17AB-1058-4B55-AE58-58B2E663690A}"/>
                </a:ext>
              </a:extLst>
            </p:cNvPr>
            <p:cNvGrpSpPr/>
            <p:nvPr/>
          </p:nvGrpSpPr>
          <p:grpSpPr>
            <a:xfrm>
              <a:off x="292194" y="495300"/>
              <a:ext cx="6511762" cy="6015558"/>
              <a:chOff x="3273519" y="0"/>
              <a:chExt cx="6511762" cy="6015558"/>
            </a:xfrm>
          </p:grpSpPr>
          <p:grpSp>
            <p:nvGrpSpPr>
              <p:cNvPr id="79" name="Group 78">
                <a:extLst>
                  <a:ext uri="{FF2B5EF4-FFF2-40B4-BE49-F238E27FC236}">
                    <a16:creationId xmlns:a16="http://schemas.microsoft.com/office/drawing/2014/main" id="{DED6A5F8-5EEB-422B-9296-431FF8FB92C0}"/>
                  </a:ext>
                </a:extLst>
              </p:cNvPr>
              <p:cNvGrpSpPr>
                <a:grpSpLocks noChangeAspect="1"/>
              </p:cNvGrpSpPr>
              <p:nvPr/>
            </p:nvGrpSpPr>
            <p:grpSpPr>
              <a:xfrm>
                <a:off x="3273519" y="0"/>
                <a:ext cx="6501665" cy="2812661"/>
                <a:chOff x="1000701" y="521277"/>
                <a:chExt cx="8696300" cy="3917373"/>
              </a:xfrm>
            </p:grpSpPr>
            <p:grpSp>
              <p:nvGrpSpPr>
                <p:cNvPr id="32" name="Group 31">
                  <a:extLst>
                    <a:ext uri="{FF2B5EF4-FFF2-40B4-BE49-F238E27FC236}">
                      <a16:creationId xmlns:a16="http://schemas.microsoft.com/office/drawing/2014/main" id="{381232B7-5A83-43AF-ADAE-1357A2B8CE1A}"/>
                    </a:ext>
                  </a:extLst>
                </p:cNvPr>
                <p:cNvGrpSpPr/>
                <p:nvPr/>
              </p:nvGrpSpPr>
              <p:grpSpPr>
                <a:xfrm>
                  <a:off x="1000701" y="521277"/>
                  <a:ext cx="3442857" cy="3917373"/>
                  <a:chOff x="2419926" y="264102"/>
                  <a:chExt cx="3442857" cy="3917373"/>
                </a:xfrm>
              </p:grpSpPr>
              <p:grpSp>
                <p:nvGrpSpPr>
                  <p:cNvPr id="23" name="Group 22">
                    <a:extLst>
                      <a:ext uri="{FF2B5EF4-FFF2-40B4-BE49-F238E27FC236}">
                        <a16:creationId xmlns:a16="http://schemas.microsoft.com/office/drawing/2014/main" id="{2BF0A835-47B2-44AC-B375-1B868ACE3B89}"/>
                      </a:ext>
                    </a:extLst>
                  </p:cNvPr>
                  <p:cNvGrpSpPr/>
                  <p:nvPr/>
                </p:nvGrpSpPr>
                <p:grpSpPr>
                  <a:xfrm>
                    <a:off x="2419926" y="1163781"/>
                    <a:ext cx="3442857" cy="3017694"/>
                    <a:chOff x="2419926" y="1163781"/>
                    <a:chExt cx="3442857" cy="3017694"/>
                  </a:xfrm>
                </p:grpSpPr>
                <p:grpSp>
                  <p:nvGrpSpPr>
                    <p:cNvPr id="22" name="Group 21">
                      <a:extLst>
                        <a:ext uri="{FF2B5EF4-FFF2-40B4-BE49-F238E27FC236}">
                          <a16:creationId xmlns:a16="http://schemas.microsoft.com/office/drawing/2014/main" id="{31A817BF-C9B6-4A7E-B3B9-ED2279F3B942}"/>
                        </a:ext>
                      </a:extLst>
                    </p:cNvPr>
                    <p:cNvGrpSpPr/>
                    <p:nvPr/>
                  </p:nvGrpSpPr>
                  <p:grpSpPr>
                    <a:xfrm>
                      <a:off x="2419926" y="1163781"/>
                      <a:ext cx="3442857" cy="2549237"/>
                      <a:chOff x="2419926" y="1163781"/>
                      <a:chExt cx="3442857" cy="2549237"/>
                    </a:xfrm>
                  </p:grpSpPr>
                  <p:sp>
                    <p:nvSpPr>
                      <p:cNvPr id="2" name="Rectangle 1">
                        <a:extLst>
                          <a:ext uri="{FF2B5EF4-FFF2-40B4-BE49-F238E27FC236}">
                            <a16:creationId xmlns:a16="http://schemas.microsoft.com/office/drawing/2014/main" id="{B0D96D53-FAC8-41DB-920D-D865B77F3869}"/>
                          </a:ext>
                        </a:extLst>
                      </p:cNvPr>
                      <p:cNvSpPr/>
                      <p:nvPr/>
                    </p:nvSpPr>
                    <p:spPr>
                      <a:xfrm>
                        <a:off x="2419927" y="1939636"/>
                        <a:ext cx="775855" cy="177338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A0E3B600-C3C8-4127-BAF1-4E93455D9A73}"/>
                          </a:ext>
                        </a:extLst>
                      </p:cNvPr>
                      <p:cNvSpPr/>
                      <p:nvPr/>
                    </p:nvSpPr>
                    <p:spPr>
                      <a:xfrm>
                        <a:off x="5086927" y="1939636"/>
                        <a:ext cx="775855" cy="177338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6ED8B7B3-2891-449E-94E2-59286651527E}"/>
                          </a:ext>
                        </a:extLst>
                      </p:cNvPr>
                      <p:cNvSpPr/>
                      <p:nvPr/>
                    </p:nvSpPr>
                    <p:spPr>
                      <a:xfrm rot="5400000">
                        <a:off x="3753427" y="-169720"/>
                        <a:ext cx="775855" cy="3442857"/>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9" name="Group 18">
                      <a:extLst>
                        <a:ext uri="{FF2B5EF4-FFF2-40B4-BE49-F238E27FC236}">
                          <a16:creationId xmlns:a16="http://schemas.microsoft.com/office/drawing/2014/main" id="{D628EC7A-3DC0-4B28-9FBE-35EBD608349E}"/>
                        </a:ext>
                      </a:extLst>
                    </p:cNvPr>
                    <p:cNvGrpSpPr/>
                    <p:nvPr/>
                  </p:nvGrpSpPr>
                  <p:grpSpPr>
                    <a:xfrm>
                      <a:off x="3291609" y="3886199"/>
                      <a:ext cx="1774392" cy="295276"/>
                      <a:chOff x="3291609" y="3886199"/>
                      <a:chExt cx="1774392" cy="295276"/>
                    </a:xfrm>
                  </p:grpSpPr>
                  <p:cxnSp>
                    <p:nvCxnSpPr>
                      <p:cNvPr id="9" name="Straight Connector 8">
                        <a:extLst>
                          <a:ext uri="{FF2B5EF4-FFF2-40B4-BE49-F238E27FC236}">
                            <a16:creationId xmlns:a16="http://schemas.microsoft.com/office/drawing/2014/main" id="{BA2AE981-8E83-4876-A8F1-63A2C6E0C112}"/>
                          </a:ext>
                        </a:extLst>
                      </p:cNvPr>
                      <p:cNvCxnSpPr>
                        <a:cxnSpLocks/>
                      </p:cNvCxnSpPr>
                      <p:nvPr/>
                    </p:nvCxnSpPr>
                    <p:spPr>
                      <a:xfrm>
                        <a:off x="3291609" y="3886200"/>
                        <a:ext cx="1689966" cy="0"/>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7B372C8E-D345-487A-9E70-00CC027C1F63}"/>
                          </a:ext>
                        </a:extLst>
                      </p:cNvPr>
                      <p:cNvCxnSpPr>
                        <a:cxnSpLocks/>
                      </p:cNvCxnSpPr>
                      <p:nvPr/>
                    </p:nvCxnSpPr>
                    <p:spPr>
                      <a:xfrm>
                        <a:off x="3424959" y="3886200"/>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21690408-759A-4B67-93E7-662A2CCED522}"/>
                          </a:ext>
                        </a:extLst>
                      </p:cNvPr>
                      <p:cNvCxnSpPr>
                        <a:cxnSpLocks/>
                      </p:cNvCxnSpPr>
                      <p:nvPr/>
                    </p:nvCxnSpPr>
                    <p:spPr>
                      <a:xfrm>
                        <a:off x="3695700" y="3886200"/>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399361AF-3EAD-4478-8CF4-25ED32287DF4}"/>
                          </a:ext>
                        </a:extLst>
                      </p:cNvPr>
                      <p:cNvCxnSpPr>
                        <a:cxnSpLocks/>
                      </p:cNvCxnSpPr>
                      <p:nvPr/>
                    </p:nvCxnSpPr>
                    <p:spPr>
                      <a:xfrm>
                        <a:off x="3966441" y="3886200"/>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CDF7417-FCE3-46B5-97E3-F0BE78175EF8}"/>
                          </a:ext>
                        </a:extLst>
                      </p:cNvPr>
                      <p:cNvCxnSpPr>
                        <a:cxnSpLocks/>
                      </p:cNvCxnSpPr>
                      <p:nvPr/>
                    </p:nvCxnSpPr>
                    <p:spPr>
                      <a:xfrm>
                        <a:off x="4220152" y="3886199"/>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939D1D78-C99E-4792-91BD-17E3CB3B6877}"/>
                          </a:ext>
                        </a:extLst>
                      </p:cNvPr>
                      <p:cNvCxnSpPr>
                        <a:cxnSpLocks/>
                      </p:cNvCxnSpPr>
                      <p:nvPr/>
                    </p:nvCxnSpPr>
                    <p:spPr>
                      <a:xfrm>
                        <a:off x="4490893" y="3886199"/>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A2F2F7A3-0F12-4D02-BCEC-FB7D556B589A}"/>
                          </a:ext>
                        </a:extLst>
                      </p:cNvPr>
                      <p:cNvCxnSpPr>
                        <a:cxnSpLocks/>
                      </p:cNvCxnSpPr>
                      <p:nvPr/>
                    </p:nvCxnSpPr>
                    <p:spPr>
                      <a:xfrm>
                        <a:off x="4738110" y="3886199"/>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grpSp>
                <p:sp>
                  <p:nvSpPr>
                    <p:cNvPr id="20" name="Rectangle 19">
                      <a:extLst>
                        <a:ext uri="{FF2B5EF4-FFF2-40B4-BE49-F238E27FC236}">
                          <a16:creationId xmlns:a16="http://schemas.microsoft.com/office/drawing/2014/main" id="{6A5E431F-A0D1-460F-BD05-A9366DB1F004}"/>
                        </a:ext>
                      </a:extLst>
                    </p:cNvPr>
                    <p:cNvSpPr/>
                    <p:nvPr/>
                  </p:nvSpPr>
                  <p:spPr>
                    <a:xfrm>
                      <a:off x="3358862" y="1930110"/>
                      <a:ext cx="533400" cy="19560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38330C7F-D28D-41B2-930E-641A5953AD06}"/>
                        </a:ext>
                      </a:extLst>
                    </p:cNvPr>
                    <p:cNvSpPr/>
                    <p:nvPr/>
                  </p:nvSpPr>
                  <p:spPr>
                    <a:xfrm>
                      <a:off x="4368655" y="1939636"/>
                      <a:ext cx="533400" cy="19560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1" name="Group 30">
                    <a:extLst>
                      <a:ext uri="{FF2B5EF4-FFF2-40B4-BE49-F238E27FC236}">
                        <a16:creationId xmlns:a16="http://schemas.microsoft.com/office/drawing/2014/main" id="{F50897D3-4BC9-4788-81EC-0BC867A820CC}"/>
                      </a:ext>
                    </a:extLst>
                  </p:cNvPr>
                  <p:cNvGrpSpPr/>
                  <p:nvPr/>
                </p:nvGrpSpPr>
                <p:grpSpPr>
                  <a:xfrm>
                    <a:off x="2828925" y="264102"/>
                    <a:ext cx="2645350" cy="802698"/>
                    <a:chOff x="2828925" y="264102"/>
                    <a:chExt cx="2645350" cy="802698"/>
                  </a:xfrm>
                </p:grpSpPr>
                <p:sp>
                  <p:nvSpPr>
                    <p:cNvPr id="24" name="Arrow: Up 23">
                      <a:extLst>
                        <a:ext uri="{FF2B5EF4-FFF2-40B4-BE49-F238E27FC236}">
                          <a16:creationId xmlns:a16="http://schemas.microsoft.com/office/drawing/2014/main" id="{C7FD9796-03EC-4E46-9A19-7BDD9E53525A}"/>
                        </a:ext>
                      </a:extLst>
                    </p:cNvPr>
                    <p:cNvSpPr/>
                    <p:nvPr/>
                  </p:nvSpPr>
                  <p:spPr>
                    <a:xfrm rot="10800000">
                      <a:off x="2828925" y="552450"/>
                      <a:ext cx="257175" cy="514350"/>
                    </a:xfrm>
                    <a:prstGeom prst="up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Arrow: Up 26">
                      <a:extLst>
                        <a:ext uri="{FF2B5EF4-FFF2-40B4-BE49-F238E27FC236}">
                          <a16:creationId xmlns:a16="http://schemas.microsoft.com/office/drawing/2014/main" id="{D0241161-B7DD-4935-B07E-6C84051D2E30}"/>
                        </a:ext>
                      </a:extLst>
                    </p:cNvPr>
                    <p:cNvSpPr/>
                    <p:nvPr/>
                  </p:nvSpPr>
                  <p:spPr>
                    <a:xfrm rot="10800000">
                      <a:off x="3424958" y="457200"/>
                      <a:ext cx="257176" cy="609600"/>
                    </a:xfrm>
                    <a:prstGeom prst="up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Arrow: Up 27">
                      <a:extLst>
                        <a:ext uri="{FF2B5EF4-FFF2-40B4-BE49-F238E27FC236}">
                          <a16:creationId xmlns:a16="http://schemas.microsoft.com/office/drawing/2014/main" id="{7B95F85F-CD7E-402C-8FA9-170E039F2518}"/>
                        </a:ext>
                      </a:extLst>
                    </p:cNvPr>
                    <p:cNvSpPr/>
                    <p:nvPr/>
                  </p:nvSpPr>
                  <p:spPr>
                    <a:xfrm rot="10800000">
                      <a:off x="4020990" y="390525"/>
                      <a:ext cx="257177" cy="676275"/>
                    </a:xfrm>
                    <a:prstGeom prst="up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Arrow: Up 28">
                      <a:extLst>
                        <a:ext uri="{FF2B5EF4-FFF2-40B4-BE49-F238E27FC236}">
                          <a16:creationId xmlns:a16="http://schemas.microsoft.com/office/drawing/2014/main" id="{AA35412A-B4BF-4614-8BAD-02FC7EA76C25}"/>
                        </a:ext>
                      </a:extLst>
                    </p:cNvPr>
                    <p:cNvSpPr/>
                    <p:nvPr/>
                  </p:nvSpPr>
                  <p:spPr>
                    <a:xfrm rot="10800000">
                      <a:off x="4617022" y="304799"/>
                      <a:ext cx="259199" cy="762001"/>
                    </a:xfrm>
                    <a:prstGeom prst="up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Arrow: Up 29">
                      <a:extLst>
                        <a:ext uri="{FF2B5EF4-FFF2-40B4-BE49-F238E27FC236}">
                          <a16:creationId xmlns:a16="http://schemas.microsoft.com/office/drawing/2014/main" id="{EBCC5570-BCB1-4BF6-8C83-94D64E2B032F}"/>
                        </a:ext>
                      </a:extLst>
                    </p:cNvPr>
                    <p:cNvSpPr/>
                    <p:nvPr/>
                  </p:nvSpPr>
                  <p:spPr>
                    <a:xfrm rot="10800000">
                      <a:off x="5220714" y="264102"/>
                      <a:ext cx="253561" cy="802698"/>
                    </a:xfrm>
                    <a:prstGeom prst="up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56" name="Group 55">
                  <a:extLst>
                    <a:ext uri="{FF2B5EF4-FFF2-40B4-BE49-F238E27FC236}">
                      <a16:creationId xmlns:a16="http://schemas.microsoft.com/office/drawing/2014/main" id="{E80D5324-AEE0-4680-A5D8-30C872655B41}"/>
                    </a:ext>
                  </a:extLst>
                </p:cNvPr>
                <p:cNvGrpSpPr/>
                <p:nvPr/>
              </p:nvGrpSpPr>
              <p:grpSpPr>
                <a:xfrm>
                  <a:off x="6131963" y="801829"/>
                  <a:ext cx="3565038" cy="3636820"/>
                  <a:chOff x="6131963" y="801829"/>
                  <a:chExt cx="3565038" cy="3636820"/>
                </a:xfrm>
              </p:grpSpPr>
              <p:grpSp>
                <p:nvGrpSpPr>
                  <p:cNvPr id="33" name="Group 32">
                    <a:extLst>
                      <a:ext uri="{FF2B5EF4-FFF2-40B4-BE49-F238E27FC236}">
                        <a16:creationId xmlns:a16="http://schemas.microsoft.com/office/drawing/2014/main" id="{A46DF52B-D640-4F91-B91D-AC07B0DF8B5B}"/>
                      </a:ext>
                    </a:extLst>
                  </p:cNvPr>
                  <p:cNvGrpSpPr/>
                  <p:nvPr/>
                </p:nvGrpSpPr>
                <p:grpSpPr>
                  <a:xfrm>
                    <a:off x="6131963" y="801829"/>
                    <a:ext cx="3565037" cy="3636820"/>
                    <a:chOff x="2349962" y="544655"/>
                    <a:chExt cx="3565037" cy="3636820"/>
                  </a:xfrm>
                </p:grpSpPr>
                <p:grpSp>
                  <p:nvGrpSpPr>
                    <p:cNvPr id="34" name="Group 33">
                      <a:extLst>
                        <a:ext uri="{FF2B5EF4-FFF2-40B4-BE49-F238E27FC236}">
                          <a16:creationId xmlns:a16="http://schemas.microsoft.com/office/drawing/2014/main" id="{7C381A30-9A86-4E62-B3D8-F55DC20CC075}"/>
                        </a:ext>
                      </a:extLst>
                    </p:cNvPr>
                    <p:cNvGrpSpPr/>
                    <p:nvPr/>
                  </p:nvGrpSpPr>
                  <p:grpSpPr>
                    <a:xfrm>
                      <a:off x="2349962" y="1337132"/>
                      <a:ext cx="3565037" cy="2844343"/>
                      <a:chOff x="2349962" y="1337132"/>
                      <a:chExt cx="3565037" cy="2844343"/>
                    </a:xfrm>
                  </p:grpSpPr>
                  <p:grpSp>
                    <p:nvGrpSpPr>
                      <p:cNvPr id="41" name="Group 40">
                        <a:extLst>
                          <a:ext uri="{FF2B5EF4-FFF2-40B4-BE49-F238E27FC236}">
                            <a16:creationId xmlns:a16="http://schemas.microsoft.com/office/drawing/2014/main" id="{2B9C6A62-6192-4606-B13E-2E25E88B350B}"/>
                          </a:ext>
                        </a:extLst>
                      </p:cNvPr>
                      <p:cNvGrpSpPr/>
                      <p:nvPr/>
                    </p:nvGrpSpPr>
                    <p:grpSpPr>
                      <a:xfrm>
                        <a:off x="2349962" y="1337132"/>
                        <a:ext cx="3565037" cy="2663951"/>
                        <a:chOff x="2349962" y="1337132"/>
                        <a:chExt cx="3565037" cy="2663951"/>
                      </a:xfrm>
                    </p:grpSpPr>
                    <p:sp>
                      <p:nvSpPr>
                        <p:cNvPr id="52" name="Rectangle 51">
                          <a:extLst>
                            <a:ext uri="{FF2B5EF4-FFF2-40B4-BE49-F238E27FC236}">
                              <a16:creationId xmlns:a16="http://schemas.microsoft.com/office/drawing/2014/main" id="{18D763E8-AD33-4E7F-B935-447F14BD39E8}"/>
                            </a:ext>
                          </a:extLst>
                        </p:cNvPr>
                        <p:cNvSpPr/>
                        <p:nvPr/>
                      </p:nvSpPr>
                      <p:spPr>
                        <a:xfrm rot="366213">
                          <a:off x="2349962" y="1823770"/>
                          <a:ext cx="772049" cy="191864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Rectangle 52">
                          <a:extLst>
                            <a:ext uri="{FF2B5EF4-FFF2-40B4-BE49-F238E27FC236}">
                              <a16:creationId xmlns:a16="http://schemas.microsoft.com/office/drawing/2014/main" id="{5986B1F1-792F-4933-9C07-225C2A94D4E8}"/>
                            </a:ext>
                          </a:extLst>
                        </p:cNvPr>
                        <p:cNvSpPr/>
                        <p:nvPr/>
                      </p:nvSpPr>
                      <p:spPr>
                        <a:xfrm rot="326060">
                          <a:off x="5004121" y="2227701"/>
                          <a:ext cx="775855" cy="177338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Rectangle 53">
                          <a:extLst>
                            <a:ext uri="{FF2B5EF4-FFF2-40B4-BE49-F238E27FC236}">
                              <a16:creationId xmlns:a16="http://schemas.microsoft.com/office/drawing/2014/main" id="{6DF18EB8-23D6-4A41-AC66-EBBEB229EF6F}"/>
                            </a:ext>
                          </a:extLst>
                        </p:cNvPr>
                        <p:cNvSpPr/>
                        <p:nvPr/>
                      </p:nvSpPr>
                      <p:spPr>
                        <a:xfrm rot="5750826">
                          <a:off x="3805643" y="3631"/>
                          <a:ext cx="775855" cy="3442857"/>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2" name="Group 41">
                        <a:extLst>
                          <a:ext uri="{FF2B5EF4-FFF2-40B4-BE49-F238E27FC236}">
                            <a16:creationId xmlns:a16="http://schemas.microsoft.com/office/drawing/2014/main" id="{5F4F468D-9B84-40CA-BCD2-4C652500F590}"/>
                          </a:ext>
                        </a:extLst>
                      </p:cNvPr>
                      <p:cNvGrpSpPr/>
                      <p:nvPr/>
                    </p:nvGrpSpPr>
                    <p:grpSpPr>
                      <a:xfrm>
                        <a:off x="3291609" y="3886199"/>
                        <a:ext cx="1774392" cy="295276"/>
                        <a:chOff x="3291609" y="3886199"/>
                        <a:chExt cx="1774392" cy="295276"/>
                      </a:xfrm>
                    </p:grpSpPr>
                    <p:cxnSp>
                      <p:nvCxnSpPr>
                        <p:cNvPr id="45" name="Straight Connector 44">
                          <a:extLst>
                            <a:ext uri="{FF2B5EF4-FFF2-40B4-BE49-F238E27FC236}">
                              <a16:creationId xmlns:a16="http://schemas.microsoft.com/office/drawing/2014/main" id="{962EABC5-E9E4-4EC1-B5E3-DE2837E679D9}"/>
                            </a:ext>
                          </a:extLst>
                        </p:cNvPr>
                        <p:cNvCxnSpPr>
                          <a:cxnSpLocks/>
                        </p:cNvCxnSpPr>
                        <p:nvPr/>
                      </p:nvCxnSpPr>
                      <p:spPr>
                        <a:xfrm>
                          <a:off x="3291609" y="3886200"/>
                          <a:ext cx="1689966" cy="0"/>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F35920BB-3B76-4F37-B1A4-CB708CE18AF0}"/>
                            </a:ext>
                          </a:extLst>
                        </p:cNvPr>
                        <p:cNvCxnSpPr>
                          <a:cxnSpLocks/>
                        </p:cNvCxnSpPr>
                        <p:nvPr/>
                      </p:nvCxnSpPr>
                      <p:spPr>
                        <a:xfrm>
                          <a:off x="3424959" y="3886200"/>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E0A06EB5-FC5E-45C9-9E7F-DFC084138F37}"/>
                            </a:ext>
                          </a:extLst>
                        </p:cNvPr>
                        <p:cNvCxnSpPr>
                          <a:cxnSpLocks/>
                        </p:cNvCxnSpPr>
                        <p:nvPr/>
                      </p:nvCxnSpPr>
                      <p:spPr>
                        <a:xfrm>
                          <a:off x="3695700" y="3886200"/>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87781AD2-7AAA-4194-9DF5-945ABF600158}"/>
                            </a:ext>
                          </a:extLst>
                        </p:cNvPr>
                        <p:cNvCxnSpPr>
                          <a:cxnSpLocks/>
                        </p:cNvCxnSpPr>
                        <p:nvPr/>
                      </p:nvCxnSpPr>
                      <p:spPr>
                        <a:xfrm>
                          <a:off x="3966441" y="3886200"/>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0B9597EE-6E36-4B2F-8885-6CDBCDCA3FB2}"/>
                            </a:ext>
                          </a:extLst>
                        </p:cNvPr>
                        <p:cNvCxnSpPr>
                          <a:cxnSpLocks/>
                        </p:cNvCxnSpPr>
                        <p:nvPr/>
                      </p:nvCxnSpPr>
                      <p:spPr>
                        <a:xfrm>
                          <a:off x="4220152" y="3886199"/>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46D164C9-F869-45D4-A5F4-E2026B733538}"/>
                            </a:ext>
                          </a:extLst>
                        </p:cNvPr>
                        <p:cNvCxnSpPr>
                          <a:cxnSpLocks/>
                        </p:cNvCxnSpPr>
                        <p:nvPr/>
                      </p:nvCxnSpPr>
                      <p:spPr>
                        <a:xfrm>
                          <a:off x="4490893" y="3886199"/>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8C265441-D145-4C48-B6F7-4E3C649B46B7}"/>
                            </a:ext>
                          </a:extLst>
                        </p:cNvPr>
                        <p:cNvCxnSpPr>
                          <a:cxnSpLocks/>
                        </p:cNvCxnSpPr>
                        <p:nvPr/>
                      </p:nvCxnSpPr>
                      <p:spPr>
                        <a:xfrm>
                          <a:off x="4738110" y="3886199"/>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grpSp>
                  <p:sp>
                    <p:nvSpPr>
                      <p:cNvPr id="44" name="Rectangle 43">
                        <a:extLst>
                          <a:ext uri="{FF2B5EF4-FFF2-40B4-BE49-F238E27FC236}">
                            <a16:creationId xmlns:a16="http://schemas.microsoft.com/office/drawing/2014/main" id="{CC20A872-F6FD-4B49-9B62-7C30ED125A70}"/>
                          </a:ext>
                        </a:extLst>
                      </p:cNvPr>
                      <p:cNvSpPr/>
                      <p:nvPr/>
                    </p:nvSpPr>
                    <p:spPr>
                      <a:xfrm>
                        <a:off x="4368655" y="1939636"/>
                        <a:ext cx="533400" cy="19560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Rectangle 42">
                        <a:extLst>
                          <a:ext uri="{FF2B5EF4-FFF2-40B4-BE49-F238E27FC236}">
                            <a16:creationId xmlns:a16="http://schemas.microsoft.com/office/drawing/2014/main" id="{63767986-46E3-424F-9AD2-3E8396C834D3}"/>
                          </a:ext>
                        </a:extLst>
                      </p:cNvPr>
                      <p:cNvSpPr/>
                      <p:nvPr/>
                    </p:nvSpPr>
                    <p:spPr>
                      <a:xfrm>
                        <a:off x="3358862" y="1930110"/>
                        <a:ext cx="533400" cy="19560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5" name="Group 34">
                      <a:extLst>
                        <a:ext uri="{FF2B5EF4-FFF2-40B4-BE49-F238E27FC236}">
                          <a16:creationId xmlns:a16="http://schemas.microsoft.com/office/drawing/2014/main" id="{37E74875-A1B0-43BA-B2DA-AEC0DD978257}"/>
                        </a:ext>
                      </a:extLst>
                    </p:cNvPr>
                    <p:cNvGrpSpPr/>
                    <p:nvPr/>
                  </p:nvGrpSpPr>
                  <p:grpSpPr>
                    <a:xfrm>
                      <a:off x="2902958" y="544655"/>
                      <a:ext cx="2556317" cy="802698"/>
                      <a:chOff x="2902958" y="544655"/>
                      <a:chExt cx="2556317" cy="802698"/>
                    </a:xfrm>
                  </p:grpSpPr>
                  <p:sp>
                    <p:nvSpPr>
                      <p:cNvPr id="36" name="Arrow: Up 35">
                        <a:extLst>
                          <a:ext uri="{FF2B5EF4-FFF2-40B4-BE49-F238E27FC236}">
                            <a16:creationId xmlns:a16="http://schemas.microsoft.com/office/drawing/2014/main" id="{EE0A7E9A-3F37-4073-88F4-9EFC7A39F127}"/>
                          </a:ext>
                        </a:extLst>
                      </p:cNvPr>
                      <p:cNvSpPr/>
                      <p:nvPr/>
                    </p:nvSpPr>
                    <p:spPr>
                      <a:xfrm rot="10800000">
                        <a:off x="2902958" y="544655"/>
                        <a:ext cx="257175" cy="514350"/>
                      </a:xfrm>
                      <a:prstGeom prst="up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Arrow: Up 36">
                        <a:extLst>
                          <a:ext uri="{FF2B5EF4-FFF2-40B4-BE49-F238E27FC236}">
                            <a16:creationId xmlns:a16="http://schemas.microsoft.com/office/drawing/2014/main" id="{3E2E21E0-E7DE-478F-82B0-874C797A6F73}"/>
                          </a:ext>
                        </a:extLst>
                      </p:cNvPr>
                      <p:cNvSpPr/>
                      <p:nvPr/>
                    </p:nvSpPr>
                    <p:spPr>
                      <a:xfrm rot="10800000">
                        <a:off x="3424959" y="544655"/>
                        <a:ext cx="257176" cy="609600"/>
                      </a:xfrm>
                      <a:prstGeom prst="up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Arrow: Up 37">
                        <a:extLst>
                          <a:ext uri="{FF2B5EF4-FFF2-40B4-BE49-F238E27FC236}">
                            <a16:creationId xmlns:a16="http://schemas.microsoft.com/office/drawing/2014/main" id="{6C9C290E-73A8-4B5A-835B-116D6EDA7D2F}"/>
                          </a:ext>
                        </a:extLst>
                      </p:cNvPr>
                      <p:cNvSpPr/>
                      <p:nvPr/>
                    </p:nvSpPr>
                    <p:spPr>
                      <a:xfrm rot="10800000">
                        <a:off x="4018967" y="552449"/>
                        <a:ext cx="257177" cy="676275"/>
                      </a:xfrm>
                      <a:prstGeom prst="up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Arrow: Up 38">
                        <a:extLst>
                          <a:ext uri="{FF2B5EF4-FFF2-40B4-BE49-F238E27FC236}">
                            <a16:creationId xmlns:a16="http://schemas.microsoft.com/office/drawing/2014/main" id="{D96AB3FE-8E44-4E65-918E-6BF66E3AF327}"/>
                          </a:ext>
                        </a:extLst>
                      </p:cNvPr>
                      <p:cNvSpPr/>
                      <p:nvPr/>
                    </p:nvSpPr>
                    <p:spPr>
                      <a:xfrm rot="10800000">
                        <a:off x="4608510" y="544655"/>
                        <a:ext cx="259199" cy="762001"/>
                      </a:xfrm>
                      <a:prstGeom prst="up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Arrow: Up 39">
                        <a:extLst>
                          <a:ext uri="{FF2B5EF4-FFF2-40B4-BE49-F238E27FC236}">
                            <a16:creationId xmlns:a16="http://schemas.microsoft.com/office/drawing/2014/main" id="{B0EC1CC1-3708-4512-B022-2BCBCB21EE49}"/>
                          </a:ext>
                        </a:extLst>
                      </p:cNvPr>
                      <p:cNvSpPr/>
                      <p:nvPr/>
                    </p:nvSpPr>
                    <p:spPr>
                      <a:xfrm rot="10800000">
                        <a:off x="5200075" y="544655"/>
                        <a:ext cx="259200" cy="802698"/>
                      </a:xfrm>
                      <a:prstGeom prst="up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55" name="Rectangle 54">
                    <a:extLst>
                      <a:ext uri="{FF2B5EF4-FFF2-40B4-BE49-F238E27FC236}">
                        <a16:creationId xmlns:a16="http://schemas.microsoft.com/office/drawing/2014/main" id="{E5549BCD-A2BE-4752-BCEA-FD0D865D8923}"/>
                      </a:ext>
                    </a:extLst>
                  </p:cNvPr>
                  <p:cNvSpPr/>
                  <p:nvPr/>
                </p:nvSpPr>
                <p:spPr>
                  <a:xfrm rot="5750826">
                    <a:off x="7587645" y="260805"/>
                    <a:ext cx="775855" cy="3442857"/>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123" name="Group 122">
                <a:extLst>
                  <a:ext uri="{FF2B5EF4-FFF2-40B4-BE49-F238E27FC236}">
                    <a16:creationId xmlns:a16="http://schemas.microsoft.com/office/drawing/2014/main" id="{B50519F2-2AB0-4675-901F-150041D14D8A}"/>
                  </a:ext>
                </a:extLst>
              </p:cNvPr>
              <p:cNvGrpSpPr/>
              <p:nvPr/>
            </p:nvGrpSpPr>
            <p:grpSpPr>
              <a:xfrm>
                <a:off x="3276344" y="3062596"/>
                <a:ext cx="6508937" cy="2952962"/>
                <a:chOff x="3276344" y="3062596"/>
                <a:chExt cx="6508937" cy="2952962"/>
              </a:xfrm>
            </p:grpSpPr>
            <p:grpSp>
              <p:nvGrpSpPr>
                <p:cNvPr id="89" name="Group 88">
                  <a:extLst>
                    <a:ext uri="{FF2B5EF4-FFF2-40B4-BE49-F238E27FC236}">
                      <a16:creationId xmlns:a16="http://schemas.microsoft.com/office/drawing/2014/main" id="{63E8B996-229D-42A4-8D4E-CCCA7B039E78}"/>
                    </a:ext>
                  </a:extLst>
                </p:cNvPr>
                <p:cNvGrpSpPr/>
                <p:nvPr/>
              </p:nvGrpSpPr>
              <p:grpSpPr>
                <a:xfrm>
                  <a:off x="3276344" y="3062596"/>
                  <a:ext cx="2588973" cy="2952962"/>
                  <a:chOff x="8442260" y="2049451"/>
                  <a:chExt cx="3442857" cy="3926898"/>
                </a:xfrm>
              </p:grpSpPr>
              <p:grpSp>
                <p:nvGrpSpPr>
                  <p:cNvPr id="57" name="Group 56">
                    <a:extLst>
                      <a:ext uri="{FF2B5EF4-FFF2-40B4-BE49-F238E27FC236}">
                        <a16:creationId xmlns:a16="http://schemas.microsoft.com/office/drawing/2014/main" id="{A1B7BB67-E001-4F17-9B29-7E02C26B2D78}"/>
                      </a:ext>
                    </a:extLst>
                  </p:cNvPr>
                  <p:cNvGrpSpPr/>
                  <p:nvPr/>
                </p:nvGrpSpPr>
                <p:grpSpPr>
                  <a:xfrm>
                    <a:off x="8442260" y="2049451"/>
                    <a:ext cx="3442857" cy="3917373"/>
                    <a:chOff x="2419926" y="264102"/>
                    <a:chExt cx="3442857" cy="3917373"/>
                  </a:xfrm>
                </p:grpSpPr>
                <p:grpSp>
                  <p:nvGrpSpPr>
                    <p:cNvPr id="58" name="Group 57">
                      <a:extLst>
                        <a:ext uri="{FF2B5EF4-FFF2-40B4-BE49-F238E27FC236}">
                          <a16:creationId xmlns:a16="http://schemas.microsoft.com/office/drawing/2014/main" id="{D0C2F180-0DB7-4314-9A42-AEFC09CAEAC8}"/>
                        </a:ext>
                      </a:extLst>
                    </p:cNvPr>
                    <p:cNvGrpSpPr/>
                    <p:nvPr/>
                  </p:nvGrpSpPr>
                  <p:grpSpPr>
                    <a:xfrm>
                      <a:off x="2419926" y="1163781"/>
                      <a:ext cx="3442857" cy="3017694"/>
                      <a:chOff x="2419926" y="1163781"/>
                      <a:chExt cx="3442857" cy="3017694"/>
                    </a:xfrm>
                  </p:grpSpPr>
                  <p:grpSp>
                    <p:nvGrpSpPr>
                      <p:cNvPr id="65" name="Group 64">
                        <a:extLst>
                          <a:ext uri="{FF2B5EF4-FFF2-40B4-BE49-F238E27FC236}">
                            <a16:creationId xmlns:a16="http://schemas.microsoft.com/office/drawing/2014/main" id="{38264926-CFD3-4D32-8AEA-77FC87B38BFC}"/>
                          </a:ext>
                        </a:extLst>
                      </p:cNvPr>
                      <p:cNvGrpSpPr/>
                      <p:nvPr/>
                    </p:nvGrpSpPr>
                    <p:grpSpPr>
                      <a:xfrm>
                        <a:off x="2419926" y="1163781"/>
                        <a:ext cx="3442857" cy="2549237"/>
                        <a:chOff x="2419926" y="1163781"/>
                        <a:chExt cx="3442857" cy="2549237"/>
                      </a:xfrm>
                    </p:grpSpPr>
                    <p:sp>
                      <p:nvSpPr>
                        <p:cNvPr id="76" name="Rectangle 75">
                          <a:extLst>
                            <a:ext uri="{FF2B5EF4-FFF2-40B4-BE49-F238E27FC236}">
                              <a16:creationId xmlns:a16="http://schemas.microsoft.com/office/drawing/2014/main" id="{272626DE-5A12-4D58-ABE2-40779736FCCE}"/>
                            </a:ext>
                          </a:extLst>
                        </p:cNvPr>
                        <p:cNvSpPr/>
                        <p:nvPr/>
                      </p:nvSpPr>
                      <p:spPr>
                        <a:xfrm>
                          <a:off x="2419927" y="1939636"/>
                          <a:ext cx="775855" cy="177338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Rectangle 76">
                          <a:extLst>
                            <a:ext uri="{FF2B5EF4-FFF2-40B4-BE49-F238E27FC236}">
                              <a16:creationId xmlns:a16="http://schemas.microsoft.com/office/drawing/2014/main" id="{ED70FA7D-89BB-434F-838B-4077C37DF6EA}"/>
                            </a:ext>
                          </a:extLst>
                        </p:cNvPr>
                        <p:cNvSpPr/>
                        <p:nvPr/>
                      </p:nvSpPr>
                      <p:spPr>
                        <a:xfrm>
                          <a:off x="5086927" y="1939636"/>
                          <a:ext cx="775855" cy="177338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Rectangle 77">
                          <a:extLst>
                            <a:ext uri="{FF2B5EF4-FFF2-40B4-BE49-F238E27FC236}">
                              <a16:creationId xmlns:a16="http://schemas.microsoft.com/office/drawing/2014/main" id="{433951A0-DA2F-4DE7-9C1B-18F4601BFCBD}"/>
                            </a:ext>
                          </a:extLst>
                        </p:cNvPr>
                        <p:cNvSpPr/>
                        <p:nvPr/>
                      </p:nvSpPr>
                      <p:spPr>
                        <a:xfrm rot="5400000">
                          <a:off x="3753427" y="-169720"/>
                          <a:ext cx="775855" cy="3442857"/>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66" name="Group 65">
                        <a:extLst>
                          <a:ext uri="{FF2B5EF4-FFF2-40B4-BE49-F238E27FC236}">
                            <a16:creationId xmlns:a16="http://schemas.microsoft.com/office/drawing/2014/main" id="{2CE678E8-3EF4-4E6E-9D62-2BF6D06D262A}"/>
                          </a:ext>
                        </a:extLst>
                      </p:cNvPr>
                      <p:cNvGrpSpPr/>
                      <p:nvPr/>
                    </p:nvGrpSpPr>
                    <p:grpSpPr>
                      <a:xfrm>
                        <a:off x="2419926" y="3886199"/>
                        <a:ext cx="3442856" cy="295276"/>
                        <a:chOff x="2419926" y="3886199"/>
                        <a:chExt cx="3442856" cy="295276"/>
                      </a:xfrm>
                    </p:grpSpPr>
                    <p:cxnSp>
                      <p:nvCxnSpPr>
                        <p:cNvPr id="69" name="Straight Connector 68">
                          <a:extLst>
                            <a:ext uri="{FF2B5EF4-FFF2-40B4-BE49-F238E27FC236}">
                              <a16:creationId xmlns:a16="http://schemas.microsoft.com/office/drawing/2014/main" id="{7D3ED276-B7FE-4DA9-8D20-3A20BB072291}"/>
                            </a:ext>
                          </a:extLst>
                        </p:cNvPr>
                        <p:cNvCxnSpPr>
                          <a:cxnSpLocks/>
                        </p:cNvCxnSpPr>
                        <p:nvPr/>
                      </p:nvCxnSpPr>
                      <p:spPr>
                        <a:xfrm>
                          <a:off x="2419926" y="3886199"/>
                          <a:ext cx="3442856" cy="9526"/>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451F298B-68B7-4153-A8BA-EA998051D487}"/>
                            </a:ext>
                          </a:extLst>
                        </p:cNvPr>
                        <p:cNvCxnSpPr>
                          <a:cxnSpLocks/>
                        </p:cNvCxnSpPr>
                        <p:nvPr/>
                      </p:nvCxnSpPr>
                      <p:spPr>
                        <a:xfrm>
                          <a:off x="3424959" y="3886200"/>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B022B09C-42FC-4FDE-BD92-CC54DB383A9F}"/>
                            </a:ext>
                          </a:extLst>
                        </p:cNvPr>
                        <p:cNvCxnSpPr>
                          <a:cxnSpLocks/>
                        </p:cNvCxnSpPr>
                        <p:nvPr/>
                      </p:nvCxnSpPr>
                      <p:spPr>
                        <a:xfrm>
                          <a:off x="3695700" y="3886200"/>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0FF428A4-2E7A-4FB5-AFC2-547C81EBD6D1}"/>
                            </a:ext>
                          </a:extLst>
                        </p:cNvPr>
                        <p:cNvCxnSpPr>
                          <a:cxnSpLocks/>
                        </p:cNvCxnSpPr>
                        <p:nvPr/>
                      </p:nvCxnSpPr>
                      <p:spPr>
                        <a:xfrm>
                          <a:off x="3966441" y="3886200"/>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BB8F259C-C7F3-4799-AAB4-34CC39C93AC5}"/>
                            </a:ext>
                          </a:extLst>
                        </p:cNvPr>
                        <p:cNvCxnSpPr>
                          <a:cxnSpLocks/>
                        </p:cNvCxnSpPr>
                        <p:nvPr/>
                      </p:nvCxnSpPr>
                      <p:spPr>
                        <a:xfrm>
                          <a:off x="4220152" y="3886199"/>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2C9769D0-CD13-427D-9E22-6466200557C7}"/>
                            </a:ext>
                          </a:extLst>
                        </p:cNvPr>
                        <p:cNvCxnSpPr>
                          <a:cxnSpLocks/>
                        </p:cNvCxnSpPr>
                        <p:nvPr/>
                      </p:nvCxnSpPr>
                      <p:spPr>
                        <a:xfrm>
                          <a:off x="4490893" y="3886199"/>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808AD0A3-418B-4464-B9B9-ED379A273DA0}"/>
                            </a:ext>
                          </a:extLst>
                        </p:cNvPr>
                        <p:cNvCxnSpPr>
                          <a:cxnSpLocks/>
                        </p:cNvCxnSpPr>
                        <p:nvPr/>
                      </p:nvCxnSpPr>
                      <p:spPr>
                        <a:xfrm>
                          <a:off x="4738110" y="3886199"/>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grpSp>
                  <p:sp>
                    <p:nvSpPr>
                      <p:cNvPr id="67" name="Rectangle 66">
                        <a:extLst>
                          <a:ext uri="{FF2B5EF4-FFF2-40B4-BE49-F238E27FC236}">
                            <a16:creationId xmlns:a16="http://schemas.microsoft.com/office/drawing/2014/main" id="{6B1A9F0B-70EC-4A8C-BDCC-1A353AC8F8EC}"/>
                          </a:ext>
                        </a:extLst>
                      </p:cNvPr>
                      <p:cNvSpPr/>
                      <p:nvPr/>
                    </p:nvSpPr>
                    <p:spPr>
                      <a:xfrm>
                        <a:off x="3358862" y="1930110"/>
                        <a:ext cx="533400" cy="19560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Rectangle 67">
                        <a:extLst>
                          <a:ext uri="{FF2B5EF4-FFF2-40B4-BE49-F238E27FC236}">
                            <a16:creationId xmlns:a16="http://schemas.microsoft.com/office/drawing/2014/main" id="{313FDFB0-1981-4411-B197-25225EA00BD2}"/>
                          </a:ext>
                        </a:extLst>
                      </p:cNvPr>
                      <p:cNvSpPr/>
                      <p:nvPr/>
                    </p:nvSpPr>
                    <p:spPr>
                      <a:xfrm>
                        <a:off x="4368655" y="1939636"/>
                        <a:ext cx="533400" cy="19560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59" name="Group 58">
                      <a:extLst>
                        <a:ext uri="{FF2B5EF4-FFF2-40B4-BE49-F238E27FC236}">
                          <a16:creationId xmlns:a16="http://schemas.microsoft.com/office/drawing/2014/main" id="{3F2E228C-1428-45D9-804C-CB33AB60FB19}"/>
                        </a:ext>
                      </a:extLst>
                    </p:cNvPr>
                    <p:cNvGrpSpPr/>
                    <p:nvPr/>
                  </p:nvGrpSpPr>
                  <p:grpSpPr>
                    <a:xfrm>
                      <a:off x="2828925" y="264102"/>
                      <a:ext cx="2645350" cy="802698"/>
                      <a:chOff x="2828925" y="264102"/>
                      <a:chExt cx="2645350" cy="802698"/>
                    </a:xfrm>
                  </p:grpSpPr>
                  <p:sp>
                    <p:nvSpPr>
                      <p:cNvPr id="60" name="Arrow: Up 59">
                        <a:extLst>
                          <a:ext uri="{FF2B5EF4-FFF2-40B4-BE49-F238E27FC236}">
                            <a16:creationId xmlns:a16="http://schemas.microsoft.com/office/drawing/2014/main" id="{789AC036-76C4-47C8-9A6E-B85193239B3C}"/>
                          </a:ext>
                        </a:extLst>
                      </p:cNvPr>
                      <p:cNvSpPr/>
                      <p:nvPr/>
                    </p:nvSpPr>
                    <p:spPr>
                      <a:xfrm rot="10800000">
                        <a:off x="2828925" y="552450"/>
                        <a:ext cx="257175" cy="514350"/>
                      </a:xfrm>
                      <a:prstGeom prst="up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Arrow: Up 60">
                        <a:extLst>
                          <a:ext uri="{FF2B5EF4-FFF2-40B4-BE49-F238E27FC236}">
                            <a16:creationId xmlns:a16="http://schemas.microsoft.com/office/drawing/2014/main" id="{5CB074AF-024D-4369-B4CA-8B69CC2870C3}"/>
                          </a:ext>
                        </a:extLst>
                      </p:cNvPr>
                      <p:cNvSpPr/>
                      <p:nvPr/>
                    </p:nvSpPr>
                    <p:spPr>
                      <a:xfrm rot="10800000">
                        <a:off x="3424958" y="457200"/>
                        <a:ext cx="257176" cy="609600"/>
                      </a:xfrm>
                      <a:prstGeom prst="up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Arrow: Up 61">
                        <a:extLst>
                          <a:ext uri="{FF2B5EF4-FFF2-40B4-BE49-F238E27FC236}">
                            <a16:creationId xmlns:a16="http://schemas.microsoft.com/office/drawing/2014/main" id="{B1C55F5A-B9F0-4A90-9C05-A94C5E6570C2}"/>
                          </a:ext>
                        </a:extLst>
                      </p:cNvPr>
                      <p:cNvSpPr/>
                      <p:nvPr/>
                    </p:nvSpPr>
                    <p:spPr>
                      <a:xfrm rot="10800000">
                        <a:off x="4020990" y="390525"/>
                        <a:ext cx="257177" cy="676275"/>
                      </a:xfrm>
                      <a:prstGeom prst="up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Arrow: Up 62">
                        <a:extLst>
                          <a:ext uri="{FF2B5EF4-FFF2-40B4-BE49-F238E27FC236}">
                            <a16:creationId xmlns:a16="http://schemas.microsoft.com/office/drawing/2014/main" id="{532B4DF4-BFE8-4E56-810B-2CC4E4F45775}"/>
                          </a:ext>
                        </a:extLst>
                      </p:cNvPr>
                      <p:cNvSpPr/>
                      <p:nvPr/>
                    </p:nvSpPr>
                    <p:spPr>
                      <a:xfrm rot="10800000">
                        <a:off x="4617022" y="304799"/>
                        <a:ext cx="259199" cy="762001"/>
                      </a:xfrm>
                      <a:prstGeom prst="up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Arrow: Up 63">
                        <a:extLst>
                          <a:ext uri="{FF2B5EF4-FFF2-40B4-BE49-F238E27FC236}">
                            <a16:creationId xmlns:a16="http://schemas.microsoft.com/office/drawing/2014/main" id="{20062492-A6E5-47E3-BAE5-D1FBE8491417}"/>
                          </a:ext>
                        </a:extLst>
                      </p:cNvPr>
                      <p:cNvSpPr/>
                      <p:nvPr/>
                    </p:nvSpPr>
                    <p:spPr>
                      <a:xfrm rot="10800000">
                        <a:off x="5220714" y="264102"/>
                        <a:ext cx="253561" cy="802698"/>
                      </a:xfrm>
                      <a:prstGeom prst="up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cxnSp>
                <p:nvCxnSpPr>
                  <p:cNvPr id="82" name="Straight Connector 81">
                    <a:extLst>
                      <a:ext uri="{FF2B5EF4-FFF2-40B4-BE49-F238E27FC236}">
                        <a16:creationId xmlns:a16="http://schemas.microsoft.com/office/drawing/2014/main" id="{F7213F9A-29F9-49B3-9ECE-3BEBE5935581}"/>
                      </a:ext>
                    </a:extLst>
                  </p:cNvPr>
                  <p:cNvCxnSpPr>
                    <a:cxnSpLocks/>
                  </p:cNvCxnSpPr>
                  <p:nvPr/>
                </p:nvCxnSpPr>
                <p:spPr>
                  <a:xfrm>
                    <a:off x="9175835" y="5661436"/>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C26C9156-E1B5-4E60-B931-0D233E377441}"/>
                      </a:ext>
                    </a:extLst>
                  </p:cNvPr>
                  <p:cNvCxnSpPr>
                    <a:cxnSpLocks/>
                  </p:cNvCxnSpPr>
                  <p:nvPr/>
                </p:nvCxnSpPr>
                <p:spPr>
                  <a:xfrm>
                    <a:off x="8904377" y="5681074"/>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04BBF742-5159-4983-8CE9-7DA2690583FB}"/>
                      </a:ext>
                    </a:extLst>
                  </p:cNvPr>
                  <p:cNvCxnSpPr>
                    <a:cxnSpLocks/>
                  </p:cNvCxnSpPr>
                  <p:nvPr/>
                </p:nvCxnSpPr>
                <p:spPr>
                  <a:xfrm>
                    <a:off x="8657160" y="5666197"/>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D4EA821B-A8AE-4162-8B1C-C697F9FF4C55}"/>
                      </a:ext>
                    </a:extLst>
                  </p:cNvPr>
                  <p:cNvCxnSpPr>
                    <a:cxnSpLocks/>
                  </p:cNvCxnSpPr>
                  <p:nvPr/>
                </p:nvCxnSpPr>
                <p:spPr>
                  <a:xfrm>
                    <a:off x="8445373" y="5673635"/>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165B3DAD-1E95-428B-9E47-063E17C56701}"/>
                      </a:ext>
                    </a:extLst>
                  </p:cNvPr>
                  <p:cNvCxnSpPr>
                    <a:cxnSpLocks/>
                  </p:cNvCxnSpPr>
                  <p:nvPr/>
                </p:nvCxnSpPr>
                <p:spPr>
                  <a:xfrm>
                    <a:off x="11028667" y="5681074"/>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B084AA1C-7D0B-428B-B249-27023CEC95D8}"/>
                      </a:ext>
                    </a:extLst>
                  </p:cNvPr>
                  <p:cNvCxnSpPr>
                    <a:cxnSpLocks/>
                  </p:cNvCxnSpPr>
                  <p:nvPr/>
                </p:nvCxnSpPr>
                <p:spPr>
                  <a:xfrm>
                    <a:off x="11275884" y="5671548"/>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1078A87F-F0E6-45F2-A340-C4515CE6009F}"/>
                      </a:ext>
                    </a:extLst>
                  </p:cNvPr>
                  <p:cNvCxnSpPr>
                    <a:cxnSpLocks/>
                  </p:cNvCxnSpPr>
                  <p:nvPr/>
                </p:nvCxnSpPr>
                <p:spPr>
                  <a:xfrm>
                    <a:off x="11530606" y="5661436"/>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grpSp>
            <p:grpSp>
              <p:nvGrpSpPr>
                <p:cNvPr id="121" name="Group 120">
                  <a:extLst>
                    <a:ext uri="{FF2B5EF4-FFF2-40B4-BE49-F238E27FC236}">
                      <a16:creationId xmlns:a16="http://schemas.microsoft.com/office/drawing/2014/main" id="{8F73E92D-6328-466D-9BD1-93D09068436C}"/>
                    </a:ext>
                  </a:extLst>
                </p:cNvPr>
                <p:cNvGrpSpPr/>
                <p:nvPr/>
              </p:nvGrpSpPr>
              <p:grpSpPr>
                <a:xfrm>
                  <a:off x="7189322" y="3175550"/>
                  <a:ext cx="2595959" cy="2825241"/>
                  <a:chOff x="6047546" y="2723774"/>
                  <a:chExt cx="3452146" cy="3757053"/>
                </a:xfrm>
              </p:grpSpPr>
              <p:grpSp>
                <p:nvGrpSpPr>
                  <p:cNvPr id="90" name="Group 89">
                    <a:extLst>
                      <a:ext uri="{FF2B5EF4-FFF2-40B4-BE49-F238E27FC236}">
                        <a16:creationId xmlns:a16="http://schemas.microsoft.com/office/drawing/2014/main" id="{C031CC94-8889-43F6-8CFA-8FEF73E7EFF3}"/>
                      </a:ext>
                    </a:extLst>
                  </p:cNvPr>
                  <p:cNvGrpSpPr/>
                  <p:nvPr/>
                </p:nvGrpSpPr>
                <p:grpSpPr>
                  <a:xfrm>
                    <a:off x="6047548" y="2723774"/>
                    <a:ext cx="3452144" cy="3757053"/>
                    <a:chOff x="8442260" y="2219296"/>
                    <a:chExt cx="3452144" cy="3757053"/>
                  </a:xfrm>
                </p:grpSpPr>
                <p:grpSp>
                  <p:nvGrpSpPr>
                    <p:cNvPr id="91" name="Group 90">
                      <a:extLst>
                        <a:ext uri="{FF2B5EF4-FFF2-40B4-BE49-F238E27FC236}">
                          <a16:creationId xmlns:a16="http://schemas.microsoft.com/office/drawing/2014/main" id="{80EAC679-F3F7-4E09-B54D-702A0A0DAE1A}"/>
                        </a:ext>
                      </a:extLst>
                    </p:cNvPr>
                    <p:cNvGrpSpPr/>
                    <p:nvPr/>
                  </p:nvGrpSpPr>
                  <p:grpSpPr>
                    <a:xfrm>
                      <a:off x="8442260" y="2219296"/>
                      <a:ext cx="3452144" cy="3747528"/>
                      <a:chOff x="2419926" y="433947"/>
                      <a:chExt cx="3452144" cy="3747528"/>
                    </a:xfrm>
                  </p:grpSpPr>
                  <p:grpSp>
                    <p:nvGrpSpPr>
                      <p:cNvPr id="99" name="Group 98">
                        <a:extLst>
                          <a:ext uri="{FF2B5EF4-FFF2-40B4-BE49-F238E27FC236}">
                            <a16:creationId xmlns:a16="http://schemas.microsoft.com/office/drawing/2014/main" id="{CF966D44-4B89-43E6-84AA-076EC6EEA36B}"/>
                          </a:ext>
                        </a:extLst>
                      </p:cNvPr>
                      <p:cNvGrpSpPr/>
                      <p:nvPr/>
                    </p:nvGrpSpPr>
                    <p:grpSpPr>
                      <a:xfrm>
                        <a:off x="2419926" y="1325798"/>
                        <a:ext cx="3452144" cy="2855677"/>
                        <a:chOff x="2419926" y="1325798"/>
                        <a:chExt cx="3452144" cy="2855677"/>
                      </a:xfrm>
                    </p:grpSpPr>
                    <p:grpSp>
                      <p:nvGrpSpPr>
                        <p:cNvPr id="106" name="Group 105">
                          <a:extLst>
                            <a:ext uri="{FF2B5EF4-FFF2-40B4-BE49-F238E27FC236}">
                              <a16:creationId xmlns:a16="http://schemas.microsoft.com/office/drawing/2014/main" id="{0932D2DE-33D3-450C-8E2C-242273F2B9F3}"/>
                            </a:ext>
                          </a:extLst>
                        </p:cNvPr>
                        <p:cNvGrpSpPr/>
                        <p:nvPr/>
                      </p:nvGrpSpPr>
                      <p:grpSpPr>
                        <a:xfrm>
                          <a:off x="2429213" y="1325798"/>
                          <a:ext cx="3442857" cy="2549546"/>
                          <a:chOff x="2429213" y="1325798"/>
                          <a:chExt cx="3442857" cy="2549546"/>
                        </a:xfrm>
                      </p:grpSpPr>
                      <p:sp>
                        <p:nvSpPr>
                          <p:cNvPr id="117" name="Rectangle 116">
                            <a:extLst>
                              <a:ext uri="{FF2B5EF4-FFF2-40B4-BE49-F238E27FC236}">
                                <a16:creationId xmlns:a16="http://schemas.microsoft.com/office/drawing/2014/main" id="{73B97239-6F8B-4C24-9B50-391D72E67F02}"/>
                              </a:ext>
                            </a:extLst>
                          </p:cNvPr>
                          <p:cNvSpPr/>
                          <p:nvPr/>
                        </p:nvSpPr>
                        <p:spPr>
                          <a:xfrm>
                            <a:off x="2434079" y="2100028"/>
                            <a:ext cx="775855" cy="177338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8" name="Rectangle 117">
                            <a:extLst>
                              <a:ext uri="{FF2B5EF4-FFF2-40B4-BE49-F238E27FC236}">
                                <a16:creationId xmlns:a16="http://schemas.microsoft.com/office/drawing/2014/main" id="{00EED816-5CF1-4F24-AF1C-7D8FFCE1ABB8}"/>
                              </a:ext>
                            </a:extLst>
                          </p:cNvPr>
                          <p:cNvSpPr/>
                          <p:nvPr/>
                        </p:nvSpPr>
                        <p:spPr>
                          <a:xfrm>
                            <a:off x="5086927" y="2101962"/>
                            <a:ext cx="775855" cy="177338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9" name="Rectangle 118">
                            <a:extLst>
                              <a:ext uri="{FF2B5EF4-FFF2-40B4-BE49-F238E27FC236}">
                                <a16:creationId xmlns:a16="http://schemas.microsoft.com/office/drawing/2014/main" id="{84EECF61-2DAE-4987-A671-B1E72B55222B}"/>
                              </a:ext>
                            </a:extLst>
                          </p:cNvPr>
                          <p:cNvSpPr/>
                          <p:nvPr/>
                        </p:nvSpPr>
                        <p:spPr>
                          <a:xfrm rot="5400000">
                            <a:off x="3762714" y="-7703"/>
                            <a:ext cx="775855" cy="3442857"/>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07" name="Group 106">
                          <a:extLst>
                            <a:ext uri="{FF2B5EF4-FFF2-40B4-BE49-F238E27FC236}">
                              <a16:creationId xmlns:a16="http://schemas.microsoft.com/office/drawing/2014/main" id="{FF6F6B01-4F61-4529-A68C-A2AA4BE2C536}"/>
                            </a:ext>
                          </a:extLst>
                        </p:cNvPr>
                        <p:cNvGrpSpPr/>
                        <p:nvPr/>
                      </p:nvGrpSpPr>
                      <p:grpSpPr>
                        <a:xfrm>
                          <a:off x="2419926" y="3886199"/>
                          <a:ext cx="3442856" cy="295276"/>
                          <a:chOff x="2419926" y="3886199"/>
                          <a:chExt cx="3442856" cy="295276"/>
                        </a:xfrm>
                      </p:grpSpPr>
                      <p:cxnSp>
                        <p:nvCxnSpPr>
                          <p:cNvPr id="110" name="Straight Connector 109">
                            <a:extLst>
                              <a:ext uri="{FF2B5EF4-FFF2-40B4-BE49-F238E27FC236}">
                                <a16:creationId xmlns:a16="http://schemas.microsoft.com/office/drawing/2014/main" id="{FF69B549-52E9-465A-BE1D-91CE32F5351F}"/>
                              </a:ext>
                            </a:extLst>
                          </p:cNvPr>
                          <p:cNvCxnSpPr>
                            <a:cxnSpLocks/>
                          </p:cNvCxnSpPr>
                          <p:nvPr/>
                        </p:nvCxnSpPr>
                        <p:spPr>
                          <a:xfrm>
                            <a:off x="2419926" y="3886199"/>
                            <a:ext cx="3442856" cy="9526"/>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720E125A-38D2-4C6F-AECC-8A05EECADCE6}"/>
                              </a:ext>
                            </a:extLst>
                          </p:cNvPr>
                          <p:cNvCxnSpPr>
                            <a:cxnSpLocks/>
                          </p:cNvCxnSpPr>
                          <p:nvPr/>
                        </p:nvCxnSpPr>
                        <p:spPr>
                          <a:xfrm>
                            <a:off x="3424959" y="3886200"/>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112" name="Straight Connector 111">
                            <a:extLst>
                              <a:ext uri="{FF2B5EF4-FFF2-40B4-BE49-F238E27FC236}">
                                <a16:creationId xmlns:a16="http://schemas.microsoft.com/office/drawing/2014/main" id="{B11727E8-0CA1-45AC-A7BC-52EBFED13D04}"/>
                              </a:ext>
                            </a:extLst>
                          </p:cNvPr>
                          <p:cNvCxnSpPr>
                            <a:cxnSpLocks/>
                          </p:cNvCxnSpPr>
                          <p:nvPr/>
                        </p:nvCxnSpPr>
                        <p:spPr>
                          <a:xfrm>
                            <a:off x="3695700" y="3886200"/>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E01AC03D-10EF-4E79-8F78-B3DD753AC865}"/>
                              </a:ext>
                            </a:extLst>
                          </p:cNvPr>
                          <p:cNvCxnSpPr>
                            <a:cxnSpLocks/>
                          </p:cNvCxnSpPr>
                          <p:nvPr/>
                        </p:nvCxnSpPr>
                        <p:spPr>
                          <a:xfrm>
                            <a:off x="3966441" y="3886200"/>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8D6A601B-F224-476C-8361-04B754D36C5B}"/>
                              </a:ext>
                            </a:extLst>
                          </p:cNvPr>
                          <p:cNvCxnSpPr>
                            <a:cxnSpLocks/>
                          </p:cNvCxnSpPr>
                          <p:nvPr/>
                        </p:nvCxnSpPr>
                        <p:spPr>
                          <a:xfrm>
                            <a:off x="4220152" y="3886199"/>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AF7691D5-BB5D-4B2C-864F-F77744912E34}"/>
                              </a:ext>
                            </a:extLst>
                          </p:cNvPr>
                          <p:cNvCxnSpPr>
                            <a:cxnSpLocks/>
                          </p:cNvCxnSpPr>
                          <p:nvPr/>
                        </p:nvCxnSpPr>
                        <p:spPr>
                          <a:xfrm>
                            <a:off x="4490893" y="3886199"/>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116" name="Straight Connector 115">
                            <a:extLst>
                              <a:ext uri="{FF2B5EF4-FFF2-40B4-BE49-F238E27FC236}">
                                <a16:creationId xmlns:a16="http://schemas.microsoft.com/office/drawing/2014/main" id="{AAB43D06-930D-4FD8-A026-6E709D6EC390}"/>
                              </a:ext>
                            </a:extLst>
                          </p:cNvPr>
                          <p:cNvCxnSpPr>
                            <a:cxnSpLocks/>
                          </p:cNvCxnSpPr>
                          <p:nvPr/>
                        </p:nvCxnSpPr>
                        <p:spPr>
                          <a:xfrm>
                            <a:off x="4738110" y="3886199"/>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grpSp>
                    <p:sp>
                      <p:nvSpPr>
                        <p:cNvPr id="108" name="Rectangle 107">
                          <a:extLst>
                            <a:ext uri="{FF2B5EF4-FFF2-40B4-BE49-F238E27FC236}">
                              <a16:creationId xmlns:a16="http://schemas.microsoft.com/office/drawing/2014/main" id="{EF3E4BF4-ADE6-46BE-B116-20E3856FBCCA}"/>
                            </a:ext>
                          </a:extLst>
                        </p:cNvPr>
                        <p:cNvSpPr/>
                        <p:nvPr/>
                      </p:nvSpPr>
                      <p:spPr>
                        <a:xfrm>
                          <a:off x="3358862" y="1930110"/>
                          <a:ext cx="533400" cy="19560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9" name="Rectangle 108">
                          <a:extLst>
                            <a:ext uri="{FF2B5EF4-FFF2-40B4-BE49-F238E27FC236}">
                              <a16:creationId xmlns:a16="http://schemas.microsoft.com/office/drawing/2014/main" id="{80E6E0C0-A39E-4A3C-BC78-3CD8217C0DC2}"/>
                            </a:ext>
                          </a:extLst>
                        </p:cNvPr>
                        <p:cNvSpPr/>
                        <p:nvPr/>
                      </p:nvSpPr>
                      <p:spPr>
                        <a:xfrm>
                          <a:off x="4368655" y="1939636"/>
                          <a:ext cx="533400" cy="19560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00" name="Group 99">
                        <a:extLst>
                          <a:ext uri="{FF2B5EF4-FFF2-40B4-BE49-F238E27FC236}">
                            <a16:creationId xmlns:a16="http://schemas.microsoft.com/office/drawing/2014/main" id="{4719013F-7275-4343-86DA-41284ECFEAA0}"/>
                          </a:ext>
                        </a:extLst>
                      </p:cNvPr>
                      <p:cNvGrpSpPr/>
                      <p:nvPr/>
                    </p:nvGrpSpPr>
                    <p:grpSpPr>
                      <a:xfrm>
                        <a:off x="2822006" y="433947"/>
                        <a:ext cx="2568242" cy="809065"/>
                        <a:chOff x="2822006" y="433947"/>
                        <a:chExt cx="2568242" cy="809065"/>
                      </a:xfrm>
                    </p:grpSpPr>
                    <p:sp>
                      <p:nvSpPr>
                        <p:cNvPr id="101" name="Arrow: Up 100">
                          <a:extLst>
                            <a:ext uri="{FF2B5EF4-FFF2-40B4-BE49-F238E27FC236}">
                              <a16:creationId xmlns:a16="http://schemas.microsoft.com/office/drawing/2014/main" id="{BF729F2F-55CF-4C00-966B-1A3E6DCAEC16}"/>
                            </a:ext>
                          </a:extLst>
                        </p:cNvPr>
                        <p:cNvSpPr/>
                        <p:nvPr/>
                      </p:nvSpPr>
                      <p:spPr>
                        <a:xfrm rot="10800000">
                          <a:off x="2822006" y="728662"/>
                          <a:ext cx="257175" cy="514350"/>
                        </a:xfrm>
                        <a:prstGeom prst="up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2" name="Arrow: Up 101">
                          <a:extLst>
                            <a:ext uri="{FF2B5EF4-FFF2-40B4-BE49-F238E27FC236}">
                              <a16:creationId xmlns:a16="http://schemas.microsoft.com/office/drawing/2014/main" id="{2A371D0A-C1CE-4525-A880-0EB90BDE39BC}"/>
                            </a:ext>
                          </a:extLst>
                        </p:cNvPr>
                        <p:cNvSpPr/>
                        <p:nvPr/>
                      </p:nvSpPr>
                      <p:spPr>
                        <a:xfrm rot="10800000">
                          <a:off x="3424959" y="629525"/>
                          <a:ext cx="257176" cy="609600"/>
                        </a:xfrm>
                        <a:prstGeom prst="up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3" name="Arrow: Up 102">
                          <a:extLst>
                            <a:ext uri="{FF2B5EF4-FFF2-40B4-BE49-F238E27FC236}">
                              <a16:creationId xmlns:a16="http://schemas.microsoft.com/office/drawing/2014/main" id="{84472F5E-43D4-4B64-BD52-3515C83A1950}"/>
                            </a:ext>
                          </a:extLst>
                        </p:cNvPr>
                        <p:cNvSpPr/>
                        <p:nvPr/>
                      </p:nvSpPr>
                      <p:spPr>
                        <a:xfrm rot="10800000">
                          <a:off x="4020990" y="562850"/>
                          <a:ext cx="257177" cy="676275"/>
                        </a:xfrm>
                        <a:prstGeom prst="up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 name="Arrow: Up 103">
                          <a:extLst>
                            <a:ext uri="{FF2B5EF4-FFF2-40B4-BE49-F238E27FC236}">
                              <a16:creationId xmlns:a16="http://schemas.microsoft.com/office/drawing/2014/main" id="{8B89EDB9-CAD5-44EE-8044-DA02B4DF1621}"/>
                            </a:ext>
                          </a:extLst>
                        </p:cNvPr>
                        <p:cNvSpPr/>
                        <p:nvPr/>
                      </p:nvSpPr>
                      <p:spPr>
                        <a:xfrm rot="10800000">
                          <a:off x="4576147" y="477124"/>
                          <a:ext cx="259199" cy="762001"/>
                        </a:xfrm>
                        <a:prstGeom prst="up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 name="Arrow: Up 104">
                          <a:extLst>
                            <a:ext uri="{FF2B5EF4-FFF2-40B4-BE49-F238E27FC236}">
                              <a16:creationId xmlns:a16="http://schemas.microsoft.com/office/drawing/2014/main" id="{2A2FEAA1-23F0-4C4A-BDA6-642CA86CB1E8}"/>
                            </a:ext>
                          </a:extLst>
                        </p:cNvPr>
                        <p:cNvSpPr/>
                        <p:nvPr/>
                      </p:nvSpPr>
                      <p:spPr>
                        <a:xfrm rot="10800000">
                          <a:off x="5136687" y="433947"/>
                          <a:ext cx="253561" cy="802698"/>
                        </a:xfrm>
                        <a:prstGeom prst="up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cxnSp>
                  <p:nvCxnSpPr>
                    <p:cNvPr id="92" name="Straight Connector 91">
                      <a:extLst>
                        <a:ext uri="{FF2B5EF4-FFF2-40B4-BE49-F238E27FC236}">
                          <a16:creationId xmlns:a16="http://schemas.microsoft.com/office/drawing/2014/main" id="{3A3D4C99-1069-4788-94A7-CDADBD0C789E}"/>
                        </a:ext>
                      </a:extLst>
                    </p:cNvPr>
                    <p:cNvCxnSpPr>
                      <a:cxnSpLocks/>
                    </p:cNvCxnSpPr>
                    <p:nvPr/>
                  </p:nvCxnSpPr>
                  <p:spPr>
                    <a:xfrm>
                      <a:off x="9175835" y="5661436"/>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F71A93DC-9D40-418A-8C45-B339A0819DCC}"/>
                        </a:ext>
                      </a:extLst>
                    </p:cNvPr>
                    <p:cNvCxnSpPr>
                      <a:cxnSpLocks/>
                    </p:cNvCxnSpPr>
                    <p:nvPr/>
                  </p:nvCxnSpPr>
                  <p:spPr>
                    <a:xfrm>
                      <a:off x="8904377" y="5681074"/>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CF49759D-CBA9-41A9-95AB-16BE65C8407A}"/>
                        </a:ext>
                      </a:extLst>
                    </p:cNvPr>
                    <p:cNvCxnSpPr>
                      <a:cxnSpLocks/>
                    </p:cNvCxnSpPr>
                    <p:nvPr/>
                  </p:nvCxnSpPr>
                  <p:spPr>
                    <a:xfrm>
                      <a:off x="8657160" y="5666197"/>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5C1C4A46-DBBD-4B7A-8C1B-3289C062C69E}"/>
                        </a:ext>
                      </a:extLst>
                    </p:cNvPr>
                    <p:cNvCxnSpPr>
                      <a:cxnSpLocks/>
                    </p:cNvCxnSpPr>
                    <p:nvPr/>
                  </p:nvCxnSpPr>
                  <p:spPr>
                    <a:xfrm>
                      <a:off x="8445373" y="5673635"/>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745A53DF-DC58-4D75-B649-6F5B404D110D}"/>
                        </a:ext>
                      </a:extLst>
                    </p:cNvPr>
                    <p:cNvCxnSpPr>
                      <a:cxnSpLocks/>
                    </p:cNvCxnSpPr>
                    <p:nvPr/>
                  </p:nvCxnSpPr>
                  <p:spPr>
                    <a:xfrm>
                      <a:off x="11028667" y="5681074"/>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A9430A77-6526-4FAB-8465-7890D8D9E2BE}"/>
                        </a:ext>
                      </a:extLst>
                    </p:cNvPr>
                    <p:cNvCxnSpPr>
                      <a:cxnSpLocks/>
                    </p:cNvCxnSpPr>
                    <p:nvPr/>
                  </p:nvCxnSpPr>
                  <p:spPr>
                    <a:xfrm>
                      <a:off x="11275884" y="5671548"/>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41953A4F-8BEF-4E7E-A533-B3681E79DF44}"/>
                        </a:ext>
                      </a:extLst>
                    </p:cNvPr>
                    <p:cNvCxnSpPr>
                      <a:cxnSpLocks/>
                    </p:cNvCxnSpPr>
                    <p:nvPr/>
                  </p:nvCxnSpPr>
                  <p:spPr>
                    <a:xfrm>
                      <a:off x="11530606" y="5661436"/>
                      <a:ext cx="327891" cy="295275"/>
                    </a:xfrm>
                    <a:prstGeom prst="line">
                      <a:avLst/>
                    </a:prstGeom>
                    <a:ln w="41275"/>
                  </p:spPr>
                  <p:style>
                    <a:lnRef idx="1">
                      <a:schemeClr val="accent1"/>
                    </a:lnRef>
                    <a:fillRef idx="0">
                      <a:schemeClr val="accent1"/>
                    </a:fillRef>
                    <a:effectRef idx="0">
                      <a:schemeClr val="accent1"/>
                    </a:effectRef>
                    <a:fontRef idx="minor">
                      <a:schemeClr val="tx1"/>
                    </a:fontRef>
                  </p:style>
                </p:cxnSp>
              </p:grpSp>
              <p:sp>
                <p:nvSpPr>
                  <p:cNvPr id="120" name="Rectangle 119">
                    <a:extLst>
                      <a:ext uri="{FF2B5EF4-FFF2-40B4-BE49-F238E27FC236}">
                        <a16:creationId xmlns:a16="http://schemas.microsoft.com/office/drawing/2014/main" id="{CBAE0F9B-BB9D-4AF5-AC04-7505265CC76C}"/>
                      </a:ext>
                    </a:extLst>
                  </p:cNvPr>
                  <p:cNvSpPr/>
                  <p:nvPr/>
                </p:nvSpPr>
                <p:spPr>
                  <a:xfrm rot="5400000">
                    <a:off x="7353079" y="2317530"/>
                    <a:ext cx="775855" cy="338692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sp>
          <p:nvSpPr>
            <p:cNvPr id="131" name="Arrow: Up 130">
              <a:extLst>
                <a:ext uri="{FF2B5EF4-FFF2-40B4-BE49-F238E27FC236}">
                  <a16:creationId xmlns:a16="http://schemas.microsoft.com/office/drawing/2014/main" id="{FFFF75B1-FCE0-4895-BB92-435409CF8C28}"/>
                </a:ext>
              </a:extLst>
            </p:cNvPr>
            <p:cNvSpPr/>
            <p:nvPr/>
          </p:nvSpPr>
          <p:spPr>
            <a:xfrm rot="5400000">
              <a:off x="3219450" y="1698327"/>
              <a:ext cx="528678" cy="557062"/>
            </a:xfrm>
            <a:prstGeom prst="up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2" name="Arrow: Up 131">
              <a:extLst>
                <a:ext uri="{FF2B5EF4-FFF2-40B4-BE49-F238E27FC236}">
                  <a16:creationId xmlns:a16="http://schemas.microsoft.com/office/drawing/2014/main" id="{4E049165-58C5-4ABA-A072-3C1AF323D5F9}"/>
                </a:ext>
              </a:extLst>
            </p:cNvPr>
            <p:cNvSpPr/>
            <p:nvPr/>
          </p:nvSpPr>
          <p:spPr>
            <a:xfrm rot="5400000">
              <a:off x="3239490" y="4866950"/>
              <a:ext cx="528678" cy="557062"/>
            </a:xfrm>
            <a:prstGeom prst="up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6703368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BABCF4DA-C368-4AE7-96A9-EF986280964C}"/>
              </a:ext>
            </a:extLst>
          </p:cNvPr>
          <p:cNvGrpSpPr/>
          <p:nvPr/>
        </p:nvGrpSpPr>
        <p:grpSpPr>
          <a:xfrm>
            <a:off x="7562364" y="449462"/>
            <a:ext cx="4629636" cy="5151322"/>
            <a:chOff x="803564" y="330575"/>
            <a:chExt cx="4629636" cy="5151322"/>
          </a:xfrm>
        </p:grpSpPr>
        <p:pic>
          <p:nvPicPr>
            <p:cNvPr id="3" name="Picture 2" descr="A picture containing chart&#10;&#10;Description automatically generated">
              <a:extLst>
                <a:ext uri="{FF2B5EF4-FFF2-40B4-BE49-F238E27FC236}">
                  <a16:creationId xmlns:a16="http://schemas.microsoft.com/office/drawing/2014/main" id="{1E7173EF-9628-4177-9464-D032B5D7205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5314" y="1006648"/>
              <a:ext cx="4437886" cy="3306733"/>
            </a:xfrm>
            <a:prstGeom prst="rect">
              <a:avLst/>
            </a:prstGeom>
          </p:spPr>
        </p:pic>
        <p:sp>
          <p:nvSpPr>
            <p:cNvPr id="4" name="TextBox 3">
              <a:extLst>
                <a:ext uri="{FF2B5EF4-FFF2-40B4-BE49-F238E27FC236}">
                  <a16:creationId xmlns:a16="http://schemas.microsoft.com/office/drawing/2014/main" id="{8BD28CB7-33E1-422D-8E58-E3972D2FC4EE}"/>
                </a:ext>
              </a:extLst>
            </p:cNvPr>
            <p:cNvSpPr txBox="1"/>
            <p:nvPr/>
          </p:nvSpPr>
          <p:spPr>
            <a:xfrm>
              <a:off x="803564" y="330575"/>
              <a:ext cx="4437886" cy="523220"/>
            </a:xfrm>
            <a:prstGeom prst="rect">
              <a:avLst/>
            </a:prstGeom>
            <a:noFill/>
          </p:spPr>
          <p:txBody>
            <a:bodyPr wrap="square" rtlCol="0">
              <a:spAutoFit/>
            </a:bodyPr>
            <a:lstStyle/>
            <a:p>
              <a:r>
                <a:rPr lang="en-GB" sz="2800" dirty="0">
                  <a:solidFill>
                    <a:srgbClr val="0070C0"/>
                  </a:solidFill>
                </a:rPr>
                <a:t>Cross section of the </a:t>
              </a:r>
              <a:r>
                <a:rPr lang="en-GB" sz="2800" dirty="0" err="1">
                  <a:solidFill>
                    <a:srgbClr val="0070C0"/>
                  </a:solidFill>
                </a:rPr>
                <a:t>FalconD</a:t>
              </a:r>
              <a:endParaRPr lang="en-GB" sz="2800" dirty="0">
                <a:solidFill>
                  <a:srgbClr val="0070C0"/>
                </a:solidFill>
              </a:endParaRPr>
            </a:p>
          </p:txBody>
        </p:sp>
        <p:sp>
          <p:nvSpPr>
            <p:cNvPr id="2" name="TextBox 1">
              <a:extLst>
                <a:ext uri="{FF2B5EF4-FFF2-40B4-BE49-F238E27FC236}">
                  <a16:creationId xmlns:a16="http://schemas.microsoft.com/office/drawing/2014/main" id="{26193245-8F6B-484C-9DF7-C937AA0FF449}"/>
                </a:ext>
              </a:extLst>
            </p:cNvPr>
            <p:cNvSpPr txBox="1"/>
            <p:nvPr/>
          </p:nvSpPr>
          <p:spPr>
            <a:xfrm>
              <a:off x="1533234" y="4466234"/>
              <a:ext cx="2798621" cy="1015663"/>
            </a:xfrm>
            <a:prstGeom prst="rect">
              <a:avLst/>
            </a:prstGeom>
            <a:noFill/>
          </p:spPr>
          <p:txBody>
            <a:bodyPr wrap="square" rtlCol="0">
              <a:spAutoFit/>
            </a:bodyPr>
            <a:lstStyle/>
            <a:p>
              <a:pPr algn="just"/>
              <a:r>
                <a:rPr lang="en-GB" sz="2000" b="1" dirty="0">
                  <a:solidFill>
                    <a:srgbClr val="FF0000"/>
                  </a:solidFill>
                </a:rPr>
                <a:t>12 T, cable with 40 strands, strand diameter 1 mm.</a:t>
              </a:r>
            </a:p>
          </p:txBody>
        </p:sp>
      </p:grpSp>
      <p:grpSp>
        <p:nvGrpSpPr>
          <p:cNvPr id="7" name="Group 6">
            <a:extLst>
              <a:ext uri="{FF2B5EF4-FFF2-40B4-BE49-F238E27FC236}">
                <a16:creationId xmlns:a16="http://schemas.microsoft.com/office/drawing/2014/main" id="{3640FF8B-A41B-4C61-9600-7FE822AB6913}"/>
              </a:ext>
            </a:extLst>
          </p:cNvPr>
          <p:cNvGrpSpPr/>
          <p:nvPr/>
        </p:nvGrpSpPr>
        <p:grpSpPr>
          <a:xfrm>
            <a:off x="708482" y="464428"/>
            <a:ext cx="5518727" cy="3766127"/>
            <a:chOff x="2863273" y="1034473"/>
            <a:chExt cx="5518727" cy="3766127"/>
          </a:xfrm>
        </p:grpSpPr>
        <p:graphicFrame>
          <p:nvGraphicFramePr>
            <p:cNvPr id="8" name="Chart 7">
              <a:extLst>
                <a:ext uri="{FF2B5EF4-FFF2-40B4-BE49-F238E27FC236}">
                  <a16:creationId xmlns:a16="http://schemas.microsoft.com/office/drawing/2014/main" id="{3F4B90C6-3252-4B38-A64D-ADFDE0EED8F0}"/>
                </a:ext>
              </a:extLst>
            </p:cNvPr>
            <p:cNvGraphicFramePr>
              <a:graphicFrameLocks/>
            </p:cNvGraphicFramePr>
            <p:nvPr>
              <p:extLst>
                <p:ext uri="{D42A27DB-BD31-4B8C-83A1-F6EECF244321}">
                  <p14:modId xmlns:p14="http://schemas.microsoft.com/office/powerpoint/2010/main" val="4042866142"/>
                </p:ext>
              </p:extLst>
            </p:nvPr>
          </p:nvGraphicFramePr>
          <p:xfrm>
            <a:off x="2863273" y="1034473"/>
            <a:ext cx="5518727" cy="3766127"/>
          </p:xfrm>
          <a:graphic>
            <a:graphicData uri="http://schemas.openxmlformats.org/drawingml/2006/chart">
              <c:chart xmlns:c="http://schemas.openxmlformats.org/drawingml/2006/chart" xmlns:r="http://schemas.openxmlformats.org/officeDocument/2006/relationships" r:id="rId3"/>
            </a:graphicData>
          </a:graphic>
        </p:graphicFrame>
        <p:sp>
          <p:nvSpPr>
            <p:cNvPr id="9" name="Rectangle 8">
              <a:extLst>
                <a:ext uri="{FF2B5EF4-FFF2-40B4-BE49-F238E27FC236}">
                  <a16:creationId xmlns:a16="http://schemas.microsoft.com/office/drawing/2014/main" id="{380A3434-AE41-4034-8ADC-2CAE137A75F4}"/>
                </a:ext>
              </a:extLst>
            </p:cNvPr>
            <p:cNvSpPr/>
            <p:nvPr/>
          </p:nvSpPr>
          <p:spPr>
            <a:xfrm>
              <a:off x="3482109" y="1487055"/>
              <a:ext cx="4710546" cy="711200"/>
            </a:xfrm>
            <a:prstGeom prst="rect">
              <a:avLst/>
            </a:prstGeom>
            <a:solidFill>
              <a:schemeClr val="accent5">
                <a:lumMod val="40000"/>
                <a:lumOff val="60000"/>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6" name="Group 15">
            <a:extLst>
              <a:ext uri="{FF2B5EF4-FFF2-40B4-BE49-F238E27FC236}">
                <a16:creationId xmlns:a16="http://schemas.microsoft.com/office/drawing/2014/main" id="{9870EB88-840E-4E24-9658-F32616F1BF77}"/>
              </a:ext>
            </a:extLst>
          </p:cNvPr>
          <p:cNvGrpSpPr/>
          <p:nvPr/>
        </p:nvGrpSpPr>
        <p:grpSpPr>
          <a:xfrm>
            <a:off x="6437745" y="2610459"/>
            <a:ext cx="2321077" cy="1821809"/>
            <a:chOff x="5594486" y="3071833"/>
            <a:chExt cx="2321077" cy="1821809"/>
          </a:xfrm>
        </p:grpSpPr>
        <p:sp>
          <p:nvSpPr>
            <p:cNvPr id="10" name="Oval 9">
              <a:extLst>
                <a:ext uri="{FF2B5EF4-FFF2-40B4-BE49-F238E27FC236}">
                  <a16:creationId xmlns:a16="http://schemas.microsoft.com/office/drawing/2014/main" id="{F8771E3F-85EE-420E-926F-2DE86C152BA1}"/>
                </a:ext>
              </a:extLst>
            </p:cNvPr>
            <p:cNvSpPr/>
            <p:nvPr/>
          </p:nvSpPr>
          <p:spPr>
            <a:xfrm>
              <a:off x="7684654" y="4708915"/>
              <a:ext cx="230909" cy="184727"/>
            </a:xfrm>
            <a:prstGeom prst="ellipse">
              <a:avLst/>
            </a:prstGeom>
            <a:noFill/>
            <a:ln w="1905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 name="Connector: Curved 11">
              <a:extLst>
                <a:ext uri="{FF2B5EF4-FFF2-40B4-BE49-F238E27FC236}">
                  <a16:creationId xmlns:a16="http://schemas.microsoft.com/office/drawing/2014/main" id="{E45E5A9C-CE27-40A4-A844-8A1132A17493}"/>
                </a:ext>
              </a:extLst>
            </p:cNvPr>
            <p:cNvCxnSpPr>
              <a:cxnSpLocks/>
            </p:cNvCxnSpPr>
            <p:nvPr/>
          </p:nvCxnSpPr>
          <p:spPr>
            <a:xfrm rot="10800000">
              <a:off x="5594486" y="3071833"/>
              <a:ext cx="2097192" cy="1729446"/>
            </a:xfrm>
            <a:prstGeom prst="curvedConnector3">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8" name="TextBox 17">
            <a:extLst>
              <a:ext uri="{FF2B5EF4-FFF2-40B4-BE49-F238E27FC236}">
                <a16:creationId xmlns:a16="http://schemas.microsoft.com/office/drawing/2014/main" id="{555E9FCF-F443-4829-A7B1-1E057624D097}"/>
              </a:ext>
            </a:extLst>
          </p:cNvPr>
          <p:cNvSpPr txBox="1"/>
          <p:nvPr/>
        </p:nvSpPr>
        <p:spPr>
          <a:xfrm>
            <a:off x="332745" y="4339904"/>
            <a:ext cx="6960757" cy="2031325"/>
          </a:xfrm>
          <a:prstGeom prst="rect">
            <a:avLst/>
          </a:prstGeom>
          <a:noFill/>
        </p:spPr>
        <p:txBody>
          <a:bodyPr wrap="square">
            <a:spAutoFit/>
          </a:bodyPr>
          <a:lstStyle/>
          <a:p>
            <a:pPr marL="285750" indent="-285750" algn="just">
              <a:buFont typeface="Wingdings" panose="05000000000000000000" pitchFamily="2" charset="2"/>
              <a:buChar char="Ø"/>
            </a:pPr>
            <a:r>
              <a:rPr lang="en-GB" dirty="0"/>
              <a:t>The limit to cable compression, tells us that 12 T – 13 T are at the edge of what we can realize with the configuration cos-theta coils and with ‘traditional’ structures.</a:t>
            </a:r>
          </a:p>
          <a:p>
            <a:pPr marL="285750" indent="-285750" algn="just">
              <a:buFont typeface="Wingdings" panose="05000000000000000000" pitchFamily="2" charset="2"/>
              <a:buChar char="Ø"/>
            </a:pPr>
            <a:r>
              <a:rPr lang="en-GB" dirty="0"/>
              <a:t>This limit is practically given by the electromagnetic forces.</a:t>
            </a:r>
          </a:p>
          <a:p>
            <a:pPr marL="285750" indent="-285750" algn="just">
              <a:buFont typeface="Wingdings" panose="05000000000000000000" pitchFamily="2" charset="2"/>
              <a:buChar char="Ø"/>
            </a:pPr>
            <a:r>
              <a:rPr lang="en-GB" dirty="0"/>
              <a:t>What can we do? In the long term think differently. In the short term pay attention to all the margins that one can include in the design. Every 1% counts!</a:t>
            </a:r>
          </a:p>
        </p:txBody>
      </p:sp>
    </p:spTree>
    <p:extLst>
      <p:ext uri="{BB962C8B-B14F-4D97-AF65-F5344CB8AC3E}">
        <p14:creationId xmlns:p14="http://schemas.microsoft.com/office/powerpoint/2010/main" val="7728336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62B94F9C-D23E-4ED6-815C-DAF922DC8B08}"/>
              </a:ext>
            </a:extLst>
          </p:cNvPr>
          <p:cNvGrpSpPr/>
          <p:nvPr/>
        </p:nvGrpSpPr>
        <p:grpSpPr>
          <a:xfrm>
            <a:off x="431283" y="1545936"/>
            <a:ext cx="5518727" cy="3766127"/>
            <a:chOff x="2863273" y="1034473"/>
            <a:chExt cx="5518727" cy="3766127"/>
          </a:xfrm>
        </p:grpSpPr>
        <p:graphicFrame>
          <p:nvGraphicFramePr>
            <p:cNvPr id="3" name="Chart 2">
              <a:extLst>
                <a:ext uri="{FF2B5EF4-FFF2-40B4-BE49-F238E27FC236}">
                  <a16:creationId xmlns:a16="http://schemas.microsoft.com/office/drawing/2014/main" id="{3184AD97-69F3-4A52-939F-186E840E5629}"/>
                </a:ext>
              </a:extLst>
            </p:cNvPr>
            <p:cNvGraphicFramePr>
              <a:graphicFrameLocks/>
            </p:cNvGraphicFramePr>
            <p:nvPr>
              <p:extLst>
                <p:ext uri="{D42A27DB-BD31-4B8C-83A1-F6EECF244321}">
                  <p14:modId xmlns:p14="http://schemas.microsoft.com/office/powerpoint/2010/main" val="1810497715"/>
                </p:ext>
              </p:extLst>
            </p:nvPr>
          </p:nvGraphicFramePr>
          <p:xfrm>
            <a:off x="2863273" y="1034473"/>
            <a:ext cx="5518727" cy="3766127"/>
          </p:xfrm>
          <a:graphic>
            <a:graphicData uri="http://schemas.openxmlformats.org/drawingml/2006/chart">
              <c:chart xmlns:c="http://schemas.openxmlformats.org/drawingml/2006/chart" xmlns:r="http://schemas.openxmlformats.org/officeDocument/2006/relationships" r:id="rId2"/>
            </a:graphicData>
          </a:graphic>
        </p:graphicFrame>
        <p:sp>
          <p:nvSpPr>
            <p:cNvPr id="4" name="Rectangle 3">
              <a:extLst>
                <a:ext uri="{FF2B5EF4-FFF2-40B4-BE49-F238E27FC236}">
                  <a16:creationId xmlns:a16="http://schemas.microsoft.com/office/drawing/2014/main" id="{5E956B77-79E3-40B0-A0B9-8B94949B1156}"/>
                </a:ext>
              </a:extLst>
            </p:cNvPr>
            <p:cNvSpPr/>
            <p:nvPr/>
          </p:nvSpPr>
          <p:spPr>
            <a:xfrm>
              <a:off x="3482109" y="1487055"/>
              <a:ext cx="4710546" cy="711200"/>
            </a:xfrm>
            <a:prstGeom prst="rect">
              <a:avLst/>
            </a:prstGeom>
            <a:solidFill>
              <a:schemeClr val="accent5">
                <a:lumMod val="40000"/>
                <a:lumOff val="60000"/>
                <a:alpha val="5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6" name="Straight Arrow Connector 5">
            <a:extLst>
              <a:ext uri="{FF2B5EF4-FFF2-40B4-BE49-F238E27FC236}">
                <a16:creationId xmlns:a16="http://schemas.microsoft.com/office/drawing/2014/main" id="{78DA469E-7960-457D-9B0A-476387209425}"/>
              </a:ext>
            </a:extLst>
          </p:cNvPr>
          <p:cNvCxnSpPr/>
          <p:nvPr/>
        </p:nvCxnSpPr>
        <p:spPr>
          <a:xfrm>
            <a:off x="4484255" y="3409660"/>
            <a:ext cx="249381"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0BAA1CA6-ABD5-4BB2-BDFB-999EA1414AEE}"/>
              </a:ext>
            </a:extLst>
          </p:cNvPr>
          <p:cNvSpPr txBox="1"/>
          <p:nvPr/>
        </p:nvSpPr>
        <p:spPr>
          <a:xfrm>
            <a:off x="6935415" y="1872685"/>
            <a:ext cx="4206466" cy="3139321"/>
          </a:xfrm>
          <a:prstGeom prst="rect">
            <a:avLst/>
          </a:prstGeom>
          <a:noFill/>
        </p:spPr>
        <p:txBody>
          <a:bodyPr wrap="square" rtlCol="0">
            <a:spAutoFit/>
          </a:bodyPr>
          <a:lstStyle/>
          <a:p>
            <a:r>
              <a:rPr lang="en-GB" dirty="0"/>
              <a:t>We can shift ‘a little bit’ the limiting curve toward right.</a:t>
            </a:r>
          </a:p>
          <a:p>
            <a:endParaRPr lang="en-GB" dirty="0"/>
          </a:p>
          <a:p>
            <a:r>
              <a:rPr lang="en-GB" dirty="0"/>
              <a:t>Iron as close as possible to the coils. Limited by:</a:t>
            </a:r>
          </a:p>
          <a:p>
            <a:pPr marL="742950" lvl="1" indent="-285750">
              <a:buFont typeface="Wingdings" panose="05000000000000000000" pitchFamily="2" charset="2"/>
              <a:buChar char="Ø"/>
            </a:pPr>
            <a:r>
              <a:rPr lang="en-GB" dirty="0"/>
              <a:t>Iron saturation</a:t>
            </a:r>
          </a:p>
          <a:p>
            <a:pPr marL="742950" lvl="1" indent="-285750">
              <a:buFont typeface="Wingdings" panose="05000000000000000000" pitchFamily="2" charset="2"/>
              <a:buChar char="Ø"/>
            </a:pPr>
            <a:r>
              <a:rPr lang="en-GB" dirty="0"/>
              <a:t>Stresses in the collars / pads.</a:t>
            </a:r>
          </a:p>
          <a:p>
            <a:endParaRPr lang="en-GB" dirty="0"/>
          </a:p>
          <a:p>
            <a:r>
              <a:rPr lang="en-GB" dirty="0"/>
              <a:t>No miracles, but a few per cent. Stresses due to EM forces are proportional to the current.</a:t>
            </a:r>
          </a:p>
        </p:txBody>
      </p:sp>
      <p:cxnSp>
        <p:nvCxnSpPr>
          <p:cNvPr id="10" name="Connector: Curved 9">
            <a:extLst>
              <a:ext uri="{FF2B5EF4-FFF2-40B4-BE49-F238E27FC236}">
                <a16:creationId xmlns:a16="http://schemas.microsoft.com/office/drawing/2014/main" id="{DE7B8FFB-DCE6-4FB0-A837-D2047EC6B41C}"/>
              </a:ext>
            </a:extLst>
          </p:cNvPr>
          <p:cNvCxnSpPr>
            <a:cxnSpLocks/>
            <a:stCxn id="7" idx="1"/>
          </p:cNvCxnSpPr>
          <p:nvPr/>
        </p:nvCxnSpPr>
        <p:spPr>
          <a:xfrm rot="10800000" flipV="1">
            <a:off x="6315075" y="3442345"/>
            <a:ext cx="620340" cy="1977377"/>
          </a:xfrm>
          <a:prstGeom prst="curved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0BF9E395-01DC-4065-9F98-49D1EAC30DEB}"/>
              </a:ext>
            </a:extLst>
          </p:cNvPr>
          <p:cNvSpPr txBox="1"/>
          <p:nvPr/>
        </p:nvSpPr>
        <p:spPr>
          <a:xfrm>
            <a:off x="3619499" y="5642292"/>
            <a:ext cx="6191249" cy="369332"/>
          </a:xfrm>
          <a:prstGeom prst="rect">
            <a:avLst/>
          </a:prstGeom>
          <a:noFill/>
        </p:spPr>
        <p:txBody>
          <a:bodyPr wrap="square" rtlCol="0">
            <a:spAutoFit/>
          </a:bodyPr>
          <a:lstStyle/>
          <a:p>
            <a:r>
              <a:rPr lang="en-GB" dirty="0"/>
              <a:t>Iterations between magnetic and mechanical optimizations.</a:t>
            </a:r>
          </a:p>
        </p:txBody>
      </p:sp>
    </p:spTree>
    <p:extLst>
      <p:ext uri="{BB962C8B-B14F-4D97-AF65-F5344CB8AC3E}">
        <p14:creationId xmlns:p14="http://schemas.microsoft.com/office/powerpoint/2010/main" val="6202634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D687ACC-164F-48E5-9B68-530C8A04C3C2}"/>
              </a:ext>
            </a:extLst>
          </p:cNvPr>
          <p:cNvSpPr txBox="1"/>
          <p:nvPr/>
        </p:nvSpPr>
        <p:spPr>
          <a:xfrm>
            <a:off x="828386" y="332601"/>
            <a:ext cx="10318717" cy="2862322"/>
          </a:xfrm>
          <a:prstGeom prst="rect">
            <a:avLst/>
          </a:prstGeom>
          <a:noFill/>
        </p:spPr>
        <p:txBody>
          <a:bodyPr wrap="square" rtlCol="0">
            <a:spAutoFit/>
          </a:bodyPr>
          <a:lstStyle/>
          <a:p>
            <a:pPr algn="just"/>
            <a:r>
              <a:rPr lang="en-GB" dirty="0"/>
              <a:t>Traditionally a magnet design starts with cable definition and magnetic design.</a:t>
            </a:r>
          </a:p>
          <a:p>
            <a:pPr algn="just"/>
            <a:endParaRPr lang="en-GB" dirty="0"/>
          </a:p>
          <a:p>
            <a:pPr algn="just"/>
            <a:r>
              <a:rPr lang="en-GB" dirty="0"/>
              <a:t>The iteration magnetic design – mechanical design – reasonable construction constraints is not always done from the beginning.</a:t>
            </a:r>
          </a:p>
          <a:p>
            <a:pPr algn="just"/>
            <a:endParaRPr lang="en-GB" dirty="0"/>
          </a:p>
          <a:p>
            <a:pPr algn="just"/>
            <a:r>
              <a:rPr lang="en-GB" dirty="0"/>
              <a:t>Then we find ourselves with cross section coil angles not so favourable to reach the right prestress or with coil ends difficult to wind or with high local stress concentrations (high local field).</a:t>
            </a:r>
          </a:p>
          <a:p>
            <a:pPr algn="just"/>
            <a:endParaRPr lang="en-GB" dirty="0"/>
          </a:p>
          <a:p>
            <a:pPr algn="just"/>
            <a:r>
              <a:rPr lang="en-GB" dirty="0"/>
              <a:t>Here as well, we can find a few per cent of margin and save our neck.</a:t>
            </a:r>
          </a:p>
          <a:p>
            <a:endParaRPr lang="en-GB" dirty="0"/>
          </a:p>
        </p:txBody>
      </p:sp>
      <p:pic>
        <p:nvPicPr>
          <p:cNvPr id="3" name="Picture 2">
            <a:extLst>
              <a:ext uri="{FF2B5EF4-FFF2-40B4-BE49-F238E27FC236}">
                <a16:creationId xmlns:a16="http://schemas.microsoft.com/office/drawing/2014/main" id="{9DB2C47C-B2FE-4943-B5CB-F58E18B85AA5}"/>
              </a:ext>
            </a:extLst>
          </p:cNvPr>
          <p:cNvPicPr>
            <a:picLocks noChangeAspect="1"/>
          </p:cNvPicPr>
          <p:nvPr/>
        </p:nvPicPr>
        <p:blipFill>
          <a:blip r:embed="rId2"/>
          <a:stretch>
            <a:fillRect/>
          </a:stretch>
        </p:blipFill>
        <p:spPr>
          <a:xfrm>
            <a:off x="573990" y="3720672"/>
            <a:ext cx="5373074" cy="2924585"/>
          </a:xfrm>
          <a:prstGeom prst="rect">
            <a:avLst/>
          </a:prstGeom>
        </p:spPr>
      </p:pic>
      <p:pic>
        <p:nvPicPr>
          <p:cNvPr id="4" name="Picture 3">
            <a:extLst>
              <a:ext uri="{FF2B5EF4-FFF2-40B4-BE49-F238E27FC236}">
                <a16:creationId xmlns:a16="http://schemas.microsoft.com/office/drawing/2014/main" id="{1BEC0FAC-BDAD-4452-99A2-A186F907A8DE}"/>
              </a:ext>
            </a:extLst>
          </p:cNvPr>
          <p:cNvPicPr>
            <a:picLocks noChangeAspect="1"/>
          </p:cNvPicPr>
          <p:nvPr/>
        </p:nvPicPr>
        <p:blipFill>
          <a:blip r:embed="rId3"/>
          <a:stretch>
            <a:fillRect/>
          </a:stretch>
        </p:blipFill>
        <p:spPr>
          <a:xfrm>
            <a:off x="6855147" y="3158043"/>
            <a:ext cx="4291956" cy="3487214"/>
          </a:xfrm>
          <a:prstGeom prst="rect">
            <a:avLst/>
          </a:prstGeom>
        </p:spPr>
      </p:pic>
    </p:spTree>
    <p:extLst>
      <p:ext uri="{BB962C8B-B14F-4D97-AF65-F5344CB8AC3E}">
        <p14:creationId xmlns:p14="http://schemas.microsoft.com/office/powerpoint/2010/main" val="22405219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50A620D-7ED3-44FD-AC61-8C856271DCA6}"/>
              </a:ext>
            </a:extLst>
          </p:cNvPr>
          <p:cNvSpPr txBox="1"/>
          <p:nvPr/>
        </p:nvSpPr>
        <p:spPr>
          <a:xfrm>
            <a:off x="790574" y="566678"/>
            <a:ext cx="10772775" cy="5447645"/>
          </a:xfrm>
          <a:prstGeom prst="rect">
            <a:avLst/>
          </a:prstGeom>
          <a:noFill/>
        </p:spPr>
        <p:txBody>
          <a:bodyPr wrap="square" rtlCol="0">
            <a:spAutoFit/>
          </a:bodyPr>
          <a:lstStyle/>
          <a:p>
            <a:r>
              <a:rPr lang="en-GB" sz="2400" b="1" dirty="0"/>
              <a:t>Some (starting) numbers and some questions:</a:t>
            </a:r>
          </a:p>
          <a:p>
            <a:endParaRPr lang="en-GB" dirty="0"/>
          </a:p>
          <a:p>
            <a:r>
              <a:rPr lang="en-GB" dirty="0"/>
              <a:t>Bore diameter:			50 mm   (winding on a larger bore would be better but ..)</a:t>
            </a:r>
          </a:p>
          <a:p>
            <a:endParaRPr lang="en-GB" dirty="0"/>
          </a:p>
          <a:p>
            <a:r>
              <a:rPr lang="en-GB" dirty="0"/>
              <a:t>Beam – beam distance:		200 – 210 mm</a:t>
            </a:r>
          </a:p>
          <a:p>
            <a:endParaRPr lang="en-GB" dirty="0"/>
          </a:p>
          <a:p>
            <a:r>
              <a:rPr lang="en-GB" dirty="0"/>
              <a:t>Paddle external size (radius):		90 mm (?) in </a:t>
            </a:r>
            <a:r>
              <a:rPr lang="en-GB" dirty="0" err="1"/>
              <a:t>FalconD</a:t>
            </a:r>
            <a:r>
              <a:rPr lang="en-GB" dirty="0"/>
              <a:t> it is 97 mm</a:t>
            </a:r>
          </a:p>
          <a:p>
            <a:endParaRPr lang="en-GB" dirty="0"/>
          </a:p>
          <a:p>
            <a:r>
              <a:rPr lang="en-GB" dirty="0"/>
              <a:t>Collar thickness (midplane):			20-23 mm  (there will be a rod)</a:t>
            </a:r>
          </a:p>
          <a:p>
            <a:endParaRPr lang="en-GB" dirty="0"/>
          </a:p>
          <a:p>
            <a:r>
              <a:rPr lang="en-GB" dirty="0"/>
              <a:t>Cable</a:t>
            </a:r>
          </a:p>
          <a:p>
            <a:pPr algn="just"/>
            <a:r>
              <a:rPr lang="en-GB" dirty="0"/>
              <a:t>	40 strands (Can we reduce them if we go closer with the iron? Do we gain in winding if we do this?)</a:t>
            </a:r>
          </a:p>
          <a:p>
            <a:pPr algn="just"/>
            <a:r>
              <a:rPr lang="en-GB" dirty="0"/>
              <a:t>	strand diameter 1 mm </a:t>
            </a:r>
          </a:p>
          <a:p>
            <a:pPr algn="just"/>
            <a:endParaRPr lang="en-GB" dirty="0"/>
          </a:p>
          <a:p>
            <a:pPr algn="just"/>
            <a:endParaRPr lang="en-GB" dirty="0"/>
          </a:p>
          <a:p>
            <a:pPr algn="just"/>
            <a:endParaRPr lang="en-GB" dirty="0"/>
          </a:p>
          <a:p>
            <a:pPr algn="just"/>
            <a:r>
              <a:rPr lang="en-GB" dirty="0">
                <a:solidFill>
                  <a:srgbClr val="0070C0"/>
                </a:solidFill>
              </a:rPr>
              <a:t>Low prestress in the coils during assembly (collaring at 30-40 MPa average). Increase pre-stress during cool down to 70-80 MPa average (horizontal gap in the collared coils structure). Maximum compression in the coils &lt; 120 MPa in all load cases.</a:t>
            </a:r>
          </a:p>
        </p:txBody>
      </p:sp>
    </p:spTree>
    <p:extLst>
      <p:ext uri="{BB962C8B-B14F-4D97-AF65-F5344CB8AC3E}">
        <p14:creationId xmlns:p14="http://schemas.microsoft.com/office/powerpoint/2010/main" val="21037244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con&#10;&#10;Description automatically generated">
            <a:extLst>
              <a:ext uri="{FF2B5EF4-FFF2-40B4-BE49-F238E27FC236}">
                <a16:creationId xmlns:a16="http://schemas.microsoft.com/office/drawing/2014/main" id="{855DBB3B-D5FB-48EF-A24F-E8E6485C8E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7433" y="883691"/>
            <a:ext cx="6393734" cy="5281118"/>
          </a:xfrm>
          <a:prstGeom prst="rect">
            <a:avLst/>
          </a:prstGeom>
        </p:spPr>
      </p:pic>
      <p:cxnSp>
        <p:nvCxnSpPr>
          <p:cNvPr id="7" name="Straight Arrow Connector 6">
            <a:extLst>
              <a:ext uri="{FF2B5EF4-FFF2-40B4-BE49-F238E27FC236}">
                <a16:creationId xmlns:a16="http://schemas.microsoft.com/office/drawing/2014/main" id="{EBCE479E-14A1-4AB8-BBE8-330F28AF1ABF}"/>
              </a:ext>
            </a:extLst>
          </p:cNvPr>
          <p:cNvCxnSpPr>
            <a:cxnSpLocks/>
            <a:stCxn id="25" idx="1"/>
          </p:cNvCxnSpPr>
          <p:nvPr/>
        </p:nvCxnSpPr>
        <p:spPr>
          <a:xfrm flipH="1">
            <a:off x="4495802" y="739647"/>
            <a:ext cx="2886072" cy="268935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B9022F0A-5EB6-49FD-B486-7CF6762D5DF9}"/>
              </a:ext>
            </a:extLst>
          </p:cNvPr>
          <p:cNvCxnSpPr>
            <a:cxnSpLocks/>
          </p:cNvCxnSpPr>
          <p:nvPr/>
        </p:nvCxnSpPr>
        <p:spPr>
          <a:xfrm flipH="1">
            <a:off x="5638800" y="1666875"/>
            <a:ext cx="2647950" cy="162877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D27E8EBB-0B01-41B7-8661-EE555903E6AF}"/>
              </a:ext>
            </a:extLst>
          </p:cNvPr>
          <p:cNvCxnSpPr>
            <a:cxnSpLocks/>
          </p:cNvCxnSpPr>
          <p:nvPr/>
        </p:nvCxnSpPr>
        <p:spPr>
          <a:xfrm flipH="1">
            <a:off x="5000626" y="1666875"/>
            <a:ext cx="3286124" cy="176212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7E343AE9-BD9F-452B-BE4D-3A061853DBE1}"/>
              </a:ext>
            </a:extLst>
          </p:cNvPr>
          <p:cNvCxnSpPr>
            <a:cxnSpLocks/>
            <a:stCxn id="24" idx="1"/>
          </p:cNvCxnSpPr>
          <p:nvPr/>
        </p:nvCxnSpPr>
        <p:spPr>
          <a:xfrm flipH="1" flipV="1">
            <a:off x="3235506" y="3425841"/>
            <a:ext cx="4864273" cy="161083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7DF3E66A-C5E6-4A65-A90B-DAB07DD5C871}"/>
              </a:ext>
            </a:extLst>
          </p:cNvPr>
          <p:cNvCxnSpPr>
            <a:cxnSpLocks/>
            <a:stCxn id="24" idx="1"/>
          </p:cNvCxnSpPr>
          <p:nvPr/>
        </p:nvCxnSpPr>
        <p:spPr>
          <a:xfrm flipH="1" flipV="1">
            <a:off x="4581525" y="3484173"/>
            <a:ext cx="3518254" cy="155250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F4ED6838-E0CF-48C2-9DA8-A843F0FBDF39}"/>
              </a:ext>
            </a:extLst>
          </p:cNvPr>
          <p:cNvSpPr txBox="1"/>
          <p:nvPr/>
        </p:nvSpPr>
        <p:spPr>
          <a:xfrm>
            <a:off x="8099779" y="4482677"/>
            <a:ext cx="3644546" cy="1107996"/>
          </a:xfrm>
          <a:prstGeom prst="rect">
            <a:avLst/>
          </a:prstGeom>
          <a:noFill/>
        </p:spPr>
        <p:txBody>
          <a:bodyPr wrap="square" rtlCol="0">
            <a:spAutoFit/>
          </a:bodyPr>
          <a:lstStyle/>
          <a:p>
            <a:pPr algn="just"/>
            <a:r>
              <a:rPr lang="en-GB" dirty="0"/>
              <a:t>Horizontal alignment of the paddles. 0.0 – 0.1 mm clearance of undeformed parts for assembly.</a:t>
            </a:r>
          </a:p>
          <a:p>
            <a:pPr algn="just"/>
            <a:r>
              <a:rPr lang="en-GB" sz="1200" dirty="0"/>
              <a:t>Clearance absorbed by the horizontal pushing key.</a:t>
            </a:r>
          </a:p>
        </p:txBody>
      </p:sp>
      <p:sp>
        <p:nvSpPr>
          <p:cNvPr id="25" name="TextBox 24">
            <a:extLst>
              <a:ext uri="{FF2B5EF4-FFF2-40B4-BE49-F238E27FC236}">
                <a16:creationId xmlns:a16="http://schemas.microsoft.com/office/drawing/2014/main" id="{5883B0CE-AE28-413C-AF99-653DD35BE2C3}"/>
              </a:ext>
            </a:extLst>
          </p:cNvPr>
          <p:cNvSpPr txBox="1"/>
          <p:nvPr/>
        </p:nvSpPr>
        <p:spPr>
          <a:xfrm>
            <a:off x="7381874" y="324148"/>
            <a:ext cx="4362451" cy="830997"/>
          </a:xfrm>
          <a:prstGeom prst="rect">
            <a:avLst/>
          </a:prstGeom>
          <a:noFill/>
        </p:spPr>
        <p:txBody>
          <a:bodyPr wrap="square" rtlCol="0">
            <a:spAutoFit/>
          </a:bodyPr>
          <a:lstStyle/>
          <a:p>
            <a:pPr algn="just"/>
            <a:r>
              <a:rPr lang="en-GB" u="sng" dirty="0"/>
              <a:t>Horizontal gap closed after cool down.</a:t>
            </a:r>
            <a:r>
              <a:rPr lang="en-GB" dirty="0"/>
              <a:t> </a:t>
            </a:r>
            <a:r>
              <a:rPr lang="en-GB" u="sng" dirty="0"/>
              <a:t>Closed cavity. </a:t>
            </a:r>
          </a:p>
          <a:p>
            <a:pPr algn="just"/>
            <a:r>
              <a:rPr lang="en-GB" sz="1200" dirty="0"/>
              <a:t>Tight tolerances for the cavity but coil shims. Angles are important.</a:t>
            </a:r>
          </a:p>
        </p:txBody>
      </p:sp>
      <p:sp>
        <p:nvSpPr>
          <p:cNvPr id="26" name="TextBox 25">
            <a:extLst>
              <a:ext uri="{FF2B5EF4-FFF2-40B4-BE49-F238E27FC236}">
                <a16:creationId xmlns:a16="http://schemas.microsoft.com/office/drawing/2014/main" id="{DE0CBA9D-F917-42CE-83EC-F1B7B6F1575C}"/>
              </a:ext>
            </a:extLst>
          </p:cNvPr>
          <p:cNvSpPr txBox="1"/>
          <p:nvPr/>
        </p:nvSpPr>
        <p:spPr>
          <a:xfrm>
            <a:off x="8397516" y="1278166"/>
            <a:ext cx="2956284" cy="646331"/>
          </a:xfrm>
          <a:prstGeom prst="rect">
            <a:avLst/>
          </a:prstGeom>
          <a:noFill/>
        </p:spPr>
        <p:txBody>
          <a:bodyPr wrap="square" rtlCol="0">
            <a:spAutoFit/>
          </a:bodyPr>
          <a:lstStyle/>
          <a:p>
            <a:pPr algn="just"/>
            <a:r>
              <a:rPr lang="en-GB" u="sng" dirty="0"/>
              <a:t>Horizontal gap always open.</a:t>
            </a:r>
          </a:p>
          <a:p>
            <a:pPr algn="just"/>
            <a:r>
              <a:rPr lang="en-GB" dirty="0"/>
              <a:t>Large tolerances.</a:t>
            </a:r>
          </a:p>
        </p:txBody>
      </p:sp>
      <p:sp>
        <p:nvSpPr>
          <p:cNvPr id="27" name="TextBox 26">
            <a:extLst>
              <a:ext uri="{FF2B5EF4-FFF2-40B4-BE49-F238E27FC236}">
                <a16:creationId xmlns:a16="http://schemas.microsoft.com/office/drawing/2014/main" id="{1A21DC74-EA93-4172-9C8E-689F6CBB3CE1}"/>
              </a:ext>
            </a:extLst>
          </p:cNvPr>
          <p:cNvSpPr txBox="1"/>
          <p:nvPr/>
        </p:nvSpPr>
        <p:spPr>
          <a:xfrm>
            <a:off x="8076127" y="3319508"/>
            <a:ext cx="3965935" cy="1107996"/>
          </a:xfrm>
          <a:prstGeom prst="rect">
            <a:avLst/>
          </a:prstGeom>
          <a:noFill/>
        </p:spPr>
        <p:txBody>
          <a:bodyPr wrap="square" rtlCol="0">
            <a:spAutoFit/>
          </a:bodyPr>
          <a:lstStyle/>
          <a:p>
            <a:pPr algn="just"/>
            <a:r>
              <a:rPr lang="en-GB" dirty="0"/>
              <a:t>Horizontal alignment of the iron yoke halves. 0.0 – 0.1 mm clearance of undeformed parts for assembly.</a:t>
            </a:r>
          </a:p>
          <a:p>
            <a:pPr algn="just"/>
            <a:r>
              <a:rPr lang="en-GB" sz="1200" dirty="0"/>
              <a:t>Clearance absorbed by the horizontal pushing key.</a:t>
            </a:r>
          </a:p>
        </p:txBody>
      </p:sp>
      <p:cxnSp>
        <p:nvCxnSpPr>
          <p:cNvPr id="28" name="Straight Arrow Connector 27">
            <a:extLst>
              <a:ext uri="{FF2B5EF4-FFF2-40B4-BE49-F238E27FC236}">
                <a16:creationId xmlns:a16="http://schemas.microsoft.com/office/drawing/2014/main" id="{101F37B1-5ED0-42C7-95A5-20BA842FE905}"/>
              </a:ext>
            </a:extLst>
          </p:cNvPr>
          <p:cNvCxnSpPr>
            <a:cxnSpLocks/>
            <a:stCxn id="27" idx="1"/>
          </p:cNvCxnSpPr>
          <p:nvPr/>
        </p:nvCxnSpPr>
        <p:spPr>
          <a:xfrm flipH="1" flipV="1">
            <a:off x="5391151" y="3415299"/>
            <a:ext cx="2684976" cy="45820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1CFF74B4-BF79-4246-91A8-03976F087F55}"/>
              </a:ext>
            </a:extLst>
          </p:cNvPr>
          <p:cNvCxnSpPr>
            <a:cxnSpLocks/>
            <a:stCxn id="27" idx="1"/>
          </p:cNvCxnSpPr>
          <p:nvPr/>
        </p:nvCxnSpPr>
        <p:spPr>
          <a:xfrm flipH="1" flipV="1">
            <a:off x="2529425" y="3558062"/>
            <a:ext cx="5546702" cy="31544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57F470FC-508D-494C-AFEC-8AC3ACBF0DD3}"/>
              </a:ext>
            </a:extLst>
          </p:cNvPr>
          <p:cNvCxnSpPr>
            <a:cxnSpLocks/>
            <a:stCxn id="37" idx="1"/>
          </p:cNvCxnSpPr>
          <p:nvPr/>
        </p:nvCxnSpPr>
        <p:spPr>
          <a:xfrm flipH="1" flipV="1">
            <a:off x="4038601" y="5734050"/>
            <a:ext cx="3228974" cy="19191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0346C6FC-6D00-4BB8-8F92-174CC51B6EE8}"/>
              </a:ext>
            </a:extLst>
          </p:cNvPr>
          <p:cNvSpPr txBox="1"/>
          <p:nvPr/>
        </p:nvSpPr>
        <p:spPr>
          <a:xfrm>
            <a:off x="7267575" y="5602802"/>
            <a:ext cx="4176714" cy="646331"/>
          </a:xfrm>
          <a:prstGeom prst="rect">
            <a:avLst/>
          </a:prstGeom>
          <a:noFill/>
        </p:spPr>
        <p:txBody>
          <a:bodyPr wrap="square" rtlCol="0">
            <a:spAutoFit/>
          </a:bodyPr>
          <a:lstStyle/>
          <a:p>
            <a:r>
              <a:rPr lang="en-GB" dirty="0"/>
              <a:t>Fix line. Longitudinally free key. Horizontal clearance just to insert it (0.05 – 0.1 mm).</a:t>
            </a:r>
          </a:p>
        </p:txBody>
      </p:sp>
      <p:cxnSp>
        <p:nvCxnSpPr>
          <p:cNvPr id="38" name="Straight Arrow Connector 37">
            <a:extLst>
              <a:ext uri="{FF2B5EF4-FFF2-40B4-BE49-F238E27FC236}">
                <a16:creationId xmlns:a16="http://schemas.microsoft.com/office/drawing/2014/main" id="{5D50946A-0E78-45F8-BBCC-96CF988E5415}"/>
              </a:ext>
            </a:extLst>
          </p:cNvPr>
          <p:cNvCxnSpPr>
            <a:cxnSpLocks/>
            <a:stCxn id="40" idx="0"/>
          </p:cNvCxnSpPr>
          <p:nvPr/>
        </p:nvCxnSpPr>
        <p:spPr>
          <a:xfrm flipV="1">
            <a:off x="1701976" y="4355073"/>
            <a:ext cx="2062206" cy="141645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0670ECD6-396F-4769-986F-7D8CD337A4FD}"/>
              </a:ext>
            </a:extLst>
          </p:cNvPr>
          <p:cNvSpPr txBox="1"/>
          <p:nvPr/>
        </p:nvSpPr>
        <p:spPr>
          <a:xfrm>
            <a:off x="3526" y="5771531"/>
            <a:ext cx="3396899" cy="646331"/>
          </a:xfrm>
          <a:prstGeom prst="rect">
            <a:avLst/>
          </a:prstGeom>
          <a:noFill/>
        </p:spPr>
        <p:txBody>
          <a:bodyPr wrap="square" rtlCol="0">
            <a:spAutoFit/>
          </a:bodyPr>
          <a:lstStyle/>
          <a:p>
            <a:r>
              <a:rPr lang="en-GB" dirty="0"/>
              <a:t>Pushing key. Horizontal clearance just to insert it (0.05 – 0.1 mm)</a:t>
            </a:r>
          </a:p>
        </p:txBody>
      </p:sp>
      <p:cxnSp>
        <p:nvCxnSpPr>
          <p:cNvPr id="41" name="Straight Arrow Connector 40">
            <a:extLst>
              <a:ext uri="{FF2B5EF4-FFF2-40B4-BE49-F238E27FC236}">
                <a16:creationId xmlns:a16="http://schemas.microsoft.com/office/drawing/2014/main" id="{CB91788A-1A0F-4F97-9DCE-45385DA2D53E}"/>
              </a:ext>
            </a:extLst>
          </p:cNvPr>
          <p:cNvCxnSpPr>
            <a:cxnSpLocks/>
          </p:cNvCxnSpPr>
          <p:nvPr/>
        </p:nvCxnSpPr>
        <p:spPr>
          <a:xfrm>
            <a:off x="1479907" y="1509969"/>
            <a:ext cx="2288422" cy="112202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71F0871C-4BA7-4978-AC54-8F535B69A53B}"/>
              </a:ext>
            </a:extLst>
          </p:cNvPr>
          <p:cNvSpPr txBox="1"/>
          <p:nvPr/>
        </p:nvSpPr>
        <p:spPr>
          <a:xfrm>
            <a:off x="-25796" y="853096"/>
            <a:ext cx="3396899" cy="646331"/>
          </a:xfrm>
          <a:prstGeom prst="rect">
            <a:avLst/>
          </a:prstGeom>
          <a:noFill/>
        </p:spPr>
        <p:txBody>
          <a:bodyPr wrap="square" rtlCol="0">
            <a:spAutoFit/>
          </a:bodyPr>
          <a:lstStyle/>
          <a:p>
            <a:r>
              <a:rPr lang="en-GB" dirty="0"/>
              <a:t>Pushing key. Large horizontal clearance (0.2 – 0.3 mm)</a:t>
            </a:r>
          </a:p>
        </p:txBody>
      </p:sp>
      <p:cxnSp>
        <p:nvCxnSpPr>
          <p:cNvPr id="45" name="Straight Arrow Connector 44">
            <a:extLst>
              <a:ext uri="{FF2B5EF4-FFF2-40B4-BE49-F238E27FC236}">
                <a16:creationId xmlns:a16="http://schemas.microsoft.com/office/drawing/2014/main" id="{4627A264-A71C-433B-8BC5-294927612527}"/>
              </a:ext>
            </a:extLst>
          </p:cNvPr>
          <p:cNvCxnSpPr>
            <a:cxnSpLocks/>
            <a:stCxn id="46" idx="1"/>
          </p:cNvCxnSpPr>
          <p:nvPr/>
        </p:nvCxnSpPr>
        <p:spPr>
          <a:xfrm flipH="1">
            <a:off x="5984697" y="2545595"/>
            <a:ext cx="2412819" cy="71786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E81693FD-588E-4B4E-8942-DF1909976EE0}"/>
              </a:ext>
            </a:extLst>
          </p:cNvPr>
          <p:cNvSpPr txBox="1"/>
          <p:nvPr/>
        </p:nvSpPr>
        <p:spPr>
          <a:xfrm>
            <a:off x="8397516" y="2068541"/>
            <a:ext cx="3520719" cy="954107"/>
          </a:xfrm>
          <a:prstGeom prst="rect">
            <a:avLst/>
          </a:prstGeom>
          <a:noFill/>
        </p:spPr>
        <p:txBody>
          <a:bodyPr wrap="square" rtlCol="0">
            <a:spAutoFit/>
          </a:bodyPr>
          <a:lstStyle/>
          <a:p>
            <a:pPr algn="just"/>
            <a:r>
              <a:rPr lang="en-GB" sz="1400" dirty="0"/>
              <a:t>Aluminium insert. Longer than in the picture. Just to easy the assembly. Aluminium cylinder heated and slightly forced on the two half yokes kept at the right position by the inserts.</a:t>
            </a:r>
          </a:p>
        </p:txBody>
      </p:sp>
      <p:sp>
        <p:nvSpPr>
          <p:cNvPr id="59" name="TextBox 58">
            <a:extLst>
              <a:ext uri="{FF2B5EF4-FFF2-40B4-BE49-F238E27FC236}">
                <a16:creationId xmlns:a16="http://schemas.microsoft.com/office/drawing/2014/main" id="{7BAFD32C-1826-43DD-AD97-A98907EC0929}"/>
              </a:ext>
            </a:extLst>
          </p:cNvPr>
          <p:cNvSpPr txBox="1"/>
          <p:nvPr/>
        </p:nvSpPr>
        <p:spPr>
          <a:xfrm>
            <a:off x="133352" y="44298"/>
            <a:ext cx="7024934" cy="523220"/>
          </a:xfrm>
          <a:prstGeom prst="rect">
            <a:avLst/>
          </a:prstGeom>
          <a:noFill/>
        </p:spPr>
        <p:txBody>
          <a:bodyPr wrap="square" rtlCol="0">
            <a:spAutoFit/>
          </a:bodyPr>
          <a:lstStyle/>
          <a:p>
            <a:r>
              <a:rPr lang="en-GB" sz="2800" dirty="0">
                <a:solidFill>
                  <a:srgbClr val="0070C0"/>
                </a:solidFill>
              </a:rPr>
              <a:t>Key and bladders, one aperture cross section</a:t>
            </a:r>
          </a:p>
        </p:txBody>
      </p:sp>
      <p:sp>
        <p:nvSpPr>
          <p:cNvPr id="66" name="TextBox 65">
            <a:extLst>
              <a:ext uri="{FF2B5EF4-FFF2-40B4-BE49-F238E27FC236}">
                <a16:creationId xmlns:a16="http://schemas.microsoft.com/office/drawing/2014/main" id="{38EAEC53-52C3-43AF-AEA6-01B519222248}"/>
              </a:ext>
            </a:extLst>
          </p:cNvPr>
          <p:cNvSpPr txBox="1"/>
          <p:nvPr/>
        </p:nvSpPr>
        <p:spPr>
          <a:xfrm>
            <a:off x="470256" y="6430291"/>
            <a:ext cx="11584862" cy="369332"/>
          </a:xfrm>
          <a:prstGeom prst="rect">
            <a:avLst/>
          </a:prstGeom>
          <a:noFill/>
        </p:spPr>
        <p:txBody>
          <a:bodyPr wrap="square" rtlCol="0">
            <a:spAutoFit/>
          </a:bodyPr>
          <a:lstStyle/>
          <a:p>
            <a:r>
              <a:rPr lang="en-GB" dirty="0">
                <a:solidFill>
                  <a:srgbClr val="0070C0"/>
                </a:solidFill>
              </a:rPr>
              <a:t>Moderate coil prestress at room temperature (50-60 MPa). Higher compression at the end of cool down (70-80 MPa).</a:t>
            </a:r>
          </a:p>
        </p:txBody>
      </p:sp>
      <p:sp>
        <p:nvSpPr>
          <p:cNvPr id="3" name="TextBox 2">
            <a:extLst>
              <a:ext uri="{FF2B5EF4-FFF2-40B4-BE49-F238E27FC236}">
                <a16:creationId xmlns:a16="http://schemas.microsoft.com/office/drawing/2014/main" id="{57443065-5582-4CBA-BC81-77FBC84CE83E}"/>
              </a:ext>
            </a:extLst>
          </p:cNvPr>
          <p:cNvSpPr txBox="1"/>
          <p:nvPr/>
        </p:nvSpPr>
        <p:spPr>
          <a:xfrm>
            <a:off x="1687138" y="401275"/>
            <a:ext cx="4248727" cy="338554"/>
          </a:xfrm>
          <a:prstGeom prst="rect">
            <a:avLst/>
          </a:prstGeom>
          <a:noFill/>
        </p:spPr>
        <p:txBody>
          <a:bodyPr wrap="square" rtlCol="0">
            <a:spAutoFit/>
          </a:bodyPr>
          <a:lstStyle/>
          <a:p>
            <a:r>
              <a:rPr lang="en-GB" sz="1600" dirty="0">
                <a:solidFill>
                  <a:srgbClr val="0070C0"/>
                </a:solidFill>
              </a:rPr>
              <a:t>Separate the functions and directions of forces</a:t>
            </a:r>
          </a:p>
        </p:txBody>
      </p:sp>
    </p:spTree>
    <p:extLst>
      <p:ext uri="{BB962C8B-B14F-4D97-AF65-F5344CB8AC3E}">
        <p14:creationId xmlns:p14="http://schemas.microsoft.com/office/powerpoint/2010/main" val="24310488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206</TotalTime>
  <Words>1004</Words>
  <Application>Microsoft Office PowerPoint</Application>
  <PresentationFormat>Widescreen</PresentationFormat>
  <Paragraphs>105</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Calibri Light</vt:lpstr>
      <vt:lpstr>Cambria Math</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Diego Perini</dc:creator>
  <cp:lastModifiedBy>Diego Perini</cp:lastModifiedBy>
  <cp:revision>26</cp:revision>
  <dcterms:created xsi:type="dcterms:W3CDTF">2022-03-11T15:39:05Z</dcterms:created>
  <dcterms:modified xsi:type="dcterms:W3CDTF">2022-03-14T07:20:27Z</dcterms:modified>
</cp:coreProperties>
</file>