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58" r:id="rId4"/>
    <p:sldId id="260" r:id="rId5"/>
    <p:sldId id="271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372" y="10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25596-68CF-445E-A24F-4C8EB4D33FBC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80E94-689A-415C-A951-9B6A50E8BE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418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 March 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 March 2022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8680"/>
            <a:ext cx="8226854" cy="2280264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1769978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2742"/>
            <a:ext cx="8226854" cy="2256201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2233194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en-US" noProof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363" indent="-360363">
              <a:lnSpc>
                <a:spcPct val="105000"/>
              </a:lnSpc>
              <a:defRPr sz="2800"/>
            </a:lvl1pPr>
            <a:lvl2pPr marL="720000" indent="-360000">
              <a:lnSpc>
                <a:spcPct val="105000"/>
              </a:lnSpc>
              <a:defRPr sz="2400"/>
            </a:lvl2pPr>
            <a:lvl3pPr marL="1044000" indent="-324000">
              <a:lnSpc>
                <a:spcPct val="105000"/>
              </a:lnSpc>
              <a:defRPr sz="2000"/>
            </a:lvl3pPr>
            <a:lvl4pPr marL="1350000" indent="-306000">
              <a:lnSpc>
                <a:spcPct val="105000"/>
              </a:lnSpc>
              <a:defRPr sz="1800"/>
            </a:lvl4pPr>
            <a:lvl5pPr marL="1638000" indent="-288000">
              <a:lnSpc>
                <a:spcPct val="105000"/>
              </a:lnSpc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 marL="360000" indent="-360000" eaLnBrk="1" latinLnBrk="0" hangingPunct="1">
              <a:defRPr sz="2400"/>
            </a:lvl1pPr>
            <a:lvl2pPr marL="720000" indent="-360000" eaLnBrk="1" latinLnBrk="0" hangingPunct="1">
              <a:defRPr sz="2200"/>
            </a:lvl2pPr>
            <a:lvl3pPr marL="1044000" indent="-324000" eaLnBrk="1" latinLnBrk="0" hangingPunct="1">
              <a:defRPr sz="2000"/>
            </a:lvl3pPr>
            <a:lvl4pPr marL="1350000" indent="-306000" eaLnBrk="1" latinLnBrk="0" hangingPunct="1">
              <a:defRPr sz="1800"/>
            </a:lvl4pPr>
            <a:lvl5pPr marL="1638000" indent="-288000" eaLnBrk="1" latinLnBrk="0" hangingPunct="1"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2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/>
              <a:t>Click to edit Master title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9377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493776" marR="0" lvl="2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493776" marR="0" lvl="3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493776" marR="0" lvl="4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14 March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marR="0" indent="-3600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kumimoji="0" lang="en-GB" sz="1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905256" marR="0" indent="-4572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092708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85316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50492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kumimoji="0" lang="en-GB" sz="28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document/266317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32728-1AAE-40C9-A10D-7984091EB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12 T Robust CERN Models:</a:t>
            </a:r>
            <a:br>
              <a:rPr lang="en-GB" dirty="0"/>
            </a:b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and Cable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5651C8-9373-4301-8C81-11567AE1CD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6C358-ED3D-4329-9F68-F770EBF03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25BFF-6ACC-41FE-AC13-837029BCFE4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Simon C. Hopkins</a:t>
            </a:r>
          </a:p>
        </p:txBody>
      </p:sp>
    </p:spTree>
    <p:extLst>
      <p:ext uri="{BB962C8B-B14F-4D97-AF65-F5344CB8AC3E}">
        <p14:creationId xmlns:p14="http://schemas.microsoft.com/office/powerpoint/2010/main" val="372078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CE0A9-83D3-4EB6-8AC0-413E85EC6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Similar Cable/Strand Experience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D776D-4D30-4C64-812F-1711C8968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Baseline: 40-strand cable of 1 mm diameter strands</a:t>
            </a:r>
          </a:p>
          <a:p>
            <a:pPr lvl="1"/>
            <a:r>
              <a:rPr lang="en-GB" sz="2000" dirty="0" err="1"/>
              <a:t>FalconD</a:t>
            </a:r>
            <a:r>
              <a:rPr lang="en-GB" sz="2000" dirty="0"/>
              <a:t> Cable Spec: </a:t>
            </a:r>
            <a:r>
              <a:rPr lang="en-GB" sz="2000" dirty="0">
                <a:hlinkClick r:id="rId2"/>
              </a:rPr>
              <a:t>EDMS 2663170</a:t>
            </a: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cf. HL-LHC, 108/127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C08B2-0E89-40C9-8FF6-331AD37E24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44E66-9143-45FF-A135-7DFCB890D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E94166F-6217-4EF7-8219-E45BA822F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79957"/>
              </p:ext>
            </p:extLst>
          </p:nvPr>
        </p:nvGraphicFramePr>
        <p:xfrm>
          <a:off x="457199" y="1857781"/>
          <a:ext cx="8226854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93371">
                  <a:extLst>
                    <a:ext uri="{9D8B030D-6E8A-4147-A177-3AD203B41FA5}">
                      <a16:colId xmlns:a16="http://schemas.microsoft.com/office/drawing/2014/main" val="2918533461"/>
                    </a:ext>
                  </a:extLst>
                </a:gridCol>
                <a:gridCol w="1241404">
                  <a:extLst>
                    <a:ext uri="{9D8B030D-6E8A-4147-A177-3AD203B41FA5}">
                      <a16:colId xmlns:a16="http://schemas.microsoft.com/office/drawing/2014/main" val="1645688337"/>
                    </a:ext>
                  </a:extLst>
                </a:gridCol>
                <a:gridCol w="1229292">
                  <a:extLst>
                    <a:ext uri="{9D8B030D-6E8A-4147-A177-3AD203B41FA5}">
                      <a16:colId xmlns:a16="http://schemas.microsoft.com/office/drawing/2014/main" val="496107945"/>
                    </a:ext>
                  </a:extLst>
                </a:gridCol>
                <a:gridCol w="1507852">
                  <a:extLst>
                    <a:ext uri="{9D8B030D-6E8A-4147-A177-3AD203B41FA5}">
                      <a16:colId xmlns:a16="http://schemas.microsoft.com/office/drawing/2014/main" val="2327503981"/>
                    </a:ext>
                  </a:extLst>
                </a:gridCol>
                <a:gridCol w="3554935">
                  <a:extLst>
                    <a:ext uri="{9D8B030D-6E8A-4147-A177-3AD203B41FA5}">
                      <a16:colId xmlns:a16="http://schemas.microsoft.com/office/drawing/2014/main" val="1929340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Width (mm)</a:t>
                      </a:r>
                      <a:r>
                        <a:rPr lang="en-GB" baseline="30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Strand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709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FalconD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0.5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162/169, R&amp;D (TVEL, KAT)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077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FRESCA2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132/169, PIT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94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ERMC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150/169, 120/127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2353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DC5C23C-83C0-4520-BA44-71AA2922524F}"/>
              </a:ext>
            </a:extLst>
          </p:cNvPr>
          <p:cNvSpPr txBox="1"/>
          <p:nvPr/>
        </p:nvSpPr>
        <p:spPr>
          <a:xfrm>
            <a:off x="5126090" y="3838175"/>
            <a:ext cx="3560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 width spec for </a:t>
            </a:r>
            <a:r>
              <a:rPr lang="en-GB" sz="1100" dirty="0" err="1"/>
              <a:t>FalconD</a:t>
            </a:r>
            <a:r>
              <a:rPr lang="en-GB" sz="1100" dirty="0"/>
              <a:t> set to 20.95 mm to match production experience for ERMC, FRESCA2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103073-58BB-42FD-8F2C-F0B7F6A5D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857202"/>
            <a:ext cx="4681182" cy="46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63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63BB0-AB73-4331-84E3-B7251764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Similar Cable/Strand Experience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ED736-715E-45EE-BDF1-852C063B6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RRP layouts with relevant cabling experience at CERN: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61C85-DE1C-488F-820C-0404EAB407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0FE32-D887-47A4-B5C0-0679619ED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FA5CA94-46B9-42F7-8221-8557D351E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421122"/>
              </p:ext>
            </p:extLst>
          </p:nvPr>
        </p:nvGraphicFramePr>
        <p:xfrm>
          <a:off x="457200" y="1514705"/>
          <a:ext cx="8229600" cy="230902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7072377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0596172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1567234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10648004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644568112"/>
                    </a:ext>
                  </a:extLst>
                </a:gridCol>
              </a:tblGrid>
              <a:tr h="32015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162/169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290550"/>
                  </a:ext>
                </a:extLst>
              </a:tr>
              <a:tr h="1211741">
                <a:tc>
                  <a:txBody>
                    <a:bodyPr/>
                    <a:lstStyle/>
                    <a:p>
                      <a:r>
                        <a:rPr lang="en-GB" dirty="0"/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839628"/>
                  </a:ext>
                </a:extLst>
              </a:tr>
              <a:tr h="341336">
                <a:tc>
                  <a:txBody>
                    <a:bodyPr/>
                    <a:lstStyle/>
                    <a:p>
                      <a:r>
                        <a:rPr lang="en-GB" dirty="0"/>
                        <a:t>Cu/non-Cu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199229"/>
                  </a:ext>
                </a:extLst>
              </a:tr>
              <a:tr h="341336">
                <a:tc>
                  <a:txBody>
                    <a:bodyPr/>
                    <a:lstStyle/>
                    <a:p>
                      <a:r>
                        <a:rPr lang="en-GB" i="1" dirty="0" err="1"/>
                        <a:t>d</a:t>
                      </a:r>
                      <a:r>
                        <a:rPr lang="en-GB" i="1" baseline="-25000" dirty="0" err="1"/>
                        <a:t>eff</a:t>
                      </a:r>
                      <a:r>
                        <a:rPr lang="en-GB" dirty="0"/>
                        <a:t> (µm)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32888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7C0B65A-D781-4DA2-AA69-79AB76AF1F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2377861" y="1951056"/>
            <a:ext cx="1079524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8F8E22-26E4-4FAA-A479-FD3044E6C6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6"/>
          <a:stretch/>
        </p:blipFill>
        <p:spPr bwMode="auto">
          <a:xfrm>
            <a:off x="4039068" y="1953022"/>
            <a:ext cx="1063118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E318D-630F-4922-AB44-998430A608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t="882" r="2512" b="2315"/>
          <a:stretch/>
        </p:blipFill>
        <p:spPr bwMode="auto">
          <a:xfrm>
            <a:off x="5665996" y="1951056"/>
            <a:ext cx="1135076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8D9372-6B90-476B-A284-267D76FE1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7274" y="1953022"/>
            <a:ext cx="108095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4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17068-208B-45FA-BD09-694BFA195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Density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62694-E69F-4FD1-A7C8-252605ADE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5943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For strand, can anticipate:</a:t>
            </a:r>
          </a:p>
          <a:p>
            <a:pPr lvl="1"/>
            <a:r>
              <a:rPr lang="en-GB" dirty="0"/>
              <a:t>specified 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2450 A/mm</a:t>
            </a:r>
            <a:r>
              <a:rPr lang="en-GB" baseline="30000" dirty="0"/>
              <a:t>2</a:t>
            </a:r>
            <a:r>
              <a:rPr lang="en-GB" dirty="0"/>
              <a:t> (4.2 K, 12 T)</a:t>
            </a:r>
          </a:p>
          <a:p>
            <a:pPr lvl="1"/>
            <a:r>
              <a:rPr lang="en-GB" dirty="0"/>
              <a:t>typical 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~2800 A/mm</a:t>
            </a:r>
            <a:r>
              <a:rPr lang="en-GB" baseline="30000" dirty="0"/>
              <a:t>2</a:t>
            </a:r>
            <a:r>
              <a:rPr lang="en-GB" dirty="0"/>
              <a:t> (4.2 K, 12 T), and</a:t>
            </a:r>
            <a:br>
              <a:rPr lang="en-GB" dirty="0"/>
            </a:br>
            <a:r>
              <a:rPr lang="en-GB" i="1" dirty="0"/>
              <a:t>J</a:t>
            </a:r>
            <a:r>
              <a:rPr lang="en-GB" i="1" baseline="-25000" dirty="0"/>
              <a:t>e</a:t>
            </a:r>
            <a:r>
              <a:rPr lang="en-GB" dirty="0"/>
              <a:t> ~ 1250–1400 A/mm</a:t>
            </a:r>
            <a:r>
              <a:rPr lang="en-GB" baseline="30000" dirty="0"/>
              <a:t>2</a:t>
            </a:r>
            <a:r>
              <a:rPr lang="en-GB" dirty="0"/>
              <a:t>, depending on chosen Cu/non-Cu, Sn stoichiometry and heat treatment</a:t>
            </a:r>
          </a:p>
          <a:p>
            <a:pPr lvl="2"/>
            <a:r>
              <a:rPr lang="en-GB" i="1" dirty="0"/>
              <a:t>Conservative</a:t>
            </a:r>
            <a:r>
              <a:rPr lang="en-GB" dirty="0"/>
              <a:t> optimisation might suggest reduced Sn (cf. HL-LHC), </a:t>
            </a:r>
            <a:r>
              <a:rPr lang="en-GB" i="1" dirty="0" err="1"/>
              <a:t>d</a:t>
            </a:r>
            <a:r>
              <a:rPr lang="en-GB" i="1" baseline="-25000" dirty="0" err="1"/>
              <a:t>eff</a:t>
            </a:r>
            <a:r>
              <a:rPr lang="en-GB" dirty="0"/>
              <a:t> &lt; 60 µm, Cu/non-Cu &gt; 1, RRR &gt;&gt; 100 as cabled; but available data (axial strain, transverse stress, stability…) to be reviewed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02B4B-157C-4DD6-975C-9F4DE88C5D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83A38E-72EA-40B7-B251-5D00D5E33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660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9598D-0B74-45E9-904E-55AB52291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(DEM-1.1 &amp; ERMC-1)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800E4-D7AB-46D1-A891-59C90498C4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16 November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76D25A-F28C-49ED-9BDF-873515788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651BC7-942B-4711-96B6-FBB2F70EF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4205"/>
            <a:ext cx="3552451" cy="28757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5C2009-3BAC-48FF-BE77-E2C2EA782712}"/>
              </a:ext>
            </a:extLst>
          </p:cNvPr>
          <p:cNvSpPr txBox="1"/>
          <p:nvPr/>
        </p:nvSpPr>
        <p:spPr>
          <a:xfrm>
            <a:off x="1982573" y="4035048"/>
            <a:ext cx="5178854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i="1" dirty="0" err="1"/>
              <a:t>J</a:t>
            </a:r>
            <a:r>
              <a:rPr lang="en-GB" sz="1000" i="1" baseline="-25000" dirty="0" err="1"/>
              <a:t>c</a:t>
            </a:r>
            <a:r>
              <a:rPr lang="en-GB" sz="1000" dirty="0"/>
              <a:t> distribution as measured by the supplier (nominally 4.2 K) and CERN (mean 4.26 K)</a:t>
            </a:r>
            <a:br>
              <a:rPr lang="en-GB" sz="1000" dirty="0"/>
            </a:br>
            <a:r>
              <a:rPr lang="en-GB" sz="800" dirty="0"/>
              <a:t>Standard heat treatment; supplier Cu/non-Cu values used for consistency.</a:t>
            </a:r>
            <a:endParaRPr lang="en-GB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131F1A-F3E9-4073-B3FC-ABAF0EAB6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105" y="994205"/>
            <a:ext cx="3599695" cy="28788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A11EFC-2151-461C-B8B9-372BFCB091AA}"/>
              </a:ext>
            </a:extLst>
          </p:cNvPr>
          <p:cNvSpPr txBox="1"/>
          <p:nvPr/>
        </p:nvSpPr>
        <p:spPr>
          <a:xfrm>
            <a:off x="1292962" y="2869392"/>
            <a:ext cx="689611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DEM-1.1</a:t>
            </a:r>
            <a:br>
              <a:rPr lang="en-GB" sz="1000" dirty="0"/>
            </a:br>
            <a:r>
              <a:rPr lang="en-GB" sz="800" dirty="0"/>
              <a:t>665 °C</a:t>
            </a:r>
            <a:endParaRPr lang="en-GB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E3AEA-89D2-4C37-B895-3F5B56C6AC3C}"/>
              </a:ext>
            </a:extLst>
          </p:cNvPr>
          <p:cNvSpPr txBox="1"/>
          <p:nvPr/>
        </p:nvSpPr>
        <p:spPr>
          <a:xfrm>
            <a:off x="5932696" y="2869796"/>
            <a:ext cx="689611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ERMC-1</a:t>
            </a:r>
            <a:br>
              <a:rPr lang="en-GB" sz="1000" dirty="0"/>
            </a:br>
            <a:r>
              <a:rPr lang="en-GB" sz="800" dirty="0"/>
              <a:t>650 °C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1391679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16-9 blank, text-heavy.pptx" id="{59C52A7D-AD5D-41F1-8807-DCCF45D0DA59}" vid="{2AECA544-8945-473B-8B9F-3F6A58534B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16-9 blank, text-heavy</Template>
  <TotalTime>123</TotalTime>
  <Words>307</Words>
  <Application>Microsoft Office PowerPoint</Application>
  <PresentationFormat>On-screen Show (16:9)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Optima</vt:lpstr>
      <vt:lpstr>CERNCorporate16-9</vt:lpstr>
      <vt:lpstr>12 T Robust CERN Models: Nb3Sn Wire and Cable</vt:lpstr>
      <vt:lpstr>Similar Cable/Strand Experience (1)</vt:lpstr>
      <vt:lpstr>Similar Cable/Strand Experience (2)</vt:lpstr>
      <vt:lpstr>Current Density</vt:lpstr>
      <vt:lpstr>Jc (DEM-1.1 &amp; ERMC-1)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Hopkins</dc:creator>
  <cp:lastModifiedBy>Simon Hopkins</cp:lastModifiedBy>
  <cp:revision>13</cp:revision>
  <dcterms:created xsi:type="dcterms:W3CDTF">2022-03-14T09:33:24Z</dcterms:created>
  <dcterms:modified xsi:type="dcterms:W3CDTF">2022-03-14T11:36:34Z</dcterms:modified>
</cp:coreProperties>
</file>