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1" d="100"/>
          <a:sy n="61" d="100"/>
        </p:scale>
        <p:origin x="68" y="2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2802E-A9A1-4269-AEE3-FA7492B7F0C6}" type="datetimeFigureOut">
              <a:rPr lang="it-IT" smtClean="0"/>
              <a:t>10/03/2022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B1EDA-48DA-425C-B280-89846FDD85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9412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DE437-3B88-4E30-9DA1-AE3CE56E9E41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0886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73975C-4139-4B6A-B886-F0522B90EC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D21BA8E-7104-41EE-AA88-67C4BC0D07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B9AF2A2-F6D5-44AE-8F85-79E1D0EE8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8BC7-8787-4AB8-8F8B-9EE57AD37AE6}" type="datetimeFigureOut">
              <a:rPr lang="it-IT" smtClean="0"/>
              <a:t>10/03/2022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247766-A266-4611-80F2-445AC551B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0A8FA55-7EE9-4DFA-A110-3EFC96387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C30C8-1A9B-4202-A1B7-B98264D6C3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4211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9FE401-5237-4870-8DD4-62B3D2E30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F09E94B-4754-47C1-83BA-780FFA5807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AEC3F4B-5855-496A-83AB-EB28445E8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8BC7-8787-4AB8-8F8B-9EE57AD37AE6}" type="datetimeFigureOut">
              <a:rPr lang="it-IT" smtClean="0"/>
              <a:t>10/03/2022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1B8B042-69E7-4FBC-BD74-E9A38B442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C99F834-5EA6-4DB4-8C71-75CA3EDFB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C30C8-1A9B-4202-A1B7-B98264D6C3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5750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9466F12-F78B-4528-80C8-0F94E4B4D3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2EF6503-27E2-406E-8247-AA7051D4CE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CBD0389-F2C0-4EFA-93CE-384B5FD50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8BC7-8787-4AB8-8F8B-9EE57AD37AE6}" type="datetimeFigureOut">
              <a:rPr lang="it-IT" smtClean="0"/>
              <a:t>10/03/2022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9D67CB-0B93-4FAF-BEB9-6E8DA387B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D9F0DD5-19F8-4B1A-AA83-5AD0C113D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C30C8-1A9B-4202-A1B7-B98264D6C3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824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271D11-B027-48EF-B9AA-5CC4DFC85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1F56A29-692A-4A6A-B7EB-ED7A92F350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2AAB5FD-9BED-43CD-B394-687D4B789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8BC7-8787-4AB8-8F8B-9EE57AD37AE6}" type="datetimeFigureOut">
              <a:rPr lang="it-IT" smtClean="0"/>
              <a:t>10/03/2022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01BBA2D-E241-4831-B391-0E1D7BDC4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760E754-3019-4083-9097-18BF0B184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C30C8-1A9B-4202-A1B7-B98264D6C3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575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EDEE50-220B-4FE4-9422-B2F466E5B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BD7BF8B-67A6-4DEE-B87D-9AFFF89B75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FC0D05-8267-4B06-9B95-595F8229C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8BC7-8787-4AB8-8F8B-9EE57AD37AE6}" type="datetimeFigureOut">
              <a:rPr lang="it-IT" smtClean="0"/>
              <a:t>10/03/2022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07C86E1-686B-4292-A560-14579C77F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6D9E144-1F45-4FCA-8E92-48FF54368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C30C8-1A9B-4202-A1B7-B98264D6C3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3828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41CC14-17F4-4877-9A43-85788ECE3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9106043-15E1-4223-9F9A-43654A6A7F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A9DE072-85E1-446C-91C8-BE9285B757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801D5D3-4649-4F02-A8C9-EC5ADACFA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8BC7-8787-4AB8-8F8B-9EE57AD37AE6}" type="datetimeFigureOut">
              <a:rPr lang="it-IT" smtClean="0"/>
              <a:t>10/03/2022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F61A3FB-9AEF-49C8-BDF1-00AAC8B88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341A45C-9A5D-406F-A3F3-1AAC98457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C30C8-1A9B-4202-A1B7-B98264D6C3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6190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B63149-AA88-4229-B341-C07E3CF4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A0E5BB3-744A-4EFA-A7D4-4AC7F5567F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75A85D8-23E5-4E73-8B32-9FF8ECC8D9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0A790BF-B60D-4A74-8E93-8BA3C92DBD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4827AC3-A0DF-448B-BE2A-12A022A294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1058E16-4E6B-4164-87B8-DB7949D81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8BC7-8787-4AB8-8F8B-9EE57AD37AE6}" type="datetimeFigureOut">
              <a:rPr lang="it-IT" smtClean="0"/>
              <a:t>10/03/2022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050F008-5FAF-46CB-A2DA-8FDFA6108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2804CE4-FF8C-4C4F-881E-208A31160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C30C8-1A9B-4202-A1B7-B98264D6C3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5315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F91067A-2C36-497E-89F4-6E6A22DF5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921511B-CCB5-49F2-9BD9-EE0FC37FA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8BC7-8787-4AB8-8F8B-9EE57AD37AE6}" type="datetimeFigureOut">
              <a:rPr lang="it-IT" smtClean="0"/>
              <a:t>10/03/2022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D5DEC15-A72C-4FD0-8FF2-0A4693C5C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2AFFB95-4CD4-4CD4-94F3-DDD6643B1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C30C8-1A9B-4202-A1B7-B98264D6C3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2560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F45A2E6-65EB-41C5-9AC1-B4AB35260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8BC7-8787-4AB8-8F8B-9EE57AD37AE6}" type="datetimeFigureOut">
              <a:rPr lang="it-IT" smtClean="0"/>
              <a:t>10/03/2022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0E223E7E-BC32-4934-B0ED-7FA451DDE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D5944B1-0F66-4678-BA93-830114701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C30C8-1A9B-4202-A1B7-B98264D6C3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9750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AF0D1D-3593-43E6-87AF-C13EC8E20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0E7321D-7CA1-4C35-9FFF-3798993908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62061D3-9E3B-4BE8-B50F-95A4A1FEDF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281B954-6773-4B44-B1FC-1EC921774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8BC7-8787-4AB8-8F8B-9EE57AD37AE6}" type="datetimeFigureOut">
              <a:rPr lang="it-IT" smtClean="0"/>
              <a:t>10/03/2022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7AA1A44-2010-4BF5-9721-D3B41ECE0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71E9161-57F9-4985-9CC6-E8411FD77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C30C8-1A9B-4202-A1B7-B98264D6C3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5394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805BA9-25F1-432B-B9C6-6912FA395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2E96A78-5CB1-4314-B96F-01C64A8AFE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0C20A6E-9E6F-4937-9B94-87E5594CE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0D6E3B2-BF50-4DFD-9AA2-E977E6FAA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8BC7-8787-4AB8-8F8B-9EE57AD37AE6}" type="datetimeFigureOut">
              <a:rPr lang="it-IT" smtClean="0"/>
              <a:t>10/03/2022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BCA35D5-3FB6-464E-A047-F5639E9DC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B7FFD43-1038-424D-9E11-6C858ED51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C30C8-1A9B-4202-A1B7-B98264D6C3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5433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B10B152-F1B5-4B3F-B612-421343F23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8CBB041-1C22-4506-9FAA-4F627EB9C6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C3E9B2-3328-4888-A2B9-F77D34FFF3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E8BC7-8787-4AB8-8F8B-9EE57AD37AE6}" type="datetimeFigureOut">
              <a:rPr lang="it-IT" smtClean="0"/>
              <a:t>10/03/2022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D0C7DF7-D7F1-4040-9CCC-AC18DA598C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486248D-A3E5-4CCF-BF03-90A933CF8C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C30C8-1A9B-4202-A1B7-B98264D6C35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7308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lemento grafico 7">
            <a:extLst>
              <a:ext uri="{FF2B5EF4-FFF2-40B4-BE49-F238E27FC236}">
                <a16:creationId xmlns:a16="http://schemas.microsoft.com/office/drawing/2014/main" id="{2BE00B48-C8D3-46A9-AB37-85509937B1F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69483" y="195239"/>
            <a:ext cx="7673083" cy="6478829"/>
          </a:xfrm>
          <a:prstGeom prst="rect">
            <a:avLst/>
          </a:prstGeom>
        </p:spPr>
      </p:pic>
      <p:sp>
        <p:nvSpPr>
          <p:cNvPr id="99" name="CasellaDiTesto 98">
            <a:extLst>
              <a:ext uri="{FF2B5EF4-FFF2-40B4-BE49-F238E27FC236}">
                <a16:creationId xmlns:a16="http://schemas.microsoft.com/office/drawing/2014/main" id="{B831E008-7A45-4BBF-A85D-358568FE8AA7}"/>
              </a:ext>
            </a:extLst>
          </p:cNvPr>
          <p:cNvSpPr txBox="1"/>
          <p:nvPr/>
        </p:nvSpPr>
        <p:spPr>
          <a:xfrm>
            <a:off x="893805" y="2704435"/>
            <a:ext cx="10404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0070C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US" sz="36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alcon</a:t>
            </a:r>
            <a:r>
              <a:rPr lang="en-US" sz="3600" dirty="0">
                <a:solidFill>
                  <a:srgbClr val="0070C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</a:t>
            </a:r>
            <a:r>
              <a:rPr lang="en-US" sz="36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ipole</a:t>
            </a:r>
          </a:p>
          <a:p>
            <a:pPr algn="ctr"/>
            <a:r>
              <a:rPr lang="en-US" sz="3600" dirty="0">
                <a:solidFill>
                  <a:schemeClr val="accent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I</a:t>
            </a:r>
            <a:r>
              <a:rPr lang="en-US" sz="3600" dirty="0">
                <a:latin typeface="Georgia" panose="02040502050405020303" pitchFamily="18" charset="0"/>
                <a:cs typeface="Times New Roman" panose="02020603050405020304" pitchFamily="18" charset="0"/>
              </a:rPr>
              <a:t>ron </a:t>
            </a:r>
            <a:r>
              <a:rPr lang="en-US" sz="3600" dirty="0">
                <a:solidFill>
                  <a:schemeClr val="accent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P</a:t>
            </a:r>
            <a:r>
              <a:rPr lang="en-US" sz="3600" dirty="0">
                <a:latin typeface="Georgia" panose="02040502050405020303" pitchFamily="18" charset="0"/>
                <a:cs typeface="Times New Roman" panose="02020603050405020304" pitchFamily="18" charset="0"/>
              </a:rPr>
              <a:t>ad </a:t>
            </a:r>
            <a:r>
              <a:rPr lang="en-US" sz="3600" dirty="0">
                <a:solidFill>
                  <a:schemeClr val="accent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S</a:t>
            </a:r>
            <a:r>
              <a:rPr lang="en-US" sz="3600" dirty="0">
                <a:latin typeface="Georgia" panose="02040502050405020303" pitchFamily="18" charset="0"/>
                <a:cs typeface="Times New Roman" panose="02020603050405020304" pitchFamily="18" charset="0"/>
              </a:rPr>
              <a:t>tudy</a:t>
            </a:r>
            <a:endParaRPr lang="it-CH" sz="3600" dirty="0">
              <a:latin typeface="Georgia" panose="02040502050405020303" pitchFamily="18" charset="0"/>
            </a:endParaRPr>
          </a:p>
        </p:txBody>
      </p:sp>
      <p:sp>
        <p:nvSpPr>
          <p:cNvPr id="100" name="Rettangolo 99">
            <a:extLst>
              <a:ext uri="{FF2B5EF4-FFF2-40B4-BE49-F238E27FC236}">
                <a16:creationId xmlns:a16="http://schemas.microsoft.com/office/drawing/2014/main" id="{35A41E96-2943-4F20-8B3F-4E776DCC4CAF}"/>
              </a:ext>
            </a:extLst>
          </p:cNvPr>
          <p:cNvSpPr/>
          <p:nvPr/>
        </p:nvSpPr>
        <p:spPr>
          <a:xfrm>
            <a:off x="4364596" y="4468013"/>
            <a:ext cx="3462807" cy="20159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600"/>
              </a:spcAft>
            </a:pPr>
            <a:endParaRPr lang="it-IT" sz="2400" dirty="0">
              <a:latin typeface="Georgia" panose="02040502050405020303" pitchFamily="18" charset="0"/>
            </a:endParaRPr>
          </a:p>
          <a:p>
            <a:pPr algn="ctr"/>
            <a:r>
              <a:rPr lang="it-IT" dirty="0">
                <a:latin typeface="Georgia" panose="02040502050405020303" pitchFamily="18" charset="0"/>
              </a:rPr>
              <a:t>INFN LASA </a:t>
            </a:r>
          </a:p>
          <a:p>
            <a:pPr algn="ctr"/>
            <a:r>
              <a:rPr lang="it-IT" dirty="0" err="1">
                <a:latin typeface="Georgia" panose="02040502050405020303" pitchFamily="18" charset="0"/>
              </a:rPr>
              <a:t>Superconducting</a:t>
            </a:r>
            <a:r>
              <a:rPr lang="it-IT" dirty="0">
                <a:latin typeface="Georgia" panose="02040502050405020303" pitchFamily="18" charset="0"/>
              </a:rPr>
              <a:t> Magnet Group</a:t>
            </a:r>
          </a:p>
          <a:p>
            <a:pPr algn="ctr"/>
            <a:r>
              <a:rPr lang="it-IT" dirty="0">
                <a:latin typeface="Georgia" panose="02040502050405020303" pitchFamily="18" charset="0"/>
              </a:rPr>
              <a:t>Milan, </a:t>
            </a:r>
            <a:r>
              <a:rPr lang="it-IT" dirty="0" err="1">
                <a:latin typeface="Georgia" panose="02040502050405020303" pitchFamily="18" charset="0"/>
              </a:rPr>
              <a:t>Italy</a:t>
            </a:r>
            <a:endParaRPr lang="it-IT" dirty="0">
              <a:latin typeface="Georgia" panose="02040502050405020303" pitchFamily="18" charset="0"/>
            </a:endParaRPr>
          </a:p>
          <a:p>
            <a:pPr algn="ctr"/>
            <a:r>
              <a:rPr lang="it-IT" sz="1600" dirty="0">
                <a:latin typeface="Georgia" panose="02040502050405020303" pitchFamily="18" charset="0"/>
              </a:rPr>
              <a:t>&amp;</a:t>
            </a:r>
          </a:p>
          <a:p>
            <a:pPr algn="ctr"/>
            <a:r>
              <a:rPr lang="it-IT" sz="1600" dirty="0">
                <a:latin typeface="Georgia" panose="02040502050405020303" pitchFamily="18" charset="0"/>
              </a:rPr>
              <a:t>INFN Genova</a:t>
            </a:r>
          </a:p>
          <a:p>
            <a:pPr algn="ctr"/>
            <a:endParaRPr lang="it-IT" sz="1000" dirty="0">
              <a:latin typeface="Georgia" panose="02040502050405020303" pitchFamily="18" charset="0"/>
            </a:endParaRP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53ED64A9-B291-4C61-B454-8F77699AB4F9}"/>
              </a:ext>
            </a:extLst>
          </p:cNvPr>
          <p:cNvGrpSpPr/>
          <p:nvPr/>
        </p:nvGrpSpPr>
        <p:grpSpPr>
          <a:xfrm>
            <a:off x="706784" y="678288"/>
            <a:ext cx="10785248" cy="900000"/>
            <a:chOff x="706784" y="678288"/>
            <a:chExt cx="10785248" cy="900000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318F4509-0D87-4C7E-B889-ECCB649F35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784" y="678288"/>
              <a:ext cx="1776559" cy="900000"/>
            </a:xfrm>
            <a:prstGeom prst="rect">
              <a:avLst/>
            </a:prstGeom>
          </p:spPr>
        </p:pic>
        <p:pic>
          <p:nvPicPr>
            <p:cNvPr id="3" name="Immagine 2" descr="Immagine che contiene testo&#10;&#10;Descrizione generata automaticamente">
              <a:extLst>
                <a:ext uri="{FF2B5EF4-FFF2-40B4-BE49-F238E27FC236}">
                  <a16:creationId xmlns:a16="http://schemas.microsoft.com/office/drawing/2014/main" id="{E7556554-0B84-4BFB-9140-EB47F91D8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42031" y="678288"/>
              <a:ext cx="2250001" cy="9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38274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lemento grafico 3">
            <a:extLst>
              <a:ext uri="{FF2B5EF4-FFF2-40B4-BE49-F238E27FC236}">
                <a16:creationId xmlns:a16="http://schemas.microsoft.com/office/drawing/2014/main" id="{38D2E8A6-5645-4D30-B3A0-95DC106C99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9384" y="317539"/>
            <a:ext cx="4879348" cy="3990474"/>
          </a:xfrm>
          <a:prstGeom prst="rect">
            <a:avLst/>
          </a:prstGeom>
        </p:spPr>
      </p:pic>
      <p:pic>
        <p:nvPicPr>
          <p:cNvPr id="13" name="Elemento grafico 12">
            <a:extLst>
              <a:ext uri="{FF2B5EF4-FFF2-40B4-BE49-F238E27FC236}">
                <a16:creationId xmlns:a16="http://schemas.microsoft.com/office/drawing/2014/main" id="{31C44CEE-88E9-4F9E-9580-CBB8A97D9F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31729" y="317539"/>
            <a:ext cx="4868235" cy="3990474"/>
          </a:xfrm>
          <a:prstGeom prst="rect">
            <a:avLst/>
          </a:prstGeom>
        </p:spPr>
      </p:pic>
      <p:graphicFrame>
        <p:nvGraphicFramePr>
          <p:cNvPr id="16" name="Tabella 16">
            <a:extLst>
              <a:ext uri="{FF2B5EF4-FFF2-40B4-BE49-F238E27FC236}">
                <a16:creationId xmlns:a16="http://schemas.microsoft.com/office/drawing/2014/main" id="{ABFB7256-0E97-4FD7-B9DB-4860B17D79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961621"/>
              </p:ext>
            </p:extLst>
          </p:nvPr>
        </p:nvGraphicFramePr>
        <p:xfrm>
          <a:off x="338273" y="4503372"/>
          <a:ext cx="5041107" cy="22250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508504">
                  <a:extLst>
                    <a:ext uri="{9D8B030D-6E8A-4147-A177-3AD203B41FA5}">
                      <a16:colId xmlns:a16="http://schemas.microsoft.com/office/drawing/2014/main" val="1464806663"/>
                    </a:ext>
                  </a:extLst>
                </a:gridCol>
                <a:gridCol w="1362266">
                  <a:extLst>
                    <a:ext uri="{9D8B030D-6E8A-4147-A177-3AD203B41FA5}">
                      <a16:colId xmlns:a16="http://schemas.microsoft.com/office/drawing/2014/main" val="808545101"/>
                    </a:ext>
                  </a:extLst>
                </a:gridCol>
                <a:gridCol w="1170337">
                  <a:extLst>
                    <a:ext uri="{9D8B030D-6E8A-4147-A177-3AD203B41FA5}">
                      <a16:colId xmlns:a16="http://schemas.microsoft.com/office/drawing/2014/main" val="2336162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400" dirty="0" err="1">
                          <a:latin typeface="Georgia Pro Light" panose="020B0604020202020204" pitchFamily="18" charset="0"/>
                        </a:rPr>
                        <a:t>Parameter</a:t>
                      </a:r>
                      <a:endParaRPr lang="it-IT" sz="1400" dirty="0">
                        <a:latin typeface="Georgia Pro Light" panose="020B0604020202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TDR </a:t>
                      </a:r>
                      <a:r>
                        <a:rPr lang="it-IT" sz="1400" dirty="0" err="1">
                          <a:latin typeface="Georgia Pro Light" panose="020B0604020202020204" pitchFamily="18" charset="0"/>
                        </a:rPr>
                        <a:t>version</a:t>
                      </a:r>
                      <a:endParaRPr lang="it-IT" sz="1400" dirty="0">
                        <a:latin typeface="Georgia Pro Light" panose="020B0604020202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>
                          <a:latin typeface="Georgia Pro Light" panose="020B0604020202020204" pitchFamily="18" charset="0"/>
                        </a:rPr>
                        <a:t>Iron</a:t>
                      </a:r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 </a:t>
                      </a:r>
                      <a:r>
                        <a:rPr lang="it-IT" sz="1400" dirty="0" err="1">
                          <a:latin typeface="Georgia Pro Light" panose="020B0604020202020204" pitchFamily="18" charset="0"/>
                        </a:rPr>
                        <a:t>pad</a:t>
                      </a:r>
                      <a:endParaRPr lang="it-IT" sz="1400" dirty="0">
                        <a:latin typeface="Georgia Pro Light" panose="020B0604020202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251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Operating </a:t>
                      </a:r>
                      <a:r>
                        <a:rPr lang="it-IT" sz="1400" dirty="0" err="1">
                          <a:latin typeface="Georgia Pro Light" panose="020B0604020202020204" pitchFamily="18" charset="0"/>
                        </a:rPr>
                        <a:t>current</a:t>
                      </a:r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 [A]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20991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19565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643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Peak field [T]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12.53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12.46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0610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Peak and bore field ratio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1.044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1.038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116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 err="1">
                          <a:latin typeface="Georgia Pro Light" panose="020B0604020202020204" pitchFamily="18" charset="0"/>
                        </a:rPr>
                        <a:t>Margin</a:t>
                      </a:r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 on </a:t>
                      </a:r>
                      <a:r>
                        <a:rPr lang="it-IT" sz="1400" dirty="0" err="1">
                          <a:latin typeface="Georgia Pro Light" panose="020B0604020202020204" pitchFamily="18" charset="0"/>
                        </a:rPr>
                        <a:t>loadline</a:t>
                      </a:r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23.58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25.12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3595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Temperature </a:t>
                      </a:r>
                      <a:r>
                        <a:rPr lang="it-IT" sz="1400" dirty="0" err="1">
                          <a:latin typeface="Georgia Pro Light" panose="020B0604020202020204" pitchFamily="18" charset="0"/>
                        </a:rPr>
                        <a:t>margin</a:t>
                      </a:r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5.11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5.35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1356448"/>
                  </a:ext>
                </a:extLst>
              </a:tr>
            </a:tbl>
          </a:graphicData>
        </a:graphic>
      </p:graphicFrame>
      <p:graphicFrame>
        <p:nvGraphicFramePr>
          <p:cNvPr id="19" name="Tabella 16">
            <a:extLst>
              <a:ext uri="{FF2B5EF4-FFF2-40B4-BE49-F238E27FC236}">
                <a16:creationId xmlns:a16="http://schemas.microsoft.com/office/drawing/2014/main" id="{F151AF64-D77C-4DBA-A9BD-EE260D86E7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48932"/>
              </p:ext>
            </p:extLst>
          </p:nvPr>
        </p:nvGraphicFramePr>
        <p:xfrm>
          <a:off x="6831729" y="4503372"/>
          <a:ext cx="4868235" cy="22250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422481">
                  <a:extLst>
                    <a:ext uri="{9D8B030D-6E8A-4147-A177-3AD203B41FA5}">
                      <a16:colId xmlns:a16="http://schemas.microsoft.com/office/drawing/2014/main" val="1464806663"/>
                    </a:ext>
                  </a:extLst>
                </a:gridCol>
                <a:gridCol w="1315551">
                  <a:extLst>
                    <a:ext uri="{9D8B030D-6E8A-4147-A177-3AD203B41FA5}">
                      <a16:colId xmlns:a16="http://schemas.microsoft.com/office/drawing/2014/main" val="808545101"/>
                    </a:ext>
                  </a:extLst>
                </a:gridCol>
                <a:gridCol w="1130203">
                  <a:extLst>
                    <a:ext uri="{9D8B030D-6E8A-4147-A177-3AD203B41FA5}">
                      <a16:colId xmlns:a16="http://schemas.microsoft.com/office/drawing/2014/main" val="23361627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Field </a:t>
                      </a:r>
                      <a:r>
                        <a:rPr lang="it-IT" sz="1400" dirty="0" err="1">
                          <a:latin typeface="Georgia Pro Light" panose="020B0604020202020204" pitchFamily="18" charset="0"/>
                        </a:rPr>
                        <a:t>quality</a:t>
                      </a:r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 [</a:t>
                      </a:r>
                      <a:r>
                        <a:rPr lang="it-IT" sz="1400" dirty="0" err="1">
                          <a:latin typeface="Georgia Pro Light" panose="020B0604020202020204" pitchFamily="18" charset="0"/>
                        </a:rPr>
                        <a:t>units</a:t>
                      </a:r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TDR </a:t>
                      </a:r>
                      <a:r>
                        <a:rPr lang="it-IT" sz="1400" dirty="0" err="1">
                          <a:latin typeface="Georgia Pro Light" panose="020B0604020202020204" pitchFamily="18" charset="0"/>
                        </a:rPr>
                        <a:t>version</a:t>
                      </a:r>
                      <a:endParaRPr lang="it-IT" sz="1400" dirty="0">
                        <a:latin typeface="Georgia Pro Light" panose="020B0604020202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>
                          <a:latin typeface="Georgia Pro Light" panose="020B0604020202020204" pitchFamily="18" charset="0"/>
                        </a:rPr>
                        <a:t>Iron</a:t>
                      </a:r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 </a:t>
                      </a:r>
                      <a:r>
                        <a:rPr lang="it-IT" sz="1400" dirty="0" err="1">
                          <a:latin typeface="Georgia Pro Light" panose="020B0604020202020204" pitchFamily="18" charset="0"/>
                        </a:rPr>
                        <a:t>pad</a:t>
                      </a:r>
                      <a:endParaRPr lang="it-IT" sz="1400" dirty="0">
                        <a:latin typeface="Georgia Pro Light" panose="020B060402020202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251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b</a:t>
                      </a:r>
                      <a:r>
                        <a:rPr lang="it-IT" sz="1400" baseline="-25000" dirty="0">
                          <a:latin typeface="Georgia Pro Light" panose="020B06040202020202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-0.28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14.75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643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b</a:t>
                      </a:r>
                      <a:r>
                        <a:rPr lang="it-IT" sz="1400" baseline="-25000" dirty="0">
                          <a:latin typeface="Georgia Pro Light" panose="020B06040202020202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-5.30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-4.77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0610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b</a:t>
                      </a:r>
                      <a:r>
                        <a:rPr lang="it-IT" sz="1400" baseline="-25000" dirty="0">
                          <a:latin typeface="Georgia Pro Light" panose="020B0604020202020204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12.63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11.80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116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b</a:t>
                      </a:r>
                      <a:r>
                        <a:rPr lang="it-IT" sz="1400" baseline="-25000" dirty="0">
                          <a:latin typeface="Georgia Pro Light" panose="020B0604020202020204" pitchFamily="18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2.85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2.66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3595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b</a:t>
                      </a:r>
                      <a:r>
                        <a:rPr lang="it-IT" sz="1400" baseline="-25000" dirty="0">
                          <a:latin typeface="Georgia Pro Light" panose="020B0604020202020204" pitchFamily="18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1.31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Georgia Pro Light" panose="020B0604020202020204" pitchFamily="18" charset="0"/>
                        </a:rPr>
                        <a:t>1.22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1356448"/>
                  </a:ext>
                </a:extLst>
              </a:tr>
            </a:tbl>
          </a:graphicData>
        </a:graphic>
      </p:graphicFrame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533F73B-764E-4735-857D-04889E7BE962}"/>
              </a:ext>
            </a:extLst>
          </p:cNvPr>
          <p:cNvSpPr txBox="1"/>
          <p:nvPr/>
        </p:nvSpPr>
        <p:spPr>
          <a:xfrm>
            <a:off x="3874222" y="317539"/>
            <a:ext cx="153451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Georgia" panose="02040502050405020303" pitchFamily="18" charset="0"/>
              </a:rPr>
              <a:t>TDR </a:t>
            </a:r>
            <a:r>
              <a:rPr lang="it-IT" dirty="0" err="1">
                <a:latin typeface="Georgia" panose="02040502050405020303" pitchFamily="18" charset="0"/>
              </a:rPr>
              <a:t>version</a:t>
            </a:r>
            <a:endParaRPr lang="it-IT" dirty="0">
              <a:latin typeface="Georgia" panose="02040502050405020303" pitchFamily="18" charset="0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883EBD5E-353C-4FBF-8A9A-B866E08B36C1}"/>
              </a:ext>
            </a:extLst>
          </p:cNvPr>
          <p:cNvSpPr txBox="1"/>
          <p:nvPr/>
        </p:nvSpPr>
        <p:spPr>
          <a:xfrm>
            <a:off x="10165454" y="317539"/>
            <a:ext cx="153451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dirty="0" err="1">
                <a:latin typeface="Georgia" panose="02040502050405020303" pitchFamily="18" charset="0"/>
              </a:rPr>
              <a:t>Iron</a:t>
            </a:r>
            <a:r>
              <a:rPr lang="it-IT" dirty="0">
                <a:latin typeface="Georgia" panose="02040502050405020303" pitchFamily="18" charset="0"/>
              </a:rPr>
              <a:t> </a:t>
            </a:r>
            <a:r>
              <a:rPr lang="it-IT" dirty="0" err="1">
                <a:latin typeface="Georgia" panose="02040502050405020303" pitchFamily="18" charset="0"/>
              </a:rPr>
              <a:t>pad</a:t>
            </a:r>
            <a:endParaRPr lang="it-IT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0369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87</Words>
  <Application>Microsoft Office PowerPoint</Application>
  <PresentationFormat>Widescreen</PresentationFormat>
  <Paragraphs>47</Paragraphs>
  <Slides>2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Georgia</vt:lpstr>
      <vt:lpstr>Georgia Pro Light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Riccardo Umberto Valente</dc:creator>
  <cp:lastModifiedBy>Riccardo Umberto Valente</cp:lastModifiedBy>
  <cp:revision>5</cp:revision>
  <dcterms:created xsi:type="dcterms:W3CDTF">2022-03-10T11:39:21Z</dcterms:created>
  <dcterms:modified xsi:type="dcterms:W3CDTF">2022-03-10T12:40:22Z</dcterms:modified>
</cp:coreProperties>
</file>