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</p:sldMasterIdLst>
  <p:notesMasterIdLst>
    <p:notesMasterId r:id="rId12"/>
  </p:notesMasterIdLst>
  <p:sldIdLst>
    <p:sldId id="404" r:id="rId3"/>
    <p:sldId id="409" r:id="rId4"/>
    <p:sldId id="405" r:id="rId5"/>
    <p:sldId id="417" r:id="rId6"/>
    <p:sldId id="419" r:id="rId7"/>
    <p:sldId id="418" r:id="rId8"/>
    <p:sldId id="420" r:id="rId9"/>
    <p:sldId id="421" r:id="rId10"/>
    <p:sldId id="42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A4A3A4"/>
          </p15:clr>
        </p15:guide>
        <p15:guide id="3" pos="3940" userDrawn="1">
          <p15:clr>
            <a:srgbClr val="A4A3A4"/>
          </p15:clr>
        </p15:guide>
        <p15:guide id="4" orient="horz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omas Frosio" initials="TF" lastIdx="9" clrIdx="0">
    <p:extLst>
      <p:ext uri="{19B8F6BF-5375-455C-9EA6-DF929625EA0E}">
        <p15:presenceInfo xmlns:p15="http://schemas.microsoft.com/office/powerpoint/2012/main" userId="a985db8075f9e6f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3080D"/>
    <a:srgbClr val="805030"/>
    <a:srgbClr val="2F601A"/>
    <a:srgbClr val="A0252B"/>
    <a:srgbClr val="FF9900"/>
    <a:srgbClr val="364C40"/>
    <a:srgbClr val="007434"/>
    <a:srgbClr val="385252"/>
    <a:srgbClr val="4030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1" autoAdjust="0"/>
    <p:restoredTop sz="95332" autoAdjust="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>
        <p:guide pos="3840"/>
        <p:guide pos="3940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783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641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347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1192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487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3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153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0143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200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843DD-7CC4-4A6E-8FD8-7B52A0685C16}" type="datetime1">
              <a:rPr lang="en-GB" smtClean="0"/>
              <a:t>09/03/2022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EDMS-2714366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A1384E4-00A2-034F-9179-F5B2A6B17B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931" y="0"/>
            <a:ext cx="12372622" cy="6950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69633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7328-08BF-41CB-AFD5-A77B401921B8}" type="datetime1">
              <a:rPr lang="en-GB" smtClean="0"/>
              <a:t>09/03/2022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EDMS-2714366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C6995-58F9-4F06-A880-4C7320D3FAAA}" type="datetime1">
              <a:rPr lang="en-GB" smtClean="0"/>
              <a:t>09/03/2022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EDMS-2714366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8BA3-EF5B-42A3-8721-D53800D80DF4}" type="datetime1">
              <a:rPr lang="en-GB" smtClean="0"/>
              <a:t>09/03/2022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EDMS-2714366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612BB-4F96-42E3-894F-F469F96C4333}" type="datetime1">
              <a:rPr lang="en-GB" smtClean="0"/>
              <a:t>09/03/2022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EDMS-2714366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9784F-683B-46D9-8403-1F7E6E4FBDFF}" type="datetime1">
              <a:rPr lang="en-GB" smtClean="0"/>
              <a:t>09/03/2022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EDMS-2714366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D1344-B39E-480B-9435-DCE336132972}" type="datetime1">
              <a:rPr lang="en-GB" smtClean="0"/>
              <a:t>09/03/2022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EDMS-2714366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F4C8-5EDC-4F38-9BF8-F314BDC8E88C}" type="datetime1">
              <a:rPr lang="en-GB" smtClean="0"/>
              <a:t>09/03/2022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EDMS-2714366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8103-9322-428A-9C3D-0131C325ED9D}" type="datetime1">
              <a:rPr lang="en-GB" smtClean="0"/>
              <a:t>09/03/2022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EDMS-2714366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093C13A0-3C91-43DA-9F39-A4A9F0E89F9A}" type="datetime1">
              <a:rPr lang="en-GB" smtClean="0"/>
              <a:t>09/03/2022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EDMS-2714366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59" r:id="rId2"/>
    <p:sldLayoutId id="2147483660" r:id="rId3"/>
    <p:sldLayoutId id="2147483661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67990" y="539613"/>
            <a:ext cx="11539307" cy="687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MEDICIS 2021 operation review Mini-workshop (09/03/2022)</a:t>
            </a:r>
            <a:endParaRPr lang="en-GB" sz="7200" b="1" i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endParaRPr lang="en-GB" sz="4000" b="1" i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en-GB" sz="65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Analyse radiologique &amp; Shipping</a:t>
            </a:r>
            <a:endParaRPr lang="en-GB" sz="6500" b="1" dirty="0"/>
          </a:p>
          <a:p>
            <a:endParaRPr lang="en-GB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fr-F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Philippe Bertreix, Nabil Menaa, </a:t>
            </a:r>
            <a:r>
              <a:rPr lang="fr-FR" sz="2400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Maxime Munos</a:t>
            </a:r>
            <a:r>
              <a:rPr lang="fr-F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Chris Theis      </a:t>
            </a:r>
          </a:p>
          <a:p>
            <a:r>
              <a:rPr lang="fr-F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HSE-RP-CS</a:t>
            </a:r>
          </a:p>
          <a:p>
            <a:endParaRPr lang="fr-FR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fr-FR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endParaRPr lang="en-GB" sz="60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1998FB1-A664-4B0C-A643-1C2E1E5AB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EDMS-2714366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139286-DC77-4AD5-A53E-7402D8448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3846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546410" y="200177"/>
            <a:ext cx="11790729" cy="775778"/>
          </a:xfrm>
        </p:spPr>
        <p:txBody>
          <a:bodyPr>
            <a:normAutofit/>
          </a:bodyPr>
          <a:lstStyle/>
          <a:p>
            <a:r>
              <a:rPr lang="fr-FR" altLang="ko-KR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MEDICIS 2021 </a:t>
            </a:r>
            <a:r>
              <a:rPr lang="fr-FR" altLang="ko-KR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– REX Spectrométrie &amp; shipping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60523" y="1336390"/>
            <a:ext cx="1179072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En</a:t>
            </a:r>
            <a:r>
              <a:rPr lang="en-GB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8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2021, pour les services HSE/RP Spectrométrie et Shipping, MEDICIS </a:t>
            </a:r>
            <a:r>
              <a:rPr lang="en-GB" sz="2800" dirty="0" err="1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c’est</a:t>
            </a:r>
            <a:r>
              <a:rPr lang="en-GB" sz="28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FR" sz="28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40 analyses Spectrométrie effectuées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29 shipping préparés</a:t>
            </a:r>
            <a:endParaRPr lang="fr-FR" sz="3000" dirty="0">
              <a:solidFill>
                <a:srgbClr val="0055A0"/>
              </a:solidFill>
              <a:latin typeface="Calibri Light" panose="020F0302020204030204" pitchFamily="34" charset="0"/>
              <a:cs typeface="Calibri Light" panose="020F0302020204030204" pitchFamily="34" charset="0"/>
              <a:sym typeface="Wingdings" panose="05000000000000000000" pitchFamily="2" charset="2"/>
            </a:endParaRPr>
          </a:p>
          <a:p>
            <a:endParaRPr lang="fr-FR" sz="2000" dirty="0">
              <a:solidFill>
                <a:srgbClr val="0055A0"/>
              </a:solidFill>
              <a:latin typeface="Calibri Light" panose="020F0302020204030204" pitchFamily="34" charset="0"/>
              <a:cs typeface="Calibri Light" panose="020F0302020204030204" pitchFamily="34" charset="0"/>
              <a:sym typeface="Wingdings" panose="05000000000000000000" pitchFamily="2" charset="2"/>
            </a:endParaRPr>
          </a:p>
          <a:p>
            <a:r>
              <a:rPr lang="fr-FR" sz="28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La nature des collections (radioéléments à vie courte) impose un service « sur mesure » et une disponibilité maximale  activité très impactante et importante pour les services Spectrométrie &amp; shipping (quasiment ressources dédiées).</a:t>
            </a:r>
          </a:p>
          <a:p>
            <a:endParaRPr lang="fr-FR" sz="2200" dirty="0">
              <a:latin typeface="Calibri Light" panose="020F0302020204030204" pitchFamily="34" charset="0"/>
              <a:cs typeface="Calibri Light" panose="020F0302020204030204" pitchFamily="34" charset="0"/>
              <a:sym typeface="Wingdings" panose="05000000000000000000" pitchFamily="2" charset="2"/>
            </a:endParaRPr>
          </a:p>
          <a:p>
            <a:r>
              <a:rPr lang="fr-FR" sz="28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La préparation en amont (planning, demandes TREC, transporteur) est un élément important pour être le plus efficace possible le jour J.</a:t>
            </a:r>
          </a:p>
          <a:p>
            <a:endParaRPr lang="fr-FR" sz="2200" dirty="0">
              <a:latin typeface="Calibri Light" panose="020F0302020204030204" pitchFamily="34" charset="0"/>
              <a:cs typeface="Calibri Light" panose="020F03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5F81AE9-D447-4EF5-9939-BC1A8FF86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EDMS-2714366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AF0945-DE1D-40DD-8261-45BABFFE7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229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546410" y="200177"/>
            <a:ext cx="11790729" cy="775778"/>
          </a:xfrm>
        </p:spPr>
        <p:txBody>
          <a:bodyPr>
            <a:normAutofit/>
          </a:bodyPr>
          <a:lstStyle/>
          <a:p>
            <a:r>
              <a:rPr lang="fr-FR" altLang="ko-KR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MEDICIS 2021 </a:t>
            </a:r>
            <a:r>
              <a:rPr lang="fr-FR" altLang="ko-KR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– REX Spectrométrie &amp; shipping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60523" y="1355640"/>
            <a:ext cx="11790729" cy="500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500" dirty="0">
                <a:latin typeface="Calibri Light" panose="020F0302020204030204" pitchFamily="34" charset="0"/>
                <a:cs typeface="Calibri Light" panose="020F0302020204030204" pitchFamily="34" charset="0"/>
              </a:rPr>
              <a:t>L’anticipation des opérations est un facteur clé pour assurer les ressources qui sont nécessaires aux envois MEDICIS (Spectrométrie &amp; shipping) et minimiser le temps nécessaire au process.</a:t>
            </a:r>
          </a:p>
          <a:p>
            <a:endParaRPr lang="fr-FR" sz="2200" dirty="0">
              <a:solidFill>
                <a:srgbClr val="0055A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fr-FR" sz="25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 définition du planning préliminaire des envois tôt dans l’année (plusieurs semaines avant la première collection) pour identifier de possibles conflits </a:t>
            </a:r>
            <a:r>
              <a:rPr lang="fr-FR" sz="2500" u="sng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est indispensable</a:t>
            </a:r>
            <a:r>
              <a:rPr lang="fr-FR" sz="25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endParaRPr lang="fr-FR" sz="2200" dirty="0">
              <a:solidFill>
                <a:srgbClr val="0055A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fr-FR" sz="25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C. Duchemin a écrit une procédure (EDMS 2588337) qui définit le rôle de chacun, ainsi que la </a:t>
            </a:r>
            <a:r>
              <a:rPr lang="fr-FR" sz="2500" i="1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timeline</a:t>
            </a:r>
            <a:r>
              <a:rPr lang="fr-FR" sz="25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dans l’organisation des envois des collections MEDICIS. </a:t>
            </a:r>
          </a:p>
          <a:p>
            <a:r>
              <a:rPr lang="fr-FR" sz="2500" u="sng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 respect de cette procédure est très important afin que le labo Spectrométrie et le service shipping puissent allouer les ressources nécessaires à ces envois.</a:t>
            </a:r>
          </a:p>
          <a:p>
            <a:pPr marL="457200" indent="-457200">
              <a:buFontTx/>
              <a:buChar char="-"/>
            </a:pPr>
            <a:endParaRPr lang="fr-FR" sz="2800" dirty="0">
              <a:solidFill>
                <a:srgbClr val="0055A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fr-FR" sz="2200" dirty="0">
              <a:latin typeface="Calibri Light" panose="020F0302020204030204" pitchFamily="34" charset="0"/>
              <a:cs typeface="Calibri Light" panose="020F03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B2B70D5-DE10-4FA8-B537-D2B6B0965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EDMS-2714366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C182F7-786F-4946-930A-FBE8D58C1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5281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B97750DB-4AF0-40E9-A717-06D559EA1D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844578"/>
              </p:ext>
            </p:extLst>
          </p:nvPr>
        </p:nvGraphicFramePr>
        <p:xfrm>
          <a:off x="434650" y="1158835"/>
          <a:ext cx="11504151" cy="475906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49991">
                  <a:extLst>
                    <a:ext uri="{9D8B030D-6E8A-4147-A177-3AD203B41FA5}">
                      <a16:colId xmlns:a16="http://schemas.microsoft.com/office/drawing/2014/main" val="1629947130"/>
                    </a:ext>
                  </a:extLst>
                </a:gridCol>
                <a:gridCol w="1432560">
                  <a:extLst>
                    <a:ext uri="{9D8B030D-6E8A-4147-A177-3AD203B41FA5}">
                      <a16:colId xmlns:a16="http://schemas.microsoft.com/office/drawing/2014/main" val="4215030960"/>
                    </a:ext>
                  </a:extLst>
                </a:gridCol>
                <a:gridCol w="7721600">
                  <a:extLst>
                    <a:ext uri="{9D8B030D-6E8A-4147-A177-3AD203B41FA5}">
                      <a16:colId xmlns:a16="http://schemas.microsoft.com/office/drawing/2014/main" val="2418760240"/>
                    </a:ext>
                  </a:extLst>
                </a:gridCol>
              </a:tblGrid>
              <a:tr h="243245">
                <a:tc>
                  <a:txBody>
                    <a:bodyPr/>
                    <a:lstStyle/>
                    <a:p>
                      <a:r>
                        <a:rPr lang="fr-FR" sz="1600" b="1" dirty="0">
                          <a:solidFill>
                            <a:schemeClr val="bg1"/>
                          </a:solidFill>
                        </a:rPr>
                        <a:t>Quand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1" dirty="0">
                          <a:solidFill>
                            <a:schemeClr val="bg1"/>
                          </a:solidFill>
                        </a:rPr>
                        <a:t>Qui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1" dirty="0">
                          <a:solidFill>
                            <a:schemeClr val="bg1"/>
                          </a:solidFill>
                        </a:rPr>
                        <a:t>Action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8611461"/>
                  </a:ext>
                </a:extLst>
              </a:tr>
              <a:tr h="553720">
                <a:tc>
                  <a:txBody>
                    <a:bodyPr/>
                    <a:lstStyle/>
                    <a:p>
                      <a:r>
                        <a:rPr lang="fr-FR" sz="1400" dirty="0"/>
                        <a:t>Au moins </a:t>
                      </a:r>
                      <a:r>
                        <a:rPr lang="fr-FR" sz="1400" dirty="0">
                          <a:solidFill>
                            <a:srgbClr val="FF0000"/>
                          </a:solidFill>
                        </a:rPr>
                        <a:t>5 semaines </a:t>
                      </a:r>
                      <a:r>
                        <a:rPr lang="fr-FR" sz="1400" dirty="0"/>
                        <a:t>avant la première collection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MEDICIS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Définition du planning préliminaire – Discussion/validation  avec RP Spectrométrie &amp; shipping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453047"/>
                  </a:ext>
                </a:extLst>
              </a:tr>
              <a:tr h="553720">
                <a:tc>
                  <a:txBody>
                    <a:bodyPr/>
                    <a:lstStyle/>
                    <a:p>
                      <a:r>
                        <a:rPr lang="fr-FR" sz="1400" dirty="0"/>
                        <a:t>Au moins </a:t>
                      </a:r>
                      <a:r>
                        <a:rPr lang="fr-FR" sz="1400" dirty="0">
                          <a:solidFill>
                            <a:srgbClr val="FF0000"/>
                          </a:solidFill>
                        </a:rPr>
                        <a:t>2 semaines </a:t>
                      </a:r>
                      <a:r>
                        <a:rPr lang="fr-FR" sz="1400" dirty="0"/>
                        <a:t>avant la première collection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MEDICIS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Lancement </a:t>
                      </a:r>
                      <a:r>
                        <a:rPr lang="fr-FR" sz="1400" u="sng" dirty="0"/>
                        <a:t>des demandes</a:t>
                      </a:r>
                      <a:r>
                        <a:rPr lang="fr-FR" sz="1400" u="none" dirty="0"/>
                        <a:t> </a:t>
                      </a:r>
                      <a:r>
                        <a:rPr lang="fr-FR" sz="1400" dirty="0"/>
                        <a:t>de Spectrométrie – shipping – transport interne (pour le transfert des échantillons au laboratoire Spectrométrie) pour les collections validées au planning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4236518"/>
                  </a:ext>
                </a:extLst>
              </a:tr>
              <a:tr h="325718">
                <a:tc rowSpan="2"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FF0000"/>
                          </a:solidFill>
                        </a:rPr>
                        <a:t>Une semaine </a:t>
                      </a:r>
                      <a:r>
                        <a:rPr lang="fr-FR" sz="1400" dirty="0"/>
                        <a:t>avant la collection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MEDICIS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Dernières vérifications concernant la collection prévue entre MEDICIS et RP-CS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1385676"/>
                  </a:ext>
                </a:extLst>
              </a:tr>
              <a:tr h="3257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RP Shipping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Organisation du shipping avec le transporteur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4100007"/>
                  </a:ext>
                </a:extLst>
              </a:tr>
              <a:tr h="325718">
                <a:tc rowSpan="3">
                  <a:txBody>
                    <a:bodyPr/>
                    <a:lstStyle/>
                    <a:p>
                      <a:r>
                        <a:rPr lang="fr-FR" sz="1400" dirty="0"/>
                        <a:t>Jour J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MEDICIS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Extraction et préparation de la collection - transmission de l’estimation de l’activité (KROMEK)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5567918"/>
                  </a:ext>
                </a:extLst>
              </a:tr>
              <a:tr h="3257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RP Shipping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Transfert de la collection au labo Spectrométrie (transport interne radioactif)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3951710"/>
                  </a:ext>
                </a:extLst>
              </a:tr>
              <a:tr h="3257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RP Spectrométrie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Mesure Spectrométrie de la collection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7658077"/>
                  </a:ext>
                </a:extLst>
              </a:tr>
              <a:tr h="325718">
                <a:tc rowSpan="3">
                  <a:txBody>
                    <a:bodyPr/>
                    <a:lstStyle/>
                    <a:p>
                      <a:r>
                        <a:rPr lang="fr-FR" sz="1400" dirty="0"/>
                        <a:t>Entre J+0,5 à J+1,5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RP Spectrométrie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Analyse Spectrométrie de la collection et rendu des résultats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8655182"/>
                  </a:ext>
                </a:extLst>
              </a:tr>
              <a:tr h="325718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fr-FR" sz="1400" dirty="0"/>
                        <a:t>RP Shipping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Préparation du colis et formalités administratives shipping (acceptance,  documentation…)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4557558"/>
                  </a:ext>
                </a:extLst>
              </a:tr>
              <a:tr h="325718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Mise à disposition du colis au transporteur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6423059"/>
                  </a:ext>
                </a:extLst>
              </a:tr>
              <a:tr h="325718">
                <a:tc>
                  <a:txBody>
                    <a:bodyPr/>
                    <a:lstStyle/>
                    <a:p>
                      <a:r>
                        <a:rPr lang="fr-FR" sz="1400" dirty="0"/>
                        <a:t>Entre J+1,5 et J+2,5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Transporteur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Livraison de la collection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7384339"/>
                  </a:ext>
                </a:extLst>
              </a:tr>
            </a:tbl>
          </a:graphicData>
        </a:graphic>
      </p:graphicFrame>
      <p:sp>
        <p:nvSpPr>
          <p:cNvPr id="31" name="Title 3">
            <a:extLst>
              <a:ext uri="{FF2B5EF4-FFF2-40B4-BE49-F238E27FC236}">
                <a16:creationId xmlns:a16="http://schemas.microsoft.com/office/drawing/2014/main" id="{5AF3BB76-64FF-4747-BFC2-5EC6D199BC72}"/>
              </a:ext>
            </a:extLst>
          </p:cNvPr>
          <p:cNvSpPr txBox="1">
            <a:spLocks/>
          </p:cNvSpPr>
          <p:nvPr/>
        </p:nvSpPr>
        <p:spPr>
          <a:xfrm>
            <a:off x="546410" y="200177"/>
            <a:ext cx="11790729" cy="7757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altLang="ko-KR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MEDICIS 2021 – REX Spectrométrie &amp; shipping</a:t>
            </a:r>
            <a:endParaRPr lang="en-US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A19DA48-B17C-4A33-888F-B6E23C0D6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EDMS-2714366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75EF36-37A9-432D-BA96-CD4F3EAF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9182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546410" y="200177"/>
            <a:ext cx="11790729" cy="775778"/>
          </a:xfrm>
        </p:spPr>
        <p:txBody>
          <a:bodyPr>
            <a:normAutofit/>
          </a:bodyPr>
          <a:lstStyle/>
          <a:p>
            <a:r>
              <a:rPr lang="fr-FR" altLang="ko-KR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MEDICIS 2021 </a:t>
            </a:r>
            <a:r>
              <a:rPr lang="fr-FR" altLang="ko-KR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– REX Spectrométrie &amp; shipping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60524" y="1164496"/>
            <a:ext cx="116673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Dans les faits, le laboratoire Spectrométrie gamma alloue une ressource exclusive à MEDICIS les jours de collection, et priorise ainsi l’analyse et le rendu des résultats.</a:t>
            </a:r>
          </a:p>
          <a:p>
            <a:endParaRPr lang="fr-FR" sz="2000" dirty="0">
              <a:solidFill>
                <a:srgbClr val="0055A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fr-FR" sz="24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 respect du planning de sortie de la collection est d’autant plus important que le planning est « serré » : le risque en bout de chaine est un report du shipping à J+1 (dans le meilleur des cas).</a:t>
            </a:r>
          </a:p>
          <a:p>
            <a:endParaRPr lang="fr-FR" sz="2000" dirty="0">
              <a:solidFill>
                <a:srgbClr val="0055A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fr-FR" sz="24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Une analyse complète de la collection est nécessaire pour le service RP Shipping (Radioélément cible + </a:t>
            </a:r>
            <a:r>
              <a:rPr lang="fr-FR" sz="2400" u="sng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contaminants</a:t>
            </a:r>
            <a:r>
              <a:rPr lang="fr-FR" sz="24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</a:t>
            </a:r>
            <a:r>
              <a:rPr lang="fr-FR" sz="24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 nécessite à minima 2h de travail pour les analyses « faciles ». L’analyse peut prendre jusqu’à une journée.</a:t>
            </a:r>
          </a:p>
          <a:p>
            <a:endParaRPr lang="fr-FR" sz="2000" dirty="0">
              <a:solidFill>
                <a:srgbClr val="0055A0"/>
              </a:solidFill>
              <a:latin typeface="Calibri Light" panose="020F0302020204030204" pitchFamily="34" charset="0"/>
              <a:cs typeface="Calibri Light" panose="020F0302020204030204" pitchFamily="34" charset="0"/>
              <a:sym typeface="Wingdings" panose="05000000000000000000" pitchFamily="2" charset="2"/>
            </a:endParaRPr>
          </a:p>
          <a:p>
            <a:r>
              <a:rPr lang="fr-FR" sz="24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En parallèle, le service RP shipping prépare le colis sur la base de l’activité KROMEK transmise par le coordinateur MEDICIS, afin de gagner du temps opérationnel.</a:t>
            </a:r>
            <a:endParaRPr lang="fr-FR" sz="2400" dirty="0">
              <a:solidFill>
                <a:srgbClr val="0055A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0BE54AF-55A2-46A6-B78E-6C20EEFD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EDMS-2714366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12A6A7-5753-4463-93AF-4436F2792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335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546410" y="200177"/>
            <a:ext cx="11790729" cy="775778"/>
          </a:xfrm>
        </p:spPr>
        <p:txBody>
          <a:bodyPr>
            <a:normAutofit/>
          </a:bodyPr>
          <a:lstStyle/>
          <a:p>
            <a:r>
              <a:rPr lang="fr-FR" altLang="ko-KR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MEDICIS 2021 </a:t>
            </a:r>
            <a:r>
              <a:rPr lang="fr-FR" altLang="ko-KR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– REX Spectrométrie &amp; shipping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60523" y="1527825"/>
            <a:ext cx="11646437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Mise en place d’un contrat avec un transporteur pour les collections MEDICIS afin de :</a:t>
            </a:r>
          </a:p>
          <a:p>
            <a:pPr marL="457200" indent="-457200">
              <a:buFontTx/>
              <a:buChar char="-"/>
            </a:pPr>
            <a:r>
              <a:rPr lang="fr-FR" sz="26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N’avoir qu’un seul point de contact pour les transports</a:t>
            </a:r>
          </a:p>
          <a:p>
            <a:pPr marL="457200" indent="-457200">
              <a:buFontTx/>
              <a:buChar char="-"/>
            </a:pPr>
            <a:r>
              <a:rPr lang="fr-FR" sz="26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Identifier en amont avec le transporteur les instituts destinataires et les possibilités/formalités de transport</a:t>
            </a:r>
          </a:p>
          <a:p>
            <a:pPr marL="457200" indent="-457200">
              <a:buFontTx/>
              <a:buChar char="-"/>
            </a:pPr>
            <a:r>
              <a:rPr lang="fr-FR" sz="26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Réduire autant que possible le process de chargement/transport</a:t>
            </a:r>
            <a:endParaRPr lang="fr-FR" sz="2600" dirty="0">
              <a:solidFill>
                <a:srgbClr val="0055A0"/>
              </a:solidFill>
              <a:latin typeface="Calibri Light" panose="020F0302020204030204" pitchFamily="34" charset="0"/>
              <a:cs typeface="Calibri Light" panose="020F0302020204030204" pitchFamily="34" charset="0"/>
              <a:sym typeface="Wingdings" panose="05000000000000000000" pitchFamily="2" charset="2"/>
            </a:endParaRPr>
          </a:p>
          <a:p>
            <a:endParaRPr lang="fr-FR" sz="2400" dirty="0">
              <a:solidFill>
                <a:srgbClr val="0055A0"/>
              </a:solidFill>
              <a:latin typeface="Calibri Light" panose="020F0302020204030204" pitchFamily="34" charset="0"/>
              <a:cs typeface="Calibri Light" panose="020F0302020204030204" pitchFamily="34" charset="0"/>
              <a:sym typeface="Wingdings" panose="05000000000000000000" pitchFamily="2" charset="2"/>
            </a:endParaRPr>
          </a:p>
          <a:p>
            <a:r>
              <a:rPr lang="fr-FR" sz="26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Bon bilan pour la partie « opérations transport» (chargement). </a:t>
            </a:r>
          </a:p>
          <a:p>
            <a:r>
              <a:rPr lang="fr-FR" sz="26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Bilan plus mitigé pour la partie « douanes »</a:t>
            </a:r>
            <a:endParaRPr lang="fr-FR" sz="2600" dirty="0">
              <a:solidFill>
                <a:srgbClr val="0055A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C998653-1C7D-4188-A45F-9FBD01244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EDMS-2714366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C7D9D6-74DB-4D08-8EBA-0643F2331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661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546410" y="200177"/>
            <a:ext cx="11790729" cy="775778"/>
          </a:xfrm>
        </p:spPr>
        <p:txBody>
          <a:bodyPr>
            <a:normAutofit/>
          </a:bodyPr>
          <a:lstStyle/>
          <a:p>
            <a:r>
              <a:rPr lang="fr-FR" altLang="ko-KR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MEDICIS 2021 </a:t>
            </a:r>
            <a:r>
              <a:rPr lang="fr-FR" altLang="ko-KR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– REX Spectrométrie &amp; shipping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33779" y="2059394"/>
            <a:ext cx="1138604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Globalement, les collections MEDICIS sont livrées entre J+1 et J+2 après la sortie de la collection. Ce résultat est bien entendu fonction du pays de destination (plus le destinataire est loin, plus le temps logistique sera long).</a:t>
            </a:r>
          </a:p>
          <a:p>
            <a:endParaRPr lang="fr-FR" sz="3200" dirty="0">
              <a:solidFill>
                <a:srgbClr val="0055A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fr-FR" sz="28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Transport exclusivement par route pour les pays « limitrophes » </a:t>
            </a:r>
            <a:r>
              <a:rPr lang="fr-FR" sz="28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 moyen de transport le plus efficace (l’avion nécessite plus d’opérations logistiques).</a:t>
            </a:r>
            <a:endParaRPr lang="fr-FR" sz="2800" dirty="0">
              <a:solidFill>
                <a:srgbClr val="0055A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35E7E09-0180-4E1D-831C-3128B361F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EDMS-2714366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207F93-27C9-49E2-AA42-8273D85E9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2733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546410" y="200177"/>
            <a:ext cx="11790729" cy="775778"/>
          </a:xfrm>
        </p:spPr>
        <p:txBody>
          <a:bodyPr>
            <a:normAutofit/>
          </a:bodyPr>
          <a:lstStyle/>
          <a:p>
            <a:r>
              <a:rPr lang="fr-FR" altLang="ko-KR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MEDICIS 2022 </a:t>
            </a:r>
            <a:r>
              <a:rPr lang="fr-FR" altLang="ko-KR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– Discussions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99024" y="1182562"/>
            <a:ext cx="113131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Mise en place d’un nouveau contrat avec un transporteur dédié : chargement sur Meyrin mais départ officiel Prévessin </a:t>
            </a:r>
          </a:p>
          <a:p>
            <a:r>
              <a:rPr lang="fr-FR" sz="26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	 évite les formalités douanières (validation service logistique)</a:t>
            </a:r>
          </a:p>
          <a:p>
            <a:endParaRPr lang="fr-FR" sz="2800" dirty="0">
              <a:solidFill>
                <a:srgbClr val="0055A0"/>
              </a:solidFill>
              <a:latin typeface="Calibri Light" panose="020F0302020204030204" pitchFamily="34" charset="0"/>
              <a:cs typeface="Calibri Light" panose="020F0302020204030204" pitchFamily="34" charset="0"/>
              <a:sym typeface="Wingdings" panose="05000000000000000000" pitchFamily="2" charset="2"/>
            </a:endParaRPr>
          </a:p>
          <a:p>
            <a:r>
              <a:rPr lang="fr-FR" sz="26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Installation d’un détecteur </a:t>
            </a:r>
            <a:r>
              <a:rPr lang="fr-FR" sz="2600" dirty="0" err="1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GeHP</a:t>
            </a:r>
            <a:r>
              <a:rPr lang="fr-FR" sz="26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 à MEDICIS pour effectuer les analyses de spectrométrie gamma : 	</a:t>
            </a:r>
          </a:p>
          <a:p>
            <a:pPr marL="914400" lvl="1" indent="-457200">
              <a:buFont typeface="Wingdings" panose="05000000000000000000" pitchFamily="2" charset="2"/>
              <a:buChar char="à"/>
            </a:pPr>
            <a:r>
              <a:rPr lang="fr-FR" sz="26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Evite les transferts MEDICIS – Labo Spectrométrie B24 ou ISR – Service Shipping.</a:t>
            </a:r>
          </a:p>
          <a:p>
            <a:pPr marL="914400" lvl="1" indent="-457200">
              <a:buFont typeface="Wingdings" panose="05000000000000000000" pitchFamily="2" charset="2"/>
              <a:buChar char="à"/>
            </a:pPr>
            <a:r>
              <a:rPr lang="fr-FR" sz="26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Condition d’exploitation du détecteur à définir avec le laboratoire de Spectrométrie gamma: formations et procédures nécessaires.</a:t>
            </a:r>
          </a:p>
          <a:p>
            <a:pPr marL="914400" lvl="1" indent="-457200">
              <a:buFont typeface="Wingdings" panose="05000000000000000000" pitchFamily="2" charset="2"/>
              <a:buChar char="à"/>
            </a:pPr>
            <a:r>
              <a:rPr lang="fr-FR" sz="26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Assurance Qualité assurée par le labo Spectrométrie</a:t>
            </a:r>
            <a:endParaRPr lang="fr-FR" sz="2600" dirty="0">
              <a:solidFill>
                <a:srgbClr val="0055A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277DBBC-0752-45B2-ACB4-123C83462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EDMS-2714366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363472-35F6-4512-B577-B0DC64AC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5296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546410" y="200177"/>
            <a:ext cx="11790729" cy="775778"/>
          </a:xfrm>
        </p:spPr>
        <p:txBody>
          <a:bodyPr>
            <a:normAutofit/>
          </a:bodyPr>
          <a:lstStyle/>
          <a:p>
            <a:r>
              <a:rPr lang="fr-FR" altLang="ko-KR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MEDICIS </a:t>
            </a:r>
            <a:r>
              <a:rPr lang="fr-FR" altLang="ko-KR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– Bilan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60524" y="1229976"/>
            <a:ext cx="11607425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Importance de la préparation des collections en amont (</a:t>
            </a:r>
            <a:r>
              <a:rPr lang="fr-FR" sz="22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procédure EMDS </a:t>
            </a:r>
            <a:r>
              <a:rPr lang="fr-FR" sz="22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2588337) ainsi que du respect du planning.</a:t>
            </a:r>
          </a:p>
          <a:p>
            <a:endParaRPr lang="fr-FR" sz="1200" dirty="0">
              <a:solidFill>
                <a:srgbClr val="0055A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Ressources RP-CS exclusives/dédiées lors des collections MEDICIS.</a:t>
            </a:r>
          </a:p>
          <a:p>
            <a:endParaRPr lang="fr-FR" sz="1200" dirty="0">
              <a:solidFill>
                <a:srgbClr val="0055A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Laboratoire Spectrométrie et service RP shipping sont organisés de manière à minimiser le temps nécessaire au processus. L'efficacité du processus le jour J, repose en grande partie sur la préparation et l'échange d'informations via le </a:t>
            </a:r>
            <a:r>
              <a:rPr lang="fr-FR" sz="2200" u="sng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coordinateur </a:t>
            </a:r>
            <a:r>
              <a:rPr lang="fr-FR" sz="22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MEDICIS en amont de la collection. Un temps incompressible (analyse Spectrométrie, organisation administrative) reste néanmoins nécessaire à la bonne exécution du shipping.</a:t>
            </a:r>
          </a:p>
          <a:p>
            <a:endParaRPr lang="fr-FR" sz="1200" dirty="0">
              <a:solidFill>
                <a:srgbClr val="0055A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Installation d’un détecteur au B179 </a:t>
            </a:r>
            <a:r>
              <a:rPr lang="fr-FR" sz="22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 évitera </a:t>
            </a:r>
            <a:r>
              <a:rPr lang="fr-FR" sz="22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les transferts MEDICIS - labo RP-CS.</a:t>
            </a:r>
          </a:p>
          <a:p>
            <a:endParaRPr lang="fr-FR" sz="1200" dirty="0">
              <a:solidFill>
                <a:srgbClr val="0055A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055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Renouvellement d’un contrat avec un transporteur dédié pour les collections MEDICIS et optimisation de la prise en compte des colis (chargement Meyrin – départ Prévessin).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6722D0F-F71B-4DEE-A583-1E161A054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EDMS-2714366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9FBBF3-6685-45BA-B48B-BBCA75DB6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1810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29F80B2-EF9F-4058-B1E8-DF63F4D44325}" vid="{E500FAA9-6B9B-46FD-AD43-AE4EE795EB0E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29F80B2-EF9F-4058-B1E8-DF63F4D44325}" vid="{458D1DA2-9565-410D-A40A-7997B763955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PRESENTATION_template</Template>
  <TotalTime>2519</TotalTime>
  <Words>975</Words>
  <Application>Microsoft Office PowerPoint</Application>
  <PresentationFormat>Grand écran</PresentationFormat>
  <Paragraphs>119</Paragraphs>
  <Slides>9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CERNCorporate16-9</vt:lpstr>
      <vt:lpstr>End Slides</vt:lpstr>
      <vt:lpstr>Présentation PowerPoint</vt:lpstr>
      <vt:lpstr>MEDICIS 2021 – REX Spectrométrie &amp; shipping</vt:lpstr>
      <vt:lpstr>MEDICIS 2021 – REX Spectrométrie &amp; shipping</vt:lpstr>
      <vt:lpstr>Présentation PowerPoint</vt:lpstr>
      <vt:lpstr>MEDICIS 2021 – REX Spectrométrie &amp; shipping</vt:lpstr>
      <vt:lpstr>MEDICIS 2021 – REX Spectrométrie &amp; shipping</vt:lpstr>
      <vt:lpstr>MEDICIS 2021 – REX Spectrométrie &amp; shipping</vt:lpstr>
      <vt:lpstr>MEDICIS 2022 – Discussions</vt:lpstr>
      <vt:lpstr>MEDICIS – Bilan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Elzbieta Nowak</dc:creator>
  <cp:lastModifiedBy>Maxime Munos</cp:lastModifiedBy>
  <cp:revision>2280</cp:revision>
  <dcterms:created xsi:type="dcterms:W3CDTF">2020-04-08T11:46:29Z</dcterms:created>
  <dcterms:modified xsi:type="dcterms:W3CDTF">2022-03-09T08:20:01Z</dcterms:modified>
</cp:coreProperties>
</file>