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624" r:id="rId2"/>
    <p:sldId id="613" r:id="rId3"/>
    <p:sldId id="612" r:id="rId4"/>
    <p:sldId id="258" r:id="rId5"/>
    <p:sldId id="284" r:id="rId6"/>
    <p:sldId id="592" r:id="rId7"/>
    <p:sldId id="614" r:id="rId8"/>
    <p:sldId id="593" r:id="rId9"/>
    <p:sldId id="594" r:id="rId10"/>
    <p:sldId id="595" r:id="rId11"/>
    <p:sldId id="615" r:id="rId12"/>
    <p:sldId id="392" r:id="rId13"/>
    <p:sldId id="357" r:id="rId14"/>
    <p:sldId id="545" r:id="rId15"/>
    <p:sldId id="546" r:id="rId16"/>
    <p:sldId id="347" r:id="rId17"/>
    <p:sldId id="573" r:id="rId18"/>
    <p:sldId id="343" r:id="rId19"/>
    <p:sldId id="333" r:id="rId20"/>
    <p:sldId id="618" r:id="rId21"/>
    <p:sldId id="296" r:id="rId22"/>
    <p:sldId id="606" r:id="rId23"/>
    <p:sldId id="607" r:id="rId24"/>
    <p:sldId id="608" r:id="rId25"/>
    <p:sldId id="610" r:id="rId26"/>
    <p:sldId id="597" r:id="rId27"/>
    <p:sldId id="262" r:id="rId28"/>
    <p:sldId id="266" r:id="rId29"/>
    <p:sldId id="271" r:id="rId30"/>
    <p:sldId id="270" r:id="rId31"/>
    <p:sldId id="272" r:id="rId32"/>
    <p:sldId id="273" r:id="rId33"/>
    <p:sldId id="274" r:id="rId34"/>
    <p:sldId id="279" r:id="rId35"/>
    <p:sldId id="275" r:id="rId36"/>
    <p:sldId id="276" r:id="rId37"/>
    <p:sldId id="269" r:id="rId38"/>
    <p:sldId id="277" r:id="rId39"/>
    <p:sldId id="267" r:id="rId40"/>
    <p:sldId id="280" r:id="rId41"/>
    <p:sldId id="281" r:id="rId42"/>
    <p:sldId id="339" r:id="rId43"/>
    <p:sldId id="344" r:id="rId44"/>
    <p:sldId id="282" r:id="rId45"/>
    <p:sldId id="345" r:id="rId46"/>
    <p:sldId id="577" r:id="rId47"/>
    <p:sldId id="578" r:id="rId48"/>
    <p:sldId id="337" r:id="rId49"/>
    <p:sldId id="579" r:id="rId50"/>
    <p:sldId id="590" r:id="rId51"/>
    <p:sldId id="288" r:id="rId52"/>
    <p:sldId id="305" r:id="rId53"/>
    <p:sldId id="293" r:id="rId54"/>
    <p:sldId id="585" r:id="rId55"/>
    <p:sldId id="549" r:id="rId56"/>
    <p:sldId id="581" r:id="rId57"/>
    <p:sldId id="582" r:id="rId58"/>
    <p:sldId id="264"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78" autoAdjust="0"/>
    <p:restoredTop sz="94660"/>
  </p:normalViewPr>
  <p:slideViewPr>
    <p:cSldViewPr snapToGrid="0">
      <p:cViewPr varScale="1">
        <p:scale>
          <a:sx n="109" d="100"/>
          <a:sy n="109" d="100"/>
        </p:scale>
        <p:origin x="114"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C5B248-54E7-403A-8BDC-55EC70121895}" type="datetimeFigureOut">
              <a:rPr lang="en-US" smtClean="0"/>
              <a:t>4/28/2022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C5DA35-3840-40DD-920B-3082FA815186}" type="slidenum">
              <a:rPr lang="en-US" smtClean="0"/>
              <a:t>‹#›</a:t>
            </a:fld>
            <a:endParaRPr lang="en-US"/>
          </a:p>
        </p:txBody>
      </p:sp>
    </p:spTree>
    <p:extLst>
      <p:ext uri="{BB962C8B-B14F-4D97-AF65-F5344CB8AC3E}">
        <p14:creationId xmlns:p14="http://schemas.microsoft.com/office/powerpoint/2010/main" val="1577173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7CFBA-C342-468C-8EB3-01155A27C9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9761605-893A-465E-AD1C-AE24AE3042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2128BF-A161-469D-ADAE-27B2C22856CB}"/>
              </a:ext>
            </a:extLst>
          </p:cNvPr>
          <p:cNvSpPr>
            <a:spLocks noGrp="1"/>
          </p:cNvSpPr>
          <p:nvPr>
            <p:ph type="dt" sz="half" idx="10"/>
          </p:nvPr>
        </p:nvSpPr>
        <p:spPr/>
        <p:txBody>
          <a:bodyPr/>
          <a:lstStyle/>
          <a:p>
            <a:fld id="{CE1F7787-E097-4CFA-86C4-63D8DA5E04D3}" type="datetimeFigureOut">
              <a:rPr lang="en-US" smtClean="0"/>
              <a:t>4/28/2022</a:t>
            </a:fld>
            <a:endParaRPr lang="en-US"/>
          </a:p>
        </p:txBody>
      </p:sp>
      <p:sp>
        <p:nvSpPr>
          <p:cNvPr id="5" name="Footer Placeholder 4">
            <a:extLst>
              <a:ext uri="{FF2B5EF4-FFF2-40B4-BE49-F238E27FC236}">
                <a16:creationId xmlns:a16="http://schemas.microsoft.com/office/drawing/2014/main" id="{FB577023-E534-42EF-A49D-CEAA439226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5BB4F9-61F2-4062-9EA4-3B30BB00702B}"/>
              </a:ext>
            </a:extLst>
          </p:cNvPr>
          <p:cNvSpPr>
            <a:spLocks noGrp="1"/>
          </p:cNvSpPr>
          <p:nvPr>
            <p:ph type="sldNum" sz="quarter" idx="12"/>
          </p:nvPr>
        </p:nvSpPr>
        <p:spPr/>
        <p:txBody>
          <a:bodyPr/>
          <a:lstStyle/>
          <a:p>
            <a:fld id="{E3658E09-B00A-4EF2-B729-E0D14BE67A60}" type="slidenum">
              <a:rPr lang="en-US" smtClean="0"/>
              <a:t>‹#›</a:t>
            </a:fld>
            <a:endParaRPr lang="en-US"/>
          </a:p>
        </p:txBody>
      </p:sp>
    </p:spTree>
    <p:extLst>
      <p:ext uri="{BB962C8B-B14F-4D97-AF65-F5344CB8AC3E}">
        <p14:creationId xmlns:p14="http://schemas.microsoft.com/office/powerpoint/2010/main" val="3701357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BA863-13F8-4C31-9E67-CB95A1B2154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99F33F7-42AA-4E0D-AA9C-FA81EE8507D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31DE37-EA86-45EE-85B2-CFD06DA4C55E}"/>
              </a:ext>
            </a:extLst>
          </p:cNvPr>
          <p:cNvSpPr>
            <a:spLocks noGrp="1"/>
          </p:cNvSpPr>
          <p:nvPr>
            <p:ph type="dt" sz="half" idx="10"/>
          </p:nvPr>
        </p:nvSpPr>
        <p:spPr/>
        <p:txBody>
          <a:bodyPr/>
          <a:lstStyle/>
          <a:p>
            <a:fld id="{CE1F7787-E097-4CFA-86C4-63D8DA5E04D3}" type="datetimeFigureOut">
              <a:rPr lang="en-US" smtClean="0"/>
              <a:t>4/28/2022</a:t>
            </a:fld>
            <a:endParaRPr lang="en-US"/>
          </a:p>
        </p:txBody>
      </p:sp>
      <p:sp>
        <p:nvSpPr>
          <p:cNvPr id="5" name="Footer Placeholder 4">
            <a:extLst>
              <a:ext uri="{FF2B5EF4-FFF2-40B4-BE49-F238E27FC236}">
                <a16:creationId xmlns:a16="http://schemas.microsoft.com/office/drawing/2014/main" id="{17277CF4-C1FA-4B3C-B545-BD7F7415E5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55DDD6-742F-498F-B696-BA9A7986DC38}"/>
              </a:ext>
            </a:extLst>
          </p:cNvPr>
          <p:cNvSpPr>
            <a:spLocks noGrp="1"/>
          </p:cNvSpPr>
          <p:nvPr>
            <p:ph type="sldNum" sz="quarter" idx="12"/>
          </p:nvPr>
        </p:nvSpPr>
        <p:spPr/>
        <p:txBody>
          <a:bodyPr/>
          <a:lstStyle/>
          <a:p>
            <a:fld id="{E3658E09-B00A-4EF2-B729-E0D14BE67A60}" type="slidenum">
              <a:rPr lang="en-US" smtClean="0"/>
              <a:t>‹#›</a:t>
            </a:fld>
            <a:endParaRPr lang="en-US"/>
          </a:p>
        </p:txBody>
      </p:sp>
    </p:spTree>
    <p:extLst>
      <p:ext uri="{BB962C8B-B14F-4D97-AF65-F5344CB8AC3E}">
        <p14:creationId xmlns:p14="http://schemas.microsoft.com/office/powerpoint/2010/main" val="1317084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458CD2E-B765-491D-8300-95828D28618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5215B57-3995-44F8-8ADD-60700B92AE4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081547-F6BF-422E-8F67-1644FE85B9A2}"/>
              </a:ext>
            </a:extLst>
          </p:cNvPr>
          <p:cNvSpPr>
            <a:spLocks noGrp="1"/>
          </p:cNvSpPr>
          <p:nvPr>
            <p:ph type="dt" sz="half" idx="10"/>
          </p:nvPr>
        </p:nvSpPr>
        <p:spPr/>
        <p:txBody>
          <a:bodyPr/>
          <a:lstStyle/>
          <a:p>
            <a:fld id="{CE1F7787-E097-4CFA-86C4-63D8DA5E04D3}" type="datetimeFigureOut">
              <a:rPr lang="en-US" smtClean="0"/>
              <a:t>4/28/2022</a:t>
            </a:fld>
            <a:endParaRPr lang="en-US"/>
          </a:p>
        </p:txBody>
      </p:sp>
      <p:sp>
        <p:nvSpPr>
          <p:cNvPr id="5" name="Footer Placeholder 4">
            <a:extLst>
              <a:ext uri="{FF2B5EF4-FFF2-40B4-BE49-F238E27FC236}">
                <a16:creationId xmlns:a16="http://schemas.microsoft.com/office/drawing/2014/main" id="{F4830F9E-A1D4-4C39-BB50-001D16EDCA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15BEBE-9886-4D3E-9C66-AB337C220AF3}"/>
              </a:ext>
            </a:extLst>
          </p:cNvPr>
          <p:cNvSpPr>
            <a:spLocks noGrp="1"/>
          </p:cNvSpPr>
          <p:nvPr>
            <p:ph type="sldNum" sz="quarter" idx="12"/>
          </p:nvPr>
        </p:nvSpPr>
        <p:spPr/>
        <p:txBody>
          <a:bodyPr/>
          <a:lstStyle/>
          <a:p>
            <a:fld id="{E3658E09-B00A-4EF2-B729-E0D14BE67A60}" type="slidenum">
              <a:rPr lang="en-US" smtClean="0"/>
              <a:t>‹#›</a:t>
            </a:fld>
            <a:endParaRPr lang="en-US"/>
          </a:p>
        </p:txBody>
      </p:sp>
    </p:spTree>
    <p:extLst>
      <p:ext uri="{BB962C8B-B14F-4D97-AF65-F5344CB8AC3E}">
        <p14:creationId xmlns:p14="http://schemas.microsoft.com/office/powerpoint/2010/main" val="1200240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B970A-9B02-43F3-A808-8842B82BEC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9F0322-2148-46C1-A6A4-9DF6E9AADEA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A610F9-A2BB-4F59-9A73-0572CEFBCC10}"/>
              </a:ext>
            </a:extLst>
          </p:cNvPr>
          <p:cNvSpPr>
            <a:spLocks noGrp="1"/>
          </p:cNvSpPr>
          <p:nvPr>
            <p:ph type="dt" sz="half" idx="10"/>
          </p:nvPr>
        </p:nvSpPr>
        <p:spPr/>
        <p:txBody>
          <a:bodyPr/>
          <a:lstStyle/>
          <a:p>
            <a:fld id="{CE1F7787-E097-4CFA-86C4-63D8DA5E04D3}" type="datetimeFigureOut">
              <a:rPr lang="en-US" smtClean="0"/>
              <a:t>4/28/2022</a:t>
            </a:fld>
            <a:endParaRPr lang="en-US"/>
          </a:p>
        </p:txBody>
      </p:sp>
      <p:sp>
        <p:nvSpPr>
          <p:cNvPr id="5" name="Footer Placeholder 4">
            <a:extLst>
              <a:ext uri="{FF2B5EF4-FFF2-40B4-BE49-F238E27FC236}">
                <a16:creationId xmlns:a16="http://schemas.microsoft.com/office/drawing/2014/main" id="{F711594C-95CD-49FF-833C-83A12B8BAB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69B0F8-B8C1-4EA5-9D82-AFE47333AE3E}"/>
              </a:ext>
            </a:extLst>
          </p:cNvPr>
          <p:cNvSpPr>
            <a:spLocks noGrp="1"/>
          </p:cNvSpPr>
          <p:nvPr>
            <p:ph type="sldNum" sz="quarter" idx="12"/>
          </p:nvPr>
        </p:nvSpPr>
        <p:spPr/>
        <p:txBody>
          <a:bodyPr/>
          <a:lstStyle/>
          <a:p>
            <a:fld id="{E3658E09-B00A-4EF2-B729-E0D14BE67A60}" type="slidenum">
              <a:rPr lang="en-US" smtClean="0"/>
              <a:t>‹#›</a:t>
            </a:fld>
            <a:endParaRPr lang="en-US"/>
          </a:p>
        </p:txBody>
      </p:sp>
    </p:spTree>
    <p:extLst>
      <p:ext uri="{BB962C8B-B14F-4D97-AF65-F5344CB8AC3E}">
        <p14:creationId xmlns:p14="http://schemas.microsoft.com/office/powerpoint/2010/main" val="3684188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5896B-F677-4D71-A355-0D2A6CD1B0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0C24207-E398-4530-B69A-E29D813028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A9AD1E7-AA2B-404C-BA5C-404EF8109E92}"/>
              </a:ext>
            </a:extLst>
          </p:cNvPr>
          <p:cNvSpPr>
            <a:spLocks noGrp="1"/>
          </p:cNvSpPr>
          <p:nvPr>
            <p:ph type="dt" sz="half" idx="10"/>
          </p:nvPr>
        </p:nvSpPr>
        <p:spPr/>
        <p:txBody>
          <a:bodyPr/>
          <a:lstStyle/>
          <a:p>
            <a:fld id="{CE1F7787-E097-4CFA-86C4-63D8DA5E04D3}" type="datetimeFigureOut">
              <a:rPr lang="en-US" smtClean="0"/>
              <a:t>4/28/2022</a:t>
            </a:fld>
            <a:endParaRPr lang="en-US"/>
          </a:p>
        </p:txBody>
      </p:sp>
      <p:sp>
        <p:nvSpPr>
          <p:cNvPr id="5" name="Footer Placeholder 4">
            <a:extLst>
              <a:ext uri="{FF2B5EF4-FFF2-40B4-BE49-F238E27FC236}">
                <a16:creationId xmlns:a16="http://schemas.microsoft.com/office/drawing/2014/main" id="{288D3DF2-3AF3-4B68-9027-F5771484BA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86F217-7616-4C97-ACC7-D26C487DFA31}"/>
              </a:ext>
            </a:extLst>
          </p:cNvPr>
          <p:cNvSpPr>
            <a:spLocks noGrp="1"/>
          </p:cNvSpPr>
          <p:nvPr>
            <p:ph type="sldNum" sz="quarter" idx="12"/>
          </p:nvPr>
        </p:nvSpPr>
        <p:spPr/>
        <p:txBody>
          <a:bodyPr/>
          <a:lstStyle/>
          <a:p>
            <a:fld id="{E3658E09-B00A-4EF2-B729-E0D14BE67A60}" type="slidenum">
              <a:rPr lang="en-US" smtClean="0"/>
              <a:t>‹#›</a:t>
            </a:fld>
            <a:endParaRPr lang="en-US"/>
          </a:p>
        </p:txBody>
      </p:sp>
    </p:spTree>
    <p:extLst>
      <p:ext uri="{BB962C8B-B14F-4D97-AF65-F5344CB8AC3E}">
        <p14:creationId xmlns:p14="http://schemas.microsoft.com/office/powerpoint/2010/main" val="2424910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2EFAD-1B92-4D79-865B-C7F2CDA1953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37604D-14D3-4E8F-8BDB-423FAA30DEC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BED6E2F-0DD2-4558-BCF7-AB18CBA584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7C19FA1-CC73-45DE-8B64-CF8C8985020E}"/>
              </a:ext>
            </a:extLst>
          </p:cNvPr>
          <p:cNvSpPr>
            <a:spLocks noGrp="1"/>
          </p:cNvSpPr>
          <p:nvPr>
            <p:ph type="dt" sz="half" idx="10"/>
          </p:nvPr>
        </p:nvSpPr>
        <p:spPr/>
        <p:txBody>
          <a:bodyPr/>
          <a:lstStyle/>
          <a:p>
            <a:fld id="{CE1F7787-E097-4CFA-86C4-63D8DA5E04D3}" type="datetimeFigureOut">
              <a:rPr lang="en-US" smtClean="0"/>
              <a:t>4/28/2022</a:t>
            </a:fld>
            <a:endParaRPr lang="en-US"/>
          </a:p>
        </p:txBody>
      </p:sp>
      <p:sp>
        <p:nvSpPr>
          <p:cNvPr id="6" name="Footer Placeholder 5">
            <a:extLst>
              <a:ext uri="{FF2B5EF4-FFF2-40B4-BE49-F238E27FC236}">
                <a16:creationId xmlns:a16="http://schemas.microsoft.com/office/drawing/2014/main" id="{BCC24764-D67F-4469-A148-1909FFB5AC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9E696-5DF4-4409-96B8-4C4966806FFD}"/>
              </a:ext>
            </a:extLst>
          </p:cNvPr>
          <p:cNvSpPr>
            <a:spLocks noGrp="1"/>
          </p:cNvSpPr>
          <p:nvPr>
            <p:ph type="sldNum" sz="quarter" idx="12"/>
          </p:nvPr>
        </p:nvSpPr>
        <p:spPr/>
        <p:txBody>
          <a:bodyPr/>
          <a:lstStyle/>
          <a:p>
            <a:fld id="{E3658E09-B00A-4EF2-B729-E0D14BE67A60}" type="slidenum">
              <a:rPr lang="en-US" smtClean="0"/>
              <a:t>‹#›</a:t>
            </a:fld>
            <a:endParaRPr lang="en-US"/>
          </a:p>
        </p:txBody>
      </p:sp>
    </p:spTree>
    <p:extLst>
      <p:ext uri="{BB962C8B-B14F-4D97-AF65-F5344CB8AC3E}">
        <p14:creationId xmlns:p14="http://schemas.microsoft.com/office/powerpoint/2010/main" val="391760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53EE2-718B-402B-8F60-59FF52B6EEA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2662FBA-938D-4BC4-AB1A-C6E7DCA3EB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086DFE-D656-49D8-A948-70077B625A0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AAA920F-F1CD-4BD5-B29B-118B9BEB4D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567E18-C36A-40D7-B997-3A3EBBFB76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743DF7-037E-4F54-B5E7-B7F3EBC8A323}"/>
              </a:ext>
            </a:extLst>
          </p:cNvPr>
          <p:cNvSpPr>
            <a:spLocks noGrp="1"/>
          </p:cNvSpPr>
          <p:nvPr>
            <p:ph type="dt" sz="half" idx="10"/>
          </p:nvPr>
        </p:nvSpPr>
        <p:spPr/>
        <p:txBody>
          <a:bodyPr/>
          <a:lstStyle/>
          <a:p>
            <a:fld id="{CE1F7787-E097-4CFA-86C4-63D8DA5E04D3}" type="datetimeFigureOut">
              <a:rPr lang="en-US" smtClean="0"/>
              <a:t>4/28/2022</a:t>
            </a:fld>
            <a:endParaRPr lang="en-US"/>
          </a:p>
        </p:txBody>
      </p:sp>
      <p:sp>
        <p:nvSpPr>
          <p:cNvPr id="8" name="Footer Placeholder 7">
            <a:extLst>
              <a:ext uri="{FF2B5EF4-FFF2-40B4-BE49-F238E27FC236}">
                <a16:creationId xmlns:a16="http://schemas.microsoft.com/office/drawing/2014/main" id="{2A3B04E7-86AA-4C99-A245-BC1A098EA31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2F40E13-9834-4015-BB8E-B3A0DBB0545B}"/>
              </a:ext>
            </a:extLst>
          </p:cNvPr>
          <p:cNvSpPr>
            <a:spLocks noGrp="1"/>
          </p:cNvSpPr>
          <p:nvPr>
            <p:ph type="sldNum" sz="quarter" idx="12"/>
          </p:nvPr>
        </p:nvSpPr>
        <p:spPr/>
        <p:txBody>
          <a:bodyPr/>
          <a:lstStyle/>
          <a:p>
            <a:fld id="{E3658E09-B00A-4EF2-B729-E0D14BE67A60}" type="slidenum">
              <a:rPr lang="en-US" smtClean="0"/>
              <a:t>‹#›</a:t>
            </a:fld>
            <a:endParaRPr lang="en-US"/>
          </a:p>
        </p:txBody>
      </p:sp>
    </p:spTree>
    <p:extLst>
      <p:ext uri="{BB962C8B-B14F-4D97-AF65-F5344CB8AC3E}">
        <p14:creationId xmlns:p14="http://schemas.microsoft.com/office/powerpoint/2010/main" val="4070529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7FAC6-9D14-4F9F-B442-C5DF05B9E56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A94F50B-B364-47C0-AADA-7CC69B9C0DD9}"/>
              </a:ext>
            </a:extLst>
          </p:cNvPr>
          <p:cNvSpPr>
            <a:spLocks noGrp="1"/>
          </p:cNvSpPr>
          <p:nvPr>
            <p:ph type="dt" sz="half" idx="10"/>
          </p:nvPr>
        </p:nvSpPr>
        <p:spPr/>
        <p:txBody>
          <a:bodyPr/>
          <a:lstStyle/>
          <a:p>
            <a:fld id="{CE1F7787-E097-4CFA-86C4-63D8DA5E04D3}" type="datetimeFigureOut">
              <a:rPr lang="en-US" smtClean="0"/>
              <a:t>4/28/2022</a:t>
            </a:fld>
            <a:endParaRPr lang="en-US"/>
          </a:p>
        </p:txBody>
      </p:sp>
      <p:sp>
        <p:nvSpPr>
          <p:cNvPr id="4" name="Footer Placeholder 3">
            <a:extLst>
              <a:ext uri="{FF2B5EF4-FFF2-40B4-BE49-F238E27FC236}">
                <a16:creationId xmlns:a16="http://schemas.microsoft.com/office/drawing/2014/main" id="{5EFB18DA-65D6-4C46-853B-F261C4B359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0B2A0F-19FF-4F7A-BEBE-EE0E812DDBED}"/>
              </a:ext>
            </a:extLst>
          </p:cNvPr>
          <p:cNvSpPr>
            <a:spLocks noGrp="1"/>
          </p:cNvSpPr>
          <p:nvPr>
            <p:ph type="sldNum" sz="quarter" idx="12"/>
          </p:nvPr>
        </p:nvSpPr>
        <p:spPr/>
        <p:txBody>
          <a:bodyPr/>
          <a:lstStyle/>
          <a:p>
            <a:fld id="{E3658E09-B00A-4EF2-B729-E0D14BE67A60}" type="slidenum">
              <a:rPr lang="en-US" smtClean="0"/>
              <a:t>‹#›</a:t>
            </a:fld>
            <a:endParaRPr lang="en-US"/>
          </a:p>
        </p:txBody>
      </p:sp>
    </p:spTree>
    <p:extLst>
      <p:ext uri="{BB962C8B-B14F-4D97-AF65-F5344CB8AC3E}">
        <p14:creationId xmlns:p14="http://schemas.microsoft.com/office/powerpoint/2010/main" val="3056595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21592F-6083-42D8-A683-D4DB1F4EB349}"/>
              </a:ext>
            </a:extLst>
          </p:cNvPr>
          <p:cNvSpPr>
            <a:spLocks noGrp="1"/>
          </p:cNvSpPr>
          <p:nvPr>
            <p:ph type="dt" sz="half" idx="10"/>
          </p:nvPr>
        </p:nvSpPr>
        <p:spPr/>
        <p:txBody>
          <a:bodyPr/>
          <a:lstStyle/>
          <a:p>
            <a:fld id="{CE1F7787-E097-4CFA-86C4-63D8DA5E04D3}" type="datetimeFigureOut">
              <a:rPr lang="en-US" smtClean="0"/>
              <a:t>4/28/2022</a:t>
            </a:fld>
            <a:endParaRPr lang="en-US"/>
          </a:p>
        </p:txBody>
      </p:sp>
      <p:sp>
        <p:nvSpPr>
          <p:cNvPr id="3" name="Footer Placeholder 2">
            <a:extLst>
              <a:ext uri="{FF2B5EF4-FFF2-40B4-BE49-F238E27FC236}">
                <a16:creationId xmlns:a16="http://schemas.microsoft.com/office/drawing/2014/main" id="{4380726A-1FC5-4E36-94C0-1111B37992A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6F9217-5E92-48D5-8B34-5A6FA2BC6D3A}"/>
              </a:ext>
            </a:extLst>
          </p:cNvPr>
          <p:cNvSpPr>
            <a:spLocks noGrp="1"/>
          </p:cNvSpPr>
          <p:nvPr>
            <p:ph type="sldNum" sz="quarter" idx="12"/>
          </p:nvPr>
        </p:nvSpPr>
        <p:spPr/>
        <p:txBody>
          <a:bodyPr/>
          <a:lstStyle/>
          <a:p>
            <a:fld id="{E3658E09-B00A-4EF2-B729-E0D14BE67A60}" type="slidenum">
              <a:rPr lang="en-US" smtClean="0"/>
              <a:t>‹#›</a:t>
            </a:fld>
            <a:endParaRPr lang="en-US"/>
          </a:p>
        </p:txBody>
      </p:sp>
    </p:spTree>
    <p:extLst>
      <p:ext uri="{BB962C8B-B14F-4D97-AF65-F5344CB8AC3E}">
        <p14:creationId xmlns:p14="http://schemas.microsoft.com/office/powerpoint/2010/main" val="601183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67A14-9702-4C82-8554-3A1A763C28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B9B7AA9-8456-49F5-A9E8-1F6BABA190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931D431-EA05-42A0-A11F-8F8A36041E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133500-EECF-40B4-9371-DB0C0A266A59}"/>
              </a:ext>
            </a:extLst>
          </p:cNvPr>
          <p:cNvSpPr>
            <a:spLocks noGrp="1"/>
          </p:cNvSpPr>
          <p:nvPr>
            <p:ph type="dt" sz="half" idx="10"/>
          </p:nvPr>
        </p:nvSpPr>
        <p:spPr/>
        <p:txBody>
          <a:bodyPr/>
          <a:lstStyle/>
          <a:p>
            <a:fld id="{CE1F7787-E097-4CFA-86C4-63D8DA5E04D3}" type="datetimeFigureOut">
              <a:rPr lang="en-US" smtClean="0"/>
              <a:t>4/28/2022</a:t>
            </a:fld>
            <a:endParaRPr lang="en-US"/>
          </a:p>
        </p:txBody>
      </p:sp>
      <p:sp>
        <p:nvSpPr>
          <p:cNvPr id="6" name="Footer Placeholder 5">
            <a:extLst>
              <a:ext uri="{FF2B5EF4-FFF2-40B4-BE49-F238E27FC236}">
                <a16:creationId xmlns:a16="http://schemas.microsoft.com/office/drawing/2014/main" id="{A50FAD06-008C-4CC9-9620-338C95FFC1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076A28-6921-4469-8D9B-8E42E2A25A7F}"/>
              </a:ext>
            </a:extLst>
          </p:cNvPr>
          <p:cNvSpPr>
            <a:spLocks noGrp="1"/>
          </p:cNvSpPr>
          <p:nvPr>
            <p:ph type="sldNum" sz="quarter" idx="12"/>
          </p:nvPr>
        </p:nvSpPr>
        <p:spPr/>
        <p:txBody>
          <a:bodyPr/>
          <a:lstStyle/>
          <a:p>
            <a:fld id="{E3658E09-B00A-4EF2-B729-E0D14BE67A60}" type="slidenum">
              <a:rPr lang="en-US" smtClean="0"/>
              <a:t>‹#›</a:t>
            </a:fld>
            <a:endParaRPr lang="en-US"/>
          </a:p>
        </p:txBody>
      </p:sp>
    </p:spTree>
    <p:extLst>
      <p:ext uri="{BB962C8B-B14F-4D97-AF65-F5344CB8AC3E}">
        <p14:creationId xmlns:p14="http://schemas.microsoft.com/office/powerpoint/2010/main" val="1561020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34DC7-92F7-4140-831F-729F792D75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64F8BBA-D204-425A-A206-9F7F060495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C7E82F5-2E2D-4A24-8BFB-3365E54175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3E5DA4-71DE-4619-8A1A-A2DF2D4D11F1}"/>
              </a:ext>
            </a:extLst>
          </p:cNvPr>
          <p:cNvSpPr>
            <a:spLocks noGrp="1"/>
          </p:cNvSpPr>
          <p:nvPr>
            <p:ph type="dt" sz="half" idx="10"/>
          </p:nvPr>
        </p:nvSpPr>
        <p:spPr/>
        <p:txBody>
          <a:bodyPr/>
          <a:lstStyle/>
          <a:p>
            <a:fld id="{CE1F7787-E097-4CFA-86C4-63D8DA5E04D3}" type="datetimeFigureOut">
              <a:rPr lang="en-US" smtClean="0"/>
              <a:t>4/28/2022</a:t>
            </a:fld>
            <a:endParaRPr lang="en-US"/>
          </a:p>
        </p:txBody>
      </p:sp>
      <p:sp>
        <p:nvSpPr>
          <p:cNvPr id="6" name="Footer Placeholder 5">
            <a:extLst>
              <a:ext uri="{FF2B5EF4-FFF2-40B4-BE49-F238E27FC236}">
                <a16:creationId xmlns:a16="http://schemas.microsoft.com/office/drawing/2014/main" id="{03E0275D-6181-4623-9C26-24FD7B0B51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12C067-E6BD-4815-ABE7-57BEBA362592}"/>
              </a:ext>
            </a:extLst>
          </p:cNvPr>
          <p:cNvSpPr>
            <a:spLocks noGrp="1"/>
          </p:cNvSpPr>
          <p:nvPr>
            <p:ph type="sldNum" sz="quarter" idx="12"/>
          </p:nvPr>
        </p:nvSpPr>
        <p:spPr/>
        <p:txBody>
          <a:bodyPr/>
          <a:lstStyle/>
          <a:p>
            <a:fld id="{E3658E09-B00A-4EF2-B729-E0D14BE67A60}" type="slidenum">
              <a:rPr lang="en-US" smtClean="0"/>
              <a:t>‹#›</a:t>
            </a:fld>
            <a:endParaRPr lang="en-US"/>
          </a:p>
        </p:txBody>
      </p:sp>
    </p:spTree>
    <p:extLst>
      <p:ext uri="{BB962C8B-B14F-4D97-AF65-F5344CB8AC3E}">
        <p14:creationId xmlns:p14="http://schemas.microsoft.com/office/powerpoint/2010/main" val="1526820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002B19-68E0-4D55-8E12-907A405D5BA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28BED69-92CF-4C41-8532-CA4BA7D584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1EEB6E-5AB4-42E3-B887-6E1025968E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1F7787-E097-4CFA-86C4-63D8DA5E04D3}" type="datetimeFigureOut">
              <a:rPr lang="en-US" smtClean="0"/>
              <a:t>4/28/2022</a:t>
            </a:fld>
            <a:endParaRPr lang="en-US"/>
          </a:p>
        </p:txBody>
      </p:sp>
      <p:sp>
        <p:nvSpPr>
          <p:cNvPr id="5" name="Footer Placeholder 4">
            <a:extLst>
              <a:ext uri="{FF2B5EF4-FFF2-40B4-BE49-F238E27FC236}">
                <a16:creationId xmlns:a16="http://schemas.microsoft.com/office/drawing/2014/main" id="{8F506957-DE56-40F4-A5DE-8A6DBF168B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79A6F0A-9C9F-462C-A0CD-94652EE60A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658E09-B00A-4EF2-B729-E0D14BE67A60}" type="slidenum">
              <a:rPr lang="en-US" smtClean="0"/>
              <a:t>‹#›</a:t>
            </a:fld>
            <a:endParaRPr lang="en-US"/>
          </a:p>
        </p:txBody>
      </p:sp>
    </p:spTree>
    <p:extLst>
      <p:ext uri="{BB962C8B-B14F-4D97-AF65-F5344CB8AC3E}">
        <p14:creationId xmlns:p14="http://schemas.microsoft.com/office/powerpoint/2010/main" val="31839782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eg"/><Relationship Id="rId1" Type="http://schemas.openxmlformats.org/officeDocument/2006/relationships/slideLayout" Target="../slideLayouts/slideLayout7.xml"/><Relationship Id="rId4" Type="http://schemas.openxmlformats.org/officeDocument/2006/relationships/image" Target="../media/image48.jpg"/></Relationships>
</file>

<file path=ppt/slides/_rels/slide3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jpg"/><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36.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slideLayout" Target="../slideLayouts/slideLayout7.xml"/><Relationship Id="rId5" Type="http://schemas.openxmlformats.org/officeDocument/2006/relationships/image" Target="../media/image59.png"/><Relationship Id="rId4" Type="http://schemas.openxmlformats.org/officeDocument/2006/relationships/image" Target="../media/image58.wmf"/></Relationships>
</file>

<file path=ppt/slides/_rels/slide3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 Id="rId4" Type="http://schemas.openxmlformats.org/officeDocument/2006/relationships/image" Target="../media/image62.jpeg"/></Relationships>
</file>

<file path=ppt/slides/_rels/slide3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 Id="rId5" Type="http://schemas.openxmlformats.org/officeDocument/2006/relationships/image" Target="../media/image72.png"/><Relationship Id="rId4" Type="http://schemas.openxmlformats.org/officeDocument/2006/relationships/image" Target="../media/image71.png"/></Relationships>
</file>

<file path=ppt/slides/_rels/slide4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3.jpeg"/><Relationship Id="rId1" Type="http://schemas.openxmlformats.org/officeDocument/2006/relationships/slideLayout" Target="../slideLayouts/slideLayout7.xml"/><Relationship Id="rId5" Type="http://schemas.openxmlformats.org/officeDocument/2006/relationships/image" Target="../media/image75.png"/><Relationship Id="rId4" Type="http://schemas.openxmlformats.org/officeDocument/2006/relationships/image" Target="../media/image74.png"/></Relationships>
</file>

<file path=ppt/slides/_rels/slide4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mp4"/><Relationship Id="rId1" Type="http://schemas.microsoft.com/office/2007/relationships/media" Target="../media/media3.mp4"/><Relationship Id="rId5" Type="http://schemas.openxmlformats.org/officeDocument/2006/relationships/image" Target="../media/image260.png"/><Relationship Id="rId4" Type="http://schemas.openxmlformats.org/officeDocument/2006/relationships/image" Target="../media/image77.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4.mp4"/><Relationship Id="rId1" Type="http://schemas.microsoft.com/office/2007/relationships/media" Target="../media/media4.mp4"/><Relationship Id="rId4" Type="http://schemas.openxmlformats.org/officeDocument/2006/relationships/image" Target="../media/image7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slideLayout" Target="../slideLayouts/slideLayout7.xml"/><Relationship Id="rId4" Type="http://schemas.openxmlformats.org/officeDocument/2006/relationships/image" Target="../media/image85.png"/></Relationships>
</file>

<file path=ppt/slides/_rels/slide5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5.mp4"/><Relationship Id="rId1" Type="http://schemas.microsoft.com/office/2007/relationships/media" Target="../media/media5.mp4"/><Relationship Id="rId4" Type="http://schemas.openxmlformats.org/officeDocument/2006/relationships/image" Target="../media/image8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560AD8-9208-4E7A-8E03-00C723351201}"/>
              </a:ext>
            </a:extLst>
          </p:cNvPr>
          <p:cNvSpPr txBox="1"/>
          <p:nvPr/>
        </p:nvSpPr>
        <p:spPr>
          <a:xfrm>
            <a:off x="626724" y="1458930"/>
            <a:ext cx="6557885" cy="1815882"/>
          </a:xfrm>
          <a:prstGeom prst="rect">
            <a:avLst/>
          </a:prstGeom>
          <a:noFill/>
        </p:spPr>
        <p:txBody>
          <a:bodyPr wrap="none" rtlCol="0">
            <a:spAutoFit/>
          </a:bodyPr>
          <a:lstStyle/>
          <a:p>
            <a:r>
              <a:rPr lang="en-GB" sz="2800" dirty="0">
                <a:effectLst/>
                <a:latin typeface="Calibri" panose="020F0502020204030204" pitchFamily="34" charset="0"/>
                <a:ea typeface="Calibri" panose="020F0502020204030204" pitchFamily="34" charset="0"/>
              </a:rPr>
              <a:t>Quench Antenna Developments at Fermilab</a:t>
            </a:r>
            <a:endParaRPr lang="en-US" sz="2800" dirty="0"/>
          </a:p>
          <a:p>
            <a:endParaRPr lang="en-US" sz="2800" dirty="0"/>
          </a:p>
          <a:p>
            <a:r>
              <a:rPr lang="en-US" sz="2000" dirty="0"/>
              <a:t>J. DiMarco</a:t>
            </a:r>
          </a:p>
          <a:p>
            <a:endParaRPr lang="en-US" dirty="0"/>
          </a:p>
          <a:p>
            <a:r>
              <a:rPr lang="en-US" dirty="0"/>
              <a:t>28Apr2022</a:t>
            </a:r>
          </a:p>
        </p:txBody>
      </p:sp>
    </p:spTree>
    <p:extLst>
      <p:ext uri="{BB962C8B-B14F-4D97-AF65-F5344CB8AC3E}">
        <p14:creationId xmlns:p14="http://schemas.microsoft.com/office/powerpoint/2010/main" val="7770433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80D393C9-0F63-4AB0-BC26-AFEBF83FCB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900" y="0"/>
            <a:ext cx="385921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D5EBBAAC-A0D3-481D-9BA8-1EDC0A8C52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887" y="0"/>
            <a:ext cx="385921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96C78350-AF20-416D-A3AD-0785798EB7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5600" y="0"/>
            <a:ext cx="385921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DBF79C5-8120-452B-ABD2-872803D21FEC}"/>
              </a:ext>
            </a:extLst>
          </p:cNvPr>
          <p:cNvSpPr txBox="1"/>
          <p:nvPr/>
        </p:nvSpPr>
        <p:spPr>
          <a:xfrm>
            <a:off x="2655299" y="215756"/>
            <a:ext cx="2276297" cy="1754326"/>
          </a:xfrm>
          <a:prstGeom prst="rect">
            <a:avLst/>
          </a:prstGeom>
          <a:solidFill>
            <a:schemeClr val="accent2">
              <a:lumMod val="20000"/>
              <a:lumOff val="80000"/>
            </a:schemeClr>
          </a:solidFill>
        </p:spPr>
        <p:txBody>
          <a:bodyPr wrap="square" rtlCol="0">
            <a:spAutoFit/>
          </a:bodyPr>
          <a:lstStyle/>
          <a:p>
            <a:r>
              <a:rPr lang="en-US" dirty="0"/>
              <a:t>Overlapping, dipole and quadrupole bucked (</a:t>
            </a:r>
            <a:r>
              <a:rPr lang="en-US" dirty="0" err="1"/>
              <a:t>DQBuck</a:t>
            </a:r>
            <a:r>
              <a:rPr lang="en-US" dirty="0"/>
              <a:t>) circuits, staggered so there are no ‘dead zones’ in Z or angle</a:t>
            </a:r>
          </a:p>
        </p:txBody>
      </p:sp>
      <p:sp>
        <p:nvSpPr>
          <p:cNvPr id="8" name="TextBox 7">
            <a:extLst>
              <a:ext uri="{FF2B5EF4-FFF2-40B4-BE49-F238E27FC236}">
                <a16:creationId xmlns:a16="http://schemas.microsoft.com/office/drawing/2014/main" id="{351C3C05-3890-4BDA-8CFF-BE77411A96D7}"/>
              </a:ext>
            </a:extLst>
          </p:cNvPr>
          <p:cNvSpPr txBox="1"/>
          <p:nvPr/>
        </p:nvSpPr>
        <p:spPr>
          <a:xfrm>
            <a:off x="5540625" y="1518861"/>
            <a:ext cx="2276297" cy="1200329"/>
          </a:xfrm>
          <a:prstGeom prst="rect">
            <a:avLst/>
          </a:prstGeom>
          <a:solidFill>
            <a:schemeClr val="accent2">
              <a:lumMod val="20000"/>
              <a:lumOff val="80000"/>
            </a:schemeClr>
          </a:solidFill>
        </p:spPr>
        <p:txBody>
          <a:bodyPr wrap="square" rtlCol="0">
            <a:spAutoFit/>
          </a:bodyPr>
          <a:lstStyle/>
          <a:p>
            <a:r>
              <a:rPr lang="en-US" dirty="0" err="1"/>
              <a:t>DQBuck</a:t>
            </a:r>
            <a:r>
              <a:rPr lang="en-US" dirty="0"/>
              <a:t> radial circuits, sandwiched in plastic supports every 30 degrees.</a:t>
            </a:r>
          </a:p>
        </p:txBody>
      </p:sp>
      <p:cxnSp>
        <p:nvCxnSpPr>
          <p:cNvPr id="4" name="Straight Arrow Connector 3">
            <a:extLst>
              <a:ext uri="{FF2B5EF4-FFF2-40B4-BE49-F238E27FC236}">
                <a16:creationId xmlns:a16="http://schemas.microsoft.com/office/drawing/2014/main" id="{28C58096-20B3-4B8C-AA7A-9032F03DBB50}"/>
              </a:ext>
            </a:extLst>
          </p:cNvPr>
          <p:cNvCxnSpPr/>
          <p:nvPr/>
        </p:nvCxnSpPr>
        <p:spPr>
          <a:xfrm flipH="1">
            <a:off x="5753528" y="2722652"/>
            <a:ext cx="678094" cy="292813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8A1EF5E-18C2-4E55-B61B-C3E967AF0216}"/>
              </a:ext>
            </a:extLst>
          </p:cNvPr>
          <p:cNvSpPr txBox="1"/>
          <p:nvPr/>
        </p:nvSpPr>
        <p:spPr>
          <a:xfrm>
            <a:off x="10261600" y="5650787"/>
            <a:ext cx="1930400" cy="646331"/>
          </a:xfrm>
          <a:prstGeom prst="rect">
            <a:avLst/>
          </a:prstGeom>
          <a:solidFill>
            <a:schemeClr val="accent2">
              <a:lumMod val="20000"/>
              <a:lumOff val="80000"/>
            </a:schemeClr>
          </a:solidFill>
        </p:spPr>
        <p:txBody>
          <a:bodyPr wrap="square" rtlCol="0">
            <a:spAutoFit/>
          </a:bodyPr>
          <a:lstStyle/>
          <a:p>
            <a:r>
              <a:rPr lang="en-US" dirty="0"/>
              <a:t>NLE theta antenna terminations</a:t>
            </a:r>
          </a:p>
        </p:txBody>
      </p:sp>
      <p:cxnSp>
        <p:nvCxnSpPr>
          <p:cNvPr id="12" name="Straight Arrow Connector 11">
            <a:extLst>
              <a:ext uri="{FF2B5EF4-FFF2-40B4-BE49-F238E27FC236}">
                <a16:creationId xmlns:a16="http://schemas.microsoft.com/office/drawing/2014/main" id="{EFC83920-7A02-40A3-AB6B-3F16B00E3185}"/>
              </a:ext>
            </a:extLst>
          </p:cNvPr>
          <p:cNvCxnSpPr>
            <a:cxnSpLocks/>
          </p:cNvCxnSpPr>
          <p:nvPr/>
        </p:nvCxnSpPr>
        <p:spPr>
          <a:xfrm flipH="1" flipV="1">
            <a:off x="9904288" y="4186719"/>
            <a:ext cx="565079" cy="146407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B793C33-5DA6-4805-8F0F-748003DEDD1A}"/>
              </a:ext>
            </a:extLst>
          </p:cNvPr>
          <p:cNvSpPr txBox="1"/>
          <p:nvPr/>
        </p:nvSpPr>
        <p:spPr>
          <a:xfrm>
            <a:off x="8324922" y="83604"/>
            <a:ext cx="1784850" cy="1200329"/>
          </a:xfrm>
          <a:prstGeom prst="rect">
            <a:avLst/>
          </a:prstGeom>
          <a:solidFill>
            <a:schemeClr val="accent2">
              <a:lumMod val="20000"/>
              <a:lumOff val="80000"/>
            </a:schemeClr>
          </a:solidFill>
        </p:spPr>
        <p:txBody>
          <a:bodyPr wrap="square" rtlCol="0">
            <a:spAutoFit/>
          </a:bodyPr>
          <a:lstStyle/>
          <a:p>
            <a:r>
              <a:rPr lang="en-US" dirty="0"/>
              <a:t>High density overlap region at ends for 25mm resolution</a:t>
            </a:r>
          </a:p>
        </p:txBody>
      </p:sp>
      <p:sp>
        <p:nvSpPr>
          <p:cNvPr id="20" name="TextBox 19">
            <a:extLst>
              <a:ext uri="{FF2B5EF4-FFF2-40B4-BE49-F238E27FC236}">
                <a16:creationId xmlns:a16="http://schemas.microsoft.com/office/drawing/2014/main" id="{DF72E029-1901-44A8-AECB-D91DD4771CF1}"/>
              </a:ext>
            </a:extLst>
          </p:cNvPr>
          <p:cNvSpPr txBox="1"/>
          <p:nvPr/>
        </p:nvSpPr>
        <p:spPr>
          <a:xfrm>
            <a:off x="5886522" y="5973952"/>
            <a:ext cx="1930400" cy="646331"/>
          </a:xfrm>
          <a:prstGeom prst="rect">
            <a:avLst/>
          </a:prstGeom>
          <a:solidFill>
            <a:schemeClr val="accent2">
              <a:lumMod val="20000"/>
              <a:lumOff val="80000"/>
            </a:schemeClr>
          </a:solidFill>
        </p:spPr>
        <p:txBody>
          <a:bodyPr wrap="square" rtlCol="0">
            <a:spAutoFit/>
          </a:bodyPr>
          <a:lstStyle/>
          <a:p>
            <a:r>
              <a:rPr lang="en-US" dirty="0"/>
              <a:t>Signal cables for 122 channels</a:t>
            </a:r>
          </a:p>
        </p:txBody>
      </p:sp>
    </p:spTree>
    <p:extLst>
      <p:ext uri="{BB962C8B-B14F-4D97-AF65-F5344CB8AC3E}">
        <p14:creationId xmlns:p14="http://schemas.microsoft.com/office/powerpoint/2010/main" val="1980910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tanding in a factory&#10;&#10;Description automatically generated with low confidence">
            <a:extLst>
              <a:ext uri="{FF2B5EF4-FFF2-40B4-BE49-F238E27FC236}">
                <a16:creationId xmlns:a16="http://schemas.microsoft.com/office/drawing/2014/main" id="{C7520540-CCFD-4CFD-87B5-153E06A6883D}"/>
              </a:ext>
            </a:extLst>
          </p:cNvPr>
          <p:cNvPicPr>
            <a:picLocks noChangeAspect="1"/>
          </p:cNvPicPr>
          <p:nvPr/>
        </p:nvPicPr>
        <p:blipFill rotWithShape="1">
          <a:blip r:embed="rId2">
            <a:extLst>
              <a:ext uri="{28A0092B-C50C-407E-A947-70E740481C1C}">
                <a14:useLocalDpi xmlns:a14="http://schemas.microsoft.com/office/drawing/2010/main" val="0"/>
              </a:ext>
            </a:extLst>
          </a:blip>
          <a:srcRect l="29851"/>
          <a:stretch/>
        </p:blipFill>
        <p:spPr>
          <a:xfrm>
            <a:off x="355903" y="0"/>
            <a:ext cx="3609197" cy="6858000"/>
          </a:xfrm>
          <a:prstGeom prst="rect">
            <a:avLst/>
          </a:prstGeom>
        </p:spPr>
      </p:pic>
      <p:pic>
        <p:nvPicPr>
          <p:cNvPr id="7" name="Picture 6" descr="A picture containing indoor&#10;&#10;Description automatically generated">
            <a:extLst>
              <a:ext uri="{FF2B5EF4-FFF2-40B4-BE49-F238E27FC236}">
                <a16:creationId xmlns:a16="http://schemas.microsoft.com/office/drawing/2014/main" id="{4AD281F9-4632-48FD-B063-736A4F67F0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9807" y="2203867"/>
            <a:ext cx="3454663" cy="4604853"/>
          </a:xfrm>
          <a:prstGeom prst="rect">
            <a:avLst/>
          </a:prstGeom>
        </p:spPr>
      </p:pic>
      <p:pic>
        <p:nvPicPr>
          <p:cNvPr id="5" name="Picture 4" descr="A picture containing dock&#10;&#10;Description automatically generated">
            <a:extLst>
              <a:ext uri="{FF2B5EF4-FFF2-40B4-BE49-F238E27FC236}">
                <a16:creationId xmlns:a16="http://schemas.microsoft.com/office/drawing/2014/main" id="{88353F09-122B-4A3D-B3FC-B4BE3CF383C9}"/>
              </a:ext>
            </a:extLst>
          </p:cNvPr>
          <p:cNvPicPr>
            <a:picLocks noChangeAspect="1"/>
          </p:cNvPicPr>
          <p:nvPr/>
        </p:nvPicPr>
        <p:blipFill rotWithShape="1">
          <a:blip r:embed="rId4">
            <a:extLst>
              <a:ext uri="{28A0092B-C50C-407E-A947-70E740481C1C}">
                <a14:useLocalDpi xmlns:a14="http://schemas.microsoft.com/office/drawing/2010/main" val="0"/>
              </a:ext>
            </a:extLst>
          </a:blip>
          <a:srcRect t="20918"/>
          <a:stretch/>
        </p:blipFill>
        <p:spPr>
          <a:xfrm>
            <a:off x="4207919" y="1418139"/>
            <a:ext cx="4368465" cy="4604853"/>
          </a:xfrm>
          <a:prstGeom prst="rect">
            <a:avLst/>
          </a:prstGeom>
        </p:spPr>
      </p:pic>
      <p:sp>
        <p:nvSpPr>
          <p:cNvPr id="8" name="TextBox 7">
            <a:extLst>
              <a:ext uri="{FF2B5EF4-FFF2-40B4-BE49-F238E27FC236}">
                <a16:creationId xmlns:a16="http://schemas.microsoft.com/office/drawing/2014/main" id="{17A821C5-ADC9-45ED-BCCF-E6AEEDB0F5BF}"/>
              </a:ext>
            </a:extLst>
          </p:cNvPr>
          <p:cNvSpPr txBox="1"/>
          <p:nvPr/>
        </p:nvSpPr>
        <p:spPr>
          <a:xfrm>
            <a:off x="4094031" y="514692"/>
            <a:ext cx="4847417" cy="461665"/>
          </a:xfrm>
          <a:prstGeom prst="rect">
            <a:avLst/>
          </a:prstGeom>
          <a:noFill/>
        </p:spPr>
        <p:txBody>
          <a:bodyPr wrap="none" rtlCol="0">
            <a:spAutoFit/>
          </a:bodyPr>
          <a:lstStyle/>
          <a:p>
            <a:r>
              <a:rPr lang="en-US" sz="2400" dirty="0"/>
              <a:t>Quench antenna ready for use at BNL</a:t>
            </a:r>
          </a:p>
        </p:txBody>
      </p:sp>
      <p:sp>
        <p:nvSpPr>
          <p:cNvPr id="9" name="TextBox 8">
            <a:extLst>
              <a:ext uri="{FF2B5EF4-FFF2-40B4-BE49-F238E27FC236}">
                <a16:creationId xmlns:a16="http://schemas.microsoft.com/office/drawing/2014/main" id="{3802B5A1-F875-476C-B1DE-669E8DB32CA3}"/>
              </a:ext>
            </a:extLst>
          </p:cNvPr>
          <p:cNvSpPr txBox="1"/>
          <p:nvPr/>
        </p:nvSpPr>
        <p:spPr>
          <a:xfrm>
            <a:off x="8941448" y="1614344"/>
            <a:ext cx="2894649" cy="461665"/>
          </a:xfrm>
          <a:prstGeom prst="rect">
            <a:avLst/>
          </a:prstGeom>
          <a:noFill/>
        </p:spPr>
        <p:txBody>
          <a:bodyPr wrap="square" rtlCol="0">
            <a:spAutoFit/>
          </a:bodyPr>
          <a:lstStyle/>
          <a:p>
            <a:r>
              <a:rPr lang="en-US" sz="2400" dirty="0"/>
              <a:t>Data </a:t>
            </a:r>
            <a:r>
              <a:rPr lang="en-US" sz="2400" dirty="0" err="1"/>
              <a:t>acq</a:t>
            </a:r>
            <a:r>
              <a:rPr lang="en-US" sz="2400" dirty="0"/>
              <a:t>. 16 bit ADCs</a:t>
            </a:r>
          </a:p>
        </p:txBody>
      </p:sp>
    </p:spTree>
    <p:extLst>
      <p:ext uri="{BB962C8B-B14F-4D97-AF65-F5344CB8AC3E}">
        <p14:creationId xmlns:p14="http://schemas.microsoft.com/office/powerpoint/2010/main" val="1750321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CB02031-34A5-47E5-824F-1DF78A57B3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0"/>
            <a:ext cx="11430000" cy="6858000"/>
          </a:xfrm>
          <a:prstGeom prst="rect">
            <a:avLst/>
          </a:prstGeom>
        </p:spPr>
      </p:pic>
      <p:sp>
        <p:nvSpPr>
          <p:cNvPr id="4" name="TextBox 3">
            <a:extLst>
              <a:ext uri="{FF2B5EF4-FFF2-40B4-BE49-F238E27FC236}">
                <a16:creationId xmlns:a16="http://schemas.microsoft.com/office/drawing/2014/main" id="{6A810297-9591-470F-9687-0363F53B7EE8}"/>
              </a:ext>
            </a:extLst>
          </p:cNvPr>
          <p:cNvSpPr txBox="1"/>
          <p:nvPr/>
        </p:nvSpPr>
        <p:spPr>
          <a:xfrm>
            <a:off x="2429691" y="862149"/>
            <a:ext cx="4255973" cy="646331"/>
          </a:xfrm>
          <a:prstGeom prst="rect">
            <a:avLst/>
          </a:prstGeom>
          <a:solidFill>
            <a:schemeClr val="accent4">
              <a:lumMod val="20000"/>
              <a:lumOff val="80000"/>
            </a:schemeClr>
          </a:solidFill>
        </p:spPr>
        <p:txBody>
          <a:bodyPr wrap="none" rtlCol="0">
            <a:spAutoFit/>
          </a:bodyPr>
          <a:lstStyle/>
          <a:p>
            <a:r>
              <a:rPr lang="en-US" dirty="0"/>
              <a:t>Quench location analysis usually starts with</a:t>
            </a:r>
          </a:p>
          <a:p>
            <a:r>
              <a:rPr lang="en-US" dirty="0"/>
              <a:t>‘raw’ voltages near quenching segment</a:t>
            </a:r>
          </a:p>
        </p:txBody>
      </p:sp>
    </p:spTree>
    <p:extLst>
      <p:ext uri="{BB962C8B-B14F-4D97-AF65-F5344CB8AC3E}">
        <p14:creationId xmlns:p14="http://schemas.microsoft.com/office/powerpoint/2010/main" val="2496946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8BEBABD-426B-4C91-865B-F0CE7B6A3F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0325" y="0"/>
            <a:ext cx="10561675" cy="6337005"/>
          </a:xfrm>
          <a:prstGeom prst="rect">
            <a:avLst/>
          </a:prstGeom>
        </p:spPr>
      </p:pic>
      <p:sp>
        <p:nvSpPr>
          <p:cNvPr id="3" name="TextBox 2">
            <a:extLst>
              <a:ext uri="{FF2B5EF4-FFF2-40B4-BE49-F238E27FC236}">
                <a16:creationId xmlns:a16="http://schemas.microsoft.com/office/drawing/2014/main" id="{558B0D3E-5B54-4FB8-B5D5-846082B6A420}"/>
              </a:ext>
            </a:extLst>
          </p:cNvPr>
          <p:cNvSpPr txBox="1"/>
          <p:nvPr/>
        </p:nvSpPr>
        <p:spPr>
          <a:xfrm>
            <a:off x="53161" y="301393"/>
            <a:ext cx="2541182" cy="3970318"/>
          </a:xfrm>
          <a:prstGeom prst="rect">
            <a:avLst/>
          </a:prstGeom>
          <a:solidFill>
            <a:schemeClr val="accent4">
              <a:lumMod val="20000"/>
              <a:lumOff val="80000"/>
            </a:schemeClr>
          </a:solidFill>
          <a:ln>
            <a:solidFill>
              <a:schemeClr val="tx1"/>
            </a:solidFill>
          </a:ln>
        </p:spPr>
        <p:txBody>
          <a:bodyPr wrap="square" rtlCol="0">
            <a:spAutoFit/>
          </a:bodyPr>
          <a:lstStyle/>
          <a:p>
            <a:r>
              <a:rPr lang="en-US" dirty="0"/>
              <a:t>Signals look ‘noisy’, but in fact, the noise is actually low.</a:t>
            </a:r>
          </a:p>
          <a:p>
            <a:endParaRPr lang="en-US" dirty="0"/>
          </a:p>
          <a:p>
            <a:r>
              <a:rPr lang="en-US" dirty="0"/>
              <a:t>The </a:t>
            </a:r>
            <a:r>
              <a:rPr lang="en-US" dirty="0" err="1"/>
              <a:t>qant</a:t>
            </a:r>
            <a:r>
              <a:rPr lang="en-US" dirty="0"/>
              <a:t> segments that extend past the end of the magnet (Z0, Z25, </a:t>
            </a:r>
            <a:r>
              <a:rPr lang="en-US" dirty="0" err="1"/>
              <a:t>etc</a:t>
            </a:r>
            <a:r>
              <a:rPr lang="en-US" dirty="0"/>
              <a:t>) show very little noise.</a:t>
            </a:r>
          </a:p>
          <a:p>
            <a:endParaRPr lang="en-US" dirty="0"/>
          </a:p>
          <a:p>
            <a:r>
              <a:rPr lang="en-US" dirty="0"/>
              <a:t>These should be the worst case, being the channels with longest cable lengths in the antenna (non-lead end).</a:t>
            </a:r>
          </a:p>
        </p:txBody>
      </p:sp>
      <p:cxnSp>
        <p:nvCxnSpPr>
          <p:cNvPr id="5" name="Straight Arrow Connector 4">
            <a:extLst>
              <a:ext uri="{FF2B5EF4-FFF2-40B4-BE49-F238E27FC236}">
                <a16:creationId xmlns:a16="http://schemas.microsoft.com/office/drawing/2014/main" id="{2CE40D5D-38CC-4D38-B732-8EECCF2D2389}"/>
              </a:ext>
            </a:extLst>
          </p:cNvPr>
          <p:cNvCxnSpPr/>
          <p:nvPr/>
        </p:nvCxnSpPr>
        <p:spPr>
          <a:xfrm>
            <a:off x="2488019" y="2009553"/>
            <a:ext cx="2413590" cy="93566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EAEA159-F71D-405D-B733-61F93BF37865}"/>
              </a:ext>
            </a:extLst>
          </p:cNvPr>
          <p:cNvSpPr txBox="1"/>
          <p:nvPr/>
        </p:nvSpPr>
        <p:spPr>
          <a:xfrm>
            <a:off x="422641" y="4427194"/>
            <a:ext cx="1802221" cy="1477328"/>
          </a:xfrm>
          <a:prstGeom prst="rect">
            <a:avLst/>
          </a:prstGeom>
          <a:solidFill>
            <a:srgbClr val="00FF00"/>
          </a:solidFill>
        </p:spPr>
        <p:txBody>
          <a:bodyPr wrap="square" rtlCol="0">
            <a:spAutoFit/>
          </a:bodyPr>
          <a:lstStyle/>
          <a:p>
            <a:r>
              <a:rPr lang="en-US" dirty="0"/>
              <a:t>This suggests that the ‘noise’ seen on other channels is actually signal!</a:t>
            </a:r>
          </a:p>
        </p:txBody>
      </p:sp>
    </p:spTree>
    <p:extLst>
      <p:ext uri="{BB962C8B-B14F-4D97-AF65-F5344CB8AC3E}">
        <p14:creationId xmlns:p14="http://schemas.microsoft.com/office/powerpoint/2010/main" val="1806047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5F1E588-A48E-4706-B0D3-0A2ECAFEA526}"/>
              </a:ext>
            </a:extLst>
          </p:cNvPr>
          <p:cNvSpPr txBox="1"/>
          <p:nvPr/>
        </p:nvSpPr>
        <p:spPr>
          <a:xfrm>
            <a:off x="574041" y="613859"/>
            <a:ext cx="3444240" cy="646331"/>
          </a:xfrm>
          <a:prstGeom prst="rect">
            <a:avLst/>
          </a:prstGeom>
          <a:noFill/>
        </p:spPr>
        <p:txBody>
          <a:bodyPr wrap="square" rtlCol="0">
            <a:spAutoFit/>
          </a:bodyPr>
          <a:lstStyle/>
          <a:p>
            <a:r>
              <a:rPr lang="en-US" dirty="0"/>
              <a:t>About 75% of quenches had some level of spike event at start</a:t>
            </a:r>
          </a:p>
        </p:txBody>
      </p:sp>
      <p:pic>
        <p:nvPicPr>
          <p:cNvPr id="3" name="Picture 2">
            <a:extLst>
              <a:ext uri="{FF2B5EF4-FFF2-40B4-BE49-F238E27FC236}">
                <a16:creationId xmlns:a16="http://schemas.microsoft.com/office/drawing/2014/main" id="{08CF4FC5-8E1C-4DFC-889E-D0E31F52F3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5299" y="0"/>
            <a:ext cx="6132093" cy="3679256"/>
          </a:xfrm>
          <a:prstGeom prst="rect">
            <a:avLst/>
          </a:prstGeom>
        </p:spPr>
      </p:pic>
      <p:pic>
        <p:nvPicPr>
          <p:cNvPr id="4" name="Picture 3">
            <a:extLst>
              <a:ext uri="{FF2B5EF4-FFF2-40B4-BE49-F238E27FC236}">
                <a16:creationId xmlns:a16="http://schemas.microsoft.com/office/drawing/2014/main" id="{C8720436-1C2C-4CA8-B372-A74BA9B576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83" y="3166711"/>
            <a:ext cx="5891463" cy="3534878"/>
          </a:xfrm>
          <a:prstGeom prst="rect">
            <a:avLst/>
          </a:prstGeom>
        </p:spPr>
      </p:pic>
      <p:sp>
        <p:nvSpPr>
          <p:cNvPr id="5" name="Arrow: Right 4">
            <a:extLst>
              <a:ext uri="{FF2B5EF4-FFF2-40B4-BE49-F238E27FC236}">
                <a16:creationId xmlns:a16="http://schemas.microsoft.com/office/drawing/2014/main" id="{A45AE25C-1FEE-49BE-BC2E-8BA0CE6229C0}"/>
              </a:ext>
            </a:extLst>
          </p:cNvPr>
          <p:cNvSpPr/>
          <p:nvPr/>
        </p:nvSpPr>
        <p:spPr>
          <a:xfrm>
            <a:off x="4391526" y="924743"/>
            <a:ext cx="806116" cy="323166"/>
          </a:xfrm>
          <a:prstGeom prst="rightArrow">
            <a:avLst>
              <a:gd name="adj1" fmla="val 50000"/>
              <a:gd name="adj2" fmla="val 5744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FEC6FA7B-FB7C-4EF0-8003-B8672D62D8C7}"/>
              </a:ext>
            </a:extLst>
          </p:cNvPr>
          <p:cNvSpPr txBox="1"/>
          <p:nvPr/>
        </p:nvSpPr>
        <p:spPr>
          <a:xfrm>
            <a:off x="6096000" y="5089358"/>
            <a:ext cx="3814378" cy="369332"/>
          </a:xfrm>
          <a:prstGeom prst="rect">
            <a:avLst/>
          </a:prstGeom>
          <a:noFill/>
        </p:spPr>
        <p:txBody>
          <a:bodyPr wrap="none" rtlCol="0">
            <a:spAutoFit/>
          </a:bodyPr>
          <a:lstStyle/>
          <a:p>
            <a:r>
              <a:rPr lang="en-US" dirty="0"/>
              <a:t>Some quenches had little spike activity</a:t>
            </a:r>
          </a:p>
        </p:txBody>
      </p:sp>
    </p:spTree>
    <p:extLst>
      <p:ext uri="{BB962C8B-B14F-4D97-AF65-F5344CB8AC3E}">
        <p14:creationId xmlns:p14="http://schemas.microsoft.com/office/powerpoint/2010/main" val="1831152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309C69B-CC36-4C1A-A4E8-AB844FD38A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894" y="643289"/>
            <a:ext cx="6459955" cy="5167964"/>
          </a:xfrm>
          <a:prstGeom prst="rect">
            <a:avLst/>
          </a:prstGeom>
        </p:spPr>
      </p:pic>
      <p:sp>
        <p:nvSpPr>
          <p:cNvPr id="3" name="TextBox 2">
            <a:extLst>
              <a:ext uri="{FF2B5EF4-FFF2-40B4-BE49-F238E27FC236}">
                <a16:creationId xmlns:a16="http://schemas.microsoft.com/office/drawing/2014/main" id="{B25D1017-DAD6-443B-B88D-D77F60CE005E}"/>
              </a:ext>
            </a:extLst>
          </p:cNvPr>
          <p:cNvSpPr txBox="1"/>
          <p:nvPr/>
        </p:nvSpPr>
        <p:spPr>
          <a:xfrm>
            <a:off x="553452" y="1239253"/>
            <a:ext cx="3002547" cy="1200329"/>
          </a:xfrm>
          <a:prstGeom prst="rect">
            <a:avLst/>
          </a:prstGeom>
          <a:noFill/>
        </p:spPr>
        <p:txBody>
          <a:bodyPr wrap="square" rtlCol="0">
            <a:spAutoFit/>
          </a:bodyPr>
          <a:lstStyle/>
          <a:p>
            <a:r>
              <a:rPr lang="en-US" dirty="0"/>
              <a:t>Example of antenna signals from apparent multiple quench starts near each other (within about 300mm)</a:t>
            </a:r>
          </a:p>
        </p:txBody>
      </p:sp>
      <p:sp>
        <p:nvSpPr>
          <p:cNvPr id="4" name="TextBox 3">
            <a:extLst>
              <a:ext uri="{FF2B5EF4-FFF2-40B4-BE49-F238E27FC236}">
                <a16:creationId xmlns:a16="http://schemas.microsoft.com/office/drawing/2014/main" id="{1D8AA887-6B92-478F-BD2F-1A93E7E85382}"/>
              </a:ext>
            </a:extLst>
          </p:cNvPr>
          <p:cNvSpPr txBox="1"/>
          <p:nvPr/>
        </p:nvSpPr>
        <p:spPr>
          <a:xfrm>
            <a:off x="1128584" y="4606863"/>
            <a:ext cx="3245708" cy="523220"/>
          </a:xfrm>
          <a:prstGeom prst="rect">
            <a:avLst/>
          </a:prstGeom>
          <a:noFill/>
        </p:spPr>
        <p:txBody>
          <a:bodyPr wrap="square" rtlCol="0">
            <a:spAutoFit/>
          </a:bodyPr>
          <a:lstStyle/>
          <a:p>
            <a:r>
              <a:rPr lang="en-US" sz="1400" dirty="0"/>
              <a:t>Some quenches seem to show additional activity elsewhere in the magnet</a:t>
            </a:r>
          </a:p>
        </p:txBody>
      </p:sp>
      <p:cxnSp>
        <p:nvCxnSpPr>
          <p:cNvPr id="6" name="Straight Arrow Connector 5">
            <a:extLst>
              <a:ext uri="{FF2B5EF4-FFF2-40B4-BE49-F238E27FC236}">
                <a16:creationId xmlns:a16="http://schemas.microsoft.com/office/drawing/2014/main" id="{CAC05FE2-E6CD-4E68-9947-071070A23AC5}"/>
              </a:ext>
            </a:extLst>
          </p:cNvPr>
          <p:cNvCxnSpPr/>
          <p:nvPr/>
        </p:nvCxnSpPr>
        <p:spPr>
          <a:xfrm flipV="1">
            <a:off x="4150894" y="3509319"/>
            <a:ext cx="1706209" cy="14416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86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5A10673-7BAC-4F57-8DF3-E0FF1B75B2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1150" y="0"/>
            <a:ext cx="4762500" cy="3810000"/>
          </a:xfrm>
          <a:prstGeom prst="rect">
            <a:avLst/>
          </a:prstGeom>
        </p:spPr>
      </p:pic>
      <p:pic>
        <p:nvPicPr>
          <p:cNvPr id="4" name="Picture 3">
            <a:extLst>
              <a:ext uri="{FF2B5EF4-FFF2-40B4-BE49-F238E27FC236}">
                <a16:creationId xmlns:a16="http://schemas.microsoft.com/office/drawing/2014/main" id="{336A293A-2B49-4AF2-A5D5-99B6191DFD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5400" y="0"/>
            <a:ext cx="5715000" cy="3429000"/>
          </a:xfrm>
          <a:prstGeom prst="rect">
            <a:avLst/>
          </a:prstGeom>
        </p:spPr>
      </p:pic>
      <p:pic>
        <p:nvPicPr>
          <p:cNvPr id="5" name="Picture 4">
            <a:extLst>
              <a:ext uri="{FF2B5EF4-FFF2-40B4-BE49-F238E27FC236}">
                <a16:creationId xmlns:a16="http://schemas.microsoft.com/office/drawing/2014/main" id="{9EE1089F-8EE8-4B86-86E2-422B054E85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4775" y="3708401"/>
            <a:ext cx="5000625" cy="3000375"/>
          </a:xfrm>
          <a:prstGeom prst="rect">
            <a:avLst/>
          </a:prstGeom>
        </p:spPr>
      </p:pic>
      <p:pic>
        <p:nvPicPr>
          <p:cNvPr id="2" name="Picture 1">
            <a:extLst>
              <a:ext uri="{FF2B5EF4-FFF2-40B4-BE49-F238E27FC236}">
                <a16:creationId xmlns:a16="http://schemas.microsoft.com/office/drawing/2014/main" id="{5171633B-B337-4F6F-82CA-148CF882BC80}"/>
              </a:ext>
            </a:extLst>
          </p:cNvPr>
          <p:cNvPicPr>
            <a:picLocks noChangeAspect="1"/>
          </p:cNvPicPr>
          <p:nvPr/>
        </p:nvPicPr>
        <p:blipFill>
          <a:blip r:embed="rId5"/>
          <a:stretch>
            <a:fillRect/>
          </a:stretch>
        </p:blipFill>
        <p:spPr>
          <a:xfrm>
            <a:off x="6375400" y="3347721"/>
            <a:ext cx="5599662" cy="3429297"/>
          </a:xfrm>
          <a:prstGeom prst="rect">
            <a:avLst/>
          </a:prstGeom>
        </p:spPr>
      </p:pic>
      <p:sp>
        <p:nvSpPr>
          <p:cNvPr id="28" name="TextBox 27">
            <a:extLst>
              <a:ext uri="{FF2B5EF4-FFF2-40B4-BE49-F238E27FC236}">
                <a16:creationId xmlns:a16="http://schemas.microsoft.com/office/drawing/2014/main" id="{911BF433-6858-4897-9A4F-F024F28DEE09}"/>
              </a:ext>
            </a:extLst>
          </p:cNvPr>
          <p:cNvSpPr txBox="1"/>
          <p:nvPr/>
        </p:nvSpPr>
        <p:spPr>
          <a:xfrm>
            <a:off x="203200" y="487680"/>
            <a:ext cx="788999" cy="523220"/>
          </a:xfrm>
          <a:prstGeom prst="rect">
            <a:avLst/>
          </a:prstGeom>
          <a:noFill/>
        </p:spPr>
        <p:txBody>
          <a:bodyPr wrap="none" rtlCol="0">
            <a:spAutoFit/>
          </a:bodyPr>
          <a:lstStyle/>
          <a:p>
            <a:r>
              <a:rPr lang="en-US" sz="2800" dirty="0"/>
              <a:t>Q#2</a:t>
            </a:r>
          </a:p>
        </p:txBody>
      </p:sp>
    </p:spTree>
    <p:extLst>
      <p:ext uri="{BB962C8B-B14F-4D97-AF65-F5344CB8AC3E}">
        <p14:creationId xmlns:p14="http://schemas.microsoft.com/office/powerpoint/2010/main" val="1777202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911BF433-6858-4897-9A4F-F024F28DEE09}"/>
              </a:ext>
            </a:extLst>
          </p:cNvPr>
          <p:cNvSpPr txBox="1"/>
          <p:nvPr/>
        </p:nvSpPr>
        <p:spPr>
          <a:xfrm>
            <a:off x="203200" y="487680"/>
            <a:ext cx="788999" cy="523220"/>
          </a:xfrm>
          <a:prstGeom prst="rect">
            <a:avLst/>
          </a:prstGeom>
          <a:noFill/>
        </p:spPr>
        <p:txBody>
          <a:bodyPr wrap="none" rtlCol="0">
            <a:spAutoFit/>
          </a:bodyPr>
          <a:lstStyle/>
          <a:p>
            <a:r>
              <a:rPr lang="en-US" sz="2800" dirty="0"/>
              <a:t>Q#4</a:t>
            </a:r>
          </a:p>
        </p:txBody>
      </p:sp>
      <p:pic>
        <p:nvPicPr>
          <p:cNvPr id="10" name="Picture 9">
            <a:extLst>
              <a:ext uri="{FF2B5EF4-FFF2-40B4-BE49-F238E27FC236}">
                <a16:creationId xmlns:a16="http://schemas.microsoft.com/office/drawing/2014/main" id="{C0DFFD2A-3493-454D-AF56-E2B30B2D6B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9750" y="0"/>
            <a:ext cx="4762500" cy="3810000"/>
          </a:xfrm>
          <a:prstGeom prst="rect">
            <a:avLst/>
          </a:prstGeom>
        </p:spPr>
      </p:pic>
      <p:pic>
        <p:nvPicPr>
          <p:cNvPr id="11" name="Picture 10">
            <a:extLst>
              <a:ext uri="{FF2B5EF4-FFF2-40B4-BE49-F238E27FC236}">
                <a16:creationId xmlns:a16="http://schemas.microsoft.com/office/drawing/2014/main" id="{61C39681-717B-4A99-8AF2-2AAE685833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0"/>
            <a:ext cx="5715000" cy="3429000"/>
          </a:xfrm>
          <a:prstGeom prst="rect">
            <a:avLst/>
          </a:prstGeom>
        </p:spPr>
      </p:pic>
      <p:pic>
        <p:nvPicPr>
          <p:cNvPr id="12" name="Picture 11">
            <a:extLst>
              <a:ext uri="{FF2B5EF4-FFF2-40B4-BE49-F238E27FC236}">
                <a16:creationId xmlns:a16="http://schemas.microsoft.com/office/drawing/2014/main" id="{C72FE456-AD5A-4C93-BB9B-96F0D2B0A9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1669" y="3844903"/>
            <a:ext cx="5000625" cy="3000375"/>
          </a:xfrm>
          <a:prstGeom prst="rect">
            <a:avLst/>
          </a:prstGeom>
        </p:spPr>
      </p:pic>
      <p:pic>
        <p:nvPicPr>
          <p:cNvPr id="2" name="Picture 1">
            <a:extLst>
              <a:ext uri="{FF2B5EF4-FFF2-40B4-BE49-F238E27FC236}">
                <a16:creationId xmlns:a16="http://schemas.microsoft.com/office/drawing/2014/main" id="{47E41142-5137-4B0F-B44E-124BCB9C1539}"/>
              </a:ext>
            </a:extLst>
          </p:cNvPr>
          <p:cNvPicPr>
            <a:picLocks noChangeAspect="1"/>
          </p:cNvPicPr>
          <p:nvPr/>
        </p:nvPicPr>
        <p:blipFill>
          <a:blip r:embed="rId5"/>
          <a:stretch>
            <a:fillRect/>
          </a:stretch>
        </p:blipFill>
        <p:spPr>
          <a:xfrm>
            <a:off x="6592338" y="3409884"/>
            <a:ext cx="5599662" cy="3435394"/>
          </a:xfrm>
          <a:prstGeom prst="rect">
            <a:avLst/>
          </a:prstGeom>
        </p:spPr>
      </p:pic>
    </p:spTree>
    <p:extLst>
      <p:ext uri="{BB962C8B-B14F-4D97-AF65-F5344CB8AC3E}">
        <p14:creationId xmlns:p14="http://schemas.microsoft.com/office/powerpoint/2010/main" val="2462294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C1A0846-B7F3-4C63-B30C-D89F78E2272C}"/>
              </a:ext>
            </a:extLst>
          </p:cNvPr>
          <p:cNvSpPr txBox="1"/>
          <p:nvPr/>
        </p:nvSpPr>
        <p:spPr>
          <a:xfrm>
            <a:off x="327746" y="3834913"/>
            <a:ext cx="6096000" cy="2585323"/>
          </a:xfrm>
          <a:prstGeom prst="rect">
            <a:avLst/>
          </a:prstGeom>
          <a:noFill/>
        </p:spPr>
        <p:txBody>
          <a:bodyPr wrap="square">
            <a:spAutoFit/>
          </a:bodyPr>
          <a:lstStyle/>
          <a:p>
            <a:r>
              <a:rPr lang="en-US" u="sng" dirty="0"/>
              <a:t>Quench #4:</a:t>
            </a:r>
          </a:p>
          <a:p>
            <a:endParaRPr lang="en-US" u="sng" dirty="0"/>
          </a:p>
          <a:p>
            <a:r>
              <a:rPr lang="en-US" sz="1400" dirty="0"/>
              <a:t>This is an outer coil quench and is observed by the ZQA to be starting at Z = 450mm (note that the amplitude is fairly small). </a:t>
            </a:r>
          </a:p>
          <a:p>
            <a:endParaRPr lang="en-US" sz="1400" dirty="0"/>
          </a:p>
          <a:p>
            <a:r>
              <a:rPr lang="en-US" sz="1400" dirty="0"/>
              <a:t>TQA T330 in Q1 has the largest flux signals which show large amplitude at about t = -15ms. This seems a clear indication of the azimuthal location of the quench, even though this is in the Outer Coil. The location is consistent with that indicated by voltage taps - pole turn transition side of Q1.  Note that the striated regions in the flux map vs time in Q2 may correspond to activity in other Z-locations, such as Z = -1500mm, and these tend to decrease in later quenches. </a:t>
            </a:r>
            <a:endParaRPr lang="en-US" dirty="0"/>
          </a:p>
        </p:txBody>
      </p:sp>
      <p:pic>
        <p:nvPicPr>
          <p:cNvPr id="3" name="Picture 2">
            <a:extLst>
              <a:ext uri="{FF2B5EF4-FFF2-40B4-BE49-F238E27FC236}">
                <a16:creationId xmlns:a16="http://schemas.microsoft.com/office/drawing/2014/main" id="{4463377D-87D5-4E0D-AB58-356895EFD337}"/>
              </a:ext>
            </a:extLst>
          </p:cNvPr>
          <p:cNvPicPr>
            <a:picLocks noChangeAspect="1"/>
          </p:cNvPicPr>
          <p:nvPr/>
        </p:nvPicPr>
        <p:blipFill>
          <a:blip r:embed="rId2"/>
          <a:stretch>
            <a:fillRect/>
          </a:stretch>
        </p:blipFill>
        <p:spPr>
          <a:xfrm>
            <a:off x="1939747" y="0"/>
            <a:ext cx="8312506" cy="4341876"/>
          </a:xfrm>
          <a:prstGeom prst="rect">
            <a:avLst/>
          </a:prstGeom>
        </p:spPr>
      </p:pic>
      <p:pic>
        <p:nvPicPr>
          <p:cNvPr id="7" name="Picture 6">
            <a:extLst>
              <a:ext uri="{FF2B5EF4-FFF2-40B4-BE49-F238E27FC236}">
                <a16:creationId xmlns:a16="http://schemas.microsoft.com/office/drawing/2014/main" id="{D1DFC4DB-084E-4BA3-BC8D-D803622A306E}"/>
              </a:ext>
            </a:extLst>
          </p:cNvPr>
          <p:cNvPicPr/>
          <p:nvPr/>
        </p:nvPicPr>
        <p:blipFill>
          <a:blip r:embed="rId3"/>
          <a:stretch>
            <a:fillRect/>
          </a:stretch>
        </p:blipFill>
        <p:spPr>
          <a:xfrm>
            <a:off x="6624272" y="3262979"/>
            <a:ext cx="4909471" cy="3595021"/>
          </a:xfrm>
          <a:prstGeom prst="rect">
            <a:avLst/>
          </a:prstGeom>
        </p:spPr>
      </p:pic>
      <p:sp>
        <p:nvSpPr>
          <p:cNvPr id="5" name="TextBox 4">
            <a:extLst>
              <a:ext uri="{FF2B5EF4-FFF2-40B4-BE49-F238E27FC236}">
                <a16:creationId xmlns:a16="http://schemas.microsoft.com/office/drawing/2014/main" id="{39A21745-1922-4DDB-B6E3-BEA6F76D46D4}"/>
              </a:ext>
            </a:extLst>
          </p:cNvPr>
          <p:cNvSpPr txBox="1"/>
          <p:nvPr/>
        </p:nvSpPr>
        <p:spPr>
          <a:xfrm>
            <a:off x="137183" y="102746"/>
            <a:ext cx="1930514" cy="1216043"/>
          </a:xfrm>
          <a:prstGeom prst="rect">
            <a:avLst/>
          </a:prstGeom>
          <a:noFill/>
        </p:spPr>
        <p:txBody>
          <a:bodyPr wrap="square" rtlCol="0">
            <a:spAutoFit/>
          </a:bodyPr>
          <a:lstStyle/>
          <a:p>
            <a:r>
              <a:rPr lang="en-US" sz="2400" dirty="0">
                <a:solidFill>
                  <a:srgbClr val="FF0000"/>
                </a:solidFill>
              </a:rPr>
              <a:t>Outer coil quench example</a:t>
            </a:r>
          </a:p>
        </p:txBody>
      </p:sp>
      <p:sp>
        <p:nvSpPr>
          <p:cNvPr id="2" name="TextBox 1">
            <a:extLst>
              <a:ext uri="{FF2B5EF4-FFF2-40B4-BE49-F238E27FC236}">
                <a16:creationId xmlns:a16="http://schemas.microsoft.com/office/drawing/2014/main" id="{0D0B66EF-6CC8-4ACD-9B2C-7EB7E6E90E15}"/>
              </a:ext>
            </a:extLst>
          </p:cNvPr>
          <p:cNvSpPr txBox="1"/>
          <p:nvPr/>
        </p:nvSpPr>
        <p:spPr>
          <a:xfrm>
            <a:off x="327746" y="1723291"/>
            <a:ext cx="1325208" cy="923330"/>
          </a:xfrm>
          <a:prstGeom prst="rect">
            <a:avLst/>
          </a:prstGeom>
          <a:solidFill>
            <a:schemeClr val="accent4">
              <a:lumMod val="20000"/>
              <a:lumOff val="80000"/>
            </a:schemeClr>
          </a:solidFill>
          <a:ln>
            <a:solidFill>
              <a:schemeClr val="tx1"/>
            </a:solidFill>
          </a:ln>
        </p:spPr>
        <p:txBody>
          <a:bodyPr wrap="square" rtlCol="0">
            <a:spAutoFit/>
          </a:bodyPr>
          <a:lstStyle/>
          <a:p>
            <a:r>
              <a:rPr lang="en-US" dirty="0"/>
              <a:t>Detected without problem</a:t>
            </a:r>
          </a:p>
        </p:txBody>
      </p:sp>
    </p:spTree>
    <p:extLst>
      <p:ext uri="{BB962C8B-B14F-4D97-AF65-F5344CB8AC3E}">
        <p14:creationId xmlns:p14="http://schemas.microsoft.com/office/powerpoint/2010/main" val="25391324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A35F70-DFE9-4D3A-AE39-835B36E5EF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02" y="0"/>
            <a:ext cx="4762500" cy="3810000"/>
          </a:xfrm>
          <a:prstGeom prst="rect">
            <a:avLst/>
          </a:prstGeom>
        </p:spPr>
      </p:pic>
      <p:pic>
        <p:nvPicPr>
          <p:cNvPr id="3" name="Picture 2">
            <a:extLst>
              <a:ext uri="{FF2B5EF4-FFF2-40B4-BE49-F238E27FC236}">
                <a16:creationId xmlns:a16="http://schemas.microsoft.com/office/drawing/2014/main" id="{8B936FED-7449-4A16-8F28-128D4C485F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3103" y="45422"/>
            <a:ext cx="5715000" cy="3429000"/>
          </a:xfrm>
          <a:prstGeom prst="rect">
            <a:avLst/>
          </a:prstGeom>
        </p:spPr>
      </p:pic>
      <p:pic>
        <p:nvPicPr>
          <p:cNvPr id="2" name="Picture 1">
            <a:extLst>
              <a:ext uri="{FF2B5EF4-FFF2-40B4-BE49-F238E27FC236}">
                <a16:creationId xmlns:a16="http://schemas.microsoft.com/office/drawing/2014/main" id="{37FCC973-5D25-455E-A933-7367D425209E}"/>
              </a:ext>
            </a:extLst>
          </p:cNvPr>
          <p:cNvPicPr>
            <a:picLocks noChangeAspect="1"/>
          </p:cNvPicPr>
          <p:nvPr/>
        </p:nvPicPr>
        <p:blipFill>
          <a:blip r:embed="rId4"/>
          <a:stretch>
            <a:fillRect/>
          </a:stretch>
        </p:blipFill>
        <p:spPr>
          <a:xfrm>
            <a:off x="6350772" y="3428703"/>
            <a:ext cx="5599662" cy="3429297"/>
          </a:xfrm>
          <a:prstGeom prst="rect">
            <a:avLst/>
          </a:prstGeom>
        </p:spPr>
      </p:pic>
      <p:pic>
        <p:nvPicPr>
          <p:cNvPr id="19" name="Picture 18">
            <a:extLst>
              <a:ext uri="{FF2B5EF4-FFF2-40B4-BE49-F238E27FC236}">
                <a16:creationId xmlns:a16="http://schemas.microsoft.com/office/drawing/2014/main" id="{456DA0BF-4C4F-4CFB-92AB-5A02509854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0702" y="3810000"/>
            <a:ext cx="5000625" cy="3000375"/>
          </a:xfrm>
          <a:prstGeom prst="rect">
            <a:avLst/>
          </a:prstGeom>
        </p:spPr>
      </p:pic>
      <p:sp>
        <p:nvSpPr>
          <p:cNvPr id="20" name="TextBox 19">
            <a:extLst>
              <a:ext uri="{FF2B5EF4-FFF2-40B4-BE49-F238E27FC236}">
                <a16:creationId xmlns:a16="http://schemas.microsoft.com/office/drawing/2014/main" id="{35BD80D0-1413-497C-BBF0-6CB92C9E1C3E}"/>
              </a:ext>
            </a:extLst>
          </p:cNvPr>
          <p:cNvSpPr txBox="1"/>
          <p:nvPr/>
        </p:nvSpPr>
        <p:spPr>
          <a:xfrm>
            <a:off x="203200" y="487680"/>
            <a:ext cx="788999" cy="523220"/>
          </a:xfrm>
          <a:prstGeom prst="rect">
            <a:avLst/>
          </a:prstGeom>
          <a:noFill/>
        </p:spPr>
        <p:txBody>
          <a:bodyPr wrap="none" rtlCol="0">
            <a:spAutoFit/>
          </a:bodyPr>
          <a:lstStyle/>
          <a:p>
            <a:r>
              <a:rPr lang="en-US" sz="2800" dirty="0"/>
              <a:t>Q#1</a:t>
            </a:r>
          </a:p>
        </p:txBody>
      </p:sp>
      <p:sp>
        <p:nvSpPr>
          <p:cNvPr id="5" name="TextBox 4">
            <a:extLst>
              <a:ext uri="{FF2B5EF4-FFF2-40B4-BE49-F238E27FC236}">
                <a16:creationId xmlns:a16="http://schemas.microsoft.com/office/drawing/2014/main" id="{CC460C43-06CB-4EC8-90B2-3859D56CB958}"/>
              </a:ext>
            </a:extLst>
          </p:cNvPr>
          <p:cNvSpPr txBox="1"/>
          <p:nvPr/>
        </p:nvSpPr>
        <p:spPr>
          <a:xfrm>
            <a:off x="4934465" y="2877447"/>
            <a:ext cx="2177474" cy="2031325"/>
          </a:xfrm>
          <a:prstGeom prst="rect">
            <a:avLst/>
          </a:prstGeom>
          <a:solidFill>
            <a:schemeClr val="accent4">
              <a:lumMod val="20000"/>
              <a:lumOff val="80000"/>
            </a:schemeClr>
          </a:solidFill>
        </p:spPr>
        <p:txBody>
          <a:bodyPr wrap="square" rtlCol="0">
            <a:spAutoFit/>
          </a:bodyPr>
          <a:lstStyle/>
          <a:p>
            <a:r>
              <a:rPr lang="en-US" dirty="0"/>
              <a:t>Example where angular antennas gave wrong location (indicates ‘transition side’ when voltage taps indicate ‘non-transition side’)</a:t>
            </a:r>
          </a:p>
        </p:txBody>
      </p:sp>
      <p:cxnSp>
        <p:nvCxnSpPr>
          <p:cNvPr id="7" name="Straight Arrow Connector 6">
            <a:extLst>
              <a:ext uri="{FF2B5EF4-FFF2-40B4-BE49-F238E27FC236}">
                <a16:creationId xmlns:a16="http://schemas.microsoft.com/office/drawing/2014/main" id="{E842181C-FD3D-464C-B639-6AC6243C33B6}"/>
              </a:ext>
            </a:extLst>
          </p:cNvPr>
          <p:cNvCxnSpPr/>
          <p:nvPr/>
        </p:nvCxnSpPr>
        <p:spPr>
          <a:xfrm>
            <a:off x="7249495" y="3997078"/>
            <a:ext cx="793940" cy="8213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0880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D075E3-96DF-42F8-BD2C-366C6506F993}"/>
              </a:ext>
            </a:extLst>
          </p:cNvPr>
          <p:cNvSpPr txBox="1"/>
          <p:nvPr/>
        </p:nvSpPr>
        <p:spPr>
          <a:xfrm>
            <a:off x="270296" y="0"/>
            <a:ext cx="11297265" cy="6771084"/>
          </a:xfrm>
          <a:prstGeom prst="rect">
            <a:avLst/>
          </a:prstGeom>
          <a:noFill/>
        </p:spPr>
        <p:txBody>
          <a:bodyPr wrap="square" rtlCol="0">
            <a:spAutoFit/>
          </a:bodyPr>
          <a:lstStyle/>
          <a:p>
            <a:r>
              <a:rPr lang="en-US" sz="2400" dirty="0"/>
              <a:t>Introduction – Quench Antennas at Fermilab</a:t>
            </a:r>
            <a:r>
              <a:rPr lang="en-US" dirty="0"/>
              <a:t>:</a:t>
            </a:r>
          </a:p>
          <a:p>
            <a:endParaRPr lang="en-US" dirty="0"/>
          </a:p>
          <a:p>
            <a:pPr lvl="1"/>
            <a:r>
              <a:rPr lang="en-US" sz="1800" dirty="0">
                <a:effectLst/>
                <a:latin typeface="Times New Roman" panose="02020603050405020304" pitchFamily="18" charset="0"/>
                <a:ea typeface="Times New Roman" panose="02020603050405020304" pitchFamily="18" charset="0"/>
              </a:rPr>
              <a:t>A quench developing in a superconducting magnet causes distortion in the local magnetic field </a:t>
            </a:r>
            <a:br>
              <a:rPr lang="en-US" sz="1800" dirty="0">
                <a:effectLst/>
                <a:latin typeface="Times New Roman" panose="02020603050405020304" pitchFamily="18" charset="0"/>
                <a:ea typeface="Times New Roman" panose="02020603050405020304" pitchFamily="18" charset="0"/>
              </a:rPr>
            </a:br>
            <a:r>
              <a:rPr lang="en-US" sz="1800" dirty="0">
                <a:effectLst/>
                <a:latin typeface="Times New Roman" panose="02020603050405020304" pitchFamily="18" charset="0"/>
                <a:ea typeface="Times New Roman" panose="02020603050405020304" pitchFamily="18" charset="0"/>
                <a:sym typeface="Wingdings" panose="05000000000000000000" pitchFamily="2" charset="2"/>
              </a:rPr>
              <a:t>from</a:t>
            </a:r>
            <a:r>
              <a:rPr lang="en-US" sz="1800" dirty="0">
                <a:effectLst/>
                <a:latin typeface="Times New Roman" panose="02020603050405020304" pitchFamily="18" charset="0"/>
                <a:ea typeface="Times New Roman" panose="02020603050405020304" pitchFamily="18" charset="0"/>
              </a:rPr>
              <a:t> current redistributions and/or motions in the cable.</a:t>
            </a:r>
          </a:p>
          <a:p>
            <a:pPr marL="742950" lvl="1" indent="-285750">
              <a:buFont typeface="Arial" panose="020B0604020202020204" pitchFamily="34" charset="0"/>
              <a:buChar char="•"/>
            </a:pPr>
            <a:endParaRPr lang="en-US" sz="1800" dirty="0">
              <a:effectLst/>
              <a:latin typeface="Times New Roman" panose="02020603050405020304" pitchFamily="18" charset="0"/>
              <a:ea typeface="Times New Roman" panose="02020603050405020304" pitchFamily="18" charset="0"/>
            </a:endParaRPr>
          </a:p>
          <a:p>
            <a:pPr lvl="1"/>
            <a:r>
              <a:rPr lang="en-US" sz="1800" dirty="0">
                <a:effectLst/>
                <a:latin typeface="Times New Roman" panose="02020603050405020304" pitchFamily="18" charset="0"/>
                <a:ea typeface="Times New Roman" panose="02020603050405020304" pitchFamily="18" charset="0"/>
              </a:rPr>
              <a:t>These small changes in field can be detected by a stationary inductive pick-up loop of suitable sensitivity. </a:t>
            </a:r>
          </a:p>
          <a:p>
            <a:pPr marL="742950" lvl="1" indent="-285750">
              <a:buFont typeface="Arial" panose="020B0604020202020204" pitchFamily="34" charset="0"/>
              <a:buChar char="•"/>
            </a:pPr>
            <a:endParaRPr lang="en-US" dirty="0">
              <a:latin typeface="Times New Roman" panose="02020603050405020304" pitchFamily="18" charset="0"/>
            </a:endParaRPr>
          </a:p>
          <a:p>
            <a:pPr marL="742950" lvl="1" indent="-285750">
              <a:buFont typeface="Arial" panose="020B0604020202020204" pitchFamily="34" charset="0"/>
              <a:buChar char="•"/>
            </a:pPr>
            <a:r>
              <a:rPr lang="en-US" dirty="0">
                <a:latin typeface="Times New Roman" panose="02020603050405020304" pitchFamily="18" charset="0"/>
              </a:rPr>
              <a:t>Technique to detect quenches using pick-up coils first realized at CERN </a:t>
            </a:r>
            <a:br>
              <a:rPr lang="en-US" dirty="0">
                <a:latin typeface="Times New Roman" panose="02020603050405020304" pitchFamily="18" charset="0"/>
              </a:rPr>
            </a:br>
            <a:r>
              <a:rPr lang="en-US" sz="1400" dirty="0">
                <a:latin typeface="Times New Roman" panose="02020603050405020304" pitchFamily="18" charset="0"/>
              </a:rPr>
              <a:t>(D. Leroy, J. </a:t>
            </a:r>
            <a:r>
              <a:rPr lang="en-US" sz="1400" dirty="0" err="1">
                <a:latin typeface="Times New Roman" panose="02020603050405020304" pitchFamily="18" charset="0"/>
              </a:rPr>
              <a:t>Krzywinski</a:t>
            </a:r>
            <a:r>
              <a:rPr lang="en-US" sz="1400" dirty="0">
                <a:latin typeface="Times New Roman" panose="02020603050405020304" pitchFamily="18" charset="0"/>
              </a:rPr>
              <a:t>, V. </a:t>
            </a:r>
            <a:r>
              <a:rPr lang="en-US" sz="1400" dirty="0" err="1">
                <a:latin typeface="Times New Roman" panose="02020603050405020304" pitchFamily="18" charset="0"/>
              </a:rPr>
              <a:t>Remondino</a:t>
            </a:r>
            <a:r>
              <a:rPr lang="en-US" sz="1400" dirty="0">
                <a:latin typeface="Times New Roman" panose="02020603050405020304" pitchFamily="18" charset="0"/>
              </a:rPr>
              <a:t>, L. </a:t>
            </a:r>
            <a:r>
              <a:rPr lang="en-US" sz="1400" dirty="0" err="1">
                <a:latin typeface="Times New Roman" panose="02020603050405020304" pitchFamily="18" charset="0"/>
              </a:rPr>
              <a:t>Walckiers</a:t>
            </a:r>
            <a:r>
              <a:rPr lang="en-US" sz="1400" dirty="0">
                <a:latin typeface="Times New Roman" panose="02020603050405020304" pitchFamily="18" charset="0"/>
              </a:rPr>
              <a:t>, and R. Wolf, “Quench observation in LHC superconducting one meter long dipole models by field perturbation measurements”, IEEE Trans. Appl. Sup., Vol. 3 No. 1, 1993.)</a:t>
            </a:r>
          </a:p>
          <a:p>
            <a:pPr marL="742950" lvl="1" indent="-285750">
              <a:buFont typeface="Arial" panose="020B0604020202020204" pitchFamily="34" charset="0"/>
              <a:buChar char="•"/>
            </a:pPr>
            <a:endParaRPr lang="en-US" sz="1400" dirty="0">
              <a:latin typeface="Times New Roman" panose="02020603050405020304" pitchFamily="18" charset="0"/>
            </a:endParaRPr>
          </a:p>
          <a:p>
            <a:pPr marL="742950" lvl="1" indent="-285750">
              <a:buFont typeface="Arial" panose="020B0604020202020204" pitchFamily="34" charset="0"/>
              <a:buChar char="•"/>
            </a:pPr>
            <a:r>
              <a:rPr lang="en-US" dirty="0">
                <a:latin typeface="Times New Roman" panose="02020603050405020304" pitchFamily="18" charset="0"/>
              </a:rPr>
              <a:t>“Quench Antennas” were designated as such, and the analysis/localization technique further developed, at the SSC Laboratory</a:t>
            </a:r>
            <a:br>
              <a:rPr lang="en-US" dirty="0">
                <a:latin typeface="Times New Roman" panose="02020603050405020304" pitchFamily="18" charset="0"/>
              </a:rPr>
            </a:br>
            <a:r>
              <a:rPr lang="en-US" sz="1400" dirty="0">
                <a:latin typeface="Times New Roman" panose="02020603050405020304" pitchFamily="18" charset="0"/>
              </a:rPr>
              <a:t>(T. </a:t>
            </a:r>
            <a:r>
              <a:rPr lang="en-US" sz="1400" dirty="0" err="1">
                <a:effectLst/>
                <a:latin typeface="Times New Roman" panose="02020603050405020304" pitchFamily="18" charset="0"/>
                <a:ea typeface="Times New Roman" panose="02020603050405020304" pitchFamily="18" charset="0"/>
                <a:cs typeface="Times New Roman" panose="02020603050405020304" pitchFamily="18" charset="0"/>
              </a:rPr>
              <a:t>Ogitsu</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A. Devred, and Kim, K. </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Quench antenna for superconducting particle accelerator magnets</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United States: N. p., 1993. Web. doi:10.2172/91952.)</a:t>
            </a:r>
          </a:p>
          <a:p>
            <a:pPr marL="742950" lvl="1" indent="-285750">
              <a:buFont typeface="Arial" panose="020B0604020202020204" pitchFamily="34" charset="0"/>
              <a:buChar char="•"/>
            </a:pPr>
            <a:endParaRPr lang="en-US" sz="1400" dirty="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Fermilab used Quench Antennas in the series production of quadrupole magnets for the LHC IR in 2001, where voltage tap instrumentation was limited to avoid cost and complication. These were of the same type as developed for SSC dipoles, but appropriate to quadrupoles.</a:t>
            </a:r>
            <a:br>
              <a:rPr lang="en-US"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400" dirty="0">
                <a:effectLst/>
                <a:latin typeface="Times New Roman" panose="02020603050405020304" pitchFamily="18" charset="0"/>
                <a:ea typeface="Times New Roman" panose="02020603050405020304" pitchFamily="18" charset="0"/>
              </a:rPr>
              <a:t>M. A. Tartaglia et al., “Quench Antenna Studies of Mechanical and Quench Performance in Fermilab Interaction Region Quadrupoles for LHC”, </a:t>
            </a:r>
            <a:r>
              <a:rPr lang="en-US" sz="1400" i="1" dirty="0">
                <a:effectLst/>
                <a:latin typeface="Times New Roman" panose="02020603050405020304" pitchFamily="18" charset="0"/>
                <a:ea typeface="Times New Roman" panose="02020603050405020304" pitchFamily="18" charset="0"/>
              </a:rPr>
              <a:t>IEEE Trans. Appl. </a:t>
            </a:r>
            <a:r>
              <a:rPr lang="en-US" sz="1400" i="1" dirty="0" err="1">
                <a:effectLst/>
                <a:latin typeface="Times New Roman" panose="02020603050405020304" pitchFamily="18" charset="0"/>
                <a:ea typeface="Times New Roman" panose="02020603050405020304" pitchFamily="18" charset="0"/>
              </a:rPr>
              <a:t>Supercond</a:t>
            </a:r>
            <a:r>
              <a:rPr lang="en-US" sz="1400" dirty="0">
                <a:effectLst/>
                <a:latin typeface="Times New Roman" panose="02020603050405020304" pitchFamily="18" charset="0"/>
                <a:ea typeface="Times New Roman" panose="02020603050405020304" pitchFamily="18" charset="0"/>
              </a:rPr>
              <a:t>., 16:441-444, 2006.)</a:t>
            </a:r>
          </a:p>
          <a:p>
            <a:pPr marL="742950" lvl="1" indent="-285750">
              <a:buFont typeface="Arial" panose="020B0604020202020204" pitchFamily="34" charset="0"/>
              <a:buChar char="•"/>
            </a:pP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Thin, credit-card-sized, PCBs designed as magnetic measurement probes were used as quench antennas during various model magnet developments from 2007 to 2015.</a:t>
            </a:r>
            <a:br>
              <a:rPr lang="en-US"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(e.g. </a:t>
            </a:r>
            <a:r>
              <a:rPr lang="en-US" sz="1400" dirty="0">
                <a:effectLst/>
                <a:latin typeface="Calibri" panose="020F0502020204030204" pitchFamily="34" charset="0"/>
                <a:ea typeface="Calibri" panose="020F0502020204030204" pitchFamily="34" charset="0"/>
                <a:cs typeface="Times New Roman" panose="02020603050405020304" pitchFamily="18" charset="0"/>
              </a:rPr>
              <a:t>R. Bossert, et al., "Fabrication and Test of 4m Long Nb3Sn Quadrupole Coil made of RRP-114/127 strand," (LQM01), Published in AIP Conf. Proc. 1434 (2011) 869-876.)</a:t>
            </a:r>
            <a:endParaRPr lang="en-US" dirty="0"/>
          </a:p>
        </p:txBody>
      </p:sp>
    </p:spTree>
    <p:extLst>
      <p:ext uri="{BB962C8B-B14F-4D97-AF65-F5344CB8AC3E}">
        <p14:creationId xmlns:p14="http://schemas.microsoft.com/office/powerpoint/2010/main" val="42447271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B1B3D3-583E-4A72-8354-6752E2579380}"/>
              </a:ext>
            </a:extLst>
          </p:cNvPr>
          <p:cNvSpPr txBox="1"/>
          <p:nvPr/>
        </p:nvSpPr>
        <p:spPr>
          <a:xfrm>
            <a:off x="448988" y="421611"/>
            <a:ext cx="7353526" cy="3139321"/>
          </a:xfrm>
          <a:prstGeom prst="rect">
            <a:avLst/>
          </a:prstGeom>
          <a:noFill/>
        </p:spPr>
        <p:txBody>
          <a:bodyPr wrap="square" rtlCol="0">
            <a:spAutoFit/>
          </a:bodyPr>
          <a:lstStyle/>
          <a:p>
            <a:r>
              <a:rPr lang="en-US" dirty="0"/>
              <a:t>Unfortunately, angular localization can not be determined reliably at the level of the angular array (30 degrees)</a:t>
            </a:r>
          </a:p>
          <a:p>
            <a:endParaRPr lang="en-US" dirty="0"/>
          </a:p>
          <a:p>
            <a:pPr marL="742950" lvl="1" indent="-285750">
              <a:buFont typeface="Arial" panose="020B0604020202020204" pitchFamily="34" charset="0"/>
              <a:buChar char="•"/>
            </a:pPr>
            <a:r>
              <a:rPr lang="en-US" dirty="0"/>
              <a:t>Weak signals</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Full-length antennas</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Amplifiers noise/balance</a:t>
            </a:r>
          </a:p>
          <a:p>
            <a:endParaRPr lang="en-US" dirty="0"/>
          </a:p>
          <a:p>
            <a:endParaRPr lang="en-US" dirty="0"/>
          </a:p>
          <a:p>
            <a:endParaRPr lang="en-US" dirty="0"/>
          </a:p>
        </p:txBody>
      </p:sp>
    </p:spTree>
    <p:extLst>
      <p:ext uri="{BB962C8B-B14F-4D97-AF65-F5344CB8AC3E}">
        <p14:creationId xmlns:p14="http://schemas.microsoft.com/office/powerpoint/2010/main" val="191093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QXFA06_Q14_qAllZSurfVoltage_noAbs_4545_allTime">
            <a:extLst>
              <a:ext uri="{FF2B5EF4-FFF2-40B4-BE49-F238E27FC236}">
                <a16:creationId xmlns:a16="http://schemas.microsoft.com/office/drawing/2014/main" id="{DA171ADB-885D-4BEB-90BF-927942620775}"/>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4769962" y="37495"/>
            <a:ext cx="7130003" cy="5704002"/>
          </a:xfrm>
          <a:prstGeom prst="rect">
            <a:avLst/>
          </a:prstGeom>
        </p:spPr>
      </p:pic>
      <p:sp>
        <p:nvSpPr>
          <p:cNvPr id="2" name="TextBox 1">
            <a:extLst>
              <a:ext uri="{FF2B5EF4-FFF2-40B4-BE49-F238E27FC236}">
                <a16:creationId xmlns:a16="http://schemas.microsoft.com/office/drawing/2014/main" id="{A44F81A0-99BF-431C-99C6-8682C93C600C}"/>
              </a:ext>
            </a:extLst>
          </p:cNvPr>
          <p:cNvSpPr txBox="1"/>
          <p:nvPr/>
        </p:nvSpPr>
        <p:spPr>
          <a:xfrm>
            <a:off x="208280" y="386870"/>
            <a:ext cx="4183030" cy="646331"/>
          </a:xfrm>
          <a:prstGeom prst="rect">
            <a:avLst/>
          </a:prstGeom>
          <a:noFill/>
        </p:spPr>
        <p:txBody>
          <a:bodyPr wrap="square" rtlCol="0">
            <a:spAutoFit/>
          </a:bodyPr>
          <a:lstStyle/>
          <a:p>
            <a:r>
              <a:rPr lang="en-US" dirty="0"/>
              <a:t>Have observed some events that spread over some distance in the magnet</a:t>
            </a:r>
          </a:p>
        </p:txBody>
      </p:sp>
      <p:pic>
        <p:nvPicPr>
          <p:cNvPr id="5" name="Picture 4">
            <a:extLst>
              <a:ext uri="{FF2B5EF4-FFF2-40B4-BE49-F238E27FC236}">
                <a16:creationId xmlns:a16="http://schemas.microsoft.com/office/drawing/2014/main" id="{8E2C8951-6B2A-4C7A-B10F-837D31B8903C}"/>
              </a:ext>
            </a:extLst>
          </p:cNvPr>
          <p:cNvPicPr>
            <a:picLocks noChangeAspect="1"/>
          </p:cNvPicPr>
          <p:nvPr/>
        </p:nvPicPr>
        <p:blipFill>
          <a:blip r:embed="rId3"/>
          <a:stretch>
            <a:fillRect/>
          </a:stretch>
        </p:blipFill>
        <p:spPr>
          <a:xfrm>
            <a:off x="16642" y="2056808"/>
            <a:ext cx="6293726" cy="4030711"/>
          </a:xfrm>
          <a:prstGeom prst="rect">
            <a:avLst/>
          </a:prstGeom>
        </p:spPr>
      </p:pic>
      <p:cxnSp>
        <p:nvCxnSpPr>
          <p:cNvPr id="7" name="Straight Arrow Connector 6">
            <a:extLst>
              <a:ext uri="{FF2B5EF4-FFF2-40B4-BE49-F238E27FC236}">
                <a16:creationId xmlns:a16="http://schemas.microsoft.com/office/drawing/2014/main" id="{F948677B-6BEF-4EC0-8C99-08606E57E463}"/>
              </a:ext>
            </a:extLst>
          </p:cNvPr>
          <p:cNvCxnSpPr>
            <a:cxnSpLocks/>
          </p:cNvCxnSpPr>
          <p:nvPr/>
        </p:nvCxnSpPr>
        <p:spPr>
          <a:xfrm flipH="1" flipV="1">
            <a:off x="9849628" y="3147009"/>
            <a:ext cx="334896" cy="928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D18886C-1563-4733-BB5D-F208621E0F84}"/>
              </a:ext>
            </a:extLst>
          </p:cNvPr>
          <p:cNvSpPr txBox="1"/>
          <p:nvPr/>
        </p:nvSpPr>
        <p:spPr>
          <a:xfrm>
            <a:off x="10184524" y="3101314"/>
            <a:ext cx="671979" cy="276999"/>
          </a:xfrm>
          <a:prstGeom prst="rect">
            <a:avLst/>
          </a:prstGeom>
          <a:noFill/>
        </p:spPr>
        <p:txBody>
          <a:bodyPr wrap="none" rtlCol="0">
            <a:spAutoFit/>
          </a:bodyPr>
          <a:lstStyle/>
          <a:p>
            <a:r>
              <a:rPr lang="en-US" sz="1200" dirty="0"/>
              <a:t>Quench</a:t>
            </a:r>
          </a:p>
        </p:txBody>
      </p:sp>
      <p:sp>
        <p:nvSpPr>
          <p:cNvPr id="11" name="TextBox 10">
            <a:extLst>
              <a:ext uri="{FF2B5EF4-FFF2-40B4-BE49-F238E27FC236}">
                <a16:creationId xmlns:a16="http://schemas.microsoft.com/office/drawing/2014/main" id="{C3F295A6-742A-433A-8C29-9EFF848A8C2F}"/>
              </a:ext>
            </a:extLst>
          </p:cNvPr>
          <p:cNvSpPr txBox="1"/>
          <p:nvPr/>
        </p:nvSpPr>
        <p:spPr>
          <a:xfrm>
            <a:off x="8492358" y="1409148"/>
            <a:ext cx="1353384" cy="276999"/>
          </a:xfrm>
          <a:prstGeom prst="rect">
            <a:avLst/>
          </a:prstGeom>
          <a:noFill/>
        </p:spPr>
        <p:txBody>
          <a:bodyPr wrap="none" rtlCol="0">
            <a:spAutoFit/>
          </a:bodyPr>
          <a:lstStyle/>
          <a:p>
            <a:r>
              <a:rPr lang="en-US" sz="1200" dirty="0"/>
              <a:t>Event at ~ t=-78ms</a:t>
            </a:r>
          </a:p>
        </p:txBody>
      </p:sp>
      <p:cxnSp>
        <p:nvCxnSpPr>
          <p:cNvPr id="12" name="Straight Arrow Connector 11">
            <a:extLst>
              <a:ext uri="{FF2B5EF4-FFF2-40B4-BE49-F238E27FC236}">
                <a16:creationId xmlns:a16="http://schemas.microsoft.com/office/drawing/2014/main" id="{83A83C9E-A87F-4666-93FD-4CF1CD8CDB0C}"/>
              </a:ext>
            </a:extLst>
          </p:cNvPr>
          <p:cNvCxnSpPr>
            <a:cxnSpLocks/>
          </p:cNvCxnSpPr>
          <p:nvPr/>
        </p:nvCxnSpPr>
        <p:spPr>
          <a:xfrm flipH="1">
            <a:off x="9790386" y="1708994"/>
            <a:ext cx="226691" cy="4364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9687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06_q14_event_m80ms_200frame">
            <a:hlinkClick r:id="" action="ppaction://media"/>
            <a:extLst>
              <a:ext uri="{FF2B5EF4-FFF2-40B4-BE49-F238E27FC236}">
                <a16:creationId xmlns:a16="http://schemas.microsoft.com/office/drawing/2014/main" id="{6D8877CD-70B4-4D93-B35A-2ADB7BBE9882}"/>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7009" y="-71183"/>
            <a:ext cx="12192000" cy="6858000"/>
          </a:xfrm>
          <a:prstGeom prst="rect">
            <a:avLst/>
          </a:prstGeom>
        </p:spPr>
      </p:pic>
      <p:sp>
        <p:nvSpPr>
          <p:cNvPr id="3" name="TextBox 2">
            <a:extLst>
              <a:ext uri="{FF2B5EF4-FFF2-40B4-BE49-F238E27FC236}">
                <a16:creationId xmlns:a16="http://schemas.microsoft.com/office/drawing/2014/main" id="{E507C123-BC9B-4C76-BA11-B35E2B813284}"/>
              </a:ext>
            </a:extLst>
          </p:cNvPr>
          <p:cNvSpPr txBox="1"/>
          <p:nvPr/>
        </p:nvSpPr>
        <p:spPr>
          <a:xfrm>
            <a:off x="195072" y="487680"/>
            <a:ext cx="1780032" cy="923330"/>
          </a:xfrm>
          <a:prstGeom prst="rect">
            <a:avLst/>
          </a:prstGeom>
          <a:solidFill>
            <a:schemeClr val="accent4">
              <a:lumMod val="20000"/>
              <a:lumOff val="80000"/>
            </a:schemeClr>
          </a:solidFill>
          <a:ln>
            <a:solidFill>
              <a:schemeClr val="tx1"/>
            </a:solidFill>
          </a:ln>
        </p:spPr>
        <p:txBody>
          <a:bodyPr wrap="square" rtlCol="0">
            <a:spAutoFit/>
          </a:bodyPr>
          <a:lstStyle/>
          <a:p>
            <a:r>
              <a:rPr lang="en-US" dirty="0"/>
              <a:t>Consecutive time slices of event at t=-78ms </a:t>
            </a:r>
          </a:p>
        </p:txBody>
      </p:sp>
      <p:sp>
        <p:nvSpPr>
          <p:cNvPr id="2" name="TextBox 1">
            <a:extLst>
              <a:ext uri="{FF2B5EF4-FFF2-40B4-BE49-F238E27FC236}">
                <a16:creationId xmlns:a16="http://schemas.microsoft.com/office/drawing/2014/main" id="{9C0B9A67-016B-4872-9584-84EB4E47E294}"/>
              </a:ext>
            </a:extLst>
          </p:cNvPr>
          <p:cNvSpPr txBox="1"/>
          <p:nvPr/>
        </p:nvSpPr>
        <p:spPr>
          <a:xfrm>
            <a:off x="120460" y="1898690"/>
            <a:ext cx="2168278" cy="1200329"/>
          </a:xfrm>
          <a:prstGeom prst="rect">
            <a:avLst/>
          </a:prstGeom>
          <a:solidFill>
            <a:schemeClr val="accent4">
              <a:lumMod val="20000"/>
              <a:lumOff val="80000"/>
            </a:schemeClr>
          </a:solidFill>
          <a:ln>
            <a:solidFill>
              <a:schemeClr val="tx1"/>
            </a:solidFill>
          </a:ln>
        </p:spPr>
        <p:txBody>
          <a:bodyPr wrap="square" rtlCol="0">
            <a:spAutoFit/>
          </a:bodyPr>
          <a:lstStyle/>
          <a:p>
            <a:r>
              <a:rPr lang="en-US" dirty="0"/>
              <a:t>This event has a bipolar voltage swing – perhaps a local mechanical event</a:t>
            </a:r>
          </a:p>
        </p:txBody>
      </p:sp>
    </p:spTree>
    <p:extLst>
      <p:ext uri="{BB962C8B-B14F-4D97-AF65-F5344CB8AC3E}">
        <p14:creationId xmlns:p14="http://schemas.microsoft.com/office/powerpoint/2010/main" val="2143411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2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QXFA07_Q1_qAllZSurfVoltage_noAbs_4545_allTime">
            <a:extLst>
              <a:ext uri="{FF2B5EF4-FFF2-40B4-BE49-F238E27FC236}">
                <a16:creationId xmlns:a16="http://schemas.microsoft.com/office/drawing/2014/main" id="{ED136029-F89F-408A-A1A9-2CE6176EE8B3}"/>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946637" y="0"/>
            <a:ext cx="8572500" cy="6858000"/>
          </a:xfrm>
          <a:prstGeom prst="rect">
            <a:avLst/>
          </a:prstGeom>
        </p:spPr>
      </p:pic>
      <p:sp>
        <p:nvSpPr>
          <p:cNvPr id="2" name="TextBox 1">
            <a:extLst>
              <a:ext uri="{FF2B5EF4-FFF2-40B4-BE49-F238E27FC236}">
                <a16:creationId xmlns:a16="http://schemas.microsoft.com/office/drawing/2014/main" id="{0D6C6447-3BD6-4A72-BBA0-92DA4E477ECB}"/>
              </a:ext>
            </a:extLst>
          </p:cNvPr>
          <p:cNvSpPr txBox="1"/>
          <p:nvPr/>
        </p:nvSpPr>
        <p:spPr>
          <a:xfrm>
            <a:off x="163885" y="571691"/>
            <a:ext cx="3143285" cy="646331"/>
          </a:xfrm>
          <a:prstGeom prst="rect">
            <a:avLst/>
          </a:prstGeom>
          <a:noFill/>
        </p:spPr>
        <p:txBody>
          <a:bodyPr wrap="square" rtlCol="0">
            <a:spAutoFit/>
          </a:bodyPr>
          <a:lstStyle/>
          <a:p>
            <a:r>
              <a:rPr lang="en-US" dirty="0"/>
              <a:t>This event in MQXFA07 traveled across whole magnet</a:t>
            </a:r>
          </a:p>
        </p:txBody>
      </p:sp>
    </p:spTree>
    <p:extLst>
      <p:ext uri="{BB962C8B-B14F-4D97-AF65-F5344CB8AC3E}">
        <p14:creationId xmlns:p14="http://schemas.microsoft.com/office/powerpoint/2010/main" val="38393560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QXFA07_Q1_qAllZSurfVoltage_noAbs_8965_allTime">
            <a:extLst>
              <a:ext uri="{FF2B5EF4-FFF2-40B4-BE49-F238E27FC236}">
                <a16:creationId xmlns:a16="http://schemas.microsoft.com/office/drawing/2014/main" id="{D732754E-0198-4F2D-89D7-B954E8A61C5A}"/>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809750" y="0"/>
            <a:ext cx="8572500" cy="6858000"/>
          </a:xfrm>
          <a:prstGeom prst="rect">
            <a:avLst/>
          </a:prstGeom>
        </p:spPr>
      </p:pic>
      <p:sp>
        <p:nvSpPr>
          <p:cNvPr id="2" name="TextBox 1">
            <a:extLst>
              <a:ext uri="{FF2B5EF4-FFF2-40B4-BE49-F238E27FC236}">
                <a16:creationId xmlns:a16="http://schemas.microsoft.com/office/drawing/2014/main" id="{726808AA-3583-49A2-8179-659F55FD92AD}"/>
              </a:ext>
            </a:extLst>
          </p:cNvPr>
          <p:cNvSpPr txBox="1"/>
          <p:nvPr/>
        </p:nvSpPr>
        <p:spPr>
          <a:xfrm>
            <a:off x="219456" y="557784"/>
            <a:ext cx="1856232" cy="1754326"/>
          </a:xfrm>
          <a:prstGeom prst="rect">
            <a:avLst/>
          </a:prstGeom>
          <a:noFill/>
        </p:spPr>
        <p:txBody>
          <a:bodyPr wrap="square" rtlCol="0">
            <a:spAutoFit/>
          </a:bodyPr>
          <a:lstStyle/>
          <a:p>
            <a:r>
              <a:rPr lang="en-US" dirty="0"/>
              <a:t>Signal travelled length of magnet in a few </a:t>
            </a:r>
            <a:r>
              <a:rPr lang="en-US" dirty="0" err="1"/>
              <a:t>ms</a:t>
            </a:r>
            <a:r>
              <a:rPr lang="en-US" dirty="0"/>
              <a:t> – indicates speed on the order of 1000 m/s</a:t>
            </a:r>
          </a:p>
        </p:txBody>
      </p:sp>
    </p:spTree>
    <p:extLst>
      <p:ext uri="{BB962C8B-B14F-4D97-AF65-F5344CB8AC3E}">
        <p14:creationId xmlns:p14="http://schemas.microsoft.com/office/powerpoint/2010/main" val="21439773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07_q1_event_m231ms_100frame">
            <a:hlinkClick r:id="" action="ppaction://media"/>
            <a:extLst>
              <a:ext uri="{FF2B5EF4-FFF2-40B4-BE49-F238E27FC236}">
                <a16:creationId xmlns:a16="http://schemas.microsoft.com/office/drawing/2014/main" id="{981FD4DD-8E79-4D92-861B-F9C0C0F1006A}"/>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B8DC2806-08A3-467B-BE26-59291C74EDF0}"/>
              </a:ext>
            </a:extLst>
          </p:cNvPr>
          <p:cNvSpPr txBox="1"/>
          <p:nvPr/>
        </p:nvSpPr>
        <p:spPr>
          <a:xfrm>
            <a:off x="98180" y="442700"/>
            <a:ext cx="2158745" cy="1754326"/>
          </a:xfrm>
          <a:prstGeom prst="rect">
            <a:avLst/>
          </a:prstGeom>
          <a:noFill/>
        </p:spPr>
        <p:txBody>
          <a:bodyPr wrap="square" rtlCol="0">
            <a:spAutoFit/>
          </a:bodyPr>
          <a:lstStyle/>
          <a:p>
            <a:r>
              <a:rPr lang="en-US" dirty="0"/>
              <a:t>Event seems to be only ‘unipolar’ – perhaps just flux redistribution event that propagates at some level.</a:t>
            </a:r>
          </a:p>
        </p:txBody>
      </p:sp>
    </p:spTree>
    <p:extLst>
      <p:ext uri="{BB962C8B-B14F-4D97-AF65-F5344CB8AC3E}">
        <p14:creationId xmlns:p14="http://schemas.microsoft.com/office/powerpoint/2010/main" val="2368066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53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QXFA06_Q16_qAllZSurfVoltage_noAbs_4545_allTime">
            <a:extLst>
              <a:ext uri="{FF2B5EF4-FFF2-40B4-BE49-F238E27FC236}">
                <a16:creationId xmlns:a16="http://schemas.microsoft.com/office/drawing/2014/main" id="{7BB7C4BC-99DF-4A44-BF65-8D272B176C97}"/>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4798422" y="0"/>
            <a:ext cx="7311753" cy="5849402"/>
          </a:xfrm>
          <a:prstGeom prst="rect">
            <a:avLst/>
          </a:prstGeom>
        </p:spPr>
      </p:pic>
      <p:sp>
        <p:nvSpPr>
          <p:cNvPr id="3" name="TextBox 2">
            <a:extLst>
              <a:ext uri="{FF2B5EF4-FFF2-40B4-BE49-F238E27FC236}">
                <a16:creationId xmlns:a16="http://schemas.microsoft.com/office/drawing/2014/main" id="{1C316B92-C4F4-4E76-A33B-85CB8748ABDD}"/>
              </a:ext>
            </a:extLst>
          </p:cNvPr>
          <p:cNvSpPr txBox="1"/>
          <p:nvPr/>
        </p:nvSpPr>
        <p:spPr>
          <a:xfrm>
            <a:off x="208281" y="375920"/>
            <a:ext cx="2072639" cy="1477328"/>
          </a:xfrm>
          <a:prstGeom prst="rect">
            <a:avLst/>
          </a:prstGeom>
          <a:noFill/>
        </p:spPr>
        <p:txBody>
          <a:bodyPr wrap="square" rtlCol="0">
            <a:spAutoFit/>
          </a:bodyPr>
          <a:lstStyle/>
          <a:p>
            <a:r>
              <a:rPr lang="en-US" dirty="0"/>
              <a:t>This was a mechanical event seen after quench centered on the quench location</a:t>
            </a:r>
          </a:p>
        </p:txBody>
      </p:sp>
      <p:pic>
        <p:nvPicPr>
          <p:cNvPr id="5" name="Picture 4">
            <a:extLst>
              <a:ext uri="{FF2B5EF4-FFF2-40B4-BE49-F238E27FC236}">
                <a16:creationId xmlns:a16="http://schemas.microsoft.com/office/drawing/2014/main" id="{3686B2B7-91C5-488C-8EAD-7174D375B8DE}"/>
              </a:ext>
            </a:extLst>
          </p:cNvPr>
          <p:cNvPicPr>
            <a:picLocks noChangeAspect="1"/>
          </p:cNvPicPr>
          <p:nvPr/>
        </p:nvPicPr>
        <p:blipFill>
          <a:blip r:embed="rId3"/>
          <a:stretch>
            <a:fillRect/>
          </a:stretch>
        </p:blipFill>
        <p:spPr>
          <a:xfrm>
            <a:off x="0" y="3030582"/>
            <a:ext cx="5839767" cy="3789907"/>
          </a:xfrm>
          <a:prstGeom prst="rect">
            <a:avLst/>
          </a:prstGeom>
        </p:spPr>
      </p:pic>
    </p:spTree>
    <p:extLst>
      <p:ext uri="{BB962C8B-B14F-4D97-AF65-F5344CB8AC3E}">
        <p14:creationId xmlns:p14="http://schemas.microsoft.com/office/powerpoint/2010/main" val="27475565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52F674-E5F8-441D-BE2B-D531FCABFD3F}"/>
              </a:ext>
            </a:extLst>
          </p:cNvPr>
          <p:cNvSpPr txBox="1"/>
          <p:nvPr/>
        </p:nvSpPr>
        <p:spPr>
          <a:xfrm>
            <a:off x="444843" y="576648"/>
            <a:ext cx="9668311" cy="3970318"/>
          </a:xfrm>
          <a:prstGeom prst="rect">
            <a:avLst/>
          </a:prstGeom>
          <a:noFill/>
        </p:spPr>
        <p:txBody>
          <a:bodyPr wrap="square" rtlCol="0">
            <a:spAutoFit/>
          </a:bodyPr>
          <a:lstStyle/>
          <a:p>
            <a:r>
              <a:rPr lang="en-US" dirty="0"/>
              <a:t>After MQXFA, we have tried to develop some further ideas:</a:t>
            </a:r>
          </a:p>
          <a:p>
            <a:endParaRPr lang="en-US" dirty="0"/>
          </a:p>
          <a:p>
            <a:pPr lvl="1"/>
            <a:r>
              <a:rPr lang="en-US" dirty="0"/>
              <a:t>Intersecting slant loops</a:t>
            </a:r>
          </a:p>
          <a:p>
            <a:pPr lvl="1"/>
            <a:endParaRPr lang="en-US" dirty="0"/>
          </a:p>
          <a:p>
            <a:pPr lvl="1"/>
            <a:r>
              <a:rPr lang="en-US" dirty="0"/>
              <a:t>Triangle antenna pairs</a:t>
            </a:r>
          </a:p>
          <a:p>
            <a:pPr lvl="1"/>
            <a:endParaRPr lang="en-US" dirty="0"/>
          </a:p>
          <a:p>
            <a:pPr lvl="1"/>
            <a:r>
              <a:rPr lang="en-US" dirty="0"/>
              <a:t>Pixel arrays </a:t>
            </a:r>
          </a:p>
          <a:p>
            <a:endParaRPr lang="en-US" dirty="0"/>
          </a:p>
          <a:p>
            <a:r>
              <a:rPr lang="en-US" dirty="0"/>
              <a:t>Also,</a:t>
            </a:r>
          </a:p>
          <a:p>
            <a:endParaRPr lang="en-US" dirty="0"/>
          </a:p>
          <a:p>
            <a:pPr lvl="1"/>
            <a:r>
              <a:rPr lang="en-US" dirty="0"/>
              <a:t>Fabricated test structure to be used in our anti-cryostats (warm bore tubes (WBTs))</a:t>
            </a:r>
          </a:p>
          <a:p>
            <a:pPr lvl="1"/>
            <a:endParaRPr lang="en-US" dirty="0"/>
          </a:p>
          <a:p>
            <a:pPr lvl="1"/>
            <a:r>
              <a:rPr lang="en-US" dirty="0"/>
              <a:t>Mapping facility for warm tests – ability to check response of QA as a function of signal source/position without </a:t>
            </a:r>
            <a:r>
              <a:rPr lang="en-US" dirty="0" err="1"/>
              <a:t>cryo</a:t>
            </a:r>
            <a:r>
              <a:rPr lang="en-US" dirty="0"/>
              <a:t> tests </a:t>
            </a:r>
          </a:p>
        </p:txBody>
      </p:sp>
    </p:spTree>
    <p:extLst>
      <p:ext uri="{BB962C8B-B14F-4D97-AF65-F5344CB8AC3E}">
        <p14:creationId xmlns:p14="http://schemas.microsoft.com/office/powerpoint/2010/main" val="41391588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AB20ADB-E134-4017-B489-AB084D33E921}"/>
              </a:ext>
            </a:extLst>
          </p:cNvPr>
          <p:cNvSpPr txBox="1"/>
          <p:nvPr/>
        </p:nvSpPr>
        <p:spPr>
          <a:xfrm>
            <a:off x="797433" y="1092094"/>
            <a:ext cx="9929890" cy="2585323"/>
          </a:xfrm>
          <a:prstGeom prst="rect">
            <a:avLst/>
          </a:prstGeom>
          <a:noFill/>
        </p:spPr>
        <p:txBody>
          <a:bodyPr wrap="square" rtlCol="0">
            <a:spAutoFit/>
          </a:bodyPr>
          <a:lstStyle/>
          <a:p>
            <a:r>
              <a:rPr lang="en-US" dirty="0"/>
              <a:t>Our recent QA developments have been moving in the direction of local detection of flux change, instead of localization coming from interpretation of magnetic measurement windings.</a:t>
            </a:r>
          </a:p>
          <a:p>
            <a:endParaRPr lang="en-US" dirty="0"/>
          </a:p>
          <a:p>
            <a:r>
              <a:rPr lang="en-US" dirty="0"/>
              <a:t>As such, number of channels is an important component of high resolution localization. Have tried to keep this down in some designs, but have also explored antennas which could take advantage if the ability to monitor large number of channels is available.</a:t>
            </a:r>
          </a:p>
          <a:p>
            <a:endParaRPr lang="en-US" dirty="0"/>
          </a:p>
          <a:p>
            <a:r>
              <a:rPr lang="en-US" dirty="0"/>
              <a:t>In general, the QA being developed can be used in an </a:t>
            </a:r>
            <a:r>
              <a:rPr lang="en-US" dirty="0" err="1"/>
              <a:t>anticryostat</a:t>
            </a:r>
            <a:r>
              <a:rPr lang="en-US" dirty="0"/>
              <a:t>, or in the cold aperture of the magnet, or even between layers during magnet fabrication.</a:t>
            </a:r>
          </a:p>
        </p:txBody>
      </p:sp>
    </p:spTree>
    <p:extLst>
      <p:ext uri="{BB962C8B-B14F-4D97-AF65-F5344CB8AC3E}">
        <p14:creationId xmlns:p14="http://schemas.microsoft.com/office/powerpoint/2010/main" val="9108698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DE12D7B-2F3B-42FC-A742-DFEDCC4958EF}"/>
              </a:ext>
            </a:extLst>
          </p:cNvPr>
          <p:cNvPicPr>
            <a:picLocks noChangeAspect="1"/>
          </p:cNvPicPr>
          <p:nvPr/>
        </p:nvPicPr>
        <p:blipFill>
          <a:blip r:embed="rId2"/>
          <a:stretch>
            <a:fillRect/>
          </a:stretch>
        </p:blipFill>
        <p:spPr>
          <a:xfrm>
            <a:off x="5293941" y="1558777"/>
            <a:ext cx="6777701" cy="4352652"/>
          </a:xfrm>
          <a:prstGeom prst="rect">
            <a:avLst/>
          </a:prstGeom>
        </p:spPr>
      </p:pic>
      <p:sp>
        <p:nvSpPr>
          <p:cNvPr id="9" name="TextBox 8">
            <a:extLst>
              <a:ext uri="{FF2B5EF4-FFF2-40B4-BE49-F238E27FC236}">
                <a16:creationId xmlns:a16="http://schemas.microsoft.com/office/drawing/2014/main" id="{02A807E6-98AD-477B-8FFB-6B2812D566AD}"/>
              </a:ext>
            </a:extLst>
          </p:cNvPr>
          <p:cNvSpPr txBox="1"/>
          <p:nvPr/>
        </p:nvSpPr>
        <p:spPr>
          <a:xfrm>
            <a:off x="7339443" y="622053"/>
            <a:ext cx="3041780" cy="523220"/>
          </a:xfrm>
          <a:prstGeom prst="rect">
            <a:avLst/>
          </a:prstGeom>
          <a:noFill/>
        </p:spPr>
        <p:txBody>
          <a:bodyPr wrap="square" rtlCol="0">
            <a:spAutoFit/>
          </a:bodyPr>
          <a:lstStyle/>
          <a:p>
            <a:r>
              <a:rPr lang="en-US" sz="1400" dirty="0"/>
              <a:t>Sensitivity of QA changes as function of quench angle because of symmetries </a:t>
            </a:r>
          </a:p>
        </p:txBody>
      </p:sp>
      <p:pic>
        <p:nvPicPr>
          <p:cNvPr id="10" name="Picture 9">
            <a:extLst>
              <a:ext uri="{FF2B5EF4-FFF2-40B4-BE49-F238E27FC236}">
                <a16:creationId xmlns:a16="http://schemas.microsoft.com/office/drawing/2014/main" id="{D77C0346-7ABB-41BF-80D7-EA5988E82227}"/>
              </a:ext>
            </a:extLst>
          </p:cNvPr>
          <p:cNvPicPr>
            <a:picLocks noChangeAspect="1"/>
          </p:cNvPicPr>
          <p:nvPr/>
        </p:nvPicPr>
        <p:blipFill>
          <a:blip r:embed="rId3"/>
          <a:stretch>
            <a:fillRect/>
          </a:stretch>
        </p:blipFill>
        <p:spPr>
          <a:xfrm>
            <a:off x="284772" y="2385890"/>
            <a:ext cx="4501501" cy="1918571"/>
          </a:xfrm>
          <a:prstGeom prst="rect">
            <a:avLst/>
          </a:prstGeom>
        </p:spPr>
      </p:pic>
      <p:sp>
        <p:nvSpPr>
          <p:cNvPr id="5" name="TextBox 4">
            <a:extLst>
              <a:ext uri="{FF2B5EF4-FFF2-40B4-BE49-F238E27FC236}">
                <a16:creationId xmlns:a16="http://schemas.microsoft.com/office/drawing/2014/main" id="{FB57FF4A-DB9E-4110-A442-07B6BE667448}"/>
              </a:ext>
            </a:extLst>
          </p:cNvPr>
          <p:cNvSpPr txBox="1"/>
          <p:nvPr/>
        </p:nvSpPr>
        <p:spPr>
          <a:xfrm>
            <a:off x="3531535" y="4939938"/>
            <a:ext cx="2742659" cy="1200329"/>
          </a:xfrm>
          <a:prstGeom prst="rect">
            <a:avLst/>
          </a:prstGeom>
          <a:solidFill>
            <a:schemeClr val="accent4">
              <a:lumMod val="20000"/>
              <a:lumOff val="80000"/>
            </a:schemeClr>
          </a:solidFill>
        </p:spPr>
        <p:txBody>
          <a:bodyPr wrap="square" rtlCol="0">
            <a:spAutoFit/>
          </a:bodyPr>
          <a:lstStyle/>
          <a:p>
            <a:r>
              <a:rPr lang="en-US" dirty="0"/>
              <a:t>Example of low sensitivity regions at some quench angles when using symmetric windings </a:t>
            </a:r>
          </a:p>
        </p:txBody>
      </p:sp>
      <p:sp>
        <p:nvSpPr>
          <p:cNvPr id="11" name="TextBox 10">
            <a:extLst>
              <a:ext uri="{FF2B5EF4-FFF2-40B4-BE49-F238E27FC236}">
                <a16:creationId xmlns:a16="http://schemas.microsoft.com/office/drawing/2014/main" id="{3F867E9D-8313-49B1-ABB0-F160089A8A44}"/>
              </a:ext>
            </a:extLst>
          </p:cNvPr>
          <p:cNvSpPr txBox="1"/>
          <p:nvPr/>
        </p:nvSpPr>
        <p:spPr>
          <a:xfrm>
            <a:off x="8554856" y="5955601"/>
            <a:ext cx="716863" cy="369332"/>
          </a:xfrm>
          <a:prstGeom prst="rect">
            <a:avLst/>
          </a:prstGeom>
          <a:noFill/>
        </p:spPr>
        <p:txBody>
          <a:bodyPr wrap="none" rtlCol="0">
            <a:spAutoFit/>
          </a:bodyPr>
          <a:lstStyle/>
          <a:p>
            <a:r>
              <a:rPr lang="en-US" dirty="0"/>
              <a:t>Angle</a:t>
            </a:r>
          </a:p>
        </p:txBody>
      </p:sp>
      <p:sp>
        <p:nvSpPr>
          <p:cNvPr id="12" name="TextBox 11">
            <a:extLst>
              <a:ext uri="{FF2B5EF4-FFF2-40B4-BE49-F238E27FC236}">
                <a16:creationId xmlns:a16="http://schemas.microsoft.com/office/drawing/2014/main" id="{6E130777-3948-4B67-A80E-485AE9045F45}"/>
              </a:ext>
            </a:extLst>
          </p:cNvPr>
          <p:cNvSpPr txBox="1"/>
          <p:nvPr/>
        </p:nvSpPr>
        <p:spPr>
          <a:xfrm>
            <a:off x="5155006" y="3429000"/>
            <a:ext cx="564578" cy="369332"/>
          </a:xfrm>
          <a:prstGeom prst="rect">
            <a:avLst/>
          </a:prstGeom>
          <a:solidFill>
            <a:schemeClr val="bg1"/>
          </a:solidFill>
        </p:spPr>
        <p:txBody>
          <a:bodyPr wrap="none" rtlCol="0">
            <a:spAutoFit/>
          </a:bodyPr>
          <a:lstStyle/>
          <a:p>
            <a:r>
              <a:rPr lang="en-US" dirty="0"/>
              <a:t>Flux</a:t>
            </a:r>
          </a:p>
        </p:txBody>
      </p:sp>
      <p:sp>
        <p:nvSpPr>
          <p:cNvPr id="13" name="TextBox 12">
            <a:extLst>
              <a:ext uri="{FF2B5EF4-FFF2-40B4-BE49-F238E27FC236}">
                <a16:creationId xmlns:a16="http://schemas.microsoft.com/office/drawing/2014/main" id="{DF507DEB-0F3A-4886-AD44-A10BB1279D6D}"/>
              </a:ext>
            </a:extLst>
          </p:cNvPr>
          <p:cNvSpPr txBox="1"/>
          <p:nvPr/>
        </p:nvSpPr>
        <p:spPr>
          <a:xfrm>
            <a:off x="609298" y="236454"/>
            <a:ext cx="2742659" cy="1200329"/>
          </a:xfrm>
          <a:prstGeom prst="rect">
            <a:avLst/>
          </a:prstGeom>
          <a:solidFill>
            <a:schemeClr val="accent4">
              <a:lumMod val="20000"/>
              <a:lumOff val="80000"/>
            </a:schemeClr>
          </a:solidFill>
        </p:spPr>
        <p:txBody>
          <a:bodyPr wrap="square" rtlCol="0">
            <a:spAutoFit/>
          </a:bodyPr>
          <a:lstStyle/>
          <a:p>
            <a:r>
              <a:rPr lang="en-US" dirty="0"/>
              <a:t>Tried to design more asymmetric windings so that there were no ‘dead-zones’ in angle</a:t>
            </a:r>
          </a:p>
        </p:txBody>
      </p:sp>
    </p:spTree>
    <p:extLst>
      <p:ext uri="{BB962C8B-B14F-4D97-AF65-F5344CB8AC3E}">
        <p14:creationId xmlns:p14="http://schemas.microsoft.com/office/powerpoint/2010/main" val="4284102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BF2B00-8272-40F6-A182-75A3E2A69C4C}"/>
              </a:ext>
            </a:extLst>
          </p:cNvPr>
          <p:cNvSpPr txBox="1"/>
          <p:nvPr/>
        </p:nvSpPr>
        <p:spPr>
          <a:xfrm>
            <a:off x="76201" y="166255"/>
            <a:ext cx="5327072" cy="4247317"/>
          </a:xfrm>
          <a:prstGeom prst="rect">
            <a:avLst/>
          </a:prstGeom>
          <a:noFill/>
        </p:spPr>
        <p:txBody>
          <a:bodyPr wrap="square">
            <a:spAutoFit/>
          </a:bodyPr>
          <a:lstStyle/>
          <a:p>
            <a:pPr indent="114300" algn="just"/>
            <a:r>
              <a:rPr lang="en-US" sz="1800" dirty="0">
                <a:effectLst/>
                <a:latin typeface="Times New Roman" panose="02020603050405020304" pitchFamily="18" charset="0"/>
                <a:ea typeface="Times New Roman" panose="02020603050405020304" pitchFamily="18" charset="0"/>
              </a:rPr>
              <a:t>Besides the quench induced changes, power supply ripple or fluctuations can cause substantial field changes which can obscure the QA signal</a:t>
            </a:r>
            <a:r>
              <a:rPr lang="en-US" dirty="0">
                <a:latin typeface="Times New Roman" panose="02020603050405020304" pitchFamily="18" charset="0"/>
                <a:ea typeface="Times New Roman" panose="02020603050405020304" pitchFamily="18" charset="0"/>
              </a:rPr>
              <a:t> - </a:t>
            </a:r>
            <a:r>
              <a:rPr lang="en-US" sz="1800" dirty="0">
                <a:effectLst/>
                <a:latin typeface="Times New Roman" panose="02020603050405020304" pitchFamily="18" charset="0"/>
                <a:ea typeface="Times New Roman" panose="02020603050405020304" pitchFamily="18" charset="0"/>
              </a:rPr>
              <a:t>the effects of these field fluctuations need to be suppressed, or ‘bucked’ as much as possible (as for magnetic measurement probes), by using a combination of loops that yield a net </a:t>
            </a:r>
            <a:r>
              <a:rPr lang="en-US" sz="1800" dirty="0">
                <a:solidFill>
                  <a:srgbClr val="0000FF"/>
                </a:solidFill>
                <a:effectLst/>
                <a:latin typeface="Times New Roman" panose="02020603050405020304" pitchFamily="18" charset="0"/>
                <a:ea typeface="Times New Roman" panose="02020603050405020304" pitchFamily="18" charset="0"/>
              </a:rPr>
              <a:t>low sensitivity to quadrupole and dipole </a:t>
            </a:r>
            <a:r>
              <a:rPr lang="en-US" sz="1800" dirty="0">
                <a:effectLst/>
                <a:latin typeface="Times New Roman" panose="02020603050405020304" pitchFamily="18" charset="0"/>
                <a:ea typeface="Times New Roman" panose="02020603050405020304" pitchFamily="18" charset="0"/>
              </a:rPr>
              <a:t>fields (DQ-bucked antennas).</a:t>
            </a:r>
          </a:p>
          <a:p>
            <a:pPr indent="114300" algn="just"/>
            <a:endParaRPr lang="en-US" dirty="0">
              <a:latin typeface="Times New Roman" panose="02020603050405020304" pitchFamily="18" charset="0"/>
              <a:ea typeface="Times New Roman" panose="02020603050405020304" pitchFamily="18" charset="0"/>
            </a:endParaRPr>
          </a:p>
          <a:p>
            <a:pPr indent="114300" algn="just"/>
            <a:endParaRPr lang="en-US" dirty="0">
              <a:latin typeface="Times New Roman" panose="02020603050405020304" pitchFamily="18" charset="0"/>
              <a:ea typeface="Times New Roman" panose="02020603050405020304" pitchFamily="18" charset="0"/>
            </a:endParaRPr>
          </a:p>
          <a:p>
            <a:pPr indent="114300" algn="just"/>
            <a:r>
              <a:rPr lang="en-US" dirty="0">
                <a:latin typeface="Times New Roman" panose="02020603050405020304" pitchFamily="18" charset="0"/>
                <a:ea typeface="Times New Roman" panose="02020603050405020304" pitchFamily="18" charset="0"/>
              </a:rPr>
              <a:t>Combination of normal and skew </a:t>
            </a:r>
            <a:r>
              <a:rPr lang="en-US" dirty="0" err="1">
                <a:latin typeface="Times New Roman" panose="02020603050405020304" pitchFamily="18" charset="0"/>
                <a:ea typeface="Times New Roman" panose="02020603050405020304" pitchFamily="18" charset="0"/>
              </a:rPr>
              <a:t>sextupole</a:t>
            </a:r>
            <a:r>
              <a:rPr lang="en-US" dirty="0">
                <a:latin typeface="Times New Roman" panose="02020603050405020304" pitchFamily="18" charset="0"/>
                <a:ea typeface="Times New Roman" panose="02020603050405020304" pitchFamily="18" charset="0"/>
              </a:rPr>
              <a:t> and octupole windings shown at right, buck the quadrupole field and allow for localization of quench (this same arrangement was used for the 2001 LHC IR quads fabricated at Fermilab)</a:t>
            </a:r>
          </a:p>
        </p:txBody>
      </p:sp>
      <p:pic>
        <p:nvPicPr>
          <p:cNvPr id="4" name="Picture 3">
            <a:extLst>
              <a:ext uri="{FF2B5EF4-FFF2-40B4-BE49-F238E27FC236}">
                <a16:creationId xmlns:a16="http://schemas.microsoft.com/office/drawing/2014/main" id="{E1925D2C-281D-4C09-8BBF-288E718AF9CB}"/>
              </a:ext>
            </a:extLst>
          </p:cNvPr>
          <p:cNvPicPr>
            <a:picLocks noChangeAspect="1"/>
          </p:cNvPicPr>
          <p:nvPr/>
        </p:nvPicPr>
        <p:blipFill rotWithShape="1">
          <a:blip r:embed="rId2"/>
          <a:srcRect l="12773"/>
          <a:stretch/>
        </p:blipFill>
        <p:spPr>
          <a:xfrm>
            <a:off x="5867400" y="408104"/>
            <a:ext cx="6248400" cy="5368636"/>
          </a:xfrm>
          <a:prstGeom prst="rect">
            <a:avLst/>
          </a:prstGeom>
        </p:spPr>
      </p:pic>
      <p:sp>
        <p:nvSpPr>
          <p:cNvPr id="6" name="TextBox 5">
            <a:extLst>
              <a:ext uri="{FF2B5EF4-FFF2-40B4-BE49-F238E27FC236}">
                <a16:creationId xmlns:a16="http://schemas.microsoft.com/office/drawing/2014/main" id="{DE8D47CE-8C13-4F2A-AC5E-F224EE87446A}"/>
              </a:ext>
            </a:extLst>
          </p:cNvPr>
          <p:cNvSpPr txBox="1"/>
          <p:nvPr/>
        </p:nvSpPr>
        <p:spPr>
          <a:xfrm>
            <a:off x="5867400" y="5998709"/>
            <a:ext cx="6168044" cy="523220"/>
          </a:xfrm>
          <a:prstGeom prst="rect">
            <a:avLst/>
          </a:prstGeom>
          <a:noFill/>
        </p:spPr>
        <p:txBody>
          <a:bodyPr wrap="square">
            <a:spAutoFit/>
          </a:bodyPr>
          <a:lstStyle/>
          <a:p>
            <a:r>
              <a:rPr lang="en-US" sz="1400" dirty="0">
                <a:latin typeface="Times New Roman" panose="02020603050405020304" pitchFamily="18" charset="0"/>
              </a:rPr>
              <a:t>(</a:t>
            </a:r>
            <a:r>
              <a:rPr lang="en-US" sz="1400" dirty="0" err="1">
                <a:effectLst/>
                <a:latin typeface="Times New Roman" panose="02020603050405020304" pitchFamily="18" charset="0"/>
                <a:ea typeface="Times New Roman" panose="02020603050405020304" pitchFamily="18" charset="0"/>
                <a:cs typeface="Times New Roman" panose="02020603050405020304" pitchFamily="18" charset="0"/>
              </a:rPr>
              <a:t>Ogitsu</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et al., </a:t>
            </a:r>
            <a:r>
              <a:rPr lang="en-US" sz="1400" i="1" dirty="0">
                <a:effectLst/>
                <a:latin typeface="Times New Roman" panose="02020603050405020304" pitchFamily="18" charset="0"/>
                <a:ea typeface="Times New Roman" panose="02020603050405020304" pitchFamily="18" charset="0"/>
                <a:cs typeface="Times New Roman" panose="02020603050405020304" pitchFamily="18" charset="0"/>
              </a:rPr>
              <a:t>Quench Observation Using Quench Antennas on RHIC IR Quadrupole Magnets,</a:t>
            </a:r>
            <a:r>
              <a:rPr lang="en-US" sz="1400" i="1" dirty="0">
                <a:effectLst/>
                <a:latin typeface="Times New Roman" panose="02020603050405020304" pitchFamily="18" charset="0"/>
                <a:ea typeface="Times New Roman" panose="02020603050405020304" pitchFamily="18" charset="0"/>
              </a:rPr>
              <a:t> IEEE Trans. Magnetics</a:t>
            </a:r>
            <a:r>
              <a:rPr lang="en-US" sz="1400" dirty="0">
                <a:effectLst/>
                <a:latin typeface="Times New Roman" panose="02020603050405020304" pitchFamily="18" charset="0"/>
                <a:ea typeface="Times New Roman" panose="02020603050405020304" pitchFamily="18" charset="0"/>
              </a:rPr>
              <a:t>, Vol. 32 No. 4, July 1996)</a:t>
            </a:r>
            <a:endParaRPr lang="en-US" sz="1400" dirty="0"/>
          </a:p>
        </p:txBody>
      </p:sp>
    </p:spTree>
    <p:extLst>
      <p:ext uri="{BB962C8B-B14F-4D97-AF65-F5344CB8AC3E}">
        <p14:creationId xmlns:p14="http://schemas.microsoft.com/office/powerpoint/2010/main" val="104550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0B6CAD1-9E6C-4E8D-8017-AFDF9AEC7CD0}"/>
              </a:ext>
            </a:extLst>
          </p:cNvPr>
          <p:cNvSpPr txBox="1"/>
          <p:nvPr/>
        </p:nvSpPr>
        <p:spPr>
          <a:xfrm>
            <a:off x="98190" y="584067"/>
            <a:ext cx="1935658" cy="461665"/>
          </a:xfrm>
          <a:prstGeom prst="rect">
            <a:avLst/>
          </a:prstGeom>
          <a:noFill/>
        </p:spPr>
        <p:txBody>
          <a:bodyPr wrap="none" rtlCol="0">
            <a:spAutoFit/>
          </a:bodyPr>
          <a:lstStyle/>
          <a:p>
            <a:r>
              <a:rPr lang="en-US" sz="2400" dirty="0"/>
              <a:t>Slant Antenna</a:t>
            </a:r>
          </a:p>
        </p:txBody>
      </p:sp>
      <p:pic>
        <p:nvPicPr>
          <p:cNvPr id="7" name="Picture 6" descr="A screenshot of a computer&#10;&#10;Description automatically generated with low confidence">
            <a:extLst>
              <a:ext uri="{FF2B5EF4-FFF2-40B4-BE49-F238E27FC236}">
                <a16:creationId xmlns:a16="http://schemas.microsoft.com/office/drawing/2014/main" id="{48948861-8962-439F-B097-C035248B5BB6}"/>
              </a:ext>
            </a:extLst>
          </p:cNvPr>
          <p:cNvPicPr>
            <a:picLocks noChangeAspect="1"/>
          </p:cNvPicPr>
          <p:nvPr/>
        </p:nvPicPr>
        <p:blipFill rotWithShape="1">
          <a:blip r:embed="rId2">
            <a:extLst>
              <a:ext uri="{28A0092B-C50C-407E-A947-70E740481C1C}">
                <a14:useLocalDpi xmlns:a14="http://schemas.microsoft.com/office/drawing/2010/main" val="0"/>
              </a:ext>
            </a:extLst>
          </a:blip>
          <a:srcRect l="2257" t="16126" b="18935"/>
          <a:stretch/>
        </p:blipFill>
        <p:spPr>
          <a:xfrm>
            <a:off x="3037338" y="851341"/>
            <a:ext cx="9111704" cy="4540220"/>
          </a:xfrm>
          <a:prstGeom prst="rect">
            <a:avLst/>
          </a:prstGeom>
        </p:spPr>
      </p:pic>
      <p:sp>
        <p:nvSpPr>
          <p:cNvPr id="5" name="TextBox 4">
            <a:extLst>
              <a:ext uri="{FF2B5EF4-FFF2-40B4-BE49-F238E27FC236}">
                <a16:creationId xmlns:a16="http://schemas.microsoft.com/office/drawing/2014/main" id="{65B60418-96E4-4398-AD59-C2A460FB603F}"/>
              </a:ext>
            </a:extLst>
          </p:cNvPr>
          <p:cNvSpPr txBox="1"/>
          <p:nvPr/>
        </p:nvSpPr>
        <p:spPr>
          <a:xfrm>
            <a:off x="98190" y="2997886"/>
            <a:ext cx="2424081" cy="1477328"/>
          </a:xfrm>
          <a:prstGeom prst="rect">
            <a:avLst/>
          </a:prstGeom>
          <a:noFill/>
        </p:spPr>
        <p:txBody>
          <a:bodyPr wrap="square" rtlCol="0">
            <a:spAutoFit/>
          </a:bodyPr>
          <a:lstStyle/>
          <a:p>
            <a:r>
              <a:rPr lang="en-US" dirty="0"/>
              <a:t>0.5m long</a:t>
            </a:r>
          </a:p>
          <a:p>
            <a:r>
              <a:rPr lang="en-US" dirty="0"/>
              <a:t>20 channels</a:t>
            </a:r>
          </a:p>
          <a:p>
            <a:r>
              <a:rPr lang="en-US" dirty="0"/>
              <a:t>(10 read from each end, with even division about diagonal)</a:t>
            </a:r>
          </a:p>
        </p:txBody>
      </p:sp>
      <p:sp>
        <p:nvSpPr>
          <p:cNvPr id="9" name="TextBox 8">
            <a:extLst>
              <a:ext uri="{FF2B5EF4-FFF2-40B4-BE49-F238E27FC236}">
                <a16:creationId xmlns:a16="http://schemas.microsoft.com/office/drawing/2014/main" id="{290622D7-780C-4B5F-9965-38A46D2822B5}"/>
              </a:ext>
            </a:extLst>
          </p:cNvPr>
          <p:cNvSpPr txBox="1"/>
          <p:nvPr/>
        </p:nvSpPr>
        <p:spPr>
          <a:xfrm>
            <a:off x="264429" y="4675239"/>
            <a:ext cx="2663420" cy="1477328"/>
          </a:xfrm>
          <a:prstGeom prst="rect">
            <a:avLst/>
          </a:prstGeom>
          <a:noFill/>
        </p:spPr>
        <p:txBody>
          <a:bodyPr wrap="square" rtlCol="0">
            <a:spAutoFit/>
          </a:bodyPr>
          <a:lstStyle/>
          <a:p>
            <a:r>
              <a:rPr lang="en-US" dirty="0"/>
              <a:t>Reversing and crossing pair of these allows for localization in z and angle within some range determined by angle, etc.</a:t>
            </a:r>
          </a:p>
        </p:txBody>
      </p:sp>
      <p:sp>
        <p:nvSpPr>
          <p:cNvPr id="10" name="TextBox 9">
            <a:extLst>
              <a:ext uri="{FF2B5EF4-FFF2-40B4-BE49-F238E27FC236}">
                <a16:creationId xmlns:a16="http://schemas.microsoft.com/office/drawing/2014/main" id="{FC7E286A-D05E-4BA2-9FCB-C4063524BACB}"/>
              </a:ext>
            </a:extLst>
          </p:cNvPr>
          <p:cNvSpPr txBox="1"/>
          <p:nvPr/>
        </p:nvSpPr>
        <p:spPr>
          <a:xfrm>
            <a:off x="276161" y="1261684"/>
            <a:ext cx="2190878" cy="1477328"/>
          </a:xfrm>
          <a:prstGeom prst="rect">
            <a:avLst/>
          </a:prstGeom>
          <a:noFill/>
        </p:spPr>
        <p:txBody>
          <a:bodyPr wrap="square" rtlCol="0">
            <a:spAutoFit/>
          </a:bodyPr>
          <a:lstStyle/>
          <a:p>
            <a:r>
              <a:rPr lang="en-US" dirty="0"/>
              <a:t>Slant QA on straight conductor avoids ‘dead zones’ present with symmetrical windings </a:t>
            </a:r>
          </a:p>
        </p:txBody>
      </p:sp>
    </p:spTree>
    <p:extLst>
      <p:ext uri="{BB962C8B-B14F-4D97-AF65-F5344CB8AC3E}">
        <p14:creationId xmlns:p14="http://schemas.microsoft.com/office/powerpoint/2010/main" val="24763989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pipe&#10;&#10;Description automatically generated">
            <a:extLst>
              <a:ext uri="{FF2B5EF4-FFF2-40B4-BE49-F238E27FC236}">
                <a16:creationId xmlns:a16="http://schemas.microsoft.com/office/drawing/2014/main" id="{C1D67797-2770-4188-848E-DCFA3C5D96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564" y="1362395"/>
            <a:ext cx="4001267" cy="3000950"/>
          </a:xfrm>
          <a:prstGeom prst="rect">
            <a:avLst/>
          </a:prstGeom>
        </p:spPr>
      </p:pic>
      <p:pic>
        <p:nvPicPr>
          <p:cNvPr id="11" name="Picture 10" descr="A picture containing indoor&#10;&#10;Description automatically generated">
            <a:extLst>
              <a:ext uri="{FF2B5EF4-FFF2-40B4-BE49-F238E27FC236}">
                <a16:creationId xmlns:a16="http://schemas.microsoft.com/office/drawing/2014/main" id="{52102071-CCAC-467E-B582-6CB61A3A3C1F}"/>
              </a:ext>
            </a:extLst>
          </p:cNvPr>
          <p:cNvPicPr>
            <a:picLocks noChangeAspect="1"/>
          </p:cNvPicPr>
          <p:nvPr/>
        </p:nvPicPr>
        <p:blipFill rotWithShape="1">
          <a:blip r:embed="rId3">
            <a:extLst>
              <a:ext uri="{28A0092B-C50C-407E-A947-70E740481C1C}">
                <a14:useLocalDpi xmlns:a14="http://schemas.microsoft.com/office/drawing/2010/main" val="0"/>
              </a:ext>
            </a:extLst>
          </a:blip>
          <a:srcRect l="35481" t="15238" b="26800"/>
          <a:stretch/>
        </p:blipFill>
        <p:spPr>
          <a:xfrm>
            <a:off x="7533435" y="841821"/>
            <a:ext cx="4454001" cy="3000950"/>
          </a:xfrm>
          <a:prstGeom prst="rect">
            <a:avLst/>
          </a:prstGeom>
        </p:spPr>
      </p:pic>
      <p:pic>
        <p:nvPicPr>
          <p:cNvPr id="15" name="Picture 14">
            <a:extLst>
              <a:ext uri="{FF2B5EF4-FFF2-40B4-BE49-F238E27FC236}">
                <a16:creationId xmlns:a16="http://schemas.microsoft.com/office/drawing/2014/main" id="{AF0ACB1D-D25C-4027-9399-F63871A846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8566" y="2617393"/>
            <a:ext cx="2771021" cy="3599611"/>
          </a:xfrm>
          <a:prstGeom prst="rect">
            <a:avLst/>
          </a:prstGeom>
        </p:spPr>
      </p:pic>
      <p:sp>
        <p:nvSpPr>
          <p:cNvPr id="17" name="TextBox 16">
            <a:extLst>
              <a:ext uri="{FF2B5EF4-FFF2-40B4-BE49-F238E27FC236}">
                <a16:creationId xmlns:a16="http://schemas.microsoft.com/office/drawing/2014/main" id="{637A8227-4814-4B97-9E66-8A897A72024C}"/>
              </a:ext>
            </a:extLst>
          </p:cNvPr>
          <p:cNvSpPr txBox="1"/>
          <p:nvPr/>
        </p:nvSpPr>
        <p:spPr>
          <a:xfrm>
            <a:off x="8200961" y="4523070"/>
            <a:ext cx="3336435" cy="1200329"/>
          </a:xfrm>
          <a:prstGeom prst="rect">
            <a:avLst/>
          </a:prstGeom>
          <a:solidFill>
            <a:schemeClr val="accent4">
              <a:lumMod val="20000"/>
              <a:lumOff val="80000"/>
            </a:schemeClr>
          </a:solidFill>
        </p:spPr>
        <p:txBody>
          <a:bodyPr wrap="square" rtlCol="0">
            <a:spAutoFit/>
          </a:bodyPr>
          <a:lstStyle/>
          <a:p>
            <a:r>
              <a:rPr lang="en-US" dirty="0"/>
              <a:t>Full 1m coverage with 2*0.5m slant QA back-to-back.</a:t>
            </a:r>
          </a:p>
          <a:p>
            <a:r>
              <a:rPr lang="en-US" dirty="0"/>
              <a:t>Second set with opposite slant as well </a:t>
            </a:r>
            <a:r>
              <a:rPr lang="en-US" dirty="0">
                <a:sym typeface="Wingdings" panose="05000000000000000000" pitchFamily="2" charset="2"/>
              </a:rPr>
              <a:t> 4 * 20 signals (160 wires)</a:t>
            </a:r>
            <a:endParaRPr lang="en-US" dirty="0"/>
          </a:p>
        </p:txBody>
      </p:sp>
      <p:sp>
        <p:nvSpPr>
          <p:cNvPr id="3" name="TextBox 2">
            <a:extLst>
              <a:ext uri="{FF2B5EF4-FFF2-40B4-BE49-F238E27FC236}">
                <a16:creationId xmlns:a16="http://schemas.microsoft.com/office/drawing/2014/main" id="{7087975A-98E5-480C-90CB-06781A5B60A7}"/>
              </a:ext>
            </a:extLst>
          </p:cNvPr>
          <p:cNvSpPr txBox="1"/>
          <p:nvPr/>
        </p:nvSpPr>
        <p:spPr>
          <a:xfrm>
            <a:off x="98190" y="583373"/>
            <a:ext cx="8034700" cy="461665"/>
          </a:xfrm>
          <a:prstGeom prst="rect">
            <a:avLst/>
          </a:prstGeom>
          <a:solidFill>
            <a:schemeClr val="bg1"/>
          </a:solidFill>
        </p:spPr>
        <p:txBody>
          <a:bodyPr wrap="none" rtlCol="0">
            <a:spAutoFit/>
          </a:bodyPr>
          <a:lstStyle/>
          <a:p>
            <a:r>
              <a:rPr lang="en-US" sz="2400" dirty="0"/>
              <a:t>Slant </a:t>
            </a:r>
            <a:r>
              <a:rPr lang="en-US" sz="2400" dirty="0" err="1"/>
              <a:t>QAntennas</a:t>
            </a:r>
            <a:r>
              <a:rPr lang="en-US" sz="2400" dirty="0"/>
              <a:t> wired for mirror magnet (</a:t>
            </a:r>
            <a:r>
              <a:rPr lang="en-US" sz="2400" u="sng" dirty="0">
                <a:solidFill>
                  <a:srgbClr val="0000FF"/>
                </a:solidFill>
              </a:rPr>
              <a:t>currently under test</a:t>
            </a:r>
            <a:r>
              <a:rPr lang="en-US" sz="2400" dirty="0"/>
              <a:t>)</a:t>
            </a:r>
          </a:p>
        </p:txBody>
      </p:sp>
    </p:spTree>
    <p:extLst>
      <p:ext uri="{BB962C8B-B14F-4D97-AF65-F5344CB8AC3E}">
        <p14:creationId xmlns:p14="http://schemas.microsoft.com/office/powerpoint/2010/main" val="38680022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D7671986-DB30-42DB-96B3-6D5B41C8936D}"/>
              </a:ext>
            </a:extLst>
          </p:cNvPr>
          <p:cNvSpPr txBox="1"/>
          <p:nvPr/>
        </p:nvSpPr>
        <p:spPr>
          <a:xfrm>
            <a:off x="98190" y="584067"/>
            <a:ext cx="1791979" cy="830997"/>
          </a:xfrm>
          <a:prstGeom prst="rect">
            <a:avLst/>
          </a:prstGeom>
          <a:noFill/>
        </p:spPr>
        <p:txBody>
          <a:bodyPr wrap="square" rtlCol="0">
            <a:spAutoFit/>
          </a:bodyPr>
          <a:lstStyle/>
          <a:p>
            <a:r>
              <a:rPr lang="en-US" sz="2400" dirty="0"/>
              <a:t>Triangle-pair </a:t>
            </a:r>
            <a:r>
              <a:rPr lang="en-US" sz="2400" dirty="0" err="1"/>
              <a:t>QAntenna</a:t>
            </a:r>
            <a:endParaRPr lang="en-US" sz="2400" dirty="0"/>
          </a:p>
        </p:txBody>
      </p:sp>
      <p:pic>
        <p:nvPicPr>
          <p:cNvPr id="10" name="Picture 9" descr="A picture containing text&#10;&#10;Description automatically generated">
            <a:extLst>
              <a:ext uri="{FF2B5EF4-FFF2-40B4-BE49-F238E27FC236}">
                <a16:creationId xmlns:a16="http://schemas.microsoft.com/office/drawing/2014/main" id="{6973DB5C-B108-4713-BB1C-D0C4C3E8151A}"/>
              </a:ext>
            </a:extLst>
          </p:cNvPr>
          <p:cNvPicPr>
            <a:picLocks noChangeAspect="1"/>
          </p:cNvPicPr>
          <p:nvPr/>
        </p:nvPicPr>
        <p:blipFill rotWithShape="1">
          <a:blip r:embed="rId2">
            <a:extLst>
              <a:ext uri="{28A0092B-C50C-407E-A947-70E740481C1C}">
                <a14:useLocalDpi xmlns:a14="http://schemas.microsoft.com/office/drawing/2010/main" val="0"/>
              </a:ext>
            </a:extLst>
          </a:blip>
          <a:srcRect l="3137" t="23914" b="12556"/>
          <a:stretch/>
        </p:blipFill>
        <p:spPr>
          <a:xfrm>
            <a:off x="2509997" y="497096"/>
            <a:ext cx="9631904" cy="4737962"/>
          </a:xfrm>
          <a:prstGeom prst="rect">
            <a:avLst/>
          </a:prstGeom>
        </p:spPr>
      </p:pic>
      <p:sp>
        <p:nvSpPr>
          <p:cNvPr id="5" name="Isosceles Triangle 4">
            <a:extLst>
              <a:ext uri="{FF2B5EF4-FFF2-40B4-BE49-F238E27FC236}">
                <a16:creationId xmlns:a16="http://schemas.microsoft.com/office/drawing/2014/main" id="{E05392D4-7616-4AFC-8EF6-EEFEB462B1FD}"/>
              </a:ext>
            </a:extLst>
          </p:cNvPr>
          <p:cNvSpPr/>
          <p:nvPr/>
        </p:nvSpPr>
        <p:spPr>
          <a:xfrm rot="5400000">
            <a:off x="5148588" y="-1392254"/>
            <a:ext cx="380489" cy="4454837"/>
          </a:xfrm>
          <a:prstGeom prst="triangle">
            <a:avLst>
              <a:gd name="adj" fmla="val 100000"/>
            </a:avLst>
          </a:prstGeom>
          <a:solidFill>
            <a:schemeClr val="accent1">
              <a:alpha val="5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id="{6EFA2A56-8EA8-47D5-946A-C56A5AE9467D}"/>
              </a:ext>
            </a:extLst>
          </p:cNvPr>
          <p:cNvSpPr/>
          <p:nvPr/>
        </p:nvSpPr>
        <p:spPr>
          <a:xfrm rot="16200000">
            <a:off x="5208994" y="-1418098"/>
            <a:ext cx="380489" cy="4454837"/>
          </a:xfrm>
          <a:prstGeom prst="triangle">
            <a:avLst>
              <a:gd name="adj" fmla="val 100000"/>
            </a:avLst>
          </a:prstGeom>
          <a:solidFill>
            <a:srgbClr val="FF0000">
              <a:alpha val="5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80E1DE8-15B7-4151-9D87-62DA339BD8B3}"/>
              </a:ext>
            </a:extLst>
          </p:cNvPr>
          <p:cNvSpPr txBox="1"/>
          <p:nvPr/>
        </p:nvSpPr>
        <p:spPr>
          <a:xfrm>
            <a:off x="238150" y="2075934"/>
            <a:ext cx="1961933" cy="3693319"/>
          </a:xfrm>
          <a:prstGeom prst="rect">
            <a:avLst/>
          </a:prstGeom>
          <a:solidFill>
            <a:schemeClr val="accent4">
              <a:lumMod val="20000"/>
              <a:lumOff val="80000"/>
            </a:schemeClr>
          </a:solidFill>
          <a:ln>
            <a:solidFill>
              <a:schemeClr val="tx1"/>
            </a:solidFill>
          </a:ln>
        </p:spPr>
        <p:txBody>
          <a:bodyPr wrap="square" rtlCol="0">
            <a:spAutoFit/>
          </a:bodyPr>
          <a:lstStyle/>
          <a:p>
            <a:r>
              <a:rPr lang="en-US" dirty="0"/>
              <a:t>The triangle-pair QA tries to keep the nice asymmetry properties of the slant antenna while also incorporating bucking – the two triangles have opposite chirality and are connected in series</a:t>
            </a:r>
          </a:p>
        </p:txBody>
      </p:sp>
      <p:cxnSp>
        <p:nvCxnSpPr>
          <p:cNvPr id="14" name="Straight Arrow Connector 13">
            <a:extLst>
              <a:ext uri="{FF2B5EF4-FFF2-40B4-BE49-F238E27FC236}">
                <a16:creationId xmlns:a16="http://schemas.microsoft.com/office/drawing/2014/main" id="{4BA51365-5AFB-4E88-A9A0-246AA2AA9738}"/>
              </a:ext>
            </a:extLst>
          </p:cNvPr>
          <p:cNvCxnSpPr/>
          <p:nvPr/>
        </p:nvCxnSpPr>
        <p:spPr>
          <a:xfrm flipV="1">
            <a:off x="1687651" y="1135329"/>
            <a:ext cx="1988360" cy="77325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19E99EE-C7D7-453E-89AB-83249EBB3245}"/>
              </a:ext>
            </a:extLst>
          </p:cNvPr>
          <p:cNvSpPr txBox="1"/>
          <p:nvPr/>
        </p:nvSpPr>
        <p:spPr>
          <a:xfrm>
            <a:off x="3590093" y="5411626"/>
            <a:ext cx="6443759" cy="923330"/>
          </a:xfrm>
          <a:prstGeom prst="rect">
            <a:avLst/>
          </a:prstGeom>
          <a:solidFill>
            <a:schemeClr val="accent4">
              <a:lumMod val="20000"/>
              <a:lumOff val="80000"/>
            </a:schemeClr>
          </a:solidFill>
        </p:spPr>
        <p:txBody>
          <a:bodyPr wrap="square" rtlCol="0">
            <a:spAutoFit/>
          </a:bodyPr>
          <a:lstStyle/>
          <a:p>
            <a:r>
              <a:rPr lang="en-US" dirty="0"/>
              <a:t>The triangle pairs are 8mm x 80mm, and 6 are serially connected in length so that the panel has 480mm Z coverage. There are 10 such groups of 8mm width for total panel width of 80 mm.</a:t>
            </a:r>
          </a:p>
        </p:txBody>
      </p:sp>
    </p:spTree>
    <p:extLst>
      <p:ext uri="{BB962C8B-B14F-4D97-AF65-F5344CB8AC3E}">
        <p14:creationId xmlns:p14="http://schemas.microsoft.com/office/powerpoint/2010/main" val="15296690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95C03BA-1520-45E3-B525-A2052287807D}"/>
              </a:ext>
            </a:extLst>
          </p:cNvPr>
          <p:cNvPicPr>
            <a:picLocks noChangeAspect="1"/>
          </p:cNvPicPr>
          <p:nvPr/>
        </p:nvPicPr>
        <p:blipFill>
          <a:blip r:embed="rId2"/>
          <a:stretch>
            <a:fillRect/>
          </a:stretch>
        </p:blipFill>
        <p:spPr>
          <a:xfrm>
            <a:off x="354841" y="1124066"/>
            <a:ext cx="8316617" cy="5272827"/>
          </a:xfrm>
          <a:prstGeom prst="rect">
            <a:avLst/>
          </a:prstGeom>
        </p:spPr>
      </p:pic>
      <p:sp>
        <p:nvSpPr>
          <p:cNvPr id="8" name="TextBox 7">
            <a:extLst>
              <a:ext uri="{FF2B5EF4-FFF2-40B4-BE49-F238E27FC236}">
                <a16:creationId xmlns:a16="http://schemas.microsoft.com/office/drawing/2014/main" id="{C0124504-7871-48B0-98DE-09EEDE9B0952}"/>
              </a:ext>
            </a:extLst>
          </p:cNvPr>
          <p:cNvSpPr txBox="1"/>
          <p:nvPr/>
        </p:nvSpPr>
        <p:spPr>
          <a:xfrm>
            <a:off x="8929208" y="2404423"/>
            <a:ext cx="3109370" cy="3416320"/>
          </a:xfrm>
          <a:prstGeom prst="rect">
            <a:avLst/>
          </a:prstGeom>
          <a:noFill/>
        </p:spPr>
        <p:txBody>
          <a:bodyPr wrap="square" rtlCol="0">
            <a:spAutoFit/>
          </a:bodyPr>
          <a:lstStyle/>
          <a:p>
            <a:r>
              <a:rPr lang="en-US" dirty="0"/>
              <a:t>Advantages: </a:t>
            </a:r>
          </a:p>
          <a:p>
            <a:pPr marL="285750" indent="-285750">
              <a:buFont typeface="Arial" panose="020B0604020202020204" pitchFamily="34" charset="0"/>
              <a:buChar char="•"/>
            </a:pPr>
            <a:r>
              <a:rPr lang="en-US" dirty="0"/>
              <a:t>No dead-zones </a:t>
            </a:r>
          </a:p>
          <a:p>
            <a:pPr marL="285750" indent="-285750">
              <a:buFont typeface="Arial" panose="020B0604020202020204" pitchFamily="34" charset="0"/>
              <a:buChar char="•"/>
            </a:pPr>
            <a:r>
              <a:rPr lang="en-US" dirty="0"/>
              <a:t>Local bucking</a:t>
            </a:r>
          </a:p>
          <a:p>
            <a:endParaRPr lang="en-US" dirty="0"/>
          </a:p>
          <a:p>
            <a:r>
              <a:rPr lang="en-US" dirty="0"/>
              <a:t>Disadvantages:</a:t>
            </a:r>
          </a:p>
          <a:p>
            <a:pPr marL="285750" indent="-285750">
              <a:buFont typeface="Arial" panose="020B0604020202020204" pitchFamily="34" charset="0"/>
              <a:buChar char="•"/>
            </a:pPr>
            <a:r>
              <a:rPr lang="en-US" dirty="0"/>
              <a:t>May be harder to interpret since sensitivity changes as quench propagates (but may be able to find utility in this, e.g. quench velocity determination, or enable more precise localization)</a:t>
            </a:r>
          </a:p>
        </p:txBody>
      </p:sp>
      <p:sp>
        <p:nvSpPr>
          <p:cNvPr id="3" name="TextBox 2">
            <a:extLst>
              <a:ext uri="{FF2B5EF4-FFF2-40B4-BE49-F238E27FC236}">
                <a16:creationId xmlns:a16="http://schemas.microsoft.com/office/drawing/2014/main" id="{6163ECB2-5E4A-4D2B-B03E-E16C275480B3}"/>
              </a:ext>
            </a:extLst>
          </p:cNvPr>
          <p:cNvSpPr txBox="1"/>
          <p:nvPr/>
        </p:nvSpPr>
        <p:spPr>
          <a:xfrm>
            <a:off x="98190" y="500114"/>
            <a:ext cx="6430286" cy="461665"/>
          </a:xfrm>
          <a:prstGeom prst="rect">
            <a:avLst/>
          </a:prstGeom>
          <a:noFill/>
        </p:spPr>
        <p:txBody>
          <a:bodyPr wrap="none" rtlCol="0">
            <a:spAutoFit/>
          </a:bodyPr>
          <a:lstStyle/>
          <a:p>
            <a:r>
              <a:rPr lang="en-US" sz="2400" dirty="0"/>
              <a:t>Angular sensitivity of triangle-pair QA (simulation)</a:t>
            </a:r>
          </a:p>
        </p:txBody>
      </p:sp>
      <p:sp>
        <p:nvSpPr>
          <p:cNvPr id="12" name="TextBox 11">
            <a:extLst>
              <a:ext uri="{FF2B5EF4-FFF2-40B4-BE49-F238E27FC236}">
                <a16:creationId xmlns:a16="http://schemas.microsoft.com/office/drawing/2014/main" id="{4BFE2A1E-41EB-40FB-8919-8C54E5E8E489}"/>
              </a:ext>
            </a:extLst>
          </p:cNvPr>
          <p:cNvSpPr txBox="1"/>
          <p:nvPr/>
        </p:nvSpPr>
        <p:spPr>
          <a:xfrm>
            <a:off x="7694743" y="594714"/>
            <a:ext cx="4142416" cy="1200329"/>
          </a:xfrm>
          <a:prstGeom prst="rect">
            <a:avLst/>
          </a:prstGeom>
          <a:solidFill>
            <a:schemeClr val="accent4">
              <a:lumMod val="20000"/>
              <a:lumOff val="80000"/>
            </a:schemeClr>
          </a:solidFill>
        </p:spPr>
        <p:txBody>
          <a:bodyPr wrap="square" rtlCol="0">
            <a:spAutoFit/>
          </a:bodyPr>
          <a:lstStyle/>
          <a:p>
            <a:r>
              <a:rPr lang="en-US" dirty="0"/>
              <a:t>There is still symmetry which causes insensitivity at some angles, but that is very local, and as quench moves, the sensitivity also changes.</a:t>
            </a:r>
          </a:p>
        </p:txBody>
      </p:sp>
      <p:sp>
        <p:nvSpPr>
          <p:cNvPr id="13" name="Rectangle 12">
            <a:extLst>
              <a:ext uri="{FF2B5EF4-FFF2-40B4-BE49-F238E27FC236}">
                <a16:creationId xmlns:a16="http://schemas.microsoft.com/office/drawing/2014/main" id="{9C2D6797-CCE5-486A-A561-E6AF0FB497C9}"/>
              </a:ext>
            </a:extLst>
          </p:cNvPr>
          <p:cNvSpPr/>
          <p:nvPr/>
        </p:nvSpPr>
        <p:spPr>
          <a:xfrm>
            <a:off x="3878529" y="1456164"/>
            <a:ext cx="153423" cy="4440057"/>
          </a:xfrm>
          <a:prstGeom prst="rect">
            <a:avLst/>
          </a:prstGeom>
          <a:noFill/>
          <a:ln w="381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ysClr val="windowText" lastClr="000000"/>
                </a:solidFill>
              </a:ln>
            </a:endParaRPr>
          </a:p>
        </p:txBody>
      </p:sp>
      <p:sp>
        <p:nvSpPr>
          <p:cNvPr id="14" name="TextBox 13">
            <a:extLst>
              <a:ext uri="{FF2B5EF4-FFF2-40B4-BE49-F238E27FC236}">
                <a16:creationId xmlns:a16="http://schemas.microsoft.com/office/drawing/2014/main" id="{7AB4F7BF-5FD0-48C9-AA80-BFBA1935CFFF}"/>
              </a:ext>
            </a:extLst>
          </p:cNvPr>
          <p:cNvSpPr txBox="1"/>
          <p:nvPr/>
        </p:nvSpPr>
        <p:spPr>
          <a:xfrm>
            <a:off x="4589650" y="5497577"/>
            <a:ext cx="4008165" cy="830997"/>
          </a:xfrm>
          <a:prstGeom prst="rect">
            <a:avLst/>
          </a:prstGeom>
          <a:solidFill>
            <a:schemeClr val="accent2">
              <a:lumMod val="40000"/>
              <a:lumOff val="60000"/>
            </a:schemeClr>
          </a:solidFill>
        </p:spPr>
        <p:txBody>
          <a:bodyPr wrap="square" rtlCol="0">
            <a:spAutoFit/>
          </a:bodyPr>
          <a:lstStyle/>
          <a:p>
            <a:r>
              <a:rPr lang="en-US" sz="1200" dirty="0"/>
              <a:t>e.g. if quench extent is exactly full length of pair (black circle symbol), there will be minimal sensitivity at particular angle, but as quench moves into another 1/3 of QA (green symbol), the sensitivity is significant again.</a:t>
            </a:r>
          </a:p>
        </p:txBody>
      </p:sp>
      <p:cxnSp>
        <p:nvCxnSpPr>
          <p:cNvPr id="16" name="Straight Arrow Connector 15">
            <a:extLst>
              <a:ext uri="{FF2B5EF4-FFF2-40B4-BE49-F238E27FC236}">
                <a16:creationId xmlns:a16="http://schemas.microsoft.com/office/drawing/2014/main" id="{35F276D2-08D5-45E3-A83A-9162A62423F3}"/>
              </a:ext>
            </a:extLst>
          </p:cNvPr>
          <p:cNvCxnSpPr>
            <a:stCxn id="14" idx="1"/>
          </p:cNvCxnSpPr>
          <p:nvPr/>
        </p:nvCxnSpPr>
        <p:spPr>
          <a:xfrm flipH="1" flipV="1">
            <a:off x="4093322" y="3743517"/>
            <a:ext cx="496328" cy="216955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6653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text&#10;&#10;Description automatically generated">
            <a:extLst>
              <a:ext uri="{FF2B5EF4-FFF2-40B4-BE49-F238E27FC236}">
                <a16:creationId xmlns:a16="http://schemas.microsoft.com/office/drawing/2014/main" id="{79305F41-678D-4DEB-B15A-221FFD6E5C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900348" y="-809677"/>
            <a:ext cx="2210638" cy="12011338"/>
          </a:xfrm>
          <a:prstGeom prst="rect">
            <a:avLst/>
          </a:prstGeom>
        </p:spPr>
      </p:pic>
      <p:pic>
        <p:nvPicPr>
          <p:cNvPr id="10" name="Picture 9" descr="A screenshot of a computer&#10;&#10;Description automatically generated with medium confidence">
            <a:extLst>
              <a:ext uri="{FF2B5EF4-FFF2-40B4-BE49-F238E27FC236}">
                <a16:creationId xmlns:a16="http://schemas.microsoft.com/office/drawing/2014/main" id="{4BB34D45-5B6A-44D7-AD45-E212B4077FCC}"/>
              </a:ext>
            </a:extLst>
          </p:cNvPr>
          <p:cNvPicPr>
            <a:picLocks noChangeAspect="1"/>
          </p:cNvPicPr>
          <p:nvPr/>
        </p:nvPicPr>
        <p:blipFill rotWithShape="1">
          <a:blip r:embed="rId3">
            <a:extLst>
              <a:ext uri="{28A0092B-C50C-407E-A947-70E740481C1C}">
                <a14:useLocalDpi xmlns:a14="http://schemas.microsoft.com/office/drawing/2010/main" val="0"/>
              </a:ext>
            </a:extLst>
          </a:blip>
          <a:srcRect t="4804" b="12048"/>
          <a:stretch/>
        </p:blipFill>
        <p:spPr>
          <a:xfrm>
            <a:off x="-2" y="965922"/>
            <a:ext cx="12192000" cy="1978701"/>
          </a:xfrm>
          <a:prstGeom prst="rect">
            <a:avLst/>
          </a:prstGeom>
        </p:spPr>
      </p:pic>
      <p:sp>
        <p:nvSpPr>
          <p:cNvPr id="4" name="TextBox 3">
            <a:extLst>
              <a:ext uri="{FF2B5EF4-FFF2-40B4-BE49-F238E27FC236}">
                <a16:creationId xmlns:a16="http://schemas.microsoft.com/office/drawing/2014/main" id="{9A242960-3F24-433C-AF06-793E7D9693D8}"/>
              </a:ext>
            </a:extLst>
          </p:cNvPr>
          <p:cNvSpPr txBox="1"/>
          <p:nvPr/>
        </p:nvSpPr>
        <p:spPr>
          <a:xfrm>
            <a:off x="-49647" y="3682545"/>
            <a:ext cx="3361955" cy="461665"/>
          </a:xfrm>
          <a:prstGeom prst="rect">
            <a:avLst/>
          </a:prstGeom>
          <a:noFill/>
        </p:spPr>
        <p:txBody>
          <a:bodyPr wrap="square" rtlCol="0">
            <a:spAutoFit/>
          </a:bodyPr>
          <a:lstStyle/>
          <a:p>
            <a:r>
              <a:rPr lang="en-US" sz="2400" dirty="0"/>
              <a:t>Triangle-pair </a:t>
            </a:r>
            <a:r>
              <a:rPr lang="en-US" sz="2400" dirty="0" err="1"/>
              <a:t>QAntenna</a:t>
            </a:r>
            <a:endParaRPr lang="en-US" sz="2400" dirty="0"/>
          </a:p>
        </p:txBody>
      </p:sp>
      <p:sp>
        <p:nvSpPr>
          <p:cNvPr id="5" name="TextBox 4">
            <a:extLst>
              <a:ext uri="{FF2B5EF4-FFF2-40B4-BE49-F238E27FC236}">
                <a16:creationId xmlns:a16="http://schemas.microsoft.com/office/drawing/2014/main" id="{62F7D566-2759-4985-B8B0-3186C2E1AF77}"/>
              </a:ext>
            </a:extLst>
          </p:cNvPr>
          <p:cNvSpPr txBox="1"/>
          <p:nvPr/>
        </p:nvSpPr>
        <p:spPr>
          <a:xfrm>
            <a:off x="-49647" y="556689"/>
            <a:ext cx="1935658" cy="461665"/>
          </a:xfrm>
          <a:prstGeom prst="rect">
            <a:avLst/>
          </a:prstGeom>
          <a:noFill/>
        </p:spPr>
        <p:txBody>
          <a:bodyPr wrap="none" rtlCol="0">
            <a:spAutoFit/>
          </a:bodyPr>
          <a:lstStyle/>
          <a:p>
            <a:r>
              <a:rPr lang="en-US" sz="2400" dirty="0"/>
              <a:t>Slant Antenna</a:t>
            </a:r>
          </a:p>
        </p:txBody>
      </p:sp>
    </p:spTree>
    <p:extLst>
      <p:ext uri="{BB962C8B-B14F-4D97-AF65-F5344CB8AC3E}">
        <p14:creationId xmlns:p14="http://schemas.microsoft.com/office/powerpoint/2010/main" val="22429755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A15DCD-F857-4523-9FA2-7F99EB8E2949}"/>
              </a:ext>
            </a:extLst>
          </p:cNvPr>
          <p:cNvSpPr txBox="1"/>
          <p:nvPr/>
        </p:nvSpPr>
        <p:spPr>
          <a:xfrm>
            <a:off x="251613" y="563339"/>
            <a:ext cx="3512491" cy="2677656"/>
          </a:xfrm>
          <a:prstGeom prst="rect">
            <a:avLst/>
          </a:prstGeom>
          <a:noFill/>
        </p:spPr>
        <p:txBody>
          <a:bodyPr wrap="square" rtlCol="0">
            <a:spAutoFit/>
          </a:bodyPr>
          <a:lstStyle/>
          <a:p>
            <a:r>
              <a:rPr lang="en-US" sz="2400" dirty="0"/>
              <a:t>5x5 pixel antenna</a:t>
            </a:r>
          </a:p>
          <a:p>
            <a:endParaRPr lang="en-US" dirty="0"/>
          </a:p>
          <a:p>
            <a:r>
              <a:rPr lang="en-US" dirty="0"/>
              <a:t>Small sensor array that could give fine resolution. Number of turns is 14 and loops are small but could be used interlayer and have sufficient sensitivity from proximity.</a:t>
            </a:r>
          </a:p>
          <a:p>
            <a:endParaRPr lang="en-US" dirty="0"/>
          </a:p>
          <a:p>
            <a:r>
              <a:rPr lang="en-US" dirty="0">
                <a:solidFill>
                  <a:srgbClr val="0000FF"/>
                </a:solidFill>
              </a:rPr>
              <a:t>Very channel intensive!</a:t>
            </a:r>
          </a:p>
        </p:txBody>
      </p:sp>
      <p:pic>
        <p:nvPicPr>
          <p:cNvPr id="8" name="Picture 7" descr="A picture containing text, case&#10;&#10;Description automatically generated">
            <a:extLst>
              <a:ext uri="{FF2B5EF4-FFF2-40B4-BE49-F238E27FC236}">
                <a16:creationId xmlns:a16="http://schemas.microsoft.com/office/drawing/2014/main" id="{51E59F50-0760-4C16-96C7-971B33AD1358}"/>
              </a:ext>
            </a:extLst>
          </p:cNvPr>
          <p:cNvPicPr>
            <a:picLocks noChangeAspect="1"/>
          </p:cNvPicPr>
          <p:nvPr/>
        </p:nvPicPr>
        <p:blipFill rotWithShape="1">
          <a:blip r:embed="rId2">
            <a:extLst>
              <a:ext uri="{28A0092B-C50C-407E-A947-70E740481C1C}">
                <a14:useLocalDpi xmlns:a14="http://schemas.microsoft.com/office/drawing/2010/main" val="0"/>
              </a:ext>
            </a:extLst>
          </a:blip>
          <a:srcRect l="17994" t="24079" r="33201" b="6239"/>
          <a:stretch/>
        </p:blipFill>
        <p:spPr>
          <a:xfrm>
            <a:off x="4676164" y="727080"/>
            <a:ext cx="2839671" cy="5403839"/>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823D7FAD-4F11-4C5F-8C62-7142FDE9BDCB}"/>
              </a:ext>
            </a:extLst>
          </p:cNvPr>
          <p:cNvPicPr>
            <a:picLocks noChangeAspect="1"/>
          </p:cNvPicPr>
          <p:nvPr/>
        </p:nvPicPr>
        <p:blipFill rotWithShape="1">
          <a:blip r:embed="rId3">
            <a:extLst>
              <a:ext uri="{28A0092B-C50C-407E-A947-70E740481C1C}">
                <a14:useLocalDpi xmlns:a14="http://schemas.microsoft.com/office/drawing/2010/main" val="0"/>
              </a:ext>
            </a:extLst>
          </a:blip>
          <a:srcRect l="2447" t="40599" r="7373" b="40495"/>
          <a:stretch/>
        </p:blipFill>
        <p:spPr>
          <a:xfrm rot="16200000">
            <a:off x="7753410" y="2952391"/>
            <a:ext cx="6749607" cy="1061611"/>
          </a:xfrm>
          <a:prstGeom prst="rect">
            <a:avLst/>
          </a:prstGeom>
        </p:spPr>
      </p:pic>
      <p:pic>
        <p:nvPicPr>
          <p:cNvPr id="9" name="Picture 8">
            <a:extLst>
              <a:ext uri="{FF2B5EF4-FFF2-40B4-BE49-F238E27FC236}">
                <a16:creationId xmlns:a16="http://schemas.microsoft.com/office/drawing/2014/main" id="{BA8AC7E7-F5C3-4663-8706-358C063F383C}"/>
              </a:ext>
            </a:extLst>
          </p:cNvPr>
          <p:cNvPicPr>
            <a:picLocks noChangeAspect="1"/>
          </p:cNvPicPr>
          <p:nvPr/>
        </p:nvPicPr>
        <p:blipFill>
          <a:blip r:embed="rId4"/>
          <a:stretch>
            <a:fillRect/>
          </a:stretch>
        </p:blipFill>
        <p:spPr>
          <a:xfrm>
            <a:off x="2823437" y="3053884"/>
            <a:ext cx="1013153" cy="2378707"/>
          </a:xfrm>
          <a:prstGeom prst="rect">
            <a:avLst/>
          </a:prstGeom>
        </p:spPr>
      </p:pic>
      <p:cxnSp>
        <p:nvCxnSpPr>
          <p:cNvPr id="11" name="Straight Arrow Connector 10">
            <a:extLst>
              <a:ext uri="{FF2B5EF4-FFF2-40B4-BE49-F238E27FC236}">
                <a16:creationId xmlns:a16="http://schemas.microsoft.com/office/drawing/2014/main" id="{541B1131-02B0-4DD5-9917-568CD650FD0C}"/>
              </a:ext>
            </a:extLst>
          </p:cNvPr>
          <p:cNvCxnSpPr>
            <a:cxnSpLocks/>
            <a:stCxn id="9" idx="3"/>
          </p:cNvCxnSpPr>
          <p:nvPr/>
        </p:nvCxnSpPr>
        <p:spPr>
          <a:xfrm flipV="1">
            <a:off x="3836590" y="1749020"/>
            <a:ext cx="1404333" cy="249421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71FF76C-4953-410B-8741-B99CEA78AA8F}"/>
              </a:ext>
            </a:extLst>
          </p:cNvPr>
          <p:cNvSpPr txBox="1"/>
          <p:nvPr/>
        </p:nvSpPr>
        <p:spPr>
          <a:xfrm>
            <a:off x="7961277" y="776358"/>
            <a:ext cx="2336825" cy="5355312"/>
          </a:xfrm>
          <a:prstGeom prst="rect">
            <a:avLst/>
          </a:prstGeom>
          <a:noFill/>
        </p:spPr>
        <p:txBody>
          <a:bodyPr wrap="square" rtlCol="0">
            <a:spAutoFit/>
          </a:bodyPr>
          <a:lstStyle/>
          <a:p>
            <a:r>
              <a:rPr lang="en-US" u="sng" dirty="0">
                <a:solidFill>
                  <a:srgbClr val="0000FF"/>
                </a:solidFill>
              </a:rPr>
              <a:t>Wiring panels </a:t>
            </a:r>
            <a:r>
              <a:rPr lang="en-US" dirty="0"/>
              <a:t>have been fabricated which have 50 wires (25 pair) and are  0.5m long, to transfer signals from 5x5 pixel QA. </a:t>
            </a:r>
          </a:p>
          <a:p>
            <a:endParaRPr lang="en-US" dirty="0"/>
          </a:p>
          <a:p>
            <a:r>
              <a:rPr lang="en-US" dirty="0"/>
              <a:t>The wire pairs travel front/back of the panel to be low noise.</a:t>
            </a:r>
          </a:p>
          <a:p>
            <a:endParaRPr lang="en-US" dirty="0"/>
          </a:p>
          <a:p>
            <a:r>
              <a:rPr lang="en-US" dirty="0"/>
              <a:t>The 5x5 QA would be aligned using the matching holes on both flex circuits and soldered after tinning the surfaces.</a:t>
            </a:r>
          </a:p>
          <a:p>
            <a:endParaRPr lang="en-US" dirty="0"/>
          </a:p>
          <a:p>
            <a:endParaRPr lang="en-US" dirty="0"/>
          </a:p>
        </p:txBody>
      </p:sp>
      <p:cxnSp>
        <p:nvCxnSpPr>
          <p:cNvPr id="15" name="Straight Arrow Connector 14">
            <a:extLst>
              <a:ext uri="{FF2B5EF4-FFF2-40B4-BE49-F238E27FC236}">
                <a16:creationId xmlns:a16="http://schemas.microsoft.com/office/drawing/2014/main" id="{FF8F5FBA-8A5F-4E01-82E7-7A4A9A31F477}"/>
              </a:ext>
            </a:extLst>
          </p:cNvPr>
          <p:cNvCxnSpPr>
            <a:cxnSpLocks/>
          </p:cNvCxnSpPr>
          <p:nvPr/>
        </p:nvCxnSpPr>
        <p:spPr>
          <a:xfrm>
            <a:off x="9895396" y="4378073"/>
            <a:ext cx="1132636" cy="84444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5840E20-A7E4-4AF4-A70D-42E6FB7D7BE4}"/>
              </a:ext>
            </a:extLst>
          </p:cNvPr>
          <p:cNvCxnSpPr>
            <a:cxnSpLocks/>
          </p:cNvCxnSpPr>
          <p:nvPr/>
        </p:nvCxnSpPr>
        <p:spPr>
          <a:xfrm>
            <a:off x="9895396" y="4378073"/>
            <a:ext cx="829471" cy="72170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3A4E7E70-BE34-42F3-845D-1099DA626E5F}"/>
              </a:ext>
            </a:extLst>
          </p:cNvPr>
          <p:cNvSpPr/>
          <p:nvPr/>
        </p:nvSpPr>
        <p:spPr>
          <a:xfrm>
            <a:off x="10452435" y="50395"/>
            <a:ext cx="845622" cy="41948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E2ADBEDA-7530-4E41-86D2-8D4E82CB8BD8}"/>
              </a:ext>
            </a:extLst>
          </p:cNvPr>
          <p:cNvSpPr txBox="1"/>
          <p:nvPr/>
        </p:nvSpPr>
        <p:spPr>
          <a:xfrm>
            <a:off x="10842515" y="1123797"/>
            <a:ext cx="1307636" cy="3046988"/>
          </a:xfrm>
          <a:prstGeom prst="rect">
            <a:avLst/>
          </a:prstGeom>
          <a:solidFill>
            <a:schemeClr val="accent4">
              <a:lumMod val="20000"/>
              <a:lumOff val="80000"/>
            </a:schemeClr>
          </a:solidFill>
        </p:spPr>
        <p:txBody>
          <a:bodyPr wrap="square" rtlCol="0">
            <a:spAutoFit/>
          </a:bodyPr>
          <a:lstStyle/>
          <a:p>
            <a:r>
              <a:rPr lang="en-US" sz="1600" dirty="0"/>
              <a:t>The wiring panels can be chained to extend the signals as needed; or truncated to simply provide easier wiring to the 25 circuits.</a:t>
            </a:r>
          </a:p>
        </p:txBody>
      </p:sp>
      <p:cxnSp>
        <p:nvCxnSpPr>
          <p:cNvPr id="22" name="Straight Arrow Connector 21">
            <a:extLst>
              <a:ext uri="{FF2B5EF4-FFF2-40B4-BE49-F238E27FC236}">
                <a16:creationId xmlns:a16="http://schemas.microsoft.com/office/drawing/2014/main" id="{3BA6AC71-CEAC-4B19-A3C6-1268E16BC715}"/>
              </a:ext>
            </a:extLst>
          </p:cNvPr>
          <p:cNvCxnSpPr>
            <a:cxnSpLocks/>
            <a:stCxn id="21" idx="0"/>
          </p:cNvCxnSpPr>
          <p:nvPr/>
        </p:nvCxnSpPr>
        <p:spPr>
          <a:xfrm flipH="1" flipV="1">
            <a:off x="11224413" y="427879"/>
            <a:ext cx="271920" cy="69591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FF64875E-E010-48E0-A0D6-C19A51FA2DFF}"/>
              </a:ext>
            </a:extLst>
          </p:cNvPr>
          <p:cNvSpPr/>
          <p:nvPr/>
        </p:nvSpPr>
        <p:spPr>
          <a:xfrm>
            <a:off x="10659817" y="4411277"/>
            <a:ext cx="606821" cy="3142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a:extLst>
              <a:ext uri="{FF2B5EF4-FFF2-40B4-BE49-F238E27FC236}">
                <a16:creationId xmlns:a16="http://schemas.microsoft.com/office/drawing/2014/main" id="{F0866DDB-FBCF-4F4D-8F98-430448C71F6F}"/>
              </a:ext>
            </a:extLst>
          </p:cNvPr>
          <p:cNvCxnSpPr>
            <a:cxnSpLocks/>
            <a:endCxn id="31" idx="7"/>
          </p:cNvCxnSpPr>
          <p:nvPr/>
        </p:nvCxnSpPr>
        <p:spPr>
          <a:xfrm flipH="1">
            <a:off x="11177771" y="4243238"/>
            <a:ext cx="320192" cy="2140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BAF68FA7-D08A-4266-8F73-B07DD9B4792D}"/>
              </a:ext>
            </a:extLst>
          </p:cNvPr>
          <p:cNvSpPr txBox="1"/>
          <p:nvPr/>
        </p:nvSpPr>
        <p:spPr>
          <a:xfrm>
            <a:off x="537639" y="3745185"/>
            <a:ext cx="1651782" cy="1477328"/>
          </a:xfrm>
          <a:prstGeom prst="rect">
            <a:avLst/>
          </a:prstGeom>
          <a:noFill/>
        </p:spPr>
        <p:txBody>
          <a:bodyPr wrap="square" rtlCol="0">
            <a:spAutoFit/>
          </a:bodyPr>
          <a:lstStyle/>
          <a:p>
            <a:r>
              <a:rPr lang="en-US" dirty="0"/>
              <a:t>The two triangles have opposite chirality to buck local field</a:t>
            </a:r>
          </a:p>
        </p:txBody>
      </p:sp>
      <p:cxnSp>
        <p:nvCxnSpPr>
          <p:cNvPr id="41" name="Straight Arrow Connector 40">
            <a:extLst>
              <a:ext uri="{FF2B5EF4-FFF2-40B4-BE49-F238E27FC236}">
                <a16:creationId xmlns:a16="http://schemas.microsoft.com/office/drawing/2014/main" id="{177C0652-5148-44BA-9701-4AC63E2E438B}"/>
              </a:ext>
            </a:extLst>
          </p:cNvPr>
          <p:cNvCxnSpPr>
            <a:cxnSpLocks/>
            <a:stCxn id="40" idx="3"/>
          </p:cNvCxnSpPr>
          <p:nvPr/>
        </p:nvCxnSpPr>
        <p:spPr>
          <a:xfrm flipV="1">
            <a:off x="2189421" y="4038089"/>
            <a:ext cx="580363" cy="44576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0673C893-393C-4499-A344-DE99F59464A2}"/>
              </a:ext>
            </a:extLst>
          </p:cNvPr>
          <p:cNvCxnSpPr>
            <a:cxnSpLocks/>
          </p:cNvCxnSpPr>
          <p:nvPr/>
        </p:nvCxnSpPr>
        <p:spPr>
          <a:xfrm>
            <a:off x="2197384" y="4486381"/>
            <a:ext cx="1066806" cy="29037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59" name="Group 58">
            <a:extLst>
              <a:ext uri="{FF2B5EF4-FFF2-40B4-BE49-F238E27FC236}">
                <a16:creationId xmlns:a16="http://schemas.microsoft.com/office/drawing/2014/main" id="{D5AD371B-2A36-4E2B-BB69-0DF735DC50A0}"/>
              </a:ext>
            </a:extLst>
          </p:cNvPr>
          <p:cNvGrpSpPr/>
          <p:nvPr/>
        </p:nvGrpSpPr>
        <p:grpSpPr>
          <a:xfrm>
            <a:off x="5152617" y="406505"/>
            <a:ext cx="1914717" cy="369332"/>
            <a:chOff x="5185691" y="719116"/>
            <a:chExt cx="1914717" cy="369332"/>
          </a:xfrm>
        </p:grpSpPr>
        <p:sp>
          <p:nvSpPr>
            <p:cNvPr id="49" name="TextBox 48">
              <a:extLst>
                <a:ext uri="{FF2B5EF4-FFF2-40B4-BE49-F238E27FC236}">
                  <a16:creationId xmlns:a16="http://schemas.microsoft.com/office/drawing/2014/main" id="{5132E1BD-43DA-4966-B4EA-775C79166B1F}"/>
                </a:ext>
              </a:extLst>
            </p:cNvPr>
            <p:cNvSpPr txBox="1"/>
            <p:nvPr/>
          </p:nvSpPr>
          <p:spPr>
            <a:xfrm>
              <a:off x="5703076" y="719116"/>
              <a:ext cx="787395" cy="369332"/>
            </a:xfrm>
            <a:prstGeom prst="rect">
              <a:avLst/>
            </a:prstGeom>
            <a:solidFill>
              <a:schemeClr val="accent4">
                <a:lumMod val="20000"/>
                <a:lumOff val="80000"/>
              </a:schemeClr>
            </a:solidFill>
          </p:spPr>
          <p:txBody>
            <a:bodyPr wrap="none" rtlCol="0">
              <a:spAutoFit/>
            </a:bodyPr>
            <a:lstStyle/>
            <a:p>
              <a:r>
                <a:rPr lang="en-US" dirty="0"/>
                <a:t>50mm</a:t>
              </a:r>
            </a:p>
          </p:txBody>
        </p:sp>
        <p:cxnSp>
          <p:nvCxnSpPr>
            <p:cNvPr id="51" name="Straight Arrow Connector 50">
              <a:extLst>
                <a:ext uri="{FF2B5EF4-FFF2-40B4-BE49-F238E27FC236}">
                  <a16:creationId xmlns:a16="http://schemas.microsoft.com/office/drawing/2014/main" id="{0EEEC569-C02D-4A9A-89D6-1204DB5C159E}"/>
                </a:ext>
              </a:extLst>
            </p:cNvPr>
            <p:cNvCxnSpPr>
              <a:cxnSpLocks/>
              <a:stCxn id="49" idx="3"/>
            </p:cNvCxnSpPr>
            <p:nvPr/>
          </p:nvCxnSpPr>
          <p:spPr>
            <a:xfrm>
              <a:off x="6490471" y="903782"/>
              <a:ext cx="60993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5B0EE380-D2FE-42DB-A4E9-A9DE545A3DD9}"/>
                </a:ext>
              </a:extLst>
            </p:cNvPr>
            <p:cNvCxnSpPr>
              <a:cxnSpLocks/>
              <a:stCxn id="49" idx="1"/>
            </p:cNvCxnSpPr>
            <p:nvPr/>
          </p:nvCxnSpPr>
          <p:spPr>
            <a:xfrm flipH="1">
              <a:off x="5185691" y="903782"/>
              <a:ext cx="517385"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719618C6-C98E-49A6-8B3A-366FB1E2C8C5}"/>
              </a:ext>
            </a:extLst>
          </p:cNvPr>
          <p:cNvGrpSpPr/>
          <p:nvPr/>
        </p:nvGrpSpPr>
        <p:grpSpPr>
          <a:xfrm rot="5400000">
            <a:off x="4916632" y="3383781"/>
            <a:ext cx="4737698" cy="369332"/>
            <a:chOff x="5187554" y="800301"/>
            <a:chExt cx="3050131" cy="369332"/>
          </a:xfrm>
        </p:grpSpPr>
        <p:sp>
          <p:nvSpPr>
            <p:cNvPr id="61" name="TextBox 60">
              <a:extLst>
                <a:ext uri="{FF2B5EF4-FFF2-40B4-BE49-F238E27FC236}">
                  <a16:creationId xmlns:a16="http://schemas.microsoft.com/office/drawing/2014/main" id="{EFE9F35F-8AFC-4D49-9FB3-169F59EDF152}"/>
                </a:ext>
              </a:extLst>
            </p:cNvPr>
            <p:cNvSpPr txBox="1"/>
            <p:nvPr/>
          </p:nvSpPr>
          <p:spPr>
            <a:xfrm>
              <a:off x="5704940" y="800301"/>
              <a:ext cx="618621" cy="369332"/>
            </a:xfrm>
            <a:prstGeom prst="rect">
              <a:avLst/>
            </a:prstGeom>
            <a:solidFill>
              <a:schemeClr val="accent4">
                <a:lumMod val="20000"/>
                <a:lumOff val="80000"/>
              </a:schemeClr>
            </a:solidFill>
          </p:spPr>
          <p:txBody>
            <a:bodyPr wrap="square" rtlCol="0">
              <a:spAutoFit/>
            </a:bodyPr>
            <a:lstStyle/>
            <a:p>
              <a:r>
                <a:rPr lang="en-US" dirty="0"/>
                <a:t>100mm</a:t>
              </a:r>
            </a:p>
          </p:txBody>
        </p:sp>
        <p:cxnSp>
          <p:nvCxnSpPr>
            <p:cNvPr id="62" name="Straight Arrow Connector 61">
              <a:extLst>
                <a:ext uri="{FF2B5EF4-FFF2-40B4-BE49-F238E27FC236}">
                  <a16:creationId xmlns:a16="http://schemas.microsoft.com/office/drawing/2014/main" id="{572D1979-D993-4716-AA47-464375F348A1}"/>
                </a:ext>
              </a:extLst>
            </p:cNvPr>
            <p:cNvCxnSpPr>
              <a:cxnSpLocks/>
              <a:stCxn id="61" idx="3"/>
            </p:cNvCxnSpPr>
            <p:nvPr/>
          </p:nvCxnSpPr>
          <p:spPr>
            <a:xfrm rot="16200000">
              <a:off x="7280622" y="27904"/>
              <a:ext cx="2" cy="191412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4C72901B-93D3-4407-92A3-FFFEA4C003D9}"/>
                </a:ext>
              </a:extLst>
            </p:cNvPr>
            <p:cNvCxnSpPr>
              <a:cxnSpLocks/>
              <a:stCxn id="61" idx="1"/>
            </p:cNvCxnSpPr>
            <p:nvPr/>
          </p:nvCxnSpPr>
          <p:spPr>
            <a:xfrm rot="16200000" flipV="1">
              <a:off x="5446247" y="726275"/>
              <a:ext cx="0" cy="5173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201918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90E7ABA-9DD8-41D8-A759-6DAB2327F4D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208009" y="761608"/>
            <a:ext cx="6403029" cy="2492169"/>
          </a:xfrm>
          <a:prstGeom prst="rect">
            <a:avLst/>
          </a:prstGeom>
          <a:noFill/>
          <a:ln>
            <a:noFill/>
          </a:ln>
        </p:spPr>
      </p:pic>
      <p:pic>
        <p:nvPicPr>
          <p:cNvPr id="10" name="Picture 9">
            <a:extLst>
              <a:ext uri="{FF2B5EF4-FFF2-40B4-BE49-F238E27FC236}">
                <a16:creationId xmlns:a16="http://schemas.microsoft.com/office/drawing/2014/main" id="{76E3CCF1-1C0A-472E-9B91-EF680DC89F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176866" y="1426866"/>
            <a:ext cx="2382860" cy="3691319"/>
          </a:xfrm>
          <a:prstGeom prst="rect">
            <a:avLst/>
          </a:prstGeom>
          <a:noFill/>
          <a:ln>
            <a:noFill/>
          </a:ln>
        </p:spPr>
      </p:pic>
      <p:sp>
        <p:nvSpPr>
          <p:cNvPr id="3" name="TextBox 2">
            <a:extLst>
              <a:ext uri="{FF2B5EF4-FFF2-40B4-BE49-F238E27FC236}">
                <a16:creationId xmlns:a16="http://schemas.microsoft.com/office/drawing/2014/main" id="{213BA28A-80E5-4618-8CD5-C06632E58EE9}"/>
              </a:ext>
            </a:extLst>
          </p:cNvPr>
          <p:cNvSpPr txBox="1"/>
          <p:nvPr/>
        </p:nvSpPr>
        <p:spPr>
          <a:xfrm>
            <a:off x="274512" y="701256"/>
            <a:ext cx="5233869" cy="461665"/>
          </a:xfrm>
          <a:prstGeom prst="rect">
            <a:avLst/>
          </a:prstGeom>
          <a:noFill/>
        </p:spPr>
        <p:txBody>
          <a:bodyPr wrap="none" rtlCol="0">
            <a:spAutoFit/>
          </a:bodyPr>
          <a:lstStyle/>
          <a:p>
            <a:r>
              <a:rPr lang="en-US" sz="2400" dirty="0"/>
              <a:t>Structure for Warm Bore Tube (WBT) QA</a:t>
            </a:r>
          </a:p>
        </p:txBody>
      </p:sp>
      <p:pic>
        <p:nvPicPr>
          <p:cNvPr id="11" name="Picture 10">
            <a:extLst>
              <a:ext uri="{FF2B5EF4-FFF2-40B4-BE49-F238E27FC236}">
                <a16:creationId xmlns:a16="http://schemas.microsoft.com/office/drawing/2014/main" id="{4909D3E7-89F3-4A3A-AF3D-DC51E1095EB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13692" y="4664603"/>
            <a:ext cx="6472458" cy="1346230"/>
          </a:xfrm>
          <a:prstGeom prst="rect">
            <a:avLst/>
          </a:prstGeom>
          <a:noFill/>
          <a:ln>
            <a:noFill/>
          </a:ln>
        </p:spPr>
      </p:pic>
      <p:sp>
        <p:nvSpPr>
          <p:cNvPr id="12" name="TextBox 11">
            <a:extLst>
              <a:ext uri="{FF2B5EF4-FFF2-40B4-BE49-F238E27FC236}">
                <a16:creationId xmlns:a16="http://schemas.microsoft.com/office/drawing/2014/main" id="{715C1A98-9C90-4C5F-86BE-1E3B96A4935C}"/>
              </a:ext>
            </a:extLst>
          </p:cNvPr>
          <p:cNvSpPr txBox="1"/>
          <p:nvPr/>
        </p:nvSpPr>
        <p:spPr>
          <a:xfrm>
            <a:off x="5038406" y="3587508"/>
            <a:ext cx="4516767" cy="646331"/>
          </a:xfrm>
          <a:prstGeom prst="rect">
            <a:avLst/>
          </a:prstGeom>
          <a:solidFill>
            <a:schemeClr val="accent4">
              <a:lumMod val="20000"/>
              <a:lumOff val="80000"/>
            </a:schemeClr>
          </a:solidFill>
        </p:spPr>
        <p:txBody>
          <a:bodyPr wrap="square" rtlCol="0">
            <a:spAutoFit/>
          </a:bodyPr>
          <a:lstStyle/>
          <a:p>
            <a:r>
              <a:rPr lang="en-US" dirty="0"/>
              <a:t>WBT QA would be wrapped around the small or large structures, which nest together.</a:t>
            </a:r>
          </a:p>
        </p:txBody>
      </p:sp>
      <p:sp>
        <p:nvSpPr>
          <p:cNvPr id="13" name="TextBox 12">
            <a:extLst>
              <a:ext uri="{FF2B5EF4-FFF2-40B4-BE49-F238E27FC236}">
                <a16:creationId xmlns:a16="http://schemas.microsoft.com/office/drawing/2014/main" id="{3E6878A6-FA10-41C4-A354-8188677034AB}"/>
              </a:ext>
            </a:extLst>
          </p:cNvPr>
          <p:cNvSpPr txBox="1"/>
          <p:nvPr/>
        </p:nvSpPr>
        <p:spPr>
          <a:xfrm>
            <a:off x="125185" y="1725388"/>
            <a:ext cx="1736746" cy="1498942"/>
          </a:xfrm>
          <a:prstGeom prst="rect">
            <a:avLst/>
          </a:prstGeom>
          <a:noFill/>
        </p:spPr>
        <p:txBody>
          <a:bodyPr wrap="square" rtlCol="0">
            <a:spAutoFit/>
          </a:bodyPr>
          <a:lstStyle/>
          <a:p>
            <a:r>
              <a:rPr lang="en-US" dirty="0"/>
              <a:t>Channels to contain wiring from the antennas to the data acquisition</a:t>
            </a:r>
          </a:p>
        </p:txBody>
      </p:sp>
      <p:cxnSp>
        <p:nvCxnSpPr>
          <p:cNvPr id="15" name="Straight Arrow Connector 14">
            <a:extLst>
              <a:ext uri="{FF2B5EF4-FFF2-40B4-BE49-F238E27FC236}">
                <a16:creationId xmlns:a16="http://schemas.microsoft.com/office/drawing/2014/main" id="{EFA9353D-B4D9-4F28-966A-17D9D01A882C}"/>
              </a:ext>
            </a:extLst>
          </p:cNvPr>
          <p:cNvCxnSpPr>
            <a:cxnSpLocks/>
            <a:stCxn id="13" idx="3"/>
          </p:cNvCxnSpPr>
          <p:nvPr/>
        </p:nvCxnSpPr>
        <p:spPr>
          <a:xfrm>
            <a:off x="1861931" y="2474859"/>
            <a:ext cx="1758848" cy="95414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0A588F62-FC8E-4BB4-A17D-0C1492557B36}"/>
              </a:ext>
            </a:extLst>
          </p:cNvPr>
          <p:cNvPicPr>
            <a:picLocks noChangeAspect="1"/>
          </p:cNvPicPr>
          <p:nvPr/>
        </p:nvPicPr>
        <p:blipFill>
          <a:blip r:embed="rId5"/>
          <a:stretch>
            <a:fillRect/>
          </a:stretch>
        </p:blipFill>
        <p:spPr>
          <a:xfrm>
            <a:off x="177972" y="4568637"/>
            <a:ext cx="3184408" cy="1626985"/>
          </a:xfrm>
          <a:prstGeom prst="rect">
            <a:avLst/>
          </a:prstGeom>
        </p:spPr>
      </p:pic>
      <p:sp>
        <p:nvSpPr>
          <p:cNvPr id="2" name="TextBox 1">
            <a:extLst>
              <a:ext uri="{FF2B5EF4-FFF2-40B4-BE49-F238E27FC236}">
                <a16:creationId xmlns:a16="http://schemas.microsoft.com/office/drawing/2014/main" id="{4E6B8D57-3294-4D88-8BF1-2DDF0619BAFA}"/>
              </a:ext>
            </a:extLst>
          </p:cNvPr>
          <p:cNvSpPr txBox="1"/>
          <p:nvPr/>
        </p:nvSpPr>
        <p:spPr>
          <a:xfrm>
            <a:off x="5683516" y="6256931"/>
            <a:ext cx="6077689" cy="369332"/>
          </a:xfrm>
          <a:prstGeom prst="rect">
            <a:avLst/>
          </a:prstGeom>
          <a:noFill/>
        </p:spPr>
        <p:txBody>
          <a:bodyPr wrap="none" rtlCol="0">
            <a:spAutoFit/>
          </a:bodyPr>
          <a:lstStyle/>
          <a:p>
            <a:r>
              <a:rPr lang="en-US" dirty="0"/>
              <a:t>Matches size of two of our WBTs that are most frequently used</a:t>
            </a:r>
          </a:p>
        </p:txBody>
      </p:sp>
    </p:spTree>
    <p:extLst>
      <p:ext uri="{BB962C8B-B14F-4D97-AF65-F5344CB8AC3E}">
        <p14:creationId xmlns:p14="http://schemas.microsoft.com/office/powerpoint/2010/main" val="32366601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087975A-98E5-480C-90CB-06781A5B60A7}"/>
              </a:ext>
            </a:extLst>
          </p:cNvPr>
          <p:cNvSpPr txBox="1"/>
          <p:nvPr/>
        </p:nvSpPr>
        <p:spPr>
          <a:xfrm>
            <a:off x="98190" y="583373"/>
            <a:ext cx="4584717" cy="461665"/>
          </a:xfrm>
          <a:prstGeom prst="rect">
            <a:avLst/>
          </a:prstGeom>
          <a:noFill/>
        </p:spPr>
        <p:txBody>
          <a:bodyPr wrap="none" rtlCol="0">
            <a:spAutoFit/>
          </a:bodyPr>
          <a:lstStyle/>
          <a:p>
            <a:r>
              <a:rPr lang="en-US" sz="2400" dirty="0" err="1"/>
              <a:t>QAntennas</a:t>
            </a:r>
            <a:r>
              <a:rPr lang="en-US" sz="2400" dirty="0"/>
              <a:t> for small WBT structure</a:t>
            </a:r>
          </a:p>
        </p:txBody>
      </p:sp>
      <p:pic>
        <p:nvPicPr>
          <p:cNvPr id="7" name="Picture 6">
            <a:extLst>
              <a:ext uri="{FF2B5EF4-FFF2-40B4-BE49-F238E27FC236}">
                <a16:creationId xmlns:a16="http://schemas.microsoft.com/office/drawing/2014/main" id="{CB70463C-719F-4E1B-824A-2DA6702FBC16}"/>
              </a:ext>
            </a:extLst>
          </p:cNvPr>
          <p:cNvPicPr>
            <a:picLocks noChangeAspect="1"/>
          </p:cNvPicPr>
          <p:nvPr/>
        </p:nvPicPr>
        <p:blipFill>
          <a:blip r:embed="rId2"/>
          <a:stretch>
            <a:fillRect/>
          </a:stretch>
        </p:blipFill>
        <p:spPr>
          <a:xfrm>
            <a:off x="0" y="1315533"/>
            <a:ext cx="12192000" cy="2803172"/>
          </a:xfrm>
          <a:prstGeom prst="rect">
            <a:avLst/>
          </a:prstGeom>
        </p:spPr>
      </p:pic>
      <p:pic>
        <p:nvPicPr>
          <p:cNvPr id="10" name="Picture 9">
            <a:extLst>
              <a:ext uri="{FF2B5EF4-FFF2-40B4-BE49-F238E27FC236}">
                <a16:creationId xmlns:a16="http://schemas.microsoft.com/office/drawing/2014/main" id="{7EF55417-3517-4612-B5B6-372DADCD0405}"/>
              </a:ext>
            </a:extLst>
          </p:cNvPr>
          <p:cNvPicPr>
            <a:picLocks noChangeAspect="1"/>
          </p:cNvPicPr>
          <p:nvPr/>
        </p:nvPicPr>
        <p:blipFill>
          <a:blip r:embed="rId3"/>
          <a:stretch>
            <a:fillRect/>
          </a:stretch>
        </p:blipFill>
        <p:spPr>
          <a:xfrm>
            <a:off x="7781415" y="44694"/>
            <a:ext cx="3002768" cy="6667727"/>
          </a:xfrm>
          <a:prstGeom prst="rect">
            <a:avLst/>
          </a:prstGeom>
        </p:spPr>
      </p:pic>
      <p:cxnSp>
        <p:nvCxnSpPr>
          <p:cNvPr id="12" name="Straight Connector 11">
            <a:extLst>
              <a:ext uri="{FF2B5EF4-FFF2-40B4-BE49-F238E27FC236}">
                <a16:creationId xmlns:a16="http://schemas.microsoft.com/office/drawing/2014/main" id="{6809609B-3D55-4D29-95E6-C628634C221D}"/>
              </a:ext>
            </a:extLst>
          </p:cNvPr>
          <p:cNvCxnSpPr>
            <a:cxnSpLocks/>
          </p:cNvCxnSpPr>
          <p:nvPr/>
        </p:nvCxnSpPr>
        <p:spPr>
          <a:xfrm flipH="1">
            <a:off x="6735820" y="445991"/>
            <a:ext cx="904636" cy="36821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9105216-C4CE-4F6B-90E1-B3E62900E2AA}"/>
              </a:ext>
            </a:extLst>
          </p:cNvPr>
          <p:cNvCxnSpPr>
            <a:cxnSpLocks/>
          </p:cNvCxnSpPr>
          <p:nvPr/>
        </p:nvCxnSpPr>
        <p:spPr>
          <a:xfrm flipH="1" flipV="1">
            <a:off x="6735820" y="4499938"/>
            <a:ext cx="904637" cy="170448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A313FADB-690B-4964-87DE-27B465A3C403}"/>
              </a:ext>
            </a:extLst>
          </p:cNvPr>
          <p:cNvSpPr/>
          <p:nvPr/>
        </p:nvSpPr>
        <p:spPr>
          <a:xfrm>
            <a:off x="5849596" y="883715"/>
            <a:ext cx="1686533" cy="346121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79F25E4-4A54-4CDB-B021-24B3CFFDB76E}"/>
              </a:ext>
            </a:extLst>
          </p:cNvPr>
          <p:cNvSpPr txBox="1"/>
          <p:nvPr/>
        </p:nvSpPr>
        <p:spPr>
          <a:xfrm>
            <a:off x="682885" y="4570636"/>
            <a:ext cx="5690713" cy="1477328"/>
          </a:xfrm>
          <a:prstGeom prst="rect">
            <a:avLst/>
          </a:prstGeom>
          <a:noFill/>
        </p:spPr>
        <p:txBody>
          <a:bodyPr wrap="square" rtlCol="0">
            <a:spAutoFit/>
          </a:bodyPr>
          <a:lstStyle/>
          <a:p>
            <a:r>
              <a:rPr lang="en-US" dirty="0"/>
              <a:t>85mm x 400mm</a:t>
            </a:r>
            <a:br>
              <a:rPr lang="en-US" dirty="0"/>
            </a:br>
            <a:r>
              <a:rPr lang="en-US" dirty="0"/>
              <a:t>comprised of 10 triangle pair QA, each 85mm x 40mm.</a:t>
            </a:r>
          </a:p>
          <a:p>
            <a:endParaRPr lang="en-US" dirty="0"/>
          </a:p>
          <a:p>
            <a:r>
              <a:rPr lang="en-US" dirty="0"/>
              <a:t>This will wrap around circumference of small WBT structure (diameter 27mm, C= 85mm).</a:t>
            </a:r>
          </a:p>
        </p:txBody>
      </p:sp>
      <p:pic>
        <p:nvPicPr>
          <p:cNvPr id="1026" name="Picture 2">
            <a:extLst>
              <a:ext uri="{FF2B5EF4-FFF2-40B4-BE49-F238E27FC236}">
                <a16:creationId xmlns:a16="http://schemas.microsoft.com/office/drawing/2014/main" id="{244FFFFB-C8E8-4146-87BB-105880BFC0F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415" t="25117" r="11346" b="16989"/>
          <a:stretch/>
        </p:blipFill>
        <p:spPr bwMode="auto">
          <a:xfrm rot="16200000">
            <a:off x="8746830" y="1821964"/>
            <a:ext cx="4109731" cy="2094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8573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B920B0C-59ED-4389-A17E-1ACFF180CF3F}"/>
              </a:ext>
            </a:extLst>
          </p:cNvPr>
          <p:cNvSpPr txBox="1"/>
          <p:nvPr/>
        </p:nvSpPr>
        <p:spPr>
          <a:xfrm>
            <a:off x="169106" y="653971"/>
            <a:ext cx="1881669" cy="461665"/>
          </a:xfrm>
          <a:prstGeom prst="rect">
            <a:avLst/>
          </a:prstGeom>
          <a:noFill/>
        </p:spPr>
        <p:txBody>
          <a:bodyPr wrap="none" rtlCol="0">
            <a:spAutoFit/>
          </a:bodyPr>
          <a:lstStyle/>
          <a:p>
            <a:r>
              <a:rPr lang="en-US" sz="2400" dirty="0"/>
              <a:t>Mapper table</a:t>
            </a:r>
          </a:p>
        </p:txBody>
      </p:sp>
      <p:pic>
        <p:nvPicPr>
          <p:cNvPr id="8" name="Picture 7" descr="A picture containing indoor, equipment&#10;&#10;Description automatically generated">
            <a:extLst>
              <a:ext uri="{FF2B5EF4-FFF2-40B4-BE49-F238E27FC236}">
                <a16:creationId xmlns:a16="http://schemas.microsoft.com/office/drawing/2014/main" id="{58B3418D-FE51-47BA-986E-8D7668F237D6}"/>
              </a:ext>
            </a:extLst>
          </p:cNvPr>
          <p:cNvPicPr>
            <a:picLocks noChangeAspect="1"/>
          </p:cNvPicPr>
          <p:nvPr/>
        </p:nvPicPr>
        <p:blipFill rotWithShape="1">
          <a:blip r:embed="rId2">
            <a:extLst>
              <a:ext uri="{28A0092B-C50C-407E-A947-70E740481C1C}">
                <a14:useLocalDpi xmlns:a14="http://schemas.microsoft.com/office/drawing/2010/main" val="0"/>
              </a:ext>
            </a:extLst>
          </a:blip>
          <a:srcRect l="10962" r="6787"/>
          <a:stretch/>
        </p:blipFill>
        <p:spPr>
          <a:xfrm>
            <a:off x="3135714" y="838637"/>
            <a:ext cx="5920571" cy="5398661"/>
          </a:xfrm>
          <a:prstGeom prst="rect">
            <a:avLst/>
          </a:prstGeom>
        </p:spPr>
      </p:pic>
      <p:sp>
        <p:nvSpPr>
          <p:cNvPr id="5" name="TextBox 4">
            <a:extLst>
              <a:ext uri="{FF2B5EF4-FFF2-40B4-BE49-F238E27FC236}">
                <a16:creationId xmlns:a16="http://schemas.microsoft.com/office/drawing/2014/main" id="{6AA982D5-ADF4-4384-AA34-EA723A1BB600}"/>
              </a:ext>
            </a:extLst>
          </p:cNvPr>
          <p:cNvSpPr txBox="1"/>
          <p:nvPr/>
        </p:nvSpPr>
        <p:spPr>
          <a:xfrm>
            <a:off x="518174" y="3453537"/>
            <a:ext cx="1616853" cy="2031325"/>
          </a:xfrm>
          <a:prstGeom prst="rect">
            <a:avLst/>
          </a:prstGeom>
          <a:noFill/>
        </p:spPr>
        <p:txBody>
          <a:bodyPr wrap="square" rtlCol="0">
            <a:spAutoFit/>
          </a:bodyPr>
          <a:lstStyle/>
          <a:p>
            <a:r>
              <a:rPr lang="en-US" dirty="0"/>
              <a:t>Scan probe tip in volume so panel can be tested flat (as shown) or wrapped on cylinder, etc.</a:t>
            </a:r>
          </a:p>
        </p:txBody>
      </p:sp>
      <p:sp>
        <p:nvSpPr>
          <p:cNvPr id="9" name="TextBox 8">
            <a:extLst>
              <a:ext uri="{FF2B5EF4-FFF2-40B4-BE49-F238E27FC236}">
                <a16:creationId xmlns:a16="http://schemas.microsoft.com/office/drawing/2014/main" id="{EDC03611-BF28-4374-854F-117742B4F9A7}"/>
              </a:ext>
            </a:extLst>
          </p:cNvPr>
          <p:cNvSpPr txBox="1"/>
          <p:nvPr/>
        </p:nvSpPr>
        <p:spPr>
          <a:xfrm>
            <a:off x="904369" y="1757953"/>
            <a:ext cx="1881669" cy="1200329"/>
          </a:xfrm>
          <a:prstGeom prst="rect">
            <a:avLst/>
          </a:prstGeom>
          <a:noFill/>
        </p:spPr>
        <p:txBody>
          <a:bodyPr wrap="square" rtlCol="0">
            <a:spAutoFit/>
          </a:bodyPr>
          <a:lstStyle/>
          <a:p>
            <a:r>
              <a:rPr lang="en-US" dirty="0"/>
              <a:t>dB/dt signal on probe tip (current pulse from WF generator)</a:t>
            </a:r>
          </a:p>
        </p:txBody>
      </p:sp>
      <p:cxnSp>
        <p:nvCxnSpPr>
          <p:cNvPr id="11" name="Straight Arrow Connector 10">
            <a:extLst>
              <a:ext uri="{FF2B5EF4-FFF2-40B4-BE49-F238E27FC236}">
                <a16:creationId xmlns:a16="http://schemas.microsoft.com/office/drawing/2014/main" id="{5A41514F-334E-4833-8B23-1245C41A83EB}"/>
              </a:ext>
            </a:extLst>
          </p:cNvPr>
          <p:cNvCxnSpPr>
            <a:cxnSpLocks/>
            <a:stCxn id="9" idx="3"/>
          </p:cNvCxnSpPr>
          <p:nvPr/>
        </p:nvCxnSpPr>
        <p:spPr>
          <a:xfrm>
            <a:off x="2786038" y="2358118"/>
            <a:ext cx="1824062" cy="60098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2C3E695-FB93-4408-BCD7-D4578793881E}"/>
              </a:ext>
            </a:extLst>
          </p:cNvPr>
          <p:cNvCxnSpPr>
            <a:cxnSpLocks/>
            <a:stCxn id="5" idx="3"/>
          </p:cNvCxnSpPr>
          <p:nvPr/>
        </p:nvCxnSpPr>
        <p:spPr>
          <a:xfrm>
            <a:off x="2135027" y="4469200"/>
            <a:ext cx="3753263" cy="7346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9464AD1-0242-4B64-9FC4-6A33F895806B}"/>
              </a:ext>
            </a:extLst>
          </p:cNvPr>
          <p:cNvSpPr txBox="1"/>
          <p:nvPr/>
        </p:nvSpPr>
        <p:spPr>
          <a:xfrm>
            <a:off x="9405961" y="1236093"/>
            <a:ext cx="1701800" cy="646331"/>
          </a:xfrm>
          <a:prstGeom prst="rect">
            <a:avLst/>
          </a:prstGeom>
          <a:noFill/>
        </p:spPr>
        <p:txBody>
          <a:bodyPr wrap="square" rtlCol="0">
            <a:spAutoFit/>
          </a:bodyPr>
          <a:lstStyle/>
          <a:p>
            <a:r>
              <a:rPr lang="en-US" dirty="0"/>
              <a:t>3- axis motion on rails</a:t>
            </a:r>
          </a:p>
        </p:txBody>
      </p:sp>
      <p:cxnSp>
        <p:nvCxnSpPr>
          <p:cNvPr id="16" name="Straight Arrow Connector 15">
            <a:extLst>
              <a:ext uri="{FF2B5EF4-FFF2-40B4-BE49-F238E27FC236}">
                <a16:creationId xmlns:a16="http://schemas.microsoft.com/office/drawing/2014/main" id="{2E716247-6C82-486D-A5E0-614DB0590B00}"/>
              </a:ext>
            </a:extLst>
          </p:cNvPr>
          <p:cNvCxnSpPr>
            <a:cxnSpLocks/>
            <a:stCxn id="15" idx="1"/>
          </p:cNvCxnSpPr>
          <p:nvPr/>
        </p:nvCxnSpPr>
        <p:spPr>
          <a:xfrm flipH="1">
            <a:off x="7761311" y="1559259"/>
            <a:ext cx="1644650" cy="96085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90D4F67-1A3F-44CE-8681-63DEF6AD9E8E}"/>
              </a:ext>
            </a:extLst>
          </p:cNvPr>
          <p:cNvCxnSpPr>
            <a:cxnSpLocks/>
            <a:stCxn id="15" idx="1"/>
          </p:cNvCxnSpPr>
          <p:nvPr/>
        </p:nvCxnSpPr>
        <p:spPr>
          <a:xfrm flipH="1">
            <a:off x="6149187" y="1559259"/>
            <a:ext cx="3256774" cy="54373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CD8D55F-8A65-4C3C-B74E-F0A353B0ED70}"/>
              </a:ext>
            </a:extLst>
          </p:cNvPr>
          <p:cNvCxnSpPr>
            <a:cxnSpLocks/>
            <a:stCxn id="15" idx="1"/>
          </p:cNvCxnSpPr>
          <p:nvPr/>
        </p:nvCxnSpPr>
        <p:spPr>
          <a:xfrm flipH="1">
            <a:off x="4610100" y="1559259"/>
            <a:ext cx="4795861" cy="19869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373C090-F5D5-468D-BD45-50CB33D8E208}"/>
              </a:ext>
            </a:extLst>
          </p:cNvPr>
          <p:cNvSpPr txBox="1"/>
          <p:nvPr/>
        </p:nvSpPr>
        <p:spPr>
          <a:xfrm>
            <a:off x="9133906" y="2522718"/>
            <a:ext cx="3058094" cy="1323439"/>
          </a:xfrm>
          <a:prstGeom prst="rect">
            <a:avLst/>
          </a:prstGeom>
          <a:solidFill>
            <a:schemeClr val="accent4">
              <a:lumMod val="20000"/>
              <a:lumOff val="80000"/>
            </a:schemeClr>
          </a:solidFill>
        </p:spPr>
        <p:txBody>
          <a:bodyPr wrap="square" rtlCol="0">
            <a:spAutoFit/>
          </a:bodyPr>
          <a:lstStyle/>
          <a:p>
            <a:r>
              <a:rPr lang="en-US" sz="1600" dirty="0"/>
              <a:t>Mapper will allow us to make automated scans and test QA without cryogenic test stand time. Goal is to better understand QA response to AC disturbance. </a:t>
            </a:r>
          </a:p>
        </p:txBody>
      </p:sp>
      <p:pic>
        <p:nvPicPr>
          <p:cNvPr id="27" name="Picture 26" descr="A picture containing indoor, sink&#10;&#10;Description automatically generated">
            <a:extLst>
              <a:ext uri="{FF2B5EF4-FFF2-40B4-BE49-F238E27FC236}">
                <a16:creationId xmlns:a16="http://schemas.microsoft.com/office/drawing/2014/main" id="{8E4EBF2C-EEB1-4CD0-A90A-0D2B51A2EB8A}"/>
              </a:ext>
            </a:extLst>
          </p:cNvPr>
          <p:cNvPicPr>
            <a:picLocks noChangeAspect="1"/>
          </p:cNvPicPr>
          <p:nvPr/>
        </p:nvPicPr>
        <p:blipFill rotWithShape="1">
          <a:blip r:embed="rId3">
            <a:extLst>
              <a:ext uri="{28A0092B-C50C-407E-A947-70E740481C1C}">
                <a14:useLocalDpi xmlns:a14="http://schemas.microsoft.com/office/drawing/2010/main" val="0"/>
              </a:ext>
            </a:extLst>
          </a:blip>
          <a:srcRect l="18073" t="16773" r="40943" b="32665"/>
          <a:stretch/>
        </p:blipFill>
        <p:spPr>
          <a:xfrm rot="5400000">
            <a:off x="9718905" y="4272876"/>
            <a:ext cx="2140836" cy="1980832"/>
          </a:xfrm>
          <a:prstGeom prst="rect">
            <a:avLst/>
          </a:prstGeom>
        </p:spPr>
      </p:pic>
    </p:spTree>
    <p:extLst>
      <p:ext uri="{BB962C8B-B14F-4D97-AF65-F5344CB8AC3E}">
        <p14:creationId xmlns:p14="http://schemas.microsoft.com/office/powerpoint/2010/main" val="40019798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FA672D5-B1DC-419B-A795-B130F17B3DAC}"/>
              </a:ext>
            </a:extLst>
          </p:cNvPr>
          <p:cNvPicPr>
            <a:picLocks noChangeAspect="1"/>
          </p:cNvPicPr>
          <p:nvPr/>
        </p:nvPicPr>
        <p:blipFill>
          <a:blip r:embed="rId2"/>
          <a:stretch>
            <a:fillRect/>
          </a:stretch>
        </p:blipFill>
        <p:spPr>
          <a:xfrm>
            <a:off x="-1" y="751134"/>
            <a:ext cx="10106845" cy="5685100"/>
          </a:xfrm>
          <a:prstGeom prst="rect">
            <a:avLst/>
          </a:prstGeom>
        </p:spPr>
      </p:pic>
      <p:sp>
        <p:nvSpPr>
          <p:cNvPr id="3" name="TextBox 2">
            <a:extLst>
              <a:ext uri="{FF2B5EF4-FFF2-40B4-BE49-F238E27FC236}">
                <a16:creationId xmlns:a16="http://schemas.microsoft.com/office/drawing/2014/main" id="{1B920B0C-59ED-4389-A17E-1ACFF180CF3F}"/>
              </a:ext>
            </a:extLst>
          </p:cNvPr>
          <p:cNvSpPr txBox="1"/>
          <p:nvPr/>
        </p:nvSpPr>
        <p:spPr>
          <a:xfrm>
            <a:off x="9271432" y="2074230"/>
            <a:ext cx="2628142" cy="1200329"/>
          </a:xfrm>
          <a:prstGeom prst="rect">
            <a:avLst/>
          </a:prstGeom>
          <a:solidFill>
            <a:schemeClr val="accent4">
              <a:lumMod val="20000"/>
              <a:lumOff val="80000"/>
            </a:schemeClr>
          </a:solidFill>
        </p:spPr>
        <p:txBody>
          <a:bodyPr wrap="square" rtlCol="0">
            <a:spAutoFit/>
          </a:bodyPr>
          <a:lstStyle/>
          <a:p>
            <a:r>
              <a:rPr lang="en-US" dirty="0"/>
              <a:t>Future QA that would help provide intersecting coverage to current QA’s on CCT magnets</a:t>
            </a:r>
          </a:p>
        </p:txBody>
      </p:sp>
      <p:sp>
        <p:nvSpPr>
          <p:cNvPr id="9" name="TextBox 8">
            <a:extLst>
              <a:ext uri="{FF2B5EF4-FFF2-40B4-BE49-F238E27FC236}">
                <a16:creationId xmlns:a16="http://schemas.microsoft.com/office/drawing/2014/main" id="{9DC4BC24-A835-45EA-864C-EEE9D396692D}"/>
              </a:ext>
            </a:extLst>
          </p:cNvPr>
          <p:cNvSpPr txBox="1"/>
          <p:nvPr/>
        </p:nvSpPr>
        <p:spPr>
          <a:xfrm>
            <a:off x="233203" y="509070"/>
            <a:ext cx="4316695" cy="461665"/>
          </a:xfrm>
          <a:prstGeom prst="rect">
            <a:avLst/>
          </a:prstGeom>
          <a:noFill/>
        </p:spPr>
        <p:txBody>
          <a:bodyPr wrap="none" rtlCol="0">
            <a:spAutoFit/>
          </a:bodyPr>
          <a:lstStyle/>
          <a:p>
            <a:r>
              <a:rPr lang="en-US" sz="2400" dirty="0"/>
              <a:t>FNAL QA collaboration with LBNL</a:t>
            </a:r>
          </a:p>
        </p:txBody>
      </p:sp>
    </p:spTree>
    <p:extLst>
      <p:ext uri="{BB962C8B-B14F-4D97-AF65-F5344CB8AC3E}">
        <p14:creationId xmlns:p14="http://schemas.microsoft.com/office/powerpoint/2010/main" val="554687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DF5F6E-83F1-4281-BC42-E80CE7B8A03C}"/>
              </a:ext>
            </a:extLst>
          </p:cNvPr>
          <p:cNvSpPr txBox="1"/>
          <p:nvPr/>
        </p:nvSpPr>
        <p:spPr>
          <a:xfrm>
            <a:off x="186166" y="383048"/>
            <a:ext cx="5957288" cy="5632311"/>
          </a:xfrm>
          <a:prstGeom prst="rect">
            <a:avLst/>
          </a:prstGeom>
          <a:noFill/>
        </p:spPr>
        <p:txBody>
          <a:bodyPr wrap="square" rtlCol="0">
            <a:spAutoFit/>
          </a:bodyPr>
          <a:lstStyle/>
          <a:p>
            <a:r>
              <a:rPr lang="en-US" dirty="0"/>
              <a:t>After IR quads program, and successful use of PCB-style magnetic measurement probes, started developing flex circuits with the idea of eventually building them into magnets, even between layers (less invasive, less risk than installing voltage taps)</a:t>
            </a:r>
          </a:p>
          <a:p>
            <a:endParaRPr lang="en-US" dirty="0"/>
          </a:p>
          <a:p>
            <a:r>
              <a:rPr lang="en-US" dirty="0"/>
              <a:t>Worked together with Stoyan Stoynev for new tests/ideas.</a:t>
            </a:r>
          </a:p>
          <a:p>
            <a:endParaRPr lang="en-US" dirty="0"/>
          </a:p>
          <a:p>
            <a:r>
              <a:rPr lang="en-US" dirty="0"/>
              <a:t>Tests in MQXFS1 and with the QA wrapped around the cold OD of the </a:t>
            </a:r>
            <a:r>
              <a:rPr lang="en-US" dirty="0" err="1"/>
              <a:t>anticryostat</a:t>
            </a:r>
            <a:r>
              <a:rPr lang="en-US" dirty="0"/>
              <a:t> gave encouraging results with low noise.</a:t>
            </a:r>
          </a:p>
          <a:p>
            <a:endParaRPr lang="en-US" dirty="0"/>
          </a:p>
          <a:p>
            <a:r>
              <a:rPr lang="en-US" dirty="0"/>
              <a:t>Pressure tests – 200MPa, no problem!</a:t>
            </a:r>
          </a:p>
          <a:p>
            <a:endParaRPr lang="en-US" dirty="0"/>
          </a:p>
          <a:p>
            <a:r>
              <a:rPr lang="en-US" dirty="0"/>
              <a:t>But the DQ bucking present on the PCB board was designed to be used in a plane -  what was the best way to apply flex PCB to QA development?</a:t>
            </a:r>
          </a:p>
          <a:p>
            <a:endParaRPr lang="en-US" dirty="0"/>
          </a:p>
          <a:p>
            <a:r>
              <a:rPr lang="en-US" dirty="0"/>
              <a:t>But first - new quench antenna needed for Nb3Sn full-length quads for LHC IR quads built by US </a:t>
            </a:r>
            <a:r>
              <a:rPr lang="en-US" dirty="0" err="1"/>
              <a:t>HiLumi</a:t>
            </a:r>
            <a:r>
              <a:rPr lang="en-US" dirty="0"/>
              <a:t> AUP</a:t>
            </a:r>
          </a:p>
        </p:txBody>
      </p:sp>
      <p:pic>
        <p:nvPicPr>
          <p:cNvPr id="5" name="Picture 4">
            <a:extLst>
              <a:ext uri="{FF2B5EF4-FFF2-40B4-BE49-F238E27FC236}">
                <a16:creationId xmlns:a16="http://schemas.microsoft.com/office/drawing/2014/main" id="{F50D61B5-FCE2-4C51-A75A-223CDB32D7D4}"/>
              </a:ext>
            </a:extLst>
          </p:cNvPr>
          <p:cNvPicPr>
            <a:picLocks noChangeAspect="1"/>
          </p:cNvPicPr>
          <p:nvPr/>
        </p:nvPicPr>
        <p:blipFill rotWithShape="1">
          <a:blip r:embed="rId2"/>
          <a:srcRect l="18515" t="406" r="22383" b="4192"/>
          <a:stretch/>
        </p:blipFill>
        <p:spPr>
          <a:xfrm>
            <a:off x="6430611" y="303778"/>
            <a:ext cx="3917988" cy="3557443"/>
          </a:xfrm>
          <a:prstGeom prst="rect">
            <a:avLst/>
          </a:prstGeom>
        </p:spPr>
      </p:pic>
      <p:sp>
        <p:nvSpPr>
          <p:cNvPr id="6" name="TextBox 5">
            <a:extLst>
              <a:ext uri="{FF2B5EF4-FFF2-40B4-BE49-F238E27FC236}">
                <a16:creationId xmlns:a16="http://schemas.microsoft.com/office/drawing/2014/main" id="{C6C37603-ADAD-4195-B3DF-74CCBB10AD7D}"/>
              </a:ext>
            </a:extLst>
          </p:cNvPr>
          <p:cNvSpPr txBox="1"/>
          <p:nvPr/>
        </p:nvSpPr>
        <p:spPr>
          <a:xfrm>
            <a:off x="10373531" y="717529"/>
            <a:ext cx="1693092" cy="307777"/>
          </a:xfrm>
          <a:prstGeom prst="rect">
            <a:avLst/>
          </a:prstGeom>
          <a:noFill/>
        </p:spPr>
        <p:txBody>
          <a:bodyPr wrap="none" rtlCol="0">
            <a:spAutoFit/>
          </a:bodyPr>
          <a:lstStyle/>
          <a:p>
            <a:r>
              <a:rPr lang="en-US" sz="1400" dirty="0"/>
              <a:t>Original rigid version</a:t>
            </a:r>
          </a:p>
        </p:txBody>
      </p:sp>
      <p:sp>
        <p:nvSpPr>
          <p:cNvPr id="7" name="TextBox 6">
            <a:extLst>
              <a:ext uri="{FF2B5EF4-FFF2-40B4-BE49-F238E27FC236}">
                <a16:creationId xmlns:a16="http://schemas.microsoft.com/office/drawing/2014/main" id="{71641BA3-1ADD-4843-8142-C069CD6CD0CE}"/>
              </a:ext>
            </a:extLst>
          </p:cNvPr>
          <p:cNvSpPr txBox="1"/>
          <p:nvPr/>
        </p:nvSpPr>
        <p:spPr>
          <a:xfrm>
            <a:off x="10376503" y="1728341"/>
            <a:ext cx="1690120" cy="307777"/>
          </a:xfrm>
          <a:prstGeom prst="rect">
            <a:avLst/>
          </a:prstGeom>
          <a:noFill/>
        </p:spPr>
        <p:txBody>
          <a:bodyPr wrap="square" rtlCol="0">
            <a:spAutoFit/>
          </a:bodyPr>
          <a:lstStyle/>
          <a:p>
            <a:r>
              <a:rPr lang="en-US" sz="1400" dirty="0"/>
              <a:t>Original flex version</a:t>
            </a:r>
          </a:p>
        </p:txBody>
      </p:sp>
      <p:sp>
        <p:nvSpPr>
          <p:cNvPr id="8" name="TextBox 7">
            <a:extLst>
              <a:ext uri="{FF2B5EF4-FFF2-40B4-BE49-F238E27FC236}">
                <a16:creationId xmlns:a16="http://schemas.microsoft.com/office/drawing/2014/main" id="{4DA7B0E2-6589-446B-9E91-79A00284495E}"/>
              </a:ext>
            </a:extLst>
          </p:cNvPr>
          <p:cNvSpPr txBox="1"/>
          <p:nvPr/>
        </p:nvSpPr>
        <p:spPr>
          <a:xfrm>
            <a:off x="10455634" y="2987568"/>
            <a:ext cx="1598006" cy="307777"/>
          </a:xfrm>
          <a:prstGeom prst="rect">
            <a:avLst/>
          </a:prstGeom>
          <a:noFill/>
        </p:spPr>
        <p:txBody>
          <a:bodyPr wrap="square" rtlCol="0">
            <a:spAutoFit/>
          </a:bodyPr>
          <a:lstStyle/>
          <a:p>
            <a:r>
              <a:rPr lang="en-US" sz="1400" dirty="0"/>
              <a:t>2018 flex version</a:t>
            </a:r>
          </a:p>
        </p:txBody>
      </p:sp>
      <p:sp>
        <p:nvSpPr>
          <p:cNvPr id="9" name="Content Placeholder 2">
            <a:extLst>
              <a:ext uri="{FF2B5EF4-FFF2-40B4-BE49-F238E27FC236}">
                <a16:creationId xmlns:a16="http://schemas.microsoft.com/office/drawing/2014/main" id="{876E9FE8-1A14-4689-A487-5B6D825AFCD5}"/>
              </a:ext>
            </a:extLst>
          </p:cNvPr>
          <p:cNvSpPr txBox="1">
            <a:spLocks/>
          </p:cNvSpPr>
          <p:nvPr/>
        </p:nvSpPr>
        <p:spPr>
          <a:xfrm>
            <a:off x="7073982" y="4263189"/>
            <a:ext cx="4763642" cy="19546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sz="1400" dirty="0"/>
              <a:t>80 mm track length (105 mm overall)</a:t>
            </a:r>
          </a:p>
          <a:p>
            <a:pPr lvl="1"/>
            <a:r>
              <a:rPr lang="en-US" sz="1400" dirty="0"/>
              <a:t>Track width 7.8 mm, overall width 33 mm</a:t>
            </a:r>
          </a:p>
          <a:p>
            <a:pPr lvl="1"/>
            <a:r>
              <a:rPr lang="en-US" sz="1400" dirty="0"/>
              <a:t>Thickness 0.2 mm</a:t>
            </a:r>
          </a:p>
          <a:p>
            <a:pPr lvl="1"/>
            <a:r>
              <a:rPr lang="en-US" sz="1400" dirty="0">
                <a:sym typeface="Wingdings" panose="05000000000000000000" pitchFamily="2" charset="2"/>
              </a:rPr>
              <a:t>4 loops of 18 turns, 2 layers</a:t>
            </a:r>
          </a:p>
          <a:p>
            <a:pPr lvl="1"/>
            <a:r>
              <a:rPr lang="en-US" sz="1400" dirty="0">
                <a:sym typeface="Wingdings" panose="05000000000000000000" pitchFamily="2" charset="2"/>
              </a:rPr>
              <a:t>Can be used as 4 individual tracks, or ‘Jumpers’ can be connected to combine loops so that signals ‘buck’ dipole or dipole + quadrupole main fields.</a:t>
            </a:r>
            <a:endParaRPr lang="en-US" sz="1400" dirty="0"/>
          </a:p>
        </p:txBody>
      </p:sp>
      <p:cxnSp>
        <p:nvCxnSpPr>
          <p:cNvPr id="10" name="Straight Arrow Connector 9">
            <a:extLst>
              <a:ext uri="{FF2B5EF4-FFF2-40B4-BE49-F238E27FC236}">
                <a16:creationId xmlns:a16="http://schemas.microsoft.com/office/drawing/2014/main" id="{EB96E5FA-D08B-4367-9A18-ABDD87F3142A}"/>
              </a:ext>
            </a:extLst>
          </p:cNvPr>
          <p:cNvCxnSpPr>
            <a:cxnSpLocks/>
          </p:cNvCxnSpPr>
          <p:nvPr/>
        </p:nvCxnSpPr>
        <p:spPr>
          <a:xfrm flipH="1">
            <a:off x="10648302" y="3487861"/>
            <a:ext cx="439482" cy="921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4B0D88D-C954-43A6-999B-60F2BDB09700}"/>
              </a:ext>
            </a:extLst>
          </p:cNvPr>
          <p:cNvCxnSpPr>
            <a:cxnSpLocks/>
          </p:cNvCxnSpPr>
          <p:nvPr/>
        </p:nvCxnSpPr>
        <p:spPr>
          <a:xfrm flipV="1">
            <a:off x="15956698" y="3976130"/>
            <a:ext cx="0" cy="5163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855E30E3-2747-4FA4-A11B-8F71FFE0B797}"/>
              </a:ext>
            </a:extLst>
          </p:cNvPr>
          <p:cNvSpPr txBox="1"/>
          <p:nvPr/>
        </p:nvSpPr>
        <p:spPr>
          <a:xfrm>
            <a:off x="15656995" y="4409511"/>
            <a:ext cx="1048696" cy="830997"/>
          </a:xfrm>
          <a:prstGeom prst="rect">
            <a:avLst/>
          </a:prstGeom>
          <a:noFill/>
        </p:spPr>
        <p:txBody>
          <a:bodyPr wrap="square" rtlCol="0">
            <a:spAutoFit/>
          </a:bodyPr>
          <a:lstStyle/>
          <a:p>
            <a:r>
              <a:rPr lang="en-US" sz="1600" dirty="0">
                <a:solidFill>
                  <a:srgbClr val="203BE2"/>
                </a:solidFill>
              </a:rPr>
              <a:t>Quench detection trigger</a:t>
            </a:r>
          </a:p>
        </p:txBody>
      </p:sp>
    </p:spTree>
    <p:extLst>
      <p:ext uri="{BB962C8B-B14F-4D97-AF65-F5344CB8AC3E}">
        <p14:creationId xmlns:p14="http://schemas.microsoft.com/office/powerpoint/2010/main" val="26016195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2206CDE-4574-4954-982B-401D1BC6C8B8}"/>
                  </a:ext>
                </a:extLst>
              </p:cNvPr>
              <p:cNvSpPr txBox="1"/>
              <p:nvPr/>
            </p:nvSpPr>
            <p:spPr>
              <a:xfrm>
                <a:off x="787217" y="1465954"/>
                <a:ext cx="10512252" cy="2585323"/>
              </a:xfrm>
              <a:prstGeom prst="rect">
                <a:avLst/>
              </a:prstGeom>
              <a:noFill/>
            </p:spPr>
            <p:txBody>
              <a:bodyPr wrap="square" rtlCol="0">
                <a:spAutoFit/>
              </a:bodyPr>
              <a:lstStyle/>
              <a:p>
                <a:r>
                  <a:rPr lang="en-US" dirty="0"/>
                  <a:t>Test of MBHSM03 ‘Mirror Magnet’ (single coil test with iron blocks to complete symmetry)</a:t>
                </a:r>
              </a:p>
              <a:p>
                <a:endParaRPr lang="en-US" dirty="0"/>
              </a:p>
              <a:p>
                <a:r>
                  <a:rPr lang="en-US" dirty="0"/>
                  <a:t>Outfitted with slanted, intersecting,  flexible quench antennas for quench detection</a:t>
                </a:r>
              </a:p>
              <a:p>
                <a:endParaRPr lang="en-US" dirty="0"/>
              </a:p>
              <a:p>
                <a:r>
                  <a:rPr lang="en-US" dirty="0"/>
                  <a:t>60 channels, 8mm x 48mm ‘pixel’ size</a:t>
                </a:r>
              </a:p>
              <a:p>
                <a:endParaRPr lang="en-US" dirty="0"/>
              </a:p>
              <a:p>
                <a:r>
                  <a:rPr lang="en-US" dirty="0"/>
                  <a:t>100 kHz sampling (10 </a:t>
                </a:r>
                <a14:m>
                  <m:oMath xmlns:m="http://schemas.openxmlformats.org/officeDocument/2006/math">
                    <m:r>
                      <a:rPr lang="en-US" i="1" dirty="0" smtClean="0">
                        <a:latin typeface="Cambria Math" panose="02040503050406030204" pitchFamily="18" charset="0"/>
                        <a:ea typeface="Cambria Math" panose="02040503050406030204" pitchFamily="18" charset="0"/>
                      </a:rPr>
                      <m:t>𝜇</m:t>
                    </m:r>
                  </m:oMath>
                </a14:m>
                <a:r>
                  <a:rPr lang="en-US" dirty="0"/>
                  <a:t>s / measurement)</a:t>
                </a:r>
              </a:p>
              <a:p>
                <a:endParaRPr lang="en-US" dirty="0"/>
              </a:p>
              <a:p>
                <a:endParaRPr lang="en-US" dirty="0"/>
              </a:p>
            </p:txBody>
          </p:sp>
        </mc:Choice>
        <mc:Fallback xmlns="">
          <p:sp>
            <p:nvSpPr>
              <p:cNvPr id="3" name="TextBox 2">
                <a:extLst>
                  <a:ext uri="{FF2B5EF4-FFF2-40B4-BE49-F238E27FC236}">
                    <a16:creationId xmlns:a16="http://schemas.microsoft.com/office/drawing/2014/main" id="{42206CDE-4574-4954-982B-401D1BC6C8B8}"/>
                  </a:ext>
                </a:extLst>
              </p:cNvPr>
              <p:cNvSpPr txBox="1">
                <a:spLocks noRot="1" noChangeAspect="1" noMove="1" noResize="1" noEditPoints="1" noAdjustHandles="1" noChangeArrowheads="1" noChangeShapeType="1" noTextEdit="1"/>
              </p:cNvSpPr>
              <p:nvPr/>
            </p:nvSpPr>
            <p:spPr>
              <a:xfrm>
                <a:off x="787217" y="1465954"/>
                <a:ext cx="10512252" cy="2585323"/>
              </a:xfrm>
              <a:prstGeom prst="rect">
                <a:avLst/>
              </a:prstGeom>
              <a:blipFill>
                <a:blip r:embed="rId2"/>
                <a:stretch>
                  <a:fillRect l="-464" t="-1176"/>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8F58BEF2-7400-4B36-AA1B-91917C653E9C}"/>
              </a:ext>
            </a:extLst>
          </p:cNvPr>
          <p:cNvSpPr txBox="1"/>
          <p:nvPr/>
        </p:nvSpPr>
        <p:spPr>
          <a:xfrm>
            <a:off x="219512" y="253992"/>
            <a:ext cx="5343899" cy="461665"/>
          </a:xfrm>
          <a:prstGeom prst="rect">
            <a:avLst/>
          </a:prstGeom>
          <a:noFill/>
        </p:spPr>
        <p:txBody>
          <a:bodyPr wrap="none" rtlCol="0">
            <a:spAutoFit/>
          </a:bodyPr>
          <a:lstStyle/>
          <a:p>
            <a:r>
              <a:rPr lang="en-US" sz="2400" dirty="0"/>
              <a:t>First tests of intersecting slant antennas…</a:t>
            </a:r>
          </a:p>
        </p:txBody>
      </p:sp>
    </p:spTree>
    <p:extLst>
      <p:ext uri="{BB962C8B-B14F-4D97-AF65-F5344CB8AC3E}">
        <p14:creationId xmlns:p14="http://schemas.microsoft.com/office/powerpoint/2010/main" val="31589322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8ECACAA-65ED-4034-9BB6-AE7434AAB529}"/>
              </a:ext>
            </a:extLst>
          </p:cNvPr>
          <p:cNvPicPr>
            <a:picLocks noChangeAspect="1"/>
          </p:cNvPicPr>
          <p:nvPr/>
        </p:nvPicPr>
        <p:blipFill>
          <a:blip r:embed="rId2"/>
          <a:stretch>
            <a:fillRect/>
          </a:stretch>
        </p:blipFill>
        <p:spPr>
          <a:xfrm>
            <a:off x="0" y="1554157"/>
            <a:ext cx="12192000" cy="3749685"/>
          </a:xfrm>
          <a:prstGeom prst="rect">
            <a:avLst/>
          </a:prstGeom>
        </p:spPr>
      </p:pic>
      <p:sp>
        <p:nvSpPr>
          <p:cNvPr id="4" name="TextBox 3">
            <a:extLst>
              <a:ext uri="{FF2B5EF4-FFF2-40B4-BE49-F238E27FC236}">
                <a16:creationId xmlns:a16="http://schemas.microsoft.com/office/drawing/2014/main" id="{60A6C9C0-F47F-4DBF-9B13-8EC7C78DAF68}"/>
              </a:ext>
            </a:extLst>
          </p:cNvPr>
          <p:cNvSpPr txBox="1"/>
          <p:nvPr/>
        </p:nvSpPr>
        <p:spPr>
          <a:xfrm>
            <a:off x="3028859" y="749002"/>
            <a:ext cx="6803657" cy="369332"/>
          </a:xfrm>
          <a:prstGeom prst="rect">
            <a:avLst/>
          </a:prstGeom>
          <a:noFill/>
        </p:spPr>
        <p:txBody>
          <a:bodyPr wrap="none" rtlCol="0">
            <a:spAutoFit/>
          </a:bodyPr>
          <a:lstStyle/>
          <a:p>
            <a:r>
              <a:rPr lang="en-US" dirty="0"/>
              <a:t>Loops for these two antennas wired in series (</a:t>
            </a:r>
            <a:r>
              <a:rPr lang="en-US" dirty="0" err="1"/>
              <a:t>cryo</a:t>
            </a:r>
            <a:r>
              <a:rPr lang="en-US" dirty="0"/>
              <a:t> channel limitations)</a:t>
            </a:r>
          </a:p>
        </p:txBody>
      </p:sp>
      <p:cxnSp>
        <p:nvCxnSpPr>
          <p:cNvPr id="6" name="Straight Arrow Connector 5">
            <a:extLst>
              <a:ext uri="{FF2B5EF4-FFF2-40B4-BE49-F238E27FC236}">
                <a16:creationId xmlns:a16="http://schemas.microsoft.com/office/drawing/2014/main" id="{CC09A826-B163-4ABF-9B5E-FAC5D3034EFE}"/>
              </a:ext>
            </a:extLst>
          </p:cNvPr>
          <p:cNvCxnSpPr>
            <a:cxnSpLocks/>
          </p:cNvCxnSpPr>
          <p:nvPr/>
        </p:nvCxnSpPr>
        <p:spPr>
          <a:xfrm flipH="1">
            <a:off x="3698171" y="1190027"/>
            <a:ext cx="2876630" cy="12162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0C04F32-248D-4ED7-BCB3-89C2B6CDBE41}"/>
              </a:ext>
            </a:extLst>
          </p:cNvPr>
          <p:cNvCxnSpPr>
            <a:cxnSpLocks/>
          </p:cNvCxnSpPr>
          <p:nvPr/>
        </p:nvCxnSpPr>
        <p:spPr>
          <a:xfrm>
            <a:off x="6574802" y="1205911"/>
            <a:ext cx="1789482" cy="120039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37F76A2-F0FB-4704-98C7-9662A59BB01E}"/>
              </a:ext>
            </a:extLst>
          </p:cNvPr>
          <p:cNvSpPr txBox="1"/>
          <p:nvPr/>
        </p:nvSpPr>
        <p:spPr>
          <a:xfrm>
            <a:off x="3484072" y="5438759"/>
            <a:ext cx="5672194" cy="369332"/>
          </a:xfrm>
          <a:prstGeom prst="rect">
            <a:avLst/>
          </a:prstGeom>
          <a:noFill/>
        </p:spPr>
        <p:txBody>
          <a:bodyPr wrap="none" rtlCol="0">
            <a:spAutoFit/>
          </a:bodyPr>
          <a:lstStyle/>
          <a:p>
            <a:r>
              <a:rPr lang="en-US" dirty="0"/>
              <a:t>Loops for other two QA brought out with individual signals</a:t>
            </a:r>
          </a:p>
        </p:txBody>
      </p:sp>
      <p:sp>
        <p:nvSpPr>
          <p:cNvPr id="8" name="Rectangle 7">
            <a:extLst>
              <a:ext uri="{FF2B5EF4-FFF2-40B4-BE49-F238E27FC236}">
                <a16:creationId xmlns:a16="http://schemas.microsoft.com/office/drawing/2014/main" id="{8D61EA73-39CB-4AC8-A336-0F67AC685B60}"/>
              </a:ext>
            </a:extLst>
          </p:cNvPr>
          <p:cNvSpPr/>
          <p:nvPr/>
        </p:nvSpPr>
        <p:spPr>
          <a:xfrm rot="20553887" flipH="1">
            <a:off x="6128106" y="2664786"/>
            <a:ext cx="3237218" cy="162933"/>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C1A10E0-DE55-4B00-88B5-9EDF833047B5}"/>
              </a:ext>
            </a:extLst>
          </p:cNvPr>
          <p:cNvSpPr/>
          <p:nvPr/>
        </p:nvSpPr>
        <p:spPr>
          <a:xfrm rot="1046113">
            <a:off x="2747581" y="2648200"/>
            <a:ext cx="3237218" cy="162933"/>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E1D1BF1-AEA8-4C68-8468-2D289F07DAAE}"/>
              </a:ext>
            </a:extLst>
          </p:cNvPr>
          <p:cNvSpPr/>
          <p:nvPr/>
        </p:nvSpPr>
        <p:spPr>
          <a:xfrm rot="20771356" flipH="1">
            <a:off x="519344" y="4139944"/>
            <a:ext cx="4202914" cy="160575"/>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10F3740-1BA6-4C04-B7AF-91B4DE55E9BC}"/>
              </a:ext>
            </a:extLst>
          </p:cNvPr>
          <p:cNvSpPr/>
          <p:nvPr/>
        </p:nvSpPr>
        <p:spPr>
          <a:xfrm rot="20771356" flipH="1">
            <a:off x="297403" y="4062709"/>
            <a:ext cx="4050803" cy="163134"/>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4837EE7-72F8-4D3E-9F8B-94C47F18362E}"/>
              </a:ext>
            </a:extLst>
          </p:cNvPr>
          <p:cNvSpPr/>
          <p:nvPr/>
        </p:nvSpPr>
        <p:spPr>
          <a:xfrm rot="20771356" flipH="1">
            <a:off x="891502" y="4222500"/>
            <a:ext cx="4202914" cy="160575"/>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DD1BCDF-88C0-4A3D-9984-C8598466160B}"/>
              </a:ext>
            </a:extLst>
          </p:cNvPr>
          <p:cNvSpPr/>
          <p:nvPr/>
        </p:nvSpPr>
        <p:spPr>
          <a:xfrm rot="20771356" flipH="1">
            <a:off x="1449162" y="4292343"/>
            <a:ext cx="4202914" cy="160575"/>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6C954BE-2933-4517-A554-03F1C4D883F9}"/>
              </a:ext>
            </a:extLst>
          </p:cNvPr>
          <p:cNvSpPr/>
          <p:nvPr/>
        </p:nvSpPr>
        <p:spPr>
          <a:xfrm rot="828644">
            <a:off x="6779471" y="4292344"/>
            <a:ext cx="4202914" cy="160575"/>
          </a:xfrm>
          <a:prstGeom prst="rect">
            <a:avLst/>
          </a:prstGeom>
          <a:noFill/>
          <a:ln w="381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EE46D21-7CA5-4A5E-92F8-366681C686BD}"/>
              </a:ext>
            </a:extLst>
          </p:cNvPr>
          <p:cNvSpPr/>
          <p:nvPr/>
        </p:nvSpPr>
        <p:spPr>
          <a:xfrm rot="828644">
            <a:off x="6281086" y="4319692"/>
            <a:ext cx="4050803" cy="163134"/>
          </a:xfrm>
          <a:prstGeom prst="rect">
            <a:avLst/>
          </a:prstGeom>
          <a:noFill/>
          <a:ln w="381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C2B32F8-44B3-4755-B7DB-D58476C0FE83}"/>
              </a:ext>
            </a:extLst>
          </p:cNvPr>
          <p:cNvSpPr/>
          <p:nvPr/>
        </p:nvSpPr>
        <p:spPr>
          <a:xfrm rot="828644">
            <a:off x="7340403" y="4233302"/>
            <a:ext cx="4202914" cy="160575"/>
          </a:xfrm>
          <a:prstGeom prst="rect">
            <a:avLst/>
          </a:prstGeom>
          <a:noFill/>
          <a:ln w="381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B755B0F-C79E-4913-B082-801CBCC30B61}"/>
              </a:ext>
            </a:extLst>
          </p:cNvPr>
          <p:cNvSpPr/>
          <p:nvPr/>
        </p:nvSpPr>
        <p:spPr>
          <a:xfrm rot="828644">
            <a:off x="7841291" y="4150744"/>
            <a:ext cx="4202914" cy="160575"/>
          </a:xfrm>
          <a:prstGeom prst="rect">
            <a:avLst/>
          </a:prstGeom>
          <a:noFill/>
          <a:ln w="381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4A5A5EF8-7126-453A-BDB4-D3045321F5D5}"/>
              </a:ext>
            </a:extLst>
          </p:cNvPr>
          <p:cNvSpPr txBox="1"/>
          <p:nvPr/>
        </p:nvSpPr>
        <p:spPr>
          <a:xfrm rot="2375107">
            <a:off x="838968" y="4320812"/>
            <a:ext cx="1303562" cy="646331"/>
          </a:xfrm>
          <a:prstGeom prst="rect">
            <a:avLst/>
          </a:prstGeom>
          <a:solidFill>
            <a:schemeClr val="bg1"/>
          </a:solidFill>
        </p:spPr>
        <p:txBody>
          <a:bodyPr wrap="none" rtlCol="0">
            <a:spAutoFit/>
          </a:bodyPr>
          <a:lstStyle/>
          <a:p>
            <a:r>
              <a:rPr lang="en-US" dirty="0"/>
              <a:t>20 channels</a:t>
            </a:r>
          </a:p>
          <a:p>
            <a:pPr algn="ctr"/>
            <a:r>
              <a:rPr lang="en-US" dirty="0"/>
              <a:t>“LE”</a:t>
            </a:r>
          </a:p>
        </p:txBody>
      </p:sp>
      <p:sp>
        <p:nvSpPr>
          <p:cNvPr id="28" name="TextBox 27">
            <a:extLst>
              <a:ext uri="{FF2B5EF4-FFF2-40B4-BE49-F238E27FC236}">
                <a16:creationId xmlns:a16="http://schemas.microsoft.com/office/drawing/2014/main" id="{427A4D3A-4932-46C3-A079-26A7346BF42A}"/>
              </a:ext>
            </a:extLst>
          </p:cNvPr>
          <p:cNvSpPr txBox="1"/>
          <p:nvPr/>
        </p:nvSpPr>
        <p:spPr>
          <a:xfrm rot="19224893" flipH="1">
            <a:off x="9990619" y="4176431"/>
            <a:ext cx="1303562" cy="646331"/>
          </a:xfrm>
          <a:prstGeom prst="rect">
            <a:avLst/>
          </a:prstGeom>
          <a:solidFill>
            <a:schemeClr val="bg1"/>
          </a:solidFill>
        </p:spPr>
        <p:txBody>
          <a:bodyPr wrap="none" rtlCol="0">
            <a:spAutoFit/>
          </a:bodyPr>
          <a:lstStyle/>
          <a:p>
            <a:r>
              <a:rPr lang="en-US" dirty="0"/>
              <a:t>20 channels</a:t>
            </a:r>
          </a:p>
          <a:p>
            <a:pPr algn="ctr"/>
            <a:r>
              <a:rPr lang="en-US" dirty="0"/>
              <a:t>“RE”</a:t>
            </a:r>
          </a:p>
        </p:txBody>
      </p:sp>
      <p:sp>
        <p:nvSpPr>
          <p:cNvPr id="29" name="TextBox 28">
            <a:extLst>
              <a:ext uri="{FF2B5EF4-FFF2-40B4-BE49-F238E27FC236}">
                <a16:creationId xmlns:a16="http://schemas.microsoft.com/office/drawing/2014/main" id="{B9EDA431-9866-460F-AC85-7FFB0E974EF7}"/>
              </a:ext>
            </a:extLst>
          </p:cNvPr>
          <p:cNvSpPr txBox="1"/>
          <p:nvPr/>
        </p:nvSpPr>
        <p:spPr>
          <a:xfrm flipH="1">
            <a:off x="5382805" y="2449546"/>
            <a:ext cx="1303562" cy="646331"/>
          </a:xfrm>
          <a:prstGeom prst="rect">
            <a:avLst/>
          </a:prstGeom>
          <a:solidFill>
            <a:schemeClr val="bg1"/>
          </a:solidFill>
        </p:spPr>
        <p:txBody>
          <a:bodyPr wrap="none" rtlCol="0">
            <a:spAutoFit/>
          </a:bodyPr>
          <a:lstStyle/>
          <a:p>
            <a:r>
              <a:rPr lang="en-US" dirty="0"/>
              <a:t>20 channels</a:t>
            </a:r>
          </a:p>
          <a:p>
            <a:pPr algn="ctr"/>
            <a:r>
              <a:rPr lang="en-US" dirty="0"/>
              <a:t>“series”</a:t>
            </a:r>
          </a:p>
        </p:txBody>
      </p:sp>
      <p:sp>
        <p:nvSpPr>
          <p:cNvPr id="31" name="TextBox 30">
            <a:extLst>
              <a:ext uri="{FF2B5EF4-FFF2-40B4-BE49-F238E27FC236}">
                <a16:creationId xmlns:a16="http://schemas.microsoft.com/office/drawing/2014/main" id="{D37076A2-593D-44A8-A03F-3E33D6BE25E9}"/>
              </a:ext>
            </a:extLst>
          </p:cNvPr>
          <p:cNvSpPr txBox="1"/>
          <p:nvPr/>
        </p:nvSpPr>
        <p:spPr>
          <a:xfrm>
            <a:off x="306287" y="6116619"/>
            <a:ext cx="6514771" cy="646331"/>
          </a:xfrm>
          <a:prstGeom prst="rect">
            <a:avLst/>
          </a:prstGeom>
          <a:noFill/>
        </p:spPr>
        <p:txBody>
          <a:bodyPr wrap="square">
            <a:spAutoFit/>
          </a:bodyPr>
          <a:lstStyle/>
          <a:p>
            <a:pPr algn="ctr"/>
            <a:r>
              <a:rPr lang="en-US" dirty="0">
                <a:highlight>
                  <a:srgbClr val="FFFF00"/>
                </a:highlight>
              </a:rPr>
              <a:t>Note that the top two series QA lie on top of the bottom two to form intersecting areas of coverage with ~8mm x 48mm pixel size.</a:t>
            </a:r>
          </a:p>
        </p:txBody>
      </p:sp>
    </p:spTree>
    <p:extLst>
      <p:ext uri="{BB962C8B-B14F-4D97-AF65-F5344CB8AC3E}">
        <p14:creationId xmlns:p14="http://schemas.microsoft.com/office/powerpoint/2010/main" val="7152851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BHSM03_20220302_001-Q1_voltageStdNorm_QAZSurfVoltageStdNorm_9090">
            <a:extLst>
              <a:ext uri="{FF2B5EF4-FFF2-40B4-BE49-F238E27FC236}">
                <a16:creationId xmlns:a16="http://schemas.microsoft.com/office/drawing/2014/main" id="{DA3C9BD9-3942-4B08-81EF-25203B0E7204}"/>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2032684" y="0"/>
            <a:ext cx="9944100" cy="6858000"/>
          </a:xfrm>
          <a:prstGeom prst="rect">
            <a:avLst/>
          </a:prstGeom>
        </p:spPr>
      </p:pic>
      <p:grpSp>
        <p:nvGrpSpPr>
          <p:cNvPr id="11" name="Group 10">
            <a:extLst>
              <a:ext uri="{FF2B5EF4-FFF2-40B4-BE49-F238E27FC236}">
                <a16:creationId xmlns:a16="http://schemas.microsoft.com/office/drawing/2014/main" id="{F754ED48-D687-4F4E-94BD-DB34FB889197}"/>
              </a:ext>
            </a:extLst>
          </p:cNvPr>
          <p:cNvGrpSpPr/>
          <p:nvPr/>
        </p:nvGrpSpPr>
        <p:grpSpPr>
          <a:xfrm>
            <a:off x="3411612" y="817848"/>
            <a:ext cx="7151075" cy="2452887"/>
            <a:chOff x="2502878" y="817848"/>
            <a:chExt cx="7151075" cy="2452887"/>
          </a:xfrm>
        </p:grpSpPr>
        <p:sp>
          <p:nvSpPr>
            <p:cNvPr id="2" name="Right Brace 1">
              <a:extLst>
                <a:ext uri="{FF2B5EF4-FFF2-40B4-BE49-F238E27FC236}">
                  <a16:creationId xmlns:a16="http://schemas.microsoft.com/office/drawing/2014/main" id="{0B4DDF69-1C29-4CD8-8EF7-EABC2314D5AB}"/>
                </a:ext>
              </a:extLst>
            </p:cNvPr>
            <p:cNvSpPr/>
            <p:nvPr/>
          </p:nvSpPr>
          <p:spPr>
            <a:xfrm rot="16200000">
              <a:off x="3434864" y="1934306"/>
              <a:ext cx="404443" cy="2268415"/>
            </a:xfrm>
            <a:prstGeom prst="rightBrace">
              <a:avLst>
                <a:gd name="adj1" fmla="val 60870"/>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a:extLst>
                <a:ext uri="{FF2B5EF4-FFF2-40B4-BE49-F238E27FC236}">
                  <a16:creationId xmlns:a16="http://schemas.microsoft.com/office/drawing/2014/main" id="{93D709C1-A6E2-4DC3-B97A-0C71418F5460}"/>
                </a:ext>
              </a:extLst>
            </p:cNvPr>
            <p:cNvSpPr txBox="1"/>
            <p:nvPr/>
          </p:nvSpPr>
          <p:spPr>
            <a:xfrm>
              <a:off x="2992314" y="2206730"/>
              <a:ext cx="1289541" cy="369332"/>
            </a:xfrm>
            <a:prstGeom prst="rect">
              <a:avLst/>
            </a:prstGeom>
            <a:solidFill>
              <a:schemeClr val="accent4">
                <a:lumMod val="20000"/>
                <a:lumOff val="80000"/>
              </a:schemeClr>
            </a:solidFill>
            <a:ln>
              <a:solidFill>
                <a:schemeClr val="tx1"/>
              </a:solidFill>
            </a:ln>
          </p:spPr>
          <p:txBody>
            <a:bodyPr wrap="square" rtlCol="0">
              <a:spAutoFit/>
            </a:bodyPr>
            <a:lstStyle/>
            <a:p>
              <a:r>
                <a:rPr lang="en-US" dirty="0"/>
                <a:t>LE channels</a:t>
              </a:r>
            </a:p>
          </p:txBody>
        </p:sp>
        <p:sp>
          <p:nvSpPr>
            <p:cNvPr id="5" name="Right Brace 4">
              <a:extLst>
                <a:ext uri="{FF2B5EF4-FFF2-40B4-BE49-F238E27FC236}">
                  <a16:creationId xmlns:a16="http://schemas.microsoft.com/office/drawing/2014/main" id="{9FF77C37-E19F-4A94-B2BE-B9762BF1707F}"/>
                </a:ext>
              </a:extLst>
            </p:cNvPr>
            <p:cNvSpPr/>
            <p:nvPr/>
          </p:nvSpPr>
          <p:spPr>
            <a:xfrm rot="16200000">
              <a:off x="5832232" y="1934305"/>
              <a:ext cx="404443" cy="2268415"/>
            </a:xfrm>
            <a:prstGeom prst="rightBrace">
              <a:avLst>
                <a:gd name="adj1" fmla="val 60870"/>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BF7C76FD-16A9-453E-8AC5-01F65112F86E}"/>
                </a:ext>
              </a:extLst>
            </p:cNvPr>
            <p:cNvSpPr txBox="1"/>
            <p:nvPr/>
          </p:nvSpPr>
          <p:spPr>
            <a:xfrm>
              <a:off x="5389682" y="2206729"/>
              <a:ext cx="1386256" cy="369332"/>
            </a:xfrm>
            <a:prstGeom prst="rect">
              <a:avLst/>
            </a:prstGeom>
            <a:solidFill>
              <a:schemeClr val="accent4">
                <a:lumMod val="20000"/>
                <a:lumOff val="80000"/>
              </a:schemeClr>
            </a:solidFill>
            <a:ln>
              <a:solidFill>
                <a:schemeClr val="tx1"/>
              </a:solidFill>
            </a:ln>
          </p:spPr>
          <p:txBody>
            <a:bodyPr wrap="square" rtlCol="0">
              <a:spAutoFit/>
            </a:bodyPr>
            <a:lstStyle/>
            <a:p>
              <a:r>
                <a:rPr lang="en-US" dirty="0"/>
                <a:t>RE channels</a:t>
              </a:r>
            </a:p>
          </p:txBody>
        </p:sp>
        <p:sp>
          <p:nvSpPr>
            <p:cNvPr id="8" name="Right Brace 7">
              <a:extLst>
                <a:ext uri="{FF2B5EF4-FFF2-40B4-BE49-F238E27FC236}">
                  <a16:creationId xmlns:a16="http://schemas.microsoft.com/office/drawing/2014/main" id="{7B693004-9004-4F89-9FAC-145B8E9A90AB}"/>
                </a:ext>
              </a:extLst>
            </p:cNvPr>
            <p:cNvSpPr/>
            <p:nvPr/>
          </p:nvSpPr>
          <p:spPr>
            <a:xfrm rot="16200000">
              <a:off x="8317524" y="1928441"/>
              <a:ext cx="404443" cy="2268415"/>
            </a:xfrm>
            <a:prstGeom prst="rightBrace">
              <a:avLst>
                <a:gd name="adj1" fmla="val 60870"/>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1A3254F0-F4B1-4881-B59A-586E2C853C31}"/>
                </a:ext>
              </a:extLst>
            </p:cNvPr>
            <p:cNvSpPr txBox="1"/>
            <p:nvPr/>
          </p:nvSpPr>
          <p:spPr>
            <a:xfrm>
              <a:off x="7690338" y="2200865"/>
              <a:ext cx="1641231" cy="369332"/>
            </a:xfrm>
            <a:prstGeom prst="rect">
              <a:avLst/>
            </a:prstGeom>
            <a:solidFill>
              <a:schemeClr val="accent4">
                <a:lumMod val="20000"/>
                <a:lumOff val="80000"/>
              </a:schemeClr>
            </a:solidFill>
            <a:ln>
              <a:solidFill>
                <a:schemeClr val="tx1"/>
              </a:solidFill>
            </a:ln>
          </p:spPr>
          <p:txBody>
            <a:bodyPr wrap="square" rtlCol="0">
              <a:spAutoFit/>
            </a:bodyPr>
            <a:lstStyle/>
            <a:p>
              <a:r>
                <a:rPr lang="en-US" dirty="0"/>
                <a:t>series channels</a:t>
              </a:r>
            </a:p>
          </p:txBody>
        </p:sp>
        <p:sp>
          <p:nvSpPr>
            <p:cNvPr id="7" name="Oval 6">
              <a:extLst>
                <a:ext uri="{FF2B5EF4-FFF2-40B4-BE49-F238E27FC236}">
                  <a16:creationId xmlns:a16="http://schemas.microsoft.com/office/drawing/2014/main" id="{A483F55D-28E1-4D56-AB4F-A2A29AD8B421}"/>
                </a:ext>
              </a:extLst>
            </p:cNvPr>
            <p:cNvSpPr/>
            <p:nvPr/>
          </p:nvSpPr>
          <p:spPr>
            <a:xfrm>
              <a:off x="2777277" y="817848"/>
              <a:ext cx="4391384" cy="104502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4289AC61-38B6-4B92-A7FA-8E0EFD97730B}"/>
              </a:ext>
            </a:extLst>
          </p:cNvPr>
          <p:cNvSpPr txBox="1"/>
          <p:nvPr/>
        </p:nvSpPr>
        <p:spPr>
          <a:xfrm>
            <a:off x="96552" y="354206"/>
            <a:ext cx="2453545" cy="1384995"/>
          </a:xfrm>
          <a:prstGeom prst="rect">
            <a:avLst/>
          </a:prstGeom>
          <a:noFill/>
        </p:spPr>
        <p:txBody>
          <a:bodyPr wrap="square" rtlCol="0">
            <a:spAutoFit/>
          </a:bodyPr>
          <a:lstStyle/>
          <a:p>
            <a:r>
              <a:rPr lang="en-US" sz="1400" dirty="0"/>
              <a:t>The sort of variations seen here in the individual QA arrays are absent from the ‘series’ channels – the series combination appears to bucks this ‘noise’ out</a:t>
            </a:r>
          </a:p>
        </p:txBody>
      </p:sp>
      <p:cxnSp>
        <p:nvCxnSpPr>
          <p:cNvPr id="13" name="Straight Arrow Connector 12">
            <a:extLst>
              <a:ext uri="{FF2B5EF4-FFF2-40B4-BE49-F238E27FC236}">
                <a16:creationId xmlns:a16="http://schemas.microsoft.com/office/drawing/2014/main" id="{0D0582F7-718B-4669-B68C-3FFE121B8DCC}"/>
              </a:ext>
            </a:extLst>
          </p:cNvPr>
          <p:cNvCxnSpPr/>
          <p:nvPr/>
        </p:nvCxnSpPr>
        <p:spPr>
          <a:xfrm>
            <a:off x="2550097" y="1266529"/>
            <a:ext cx="976874" cy="7383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23013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BHSM03_20220302_001-Q1_voltageStdNormZoom_QAZSurfVoltageStdNorm_9090">
            <a:extLst>
              <a:ext uri="{FF2B5EF4-FFF2-40B4-BE49-F238E27FC236}">
                <a16:creationId xmlns:a16="http://schemas.microsoft.com/office/drawing/2014/main" id="{722CE3E9-D241-4D56-966F-389F72799BC5}"/>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123950" y="0"/>
            <a:ext cx="9944100" cy="6858000"/>
          </a:xfrm>
          <a:prstGeom prst="rect">
            <a:avLst/>
          </a:prstGeom>
        </p:spPr>
      </p:pic>
      <p:sp>
        <p:nvSpPr>
          <p:cNvPr id="4" name="TextBox 3">
            <a:extLst>
              <a:ext uri="{FF2B5EF4-FFF2-40B4-BE49-F238E27FC236}">
                <a16:creationId xmlns:a16="http://schemas.microsoft.com/office/drawing/2014/main" id="{FC29B01E-361B-449D-95BC-8A22E1C477A9}"/>
              </a:ext>
            </a:extLst>
          </p:cNvPr>
          <p:cNvSpPr txBox="1"/>
          <p:nvPr/>
        </p:nvSpPr>
        <p:spPr>
          <a:xfrm>
            <a:off x="2485290" y="671008"/>
            <a:ext cx="1512279" cy="369332"/>
          </a:xfrm>
          <a:prstGeom prst="rect">
            <a:avLst/>
          </a:prstGeom>
          <a:solidFill>
            <a:schemeClr val="accent4">
              <a:lumMod val="20000"/>
              <a:lumOff val="80000"/>
            </a:schemeClr>
          </a:solidFill>
          <a:ln>
            <a:solidFill>
              <a:schemeClr val="tx1"/>
            </a:solidFill>
          </a:ln>
        </p:spPr>
        <p:txBody>
          <a:bodyPr wrap="square" rtlCol="0">
            <a:spAutoFit/>
          </a:bodyPr>
          <a:lstStyle/>
          <a:p>
            <a:r>
              <a:rPr lang="en-US" dirty="0"/>
              <a:t>Zoomed View</a:t>
            </a:r>
          </a:p>
        </p:txBody>
      </p:sp>
      <p:sp>
        <p:nvSpPr>
          <p:cNvPr id="5" name="TextBox 4">
            <a:extLst>
              <a:ext uri="{FF2B5EF4-FFF2-40B4-BE49-F238E27FC236}">
                <a16:creationId xmlns:a16="http://schemas.microsoft.com/office/drawing/2014/main" id="{4E4DF79D-DDE0-48F7-A76B-367F0CDF33B7}"/>
              </a:ext>
            </a:extLst>
          </p:cNvPr>
          <p:cNvSpPr txBox="1"/>
          <p:nvPr/>
        </p:nvSpPr>
        <p:spPr>
          <a:xfrm>
            <a:off x="93083" y="1310722"/>
            <a:ext cx="1253878" cy="1200329"/>
          </a:xfrm>
          <a:prstGeom prst="rect">
            <a:avLst/>
          </a:prstGeom>
          <a:solidFill>
            <a:schemeClr val="accent4">
              <a:lumMod val="20000"/>
              <a:lumOff val="80000"/>
            </a:schemeClr>
          </a:solidFill>
          <a:ln>
            <a:solidFill>
              <a:schemeClr val="tx1"/>
            </a:solidFill>
          </a:ln>
        </p:spPr>
        <p:txBody>
          <a:bodyPr wrap="square" rtlCol="0">
            <a:spAutoFit/>
          </a:bodyPr>
          <a:lstStyle/>
          <a:p>
            <a:r>
              <a:rPr lang="en-US" dirty="0"/>
              <a:t>Onset of quench clearly indicated</a:t>
            </a:r>
          </a:p>
        </p:txBody>
      </p:sp>
    </p:spTree>
    <p:extLst>
      <p:ext uri="{BB962C8B-B14F-4D97-AF65-F5344CB8AC3E}">
        <p14:creationId xmlns:p14="http://schemas.microsoft.com/office/powerpoint/2010/main" val="21024364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D1E0A46-22CD-4F0B-ADB9-2CAD7F18E5E3}"/>
              </a:ext>
            </a:extLst>
          </p:cNvPr>
          <p:cNvSpPr>
            <a:spLocks noGrp="1"/>
          </p:cNvSpPr>
          <p:nvPr>
            <p:ph type="sldNum" sz="quarter" idx="12"/>
          </p:nvPr>
        </p:nvSpPr>
        <p:spPr/>
        <p:txBody>
          <a:bodyPr/>
          <a:lstStyle/>
          <a:p>
            <a:fld id="{E78FF77A-B42D-4DD2-9700-9730E409DB83}" type="slidenum">
              <a:rPr lang="en-US" smtClean="0"/>
              <a:t>44</a:t>
            </a:fld>
            <a:endParaRPr lang="en-US" dirty="0"/>
          </a:p>
        </p:txBody>
      </p:sp>
      <p:pic>
        <p:nvPicPr>
          <p:cNvPr id="5" name="Picture 4">
            <a:extLst>
              <a:ext uri="{FF2B5EF4-FFF2-40B4-BE49-F238E27FC236}">
                <a16:creationId xmlns:a16="http://schemas.microsoft.com/office/drawing/2014/main" id="{ADF5B5D8-AD09-4500-8FC7-3EDEB6D6C1F8}"/>
              </a:ext>
            </a:extLst>
          </p:cNvPr>
          <p:cNvPicPr>
            <a:picLocks noChangeAspect="1"/>
          </p:cNvPicPr>
          <p:nvPr/>
        </p:nvPicPr>
        <p:blipFill>
          <a:blip r:embed="rId2"/>
          <a:stretch>
            <a:fillRect/>
          </a:stretch>
        </p:blipFill>
        <p:spPr>
          <a:xfrm>
            <a:off x="7315198" y="136525"/>
            <a:ext cx="4244051" cy="3183038"/>
          </a:xfrm>
          <a:prstGeom prst="rect">
            <a:avLst/>
          </a:prstGeom>
        </p:spPr>
      </p:pic>
      <p:cxnSp>
        <p:nvCxnSpPr>
          <p:cNvPr id="6" name="Straight Arrow Connector 5">
            <a:extLst>
              <a:ext uri="{FF2B5EF4-FFF2-40B4-BE49-F238E27FC236}">
                <a16:creationId xmlns:a16="http://schemas.microsoft.com/office/drawing/2014/main" id="{D91115DE-469B-4D05-B5BD-E56122572F04}"/>
              </a:ext>
            </a:extLst>
          </p:cNvPr>
          <p:cNvCxnSpPr>
            <a:cxnSpLocks/>
          </p:cNvCxnSpPr>
          <p:nvPr/>
        </p:nvCxnSpPr>
        <p:spPr>
          <a:xfrm>
            <a:off x="7706064" y="2028417"/>
            <a:ext cx="1845570" cy="0"/>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930538F-3B49-4820-B2E9-B596DF471138}"/>
              </a:ext>
            </a:extLst>
          </p:cNvPr>
          <p:cNvCxnSpPr/>
          <p:nvPr/>
        </p:nvCxnSpPr>
        <p:spPr>
          <a:xfrm>
            <a:off x="9632656" y="1794254"/>
            <a:ext cx="0" cy="396208"/>
          </a:xfrm>
          <a:prstGeom prst="line">
            <a:avLst/>
          </a:prstGeom>
          <a:ln w="31750">
            <a:solidFill>
              <a:srgbClr val="FFFF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D2514A8-1F84-4611-AEB3-F3EAC32F47F9}"/>
              </a:ext>
            </a:extLst>
          </p:cNvPr>
          <p:cNvSpPr txBox="1"/>
          <p:nvPr/>
        </p:nvSpPr>
        <p:spPr>
          <a:xfrm>
            <a:off x="9667379" y="1805830"/>
            <a:ext cx="787395" cy="369332"/>
          </a:xfrm>
          <a:prstGeom prst="rect">
            <a:avLst/>
          </a:prstGeom>
          <a:noFill/>
        </p:spPr>
        <p:txBody>
          <a:bodyPr wrap="none" rtlCol="0">
            <a:spAutoFit/>
          </a:bodyPr>
          <a:lstStyle/>
          <a:p>
            <a:r>
              <a:rPr lang="en-US" dirty="0">
                <a:highlight>
                  <a:srgbClr val="FFFF00"/>
                </a:highlight>
              </a:rPr>
              <a:t>43 ¼ ’’</a:t>
            </a:r>
          </a:p>
        </p:txBody>
      </p:sp>
      <p:pic>
        <p:nvPicPr>
          <p:cNvPr id="9" name="Picture 8">
            <a:extLst>
              <a:ext uri="{FF2B5EF4-FFF2-40B4-BE49-F238E27FC236}">
                <a16:creationId xmlns:a16="http://schemas.microsoft.com/office/drawing/2014/main" id="{FC67E851-880C-4215-891F-AF4D77CFED15}"/>
              </a:ext>
            </a:extLst>
          </p:cNvPr>
          <p:cNvPicPr>
            <a:picLocks noChangeAspect="1"/>
          </p:cNvPicPr>
          <p:nvPr/>
        </p:nvPicPr>
        <p:blipFill rotWithShape="1">
          <a:blip r:embed="rId3">
            <a:alphaModFix/>
          </a:blip>
          <a:srcRect t="14656" b="51974"/>
          <a:stretch/>
        </p:blipFill>
        <p:spPr>
          <a:xfrm>
            <a:off x="1242646" y="192013"/>
            <a:ext cx="5761219" cy="1287780"/>
          </a:xfrm>
          <a:prstGeom prst="rect">
            <a:avLst/>
          </a:prstGeom>
        </p:spPr>
      </p:pic>
      <p:pic>
        <p:nvPicPr>
          <p:cNvPr id="10" name="Picture 9">
            <a:extLst>
              <a:ext uri="{FF2B5EF4-FFF2-40B4-BE49-F238E27FC236}">
                <a16:creationId xmlns:a16="http://schemas.microsoft.com/office/drawing/2014/main" id="{F4E9BC8B-C68A-44C9-9AB1-25A803FE2DEF}"/>
              </a:ext>
            </a:extLst>
          </p:cNvPr>
          <p:cNvPicPr>
            <a:picLocks noChangeAspect="1"/>
          </p:cNvPicPr>
          <p:nvPr/>
        </p:nvPicPr>
        <p:blipFill rotWithShape="1">
          <a:blip r:embed="rId3">
            <a:alphaModFix amt="50000"/>
          </a:blip>
          <a:srcRect t="48339" b="16433"/>
          <a:stretch/>
        </p:blipFill>
        <p:spPr>
          <a:xfrm>
            <a:off x="1242646" y="136525"/>
            <a:ext cx="5761219" cy="1359525"/>
          </a:xfrm>
          <a:prstGeom prst="rect">
            <a:avLst/>
          </a:prstGeom>
        </p:spPr>
      </p:pic>
      <p:cxnSp>
        <p:nvCxnSpPr>
          <p:cNvPr id="12" name="Straight Arrow Connector 11">
            <a:extLst>
              <a:ext uri="{FF2B5EF4-FFF2-40B4-BE49-F238E27FC236}">
                <a16:creationId xmlns:a16="http://schemas.microsoft.com/office/drawing/2014/main" id="{563E8C00-96DE-44B6-A4EB-20A99840C4E3}"/>
              </a:ext>
            </a:extLst>
          </p:cNvPr>
          <p:cNvCxnSpPr>
            <a:cxnSpLocks/>
          </p:cNvCxnSpPr>
          <p:nvPr/>
        </p:nvCxnSpPr>
        <p:spPr>
          <a:xfrm>
            <a:off x="7706064" y="2731262"/>
            <a:ext cx="1946912" cy="0"/>
          </a:xfrm>
          <a:prstGeom prst="straightConnector1">
            <a:avLst/>
          </a:prstGeom>
          <a:ln w="254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AC8BB5-F692-444A-8D86-67CA157CC0DF}"/>
              </a:ext>
            </a:extLst>
          </p:cNvPr>
          <p:cNvCxnSpPr/>
          <p:nvPr/>
        </p:nvCxnSpPr>
        <p:spPr>
          <a:xfrm>
            <a:off x="7712416" y="2828783"/>
            <a:ext cx="0" cy="396208"/>
          </a:xfrm>
          <a:prstGeom prst="line">
            <a:avLst/>
          </a:prstGeom>
          <a:ln w="31750">
            <a:solidFill>
              <a:srgbClr val="FFFF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84C5447-F46C-44EB-BC84-9E695EFC09B4}"/>
              </a:ext>
            </a:extLst>
          </p:cNvPr>
          <p:cNvSpPr txBox="1"/>
          <p:nvPr/>
        </p:nvSpPr>
        <p:spPr>
          <a:xfrm>
            <a:off x="7747139" y="2840359"/>
            <a:ext cx="963725" cy="369332"/>
          </a:xfrm>
          <a:prstGeom prst="rect">
            <a:avLst/>
          </a:prstGeom>
          <a:noFill/>
        </p:spPr>
        <p:txBody>
          <a:bodyPr wrap="none" rtlCol="0">
            <a:spAutoFit/>
          </a:bodyPr>
          <a:lstStyle/>
          <a:p>
            <a:r>
              <a:rPr lang="en-US" dirty="0">
                <a:highlight>
                  <a:srgbClr val="FFFF00"/>
                </a:highlight>
              </a:rPr>
              <a:t>37 3/8 ’’</a:t>
            </a:r>
          </a:p>
        </p:txBody>
      </p:sp>
      <p:sp>
        <p:nvSpPr>
          <p:cNvPr id="17" name="TextBox 16">
            <a:extLst>
              <a:ext uri="{FF2B5EF4-FFF2-40B4-BE49-F238E27FC236}">
                <a16:creationId xmlns:a16="http://schemas.microsoft.com/office/drawing/2014/main" id="{CFDE2A33-1EED-4C91-B5FF-6C17626A6A5B}"/>
              </a:ext>
            </a:extLst>
          </p:cNvPr>
          <p:cNvSpPr txBox="1"/>
          <p:nvPr/>
        </p:nvSpPr>
        <p:spPr>
          <a:xfrm>
            <a:off x="8745586" y="2644117"/>
            <a:ext cx="282450" cy="369332"/>
          </a:xfrm>
          <a:prstGeom prst="rect">
            <a:avLst/>
          </a:prstGeom>
          <a:noFill/>
        </p:spPr>
        <p:txBody>
          <a:bodyPr wrap="none" rtlCol="0">
            <a:spAutoFit/>
          </a:bodyPr>
          <a:lstStyle/>
          <a:p>
            <a:r>
              <a:rPr lang="en-US" dirty="0">
                <a:solidFill>
                  <a:srgbClr val="FFFF00"/>
                </a:solidFill>
              </a:rPr>
              <a:t>c</a:t>
            </a:r>
          </a:p>
        </p:txBody>
      </p:sp>
      <p:pic>
        <p:nvPicPr>
          <p:cNvPr id="22" name="Picture 21">
            <a:extLst>
              <a:ext uri="{FF2B5EF4-FFF2-40B4-BE49-F238E27FC236}">
                <a16:creationId xmlns:a16="http://schemas.microsoft.com/office/drawing/2014/main" id="{C326981E-3CD4-4ED7-ADE7-EBE2FE90F933}"/>
              </a:ext>
            </a:extLst>
          </p:cNvPr>
          <p:cNvPicPr>
            <a:picLocks noChangeAspect="1"/>
          </p:cNvPicPr>
          <p:nvPr/>
        </p:nvPicPr>
        <p:blipFill rotWithShape="1">
          <a:blip r:embed="rId4"/>
          <a:srcRect t="19872" b="33964"/>
          <a:stretch/>
        </p:blipFill>
        <p:spPr>
          <a:xfrm>
            <a:off x="135837" y="3319563"/>
            <a:ext cx="7086600" cy="2453640"/>
          </a:xfrm>
          <a:prstGeom prst="rect">
            <a:avLst/>
          </a:prstGeom>
        </p:spPr>
      </p:pic>
      <p:cxnSp>
        <p:nvCxnSpPr>
          <p:cNvPr id="23" name="Straight Arrow Connector 22">
            <a:extLst>
              <a:ext uri="{FF2B5EF4-FFF2-40B4-BE49-F238E27FC236}">
                <a16:creationId xmlns:a16="http://schemas.microsoft.com/office/drawing/2014/main" id="{E623A22E-D4E1-4532-9828-0CF824FEB708}"/>
              </a:ext>
            </a:extLst>
          </p:cNvPr>
          <p:cNvCxnSpPr>
            <a:cxnSpLocks/>
          </p:cNvCxnSpPr>
          <p:nvPr/>
        </p:nvCxnSpPr>
        <p:spPr>
          <a:xfrm flipH="1">
            <a:off x="3928770" y="3224991"/>
            <a:ext cx="8966" cy="136177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7DE8489-81C2-4457-9AE6-3D2B3A213A1D}"/>
              </a:ext>
            </a:extLst>
          </p:cNvPr>
          <p:cNvCxnSpPr>
            <a:cxnSpLocks/>
          </p:cNvCxnSpPr>
          <p:nvPr/>
        </p:nvCxnSpPr>
        <p:spPr>
          <a:xfrm flipH="1">
            <a:off x="4186613" y="4636229"/>
            <a:ext cx="2601526" cy="3303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3BB49F36-C8ED-4688-90B7-0849E826E8A7}"/>
              </a:ext>
            </a:extLst>
          </p:cNvPr>
          <p:cNvSpPr txBox="1"/>
          <p:nvPr/>
        </p:nvSpPr>
        <p:spPr>
          <a:xfrm>
            <a:off x="6131968" y="4181191"/>
            <a:ext cx="1136850" cy="369332"/>
          </a:xfrm>
          <a:prstGeom prst="rect">
            <a:avLst/>
          </a:prstGeom>
          <a:noFill/>
        </p:spPr>
        <p:txBody>
          <a:bodyPr wrap="none" rtlCol="0">
            <a:spAutoFit/>
          </a:bodyPr>
          <a:lstStyle/>
          <a:p>
            <a:r>
              <a:rPr lang="en-US" dirty="0">
                <a:highlight>
                  <a:srgbClr val="FFFF00"/>
                </a:highlight>
              </a:rPr>
              <a:t>a/b = 0.45</a:t>
            </a:r>
          </a:p>
        </p:txBody>
      </p:sp>
      <p:pic>
        <p:nvPicPr>
          <p:cNvPr id="29" name="Picture 28">
            <a:extLst>
              <a:ext uri="{FF2B5EF4-FFF2-40B4-BE49-F238E27FC236}">
                <a16:creationId xmlns:a16="http://schemas.microsoft.com/office/drawing/2014/main" id="{CC576EAF-DEA6-4986-8999-524149E3BC9E}"/>
              </a:ext>
            </a:extLst>
          </p:cNvPr>
          <p:cNvPicPr>
            <a:picLocks noChangeAspect="1"/>
          </p:cNvPicPr>
          <p:nvPr/>
        </p:nvPicPr>
        <p:blipFill rotWithShape="1">
          <a:blip r:embed="rId5"/>
          <a:srcRect l="51930" b="16334"/>
          <a:stretch/>
        </p:blipFill>
        <p:spPr>
          <a:xfrm>
            <a:off x="7570009" y="3780878"/>
            <a:ext cx="3362491" cy="2892742"/>
          </a:xfrm>
          <a:prstGeom prst="rect">
            <a:avLst/>
          </a:prstGeom>
        </p:spPr>
      </p:pic>
      <p:cxnSp>
        <p:nvCxnSpPr>
          <p:cNvPr id="30" name="Straight Arrow Connector 29">
            <a:extLst>
              <a:ext uri="{FF2B5EF4-FFF2-40B4-BE49-F238E27FC236}">
                <a16:creationId xmlns:a16="http://schemas.microsoft.com/office/drawing/2014/main" id="{977E6403-F663-415E-9555-7E47D1DBAE07}"/>
              </a:ext>
            </a:extLst>
          </p:cNvPr>
          <p:cNvCxnSpPr>
            <a:cxnSpLocks/>
          </p:cNvCxnSpPr>
          <p:nvPr/>
        </p:nvCxnSpPr>
        <p:spPr>
          <a:xfrm>
            <a:off x="10271265" y="3560096"/>
            <a:ext cx="0" cy="189770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BD144A1-DFBD-492D-ADC1-32602CB7DBFD}"/>
              </a:ext>
            </a:extLst>
          </p:cNvPr>
          <p:cNvCxnSpPr>
            <a:cxnSpLocks/>
          </p:cNvCxnSpPr>
          <p:nvPr/>
        </p:nvCxnSpPr>
        <p:spPr>
          <a:xfrm flipH="1">
            <a:off x="10258724" y="5469375"/>
            <a:ext cx="905437"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5D021C62-636A-4208-A59E-9CCFB8A88440}"/>
              </a:ext>
            </a:extLst>
          </p:cNvPr>
          <p:cNvSpPr txBox="1"/>
          <p:nvPr/>
        </p:nvSpPr>
        <p:spPr>
          <a:xfrm>
            <a:off x="10730125" y="4397492"/>
            <a:ext cx="937244" cy="923330"/>
          </a:xfrm>
          <a:prstGeom prst="rect">
            <a:avLst/>
          </a:prstGeom>
          <a:noFill/>
        </p:spPr>
        <p:txBody>
          <a:bodyPr wrap="none" rtlCol="0">
            <a:spAutoFit/>
          </a:bodyPr>
          <a:lstStyle/>
          <a:p>
            <a:r>
              <a:rPr lang="en-US" dirty="0">
                <a:solidFill>
                  <a:srgbClr val="FF0000"/>
                </a:solidFill>
              </a:rPr>
              <a:t>Q1</a:t>
            </a:r>
          </a:p>
          <a:p>
            <a:r>
              <a:rPr lang="en-US" dirty="0">
                <a:solidFill>
                  <a:srgbClr val="FF0000"/>
                </a:solidFill>
              </a:rPr>
              <a:t>Quench</a:t>
            </a:r>
          </a:p>
          <a:p>
            <a:r>
              <a:rPr lang="en-US" dirty="0">
                <a:solidFill>
                  <a:srgbClr val="FF0000"/>
                </a:solidFill>
              </a:rPr>
              <a:t>location</a:t>
            </a:r>
          </a:p>
        </p:txBody>
      </p:sp>
      <p:cxnSp>
        <p:nvCxnSpPr>
          <p:cNvPr id="38" name="Straight Arrow Connector 37">
            <a:extLst>
              <a:ext uri="{FF2B5EF4-FFF2-40B4-BE49-F238E27FC236}">
                <a16:creationId xmlns:a16="http://schemas.microsoft.com/office/drawing/2014/main" id="{76525DE5-0C45-4F40-8014-CEE161B8690A}"/>
              </a:ext>
            </a:extLst>
          </p:cNvPr>
          <p:cNvCxnSpPr/>
          <p:nvPr/>
        </p:nvCxnSpPr>
        <p:spPr>
          <a:xfrm>
            <a:off x="5019040" y="995680"/>
            <a:ext cx="0" cy="81015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721C9CE6-8C0E-4A48-B800-293210182C88}"/>
              </a:ext>
            </a:extLst>
          </p:cNvPr>
          <p:cNvSpPr txBox="1"/>
          <p:nvPr/>
        </p:nvSpPr>
        <p:spPr>
          <a:xfrm>
            <a:off x="803166" y="1750133"/>
            <a:ext cx="3725635" cy="923330"/>
          </a:xfrm>
          <a:prstGeom prst="rect">
            <a:avLst/>
          </a:prstGeom>
          <a:noFill/>
        </p:spPr>
        <p:txBody>
          <a:bodyPr wrap="none" rtlCol="0">
            <a:spAutoFit/>
          </a:bodyPr>
          <a:lstStyle/>
          <a:p>
            <a:r>
              <a:rPr lang="en-US" dirty="0"/>
              <a:t>The diagonals of the rhombus formed</a:t>
            </a:r>
          </a:p>
          <a:p>
            <a:r>
              <a:rPr lang="en-US" dirty="0"/>
              <a:t>are 8.1 mm and 48 mm</a:t>
            </a:r>
          </a:p>
          <a:p>
            <a:r>
              <a:rPr lang="en-US" dirty="0"/>
              <a:t>(its side is 24.6 mm). </a:t>
            </a:r>
          </a:p>
        </p:txBody>
      </p:sp>
      <p:sp>
        <p:nvSpPr>
          <p:cNvPr id="40" name="Diamond 39">
            <a:extLst>
              <a:ext uri="{FF2B5EF4-FFF2-40B4-BE49-F238E27FC236}">
                <a16:creationId xmlns:a16="http://schemas.microsoft.com/office/drawing/2014/main" id="{DF25A367-05B5-4E24-980D-BB2D7D917BFC}"/>
              </a:ext>
            </a:extLst>
          </p:cNvPr>
          <p:cNvSpPr/>
          <p:nvPr/>
        </p:nvSpPr>
        <p:spPr>
          <a:xfrm>
            <a:off x="3711410" y="4630668"/>
            <a:ext cx="403751" cy="77191"/>
          </a:xfrm>
          <a:prstGeom prst="diamond">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575C4C54-6011-4396-A3E9-DF5FB15869FF}"/>
              </a:ext>
            </a:extLst>
          </p:cNvPr>
          <p:cNvSpPr txBox="1"/>
          <p:nvPr/>
        </p:nvSpPr>
        <p:spPr>
          <a:xfrm>
            <a:off x="1611768" y="3493063"/>
            <a:ext cx="2002471" cy="369332"/>
          </a:xfrm>
          <a:prstGeom prst="rect">
            <a:avLst/>
          </a:prstGeom>
          <a:noFill/>
        </p:spPr>
        <p:txBody>
          <a:bodyPr wrap="none" rtlCol="0">
            <a:spAutoFit/>
          </a:bodyPr>
          <a:lstStyle/>
          <a:p>
            <a:r>
              <a:rPr lang="en-US" dirty="0">
                <a:solidFill>
                  <a:schemeClr val="bg1"/>
                </a:solidFill>
              </a:rPr>
              <a:t>Approximate shape</a:t>
            </a:r>
          </a:p>
        </p:txBody>
      </p:sp>
      <p:cxnSp>
        <p:nvCxnSpPr>
          <p:cNvPr id="43" name="Straight Arrow Connector 42">
            <a:extLst>
              <a:ext uri="{FF2B5EF4-FFF2-40B4-BE49-F238E27FC236}">
                <a16:creationId xmlns:a16="http://schemas.microsoft.com/office/drawing/2014/main" id="{4E255D05-6669-4AA7-8985-59DB137600C5}"/>
              </a:ext>
            </a:extLst>
          </p:cNvPr>
          <p:cNvCxnSpPr>
            <a:cxnSpLocks/>
            <a:stCxn id="41" idx="2"/>
          </p:cNvCxnSpPr>
          <p:nvPr/>
        </p:nvCxnSpPr>
        <p:spPr>
          <a:xfrm>
            <a:off x="2613004" y="3862395"/>
            <a:ext cx="1001235" cy="42337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E8784B04-1D1A-4002-8668-762A4D747900}"/>
              </a:ext>
            </a:extLst>
          </p:cNvPr>
          <p:cNvSpPr/>
          <p:nvPr/>
        </p:nvSpPr>
        <p:spPr>
          <a:xfrm>
            <a:off x="4513238" y="1841913"/>
            <a:ext cx="1016753" cy="48052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Diamond 46">
            <a:extLst>
              <a:ext uri="{FF2B5EF4-FFF2-40B4-BE49-F238E27FC236}">
                <a16:creationId xmlns:a16="http://schemas.microsoft.com/office/drawing/2014/main" id="{5DA4833D-0F24-41C5-A506-3E89E57BB11F}"/>
              </a:ext>
            </a:extLst>
          </p:cNvPr>
          <p:cNvSpPr/>
          <p:nvPr/>
        </p:nvSpPr>
        <p:spPr>
          <a:xfrm>
            <a:off x="4806057" y="1999348"/>
            <a:ext cx="431114" cy="141871"/>
          </a:xfrm>
          <a:prstGeom prst="diamond">
            <a:avLst/>
          </a:prstGeom>
          <a:noFill/>
          <a:ln w="317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Arrow Connector 50">
            <a:extLst>
              <a:ext uri="{FF2B5EF4-FFF2-40B4-BE49-F238E27FC236}">
                <a16:creationId xmlns:a16="http://schemas.microsoft.com/office/drawing/2014/main" id="{319CD514-0CE0-4E9D-8DFE-BBD91033BE5F}"/>
              </a:ext>
            </a:extLst>
          </p:cNvPr>
          <p:cNvCxnSpPr>
            <a:cxnSpLocks/>
          </p:cNvCxnSpPr>
          <p:nvPr/>
        </p:nvCxnSpPr>
        <p:spPr>
          <a:xfrm>
            <a:off x="1951971" y="5507296"/>
            <a:ext cx="1845570" cy="0"/>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F2A3D9F-9363-4438-8260-A02DA7D3E580}"/>
              </a:ext>
            </a:extLst>
          </p:cNvPr>
          <p:cNvCxnSpPr/>
          <p:nvPr/>
        </p:nvCxnSpPr>
        <p:spPr>
          <a:xfrm>
            <a:off x="3878563" y="5273133"/>
            <a:ext cx="0" cy="396208"/>
          </a:xfrm>
          <a:prstGeom prst="line">
            <a:avLst/>
          </a:prstGeom>
          <a:ln w="31750">
            <a:solidFill>
              <a:srgbClr val="FFFF00"/>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4D900F15-A9BE-4037-8E7D-99286D7DF823}"/>
              </a:ext>
            </a:extLst>
          </p:cNvPr>
          <p:cNvSpPr txBox="1"/>
          <p:nvPr/>
        </p:nvSpPr>
        <p:spPr>
          <a:xfrm>
            <a:off x="3913286" y="5284709"/>
            <a:ext cx="963725" cy="369332"/>
          </a:xfrm>
          <a:prstGeom prst="rect">
            <a:avLst/>
          </a:prstGeom>
          <a:noFill/>
        </p:spPr>
        <p:txBody>
          <a:bodyPr wrap="none" rtlCol="0">
            <a:spAutoFit/>
          </a:bodyPr>
          <a:lstStyle/>
          <a:p>
            <a:r>
              <a:rPr lang="en-US" dirty="0">
                <a:highlight>
                  <a:srgbClr val="FFFF00"/>
                </a:highlight>
              </a:rPr>
              <a:t>37 3/8 ’’</a:t>
            </a:r>
          </a:p>
        </p:txBody>
      </p:sp>
      <p:sp>
        <p:nvSpPr>
          <p:cNvPr id="58" name="TextBox 57">
            <a:extLst>
              <a:ext uri="{FF2B5EF4-FFF2-40B4-BE49-F238E27FC236}">
                <a16:creationId xmlns:a16="http://schemas.microsoft.com/office/drawing/2014/main" id="{274640C5-F0EB-40C0-8038-5AF6C6165ED8}"/>
              </a:ext>
            </a:extLst>
          </p:cNvPr>
          <p:cNvSpPr txBox="1"/>
          <p:nvPr/>
        </p:nvSpPr>
        <p:spPr>
          <a:xfrm>
            <a:off x="237015" y="6261083"/>
            <a:ext cx="7121052" cy="369332"/>
          </a:xfrm>
          <a:prstGeom prst="rect">
            <a:avLst/>
          </a:prstGeom>
          <a:noFill/>
        </p:spPr>
        <p:txBody>
          <a:bodyPr wrap="none" rtlCol="0">
            <a:spAutoFit/>
          </a:bodyPr>
          <a:lstStyle/>
          <a:p>
            <a:r>
              <a:rPr lang="en-US" dirty="0">
                <a:solidFill>
                  <a:srgbClr val="0070C0"/>
                </a:solidFill>
              </a:rPr>
              <a:t>We could be few mm off in any direction (to be improved by cross-checks)</a:t>
            </a:r>
          </a:p>
        </p:txBody>
      </p:sp>
      <p:cxnSp>
        <p:nvCxnSpPr>
          <p:cNvPr id="4" name="Straight Arrow Connector 3">
            <a:extLst>
              <a:ext uri="{FF2B5EF4-FFF2-40B4-BE49-F238E27FC236}">
                <a16:creationId xmlns:a16="http://schemas.microsoft.com/office/drawing/2014/main" id="{5883DE82-E972-435E-96F8-23A53D5DA57F}"/>
              </a:ext>
            </a:extLst>
          </p:cNvPr>
          <p:cNvCxnSpPr/>
          <p:nvPr/>
        </p:nvCxnSpPr>
        <p:spPr>
          <a:xfrm>
            <a:off x="5019040" y="609600"/>
            <a:ext cx="1647979" cy="0"/>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C01CF1B-7DBD-456F-A25E-CB36E739D0D9}"/>
              </a:ext>
            </a:extLst>
          </p:cNvPr>
          <p:cNvSpPr txBox="1"/>
          <p:nvPr/>
        </p:nvSpPr>
        <p:spPr>
          <a:xfrm>
            <a:off x="5699982" y="163309"/>
            <a:ext cx="572593" cy="369332"/>
          </a:xfrm>
          <a:prstGeom prst="rect">
            <a:avLst/>
          </a:prstGeom>
          <a:solidFill>
            <a:schemeClr val="accent2">
              <a:lumMod val="40000"/>
              <a:lumOff val="60000"/>
            </a:schemeClr>
          </a:solidFill>
        </p:spPr>
        <p:txBody>
          <a:bodyPr wrap="none" rtlCol="0">
            <a:spAutoFit/>
          </a:bodyPr>
          <a:lstStyle/>
          <a:p>
            <a:r>
              <a:rPr lang="en-US" dirty="0"/>
              <a:t>5.9”</a:t>
            </a:r>
          </a:p>
        </p:txBody>
      </p:sp>
      <p:sp>
        <p:nvSpPr>
          <p:cNvPr id="37" name="TextBox 36">
            <a:extLst>
              <a:ext uri="{FF2B5EF4-FFF2-40B4-BE49-F238E27FC236}">
                <a16:creationId xmlns:a16="http://schemas.microsoft.com/office/drawing/2014/main" id="{E024DDDC-87CA-45B3-9740-46E9574C1230}"/>
              </a:ext>
            </a:extLst>
          </p:cNvPr>
          <p:cNvSpPr txBox="1"/>
          <p:nvPr/>
        </p:nvSpPr>
        <p:spPr>
          <a:xfrm>
            <a:off x="9251254" y="2828783"/>
            <a:ext cx="864339" cy="369332"/>
          </a:xfrm>
          <a:prstGeom prst="rect">
            <a:avLst/>
          </a:prstGeom>
          <a:solidFill>
            <a:schemeClr val="accent2">
              <a:lumMod val="40000"/>
              <a:lumOff val="60000"/>
            </a:schemeClr>
          </a:solidFill>
        </p:spPr>
        <p:txBody>
          <a:bodyPr wrap="none" rtlCol="0">
            <a:spAutoFit/>
          </a:bodyPr>
          <a:lstStyle/>
          <a:p>
            <a:r>
              <a:rPr lang="en-US" dirty="0"/>
              <a:t>C= 5.9”</a:t>
            </a:r>
          </a:p>
        </p:txBody>
      </p:sp>
      <p:sp>
        <p:nvSpPr>
          <p:cNvPr id="2" name="TextBox 1">
            <a:extLst>
              <a:ext uri="{FF2B5EF4-FFF2-40B4-BE49-F238E27FC236}">
                <a16:creationId xmlns:a16="http://schemas.microsoft.com/office/drawing/2014/main" id="{545D0E50-298A-4427-926A-EB3258876292}"/>
              </a:ext>
            </a:extLst>
          </p:cNvPr>
          <p:cNvSpPr txBox="1"/>
          <p:nvPr/>
        </p:nvSpPr>
        <p:spPr>
          <a:xfrm>
            <a:off x="10417985" y="6495829"/>
            <a:ext cx="1811359" cy="276999"/>
          </a:xfrm>
          <a:prstGeom prst="rect">
            <a:avLst/>
          </a:prstGeom>
          <a:solidFill>
            <a:schemeClr val="accent2">
              <a:lumMod val="40000"/>
              <a:lumOff val="60000"/>
            </a:schemeClr>
          </a:solidFill>
        </p:spPr>
        <p:txBody>
          <a:bodyPr wrap="square" rtlCol="0">
            <a:spAutoFit/>
          </a:bodyPr>
          <a:lstStyle/>
          <a:p>
            <a:r>
              <a:rPr lang="en-US" sz="1200" dirty="0"/>
              <a:t>Courtesy Stoyan Stoynev</a:t>
            </a:r>
          </a:p>
        </p:txBody>
      </p:sp>
    </p:spTree>
    <p:extLst>
      <p:ext uri="{BB962C8B-B14F-4D97-AF65-F5344CB8AC3E}">
        <p14:creationId xmlns:p14="http://schemas.microsoft.com/office/powerpoint/2010/main" val="7496131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BHSM03_20220302_001-Q1_4_QA_StdNorm_QAZSurfVoltages2_9090">
            <a:extLst>
              <a:ext uri="{FF2B5EF4-FFF2-40B4-BE49-F238E27FC236}">
                <a16:creationId xmlns:a16="http://schemas.microsoft.com/office/drawing/2014/main" id="{DEC86384-68C2-4E83-B8E8-6AD2FD4AC61C}"/>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0" y="2073275"/>
            <a:ext cx="12192000" cy="2709863"/>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B836A1A-3F55-4E65-B968-0B469B1F54A0}"/>
                  </a:ext>
                </a:extLst>
              </p:cNvPr>
              <p:cNvSpPr txBox="1"/>
              <p:nvPr/>
            </p:nvSpPr>
            <p:spPr>
              <a:xfrm>
                <a:off x="316521" y="295869"/>
                <a:ext cx="4372710" cy="1279774"/>
              </a:xfrm>
              <a:prstGeom prst="rect">
                <a:avLst/>
              </a:prstGeom>
              <a:solidFill>
                <a:schemeClr val="accent4">
                  <a:lumMod val="20000"/>
                  <a:lumOff val="80000"/>
                </a:schemeClr>
              </a:solidFill>
              <a:ln>
                <a:solidFill>
                  <a:schemeClr val="tx1"/>
                </a:solidFill>
              </a:ln>
            </p:spPr>
            <p:txBody>
              <a:bodyPr wrap="square" rtlCol="0">
                <a:spAutoFit/>
              </a:bodyPr>
              <a:lstStyle/>
              <a:p>
                <a:r>
                  <a:rPr lang="en-US" dirty="0"/>
                  <a:t>To visualize the quench location, can plot the channels with emphasis on the intersection of channels that both have high magnitude.</a:t>
                </a:r>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𝑝𝑖𝑥</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d>
                          <m:dPr>
                            <m:ctrlPr>
                              <a:rPr lang="en-US" b="0" i="1" smtClean="0">
                                <a:latin typeface="Cambria Math" panose="02040503050406030204" pitchFamily="18" charset="0"/>
                              </a:rPr>
                            </m:ctrlPr>
                          </m:d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1</m:t>
                                    </m:r>
                                  </m:sub>
                                </m:sSub>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2</m:t>
                                    </m:r>
                                  </m:sub>
                                </m:sSub>
                              </m:e>
                            </m:d>
                          </m:e>
                        </m:d>
                      </m:e>
                    </m:rad>
                  </m:oMath>
                </a14:m>
                <a:r>
                  <a:rPr lang="en-US" dirty="0"/>
                  <a:t> </a:t>
                </a:r>
              </a:p>
            </p:txBody>
          </p:sp>
        </mc:Choice>
        <mc:Fallback xmlns="">
          <p:sp>
            <p:nvSpPr>
              <p:cNvPr id="4" name="TextBox 3">
                <a:extLst>
                  <a:ext uri="{FF2B5EF4-FFF2-40B4-BE49-F238E27FC236}">
                    <a16:creationId xmlns:a16="http://schemas.microsoft.com/office/drawing/2014/main" id="{BB836A1A-3F55-4E65-B968-0B469B1F54A0}"/>
                  </a:ext>
                </a:extLst>
              </p:cNvPr>
              <p:cNvSpPr txBox="1">
                <a:spLocks noRot="1" noChangeAspect="1" noMove="1" noResize="1" noEditPoints="1" noAdjustHandles="1" noChangeArrowheads="1" noChangeShapeType="1" noTextEdit="1"/>
              </p:cNvSpPr>
              <p:nvPr/>
            </p:nvSpPr>
            <p:spPr>
              <a:xfrm>
                <a:off x="316521" y="295869"/>
                <a:ext cx="4372710" cy="1279774"/>
              </a:xfrm>
              <a:prstGeom prst="rect">
                <a:avLst/>
              </a:prstGeom>
              <a:blipFill>
                <a:blip r:embed="rId3"/>
                <a:stretch>
                  <a:fillRect l="-1113" t="-2370" r="-1808" b="-948"/>
                </a:stretch>
              </a:blipFill>
              <a:ln>
                <a:solidFill>
                  <a:schemeClr val="tx1"/>
                </a:solidFill>
              </a:ln>
            </p:spPr>
            <p:txBody>
              <a:bodyPr/>
              <a:lstStyle/>
              <a:p>
                <a:r>
                  <a:rPr lang="en-US">
                    <a:noFill/>
                  </a:rPr>
                  <a:t> </a:t>
                </a:r>
              </a:p>
            </p:txBody>
          </p:sp>
        </mc:Fallback>
      </mc:AlternateContent>
      <p:sp>
        <p:nvSpPr>
          <p:cNvPr id="7" name="Arrow: Right 6">
            <a:extLst>
              <a:ext uri="{FF2B5EF4-FFF2-40B4-BE49-F238E27FC236}">
                <a16:creationId xmlns:a16="http://schemas.microsoft.com/office/drawing/2014/main" id="{116CF211-FEAA-479A-A09B-C2B41E9F6E4E}"/>
              </a:ext>
            </a:extLst>
          </p:cNvPr>
          <p:cNvSpPr/>
          <p:nvPr/>
        </p:nvSpPr>
        <p:spPr>
          <a:xfrm>
            <a:off x="4882979" y="797745"/>
            <a:ext cx="562707" cy="199292"/>
          </a:xfrm>
          <a:prstGeom prst="rightArrow">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E91C176-6345-4192-88A9-750142F0F01A}"/>
              </a:ext>
            </a:extLst>
          </p:cNvPr>
          <p:cNvSpPr txBox="1"/>
          <p:nvPr/>
        </p:nvSpPr>
        <p:spPr>
          <a:xfrm>
            <a:off x="5639434" y="685112"/>
            <a:ext cx="3575536" cy="369332"/>
          </a:xfrm>
          <a:prstGeom prst="rect">
            <a:avLst/>
          </a:prstGeom>
          <a:solidFill>
            <a:schemeClr val="accent4">
              <a:lumMod val="20000"/>
              <a:lumOff val="80000"/>
            </a:schemeClr>
          </a:solidFill>
          <a:ln>
            <a:solidFill>
              <a:schemeClr val="tx1"/>
            </a:solidFill>
          </a:ln>
        </p:spPr>
        <p:txBody>
          <a:bodyPr wrap="square" rtlCol="0">
            <a:spAutoFit/>
          </a:bodyPr>
          <a:lstStyle/>
          <a:p>
            <a:r>
              <a:rPr lang="en-US" dirty="0"/>
              <a:t>This can be done for each time slice </a:t>
            </a:r>
          </a:p>
        </p:txBody>
      </p:sp>
      <p:sp>
        <p:nvSpPr>
          <p:cNvPr id="9" name="TextBox 8">
            <a:extLst>
              <a:ext uri="{FF2B5EF4-FFF2-40B4-BE49-F238E27FC236}">
                <a16:creationId xmlns:a16="http://schemas.microsoft.com/office/drawing/2014/main" id="{1AB04829-FA14-4771-9E64-334C74DA9C5B}"/>
              </a:ext>
            </a:extLst>
          </p:cNvPr>
          <p:cNvSpPr txBox="1"/>
          <p:nvPr/>
        </p:nvSpPr>
        <p:spPr>
          <a:xfrm>
            <a:off x="5639435" y="1337434"/>
            <a:ext cx="3224479" cy="369332"/>
          </a:xfrm>
          <a:prstGeom prst="rect">
            <a:avLst/>
          </a:prstGeom>
          <a:solidFill>
            <a:schemeClr val="accent4">
              <a:lumMod val="20000"/>
              <a:lumOff val="80000"/>
            </a:schemeClr>
          </a:solidFill>
          <a:ln>
            <a:solidFill>
              <a:schemeClr val="tx1"/>
            </a:solidFill>
          </a:ln>
        </p:spPr>
        <p:txBody>
          <a:bodyPr wrap="square" rtlCol="0">
            <a:spAutoFit/>
          </a:bodyPr>
          <a:lstStyle/>
          <a:p>
            <a:r>
              <a:rPr lang="en-US" dirty="0"/>
              <a:t>Time stamp of slice shown here</a:t>
            </a:r>
          </a:p>
        </p:txBody>
      </p:sp>
      <p:cxnSp>
        <p:nvCxnSpPr>
          <p:cNvPr id="5" name="Straight Arrow Connector 4">
            <a:extLst>
              <a:ext uri="{FF2B5EF4-FFF2-40B4-BE49-F238E27FC236}">
                <a16:creationId xmlns:a16="http://schemas.microsoft.com/office/drawing/2014/main" id="{C5C4F318-8E09-4EEB-8B41-023684A58C40}"/>
              </a:ext>
            </a:extLst>
          </p:cNvPr>
          <p:cNvCxnSpPr>
            <a:cxnSpLocks/>
            <a:stCxn id="9" idx="1"/>
          </p:cNvCxnSpPr>
          <p:nvPr/>
        </p:nvCxnSpPr>
        <p:spPr>
          <a:xfrm flipH="1">
            <a:off x="3311611" y="1522100"/>
            <a:ext cx="2327824" cy="4780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CB4964C5-0DC1-4A96-A00C-97DDFA6DDB20}"/>
              </a:ext>
            </a:extLst>
          </p:cNvPr>
          <p:cNvPicPr>
            <a:picLocks noChangeAspect="1"/>
          </p:cNvPicPr>
          <p:nvPr/>
        </p:nvPicPr>
        <p:blipFill>
          <a:blip r:embed="rId4"/>
          <a:stretch>
            <a:fillRect/>
          </a:stretch>
        </p:blipFill>
        <p:spPr>
          <a:xfrm>
            <a:off x="9537100" y="854081"/>
            <a:ext cx="1177290" cy="2097405"/>
          </a:xfrm>
          <a:prstGeom prst="rect">
            <a:avLst/>
          </a:prstGeom>
          <a:ln>
            <a:solidFill>
              <a:schemeClr val="tx1"/>
            </a:solidFill>
          </a:ln>
        </p:spPr>
      </p:pic>
      <p:pic>
        <p:nvPicPr>
          <p:cNvPr id="13" name="Picture 12">
            <a:extLst>
              <a:ext uri="{FF2B5EF4-FFF2-40B4-BE49-F238E27FC236}">
                <a16:creationId xmlns:a16="http://schemas.microsoft.com/office/drawing/2014/main" id="{5BB9349D-96E2-459B-A09A-A0B386D38DDD}"/>
              </a:ext>
            </a:extLst>
          </p:cNvPr>
          <p:cNvPicPr>
            <a:picLocks noChangeAspect="1"/>
          </p:cNvPicPr>
          <p:nvPr/>
        </p:nvPicPr>
        <p:blipFill>
          <a:blip r:embed="rId5"/>
          <a:stretch>
            <a:fillRect/>
          </a:stretch>
        </p:blipFill>
        <p:spPr>
          <a:xfrm>
            <a:off x="7466075" y="3769143"/>
            <a:ext cx="982980" cy="1857375"/>
          </a:xfrm>
          <a:prstGeom prst="rect">
            <a:avLst/>
          </a:prstGeom>
          <a:ln>
            <a:solidFill>
              <a:schemeClr val="tx1"/>
            </a:solidFill>
          </a:ln>
        </p:spPr>
      </p:pic>
      <p:sp>
        <p:nvSpPr>
          <p:cNvPr id="10" name="TextBox 9">
            <a:extLst>
              <a:ext uri="{FF2B5EF4-FFF2-40B4-BE49-F238E27FC236}">
                <a16:creationId xmlns:a16="http://schemas.microsoft.com/office/drawing/2014/main" id="{DAA6F0D4-230F-41C0-9E89-EF3FB2630C6C}"/>
              </a:ext>
            </a:extLst>
          </p:cNvPr>
          <p:cNvSpPr txBox="1"/>
          <p:nvPr/>
        </p:nvSpPr>
        <p:spPr>
          <a:xfrm>
            <a:off x="9350878" y="5096104"/>
            <a:ext cx="1851891" cy="369332"/>
          </a:xfrm>
          <a:prstGeom prst="rect">
            <a:avLst/>
          </a:prstGeom>
          <a:solidFill>
            <a:schemeClr val="accent4">
              <a:lumMod val="20000"/>
              <a:lumOff val="80000"/>
            </a:schemeClr>
          </a:solidFill>
          <a:ln>
            <a:solidFill>
              <a:schemeClr val="tx1"/>
            </a:solidFill>
          </a:ln>
        </p:spPr>
        <p:txBody>
          <a:bodyPr wrap="square" rtlCol="0">
            <a:spAutoFit/>
          </a:bodyPr>
          <a:lstStyle/>
          <a:p>
            <a:r>
              <a:rPr lang="en-US" dirty="0"/>
              <a:t>Quench location</a:t>
            </a:r>
          </a:p>
        </p:txBody>
      </p:sp>
      <p:cxnSp>
        <p:nvCxnSpPr>
          <p:cNvPr id="11" name="Straight Arrow Connector 10">
            <a:extLst>
              <a:ext uri="{FF2B5EF4-FFF2-40B4-BE49-F238E27FC236}">
                <a16:creationId xmlns:a16="http://schemas.microsoft.com/office/drawing/2014/main" id="{B9E0CBEA-068C-4BBC-9927-C4428C5CD2BA}"/>
              </a:ext>
            </a:extLst>
          </p:cNvPr>
          <p:cNvCxnSpPr>
            <a:cxnSpLocks/>
            <a:stCxn id="10" idx="0"/>
          </p:cNvCxnSpPr>
          <p:nvPr/>
        </p:nvCxnSpPr>
        <p:spPr>
          <a:xfrm flipH="1" flipV="1">
            <a:off x="9034491" y="3564517"/>
            <a:ext cx="1242333" cy="153158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06861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BHSM03_20220302_001-Q1_4_QA_StdNorm_QAZSurfVoltages2_9090">
            <a:extLst>
              <a:ext uri="{FF2B5EF4-FFF2-40B4-BE49-F238E27FC236}">
                <a16:creationId xmlns:a16="http://schemas.microsoft.com/office/drawing/2014/main" id="{DEC86384-68C2-4E83-B8E8-6AD2FD4AC61C}"/>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0" y="2073275"/>
            <a:ext cx="12192000" cy="2709863"/>
          </a:xfrm>
          <a:prstGeom prst="rect">
            <a:avLst/>
          </a:prstGeom>
        </p:spPr>
      </p:pic>
      <p:grpSp>
        <p:nvGrpSpPr>
          <p:cNvPr id="4" name="Group 3">
            <a:extLst>
              <a:ext uri="{FF2B5EF4-FFF2-40B4-BE49-F238E27FC236}">
                <a16:creationId xmlns:a16="http://schemas.microsoft.com/office/drawing/2014/main" id="{685CCB27-264C-4220-B3E0-E3B02F5859A0}"/>
              </a:ext>
            </a:extLst>
          </p:cNvPr>
          <p:cNvGrpSpPr/>
          <p:nvPr/>
        </p:nvGrpSpPr>
        <p:grpSpPr>
          <a:xfrm>
            <a:off x="7603084" y="2485531"/>
            <a:ext cx="2832082" cy="1681068"/>
            <a:chOff x="7789967" y="2485531"/>
            <a:chExt cx="2832082" cy="1681068"/>
          </a:xfrm>
        </p:grpSpPr>
        <p:pic>
          <p:nvPicPr>
            <p:cNvPr id="5" name="Picture 4">
              <a:extLst>
                <a:ext uri="{FF2B5EF4-FFF2-40B4-BE49-F238E27FC236}">
                  <a16:creationId xmlns:a16="http://schemas.microsoft.com/office/drawing/2014/main" id="{9F3C0142-0DB1-404C-981D-136B832356E6}"/>
                </a:ext>
              </a:extLst>
            </p:cNvPr>
            <p:cNvPicPr>
              <a:picLocks noChangeAspect="1"/>
            </p:cNvPicPr>
            <p:nvPr/>
          </p:nvPicPr>
          <p:blipFill rotWithShape="1">
            <a:blip r:embed="rId3">
              <a:alphaModFix amt="69000"/>
            </a:blip>
            <a:srcRect t="30001" r="-3950" b="39555"/>
            <a:stretch/>
          </p:blipFill>
          <p:spPr>
            <a:xfrm>
              <a:off x="7789967" y="2485532"/>
              <a:ext cx="2647812" cy="1681067"/>
            </a:xfrm>
            <a:prstGeom prst="rect">
              <a:avLst/>
            </a:prstGeom>
          </p:spPr>
        </p:pic>
        <p:sp>
          <p:nvSpPr>
            <p:cNvPr id="2" name="Rectangle 1">
              <a:extLst>
                <a:ext uri="{FF2B5EF4-FFF2-40B4-BE49-F238E27FC236}">
                  <a16:creationId xmlns:a16="http://schemas.microsoft.com/office/drawing/2014/main" id="{37E156D5-430F-4C18-86A2-4B0009161169}"/>
                </a:ext>
              </a:extLst>
            </p:cNvPr>
            <p:cNvSpPr/>
            <p:nvPr/>
          </p:nvSpPr>
          <p:spPr>
            <a:xfrm>
              <a:off x="10338416" y="2485531"/>
              <a:ext cx="283633" cy="1681067"/>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0070C0"/>
                  </a:solidFill>
                </a:ln>
                <a:noFill/>
              </a:endParaRPr>
            </a:p>
          </p:txBody>
        </p:sp>
      </p:grpSp>
      <p:sp>
        <p:nvSpPr>
          <p:cNvPr id="7" name="TextBox 6">
            <a:extLst>
              <a:ext uri="{FF2B5EF4-FFF2-40B4-BE49-F238E27FC236}">
                <a16:creationId xmlns:a16="http://schemas.microsoft.com/office/drawing/2014/main" id="{6FD41AEF-43DF-4884-9704-F33C29A6E66C}"/>
              </a:ext>
            </a:extLst>
          </p:cNvPr>
          <p:cNvSpPr txBox="1"/>
          <p:nvPr/>
        </p:nvSpPr>
        <p:spPr>
          <a:xfrm>
            <a:off x="316520" y="295869"/>
            <a:ext cx="5060697" cy="369332"/>
          </a:xfrm>
          <a:prstGeom prst="rect">
            <a:avLst/>
          </a:prstGeom>
          <a:solidFill>
            <a:schemeClr val="accent4">
              <a:lumMod val="20000"/>
              <a:lumOff val="80000"/>
            </a:schemeClr>
          </a:solidFill>
          <a:ln>
            <a:solidFill>
              <a:schemeClr val="tx1"/>
            </a:solidFill>
          </a:ln>
        </p:spPr>
        <p:txBody>
          <a:bodyPr wrap="square" rtlCol="0">
            <a:spAutoFit/>
          </a:bodyPr>
          <a:lstStyle/>
          <a:p>
            <a:r>
              <a:rPr lang="en-US" dirty="0"/>
              <a:t>Overlay with coil photo to show location in end pack</a:t>
            </a:r>
          </a:p>
        </p:txBody>
      </p:sp>
    </p:spTree>
    <p:extLst>
      <p:ext uri="{BB962C8B-B14F-4D97-AF65-F5344CB8AC3E}">
        <p14:creationId xmlns:p14="http://schemas.microsoft.com/office/powerpoint/2010/main" val="6819847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B83057-93F9-4F33-8EA8-9569D1D4B668}"/>
              </a:ext>
            </a:extLst>
          </p:cNvPr>
          <p:cNvPicPr>
            <a:picLocks noChangeAspect="1"/>
          </p:cNvPicPr>
          <p:nvPr/>
        </p:nvPicPr>
        <p:blipFill rotWithShape="1">
          <a:blip r:embed="rId2"/>
          <a:srcRect t="2371" r="36306" b="17716"/>
          <a:stretch/>
        </p:blipFill>
        <p:spPr>
          <a:xfrm>
            <a:off x="2067636" y="702860"/>
            <a:ext cx="7765576" cy="4573990"/>
          </a:xfrm>
          <a:prstGeom prst="rect">
            <a:avLst/>
          </a:prstGeom>
        </p:spPr>
      </p:pic>
      <p:sp>
        <p:nvSpPr>
          <p:cNvPr id="5" name="TextBox 4">
            <a:extLst>
              <a:ext uri="{FF2B5EF4-FFF2-40B4-BE49-F238E27FC236}">
                <a16:creationId xmlns:a16="http://schemas.microsoft.com/office/drawing/2014/main" id="{11C6319E-0C6B-4ECE-A19E-E80BBEC30AFA}"/>
              </a:ext>
            </a:extLst>
          </p:cNvPr>
          <p:cNvSpPr txBox="1"/>
          <p:nvPr/>
        </p:nvSpPr>
        <p:spPr>
          <a:xfrm>
            <a:off x="6917345" y="1353144"/>
            <a:ext cx="3855429" cy="369332"/>
          </a:xfrm>
          <a:prstGeom prst="rect">
            <a:avLst/>
          </a:prstGeom>
          <a:solidFill>
            <a:schemeClr val="accent4">
              <a:lumMod val="20000"/>
              <a:lumOff val="80000"/>
            </a:schemeClr>
          </a:solidFill>
          <a:ln>
            <a:solidFill>
              <a:schemeClr val="tx1"/>
            </a:solidFill>
          </a:ln>
        </p:spPr>
        <p:txBody>
          <a:bodyPr wrap="square" rtlCol="0">
            <a:spAutoFit/>
          </a:bodyPr>
          <a:lstStyle/>
          <a:p>
            <a:r>
              <a:rPr lang="en-US" dirty="0"/>
              <a:t>Quench appears to be at this end block</a:t>
            </a:r>
          </a:p>
        </p:txBody>
      </p:sp>
      <p:cxnSp>
        <p:nvCxnSpPr>
          <p:cNvPr id="6" name="Straight Arrow Connector 5">
            <a:extLst>
              <a:ext uri="{FF2B5EF4-FFF2-40B4-BE49-F238E27FC236}">
                <a16:creationId xmlns:a16="http://schemas.microsoft.com/office/drawing/2014/main" id="{83183622-CB72-4D8F-A0B0-281CFACE1ED4}"/>
              </a:ext>
            </a:extLst>
          </p:cNvPr>
          <p:cNvCxnSpPr/>
          <p:nvPr/>
        </p:nvCxnSpPr>
        <p:spPr>
          <a:xfrm flipH="1">
            <a:off x="6391275" y="1771650"/>
            <a:ext cx="2238375" cy="1476375"/>
          </a:xfrm>
          <a:prstGeom prst="straightConnector1">
            <a:avLst/>
          </a:prstGeom>
          <a:ln w="38100">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6485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BHSM03_Q1_voltage2_34p5ms_0p01ms_slice">
            <a:hlinkClick r:id="" action="ppaction://media"/>
            <a:extLst>
              <a:ext uri="{FF2B5EF4-FFF2-40B4-BE49-F238E27FC236}">
                <a16:creationId xmlns:a16="http://schemas.microsoft.com/office/drawing/2014/main" id="{5A8D511F-85A0-4F2C-85F4-4EA0B83DA8A0}"/>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13648"/>
            <a:ext cx="12192000" cy="6858000"/>
          </a:xfrm>
          <a:prstGeom prst="rect">
            <a:avLst/>
          </a:prstGeom>
        </p:spPr>
      </p:pic>
      <p:sp>
        <p:nvSpPr>
          <p:cNvPr id="4" name="TextBox 3">
            <a:extLst>
              <a:ext uri="{FF2B5EF4-FFF2-40B4-BE49-F238E27FC236}">
                <a16:creationId xmlns:a16="http://schemas.microsoft.com/office/drawing/2014/main" id="{ADA8850C-B9BE-469F-A9A6-F86F792E73B8}"/>
              </a:ext>
            </a:extLst>
          </p:cNvPr>
          <p:cNvSpPr txBox="1"/>
          <p:nvPr/>
        </p:nvSpPr>
        <p:spPr>
          <a:xfrm>
            <a:off x="679938" y="527538"/>
            <a:ext cx="6150530" cy="369332"/>
          </a:xfrm>
          <a:prstGeom prst="rect">
            <a:avLst/>
          </a:prstGeom>
          <a:solidFill>
            <a:schemeClr val="accent4">
              <a:lumMod val="20000"/>
              <a:lumOff val="80000"/>
            </a:schemeClr>
          </a:solidFill>
          <a:ln>
            <a:solidFill>
              <a:schemeClr val="tx1"/>
            </a:solidFill>
          </a:ln>
        </p:spPr>
        <p:txBody>
          <a:bodyPr wrap="none" rtlCol="0">
            <a:spAutoFit/>
          </a:bodyPr>
          <a:lstStyle/>
          <a:p>
            <a:r>
              <a:rPr lang="en-US" dirty="0"/>
              <a:t>Can try to look at quench activity across sequence of time slices</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C99299EB-6498-4B1B-92F1-93814E6D527B}"/>
                  </a:ext>
                </a:extLst>
              </p:cNvPr>
              <p:cNvSpPr txBox="1"/>
              <p:nvPr/>
            </p:nvSpPr>
            <p:spPr>
              <a:xfrm>
                <a:off x="1473783" y="1068724"/>
                <a:ext cx="4977196" cy="369332"/>
              </a:xfrm>
              <a:prstGeom prst="rect">
                <a:avLst/>
              </a:prstGeom>
              <a:solidFill>
                <a:schemeClr val="accent4">
                  <a:lumMod val="20000"/>
                  <a:lumOff val="80000"/>
                </a:schemeClr>
              </a:solidFill>
              <a:ln>
                <a:solidFill>
                  <a:schemeClr val="tx1"/>
                </a:solidFill>
              </a:ln>
            </p:spPr>
            <p:txBody>
              <a:bodyPr wrap="none" rtlCol="0">
                <a:spAutoFit/>
              </a:bodyPr>
              <a:lstStyle/>
              <a:p>
                <a:r>
                  <a:rPr lang="en-US" dirty="0"/>
                  <a:t>Video shows 200</a:t>
                </a:r>
                <a14:m>
                  <m:oMath xmlns:m="http://schemas.openxmlformats.org/officeDocument/2006/math">
                    <m:r>
                      <a:rPr lang="en-US" b="0" i="0" dirty="0" smtClean="0">
                        <a:latin typeface="Cambria Math" panose="02040503050406030204" pitchFamily="18" charset="0"/>
                        <a:ea typeface="Cambria Math" panose="02040503050406030204" pitchFamily="18" charset="0"/>
                      </a:rPr>
                      <m:t> </m:t>
                    </m:r>
                    <m:r>
                      <a:rPr lang="en-US" i="1" dirty="0" smtClean="0">
                        <a:latin typeface="Cambria Math" panose="02040503050406030204" pitchFamily="18" charset="0"/>
                        <a:ea typeface="Cambria Math" panose="02040503050406030204" pitchFamily="18" charset="0"/>
                      </a:rPr>
                      <m:t>𝜇</m:t>
                    </m:r>
                  </m:oMath>
                </a14:m>
                <a:r>
                  <a:rPr lang="en-US" dirty="0"/>
                  <a:t>s around quench in 10</a:t>
                </a:r>
                <a:r>
                  <a:rPr lang="en-US" dirty="0">
                    <a:ea typeface="Cambria Math" panose="02040503050406030204" pitchFamily="18" charset="0"/>
                  </a:rPr>
                  <a:t> </a:t>
                </a:r>
                <a14:m>
                  <m:oMath xmlns:m="http://schemas.openxmlformats.org/officeDocument/2006/math">
                    <m:r>
                      <a:rPr lang="en-US" i="1" dirty="0">
                        <a:latin typeface="Cambria Math" panose="02040503050406030204" pitchFamily="18" charset="0"/>
                        <a:ea typeface="Cambria Math" panose="02040503050406030204" pitchFamily="18" charset="0"/>
                      </a:rPr>
                      <m:t>𝜇</m:t>
                    </m:r>
                  </m:oMath>
                </a14:m>
                <a:r>
                  <a:rPr lang="en-US" dirty="0"/>
                  <a:t>s steps</a:t>
                </a:r>
              </a:p>
            </p:txBody>
          </p:sp>
        </mc:Choice>
        <mc:Fallback xmlns="">
          <p:sp>
            <p:nvSpPr>
              <p:cNvPr id="5" name="TextBox 4">
                <a:extLst>
                  <a:ext uri="{FF2B5EF4-FFF2-40B4-BE49-F238E27FC236}">
                    <a16:creationId xmlns:a16="http://schemas.microsoft.com/office/drawing/2014/main" id="{C99299EB-6498-4B1B-92F1-93814E6D527B}"/>
                  </a:ext>
                </a:extLst>
              </p:cNvPr>
              <p:cNvSpPr txBox="1">
                <a:spLocks noRot="1" noChangeAspect="1" noMove="1" noResize="1" noEditPoints="1" noAdjustHandles="1" noChangeArrowheads="1" noChangeShapeType="1" noTextEdit="1"/>
              </p:cNvSpPr>
              <p:nvPr/>
            </p:nvSpPr>
            <p:spPr>
              <a:xfrm>
                <a:off x="1473783" y="1068724"/>
                <a:ext cx="4977196" cy="369332"/>
              </a:xfrm>
              <a:prstGeom prst="rect">
                <a:avLst/>
              </a:prstGeom>
              <a:blipFill>
                <a:blip r:embed="rId5"/>
                <a:stretch>
                  <a:fillRect l="-978" t="-6349" b="-22222"/>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1009907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48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BHSM03_Q1_flux_35ms_8ms_0p1ms_slice">
            <a:hlinkClick r:id="" action="ppaction://media"/>
            <a:extLst>
              <a:ext uri="{FF2B5EF4-FFF2-40B4-BE49-F238E27FC236}">
                <a16:creationId xmlns:a16="http://schemas.microsoft.com/office/drawing/2014/main" id="{A2AE6E84-1C77-499A-A163-1D1E3CC8090F}"/>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668B2FDE-0884-47C8-A4E0-407E5CA6ED9F}"/>
              </a:ext>
            </a:extLst>
          </p:cNvPr>
          <p:cNvSpPr txBox="1"/>
          <p:nvPr/>
        </p:nvSpPr>
        <p:spPr>
          <a:xfrm>
            <a:off x="679938" y="527538"/>
            <a:ext cx="6963894" cy="369332"/>
          </a:xfrm>
          <a:prstGeom prst="rect">
            <a:avLst/>
          </a:prstGeom>
          <a:solidFill>
            <a:schemeClr val="accent4">
              <a:lumMod val="20000"/>
              <a:lumOff val="80000"/>
            </a:schemeClr>
          </a:solidFill>
          <a:ln>
            <a:solidFill>
              <a:schemeClr val="tx1"/>
            </a:solidFill>
          </a:ln>
        </p:spPr>
        <p:txBody>
          <a:bodyPr wrap="none" rtlCol="0">
            <a:spAutoFit/>
          </a:bodyPr>
          <a:lstStyle/>
          <a:p>
            <a:r>
              <a:rPr lang="en-US" dirty="0"/>
              <a:t>Here look at flux change over first 8ms of quench (sampled every 0.1ms)</a:t>
            </a:r>
          </a:p>
        </p:txBody>
      </p:sp>
    </p:spTree>
    <p:extLst>
      <p:ext uri="{BB962C8B-B14F-4D97-AF65-F5344CB8AC3E}">
        <p14:creationId xmlns:p14="http://schemas.microsoft.com/office/powerpoint/2010/main" val="3270065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28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A895AF-D2EE-4A7D-A148-432D42111A8F}"/>
              </a:ext>
            </a:extLst>
          </p:cNvPr>
          <p:cNvSpPr txBox="1"/>
          <p:nvPr/>
        </p:nvSpPr>
        <p:spPr>
          <a:xfrm>
            <a:off x="832207" y="914400"/>
            <a:ext cx="9237144" cy="3416320"/>
          </a:xfrm>
          <a:prstGeom prst="rect">
            <a:avLst/>
          </a:prstGeom>
          <a:noFill/>
        </p:spPr>
        <p:txBody>
          <a:bodyPr wrap="square" rtlCol="0">
            <a:spAutoFit/>
          </a:bodyPr>
          <a:lstStyle/>
          <a:p>
            <a:r>
              <a:rPr lang="en-US" dirty="0"/>
              <a:t>In Fall of 2019, a Quench Antenna for MQXF production measurements with the following capabilities was proposed to be built at Fermilab with the following design criteria:</a:t>
            </a:r>
          </a:p>
          <a:p>
            <a:endParaRPr lang="en-US" dirty="0"/>
          </a:p>
          <a:p>
            <a:pPr marL="285750" indent="-285750">
              <a:buFont typeface="Arial" panose="020B0604020202020204" pitchFamily="34" charset="0"/>
              <a:buChar char="•"/>
            </a:pPr>
            <a:r>
              <a:rPr lang="en-US" dirty="0"/>
              <a:t>Full coverage of magnet, including ends</a:t>
            </a:r>
          </a:p>
          <a:p>
            <a:pPr marL="285750" indent="-285750">
              <a:buFont typeface="Arial" panose="020B0604020202020204" pitchFamily="34" charset="0"/>
              <a:buChar char="•"/>
            </a:pPr>
            <a:r>
              <a:rPr lang="en-US" dirty="0"/>
              <a:t>No ‘dead zones’</a:t>
            </a:r>
          </a:p>
          <a:p>
            <a:pPr marL="285750" indent="-285750">
              <a:buFont typeface="Arial" panose="020B0604020202020204" pitchFamily="34" charset="0"/>
              <a:buChar char="•"/>
            </a:pPr>
            <a:r>
              <a:rPr lang="en-US" dirty="0"/>
              <a:t>50mm nominal axial resolution (finer in some limited areas) </a:t>
            </a:r>
          </a:p>
          <a:p>
            <a:pPr marL="285750" indent="-285750">
              <a:buFont typeface="Arial" panose="020B0604020202020204" pitchFamily="34" charset="0"/>
              <a:buChar char="•"/>
            </a:pPr>
            <a:r>
              <a:rPr lang="en-US" dirty="0"/>
              <a:t>Ability to determine azimuthal location of quenches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highlight>
                  <a:srgbClr val="FFFF00"/>
                </a:highlight>
              </a:rPr>
              <a:t>The completed QA was delivered to BNL in early August 2020 in time for the MQXFA04 testing</a:t>
            </a:r>
          </a:p>
          <a:p>
            <a:endParaRPr lang="en-US" dirty="0"/>
          </a:p>
          <a:p>
            <a:endParaRPr lang="en-US" dirty="0"/>
          </a:p>
        </p:txBody>
      </p:sp>
    </p:spTree>
    <p:extLst>
      <p:ext uri="{BB962C8B-B14F-4D97-AF65-F5344CB8AC3E}">
        <p14:creationId xmlns:p14="http://schemas.microsoft.com/office/powerpoint/2010/main" val="839225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35B727D8-D132-425E-B08F-568849838E29}"/>
              </a:ext>
            </a:extLst>
          </p:cNvPr>
          <p:cNvGrpSpPr/>
          <p:nvPr/>
        </p:nvGrpSpPr>
        <p:grpSpPr>
          <a:xfrm>
            <a:off x="266700" y="414337"/>
            <a:ext cx="11658600" cy="5114925"/>
            <a:chOff x="266700" y="414337"/>
            <a:chExt cx="11658600" cy="5114925"/>
          </a:xfrm>
        </p:grpSpPr>
        <p:pic>
          <p:nvPicPr>
            <p:cNvPr id="3" name="Picture 2">
              <a:extLst>
                <a:ext uri="{FF2B5EF4-FFF2-40B4-BE49-F238E27FC236}">
                  <a16:creationId xmlns:a16="http://schemas.microsoft.com/office/drawing/2014/main" id="{F471E3F9-7565-4EF9-BB1D-31CABE89E348}"/>
                </a:ext>
              </a:extLst>
            </p:cNvPr>
            <p:cNvPicPr>
              <a:picLocks noChangeAspect="1"/>
            </p:cNvPicPr>
            <p:nvPr/>
          </p:nvPicPr>
          <p:blipFill>
            <a:blip r:embed="rId2"/>
            <a:stretch>
              <a:fillRect/>
            </a:stretch>
          </p:blipFill>
          <p:spPr>
            <a:xfrm>
              <a:off x="266700" y="414337"/>
              <a:ext cx="11658600" cy="5114925"/>
            </a:xfrm>
            <a:prstGeom prst="rect">
              <a:avLst/>
            </a:prstGeom>
          </p:spPr>
        </p:pic>
        <p:sp>
          <p:nvSpPr>
            <p:cNvPr id="25" name="Rectangle 24">
              <a:extLst>
                <a:ext uri="{FF2B5EF4-FFF2-40B4-BE49-F238E27FC236}">
                  <a16:creationId xmlns:a16="http://schemas.microsoft.com/office/drawing/2014/main" id="{7E324778-D234-4092-A2B8-AC9B4CFC1C1D}"/>
                </a:ext>
              </a:extLst>
            </p:cNvPr>
            <p:cNvSpPr/>
            <p:nvPr/>
          </p:nvSpPr>
          <p:spPr>
            <a:xfrm>
              <a:off x="400050" y="495300"/>
              <a:ext cx="7915275" cy="8667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E473CADA-FE28-4D63-A6D6-7DEFA2CAE49B}"/>
              </a:ext>
            </a:extLst>
          </p:cNvPr>
          <p:cNvSpPr txBox="1"/>
          <p:nvPr/>
        </p:nvSpPr>
        <p:spPr>
          <a:xfrm>
            <a:off x="2927839" y="4201209"/>
            <a:ext cx="4492136" cy="1477328"/>
          </a:xfrm>
          <a:prstGeom prst="rect">
            <a:avLst/>
          </a:prstGeom>
          <a:solidFill>
            <a:schemeClr val="accent4">
              <a:lumMod val="20000"/>
              <a:lumOff val="80000"/>
            </a:schemeClr>
          </a:solidFill>
          <a:ln>
            <a:solidFill>
              <a:schemeClr val="tx1"/>
            </a:solidFill>
          </a:ln>
        </p:spPr>
        <p:txBody>
          <a:bodyPr wrap="square" rtlCol="0">
            <a:spAutoFit/>
          </a:bodyPr>
          <a:lstStyle/>
          <a:p>
            <a:r>
              <a:rPr lang="en-US" dirty="0"/>
              <a:t>Note that this kind of analysis has the ability to produce spurious results; </a:t>
            </a:r>
            <a:r>
              <a:rPr lang="en-US" dirty="0" err="1"/>
              <a:t>e.g</a:t>
            </a:r>
            <a:r>
              <a:rPr lang="en-US" dirty="0"/>
              <a:t> the two ‘hot’ regions nearer the edges are each formed by two active intersecting lines – which then form other intersections…</a:t>
            </a:r>
          </a:p>
        </p:txBody>
      </p:sp>
      <p:cxnSp>
        <p:nvCxnSpPr>
          <p:cNvPr id="6" name="Straight Arrow Connector 5">
            <a:extLst>
              <a:ext uri="{FF2B5EF4-FFF2-40B4-BE49-F238E27FC236}">
                <a16:creationId xmlns:a16="http://schemas.microsoft.com/office/drawing/2014/main" id="{B633BD56-EE2F-4EC8-B192-7FD55DA0CFBA}"/>
              </a:ext>
            </a:extLst>
          </p:cNvPr>
          <p:cNvCxnSpPr>
            <a:cxnSpLocks/>
          </p:cNvCxnSpPr>
          <p:nvPr/>
        </p:nvCxnSpPr>
        <p:spPr>
          <a:xfrm flipV="1">
            <a:off x="6038850" y="3600451"/>
            <a:ext cx="914400" cy="523875"/>
          </a:xfrm>
          <a:prstGeom prst="straightConnector1">
            <a:avLst/>
          </a:prstGeom>
          <a:ln w="38100">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7B47639-5D96-4302-A50C-1DE3616051FE}"/>
              </a:ext>
            </a:extLst>
          </p:cNvPr>
          <p:cNvCxnSpPr>
            <a:cxnSpLocks/>
          </p:cNvCxnSpPr>
          <p:nvPr/>
        </p:nvCxnSpPr>
        <p:spPr>
          <a:xfrm flipV="1">
            <a:off x="7848600" y="3257550"/>
            <a:ext cx="2266950" cy="8667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918B38D-CC2B-404B-A1F9-B2E0A74370B2}"/>
              </a:ext>
            </a:extLst>
          </p:cNvPr>
          <p:cNvCxnSpPr>
            <a:cxnSpLocks/>
          </p:cNvCxnSpPr>
          <p:nvPr/>
        </p:nvCxnSpPr>
        <p:spPr>
          <a:xfrm flipV="1">
            <a:off x="6781800" y="2695576"/>
            <a:ext cx="2266950" cy="8667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D9ECD92-A1E7-4395-8CE1-536547B8E4E2}"/>
              </a:ext>
            </a:extLst>
          </p:cNvPr>
          <p:cNvCxnSpPr>
            <a:cxnSpLocks/>
          </p:cNvCxnSpPr>
          <p:nvPr/>
        </p:nvCxnSpPr>
        <p:spPr>
          <a:xfrm>
            <a:off x="6743701" y="3328307"/>
            <a:ext cx="2143124" cy="87290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965B4E-8411-4E5E-A544-C2808F65309A}"/>
              </a:ext>
            </a:extLst>
          </p:cNvPr>
          <p:cNvCxnSpPr>
            <a:cxnSpLocks/>
          </p:cNvCxnSpPr>
          <p:nvPr/>
        </p:nvCxnSpPr>
        <p:spPr>
          <a:xfrm>
            <a:off x="7810500" y="2752728"/>
            <a:ext cx="1590675" cy="63885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BC5976B-AF33-47FF-BAF6-7B157AEEBE2B}"/>
              </a:ext>
            </a:extLst>
          </p:cNvPr>
          <p:cNvCxnSpPr>
            <a:cxnSpLocks/>
          </p:cNvCxnSpPr>
          <p:nvPr/>
        </p:nvCxnSpPr>
        <p:spPr>
          <a:xfrm flipV="1">
            <a:off x="7296150" y="3192234"/>
            <a:ext cx="1019175" cy="1477328"/>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A53FBFA-D3C0-430F-AA5E-C54AE4C08E55}"/>
              </a:ext>
            </a:extLst>
          </p:cNvPr>
          <p:cNvCxnSpPr>
            <a:cxnSpLocks/>
          </p:cNvCxnSpPr>
          <p:nvPr/>
        </p:nvCxnSpPr>
        <p:spPr>
          <a:xfrm flipV="1">
            <a:off x="7296150" y="4145687"/>
            <a:ext cx="914400" cy="523875"/>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4242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BHSM03_20220302_002-Q2_deci_1_allt_voltages2">
            <a:extLst>
              <a:ext uri="{FF2B5EF4-FFF2-40B4-BE49-F238E27FC236}">
                <a16:creationId xmlns:a16="http://schemas.microsoft.com/office/drawing/2014/main" id="{3D64D4F4-AE63-4D5E-A574-94DA8B41C04A}"/>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381000" y="0"/>
            <a:ext cx="11430000" cy="6858000"/>
          </a:xfrm>
          <a:prstGeom prst="rect">
            <a:avLst/>
          </a:prstGeom>
        </p:spPr>
      </p:pic>
      <p:sp>
        <p:nvSpPr>
          <p:cNvPr id="2" name="TextBox 1">
            <a:extLst>
              <a:ext uri="{FF2B5EF4-FFF2-40B4-BE49-F238E27FC236}">
                <a16:creationId xmlns:a16="http://schemas.microsoft.com/office/drawing/2014/main" id="{9750DF22-3246-427D-A9B2-6C12AD7E3A9E}"/>
              </a:ext>
            </a:extLst>
          </p:cNvPr>
          <p:cNvSpPr txBox="1"/>
          <p:nvPr/>
        </p:nvSpPr>
        <p:spPr>
          <a:xfrm>
            <a:off x="5025081" y="823783"/>
            <a:ext cx="4250723" cy="646331"/>
          </a:xfrm>
          <a:prstGeom prst="rect">
            <a:avLst/>
          </a:prstGeom>
          <a:solidFill>
            <a:schemeClr val="accent4">
              <a:lumMod val="20000"/>
              <a:lumOff val="80000"/>
            </a:schemeClr>
          </a:solidFill>
          <a:ln>
            <a:solidFill>
              <a:schemeClr val="tx1"/>
            </a:solidFill>
          </a:ln>
        </p:spPr>
        <p:txBody>
          <a:bodyPr wrap="square" rtlCol="0">
            <a:spAutoFit/>
          </a:bodyPr>
          <a:lstStyle/>
          <a:p>
            <a:r>
              <a:rPr lang="en-US" dirty="0"/>
              <a:t>quench effects seen in regular voltage signals of quench antenna</a:t>
            </a:r>
          </a:p>
        </p:txBody>
      </p:sp>
      <p:cxnSp>
        <p:nvCxnSpPr>
          <p:cNvPr id="5" name="Straight Arrow Connector 4">
            <a:extLst>
              <a:ext uri="{FF2B5EF4-FFF2-40B4-BE49-F238E27FC236}">
                <a16:creationId xmlns:a16="http://schemas.microsoft.com/office/drawing/2014/main" id="{241413F0-39F5-4910-A22B-A6F70FE9D887}"/>
              </a:ext>
            </a:extLst>
          </p:cNvPr>
          <p:cNvCxnSpPr/>
          <p:nvPr/>
        </p:nvCxnSpPr>
        <p:spPr>
          <a:xfrm>
            <a:off x="7055708" y="1552492"/>
            <a:ext cx="510746" cy="52722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FDF92956-F285-46CE-B2BE-178A4B26B28D}"/>
              </a:ext>
            </a:extLst>
          </p:cNvPr>
          <p:cNvSpPr/>
          <p:nvPr/>
        </p:nvSpPr>
        <p:spPr>
          <a:xfrm>
            <a:off x="7447005" y="1664043"/>
            <a:ext cx="1375719" cy="270201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CFAB403-879B-4E5C-B8AB-369DF4D33222}"/>
              </a:ext>
            </a:extLst>
          </p:cNvPr>
          <p:cNvSpPr txBox="1"/>
          <p:nvPr/>
        </p:nvSpPr>
        <p:spPr>
          <a:xfrm>
            <a:off x="127590" y="173815"/>
            <a:ext cx="2806995" cy="523220"/>
          </a:xfrm>
          <a:prstGeom prst="rect">
            <a:avLst/>
          </a:prstGeom>
          <a:solidFill>
            <a:schemeClr val="accent4">
              <a:lumMod val="20000"/>
              <a:lumOff val="80000"/>
            </a:schemeClr>
          </a:solidFill>
          <a:ln>
            <a:solidFill>
              <a:schemeClr val="tx1"/>
            </a:solidFill>
          </a:ln>
        </p:spPr>
        <p:txBody>
          <a:bodyPr wrap="square" rtlCol="0">
            <a:spAutoFit/>
          </a:bodyPr>
          <a:lstStyle/>
          <a:p>
            <a:r>
              <a:rPr lang="en-US" sz="2800" dirty="0"/>
              <a:t>Outer coil quench</a:t>
            </a:r>
          </a:p>
        </p:txBody>
      </p:sp>
    </p:spTree>
    <p:extLst>
      <p:ext uri="{BB962C8B-B14F-4D97-AF65-F5344CB8AC3E}">
        <p14:creationId xmlns:p14="http://schemas.microsoft.com/office/powerpoint/2010/main" val="3014060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BHSM03_20220302_002-Q2_voltageStdNorm_QAZSurfVoltageStdNorm_9090">
            <a:extLst>
              <a:ext uri="{FF2B5EF4-FFF2-40B4-BE49-F238E27FC236}">
                <a16:creationId xmlns:a16="http://schemas.microsoft.com/office/drawing/2014/main" id="{06F8C73C-16F8-4F01-994C-42162386DFC2}"/>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1123950" y="0"/>
            <a:ext cx="9944100" cy="6858000"/>
          </a:xfrm>
          <a:prstGeom prst="rect">
            <a:avLst/>
          </a:prstGeom>
        </p:spPr>
      </p:pic>
      <p:sp>
        <p:nvSpPr>
          <p:cNvPr id="2" name="TextBox 1">
            <a:extLst>
              <a:ext uri="{FF2B5EF4-FFF2-40B4-BE49-F238E27FC236}">
                <a16:creationId xmlns:a16="http://schemas.microsoft.com/office/drawing/2014/main" id="{A97E8694-C1C7-4438-AEC6-FB2CB5B8D167}"/>
              </a:ext>
            </a:extLst>
          </p:cNvPr>
          <p:cNvSpPr txBox="1"/>
          <p:nvPr/>
        </p:nvSpPr>
        <p:spPr>
          <a:xfrm>
            <a:off x="8938054" y="249198"/>
            <a:ext cx="3056238" cy="646331"/>
          </a:xfrm>
          <a:prstGeom prst="rect">
            <a:avLst/>
          </a:prstGeom>
          <a:solidFill>
            <a:schemeClr val="accent4">
              <a:lumMod val="20000"/>
              <a:lumOff val="80000"/>
            </a:schemeClr>
          </a:solidFill>
          <a:ln>
            <a:solidFill>
              <a:schemeClr val="tx1"/>
            </a:solidFill>
          </a:ln>
        </p:spPr>
        <p:txBody>
          <a:bodyPr wrap="square" rtlCol="0">
            <a:spAutoFit/>
          </a:bodyPr>
          <a:lstStyle/>
          <a:p>
            <a:r>
              <a:rPr lang="en-US" dirty="0"/>
              <a:t>Even more clearly visible when normalize to noise </a:t>
            </a:r>
            <a:r>
              <a:rPr lang="en-US" dirty="0" err="1"/>
              <a:t>s.d.</a:t>
            </a:r>
            <a:endParaRPr lang="en-US" dirty="0"/>
          </a:p>
        </p:txBody>
      </p:sp>
      <p:sp>
        <p:nvSpPr>
          <p:cNvPr id="4" name="TextBox 3">
            <a:extLst>
              <a:ext uri="{FF2B5EF4-FFF2-40B4-BE49-F238E27FC236}">
                <a16:creationId xmlns:a16="http://schemas.microsoft.com/office/drawing/2014/main" id="{B3C4A3CC-FA42-476D-83F6-53550249A4F9}"/>
              </a:ext>
            </a:extLst>
          </p:cNvPr>
          <p:cNvSpPr txBox="1"/>
          <p:nvPr/>
        </p:nvSpPr>
        <p:spPr>
          <a:xfrm>
            <a:off x="107092" y="280087"/>
            <a:ext cx="1804086" cy="1200329"/>
          </a:xfrm>
          <a:prstGeom prst="rect">
            <a:avLst/>
          </a:prstGeom>
          <a:noFill/>
          <a:ln>
            <a:solidFill>
              <a:schemeClr val="tx1"/>
            </a:solidFill>
          </a:ln>
        </p:spPr>
        <p:txBody>
          <a:bodyPr wrap="square" rtlCol="0">
            <a:spAutoFit/>
          </a:bodyPr>
          <a:lstStyle/>
          <a:p>
            <a:r>
              <a:rPr lang="en-US" dirty="0"/>
              <a:t>Q#2  - Slow, low field, outer coil  quench – </a:t>
            </a:r>
            <a:br>
              <a:rPr lang="en-US" dirty="0"/>
            </a:br>
            <a:r>
              <a:rPr lang="en-US" dirty="0" err="1"/>
              <a:t>tq</a:t>
            </a:r>
            <a:r>
              <a:rPr lang="en-US" dirty="0"/>
              <a:t> = -67 </a:t>
            </a:r>
            <a:r>
              <a:rPr lang="en-US" dirty="0" err="1"/>
              <a:t>ms</a:t>
            </a:r>
            <a:endParaRPr lang="en-US" dirty="0"/>
          </a:p>
        </p:txBody>
      </p:sp>
    </p:spTree>
    <p:extLst>
      <p:ext uri="{BB962C8B-B14F-4D97-AF65-F5344CB8AC3E}">
        <p14:creationId xmlns:p14="http://schemas.microsoft.com/office/powerpoint/2010/main" val="38966596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BHSM03_20220302_002-Q2_deci_1_voltagesStdNormZoom">
            <a:extLst>
              <a:ext uri="{FF2B5EF4-FFF2-40B4-BE49-F238E27FC236}">
                <a16:creationId xmlns:a16="http://schemas.microsoft.com/office/drawing/2014/main" id="{E7A0A5EC-D2F3-4DB0-9B60-25A25D249715}"/>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381000" y="0"/>
            <a:ext cx="11430000" cy="6858000"/>
          </a:xfrm>
          <a:prstGeom prst="rect">
            <a:avLst/>
          </a:prstGeom>
        </p:spPr>
      </p:pic>
      <p:sp>
        <p:nvSpPr>
          <p:cNvPr id="2" name="Oval 1">
            <a:extLst>
              <a:ext uri="{FF2B5EF4-FFF2-40B4-BE49-F238E27FC236}">
                <a16:creationId xmlns:a16="http://schemas.microsoft.com/office/drawing/2014/main" id="{E01487A1-9CFA-4438-B66C-3A86EEF880E3}"/>
              </a:ext>
            </a:extLst>
          </p:cNvPr>
          <p:cNvSpPr/>
          <p:nvPr/>
        </p:nvSpPr>
        <p:spPr>
          <a:xfrm>
            <a:off x="2940908" y="2570205"/>
            <a:ext cx="230660" cy="30315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1D1AFAC-4C5A-49EC-B10F-29F1E272B373}"/>
              </a:ext>
            </a:extLst>
          </p:cNvPr>
          <p:cNvSpPr txBox="1"/>
          <p:nvPr/>
        </p:nvSpPr>
        <p:spPr>
          <a:xfrm>
            <a:off x="2199503" y="1256270"/>
            <a:ext cx="2092411" cy="646331"/>
          </a:xfrm>
          <a:prstGeom prst="rect">
            <a:avLst/>
          </a:prstGeom>
          <a:solidFill>
            <a:schemeClr val="accent4">
              <a:lumMod val="20000"/>
              <a:lumOff val="80000"/>
            </a:schemeClr>
          </a:solidFill>
          <a:ln>
            <a:solidFill>
              <a:schemeClr val="tx1"/>
            </a:solidFill>
          </a:ln>
        </p:spPr>
        <p:txBody>
          <a:bodyPr wrap="square" rtlCol="0">
            <a:spAutoFit/>
          </a:bodyPr>
          <a:lstStyle/>
          <a:p>
            <a:r>
              <a:rPr lang="en-US" dirty="0"/>
              <a:t>First activity actually happening here</a:t>
            </a:r>
          </a:p>
        </p:txBody>
      </p:sp>
      <p:cxnSp>
        <p:nvCxnSpPr>
          <p:cNvPr id="6" name="Straight Arrow Connector 5">
            <a:extLst>
              <a:ext uri="{FF2B5EF4-FFF2-40B4-BE49-F238E27FC236}">
                <a16:creationId xmlns:a16="http://schemas.microsoft.com/office/drawing/2014/main" id="{A61D0E7B-836B-46F3-B145-AA9BE81C4CD3}"/>
              </a:ext>
            </a:extLst>
          </p:cNvPr>
          <p:cNvCxnSpPr/>
          <p:nvPr/>
        </p:nvCxnSpPr>
        <p:spPr>
          <a:xfrm>
            <a:off x="2809103" y="1977081"/>
            <a:ext cx="230659" cy="5189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5A0055EC-167F-4B5C-912D-A36C904BA1B4}"/>
              </a:ext>
            </a:extLst>
          </p:cNvPr>
          <p:cNvSpPr/>
          <p:nvPr/>
        </p:nvSpPr>
        <p:spPr>
          <a:xfrm>
            <a:off x="10008973" y="4473146"/>
            <a:ext cx="1013254" cy="14828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426FD565-9731-4CE8-81D5-4E80B8D52E23}"/>
              </a:ext>
            </a:extLst>
          </p:cNvPr>
          <p:cNvSpPr/>
          <p:nvPr/>
        </p:nvSpPr>
        <p:spPr>
          <a:xfrm>
            <a:off x="9988379" y="5820032"/>
            <a:ext cx="1013254" cy="14828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970288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BHSM03_20220302_002-Q2_376_QAlayout_QAZSurfVRAveSdNorm_9090">
            <a:extLst>
              <a:ext uri="{FF2B5EF4-FFF2-40B4-BE49-F238E27FC236}">
                <a16:creationId xmlns:a16="http://schemas.microsoft.com/office/drawing/2014/main" id="{7EF149BA-8B32-461F-AF94-4C88CAD8AF33}"/>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0" y="2073275"/>
            <a:ext cx="12192000" cy="2709863"/>
          </a:xfrm>
          <a:prstGeom prst="rect">
            <a:avLst/>
          </a:prstGeom>
        </p:spPr>
      </p:pic>
      <p:pic>
        <p:nvPicPr>
          <p:cNvPr id="6" name="Picture 5">
            <a:extLst>
              <a:ext uri="{FF2B5EF4-FFF2-40B4-BE49-F238E27FC236}">
                <a16:creationId xmlns:a16="http://schemas.microsoft.com/office/drawing/2014/main" id="{CEA8DA46-D533-4DC5-9F35-F6F8A4552A7C}"/>
              </a:ext>
            </a:extLst>
          </p:cNvPr>
          <p:cNvPicPr>
            <a:picLocks noChangeAspect="1"/>
          </p:cNvPicPr>
          <p:nvPr/>
        </p:nvPicPr>
        <p:blipFill>
          <a:blip r:embed="rId3"/>
          <a:stretch>
            <a:fillRect/>
          </a:stretch>
        </p:blipFill>
        <p:spPr>
          <a:xfrm>
            <a:off x="9127014" y="606219"/>
            <a:ext cx="1017270" cy="1845945"/>
          </a:xfrm>
          <a:prstGeom prst="rect">
            <a:avLst/>
          </a:prstGeom>
        </p:spPr>
      </p:pic>
      <p:pic>
        <p:nvPicPr>
          <p:cNvPr id="8" name="Picture 7">
            <a:extLst>
              <a:ext uri="{FF2B5EF4-FFF2-40B4-BE49-F238E27FC236}">
                <a16:creationId xmlns:a16="http://schemas.microsoft.com/office/drawing/2014/main" id="{BDDA6A98-E8C6-40F2-9B75-A05B1AA90316}"/>
              </a:ext>
            </a:extLst>
          </p:cNvPr>
          <p:cNvPicPr>
            <a:picLocks noChangeAspect="1"/>
          </p:cNvPicPr>
          <p:nvPr/>
        </p:nvPicPr>
        <p:blipFill rotWithShape="1">
          <a:blip r:embed="rId4"/>
          <a:srcRect l="49552"/>
          <a:stretch/>
        </p:blipFill>
        <p:spPr>
          <a:xfrm>
            <a:off x="7495916" y="3268663"/>
            <a:ext cx="841870" cy="1514475"/>
          </a:xfrm>
          <a:prstGeom prst="rect">
            <a:avLst/>
          </a:prstGeom>
        </p:spPr>
      </p:pic>
    </p:spTree>
    <p:extLst>
      <p:ext uri="{BB962C8B-B14F-4D97-AF65-F5344CB8AC3E}">
        <p14:creationId xmlns:p14="http://schemas.microsoft.com/office/powerpoint/2010/main" val="109224180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BHSM03_20220302_002-Q2_376_QAlayout_QAZSurfVRAveSdNorm_9090">
            <a:extLst>
              <a:ext uri="{FF2B5EF4-FFF2-40B4-BE49-F238E27FC236}">
                <a16:creationId xmlns:a16="http://schemas.microsoft.com/office/drawing/2014/main" id="{D52DED94-7A8A-4F2F-A53D-303D61F24366}"/>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0" y="2073275"/>
            <a:ext cx="12192000" cy="2709863"/>
          </a:xfrm>
          <a:prstGeom prst="rect">
            <a:avLst/>
          </a:prstGeom>
        </p:spPr>
      </p:pic>
      <p:grpSp>
        <p:nvGrpSpPr>
          <p:cNvPr id="7" name="Group 6">
            <a:extLst>
              <a:ext uri="{FF2B5EF4-FFF2-40B4-BE49-F238E27FC236}">
                <a16:creationId xmlns:a16="http://schemas.microsoft.com/office/drawing/2014/main" id="{EE97792E-7B0D-41F8-9EA6-106F3C7E979C}"/>
              </a:ext>
            </a:extLst>
          </p:cNvPr>
          <p:cNvGrpSpPr/>
          <p:nvPr/>
        </p:nvGrpSpPr>
        <p:grpSpPr>
          <a:xfrm>
            <a:off x="7603084" y="2485531"/>
            <a:ext cx="2832082" cy="1681068"/>
            <a:chOff x="7789967" y="2485531"/>
            <a:chExt cx="2832082" cy="1681068"/>
          </a:xfrm>
        </p:grpSpPr>
        <p:pic>
          <p:nvPicPr>
            <p:cNvPr id="8" name="Picture 7">
              <a:extLst>
                <a:ext uri="{FF2B5EF4-FFF2-40B4-BE49-F238E27FC236}">
                  <a16:creationId xmlns:a16="http://schemas.microsoft.com/office/drawing/2014/main" id="{16300BAF-AE04-49B0-8A31-78FFA40BDF39}"/>
                </a:ext>
              </a:extLst>
            </p:cNvPr>
            <p:cNvPicPr>
              <a:picLocks noChangeAspect="1"/>
            </p:cNvPicPr>
            <p:nvPr/>
          </p:nvPicPr>
          <p:blipFill rotWithShape="1">
            <a:blip r:embed="rId3">
              <a:alphaModFix amt="69000"/>
            </a:blip>
            <a:srcRect t="30001" r="-3950" b="39555"/>
            <a:stretch/>
          </p:blipFill>
          <p:spPr>
            <a:xfrm>
              <a:off x="7789967" y="2485532"/>
              <a:ext cx="2647812" cy="1681067"/>
            </a:xfrm>
            <a:prstGeom prst="rect">
              <a:avLst/>
            </a:prstGeom>
          </p:spPr>
        </p:pic>
        <p:sp>
          <p:nvSpPr>
            <p:cNvPr id="9" name="Rectangle 8">
              <a:extLst>
                <a:ext uri="{FF2B5EF4-FFF2-40B4-BE49-F238E27FC236}">
                  <a16:creationId xmlns:a16="http://schemas.microsoft.com/office/drawing/2014/main" id="{60334AD6-E5C8-4FE7-860F-45A49E07F920}"/>
                </a:ext>
              </a:extLst>
            </p:cNvPr>
            <p:cNvSpPr/>
            <p:nvPr/>
          </p:nvSpPr>
          <p:spPr>
            <a:xfrm>
              <a:off x="10338416" y="2485531"/>
              <a:ext cx="283633" cy="1681067"/>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0070C0"/>
                  </a:solidFill>
                </a:ln>
                <a:noFill/>
              </a:endParaRPr>
            </a:p>
          </p:txBody>
        </p:sp>
      </p:grpSp>
    </p:spTree>
    <p:extLst>
      <p:ext uri="{BB962C8B-B14F-4D97-AF65-F5344CB8AC3E}">
        <p14:creationId xmlns:p14="http://schemas.microsoft.com/office/powerpoint/2010/main" val="4036311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5FADAC1-8A8A-4FE0-A86E-C8D7AA1A5F75}"/>
              </a:ext>
            </a:extLst>
          </p:cNvPr>
          <p:cNvPicPr>
            <a:picLocks noChangeAspect="1"/>
          </p:cNvPicPr>
          <p:nvPr/>
        </p:nvPicPr>
        <p:blipFill rotWithShape="1">
          <a:blip r:embed="rId2"/>
          <a:srcRect l="20053" r="13828" b="12778"/>
          <a:stretch/>
        </p:blipFill>
        <p:spPr>
          <a:xfrm>
            <a:off x="20" y="390535"/>
            <a:ext cx="6095980" cy="5981690"/>
          </a:xfrm>
          <a:prstGeom prst="rect">
            <a:avLst/>
          </a:prstGeom>
        </p:spPr>
      </p:pic>
      <p:pic>
        <p:nvPicPr>
          <p:cNvPr id="10" name="Picture 9">
            <a:extLst>
              <a:ext uri="{FF2B5EF4-FFF2-40B4-BE49-F238E27FC236}">
                <a16:creationId xmlns:a16="http://schemas.microsoft.com/office/drawing/2014/main" id="{86BAF49D-481F-4716-B225-D766246BDD98}"/>
              </a:ext>
            </a:extLst>
          </p:cNvPr>
          <p:cNvPicPr>
            <a:picLocks noChangeAspect="1"/>
          </p:cNvPicPr>
          <p:nvPr/>
        </p:nvPicPr>
        <p:blipFill rotWithShape="1">
          <a:blip r:embed="rId3"/>
          <a:srcRect l="16667" r="16667"/>
          <a:stretch/>
        </p:blipFill>
        <p:spPr>
          <a:xfrm>
            <a:off x="6096000" y="10"/>
            <a:ext cx="6096000" cy="6857990"/>
          </a:xfrm>
          <a:prstGeom prst="rect">
            <a:avLst/>
          </a:prstGeom>
        </p:spPr>
      </p:pic>
      <p:sp>
        <p:nvSpPr>
          <p:cNvPr id="5" name="TextBox 4">
            <a:extLst>
              <a:ext uri="{FF2B5EF4-FFF2-40B4-BE49-F238E27FC236}">
                <a16:creationId xmlns:a16="http://schemas.microsoft.com/office/drawing/2014/main" id="{A0FF79A0-F48B-4479-97EF-B8EAAF27EBE9}"/>
              </a:ext>
            </a:extLst>
          </p:cNvPr>
          <p:cNvSpPr txBox="1"/>
          <p:nvPr/>
        </p:nvSpPr>
        <p:spPr>
          <a:xfrm>
            <a:off x="9218140" y="3059668"/>
            <a:ext cx="486031" cy="307777"/>
          </a:xfrm>
          <a:prstGeom prst="rect">
            <a:avLst/>
          </a:prstGeom>
          <a:solidFill>
            <a:srgbClr val="FFC000"/>
          </a:solidFill>
        </p:spPr>
        <p:txBody>
          <a:bodyPr wrap="square" rtlCol="0">
            <a:spAutoFit/>
          </a:bodyPr>
          <a:lstStyle/>
          <a:p>
            <a:r>
              <a:rPr lang="en-US" sz="1400" dirty="0"/>
              <a:t>Q#1</a:t>
            </a:r>
          </a:p>
        </p:txBody>
      </p:sp>
      <p:sp>
        <p:nvSpPr>
          <p:cNvPr id="11" name="TextBox 10">
            <a:extLst>
              <a:ext uri="{FF2B5EF4-FFF2-40B4-BE49-F238E27FC236}">
                <a16:creationId xmlns:a16="http://schemas.microsoft.com/office/drawing/2014/main" id="{57B8C818-ACDE-48FA-8ABE-40E26045E2D2}"/>
              </a:ext>
            </a:extLst>
          </p:cNvPr>
          <p:cNvSpPr txBox="1"/>
          <p:nvPr/>
        </p:nvSpPr>
        <p:spPr>
          <a:xfrm>
            <a:off x="9704171" y="1968154"/>
            <a:ext cx="486031" cy="307777"/>
          </a:xfrm>
          <a:prstGeom prst="rect">
            <a:avLst/>
          </a:prstGeom>
          <a:solidFill>
            <a:srgbClr val="FFC000"/>
          </a:solidFill>
        </p:spPr>
        <p:txBody>
          <a:bodyPr wrap="square" rtlCol="0">
            <a:spAutoFit/>
          </a:bodyPr>
          <a:lstStyle/>
          <a:p>
            <a:r>
              <a:rPr lang="en-US" sz="1400" dirty="0"/>
              <a:t>Q#2</a:t>
            </a:r>
          </a:p>
        </p:txBody>
      </p:sp>
      <p:sp>
        <p:nvSpPr>
          <p:cNvPr id="6" name="TextBox 5">
            <a:extLst>
              <a:ext uri="{FF2B5EF4-FFF2-40B4-BE49-F238E27FC236}">
                <a16:creationId xmlns:a16="http://schemas.microsoft.com/office/drawing/2014/main" id="{5DED47A6-147C-44C5-86B6-6524A5C3E76A}"/>
              </a:ext>
            </a:extLst>
          </p:cNvPr>
          <p:cNvSpPr txBox="1"/>
          <p:nvPr/>
        </p:nvSpPr>
        <p:spPr>
          <a:xfrm>
            <a:off x="6569784" y="4209535"/>
            <a:ext cx="1087285" cy="276999"/>
          </a:xfrm>
          <a:prstGeom prst="rect">
            <a:avLst/>
          </a:prstGeom>
          <a:solidFill>
            <a:schemeClr val="accent4">
              <a:lumMod val="20000"/>
              <a:lumOff val="80000"/>
            </a:schemeClr>
          </a:solidFill>
        </p:spPr>
        <p:txBody>
          <a:bodyPr wrap="none" rtlCol="0">
            <a:spAutoFit/>
          </a:bodyPr>
          <a:lstStyle/>
          <a:p>
            <a:r>
              <a:rPr lang="en-US" sz="1200" dirty="0"/>
              <a:t>Transition side</a:t>
            </a:r>
          </a:p>
        </p:txBody>
      </p:sp>
      <p:sp>
        <p:nvSpPr>
          <p:cNvPr id="8" name="TextBox 7">
            <a:extLst>
              <a:ext uri="{FF2B5EF4-FFF2-40B4-BE49-F238E27FC236}">
                <a16:creationId xmlns:a16="http://schemas.microsoft.com/office/drawing/2014/main" id="{C7C090F2-ABC1-46B6-9363-6D14C3389847}"/>
              </a:ext>
            </a:extLst>
          </p:cNvPr>
          <p:cNvSpPr txBox="1"/>
          <p:nvPr/>
        </p:nvSpPr>
        <p:spPr>
          <a:xfrm>
            <a:off x="4478945" y="116443"/>
            <a:ext cx="3674455" cy="369332"/>
          </a:xfrm>
          <a:prstGeom prst="rect">
            <a:avLst/>
          </a:prstGeom>
          <a:solidFill>
            <a:schemeClr val="accent4">
              <a:lumMod val="20000"/>
              <a:lumOff val="80000"/>
            </a:schemeClr>
          </a:solidFill>
          <a:ln>
            <a:solidFill>
              <a:schemeClr val="tx1"/>
            </a:solidFill>
          </a:ln>
        </p:spPr>
        <p:txBody>
          <a:bodyPr wrap="square" rtlCol="0">
            <a:spAutoFit/>
          </a:bodyPr>
          <a:lstStyle/>
          <a:p>
            <a:r>
              <a:rPr lang="en-US" dirty="0"/>
              <a:t>Outer coil quench is at this end block </a:t>
            </a:r>
          </a:p>
        </p:txBody>
      </p:sp>
      <p:cxnSp>
        <p:nvCxnSpPr>
          <p:cNvPr id="9" name="Straight Arrow Connector 8">
            <a:extLst>
              <a:ext uri="{FF2B5EF4-FFF2-40B4-BE49-F238E27FC236}">
                <a16:creationId xmlns:a16="http://schemas.microsoft.com/office/drawing/2014/main" id="{CF19DC42-055C-405C-8C01-40E173CCCE37}"/>
              </a:ext>
            </a:extLst>
          </p:cNvPr>
          <p:cNvCxnSpPr>
            <a:cxnSpLocks/>
          </p:cNvCxnSpPr>
          <p:nvPr/>
        </p:nvCxnSpPr>
        <p:spPr>
          <a:xfrm flipH="1">
            <a:off x="3171826" y="561975"/>
            <a:ext cx="1752599" cy="133350"/>
          </a:xfrm>
          <a:prstGeom prst="straightConnector1">
            <a:avLst/>
          </a:prstGeom>
          <a:ln w="38100">
            <a:solidFill>
              <a:schemeClr val="accent4">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0042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BHSM03_Q2_voltageRunAveStdNorm_70ms_7ms_0p25ms_slice">
            <a:hlinkClick r:id="" action="ppaction://media"/>
            <a:extLst>
              <a:ext uri="{FF2B5EF4-FFF2-40B4-BE49-F238E27FC236}">
                <a16:creationId xmlns:a16="http://schemas.microsoft.com/office/drawing/2014/main" id="{93BDD2BD-602B-43D8-A170-707297334213}"/>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159838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48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C2CE65E-B028-452D-BD5E-DCF78E7FF22B}"/>
              </a:ext>
            </a:extLst>
          </p:cNvPr>
          <p:cNvSpPr txBox="1"/>
          <p:nvPr/>
        </p:nvSpPr>
        <p:spPr>
          <a:xfrm>
            <a:off x="337751" y="584886"/>
            <a:ext cx="10858333" cy="4247317"/>
          </a:xfrm>
          <a:prstGeom prst="rect">
            <a:avLst/>
          </a:prstGeom>
          <a:noFill/>
        </p:spPr>
        <p:txBody>
          <a:bodyPr wrap="square" rtlCol="0">
            <a:spAutoFit/>
          </a:bodyPr>
          <a:lstStyle/>
          <a:p>
            <a:r>
              <a:rPr lang="en-US" dirty="0"/>
              <a:t>Closing comments:</a:t>
            </a:r>
          </a:p>
          <a:p>
            <a:endParaRPr lang="en-US" dirty="0"/>
          </a:p>
          <a:p>
            <a:pPr lvl="1"/>
            <a:r>
              <a:rPr lang="en-US" dirty="0"/>
              <a:t>The various quench antennas tested so far all appear to be reasonably sensitive to quench events and other events during magnet ramping.</a:t>
            </a:r>
          </a:p>
          <a:p>
            <a:pPr lvl="1"/>
            <a:endParaRPr lang="en-US" dirty="0"/>
          </a:p>
          <a:p>
            <a:pPr lvl="1"/>
            <a:r>
              <a:rPr lang="en-US" dirty="0"/>
              <a:t>All quenches were detected during magnet tests. </a:t>
            </a:r>
          </a:p>
          <a:p>
            <a:pPr lvl="1"/>
            <a:endParaRPr lang="en-US" dirty="0"/>
          </a:p>
          <a:p>
            <a:pPr lvl="1"/>
            <a:r>
              <a:rPr lang="en-US" dirty="0"/>
              <a:t>Outer coil quenches do not seem to cause particular difficulty, and were also always detected. </a:t>
            </a:r>
          </a:p>
          <a:p>
            <a:pPr lvl="1"/>
            <a:endParaRPr lang="en-US" dirty="0"/>
          </a:p>
          <a:p>
            <a:pPr lvl="1"/>
            <a:r>
              <a:rPr lang="en-US" dirty="0"/>
              <a:t>Lots of variety and room for new ideas. Have been working with several new layouts that could even be incorporated into magnet fabrication. These have tended to be more ‘local flux detection’ techniques than ‘magnetic measurement’ techniques, but I’d like to push again on the latter as well.</a:t>
            </a:r>
          </a:p>
          <a:p>
            <a:pPr lvl="1"/>
            <a:endParaRPr lang="en-US" dirty="0"/>
          </a:p>
          <a:p>
            <a:pPr lvl="1"/>
            <a:r>
              <a:rPr lang="en-US" dirty="0"/>
              <a:t>Interpretation of details of quench development/propagation more generally remains difficult – perhaps good simulation tools could help that understanding.</a:t>
            </a:r>
          </a:p>
        </p:txBody>
      </p:sp>
    </p:spTree>
    <p:extLst>
      <p:ext uri="{BB962C8B-B14F-4D97-AF65-F5344CB8AC3E}">
        <p14:creationId xmlns:p14="http://schemas.microsoft.com/office/powerpoint/2010/main" val="3023259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DFA1216-36E2-4A65-9547-F9ADD71B7213}"/>
              </a:ext>
            </a:extLst>
          </p:cNvPr>
          <p:cNvSpPr txBox="1"/>
          <p:nvPr/>
        </p:nvSpPr>
        <p:spPr>
          <a:xfrm>
            <a:off x="372415" y="488410"/>
            <a:ext cx="4956048" cy="4062651"/>
          </a:xfrm>
          <a:prstGeom prst="rect">
            <a:avLst/>
          </a:prstGeom>
          <a:noFill/>
        </p:spPr>
        <p:txBody>
          <a:bodyPr wrap="square" rtlCol="0">
            <a:spAutoFit/>
          </a:bodyPr>
          <a:lstStyle/>
          <a:p>
            <a:r>
              <a:rPr lang="en-US" sz="2400" dirty="0"/>
              <a:t>5m-long MQXFA quench antenna</a:t>
            </a:r>
            <a:r>
              <a:rPr lang="en-US" dirty="0"/>
              <a:t>:</a:t>
            </a:r>
          </a:p>
          <a:p>
            <a:endParaRPr lang="en-US" dirty="0"/>
          </a:p>
          <a:p>
            <a:endParaRPr lang="en-US" dirty="0"/>
          </a:p>
          <a:p>
            <a:r>
              <a:rPr lang="en-US" dirty="0"/>
              <a:t>Features:</a:t>
            </a:r>
          </a:p>
          <a:p>
            <a:pPr marL="742950" lvl="1" indent="-285750">
              <a:buFont typeface="Arial" panose="020B0604020202020204" pitchFamily="34" charset="0"/>
              <a:buChar char="•"/>
            </a:pPr>
            <a:r>
              <a:rPr lang="en-US" dirty="0"/>
              <a:t>Inner carbon fiber core with ‘spider’ support assembly for radial DQ-bucked “theta antennas” </a:t>
            </a:r>
          </a:p>
          <a:p>
            <a:pPr marL="742950" lvl="1" indent="-285750">
              <a:buFont typeface="Arial" panose="020B0604020202020204" pitchFamily="34" charset="0"/>
              <a:buChar char="•"/>
            </a:pPr>
            <a:r>
              <a:rPr lang="en-US" dirty="0"/>
              <a:t>Theta antennas have corrugated plastic supports for ribbon cable</a:t>
            </a:r>
          </a:p>
          <a:p>
            <a:pPr marL="742950" lvl="1" indent="-285750">
              <a:buFont typeface="Arial" panose="020B0604020202020204" pitchFamily="34" charset="0"/>
              <a:buChar char="•"/>
            </a:pPr>
            <a:r>
              <a:rPr lang="en-US" dirty="0"/>
              <a:t>100mm-long overlapping </a:t>
            </a:r>
            <a:r>
              <a:rPr lang="en-US" dirty="0" err="1"/>
              <a:t>sextupole</a:t>
            </a:r>
            <a:r>
              <a:rPr lang="en-US" dirty="0"/>
              <a:t>(DQ-bucked) flex circuits overwrap the radial antennas to make up “Z-antennas”</a:t>
            </a:r>
          </a:p>
          <a:p>
            <a:pPr marL="742950" lvl="1" indent="-285750">
              <a:buFont typeface="Arial" panose="020B0604020202020204" pitchFamily="34" charset="0"/>
              <a:buChar char="•"/>
            </a:pPr>
            <a:r>
              <a:rPr lang="en-US" dirty="0"/>
              <a:t>~110 of the Z-antennas over 5m length</a:t>
            </a:r>
          </a:p>
          <a:p>
            <a:pPr marL="742950" lvl="1" indent="-285750">
              <a:buFont typeface="Arial" panose="020B0604020202020204" pitchFamily="34" charset="0"/>
              <a:buChar char="•"/>
            </a:pPr>
            <a:r>
              <a:rPr lang="en-US" dirty="0"/>
              <a:t>Outer carbon fiber shell full 5m length</a:t>
            </a:r>
          </a:p>
        </p:txBody>
      </p:sp>
      <p:pic>
        <p:nvPicPr>
          <p:cNvPr id="2050" name="Picture 2">
            <a:extLst>
              <a:ext uri="{FF2B5EF4-FFF2-40B4-BE49-F238E27FC236}">
                <a16:creationId xmlns:a16="http://schemas.microsoft.com/office/drawing/2014/main" id="{6BFF7385-8CD6-4D52-9E6A-B38472D2889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0598" r="39254"/>
          <a:stretch/>
        </p:blipFill>
        <p:spPr bwMode="auto">
          <a:xfrm rot="16200000">
            <a:off x="4397601" y="1343025"/>
            <a:ext cx="1083564" cy="956085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99AB074-A95B-4ACD-90B5-3FE94712C2EA}"/>
              </a:ext>
            </a:extLst>
          </p:cNvPr>
          <p:cNvPicPr>
            <a:picLocks noChangeAspect="1"/>
          </p:cNvPicPr>
          <p:nvPr/>
        </p:nvPicPr>
        <p:blipFill rotWithShape="1">
          <a:blip r:embed="rId3"/>
          <a:srcRect l="8829" t="14266" r="7171" b="6000"/>
          <a:stretch/>
        </p:blipFill>
        <p:spPr>
          <a:xfrm>
            <a:off x="8869680" y="0"/>
            <a:ext cx="3240024" cy="5468112"/>
          </a:xfrm>
          <a:prstGeom prst="rect">
            <a:avLst/>
          </a:prstGeom>
        </p:spPr>
      </p:pic>
      <p:pic>
        <p:nvPicPr>
          <p:cNvPr id="2052" name="Picture 4">
            <a:extLst>
              <a:ext uri="{FF2B5EF4-FFF2-40B4-BE49-F238E27FC236}">
                <a16:creationId xmlns:a16="http://schemas.microsoft.com/office/drawing/2014/main" id="{F13AA8C7-96C2-46F4-8025-16276A87648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0167" t="30267" r="11522" b="9733"/>
          <a:stretch/>
        </p:blipFill>
        <p:spPr bwMode="auto">
          <a:xfrm>
            <a:off x="5843017" y="676656"/>
            <a:ext cx="2249424"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6143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E38227D-233F-42E2-9821-0776DD08D9C1}"/>
              </a:ext>
            </a:extLst>
          </p:cNvPr>
          <p:cNvGrpSpPr/>
          <p:nvPr/>
        </p:nvGrpSpPr>
        <p:grpSpPr>
          <a:xfrm>
            <a:off x="1237445" y="887023"/>
            <a:ext cx="10277419" cy="5528899"/>
            <a:chOff x="651578" y="1122468"/>
            <a:chExt cx="10277419" cy="5528899"/>
          </a:xfrm>
        </p:grpSpPr>
        <p:pic>
          <p:nvPicPr>
            <p:cNvPr id="2" name="Picture 1">
              <a:extLst>
                <a:ext uri="{FF2B5EF4-FFF2-40B4-BE49-F238E27FC236}">
                  <a16:creationId xmlns:a16="http://schemas.microsoft.com/office/drawing/2014/main" id="{681AABAE-5723-48E8-9043-0D95D468CF6C}"/>
                </a:ext>
              </a:extLst>
            </p:cNvPr>
            <p:cNvPicPr>
              <a:picLocks noChangeAspect="1"/>
            </p:cNvPicPr>
            <p:nvPr/>
          </p:nvPicPr>
          <p:blipFill>
            <a:blip r:embed="rId2"/>
            <a:stretch>
              <a:fillRect/>
            </a:stretch>
          </p:blipFill>
          <p:spPr>
            <a:xfrm>
              <a:off x="913941" y="1263658"/>
              <a:ext cx="10015056" cy="5387709"/>
            </a:xfrm>
            <a:prstGeom prst="rect">
              <a:avLst/>
            </a:prstGeom>
          </p:spPr>
        </p:pic>
        <p:sp>
          <p:nvSpPr>
            <p:cNvPr id="6" name="Rectangle 5">
              <a:extLst>
                <a:ext uri="{FF2B5EF4-FFF2-40B4-BE49-F238E27FC236}">
                  <a16:creationId xmlns:a16="http://schemas.microsoft.com/office/drawing/2014/main" id="{D5473DF1-B2C6-4BDF-81F7-027D5E43797F}"/>
                </a:ext>
              </a:extLst>
            </p:cNvPr>
            <p:cNvSpPr/>
            <p:nvPr/>
          </p:nvSpPr>
          <p:spPr>
            <a:xfrm>
              <a:off x="651578" y="1122468"/>
              <a:ext cx="301150" cy="55247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6B930A4B-0F02-4FA7-9780-0DA8BF9AF9A2}"/>
              </a:ext>
            </a:extLst>
          </p:cNvPr>
          <p:cNvSpPr txBox="1"/>
          <p:nvPr/>
        </p:nvSpPr>
        <p:spPr>
          <a:xfrm>
            <a:off x="177988" y="279815"/>
            <a:ext cx="3726007" cy="461665"/>
          </a:xfrm>
          <a:prstGeom prst="rect">
            <a:avLst/>
          </a:prstGeom>
          <a:noFill/>
        </p:spPr>
        <p:txBody>
          <a:bodyPr wrap="square" rtlCol="0">
            <a:spAutoFit/>
          </a:bodyPr>
          <a:lstStyle/>
          <a:p>
            <a:r>
              <a:rPr lang="en-US" sz="2400" dirty="0"/>
              <a:t>Theta (radial) antennas - </a:t>
            </a:r>
          </a:p>
        </p:txBody>
      </p:sp>
      <p:sp>
        <p:nvSpPr>
          <p:cNvPr id="5" name="Rectangle 4">
            <a:extLst>
              <a:ext uri="{FF2B5EF4-FFF2-40B4-BE49-F238E27FC236}">
                <a16:creationId xmlns:a16="http://schemas.microsoft.com/office/drawing/2014/main" id="{BEA25395-FAE3-48B2-93B6-9415E4E574AF}"/>
              </a:ext>
            </a:extLst>
          </p:cNvPr>
          <p:cNvSpPr/>
          <p:nvPr/>
        </p:nvSpPr>
        <p:spPr>
          <a:xfrm>
            <a:off x="7134504" y="1634261"/>
            <a:ext cx="4079917" cy="923330"/>
          </a:xfrm>
          <a:prstGeom prst="rect">
            <a:avLst/>
          </a:prstGeom>
        </p:spPr>
        <p:txBody>
          <a:bodyPr wrap="square">
            <a:spAutoFit/>
          </a:bodyPr>
          <a:lstStyle/>
          <a:p>
            <a:pPr marL="285750" indent="-285750">
              <a:buFont typeface="Arial" panose="020B0604020202020204" pitchFamily="34" charset="0"/>
              <a:buChar char="•"/>
            </a:pPr>
            <a:r>
              <a:rPr lang="en-US" dirty="0"/>
              <a:t>12 channels for radial probes - brought out on single 24wire, individually shielded twisted pair cable</a:t>
            </a:r>
          </a:p>
        </p:txBody>
      </p:sp>
      <p:sp>
        <p:nvSpPr>
          <p:cNvPr id="4" name="TextBox 3">
            <a:extLst>
              <a:ext uri="{FF2B5EF4-FFF2-40B4-BE49-F238E27FC236}">
                <a16:creationId xmlns:a16="http://schemas.microsoft.com/office/drawing/2014/main" id="{CF78A0E6-861F-445E-B1B3-D1B8235D5D33}"/>
              </a:ext>
            </a:extLst>
          </p:cNvPr>
          <p:cNvSpPr txBox="1"/>
          <p:nvPr/>
        </p:nvSpPr>
        <p:spPr>
          <a:xfrm>
            <a:off x="223136" y="3429000"/>
            <a:ext cx="1552254" cy="1200329"/>
          </a:xfrm>
          <a:prstGeom prst="rect">
            <a:avLst/>
          </a:prstGeom>
          <a:solidFill>
            <a:schemeClr val="bg1"/>
          </a:solidFill>
        </p:spPr>
        <p:txBody>
          <a:bodyPr wrap="square" rtlCol="0">
            <a:spAutoFit/>
          </a:bodyPr>
          <a:lstStyle/>
          <a:p>
            <a:r>
              <a:rPr lang="en-US" dirty="0"/>
              <a:t>40 wire, 25mm wide ribbon cable (3M 3756/40)</a:t>
            </a:r>
          </a:p>
        </p:txBody>
      </p:sp>
      <p:sp>
        <p:nvSpPr>
          <p:cNvPr id="8" name="TextBox 7">
            <a:extLst>
              <a:ext uri="{FF2B5EF4-FFF2-40B4-BE49-F238E27FC236}">
                <a16:creationId xmlns:a16="http://schemas.microsoft.com/office/drawing/2014/main" id="{55811CF1-01FD-4EC3-822A-D49ACE11FAEB}"/>
              </a:ext>
            </a:extLst>
          </p:cNvPr>
          <p:cNvSpPr txBox="1"/>
          <p:nvPr/>
        </p:nvSpPr>
        <p:spPr>
          <a:xfrm>
            <a:off x="245823" y="4854507"/>
            <a:ext cx="1462517" cy="1754326"/>
          </a:xfrm>
          <a:prstGeom prst="rect">
            <a:avLst/>
          </a:prstGeom>
          <a:noFill/>
        </p:spPr>
        <p:txBody>
          <a:bodyPr wrap="square" rtlCol="0">
            <a:spAutoFit/>
          </a:bodyPr>
          <a:lstStyle/>
          <a:p>
            <a:r>
              <a:rPr lang="en-US" dirty="0"/>
              <a:t>PCBs at each end create DQ-bucked loops from the ribbon cable</a:t>
            </a:r>
          </a:p>
        </p:txBody>
      </p:sp>
    </p:spTree>
    <p:extLst>
      <p:ext uri="{BB962C8B-B14F-4D97-AF65-F5344CB8AC3E}">
        <p14:creationId xmlns:p14="http://schemas.microsoft.com/office/powerpoint/2010/main" val="2393270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13621543-7A5E-444A-9EF3-5DF0BC50219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29" r="19540"/>
          <a:stretch/>
        </p:blipFill>
        <p:spPr bwMode="auto">
          <a:xfrm>
            <a:off x="5868231" y="944779"/>
            <a:ext cx="5811705" cy="418470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0691238-6C8D-4D36-B50A-8A29D2009EC4}"/>
              </a:ext>
            </a:extLst>
          </p:cNvPr>
          <p:cNvSpPr txBox="1"/>
          <p:nvPr/>
        </p:nvSpPr>
        <p:spPr>
          <a:xfrm>
            <a:off x="386129" y="271966"/>
            <a:ext cx="5168561" cy="2677656"/>
          </a:xfrm>
          <a:prstGeom prst="rect">
            <a:avLst/>
          </a:prstGeom>
          <a:noFill/>
        </p:spPr>
        <p:txBody>
          <a:bodyPr wrap="square" rtlCol="0">
            <a:spAutoFit/>
          </a:bodyPr>
          <a:lstStyle/>
          <a:p>
            <a:r>
              <a:rPr lang="en-US" sz="2400" dirty="0"/>
              <a:t>Theta antennas (cont.)</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To compensate for the weak sensitivity of few (5) turns available from ribbon cable, the TQA channels are outfitted with 1000x gain amplifiers (based on AD8221BR)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Test for circuit functionality with dB/dt from permanent magnet </a:t>
            </a:r>
            <a:r>
              <a:rPr lang="en-US" dirty="0">
                <a:sym typeface="Wingdings" panose="05000000000000000000" pitchFamily="2" charset="2"/>
              </a:rPr>
              <a:t></a:t>
            </a:r>
            <a:endParaRPr lang="en-US" dirty="0"/>
          </a:p>
        </p:txBody>
      </p:sp>
      <p:pic>
        <p:nvPicPr>
          <p:cNvPr id="1028" name="Picture 4">
            <a:extLst>
              <a:ext uri="{FF2B5EF4-FFF2-40B4-BE49-F238E27FC236}">
                <a16:creationId xmlns:a16="http://schemas.microsoft.com/office/drawing/2014/main" id="{5640E721-8B95-49F1-AA3A-1AB2BC8260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8118" y="3243515"/>
            <a:ext cx="3856419" cy="3170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1358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7D8E5A-4E1B-4EDA-BCE3-671B1D343D17}"/>
              </a:ext>
            </a:extLst>
          </p:cNvPr>
          <p:cNvSpPr txBox="1"/>
          <p:nvPr/>
        </p:nvSpPr>
        <p:spPr>
          <a:xfrm>
            <a:off x="466344" y="612648"/>
            <a:ext cx="5168561" cy="4616648"/>
          </a:xfrm>
          <a:prstGeom prst="rect">
            <a:avLst/>
          </a:prstGeom>
          <a:noFill/>
        </p:spPr>
        <p:txBody>
          <a:bodyPr wrap="square" rtlCol="0">
            <a:spAutoFit/>
          </a:bodyPr>
          <a:lstStyle/>
          <a:p>
            <a:r>
              <a:rPr lang="en-US" sz="2400" dirty="0"/>
              <a:t>Z antennas</a:t>
            </a:r>
            <a:r>
              <a:rPr lang="en-US" dirty="0"/>
              <a:t>:</a:t>
            </a:r>
          </a:p>
          <a:p>
            <a:endParaRPr lang="en-US" dirty="0"/>
          </a:p>
          <a:p>
            <a:pPr marL="285750" indent="-285750">
              <a:buFont typeface="Arial" panose="020B0604020202020204" pitchFamily="34" charset="0"/>
              <a:buChar char="•"/>
            </a:pPr>
            <a:r>
              <a:rPr lang="en-US" dirty="0"/>
              <a:t>Single panel has 6 ‘</a:t>
            </a:r>
            <a:r>
              <a:rPr lang="en-US" dirty="0" err="1"/>
              <a:t>sextupole</a:t>
            </a:r>
            <a:r>
              <a:rPr lang="en-US" dirty="0"/>
              <a:t>’ circuits Z1-Z6 – wrapped around the theta antennas and ‘spider’ supports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Each ‘ZQA’ is composed of a 6-fold set of ‘racetrack’ windings, with each winding connected in series and alternating in chirality with its neighbor, to form a single circuit (shown going left to right in photo)</a:t>
            </a:r>
          </a:p>
          <a:p>
            <a:pPr marL="285750" indent="-285750">
              <a:buFont typeface="Arial" panose="020B0604020202020204" pitchFamily="34" charset="0"/>
              <a:buChar char="•"/>
            </a:pPr>
            <a:endParaRPr lang="en-US" dirty="0">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Each racetrack has 132 turns (66 per layer) and is 100 mm long and 50 mm wide. </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6" name="Picture 5" descr="A picture containing furniture, light, chest of drawers, wardrobe&#10;&#10;Description automatically generated">
            <a:extLst>
              <a:ext uri="{FF2B5EF4-FFF2-40B4-BE49-F238E27FC236}">
                <a16:creationId xmlns:a16="http://schemas.microsoft.com/office/drawing/2014/main" id="{66CDFA54-42D9-4C9A-87DD-D8FD8C0AE4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88255" y="1840381"/>
            <a:ext cx="6645087" cy="3081708"/>
          </a:xfrm>
          <a:prstGeom prst="rect">
            <a:avLst/>
          </a:prstGeom>
        </p:spPr>
      </p:pic>
    </p:spTree>
    <p:extLst>
      <p:ext uri="{BB962C8B-B14F-4D97-AF65-F5344CB8AC3E}">
        <p14:creationId xmlns:p14="http://schemas.microsoft.com/office/powerpoint/2010/main" val="35904045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2348</TotalTime>
  <Words>2886</Words>
  <Application>Microsoft Office PowerPoint</Application>
  <PresentationFormat>Widescreen</PresentationFormat>
  <Paragraphs>270</Paragraphs>
  <Slides>58</Slides>
  <Notes>0</Notes>
  <HiddenSlides>0</HiddenSlides>
  <MMClips>5</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58</vt:i4>
      </vt:variant>
    </vt:vector>
  </HeadingPairs>
  <TitlesOfParts>
    <vt:vector size="64" baseType="lpstr">
      <vt:lpstr>Arial</vt:lpstr>
      <vt:lpstr>Calibri</vt:lpstr>
      <vt:lpstr>Calibri Light</vt:lpstr>
      <vt:lpstr>Cambria Math</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Joseph DiMarco</dc:creator>
  <cp:lastModifiedBy>Joseph DiMarco</cp:lastModifiedBy>
  <cp:revision>73</cp:revision>
  <dcterms:created xsi:type="dcterms:W3CDTF">2022-04-26T14:22:17Z</dcterms:created>
  <dcterms:modified xsi:type="dcterms:W3CDTF">2022-04-28T15:53:57Z</dcterms:modified>
</cp:coreProperties>
</file>