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46" r:id="rId5"/>
  </p:sldMasterIdLst>
  <p:notesMasterIdLst>
    <p:notesMasterId r:id="rId37"/>
  </p:notesMasterIdLst>
  <p:handoutMasterIdLst>
    <p:handoutMasterId r:id="rId38"/>
  </p:handoutMasterIdLst>
  <p:sldIdLst>
    <p:sldId id="257" r:id="rId6"/>
    <p:sldId id="645" r:id="rId7"/>
    <p:sldId id="701" r:id="rId8"/>
    <p:sldId id="702" r:id="rId9"/>
    <p:sldId id="591" r:id="rId10"/>
    <p:sldId id="703" r:id="rId11"/>
    <p:sldId id="587" r:id="rId12"/>
    <p:sldId id="597" r:id="rId13"/>
    <p:sldId id="601" r:id="rId14"/>
    <p:sldId id="643" r:id="rId15"/>
    <p:sldId id="704" r:id="rId16"/>
    <p:sldId id="607" r:id="rId17"/>
    <p:sldId id="658" r:id="rId18"/>
    <p:sldId id="663" r:id="rId19"/>
    <p:sldId id="653" r:id="rId20"/>
    <p:sldId id="665" r:id="rId21"/>
    <p:sldId id="698" r:id="rId22"/>
    <p:sldId id="700" r:id="rId23"/>
    <p:sldId id="640" r:id="rId24"/>
    <p:sldId id="662" r:id="rId25"/>
    <p:sldId id="708" r:id="rId26"/>
    <p:sldId id="661" r:id="rId27"/>
    <p:sldId id="649" r:id="rId28"/>
    <p:sldId id="647" r:id="rId29"/>
    <p:sldId id="707" r:id="rId30"/>
    <p:sldId id="706" r:id="rId31"/>
    <p:sldId id="709" r:id="rId32"/>
    <p:sldId id="705" r:id="rId33"/>
    <p:sldId id="695" r:id="rId34"/>
    <p:sldId id="699" r:id="rId35"/>
    <p:sldId id="593" r:id="rId36"/>
  </p:sldIdLst>
  <p:sldSz cx="12192000" cy="6858000"/>
  <p:notesSz cx="7077075" cy="9363075"/>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49" userDrawn="1">
          <p15:clr>
            <a:srgbClr val="A4A3A4"/>
          </p15:clr>
        </p15:guide>
        <p15:guide id="2" pos="222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oples-Evans, Elmie A." initials="PEA" lastIdx="3" clrIdx="0"/>
  <p:cmAuthor id="2" name="Jansma, William G." initials="JWG" lastIdx="3" clrIdx="1">
    <p:extLst>
      <p:ext uri="{19B8F6BF-5375-455C-9EA6-DF929625EA0E}">
        <p15:presenceInfo xmlns:p15="http://schemas.microsoft.com/office/powerpoint/2012/main" userId="S::jansma@anl.gov::88128521-8857-4754-aaaf-22a36b10bae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7A1AC9"/>
    <a:srgbClr val="920204"/>
    <a:srgbClr val="094875"/>
    <a:srgbClr val="17375E"/>
    <a:srgbClr val="558ED5"/>
    <a:srgbClr val="005C98"/>
    <a:srgbClr val="4E7601"/>
    <a:srgbClr val="760001"/>
    <a:srgbClr val="0060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50" autoAdjust="0"/>
    <p:restoredTop sz="89388" autoAdjust="0"/>
  </p:normalViewPr>
  <p:slideViewPr>
    <p:cSldViewPr snapToGrid="0">
      <p:cViewPr varScale="1">
        <p:scale>
          <a:sx n="67" d="100"/>
          <a:sy n="67" d="100"/>
        </p:scale>
        <p:origin x="684" y="44"/>
      </p:cViewPr>
      <p:guideLst>
        <p:guide orient="horz" pos="2160"/>
        <p:guide pos="3840"/>
      </p:guideLst>
    </p:cSldViewPr>
  </p:slideViewPr>
  <p:notesTextViewPr>
    <p:cViewPr>
      <p:scale>
        <a:sx n="100" d="100"/>
        <a:sy n="100" d="100"/>
      </p:scale>
      <p:origin x="0" y="0"/>
    </p:cViewPr>
  </p:notesTextViewPr>
  <p:sorterViewPr>
    <p:cViewPr>
      <p:scale>
        <a:sx n="150" d="100"/>
        <a:sy n="150" d="100"/>
      </p:scale>
      <p:origin x="0" y="7552"/>
    </p:cViewPr>
  </p:sorterViewPr>
  <p:notesViewPr>
    <p:cSldViewPr snapToGrid="0" snapToObjects="1">
      <p:cViewPr varScale="1">
        <p:scale>
          <a:sx n="56" d="100"/>
          <a:sy n="56" d="100"/>
        </p:scale>
        <p:origin x="2838" y="84"/>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commentAuthors" Target="commentAuthor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518" cy="469925"/>
          </a:xfrm>
          <a:prstGeom prst="rect">
            <a:avLst/>
          </a:prstGeom>
        </p:spPr>
        <p:txBody>
          <a:bodyPr vert="horz" lIns="92858" tIns="46429" rIns="92858" bIns="46429" rtlCol="0"/>
          <a:lstStyle>
            <a:lvl1pPr algn="l">
              <a:defRPr sz="1200"/>
            </a:lvl1pPr>
          </a:lstStyle>
          <a:p>
            <a:endParaRPr lang="en-US" dirty="0"/>
          </a:p>
        </p:txBody>
      </p:sp>
      <p:sp>
        <p:nvSpPr>
          <p:cNvPr id="3" name="Date Placeholder 2"/>
          <p:cNvSpPr>
            <a:spLocks noGrp="1"/>
          </p:cNvSpPr>
          <p:nvPr>
            <p:ph type="dt" sz="quarter" idx="1"/>
          </p:nvPr>
        </p:nvSpPr>
        <p:spPr>
          <a:xfrm>
            <a:off x="4008941" y="0"/>
            <a:ext cx="3066518" cy="469925"/>
          </a:xfrm>
          <a:prstGeom prst="rect">
            <a:avLst/>
          </a:prstGeom>
        </p:spPr>
        <p:txBody>
          <a:bodyPr vert="horz" lIns="92858" tIns="46429" rIns="92858" bIns="46429" rtlCol="0"/>
          <a:lstStyle>
            <a:lvl1pPr algn="r">
              <a:defRPr sz="1200"/>
            </a:lvl1pPr>
          </a:lstStyle>
          <a:p>
            <a:fld id="{B691EE03-8B86-4483-A61E-7F251E4A6480}" type="datetimeFigureOut">
              <a:rPr lang="en-US" smtClean="0"/>
              <a:t>11/1/2022</a:t>
            </a:fld>
            <a:endParaRPr lang="en-US" dirty="0"/>
          </a:p>
        </p:txBody>
      </p:sp>
      <p:sp>
        <p:nvSpPr>
          <p:cNvPr id="4" name="Footer Placeholder 3"/>
          <p:cNvSpPr>
            <a:spLocks noGrp="1"/>
          </p:cNvSpPr>
          <p:nvPr>
            <p:ph type="ftr" sz="quarter" idx="2"/>
          </p:nvPr>
        </p:nvSpPr>
        <p:spPr>
          <a:xfrm>
            <a:off x="0" y="8893150"/>
            <a:ext cx="3066518" cy="469925"/>
          </a:xfrm>
          <a:prstGeom prst="rect">
            <a:avLst/>
          </a:prstGeom>
        </p:spPr>
        <p:txBody>
          <a:bodyPr vert="horz" lIns="92858" tIns="46429" rIns="92858" bIns="46429"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08941" y="8893150"/>
            <a:ext cx="3066518" cy="469925"/>
          </a:xfrm>
          <a:prstGeom prst="rect">
            <a:avLst/>
          </a:prstGeom>
        </p:spPr>
        <p:txBody>
          <a:bodyPr vert="horz" lIns="92858" tIns="46429" rIns="92858" bIns="46429" rtlCol="0" anchor="b"/>
          <a:lstStyle>
            <a:lvl1pPr algn="r">
              <a:defRPr sz="1200"/>
            </a:lvl1pPr>
          </a:lstStyle>
          <a:p>
            <a:fld id="{06B5E9DE-290D-4688-9E0B-EC76B12906A3}" type="slidenum">
              <a:rPr lang="en-US" smtClean="0"/>
              <a:t>‹#›</a:t>
            </a:fld>
            <a:endParaRPr lang="en-US" dirty="0"/>
          </a:p>
        </p:txBody>
      </p:sp>
    </p:spTree>
    <p:extLst>
      <p:ext uri="{BB962C8B-B14F-4D97-AF65-F5344CB8AC3E}">
        <p14:creationId xmlns:p14="http://schemas.microsoft.com/office/powerpoint/2010/main" val="2039260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21" tIns="46961" rIns="93921" bIns="46961" rtlCol="0"/>
          <a:lstStyle>
            <a:lvl1pPr algn="l">
              <a:defRPr sz="1200"/>
            </a:lvl1pPr>
          </a:lstStyle>
          <a:p>
            <a:endParaRPr lang="en-US" dirty="0"/>
          </a:p>
        </p:txBody>
      </p:sp>
      <p:sp>
        <p:nvSpPr>
          <p:cNvPr id="3" name="Date Placeholder 2"/>
          <p:cNvSpPr>
            <a:spLocks noGrp="1"/>
          </p:cNvSpPr>
          <p:nvPr>
            <p:ph type="dt" idx="1"/>
          </p:nvPr>
        </p:nvSpPr>
        <p:spPr>
          <a:xfrm>
            <a:off x="4008706" y="0"/>
            <a:ext cx="3066733" cy="468154"/>
          </a:xfrm>
          <a:prstGeom prst="rect">
            <a:avLst/>
          </a:prstGeom>
        </p:spPr>
        <p:txBody>
          <a:bodyPr vert="horz" lIns="93921" tIns="46961" rIns="93921" bIns="46961" rtlCol="0"/>
          <a:lstStyle>
            <a:lvl1pPr algn="r">
              <a:defRPr sz="1200"/>
            </a:lvl1pPr>
          </a:lstStyle>
          <a:p>
            <a:fld id="{1AF9D93D-2DCD-4941-9148-539F4B11DA5A}" type="datetimeFigureOut">
              <a:rPr lang="en-US" smtClean="0"/>
              <a:t>11/1/2022</a:t>
            </a:fld>
            <a:endParaRPr lang="en-US" dirty="0"/>
          </a:p>
        </p:txBody>
      </p:sp>
      <p:sp>
        <p:nvSpPr>
          <p:cNvPr id="4" name="Slide Image Placeholder 3"/>
          <p:cNvSpPr>
            <a:spLocks noGrp="1" noRot="1" noChangeAspect="1"/>
          </p:cNvSpPr>
          <p:nvPr>
            <p:ph type="sldImg" idx="2"/>
          </p:nvPr>
        </p:nvSpPr>
        <p:spPr>
          <a:xfrm>
            <a:off x="417513" y="701675"/>
            <a:ext cx="6242050" cy="3511550"/>
          </a:xfrm>
          <a:prstGeom prst="rect">
            <a:avLst/>
          </a:prstGeom>
          <a:noFill/>
          <a:ln w="12700">
            <a:solidFill>
              <a:prstClr val="black"/>
            </a:solidFill>
          </a:ln>
        </p:spPr>
        <p:txBody>
          <a:bodyPr vert="horz" lIns="93921" tIns="46961" rIns="93921" bIns="46961" rtlCol="0" anchor="ctr"/>
          <a:lstStyle/>
          <a:p>
            <a:endParaRPr lang="en-US" dirty="0"/>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21" tIns="46961" rIns="93921" bIns="4696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6"/>
            <a:ext cx="3066733" cy="468154"/>
          </a:xfrm>
          <a:prstGeom prst="rect">
            <a:avLst/>
          </a:prstGeom>
        </p:spPr>
        <p:txBody>
          <a:bodyPr vert="horz" lIns="93921" tIns="46961" rIns="93921" bIns="46961"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6" y="8893296"/>
            <a:ext cx="3066733" cy="468154"/>
          </a:xfrm>
          <a:prstGeom prst="rect">
            <a:avLst/>
          </a:prstGeom>
        </p:spPr>
        <p:txBody>
          <a:bodyPr vert="horz" lIns="93921" tIns="46961" rIns="93921" bIns="46961" rtlCol="0" anchor="b"/>
          <a:lstStyle>
            <a:lvl1pPr algn="r">
              <a:defRPr sz="1200"/>
            </a:lvl1pPr>
          </a:lstStyle>
          <a:p>
            <a:fld id="{96257B74-7AA3-6D4E-A5F4-7C976DCE7D18}" type="slidenum">
              <a:rPr lang="en-US" smtClean="0"/>
              <a:t>‹#›</a:t>
            </a:fld>
            <a:endParaRPr lang="en-US" dirty="0"/>
          </a:p>
        </p:txBody>
      </p:sp>
    </p:spTree>
    <p:extLst>
      <p:ext uri="{BB962C8B-B14F-4D97-AF65-F5344CB8AC3E}">
        <p14:creationId xmlns:p14="http://schemas.microsoft.com/office/powerpoint/2010/main" val="7334803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6"/>
          <p:cNvSpPr>
            <a:spLocks noGrp="1" noChangeArrowheads="1"/>
          </p:cNvSpPr>
          <p:nvPr>
            <p:ph type="sldNum" sz="quarter"/>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a:tabLst>
                <a:tab pos="743345" algn="l"/>
                <a:tab pos="1486692" algn="l"/>
                <a:tab pos="2230037" algn="l"/>
                <a:tab pos="2973383" algn="l"/>
              </a:tabLst>
              <a:defRPr sz="2400">
                <a:solidFill>
                  <a:schemeClr val="tx1"/>
                </a:solidFill>
                <a:latin typeface="Arial" charset="0"/>
                <a:ea typeface="ＭＳ Ｐゴシック" charset="0"/>
                <a:cs typeface="ＭＳ Ｐゴシック" charset="0"/>
              </a:defRPr>
            </a:lvl1pPr>
            <a:lvl2pPr eaLnBrk="0">
              <a:tabLst>
                <a:tab pos="743345" algn="l"/>
                <a:tab pos="1486692" algn="l"/>
                <a:tab pos="2230037" algn="l"/>
                <a:tab pos="2973383" algn="l"/>
              </a:tabLst>
              <a:defRPr sz="2400">
                <a:solidFill>
                  <a:schemeClr val="tx1"/>
                </a:solidFill>
                <a:latin typeface="Arial" charset="0"/>
                <a:ea typeface="ＭＳ Ｐゴシック" charset="0"/>
              </a:defRPr>
            </a:lvl2pPr>
            <a:lvl3pPr eaLnBrk="0">
              <a:tabLst>
                <a:tab pos="743345" algn="l"/>
                <a:tab pos="1486692" algn="l"/>
                <a:tab pos="2230037" algn="l"/>
                <a:tab pos="2973383" algn="l"/>
              </a:tabLst>
              <a:defRPr sz="2400">
                <a:solidFill>
                  <a:schemeClr val="tx1"/>
                </a:solidFill>
                <a:latin typeface="Arial" charset="0"/>
                <a:ea typeface="ＭＳ Ｐゴシック" charset="0"/>
              </a:defRPr>
            </a:lvl3pPr>
            <a:lvl4pPr eaLnBrk="0">
              <a:tabLst>
                <a:tab pos="743345" algn="l"/>
                <a:tab pos="1486692" algn="l"/>
                <a:tab pos="2230037" algn="l"/>
                <a:tab pos="2973383" algn="l"/>
              </a:tabLst>
              <a:defRPr sz="2400">
                <a:solidFill>
                  <a:schemeClr val="tx1"/>
                </a:solidFill>
                <a:latin typeface="Arial" charset="0"/>
                <a:ea typeface="ＭＳ Ｐゴシック" charset="0"/>
              </a:defRPr>
            </a:lvl4pPr>
            <a:lvl5pPr eaLnBrk="0">
              <a:tabLst>
                <a:tab pos="743345" algn="l"/>
                <a:tab pos="1486692" algn="l"/>
                <a:tab pos="2230037" algn="l"/>
                <a:tab pos="2973383" algn="l"/>
              </a:tabLst>
              <a:defRPr sz="2400">
                <a:solidFill>
                  <a:schemeClr val="tx1"/>
                </a:solidFill>
                <a:latin typeface="Arial" charset="0"/>
                <a:ea typeface="ＭＳ Ｐゴシック" charset="0"/>
              </a:defRPr>
            </a:lvl5pPr>
            <a:lvl6pPr marL="2582145" indent="-234740" eaLnBrk="0" fontAlgn="base" hangingPunct="0">
              <a:lnSpc>
                <a:spcPct val="93000"/>
              </a:lnSpc>
              <a:spcBef>
                <a:spcPct val="0"/>
              </a:spcBef>
              <a:spcAft>
                <a:spcPct val="0"/>
              </a:spcAft>
              <a:buClr>
                <a:srgbClr val="000000"/>
              </a:buClr>
              <a:buSzPct val="100000"/>
              <a:buFont typeface="Times New Roman" charset="0"/>
              <a:tabLst>
                <a:tab pos="743345" algn="l"/>
                <a:tab pos="1486692" algn="l"/>
                <a:tab pos="2230037" algn="l"/>
                <a:tab pos="2973383" algn="l"/>
              </a:tabLst>
              <a:defRPr sz="2400">
                <a:solidFill>
                  <a:schemeClr val="tx1"/>
                </a:solidFill>
                <a:latin typeface="Arial" charset="0"/>
                <a:ea typeface="ＭＳ Ｐゴシック" charset="0"/>
              </a:defRPr>
            </a:lvl6pPr>
            <a:lvl7pPr marL="3051630" indent="-234740" eaLnBrk="0" fontAlgn="base" hangingPunct="0">
              <a:lnSpc>
                <a:spcPct val="93000"/>
              </a:lnSpc>
              <a:spcBef>
                <a:spcPct val="0"/>
              </a:spcBef>
              <a:spcAft>
                <a:spcPct val="0"/>
              </a:spcAft>
              <a:buClr>
                <a:srgbClr val="000000"/>
              </a:buClr>
              <a:buSzPct val="100000"/>
              <a:buFont typeface="Times New Roman" charset="0"/>
              <a:tabLst>
                <a:tab pos="743345" algn="l"/>
                <a:tab pos="1486692" algn="l"/>
                <a:tab pos="2230037" algn="l"/>
                <a:tab pos="2973383" algn="l"/>
              </a:tabLst>
              <a:defRPr sz="2400">
                <a:solidFill>
                  <a:schemeClr val="tx1"/>
                </a:solidFill>
                <a:latin typeface="Arial" charset="0"/>
                <a:ea typeface="ＭＳ Ｐゴシック" charset="0"/>
              </a:defRPr>
            </a:lvl7pPr>
            <a:lvl8pPr marL="3521111" indent="-234740" eaLnBrk="0" fontAlgn="base" hangingPunct="0">
              <a:lnSpc>
                <a:spcPct val="93000"/>
              </a:lnSpc>
              <a:spcBef>
                <a:spcPct val="0"/>
              </a:spcBef>
              <a:spcAft>
                <a:spcPct val="0"/>
              </a:spcAft>
              <a:buClr>
                <a:srgbClr val="000000"/>
              </a:buClr>
              <a:buSzPct val="100000"/>
              <a:buFont typeface="Times New Roman" charset="0"/>
              <a:tabLst>
                <a:tab pos="743345" algn="l"/>
                <a:tab pos="1486692" algn="l"/>
                <a:tab pos="2230037" algn="l"/>
                <a:tab pos="2973383" algn="l"/>
              </a:tabLst>
              <a:defRPr sz="2400">
                <a:solidFill>
                  <a:schemeClr val="tx1"/>
                </a:solidFill>
                <a:latin typeface="Arial" charset="0"/>
                <a:ea typeface="ＭＳ Ｐゴシック" charset="0"/>
              </a:defRPr>
            </a:lvl8pPr>
            <a:lvl9pPr marL="3990594" indent="-234740" eaLnBrk="0" fontAlgn="base" hangingPunct="0">
              <a:lnSpc>
                <a:spcPct val="93000"/>
              </a:lnSpc>
              <a:spcBef>
                <a:spcPct val="0"/>
              </a:spcBef>
              <a:spcAft>
                <a:spcPct val="0"/>
              </a:spcAft>
              <a:buClr>
                <a:srgbClr val="000000"/>
              </a:buClr>
              <a:buSzPct val="100000"/>
              <a:buFont typeface="Times New Roman" charset="0"/>
              <a:tabLst>
                <a:tab pos="743345" algn="l"/>
                <a:tab pos="1486692" algn="l"/>
                <a:tab pos="2230037" algn="l"/>
                <a:tab pos="2973383" algn="l"/>
              </a:tabLst>
              <a:defRPr sz="2400">
                <a:solidFill>
                  <a:schemeClr val="tx1"/>
                </a:solidFill>
                <a:latin typeface="Arial" charset="0"/>
                <a:ea typeface="ＭＳ Ｐゴシック" charset="0"/>
              </a:defRPr>
            </a:lvl9pPr>
          </a:lstStyle>
          <a:p>
            <a:pPr eaLnBrk="1"/>
            <a:fld id="{84BE3096-FF3B-1648-A643-D3909CD99245}" type="slidenum">
              <a:rPr lang="en-US" sz="1500">
                <a:solidFill>
                  <a:srgbClr val="000000"/>
                </a:solidFill>
                <a:latin typeface="Times New Roman" charset="0"/>
              </a:rPr>
              <a:pPr eaLnBrk="1"/>
              <a:t>1</a:t>
            </a:fld>
            <a:endParaRPr lang="en-US" sz="1500" dirty="0">
              <a:solidFill>
                <a:srgbClr val="000000"/>
              </a:solidFill>
              <a:latin typeface="Times New Roman" charset="0"/>
            </a:endParaRPr>
          </a:p>
        </p:txBody>
      </p:sp>
      <p:sp>
        <p:nvSpPr>
          <p:cNvPr id="16385" name="Rectangle 1"/>
          <p:cNvSpPr>
            <a:spLocks noChangeArrowheads="1"/>
          </p:cNvSpPr>
          <p:nvPr/>
        </p:nvSpPr>
        <p:spPr bwMode="auto">
          <a:xfrm>
            <a:off x="6" y="0"/>
            <a:ext cx="1639" cy="162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lIns="92418" tIns="46212" rIns="92418" bIns="46212"/>
          <a:lstStyle/>
          <a:p>
            <a:pPr defTabSz="939170" fontAlgn="auto">
              <a:spcBef>
                <a:spcPts val="0"/>
              </a:spcBef>
              <a:spcAft>
                <a:spcPts val="0"/>
              </a:spcAft>
              <a:defRPr/>
            </a:pPr>
            <a:r>
              <a:rPr lang="en-US" dirty="0">
                <a:solidFill>
                  <a:srgbClr val="404040"/>
                </a:solidFill>
                <a:latin typeface="Calibri" charset="0"/>
                <a:ea typeface="+mn-ea"/>
              </a:rPr>
              <a:t>Univ of Chicago Review, Aug. 30, 2010</a:t>
            </a:r>
          </a:p>
        </p:txBody>
      </p:sp>
      <p:sp>
        <p:nvSpPr>
          <p:cNvPr id="16386" name="Rectangle 2"/>
          <p:cNvSpPr>
            <a:spLocks noChangeArrowheads="1"/>
          </p:cNvSpPr>
          <p:nvPr/>
        </p:nvSpPr>
        <p:spPr bwMode="auto">
          <a:xfrm>
            <a:off x="6" y="0"/>
            <a:ext cx="1639" cy="162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lIns="92418" tIns="46212" rIns="92418" bIns="46212"/>
          <a:lstStyle/>
          <a:p>
            <a:pPr defTabSz="939170" fontAlgn="auto">
              <a:spcBef>
                <a:spcPts val="0"/>
              </a:spcBef>
              <a:spcAft>
                <a:spcPts val="0"/>
              </a:spcAft>
              <a:defRPr/>
            </a:pPr>
            <a:fld id="{D8C02FBE-B1A1-9949-B8FC-82EFBC57DDE8}" type="slidenum">
              <a:rPr lang="en-US">
                <a:solidFill>
                  <a:srgbClr val="404040"/>
                </a:solidFill>
                <a:latin typeface="Calibri" charset="0"/>
                <a:ea typeface="+mn-ea"/>
              </a:rPr>
              <a:pPr defTabSz="939170" fontAlgn="auto">
                <a:spcBef>
                  <a:spcPts val="0"/>
                </a:spcBef>
                <a:spcAft>
                  <a:spcPts val="0"/>
                </a:spcAft>
                <a:defRPr/>
              </a:pPr>
              <a:t>1</a:t>
            </a:fld>
            <a:endParaRPr lang="en-US" dirty="0">
              <a:solidFill>
                <a:srgbClr val="404040"/>
              </a:solidFill>
              <a:latin typeface="Calibri" charset="0"/>
              <a:ea typeface="+mn-ea"/>
            </a:endParaRPr>
          </a:p>
        </p:txBody>
      </p:sp>
      <p:sp>
        <p:nvSpPr>
          <p:cNvPr id="16387" name="Text Box 3"/>
          <p:cNvSpPr>
            <a:spLocks noGrp="1" noChangeArrowheads="1"/>
          </p:cNvSpPr>
          <p:nvPr>
            <p:ph type="body"/>
          </p:nvPr>
        </p:nvSpPr>
        <p:spPr>
          <a:xfrm>
            <a:off x="7" y="2"/>
            <a:ext cx="292089" cy="46048"/>
          </a:xfrm>
          <a:extLs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eaLnBrk="1">
              <a:spcBef>
                <a:spcPct val="0"/>
              </a:spcBef>
              <a:defRPr/>
            </a:pPr>
            <a:endParaRPr lang="en-US" sz="2000" dirty="0">
              <a:latin typeface="Arial" charset="0"/>
              <a:cs typeface="WenQuanYi Zen Hei" charset="0"/>
            </a:endParaRPr>
          </a:p>
        </p:txBody>
      </p:sp>
    </p:spTree>
    <p:extLst>
      <p:ext uri="{BB962C8B-B14F-4D97-AF65-F5344CB8AC3E}">
        <p14:creationId xmlns:p14="http://schemas.microsoft.com/office/powerpoint/2010/main" val="1166382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257B74-7AA3-6D4E-A5F4-7C976DCE7D18}" type="slidenum">
              <a:rPr lang="en-US" smtClean="0"/>
              <a:t>19</a:t>
            </a:fld>
            <a:endParaRPr lang="en-US" dirty="0"/>
          </a:p>
        </p:txBody>
      </p:sp>
    </p:spTree>
    <p:extLst>
      <p:ext uri="{BB962C8B-B14F-4D97-AF65-F5344CB8AC3E}">
        <p14:creationId xmlns:p14="http://schemas.microsoft.com/office/powerpoint/2010/main" val="41529548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lumns-TWO">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a:xfrm>
            <a:off x="11417300" y="6513801"/>
            <a:ext cx="609600" cy="182880"/>
          </a:xfrm>
        </p:spPr>
        <p:txBody>
          <a:bodyPr/>
          <a:lstStyle>
            <a:lvl1pPr>
              <a:defRPr>
                <a:solidFill>
                  <a:srgbClr val="232425"/>
                </a:solidFill>
              </a:defRPr>
            </a:lvl1pPr>
          </a:lstStyle>
          <a:p>
            <a:fld id="{AEFAAC5A-9C4F-4278-920D-DF2BAB595749}" type="slidenum">
              <a:rPr lang="en-US" smtClean="0">
                <a:latin typeface="Arial"/>
              </a:rPr>
              <a:pPr/>
              <a:t>‹#›</a:t>
            </a:fld>
            <a:endParaRPr lang="en-US" dirty="0">
              <a:latin typeface="Arial"/>
            </a:endParaRPr>
          </a:p>
        </p:txBody>
      </p:sp>
      <p:sp>
        <p:nvSpPr>
          <p:cNvPr id="7" name="Text Placeholder 5"/>
          <p:cNvSpPr>
            <a:spLocks noGrp="1"/>
          </p:cNvSpPr>
          <p:nvPr>
            <p:ph type="body" sz="quarter" idx="12" hasCustomPrompt="1"/>
          </p:nvPr>
        </p:nvSpPr>
        <p:spPr>
          <a:xfrm>
            <a:off x="609601" y="1168749"/>
            <a:ext cx="11163868" cy="499715"/>
          </a:xfrm>
        </p:spPr>
        <p:txBody>
          <a:bodyPr bIns="0">
            <a:noAutofit/>
          </a:bodyPr>
          <a:lstStyle>
            <a:lvl1pPr marL="0" indent="0">
              <a:lnSpc>
                <a:spcPct val="90000"/>
              </a:lnSpc>
              <a:spcBef>
                <a:spcPts val="0"/>
              </a:spcBef>
              <a:buNone/>
              <a:defRPr sz="2400" b="0">
                <a:solidFill>
                  <a:srgbClr val="000000"/>
                </a:solidFill>
              </a:defRPr>
            </a:lvl1pPr>
          </a:lstStyle>
          <a:p>
            <a:r>
              <a:rPr lang="en-US" dirty="0"/>
              <a:t>Slide subtitle optional -  delete as needed</a:t>
            </a:r>
          </a:p>
        </p:txBody>
      </p:sp>
      <p:sp>
        <p:nvSpPr>
          <p:cNvPr id="4" name="Text Placeholder 3"/>
          <p:cNvSpPr>
            <a:spLocks noGrp="1"/>
          </p:cNvSpPr>
          <p:nvPr>
            <p:ph type="body" sz="quarter" idx="13"/>
          </p:nvPr>
        </p:nvSpPr>
        <p:spPr>
          <a:xfrm>
            <a:off x="609600" y="1699996"/>
            <a:ext cx="5364480" cy="4422775"/>
          </a:xfrm>
        </p:spPr>
        <p:txBody>
          <a:bodyPr/>
          <a:lstStyle>
            <a:lvl1pPr>
              <a:defRPr sz="2400">
                <a:solidFill>
                  <a:srgbClr val="000000"/>
                </a:solidFill>
              </a:defRPr>
            </a:lvl1pPr>
            <a:lvl2pPr marL="573088" indent="-298450">
              <a:spcBef>
                <a:spcPts val="0"/>
              </a:spcBef>
              <a:defRPr sz="2000">
                <a:solidFill>
                  <a:srgbClr val="000000"/>
                </a:solidFill>
              </a:defRPr>
            </a:lvl2pPr>
            <a:lvl3pPr marL="682625" indent="-184150">
              <a:defRPr sz="1800">
                <a:solidFill>
                  <a:srgbClr val="000000"/>
                </a:solidFill>
              </a:defRPr>
            </a:lvl3pPr>
            <a:lvl4pPr marL="865188" indent="-171450">
              <a:defRPr sz="1600">
                <a:solidFill>
                  <a:srgbClr val="000000"/>
                </a:solidFill>
              </a:defRPr>
            </a:lvl4pPr>
            <a:lvl5pPr marL="1084263" indent="-171450">
              <a:defRPr sz="14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ext Placeholder 3"/>
          <p:cNvSpPr>
            <a:spLocks noGrp="1"/>
          </p:cNvSpPr>
          <p:nvPr>
            <p:ph type="body" sz="quarter" idx="14"/>
          </p:nvPr>
        </p:nvSpPr>
        <p:spPr>
          <a:xfrm>
            <a:off x="6267451" y="1685707"/>
            <a:ext cx="5364480" cy="4422775"/>
          </a:xfrm>
        </p:spPr>
        <p:txBody>
          <a:bodyPr/>
          <a:lstStyle>
            <a:lvl1pPr>
              <a:defRPr sz="2400">
                <a:solidFill>
                  <a:srgbClr val="000000"/>
                </a:solidFill>
              </a:defRPr>
            </a:lvl1pPr>
            <a:lvl2pPr marL="573088" indent="-298450">
              <a:spcBef>
                <a:spcPts val="0"/>
              </a:spcBef>
              <a:defRPr sz="2000">
                <a:solidFill>
                  <a:srgbClr val="000000"/>
                </a:solidFill>
              </a:defRPr>
            </a:lvl2pPr>
            <a:lvl3pPr marL="682625" indent="-184150">
              <a:defRPr sz="1800">
                <a:solidFill>
                  <a:srgbClr val="000000"/>
                </a:solidFill>
              </a:defRPr>
            </a:lvl3pPr>
            <a:lvl4pPr marL="865188" indent="-171450">
              <a:defRPr sz="1600">
                <a:solidFill>
                  <a:srgbClr val="000000"/>
                </a:solidFill>
              </a:defRPr>
            </a:lvl4pPr>
            <a:lvl5pPr marL="1084263" indent="-171450">
              <a:defRPr sz="14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p:cNvSpPr>
            <a:spLocks noGrp="1"/>
          </p:cNvSpPr>
          <p:nvPr>
            <p:ph type="title" hasCustomPrompt="1"/>
          </p:nvPr>
        </p:nvSpPr>
        <p:spPr/>
        <p:txBody>
          <a:bodyPr/>
          <a:lstStyle>
            <a:lvl1pPr>
              <a:defRPr/>
            </a:lvl1pPr>
          </a:lstStyle>
          <a:p>
            <a:r>
              <a:rPr lang="en-US" dirty="0"/>
              <a:t>Two-column CONTENT slide</a:t>
            </a:r>
            <a:br>
              <a:rPr lang="en-US" dirty="0"/>
            </a:br>
            <a:r>
              <a:rPr lang="en-US" dirty="0"/>
              <a:t>one or two lines for headline</a:t>
            </a:r>
          </a:p>
        </p:txBody>
      </p:sp>
      <p:sp>
        <p:nvSpPr>
          <p:cNvPr id="8" name="Footer Placeholder 4"/>
          <p:cNvSpPr>
            <a:spLocks noGrp="1"/>
          </p:cNvSpPr>
          <p:nvPr>
            <p:ph type="ftr" sz="quarter" idx="3"/>
          </p:nvPr>
        </p:nvSpPr>
        <p:spPr>
          <a:xfrm>
            <a:off x="3050996" y="6497523"/>
            <a:ext cx="6533281" cy="215436"/>
          </a:xfrm>
          <a:prstGeom prst="rect">
            <a:avLst/>
          </a:prstGeom>
        </p:spPr>
        <p:txBody>
          <a:bodyPr vert="horz" lIns="91440" tIns="45720" rIns="91440" bIns="45720" rtlCol="0" anchor="ctr"/>
          <a:lstStyle>
            <a:lvl1pPr algn="ctr">
              <a:defRPr sz="1000">
                <a:solidFill>
                  <a:srgbClr val="232425"/>
                </a:solidFill>
              </a:defRPr>
            </a:lvl1pPr>
          </a:lstStyle>
          <a:p>
            <a:r>
              <a:rPr lang="en-US" dirty="0"/>
              <a:t>IWAA 2022          CERN - Geneva - Switzerland           29 Oct - 04 Nov, 2022</a:t>
            </a:r>
          </a:p>
        </p:txBody>
      </p:sp>
      <p:pic>
        <p:nvPicPr>
          <p:cNvPr id="9" name="Picture 8"/>
          <p:cNvPicPr>
            <a:picLocks noChangeAspect="1"/>
          </p:cNvPicPr>
          <p:nvPr userDrawn="1"/>
        </p:nvPicPr>
        <p:blipFill>
          <a:blip r:embed="rId2"/>
          <a:stretch>
            <a:fillRect/>
          </a:stretch>
        </p:blipFill>
        <p:spPr>
          <a:xfrm>
            <a:off x="542431" y="6412792"/>
            <a:ext cx="1109568" cy="335309"/>
          </a:xfrm>
          <a:prstGeom prst="rect">
            <a:avLst/>
          </a:prstGeom>
        </p:spPr>
      </p:pic>
    </p:spTree>
    <p:extLst>
      <p:ext uri="{BB962C8B-B14F-4D97-AF65-F5344CB8AC3E}">
        <p14:creationId xmlns:p14="http://schemas.microsoft.com/office/powerpoint/2010/main" val="3954101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A">
    <p:spTree>
      <p:nvGrpSpPr>
        <p:cNvPr id="1" name=""/>
        <p:cNvGrpSpPr/>
        <p:nvPr/>
      </p:nvGrpSpPr>
      <p:grpSpPr>
        <a:xfrm>
          <a:off x="0" y="0"/>
          <a:ext cx="0" cy="0"/>
          <a:chOff x="0" y="0"/>
          <a:chExt cx="0" cy="0"/>
        </a:xfrm>
      </p:grpSpPr>
      <p:sp>
        <p:nvSpPr>
          <p:cNvPr id="8" name="Picture Placeholder 4"/>
          <p:cNvSpPr>
            <a:spLocks noGrp="1" noChangeAspect="1"/>
          </p:cNvSpPr>
          <p:nvPr>
            <p:ph type="pic" sz="quarter" idx="16" hasCustomPrompt="1"/>
          </p:nvPr>
        </p:nvSpPr>
        <p:spPr>
          <a:xfrm>
            <a:off x="6484968" y="1689100"/>
            <a:ext cx="5707033" cy="2706624"/>
          </a:xfrm>
          <a:solidFill>
            <a:schemeClr val="bg1">
              <a:lumMod val="75000"/>
            </a:schemeClr>
          </a:solidFill>
        </p:spPr>
        <p:txBody>
          <a:bodyPr tIns="365760"/>
          <a:lstStyle>
            <a:lvl1pPr marL="0" indent="0" algn="ctr">
              <a:buNone/>
              <a:defRPr baseline="0"/>
            </a:lvl1pPr>
          </a:lstStyle>
          <a:p>
            <a:r>
              <a:rPr lang="en-US" dirty="0"/>
              <a:t>Click icon to insert an image</a:t>
            </a:r>
          </a:p>
        </p:txBody>
      </p:sp>
      <p:sp>
        <p:nvSpPr>
          <p:cNvPr id="2" name="Title 1"/>
          <p:cNvSpPr>
            <a:spLocks noGrp="1"/>
          </p:cNvSpPr>
          <p:nvPr>
            <p:ph type="title" hasCustomPrompt="1"/>
          </p:nvPr>
        </p:nvSpPr>
        <p:spPr>
          <a:xfrm>
            <a:off x="2" y="1689100"/>
            <a:ext cx="6484965" cy="2706624"/>
          </a:xfrm>
          <a:solidFill>
            <a:srgbClr val="004165"/>
          </a:solidFill>
        </p:spPr>
        <p:txBody>
          <a:bodyPr lIns="457200" rIns="91440" anchor="ctr">
            <a:normAutofit/>
          </a:bodyPr>
          <a:lstStyle>
            <a:lvl1pPr>
              <a:defRPr sz="2800" baseline="0">
                <a:solidFill>
                  <a:schemeClr val="bg1"/>
                </a:solidFill>
              </a:defRPr>
            </a:lvl1pPr>
          </a:lstStyle>
          <a:p>
            <a:r>
              <a:rPr lang="en-US" dirty="0"/>
              <a:t>Presentation title -Cover option A</a:t>
            </a:r>
            <a:br>
              <a:rPr lang="en-US" dirty="0"/>
            </a:br>
            <a:r>
              <a:rPr lang="en-US" dirty="0"/>
              <a:t>can be up to four </a:t>
            </a:r>
            <a:br>
              <a:rPr lang="en-US" dirty="0"/>
            </a:br>
            <a:r>
              <a:rPr lang="en-US" dirty="0"/>
              <a:t>or five lines of text</a:t>
            </a:r>
          </a:p>
        </p:txBody>
      </p:sp>
      <p:sp>
        <p:nvSpPr>
          <p:cNvPr id="45" name="Text Placeholder 4"/>
          <p:cNvSpPr>
            <a:spLocks noGrp="1"/>
          </p:cNvSpPr>
          <p:nvPr>
            <p:ph type="body" sz="quarter" idx="12" hasCustomPrompt="1"/>
          </p:nvPr>
        </p:nvSpPr>
        <p:spPr>
          <a:xfrm>
            <a:off x="-2" y="1689100"/>
            <a:ext cx="319619" cy="2706624"/>
          </a:xfrm>
          <a:solidFill>
            <a:schemeClr val="tx2">
              <a:lumMod val="75000"/>
            </a:schemeClr>
          </a:solidFill>
        </p:spPr>
        <p:txBody>
          <a:bodyPr bIns="0" anchor="b"/>
          <a:lstStyle>
            <a:lvl1pPr marL="0" indent="0">
              <a:buNone/>
              <a:defRPr sz="100"/>
            </a:lvl1pPr>
          </a:lstStyle>
          <a:p>
            <a:pPr lvl="0"/>
            <a:r>
              <a:rPr lang="en-US" dirty="0"/>
              <a:t>  </a:t>
            </a:r>
          </a:p>
        </p:txBody>
      </p:sp>
      <p:sp>
        <p:nvSpPr>
          <p:cNvPr id="48" name="Text Placeholder 9"/>
          <p:cNvSpPr>
            <a:spLocks noGrp="1"/>
          </p:cNvSpPr>
          <p:nvPr>
            <p:ph type="body" sz="quarter" idx="17" hasCustomPrompt="1"/>
          </p:nvPr>
        </p:nvSpPr>
        <p:spPr>
          <a:xfrm>
            <a:off x="626534" y="4582947"/>
            <a:ext cx="3590495" cy="393700"/>
          </a:xfrm>
        </p:spPr>
        <p:txBody>
          <a:bodyPr lIns="0" bIns="0" anchor="b">
            <a:normAutofit/>
          </a:bodyPr>
          <a:lstStyle>
            <a:lvl1pPr marL="0" indent="0">
              <a:buNone/>
              <a:defRPr sz="1400" b="1" cap="all" baseline="0">
                <a:solidFill>
                  <a:schemeClr val="tx1"/>
                </a:solidFill>
              </a:defRPr>
            </a:lvl1pPr>
            <a:lvl2pPr marL="0" indent="0">
              <a:buNone/>
              <a:defRPr/>
            </a:lvl2pPr>
            <a:lvl3pPr marL="0" indent="0">
              <a:spcBef>
                <a:spcPts val="1800"/>
              </a:spcBef>
              <a:buNone/>
              <a:defRPr/>
            </a:lvl3pPr>
          </a:lstStyle>
          <a:p>
            <a:pPr lvl="0"/>
            <a:r>
              <a:rPr lang="en-US" dirty="0"/>
              <a:t>presenter name</a:t>
            </a:r>
          </a:p>
        </p:txBody>
      </p:sp>
      <p:sp>
        <p:nvSpPr>
          <p:cNvPr id="49" name="Text Placeholder 45"/>
          <p:cNvSpPr>
            <a:spLocks noGrp="1"/>
          </p:cNvSpPr>
          <p:nvPr>
            <p:ph type="body" sz="quarter" idx="18" hasCustomPrompt="1"/>
          </p:nvPr>
        </p:nvSpPr>
        <p:spPr>
          <a:xfrm>
            <a:off x="626534" y="5045054"/>
            <a:ext cx="3590495" cy="914400"/>
          </a:xfrm>
        </p:spPr>
        <p:txBody>
          <a:bodyPr lIns="0">
            <a:normAutofit/>
          </a:bodyPr>
          <a:lstStyle>
            <a:lvl1pPr marL="0" indent="0">
              <a:lnSpc>
                <a:spcPct val="95000"/>
              </a:lnSpc>
              <a:spcBef>
                <a:spcPts val="0"/>
              </a:spcBef>
              <a:buNone/>
              <a:defRPr sz="1400">
                <a:solidFill>
                  <a:schemeClr val="tx1"/>
                </a:solidFill>
              </a:defRPr>
            </a:lvl1pPr>
            <a:lvl2pPr marL="0" indent="0">
              <a:spcBef>
                <a:spcPts val="18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50" name="Text Placeholder 9"/>
          <p:cNvSpPr>
            <a:spLocks noGrp="1"/>
          </p:cNvSpPr>
          <p:nvPr>
            <p:ph type="body" sz="quarter" idx="21" hasCustomPrompt="1"/>
          </p:nvPr>
        </p:nvSpPr>
        <p:spPr>
          <a:xfrm>
            <a:off x="4556495" y="4582947"/>
            <a:ext cx="3590495" cy="393700"/>
          </a:xfrm>
        </p:spPr>
        <p:txBody>
          <a:bodyPr lIns="0" bIns="0" anchor="b">
            <a:normAutofit/>
          </a:bodyPr>
          <a:lstStyle>
            <a:lvl1pPr marL="0" indent="0">
              <a:buFont typeface="Arial" pitchFamily="34" charset="0"/>
              <a:buNone/>
              <a:defRPr sz="1400" b="1" cap="all" baseline="0">
                <a:solidFill>
                  <a:schemeClr val="tx1"/>
                </a:solidFill>
              </a:defRPr>
            </a:lvl1pPr>
            <a:lvl2pPr marL="0" indent="0">
              <a:buNone/>
              <a:defRPr/>
            </a:lvl2pPr>
            <a:lvl3pPr marL="0" indent="0">
              <a:spcBef>
                <a:spcPts val="1800"/>
              </a:spcBef>
              <a:buNone/>
              <a:defRPr/>
            </a:lvl3pPr>
          </a:lstStyle>
          <a:p>
            <a:pPr lvl="0"/>
            <a:r>
              <a:rPr lang="en-US" dirty="0"/>
              <a:t>presenter name</a:t>
            </a:r>
          </a:p>
        </p:txBody>
      </p:sp>
      <p:sp>
        <p:nvSpPr>
          <p:cNvPr id="53" name="Text Placeholder 45"/>
          <p:cNvSpPr>
            <a:spLocks noGrp="1"/>
          </p:cNvSpPr>
          <p:nvPr>
            <p:ph type="body" sz="quarter" idx="22" hasCustomPrompt="1"/>
          </p:nvPr>
        </p:nvSpPr>
        <p:spPr>
          <a:xfrm>
            <a:off x="4556495" y="5045054"/>
            <a:ext cx="3590495" cy="914400"/>
          </a:xfrm>
        </p:spPr>
        <p:txBody>
          <a:bodyPr lIns="0">
            <a:normAutofit/>
          </a:bodyPr>
          <a:lstStyle>
            <a:lvl1pPr marL="0" indent="0">
              <a:lnSpc>
                <a:spcPct val="95000"/>
              </a:lnSpc>
              <a:spcBef>
                <a:spcPts val="0"/>
              </a:spcBef>
              <a:buFont typeface="Arial" pitchFamily="34" charset="0"/>
              <a:buNone/>
              <a:defRPr sz="1400">
                <a:solidFill>
                  <a:schemeClr val="tx1"/>
                </a:solidFill>
              </a:defRPr>
            </a:lvl1pPr>
            <a:lvl2pPr marL="0" indent="0">
              <a:spcBef>
                <a:spcPts val="1800"/>
              </a:spcBef>
              <a:buNone/>
              <a:defRPr/>
            </a:lvl2pPr>
          </a:lstStyle>
          <a:p>
            <a:pPr lvl="0"/>
            <a:r>
              <a:rPr lang="en-US" dirty="0"/>
              <a:t>Remove second presenter </a:t>
            </a:r>
            <a:br>
              <a:rPr lang="en-US" dirty="0"/>
            </a:br>
            <a:r>
              <a:rPr lang="en-US" dirty="0"/>
              <a:t>info if not needed</a:t>
            </a:r>
          </a:p>
        </p:txBody>
      </p:sp>
      <p:sp>
        <p:nvSpPr>
          <p:cNvPr id="54" name="Text Placeholder 9"/>
          <p:cNvSpPr>
            <a:spLocks noGrp="1"/>
          </p:cNvSpPr>
          <p:nvPr>
            <p:ph type="body" sz="quarter" idx="25" hasCustomPrompt="1"/>
          </p:nvPr>
        </p:nvSpPr>
        <p:spPr>
          <a:xfrm>
            <a:off x="8480262" y="4582947"/>
            <a:ext cx="3590495" cy="393700"/>
          </a:xfrm>
        </p:spPr>
        <p:txBody>
          <a:bodyPr lIns="0" bIns="0" anchor="b">
            <a:normAutofit/>
          </a:bodyPr>
          <a:lstStyle>
            <a:lvl1pPr marL="0" indent="0">
              <a:buFont typeface="Arial" pitchFamily="34" charset="0"/>
              <a:buNone/>
              <a:defRPr sz="1400" b="1" cap="all" baseline="0">
                <a:solidFill>
                  <a:schemeClr val="tx1"/>
                </a:solidFill>
              </a:defRPr>
            </a:lvl1pPr>
            <a:lvl2pPr marL="0" indent="0">
              <a:buNone/>
              <a:defRPr/>
            </a:lvl2pPr>
            <a:lvl3pPr marL="0" indent="0">
              <a:spcBef>
                <a:spcPts val="1800"/>
              </a:spcBef>
              <a:buNone/>
              <a:defRPr/>
            </a:lvl3pPr>
          </a:lstStyle>
          <a:p>
            <a:pPr lvl="0"/>
            <a:r>
              <a:rPr lang="en-US" dirty="0"/>
              <a:t>presenter name</a:t>
            </a:r>
          </a:p>
        </p:txBody>
      </p:sp>
      <p:sp>
        <p:nvSpPr>
          <p:cNvPr id="55" name="Text Placeholder 45"/>
          <p:cNvSpPr>
            <a:spLocks noGrp="1"/>
          </p:cNvSpPr>
          <p:nvPr>
            <p:ph type="body" sz="quarter" idx="26" hasCustomPrompt="1"/>
          </p:nvPr>
        </p:nvSpPr>
        <p:spPr>
          <a:xfrm>
            <a:off x="8480262" y="5045054"/>
            <a:ext cx="3590495" cy="914400"/>
          </a:xfrm>
        </p:spPr>
        <p:txBody>
          <a:bodyPr lIns="0">
            <a:normAutofit/>
          </a:bodyPr>
          <a:lstStyle>
            <a:lvl1pPr marL="0" indent="0">
              <a:lnSpc>
                <a:spcPct val="95000"/>
              </a:lnSpc>
              <a:spcBef>
                <a:spcPts val="0"/>
              </a:spcBef>
              <a:buFont typeface="Arial" pitchFamily="34" charset="0"/>
              <a:buNone/>
              <a:defRPr sz="1400">
                <a:solidFill>
                  <a:schemeClr val="tx1"/>
                </a:solidFill>
              </a:defRPr>
            </a:lvl1pPr>
            <a:lvl2pPr marL="0" indent="0">
              <a:spcBef>
                <a:spcPts val="1800"/>
              </a:spcBef>
              <a:buNone/>
              <a:defRPr/>
            </a:lvl2pPr>
          </a:lstStyle>
          <a:p>
            <a:pPr lvl="0"/>
            <a:r>
              <a:rPr lang="en-US" dirty="0"/>
              <a:t>Remove third presenter </a:t>
            </a:r>
            <a:br>
              <a:rPr lang="en-US" dirty="0"/>
            </a:br>
            <a:r>
              <a:rPr lang="en-US" dirty="0"/>
              <a:t>info if not needed</a:t>
            </a:r>
          </a:p>
        </p:txBody>
      </p:sp>
      <p:sp>
        <p:nvSpPr>
          <p:cNvPr id="47" name="Text Placeholder 45"/>
          <p:cNvSpPr>
            <a:spLocks noGrp="1"/>
          </p:cNvSpPr>
          <p:nvPr>
            <p:ph type="body" sz="quarter" idx="19" hasCustomPrompt="1"/>
          </p:nvPr>
        </p:nvSpPr>
        <p:spPr>
          <a:xfrm>
            <a:off x="606116" y="5747819"/>
            <a:ext cx="7859323" cy="515411"/>
          </a:xfrm>
        </p:spPr>
        <p:txBody>
          <a:bodyPr lIns="0" anchor="b"/>
          <a:lstStyle>
            <a:lvl1pPr marL="0" indent="0">
              <a:spcBef>
                <a:spcPts val="0"/>
              </a:spcBef>
              <a:buNone/>
              <a:defRPr sz="1400" baseline="0">
                <a:solidFill>
                  <a:schemeClr val="tx1"/>
                </a:solidFill>
              </a:defRPr>
            </a:lvl1pPr>
            <a:lvl2pPr marL="0" indent="0">
              <a:spcBef>
                <a:spcPts val="1800"/>
              </a:spcBef>
              <a:buNone/>
              <a:defRPr/>
            </a:lvl2pPr>
          </a:lstStyle>
          <a:p>
            <a:pPr lvl="0"/>
            <a:r>
              <a:rPr lang="en-US" dirty="0"/>
              <a:t>Presentation Date</a:t>
            </a:r>
            <a:br>
              <a:rPr lang="en-US" dirty="0"/>
            </a:br>
            <a:r>
              <a:rPr lang="en-US" dirty="0"/>
              <a:t>City, State (presentation location)</a:t>
            </a:r>
          </a:p>
        </p:txBody>
      </p:sp>
      <p:sp>
        <p:nvSpPr>
          <p:cNvPr id="15" name="Text Placeholder 9"/>
          <p:cNvSpPr>
            <a:spLocks noGrp="1"/>
          </p:cNvSpPr>
          <p:nvPr>
            <p:ph type="body" sz="quarter" idx="27" hasCustomPrompt="1"/>
          </p:nvPr>
        </p:nvSpPr>
        <p:spPr>
          <a:xfrm>
            <a:off x="575733" y="730250"/>
            <a:ext cx="8250767" cy="393700"/>
          </a:xfrm>
        </p:spPr>
        <p:txBody>
          <a:bodyPr lIns="0" bIns="0" anchor="b">
            <a:normAutofit/>
          </a:bodyPr>
          <a:lstStyle>
            <a:lvl1pPr marL="0" indent="0">
              <a:buNone/>
              <a:defRPr sz="1800" b="1" cap="all" baseline="0">
                <a:solidFill>
                  <a:schemeClr val="tx1"/>
                </a:solidFill>
              </a:defRPr>
            </a:lvl1pPr>
            <a:lvl2pPr marL="0" indent="0">
              <a:buNone/>
              <a:defRPr/>
            </a:lvl2pPr>
            <a:lvl3pPr marL="0" indent="0">
              <a:spcBef>
                <a:spcPts val="1800"/>
              </a:spcBef>
              <a:buNone/>
              <a:defRPr/>
            </a:lvl3pPr>
          </a:lstStyle>
          <a:p>
            <a:pPr lvl="0"/>
            <a:r>
              <a:rPr lang="en-US" dirty="0"/>
              <a:t>Optional one line subhead, </a:t>
            </a:r>
            <a:r>
              <a:rPr lang="en-US" dirty="0" err="1"/>
              <a:t>url</a:t>
            </a:r>
            <a:r>
              <a:rPr lang="en-US" dirty="0"/>
              <a:t> or date</a:t>
            </a:r>
          </a:p>
        </p:txBody>
      </p:sp>
      <p:pic>
        <p:nvPicPr>
          <p:cNvPr id="3" name="Picture 2"/>
          <p:cNvPicPr>
            <a:picLocks noChangeAspect="1"/>
          </p:cNvPicPr>
          <p:nvPr userDrawn="1"/>
        </p:nvPicPr>
        <p:blipFill>
          <a:blip r:embed="rId2"/>
          <a:stretch>
            <a:fillRect/>
          </a:stretch>
        </p:blipFill>
        <p:spPr>
          <a:xfrm>
            <a:off x="9843246" y="523876"/>
            <a:ext cx="1739197" cy="671487"/>
          </a:xfrm>
          <a:prstGeom prst="rect">
            <a:avLst/>
          </a:prstGeom>
        </p:spPr>
      </p:pic>
    </p:spTree>
    <p:extLst>
      <p:ext uri="{BB962C8B-B14F-4D97-AF65-F5344CB8AC3E}">
        <p14:creationId xmlns:p14="http://schemas.microsoft.com/office/powerpoint/2010/main" val="688426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TITLE AND CONTENT </a:t>
            </a:r>
            <a:br>
              <a:rPr lang="en-US" dirty="0"/>
            </a:br>
            <a:r>
              <a:rPr lang="en-US" dirty="0"/>
              <a:t>Headline in </a:t>
            </a:r>
            <a:r>
              <a:rPr lang="en-US" dirty="0" err="1"/>
              <a:t>arial</a:t>
            </a:r>
            <a:r>
              <a:rPr lang="en-US" dirty="0"/>
              <a:t> and all caps</a:t>
            </a:r>
          </a:p>
        </p:txBody>
      </p:sp>
      <p:sp>
        <p:nvSpPr>
          <p:cNvPr id="6" name="Text Placeholder 5"/>
          <p:cNvSpPr>
            <a:spLocks noGrp="1"/>
          </p:cNvSpPr>
          <p:nvPr>
            <p:ph type="body" sz="quarter" idx="12" hasCustomPrompt="1"/>
          </p:nvPr>
        </p:nvSpPr>
        <p:spPr>
          <a:xfrm>
            <a:off x="609601" y="1168750"/>
            <a:ext cx="11163868" cy="499714"/>
          </a:xfrm>
        </p:spPr>
        <p:txBody>
          <a:bodyPr bIns="0">
            <a:noAutofit/>
          </a:bodyPr>
          <a:lstStyle>
            <a:lvl1pPr marL="0" indent="0">
              <a:lnSpc>
                <a:spcPct val="90000"/>
              </a:lnSpc>
              <a:spcBef>
                <a:spcPts val="0"/>
              </a:spcBef>
              <a:buNone/>
              <a:defRPr sz="2000" b="1">
                <a:solidFill>
                  <a:srgbClr val="0065A2"/>
                </a:solidFill>
              </a:defRPr>
            </a:lvl1pPr>
          </a:lstStyle>
          <a:p>
            <a:r>
              <a:rPr lang="en-US" dirty="0"/>
              <a:t>Slide subtitle optional -  delete as needed</a:t>
            </a:r>
          </a:p>
        </p:txBody>
      </p:sp>
      <p:sp>
        <p:nvSpPr>
          <p:cNvPr id="4" name="TextBox 3"/>
          <p:cNvSpPr txBox="1"/>
          <p:nvPr userDrawn="1"/>
        </p:nvSpPr>
        <p:spPr>
          <a:xfrm>
            <a:off x="2864467" y="1445567"/>
            <a:ext cx="184731" cy="369332"/>
          </a:xfrm>
          <a:prstGeom prst="rect">
            <a:avLst/>
          </a:prstGeom>
          <a:noFill/>
        </p:spPr>
        <p:txBody>
          <a:bodyPr wrap="none" rtlCol="0">
            <a:spAutoFit/>
          </a:bodyPr>
          <a:lstStyle/>
          <a:p>
            <a:endParaRPr lang="en-US" dirty="0"/>
          </a:p>
        </p:txBody>
      </p:sp>
      <p:sp>
        <p:nvSpPr>
          <p:cNvPr id="7" name="Slide Number Placeholder 6"/>
          <p:cNvSpPr>
            <a:spLocks noGrp="1"/>
          </p:cNvSpPr>
          <p:nvPr>
            <p:ph type="sldNum" sz="quarter" idx="13"/>
          </p:nvPr>
        </p:nvSpPr>
        <p:spPr/>
        <p:txBody>
          <a:bodyPr/>
          <a:lstStyle/>
          <a:p>
            <a:fld id="{AEFAAC5A-9C4F-4278-920D-DF2BAB595749}" type="slidenum">
              <a:rPr lang="en-US" smtClean="0"/>
              <a:pPr/>
              <a:t>‹#›</a:t>
            </a:fld>
            <a:endParaRPr lang="en-US" dirty="0"/>
          </a:p>
        </p:txBody>
      </p:sp>
    </p:spTree>
    <p:extLst>
      <p:ext uri="{BB962C8B-B14F-4D97-AF65-F5344CB8AC3E}">
        <p14:creationId xmlns:p14="http://schemas.microsoft.com/office/powerpoint/2010/main" val="249197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B1AB35-1B2B-4E55-BD26-B342D819EFD3}"/>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D02C1CD6-5977-415C-9FE7-9AEFA25A3243}"/>
              </a:ext>
            </a:extLst>
          </p:cNvPr>
          <p:cNvSpPr>
            <a:spLocks noGrp="1"/>
          </p:cNvSpPr>
          <p:nvPr>
            <p:ph type="ftr" sz="quarter" idx="11"/>
          </p:nvPr>
        </p:nvSpPr>
        <p:spPr/>
        <p:txBody>
          <a:bodyPr/>
          <a:lstStyle/>
          <a:p>
            <a:r>
              <a:rPr lang="en-US" dirty="0"/>
              <a:t>IWAA 2022          CERN - Geneva - Switzerland           29 Oct - 04 Nov, 2022</a:t>
            </a:r>
          </a:p>
        </p:txBody>
      </p:sp>
      <p:sp>
        <p:nvSpPr>
          <p:cNvPr id="4" name="Slide Number Placeholder 3">
            <a:extLst>
              <a:ext uri="{FF2B5EF4-FFF2-40B4-BE49-F238E27FC236}">
                <a16:creationId xmlns:a16="http://schemas.microsoft.com/office/drawing/2014/main" id="{AEFF5E16-8A4B-4D31-A528-D371DA833F4C}"/>
              </a:ext>
            </a:extLst>
          </p:cNvPr>
          <p:cNvSpPr>
            <a:spLocks noGrp="1"/>
          </p:cNvSpPr>
          <p:nvPr>
            <p:ph type="sldNum" sz="quarter" idx="12"/>
          </p:nvPr>
        </p:nvSpPr>
        <p:spPr/>
        <p:txBody>
          <a:bodyPr/>
          <a:lstStyle/>
          <a:p>
            <a:fld id="{F3844024-381B-4884-890A-603471753618}" type="slidenum">
              <a:rPr lang="en-US" smtClean="0"/>
              <a:t>‹#›</a:t>
            </a:fld>
            <a:endParaRPr lang="en-US" dirty="0"/>
          </a:p>
        </p:txBody>
      </p:sp>
    </p:spTree>
    <p:extLst>
      <p:ext uri="{BB962C8B-B14F-4D97-AF65-F5344CB8AC3E}">
        <p14:creationId xmlns:p14="http://schemas.microsoft.com/office/powerpoint/2010/main" val="638767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274320" marR="0" indent="-274320" algn="l" defTabSz="457200" rtl="0" eaLnBrk="1" fontAlgn="auto" latinLnBrk="0" hangingPunct="1">
              <a:lnSpc>
                <a:spcPct val="120000"/>
              </a:lnSpc>
              <a:spcBef>
                <a:spcPts val="0"/>
              </a:spcBef>
              <a:spcAft>
                <a:spcPts val="300"/>
              </a:spcAft>
              <a:buClr>
                <a:srgbClr val="0082CA">
                  <a:lumMod val="75000"/>
                </a:srgbClr>
              </a:buClr>
              <a:buSzTx/>
              <a:buFont typeface="Wingdings" charset="2"/>
              <a:buChar char="§"/>
              <a:tabLst/>
              <a:defRPr>
                <a:solidFill>
                  <a:srgbClr val="000000"/>
                </a:solidFill>
              </a:defRPr>
            </a:lvl1pPr>
            <a:lvl2pPr marL="650875" marR="0" indent="-342900" algn="l" defTabSz="457200" rtl="0" eaLnBrk="1" fontAlgn="auto" latinLnBrk="0" hangingPunct="1">
              <a:lnSpc>
                <a:spcPct val="120000"/>
              </a:lnSpc>
              <a:spcBef>
                <a:spcPts val="0"/>
              </a:spcBef>
              <a:spcAft>
                <a:spcPts val="300"/>
              </a:spcAft>
              <a:buClr>
                <a:srgbClr val="0082CA">
                  <a:lumMod val="75000"/>
                </a:srgbClr>
              </a:buClr>
              <a:buSzTx/>
              <a:buFont typeface="Lucida Grande"/>
              <a:buChar char="–"/>
              <a:tabLst/>
              <a:defRPr>
                <a:solidFill>
                  <a:srgbClr val="000000"/>
                </a:solidFill>
              </a:defRPr>
            </a:lvl2pPr>
            <a:lvl3pPr marL="274320" marR="0" indent="-274320" algn="l" defTabSz="457200" rtl="0" eaLnBrk="1" fontAlgn="auto" latinLnBrk="0" hangingPunct="1">
              <a:lnSpc>
                <a:spcPct val="100000"/>
              </a:lnSpc>
              <a:spcBef>
                <a:spcPts val="0"/>
              </a:spcBef>
              <a:spcAft>
                <a:spcPts val="0"/>
              </a:spcAft>
              <a:buClr>
                <a:srgbClr val="0082CA">
                  <a:lumMod val="75000"/>
                </a:srgbClr>
              </a:buClr>
              <a:buSzTx/>
              <a:buFont typeface="Arial"/>
              <a:buChar char="•"/>
              <a:tabLst/>
              <a:defRPr sz="1600">
                <a:solidFill>
                  <a:srgbClr val="000000"/>
                </a:solidFill>
              </a:defRPr>
            </a:lvl3pPr>
            <a:lvl4pPr marL="273050" indent="355600">
              <a:defRPr sz="1800"/>
            </a:lvl4pPr>
          </a:lstStyle>
          <a:p>
            <a:pPr marL="274320" marR="0" lvl="0" indent="-274320" algn="l" defTabSz="457200" rtl="0" eaLnBrk="1" fontAlgn="auto" latinLnBrk="0" hangingPunct="1">
              <a:lnSpc>
                <a:spcPct val="120000"/>
              </a:lnSpc>
              <a:spcBef>
                <a:spcPts val="0"/>
              </a:spcBef>
              <a:spcAft>
                <a:spcPts val="300"/>
              </a:spcAft>
              <a:buClr>
                <a:srgbClr val="0082CA">
                  <a:lumMod val="75000"/>
                </a:srgbClr>
              </a:buClr>
              <a:buSzTx/>
              <a:buFont typeface="Wingdings" charset="2"/>
              <a:buChar char="§"/>
              <a:tabLst/>
              <a:defRPr/>
            </a:pPr>
            <a:r>
              <a:rPr kumimoji="0" lang="en-US" sz="2400" b="0" i="0" u="none" strike="noStrike" kern="1200" cap="none" spc="0" normalizeH="0" baseline="0" noProof="0" dirty="0">
                <a:ln>
                  <a:noFill/>
                </a:ln>
                <a:solidFill>
                  <a:srgbClr val="000000"/>
                </a:solidFill>
                <a:effectLst/>
                <a:uLnTx/>
                <a:uFillTx/>
                <a:latin typeface="+mn-lt"/>
                <a:ea typeface="+mn-ea"/>
                <a:cs typeface="+mn-cs"/>
              </a:rPr>
              <a:t>Click to edit Master text styles</a:t>
            </a:r>
          </a:p>
          <a:p>
            <a:pPr marL="650875" marR="0" lvl="1" indent="-342900" algn="l" defTabSz="457200" rtl="0" eaLnBrk="1" fontAlgn="auto" latinLnBrk="0" hangingPunct="1">
              <a:lnSpc>
                <a:spcPct val="120000"/>
              </a:lnSpc>
              <a:spcBef>
                <a:spcPts val="0"/>
              </a:spcBef>
              <a:spcAft>
                <a:spcPts val="300"/>
              </a:spcAft>
              <a:buClr>
                <a:srgbClr val="0082CA">
                  <a:lumMod val="75000"/>
                </a:srgbClr>
              </a:buClr>
              <a:buSzTx/>
              <a:buFont typeface="Lucida Grande"/>
              <a:buChar char="–"/>
              <a:tabLst/>
              <a:defRPr/>
            </a:pPr>
            <a:r>
              <a:rPr kumimoji="0" lang="en-US" sz="2000" b="0" i="0" u="none" strike="noStrike" kern="1200" cap="none" spc="0" normalizeH="0" baseline="0" noProof="0" dirty="0">
                <a:ln>
                  <a:noFill/>
                </a:ln>
                <a:solidFill>
                  <a:srgbClr val="000000"/>
                </a:solidFill>
                <a:effectLst/>
                <a:uLnTx/>
                <a:uFillTx/>
                <a:latin typeface="+mn-lt"/>
                <a:ea typeface="+mn-ea"/>
                <a:cs typeface="+mn-cs"/>
              </a:rPr>
              <a:t>Second level</a:t>
            </a:r>
          </a:p>
          <a:p>
            <a:pPr marL="915670" marR="0" lvl="4" indent="-274320" algn="l" defTabSz="457200" rtl="0" eaLnBrk="1" fontAlgn="auto" latinLnBrk="0" hangingPunct="1">
              <a:lnSpc>
                <a:spcPct val="100000"/>
              </a:lnSpc>
              <a:spcBef>
                <a:spcPts val="0"/>
              </a:spcBef>
              <a:spcAft>
                <a:spcPts val="0"/>
              </a:spcAft>
              <a:buClr>
                <a:srgbClr val="0082CA">
                  <a:lumMod val="75000"/>
                </a:srgbClr>
              </a:buClr>
              <a:buSzTx/>
              <a:buFont typeface="Arial"/>
              <a:buChar char="•"/>
              <a:tabLst/>
              <a:defRPr/>
            </a:pPr>
            <a:r>
              <a:rPr kumimoji="0" lang="en-US" sz="1800" b="0" i="0" u="none" strike="noStrike" kern="1200" cap="none" spc="0" normalizeH="0" baseline="0" noProof="0" dirty="0">
                <a:ln>
                  <a:noFill/>
                </a:ln>
                <a:solidFill>
                  <a:srgbClr val="000000"/>
                </a:solidFill>
                <a:effectLst/>
                <a:uLnTx/>
                <a:uFillTx/>
                <a:latin typeface="+mn-lt"/>
                <a:ea typeface="+mn-ea"/>
                <a:cs typeface="+mn-cs"/>
              </a:rPr>
              <a:t>Third level </a:t>
            </a:r>
          </a:p>
        </p:txBody>
      </p:sp>
      <p:sp>
        <p:nvSpPr>
          <p:cNvPr id="6" name="Rectangle 6"/>
          <p:cNvSpPr>
            <a:spLocks noGrp="1" noChangeArrowheads="1"/>
          </p:cNvSpPr>
          <p:nvPr>
            <p:ph type="sldNum" sz="quarter" idx="12"/>
          </p:nvPr>
        </p:nvSpPr>
        <p:spPr>
          <a:ln/>
        </p:spPr>
        <p:txBody>
          <a:bodyPr/>
          <a:lstStyle>
            <a:lvl1pPr>
              <a:defRPr>
                <a:solidFill>
                  <a:srgbClr val="000000"/>
                </a:solidFill>
              </a:defRPr>
            </a:lvl1pPr>
          </a:lstStyle>
          <a:p>
            <a:pPr>
              <a:defRPr/>
            </a:pPr>
            <a:fld id="{D8294B01-9356-4A99-BF43-1EB6DE2E19CF}" type="slidenum">
              <a:rPr lang="en-US" smtClean="0"/>
              <a:pPr>
                <a:defRPr/>
              </a:pPr>
              <a:t>‹#›</a:t>
            </a:fld>
            <a:endParaRPr lang="en-US" dirty="0"/>
          </a:p>
        </p:txBody>
      </p:sp>
      <p:sp>
        <p:nvSpPr>
          <p:cNvPr id="5" name="Footer Placeholder 4"/>
          <p:cNvSpPr>
            <a:spLocks noGrp="1"/>
          </p:cNvSpPr>
          <p:nvPr>
            <p:ph type="ftr" sz="quarter" idx="3"/>
          </p:nvPr>
        </p:nvSpPr>
        <p:spPr>
          <a:xfrm>
            <a:off x="2307479" y="6506039"/>
            <a:ext cx="8812607" cy="215436"/>
          </a:xfrm>
          <a:prstGeom prst="rect">
            <a:avLst/>
          </a:prstGeom>
        </p:spPr>
        <p:txBody>
          <a:bodyPr vert="horz" lIns="91440" tIns="45720" rIns="91440" bIns="45720" rtlCol="0" anchor="ctr"/>
          <a:lstStyle>
            <a:lvl1pPr algn="ctr">
              <a:defRPr sz="1200">
                <a:solidFill>
                  <a:schemeClr val="bg1">
                    <a:lumMod val="50000"/>
                  </a:schemeClr>
                </a:solidFill>
              </a:defRPr>
            </a:lvl1pPr>
          </a:lstStyle>
          <a:p>
            <a:r>
              <a:rPr lang="en-US" dirty="0"/>
              <a:t>IWAA 2022          CERN - Geneva - Switzerland           29 Oct - 04 Nov, 2022</a:t>
            </a:r>
          </a:p>
        </p:txBody>
      </p:sp>
    </p:spTree>
    <p:extLst>
      <p:ext uri="{BB962C8B-B14F-4D97-AF65-F5344CB8AC3E}">
        <p14:creationId xmlns:p14="http://schemas.microsoft.com/office/powerpoint/2010/main" val="16729010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179725"/>
            <a:ext cx="11163868" cy="828948"/>
          </a:xfrm>
          <a:prstGeom prst="rect">
            <a:avLst/>
          </a:prstGeom>
        </p:spPr>
        <p:txBody>
          <a:bodyPr vert="horz" lIns="0" tIns="0" rIns="0" bIns="0" rtlCol="0" anchor="ctr" anchorCtr="0">
            <a:noAutofit/>
          </a:bodyPr>
          <a:lstStyle/>
          <a:p>
            <a:r>
              <a:rPr lang="en-US" dirty="0"/>
              <a:t>Headline 32pt </a:t>
            </a:r>
            <a:br>
              <a:rPr lang="en-US" dirty="0"/>
            </a:br>
            <a:endParaRPr lang="en-US" dirty="0"/>
          </a:p>
        </p:txBody>
      </p:sp>
      <p:sp>
        <p:nvSpPr>
          <p:cNvPr id="3" name="Text Placeholder 2"/>
          <p:cNvSpPr>
            <a:spLocks noGrp="1"/>
          </p:cNvSpPr>
          <p:nvPr>
            <p:ph type="body" idx="1"/>
          </p:nvPr>
        </p:nvSpPr>
        <p:spPr>
          <a:xfrm>
            <a:off x="598081" y="1207516"/>
            <a:ext cx="11094260" cy="4987365"/>
          </a:xfrm>
          <a:prstGeom prst="rect">
            <a:avLst/>
          </a:prstGeom>
        </p:spPr>
        <p:txBody>
          <a:bodyPr vert="horz" lIns="0" tIns="0" rIns="0" bIns="45720" rtlCol="0">
            <a:noAutofit/>
          </a:bodyPr>
          <a:lstStyle/>
          <a:p>
            <a:pPr lvl="0"/>
            <a:r>
              <a:rPr lang="en-US" dirty="0"/>
              <a:t>Click to add 1st-level bullet</a:t>
            </a:r>
          </a:p>
          <a:p>
            <a:pPr lvl="1"/>
            <a:r>
              <a:rPr lang="en-US" dirty="0"/>
              <a:t>Second level</a:t>
            </a:r>
          </a:p>
          <a:p>
            <a:pPr lvl="2"/>
            <a:r>
              <a:rPr lang="en-US" dirty="0"/>
              <a:t>Third level</a:t>
            </a:r>
          </a:p>
          <a:p>
            <a:pPr lvl="3"/>
            <a:endParaRPr lang="en-US" dirty="0"/>
          </a:p>
        </p:txBody>
      </p:sp>
      <p:sp>
        <p:nvSpPr>
          <p:cNvPr id="6" name="Slide Number Placeholder 5"/>
          <p:cNvSpPr>
            <a:spLocks noGrp="1"/>
          </p:cNvSpPr>
          <p:nvPr>
            <p:ph type="sldNum" sz="quarter" idx="4"/>
          </p:nvPr>
        </p:nvSpPr>
        <p:spPr>
          <a:xfrm>
            <a:off x="11417300" y="6489007"/>
            <a:ext cx="609600" cy="182880"/>
          </a:xfrm>
          <a:prstGeom prst="rect">
            <a:avLst/>
          </a:prstGeom>
          <a:ln>
            <a:noFill/>
          </a:ln>
        </p:spPr>
        <p:txBody>
          <a:bodyPr vert="horz" lIns="0" tIns="45720" rIns="0" bIns="0" rtlCol="0" anchor="b"/>
          <a:lstStyle>
            <a:lvl1pPr algn="ctr">
              <a:defRPr sz="1000">
                <a:solidFill>
                  <a:srgbClr val="000000"/>
                </a:solidFill>
              </a:defRPr>
            </a:lvl1pPr>
          </a:lstStyle>
          <a:p>
            <a:pPr fontAlgn="auto">
              <a:spcBef>
                <a:spcPts val="0"/>
              </a:spcBef>
              <a:spcAft>
                <a:spcPts val="0"/>
              </a:spcAft>
            </a:pPr>
            <a:fld id="{AEFAAC5A-9C4F-4278-920D-DF2BAB595749}" type="slidenum">
              <a:rPr lang="en-US" smtClean="0">
                <a:latin typeface="Arial"/>
                <a:ea typeface="+mn-ea"/>
              </a:rPr>
              <a:pPr fontAlgn="auto">
                <a:spcBef>
                  <a:spcPts val="0"/>
                </a:spcBef>
                <a:spcAft>
                  <a:spcPts val="0"/>
                </a:spcAft>
              </a:pPr>
              <a:t>‹#›</a:t>
            </a:fld>
            <a:endParaRPr lang="en-US" dirty="0">
              <a:latin typeface="Arial"/>
              <a:ea typeface="+mn-ea"/>
            </a:endParaRPr>
          </a:p>
        </p:txBody>
      </p:sp>
      <p:sp>
        <p:nvSpPr>
          <p:cNvPr id="49" name="Rectangle 48"/>
          <p:cNvSpPr/>
          <p:nvPr/>
        </p:nvSpPr>
        <p:spPr>
          <a:xfrm>
            <a:off x="0" y="0"/>
            <a:ext cx="323709" cy="6858000"/>
          </a:xfrm>
          <a:prstGeom prst="rect">
            <a:avLst/>
          </a:prstGeom>
          <a:solidFill>
            <a:srgbClr val="094875"/>
          </a:solidFill>
          <a:ln>
            <a:solidFill>
              <a:schemeClr val="accent2">
                <a:lumMod val="50000"/>
              </a:schemeClr>
            </a:solidFill>
          </a:ln>
        </p:spPr>
        <p:txBody>
          <a:bodyPr vert="horz" wrap="square" lIns="91440" tIns="45720" rIns="91440" bIns="0" numCol="1" anchor="b" anchorCtr="0" compatLnSpc="1">
            <a:prstTxWarp prst="textNoShape">
              <a:avLst/>
            </a:prstTxWarp>
          </a:bodyPr>
          <a:lstStyle/>
          <a:p>
            <a:pPr fontAlgn="auto">
              <a:spcBef>
                <a:spcPts val="0"/>
              </a:spcBef>
              <a:spcAft>
                <a:spcPts val="0"/>
              </a:spcAft>
            </a:pPr>
            <a:endParaRPr lang="en-US" sz="100" dirty="0">
              <a:solidFill>
                <a:srgbClr val="7AB800"/>
              </a:solidFill>
              <a:latin typeface="Arial"/>
              <a:ea typeface="+mn-ea"/>
            </a:endParaRPr>
          </a:p>
        </p:txBody>
      </p:sp>
      <p:sp>
        <p:nvSpPr>
          <p:cNvPr id="5" name="Footer Placeholder 4"/>
          <p:cNvSpPr>
            <a:spLocks noGrp="1"/>
          </p:cNvSpPr>
          <p:nvPr>
            <p:ph type="ftr" sz="quarter" idx="3"/>
          </p:nvPr>
        </p:nvSpPr>
        <p:spPr>
          <a:xfrm>
            <a:off x="1964267" y="6472729"/>
            <a:ext cx="9234311" cy="215436"/>
          </a:xfrm>
          <a:prstGeom prst="rect">
            <a:avLst/>
          </a:prstGeom>
        </p:spPr>
        <p:txBody>
          <a:bodyPr vert="horz" lIns="91440" tIns="45720" rIns="91440" bIns="45720" rtlCol="0" anchor="ctr"/>
          <a:lstStyle>
            <a:lvl1pPr algn="ctr">
              <a:defRPr sz="1000">
                <a:solidFill>
                  <a:srgbClr val="000000"/>
                </a:solidFill>
              </a:defRPr>
            </a:lvl1pPr>
          </a:lstStyle>
          <a:p>
            <a:r>
              <a:rPr lang="en-US" dirty="0"/>
              <a:t>IWAA 2022          CERN - Geneva - Switzerland           29 Oct - 04 Nov, 2022</a:t>
            </a:r>
          </a:p>
        </p:txBody>
      </p:sp>
    </p:spTree>
    <p:extLst>
      <p:ext uri="{BB962C8B-B14F-4D97-AF65-F5344CB8AC3E}">
        <p14:creationId xmlns:p14="http://schemas.microsoft.com/office/powerpoint/2010/main" val="3242806272"/>
      </p:ext>
    </p:extLst>
  </p:cSld>
  <p:clrMap bg1="lt1" tx1="dk1" bg2="lt2" tx2="dk2" accent1="accent1" accent2="accent2" accent3="accent3" accent4="accent4" accent5="accent5" accent6="accent6" hlink="hlink" folHlink="folHlink"/>
  <p:sldLayoutIdLst>
    <p:sldLayoutId id="2147483889" r:id="rId1"/>
    <p:sldLayoutId id="2147484064" r:id="rId2"/>
    <p:sldLayoutId id="2147484309" r:id="rId3"/>
    <p:sldLayoutId id="2147484310" r:id="rId4"/>
    <p:sldLayoutId id="2147484311" r:id="rId5"/>
  </p:sldLayoutIdLst>
  <p:hf sldNum="0" hdr="0" dt="0"/>
  <p:txStyles>
    <p:title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p:titleStyle>
    <p:bodyStyle>
      <a:lvl1pPr marL="274320" indent="-274320" algn="l" defTabSz="457200" rtl="0" eaLnBrk="1" latinLnBrk="0" hangingPunct="1">
        <a:spcBef>
          <a:spcPts val="0"/>
        </a:spcBef>
        <a:spcAft>
          <a:spcPts val="600"/>
        </a:spcAft>
        <a:buClr>
          <a:schemeClr val="tx2">
            <a:lumMod val="75000"/>
          </a:schemeClr>
        </a:buClr>
        <a:buFont typeface="Wingdings" charset="2"/>
        <a:buChar char="§"/>
        <a:defRPr sz="2400" kern="1200" baseline="0">
          <a:solidFill>
            <a:srgbClr val="000000"/>
          </a:solidFill>
          <a:latin typeface="+mn-lt"/>
          <a:ea typeface="+mn-ea"/>
          <a:cs typeface="+mn-cs"/>
        </a:defRPr>
      </a:lvl1pPr>
      <a:lvl2pPr marL="573088" indent="-298450" algn="l" defTabSz="457200" rtl="0" eaLnBrk="1" latinLnBrk="0" hangingPunct="1">
        <a:spcBef>
          <a:spcPts val="0"/>
        </a:spcBef>
        <a:spcAft>
          <a:spcPts val="600"/>
        </a:spcAft>
        <a:buClr>
          <a:schemeClr val="tx2">
            <a:lumMod val="75000"/>
          </a:schemeClr>
        </a:buClr>
        <a:buFont typeface="Lucida Grande"/>
        <a:buChar char="–"/>
        <a:defRPr sz="2000" kern="1200">
          <a:solidFill>
            <a:srgbClr val="000000"/>
          </a:solidFill>
          <a:latin typeface="+mn-lt"/>
          <a:ea typeface="+mn-ea"/>
          <a:cs typeface="+mn-cs"/>
        </a:defRPr>
      </a:lvl2pPr>
      <a:lvl3pPr marL="519113" indent="217488" algn="l" defTabSz="457200" rtl="0" eaLnBrk="1" latinLnBrk="0" hangingPunct="1">
        <a:spcBef>
          <a:spcPts val="0"/>
        </a:spcBef>
        <a:spcAft>
          <a:spcPts val="600"/>
        </a:spcAft>
        <a:buClr>
          <a:schemeClr val="tx2">
            <a:lumMod val="75000"/>
          </a:schemeClr>
        </a:buClr>
        <a:buFont typeface="Arial" panose="020B0604020202020204" pitchFamily="34" charset="0"/>
        <a:buChar char="•"/>
        <a:defRPr sz="1800" kern="1200">
          <a:solidFill>
            <a:srgbClr val="000000"/>
          </a:solidFill>
          <a:latin typeface="+mn-lt"/>
          <a:ea typeface="+mn-ea"/>
          <a:cs typeface="+mn-cs"/>
        </a:defRPr>
      </a:lvl3pPr>
      <a:lvl4pPr marL="569913" indent="237744" algn="l" defTabSz="457200" rtl="0" eaLnBrk="1" latinLnBrk="0" hangingPunct="1">
        <a:spcBef>
          <a:spcPts val="0"/>
        </a:spcBef>
        <a:spcAft>
          <a:spcPts val="600"/>
        </a:spcAft>
        <a:buClr>
          <a:schemeClr val="tx2">
            <a:lumMod val="75000"/>
          </a:schemeClr>
        </a:buClr>
        <a:buFont typeface="Arial"/>
        <a:buChar char="•"/>
        <a:defRPr sz="1800" kern="1200" baseline="0">
          <a:solidFill>
            <a:srgbClr val="000000"/>
          </a:solidFill>
          <a:latin typeface="+mn-lt"/>
          <a:ea typeface="+mn-ea"/>
          <a:cs typeface="+mn-cs"/>
        </a:defRPr>
      </a:lvl4pPr>
      <a:lvl5pPr marL="1371600" indent="-171450" algn="l" defTabSz="457200" rtl="0" eaLnBrk="1" latinLnBrk="0" hangingPunct="1">
        <a:spcBef>
          <a:spcPts val="0"/>
        </a:spcBef>
        <a:spcAft>
          <a:spcPts val="0"/>
        </a:spcAft>
        <a:buClr>
          <a:schemeClr val="tx2">
            <a:lumMod val="75000"/>
          </a:schemeClr>
        </a:buClr>
        <a:buFont typeface="Wingdings" charset="2"/>
        <a:buChar char="§"/>
        <a:defRPr sz="16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3.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7.png"/><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55.jpg"/><Relationship Id="rId4" Type="http://schemas.openxmlformats.org/officeDocument/2006/relationships/image" Target="../media/image54.png"/></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2.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95000"/>
          </a:schemeClr>
        </a:solidFill>
        <a:effectLst/>
      </p:bgPr>
    </p:bg>
    <p:spTree>
      <p:nvGrpSpPr>
        <p:cNvPr id="1" name=""/>
        <p:cNvGrpSpPr/>
        <p:nvPr/>
      </p:nvGrpSpPr>
      <p:grpSpPr>
        <a:xfrm>
          <a:off x="0" y="0"/>
          <a:ext cx="0" cy="0"/>
          <a:chOff x="0" y="0"/>
          <a:chExt cx="0" cy="0"/>
        </a:xfrm>
      </p:grpSpPr>
      <p:sp>
        <p:nvSpPr>
          <p:cNvPr id="15" name="Title 14"/>
          <p:cNvSpPr>
            <a:spLocks noGrp="1"/>
          </p:cNvSpPr>
          <p:nvPr>
            <p:ph type="title"/>
          </p:nvPr>
        </p:nvSpPr>
        <p:spPr>
          <a:xfrm>
            <a:off x="327547" y="1552915"/>
            <a:ext cx="8087751" cy="2729525"/>
          </a:xfrm>
          <a:solidFill>
            <a:schemeClr val="accent2">
              <a:lumMod val="75000"/>
            </a:schemeClr>
          </a:solidFill>
          <a:ln>
            <a:solidFill>
              <a:schemeClr val="tx2">
                <a:lumMod val="75000"/>
              </a:schemeClr>
            </a:solidFill>
          </a:ln>
        </p:spPr>
        <p:txBody>
          <a:bodyPr/>
          <a:lstStyle/>
          <a:p>
            <a:r>
              <a:rPr lang="en-US" sz="3200" dirty="0"/>
              <a:t>Progress Report</a:t>
            </a:r>
            <a:br>
              <a:rPr lang="en-US" sz="3200" dirty="0"/>
            </a:br>
            <a:r>
              <a:rPr lang="en-US" sz="3200" dirty="0"/>
              <a:t> for the  </a:t>
            </a:r>
            <a:br>
              <a:rPr lang="en-US" sz="3200" dirty="0"/>
            </a:br>
            <a:r>
              <a:rPr lang="en-US" sz="3200" dirty="0"/>
              <a:t>Advanced Photon Source </a:t>
            </a:r>
            <a:br>
              <a:rPr lang="en-US" sz="3200" dirty="0"/>
            </a:br>
            <a:r>
              <a:rPr lang="en-US" sz="3200" dirty="0"/>
              <a:t>Upgrade Project</a:t>
            </a:r>
          </a:p>
        </p:txBody>
      </p:sp>
      <p:sp>
        <p:nvSpPr>
          <p:cNvPr id="3" name="TextBox 2"/>
          <p:cNvSpPr txBox="1"/>
          <p:nvPr/>
        </p:nvSpPr>
        <p:spPr>
          <a:xfrm>
            <a:off x="486089" y="4349659"/>
            <a:ext cx="5533711" cy="1754326"/>
          </a:xfrm>
          <a:prstGeom prst="rect">
            <a:avLst/>
          </a:prstGeom>
          <a:noFill/>
        </p:spPr>
        <p:txBody>
          <a:bodyPr wrap="square" rtlCol="0">
            <a:spAutoFit/>
          </a:bodyPr>
          <a:lstStyle/>
          <a:p>
            <a:pPr fontAlgn="auto">
              <a:spcBef>
                <a:spcPts val="0"/>
              </a:spcBef>
              <a:spcAft>
                <a:spcPts val="0"/>
              </a:spcAft>
            </a:pPr>
            <a:r>
              <a:rPr lang="en-US" b="1" dirty="0">
                <a:effectLst/>
                <a:latin typeface="+mn-lt"/>
                <a:ea typeface="Calibri" panose="020F0502020204030204" pitchFamily="34" charset="0"/>
              </a:rPr>
              <a:t>William. G. Jansma, Charles Doose, Animesh Jain, Samuel P. Jarvis, Jeremy Nudell</a:t>
            </a:r>
          </a:p>
          <a:p>
            <a:pPr fontAlgn="auto">
              <a:spcBef>
                <a:spcPts val="0"/>
              </a:spcBef>
              <a:spcAft>
                <a:spcPts val="0"/>
              </a:spcAft>
            </a:pPr>
            <a:r>
              <a:rPr lang="en-US" sz="1600" dirty="0">
                <a:latin typeface="+mn-lt"/>
              </a:rPr>
              <a:t>Argonne National Laboratory</a:t>
            </a:r>
          </a:p>
          <a:p>
            <a:endParaRPr lang="en-US" sz="1400" dirty="0">
              <a:latin typeface="+mn-lt"/>
            </a:endParaRPr>
          </a:p>
          <a:p>
            <a:r>
              <a:rPr lang="en-US" sz="1400" dirty="0">
                <a:latin typeface="+mn-lt"/>
              </a:rPr>
              <a:t>IWAA 2022   </a:t>
            </a:r>
          </a:p>
          <a:p>
            <a:r>
              <a:rPr lang="en-US" sz="1400" dirty="0">
                <a:latin typeface="+mn-lt"/>
              </a:rPr>
              <a:t>31 Oct – 04 Nov 2022   </a:t>
            </a:r>
          </a:p>
          <a:p>
            <a:r>
              <a:rPr lang="en-US" sz="1400" dirty="0">
                <a:latin typeface="+mn-lt"/>
              </a:rPr>
              <a:t>CERN, Geneva, Switzerland</a:t>
            </a:r>
          </a:p>
        </p:txBody>
      </p:sp>
      <p:pic>
        <p:nvPicPr>
          <p:cNvPr id="2" name="Picture 1">
            <a:extLst>
              <a:ext uri="{FF2B5EF4-FFF2-40B4-BE49-F238E27FC236}">
                <a16:creationId xmlns:a16="http://schemas.microsoft.com/office/drawing/2014/main" id="{95F6B6FA-0FAB-4629-A9EF-EE5A230CEF6D}"/>
              </a:ext>
            </a:extLst>
          </p:cNvPr>
          <p:cNvPicPr>
            <a:picLocks noChangeAspect="1"/>
          </p:cNvPicPr>
          <p:nvPr/>
        </p:nvPicPr>
        <p:blipFill>
          <a:blip r:embed="rId3"/>
          <a:stretch>
            <a:fillRect/>
          </a:stretch>
        </p:blipFill>
        <p:spPr>
          <a:xfrm>
            <a:off x="11364505" y="6103952"/>
            <a:ext cx="682811" cy="676715"/>
          </a:xfrm>
          <a:prstGeom prst="rect">
            <a:avLst/>
          </a:prstGeom>
        </p:spPr>
      </p:pic>
      <p:pic>
        <p:nvPicPr>
          <p:cNvPr id="5" name="Picture 4">
            <a:extLst>
              <a:ext uri="{FF2B5EF4-FFF2-40B4-BE49-F238E27FC236}">
                <a16:creationId xmlns:a16="http://schemas.microsoft.com/office/drawing/2014/main" id="{F2DCBE9B-343D-4A8E-B807-60D866C9A6FC}"/>
              </a:ext>
            </a:extLst>
          </p:cNvPr>
          <p:cNvPicPr>
            <a:picLocks noChangeAspect="1"/>
          </p:cNvPicPr>
          <p:nvPr/>
        </p:nvPicPr>
        <p:blipFill>
          <a:blip r:embed="rId4"/>
          <a:stretch>
            <a:fillRect/>
          </a:stretch>
        </p:blipFill>
        <p:spPr>
          <a:xfrm>
            <a:off x="486090" y="6280239"/>
            <a:ext cx="1949540" cy="510350"/>
          </a:xfrm>
          <a:prstGeom prst="rect">
            <a:avLst/>
          </a:prstGeom>
        </p:spPr>
      </p:pic>
      <p:pic>
        <p:nvPicPr>
          <p:cNvPr id="7" name="Picture 6" descr="An aerial view of a large building&#10;&#10;Description automatically generated with low confidence">
            <a:extLst>
              <a:ext uri="{FF2B5EF4-FFF2-40B4-BE49-F238E27FC236}">
                <a16:creationId xmlns:a16="http://schemas.microsoft.com/office/drawing/2014/main" id="{799B4E56-C846-4047-BA2F-D94F7F9941BA}"/>
              </a:ext>
            </a:extLst>
          </p:cNvPr>
          <p:cNvPicPr>
            <a:picLocks noChangeAspect="1"/>
          </p:cNvPicPr>
          <p:nvPr/>
        </p:nvPicPr>
        <p:blipFill>
          <a:blip r:embed="rId5"/>
          <a:stretch>
            <a:fillRect/>
          </a:stretch>
        </p:blipFill>
        <p:spPr>
          <a:xfrm>
            <a:off x="8415298" y="1552914"/>
            <a:ext cx="3776702" cy="2729525"/>
          </a:xfrm>
          <a:prstGeom prst="rect">
            <a:avLst/>
          </a:prstGeom>
        </p:spPr>
      </p:pic>
    </p:spTree>
    <p:extLst>
      <p:ext uri="{BB962C8B-B14F-4D97-AF65-F5344CB8AC3E}">
        <p14:creationId xmlns:p14="http://schemas.microsoft.com/office/powerpoint/2010/main" val="2014994898"/>
      </p:ext>
    </p:extLst>
  </p:cSld>
  <p:clrMapOvr>
    <a:masterClrMapping/>
  </p:clrMapOvr>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4">
            <a:extLst>
              <a:ext uri="{FF2B5EF4-FFF2-40B4-BE49-F238E27FC236}">
                <a16:creationId xmlns:a16="http://schemas.microsoft.com/office/drawing/2014/main" id="{DB65FC41-BB68-42F4-A9E9-1C0C279DD118}"/>
              </a:ext>
            </a:extLst>
          </p:cNvPr>
          <p:cNvSpPr>
            <a:spLocks noGrp="1"/>
          </p:cNvSpPr>
          <p:nvPr>
            <p:ph type="title"/>
          </p:nvPr>
        </p:nvSpPr>
        <p:spPr>
          <a:xfrm>
            <a:off x="1818642" y="79953"/>
            <a:ext cx="3384414" cy="399125"/>
          </a:xfrm>
        </p:spPr>
        <p:txBody>
          <a:bodyPr/>
          <a:lstStyle/>
          <a:p>
            <a:br>
              <a:rPr lang="en-US" dirty="0">
                <a:latin typeface="Calibri" panose="020F0502020204030204" pitchFamily="34" charset="0"/>
              </a:rPr>
            </a:br>
            <a:endParaRPr lang="en-US" dirty="0"/>
          </a:p>
        </p:txBody>
      </p:sp>
      <p:sp>
        <p:nvSpPr>
          <p:cNvPr id="5" name="TextBox 4">
            <a:extLst>
              <a:ext uri="{FF2B5EF4-FFF2-40B4-BE49-F238E27FC236}">
                <a16:creationId xmlns:a16="http://schemas.microsoft.com/office/drawing/2014/main" id="{09AE17BE-3E2E-412F-85FA-30CA0BA74789}"/>
              </a:ext>
            </a:extLst>
          </p:cNvPr>
          <p:cNvSpPr txBox="1"/>
          <p:nvPr/>
        </p:nvSpPr>
        <p:spPr>
          <a:xfrm>
            <a:off x="454966" y="577089"/>
            <a:ext cx="8028207" cy="3139321"/>
          </a:xfrm>
          <a:prstGeom prst="rect">
            <a:avLst/>
          </a:prstGeom>
          <a:noFill/>
        </p:spPr>
        <p:txBody>
          <a:bodyPr wrap="square" rtlCol="0">
            <a:spAutoFit/>
          </a:bodyPr>
          <a:lstStyle/>
          <a:p>
            <a:pPr marL="285750" indent="-285750">
              <a:buFont typeface="Wingdings" panose="05000000000000000000" pitchFamily="2" charset="2"/>
              <a:buChar char="§"/>
            </a:pPr>
            <a:r>
              <a:rPr lang="en-US" dirty="0"/>
              <a:t>Magnet alignment procedure developed; Module assembly underway</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Vacuum system alignment process in development; component deliveries will ramp up in 2022 </a:t>
            </a:r>
          </a:p>
          <a:p>
            <a:endParaRPr lang="en-US" dirty="0"/>
          </a:p>
          <a:p>
            <a:pPr marL="285750" indent="-285750">
              <a:buFont typeface="Wingdings" panose="05000000000000000000" pitchFamily="2" charset="2"/>
              <a:buChar char="§"/>
            </a:pPr>
            <a:r>
              <a:rPr lang="en-US" dirty="0"/>
              <a:t>Automation of measurement steps to prevent errors and increase efficiency</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Custom program calculates optimal shim placement</a:t>
            </a:r>
            <a:endParaRPr lang="en-US" i="1" dirty="0"/>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Extraordinary results achieved; well within the APS-U specification</a:t>
            </a:r>
          </a:p>
        </p:txBody>
      </p:sp>
      <p:sp>
        <p:nvSpPr>
          <p:cNvPr id="12" name="Title 4">
            <a:extLst>
              <a:ext uri="{FF2B5EF4-FFF2-40B4-BE49-F238E27FC236}">
                <a16:creationId xmlns:a16="http://schemas.microsoft.com/office/drawing/2014/main" id="{FD98F383-57E2-40D9-8FEE-9112F415157D}"/>
              </a:ext>
            </a:extLst>
          </p:cNvPr>
          <p:cNvSpPr txBox="1">
            <a:spLocks/>
          </p:cNvSpPr>
          <p:nvPr/>
        </p:nvSpPr>
        <p:spPr>
          <a:xfrm>
            <a:off x="637719" y="0"/>
            <a:ext cx="5923722" cy="583755"/>
          </a:xfrm>
          <a:prstGeom prst="rect">
            <a:avLst/>
          </a:prstGeom>
        </p:spPr>
        <p:txBody>
          <a:bodyPr vert="horz" lIns="0" tIns="0" rIns="0" bIns="0" rtlCol="0" anchor="ctr"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algn="l" fontAlgn="auto">
              <a:spcAft>
                <a:spcPts val="0"/>
              </a:spcAft>
            </a:pPr>
            <a:r>
              <a:rPr lang="en-US" sz="2800" dirty="0"/>
              <a:t>MODULE ALIGNMENT</a:t>
            </a:r>
          </a:p>
        </p:txBody>
      </p:sp>
      <p:graphicFrame>
        <p:nvGraphicFramePr>
          <p:cNvPr id="2" name="Table 1">
            <a:extLst>
              <a:ext uri="{FF2B5EF4-FFF2-40B4-BE49-F238E27FC236}">
                <a16:creationId xmlns:a16="http://schemas.microsoft.com/office/drawing/2014/main" id="{DF78CDF4-8DD9-4CDD-844B-F5FD3676F85A}"/>
              </a:ext>
            </a:extLst>
          </p:cNvPr>
          <p:cNvGraphicFramePr>
            <a:graphicFrameLocks noGrp="1"/>
          </p:cNvGraphicFramePr>
          <p:nvPr>
            <p:extLst>
              <p:ext uri="{D42A27DB-BD31-4B8C-83A1-F6EECF244321}">
                <p14:modId xmlns:p14="http://schemas.microsoft.com/office/powerpoint/2010/main" val="3246744003"/>
              </p:ext>
            </p:extLst>
          </p:nvPr>
        </p:nvGraphicFramePr>
        <p:xfrm>
          <a:off x="637719" y="4091420"/>
          <a:ext cx="7231241" cy="2261870"/>
        </p:xfrm>
        <a:graphic>
          <a:graphicData uri="http://schemas.openxmlformats.org/drawingml/2006/table">
            <a:tbl>
              <a:tblPr/>
              <a:tblGrid>
                <a:gridCol w="1081013">
                  <a:extLst>
                    <a:ext uri="{9D8B030D-6E8A-4147-A177-3AD203B41FA5}">
                      <a16:colId xmlns:a16="http://schemas.microsoft.com/office/drawing/2014/main" val="1677155774"/>
                    </a:ext>
                  </a:extLst>
                </a:gridCol>
                <a:gridCol w="1081013">
                  <a:extLst>
                    <a:ext uri="{9D8B030D-6E8A-4147-A177-3AD203B41FA5}">
                      <a16:colId xmlns:a16="http://schemas.microsoft.com/office/drawing/2014/main" val="1821771264"/>
                    </a:ext>
                  </a:extLst>
                </a:gridCol>
                <a:gridCol w="1081013">
                  <a:extLst>
                    <a:ext uri="{9D8B030D-6E8A-4147-A177-3AD203B41FA5}">
                      <a16:colId xmlns:a16="http://schemas.microsoft.com/office/drawing/2014/main" val="2030547921"/>
                    </a:ext>
                  </a:extLst>
                </a:gridCol>
                <a:gridCol w="1081013">
                  <a:extLst>
                    <a:ext uri="{9D8B030D-6E8A-4147-A177-3AD203B41FA5}">
                      <a16:colId xmlns:a16="http://schemas.microsoft.com/office/drawing/2014/main" val="3358246469"/>
                    </a:ext>
                  </a:extLst>
                </a:gridCol>
                <a:gridCol w="1081013">
                  <a:extLst>
                    <a:ext uri="{9D8B030D-6E8A-4147-A177-3AD203B41FA5}">
                      <a16:colId xmlns:a16="http://schemas.microsoft.com/office/drawing/2014/main" val="21465595"/>
                    </a:ext>
                  </a:extLst>
                </a:gridCol>
                <a:gridCol w="913088">
                  <a:extLst>
                    <a:ext uri="{9D8B030D-6E8A-4147-A177-3AD203B41FA5}">
                      <a16:colId xmlns:a16="http://schemas.microsoft.com/office/drawing/2014/main" val="2777244733"/>
                    </a:ext>
                  </a:extLst>
                </a:gridCol>
                <a:gridCol w="913088">
                  <a:extLst>
                    <a:ext uri="{9D8B030D-6E8A-4147-A177-3AD203B41FA5}">
                      <a16:colId xmlns:a16="http://schemas.microsoft.com/office/drawing/2014/main" val="3865088105"/>
                    </a:ext>
                  </a:extLst>
                </a:gridCol>
              </a:tblGrid>
              <a:tr h="152568">
                <a:tc>
                  <a:txBody>
                    <a:bodyPr/>
                    <a:lstStyle/>
                    <a:p>
                      <a:pPr algn="ctr" fontAlgn="ctr"/>
                      <a:r>
                        <a:rPr lang="en-US" sz="1100" b="1" i="0" u="none" strike="noStrike" dirty="0">
                          <a:solidFill>
                            <a:srgbClr val="000000"/>
                          </a:solidFill>
                          <a:effectLst/>
                          <a:latin typeface="Calibri" panose="020F0502020204030204" pitchFamily="34" charset="0"/>
                        </a:rPr>
                        <a:t>DLMA-1160</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F7ED"/>
                    </a:solidFill>
                  </a:tcPr>
                </a:tc>
                <a:tc>
                  <a:txBody>
                    <a:bodyPr/>
                    <a:lstStyle/>
                    <a:p>
                      <a:pPr algn="ctr" fontAlgn="ctr"/>
                      <a:r>
                        <a:rPr lang="en-US" sz="1100" b="1" i="0" u="none" strike="noStrike" dirty="0">
                          <a:solidFill>
                            <a:srgbClr val="000000"/>
                          </a:solidFill>
                          <a:effectLst/>
                          <a:latin typeface="Calibri" panose="020F0502020204030204" pitchFamily="34" charset="0"/>
                        </a:rPr>
                        <a:t>X (m)</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F7ED"/>
                    </a:solidFill>
                  </a:tcPr>
                </a:tc>
                <a:tc>
                  <a:txBody>
                    <a:bodyPr/>
                    <a:lstStyle/>
                    <a:p>
                      <a:pPr algn="ctr" fontAlgn="ctr"/>
                      <a:r>
                        <a:rPr lang="en-US" sz="1100" b="1" i="0" u="none" strike="noStrike" dirty="0">
                          <a:solidFill>
                            <a:srgbClr val="000000"/>
                          </a:solidFill>
                          <a:effectLst/>
                          <a:latin typeface="Calibri" panose="020F0502020204030204" pitchFamily="34" charset="0"/>
                        </a:rPr>
                        <a:t>Y (m)</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F7ED"/>
                    </a:solidFill>
                  </a:tcPr>
                </a:tc>
                <a:tc>
                  <a:txBody>
                    <a:bodyPr/>
                    <a:lstStyle/>
                    <a:p>
                      <a:pPr algn="ctr" fontAlgn="ctr"/>
                      <a:r>
                        <a:rPr lang="en-US" sz="1100" b="1" i="0" u="none" strike="noStrike" dirty="0">
                          <a:solidFill>
                            <a:srgbClr val="000000"/>
                          </a:solidFill>
                          <a:effectLst/>
                          <a:latin typeface="Calibri" panose="020F0502020204030204" pitchFamily="34" charset="0"/>
                        </a:rPr>
                        <a:t>Z (m)</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F7ED"/>
                    </a:solidFill>
                  </a:tcPr>
                </a:tc>
                <a:tc>
                  <a:txBody>
                    <a:bodyPr/>
                    <a:lstStyle/>
                    <a:p>
                      <a:pPr algn="ctr" fontAlgn="ctr"/>
                      <a:r>
                        <a:rPr lang="en-US" sz="1100" b="1" i="0" u="none" strike="noStrike" dirty="0">
                          <a:solidFill>
                            <a:srgbClr val="000000"/>
                          </a:solidFill>
                          <a:effectLst/>
                          <a:latin typeface="Calibri" panose="020F0502020204030204" pitchFamily="34" charset="0"/>
                        </a:rPr>
                        <a:t>Pitch (mr)</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F7ED"/>
                    </a:solidFill>
                  </a:tcPr>
                </a:tc>
                <a:tc>
                  <a:txBody>
                    <a:bodyPr/>
                    <a:lstStyle/>
                    <a:p>
                      <a:pPr algn="ctr" fontAlgn="ctr"/>
                      <a:r>
                        <a:rPr lang="en-US" sz="1100" b="1" i="0" u="none" strike="noStrike" dirty="0">
                          <a:solidFill>
                            <a:srgbClr val="000000"/>
                          </a:solidFill>
                          <a:effectLst/>
                          <a:latin typeface="Calibri" panose="020F0502020204030204" pitchFamily="34" charset="0"/>
                        </a:rPr>
                        <a:t>Yaw (mr)</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F7ED"/>
                    </a:solidFill>
                  </a:tcPr>
                </a:tc>
                <a:tc>
                  <a:txBody>
                    <a:bodyPr/>
                    <a:lstStyle/>
                    <a:p>
                      <a:pPr algn="ctr" fontAlgn="ctr"/>
                      <a:r>
                        <a:rPr lang="en-US" sz="1100" b="1" i="0" u="none" strike="noStrike" dirty="0">
                          <a:solidFill>
                            <a:srgbClr val="000000"/>
                          </a:solidFill>
                          <a:effectLst/>
                          <a:latin typeface="Calibri" panose="020F0502020204030204" pitchFamily="34" charset="0"/>
                        </a:rPr>
                        <a:t>Roll (mr)</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F7ED"/>
                    </a:solidFill>
                  </a:tcPr>
                </a:tc>
                <a:extLst>
                  <a:ext uri="{0D108BD9-81ED-4DB2-BD59-A6C34878D82A}">
                    <a16:rowId xmlns:a16="http://schemas.microsoft.com/office/drawing/2014/main" val="255019954"/>
                  </a:ext>
                </a:extLst>
              </a:tr>
              <a:tr h="152568">
                <a:tc>
                  <a:txBody>
                    <a:bodyPr/>
                    <a:lstStyle/>
                    <a:p>
                      <a:pPr algn="r" fontAlgn="ctr"/>
                      <a:r>
                        <a:rPr lang="en-US" sz="1100" b="1" i="0" u="none" strike="noStrike" dirty="0">
                          <a:solidFill>
                            <a:srgbClr val="000000"/>
                          </a:solidFill>
                          <a:effectLst/>
                          <a:latin typeface="Calibri" panose="020F0502020204030204" pitchFamily="34" charset="0"/>
                        </a:rPr>
                        <a:t>DA16_AQ1_0</a:t>
                      </a:r>
                    </a:p>
                  </a:txBody>
                  <a:tcPr marL="6350" marR="952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0.000004</a:t>
                      </a:r>
                    </a:p>
                  </a:txBody>
                  <a:tcPr marL="6350" marR="2857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-0.000002</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-0.000204</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-0.020</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0.075</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-0.001</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6357489"/>
                  </a:ext>
                </a:extLst>
              </a:tr>
              <a:tr h="152568">
                <a:tc>
                  <a:txBody>
                    <a:bodyPr/>
                    <a:lstStyle/>
                    <a:p>
                      <a:pPr algn="r" fontAlgn="ctr"/>
                      <a:r>
                        <a:rPr lang="en-US" sz="1100" b="1" i="0" u="none" strike="noStrike" dirty="0">
                          <a:solidFill>
                            <a:srgbClr val="000000"/>
                          </a:solidFill>
                          <a:effectLst/>
                          <a:latin typeface="Calibri" panose="020F0502020204030204" pitchFamily="34" charset="0"/>
                        </a:rPr>
                        <a:t>DA16_AQ2_0</a:t>
                      </a:r>
                    </a:p>
                  </a:txBody>
                  <a:tcPr marL="6350" marR="952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0.000008</a:t>
                      </a:r>
                    </a:p>
                  </a:txBody>
                  <a:tcPr marL="6350" marR="2857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0.000008</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-0.000067</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0.017</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-0.001</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-0.025</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8891857"/>
                  </a:ext>
                </a:extLst>
              </a:tr>
              <a:tr h="152568">
                <a:tc>
                  <a:txBody>
                    <a:bodyPr/>
                    <a:lstStyle/>
                    <a:p>
                      <a:pPr algn="r" fontAlgn="ctr"/>
                      <a:r>
                        <a:rPr lang="en-US" sz="1100" b="1" i="0" u="none" strike="noStrike" dirty="0">
                          <a:solidFill>
                            <a:srgbClr val="000000"/>
                          </a:solidFill>
                          <a:effectLst/>
                          <a:latin typeface="Calibri" panose="020F0502020204030204" pitchFamily="34" charset="0"/>
                        </a:rPr>
                        <a:t>DA16_AQ3_0</a:t>
                      </a:r>
                    </a:p>
                  </a:txBody>
                  <a:tcPr marL="6350" marR="952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-0.000009</a:t>
                      </a:r>
                    </a:p>
                  </a:txBody>
                  <a:tcPr marL="6350" marR="2857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0.000004</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0.000063</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-0.162</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0.065</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0.035</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2826518"/>
                  </a:ext>
                </a:extLst>
              </a:tr>
              <a:tr h="152568">
                <a:tc>
                  <a:txBody>
                    <a:bodyPr/>
                    <a:lstStyle/>
                    <a:p>
                      <a:pPr algn="r" fontAlgn="ctr"/>
                      <a:r>
                        <a:rPr lang="en-US" sz="1100" b="1" i="0" u="none" strike="noStrike" dirty="0">
                          <a:solidFill>
                            <a:srgbClr val="000000"/>
                          </a:solidFill>
                          <a:effectLst/>
                          <a:latin typeface="Calibri" panose="020F0502020204030204" pitchFamily="34" charset="0"/>
                        </a:rPr>
                        <a:t>DA16_AS1_0</a:t>
                      </a:r>
                    </a:p>
                  </a:txBody>
                  <a:tcPr marL="6350" marR="952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-0.000005</a:t>
                      </a:r>
                    </a:p>
                  </a:txBody>
                  <a:tcPr marL="6350" marR="2857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-0.000016</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-0.000046</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-0.132</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0.046</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-0.031</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7454066"/>
                  </a:ext>
                </a:extLst>
              </a:tr>
              <a:tr h="152568">
                <a:tc>
                  <a:txBody>
                    <a:bodyPr/>
                    <a:lstStyle/>
                    <a:p>
                      <a:pPr algn="r" fontAlgn="ctr"/>
                      <a:r>
                        <a:rPr lang="en-US" sz="1100" b="1" i="0" u="none" strike="noStrike" dirty="0">
                          <a:solidFill>
                            <a:srgbClr val="000000"/>
                          </a:solidFill>
                          <a:effectLst/>
                          <a:latin typeface="Calibri" panose="020F0502020204030204" pitchFamily="34" charset="0"/>
                        </a:rPr>
                        <a:t>DA16_AQ4_V</a:t>
                      </a:r>
                    </a:p>
                  </a:txBody>
                  <a:tcPr marL="6350" marR="952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-0.000003</a:t>
                      </a:r>
                    </a:p>
                  </a:txBody>
                  <a:tcPr marL="6350" marR="2857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-0.000002</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-0.000016</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-0.010</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0.015</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0.000</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282004"/>
                  </a:ext>
                </a:extLst>
              </a:tr>
              <a:tr h="152568">
                <a:tc>
                  <a:txBody>
                    <a:bodyPr/>
                    <a:lstStyle/>
                    <a:p>
                      <a:pPr algn="r" fontAlgn="ctr"/>
                      <a:r>
                        <a:rPr lang="en-US" sz="1100" b="1" i="0" u="none" strike="noStrike" dirty="0">
                          <a:solidFill>
                            <a:srgbClr val="000000"/>
                          </a:solidFill>
                          <a:effectLst/>
                          <a:latin typeface="Calibri" panose="020F0502020204030204" pitchFamily="34" charset="0"/>
                        </a:rPr>
                        <a:t>DA16_AS2_0</a:t>
                      </a:r>
                    </a:p>
                  </a:txBody>
                  <a:tcPr marL="6350" marR="952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-0.000002</a:t>
                      </a:r>
                    </a:p>
                  </a:txBody>
                  <a:tcPr marL="6350" marR="2857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-0.000003</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0.000076</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0.238</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0.032</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-0.045</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4005806"/>
                  </a:ext>
                </a:extLst>
              </a:tr>
              <a:tr h="152568">
                <a:tc>
                  <a:txBody>
                    <a:bodyPr/>
                    <a:lstStyle/>
                    <a:p>
                      <a:pPr algn="r" fontAlgn="ctr"/>
                      <a:r>
                        <a:rPr lang="en-US" sz="1100" b="1" i="0" u="none" strike="noStrike" dirty="0">
                          <a:solidFill>
                            <a:srgbClr val="000000"/>
                          </a:solidFill>
                          <a:effectLst/>
                          <a:latin typeface="Calibri" panose="020F0502020204030204" pitchFamily="34" charset="0"/>
                        </a:rPr>
                        <a:t>DA16_AQ5_V</a:t>
                      </a:r>
                    </a:p>
                  </a:txBody>
                  <a:tcPr marL="6350" marR="952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-0.000010</a:t>
                      </a:r>
                    </a:p>
                  </a:txBody>
                  <a:tcPr marL="6350" marR="2857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0.000002</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0.000057</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-0.013</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0.057</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-0.017</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0957498"/>
                  </a:ext>
                </a:extLst>
              </a:tr>
              <a:tr h="152568">
                <a:tc>
                  <a:txBody>
                    <a:bodyPr/>
                    <a:lstStyle/>
                    <a:p>
                      <a:pPr algn="r" fontAlgn="ctr"/>
                      <a:r>
                        <a:rPr lang="en-US" sz="1100" b="1" i="0" u="none" strike="noStrike" dirty="0">
                          <a:solidFill>
                            <a:srgbClr val="000000"/>
                          </a:solidFill>
                          <a:effectLst/>
                          <a:latin typeface="Calibri" panose="020F0502020204030204" pitchFamily="34" charset="0"/>
                        </a:rPr>
                        <a:t>DA16_AS3_0</a:t>
                      </a:r>
                    </a:p>
                  </a:txBody>
                  <a:tcPr marL="6350" marR="952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-0.000002</a:t>
                      </a:r>
                    </a:p>
                  </a:txBody>
                  <a:tcPr marL="6350" marR="2857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-0.000004</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0.000131</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-0.123</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0.182</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0.008</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9507380"/>
                  </a:ext>
                </a:extLst>
              </a:tr>
              <a:tr h="152568">
                <a:tc>
                  <a:txBody>
                    <a:bodyPr/>
                    <a:lstStyle/>
                    <a:p>
                      <a:pPr algn="r" fontAlgn="ctr"/>
                      <a:endParaRPr lang="en-US" sz="1100" b="1" i="0" u="none" strike="noStrike" dirty="0">
                        <a:solidFill>
                          <a:srgbClr val="000000"/>
                        </a:solidFill>
                        <a:effectLst/>
                        <a:latin typeface="Calibri" panose="020F0502020204030204" pitchFamily="34" charset="0"/>
                      </a:endParaRPr>
                    </a:p>
                  </a:txBody>
                  <a:tcPr marL="6350" marR="952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endParaRPr lang="en-US" sz="1100" b="0" i="0" u="none" strike="noStrike" dirty="0">
                        <a:solidFill>
                          <a:srgbClr val="000000"/>
                        </a:solidFill>
                        <a:effectLst/>
                        <a:latin typeface="Calibri" panose="020F0502020204030204" pitchFamily="34" charset="0"/>
                      </a:endParaRPr>
                    </a:p>
                  </a:txBody>
                  <a:tcPr marL="6350" marR="2857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endParaRPr lang="en-US" sz="1100" b="0" i="0" u="none" strike="noStrike" dirty="0">
                        <a:solidFill>
                          <a:srgbClr val="000000"/>
                        </a:solidFill>
                        <a:effectLst/>
                        <a:latin typeface="Calibri" panose="020F0502020204030204" pitchFamily="34" charset="0"/>
                      </a:endParaRPr>
                    </a:p>
                  </a:txBody>
                  <a:tcPr marL="6350" marR="2857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endParaRPr lang="en-US" sz="1100" b="0" i="0" u="none" strike="noStrike" dirty="0">
                        <a:solidFill>
                          <a:srgbClr val="000000"/>
                        </a:solidFill>
                        <a:effectLst/>
                        <a:latin typeface="Calibri" panose="020F0502020204030204" pitchFamily="34" charset="0"/>
                      </a:endParaRPr>
                    </a:p>
                  </a:txBody>
                  <a:tcPr marL="6350" marR="285750" marT="635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endParaRPr lang="en-US" sz="1100" b="0" i="0" u="none" strike="noStrike" dirty="0">
                        <a:solidFill>
                          <a:srgbClr val="000000"/>
                        </a:solidFill>
                        <a:effectLst/>
                        <a:latin typeface="Calibri" panose="020F0502020204030204" pitchFamily="34" charset="0"/>
                      </a:endParaRPr>
                    </a:p>
                  </a:txBody>
                  <a:tcPr marL="6350" marR="285750" marT="635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endParaRPr lang="en-US" sz="1100" b="0" i="0" u="none" strike="noStrike" dirty="0">
                        <a:solidFill>
                          <a:srgbClr val="000000"/>
                        </a:solidFill>
                        <a:effectLst/>
                        <a:latin typeface="Calibri" panose="020F0502020204030204" pitchFamily="34" charset="0"/>
                      </a:endParaRPr>
                    </a:p>
                  </a:txBody>
                  <a:tcPr marL="6350" marR="285750" marT="635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endParaRPr lang="en-US" sz="1100" b="0" i="0" u="none" strike="noStrike" dirty="0">
                        <a:solidFill>
                          <a:srgbClr val="000000"/>
                        </a:solidFill>
                        <a:effectLst/>
                        <a:latin typeface="Calibri" panose="020F0502020204030204" pitchFamily="34" charset="0"/>
                      </a:endParaRPr>
                    </a:p>
                  </a:txBody>
                  <a:tcPr marL="6350" marR="285750" marT="635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0601495"/>
                  </a:ext>
                </a:extLst>
              </a:tr>
              <a:tr h="148345">
                <a:tc>
                  <a:txBody>
                    <a:bodyPr/>
                    <a:lstStyle/>
                    <a:p>
                      <a:pPr algn="r" fontAlgn="ctr"/>
                      <a:r>
                        <a:rPr lang="en-US" sz="1100" b="1" i="0" u="none" strike="noStrike" dirty="0">
                          <a:solidFill>
                            <a:srgbClr val="000000"/>
                          </a:solidFill>
                          <a:effectLst/>
                          <a:latin typeface="Calibri" panose="020F0502020204030204" pitchFamily="34" charset="0"/>
                        </a:rPr>
                        <a:t>Average</a:t>
                      </a:r>
                    </a:p>
                  </a:txBody>
                  <a:tcPr marL="6350" marR="952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-0.000002</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-0.000002</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-0.000001</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-0.026</a:t>
                      </a:r>
                    </a:p>
                  </a:txBody>
                  <a:tcPr marL="6350" marR="38100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0.059</a:t>
                      </a:r>
                    </a:p>
                  </a:txBody>
                  <a:tcPr marL="6350" marR="38100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-0.010</a:t>
                      </a:r>
                    </a:p>
                  </a:txBody>
                  <a:tcPr marL="6350" marR="38100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4384136"/>
                  </a:ext>
                </a:extLst>
              </a:tr>
              <a:tr h="148345">
                <a:tc>
                  <a:txBody>
                    <a:bodyPr/>
                    <a:lstStyle/>
                    <a:p>
                      <a:pPr algn="r" fontAlgn="ctr"/>
                      <a:r>
                        <a:rPr lang="en-US" sz="1100" b="1" i="0" u="none" strike="noStrike" dirty="0">
                          <a:solidFill>
                            <a:srgbClr val="000000"/>
                          </a:solidFill>
                          <a:effectLst/>
                          <a:latin typeface="Calibri" panose="020F0502020204030204" pitchFamily="34" charset="0"/>
                        </a:rPr>
                        <a:t>RMS</a:t>
                      </a:r>
                    </a:p>
                  </a:txBody>
                  <a:tcPr marL="6350" marR="952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0.000006</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0.000007</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0.000099</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0.121</a:t>
                      </a:r>
                    </a:p>
                  </a:txBody>
                  <a:tcPr marL="6350" marR="38100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0.079</a:t>
                      </a:r>
                    </a:p>
                  </a:txBody>
                  <a:tcPr marL="6350" marR="38100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0.026</a:t>
                      </a:r>
                    </a:p>
                  </a:txBody>
                  <a:tcPr marL="6350" marR="38100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9202409"/>
                  </a:ext>
                </a:extLst>
              </a:tr>
              <a:tr h="152568">
                <a:tc>
                  <a:txBody>
                    <a:bodyPr/>
                    <a:lstStyle/>
                    <a:p>
                      <a:pPr algn="r" fontAlgn="ctr"/>
                      <a:r>
                        <a:rPr lang="en-US" sz="1100" b="1" i="0" u="none" strike="noStrike" dirty="0">
                          <a:solidFill>
                            <a:srgbClr val="000000"/>
                          </a:solidFill>
                          <a:effectLst/>
                          <a:latin typeface="Calibri" panose="020F0502020204030204" pitchFamily="34" charset="0"/>
                        </a:rPr>
                        <a:t>ABS Max</a:t>
                      </a:r>
                    </a:p>
                  </a:txBody>
                  <a:tcPr marL="6350" marR="952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1F7ED"/>
                    </a:solidFill>
                  </a:tcPr>
                </a:tc>
                <a:tc>
                  <a:txBody>
                    <a:bodyPr/>
                    <a:lstStyle/>
                    <a:p>
                      <a:pPr algn="r" fontAlgn="ctr"/>
                      <a:r>
                        <a:rPr lang="en-US" sz="1100" b="0" i="0" u="none" strike="noStrike" dirty="0">
                          <a:solidFill>
                            <a:srgbClr val="000000"/>
                          </a:solidFill>
                          <a:effectLst/>
                          <a:latin typeface="Calibri" panose="020F0502020204030204" pitchFamily="34" charset="0"/>
                        </a:rPr>
                        <a:t>0.000010</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0.000016</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0.000204</a:t>
                      </a:r>
                    </a:p>
                  </a:txBody>
                  <a:tcPr marL="6350" marR="2857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ED6"/>
                    </a:solidFill>
                  </a:tcPr>
                </a:tc>
                <a:tc>
                  <a:txBody>
                    <a:bodyPr/>
                    <a:lstStyle/>
                    <a:p>
                      <a:pPr algn="r" fontAlgn="ctr"/>
                      <a:r>
                        <a:rPr lang="en-US" sz="1100" b="0" i="0" u="none" strike="noStrike" dirty="0">
                          <a:solidFill>
                            <a:srgbClr val="000000"/>
                          </a:solidFill>
                          <a:effectLst/>
                          <a:latin typeface="Calibri" panose="020F0502020204030204" pitchFamily="34" charset="0"/>
                        </a:rPr>
                        <a:t>0.238</a:t>
                      </a:r>
                    </a:p>
                  </a:txBody>
                  <a:tcPr marL="6350" marR="38100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0.182</a:t>
                      </a:r>
                    </a:p>
                  </a:txBody>
                  <a:tcPr marL="6350" marR="38100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0.045</a:t>
                      </a:r>
                    </a:p>
                  </a:txBody>
                  <a:tcPr marL="6350" marR="38100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6734727"/>
                  </a:ext>
                </a:extLst>
              </a:tr>
            </a:tbl>
          </a:graphicData>
        </a:graphic>
      </p:graphicFrame>
      <p:pic>
        <p:nvPicPr>
          <p:cNvPr id="4" name="Picture 3">
            <a:extLst>
              <a:ext uri="{FF2B5EF4-FFF2-40B4-BE49-F238E27FC236}">
                <a16:creationId xmlns:a16="http://schemas.microsoft.com/office/drawing/2014/main" id="{8D21E393-BE81-4C0C-910F-400EB4C29889}"/>
              </a:ext>
            </a:extLst>
          </p:cNvPr>
          <p:cNvPicPr>
            <a:picLocks noChangeAspect="1"/>
          </p:cNvPicPr>
          <p:nvPr/>
        </p:nvPicPr>
        <p:blipFill>
          <a:blip r:embed="rId2"/>
          <a:stretch>
            <a:fillRect/>
          </a:stretch>
        </p:blipFill>
        <p:spPr>
          <a:xfrm>
            <a:off x="9191032" y="151555"/>
            <a:ext cx="2818866" cy="3070276"/>
          </a:xfrm>
          <a:prstGeom prst="rect">
            <a:avLst/>
          </a:prstGeom>
        </p:spPr>
      </p:pic>
      <p:sp>
        <p:nvSpPr>
          <p:cNvPr id="8" name="Footer Placeholder 3">
            <a:extLst>
              <a:ext uri="{FF2B5EF4-FFF2-40B4-BE49-F238E27FC236}">
                <a16:creationId xmlns:a16="http://schemas.microsoft.com/office/drawing/2014/main" id="{100BCA48-472D-4A1E-ACAC-16441FEE8B57}"/>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pic>
        <p:nvPicPr>
          <p:cNvPr id="9" name="Picture 8">
            <a:extLst>
              <a:ext uri="{FF2B5EF4-FFF2-40B4-BE49-F238E27FC236}">
                <a16:creationId xmlns:a16="http://schemas.microsoft.com/office/drawing/2014/main" id="{37CF701D-D7C2-45A0-8707-FAD55C77BE6C}"/>
              </a:ext>
            </a:extLst>
          </p:cNvPr>
          <p:cNvPicPr>
            <a:picLocks noChangeAspect="1"/>
          </p:cNvPicPr>
          <p:nvPr/>
        </p:nvPicPr>
        <p:blipFill>
          <a:blip r:embed="rId3"/>
          <a:stretch>
            <a:fillRect/>
          </a:stretch>
        </p:blipFill>
        <p:spPr>
          <a:xfrm>
            <a:off x="8279476" y="3277445"/>
            <a:ext cx="3730422" cy="3429000"/>
          </a:xfrm>
          <a:prstGeom prst="rect">
            <a:avLst/>
          </a:prstGeom>
        </p:spPr>
      </p:pic>
    </p:spTree>
    <p:extLst>
      <p:ext uri="{BB962C8B-B14F-4D97-AF65-F5344CB8AC3E}">
        <p14:creationId xmlns:p14="http://schemas.microsoft.com/office/powerpoint/2010/main" val="2964698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F0982A04-3F8B-47AC-92FE-B2510DACD00B}"/>
              </a:ext>
            </a:extLst>
          </p:cNvPr>
          <p:cNvSpPr txBox="1">
            <a:spLocks/>
          </p:cNvSpPr>
          <p:nvPr/>
        </p:nvSpPr>
        <p:spPr>
          <a:xfrm>
            <a:off x="72339" y="83262"/>
            <a:ext cx="5798262" cy="603029"/>
          </a:xfrm>
          <a:prstGeom prst="rect">
            <a:avLst/>
          </a:prstGeom>
        </p:spPr>
        <p:txBody>
          <a:bodyPr vert="horz" lIns="0" tIns="0" rIns="0" bIns="0" rtlCol="0" anchor="ctr"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dirty="0"/>
              <a:t>PROCESS AUTOMATION</a:t>
            </a:r>
          </a:p>
        </p:txBody>
      </p:sp>
      <p:sp>
        <p:nvSpPr>
          <p:cNvPr id="12" name="Text Placeholder 4">
            <a:extLst>
              <a:ext uri="{FF2B5EF4-FFF2-40B4-BE49-F238E27FC236}">
                <a16:creationId xmlns:a16="http://schemas.microsoft.com/office/drawing/2014/main" id="{54EE9837-9571-4EFD-8BB6-64157E70EE71}"/>
              </a:ext>
            </a:extLst>
          </p:cNvPr>
          <p:cNvSpPr txBox="1">
            <a:spLocks/>
          </p:cNvSpPr>
          <p:nvPr/>
        </p:nvSpPr>
        <p:spPr>
          <a:xfrm>
            <a:off x="493576" y="644287"/>
            <a:ext cx="8155410" cy="388007"/>
          </a:xfrm>
          <a:prstGeom prst="rect">
            <a:avLst/>
          </a:prstGeom>
          <a:ln>
            <a:noFill/>
          </a:ln>
        </p:spPr>
        <p:txBody>
          <a:bodyPr vert="horz" lIns="0" tIns="45720" rIns="0" bIns="0" rtlCol="0" anchor="b"/>
          <a:lstStyle>
            <a:defPPr>
              <a:defRPr lang="en-US"/>
            </a:defPPr>
            <a:lvl1pPr algn="ctr" rtl="0" fontAlgn="base">
              <a:spcBef>
                <a:spcPct val="0"/>
              </a:spcBef>
              <a:spcAft>
                <a:spcPct val="0"/>
              </a:spcAft>
              <a:defRPr sz="1000" kern="1200">
                <a:solidFill>
                  <a:srgbClr val="000000"/>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2000" b="1" i="1" dirty="0">
                <a:solidFill>
                  <a:schemeClr val="tx2">
                    <a:lumMod val="75000"/>
                  </a:schemeClr>
                </a:solidFill>
                <a:latin typeface="Calibri" panose="020F0502020204030204" pitchFamily="34" charset="0"/>
                <a:cs typeface="Calibri" panose="020F0502020204030204" pitchFamily="34" charset="0"/>
              </a:rPr>
              <a:t>Multiple software tools utilized to streamline the module alignment process</a:t>
            </a:r>
          </a:p>
        </p:txBody>
      </p:sp>
      <p:sp>
        <p:nvSpPr>
          <p:cNvPr id="14" name="TextBox 13">
            <a:extLst>
              <a:ext uri="{FF2B5EF4-FFF2-40B4-BE49-F238E27FC236}">
                <a16:creationId xmlns:a16="http://schemas.microsoft.com/office/drawing/2014/main" id="{6547A2F8-2886-4873-969E-D3AB1496E48B}"/>
              </a:ext>
            </a:extLst>
          </p:cNvPr>
          <p:cNvSpPr txBox="1"/>
          <p:nvPr/>
        </p:nvSpPr>
        <p:spPr>
          <a:xfrm>
            <a:off x="493576" y="1139404"/>
            <a:ext cx="10923724" cy="5201424"/>
          </a:xfrm>
          <a:prstGeom prst="rect">
            <a:avLst/>
          </a:prstGeom>
          <a:noFill/>
        </p:spPr>
        <p:txBody>
          <a:bodyPr wrap="square" rtlCol="0">
            <a:spAutoFit/>
          </a:bodyPr>
          <a:lstStyle/>
          <a:p>
            <a:pPr marL="285750" indent="-285750">
              <a:buFont typeface="Wingdings" panose="05000000000000000000" pitchFamily="2" charset="2"/>
              <a:buChar char="§"/>
            </a:pPr>
            <a:r>
              <a:rPr lang="en-US" b="1" dirty="0"/>
              <a:t>Spatial Analyzer</a:t>
            </a:r>
          </a:p>
          <a:p>
            <a:pPr marL="742950" lvl="1" indent="-285750">
              <a:buFont typeface="Courier New" panose="02070309020205020404" pitchFamily="49" charset="0"/>
              <a:buChar char="o"/>
            </a:pPr>
            <a:r>
              <a:rPr lang="en-US" sz="1600" dirty="0"/>
              <a:t>Primary software tool for module alignment</a:t>
            </a:r>
          </a:p>
          <a:p>
            <a:pPr marL="742950" lvl="1" indent="-285750">
              <a:buFont typeface="Courier New" panose="02070309020205020404" pitchFamily="49" charset="0"/>
              <a:buChar char="o"/>
            </a:pPr>
            <a:r>
              <a:rPr lang="en-US" sz="1600" dirty="0"/>
              <a:t>Sophisticated measurement plan tool automates multiple processing steps – substantial savings in effort and reduction of errors</a:t>
            </a:r>
          </a:p>
          <a:p>
            <a:pPr marL="742950" lvl="1" indent="-285750">
              <a:buFont typeface="Courier New" panose="02070309020205020404" pitchFamily="49" charset="0"/>
              <a:buChar char="o"/>
            </a:pPr>
            <a:endParaRPr lang="en-US" sz="1600" dirty="0"/>
          </a:p>
          <a:p>
            <a:pPr marL="285750" indent="-285750">
              <a:buFont typeface="Wingdings" panose="05000000000000000000" pitchFamily="2" charset="2"/>
              <a:buChar char="§"/>
            </a:pPr>
            <a:r>
              <a:rPr lang="en-US" b="1" dirty="0"/>
              <a:t>Leica Tracker Pilot </a:t>
            </a:r>
          </a:p>
          <a:p>
            <a:pPr marL="742950" lvl="1" indent="-285750">
              <a:buFont typeface="Courier New" panose="02070309020205020404" pitchFamily="49" charset="0"/>
              <a:buChar char="o"/>
            </a:pPr>
            <a:r>
              <a:rPr lang="en-US" sz="1600" dirty="0"/>
              <a:t>Automatically</a:t>
            </a:r>
            <a:r>
              <a:rPr lang="en-US" sz="1600" b="1" dirty="0"/>
              <a:t> </a:t>
            </a:r>
            <a:r>
              <a:rPr lang="en-US" sz="1600" dirty="0"/>
              <a:t>turns on laser tracker at desired time – laser is on and warmed-up when technicians arrive for work.</a:t>
            </a:r>
          </a:p>
          <a:p>
            <a:pPr marL="742950" lvl="1" indent="-285750">
              <a:buFont typeface="Courier New" panose="02070309020205020404" pitchFamily="49" charset="0"/>
              <a:buChar char="o"/>
            </a:pPr>
            <a:r>
              <a:rPr lang="en-US" sz="1600" dirty="0"/>
              <a:t>Calibration checks and compensation</a:t>
            </a:r>
          </a:p>
          <a:p>
            <a:pPr lvl="1"/>
            <a:endParaRPr lang="en-US" sz="1600" dirty="0"/>
          </a:p>
          <a:p>
            <a:pPr marL="285750" indent="-285750">
              <a:buFont typeface="Wingdings" panose="05000000000000000000" pitchFamily="2" charset="2"/>
              <a:buChar char="§"/>
            </a:pPr>
            <a:r>
              <a:rPr lang="en-US" b="1" dirty="0"/>
              <a:t>APS-U Component Database (CDB)</a:t>
            </a:r>
          </a:p>
          <a:p>
            <a:pPr marL="742950" lvl="1" indent="-285750">
              <a:buFont typeface="Courier New" panose="02070309020205020404" pitchFamily="49" charset="0"/>
              <a:buChar char="o"/>
            </a:pPr>
            <a:r>
              <a:rPr lang="en-US" sz="1600" dirty="0"/>
              <a:t>Interfaces with Jupyter Lab to extract a list of magnets installed on any module</a:t>
            </a:r>
          </a:p>
          <a:p>
            <a:pPr marL="742950" lvl="1" indent="-285750">
              <a:buFont typeface="Courier New" panose="02070309020205020404" pitchFamily="49" charset="0"/>
              <a:buChar char="o"/>
            </a:pPr>
            <a:r>
              <a:rPr lang="en-US" sz="1600" dirty="0"/>
              <a:t>List from CDB used for optimal shim calculations and coordinate transformations</a:t>
            </a:r>
          </a:p>
          <a:p>
            <a:pPr marL="742950" lvl="1" indent="-285750">
              <a:buFont typeface="Courier New" panose="02070309020205020404" pitchFamily="49" charset="0"/>
              <a:buChar char="o"/>
            </a:pPr>
            <a:r>
              <a:rPr lang="en-US" sz="1600" dirty="0"/>
              <a:t>Module survey results are uploaded to CDB </a:t>
            </a:r>
          </a:p>
          <a:p>
            <a:pPr lvl="1"/>
            <a:endParaRPr lang="en-US" sz="1600" dirty="0"/>
          </a:p>
          <a:p>
            <a:pPr marL="285750" indent="-285750">
              <a:buFont typeface="Wingdings" panose="05000000000000000000" pitchFamily="2" charset="2"/>
              <a:buChar char="§"/>
            </a:pPr>
            <a:r>
              <a:rPr lang="en-US" b="1" dirty="0"/>
              <a:t>Excel</a:t>
            </a:r>
          </a:p>
          <a:p>
            <a:pPr marL="742950" lvl="1" indent="-285750">
              <a:buFont typeface="Courier New" panose="02070309020205020404" pitchFamily="49" charset="0"/>
              <a:buChar char="o"/>
            </a:pPr>
            <a:r>
              <a:rPr lang="en-US" sz="1600" dirty="0"/>
              <a:t>Source of fiducial and reference data for Jupyter Lab shim calculations and coordinate transformations</a:t>
            </a:r>
          </a:p>
          <a:p>
            <a:pPr marL="742950" lvl="1" indent="-285750">
              <a:buFont typeface="Courier New" panose="02070309020205020404" pitchFamily="49" charset="0"/>
              <a:buChar char="o"/>
            </a:pPr>
            <a:endParaRPr lang="en-US" b="1" dirty="0"/>
          </a:p>
          <a:p>
            <a:pPr marL="285750" indent="-285750">
              <a:buFont typeface="Wingdings" panose="05000000000000000000" pitchFamily="2" charset="2"/>
              <a:buChar char="§"/>
            </a:pPr>
            <a:r>
              <a:rPr lang="en-US" b="1" dirty="0"/>
              <a:t>Python / Jupyter Lab</a:t>
            </a:r>
          </a:p>
          <a:p>
            <a:pPr marL="742950" lvl="1" indent="-285750">
              <a:buFont typeface="Courier New" panose="02070309020205020404" pitchFamily="49" charset="0"/>
              <a:buChar char="o"/>
            </a:pPr>
            <a:r>
              <a:rPr lang="en-US" sz="1600" dirty="0"/>
              <a:t>Custom programs developed to execute calculation of optimal shims and coordinate transformations</a:t>
            </a:r>
            <a:endParaRPr lang="en-US" dirty="0"/>
          </a:p>
        </p:txBody>
      </p:sp>
      <p:sp>
        <p:nvSpPr>
          <p:cNvPr id="5" name="Footer Placeholder 3">
            <a:extLst>
              <a:ext uri="{FF2B5EF4-FFF2-40B4-BE49-F238E27FC236}">
                <a16:creationId xmlns:a16="http://schemas.microsoft.com/office/drawing/2014/main" id="{C299AD9B-B70E-40EE-B029-47FE05013A7D}"/>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spTree>
    <p:extLst>
      <p:ext uri="{BB962C8B-B14F-4D97-AF65-F5344CB8AC3E}">
        <p14:creationId xmlns:p14="http://schemas.microsoft.com/office/powerpoint/2010/main" val="1440269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C9351A2-FB3D-4BD8-9F03-DDF49DA46415}"/>
              </a:ext>
            </a:extLst>
          </p:cNvPr>
          <p:cNvSpPr txBox="1">
            <a:spLocks/>
          </p:cNvSpPr>
          <p:nvPr/>
        </p:nvSpPr>
        <p:spPr>
          <a:xfrm>
            <a:off x="699053" y="0"/>
            <a:ext cx="11163868" cy="828948"/>
          </a:xfrm>
          <a:prstGeom prst="rect">
            <a:avLst/>
          </a:prstGeom>
        </p:spPr>
        <p:txBody>
          <a:bodyPr vert="horz" lIns="0" tIns="0" rIns="0" bIns="0" rtlCol="0" anchor="ctr"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dirty="0"/>
              <a:t>MODULE ALIGNMENT PROCEDURE</a:t>
            </a:r>
          </a:p>
        </p:txBody>
      </p:sp>
      <p:sp>
        <p:nvSpPr>
          <p:cNvPr id="8" name="Text Placeholder 4">
            <a:extLst>
              <a:ext uri="{FF2B5EF4-FFF2-40B4-BE49-F238E27FC236}">
                <a16:creationId xmlns:a16="http://schemas.microsoft.com/office/drawing/2014/main" id="{2E53CD38-9FF5-4A9D-B765-0E72EAB09C61}"/>
              </a:ext>
            </a:extLst>
          </p:cNvPr>
          <p:cNvSpPr>
            <a:spLocks noGrp="1"/>
          </p:cNvSpPr>
          <p:nvPr>
            <p:ph type="body" sz="quarter" idx="12"/>
          </p:nvPr>
        </p:nvSpPr>
        <p:spPr>
          <a:xfrm>
            <a:off x="2484941" y="884977"/>
            <a:ext cx="8316968" cy="323339"/>
          </a:xfrm>
        </p:spPr>
        <p:txBody>
          <a:bodyPr/>
          <a:lstStyle/>
          <a:p>
            <a:r>
              <a:rPr lang="en-US" b="1" i="1" dirty="0">
                <a:solidFill>
                  <a:schemeClr val="tx2">
                    <a:lumMod val="75000"/>
                  </a:schemeClr>
                </a:solidFill>
              </a:rPr>
              <a:t>General Order of Module Assembly and Alignment</a:t>
            </a:r>
          </a:p>
        </p:txBody>
      </p:sp>
      <p:pic>
        <p:nvPicPr>
          <p:cNvPr id="13" name="Picture 12" descr="Diagram&#10;&#10;Description automatically generated">
            <a:extLst>
              <a:ext uri="{FF2B5EF4-FFF2-40B4-BE49-F238E27FC236}">
                <a16:creationId xmlns:a16="http://schemas.microsoft.com/office/drawing/2014/main" id="{0384E082-31EC-4A91-B4C0-EEE273FAF526}"/>
              </a:ext>
            </a:extLst>
          </p:cNvPr>
          <p:cNvPicPr>
            <a:picLocks noChangeAspect="1"/>
          </p:cNvPicPr>
          <p:nvPr/>
        </p:nvPicPr>
        <p:blipFill>
          <a:blip r:embed="rId2"/>
          <a:stretch>
            <a:fillRect/>
          </a:stretch>
        </p:blipFill>
        <p:spPr>
          <a:xfrm>
            <a:off x="5484912" y="1208316"/>
            <a:ext cx="6707088" cy="3901447"/>
          </a:xfrm>
          <a:prstGeom prst="rect">
            <a:avLst/>
          </a:prstGeom>
        </p:spPr>
      </p:pic>
      <p:sp>
        <p:nvSpPr>
          <p:cNvPr id="16" name="Text Placeholder 2">
            <a:extLst>
              <a:ext uri="{FF2B5EF4-FFF2-40B4-BE49-F238E27FC236}">
                <a16:creationId xmlns:a16="http://schemas.microsoft.com/office/drawing/2014/main" id="{89F24243-3501-47BE-9653-9ACC03271506}"/>
              </a:ext>
            </a:extLst>
          </p:cNvPr>
          <p:cNvSpPr>
            <a:spLocks noGrp="1"/>
          </p:cNvSpPr>
          <p:nvPr>
            <p:ph type="body" sz="quarter" idx="13"/>
          </p:nvPr>
        </p:nvSpPr>
        <p:spPr>
          <a:xfrm>
            <a:off x="609600" y="1323696"/>
            <a:ext cx="8974677" cy="4585326"/>
          </a:xfrm>
        </p:spPr>
        <p:txBody>
          <a:bodyPr/>
          <a:lstStyle/>
          <a:p>
            <a:pPr marL="342900" indent="-342900">
              <a:buAutoNum type="arabicPeriod"/>
            </a:pPr>
            <a:r>
              <a:rPr lang="en-US" sz="1800" dirty="0"/>
              <a:t>Pre-survey</a:t>
            </a:r>
          </a:p>
          <a:p>
            <a:pPr marL="342900" indent="-342900">
              <a:buAutoNum type="arabicPeriod"/>
            </a:pPr>
            <a:r>
              <a:rPr lang="en-US" sz="1800" dirty="0"/>
              <a:t>Run shim calculation</a:t>
            </a:r>
          </a:p>
          <a:p>
            <a:pPr marL="342900" indent="-342900">
              <a:buFont typeface="+mj-lt"/>
              <a:buAutoNum type="arabicPeriod"/>
            </a:pPr>
            <a:r>
              <a:rPr lang="en-US" sz="1800" dirty="0"/>
              <a:t>Install magnets on girder plate with shims</a:t>
            </a:r>
          </a:p>
          <a:p>
            <a:pPr marL="342900" indent="-342900">
              <a:buFont typeface="+mj-lt"/>
              <a:buAutoNum type="arabicPeriod"/>
            </a:pPr>
            <a:r>
              <a:rPr lang="en-US" sz="1800" dirty="0"/>
              <a:t>Run coordinate transformation program</a:t>
            </a:r>
          </a:p>
          <a:p>
            <a:pPr marL="342900" indent="-342900">
              <a:buFont typeface="+mj-lt"/>
              <a:buAutoNum type="arabicPeriod"/>
            </a:pPr>
            <a:r>
              <a:rPr lang="en-US" sz="1800" dirty="0"/>
              <a:t>Survey magnet array </a:t>
            </a:r>
          </a:p>
          <a:p>
            <a:pPr marL="342900" indent="-342900">
              <a:buFont typeface="+mj-lt"/>
              <a:buAutoNum type="arabicPeriod"/>
            </a:pPr>
            <a:r>
              <a:rPr lang="en-US" sz="1800" dirty="0"/>
              <a:t>USMN uncertainty analysis</a:t>
            </a:r>
          </a:p>
          <a:p>
            <a:pPr marL="342900" indent="-342900">
              <a:buFont typeface="+mj-lt"/>
              <a:buAutoNum type="arabicPeriod"/>
            </a:pPr>
            <a:r>
              <a:rPr lang="en-US" sz="1800" dirty="0"/>
              <a:t>Magnet transformations</a:t>
            </a:r>
          </a:p>
          <a:p>
            <a:pPr marL="342900" indent="-342900">
              <a:buFont typeface="+mj-lt"/>
              <a:buAutoNum type="arabicPeriod"/>
            </a:pPr>
            <a:r>
              <a:rPr lang="en-US" sz="1800" dirty="0"/>
              <a:t>Revise shim packs (Typically 2 iterations)</a:t>
            </a:r>
          </a:p>
          <a:p>
            <a:pPr marL="342900" indent="-342900">
              <a:buFont typeface="+mj-lt"/>
              <a:buAutoNum type="arabicPeriod"/>
            </a:pPr>
            <a:r>
              <a:rPr lang="en-US" sz="1800" dirty="0"/>
              <a:t>Split magnets; install vacuum &amp; diagnostics</a:t>
            </a:r>
          </a:p>
          <a:p>
            <a:pPr marL="342900" indent="-342900">
              <a:buFont typeface="+mj-lt"/>
              <a:buAutoNum type="arabicPeriod"/>
            </a:pPr>
            <a:r>
              <a:rPr lang="en-US" sz="1800" dirty="0"/>
              <a:t>Align vacuum system</a:t>
            </a:r>
          </a:p>
          <a:p>
            <a:pPr marL="342900" indent="-342900">
              <a:buFont typeface="+mj-lt"/>
              <a:buAutoNum type="arabicPeriod"/>
            </a:pPr>
            <a:r>
              <a:rPr lang="en-US" sz="1800" dirty="0"/>
              <a:t> Re-assemble magnets</a:t>
            </a:r>
          </a:p>
          <a:p>
            <a:pPr marL="342900" indent="-342900">
              <a:buFont typeface="+mj-lt"/>
              <a:buAutoNum type="arabicPeriod"/>
            </a:pPr>
            <a:r>
              <a:rPr lang="en-US" sz="1800" dirty="0"/>
              <a:t> Re-survey magnet array; </a:t>
            </a:r>
            <a:r>
              <a:rPr lang="en-US" sz="1800" dirty="0">
                <a:solidFill>
                  <a:schemeClr val="tx1"/>
                </a:solidFill>
              </a:rPr>
              <a:t>Vacuum components not measured after reassembly.</a:t>
            </a:r>
          </a:p>
          <a:p>
            <a:pPr marL="342900" indent="-342900">
              <a:buFont typeface="+mj-lt"/>
              <a:buAutoNum type="arabicPeriod"/>
            </a:pPr>
            <a:r>
              <a:rPr lang="en-US" sz="1800" dirty="0"/>
              <a:t> Record appropriate documentation in CDB</a:t>
            </a:r>
          </a:p>
          <a:p>
            <a:pPr marL="342900" indent="-342900">
              <a:buFont typeface="+mj-lt"/>
              <a:buAutoNum type="arabicPeriod"/>
            </a:pPr>
            <a:r>
              <a:rPr lang="en-US" sz="1800" dirty="0"/>
              <a:t> Place module in storage</a:t>
            </a:r>
          </a:p>
        </p:txBody>
      </p:sp>
      <p:sp>
        <p:nvSpPr>
          <p:cNvPr id="7" name="Footer Placeholder 3">
            <a:extLst>
              <a:ext uri="{FF2B5EF4-FFF2-40B4-BE49-F238E27FC236}">
                <a16:creationId xmlns:a16="http://schemas.microsoft.com/office/drawing/2014/main" id="{AD60780F-8C4F-4E88-BCCB-A0FFA885DF17}"/>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spTree>
    <p:extLst>
      <p:ext uri="{BB962C8B-B14F-4D97-AF65-F5344CB8AC3E}">
        <p14:creationId xmlns:p14="http://schemas.microsoft.com/office/powerpoint/2010/main" val="522470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9BB35-1866-416B-985A-697865AAB856}"/>
              </a:ext>
            </a:extLst>
          </p:cNvPr>
          <p:cNvSpPr>
            <a:spLocks noGrp="1"/>
          </p:cNvSpPr>
          <p:nvPr>
            <p:ph type="title"/>
          </p:nvPr>
        </p:nvSpPr>
        <p:spPr>
          <a:xfrm>
            <a:off x="503762" y="63992"/>
            <a:ext cx="2051747" cy="460624"/>
          </a:xfrm>
        </p:spPr>
        <p:txBody>
          <a:bodyPr/>
          <a:lstStyle/>
          <a:p>
            <a:r>
              <a:rPr lang="en-US" sz="2400" dirty="0"/>
              <a:t>Pre-Survey</a:t>
            </a:r>
          </a:p>
        </p:txBody>
      </p:sp>
      <p:pic>
        <p:nvPicPr>
          <p:cNvPr id="6" name="Picture 5">
            <a:extLst>
              <a:ext uri="{FF2B5EF4-FFF2-40B4-BE49-F238E27FC236}">
                <a16:creationId xmlns:a16="http://schemas.microsoft.com/office/drawing/2014/main" id="{9EF59D85-4731-458C-B463-5E5989383159}"/>
              </a:ext>
            </a:extLst>
          </p:cNvPr>
          <p:cNvPicPr>
            <a:picLocks noChangeAspect="1"/>
          </p:cNvPicPr>
          <p:nvPr/>
        </p:nvPicPr>
        <p:blipFill>
          <a:blip r:embed="rId2"/>
          <a:stretch>
            <a:fillRect/>
          </a:stretch>
        </p:blipFill>
        <p:spPr>
          <a:xfrm>
            <a:off x="5987686" y="216561"/>
            <a:ext cx="4119711" cy="2292620"/>
          </a:xfrm>
          <a:prstGeom prst="rect">
            <a:avLst/>
          </a:prstGeom>
        </p:spPr>
      </p:pic>
      <p:sp>
        <p:nvSpPr>
          <p:cNvPr id="8" name="TextBox 7">
            <a:extLst>
              <a:ext uri="{FF2B5EF4-FFF2-40B4-BE49-F238E27FC236}">
                <a16:creationId xmlns:a16="http://schemas.microsoft.com/office/drawing/2014/main" id="{904ED3CD-C3E6-4086-8E0E-A116E26242C5}"/>
              </a:ext>
            </a:extLst>
          </p:cNvPr>
          <p:cNvSpPr txBox="1"/>
          <p:nvPr/>
        </p:nvSpPr>
        <p:spPr>
          <a:xfrm>
            <a:off x="423774" y="597825"/>
            <a:ext cx="5124098" cy="1815882"/>
          </a:xfrm>
          <a:prstGeom prst="rect">
            <a:avLst/>
          </a:prstGeom>
          <a:noFill/>
        </p:spPr>
        <p:txBody>
          <a:bodyPr wrap="square" rtlCol="0">
            <a:spAutoFit/>
          </a:bodyPr>
          <a:lstStyle/>
          <a:p>
            <a:pPr marL="285750" indent="-285750">
              <a:buFont typeface="Wingdings" panose="05000000000000000000" pitchFamily="2" charset="2"/>
              <a:buChar char="§"/>
            </a:pPr>
            <a:r>
              <a:rPr lang="en-US" sz="1600" dirty="0"/>
              <a:t>Records relationships between girder fiducials -  impossible to measure after magnet installation</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Pre-survey measurements are utilized in all subsequent surveys</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b="1" i="1" dirty="0"/>
              <a:t>Reduces uncertainty and increases confidence</a:t>
            </a:r>
            <a:endParaRPr lang="en-US" sz="1600" dirty="0"/>
          </a:p>
        </p:txBody>
      </p:sp>
      <p:sp>
        <p:nvSpPr>
          <p:cNvPr id="10" name="Title 5">
            <a:extLst>
              <a:ext uri="{FF2B5EF4-FFF2-40B4-BE49-F238E27FC236}">
                <a16:creationId xmlns:a16="http://schemas.microsoft.com/office/drawing/2014/main" id="{08702324-82AA-454C-BC50-411E4BBBA810}"/>
              </a:ext>
            </a:extLst>
          </p:cNvPr>
          <p:cNvSpPr txBox="1">
            <a:spLocks/>
          </p:cNvSpPr>
          <p:nvPr/>
        </p:nvSpPr>
        <p:spPr>
          <a:xfrm>
            <a:off x="503762" y="2652116"/>
            <a:ext cx="2814320" cy="556885"/>
          </a:xfrm>
          <a:prstGeom prst="rect">
            <a:avLst/>
          </a:prstGeom>
        </p:spPr>
        <p:txBody>
          <a:bodyPr vert="horz" lIns="0" tIns="0" rIns="0" bIns="0" rtlCol="0" anchor="ctr"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sz="2400" dirty="0"/>
              <a:t>Shim Calculation</a:t>
            </a:r>
          </a:p>
        </p:txBody>
      </p:sp>
      <p:cxnSp>
        <p:nvCxnSpPr>
          <p:cNvPr id="11" name="Straight Connector 10">
            <a:extLst>
              <a:ext uri="{FF2B5EF4-FFF2-40B4-BE49-F238E27FC236}">
                <a16:creationId xmlns:a16="http://schemas.microsoft.com/office/drawing/2014/main" id="{72DFA21E-890B-48E8-98DE-44BFDBCC710F}"/>
              </a:ext>
            </a:extLst>
          </p:cNvPr>
          <p:cNvCxnSpPr>
            <a:cxnSpLocks/>
          </p:cNvCxnSpPr>
          <p:nvPr/>
        </p:nvCxnSpPr>
        <p:spPr>
          <a:xfrm>
            <a:off x="423774" y="2664313"/>
            <a:ext cx="11556417" cy="78887"/>
          </a:xfrm>
          <a:prstGeom prst="line">
            <a:avLst/>
          </a:prstGeom>
          <a:ln w="38100">
            <a:solidFill>
              <a:schemeClr val="tx2">
                <a:lumMod val="50000"/>
              </a:schemeClr>
            </a:solidFill>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855DCF66-40EC-4EDD-A73F-034366A00670}"/>
              </a:ext>
            </a:extLst>
          </p:cNvPr>
          <p:cNvSpPr txBox="1"/>
          <p:nvPr/>
        </p:nvSpPr>
        <p:spPr>
          <a:xfrm>
            <a:off x="423774" y="3146512"/>
            <a:ext cx="3860249" cy="3293209"/>
          </a:xfrm>
          <a:prstGeom prst="rect">
            <a:avLst/>
          </a:prstGeom>
          <a:noFill/>
        </p:spPr>
        <p:txBody>
          <a:bodyPr wrap="square">
            <a:spAutoFit/>
          </a:bodyPr>
          <a:lstStyle/>
          <a:p>
            <a:pPr marL="285750" indent="-285750">
              <a:buFont typeface="Wingdings" panose="05000000000000000000" pitchFamily="2" charset="2"/>
              <a:buChar char="§"/>
            </a:pPr>
            <a:r>
              <a:rPr lang="en-US" sz="1600" dirty="0"/>
              <a:t>No adjustment is provided – alignment corrections accomplished using shims</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Python / Jupyter program extracts magnet serial number from CDB and fiducial records from a network drive</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Automatically calculates optimum shim placement through multiple linear regression permutations</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t>Extraordinary results achieved</a:t>
            </a:r>
          </a:p>
        </p:txBody>
      </p:sp>
      <p:pic>
        <p:nvPicPr>
          <p:cNvPr id="15" name="Picture 14">
            <a:extLst>
              <a:ext uri="{FF2B5EF4-FFF2-40B4-BE49-F238E27FC236}">
                <a16:creationId xmlns:a16="http://schemas.microsoft.com/office/drawing/2014/main" id="{C437C31C-7C92-4C75-8AD1-B5E6F2673393}"/>
              </a:ext>
            </a:extLst>
          </p:cNvPr>
          <p:cNvPicPr>
            <a:picLocks noChangeAspect="1"/>
          </p:cNvPicPr>
          <p:nvPr/>
        </p:nvPicPr>
        <p:blipFill>
          <a:blip r:embed="rId3"/>
          <a:stretch>
            <a:fillRect/>
          </a:stretch>
        </p:blipFill>
        <p:spPr>
          <a:xfrm>
            <a:off x="5329971" y="2833140"/>
            <a:ext cx="2654135" cy="1704262"/>
          </a:xfrm>
          <a:prstGeom prst="rect">
            <a:avLst/>
          </a:prstGeom>
        </p:spPr>
      </p:pic>
      <p:pic>
        <p:nvPicPr>
          <p:cNvPr id="17" name="Picture 16">
            <a:extLst>
              <a:ext uri="{FF2B5EF4-FFF2-40B4-BE49-F238E27FC236}">
                <a16:creationId xmlns:a16="http://schemas.microsoft.com/office/drawing/2014/main" id="{D3941B8D-D682-4CBB-A3C0-C26192B37155}"/>
              </a:ext>
            </a:extLst>
          </p:cNvPr>
          <p:cNvPicPr>
            <a:picLocks noChangeAspect="1"/>
          </p:cNvPicPr>
          <p:nvPr/>
        </p:nvPicPr>
        <p:blipFill>
          <a:blip r:embed="rId4"/>
          <a:stretch>
            <a:fillRect/>
          </a:stretch>
        </p:blipFill>
        <p:spPr>
          <a:xfrm>
            <a:off x="4216395" y="4473080"/>
            <a:ext cx="5256712" cy="2308323"/>
          </a:xfrm>
          <a:prstGeom prst="rect">
            <a:avLst/>
          </a:prstGeom>
        </p:spPr>
      </p:pic>
      <p:sp>
        <p:nvSpPr>
          <p:cNvPr id="18" name="TextBox 17">
            <a:extLst>
              <a:ext uri="{FF2B5EF4-FFF2-40B4-BE49-F238E27FC236}">
                <a16:creationId xmlns:a16="http://schemas.microsoft.com/office/drawing/2014/main" id="{0126F501-7F26-45DE-9A24-35F975D6E630}"/>
              </a:ext>
            </a:extLst>
          </p:cNvPr>
          <p:cNvSpPr txBox="1"/>
          <p:nvPr/>
        </p:nvSpPr>
        <p:spPr>
          <a:xfrm>
            <a:off x="5412077" y="3899320"/>
            <a:ext cx="907664" cy="461665"/>
          </a:xfrm>
          <a:prstGeom prst="rect">
            <a:avLst/>
          </a:prstGeom>
          <a:noFill/>
        </p:spPr>
        <p:txBody>
          <a:bodyPr wrap="square" rtlCol="0">
            <a:spAutoFit/>
          </a:bodyPr>
          <a:lstStyle/>
          <a:p>
            <a:r>
              <a:rPr lang="en-US" sz="1200" dirty="0"/>
              <a:t>Vertical Reference</a:t>
            </a:r>
          </a:p>
        </p:txBody>
      </p:sp>
      <p:sp>
        <p:nvSpPr>
          <p:cNvPr id="19" name="TextBox 18">
            <a:extLst>
              <a:ext uri="{FF2B5EF4-FFF2-40B4-BE49-F238E27FC236}">
                <a16:creationId xmlns:a16="http://schemas.microsoft.com/office/drawing/2014/main" id="{1706CC0E-CE7E-4A7C-9C5A-C5BB91B56D48}"/>
              </a:ext>
            </a:extLst>
          </p:cNvPr>
          <p:cNvSpPr txBox="1"/>
          <p:nvPr/>
        </p:nvSpPr>
        <p:spPr>
          <a:xfrm>
            <a:off x="7139878" y="3376163"/>
            <a:ext cx="907664" cy="461665"/>
          </a:xfrm>
          <a:prstGeom prst="rect">
            <a:avLst/>
          </a:prstGeom>
          <a:noFill/>
        </p:spPr>
        <p:txBody>
          <a:bodyPr wrap="square" rtlCol="0">
            <a:spAutoFit/>
          </a:bodyPr>
          <a:lstStyle/>
          <a:p>
            <a:r>
              <a:rPr lang="en-US" sz="1200" dirty="0"/>
              <a:t>Horizontal Reference</a:t>
            </a:r>
          </a:p>
        </p:txBody>
      </p:sp>
      <p:cxnSp>
        <p:nvCxnSpPr>
          <p:cNvPr id="20" name="Straight Arrow Connector 19">
            <a:extLst>
              <a:ext uri="{FF2B5EF4-FFF2-40B4-BE49-F238E27FC236}">
                <a16:creationId xmlns:a16="http://schemas.microsoft.com/office/drawing/2014/main" id="{E37322E0-A2C8-4EB9-ABAC-FD37929DE945}"/>
              </a:ext>
            </a:extLst>
          </p:cNvPr>
          <p:cNvCxnSpPr>
            <a:cxnSpLocks/>
          </p:cNvCxnSpPr>
          <p:nvPr/>
        </p:nvCxnSpPr>
        <p:spPr>
          <a:xfrm flipH="1" flipV="1">
            <a:off x="6906223" y="3480813"/>
            <a:ext cx="1383012" cy="1985709"/>
          </a:xfrm>
          <a:prstGeom prst="straightConnector1">
            <a:avLst/>
          </a:prstGeom>
          <a:ln w="19050">
            <a:solidFill>
              <a:schemeClr val="tx2">
                <a:lumMod val="50000"/>
              </a:schemeClr>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EDB96D3D-6619-41DC-8D87-290D1354C244}"/>
              </a:ext>
            </a:extLst>
          </p:cNvPr>
          <p:cNvCxnSpPr>
            <a:cxnSpLocks/>
          </p:cNvCxnSpPr>
          <p:nvPr/>
        </p:nvCxnSpPr>
        <p:spPr>
          <a:xfrm flipH="1" flipV="1">
            <a:off x="6152896" y="3889730"/>
            <a:ext cx="595774" cy="1295345"/>
          </a:xfrm>
          <a:prstGeom prst="straightConnector1">
            <a:avLst/>
          </a:prstGeom>
          <a:ln w="19050">
            <a:solidFill>
              <a:schemeClr val="tx2">
                <a:lumMod val="50000"/>
              </a:schemeClr>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DE18B7B8-2505-4246-BC34-1EAB938235D4}"/>
              </a:ext>
            </a:extLst>
          </p:cNvPr>
          <p:cNvSpPr txBox="1"/>
          <p:nvPr/>
        </p:nvSpPr>
        <p:spPr>
          <a:xfrm>
            <a:off x="8136413" y="4867964"/>
            <a:ext cx="866854" cy="461665"/>
          </a:xfrm>
          <a:prstGeom prst="rect">
            <a:avLst/>
          </a:prstGeom>
          <a:noFill/>
        </p:spPr>
        <p:txBody>
          <a:bodyPr wrap="square" rtlCol="0">
            <a:spAutoFit/>
          </a:bodyPr>
          <a:lstStyle/>
          <a:p>
            <a:r>
              <a:rPr lang="en-US" sz="1200" dirty="0"/>
              <a:t>Alignment  X Stop</a:t>
            </a:r>
          </a:p>
        </p:txBody>
      </p:sp>
      <p:sp>
        <p:nvSpPr>
          <p:cNvPr id="25" name="TextBox 24">
            <a:extLst>
              <a:ext uri="{FF2B5EF4-FFF2-40B4-BE49-F238E27FC236}">
                <a16:creationId xmlns:a16="http://schemas.microsoft.com/office/drawing/2014/main" id="{C0919199-9AE1-4114-8E5D-A36E1008FBE9}"/>
              </a:ext>
            </a:extLst>
          </p:cNvPr>
          <p:cNvSpPr txBox="1"/>
          <p:nvPr/>
        </p:nvSpPr>
        <p:spPr>
          <a:xfrm>
            <a:off x="6657038" y="4637132"/>
            <a:ext cx="866854" cy="461665"/>
          </a:xfrm>
          <a:prstGeom prst="rect">
            <a:avLst/>
          </a:prstGeom>
          <a:noFill/>
        </p:spPr>
        <p:txBody>
          <a:bodyPr wrap="square" rtlCol="0">
            <a:spAutoFit/>
          </a:bodyPr>
          <a:lstStyle/>
          <a:p>
            <a:r>
              <a:rPr lang="en-US" sz="1200" dirty="0"/>
              <a:t>Plate Surface</a:t>
            </a:r>
          </a:p>
        </p:txBody>
      </p:sp>
      <p:pic>
        <p:nvPicPr>
          <p:cNvPr id="26" name="Picture 25">
            <a:extLst>
              <a:ext uri="{FF2B5EF4-FFF2-40B4-BE49-F238E27FC236}">
                <a16:creationId xmlns:a16="http://schemas.microsoft.com/office/drawing/2014/main" id="{93A5380D-15C5-4AE7-9349-30AE5F3A40D4}"/>
              </a:ext>
            </a:extLst>
          </p:cNvPr>
          <p:cNvPicPr>
            <a:picLocks noChangeAspect="1"/>
          </p:cNvPicPr>
          <p:nvPr/>
        </p:nvPicPr>
        <p:blipFill>
          <a:blip r:embed="rId5"/>
          <a:stretch>
            <a:fillRect/>
          </a:stretch>
        </p:blipFill>
        <p:spPr>
          <a:xfrm>
            <a:off x="9615788" y="2930558"/>
            <a:ext cx="2364403" cy="3154104"/>
          </a:xfrm>
          <a:prstGeom prst="rect">
            <a:avLst/>
          </a:prstGeom>
        </p:spPr>
      </p:pic>
      <p:sp>
        <p:nvSpPr>
          <p:cNvPr id="21" name="Footer Placeholder 3">
            <a:extLst>
              <a:ext uri="{FF2B5EF4-FFF2-40B4-BE49-F238E27FC236}">
                <a16:creationId xmlns:a16="http://schemas.microsoft.com/office/drawing/2014/main" id="{70397377-5744-4A41-BD1E-3C6C02BA3970}"/>
              </a:ext>
            </a:extLst>
          </p:cNvPr>
          <p:cNvSpPr txBox="1">
            <a:spLocks/>
          </p:cNvSpPr>
          <p:nvPr/>
        </p:nvSpPr>
        <p:spPr>
          <a:xfrm>
            <a:off x="4166095" y="6642564"/>
            <a:ext cx="4837172"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r>
              <a:rPr lang="en-US" sz="900" dirty="0"/>
              <a:t>IWAA 2022          CERN - Geneva - Switzerland           29 Oct - 04 Nov 2022</a:t>
            </a:r>
          </a:p>
        </p:txBody>
      </p:sp>
      <p:pic>
        <p:nvPicPr>
          <p:cNvPr id="4" name="Picture 3" descr="A picture containing logo&#10;&#10;Description automatically generated">
            <a:extLst>
              <a:ext uri="{FF2B5EF4-FFF2-40B4-BE49-F238E27FC236}">
                <a16:creationId xmlns:a16="http://schemas.microsoft.com/office/drawing/2014/main" id="{B05DA931-208D-459B-A673-64FA813F355C}"/>
              </a:ext>
            </a:extLst>
          </p:cNvPr>
          <p:cNvPicPr>
            <a:picLocks noChangeAspect="1"/>
          </p:cNvPicPr>
          <p:nvPr/>
        </p:nvPicPr>
        <p:blipFill>
          <a:blip r:embed="rId6"/>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3686839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836D218-49D1-4C40-A895-F29D154F2821}"/>
              </a:ext>
            </a:extLst>
          </p:cNvPr>
          <p:cNvSpPr>
            <a:spLocks noGrp="1"/>
          </p:cNvSpPr>
          <p:nvPr>
            <p:ph type="title"/>
          </p:nvPr>
        </p:nvSpPr>
        <p:spPr>
          <a:xfrm>
            <a:off x="402331" y="157324"/>
            <a:ext cx="5486400" cy="526774"/>
          </a:xfrm>
        </p:spPr>
        <p:txBody>
          <a:bodyPr/>
          <a:lstStyle/>
          <a:p>
            <a:r>
              <a:rPr lang="en-US" dirty="0"/>
              <a:t>Coordinate Transformation</a:t>
            </a:r>
          </a:p>
        </p:txBody>
      </p:sp>
      <p:pic>
        <p:nvPicPr>
          <p:cNvPr id="19" name="Picture 18" descr="Chart&#10;&#10;Description automatically generated">
            <a:extLst>
              <a:ext uri="{FF2B5EF4-FFF2-40B4-BE49-F238E27FC236}">
                <a16:creationId xmlns:a16="http://schemas.microsoft.com/office/drawing/2014/main" id="{A221DDFF-2D23-4BBB-B5D0-E1D9C8FE4FD5}"/>
              </a:ext>
            </a:extLst>
          </p:cNvPr>
          <p:cNvPicPr>
            <a:picLocks noChangeAspect="1"/>
          </p:cNvPicPr>
          <p:nvPr/>
        </p:nvPicPr>
        <p:blipFill>
          <a:blip r:embed="rId2"/>
          <a:stretch>
            <a:fillRect/>
          </a:stretch>
        </p:blipFill>
        <p:spPr>
          <a:xfrm>
            <a:off x="327309" y="1838740"/>
            <a:ext cx="11864562" cy="4238791"/>
          </a:xfrm>
          <a:prstGeom prst="rect">
            <a:avLst/>
          </a:prstGeom>
        </p:spPr>
      </p:pic>
      <p:sp>
        <p:nvSpPr>
          <p:cNvPr id="22" name="TextBox 21">
            <a:extLst>
              <a:ext uri="{FF2B5EF4-FFF2-40B4-BE49-F238E27FC236}">
                <a16:creationId xmlns:a16="http://schemas.microsoft.com/office/drawing/2014/main" id="{B4D9660E-A15A-4DF9-96F3-74782FC79C8B}"/>
              </a:ext>
            </a:extLst>
          </p:cNvPr>
          <p:cNvSpPr txBox="1"/>
          <p:nvPr/>
        </p:nvSpPr>
        <p:spPr>
          <a:xfrm>
            <a:off x="402331" y="866908"/>
            <a:ext cx="11864561" cy="1477328"/>
          </a:xfrm>
          <a:prstGeom prst="rect">
            <a:avLst/>
          </a:prstGeom>
          <a:noFill/>
        </p:spPr>
        <p:txBody>
          <a:bodyPr wrap="square" rtlCol="0">
            <a:spAutoFit/>
          </a:bodyPr>
          <a:lstStyle/>
          <a:p>
            <a:pPr marL="285750" indent="-285750">
              <a:buFont typeface="Arial" panose="020B0604020202020204" pitchFamily="34" charset="0"/>
              <a:buChar char="•"/>
            </a:pPr>
            <a:r>
              <a:rPr lang="en-US" dirty="0"/>
              <a:t>Python / Jupyter program extracts magnet serial number from CDB and fiducial records from network drive</a:t>
            </a:r>
          </a:p>
          <a:p>
            <a:r>
              <a:rPr lang="en-US" dirty="0"/>
              <a:t> </a:t>
            </a:r>
          </a:p>
          <a:p>
            <a:pPr marL="285750" indent="-285750">
              <a:buFont typeface="Arial" panose="020B0604020202020204" pitchFamily="34" charset="0"/>
              <a:buChar char="•"/>
            </a:pPr>
            <a:r>
              <a:rPr lang="en-US" dirty="0"/>
              <a:t>Automatically transforms each magnet from its local CS into the generic lattice CS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Multiple transformations – overall array and individual magnets</a:t>
            </a:r>
          </a:p>
        </p:txBody>
      </p:sp>
      <p:sp>
        <p:nvSpPr>
          <p:cNvPr id="25" name="TextBox 24">
            <a:extLst>
              <a:ext uri="{FF2B5EF4-FFF2-40B4-BE49-F238E27FC236}">
                <a16:creationId xmlns:a16="http://schemas.microsoft.com/office/drawing/2014/main" id="{9EC66E5C-A7D2-43F2-B1C4-3FAD7289128F}"/>
              </a:ext>
            </a:extLst>
          </p:cNvPr>
          <p:cNvSpPr txBox="1"/>
          <p:nvPr/>
        </p:nvSpPr>
        <p:spPr>
          <a:xfrm>
            <a:off x="402331" y="2569351"/>
            <a:ext cx="5172062" cy="657132"/>
          </a:xfrm>
          <a:prstGeom prst="rect">
            <a:avLst/>
          </a:prstGeom>
          <a:noFill/>
        </p:spPr>
        <p:txBody>
          <a:bodyPr wrap="square" rtlCol="0">
            <a:spAutoFit/>
          </a:bodyPr>
          <a:lstStyle/>
          <a:p>
            <a:pPr marL="285750" indent="-285750">
              <a:buFont typeface="Arial" panose="020B0604020202020204" pitchFamily="34" charset="0"/>
              <a:buChar char="•"/>
            </a:pPr>
            <a:r>
              <a:rPr lang="en-US" dirty="0"/>
              <a:t>Module installation fiducials expressed in the generic lattice CS</a:t>
            </a:r>
          </a:p>
        </p:txBody>
      </p:sp>
      <p:pic>
        <p:nvPicPr>
          <p:cNvPr id="2" name="Picture 1">
            <a:extLst>
              <a:ext uri="{FF2B5EF4-FFF2-40B4-BE49-F238E27FC236}">
                <a16:creationId xmlns:a16="http://schemas.microsoft.com/office/drawing/2014/main" id="{9AB189A2-591B-4949-B311-4E0016C3E4C1}"/>
              </a:ext>
            </a:extLst>
          </p:cNvPr>
          <p:cNvPicPr>
            <a:picLocks noChangeAspect="1"/>
          </p:cNvPicPr>
          <p:nvPr/>
        </p:nvPicPr>
        <p:blipFill>
          <a:blip r:embed="rId3"/>
          <a:stretch>
            <a:fillRect/>
          </a:stretch>
        </p:blipFill>
        <p:spPr>
          <a:xfrm>
            <a:off x="3866322" y="4744089"/>
            <a:ext cx="8160578" cy="1744918"/>
          </a:xfrm>
          <a:prstGeom prst="rect">
            <a:avLst/>
          </a:prstGeom>
        </p:spPr>
      </p:pic>
      <p:sp>
        <p:nvSpPr>
          <p:cNvPr id="8" name="Footer Placeholder 3">
            <a:extLst>
              <a:ext uri="{FF2B5EF4-FFF2-40B4-BE49-F238E27FC236}">
                <a16:creationId xmlns:a16="http://schemas.microsoft.com/office/drawing/2014/main" id="{470008BD-595B-4375-818E-A5A7F78E158E}"/>
              </a:ext>
            </a:extLst>
          </p:cNvPr>
          <p:cNvSpPr txBox="1">
            <a:spLocks/>
          </p:cNvSpPr>
          <p:nvPr/>
        </p:nvSpPr>
        <p:spPr>
          <a:xfrm>
            <a:off x="1887824" y="6627217"/>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Nov 2022</a:t>
            </a:r>
          </a:p>
        </p:txBody>
      </p:sp>
    </p:spTree>
    <p:extLst>
      <p:ext uri="{BB962C8B-B14F-4D97-AF65-F5344CB8AC3E}">
        <p14:creationId xmlns:p14="http://schemas.microsoft.com/office/powerpoint/2010/main" val="2671095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922D5-30F6-4465-855C-A89E23B12A32}"/>
              </a:ext>
            </a:extLst>
          </p:cNvPr>
          <p:cNvSpPr>
            <a:spLocks noGrp="1"/>
          </p:cNvSpPr>
          <p:nvPr>
            <p:ph type="title"/>
          </p:nvPr>
        </p:nvSpPr>
        <p:spPr>
          <a:xfrm>
            <a:off x="378749" y="73560"/>
            <a:ext cx="3553172" cy="499714"/>
          </a:xfrm>
        </p:spPr>
        <p:txBody>
          <a:bodyPr/>
          <a:lstStyle/>
          <a:p>
            <a:r>
              <a:rPr lang="en-US" dirty="0"/>
              <a:t>Module Survey</a:t>
            </a:r>
          </a:p>
        </p:txBody>
      </p:sp>
      <p:pic>
        <p:nvPicPr>
          <p:cNvPr id="5" name="Picture 4">
            <a:extLst>
              <a:ext uri="{FF2B5EF4-FFF2-40B4-BE49-F238E27FC236}">
                <a16:creationId xmlns:a16="http://schemas.microsoft.com/office/drawing/2014/main" id="{7988F900-9689-4B4C-BF67-46475DF42B14}"/>
              </a:ext>
            </a:extLst>
          </p:cNvPr>
          <p:cNvPicPr>
            <a:picLocks noChangeAspect="1"/>
          </p:cNvPicPr>
          <p:nvPr/>
        </p:nvPicPr>
        <p:blipFill>
          <a:blip r:embed="rId2"/>
          <a:stretch>
            <a:fillRect/>
          </a:stretch>
        </p:blipFill>
        <p:spPr>
          <a:xfrm>
            <a:off x="448887" y="3002253"/>
            <a:ext cx="6082567" cy="3432252"/>
          </a:xfrm>
          <a:prstGeom prst="rect">
            <a:avLst/>
          </a:prstGeom>
        </p:spPr>
      </p:pic>
      <p:pic>
        <p:nvPicPr>
          <p:cNvPr id="6" name="Picture 5">
            <a:extLst>
              <a:ext uri="{FF2B5EF4-FFF2-40B4-BE49-F238E27FC236}">
                <a16:creationId xmlns:a16="http://schemas.microsoft.com/office/drawing/2014/main" id="{B1DF0292-FFF5-41AA-A4BD-B60B0908DD14}"/>
              </a:ext>
            </a:extLst>
          </p:cNvPr>
          <p:cNvPicPr>
            <a:picLocks noChangeAspect="1"/>
          </p:cNvPicPr>
          <p:nvPr/>
        </p:nvPicPr>
        <p:blipFill>
          <a:blip r:embed="rId3"/>
          <a:stretch>
            <a:fillRect/>
          </a:stretch>
        </p:blipFill>
        <p:spPr>
          <a:xfrm>
            <a:off x="5983357" y="0"/>
            <a:ext cx="6208643" cy="4886629"/>
          </a:xfrm>
          <a:prstGeom prst="rect">
            <a:avLst/>
          </a:prstGeom>
        </p:spPr>
      </p:pic>
      <p:sp>
        <p:nvSpPr>
          <p:cNvPr id="9" name="TextBox 8">
            <a:extLst>
              <a:ext uri="{FF2B5EF4-FFF2-40B4-BE49-F238E27FC236}">
                <a16:creationId xmlns:a16="http://schemas.microsoft.com/office/drawing/2014/main" id="{B29CA6DF-DCCD-4BDE-BC55-A13EDF600739}"/>
              </a:ext>
            </a:extLst>
          </p:cNvPr>
          <p:cNvSpPr txBox="1"/>
          <p:nvPr/>
        </p:nvSpPr>
        <p:spPr>
          <a:xfrm>
            <a:off x="378748" y="690636"/>
            <a:ext cx="5148469" cy="3416320"/>
          </a:xfrm>
          <a:prstGeom prst="rect">
            <a:avLst/>
          </a:prstGeom>
          <a:noFill/>
        </p:spPr>
        <p:txBody>
          <a:bodyPr wrap="square" rtlCol="0">
            <a:spAutoFit/>
          </a:bodyPr>
          <a:lstStyle/>
          <a:p>
            <a:pPr marL="285750" indent="-285750">
              <a:buFont typeface="Wingdings" panose="05000000000000000000" pitchFamily="2" charset="2"/>
              <a:buChar char="§"/>
            </a:pPr>
            <a:r>
              <a:rPr lang="en-US" dirty="0"/>
              <a:t>Survey of all fiducial references</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Perform Unified Spatial Metrology Network (USMN) uncertainty analysis of measurement set</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Transformation files generated in earlier step undergo least-squares best-fit transformations to determine magnet positions within the assembly.</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endParaRPr lang="en-US" dirty="0"/>
          </a:p>
        </p:txBody>
      </p:sp>
      <p:sp>
        <p:nvSpPr>
          <p:cNvPr id="7" name="Footer Placeholder 3">
            <a:extLst>
              <a:ext uri="{FF2B5EF4-FFF2-40B4-BE49-F238E27FC236}">
                <a16:creationId xmlns:a16="http://schemas.microsoft.com/office/drawing/2014/main" id="{7B4169D5-F4FB-4291-8C60-8D6C1D275C97}"/>
              </a:ext>
            </a:extLst>
          </p:cNvPr>
          <p:cNvSpPr txBox="1">
            <a:spLocks/>
          </p:cNvSpPr>
          <p:nvPr/>
        </p:nvSpPr>
        <p:spPr>
          <a:xfrm>
            <a:off x="1887824" y="6627217"/>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Nov 2022</a:t>
            </a:r>
          </a:p>
        </p:txBody>
      </p:sp>
      <p:pic>
        <p:nvPicPr>
          <p:cNvPr id="8" name="Picture 7" descr="A picture containing logo&#10;&#10;Description automatically generated">
            <a:extLst>
              <a:ext uri="{FF2B5EF4-FFF2-40B4-BE49-F238E27FC236}">
                <a16:creationId xmlns:a16="http://schemas.microsoft.com/office/drawing/2014/main" id="{FE07D12A-BB23-42AA-A90D-1AD707C2608D}"/>
              </a:ext>
            </a:extLst>
          </p:cNvPr>
          <p:cNvPicPr>
            <a:picLocks noChangeAspect="1"/>
          </p:cNvPicPr>
          <p:nvPr/>
        </p:nvPicPr>
        <p:blipFill>
          <a:blip r:embed="rId4"/>
          <a:stretch>
            <a:fillRect/>
          </a:stretch>
        </p:blipFill>
        <p:spPr>
          <a:xfrm>
            <a:off x="548667" y="6434505"/>
            <a:ext cx="1112030" cy="385423"/>
          </a:xfrm>
          <a:prstGeom prst="rect">
            <a:avLst/>
          </a:prstGeom>
        </p:spPr>
      </p:pic>
    </p:spTree>
    <p:extLst>
      <p:ext uri="{BB962C8B-B14F-4D97-AF65-F5344CB8AC3E}">
        <p14:creationId xmlns:p14="http://schemas.microsoft.com/office/powerpoint/2010/main" val="3975809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6FD40EE-2F46-4A2B-806F-E7B1005B142D}"/>
              </a:ext>
            </a:extLst>
          </p:cNvPr>
          <p:cNvPicPr>
            <a:picLocks noChangeAspect="1"/>
          </p:cNvPicPr>
          <p:nvPr/>
        </p:nvPicPr>
        <p:blipFill>
          <a:blip r:embed="rId2"/>
          <a:stretch>
            <a:fillRect/>
          </a:stretch>
        </p:blipFill>
        <p:spPr>
          <a:xfrm>
            <a:off x="417414" y="41257"/>
            <a:ext cx="6105233" cy="6219092"/>
          </a:xfrm>
          <a:prstGeom prst="rect">
            <a:avLst/>
          </a:prstGeom>
        </p:spPr>
      </p:pic>
      <p:sp>
        <p:nvSpPr>
          <p:cNvPr id="6" name="TextBox 5">
            <a:extLst>
              <a:ext uri="{FF2B5EF4-FFF2-40B4-BE49-F238E27FC236}">
                <a16:creationId xmlns:a16="http://schemas.microsoft.com/office/drawing/2014/main" id="{AB5F289B-8FD4-455F-B8D0-523E646EE89F}"/>
              </a:ext>
            </a:extLst>
          </p:cNvPr>
          <p:cNvSpPr txBox="1"/>
          <p:nvPr/>
        </p:nvSpPr>
        <p:spPr>
          <a:xfrm>
            <a:off x="6888630" y="3363675"/>
            <a:ext cx="5303370" cy="2862322"/>
          </a:xfrm>
          <a:prstGeom prst="rect">
            <a:avLst/>
          </a:prstGeom>
          <a:noFill/>
        </p:spPr>
        <p:txBody>
          <a:bodyPr wrap="square" rtlCol="0">
            <a:spAutoFit/>
          </a:bodyPr>
          <a:lstStyle/>
          <a:p>
            <a:pPr marL="285750" indent="-285750">
              <a:buFontTx/>
              <a:buChar char="-"/>
            </a:pPr>
            <a:r>
              <a:rPr lang="en-US" dirty="0"/>
              <a:t>Arguments and Parameters coordination</a:t>
            </a:r>
          </a:p>
          <a:p>
            <a:pPr marL="285750" indent="-285750">
              <a:buFontTx/>
              <a:buChar char="-"/>
            </a:pPr>
            <a:endParaRPr lang="en-US" dirty="0"/>
          </a:p>
          <a:p>
            <a:pPr marL="285750" indent="-285750">
              <a:buFontTx/>
              <a:buChar char="-"/>
            </a:pPr>
            <a:r>
              <a:rPr lang="en-US" dirty="0"/>
              <a:t>Multiple coordinate transformations between measured values and ideal positions</a:t>
            </a:r>
          </a:p>
          <a:p>
            <a:pPr marL="285750" indent="-285750">
              <a:buFontTx/>
              <a:buChar char="-"/>
            </a:pPr>
            <a:endParaRPr lang="en-US" dirty="0"/>
          </a:p>
          <a:p>
            <a:pPr marL="285750" indent="-285750">
              <a:buFontTx/>
              <a:buChar char="-"/>
            </a:pPr>
            <a:r>
              <a:rPr lang="en-US" dirty="0"/>
              <a:t>File input paths and output paths</a:t>
            </a:r>
          </a:p>
          <a:p>
            <a:pPr marL="285750" indent="-285750">
              <a:buFontTx/>
              <a:buChar char="-"/>
            </a:pPr>
            <a:endParaRPr lang="en-US" dirty="0"/>
          </a:p>
          <a:p>
            <a:pPr marL="285750" indent="-285750">
              <a:buFontTx/>
              <a:buChar char="-"/>
            </a:pPr>
            <a:r>
              <a:rPr lang="en-US" dirty="0"/>
              <a:t>ASCII file construction line by line</a:t>
            </a:r>
          </a:p>
          <a:p>
            <a:pPr marL="285750" indent="-285750">
              <a:buFontTx/>
              <a:buChar char="-"/>
            </a:pPr>
            <a:endParaRPr lang="en-US" dirty="0"/>
          </a:p>
          <a:p>
            <a:pPr marL="285750" indent="-285750">
              <a:buFontTx/>
              <a:buChar char="-"/>
            </a:pPr>
            <a:r>
              <a:rPr lang="en-US" dirty="0"/>
              <a:t>Unit conversions</a:t>
            </a:r>
          </a:p>
        </p:txBody>
      </p:sp>
      <p:pic>
        <p:nvPicPr>
          <p:cNvPr id="4" name="Picture 3">
            <a:extLst>
              <a:ext uri="{FF2B5EF4-FFF2-40B4-BE49-F238E27FC236}">
                <a16:creationId xmlns:a16="http://schemas.microsoft.com/office/drawing/2014/main" id="{035FF4B2-E506-418B-90CC-43C238BDD6A2}"/>
              </a:ext>
            </a:extLst>
          </p:cNvPr>
          <p:cNvPicPr>
            <a:picLocks noChangeAspect="1"/>
          </p:cNvPicPr>
          <p:nvPr/>
        </p:nvPicPr>
        <p:blipFill>
          <a:blip r:embed="rId3"/>
          <a:stretch>
            <a:fillRect/>
          </a:stretch>
        </p:blipFill>
        <p:spPr>
          <a:xfrm>
            <a:off x="561835" y="4794836"/>
            <a:ext cx="1247248" cy="1243049"/>
          </a:xfrm>
          <a:prstGeom prst="rect">
            <a:avLst/>
          </a:prstGeom>
        </p:spPr>
      </p:pic>
      <p:sp>
        <p:nvSpPr>
          <p:cNvPr id="8" name="Title 1">
            <a:extLst>
              <a:ext uri="{FF2B5EF4-FFF2-40B4-BE49-F238E27FC236}">
                <a16:creationId xmlns:a16="http://schemas.microsoft.com/office/drawing/2014/main" id="{8509FDEE-787B-481E-A36D-81D5D8BD2C3C}"/>
              </a:ext>
            </a:extLst>
          </p:cNvPr>
          <p:cNvSpPr txBox="1">
            <a:spLocks/>
          </p:cNvSpPr>
          <p:nvPr/>
        </p:nvSpPr>
        <p:spPr>
          <a:xfrm>
            <a:off x="6979664" y="274947"/>
            <a:ext cx="4437636" cy="1236343"/>
          </a:xfrm>
          <a:prstGeom prst="rect">
            <a:avLst/>
          </a:prstGeom>
        </p:spPr>
        <p:txBody>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dirty="0"/>
              <a:t>Automated Measurement Plans *</a:t>
            </a:r>
          </a:p>
        </p:txBody>
      </p:sp>
      <p:sp>
        <p:nvSpPr>
          <p:cNvPr id="9" name="TextBox 8">
            <a:extLst>
              <a:ext uri="{FF2B5EF4-FFF2-40B4-BE49-F238E27FC236}">
                <a16:creationId xmlns:a16="http://schemas.microsoft.com/office/drawing/2014/main" id="{273EA4B0-E8C0-4137-AB1D-ACF473BD20F4}"/>
              </a:ext>
            </a:extLst>
          </p:cNvPr>
          <p:cNvSpPr txBox="1"/>
          <p:nvPr/>
        </p:nvSpPr>
        <p:spPr>
          <a:xfrm>
            <a:off x="7249450" y="1511290"/>
            <a:ext cx="4257486" cy="1477328"/>
          </a:xfrm>
          <a:prstGeom prst="rect">
            <a:avLst/>
          </a:prstGeom>
          <a:noFill/>
        </p:spPr>
        <p:txBody>
          <a:bodyPr wrap="square" rtlCol="0">
            <a:spAutoFit/>
          </a:bodyPr>
          <a:lstStyle/>
          <a:p>
            <a:r>
              <a:rPr lang="en-US" b="1" i="1" dirty="0">
                <a:solidFill>
                  <a:schemeClr val="tx2">
                    <a:lumMod val="75000"/>
                  </a:schemeClr>
                </a:solidFill>
              </a:rPr>
              <a:t>Spatial Analyzer software operates on scripts to automate measurement and analysis steps, reducing the possibility of errors and saving significant time and effort</a:t>
            </a:r>
          </a:p>
        </p:txBody>
      </p:sp>
      <p:sp>
        <p:nvSpPr>
          <p:cNvPr id="7" name="TextBox 6">
            <a:extLst>
              <a:ext uri="{FF2B5EF4-FFF2-40B4-BE49-F238E27FC236}">
                <a16:creationId xmlns:a16="http://schemas.microsoft.com/office/drawing/2014/main" id="{4453D984-70F8-4E21-A61E-1DE7F50240A0}"/>
              </a:ext>
            </a:extLst>
          </p:cNvPr>
          <p:cNvSpPr txBox="1"/>
          <p:nvPr/>
        </p:nvSpPr>
        <p:spPr>
          <a:xfrm>
            <a:off x="2491491" y="6225997"/>
            <a:ext cx="2410310" cy="307777"/>
          </a:xfrm>
          <a:prstGeom prst="rect">
            <a:avLst/>
          </a:prstGeom>
          <a:noFill/>
        </p:spPr>
        <p:txBody>
          <a:bodyPr wrap="square" rtlCol="0">
            <a:spAutoFit/>
          </a:bodyPr>
          <a:lstStyle/>
          <a:p>
            <a:r>
              <a:rPr lang="en-US" sz="1400" i="1" dirty="0"/>
              <a:t>* Contributed by Sam Jarvis</a:t>
            </a:r>
          </a:p>
        </p:txBody>
      </p:sp>
      <p:sp>
        <p:nvSpPr>
          <p:cNvPr id="2" name="Footer Placeholder 1">
            <a:extLst>
              <a:ext uri="{FF2B5EF4-FFF2-40B4-BE49-F238E27FC236}">
                <a16:creationId xmlns:a16="http://schemas.microsoft.com/office/drawing/2014/main" id="{759836B7-2FE6-4D66-B315-962EDB1DB005}"/>
              </a:ext>
            </a:extLst>
          </p:cNvPr>
          <p:cNvSpPr>
            <a:spLocks noGrp="1"/>
          </p:cNvSpPr>
          <p:nvPr>
            <p:ph type="ftr" sz="quarter" idx="11"/>
          </p:nvPr>
        </p:nvSpPr>
        <p:spPr>
          <a:xfrm>
            <a:off x="1980892" y="6656266"/>
            <a:ext cx="9234311" cy="215436"/>
          </a:xfrm>
        </p:spPr>
        <p:txBody>
          <a:bodyPr/>
          <a:lstStyle/>
          <a:p>
            <a:r>
              <a:rPr lang="en-US" dirty="0"/>
              <a:t>IWAA 2022          CERN - Geneva - Switzerland           29 Oct - 04 Nov 2022</a:t>
            </a:r>
          </a:p>
        </p:txBody>
      </p:sp>
      <p:pic>
        <p:nvPicPr>
          <p:cNvPr id="10" name="Picture 9" descr="A picture containing logo&#10;&#10;Description automatically generated">
            <a:extLst>
              <a:ext uri="{FF2B5EF4-FFF2-40B4-BE49-F238E27FC236}">
                <a16:creationId xmlns:a16="http://schemas.microsoft.com/office/drawing/2014/main" id="{3D6D3C6C-056D-4CA9-9699-77DA4D5E106E}"/>
              </a:ext>
            </a:extLst>
          </p:cNvPr>
          <p:cNvPicPr>
            <a:picLocks noChangeAspect="1"/>
          </p:cNvPicPr>
          <p:nvPr/>
        </p:nvPicPr>
        <p:blipFill>
          <a:blip r:embed="rId4"/>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12303739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29E0F98-2D22-4A64-A5D9-1DBE71BFE10E}"/>
              </a:ext>
            </a:extLst>
          </p:cNvPr>
          <p:cNvSpPr>
            <a:spLocks noGrp="1"/>
          </p:cNvSpPr>
          <p:nvPr>
            <p:ph type="ftr" sz="quarter" idx="11"/>
          </p:nvPr>
        </p:nvSpPr>
        <p:spPr>
          <a:xfrm>
            <a:off x="1955954" y="6641288"/>
            <a:ext cx="9234311" cy="215436"/>
          </a:xfrm>
        </p:spPr>
        <p:txBody>
          <a:bodyPr/>
          <a:lstStyle/>
          <a:p>
            <a:r>
              <a:rPr lang="en-US" dirty="0"/>
              <a:t>IWAA 2022          CERN - Geneva - Switzerland           29 Oct - 04 Nov 2022</a:t>
            </a:r>
          </a:p>
        </p:txBody>
      </p:sp>
      <p:pic>
        <p:nvPicPr>
          <p:cNvPr id="8" name="Picture 7">
            <a:extLst>
              <a:ext uri="{FF2B5EF4-FFF2-40B4-BE49-F238E27FC236}">
                <a16:creationId xmlns:a16="http://schemas.microsoft.com/office/drawing/2014/main" id="{2C2214A0-E5B8-437F-AA4E-ED10429A2824}"/>
              </a:ext>
            </a:extLst>
          </p:cNvPr>
          <p:cNvPicPr>
            <a:picLocks noChangeAspect="1"/>
          </p:cNvPicPr>
          <p:nvPr/>
        </p:nvPicPr>
        <p:blipFill>
          <a:blip r:embed="rId2"/>
          <a:stretch>
            <a:fillRect/>
          </a:stretch>
        </p:blipFill>
        <p:spPr>
          <a:xfrm>
            <a:off x="433436" y="750227"/>
            <a:ext cx="11658812" cy="5158042"/>
          </a:xfrm>
          <a:prstGeom prst="rect">
            <a:avLst/>
          </a:prstGeom>
        </p:spPr>
      </p:pic>
      <p:pic>
        <p:nvPicPr>
          <p:cNvPr id="4" name="Picture 3" descr="A picture containing logo&#10;&#10;Description automatically generated">
            <a:extLst>
              <a:ext uri="{FF2B5EF4-FFF2-40B4-BE49-F238E27FC236}">
                <a16:creationId xmlns:a16="http://schemas.microsoft.com/office/drawing/2014/main" id="{0BFBE309-C6A5-455C-AEBA-2C52653F7E28}"/>
              </a:ext>
            </a:extLst>
          </p:cNvPr>
          <p:cNvPicPr>
            <a:picLocks noChangeAspect="1"/>
          </p:cNvPicPr>
          <p:nvPr/>
        </p:nvPicPr>
        <p:blipFill>
          <a:blip r:embed="rId3"/>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4228333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E0E8D96E-711D-4EA2-8CEC-7FD4C8F83741}"/>
              </a:ext>
            </a:extLst>
          </p:cNvPr>
          <p:cNvSpPr>
            <a:spLocks noGrp="1"/>
          </p:cNvSpPr>
          <p:nvPr>
            <p:ph type="title"/>
          </p:nvPr>
        </p:nvSpPr>
        <p:spPr>
          <a:xfrm>
            <a:off x="373351" y="0"/>
            <a:ext cx="6207390" cy="585554"/>
          </a:xfrm>
        </p:spPr>
        <p:txBody>
          <a:bodyPr/>
          <a:lstStyle/>
          <a:p>
            <a:r>
              <a:rPr lang="en-US" dirty="0"/>
              <a:t>Vacuum &amp; Diagnostic Systems</a:t>
            </a:r>
          </a:p>
        </p:txBody>
      </p:sp>
      <p:sp>
        <p:nvSpPr>
          <p:cNvPr id="12" name="TextBox 11">
            <a:extLst>
              <a:ext uri="{FF2B5EF4-FFF2-40B4-BE49-F238E27FC236}">
                <a16:creationId xmlns:a16="http://schemas.microsoft.com/office/drawing/2014/main" id="{177EF37A-341C-49C3-9323-F55E2D667A0B}"/>
              </a:ext>
            </a:extLst>
          </p:cNvPr>
          <p:cNvSpPr txBox="1"/>
          <p:nvPr/>
        </p:nvSpPr>
        <p:spPr>
          <a:xfrm>
            <a:off x="380971" y="746283"/>
            <a:ext cx="3264928" cy="2062103"/>
          </a:xfrm>
          <a:prstGeom prst="rect">
            <a:avLst/>
          </a:prstGeom>
          <a:noFill/>
        </p:spPr>
        <p:txBody>
          <a:bodyPr wrap="square" rtlCol="0">
            <a:spAutoFit/>
          </a:bodyPr>
          <a:lstStyle/>
          <a:p>
            <a:pPr marL="285750" indent="-285750">
              <a:buFont typeface="Wingdings" panose="05000000000000000000" pitchFamily="2" charset="2"/>
              <a:buChar char="§"/>
            </a:pPr>
            <a:r>
              <a:rPr lang="en-US" sz="1600" dirty="0"/>
              <a:t>Multiple vacuum and diagnostic segments</a:t>
            </a:r>
          </a:p>
          <a:p>
            <a:pPr marL="285750" indent="-285750">
              <a:buFont typeface="Wingdings" panose="05000000000000000000" pitchFamily="2" charset="2"/>
              <a:buChar char="§"/>
            </a:pPr>
            <a:r>
              <a:rPr lang="en-US" sz="1600" dirty="0"/>
              <a:t>Tolerance is +/- 0.250 mm; uncertainty spec needed</a:t>
            </a:r>
          </a:p>
          <a:p>
            <a:pPr marL="285750" indent="-285750">
              <a:buFont typeface="Wingdings" panose="05000000000000000000" pitchFamily="2" charset="2"/>
              <a:buChar char="§"/>
            </a:pPr>
            <a:r>
              <a:rPr lang="en-US" sz="1600" dirty="0"/>
              <a:t>Magnet alignment tolerance is 0.030 mm RMS;       </a:t>
            </a:r>
          </a:p>
          <a:p>
            <a:pPr marL="285750" indent="-285750">
              <a:buFont typeface="Wingdings" panose="05000000000000000000" pitchFamily="2" charset="2"/>
              <a:buChar char="§"/>
            </a:pPr>
            <a:r>
              <a:rPr lang="en-US" sz="1600" dirty="0"/>
              <a:t>Pole tips serve as precision locating gauges. </a:t>
            </a:r>
          </a:p>
        </p:txBody>
      </p:sp>
      <p:pic>
        <p:nvPicPr>
          <p:cNvPr id="7" name="Picture 6">
            <a:extLst>
              <a:ext uri="{FF2B5EF4-FFF2-40B4-BE49-F238E27FC236}">
                <a16:creationId xmlns:a16="http://schemas.microsoft.com/office/drawing/2014/main" id="{1B7A1874-6D86-40C9-99C9-0F93ABADFD28}"/>
              </a:ext>
            </a:extLst>
          </p:cNvPr>
          <p:cNvPicPr>
            <a:picLocks noChangeAspect="1"/>
          </p:cNvPicPr>
          <p:nvPr/>
        </p:nvPicPr>
        <p:blipFill>
          <a:blip r:embed="rId2"/>
          <a:stretch>
            <a:fillRect/>
          </a:stretch>
        </p:blipFill>
        <p:spPr>
          <a:xfrm>
            <a:off x="3801455" y="1298911"/>
            <a:ext cx="3322414" cy="1695510"/>
          </a:xfrm>
          <a:prstGeom prst="rect">
            <a:avLst/>
          </a:prstGeom>
        </p:spPr>
      </p:pic>
      <p:pic>
        <p:nvPicPr>
          <p:cNvPr id="9" name="Picture 8">
            <a:extLst>
              <a:ext uri="{FF2B5EF4-FFF2-40B4-BE49-F238E27FC236}">
                <a16:creationId xmlns:a16="http://schemas.microsoft.com/office/drawing/2014/main" id="{72A7CD6B-A5BC-49FD-B6A3-B93172720F1A}"/>
              </a:ext>
            </a:extLst>
          </p:cNvPr>
          <p:cNvPicPr>
            <a:picLocks noChangeAspect="1"/>
          </p:cNvPicPr>
          <p:nvPr/>
        </p:nvPicPr>
        <p:blipFill>
          <a:blip r:embed="rId3"/>
          <a:stretch>
            <a:fillRect/>
          </a:stretch>
        </p:blipFill>
        <p:spPr>
          <a:xfrm>
            <a:off x="7279425" y="381000"/>
            <a:ext cx="4713066" cy="2617530"/>
          </a:xfrm>
          <a:prstGeom prst="rect">
            <a:avLst/>
          </a:prstGeom>
        </p:spPr>
      </p:pic>
      <p:pic>
        <p:nvPicPr>
          <p:cNvPr id="14" name="Picture 13">
            <a:extLst>
              <a:ext uri="{FF2B5EF4-FFF2-40B4-BE49-F238E27FC236}">
                <a16:creationId xmlns:a16="http://schemas.microsoft.com/office/drawing/2014/main" id="{A1A37209-9E4A-439B-A296-7B64CFC9E3F3}"/>
              </a:ext>
            </a:extLst>
          </p:cNvPr>
          <p:cNvPicPr>
            <a:picLocks noChangeAspect="1"/>
          </p:cNvPicPr>
          <p:nvPr/>
        </p:nvPicPr>
        <p:blipFill>
          <a:blip r:embed="rId4"/>
          <a:stretch>
            <a:fillRect/>
          </a:stretch>
        </p:blipFill>
        <p:spPr>
          <a:xfrm>
            <a:off x="627798" y="3793372"/>
            <a:ext cx="2066723" cy="2554445"/>
          </a:xfrm>
          <a:prstGeom prst="rect">
            <a:avLst/>
          </a:prstGeom>
        </p:spPr>
      </p:pic>
      <p:sp>
        <p:nvSpPr>
          <p:cNvPr id="17" name="TextBox 16">
            <a:extLst>
              <a:ext uri="{FF2B5EF4-FFF2-40B4-BE49-F238E27FC236}">
                <a16:creationId xmlns:a16="http://schemas.microsoft.com/office/drawing/2014/main" id="{96C7D2DD-BF0A-49B3-BEA1-A555EE20A03B}"/>
              </a:ext>
            </a:extLst>
          </p:cNvPr>
          <p:cNvSpPr txBox="1"/>
          <p:nvPr/>
        </p:nvSpPr>
        <p:spPr>
          <a:xfrm>
            <a:off x="3645899" y="3650283"/>
            <a:ext cx="8025170" cy="2800767"/>
          </a:xfrm>
          <a:prstGeom prst="rect">
            <a:avLst/>
          </a:prstGeom>
          <a:noFill/>
        </p:spPr>
        <p:txBody>
          <a:bodyPr wrap="square" rtlCol="0">
            <a:spAutoFit/>
          </a:bodyPr>
          <a:lstStyle/>
          <a:p>
            <a:pPr marL="285750" indent="-285750">
              <a:buFont typeface="Wingdings" panose="05000000000000000000" pitchFamily="2" charset="2"/>
              <a:buChar char="§"/>
            </a:pPr>
            <a:r>
              <a:rPr lang="en-US" sz="1600" b="1" dirty="0"/>
              <a:t>Features in the assembly simplify alignment:</a:t>
            </a:r>
          </a:p>
          <a:p>
            <a:pPr marL="285750" indent="-285750">
              <a:buFont typeface="Wingdings" panose="05000000000000000000" pitchFamily="2" charset="2"/>
              <a:buChar char="§"/>
            </a:pPr>
            <a:endParaRPr lang="en-US" sz="1600" b="1" dirty="0"/>
          </a:p>
          <a:p>
            <a:pPr marL="742950" lvl="1" indent="-285750">
              <a:buFont typeface="Courier New" panose="02070309020205020404" pitchFamily="49" charset="0"/>
              <a:buChar char="o"/>
            </a:pPr>
            <a:r>
              <a:rPr lang="en-US" sz="1600" dirty="0"/>
              <a:t>BPM mount and chamber yokes are precision machined to be self-aligning against locating pins in the girder plate surface. Inspections show BPM position error is &lt; 100 </a:t>
            </a:r>
            <a:r>
              <a:rPr lang="en-US" sz="1600" dirty="0">
                <a:latin typeface="Symbol" panose="05050102010706020507" pitchFamily="18" charset="2"/>
              </a:rPr>
              <a:t>m</a:t>
            </a:r>
            <a:r>
              <a:rPr lang="en-US" sz="1600" dirty="0"/>
              <a:t>m in X and Y</a:t>
            </a:r>
          </a:p>
          <a:p>
            <a:pPr marL="742950" lvl="1" indent="-285750">
              <a:buFont typeface="Courier New" panose="02070309020205020404" pitchFamily="49" charset="0"/>
              <a:buChar char="o"/>
            </a:pPr>
            <a:endParaRPr lang="en-US" sz="1600" dirty="0"/>
          </a:p>
          <a:p>
            <a:pPr marL="742950" lvl="1" indent="-285750">
              <a:buFont typeface="Courier New" panose="02070309020205020404" pitchFamily="49" charset="0"/>
              <a:buChar char="o"/>
            </a:pPr>
            <a:r>
              <a:rPr lang="en-US" sz="1600" dirty="0"/>
              <a:t>Vacuum chamber segments will self-align to the magnet pole tips; Mylar shim strips 0.5 mm thick will locate chamber segments at the multipole magnet centers. Shims will be removed after vacuum connections are made up.</a:t>
            </a:r>
          </a:p>
          <a:p>
            <a:pPr marL="742950" lvl="1" indent="-285750">
              <a:buFont typeface="Courier New" panose="02070309020205020404" pitchFamily="49" charset="0"/>
              <a:buChar char="o"/>
            </a:pPr>
            <a:endParaRPr lang="en-US" sz="1600" dirty="0"/>
          </a:p>
          <a:p>
            <a:pPr marL="742950" lvl="1" indent="-285750">
              <a:buFont typeface="Courier New" panose="02070309020205020404" pitchFamily="49" charset="0"/>
              <a:buChar char="o"/>
            </a:pPr>
            <a:r>
              <a:rPr lang="en-US" sz="1600" dirty="0"/>
              <a:t>Flange circumferences and chamber surfaces are excellent reference features</a:t>
            </a:r>
          </a:p>
        </p:txBody>
      </p:sp>
      <p:sp>
        <p:nvSpPr>
          <p:cNvPr id="8" name="Footer Placeholder 3">
            <a:extLst>
              <a:ext uri="{FF2B5EF4-FFF2-40B4-BE49-F238E27FC236}">
                <a16:creationId xmlns:a16="http://schemas.microsoft.com/office/drawing/2014/main" id="{2E41C1C7-194D-4D6F-B275-D9D91426F15F}"/>
              </a:ext>
            </a:extLst>
          </p:cNvPr>
          <p:cNvSpPr txBox="1">
            <a:spLocks/>
          </p:cNvSpPr>
          <p:nvPr/>
        </p:nvSpPr>
        <p:spPr>
          <a:xfrm>
            <a:off x="1887824" y="6627217"/>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Nov 2022</a:t>
            </a:r>
          </a:p>
        </p:txBody>
      </p:sp>
    </p:spTree>
    <p:extLst>
      <p:ext uri="{BB962C8B-B14F-4D97-AF65-F5344CB8AC3E}">
        <p14:creationId xmlns:p14="http://schemas.microsoft.com/office/powerpoint/2010/main" val="3999034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txBox="1">
            <a:spLocks/>
          </p:cNvSpPr>
          <p:nvPr/>
        </p:nvSpPr>
        <p:spPr>
          <a:xfrm>
            <a:off x="10112527" y="937554"/>
            <a:ext cx="457200" cy="137160"/>
          </a:xfrm>
          <a:prstGeom prst="rect">
            <a:avLst/>
          </a:prstGeom>
          <a:ln>
            <a:noFill/>
          </a:ln>
        </p:spPr>
        <p:txBody>
          <a:bodyPr vert="horz" lIns="0" tIns="34290" rIns="0" bIns="0" rtlCol="0" anchor="b"/>
          <a:lstStyle>
            <a:defPPr>
              <a:defRPr lang="en-US"/>
            </a:defPPr>
            <a:lvl1pPr algn="ctr" rtl="0" fontAlgn="base">
              <a:spcBef>
                <a:spcPct val="0"/>
              </a:spcBef>
              <a:spcAft>
                <a:spcPct val="0"/>
              </a:spcAft>
              <a:defRPr sz="1000" kern="1200">
                <a:solidFill>
                  <a:srgbClr val="232425"/>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fld id="{5579DF85-7B8F-448A-82C2-ACB966889AB8}" type="slidenum">
              <a:rPr lang="en-US" sz="750">
                <a:solidFill>
                  <a:srgbClr val="FFFFFF">
                    <a:lumMod val="50000"/>
                  </a:srgbClr>
                </a:solidFill>
                <a:latin typeface="Arial"/>
              </a:rPr>
              <a:pPr/>
              <a:t>19</a:t>
            </a:fld>
            <a:endParaRPr lang="en-US" sz="750" dirty="0">
              <a:solidFill>
                <a:srgbClr val="FFFFFF">
                  <a:lumMod val="50000"/>
                </a:srgbClr>
              </a:solidFill>
              <a:latin typeface="Arial"/>
            </a:endParaRPr>
          </a:p>
        </p:txBody>
      </p:sp>
      <p:sp>
        <p:nvSpPr>
          <p:cNvPr id="37" name="Title 4"/>
          <p:cNvSpPr>
            <a:spLocks noGrp="1"/>
          </p:cNvSpPr>
          <p:nvPr>
            <p:ph type="title"/>
          </p:nvPr>
        </p:nvSpPr>
        <p:spPr>
          <a:xfrm>
            <a:off x="674451" y="87438"/>
            <a:ext cx="6809797" cy="525448"/>
          </a:xfrm>
        </p:spPr>
        <p:txBody>
          <a:bodyPr/>
          <a:lstStyle/>
          <a:p>
            <a:r>
              <a:rPr lang="en-US" dirty="0"/>
              <a:t>Vacuum System Sub-Assemblies</a:t>
            </a:r>
          </a:p>
        </p:txBody>
      </p:sp>
      <p:sp>
        <p:nvSpPr>
          <p:cNvPr id="39" name="Text Placeholder 3"/>
          <p:cNvSpPr txBox="1">
            <a:spLocks/>
          </p:cNvSpPr>
          <p:nvPr/>
        </p:nvSpPr>
        <p:spPr>
          <a:xfrm>
            <a:off x="517981" y="882473"/>
            <a:ext cx="7914827" cy="1705245"/>
          </a:xfrm>
          <a:prstGeom prst="rect">
            <a:avLst/>
          </a:prstGeom>
        </p:spPr>
        <p:txBody>
          <a:bodyPr/>
          <a:lstStyle>
            <a:lvl1pPr marL="274320" indent="-274320" algn="l" defTabSz="457200" rtl="0" eaLnBrk="1" latinLnBrk="0" hangingPunct="1">
              <a:lnSpc>
                <a:spcPct val="120000"/>
              </a:lnSpc>
              <a:spcBef>
                <a:spcPts val="0"/>
              </a:spcBef>
              <a:spcAft>
                <a:spcPts val="300"/>
              </a:spcAft>
              <a:buClr>
                <a:schemeClr val="tx2">
                  <a:lumMod val="75000"/>
                </a:schemeClr>
              </a:buClr>
              <a:buFont typeface="Wingdings" charset="2"/>
              <a:buChar char="§"/>
              <a:defRPr sz="2400" kern="1200" baseline="0">
                <a:solidFill>
                  <a:srgbClr val="000000"/>
                </a:solidFill>
                <a:latin typeface="+mn-lt"/>
                <a:ea typeface="+mn-ea"/>
                <a:cs typeface="+mn-cs"/>
              </a:defRPr>
            </a:lvl1pPr>
            <a:lvl2pPr marL="650875" indent="-342900" algn="l" defTabSz="457200" rtl="0" eaLnBrk="1" latinLnBrk="0" hangingPunct="1">
              <a:lnSpc>
                <a:spcPct val="120000"/>
              </a:lnSpc>
              <a:spcBef>
                <a:spcPts val="0"/>
              </a:spcBef>
              <a:spcAft>
                <a:spcPts val="300"/>
              </a:spcAft>
              <a:buClr>
                <a:schemeClr val="tx2">
                  <a:lumMod val="75000"/>
                </a:schemeClr>
              </a:buClr>
              <a:buFont typeface="Lucida Grande"/>
              <a:buChar char="–"/>
              <a:defRPr sz="2000" kern="1200" baseline="0">
                <a:solidFill>
                  <a:srgbClr val="000000"/>
                </a:solidFill>
                <a:latin typeface="+mn-lt"/>
                <a:ea typeface="+mn-ea"/>
                <a:cs typeface="+mn-cs"/>
              </a:defRPr>
            </a:lvl2pPr>
            <a:lvl3pPr marL="274320" indent="-274320" algn="l" defTabSz="457200" rtl="0" eaLnBrk="1" latinLnBrk="0" hangingPunct="1">
              <a:spcBef>
                <a:spcPts val="0"/>
              </a:spcBef>
              <a:spcAft>
                <a:spcPts val="0"/>
              </a:spcAft>
              <a:buClr>
                <a:schemeClr val="tx2">
                  <a:lumMod val="75000"/>
                </a:schemeClr>
              </a:buClr>
              <a:buFont typeface="Arial"/>
              <a:buChar char="•"/>
              <a:defRPr sz="1800" kern="1200">
                <a:solidFill>
                  <a:srgbClr val="000000"/>
                </a:solidFill>
                <a:latin typeface="+mn-lt"/>
                <a:ea typeface="+mn-ea"/>
                <a:cs typeface="+mn-cs"/>
              </a:defRPr>
            </a:lvl3pPr>
            <a:lvl4pPr marL="274320" indent="-274320" algn="l" defTabSz="457200" rtl="0" eaLnBrk="1" latinLnBrk="0" hangingPunct="1">
              <a:spcBef>
                <a:spcPts val="0"/>
              </a:spcBef>
              <a:spcAft>
                <a:spcPts val="0"/>
              </a:spcAft>
              <a:buClr>
                <a:schemeClr val="tx2">
                  <a:lumMod val="75000"/>
                </a:schemeClr>
              </a:buClr>
              <a:buFont typeface="Wingdings" charset="2"/>
              <a:buChar char="§"/>
              <a:defRPr sz="1600" kern="1200">
                <a:solidFill>
                  <a:srgbClr val="000000"/>
                </a:solidFill>
                <a:latin typeface="+mn-lt"/>
                <a:ea typeface="+mn-ea"/>
                <a:cs typeface="+mn-cs"/>
              </a:defRPr>
            </a:lvl4pPr>
            <a:lvl5pPr marL="914400" indent="-285750" algn="l" defTabSz="457200" rtl="0" eaLnBrk="1" latinLnBrk="0" hangingPunct="1">
              <a:lnSpc>
                <a:spcPct val="120000"/>
              </a:lnSpc>
              <a:spcBef>
                <a:spcPts val="0"/>
              </a:spcBef>
              <a:spcAft>
                <a:spcPts val="300"/>
              </a:spcAft>
              <a:buClr>
                <a:schemeClr val="tx2">
                  <a:lumMod val="75000"/>
                </a:schemeClr>
              </a:buClr>
              <a:buFont typeface="Arial"/>
              <a:buChar char="•"/>
              <a:defRPr sz="18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lnSpc>
                <a:spcPct val="100000"/>
              </a:lnSpc>
            </a:pPr>
            <a:r>
              <a:rPr lang="en-US" sz="1800" dirty="0"/>
              <a:t>Sub-assemblies of multiple components will be pre-aligned both to minimize exposure to atmosphere, and to increase efficiency in assembly.</a:t>
            </a:r>
          </a:p>
          <a:p>
            <a:pPr fontAlgn="auto">
              <a:lnSpc>
                <a:spcPct val="100000"/>
              </a:lnSpc>
            </a:pPr>
            <a:endParaRPr lang="en-US" sz="1800" dirty="0"/>
          </a:p>
          <a:p>
            <a:pPr fontAlgn="auto">
              <a:lnSpc>
                <a:spcPct val="100000"/>
              </a:lnSpc>
            </a:pPr>
            <a:r>
              <a:rPr lang="en-US" sz="1800" dirty="0"/>
              <a:t>Many vacuum connections are easier to make up on a bench than in-situ within the module assembly where there is a tight fit.</a:t>
            </a:r>
          </a:p>
        </p:txBody>
      </p:sp>
      <p:sp>
        <p:nvSpPr>
          <p:cNvPr id="4" name="Footer Placeholder 3">
            <a:extLst>
              <a:ext uri="{FF2B5EF4-FFF2-40B4-BE49-F238E27FC236}">
                <a16:creationId xmlns:a16="http://schemas.microsoft.com/office/drawing/2014/main" id="{AB3B2BB9-9B1A-45D2-840B-1B1535C78996}"/>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pic>
        <p:nvPicPr>
          <p:cNvPr id="2" name="Picture 1">
            <a:extLst>
              <a:ext uri="{FF2B5EF4-FFF2-40B4-BE49-F238E27FC236}">
                <a16:creationId xmlns:a16="http://schemas.microsoft.com/office/drawing/2014/main" id="{A242B9A4-4EDA-4723-92C1-B5313D69A537}"/>
              </a:ext>
            </a:extLst>
          </p:cNvPr>
          <p:cNvPicPr>
            <a:picLocks noChangeAspect="1"/>
          </p:cNvPicPr>
          <p:nvPr/>
        </p:nvPicPr>
        <p:blipFill>
          <a:blip r:embed="rId3"/>
          <a:stretch>
            <a:fillRect/>
          </a:stretch>
        </p:blipFill>
        <p:spPr>
          <a:xfrm>
            <a:off x="4783138" y="4826441"/>
            <a:ext cx="3262044" cy="1821800"/>
          </a:xfrm>
          <a:prstGeom prst="rect">
            <a:avLst/>
          </a:prstGeom>
        </p:spPr>
      </p:pic>
      <p:pic>
        <p:nvPicPr>
          <p:cNvPr id="3" name="Picture 2">
            <a:extLst>
              <a:ext uri="{FF2B5EF4-FFF2-40B4-BE49-F238E27FC236}">
                <a16:creationId xmlns:a16="http://schemas.microsoft.com/office/drawing/2014/main" id="{04A96D41-6278-4F73-8497-160F00C4C3FC}"/>
              </a:ext>
            </a:extLst>
          </p:cNvPr>
          <p:cNvPicPr>
            <a:picLocks noChangeAspect="1"/>
          </p:cNvPicPr>
          <p:nvPr/>
        </p:nvPicPr>
        <p:blipFill>
          <a:blip r:embed="rId4"/>
          <a:stretch>
            <a:fillRect/>
          </a:stretch>
        </p:blipFill>
        <p:spPr>
          <a:xfrm>
            <a:off x="7972013" y="2639732"/>
            <a:ext cx="3962743" cy="2950720"/>
          </a:xfrm>
          <a:prstGeom prst="rect">
            <a:avLst/>
          </a:prstGeom>
        </p:spPr>
      </p:pic>
      <p:pic>
        <p:nvPicPr>
          <p:cNvPr id="6" name="Picture 5">
            <a:extLst>
              <a:ext uri="{FF2B5EF4-FFF2-40B4-BE49-F238E27FC236}">
                <a16:creationId xmlns:a16="http://schemas.microsoft.com/office/drawing/2014/main" id="{B37B04D1-43A3-4EDC-8C0E-57ABE12FD839}"/>
              </a:ext>
            </a:extLst>
          </p:cNvPr>
          <p:cNvPicPr>
            <a:picLocks noChangeAspect="1"/>
          </p:cNvPicPr>
          <p:nvPr/>
        </p:nvPicPr>
        <p:blipFill>
          <a:blip r:embed="rId5"/>
          <a:stretch>
            <a:fillRect/>
          </a:stretch>
        </p:blipFill>
        <p:spPr>
          <a:xfrm>
            <a:off x="629583" y="2523297"/>
            <a:ext cx="4927210" cy="2929696"/>
          </a:xfrm>
          <a:prstGeom prst="rect">
            <a:avLst/>
          </a:prstGeom>
        </p:spPr>
      </p:pic>
      <p:pic>
        <p:nvPicPr>
          <p:cNvPr id="7" name="Picture 6">
            <a:extLst>
              <a:ext uri="{FF2B5EF4-FFF2-40B4-BE49-F238E27FC236}">
                <a16:creationId xmlns:a16="http://schemas.microsoft.com/office/drawing/2014/main" id="{CA729D6F-99C2-43EF-9C50-DE0B4E66B0CA}"/>
              </a:ext>
            </a:extLst>
          </p:cNvPr>
          <p:cNvPicPr>
            <a:picLocks noChangeAspect="1"/>
          </p:cNvPicPr>
          <p:nvPr/>
        </p:nvPicPr>
        <p:blipFill>
          <a:blip r:embed="rId6"/>
          <a:stretch>
            <a:fillRect/>
          </a:stretch>
        </p:blipFill>
        <p:spPr>
          <a:xfrm>
            <a:off x="8556548" y="204505"/>
            <a:ext cx="3111957" cy="2331199"/>
          </a:xfrm>
          <a:prstGeom prst="rect">
            <a:avLst/>
          </a:prstGeom>
        </p:spPr>
      </p:pic>
      <p:pic>
        <p:nvPicPr>
          <p:cNvPr id="10" name="Picture 9" descr="A picture containing logo&#10;&#10;Description automatically generated">
            <a:extLst>
              <a:ext uri="{FF2B5EF4-FFF2-40B4-BE49-F238E27FC236}">
                <a16:creationId xmlns:a16="http://schemas.microsoft.com/office/drawing/2014/main" id="{204FF221-7B77-4827-91DB-15E035332934}"/>
              </a:ext>
            </a:extLst>
          </p:cNvPr>
          <p:cNvPicPr>
            <a:picLocks noChangeAspect="1"/>
          </p:cNvPicPr>
          <p:nvPr/>
        </p:nvPicPr>
        <p:blipFill>
          <a:blip r:embed="rId7"/>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4654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6AE91D-DF59-4B27-8C19-B6A96D7C89A1}"/>
              </a:ext>
            </a:extLst>
          </p:cNvPr>
          <p:cNvSpPr>
            <a:spLocks noGrp="1"/>
          </p:cNvSpPr>
          <p:nvPr>
            <p:ph type="title"/>
          </p:nvPr>
        </p:nvSpPr>
        <p:spPr>
          <a:xfrm>
            <a:off x="731837" y="318695"/>
            <a:ext cx="2151270" cy="583755"/>
          </a:xfrm>
        </p:spPr>
        <p:txBody>
          <a:bodyPr/>
          <a:lstStyle/>
          <a:p>
            <a:pPr algn="l"/>
            <a:r>
              <a:rPr lang="en-US" dirty="0"/>
              <a:t>OUTLINE</a:t>
            </a:r>
          </a:p>
        </p:txBody>
      </p:sp>
      <p:pic>
        <p:nvPicPr>
          <p:cNvPr id="4" name="Picture 3">
            <a:extLst>
              <a:ext uri="{FF2B5EF4-FFF2-40B4-BE49-F238E27FC236}">
                <a16:creationId xmlns:a16="http://schemas.microsoft.com/office/drawing/2014/main" id="{004D394E-10F3-4581-9BAD-96534AB8F058}"/>
              </a:ext>
            </a:extLst>
          </p:cNvPr>
          <p:cNvPicPr>
            <a:picLocks noChangeAspect="1"/>
          </p:cNvPicPr>
          <p:nvPr/>
        </p:nvPicPr>
        <p:blipFill>
          <a:blip r:embed="rId2"/>
          <a:stretch>
            <a:fillRect/>
          </a:stretch>
        </p:blipFill>
        <p:spPr>
          <a:xfrm>
            <a:off x="5380492" y="978651"/>
            <a:ext cx="6811508" cy="5033282"/>
          </a:xfrm>
          <a:prstGeom prst="rect">
            <a:avLst/>
          </a:prstGeom>
        </p:spPr>
      </p:pic>
      <p:sp>
        <p:nvSpPr>
          <p:cNvPr id="9" name="Text Placeholder 2">
            <a:extLst>
              <a:ext uri="{FF2B5EF4-FFF2-40B4-BE49-F238E27FC236}">
                <a16:creationId xmlns:a16="http://schemas.microsoft.com/office/drawing/2014/main" id="{6A1BD3D4-719E-405E-8FC5-9CE904E3A4D7}"/>
              </a:ext>
            </a:extLst>
          </p:cNvPr>
          <p:cNvSpPr>
            <a:spLocks noGrp="1"/>
          </p:cNvSpPr>
          <p:nvPr>
            <p:ph type="body" sz="quarter" idx="13"/>
          </p:nvPr>
        </p:nvSpPr>
        <p:spPr>
          <a:xfrm>
            <a:off x="617537" y="1421205"/>
            <a:ext cx="5364163" cy="4985038"/>
          </a:xfrm>
        </p:spPr>
        <p:txBody>
          <a:bodyPr/>
          <a:lstStyle/>
          <a:p>
            <a:pPr algn="l" fontAlgn="base"/>
            <a:r>
              <a:rPr lang="en-US" sz="2800" b="1" dirty="0">
                <a:latin typeface="Calibri" panose="020F0502020204030204" pitchFamily="34" charset="0"/>
              </a:rPr>
              <a:t>Background</a:t>
            </a:r>
          </a:p>
          <a:p>
            <a:pPr algn="l" fontAlgn="base"/>
            <a:r>
              <a:rPr lang="en-US" sz="2800" b="1" dirty="0">
                <a:latin typeface="Calibri" panose="020F0502020204030204" pitchFamily="34" charset="0"/>
              </a:rPr>
              <a:t>Alignment Requirements</a:t>
            </a:r>
          </a:p>
          <a:p>
            <a:pPr algn="l" fontAlgn="base"/>
            <a:r>
              <a:rPr lang="en-US" sz="2800" b="1" dirty="0">
                <a:latin typeface="Calibri" panose="020F0502020204030204" pitchFamily="34" charset="0"/>
              </a:rPr>
              <a:t>Magnet Fiducialization</a:t>
            </a:r>
          </a:p>
          <a:p>
            <a:pPr algn="l" fontAlgn="base"/>
            <a:r>
              <a:rPr lang="en-US" sz="2800" b="1" dirty="0">
                <a:latin typeface="Calibri" panose="020F0502020204030204" pitchFamily="34" charset="0"/>
              </a:rPr>
              <a:t>Module Assembly</a:t>
            </a:r>
          </a:p>
          <a:p>
            <a:pPr algn="l" fontAlgn="base"/>
            <a:r>
              <a:rPr lang="en-US" sz="2800" b="1" dirty="0">
                <a:latin typeface="Calibri" panose="020F0502020204030204" pitchFamily="34" charset="0"/>
              </a:rPr>
              <a:t>Superconducting Undulators</a:t>
            </a:r>
          </a:p>
          <a:p>
            <a:pPr fontAlgn="base"/>
            <a:r>
              <a:rPr lang="en-US" sz="2800" b="1" dirty="0">
                <a:latin typeface="Calibri" panose="020F0502020204030204" pitchFamily="34" charset="0"/>
              </a:rPr>
              <a:t>Beamlines</a:t>
            </a:r>
          </a:p>
          <a:p>
            <a:pPr algn="l" fontAlgn="base"/>
            <a:r>
              <a:rPr lang="en-US" sz="2800" b="1" dirty="0">
                <a:latin typeface="Calibri" panose="020F0502020204030204" pitchFamily="34" charset="0"/>
              </a:rPr>
              <a:t>Survey Control Network</a:t>
            </a:r>
          </a:p>
          <a:p>
            <a:pPr algn="l" fontAlgn="base"/>
            <a:r>
              <a:rPr lang="en-US" sz="2800" b="1" dirty="0">
                <a:latin typeface="Calibri" panose="020F0502020204030204" pitchFamily="34" charset="0"/>
              </a:rPr>
              <a:t>Module Installation Planning</a:t>
            </a:r>
          </a:p>
        </p:txBody>
      </p:sp>
      <p:sp>
        <p:nvSpPr>
          <p:cNvPr id="6" name="Footer Placeholder 3">
            <a:extLst>
              <a:ext uri="{FF2B5EF4-FFF2-40B4-BE49-F238E27FC236}">
                <a16:creationId xmlns:a16="http://schemas.microsoft.com/office/drawing/2014/main" id="{EB5C172B-928D-4281-82A8-739ACCB0BBDF}"/>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spTree>
    <p:extLst>
      <p:ext uri="{BB962C8B-B14F-4D97-AF65-F5344CB8AC3E}">
        <p14:creationId xmlns:p14="http://schemas.microsoft.com/office/powerpoint/2010/main" val="3524226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A6B1E84-1262-4E16-B813-F1FF807CB843}"/>
              </a:ext>
            </a:extLst>
          </p:cNvPr>
          <p:cNvPicPr>
            <a:picLocks noChangeAspect="1"/>
          </p:cNvPicPr>
          <p:nvPr/>
        </p:nvPicPr>
        <p:blipFill>
          <a:blip r:embed="rId2"/>
          <a:stretch>
            <a:fillRect/>
          </a:stretch>
        </p:blipFill>
        <p:spPr>
          <a:xfrm>
            <a:off x="1038180" y="2674091"/>
            <a:ext cx="4656858" cy="3684134"/>
          </a:xfrm>
          <a:prstGeom prst="rect">
            <a:avLst/>
          </a:prstGeom>
        </p:spPr>
      </p:pic>
      <p:pic>
        <p:nvPicPr>
          <p:cNvPr id="2" name="Picture 1">
            <a:extLst>
              <a:ext uri="{FF2B5EF4-FFF2-40B4-BE49-F238E27FC236}">
                <a16:creationId xmlns:a16="http://schemas.microsoft.com/office/drawing/2014/main" id="{6ED90B98-A5D3-4A4E-9FE9-FE12F8A0774A}"/>
              </a:ext>
            </a:extLst>
          </p:cNvPr>
          <p:cNvPicPr>
            <a:picLocks noChangeAspect="1"/>
          </p:cNvPicPr>
          <p:nvPr/>
        </p:nvPicPr>
        <p:blipFill>
          <a:blip r:embed="rId3"/>
          <a:stretch>
            <a:fillRect/>
          </a:stretch>
        </p:blipFill>
        <p:spPr>
          <a:xfrm>
            <a:off x="8489354" y="67436"/>
            <a:ext cx="3463890" cy="3285164"/>
          </a:xfrm>
          <a:prstGeom prst="rect">
            <a:avLst/>
          </a:prstGeom>
        </p:spPr>
      </p:pic>
      <p:sp>
        <p:nvSpPr>
          <p:cNvPr id="9" name="Title 4">
            <a:extLst>
              <a:ext uri="{FF2B5EF4-FFF2-40B4-BE49-F238E27FC236}">
                <a16:creationId xmlns:a16="http://schemas.microsoft.com/office/drawing/2014/main" id="{C511FD10-73FA-474A-B270-2062B46FF994}"/>
              </a:ext>
            </a:extLst>
          </p:cNvPr>
          <p:cNvSpPr>
            <a:spLocks noGrp="1"/>
          </p:cNvSpPr>
          <p:nvPr>
            <p:ph type="title"/>
          </p:nvPr>
        </p:nvSpPr>
        <p:spPr>
          <a:xfrm>
            <a:off x="397826" y="30129"/>
            <a:ext cx="4080357" cy="525448"/>
          </a:xfrm>
        </p:spPr>
        <p:txBody>
          <a:bodyPr/>
          <a:lstStyle/>
          <a:p>
            <a:r>
              <a:rPr lang="en-US" dirty="0"/>
              <a:t>L-Bend Chambers</a:t>
            </a:r>
          </a:p>
        </p:txBody>
      </p:sp>
      <p:sp>
        <p:nvSpPr>
          <p:cNvPr id="10" name="Title 4">
            <a:extLst>
              <a:ext uri="{FF2B5EF4-FFF2-40B4-BE49-F238E27FC236}">
                <a16:creationId xmlns:a16="http://schemas.microsoft.com/office/drawing/2014/main" id="{02AB2F71-7958-46BF-847E-0CB108BC8DC4}"/>
              </a:ext>
            </a:extLst>
          </p:cNvPr>
          <p:cNvSpPr txBox="1">
            <a:spLocks/>
          </p:cNvSpPr>
          <p:nvPr/>
        </p:nvSpPr>
        <p:spPr>
          <a:xfrm>
            <a:off x="6687310" y="3502933"/>
            <a:ext cx="2205318" cy="525448"/>
          </a:xfrm>
          <a:prstGeom prst="rect">
            <a:avLst/>
          </a:prstGeom>
        </p:spPr>
        <p:txBody>
          <a:bodyPr vert="horz" lIns="0" tIns="0" rIns="0" bIns="0" rtlCol="0" anchor="ctr"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dirty="0"/>
              <a:t>Absorbers</a:t>
            </a:r>
          </a:p>
        </p:txBody>
      </p:sp>
      <p:sp>
        <p:nvSpPr>
          <p:cNvPr id="11" name="TextBox 10">
            <a:extLst>
              <a:ext uri="{FF2B5EF4-FFF2-40B4-BE49-F238E27FC236}">
                <a16:creationId xmlns:a16="http://schemas.microsoft.com/office/drawing/2014/main" id="{394B66E3-8712-4322-B573-258F9EA07444}"/>
              </a:ext>
            </a:extLst>
          </p:cNvPr>
          <p:cNvSpPr txBox="1"/>
          <p:nvPr/>
        </p:nvSpPr>
        <p:spPr>
          <a:xfrm>
            <a:off x="517921" y="578705"/>
            <a:ext cx="7315200" cy="2031325"/>
          </a:xfrm>
          <a:prstGeom prst="rect">
            <a:avLst/>
          </a:prstGeom>
          <a:noFill/>
        </p:spPr>
        <p:txBody>
          <a:bodyPr wrap="square" rtlCol="0">
            <a:spAutoFit/>
          </a:bodyPr>
          <a:lstStyle/>
          <a:p>
            <a:endParaRPr lang="en-US" dirty="0"/>
          </a:p>
          <a:p>
            <a:pPr marL="285750" indent="-285750">
              <a:buFont typeface="Wingdings" panose="05000000000000000000" pitchFamily="2" charset="2"/>
              <a:buChar char="§"/>
            </a:pPr>
            <a:r>
              <a:rPr lang="en-US" dirty="0"/>
              <a:t>ConFlat flanges welded in-house. First few chambers will undergo dimensional inspection of flange position and orientation. </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Whether all 160 chambers will need inspection to be determined</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Absorbers at downstream end will require alignment </a:t>
            </a:r>
          </a:p>
        </p:txBody>
      </p:sp>
      <p:sp>
        <p:nvSpPr>
          <p:cNvPr id="13" name="TextBox 12">
            <a:extLst>
              <a:ext uri="{FF2B5EF4-FFF2-40B4-BE49-F238E27FC236}">
                <a16:creationId xmlns:a16="http://schemas.microsoft.com/office/drawing/2014/main" id="{EF9AF7E1-50F7-4E04-81FC-C2E97BEA7D5D}"/>
              </a:ext>
            </a:extLst>
          </p:cNvPr>
          <p:cNvSpPr txBox="1"/>
          <p:nvPr/>
        </p:nvSpPr>
        <p:spPr>
          <a:xfrm>
            <a:off x="6682519" y="4211497"/>
            <a:ext cx="5039581" cy="2031325"/>
          </a:xfrm>
          <a:prstGeom prst="rect">
            <a:avLst/>
          </a:prstGeom>
          <a:noFill/>
        </p:spPr>
        <p:txBody>
          <a:bodyPr wrap="square" rtlCol="0">
            <a:spAutoFit/>
          </a:bodyPr>
          <a:lstStyle/>
          <a:p>
            <a:pPr marL="285750" indent="-285750">
              <a:buFont typeface="Wingdings" panose="05000000000000000000" pitchFamily="2" charset="2"/>
              <a:buChar char="§"/>
            </a:pPr>
            <a:r>
              <a:rPr lang="en-US" dirty="0"/>
              <a:t>Fiducials provided by vendor</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Alignment procedure under development – will be done in module assembly area</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PCMM arm and optics will be employed</a:t>
            </a:r>
          </a:p>
          <a:p>
            <a:endParaRPr lang="en-US" dirty="0"/>
          </a:p>
        </p:txBody>
      </p:sp>
      <p:sp>
        <p:nvSpPr>
          <p:cNvPr id="12" name="Footer Placeholder 3">
            <a:extLst>
              <a:ext uri="{FF2B5EF4-FFF2-40B4-BE49-F238E27FC236}">
                <a16:creationId xmlns:a16="http://schemas.microsoft.com/office/drawing/2014/main" id="{EA301F7F-D470-4565-80AF-2A8ADE0DBBB0}"/>
              </a:ext>
            </a:extLst>
          </p:cNvPr>
          <p:cNvSpPr txBox="1">
            <a:spLocks/>
          </p:cNvSpPr>
          <p:nvPr/>
        </p:nvSpPr>
        <p:spPr>
          <a:xfrm>
            <a:off x="1887824" y="6627217"/>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Nov 2022</a:t>
            </a:r>
          </a:p>
        </p:txBody>
      </p:sp>
      <p:pic>
        <p:nvPicPr>
          <p:cNvPr id="14" name="Picture 13" descr="A picture containing logo&#10;&#10;Description automatically generated">
            <a:extLst>
              <a:ext uri="{FF2B5EF4-FFF2-40B4-BE49-F238E27FC236}">
                <a16:creationId xmlns:a16="http://schemas.microsoft.com/office/drawing/2014/main" id="{C39444ED-E11B-4A51-B024-DBAC9CE4F6CD}"/>
              </a:ext>
            </a:extLst>
          </p:cNvPr>
          <p:cNvPicPr>
            <a:picLocks noChangeAspect="1"/>
          </p:cNvPicPr>
          <p:nvPr/>
        </p:nvPicPr>
        <p:blipFill>
          <a:blip r:embed="rId4"/>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11120982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E6C14E1-E202-4399-8A78-9F1919BA3380}"/>
              </a:ext>
            </a:extLst>
          </p:cNvPr>
          <p:cNvSpPr txBox="1"/>
          <p:nvPr/>
        </p:nvSpPr>
        <p:spPr>
          <a:xfrm>
            <a:off x="357160" y="529326"/>
            <a:ext cx="6954041" cy="2585323"/>
          </a:xfrm>
          <a:prstGeom prst="rect">
            <a:avLst/>
          </a:prstGeom>
          <a:noFill/>
        </p:spPr>
        <p:txBody>
          <a:bodyPr wrap="square">
            <a:spAutoFit/>
          </a:bodyPr>
          <a:lstStyle/>
          <a:p>
            <a:pPr marL="285750" indent="-285750">
              <a:buFont typeface="Arial" panose="020B0604020202020204" pitchFamily="34" charset="0"/>
              <a:buChar char="•"/>
            </a:pPr>
            <a:r>
              <a:rPr lang="en-US" dirty="0"/>
              <a:t>APS is a world leader in the development of superconducting undulator insertion devices for synchrotron light sources and free electron lasers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Three SCUs currently operating at the APS.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APS Upgrade features two advanced SCUs: each 4.8-m-long cryostat will contain two SC undulator magnets up to 1.9 m in length; both in-line and canted configurations will be built. </a:t>
            </a:r>
          </a:p>
        </p:txBody>
      </p:sp>
      <p:pic>
        <p:nvPicPr>
          <p:cNvPr id="6" name="Picture 5">
            <a:extLst>
              <a:ext uri="{FF2B5EF4-FFF2-40B4-BE49-F238E27FC236}">
                <a16:creationId xmlns:a16="http://schemas.microsoft.com/office/drawing/2014/main" id="{A18DA17B-CE46-406E-9F8C-335E8AC6102C}"/>
              </a:ext>
            </a:extLst>
          </p:cNvPr>
          <p:cNvPicPr>
            <a:picLocks noChangeAspect="1"/>
          </p:cNvPicPr>
          <p:nvPr/>
        </p:nvPicPr>
        <p:blipFill>
          <a:blip r:embed="rId2"/>
          <a:stretch>
            <a:fillRect/>
          </a:stretch>
        </p:blipFill>
        <p:spPr>
          <a:xfrm>
            <a:off x="7464569" y="215436"/>
            <a:ext cx="4370271" cy="2810664"/>
          </a:xfrm>
          <a:prstGeom prst="rect">
            <a:avLst/>
          </a:prstGeom>
        </p:spPr>
      </p:pic>
      <p:sp>
        <p:nvSpPr>
          <p:cNvPr id="7" name="Title 4">
            <a:extLst>
              <a:ext uri="{FF2B5EF4-FFF2-40B4-BE49-F238E27FC236}">
                <a16:creationId xmlns:a16="http://schemas.microsoft.com/office/drawing/2014/main" id="{0477F9E2-2828-4C07-A8C3-C89D2190CFD9}"/>
              </a:ext>
            </a:extLst>
          </p:cNvPr>
          <p:cNvSpPr txBox="1">
            <a:spLocks/>
          </p:cNvSpPr>
          <p:nvPr/>
        </p:nvSpPr>
        <p:spPr>
          <a:xfrm>
            <a:off x="482165" y="-37121"/>
            <a:ext cx="5147418" cy="505113"/>
          </a:xfrm>
          <a:prstGeom prst="rect">
            <a:avLst/>
          </a:prstGeom>
        </p:spPr>
        <p:txBody>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algn="l" fontAlgn="auto">
              <a:spcAft>
                <a:spcPts val="0"/>
              </a:spcAft>
            </a:pPr>
            <a:r>
              <a:rPr lang="en-US" dirty="0">
                <a:latin typeface="Calibri" panose="020F0502020204030204" pitchFamily="34" charset="0"/>
              </a:rPr>
              <a:t>Superconducting Undulators</a:t>
            </a:r>
            <a:endParaRPr lang="en-US" dirty="0"/>
          </a:p>
        </p:txBody>
      </p:sp>
      <p:pic>
        <p:nvPicPr>
          <p:cNvPr id="8" name="Picture 7">
            <a:extLst>
              <a:ext uri="{FF2B5EF4-FFF2-40B4-BE49-F238E27FC236}">
                <a16:creationId xmlns:a16="http://schemas.microsoft.com/office/drawing/2014/main" id="{FDDE31AB-DD20-4664-A28A-7B7314952A01}"/>
              </a:ext>
            </a:extLst>
          </p:cNvPr>
          <p:cNvPicPr>
            <a:picLocks noChangeAspect="1"/>
          </p:cNvPicPr>
          <p:nvPr/>
        </p:nvPicPr>
        <p:blipFill>
          <a:blip r:embed="rId3"/>
          <a:stretch>
            <a:fillRect/>
          </a:stretch>
        </p:blipFill>
        <p:spPr>
          <a:xfrm>
            <a:off x="5471004" y="3401218"/>
            <a:ext cx="1993565" cy="1492958"/>
          </a:xfrm>
          <a:prstGeom prst="rect">
            <a:avLst/>
          </a:prstGeom>
        </p:spPr>
      </p:pic>
      <p:pic>
        <p:nvPicPr>
          <p:cNvPr id="9" name="Picture 8">
            <a:extLst>
              <a:ext uri="{FF2B5EF4-FFF2-40B4-BE49-F238E27FC236}">
                <a16:creationId xmlns:a16="http://schemas.microsoft.com/office/drawing/2014/main" id="{488664F7-BF8D-4F53-B2ED-86EE87952385}"/>
              </a:ext>
            </a:extLst>
          </p:cNvPr>
          <p:cNvPicPr>
            <a:picLocks noChangeAspect="1"/>
          </p:cNvPicPr>
          <p:nvPr/>
        </p:nvPicPr>
        <p:blipFill>
          <a:blip r:embed="rId4"/>
          <a:stretch>
            <a:fillRect/>
          </a:stretch>
        </p:blipFill>
        <p:spPr>
          <a:xfrm>
            <a:off x="640080" y="3817315"/>
            <a:ext cx="4406918" cy="2490658"/>
          </a:xfrm>
          <a:prstGeom prst="rect">
            <a:avLst/>
          </a:prstGeom>
        </p:spPr>
      </p:pic>
      <p:pic>
        <p:nvPicPr>
          <p:cNvPr id="10" name="Picture 9">
            <a:extLst>
              <a:ext uri="{FF2B5EF4-FFF2-40B4-BE49-F238E27FC236}">
                <a16:creationId xmlns:a16="http://schemas.microsoft.com/office/drawing/2014/main" id="{8A9E0A7E-9CB3-4C8A-B9C3-FB763EBCE1C3}"/>
              </a:ext>
            </a:extLst>
          </p:cNvPr>
          <p:cNvPicPr>
            <a:picLocks noChangeAspect="1"/>
          </p:cNvPicPr>
          <p:nvPr/>
        </p:nvPicPr>
        <p:blipFill>
          <a:blip r:embed="rId5"/>
          <a:stretch>
            <a:fillRect/>
          </a:stretch>
        </p:blipFill>
        <p:spPr>
          <a:xfrm>
            <a:off x="5530366" y="4962480"/>
            <a:ext cx="1952344" cy="1459807"/>
          </a:xfrm>
          <a:prstGeom prst="rect">
            <a:avLst/>
          </a:prstGeom>
        </p:spPr>
      </p:pic>
      <p:sp>
        <p:nvSpPr>
          <p:cNvPr id="11" name="TextBox 10">
            <a:extLst>
              <a:ext uri="{FF2B5EF4-FFF2-40B4-BE49-F238E27FC236}">
                <a16:creationId xmlns:a16="http://schemas.microsoft.com/office/drawing/2014/main" id="{13AEC052-5D13-43CD-8848-4B2A0077839B}"/>
              </a:ext>
            </a:extLst>
          </p:cNvPr>
          <p:cNvSpPr txBox="1"/>
          <p:nvPr/>
        </p:nvSpPr>
        <p:spPr>
          <a:xfrm>
            <a:off x="7600319" y="3316730"/>
            <a:ext cx="4475303" cy="3139321"/>
          </a:xfrm>
          <a:prstGeom prst="rect">
            <a:avLst/>
          </a:prstGeom>
          <a:noFill/>
        </p:spPr>
        <p:txBody>
          <a:bodyPr wrap="square" rtlCol="0">
            <a:spAutoFit/>
          </a:bodyPr>
          <a:lstStyle/>
          <a:p>
            <a:pPr marL="285750" indent="-285750">
              <a:buFont typeface="Arial" panose="020B0604020202020204" pitchFamily="34" charset="0"/>
              <a:buChar char="•"/>
            </a:pPr>
            <a:r>
              <a:rPr lang="en-US" dirty="0"/>
              <a:t>Cold mass displacement is measured using a 2D laser scanning method developed at APS – presented at IWAA 2018</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Cryoscanner measures X and Y thermal shift displacements of the cold mass assembly with &lt;10 </a:t>
            </a:r>
            <a:r>
              <a:rPr lang="en-US" dirty="0">
                <a:latin typeface="Symbol" panose="05050102010706020507" pitchFamily="18" charset="2"/>
              </a:rPr>
              <a:t>m</a:t>
            </a:r>
            <a:r>
              <a:rPr lang="en-US" dirty="0"/>
              <a:t>m resolution.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Kinematic couple - EPICS GUI -      Low-cost solution </a:t>
            </a:r>
          </a:p>
        </p:txBody>
      </p:sp>
      <p:sp>
        <p:nvSpPr>
          <p:cNvPr id="12" name="Footer Placeholder 11">
            <a:extLst>
              <a:ext uri="{FF2B5EF4-FFF2-40B4-BE49-F238E27FC236}">
                <a16:creationId xmlns:a16="http://schemas.microsoft.com/office/drawing/2014/main" id="{EED837DB-C73E-4F84-B7BD-60876A1F0586}"/>
              </a:ext>
            </a:extLst>
          </p:cNvPr>
          <p:cNvSpPr>
            <a:spLocks noGrp="1"/>
          </p:cNvSpPr>
          <p:nvPr>
            <p:ph type="ftr" sz="quarter" idx="11"/>
          </p:nvPr>
        </p:nvSpPr>
        <p:spPr>
          <a:xfrm>
            <a:off x="1906078" y="6642564"/>
            <a:ext cx="9234311" cy="215436"/>
          </a:xfrm>
        </p:spPr>
        <p:txBody>
          <a:bodyPr/>
          <a:lstStyle/>
          <a:p>
            <a:r>
              <a:rPr lang="en-US" dirty="0"/>
              <a:t>IWAA 2022          CERN - Geneva - Switzerland           29 Oct - 04 Nov 2022</a:t>
            </a:r>
          </a:p>
        </p:txBody>
      </p:sp>
      <p:pic>
        <p:nvPicPr>
          <p:cNvPr id="13" name="Picture 12" descr="A picture containing logo&#10;&#10;Description automatically generated">
            <a:extLst>
              <a:ext uri="{FF2B5EF4-FFF2-40B4-BE49-F238E27FC236}">
                <a16:creationId xmlns:a16="http://schemas.microsoft.com/office/drawing/2014/main" id="{9C683776-262B-4A94-86B9-FA6CFBA089C8}"/>
              </a:ext>
            </a:extLst>
          </p:cNvPr>
          <p:cNvPicPr>
            <a:picLocks noChangeAspect="1"/>
          </p:cNvPicPr>
          <p:nvPr/>
        </p:nvPicPr>
        <p:blipFill>
          <a:blip r:embed="rId6"/>
          <a:stretch>
            <a:fillRect/>
          </a:stretch>
        </p:blipFill>
        <p:spPr>
          <a:xfrm>
            <a:off x="482165" y="6422287"/>
            <a:ext cx="1112030" cy="385423"/>
          </a:xfrm>
          <a:prstGeom prst="rect">
            <a:avLst/>
          </a:prstGeom>
        </p:spPr>
      </p:pic>
      <p:cxnSp>
        <p:nvCxnSpPr>
          <p:cNvPr id="4" name="Straight Connector 3">
            <a:extLst>
              <a:ext uri="{FF2B5EF4-FFF2-40B4-BE49-F238E27FC236}">
                <a16:creationId xmlns:a16="http://schemas.microsoft.com/office/drawing/2014/main" id="{2B8266D4-0F0F-446F-A4C7-FE34BCA8D78F}"/>
              </a:ext>
            </a:extLst>
          </p:cNvPr>
          <p:cNvCxnSpPr/>
          <p:nvPr/>
        </p:nvCxnSpPr>
        <p:spPr>
          <a:xfrm>
            <a:off x="773084" y="3200400"/>
            <a:ext cx="10791444" cy="0"/>
          </a:xfrm>
          <a:prstGeom prst="line">
            <a:avLst/>
          </a:prstGeom>
        </p:spPr>
        <p:style>
          <a:lnRef idx="2">
            <a:schemeClr val="accent1"/>
          </a:lnRef>
          <a:fillRef idx="0">
            <a:schemeClr val="accent1"/>
          </a:fillRef>
          <a:effectRef idx="1">
            <a:schemeClr val="accent1"/>
          </a:effectRef>
          <a:fontRef idx="minor">
            <a:schemeClr val="tx1"/>
          </a:fontRef>
        </p:style>
      </p:cxnSp>
      <p:sp>
        <p:nvSpPr>
          <p:cNvPr id="14" name="Title 4">
            <a:extLst>
              <a:ext uri="{FF2B5EF4-FFF2-40B4-BE49-F238E27FC236}">
                <a16:creationId xmlns:a16="http://schemas.microsoft.com/office/drawing/2014/main" id="{6E1E587F-C1E7-4934-B0F4-1F62444EDB03}"/>
              </a:ext>
            </a:extLst>
          </p:cNvPr>
          <p:cNvSpPr txBox="1">
            <a:spLocks/>
          </p:cNvSpPr>
          <p:nvPr/>
        </p:nvSpPr>
        <p:spPr>
          <a:xfrm>
            <a:off x="773084" y="3290844"/>
            <a:ext cx="4172989" cy="308222"/>
          </a:xfrm>
          <a:prstGeom prst="rect">
            <a:avLst/>
          </a:prstGeom>
        </p:spPr>
        <p:txBody>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algn="l" fontAlgn="auto">
              <a:spcAft>
                <a:spcPts val="0"/>
              </a:spcAft>
            </a:pPr>
            <a:r>
              <a:rPr lang="en-US" sz="2000" i="1" dirty="0">
                <a:latin typeface="Calibri" panose="020F0502020204030204" pitchFamily="34" charset="0"/>
              </a:rPr>
              <a:t>Cryostat Internal Measurement </a:t>
            </a:r>
            <a:endParaRPr lang="en-US" sz="2000" i="1" dirty="0"/>
          </a:p>
        </p:txBody>
      </p:sp>
    </p:spTree>
    <p:extLst>
      <p:ext uri="{BB962C8B-B14F-4D97-AF65-F5344CB8AC3E}">
        <p14:creationId xmlns:p14="http://schemas.microsoft.com/office/powerpoint/2010/main" val="2025203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27284FFB-8E06-4121-9A08-F88A30F7FBE9}"/>
              </a:ext>
            </a:extLst>
          </p:cNvPr>
          <p:cNvSpPr>
            <a:spLocks noGrp="1"/>
          </p:cNvSpPr>
          <p:nvPr>
            <p:ph type="title"/>
          </p:nvPr>
        </p:nvSpPr>
        <p:spPr>
          <a:xfrm>
            <a:off x="471986" y="25131"/>
            <a:ext cx="5795810" cy="425849"/>
          </a:xfrm>
        </p:spPr>
        <p:txBody>
          <a:bodyPr/>
          <a:lstStyle/>
          <a:p>
            <a:pPr algn="l"/>
            <a:r>
              <a:rPr lang="en-US" dirty="0">
                <a:latin typeface="Calibri" panose="020F0502020204030204" pitchFamily="34" charset="0"/>
              </a:rPr>
              <a:t>Superconducting Undulators</a:t>
            </a:r>
            <a:endParaRPr lang="en-US" dirty="0"/>
          </a:p>
        </p:txBody>
      </p:sp>
      <p:sp>
        <p:nvSpPr>
          <p:cNvPr id="10" name="TextBox 9">
            <a:extLst>
              <a:ext uri="{FF2B5EF4-FFF2-40B4-BE49-F238E27FC236}">
                <a16:creationId xmlns:a16="http://schemas.microsoft.com/office/drawing/2014/main" id="{75F7B47A-8E40-4A45-B288-B4C91E5C15A8}"/>
              </a:ext>
            </a:extLst>
          </p:cNvPr>
          <p:cNvSpPr txBox="1"/>
          <p:nvPr/>
        </p:nvSpPr>
        <p:spPr>
          <a:xfrm>
            <a:off x="4558094" y="620478"/>
            <a:ext cx="7574734" cy="5909310"/>
          </a:xfrm>
          <a:prstGeom prst="rect">
            <a:avLst/>
          </a:prstGeom>
          <a:noFill/>
        </p:spPr>
        <p:txBody>
          <a:bodyPr wrap="square">
            <a:spAutoFit/>
          </a:bodyPr>
          <a:lstStyle/>
          <a:p>
            <a:pPr marL="285750" indent="-285750">
              <a:buFont typeface="Arial" panose="020B0604020202020204" pitchFamily="34" charset="0"/>
              <a:buChar char="•"/>
            </a:pPr>
            <a:r>
              <a:rPr lang="en-US" dirty="0"/>
              <a:t>First engineering cooldown of the new SCU design performed in September 2021.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Measurement result revealed a 0.8-mm sag in the vacuum chamber position upon cooldown to LHe temperature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Sag is compensated in the warm alignment of the chamber and magnet cores.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Middle of the chamber set 0.8-mm higher than the ends to introduce an inverse vertical profile, opposite to the profile observed at cooldown.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Second engineering cooldown performed to test the compensation strategy.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Compensation strategy was successful.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Final assembly of the first article APS-U SCU under-way as of this writing. Compensation applied in warm alignment of the cold mass; cold mass position within the cryostat will be verified upon cooldown</a:t>
            </a:r>
          </a:p>
        </p:txBody>
      </p:sp>
      <p:pic>
        <p:nvPicPr>
          <p:cNvPr id="3" name="Picture 2">
            <a:extLst>
              <a:ext uri="{FF2B5EF4-FFF2-40B4-BE49-F238E27FC236}">
                <a16:creationId xmlns:a16="http://schemas.microsoft.com/office/drawing/2014/main" id="{1FC030C2-BBE4-4B2B-BE06-4CE76C2706AB}"/>
              </a:ext>
            </a:extLst>
          </p:cNvPr>
          <p:cNvPicPr>
            <a:picLocks noChangeAspect="1"/>
          </p:cNvPicPr>
          <p:nvPr/>
        </p:nvPicPr>
        <p:blipFill>
          <a:blip r:embed="rId2"/>
          <a:stretch>
            <a:fillRect/>
          </a:stretch>
        </p:blipFill>
        <p:spPr>
          <a:xfrm>
            <a:off x="548546" y="728595"/>
            <a:ext cx="3855603" cy="2801847"/>
          </a:xfrm>
          <a:prstGeom prst="rect">
            <a:avLst/>
          </a:prstGeom>
          <a:ln>
            <a:solidFill>
              <a:schemeClr val="tx2">
                <a:lumMod val="50000"/>
              </a:schemeClr>
            </a:solidFill>
          </a:ln>
        </p:spPr>
      </p:pic>
      <p:sp>
        <p:nvSpPr>
          <p:cNvPr id="15" name="Footer Placeholder 3">
            <a:extLst>
              <a:ext uri="{FF2B5EF4-FFF2-40B4-BE49-F238E27FC236}">
                <a16:creationId xmlns:a16="http://schemas.microsoft.com/office/drawing/2014/main" id="{C53A22DE-699F-4EEB-82E4-D450E62EA82B}"/>
              </a:ext>
            </a:extLst>
          </p:cNvPr>
          <p:cNvSpPr txBox="1">
            <a:spLocks/>
          </p:cNvSpPr>
          <p:nvPr/>
        </p:nvSpPr>
        <p:spPr>
          <a:xfrm>
            <a:off x="1887824" y="6627217"/>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Nov 2022</a:t>
            </a:r>
          </a:p>
        </p:txBody>
      </p:sp>
      <p:pic>
        <p:nvPicPr>
          <p:cNvPr id="7" name="Picture 6" descr="A picture containing logo&#10;&#10;Description automatically generated">
            <a:extLst>
              <a:ext uri="{FF2B5EF4-FFF2-40B4-BE49-F238E27FC236}">
                <a16:creationId xmlns:a16="http://schemas.microsoft.com/office/drawing/2014/main" id="{28672EAE-3EAC-49CF-AF9F-4DDE75FC8F33}"/>
              </a:ext>
            </a:extLst>
          </p:cNvPr>
          <p:cNvPicPr>
            <a:picLocks noChangeAspect="1"/>
          </p:cNvPicPr>
          <p:nvPr/>
        </p:nvPicPr>
        <p:blipFill>
          <a:blip r:embed="rId3"/>
          <a:stretch>
            <a:fillRect/>
          </a:stretch>
        </p:blipFill>
        <p:spPr>
          <a:xfrm>
            <a:off x="482165" y="6422287"/>
            <a:ext cx="1112030" cy="385423"/>
          </a:xfrm>
          <a:prstGeom prst="rect">
            <a:avLst/>
          </a:prstGeom>
        </p:spPr>
      </p:pic>
      <p:pic>
        <p:nvPicPr>
          <p:cNvPr id="9" name="Picture 8">
            <a:extLst>
              <a:ext uri="{FF2B5EF4-FFF2-40B4-BE49-F238E27FC236}">
                <a16:creationId xmlns:a16="http://schemas.microsoft.com/office/drawing/2014/main" id="{558888F8-0368-4FCA-8715-458791FECCDF}"/>
              </a:ext>
            </a:extLst>
          </p:cNvPr>
          <p:cNvPicPr>
            <a:picLocks noChangeAspect="1"/>
          </p:cNvPicPr>
          <p:nvPr/>
        </p:nvPicPr>
        <p:blipFill>
          <a:blip r:embed="rId4"/>
          <a:stretch>
            <a:fillRect/>
          </a:stretch>
        </p:blipFill>
        <p:spPr>
          <a:xfrm>
            <a:off x="548546" y="3706900"/>
            <a:ext cx="3855602" cy="2670380"/>
          </a:xfrm>
          <a:prstGeom prst="rect">
            <a:avLst/>
          </a:prstGeom>
        </p:spPr>
      </p:pic>
    </p:spTree>
    <p:extLst>
      <p:ext uri="{BB962C8B-B14F-4D97-AF65-F5344CB8AC3E}">
        <p14:creationId xmlns:p14="http://schemas.microsoft.com/office/powerpoint/2010/main" val="2796439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A6C720C3-3E56-44FB-8EAD-970B7B660424}"/>
              </a:ext>
            </a:extLst>
          </p:cNvPr>
          <p:cNvSpPr txBox="1">
            <a:spLocks/>
          </p:cNvSpPr>
          <p:nvPr/>
        </p:nvSpPr>
        <p:spPr>
          <a:xfrm>
            <a:off x="732783" y="197455"/>
            <a:ext cx="4201517" cy="558640"/>
          </a:xfrm>
          <a:prstGeom prst="rect">
            <a:avLst/>
          </a:prstGeom>
        </p:spPr>
        <p:txBody>
          <a:bodyPr vert="horz" lIns="0" tIns="0" rIns="0" bIns="0" rtlCol="0" anchor="t"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dirty="0">
                <a:latin typeface="Calibri" panose="020F0502020204030204" pitchFamily="34" charset="0"/>
              </a:rPr>
              <a:t>Survey Control Network</a:t>
            </a:r>
          </a:p>
          <a:p>
            <a:pPr fontAlgn="auto">
              <a:spcAft>
                <a:spcPts val="0"/>
              </a:spcAft>
            </a:pPr>
            <a:br>
              <a:rPr lang="en-US" dirty="0">
                <a:latin typeface="Calibri" panose="020F0502020204030204" pitchFamily="34" charset="0"/>
              </a:rPr>
            </a:br>
            <a:endParaRPr lang="en-US" dirty="0"/>
          </a:p>
        </p:txBody>
      </p:sp>
      <p:pic>
        <p:nvPicPr>
          <p:cNvPr id="5" name="Picture 4">
            <a:extLst>
              <a:ext uri="{FF2B5EF4-FFF2-40B4-BE49-F238E27FC236}">
                <a16:creationId xmlns:a16="http://schemas.microsoft.com/office/drawing/2014/main" id="{2C76EF06-47C5-40C6-B48D-0D770FFB4371}"/>
              </a:ext>
            </a:extLst>
          </p:cNvPr>
          <p:cNvPicPr>
            <a:picLocks noChangeAspect="1"/>
          </p:cNvPicPr>
          <p:nvPr/>
        </p:nvPicPr>
        <p:blipFill>
          <a:blip r:embed="rId2"/>
          <a:stretch>
            <a:fillRect/>
          </a:stretch>
        </p:blipFill>
        <p:spPr>
          <a:xfrm>
            <a:off x="8097746" y="286334"/>
            <a:ext cx="3929153" cy="2509938"/>
          </a:xfrm>
          <a:prstGeom prst="rect">
            <a:avLst/>
          </a:prstGeom>
        </p:spPr>
      </p:pic>
      <p:pic>
        <p:nvPicPr>
          <p:cNvPr id="6" name="Picture 5">
            <a:extLst>
              <a:ext uri="{FF2B5EF4-FFF2-40B4-BE49-F238E27FC236}">
                <a16:creationId xmlns:a16="http://schemas.microsoft.com/office/drawing/2014/main" id="{C8D63BFD-4A31-4E93-9763-67E7DCE90D2A}"/>
              </a:ext>
            </a:extLst>
          </p:cNvPr>
          <p:cNvPicPr>
            <a:picLocks noChangeAspect="1"/>
          </p:cNvPicPr>
          <p:nvPr/>
        </p:nvPicPr>
        <p:blipFill>
          <a:blip r:embed="rId3"/>
          <a:stretch>
            <a:fillRect/>
          </a:stretch>
        </p:blipFill>
        <p:spPr>
          <a:xfrm>
            <a:off x="732783" y="4836448"/>
            <a:ext cx="7788798" cy="1471623"/>
          </a:xfrm>
          <a:prstGeom prst="rect">
            <a:avLst/>
          </a:prstGeom>
        </p:spPr>
      </p:pic>
      <p:sp>
        <p:nvSpPr>
          <p:cNvPr id="10" name="TextBox 9">
            <a:extLst>
              <a:ext uri="{FF2B5EF4-FFF2-40B4-BE49-F238E27FC236}">
                <a16:creationId xmlns:a16="http://schemas.microsoft.com/office/drawing/2014/main" id="{FED788BE-A53E-46A4-A9CE-33D27754D913}"/>
              </a:ext>
            </a:extLst>
          </p:cNvPr>
          <p:cNvSpPr txBox="1"/>
          <p:nvPr/>
        </p:nvSpPr>
        <p:spPr>
          <a:xfrm>
            <a:off x="443745" y="1149667"/>
            <a:ext cx="7788798" cy="3539430"/>
          </a:xfrm>
          <a:prstGeom prst="rect">
            <a:avLst/>
          </a:prstGeom>
          <a:noFill/>
        </p:spPr>
        <p:txBody>
          <a:bodyPr wrap="square" rtlCol="0">
            <a:spAutoFit/>
          </a:bodyPr>
          <a:lstStyle/>
          <a:p>
            <a:pPr marL="285750" indent="-285750">
              <a:buFont typeface="Arial" panose="020B0604020202020204" pitchFamily="34" charset="0"/>
              <a:buChar char="•"/>
            </a:pPr>
            <a:r>
              <a:rPr lang="en-US" sz="1600" dirty="0"/>
              <a:t>Final survey of the existing APS storage ring completed in 2021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Existing beamline source locations and smoothing curve for the machine documented.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Control network to be densified and resurveyed in 2023, immediately upon removal of the existing storage ring. Monuments obstructed by existing machines will be included in the APS-U control network survey, as well as local beamline optical control targets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Network adjustment is accomplished using NETOBS, software developed at the Facility for Rare Isotope Beams (FRIB) at Michigan State University  Analysis revealed a 22-ppm scaling error in the existing control network—this will be re-solved in the development of the final alignment strategy for the new ring. </a:t>
            </a:r>
          </a:p>
        </p:txBody>
      </p:sp>
      <p:pic>
        <p:nvPicPr>
          <p:cNvPr id="7" name="Picture 6">
            <a:extLst>
              <a:ext uri="{FF2B5EF4-FFF2-40B4-BE49-F238E27FC236}">
                <a16:creationId xmlns:a16="http://schemas.microsoft.com/office/drawing/2014/main" id="{76E0134B-9CA1-45DE-AB01-26C166865AB7}"/>
              </a:ext>
            </a:extLst>
          </p:cNvPr>
          <p:cNvPicPr>
            <a:picLocks noChangeAspect="1"/>
          </p:cNvPicPr>
          <p:nvPr/>
        </p:nvPicPr>
        <p:blipFill>
          <a:blip r:embed="rId4"/>
          <a:stretch>
            <a:fillRect/>
          </a:stretch>
        </p:blipFill>
        <p:spPr>
          <a:xfrm>
            <a:off x="9079157" y="3429000"/>
            <a:ext cx="2798021" cy="2798021"/>
          </a:xfrm>
          <a:prstGeom prst="rect">
            <a:avLst/>
          </a:prstGeom>
        </p:spPr>
      </p:pic>
      <p:sp>
        <p:nvSpPr>
          <p:cNvPr id="11" name="Footer Placeholder 3">
            <a:extLst>
              <a:ext uri="{FF2B5EF4-FFF2-40B4-BE49-F238E27FC236}">
                <a16:creationId xmlns:a16="http://schemas.microsoft.com/office/drawing/2014/main" id="{CD31E9F6-8858-4E48-96F4-B5B5ACB65F87}"/>
              </a:ext>
            </a:extLst>
          </p:cNvPr>
          <p:cNvSpPr txBox="1">
            <a:spLocks/>
          </p:cNvSpPr>
          <p:nvPr/>
        </p:nvSpPr>
        <p:spPr>
          <a:xfrm>
            <a:off x="1887824" y="6627217"/>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Nov 2022</a:t>
            </a:r>
          </a:p>
        </p:txBody>
      </p:sp>
      <p:pic>
        <p:nvPicPr>
          <p:cNvPr id="8" name="Picture 7" descr="A picture containing logo&#10;&#10;Description automatically generated">
            <a:extLst>
              <a:ext uri="{FF2B5EF4-FFF2-40B4-BE49-F238E27FC236}">
                <a16:creationId xmlns:a16="http://schemas.microsoft.com/office/drawing/2014/main" id="{EBB7B601-4722-4051-BADE-A5F85C970927}"/>
              </a:ext>
            </a:extLst>
          </p:cNvPr>
          <p:cNvPicPr>
            <a:picLocks noChangeAspect="1"/>
          </p:cNvPicPr>
          <p:nvPr/>
        </p:nvPicPr>
        <p:blipFill>
          <a:blip r:embed="rId5"/>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37456863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EDF6EEE4-380A-4DA5-8F59-447F8DA14173}"/>
              </a:ext>
            </a:extLst>
          </p:cNvPr>
          <p:cNvSpPr txBox="1">
            <a:spLocks/>
          </p:cNvSpPr>
          <p:nvPr/>
        </p:nvSpPr>
        <p:spPr>
          <a:xfrm>
            <a:off x="701818" y="186113"/>
            <a:ext cx="2073096" cy="558640"/>
          </a:xfrm>
          <a:prstGeom prst="rect">
            <a:avLst/>
          </a:prstGeom>
        </p:spPr>
        <p:txBody>
          <a:bodyPr vert="horz" lIns="0" tIns="0" rIns="0" bIns="0" rtlCol="0" anchor="t"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sz="3600" dirty="0">
                <a:latin typeface="Calibri" panose="020F0502020204030204" pitchFamily="34" charset="0"/>
              </a:rPr>
              <a:t>Beamlines</a:t>
            </a:r>
            <a:br>
              <a:rPr lang="en-US" dirty="0">
                <a:latin typeface="Calibri" panose="020F0502020204030204" pitchFamily="34" charset="0"/>
              </a:rPr>
            </a:br>
            <a:endParaRPr lang="en-US" dirty="0"/>
          </a:p>
        </p:txBody>
      </p:sp>
      <p:pic>
        <p:nvPicPr>
          <p:cNvPr id="11" name="Picture 10" descr="Two people in lab coats working on a machine&#10;&#10;Description automatically generated with low confidence">
            <a:extLst>
              <a:ext uri="{FF2B5EF4-FFF2-40B4-BE49-F238E27FC236}">
                <a16:creationId xmlns:a16="http://schemas.microsoft.com/office/drawing/2014/main" id="{34221C7F-7742-4E09-A9FE-D6DD1390076B}"/>
              </a:ext>
            </a:extLst>
          </p:cNvPr>
          <p:cNvPicPr>
            <a:picLocks noChangeAspect="1"/>
          </p:cNvPicPr>
          <p:nvPr/>
        </p:nvPicPr>
        <p:blipFill>
          <a:blip r:embed="rId2"/>
          <a:stretch>
            <a:fillRect/>
          </a:stretch>
        </p:blipFill>
        <p:spPr>
          <a:xfrm>
            <a:off x="9474303" y="3351182"/>
            <a:ext cx="2452255" cy="3152898"/>
          </a:xfrm>
          <a:prstGeom prst="rect">
            <a:avLst/>
          </a:prstGeom>
        </p:spPr>
      </p:pic>
      <p:sp>
        <p:nvSpPr>
          <p:cNvPr id="12" name="TextBox 11">
            <a:extLst>
              <a:ext uri="{FF2B5EF4-FFF2-40B4-BE49-F238E27FC236}">
                <a16:creationId xmlns:a16="http://schemas.microsoft.com/office/drawing/2014/main" id="{1B461D12-03E9-416B-91D3-057D16991A7A}"/>
              </a:ext>
            </a:extLst>
          </p:cNvPr>
          <p:cNvSpPr txBox="1"/>
          <p:nvPr/>
        </p:nvSpPr>
        <p:spPr>
          <a:xfrm>
            <a:off x="467456" y="1097868"/>
            <a:ext cx="4428740" cy="5016758"/>
          </a:xfrm>
          <a:prstGeom prst="rect">
            <a:avLst/>
          </a:prstGeom>
          <a:noFill/>
        </p:spPr>
        <p:txBody>
          <a:bodyPr wrap="square">
            <a:spAutoFit/>
          </a:bodyPr>
          <a:lstStyle/>
          <a:p>
            <a:pPr marL="285750" indent="-285750">
              <a:buFont typeface="Arial" panose="020B0604020202020204" pitchFamily="34" charset="0"/>
              <a:buChar char="•"/>
            </a:pPr>
            <a:r>
              <a:rPr lang="en-US" dirty="0"/>
              <a:t>Inspection and fiducialization of APS-U front-end and beamline components underway.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Traditionally, APS survey and alignment utilized precision optical tooling methods to perform this work. We are now using PCMM arms and metrology software to increase efficiency.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 remarkable increase in productivity over the traditional fiducialization method realized; new methods are up to 4x more efficient and provide higher quality, detailed reporting for the components.</a:t>
            </a:r>
          </a:p>
          <a:p>
            <a:endParaRPr lang="en-US" sz="1400" dirty="0"/>
          </a:p>
        </p:txBody>
      </p:sp>
      <p:pic>
        <p:nvPicPr>
          <p:cNvPr id="6" name="Picture 5">
            <a:extLst>
              <a:ext uri="{FF2B5EF4-FFF2-40B4-BE49-F238E27FC236}">
                <a16:creationId xmlns:a16="http://schemas.microsoft.com/office/drawing/2014/main" id="{4B3DA6E3-96E9-413C-AD34-8D1EE1B99D67}"/>
              </a:ext>
            </a:extLst>
          </p:cNvPr>
          <p:cNvPicPr>
            <a:picLocks noChangeAspect="1"/>
          </p:cNvPicPr>
          <p:nvPr/>
        </p:nvPicPr>
        <p:blipFill>
          <a:blip r:embed="rId3"/>
          <a:stretch>
            <a:fillRect/>
          </a:stretch>
        </p:blipFill>
        <p:spPr>
          <a:xfrm>
            <a:off x="7604492" y="124818"/>
            <a:ext cx="4322066" cy="3087190"/>
          </a:xfrm>
          <a:prstGeom prst="rect">
            <a:avLst/>
          </a:prstGeom>
        </p:spPr>
      </p:pic>
      <p:pic>
        <p:nvPicPr>
          <p:cNvPr id="13" name="Picture 12">
            <a:extLst>
              <a:ext uri="{FF2B5EF4-FFF2-40B4-BE49-F238E27FC236}">
                <a16:creationId xmlns:a16="http://schemas.microsoft.com/office/drawing/2014/main" id="{6A271AEB-3DE0-472A-AB2E-8F8B3B65D0A9}"/>
              </a:ext>
            </a:extLst>
          </p:cNvPr>
          <p:cNvPicPr>
            <a:picLocks noChangeAspect="1"/>
          </p:cNvPicPr>
          <p:nvPr/>
        </p:nvPicPr>
        <p:blipFill>
          <a:blip r:embed="rId4"/>
          <a:stretch>
            <a:fillRect/>
          </a:stretch>
        </p:blipFill>
        <p:spPr>
          <a:xfrm>
            <a:off x="5292901" y="82161"/>
            <a:ext cx="2002905" cy="3012725"/>
          </a:xfrm>
          <a:prstGeom prst="rect">
            <a:avLst/>
          </a:prstGeom>
        </p:spPr>
      </p:pic>
      <p:pic>
        <p:nvPicPr>
          <p:cNvPr id="15" name="Picture 14" descr="A picture containing indoor, miller&#10;&#10;Description automatically generated">
            <a:extLst>
              <a:ext uri="{FF2B5EF4-FFF2-40B4-BE49-F238E27FC236}">
                <a16:creationId xmlns:a16="http://schemas.microsoft.com/office/drawing/2014/main" id="{402AABBE-9D06-45D4-A0C2-9616D318DC61}"/>
              </a:ext>
            </a:extLst>
          </p:cNvPr>
          <p:cNvPicPr>
            <a:picLocks noChangeAspect="1"/>
          </p:cNvPicPr>
          <p:nvPr/>
        </p:nvPicPr>
        <p:blipFill>
          <a:blip r:embed="rId5"/>
          <a:stretch>
            <a:fillRect/>
          </a:stretch>
        </p:blipFill>
        <p:spPr>
          <a:xfrm>
            <a:off x="5084420" y="3351182"/>
            <a:ext cx="4203864" cy="3152898"/>
          </a:xfrm>
          <a:prstGeom prst="rect">
            <a:avLst/>
          </a:prstGeom>
        </p:spPr>
      </p:pic>
      <p:pic>
        <p:nvPicPr>
          <p:cNvPr id="8" name="Picture 7" descr="A picture containing logo&#10;&#10;Description automatically generated">
            <a:extLst>
              <a:ext uri="{FF2B5EF4-FFF2-40B4-BE49-F238E27FC236}">
                <a16:creationId xmlns:a16="http://schemas.microsoft.com/office/drawing/2014/main" id="{FF11E47F-D235-42AA-89B1-0FB9C2383390}"/>
              </a:ext>
            </a:extLst>
          </p:cNvPr>
          <p:cNvPicPr>
            <a:picLocks noChangeAspect="1"/>
          </p:cNvPicPr>
          <p:nvPr/>
        </p:nvPicPr>
        <p:blipFill>
          <a:blip r:embed="rId6"/>
          <a:stretch>
            <a:fillRect/>
          </a:stretch>
        </p:blipFill>
        <p:spPr>
          <a:xfrm>
            <a:off x="482165" y="6422287"/>
            <a:ext cx="1112030" cy="385423"/>
          </a:xfrm>
          <a:prstGeom prst="rect">
            <a:avLst/>
          </a:prstGeom>
        </p:spPr>
      </p:pic>
      <p:sp>
        <p:nvSpPr>
          <p:cNvPr id="9" name="Footer Placeholder 3">
            <a:extLst>
              <a:ext uri="{FF2B5EF4-FFF2-40B4-BE49-F238E27FC236}">
                <a16:creationId xmlns:a16="http://schemas.microsoft.com/office/drawing/2014/main" id="{D6A6795A-F25D-4765-975C-7454A2237731}"/>
              </a:ext>
            </a:extLst>
          </p:cNvPr>
          <p:cNvSpPr txBox="1">
            <a:spLocks/>
          </p:cNvSpPr>
          <p:nvPr/>
        </p:nvSpPr>
        <p:spPr>
          <a:xfrm>
            <a:off x="1887824" y="6627217"/>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Nov 2022</a:t>
            </a:r>
          </a:p>
        </p:txBody>
      </p:sp>
    </p:spTree>
    <p:extLst>
      <p:ext uri="{BB962C8B-B14F-4D97-AF65-F5344CB8AC3E}">
        <p14:creationId xmlns:p14="http://schemas.microsoft.com/office/powerpoint/2010/main" val="4069769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EDF6EEE4-380A-4DA5-8F59-447F8DA14173}"/>
              </a:ext>
            </a:extLst>
          </p:cNvPr>
          <p:cNvSpPr txBox="1">
            <a:spLocks/>
          </p:cNvSpPr>
          <p:nvPr/>
        </p:nvSpPr>
        <p:spPr>
          <a:xfrm>
            <a:off x="485687" y="3429"/>
            <a:ext cx="2073096" cy="558640"/>
          </a:xfrm>
          <a:prstGeom prst="rect">
            <a:avLst/>
          </a:prstGeom>
        </p:spPr>
        <p:txBody>
          <a:bodyPr vert="horz" lIns="0" tIns="0" rIns="0" bIns="0" rtlCol="0" anchor="t"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dirty="0">
                <a:latin typeface="Calibri" panose="020F0502020204030204" pitchFamily="34" charset="0"/>
              </a:rPr>
              <a:t>Beamlines</a:t>
            </a:r>
            <a:br>
              <a:rPr lang="en-US" dirty="0">
                <a:latin typeface="Calibri" panose="020F0502020204030204" pitchFamily="34" charset="0"/>
              </a:rPr>
            </a:br>
            <a:endParaRPr lang="en-US" dirty="0"/>
          </a:p>
        </p:txBody>
      </p:sp>
      <p:pic>
        <p:nvPicPr>
          <p:cNvPr id="3" name="Picture 2">
            <a:extLst>
              <a:ext uri="{FF2B5EF4-FFF2-40B4-BE49-F238E27FC236}">
                <a16:creationId xmlns:a16="http://schemas.microsoft.com/office/drawing/2014/main" id="{BA82F0AB-B3B6-4AFB-BF43-2712349A7D3A}"/>
              </a:ext>
            </a:extLst>
          </p:cNvPr>
          <p:cNvPicPr>
            <a:picLocks noChangeAspect="1"/>
          </p:cNvPicPr>
          <p:nvPr/>
        </p:nvPicPr>
        <p:blipFill>
          <a:blip r:embed="rId2"/>
          <a:stretch>
            <a:fillRect/>
          </a:stretch>
        </p:blipFill>
        <p:spPr>
          <a:xfrm>
            <a:off x="367523" y="3208546"/>
            <a:ext cx="2257815" cy="2943476"/>
          </a:xfrm>
          <a:prstGeom prst="rect">
            <a:avLst/>
          </a:prstGeom>
        </p:spPr>
      </p:pic>
      <p:sp>
        <p:nvSpPr>
          <p:cNvPr id="12" name="TextBox 11">
            <a:extLst>
              <a:ext uri="{FF2B5EF4-FFF2-40B4-BE49-F238E27FC236}">
                <a16:creationId xmlns:a16="http://schemas.microsoft.com/office/drawing/2014/main" id="{1B461D12-03E9-416B-91D3-057D16991A7A}"/>
              </a:ext>
            </a:extLst>
          </p:cNvPr>
          <p:cNvSpPr txBox="1"/>
          <p:nvPr/>
        </p:nvSpPr>
        <p:spPr>
          <a:xfrm>
            <a:off x="325249" y="539623"/>
            <a:ext cx="6707318" cy="2308324"/>
          </a:xfrm>
          <a:prstGeom prst="rect">
            <a:avLst/>
          </a:prstGeom>
          <a:noFill/>
        </p:spPr>
        <p:txBody>
          <a:bodyPr wrap="square">
            <a:spAutoFit/>
          </a:bodyPr>
          <a:lstStyle/>
          <a:p>
            <a:pPr marL="285750" indent="-285750">
              <a:buFont typeface="Arial" panose="020B0604020202020204" pitchFamily="34" charset="0"/>
              <a:buChar char="•"/>
            </a:pPr>
            <a:r>
              <a:rPr lang="en-US" sz="1600" dirty="0"/>
              <a:t>Original beamline optical control targets were placed before the APS experiment hall was built out and the entire line was visible.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Experiment hall now populated infrastructure - impossible to reproduce original control. Special tooling enables optical control targets to be measured using a laser tracker.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SMR nests placed throughout beamline hutches and surrounding areas to establish USMN adjusted laser tracker network. </a:t>
            </a:r>
          </a:p>
        </p:txBody>
      </p:sp>
      <p:pic>
        <p:nvPicPr>
          <p:cNvPr id="6" name="Picture 5">
            <a:extLst>
              <a:ext uri="{FF2B5EF4-FFF2-40B4-BE49-F238E27FC236}">
                <a16:creationId xmlns:a16="http://schemas.microsoft.com/office/drawing/2014/main" id="{97A9AF1A-3105-48FF-80A0-4A7328208F3A}"/>
              </a:ext>
            </a:extLst>
          </p:cNvPr>
          <p:cNvPicPr>
            <a:picLocks noChangeAspect="1"/>
          </p:cNvPicPr>
          <p:nvPr/>
        </p:nvPicPr>
        <p:blipFill>
          <a:blip r:embed="rId3"/>
          <a:stretch>
            <a:fillRect/>
          </a:stretch>
        </p:blipFill>
        <p:spPr>
          <a:xfrm>
            <a:off x="7193005" y="108622"/>
            <a:ext cx="4673746" cy="2982822"/>
          </a:xfrm>
          <a:prstGeom prst="rect">
            <a:avLst/>
          </a:prstGeom>
        </p:spPr>
      </p:pic>
      <p:pic>
        <p:nvPicPr>
          <p:cNvPr id="7" name="Picture 6">
            <a:extLst>
              <a:ext uri="{FF2B5EF4-FFF2-40B4-BE49-F238E27FC236}">
                <a16:creationId xmlns:a16="http://schemas.microsoft.com/office/drawing/2014/main" id="{B3B88A97-B360-4B3B-83C9-B6C977C30084}"/>
              </a:ext>
            </a:extLst>
          </p:cNvPr>
          <p:cNvPicPr>
            <a:picLocks noChangeAspect="1"/>
          </p:cNvPicPr>
          <p:nvPr/>
        </p:nvPicPr>
        <p:blipFill>
          <a:blip r:embed="rId4"/>
          <a:stretch>
            <a:fillRect/>
          </a:stretch>
        </p:blipFill>
        <p:spPr>
          <a:xfrm>
            <a:off x="2664479" y="3212726"/>
            <a:ext cx="4307913" cy="2932301"/>
          </a:xfrm>
          <a:prstGeom prst="rect">
            <a:avLst/>
          </a:prstGeom>
        </p:spPr>
      </p:pic>
      <p:sp>
        <p:nvSpPr>
          <p:cNvPr id="13" name="Footer Placeholder 3">
            <a:extLst>
              <a:ext uri="{FF2B5EF4-FFF2-40B4-BE49-F238E27FC236}">
                <a16:creationId xmlns:a16="http://schemas.microsoft.com/office/drawing/2014/main" id="{C91AF7CB-D4C6-4BD8-87F2-49E29DE8062C}"/>
              </a:ext>
            </a:extLst>
          </p:cNvPr>
          <p:cNvSpPr txBox="1">
            <a:spLocks/>
          </p:cNvSpPr>
          <p:nvPr/>
        </p:nvSpPr>
        <p:spPr>
          <a:xfrm>
            <a:off x="1887824" y="6627217"/>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Nov 2022</a:t>
            </a:r>
          </a:p>
        </p:txBody>
      </p:sp>
      <p:pic>
        <p:nvPicPr>
          <p:cNvPr id="8" name="Picture 7" descr="A picture containing logo&#10;&#10;Description automatically generated">
            <a:extLst>
              <a:ext uri="{FF2B5EF4-FFF2-40B4-BE49-F238E27FC236}">
                <a16:creationId xmlns:a16="http://schemas.microsoft.com/office/drawing/2014/main" id="{1E4C2396-4ADE-4CD6-9B06-5373895301FC}"/>
              </a:ext>
            </a:extLst>
          </p:cNvPr>
          <p:cNvPicPr>
            <a:picLocks noChangeAspect="1"/>
          </p:cNvPicPr>
          <p:nvPr/>
        </p:nvPicPr>
        <p:blipFill>
          <a:blip r:embed="rId5"/>
          <a:stretch>
            <a:fillRect/>
          </a:stretch>
        </p:blipFill>
        <p:spPr>
          <a:xfrm>
            <a:off x="482165" y="6422287"/>
            <a:ext cx="1112030" cy="385423"/>
          </a:xfrm>
          <a:prstGeom prst="rect">
            <a:avLst/>
          </a:prstGeom>
        </p:spPr>
      </p:pic>
      <p:sp>
        <p:nvSpPr>
          <p:cNvPr id="10" name="TextBox 9">
            <a:extLst>
              <a:ext uri="{FF2B5EF4-FFF2-40B4-BE49-F238E27FC236}">
                <a16:creationId xmlns:a16="http://schemas.microsoft.com/office/drawing/2014/main" id="{952F63EA-F3E0-403B-9CA5-C7A9AB97A071}"/>
              </a:ext>
            </a:extLst>
          </p:cNvPr>
          <p:cNvSpPr txBox="1"/>
          <p:nvPr/>
        </p:nvSpPr>
        <p:spPr>
          <a:xfrm>
            <a:off x="7011533" y="3212726"/>
            <a:ext cx="5162204" cy="3046988"/>
          </a:xfrm>
          <a:prstGeom prst="rect">
            <a:avLst/>
          </a:prstGeom>
          <a:noFill/>
        </p:spPr>
        <p:txBody>
          <a:bodyPr wrap="square">
            <a:spAutoFit/>
          </a:bodyPr>
          <a:lstStyle/>
          <a:p>
            <a:pPr marL="285750" indent="-285750">
              <a:buFont typeface="Arial" panose="020B0604020202020204" pitchFamily="34" charset="0"/>
              <a:buChar char="•"/>
            </a:pPr>
            <a:r>
              <a:rPr lang="en-US" sz="1600" dirty="0"/>
              <a:t>Optical control targets measured within the network. Beamline CS established based on the original optical control.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Existing control robust; 5-m segment of known X-ray beam position extrapolated 30-m indicated original optical targets within 100-</a:t>
            </a:r>
            <a:r>
              <a:rPr lang="en-US" sz="1600" dirty="0">
                <a:latin typeface="Symbol" panose="05050102010706020507" pitchFamily="18" charset="2"/>
              </a:rPr>
              <a:t>m</a:t>
            </a:r>
            <a:r>
              <a:rPr lang="en-US" sz="1600" dirty="0"/>
              <a:t>m</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Control accurately references APS X-ray beams. Local control to be integrated with the APS primary control network to inform the storage ring alignment strategy to meet existing beamline trajectories.</a:t>
            </a:r>
          </a:p>
        </p:txBody>
      </p:sp>
    </p:spTree>
    <p:extLst>
      <p:ext uri="{BB962C8B-B14F-4D97-AF65-F5344CB8AC3E}">
        <p14:creationId xmlns:p14="http://schemas.microsoft.com/office/powerpoint/2010/main" val="16330917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17BCAD4-F3DE-4A02-9676-6030DD705B8F}"/>
              </a:ext>
            </a:extLst>
          </p:cNvPr>
          <p:cNvSpPr txBox="1"/>
          <p:nvPr/>
        </p:nvSpPr>
        <p:spPr>
          <a:xfrm>
            <a:off x="570807" y="837952"/>
            <a:ext cx="6740832" cy="5355312"/>
          </a:xfrm>
          <a:prstGeom prst="rect">
            <a:avLst/>
          </a:prstGeom>
          <a:noFill/>
        </p:spPr>
        <p:txBody>
          <a:bodyPr wrap="square">
            <a:spAutoFit/>
          </a:bodyPr>
          <a:lstStyle/>
          <a:p>
            <a:pPr marL="285750" indent="-285750">
              <a:buFont typeface="Arial" panose="020B0604020202020204" pitchFamily="34" charset="0"/>
              <a:buChar char="•"/>
            </a:pPr>
            <a:r>
              <a:rPr lang="en-US" dirty="0"/>
              <a:t>Original goal to align the new ring to meet existing beamline infrastructure modified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vertical component (Y) of the machine will be aligned fit the ideal orbit plane.</a:t>
            </a:r>
          </a:p>
          <a:p>
            <a:endParaRPr lang="en-US" dirty="0"/>
          </a:p>
          <a:p>
            <a:pPr marL="285750" indent="-285750">
              <a:buFont typeface="Arial" panose="020B0604020202020204" pitchFamily="34" charset="0"/>
              <a:buChar char="•"/>
            </a:pPr>
            <a:r>
              <a:rPr lang="en-US" dirty="0"/>
              <a:t>Decision driven by the fact that all beamline front ends and wall collimators are being removed and replaced; this is the most challenging aspect of realigning a beamline.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Opportunity reset the vertical smoothing and eliminate large excursions in Y due to decades of floor settlement.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Beamlines will be adjusted vertically to meet the new elevation.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We are working with APS Physics to determine the best course of action with respect to radial deviation in establishing the final alignment lattice for module installation. </a:t>
            </a:r>
          </a:p>
        </p:txBody>
      </p:sp>
      <p:pic>
        <p:nvPicPr>
          <p:cNvPr id="7" name="Picture 6">
            <a:extLst>
              <a:ext uri="{FF2B5EF4-FFF2-40B4-BE49-F238E27FC236}">
                <a16:creationId xmlns:a16="http://schemas.microsoft.com/office/drawing/2014/main" id="{F0AC8356-6C46-4331-ACE7-5196F0E5D097}"/>
              </a:ext>
            </a:extLst>
          </p:cNvPr>
          <p:cNvPicPr>
            <a:picLocks noChangeAspect="1"/>
          </p:cNvPicPr>
          <p:nvPr/>
        </p:nvPicPr>
        <p:blipFill>
          <a:blip r:embed="rId2"/>
          <a:stretch>
            <a:fillRect/>
          </a:stretch>
        </p:blipFill>
        <p:spPr>
          <a:xfrm>
            <a:off x="7473615" y="3402388"/>
            <a:ext cx="4147578" cy="3005624"/>
          </a:xfrm>
          <a:prstGeom prst="rect">
            <a:avLst/>
          </a:prstGeom>
        </p:spPr>
      </p:pic>
      <p:pic>
        <p:nvPicPr>
          <p:cNvPr id="8" name="Picture 7">
            <a:extLst>
              <a:ext uri="{FF2B5EF4-FFF2-40B4-BE49-F238E27FC236}">
                <a16:creationId xmlns:a16="http://schemas.microsoft.com/office/drawing/2014/main" id="{46CC8343-0E8C-49B8-B4A5-2F45247FB010}"/>
              </a:ext>
            </a:extLst>
          </p:cNvPr>
          <p:cNvPicPr>
            <a:picLocks noChangeAspect="1"/>
          </p:cNvPicPr>
          <p:nvPr/>
        </p:nvPicPr>
        <p:blipFill>
          <a:blip r:embed="rId3"/>
          <a:stretch>
            <a:fillRect/>
          </a:stretch>
        </p:blipFill>
        <p:spPr>
          <a:xfrm>
            <a:off x="7447808" y="266008"/>
            <a:ext cx="4231574" cy="3068126"/>
          </a:xfrm>
          <a:prstGeom prst="rect">
            <a:avLst/>
          </a:prstGeom>
        </p:spPr>
      </p:pic>
      <p:sp>
        <p:nvSpPr>
          <p:cNvPr id="11" name="Title 4">
            <a:extLst>
              <a:ext uri="{FF2B5EF4-FFF2-40B4-BE49-F238E27FC236}">
                <a16:creationId xmlns:a16="http://schemas.microsoft.com/office/drawing/2014/main" id="{8CF25463-CBC7-42A0-8C34-9D260E47B206}"/>
              </a:ext>
            </a:extLst>
          </p:cNvPr>
          <p:cNvSpPr txBox="1">
            <a:spLocks/>
          </p:cNvSpPr>
          <p:nvPr/>
        </p:nvSpPr>
        <p:spPr>
          <a:xfrm>
            <a:off x="536879" y="50290"/>
            <a:ext cx="5526701" cy="558640"/>
          </a:xfrm>
          <a:prstGeom prst="rect">
            <a:avLst/>
          </a:prstGeom>
        </p:spPr>
        <p:txBody>
          <a:bodyPr vert="horz" lIns="0" tIns="0" rIns="0" bIns="0" rtlCol="0" anchor="t"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dirty="0">
                <a:latin typeface="Calibri" panose="020F0502020204030204" pitchFamily="34" charset="0"/>
              </a:rPr>
              <a:t>Module Installation Planning</a:t>
            </a:r>
          </a:p>
          <a:p>
            <a:pPr fontAlgn="auto">
              <a:spcAft>
                <a:spcPts val="0"/>
              </a:spcAft>
            </a:pPr>
            <a:br>
              <a:rPr lang="en-US" dirty="0">
                <a:latin typeface="Calibri" panose="020F0502020204030204" pitchFamily="34" charset="0"/>
              </a:rPr>
            </a:br>
            <a:endParaRPr lang="en-US" dirty="0"/>
          </a:p>
        </p:txBody>
      </p:sp>
      <p:sp>
        <p:nvSpPr>
          <p:cNvPr id="12" name="Footer Placeholder 11">
            <a:extLst>
              <a:ext uri="{FF2B5EF4-FFF2-40B4-BE49-F238E27FC236}">
                <a16:creationId xmlns:a16="http://schemas.microsoft.com/office/drawing/2014/main" id="{3A0242A0-E329-405B-BF11-00DBA0C87DA9}"/>
              </a:ext>
            </a:extLst>
          </p:cNvPr>
          <p:cNvSpPr>
            <a:spLocks noGrp="1"/>
          </p:cNvSpPr>
          <p:nvPr>
            <p:ph type="ftr" sz="quarter" idx="11"/>
          </p:nvPr>
        </p:nvSpPr>
        <p:spPr>
          <a:xfrm>
            <a:off x="1968871" y="6585609"/>
            <a:ext cx="9234311" cy="215436"/>
          </a:xfrm>
        </p:spPr>
        <p:txBody>
          <a:bodyPr/>
          <a:lstStyle/>
          <a:p>
            <a:r>
              <a:rPr lang="en-US" dirty="0"/>
              <a:t>IWAA 2022          CERN - Geneva - Switzerland           29 Oct - 04 Nov 2022</a:t>
            </a:r>
          </a:p>
        </p:txBody>
      </p:sp>
      <p:pic>
        <p:nvPicPr>
          <p:cNvPr id="9" name="Picture 8" descr="A picture containing logo&#10;&#10;Description automatically generated">
            <a:extLst>
              <a:ext uri="{FF2B5EF4-FFF2-40B4-BE49-F238E27FC236}">
                <a16:creationId xmlns:a16="http://schemas.microsoft.com/office/drawing/2014/main" id="{90F97FFF-4301-4306-8534-C8A4BC56877F}"/>
              </a:ext>
            </a:extLst>
          </p:cNvPr>
          <p:cNvPicPr>
            <a:picLocks noChangeAspect="1"/>
          </p:cNvPicPr>
          <p:nvPr/>
        </p:nvPicPr>
        <p:blipFill>
          <a:blip r:embed="rId4"/>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1550744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F624A5E-346E-4399-B4AA-CE33150CD8CD}"/>
              </a:ext>
            </a:extLst>
          </p:cNvPr>
          <p:cNvSpPr>
            <a:spLocks noGrp="1"/>
          </p:cNvSpPr>
          <p:nvPr>
            <p:ph type="ftr" sz="quarter" idx="11"/>
          </p:nvPr>
        </p:nvSpPr>
        <p:spPr/>
        <p:txBody>
          <a:bodyPr/>
          <a:lstStyle/>
          <a:p>
            <a:r>
              <a:rPr lang="en-US" dirty="0"/>
              <a:t>IWAA 2022          CERN - Geneva - Switzerland           29 Oct - 04 Nov 2022</a:t>
            </a:r>
          </a:p>
        </p:txBody>
      </p:sp>
      <p:sp>
        <p:nvSpPr>
          <p:cNvPr id="5" name="Title 4">
            <a:extLst>
              <a:ext uri="{FF2B5EF4-FFF2-40B4-BE49-F238E27FC236}">
                <a16:creationId xmlns:a16="http://schemas.microsoft.com/office/drawing/2014/main" id="{D7A1B830-2E24-4875-874A-ADBEBDCA61C8}"/>
              </a:ext>
            </a:extLst>
          </p:cNvPr>
          <p:cNvSpPr txBox="1">
            <a:spLocks/>
          </p:cNvSpPr>
          <p:nvPr/>
        </p:nvSpPr>
        <p:spPr>
          <a:xfrm>
            <a:off x="344570" y="138522"/>
            <a:ext cx="5526701" cy="558640"/>
          </a:xfrm>
          <a:prstGeom prst="rect">
            <a:avLst/>
          </a:prstGeom>
        </p:spPr>
        <p:txBody>
          <a:bodyPr vert="horz" lIns="0" tIns="0" rIns="0" bIns="0" rtlCol="0" anchor="t"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dirty="0">
                <a:latin typeface="Calibri" panose="020F0502020204030204" pitchFamily="34" charset="0"/>
              </a:rPr>
              <a:t>Module Installation Planning</a:t>
            </a:r>
          </a:p>
          <a:p>
            <a:pPr fontAlgn="auto">
              <a:spcAft>
                <a:spcPts val="0"/>
              </a:spcAft>
            </a:pPr>
            <a:br>
              <a:rPr lang="en-US" dirty="0">
                <a:latin typeface="Calibri" panose="020F0502020204030204" pitchFamily="34" charset="0"/>
              </a:rPr>
            </a:br>
            <a:endParaRPr lang="en-US" dirty="0"/>
          </a:p>
        </p:txBody>
      </p:sp>
      <p:pic>
        <p:nvPicPr>
          <p:cNvPr id="6" name="Picture 5">
            <a:extLst>
              <a:ext uri="{FF2B5EF4-FFF2-40B4-BE49-F238E27FC236}">
                <a16:creationId xmlns:a16="http://schemas.microsoft.com/office/drawing/2014/main" id="{4C01246D-E827-407A-A4A2-3B92A8283969}"/>
              </a:ext>
            </a:extLst>
          </p:cNvPr>
          <p:cNvPicPr>
            <a:picLocks noChangeAspect="1"/>
          </p:cNvPicPr>
          <p:nvPr/>
        </p:nvPicPr>
        <p:blipFill>
          <a:blip r:embed="rId2"/>
          <a:stretch>
            <a:fillRect/>
          </a:stretch>
        </p:blipFill>
        <p:spPr>
          <a:xfrm>
            <a:off x="1797504" y="1686563"/>
            <a:ext cx="8147533" cy="4744510"/>
          </a:xfrm>
          <a:prstGeom prst="rect">
            <a:avLst/>
          </a:prstGeom>
        </p:spPr>
      </p:pic>
      <p:sp>
        <p:nvSpPr>
          <p:cNvPr id="3" name="TextBox 2">
            <a:extLst>
              <a:ext uri="{FF2B5EF4-FFF2-40B4-BE49-F238E27FC236}">
                <a16:creationId xmlns:a16="http://schemas.microsoft.com/office/drawing/2014/main" id="{00003999-306A-489C-A511-CCBC511E9BB2}"/>
              </a:ext>
            </a:extLst>
          </p:cNvPr>
          <p:cNvSpPr txBox="1"/>
          <p:nvPr/>
        </p:nvSpPr>
        <p:spPr>
          <a:xfrm>
            <a:off x="6392487" y="1737360"/>
            <a:ext cx="184731" cy="369332"/>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39B70C20-34D4-4F48-9371-105FA5942F04}"/>
              </a:ext>
            </a:extLst>
          </p:cNvPr>
          <p:cNvSpPr txBox="1"/>
          <p:nvPr/>
        </p:nvSpPr>
        <p:spPr>
          <a:xfrm>
            <a:off x="989214" y="721578"/>
            <a:ext cx="9950334" cy="923330"/>
          </a:xfrm>
          <a:prstGeom prst="rect">
            <a:avLst/>
          </a:prstGeom>
          <a:noFill/>
        </p:spPr>
        <p:txBody>
          <a:bodyPr wrap="square" rtlCol="0">
            <a:spAutoFit/>
          </a:bodyPr>
          <a:lstStyle/>
          <a:p>
            <a:r>
              <a:rPr lang="en-US" dirty="0"/>
              <a:t>We have assembled a mockup of a full sector to evaluate installation procedures and to train personnel. The mockup exercise will provide valuable information as we prepare for installation of the new storage ring machine. </a:t>
            </a:r>
          </a:p>
        </p:txBody>
      </p:sp>
    </p:spTree>
    <p:extLst>
      <p:ext uri="{BB962C8B-B14F-4D97-AF65-F5344CB8AC3E}">
        <p14:creationId xmlns:p14="http://schemas.microsoft.com/office/powerpoint/2010/main" val="8676425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E153D80-80B5-477E-B247-CAFF8F00E685}"/>
              </a:ext>
            </a:extLst>
          </p:cNvPr>
          <p:cNvSpPr txBox="1"/>
          <p:nvPr/>
        </p:nvSpPr>
        <p:spPr>
          <a:xfrm>
            <a:off x="3047308" y="1790021"/>
            <a:ext cx="6097384" cy="3477875"/>
          </a:xfrm>
          <a:prstGeom prst="rect">
            <a:avLst/>
          </a:prstGeom>
          <a:noFill/>
        </p:spPr>
        <p:txBody>
          <a:bodyPr wrap="square">
            <a:spAutoFit/>
          </a:bodyPr>
          <a:lstStyle/>
          <a:p>
            <a:pPr algn="just"/>
            <a:r>
              <a:rPr lang="en-US" sz="2000" dirty="0"/>
              <a:t>The preceding provides a snapshot of the status of sur-vey and alignment activities for the APS Upgrade project as of October 2022. Our primary focus over the past two years has been the mechanical inspection and alignment of components and assemblies, and development of pro-cusses to streamline the production of fully assembled storage ring modules. In the coming months, the focus will shift to installation strategies and the development of a sound alignment plan for installation of the newly assembled modules. </a:t>
            </a:r>
          </a:p>
        </p:txBody>
      </p:sp>
      <p:sp>
        <p:nvSpPr>
          <p:cNvPr id="7" name="Title 4">
            <a:extLst>
              <a:ext uri="{FF2B5EF4-FFF2-40B4-BE49-F238E27FC236}">
                <a16:creationId xmlns:a16="http://schemas.microsoft.com/office/drawing/2014/main" id="{86496D80-C023-4C27-A554-9387F9E3590A}"/>
              </a:ext>
            </a:extLst>
          </p:cNvPr>
          <p:cNvSpPr txBox="1">
            <a:spLocks/>
          </p:cNvSpPr>
          <p:nvPr/>
        </p:nvSpPr>
        <p:spPr>
          <a:xfrm>
            <a:off x="3225969" y="366421"/>
            <a:ext cx="5526701" cy="558640"/>
          </a:xfrm>
          <a:prstGeom prst="rect">
            <a:avLst/>
          </a:prstGeom>
        </p:spPr>
        <p:txBody>
          <a:bodyPr vert="horz" lIns="0" tIns="0" rIns="0" bIns="0" rtlCol="0" anchor="t" anchorCtr="0">
            <a:noAutofit/>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dirty="0">
                <a:latin typeface="Calibri" panose="020F0502020204030204" pitchFamily="34" charset="0"/>
              </a:rPr>
              <a:t>CONCLUSION</a:t>
            </a:r>
          </a:p>
          <a:p>
            <a:pPr fontAlgn="auto">
              <a:spcAft>
                <a:spcPts val="0"/>
              </a:spcAft>
            </a:pPr>
            <a:br>
              <a:rPr lang="en-US" dirty="0">
                <a:latin typeface="Calibri" panose="020F0502020204030204" pitchFamily="34" charset="0"/>
              </a:rPr>
            </a:br>
            <a:endParaRPr lang="en-US" dirty="0"/>
          </a:p>
        </p:txBody>
      </p:sp>
      <p:sp>
        <p:nvSpPr>
          <p:cNvPr id="8" name="Footer Placeholder 7">
            <a:extLst>
              <a:ext uri="{FF2B5EF4-FFF2-40B4-BE49-F238E27FC236}">
                <a16:creationId xmlns:a16="http://schemas.microsoft.com/office/drawing/2014/main" id="{EE7DCEE9-C3BC-4394-9A9D-7525AE7E951C}"/>
              </a:ext>
            </a:extLst>
          </p:cNvPr>
          <p:cNvSpPr>
            <a:spLocks noGrp="1"/>
          </p:cNvSpPr>
          <p:nvPr>
            <p:ph type="ftr" sz="quarter" idx="11"/>
          </p:nvPr>
        </p:nvSpPr>
        <p:spPr>
          <a:xfrm>
            <a:off x="1939329" y="6642564"/>
            <a:ext cx="9234311" cy="215436"/>
          </a:xfrm>
        </p:spPr>
        <p:txBody>
          <a:bodyPr/>
          <a:lstStyle/>
          <a:p>
            <a:r>
              <a:rPr lang="en-US" dirty="0"/>
              <a:t>IWAA 2022          CERN - Geneva - Switzerland           29 Oct - 04 Nov 2022</a:t>
            </a:r>
          </a:p>
        </p:txBody>
      </p:sp>
      <p:pic>
        <p:nvPicPr>
          <p:cNvPr id="5" name="Picture 4" descr="A picture containing logo&#10;&#10;Description automatically generated">
            <a:extLst>
              <a:ext uri="{FF2B5EF4-FFF2-40B4-BE49-F238E27FC236}">
                <a16:creationId xmlns:a16="http://schemas.microsoft.com/office/drawing/2014/main" id="{2488C129-E9DA-4571-8C10-0F466A6609F8}"/>
              </a:ext>
            </a:extLst>
          </p:cNvPr>
          <p:cNvPicPr>
            <a:picLocks noChangeAspect="1"/>
          </p:cNvPicPr>
          <p:nvPr/>
        </p:nvPicPr>
        <p:blipFill>
          <a:blip r:embed="rId2"/>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2249928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348" y="1"/>
            <a:ext cx="8904653" cy="6377181"/>
          </a:xfrm>
          <a:prstGeom prst="rect">
            <a:avLst/>
          </a:prstGeom>
        </p:spPr>
      </p:pic>
      <p:sp>
        <p:nvSpPr>
          <p:cNvPr id="4" name="Rectangle 3"/>
          <p:cNvSpPr/>
          <p:nvPr/>
        </p:nvSpPr>
        <p:spPr>
          <a:xfrm>
            <a:off x="1763347" y="-1"/>
            <a:ext cx="8904653" cy="6377181"/>
          </a:xfrm>
          <a:prstGeom prst="rect">
            <a:avLst/>
          </a:prstGeom>
          <a:solidFill>
            <a:schemeClr val="tx2">
              <a:lumMod val="50000"/>
              <a:alpha val="8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object 2"/>
          <p:cNvSpPr txBox="1">
            <a:spLocks noGrp="1"/>
          </p:cNvSpPr>
          <p:nvPr>
            <p:ph type="title"/>
          </p:nvPr>
        </p:nvSpPr>
        <p:spPr>
          <a:xfrm>
            <a:off x="3492818" y="0"/>
            <a:ext cx="5206365" cy="452120"/>
          </a:xfrm>
          <a:prstGeom prst="rect">
            <a:avLst/>
          </a:prstGeom>
        </p:spPr>
        <p:txBody>
          <a:bodyPr vert="horz" wrap="square" lIns="0" tIns="12065" rIns="0" bIns="0" rtlCol="0" anchor="ctr" anchorCtr="0">
            <a:spAutoFit/>
          </a:bodyPr>
          <a:lstStyle/>
          <a:p>
            <a:pPr marL="12700">
              <a:spcBef>
                <a:spcPts val="95"/>
              </a:spcBef>
            </a:pPr>
            <a:r>
              <a:rPr sz="2800" spc="-5" dirty="0">
                <a:solidFill>
                  <a:schemeClr val="bg1"/>
                </a:solidFill>
              </a:rPr>
              <a:t>Acknowledgement</a:t>
            </a:r>
            <a:endParaRPr sz="2800" dirty="0">
              <a:solidFill>
                <a:schemeClr val="bg1"/>
              </a:solidFill>
            </a:endParaRPr>
          </a:p>
        </p:txBody>
      </p:sp>
      <p:sp>
        <p:nvSpPr>
          <p:cNvPr id="15" name="TextBox 14">
            <a:extLst>
              <a:ext uri="{FF2B5EF4-FFF2-40B4-BE49-F238E27FC236}">
                <a16:creationId xmlns:a16="http://schemas.microsoft.com/office/drawing/2014/main" id="{BFCDA106-7AF8-4340-8466-6846EBAC5495}"/>
              </a:ext>
            </a:extLst>
          </p:cNvPr>
          <p:cNvSpPr txBox="1"/>
          <p:nvPr/>
        </p:nvSpPr>
        <p:spPr>
          <a:xfrm>
            <a:off x="2267947" y="875494"/>
            <a:ext cx="7656106" cy="5109091"/>
          </a:xfrm>
          <a:prstGeom prst="rect">
            <a:avLst/>
          </a:prstGeom>
          <a:noFill/>
        </p:spPr>
        <p:txBody>
          <a:bodyPr wrap="square">
            <a:spAutoFit/>
          </a:bodyPr>
          <a:lstStyle/>
          <a:p>
            <a:r>
              <a:rPr lang="en-US" dirty="0">
                <a:solidFill>
                  <a:schemeClr val="bg1"/>
                </a:solidFill>
              </a:rPr>
              <a:t>The authors sincerely thank all who contributed to this work.</a:t>
            </a:r>
          </a:p>
          <a:p>
            <a:endParaRPr lang="en-US" dirty="0">
              <a:solidFill>
                <a:schemeClr val="bg1"/>
              </a:solidFill>
            </a:endParaRPr>
          </a:p>
          <a:p>
            <a:r>
              <a:rPr lang="en-US" dirty="0">
                <a:solidFill>
                  <a:schemeClr val="bg1"/>
                </a:solidFill>
              </a:rPr>
              <a:t>APS-U Survey &amp; Alignment team: Jimmy Alba, Venus Appendence, Nemanja Aric, Mike Bose, Dino Cinchona, Will Evans, Brian Gericke, Roberto Lopez, Tommy Parched, Rex Green; </a:t>
            </a:r>
          </a:p>
          <a:p>
            <a:endParaRPr lang="en-US" dirty="0">
              <a:solidFill>
                <a:schemeClr val="bg1"/>
              </a:solidFill>
            </a:endParaRPr>
          </a:p>
          <a:p>
            <a:r>
              <a:rPr lang="en-US" dirty="0">
                <a:solidFill>
                  <a:schemeClr val="bg1"/>
                </a:solidFill>
              </a:rPr>
              <a:t>The following APS personnel: Ethan </a:t>
            </a:r>
            <a:r>
              <a:rPr lang="en-US" dirty="0" err="1">
                <a:solidFill>
                  <a:schemeClr val="bg1"/>
                </a:solidFill>
              </a:rPr>
              <a:t>Anliker</a:t>
            </a:r>
            <a:r>
              <a:rPr lang="en-US" dirty="0">
                <a:solidFill>
                  <a:schemeClr val="bg1"/>
                </a:solidFill>
              </a:rPr>
              <a:t>, Ned Arnold, Ralph Bechtold, Josh Downey, Mark Erdmann, Rolando Greco, Ran Hong, Scott Izzo, Yuri </a:t>
            </a:r>
            <a:r>
              <a:rPr lang="en-US" dirty="0" err="1">
                <a:solidFill>
                  <a:schemeClr val="bg1"/>
                </a:solidFill>
              </a:rPr>
              <a:t>Ivanyushenkov</a:t>
            </a:r>
            <a:r>
              <a:rPr lang="en-US" dirty="0">
                <a:solidFill>
                  <a:schemeClr val="bg1"/>
                </a:solidFill>
              </a:rPr>
              <a:t>, Keith Knight, John Quintana, Spiro Skiadopoulos, and many others. </a:t>
            </a:r>
          </a:p>
          <a:p>
            <a:endParaRPr lang="en-US" dirty="0">
              <a:solidFill>
                <a:schemeClr val="bg1"/>
              </a:solidFill>
            </a:endParaRPr>
          </a:p>
          <a:p>
            <a:r>
              <a:rPr lang="en-US" dirty="0">
                <a:solidFill>
                  <a:schemeClr val="bg1"/>
                </a:solidFill>
              </a:rPr>
              <a:t>Thanks to Peter Manwiller of FRIB, Michigan State University. </a:t>
            </a:r>
          </a:p>
          <a:p>
            <a:endParaRPr lang="en-US" dirty="0">
              <a:solidFill>
                <a:schemeClr val="bg1"/>
              </a:solidFill>
            </a:endParaRPr>
          </a:p>
          <a:p>
            <a:endParaRPr lang="en-US" dirty="0">
              <a:solidFill>
                <a:schemeClr val="bg1"/>
              </a:solidFill>
            </a:endParaRPr>
          </a:p>
          <a:p>
            <a:endParaRPr lang="en-US" dirty="0">
              <a:solidFill>
                <a:schemeClr val="bg1"/>
              </a:solidFill>
            </a:endParaRPr>
          </a:p>
          <a:p>
            <a:r>
              <a:rPr lang="en-US" sz="1400" dirty="0">
                <a:solidFill>
                  <a:schemeClr val="bg1"/>
                </a:solidFill>
              </a:rPr>
              <a:t>This research used resources of the Advanced Photon Source, a U.S. Department of Energy (DOE) Office of Science user facility at Argonne National Laboratory and is based on research supported by the U.S. DOE Office of Science-Basic Energy Sciences, under Contract No. DE-AC02-06CH11357.</a:t>
            </a:r>
          </a:p>
        </p:txBody>
      </p:sp>
      <p:sp>
        <p:nvSpPr>
          <p:cNvPr id="6" name="Footer Placeholder 3">
            <a:extLst>
              <a:ext uri="{FF2B5EF4-FFF2-40B4-BE49-F238E27FC236}">
                <a16:creationId xmlns:a16="http://schemas.microsoft.com/office/drawing/2014/main" id="{7F9FC570-BECE-4F8C-A2F2-59883D7502DF}"/>
              </a:ext>
            </a:extLst>
          </p:cNvPr>
          <p:cNvSpPr txBox="1">
            <a:spLocks/>
          </p:cNvSpPr>
          <p:nvPr/>
        </p:nvSpPr>
        <p:spPr>
          <a:xfrm>
            <a:off x="1887824" y="6627217"/>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 2022</a:t>
            </a:r>
          </a:p>
        </p:txBody>
      </p:sp>
    </p:spTree>
    <p:extLst>
      <p:ext uri="{BB962C8B-B14F-4D97-AF65-F5344CB8AC3E}">
        <p14:creationId xmlns:p14="http://schemas.microsoft.com/office/powerpoint/2010/main" val="556461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5">
            <a:extLst>
              <a:ext uri="{FF2B5EF4-FFF2-40B4-BE49-F238E27FC236}">
                <a16:creationId xmlns:a16="http://schemas.microsoft.com/office/drawing/2014/main" id="{8B050F3E-7AAD-4C8E-BF11-E6581C66100F}"/>
              </a:ext>
            </a:extLst>
          </p:cNvPr>
          <p:cNvSpPr txBox="1">
            <a:spLocks/>
          </p:cNvSpPr>
          <p:nvPr/>
        </p:nvSpPr>
        <p:spPr>
          <a:xfrm>
            <a:off x="1668453" y="23144"/>
            <a:ext cx="8855095" cy="462625"/>
          </a:xfrm>
          <a:prstGeom prst="rect">
            <a:avLst/>
          </a:prstGeom>
        </p:spPr>
        <p:txBody>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sz="2800" dirty="0"/>
              <a:t>Argonne National Laboratory</a:t>
            </a:r>
          </a:p>
        </p:txBody>
      </p:sp>
      <p:sp>
        <p:nvSpPr>
          <p:cNvPr id="11" name="TextBox 10">
            <a:extLst>
              <a:ext uri="{FF2B5EF4-FFF2-40B4-BE49-F238E27FC236}">
                <a16:creationId xmlns:a16="http://schemas.microsoft.com/office/drawing/2014/main" id="{9E67144B-52E5-4B3D-B148-65D77B9DB652}"/>
              </a:ext>
            </a:extLst>
          </p:cNvPr>
          <p:cNvSpPr txBox="1"/>
          <p:nvPr/>
        </p:nvSpPr>
        <p:spPr>
          <a:xfrm>
            <a:off x="1668453" y="708865"/>
            <a:ext cx="8740205" cy="1077218"/>
          </a:xfrm>
          <a:prstGeom prst="rect">
            <a:avLst/>
          </a:prstGeom>
          <a:noFill/>
        </p:spPr>
        <p:txBody>
          <a:bodyPr wrap="square" rtlCol="0">
            <a:spAutoFit/>
          </a:bodyPr>
          <a:lstStyle/>
          <a:p>
            <a:pPr marL="285750" indent="-285750">
              <a:buFont typeface="Wingdings" panose="05000000000000000000" pitchFamily="2" charset="2"/>
              <a:buChar char="§"/>
            </a:pPr>
            <a:r>
              <a:rPr lang="en-US" altLang="en-US" sz="1600" dirty="0"/>
              <a:t>The first US National Laboratory - a multi-disciplinary facility operated by UC-Argonne, LLC for the U.S. Department of Energy.</a:t>
            </a:r>
          </a:p>
          <a:p>
            <a:pPr marL="285750" indent="-285750">
              <a:buFont typeface="Wingdings" panose="05000000000000000000" pitchFamily="2" charset="2"/>
              <a:buChar char="§"/>
            </a:pPr>
            <a:r>
              <a:rPr lang="en-US" altLang="en-US" sz="1600" dirty="0"/>
              <a:t>Focus on basic science research, energy storage and renewable energy, environmental sustainability, and national security.</a:t>
            </a:r>
          </a:p>
        </p:txBody>
      </p:sp>
      <p:pic>
        <p:nvPicPr>
          <p:cNvPr id="12" name="Picture 11">
            <a:extLst>
              <a:ext uri="{FF2B5EF4-FFF2-40B4-BE49-F238E27FC236}">
                <a16:creationId xmlns:a16="http://schemas.microsoft.com/office/drawing/2014/main" id="{E9A39DA5-3B47-448E-BB32-AA0BDF1727E5}"/>
              </a:ext>
            </a:extLst>
          </p:cNvPr>
          <p:cNvPicPr>
            <a:picLocks noChangeAspect="1"/>
          </p:cNvPicPr>
          <p:nvPr/>
        </p:nvPicPr>
        <p:blipFill>
          <a:blip r:embed="rId2"/>
          <a:stretch>
            <a:fillRect/>
          </a:stretch>
        </p:blipFill>
        <p:spPr>
          <a:xfrm>
            <a:off x="1783342" y="1786083"/>
            <a:ext cx="8779001" cy="4566300"/>
          </a:xfrm>
          <a:prstGeom prst="rect">
            <a:avLst/>
          </a:prstGeom>
        </p:spPr>
      </p:pic>
      <p:sp>
        <p:nvSpPr>
          <p:cNvPr id="5" name="Footer Placeholder 3">
            <a:extLst>
              <a:ext uri="{FF2B5EF4-FFF2-40B4-BE49-F238E27FC236}">
                <a16:creationId xmlns:a16="http://schemas.microsoft.com/office/drawing/2014/main" id="{B90800C3-BA12-4606-BC5C-0AA291A7ADF6}"/>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spTree>
    <p:extLst>
      <p:ext uri="{BB962C8B-B14F-4D97-AF65-F5344CB8AC3E}">
        <p14:creationId xmlns:p14="http://schemas.microsoft.com/office/powerpoint/2010/main" val="27338644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B7FA928-E720-44D9-B0C1-DA4C2A770E82}"/>
              </a:ext>
            </a:extLst>
          </p:cNvPr>
          <p:cNvSpPr>
            <a:spLocks noGrp="1"/>
          </p:cNvSpPr>
          <p:nvPr>
            <p:ph type="ftr" sz="quarter" idx="11"/>
          </p:nvPr>
        </p:nvSpPr>
        <p:spPr/>
        <p:txBody>
          <a:bodyPr/>
          <a:lstStyle/>
          <a:p>
            <a:r>
              <a:rPr lang="en-US" dirty="0"/>
              <a:t>IWAA 2022          CERN - Geneva - Switzerland           29 Oct - 04 Nov, 2022</a:t>
            </a:r>
          </a:p>
        </p:txBody>
      </p:sp>
      <p:pic>
        <p:nvPicPr>
          <p:cNvPr id="5" name="Picture 4">
            <a:extLst>
              <a:ext uri="{FF2B5EF4-FFF2-40B4-BE49-F238E27FC236}">
                <a16:creationId xmlns:a16="http://schemas.microsoft.com/office/drawing/2014/main" id="{237A89EB-2217-469A-9718-EEA1DFFA345E}"/>
              </a:ext>
            </a:extLst>
          </p:cNvPr>
          <p:cNvPicPr>
            <a:picLocks noChangeAspect="1"/>
          </p:cNvPicPr>
          <p:nvPr/>
        </p:nvPicPr>
        <p:blipFill>
          <a:blip r:embed="rId2"/>
          <a:stretch>
            <a:fillRect/>
          </a:stretch>
        </p:blipFill>
        <p:spPr>
          <a:xfrm>
            <a:off x="2319710" y="169835"/>
            <a:ext cx="7433890" cy="6120374"/>
          </a:xfrm>
          <a:prstGeom prst="rect">
            <a:avLst/>
          </a:prstGeom>
        </p:spPr>
      </p:pic>
      <p:pic>
        <p:nvPicPr>
          <p:cNvPr id="4" name="Picture 3" descr="A picture containing logo&#10;&#10;Description automatically generated">
            <a:extLst>
              <a:ext uri="{FF2B5EF4-FFF2-40B4-BE49-F238E27FC236}">
                <a16:creationId xmlns:a16="http://schemas.microsoft.com/office/drawing/2014/main" id="{90208FDC-BC0D-4DF1-9EAF-4BC0EEE4904B}"/>
              </a:ext>
            </a:extLst>
          </p:cNvPr>
          <p:cNvPicPr>
            <a:picLocks noChangeAspect="1"/>
          </p:cNvPicPr>
          <p:nvPr/>
        </p:nvPicPr>
        <p:blipFill>
          <a:blip r:embed="rId3"/>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15278704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419874" y="600694"/>
            <a:ext cx="7352249" cy="5083769"/>
          </a:xfrm>
          <a:prstGeom prst="rect">
            <a:avLst/>
          </a:prstGeom>
          <a:ln cmpd="sng">
            <a:noFill/>
          </a:ln>
          <a:effectLst>
            <a:softEdge rad="12700"/>
          </a:effectLst>
        </p:spPr>
      </p:pic>
      <p:sp>
        <p:nvSpPr>
          <p:cNvPr id="7" name="TextBox 6"/>
          <p:cNvSpPr txBox="1"/>
          <p:nvPr/>
        </p:nvSpPr>
        <p:spPr>
          <a:xfrm>
            <a:off x="4599381" y="119080"/>
            <a:ext cx="2993239" cy="769441"/>
          </a:xfrm>
          <a:prstGeom prst="rect">
            <a:avLst/>
          </a:prstGeom>
          <a:noFill/>
        </p:spPr>
        <p:txBody>
          <a:bodyPr wrap="square" rtlCol="0">
            <a:spAutoFit/>
          </a:bodyPr>
          <a:lstStyle/>
          <a:p>
            <a:r>
              <a:rPr lang="en-US" sz="2800" b="1" dirty="0">
                <a:solidFill>
                  <a:schemeClr val="accent2">
                    <a:lumMod val="75000"/>
                  </a:schemeClr>
                </a:solidFill>
                <a:latin typeface="Castellar" panose="020A0402060406010301" pitchFamily="18" charset="0"/>
              </a:rPr>
              <a:t>Thank You!</a:t>
            </a:r>
          </a:p>
          <a:p>
            <a:r>
              <a:rPr lang="en-US" sz="1600" b="1" dirty="0">
                <a:solidFill>
                  <a:schemeClr val="accent2">
                    <a:lumMod val="75000"/>
                  </a:schemeClr>
                </a:solidFill>
                <a:latin typeface="Engravers MT" panose="02090707080505020304" pitchFamily="18" charset="0"/>
              </a:rPr>
              <a:t> </a:t>
            </a:r>
          </a:p>
        </p:txBody>
      </p:sp>
      <p:sp>
        <p:nvSpPr>
          <p:cNvPr id="2" name="TextBox 1"/>
          <p:cNvSpPr txBox="1"/>
          <p:nvPr/>
        </p:nvSpPr>
        <p:spPr>
          <a:xfrm>
            <a:off x="2329726" y="5718963"/>
            <a:ext cx="6830899" cy="338554"/>
          </a:xfrm>
          <a:prstGeom prst="rect">
            <a:avLst/>
          </a:prstGeom>
          <a:noFill/>
        </p:spPr>
        <p:txBody>
          <a:bodyPr wrap="square" rtlCol="0">
            <a:spAutoFit/>
          </a:bodyPr>
          <a:lstStyle/>
          <a:p>
            <a:r>
              <a:rPr lang="en-US" sz="800" b="1" dirty="0">
                <a:solidFill>
                  <a:schemeClr val="accent2">
                    <a:lumMod val="75000"/>
                  </a:schemeClr>
                </a:solidFill>
                <a:latin typeface="Castellar" panose="020A0402060406010301" pitchFamily="18" charset="0"/>
              </a:rPr>
              <a:t>“Surveyors” - </a:t>
            </a:r>
            <a:r>
              <a:rPr lang="en-US" sz="800" dirty="0">
                <a:solidFill>
                  <a:schemeClr val="accent2">
                    <a:lumMod val="75000"/>
                  </a:schemeClr>
                </a:solidFill>
                <a:latin typeface="Castellar" panose="020A0402060406010301" pitchFamily="18" charset="0"/>
              </a:rPr>
              <a:t>Gwynn Wilson building, University of Southern California                                         photographed by Ruth Wallach</a:t>
            </a:r>
          </a:p>
        </p:txBody>
      </p:sp>
      <p:sp>
        <p:nvSpPr>
          <p:cNvPr id="9" name="Oval Callout 8"/>
          <p:cNvSpPr/>
          <p:nvPr/>
        </p:nvSpPr>
        <p:spPr>
          <a:xfrm>
            <a:off x="5890649" y="811653"/>
            <a:ext cx="1628355" cy="610770"/>
          </a:xfrm>
          <a:prstGeom prst="wedgeEllipseCallout">
            <a:avLst>
              <a:gd name="adj1" fmla="val -93168"/>
              <a:gd name="adj2" fmla="val 118541"/>
            </a:avLst>
          </a:prstGeom>
          <a:solidFill>
            <a:schemeClr val="bg1">
              <a:lumMod val="8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6022382" y="932372"/>
            <a:ext cx="1586770" cy="369332"/>
          </a:xfrm>
          <a:prstGeom prst="rect">
            <a:avLst/>
          </a:prstGeom>
          <a:noFill/>
        </p:spPr>
        <p:txBody>
          <a:bodyPr wrap="square" rtlCol="0">
            <a:spAutoFit/>
          </a:bodyPr>
          <a:lstStyle/>
          <a:p>
            <a:r>
              <a:rPr lang="en-US" b="1" dirty="0"/>
              <a:t>Questions?</a:t>
            </a:r>
          </a:p>
        </p:txBody>
      </p:sp>
      <p:pic>
        <p:nvPicPr>
          <p:cNvPr id="4" name="Picture 3">
            <a:extLst>
              <a:ext uri="{FF2B5EF4-FFF2-40B4-BE49-F238E27FC236}">
                <a16:creationId xmlns:a16="http://schemas.microsoft.com/office/drawing/2014/main" id="{2DEC2C5B-04D8-4304-97D2-EA70CE89ACC0}"/>
              </a:ext>
            </a:extLst>
          </p:cNvPr>
          <p:cNvPicPr>
            <a:picLocks noChangeAspect="1"/>
          </p:cNvPicPr>
          <p:nvPr/>
        </p:nvPicPr>
        <p:blipFill>
          <a:blip r:embed="rId3"/>
          <a:stretch>
            <a:fillRect/>
          </a:stretch>
        </p:blipFill>
        <p:spPr>
          <a:xfrm>
            <a:off x="8957820" y="6204537"/>
            <a:ext cx="2036240" cy="530398"/>
          </a:xfrm>
          <a:prstGeom prst="rect">
            <a:avLst/>
          </a:prstGeom>
        </p:spPr>
      </p:pic>
      <p:pic>
        <p:nvPicPr>
          <p:cNvPr id="6" name="Picture 5">
            <a:extLst>
              <a:ext uri="{FF2B5EF4-FFF2-40B4-BE49-F238E27FC236}">
                <a16:creationId xmlns:a16="http://schemas.microsoft.com/office/drawing/2014/main" id="{EC29796E-93D6-4B33-9751-76E4FCAF7F96}"/>
              </a:ext>
            </a:extLst>
          </p:cNvPr>
          <p:cNvPicPr>
            <a:picLocks noChangeAspect="1"/>
          </p:cNvPicPr>
          <p:nvPr/>
        </p:nvPicPr>
        <p:blipFill>
          <a:blip r:embed="rId4"/>
          <a:stretch>
            <a:fillRect/>
          </a:stretch>
        </p:blipFill>
        <p:spPr>
          <a:xfrm>
            <a:off x="11216055" y="6083929"/>
            <a:ext cx="682811" cy="676715"/>
          </a:xfrm>
          <a:prstGeom prst="rect">
            <a:avLst/>
          </a:prstGeom>
        </p:spPr>
      </p:pic>
      <p:sp>
        <p:nvSpPr>
          <p:cNvPr id="11" name="Footer Placeholder 3">
            <a:extLst>
              <a:ext uri="{FF2B5EF4-FFF2-40B4-BE49-F238E27FC236}">
                <a16:creationId xmlns:a16="http://schemas.microsoft.com/office/drawing/2014/main" id="{DF8CA08C-C638-4B5E-BCD4-8C6B63A79A91}"/>
              </a:ext>
            </a:extLst>
          </p:cNvPr>
          <p:cNvSpPr txBox="1">
            <a:spLocks/>
          </p:cNvSpPr>
          <p:nvPr/>
        </p:nvSpPr>
        <p:spPr>
          <a:xfrm>
            <a:off x="1484345" y="6592274"/>
            <a:ext cx="8812607" cy="21543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ctr"/>
            <a:r>
              <a:rPr lang="en-US" sz="900" dirty="0"/>
              <a:t>IWAA 2022          CERN - Geneva - Switzerland           29 Oct - 04 Nov 2022</a:t>
            </a:r>
          </a:p>
        </p:txBody>
      </p:sp>
      <p:pic>
        <p:nvPicPr>
          <p:cNvPr id="13" name="Picture 12" descr="A picture containing logo&#10;&#10;Description automatically generated">
            <a:extLst>
              <a:ext uri="{FF2B5EF4-FFF2-40B4-BE49-F238E27FC236}">
                <a16:creationId xmlns:a16="http://schemas.microsoft.com/office/drawing/2014/main" id="{9C14BE42-6915-449B-BF51-BB393A74638C}"/>
              </a:ext>
            </a:extLst>
          </p:cNvPr>
          <p:cNvPicPr>
            <a:picLocks noChangeAspect="1"/>
          </p:cNvPicPr>
          <p:nvPr/>
        </p:nvPicPr>
        <p:blipFill>
          <a:blip r:embed="rId5"/>
          <a:stretch>
            <a:fillRect/>
          </a:stretch>
        </p:blipFill>
        <p:spPr>
          <a:xfrm>
            <a:off x="482165" y="6422287"/>
            <a:ext cx="1112030" cy="385423"/>
          </a:xfrm>
          <a:prstGeom prst="rect">
            <a:avLst/>
          </a:prstGeom>
        </p:spPr>
      </p:pic>
    </p:spTree>
    <p:extLst>
      <p:ext uri="{BB962C8B-B14F-4D97-AF65-F5344CB8AC3E}">
        <p14:creationId xmlns:p14="http://schemas.microsoft.com/office/powerpoint/2010/main" val="3292410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9420A8-508B-4E2D-8A90-A14678C9AE50}"/>
              </a:ext>
            </a:extLst>
          </p:cNvPr>
          <p:cNvPicPr>
            <a:picLocks noChangeAspect="1"/>
          </p:cNvPicPr>
          <p:nvPr/>
        </p:nvPicPr>
        <p:blipFill>
          <a:blip r:embed="rId2"/>
          <a:stretch>
            <a:fillRect/>
          </a:stretch>
        </p:blipFill>
        <p:spPr>
          <a:xfrm>
            <a:off x="1081795" y="521319"/>
            <a:ext cx="4549386" cy="3451658"/>
          </a:xfrm>
          <a:prstGeom prst="rect">
            <a:avLst/>
          </a:prstGeom>
        </p:spPr>
      </p:pic>
      <p:sp>
        <p:nvSpPr>
          <p:cNvPr id="10" name="Title 5">
            <a:extLst>
              <a:ext uri="{FF2B5EF4-FFF2-40B4-BE49-F238E27FC236}">
                <a16:creationId xmlns:a16="http://schemas.microsoft.com/office/drawing/2014/main" id="{FA7423F7-4135-429D-8E7E-01E53BAD6929}"/>
              </a:ext>
            </a:extLst>
          </p:cNvPr>
          <p:cNvSpPr txBox="1">
            <a:spLocks/>
          </p:cNvSpPr>
          <p:nvPr/>
        </p:nvSpPr>
        <p:spPr>
          <a:xfrm>
            <a:off x="1668453" y="23144"/>
            <a:ext cx="8855095" cy="462625"/>
          </a:xfrm>
          <a:prstGeom prst="rect">
            <a:avLst/>
          </a:prstGeom>
        </p:spPr>
        <p:txBody>
          <a:bodyPr/>
          <a:lst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a:lstStyle>
          <a:p>
            <a:pPr fontAlgn="auto">
              <a:spcAft>
                <a:spcPts val="0"/>
              </a:spcAft>
            </a:pPr>
            <a:r>
              <a:rPr lang="en-US" sz="2800" dirty="0"/>
              <a:t>Advanced Photon Source Upgrade Project</a:t>
            </a:r>
          </a:p>
        </p:txBody>
      </p:sp>
      <p:pic>
        <p:nvPicPr>
          <p:cNvPr id="13" name="Picture 12">
            <a:extLst>
              <a:ext uri="{FF2B5EF4-FFF2-40B4-BE49-F238E27FC236}">
                <a16:creationId xmlns:a16="http://schemas.microsoft.com/office/drawing/2014/main" id="{FB395C84-948C-4B4E-91D7-85E0207C90C7}"/>
              </a:ext>
            </a:extLst>
          </p:cNvPr>
          <p:cNvPicPr>
            <a:picLocks noChangeAspect="1"/>
          </p:cNvPicPr>
          <p:nvPr/>
        </p:nvPicPr>
        <p:blipFill>
          <a:blip r:embed="rId3"/>
          <a:stretch>
            <a:fillRect/>
          </a:stretch>
        </p:blipFill>
        <p:spPr>
          <a:xfrm>
            <a:off x="6560820" y="819805"/>
            <a:ext cx="4995898" cy="2807389"/>
          </a:xfrm>
          <a:prstGeom prst="rect">
            <a:avLst/>
          </a:prstGeom>
        </p:spPr>
      </p:pic>
      <p:sp>
        <p:nvSpPr>
          <p:cNvPr id="14" name="TextBox 13">
            <a:extLst>
              <a:ext uri="{FF2B5EF4-FFF2-40B4-BE49-F238E27FC236}">
                <a16:creationId xmlns:a16="http://schemas.microsoft.com/office/drawing/2014/main" id="{A9E0122E-F872-45C8-93DC-635410641ACC}"/>
              </a:ext>
            </a:extLst>
          </p:cNvPr>
          <p:cNvSpPr txBox="1"/>
          <p:nvPr/>
        </p:nvSpPr>
        <p:spPr>
          <a:xfrm>
            <a:off x="693019" y="3903502"/>
            <a:ext cx="11181481" cy="2800767"/>
          </a:xfrm>
          <a:prstGeom prst="rect">
            <a:avLst/>
          </a:prstGeom>
          <a:noFill/>
        </p:spPr>
        <p:txBody>
          <a:bodyPr wrap="square" rtlCol="0">
            <a:spAutoFit/>
          </a:bodyPr>
          <a:lstStyle/>
          <a:p>
            <a:pPr marL="285750" indent="-285750" fontAlgn="t">
              <a:buClr>
                <a:schemeClr val="accent2">
                  <a:lumMod val="75000"/>
                </a:schemeClr>
              </a:buClr>
              <a:buFont typeface="Wingdings" panose="05000000000000000000" pitchFamily="2" charset="2"/>
              <a:buChar char="§"/>
            </a:pPr>
            <a:r>
              <a:rPr lang="en-US" sz="1600" dirty="0"/>
              <a:t>$ 815M upgrade replaces the existing APS electron storage ring, already a premier international synchrotron radiation facility, with a new array of magnets, a multi-bend acromat lattice.</a:t>
            </a:r>
          </a:p>
          <a:p>
            <a:pPr marL="285750" indent="-285750" fontAlgn="t">
              <a:buClr>
                <a:schemeClr val="accent2">
                  <a:lumMod val="75000"/>
                </a:schemeClr>
              </a:buClr>
              <a:buFont typeface="Wingdings" panose="05000000000000000000" pitchFamily="2" charset="2"/>
              <a:buChar char="§"/>
            </a:pPr>
            <a:endParaRPr lang="en-US" sz="1600" dirty="0"/>
          </a:p>
          <a:p>
            <a:pPr marL="285750" indent="-285750" fontAlgn="t">
              <a:buClr>
                <a:schemeClr val="accent2">
                  <a:lumMod val="75000"/>
                </a:schemeClr>
              </a:buClr>
              <a:buFont typeface="Wingdings" panose="05000000000000000000" pitchFamily="2" charset="2"/>
              <a:buChar char="§"/>
            </a:pPr>
            <a:r>
              <a:rPr lang="en-US" sz="1600" dirty="0"/>
              <a:t>Upgrade will reduce electron beam emittance by a factor of 70, and double stored beam current from 100 mA to 200 mA, resulting in a brightness increase of up to 500x  </a:t>
            </a:r>
          </a:p>
          <a:p>
            <a:pPr marL="285750" indent="-285750" fontAlgn="t">
              <a:buClr>
                <a:schemeClr val="accent2">
                  <a:lumMod val="75000"/>
                </a:schemeClr>
              </a:buClr>
              <a:buFont typeface="Wingdings" panose="05000000000000000000" pitchFamily="2" charset="2"/>
              <a:buChar char="§"/>
            </a:pPr>
            <a:endParaRPr lang="en-US" sz="1600" dirty="0"/>
          </a:p>
          <a:p>
            <a:pPr marL="285750" indent="-285750" fontAlgn="t">
              <a:buClr>
                <a:schemeClr val="accent2">
                  <a:lumMod val="75000"/>
                </a:schemeClr>
              </a:buClr>
              <a:buFont typeface="Wingdings" panose="05000000000000000000" pitchFamily="2" charset="2"/>
              <a:buChar char="§"/>
            </a:pPr>
            <a:r>
              <a:rPr lang="en-US" sz="1600" dirty="0"/>
              <a:t>High performance insertion devices (some superconducting), will make the resulting X-ray beams two to three orders of magnitude brighter.</a:t>
            </a:r>
          </a:p>
          <a:p>
            <a:pPr marL="285750" indent="-285750" fontAlgn="t">
              <a:buClr>
                <a:schemeClr val="accent2">
                  <a:lumMod val="75000"/>
                </a:schemeClr>
              </a:buClr>
              <a:buFont typeface="Wingdings" panose="05000000000000000000" pitchFamily="2" charset="2"/>
              <a:buChar char="§"/>
            </a:pPr>
            <a:endParaRPr lang="en-US" sz="1600" dirty="0"/>
          </a:p>
          <a:p>
            <a:pPr marL="285750" indent="-285750" fontAlgn="t">
              <a:buClr>
                <a:schemeClr val="accent2">
                  <a:lumMod val="75000"/>
                </a:schemeClr>
              </a:buClr>
              <a:buFont typeface="Wingdings" panose="05000000000000000000" pitchFamily="2" charset="2"/>
              <a:buChar char="§"/>
            </a:pPr>
            <a:r>
              <a:rPr lang="en-US" sz="1600" dirty="0"/>
              <a:t>A suite of featured, enhanced and improved beamlines</a:t>
            </a:r>
          </a:p>
          <a:p>
            <a:pPr fontAlgn="t">
              <a:buClr>
                <a:schemeClr val="accent2">
                  <a:lumMod val="75000"/>
                </a:schemeClr>
              </a:buClr>
            </a:pPr>
            <a:endParaRPr lang="en-US" sz="1600" dirty="0"/>
          </a:p>
        </p:txBody>
      </p:sp>
      <p:sp>
        <p:nvSpPr>
          <p:cNvPr id="6" name="Footer Placeholder 3">
            <a:extLst>
              <a:ext uri="{FF2B5EF4-FFF2-40B4-BE49-F238E27FC236}">
                <a16:creationId xmlns:a16="http://schemas.microsoft.com/office/drawing/2014/main" id="{04FDFE7A-1F4F-4E2A-AF9B-16DDFD21F3B0}"/>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spTree>
    <p:extLst>
      <p:ext uri="{BB962C8B-B14F-4D97-AF65-F5344CB8AC3E}">
        <p14:creationId xmlns:p14="http://schemas.microsoft.com/office/powerpoint/2010/main" val="362523341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125449" y="3391455"/>
            <a:ext cx="8190127" cy="2862322"/>
          </a:xfrm>
          <a:prstGeom prst="rect">
            <a:avLst/>
          </a:prstGeom>
        </p:spPr>
        <p:txBody>
          <a:bodyPr wrap="square">
            <a:spAutoFit/>
          </a:bodyPr>
          <a:lstStyle/>
          <a:p>
            <a:pPr marL="285750" indent="-285750" fontAlgn="t">
              <a:buClr>
                <a:schemeClr val="accent2">
                  <a:lumMod val="75000"/>
                </a:schemeClr>
              </a:buClr>
              <a:buFont typeface="Wingdings" panose="05000000000000000000" pitchFamily="2" charset="2"/>
              <a:buChar char="§"/>
            </a:pPr>
            <a:r>
              <a:rPr lang="en-US" dirty="0"/>
              <a:t>Higher brightness means X-rays can be focused onto a smaller, laser-like spot, allowing researchers to gather more data in greater detail in less time.</a:t>
            </a:r>
          </a:p>
          <a:p>
            <a:pPr marL="285750" indent="-285750" fontAlgn="t">
              <a:buClr>
                <a:schemeClr val="accent2">
                  <a:lumMod val="75000"/>
                </a:schemeClr>
              </a:buClr>
              <a:buFont typeface="Wingdings" panose="05000000000000000000" pitchFamily="2" charset="2"/>
              <a:buChar char="§"/>
            </a:pPr>
            <a:endParaRPr lang="en-US" dirty="0"/>
          </a:p>
          <a:p>
            <a:pPr marL="285750" indent="-285750" fontAlgn="t">
              <a:buClr>
                <a:schemeClr val="accent2">
                  <a:lumMod val="75000"/>
                </a:schemeClr>
              </a:buClr>
              <a:buFont typeface="Wingdings" panose="05000000000000000000" pitchFamily="2" charset="2"/>
              <a:buChar char="§"/>
            </a:pPr>
            <a:r>
              <a:rPr lang="en-US" dirty="0"/>
              <a:t>Higher energy X-rays penetrate deeper inside materials to reveal crucial information about a material’s structure and function. </a:t>
            </a:r>
          </a:p>
          <a:p>
            <a:pPr marL="285750" indent="-285750" fontAlgn="t">
              <a:buClr>
                <a:schemeClr val="accent2">
                  <a:lumMod val="75000"/>
                </a:schemeClr>
              </a:buClr>
              <a:buFont typeface="Wingdings" panose="05000000000000000000" pitchFamily="2" charset="2"/>
              <a:buChar char="§"/>
            </a:pPr>
            <a:endParaRPr lang="en-US" dirty="0"/>
          </a:p>
          <a:p>
            <a:pPr marL="285750" indent="-285750" fontAlgn="t">
              <a:buClr>
                <a:schemeClr val="accent2">
                  <a:lumMod val="75000"/>
                </a:schemeClr>
              </a:buClr>
              <a:buFont typeface="Wingdings" panose="05000000000000000000" pitchFamily="2" charset="2"/>
              <a:buChar char="§"/>
            </a:pPr>
            <a:r>
              <a:rPr lang="en-US" dirty="0"/>
              <a:t>High brightness and high energy allow observation and imaging — in real time — of fast and ultrafast technologically important processes, including fuel sprays, magnetic switching, and </a:t>
            </a:r>
            <a:r>
              <a:rPr lang="en-US" i="1" dirty="0"/>
              <a:t>in vivo </a:t>
            </a:r>
            <a:r>
              <a:rPr lang="en-US" dirty="0"/>
              <a:t>biological processes occurring in living organisms. Scientists will be able to see matter at the atomic level.</a:t>
            </a:r>
          </a:p>
        </p:txBody>
      </p:sp>
      <p:pic>
        <p:nvPicPr>
          <p:cNvPr id="3" name="Picture 2"/>
          <p:cNvPicPr>
            <a:picLocks noChangeAspect="1"/>
          </p:cNvPicPr>
          <p:nvPr/>
        </p:nvPicPr>
        <p:blipFill>
          <a:blip r:embed="rId2"/>
          <a:stretch>
            <a:fillRect/>
          </a:stretch>
        </p:blipFill>
        <p:spPr>
          <a:xfrm>
            <a:off x="1943797" y="403881"/>
            <a:ext cx="8553429" cy="2456901"/>
          </a:xfrm>
          <a:prstGeom prst="rect">
            <a:avLst/>
          </a:prstGeom>
        </p:spPr>
      </p:pic>
      <p:sp>
        <p:nvSpPr>
          <p:cNvPr id="12" name="Title 5"/>
          <p:cNvSpPr>
            <a:spLocks noGrp="1"/>
          </p:cNvSpPr>
          <p:nvPr>
            <p:ph type="title"/>
          </p:nvPr>
        </p:nvSpPr>
        <p:spPr>
          <a:xfrm>
            <a:off x="3752684" y="1093316"/>
            <a:ext cx="4686632" cy="923046"/>
          </a:xfrm>
        </p:spPr>
        <p:txBody>
          <a:bodyPr/>
          <a:lstStyle/>
          <a:p>
            <a:r>
              <a:rPr lang="en-US" sz="2800" dirty="0"/>
              <a:t>Advanced Photon Source</a:t>
            </a:r>
            <a:br>
              <a:rPr lang="en-US" sz="2800" dirty="0"/>
            </a:br>
            <a:r>
              <a:rPr lang="en-US" sz="2800" dirty="0"/>
              <a:t> Upgrade Project</a:t>
            </a:r>
          </a:p>
        </p:txBody>
      </p:sp>
      <p:sp>
        <p:nvSpPr>
          <p:cNvPr id="5" name="Footer Placeholder 3">
            <a:extLst>
              <a:ext uri="{FF2B5EF4-FFF2-40B4-BE49-F238E27FC236}">
                <a16:creationId xmlns:a16="http://schemas.microsoft.com/office/drawing/2014/main" id="{87520C7A-75FF-47C6-8109-8F1661C0947E}"/>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spTree>
    <p:extLst>
      <p:ext uri="{BB962C8B-B14F-4D97-AF65-F5344CB8AC3E}">
        <p14:creationId xmlns:p14="http://schemas.microsoft.com/office/powerpoint/2010/main" val="31290014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4">
            <a:extLst>
              <a:ext uri="{FF2B5EF4-FFF2-40B4-BE49-F238E27FC236}">
                <a16:creationId xmlns:a16="http://schemas.microsoft.com/office/drawing/2014/main" id="{2B7D6D3A-60AD-4F25-BFAD-CF4B2E09DE7D}"/>
              </a:ext>
            </a:extLst>
          </p:cNvPr>
          <p:cNvGraphicFramePr>
            <a:graphicFrameLocks noGrp="1"/>
          </p:cNvGraphicFramePr>
          <p:nvPr/>
        </p:nvGraphicFramePr>
        <p:xfrm>
          <a:off x="704301" y="1137591"/>
          <a:ext cx="11163300" cy="4114165"/>
        </p:xfrm>
        <a:graphic>
          <a:graphicData uri="http://schemas.openxmlformats.org/drawingml/2006/table">
            <a:tbl>
              <a:tblPr firstRow="1" bandRow="1">
                <a:tableStyleId>{2D5ABB26-0587-4C30-8999-92F81FD0307C}</a:tableStyleId>
              </a:tblPr>
              <a:tblGrid>
                <a:gridCol w="2790825">
                  <a:extLst>
                    <a:ext uri="{9D8B030D-6E8A-4147-A177-3AD203B41FA5}">
                      <a16:colId xmlns:a16="http://schemas.microsoft.com/office/drawing/2014/main" val="20000"/>
                    </a:ext>
                  </a:extLst>
                </a:gridCol>
                <a:gridCol w="2790825">
                  <a:extLst>
                    <a:ext uri="{9D8B030D-6E8A-4147-A177-3AD203B41FA5}">
                      <a16:colId xmlns:a16="http://schemas.microsoft.com/office/drawing/2014/main" val="20001"/>
                    </a:ext>
                  </a:extLst>
                </a:gridCol>
                <a:gridCol w="2790825">
                  <a:extLst>
                    <a:ext uri="{9D8B030D-6E8A-4147-A177-3AD203B41FA5}">
                      <a16:colId xmlns:a16="http://schemas.microsoft.com/office/drawing/2014/main" val="20002"/>
                    </a:ext>
                  </a:extLst>
                </a:gridCol>
                <a:gridCol w="2790825">
                  <a:extLst>
                    <a:ext uri="{9D8B030D-6E8A-4147-A177-3AD203B41FA5}">
                      <a16:colId xmlns:a16="http://schemas.microsoft.com/office/drawing/2014/main" val="20003"/>
                    </a:ext>
                  </a:extLst>
                </a:gridCol>
              </a:tblGrid>
              <a:tr h="381000">
                <a:tc>
                  <a:txBody>
                    <a:bodyPr/>
                    <a:lstStyle/>
                    <a:p>
                      <a:pPr algn="ctr">
                        <a:lnSpc>
                          <a:spcPct val="100000"/>
                        </a:lnSpc>
                        <a:spcBef>
                          <a:spcPts val="305"/>
                        </a:spcBef>
                      </a:pPr>
                      <a:r>
                        <a:rPr sz="1900" b="1" dirty="0">
                          <a:solidFill>
                            <a:srgbClr val="FFFFFF"/>
                          </a:solidFill>
                          <a:latin typeface="Arial"/>
                          <a:cs typeface="Arial"/>
                        </a:rPr>
                        <a:t>Storage</a:t>
                      </a:r>
                      <a:r>
                        <a:rPr sz="1900" b="1" spc="-25" dirty="0">
                          <a:solidFill>
                            <a:srgbClr val="FFFFFF"/>
                          </a:solidFill>
                          <a:latin typeface="Arial"/>
                          <a:cs typeface="Arial"/>
                        </a:rPr>
                        <a:t> </a:t>
                      </a:r>
                      <a:r>
                        <a:rPr sz="1900" b="1" spc="-20" dirty="0">
                          <a:solidFill>
                            <a:srgbClr val="FFFFFF"/>
                          </a:solidFill>
                          <a:latin typeface="Arial"/>
                          <a:cs typeface="Arial"/>
                        </a:rPr>
                        <a:t>Ring</a:t>
                      </a:r>
                      <a:endParaRPr sz="1900" dirty="0">
                        <a:latin typeface="Arial"/>
                        <a:cs typeface="Arial"/>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64749"/>
                    </a:solidFill>
                  </a:tcPr>
                </a:tc>
                <a:tc>
                  <a:txBody>
                    <a:bodyPr/>
                    <a:lstStyle/>
                    <a:p>
                      <a:pPr algn="ctr">
                        <a:lnSpc>
                          <a:spcPct val="100000"/>
                        </a:lnSpc>
                        <a:spcBef>
                          <a:spcPts val="305"/>
                        </a:spcBef>
                      </a:pPr>
                      <a:r>
                        <a:rPr sz="1900" b="1" dirty="0">
                          <a:solidFill>
                            <a:srgbClr val="FFFFFF"/>
                          </a:solidFill>
                          <a:latin typeface="Arial"/>
                          <a:cs typeface="Arial"/>
                        </a:rPr>
                        <a:t>Insertion</a:t>
                      </a:r>
                      <a:r>
                        <a:rPr sz="1900" b="1" spc="-25" dirty="0">
                          <a:solidFill>
                            <a:srgbClr val="FFFFFF"/>
                          </a:solidFill>
                          <a:latin typeface="Arial"/>
                          <a:cs typeface="Arial"/>
                        </a:rPr>
                        <a:t> </a:t>
                      </a:r>
                      <a:r>
                        <a:rPr sz="1900" b="1" spc="-10" dirty="0">
                          <a:solidFill>
                            <a:srgbClr val="FFFFFF"/>
                          </a:solidFill>
                          <a:latin typeface="Arial"/>
                          <a:cs typeface="Arial"/>
                        </a:rPr>
                        <a:t>Devices</a:t>
                      </a:r>
                      <a:endParaRPr sz="1900" dirty="0">
                        <a:latin typeface="Arial"/>
                        <a:cs typeface="Arial"/>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64749"/>
                    </a:solidFill>
                  </a:tcPr>
                </a:tc>
                <a:tc>
                  <a:txBody>
                    <a:bodyPr/>
                    <a:lstStyle/>
                    <a:p>
                      <a:pPr marL="635" algn="ctr">
                        <a:lnSpc>
                          <a:spcPct val="100000"/>
                        </a:lnSpc>
                        <a:spcBef>
                          <a:spcPts val="305"/>
                        </a:spcBef>
                      </a:pPr>
                      <a:r>
                        <a:rPr sz="1900" b="1" dirty="0">
                          <a:solidFill>
                            <a:srgbClr val="FFFFFF"/>
                          </a:solidFill>
                          <a:latin typeface="Arial"/>
                          <a:cs typeface="Arial"/>
                        </a:rPr>
                        <a:t>Front</a:t>
                      </a:r>
                      <a:r>
                        <a:rPr sz="1900" b="1" spc="-10" dirty="0">
                          <a:solidFill>
                            <a:srgbClr val="FFFFFF"/>
                          </a:solidFill>
                          <a:latin typeface="Arial"/>
                          <a:cs typeface="Arial"/>
                        </a:rPr>
                        <a:t> </a:t>
                      </a:r>
                      <a:r>
                        <a:rPr sz="1900" b="1" spc="-20" dirty="0">
                          <a:solidFill>
                            <a:srgbClr val="FFFFFF"/>
                          </a:solidFill>
                          <a:latin typeface="Arial"/>
                          <a:cs typeface="Arial"/>
                        </a:rPr>
                        <a:t>Ends</a:t>
                      </a:r>
                      <a:endParaRPr sz="1900" dirty="0">
                        <a:latin typeface="Arial"/>
                        <a:cs typeface="Arial"/>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64749"/>
                    </a:solidFill>
                  </a:tcPr>
                </a:tc>
                <a:tc>
                  <a:txBody>
                    <a:bodyPr/>
                    <a:lstStyle/>
                    <a:p>
                      <a:pPr algn="ctr">
                        <a:lnSpc>
                          <a:spcPct val="100000"/>
                        </a:lnSpc>
                        <a:spcBef>
                          <a:spcPts val="305"/>
                        </a:spcBef>
                      </a:pPr>
                      <a:r>
                        <a:rPr sz="1900" b="1" spc="-10" dirty="0">
                          <a:solidFill>
                            <a:srgbClr val="FFFFFF"/>
                          </a:solidFill>
                          <a:latin typeface="Arial"/>
                          <a:cs typeface="Arial"/>
                        </a:rPr>
                        <a:t>Beamlines</a:t>
                      </a:r>
                      <a:endParaRPr sz="1900" dirty="0">
                        <a:latin typeface="Arial"/>
                        <a:cs typeface="Arial"/>
                      </a:endParaRPr>
                    </a:p>
                  </a:txBody>
                  <a:tcPr marL="0" marR="0" marT="3873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64749"/>
                    </a:solidFill>
                  </a:tcPr>
                </a:tc>
                <a:extLst>
                  <a:ext uri="{0D108BD9-81ED-4DB2-BD59-A6C34878D82A}">
                    <a16:rowId xmlns:a16="http://schemas.microsoft.com/office/drawing/2014/main" val="10000"/>
                  </a:ext>
                </a:extLst>
              </a:tr>
              <a:tr h="670560">
                <a:tc>
                  <a:txBody>
                    <a:bodyPr/>
                    <a:lstStyle/>
                    <a:p>
                      <a:pPr algn="ctr">
                        <a:lnSpc>
                          <a:spcPct val="100000"/>
                        </a:lnSpc>
                        <a:spcBef>
                          <a:spcPts val="1445"/>
                        </a:spcBef>
                      </a:pPr>
                      <a:r>
                        <a:rPr sz="1900" dirty="0">
                          <a:latin typeface="Arial"/>
                          <a:cs typeface="Arial"/>
                        </a:rPr>
                        <a:t>1,321</a:t>
                      </a:r>
                      <a:r>
                        <a:rPr sz="1900" spc="-5" dirty="0">
                          <a:latin typeface="Arial"/>
                          <a:cs typeface="Arial"/>
                        </a:rPr>
                        <a:t> </a:t>
                      </a:r>
                      <a:r>
                        <a:rPr sz="1900" spc="-10" dirty="0">
                          <a:latin typeface="Arial"/>
                          <a:cs typeface="Arial"/>
                        </a:rPr>
                        <a:t>Magnets</a:t>
                      </a:r>
                      <a:endParaRPr sz="1900" dirty="0">
                        <a:latin typeface="Arial"/>
                        <a:cs typeface="Arial"/>
                      </a:endParaRPr>
                    </a:p>
                  </a:txBody>
                  <a:tcPr marL="0" marR="0" marT="18351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CFD0"/>
                    </a:solidFill>
                  </a:tcPr>
                </a:tc>
                <a:tc>
                  <a:txBody>
                    <a:bodyPr/>
                    <a:lstStyle/>
                    <a:p>
                      <a:pPr marL="469265" marR="462280" indent="424180">
                        <a:lnSpc>
                          <a:spcPct val="100000"/>
                        </a:lnSpc>
                        <a:spcBef>
                          <a:spcPts val="309"/>
                        </a:spcBef>
                      </a:pPr>
                      <a:r>
                        <a:rPr sz="1900" spc="-20" dirty="0">
                          <a:latin typeface="Arial"/>
                          <a:cs typeface="Arial"/>
                        </a:rPr>
                        <a:t>11</a:t>
                      </a:r>
                      <a:r>
                        <a:rPr sz="1900" spc="-114" dirty="0">
                          <a:latin typeface="Arial"/>
                          <a:cs typeface="Arial"/>
                        </a:rPr>
                        <a:t> </a:t>
                      </a:r>
                      <a:r>
                        <a:rPr sz="1900" spc="-10" dirty="0">
                          <a:latin typeface="Arial"/>
                          <a:cs typeface="Arial"/>
                        </a:rPr>
                        <a:t>Phase Shifters/Supports</a:t>
                      </a:r>
                      <a:endParaRPr sz="1900" dirty="0">
                        <a:latin typeface="Arial"/>
                        <a:cs typeface="Arial"/>
                      </a:endParaRPr>
                    </a:p>
                  </a:txBody>
                  <a:tcPr marL="0" marR="0" marT="39369"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CFD0"/>
                    </a:solidFill>
                  </a:tcPr>
                </a:tc>
                <a:tc>
                  <a:txBody>
                    <a:bodyPr/>
                    <a:lstStyle/>
                    <a:p>
                      <a:pPr algn="ctr">
                        <a:lnSpc>
                          <a:spcPct val="100000"/>
                        </a:lnSpc>
                        <a:spcBef>
                          <a:spcPts val="1450"/>
                        </a:spcBef>
                      </a:pPr>
                      <a:r>
                        <a:rPr sz="1900" dirty="0">
                          <a:latin typeface="Arial"/>
                          <a:cs typeface="Arial"/>
                        </a:rPr>
                        <a:t>470</a:t>
                      </a:r>
                      <a:r>
                        <a:rPr sz="1900" spc="-35" dirty="0">
                          <a:latin typeface="Arial"/>
                          <a:cs typeface="Arial"/>
                        </a:rPr>
                        <a:t> </a:t>
                      </a:r>
                      <a:r>
                        <a:rPr sz="1900" spc="-10" dirty="0">
                          <a:latin typeface="Arial"/>
                          <a:cs typeface="Arial"/>
                        </a:rPr>
                        <a:t>Tables/Supports</a:t>
                      </a:r>
                      <a:endParaRPr sz="1900" dirty="0">
                        <a:latin typeface="Arial"/>
                        <a:cs typeface="Arial"/>
                      </a:endParaRPr>
                    </a:p>
                  </a:txBody>
                  <a:tcPr marL="0" marR="0" marT="18415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CFD0"/>
                    </a:solidFill>
                  </a:tcPr>
                </a:tc>
                <a:tc>
                  <a:txBody>
                    <a:bodyPr/>
                    <a:lstStyle/>
                    <a:p>
                      <a:pPr algn="ctr">
                        <a:lnSpc>
                          <a:spcPct val="100000"/>
                        </a:lnSpc>
                        <a:spcBef>
                          <a:spcPts val="1450"/>
                        </a:spcBef>
                      </a:pPr>
                      <a:r>
                        <a:rPr sz="1900" dirty="0">
                          <a:latin typeface="Arial"/>
                          <a:cs typeface="Arial"/>
                        </a:rPr>
                        <a:t>36 </a:t>
                      </a:r>
                      <a:r>
                        <a:rPr sz="1900" spc="-10" dirty="0">
                          <a:latin typeface="Arial"/>
                          <a:cs typeface="Arial"/>
                        </a:rPr>
                        <a:t>Enclosures</a:t>
                      </a:r>
                      <a:endParaRPr sz="1900" dirty="0">
                        <a:latin typeface="Arial"/>
                        <a:cs typeface="Arial"/>
                      </a:endParaRPr>
                    </a:p>
                  </a:txBody>
                  <a:tcPr marL="0" marR="0" marT="18415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CFD0"/>
                    </a:solidFill>
                  </a:tcPr>
                </a:tc>
                <a:extLst>
                  <a:ext uri="{0D108BD9-81ED-4DB2-BD59-A6C34878D82A}">
                    <a16:rowId xmlns:a16="http://schemas.microsoft.com/office/drawing/2014/main" val="10001"/>
                  </a:ext>
                </a:extLst>
              </a:tr>
              <a:tr h="670560">
                <a:tc>
                  <a:txBody>
                    <a:bodyPr/>
                    <a:lstStyle/>
                    <a:p>
                      <a:pPr marL="709930" marR="617855" indent="-85090">
                        <a:lnSpc>
                          <a:spcPct val="100000"/>
                        </a:lnSpc>
                        <a:spcBef>
                          <a:spcPts val="310"/>
                        </a:spcBef>
                      </a:pPr>
                      <a:r>
                        <a:rPr sz="1900" dirty="0">
                          <a:latin typeface="Arial"/>
                          <a:cs typeface="Arial"/>
                        </a:rPr>
                        <a:t>4,640</a:t>
                      </a:r>
                      <a:r>
                        <a:rPr sz="1900" spc="-15" dirty="0">
                          <a:latin typeface="Arial"/>
                          <a:cs typeface="Arial"/>
                        </a:rPr>
                        <a:t> </a:t>
                      </a:r>
                      <a:r>
                        <a:rPr sz="1900" spc="-35" dirty="0">
                          <a:latin typeface="Arial"/>
                          <a:cs typeface="Arial"/>
                        </a:rPr>
                        <a:t>Vacuum </a:t>
                      </a:r>
                      <a:r>
                        <a:rPr sz="1900" spc="-10" dirty="0">
                          <a:latin typeface="Arial"/>
                          <a:cs typeface="Arial"/>
                        </a:rPr>
                        <a:t>Components</a:t>
                      </a:r>
                      <a:endParaRPr sz="1900" dirty="0">
                        <a:latin typeface="Arial"/>
                        <a:cs typeface="Arial"/>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tc>
                  <a:txBody>
                    <a:bodyPr/>
                    <a:lstStyle/>
                    <a:p>
                      <a:pPr marL="415290" marR="407670" indent="422909">
                        <a:lnSpc>
                          <a:spcPct val="100000"/>
                        </a:lnSpc>
                        <a:spcBef>
                          <a:spcPts val="310"/>
                        </a:spcBef>
                      </a:pPr>
                      <a:r>
                        <a:rPr sz="1900" dirty="0">
                          <a:latin typeface="Arial"/>
                          <a:cs typeface="Arial"/>
                        </a:rPr>
                        <a:t>48 </a:t>
                      </a:r>
                      <a:r>
                        <a:rPr sz="1900" spc="-10" dirty="0">
                          <a:latin typeface="Arial"/>
                          <a:cs typeface="Arial"/>
                        </a:rPr>
                        <a:t>Canted Magnets/Supports</a:t>
                      </a:r>
                      <a:endParaRPr sz="1900" dirty="0">
                        <a:latin typeface="Arial"/>
                        <a:cs typeface="Arial"/>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tc>
                  <a:txBody>
                    <a:bodyPr/>
                    <a:lstStyle/>
                    <a:p>
                      <a:pPr algn="ctr">
                        <a:lnSpc>
                          <a:spcPct val="100000"/>
                        </a:lnSpc>
                        <a:spcBef>
                          <a:spcPts val="1450"/>
                        </a:spcBef>
                      </a:pPr>
                      <a:r>
                        <a:rPr sz="1900" dirty="0">
                          <a:latin typeface="Arial"/>
                          <a:cs typeface="Arial"/>
                        </a:rPr>
                        <a:t>162</a:t>
                      </a:r>
                      <a:r>
                        <a:rPr sz="1900" spc="-5" dirty="0">
                          <a:latin typeface="Arial"/>
                          <a:cs typeface="Arial"/>
                        </a:rPr>
                        <a:t> </a:t>
                      </a:r>
                      <a:r>
                        <a:rPr sz="1900" spc="-10" dirty="0">
                          <a:latin typeface="Arial"/>
                          <a:cs typeface="Arial"/>
                        </a:rPr>
                        <a:t>Shutters</a:t>
                      </a:r>
                      <a:endParaRPr sz="1900" dirty="0">
                        <a:latin typeface="Arial"/>
                        <a:cs typeface="Arial"/>
                      </a:endParaRPr>
                    </a:p>
                  </a:txBody>
                  <a:tcPr marL="0" marR="0" marT="1841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tc>
                  <a:txBody>
                    <a:bodyPr/>
                    <a:lstStyle/>
                    <a:p>
                      <a:pPr algn="ctr">
                        <a:lnSpc>
                          <a:spcPct val="100000"/>
                        </a:lnSpc>
                        <a:spcBef>
                          <a:spcPts val="1450"/>
                        </a:spcBef>
                      </a:pPr>
                      <a:r>
                        <a:rPr sz="1900" dirty="0">
                          <a:latin typeface="Arial"/>
                          <a:cs typeface="Arial"/>
                        </a:rPr>
                        <a:t>55 </a:t>
                      </a:r>
                      <a:r>
                        <a:rPr sz="1900" spc="-10" dirty="0">
                          <a:latin typeface="Arial"/>
                          <a:cs typeface="Arial"/>
                        </a:rPr>
                        <a:t>Mirrors</a:t>
                      </a:r>
                      <a:endParaRPr sz="1900" dirty="0">
                        <a:latin typeface="Arial"/>
                        <a:cs typeface="Arial"/>
                      </a:endParaRPr>
                    </a:p>
                  </a:txBody>
                  <a:tcPr marL="0" marR="0" marT="1841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extLst>
                  <a:ext uri="{0D108BD9-81ED-4DB2-BD59-A6C34878D82A}">
                    <a16:rowId xmlns:a16="http://schemas.microsoft.com/office/drawing/2014/main" val="10002"/>
                  </a:ext>
                </a:extLst>
              </a:tr>
              <a:tr h="381000">
                <a:tc>
                  <a:txBody>
                    <a:bodyPr/>
                    <a:lstStyle/>
                    <a:p>
                      <a:pPr algn="ctr">
                        <a:lnSpc>
                          <a:spcPct val="100000"/>
                        </a:lnSpc>
                        <a:spcBef>
                          <a:spcPts val="310"/>
                        </a:spcBef>
                      </a:pPr>
                      <a:r>
                        <a:rPr sz="1900" dirty="0">
                          <a:latin typeface="Arial"/>
                          <a:cs typeface="Arial"/>
                        </a:rPr>
                        <a:t>2,245</a:t>
                      </a:r>
                      <a:r>
                        <a:rPr sz="1900" spc="-15" dirty="0">
                          <a:latin typeface="Arial"/>
                          <a:cs typeface="Arial"/>
                        </a:rPr>
                        <a:t> </a:t>
                      </a:r>
                      <a:r>
                        <a:rPr sz="1900" dirty="0">
                          <a:latin typeface="Arial"/>
                          <a:cs typeface="Arial"/>
                        </a:rPr>
                        <a:t>Power</a:t>
                      </a:r>
                      <a:r>
                        <a:rPr sz="1900" spc="-5" dirty="0">
                          <a:latin typeface="Arial"/>
                          <a:cs typeface="Arial"/>
                        </a:rPr>
                        <a:t> </a:t>
                      </a:r>
                      <a:r>
                        <a:rPr sz="1900" spc="-10" dirty="0">
                          <a:latin typeface="Arial"/>
                          <a:cs typeface="Arial"/>
                        </a:rPr>
                        <a:t>Supplies</a:t>
                      </a:r>
                      <a:endParaRPr sz="1900" dirty="0">
                        <a:latin typeface="Arial"/>
                        <a:cs typeface="Arial"/>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CFD0"/>
                    </a:solidFill>
                  </a:tcPr>
                </a:tc>
                <a:tc>
                  <a:txBody>
                    <a:bodyPr/>
                    <a:lstStyle/>
                    <a:p>
                      <a:pPr algn="ctr">
                        <a:lnSpc>
                          <a:spcPct val="100000"/>
                        </a:lnSpc>
                        <a:spcBef>
                          <a:spcPts val="310"/>
                        </a:spcBef>
                      </a:pPr>
                      <a:r>
                        <a:rPr sz="1900" dirty="0">
                          <a:latin typeface="Arial"/>
                          <a:cs typeface="Arial"/>
                        </a:rPr>
                        <a:t>33</a:t>
                      </a:r>
                      <a:r>
                        <a:rPr sz="1900" spc="-5" dirty="0">
                          <a:latin typeface="Arial"/>
                          <a:cs typeface="Arial"/>
                        </a:rPr>
                        <a:t> </a:t>
                      </a:r>
                      <a:r>
                        <a:rPr sz="1900" dirty="0">
                          <a:latin typeface="Arial"/>
                          <a:cs typeface="Arial"/>
                        </a:rPr>
                        <a:t>Corrector </a:t>
                      </a:r>
                      <a:r>
                        <a:rPr sz="1900" spc="-10" dirty="0">
                          <a:latin typeface="Arial"/>
                          <a:cs typeface="Arial"/>
                        </a:rPr>
                        <a:t>Magnets</a:t>
                      </a:r>
                      <a:endParaRPr sz="1900" dirty="0">
                        <a:latin typeface="Arial"/>
                        <a:cs typeface="Arial"/>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CFD0"/>
                    </a:solidFill>
                  </a:tcPr>
                </a:tc>
                <a:tc>
                  <a:txBody>
                    <a:bodyPr/>
                    <a:lstStyle/>
                    <a:p>
                      <a:pPr algn="ctr">
                        <a:lnSpc>
                          <a:spcPct val="100000"/>
                        </a:lnSpc>
                        <a:spcBef>
                          <a:spcPts val="310"/>
                        </a:spcBef>
                      </a:pPr>
                      <a:r>
                        <a:rPr sz="1900" dirty="0">
                          <a:latin typeface="Arial"/>
                          <a:cs typeface="Arial"/>
                        </a:rPr>
                        <a:t>108</a:t>
                      </a:r>
                      <a:r>
                        <a:rPr sz="1900" spc="5" dirty="0">
                          <a:latin typeface="Arial"/>
                          <a:cs typeface="Arial"/>
                        </a:rPr>
                        <a:t> </a:t>
                      </a:r>
                      <a:r>
                        <a:rPr sz="1900" spc="-20" dirty="0">
                          <a:latin typeface="Arial"/>
                          <a:cs typeface="Arial"/>
                        </a:rPr>
                        <a:t>BPMs</a:t>
                      </a:r>
                      <a:endParaRPr sz="1900" dirty="0">
                        <a:latin typeface="Arial"/>
                        <a:cs typeface="Arial"/>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CFD0"/>
                    </a:solidFill>
                  </a:tcPr>
                </a:tc>
                <a:tc>
                  <a:txBody>
                    <a:bodyPr/>
                    <a:lstStyle/>
                    <a:p>
                      <a:pPr algn="ctr">
                        <a:lnSpc>
                          <a:spcPct val="100000"/>
                        </a:lnSpc>
                        <a:spcBef>
                          <a:spcPts val="310"/>
                        </a:spcBef>
                      </a:pPr>
                      <a:r>
                        <a:rPr sz="1900" dirty="0">
                          <a:latin typeface="Arial"/>
                          <a:cs typeface="Arial"/>
                        </a:rPr>
                        <a:t>20 </a:t>
                      </a:r>
                      <a:r>
                        <a:rPr sz="1900" spc="-10" dirty="0">
                          <a:latin typeface="Arial"/>
                          <a:cs typeface="Arial"/>
                        </a:rPr>
                        <a:t>Instruments</a:t>
                      </a:r>
                      <a:endParaRPr sz="1900" dirty="0">
                        <a:latin typeface="Arial"/>
                        <a:cs typeface="Arial"/>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CFD0"/>
                    </a:solidFill>
                  </a:tcPr>
                </a:tc>
                <a:extLst>
                  <a:ext uri="{0D108BD9-81ED-4DB2-BD59-A6C34878D82A}">
                    <a16:rowId xmlns:a16="http://schemas.microsoft.com/office/drawing/2014/main" val="10003"/>
                  </a:ext>
                </a:extLst>
              </a:tr>
              <a:tr h="669925">
                <a:tc>
                  <a:txBody>
                    <a:bodyPr/>
                    <a:lstStyle/>
                    <a:p>
                      <a:pPr marL="811530" marR="407670" indent="-397510">
                        <a:lnSpc>
                          <a:spcPct val="100000"/>
                        </a:lnSpc>
                        <a:spcBef>
                          <a:spcPts val="310"/>
                        </a:spcBef>
                      </a:pPr>
                      <a:r>
                        <a:rPr sz="1900" dirty="0">
                          <a:latin typeface="Arial"/>
                          <a:cs typeface="Arial"/>
                        </a:rPr>
                        <a:t>400</a:t>
                      </a:r>
                      <a:r>
                        <a:rPr sz="1900" spc="-10" dirty="0">
                          <a:latin typeface="Arial"/>
                          <a:cs typeface="Arial"/>
                        </a:rPr>
                        <a:t> </a:t>
                      </a:r>
                      <a:r>
                        <a:rPr sz="1900" dirty="0">
                          <a:latin typeface="Arial"/>
                          <a:cs typeface="Arial"/>
                        </a:rPr>
                        <a:t>Power</a:t>
                      </a:r>
                      <a:r>
                        <a:rPr sz="1900" spc="-5" dirty="0">
                          <a:latin typeface="Arial"/>
                          <a:cs typeface="Arial"/>
                        </a:rPr>
                        <a:t> </a:t>
                      </a:r>
                      <a:r>
                        <a:rPr sz="1900" spc="-10" dirty="0">
                          <a:latin typeface="Arial"/>
                          <a:cs typeface="Arial"/>
                        </a:rPr>
                        <a:t>Supply Controllers</a:t>
                      </a:r>
                      <a:endParaRPr sz="1900" dirty="0">
                        <a:latin typeface="Arial"/>
                        <a:cs typeface="Arial"/>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tc>
                  <a:txBody>
                    <a:bodyPr/>
                    <a:lstStyle/>
                    <a:p>
                      <a:pPr marL="709930" marR="702945" indent="15875">
                        <a:lnSpc>
                          <a:spcPct val="100000"/>
                        </a:lnSpc>
                        <a:spcBef>
                          <a:spcPts val="310"/>
                        </a:spcBef>
                      </a:pPr>
                      <a:r>
                        <a:rPr sz="1900" dirty="0">
                          <a:latin typeface="Arial"/>
                          <a:cs typeface="Arial"/>
                        </a:rPr>
                        <a:t>800</a:t>
                      </a:r>
                      <a:r>
                        <a:rPr sz="1900" spc="5" dirty="0">
                          <a:latin typeface="Arial"/>
                          <a:cs typeface="Arial"/>
                        </a:rPr>
                        <a:t> </a:t>
                      </a:r>
                      <a:r>
                        <a:rPr sz="1900" spc="-10" dirty="0">
                          <a:latin typeface="Arial"/>
                          <a:cs typeface="Arial"/>
                        </a:rPr>
                        <a:t>Vacuum Components</a:t>
                      </a:r>
                      <a:endParaRPr sz="1900" dirty="0">
                        <a:latin typeface="Arial"/>
                        <a:cs typeface="Arial"/>
                      </a:endParaRPr>
                    </a:p>
                  </a:txBody>
                  <a:tcPr marL="0" marR="0" marT="393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tc>
                  <a:txBody>
                    <a:bodyPr/>
                    <a:lstStyle/>
                    <a:p>
                      <a:pPr algn="ctr">
                        <a:lnSpc>
                          <a:spcPct val="100000"/>
                        </a:lnSpc>
                        <a:spcBef>
                          <a:spcPts val="1450"/>
                        </a:spcBef>
                      </a:pPr>
                      <a:r>
                        <a:rPr sz="1900" dirty="0">
                          <a:latin typeface="Arial"/>
                          <a:cs typeface="Arial"/>
                        </a:rPr>
                        <a:t>162</a:t>
                      </a:r>
                      <a:r>
                        <a:rPr sz="1900" spc="5" dirty="0">
                          <a:latin typeface="Arial"/>
                          <a:cs typeface="Arial"/>
                        </a:rPr>
                        <a:t> </a:t>
                      </a:r>
                      <a:r>
                        <a:rPr sz="1900" spc="-10" dirty="0">
                          <a:latin typeface="Arial"/>
                          <a:cs typeface="Arial"/>
                        </a:rPr>
                        <a:t>Masks</a:t>
                      </a:r>
                      <a:endParaRPr sz="1900" dirty="0">
                        <a:latin typeface="Arial"/>
                        <a:cs typeface="Arial"/>
                      </a:endParaRPr>
                    </a:p>
                  </a:txBody>
                  <a:tcPr marL="0" marR="0" marT="1841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tc>
                  <a:txBody>
                    <a:bodyPr/>
                    <a:lstStyle/>
                    <a:p>
                      <a:pPr algn="ctr">
                        <a:lnSpc>
                          <a:spcPct val="100000"/>
                        </a:lnSpc>
                        <a:spcBef>
                          <a:spcPts val="1450"/>
                        </a:spcBef>
                      </a:pPr>
                      <a:r>
                        <a:rPr sz="1900" dirty="0">
                          <a:latin typeface="Arial"/>
                          <a:cs typeface="Arial"/>
                        </a:rPr>
                        <a:t>19 </a:t>
                      </a:r>
                      <a:r>
                        <a:rPr sz="1900" spc="-10" dirty="0">
                          <a:latin typeface="Arial"/>
                          <a:cs typeface="Arial"/>
                        </a:rPr>
                        <a:t>Monochromators</a:t>
                      </a:r>
                      <a:endParaRPr sz="1900" dirty="0">
                        <a:latin typeface="Arial"/>
                        <a:cs typeface="Arial"/>
                      </a:endParaRPr>
                    </a:p>
                  </a:txBody>
                  <a:tcPr marL="0" marR="0" marT="1841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extLst>
                  <a:ext uri="{0D108BD9-81ED-4DB2-BD59-A6C34878D82A}">
                    <a16:rowId xmlns:a16="http://schemas.microsoft.com/office/drawing/2014/main" val="10004"/>
                  </a:ext>
                </a:extLst>
              </a:tr>
              <a:tr h="670560">
                <a:tc>
                  <a:txBody>
                    <a:bodyPr/>
                    <a:lstStyle/>
                    <a:p>
                      <a:pPr marL="704215">
                        <a:lnSpc>
                          <a:spcPct val="100000"/>
                        </a:lnSpc>
                        <a:spcBef>
                          <a:spcPts val="315"/>
                        </a:spcBef>
                      </a:pPr>
                      <a:r>
                        <a:rPr sz="1900" dirty="0">
                          <a:latin typeface="Arial"/>
                          <a:cs typeface="Arial"/>
                        </a:rPr>
                        <a:t>560</a:t>
                      </a:r>
                      <a:r>
                        <a:rPr sz="1900" spc="5" dirty="0">
                          <a:latin typeface="Arial"/>
                          <a:cs typeface="Arial"/>
                        </a:rPr>
                        <a:t> </a:t>
                      </a:r>
                      <a:r>
                        <a:rPr sz="1900" dirty="0">
                          <a:latin typeface="Arial"/>
                          <a:cs typeface="Arial"/>
                        </a:rPr>
                        <a:t>RF</a:t>
                      </a:r>
                      <a:r>
                        <a:rPr sz="1900" spc="-5" dirty="0">
                          <a:latin typeface="Arial"/>
                          <a:cs typeface="Arial"/>
                        </a:rPr>
                        <a:t> </a:t>
                      </a:r>
                      <a:r>
                        <a:rPr sz="1900" spc="-25" dirty="0">
                          <a:latin typeface="Arial"/>
                          <a:cs typeface="Arial"/>
                        </a:rPr>
                        <a:t>BPM</a:t>
                      </a:r>
                      <a:endParaRPr sz="1900" dirty="0">
                        <a:latin typeface="Arial"/>
                        <a:cs typeface="Arial"/>
                      </a:endParaRPr>
                    </a:p>
                    <a:p>
                      <a:pPr marL="804545">
                        <a:lnSpc>
                          <a:spcPct val="100000"/>
                        </a:lnSpc>
                      </a:pPr>
                      <a:r>
                        <a:rPr sz="1900" spc="-10" dirty="0">
                          <a:latin typeface="Arial"/>
                          <a:cs typeface="Arial"/>
                        </a:rPr>
                        <a:t>Electronics</a:t>
                      </a:r>
                      <a:endParaRPr sz="1900" dirty="0">
                        <a:latin typeface="Arial"/>
                        <a:cs typeface="Arial"/>
                      </a:endParaRPr>
                    </a:p>
                  </a:txBody>
                  <a:tcPr marL="0" marR="0" marT="400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CFD0"/>
                    </a:solidFill>
                  </a:tcPr>
                </a:tc>
                <a:tc>
                  <a:txBody>
                    <a:bodyPr/>
                    <a:lstStyle/>
                    <a:p>
                      <a:pPr algn="ctr">
                        <a:lnSpc>
                          <a:spcPct val="100000"/>
                        </a:lnSpc>
                        <a:spcBef>
                          <a:spcPts val="1455"/>
                        </a:spcBef>
                      </a:pPr>
                      <a:r>
                        <a:rPr sz="1900" dirty="0">
                          <a:latin typeface="Arial"/>
                          <a:cs typeface="Arial"/>
                        </a:rPr>
                        <a:t>68</a:t>
                      </a:r>
                      <a:r>
                        <a:rPr sz="1900" spc="-5" dirty="0">
                          <a:latin typeface="Arial"/>
                          <a:cs typeface="Arial"/>
                        </a:rPr>
                        <a:t> </a:t>
                      </a:r>
                      <a:r>
                        <a:rPr sz="1900" dirty="0">
                          <a:latin typeface="Arial"/>
                          <a:cs typeface="Arial"/>
                        </a:rPr>
                        <a:t>Power</a:t>
                      </a:r>
                      <a:r>
                        <a:rPr sz="1900" spc="-5" dirty="0">
                          <a:latin typeface="Arial"/>
                          <a:cs typeface="Arial"/>
                        </a:rPr>
                        <a:t> </a:t>
                      </a:r>
                      <a:r>
                        <a:rPr sz="1900" spc="-10" dirty="0">
                          <a:latin typeface="Arial"/>
                          <a:cs typeface="Arial"/>
                        </a:rPr>
                        <a:t>Supplies</a:t>
                      </a:r>
                      <a:endParaRPr sz="1900" dirty="0">
                        <a:latin typeface="Arial"/>
                        <a:cs typeface="Arial"/>
                      </a:endParaRPr>
                    </a:p>
                  </a:txBody>
                  <a:tcPr marL="0" marR="0" marT="184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CFD0"/>
                    </a:solidFill>
                  </a:tcPr>
                </a:tc>
                <a:tc>
                  <a:txBody>
                    <a:bodyPr/>
                    <a:lstStyle/>
                    <a:p>
                      <a:pPr algn="ctr">
                        <a:lnSpc>
                          <a:spcPct val="100000"/>
                        </a:lnSpc>
                        <a:spcBef>
                          <a:spcPts val="1455"/>
                        </a:spcBef>
                      </a:pPr>
                      <a:r>
                        <a:rPr sz="1900" spc="-10" dirty="0">
                          <a:latin typeface="Arial"/>
                          <a:cs typeface="Arial"/>
                        </a:rPr>
                        <a:t>116</a:t>
                      </a:r>
                      <a:r>
                        <a:rPr sz="1900" spc="-110" dirty="0">
                          <a:latin typeface="Arial"/>
                          <a:cs typeface="Arial"/>
                        </a:rPr>
                        <a:t> </a:t>
                      </a:r>
                      <a:r>
                        <a:rPr sz="1900" spc="-10" dirty="0">
                          <a:latin typeface="Arial"/>
                          <a:cs typeface="Arial"/>
                        </a:rPr>
                        <a:t>Collimators</a:t>
                      </a:r>
                      <a:endParaRPr sz="1900" dirty="0">
                        <a:latin typeface="Arial"/>
                        <a:cs typeface="Arial"/>
                      </a:endParaRPr>
                    </a:p>
                  </a:txBody>
                  <a:tcPr marL="0" marR="0" marT="184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CFD0"/>
                    </a:solidFill>
                  </a:tcPr>
                </a:tc>
                <a:tc>
                  <a:txBody>
                    <a:bodyPr/>
                    <a:lstStyle/>
                    <a:p>
                      <a:pPr algn="ctr">
                        <a:lnSpc>
                          <a:spcPct val="100000"/>
                        </a:lnSpc>
                        <a:spcBef>
                          <a:spcPts val="1455"/>
                        </a:spcBef>
                      </a:pPr>
                      <a:r>
                        <a:rPr sz="1900" dirty="0">
                          <a:latin typeface="Arial"/>
                          <a:cs typeface="Arial"/>
                        </a:rPr>
                        <a:t>9</a:t>
                      </a:r>
                      <a:r>
                        <a:rPr sz="1900" spc="-35" dirty="0">
                          <a:latin typeface="Arial"/>
                          <a:cs typeface="Arial"/>
                        </a:rPr>
                        <a:t> </a:t>
                      </a:r>
                      <a:r>
                        <a:rPr sz="1900" spc="-10" dirty="0">
                          <a:latin typeface="Arial"/>
                          <a:cs typeface="Arial"/>
                        </a:rPr>
                        <a:t>Transports</a:t>
                      </a:r>
                      <a:endParaRPr sz="1900" dirty="0">
                        <a:latin typeface="Arial"/>
                        <a:cs typeface="Arial"/>
                      </a:endParaRPr>
                    </a:p>
                  </a:txBody>
                  <a:tcPr marL="0" marR="0" marT="184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CFD0"/>
                    </a:solidFill>
                  </a:tcPr>
                </a:tc>
                <a:extLst>
                  <a:ext uri="{0D108BD9-81ED-4DB2-BD59-A6C34878D82A}">
                    <a16:rowId xmlns:a16="http://schemas.microsoft.com/office/drawing/2014/main" val="10005"/>
                  </a:ext>
                </a:extLst>
              </a:tr>
              <a:tr h="670560">
                <a:tc>
                  <a:txBody>
                    <a:bodyPr/>
                    <a:lstStyle/>
                    <a:p>
                      <a:pPr algn="ctr">
                        <a:lnSpc>
                          <a:spcPct val="100000"/>
                        </a:lnSpc>
                        <a:spcBef>
                          <a:spcPts val="1455"/>
                        </a:spcBef>
                      </a:pPr>
                      <a:r>
                        <a:rPr sz="1900" dirty="0">
                          <a:latin typeface="Arial"/>
                          <a:cs typeface="Arial"/>
                        </a:rPr>
                        <a:t>200</a:t>
                      </a:r>
                      <a:r>
                        <a:rPr sz="1900" spc="-5" dirty="0">
                          <a:latin typeface="Arial"/>
                          <a:cs typeface="Arial"/>
                        </a:rPr>
                        <a:t> </a:t>
                      </a:r>
                      <a:r>
                        <a:rPr sz="1900" dirty="0">
                          <a:latin typeface="Arial"/>
                          <a:cs typeface="Arial"/>
                        </a:rPr>
                        <a:t>Module</a:t>
                      </a:r>
                      <a:r>
                        <a:rPr sz="1900" spc="-90" dirty="0">
                          <a:latin typeface="Arial"/>
                          <a:cs typeface="Arial"/>
                        </a:rPr>
                        <a:t> </a:t>
                      </a:r>
                      <a:r>
                        <a:rPr sz="1900" spc="-10" dirty="0">
                          <a:latin typeface="Arial"/>
                          <a:cs typeface="Arial"/>
                        </a:rPr>
                        <a:t>Assemblies</a:t>
                      </a:r>
                      <a:endParaRPr sz="1900" dirty="0">
                        <a:latin typeface="Arial"/>
                        <a:cs typeface="Arial"/>
                      </a:endParaRPr>
                    </a:p>
                  </a:txBody>
                  <a:tcPr marL="0" marR="0" marT="184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tc>
                  <a:txBody>
                    <a:bodyPr/>
                    <a:lstStyle/>
                    <a:p>
                      <a:pPr algn="ctr">
                        <a:lnSpc>
                          <a:spcPct val="100000"/>
                        </a:lnSpc>
                        <a:spcBef>
                          <a:spcPts val="1455"/>
                        </a:spcBef>
                      </a:pPr>
                      <a:r>
                        <a:rPr sz="1900" dirty="0">
                          <a:latin typeface="Arial"/>
                          <a:cs typeface="Arial"/>
                        </a:rPr>
                        <a:t>57</a:t>
                      </a:r>
                      <a:r>
                        <a:rPr sz="1900" spc="-15" dirty="0">
                          <a:latin typeface="Arial"/>
                          <a:cs typeface="Arial"/>
                        </a:rPr>
                        <a:t> </a:t>
                      </a:r>
                      <a:r>
                        <a:rPr sz="1900" dirty="0">
                          <a:latin typeface="Arial"/>
                          <a:cs typeface="Arial"/>
                        </a:rPr>
                        <a:t>Insertion </a:t>
                      </a:r>
                      <a:r>
                        <a:rPr sz="1900" spc="-10" dirty="0">
                          <a:latin typeface="Arial"/>
                          <a:cs typeface="Arial"/>
                        </a:rPr>
                        <a:t>Devices</a:t>
                      </a:r>
                      <a:endParaRPr sz="1900" dirty="0">
                        <a:latin typeface="Arial"/>
                        <a:cs typeface="Arial"/>
                      </a:endParaRPr>
                    </a:p>
                  </a:txBody>
                  <a:tcPr marL="0" marR="0" marT="184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tc>
                  <a:txBody>
                    <a:bodyPr/>
                    <a:lstStyle/>
                    <a:p>
                      <a:pPr marL="380365" marR="144145" indent="-229870">
                        <a:lnSpc>
                          <a:spcPct val="100000"/>
                        </a:lnSpc>
                        <a:spcBef>
                          <a:spcPts val="315"/>
                        </a:spcBef>
                      </a:pPr>
                      <a:r>
                        <a:rPr sz="1900" dirty="0">
                          <a:latin typeface="Arial"/>
                          <a:cs typeface="Arial"/>
                        </a:rPr>
                        <a:t>35</a:t>
                      </a:r>
                      <a:r>
                        <a:rPr sz="1900" spc="-15" dirty="0">
                          <a:latin typeface="Arial"/>
                          <a:cs typeface="Arial"/>
                        </a:rPr>
                        <a:t> </a:t>
                      </a:r>
                      <a:r>
                        <a:rPr sz="1900" dirty="0">
                          <a:latin typeface="Arial"/>
                          <a:cs typeface="Arial"/>
                        </a:rPr>
                        <a:t>High</a:t>
                      </a:r>
                      <a:r>
                        <a:rPr sz="1900" spc="-5" dirty="0">
                          <a:latin typeface="Arial"/>
                          <a:cs typeface="Arial"/>
                        </a:rPr>
                        <a:t> </a:t>
                      </a:r>
                      <a:r>
                        <a:rPr sz="1900" dirty="0">
                          <a:latin typeface="Arial"/>
                          <a:cs typeface="Arial"/>
                        </a:rPr>
                        <a:t>Heat Load</a:t>
                      </a:r>
                      <a:r>
                        <a:rPr sz="1900" spc="10" dirty="0">
                          <a:latin typeface="Arial"/>
                          <a:cs typeface="Arial"/>
                        </a:rPr>
                        <a:t> </a:t>
                      </a:r>
                      <a:r>
                        <a:rPr sz="1900" spc="-25" dirty="0">
                          <a:latin typeface="Arial"/>
                          <a:cs typeface="Arial"/>
                        </a:rPr>
                        <a:t>and </a:t>
                      </a:r>
                      <a:r>
                        <a:rPr sz="1900" dirty="0">
                          <a:latin typeface="Arial"/>
                          <a:cs typeface="Arial"/>
                        </a:rPr>
                        <a:t>Canted Front</a:t>
                      </a:r>
                      <a:r>
                        <a:rPr sz="1900" spc="-5" dirty="0">
                          <a:latin typeface="Arial"/>
                          <a:cs typeface="Arial"/>
                        </a:rPr>
                        <a:t> </a:t>
                      </a:r>
                      <a:r>
                        <a:rPr sz="1900" spc="-20" dirty="0">
                          <a:latin typeface="Arial"/>
                          <a:cs typeface="Arial"/>
                        </a:rPr>
                        <a:t>Ends</a:t>
                      </a:r>
                      <a:endParaRPr sz="1900" dirty="0">
                        <a:latin typeface="Arial"/>
                        <a:cs typeface="Arial"/>
                      </a:endParaRPr>
                    </a:p>
                  </a:txBody>
                  <a:tcPr marL="0" marR="0" marT="400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tc>
                  <a:txBody>
                    <a:bodyPr/>
                    <a:lstStyle/>
                    <a:p>
                      <a:pPr marL="555625" marR="548640" indent="80645">
                        <a:lnSpc>
                          <a:spcPct val="100000"/>
                        </a:lnSpc>
                        <a:spcBef>
                          <a:spcPts val="315"/>
                        </a:spcBef>
                      </a:pPr>
                      <a:r>
                        <a:rPr sz="1900" dirty="0">
                          <a:latin typeface="Arial"/>
                          <a:cs typeface="Arial"/>
                        </a:rPr>
                        <a:t>21</a:t>
                      </a:r>
                      <a:r>
                        <a:rPr sz="1900" spc="-10" dirty="0">
                          <a:latin typeface="Arial"/>
                          <a:cs typeface="Arial"/>
                        </a:rPr>
                        <a:t> Compound </a:t>
                      </a:r>
                      <a:r>
                        <a:rPr sz="1900" dirty="0">
                          <a:latin typeface="Arial"/>
                          <a:cs typeface="Arial"/>
                        </a:rPr>
                        <a:t>Refractive</a:t>
                      </a:r>
                      <a:r>
                        <a:rPr sz="1900" spc="-20" dirty="0">
                          <a:latin typeface="Arial"/>
                          <a:cs typeface="Arial"/>
                        </a:rPr>
                        <a:t> Lens</a:t>
                      </a:r>
                      <a:endParaRPr sz="1900" dirty="0">
                        <a:latin typeface="Arial"/>
                        <a:cs typeface="Arial"/>
                      </a:endParaRPr>
                    </a:p>
                  </a:txBody>
                  <a:tcPr marL="0" marR="0" marT="400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9E9"/>
                    </a:solidFill>
                  </a:tcPr>
                </a:tc>
                <a:extLst>
                  <a:ext uri="{0D108BD9-81ED-4DB2-BD59-A6C34878D82A}">
                    <a16:rowId xmlns:a16="http://schemas.microsoft.com/office/drawing/2014/main" val="10006"/>
                  </a:ext>
                </a:extLst>
              </a:tr>
            </a:tbl>
          </a:graphicData>
        </a:graphic>
      </p:graphicFrame>
      <p:pic>
        <p:nvPicPr>
          <p:cNvPr id="5" name="Picture 4">
            <a:extLst>
              <a:ext uri="{FF2B5EF4-FFF2-40B4-BE49-F238E27FC236}">
                <a16:creationId xmlns:a16="http://schemas.microsoft.com/office/drawing/2014/main" id="{2BC570A3-8C93-4105-B1A8-96B68E48EB7D}"/>
              </a:ext>
            </a:extLst>
          </p:cNvPr>
          <p:cNvPicPr>
            <a:picLocks noChangeAspect="1"/>
          </p:cNvPicPr>
          <p:nvPr/>
        </p:nvPicPr>
        <p:blipFill>
          <a:blip r:embed="rId2"/>
          <a:stretch>
            <a:fillRect/>
          </a:stretch>
        </p:blipFill>
        <p:spPr>
          <a:xfrm>
            <a:off x="773708" y="0"/>
            <a:ext cx="11162743" cy="914479"/>
          </a:xfrm>
          <a:prstGeom prst="rect">
            <a:avLst/>
          </a:prstGeom>
        </p:spPr>
      </p:pic>
      <p:sp>
        <p:nvSpPr>
          <p:cNvPr id="4" name="Footer Placeholder 3">
            <a:extLst>
              <a:ext uri="{FF2B5EF4-FFF2-40B4-BE49-F238E27FC236}">
                <a16:creationId xmlns:a16="http://schemas.microsoft.com/office/drawing/2014/main" id="{694675E7-AC1A-4456-9679-0B6555B4913B}"/>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spTree>
    <p:extLst>
      <p:ext uri="{BB962C8B-B14F-4D97-AF65-F5344CB8AC3E}">
        <p14:creationId xmlns:p14="http://schemas.microsoft.com/office/powerpoint/2010/main" val="39932802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a:spLocks noGrp="1"/>
          </p:cNvSpPr>
          <p:nvPr>
            <p:ph type="title"/>
          </p:nvPr>
        </p:nvSpPr>
        <p:spPr>
          <a:xfrm>
            <a:off x="2623685" y="30976"/>
            <a:ext cx="7014753" cy="473418"/>
          </a:xfrm>
        </p:spPr>
        <p:txBody>
          <a:bodyPr/>
          <a:lstStyle/>
          <a:p>
            <a:pPr>
              <a:spcBef>
                <a:spcPts val="1200"/>
              </a:spcBef>
            </a:pPr>
            <a:r>
              <a:rPr lang="en-US" sz="2800" dirty="0">
                <a:latin typeface="Calibri" panose="020F0502020204030204" pitchFamily="34" charset="0"/>
              </a:rPr>
              <a:t>APS-U Storage Ring Alignment Requirements</a:t>
            </a:r>
          </a:p>
        </p:txBody>
      </p:sp>
      <p:graphicFrame>
        <p:nvGraphicFramePr>
          <p:cNvPr id="7" name="Table 6"/>
          <p:cNvGraphicFramePr>
            <a:graphicFrameLocks noGrp="1"/>
          </p:cNvGraphicFramePr>
          <p:nvPr>
            <p:extLst>
              <p:ext uri="{D42A27DB-BD31-4B8C-83A1-F6EECF244321}">
                <p14:modId xmlns:p14="http://schemas.microsoft.com/office/powerpoint/2010/main" val="3675770353"/>
              </p:ext>
            </p:extLst>
          </p:nvPr>
        </p:nvGraphicFramePr>
        <p:xfrm>
          <a:off x="2537437" y="662337"/>
          <a:ext cx="7014752" cy="3965329"/>
        </p:xfrm>
        <a:graphic>
          <a:graphicData uri="http://schemas.openxmlformats.org/drawingml/2006/table">
            <a:tbl>
              <a:tblPr/>
              <a:tblGrid>
                <a:gridCol w="2128615">
                  <a:extLst>
                    <a:ext uri="{9D8B030D-6E8A-4147-A177-3AD203B41FA5}">
                      <a16:colId xmlns:a16="http://schemas.microsoft.com/office/drawing/2014/main" val="2680122842"/>
                    </a:ext>
                  </a:extLst>
                </a:gridCol>
                <a:gridCol w="580531">
                  <a:extLst>
                    <a:ext uri="{9D8B030D-6E8A-4147-A177-3AD203B41FA5}">
                      <a16:colId xmlns:a16="http://schemas.microsoft.com/office/drawing/2014/main" val="882304228"/>
                    </a:ext>
                  </a:extLst>
                </a:gridCol>
                <a:gridCol w="580531">
                  <a:extLst>
                    <a:ext uri="{9D8B030D-6E8A-4147-A177-3AD203B41FA5}">
                      <a16:colId xmlns:a16="http://schemas.microsoft.com/office/drawing/2014/main" val="329749998"/>
                    </a:ext>
                  </a:extLst>
                </a:gridCol>
                <a:gridCol w="580531">
                  <a:extLst>
                    <a:ext uri="{9D8B030D-6E8A-4147-A177-3AD203B41FA5}">
                      <a16:colId xmlns:a16="http://schemas.microsoft.com/office/drawing/2014/main" val="1545244071"/>
                    </a:ext>
                  </a:extLst>
                </a:gridCol>
                <a:gridCol w="580531">
                  <a:extLst>
                    <a:ext uri="{9D8B030D-6E8A-4147-A177-3AD203B41FA5}">
                      <a16:colId xmlns:a16="http://schemas.microsoft.com/office/drawing/2014/main" val="1996414207"/>
                    </a:ext>
                  </a:extLst>
                </a:gridCol>
                <a:gridCol w="580531">
                  <a:extLst>
                    <a:ext uri="{9D8B030D-6E8A-4147-A177-3AD203B41FA5}">
                      <a16:colId xmlns:a16="http://schemas.microsoft.com/office/drawing/2014/main" val="1233951045"/>
                    </a:ext>
                  </a:extLst>
                </a:gridCol>
                <a:gridCol w="580531">
                  <a:extLst>
                    <a:ext uri="{9D8B030D-6E8A-4147-A177-3AD203B41FA5}">
                      <a16:colId xmlns:a16="http://schemas.microsoft.com/office/drawing/2014/main" val="4133752629"/>
                    </a:ext>
                  </a:extLst>
                </a:gridCol>
                <a:gridCol w="1402951">
                  <a:extLst>
                    <a:ext uri="{9D8B030D-6E8A-4147-A177-3AD203B41FA5}">
                      <a16:colId xmlns:a16="http://schemas.microsoft.com/office/drawing/2014/main" val="2814797840"/>
                    </a:ext>
                  </a:extLst>
                </a:gridCol>
              </a:tblGrid>
              <a:tr h="224486">
                <a:tc>
                  <a:txBody>
                    <a:bodyPr/>
                    <a:lstStyle/>
                    <a:p>
                      <a:pPr algn="l" fontAlgn="b"/>
                      <a:r>
                        <a:rPr lang="en-US" sz="1800" b="1" i="0" u="none" strike="noStrike" dirty="0">
                          <a:solidFill>
                            <a:srgbClr val="000000"/>
                          </a:solidFill>
                          <a:effectLst/>
                          <a:latin typeface="Calibri" panose="020F0502020204030204" pitchFamily="34" charset="0"/>
                        </a:rPr>
                        <a:t>Parameter</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600" b="1" i="0" u="none" strike="noStrike" dirty="0">
                          <a:solidFill>
                            <a:srgbClr val="000000"/>
                          </a:solidFill>
                          <a:effectLst/>
                          <a:latin typeface="Calibri" panose="020F0502020204030204" pitchFamily="34" charset="0"/>
                        </a:rPr>
                        <a:t> </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600" b="1" i="0" u="none" strike="noStrike" dirty="0">
                          <a:solidFill>
                            <a:srgbClr val="000000"/>
                          </a:solidFill>
                          <a:effectLst/>
                          <a:latin typeface="Calibri" panose="020F0502020204030204" pitchFamily="34" charset="0"/>
                        </a:rPr>
                        <a:t> </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600" b="1" i="0" u="none" strike="noStrike" dirty="0">
                          <a:solidFill>
                            <a:srgbClr val="000000"/>
                          </a:solidFill>
                          <a:effectLst/>
                          <a:latin typeface="Calibri" panose="020F0502020204030204" pitchFamily="34" charset="0"/>
                        </a:rPr>
                        <a:t> </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600" b="1" i="0" u="none" strike="noStrike" dirty="0">
                          <a:solidFill>
                            <a:srgbClr val="000000"/>
                          </a:solidFill>
                          <a:effectLst/>
                          <a:latin typeface="Calibri" panose="020F0502020204030204" pitchFamily="34" charset="0"/>
                        </a:rPr>
                        <a:t> </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600" b="1" i="0" u="none" strike="noStrike" dirty="0">
                          <a:solidFill>
                            <a:srgbClr val="000000"/>
                          </a:solidFill>
                          <a:effectLst/>
                          <a:latin typeface="Calibri" panose="020F0502020204030204" pitchFamily="34" charset="0"/>
                        </a:rPr>
                        <a:t> </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rgbClr val="000000"/>
                          </a:solidFill>
                          <a:effectLst/>
                          <a:latin typeface="Calibri" panose="020F0502020204030204" pitchFamily="34" charset="0"/>
                        </a:rPr>
                        <a:t>Value</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rgbClr val="000000"/>
                          </a:solidFill>
                          <a:effectLst/>
                          <a:latin typeface="Calibri" panose="020F0502020204030204" pitchFamily="34" charset="0"/>
                        </a:rPr>
                        <a:t>Units</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645814"/>
                  </a:ext>
                </a:extLst>
              </a:tr>
              <a:tr h="200217">
                <a:tc>
                  <a:txBody>
                    <a:bodyPr/>
                    <a:lstStyle/>
                    <a:p>
                      <a:pPr algn="l" fontAlgn="b"/>
                      <a:r>
                        <a:rPr lang="en-US" sz="1600" b="1" i="0" u="none" strike="noStrike" dirty="0">
                          <a:solidFill>
                            <a:srgbClr val="000000"/>
                          </a:solidFill>
                          <a:effectLst/>
                          <a:latin typeface="Calibri" panose="020F0502020204030204" pitchFamily="34" charset="0"/>
                        </a:rPr>
                        <a:t>Storage ring</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68533071"/>
                  </a:ext>
                </a:extLst>
              </a:tr>
              <a:tr h="175948">
                <a:tc>
                  <a:txBody>
                    <a:bodyPr/>
                    <a:lstStyle/>
                    <a:p>
                      <a:pPr algn="l" fontAlgn="b"/>
                      <a:r>
                        <a:rPr lang="en-US" sz="1400" b="0" i="0" u="none" strike="noStrike" dirty="0">
                          <a:solidFill>
                            <a:srgbClr val="000000"/>
                          </a:solidFill>
                          <a:effectLst/>
                          <a:latin typeface="Calibri" panose="020F0502020204030204" pitchFamily="34" charset="0"/>
                        </a:rPr>
                        <a:t>Circumference</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panose="020F0502020204030204" pitchFamily="34" charset="0"/>
                        </a:rPr>
                        <a:t>30</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panose="020F0502020204030204" pitchFamily="34" charset="0"/>
                        </a:rPr>
                        <a:t>mm</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4469269"/>
                  </a:ext>
                </a:extLst>
              </a:tr>
              <a:tr h="200217">
                <a:tc>
                  <a:txBody>
                    <a:bodyPr/>
                    <a:lstStyle/>
                    <a:p>
                      <a:pPr algn="l" fontAlgn="b"/>
                      <a:r>
                        <a:rPr lang="en-US" sz="1600" b="1" i="0" u="none" strike="noStrike" dirty="0">
                          <a:solidFill>
                            <a:srgbClr val="000000"/>
                          </a:solidFill>
                          <a:effectLst/>
                          <a:latin typeface="Calibri" panose="020F0502020204030204" pitchFamily="34" charset="0"/>
                        </a:rPr>
                        <a:t>Girders</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400" b="1"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400" b="1"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937406604"/>
                  </a:ext>
                </a:extLst>
              </a:tr>
              <a:tr h="175948">
                <a:tc gridSpan="5">
                  <a:txBody>
                    <a:bodyPr/>
                    <a:lstStyle/>
                    <a:p>
                      <a:pPr algn="l" fontAlgn="b"/>
                      <a:r>
                        <a:rPr lang="en-US" sz="1400" b="0" i="0" u="none" strike="noStrike" dirty="0">
                          <a:solidFill>
                            <a:srgbClr val="000000"/>
                          </a:solidFill>
                          <a:effectLst/>
                          <a:latin typeface="Calibri" panose="020F0502020204030204" pitchFamily="34" charset="0"/>
                        </a:rPr>
                        <a:t>Girder-to-Girder Alignment (DLM to FODO; 1 sigma cutoff)</a:t>
                      </a:r>
                    </a:p>
                  </a:txBody>
                  <a:tcPr marL="7620" marR="7620" marT="762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Calibri" panose="020F0502020204030204" pitchFamily="34" charset="0"/>
                        </a:rPr>
                        <a:t>100</a:t>
                      </a: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Symbol" panose="05050102010706020507" pitchFamily="18" charset="2"/>
                        </a:rPr>
                        <a:t>m</a:t>
                      </a:r>
                      <a:r>
                        <a:rPr lang="en-US" sz="1400" b="1" i="0" u="none" strike="noStrike" dirty="0">
                          <a:solidFill>
                            <a:srgbClr val="000000"/>
                          </a:solidFill>
                          <a:effectLst/>
                          <a:latin typeface="Calibri" panose="020F0502020204030204" pitchFamily="34" charset="0"/>
                        </a:rPr>
                        <a:t>m rms</a:t>
                      </a:r>
                    </a:p>
                  </a:txBody>
                  <a:tcPr marL="7620" marR="7620" marT="7620" marB="0" anchor="b">
                    <a:lnL>
                      <a:noFill/>
                    </a:lnL>
                    <a:lnR>
                      <a:noFill/>
                    </a:lnR>
                    <a:lnT>
                      <a:noFill/>
                    </a:lnT>
                    <a:lnB>
                      <a:noFill/>
                    </a:lnB>
                  </a:tcPr>
                </a:tc>
                <a:extLst>
                  <a:ext uri="{0D108BD9-81ED-4DB2-BD59-A6C34878D82A}">
                    <a16:rowId xmlns:a16="http://schemas.microsoft.com/office/drawing/2014/main" val="2209571789"/>
                  </a:ext>
                </a:extLst>
              </a:tr>
              <a:tr h="345829">
                <a:tc gridSpan="6">
                  <a:txBody>
                    <a:bodyPr/>
                    <a:lstStyle/>
                    <a:p>
                      <a:pPr algn="l" fontAlgn="b"/>
                      <a:r>
                        <a:rPr lang="en-US" sz="1400" b="0" i="0" u="none" strike="noStrike" dirty="0">
                          <a:solidFill>
                            <a:srgbClr val="000000"/>
                          </a:solidFill>
                          <a:effectLst/>
                          <a:latin typeface="Calibri" panose="020F0502020204030204" pitchFamily="34" charset="0"/>
                        </a:rPr>
                        <a:t>Girder-to-Girder Alignment (QMQ to DLM or FODO; 1.5 sigma cutoff)</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400" b="1" i="0" u="none" strike="noStrike" dirty="0">
                          <a:solidFill>
                            <a:srgbClr val="000000"/>
                          </a:solidFill>
                          <a:effectLst/>
                          <a:latin typeface="Calibri" panose="020F0502020204030204" pitchFamily="34" charset="0"/>
                        </a:rPr>
                        <a:t>50</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Symbol" panose="05050102010706020507" pitchFamily="18" charset="2"/>
                        </a:rPr>
                        <a:t>m</a:t>
                      </a:r>
                      <a:r>
                        <a:rPr lang="en-US" sz="1400" b="1" i="0" u="none" strike="noStrike" dirty="0">
                          <a:solidFill>
                            <a:srgbClr val="000000"/>
                          </a:solidFill>
                          <a:effectLst/>
                          <a:latin typeface="Calibri" panose="020F0502020204030204" pitchFamily="34" charset="0"/>
                        </a:rPr>
                        <a:t>m rms</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3166888"/>
                  </a:ext>
                </a:extLst>
              </a:tr>
              <a:tr h="200217">
                <a:tc>
                  <a:txBody>
                    <a:bodyPr/>
                    <a:lstStyle/>
                    <a:p>
                      <a:pPr algn="l" fontAlgn="b"/>
                      <a:r>
                        <a:rPr lang="en-US" sz="1600" b="1" i="0" u="none" strike="noStrike" dirty="0">
                          <a:solidFill>
                            <a:srgbClr val="000000"/>
                          </a:solidFill>
                          <a:effectLst/>
                          <a:latin typeface="Calibri" panose="020F0502020204030204" pitchFamily="34" charset="0"/>
                        </a:rPr>
                        <a:t>Elements within a girder</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400" b="1"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400" b="1"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48166582"/>
                  </a:ext>
                </a:extLst>
              </a:tr>
              <a:tr h="175948">
                <a:tc gridSpan="2">
                  <a:txBody>
                    <a:bodyPr/>
                    <a:lstStyle/>
                    <a:p>
                      <a:pPr algn="l" fontAlgn="b"/>
                      <a:r>
                        <a:rPr lang="en-US" sz="1400" b="0" i="0" u="none" strike="noStrike" dirty="0">
                          <a:solidFill>
                            <a:srgbClr val="000000"/>
                          </a:solidFill>
                          <a:effectLst/>
                          <a:latin typeface="Calibri" panose="020F0502020204030204" pitchFamily="34" charset="0"/>
                        </a:rPr>
                        <a:t>Magnet to magnet (2 sigma cutoff)</a:t>
                      </a:r>
                    </a:p>
                  </a:txBody>
                  <a:tcPr marL="7620" marR="7620" marT="7620" marB="0" anchor="b">
                    <a:lnL>
                      <a:noFill/>
                    </a:lnL>
                    <a:lnR>
                      <a:noFill/>
                    </a:lnR>
                    <a:lnT>
                      <a:noFill/>
                    </a:lnT>
                    <a:lnB>
                      <a:noFill/>
                    </a:lnB>
                  </a:tcPr>
                </a:tc>
                <a:tc hMerge="1">
                  <a:txBody>
                    <a:bodyPr/>
                    <a:lstStyle/>
                    <a:p>
                      <a:endParaRPr lang="en-US"/>
                    </a:p>
                  </a:txBody>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Calibri" panose="020F0502020204030204" pitchFamily="34" charset="0"/>
                        </a:rPr>
                        <a:t>30</a:t>
                      </a: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Symbol" panose="05050102010706020507" pitchFamily="18" charset="2"/>
                        </a:rPr>
                        <a:t>m</a:t>
                      </a:r>
                      <a:r>
                        <a:rPr lang="en-US" sz="1400" b="1" i="0" u="none" strike="noStrike" dirty="0">
                          <a:solidFill>
                            <a:srgbClr val="000000"/>
                          </a:solidFill>
                          <a:effectLst/>
                          <a:latin typeface="Calibri" panose="020F0502020204030204" pitchFamily="34" charset="0"/>
                        </a:rPr>
                        <a:t>m rms</a:t>
                      </a:r>
                    </a:p>
                  </a:txBody>
                  <a:tcPr marL="7620" marR="7620" marT="7620" marB="0" anchor="b">
                    <a:lnL>
                      <a:noFill/>
                    </a:lnL>
                    <a:lnR>
                      <a:noFill/>
                    </a:lnR>
                    <a:lnT>
                      <a:noFill/>
                    </a:lnT>
                    <a:lnB>
                      <a:noFill/>
                    </a:lnB>
                  </a:tcPr>
                </a:tc>
                <a:extLst>
                  <a:ext uri="{0D108BD9-81ED-4DB2-BD59-A6C34878D82A}">
                    <a16:rowId xmlns:a16="http://schemas.microsoft.com/office/drawing/2014/main" val="4152225603"/>
                  </a:ext>
                </a:extLst>
              </a:tr>
              <a:tr h="175948">
                <a:tc>
                  <a:txBody>
                    <a:bodyPr/>
                    <a:lstStyle/>
                    <a:p>
                      <a:pPr algn="l" fontAlgn="b"/>
                      <a:r>
                        <a:rPr lang="en-US" sz="1400" b="0" i="0" u="none" strike="noStrike" dirty="0">
                          <a:solidFill>
                            <a:srgbClr val="000000"/>
                          </a:solidFill>
                          <a:effectLst/>
                          <a:latin typeface="Calibri" panose="020F0502020204030204" pitchFamily="34" charset="0"/>
                        </a:rPr>
                        <a:t>Dipole roll</a:t>
                      </a: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Calibri" panose="020F0502020204030204" pitchFamily="34" charset="0"/>
                        </a:rPr>
                        <a:t>0.4</a:t>
                      </a: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Calibri" panose="020F0502020204030204" pitchFamily="34" charset="0"/>
                        </a:rPr>
                        <a:t>mrad</a:t>
                      </a:r>
                    </a:p>
                  </a:txBody>
                  <a:tcPr marL="7620" marR="7620" marT="7620" marB="0" anchor="b">
                    <a:lnL>
                      <a:noFill/>
                    </a:lnL>
                    <a:lnR>
                      <a:noFill/>
                    </a:lnR>
                    <a:lnT>
                      <a:noFill/>
                    </a:lnT>
                    <a:lnB>
                      <a:noFill/>
                    </a:lnB>
                  </a:tcPr>
                </a:tc>
                <a:extLst>
                  <a:ext uri="{0D108BD9-81ED-4DB2-BD59-A6C34878D82A}">
                    <a16:rowId xmlns:a16="http://schemas.microsoft.com/office/drawing/2014/main" val="1182910887"/>
                  </a:ext>
                </a:extLst>
              </a:tr>
              <a:tr h="175948">
                <a:tc>
                  <a:txBody>
                    <a:bodyPr/>
                    <a:lstStyle/>
                    <a:p>
                      <a:pPr algn="l" fontAlgn="b"/>
                      <a:r>
                        <a:rPr lang="en-US" sz="1400" b="0" i="0" u="none" strike="noStrike" dirty="0">
                          <a:solidFill>
                            <a:srgbClr val="000000"/>
                          </a:solidFill>
                          <a:effectLst/>
                          <a:latin typeface="Calibri" panose="020F0502020204030204" pitchFamily="34" charset="0"/>
                        </a:rPr>
                        <a:t>Quadrupole roll</a:t>
                      </a: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Calibri" panose="020F0502020204030204" pitchFamily="34" charset="0"/>
                        </a:rPr>
                        <a:t>0.4</a:t>
                      </a: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Calibri" panose="020F0502020204030204" pitchFamily="34" charset="0"/>
                        </a:rPr>
                        <a:t>mrad</a:t>
                      </a:r>
                    </a:p>
                  </a:txBody>
                  <a:tcPr marL="7620" marR="7620" marT="7620" marB="0" anchor="b">
                    <a:lnL>
                      <a:noFill/>
                    </a:lnL>
                    <a:lnR>
                      <a:noFill/>
                    </a:lnR>
                    <a:lnT>
                      <a:noFill/>
                    </a:lnT>
                    <a:lnB>
                      <a:noFill/>
                    </a:lnB>
                  </a:tcPr>
                </a:tc>
                <a:extLst>
                  <a:ext uri="{0D108BD9-81ED-4DB2-BD59-A6C34878D82A}">
                    <a16:rowId xmlns:a16="http://schemas.microsoft.com/office/drawing/2014/main" val="1038480443"/>
                  </a:ext>
                </a:extLst>
              </a:tr>
              <a:tr h="175948">
                <a:tc>
                  <a:txBody>
                    <a:bodyPr/>
                    <a:lstStyle/>
                    <a:p>
                      <a:pPr algn="l" fontAlgn="b"/>
                      <a:r>
                        <a:rPr lang="en-US" sz="1400" b="0" i="0" u="none" strike="noStrike" dirty="0">
                          <a:solidFill>
                            <a:srgbClr val="000000"/>
                          </a:solidFill>
                          <a:effectLst/>
                          <a:latin typeface="Calibri" panose="020F0502020204030204" pitchFamily="34" charset="0"/>
                        </a:rPr>
                        <a:t>Sextupole roll</a:t>
                      </a: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Calibri" panose="020F0502020204030204" pitchFamily="34" charset="0"/>
                        </a:rPr>
                        <a:t>0.4</a:t>
                      </a: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Calibri" panose="020F0502020204030204" pitchFamily="34" charset="0"/>
                        </a:rPr>
                        <a:t>mrad</a:t>
                      </a:r>
                    </a:p>
                  </a:txBody>
                  <a:tcPr marL="7620" marR="7620" marT="7620" marB="0" anchor="b">
                    <a:lnL>
                      <a:noFill/>
                    </a:lnL>
                    <a:lnR>
                      <a:noFill/>
                    </a:lnR>
                    <a:lnT>
                      <a:noFill/>
                    </a:lnT>
                    <a:lnB>
                      <a:noFill/>
                    </a:lnB>
                  </a:tcPr>
                </a:tc>
                <a:extLst>
                  <a:ext uri="{0D108BD9-81ED-4DB2-BD59-A6C34878D82A}">
                    <a16:rowId xmlns:a16="http://schemas.microsoft.com/office/drawing/2014/main" val="31960722"/>
                  </a:ext>
                </a:extLst>
              </a:tr>
              <a:tr h="175948">
                <a:tc gridSpan="3">
                  <a:txBody>
                    <a:bodyPr/>
                    <a:lstStyle/>
                    <a:p>
                      <a:pPr algn="l" fontAlgn="b"/>
                      <a:r>
                        <a:rPr lang="en-US" sz="1400" b="0" i="0" u="none" strike="noStrike" dirty="0">
                          <a:solidFill>
                            <a:srgbClr val="000000"/>
                          </a:solidFill>
                          <a:effectLst/>
                          <a:latin typeface="Calibri" panose="020F0502020204030204" pitchFamily="34" charset="0"/>
                        </a:rPr>
                        <a:t>BPM centroid mechanical offset allowance</a:t>
                      </a:r>
                    </a:p>
                  </a:txBody>
                  <a:tcPr marL="7620" marR="7620" marT="7620"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Calibri" panose="020F0502020204030204" pitchFamily="34" charset="0"/>
                        </a:rPr>
                        <a:t>250</a:t>
                      </a:r>
                    </a:p>
                  </a:txBody>
                  <a:tcPr marL="7620" marR="7620" marT="7620" marB="0" anchor="b">
                    <a:lnL>
                      <a:noFill/>
                    </a:lnL>
                    <a:lnR>
                      <a:noFill/>
                    </a:lnR>
                    <a:lnT>
                      <a:noFill/>
                    </a:lnT>
                    <a:lnB>
                      <a:noFill/>
                    </a:lnB>
                  </a:tcPr>
                </a:tc>
                <a:tc>
                  <a:txBody>
                    <a:bodyPr/>
                    <a:lstStyle/>
                    <a:p>
                      <a:pPr algn="ctr" fontAlgn="b"/>
                      <a:r>
                        <a:rPr lang="en-US" sz="1400" b="1" i="0" u="none" strike="noStrike" dirty="0">
                          <a:solidFill>
                            <a:srgbClr val="000000"/>
                          </a:solidFill>
                          <a:effectLst/>
                          <a:latin typeface="Symbol" panose="05050102010706020507" pitchFamily="18" charset="2"/>
                        </a:rPr>
                        <a:t>m</a:t>
                      </a:r>
                      <a:r>
                        <a:rPr lang="en-US" sz="1400" b="1" i="0" u="none" strike="noStrike" dirty="0">
                          <a:solidFill>
                            <a:srgbClr val="000000"/>
                          </a:solidFill>
                          <a:effectLst/>
                          <a:latin typeface="Calibri" panose="020F0502020204030204" pitchFamily="34" charset="0"/>
                        </a:rPr>
                        <a:t>m rms</a:t>
                      </a:r>
                    </a:p>
                  </a:txBody>
                  <a:tcPr marL="7620" marR="7620" marT="7620" marB="0" anchor="b">
                    <a:lnL>
                      <a:noFill/>
                    </a:lnL>
                    <a:lnR>
                      <a:noFill/>
                    </a:lnR>
                    <a:lnT>
                      <a:noFill/>
                    </a:lnT>
                    <a:lnB>
                      <a:noFill/>
                    </a:lnB>
                  </a:tcPr>
                </a:tc>
                <a:extLst>
                  <a:ext uri="{0D108BD9-81ED-4DB2-BD59-A6C34878D82A}">
                    <a16:rowId xmlns:a16="http://schemas.microsoft.com/office/drawing/2014/main" val="1142976491"/>
                  </a:ext>
                </a:extLst>
              </a:tr>
              <a:tr h="345829">
                <a:tc gridSpan="4">
                  <a:txBody>
                    <a:bodyPr/>
                    <a:lstStyle/>
                    <a:p>
                      <a:pPr algn="l" fontAlgn="b"/>
                      <a:r>
                        <a:rPr lang="en-US" sz="1400" b="0" i="0" u="none" strike="noStrike" dirty="0">
                          <a:solidFill>
                            <a:srgbClr val="000000"/>
                          </a:solidFill>
                          <a:effectLst/>
                          <a:latin typeface="Calibri" panose="020F0502020204030204" pitchFamily="34" charset="0"/>
                        </a:rPr>
                        <a:t>Fast corrector magnet longitudinal alignment allowance</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14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panose="020F0502020204030204" pitchFamily="34" charset="0"/>
                        </a:rPr>
                        <a:t> +/- 1</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panose="020F0502020204030204" pitchFamily="34" charset="0"/>
                        </a:rPr>
                        <a:t>mm (peak-peak)</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1221291"/>
                  </a:ext>
                </a:extLst>
              </a:tr>
              <a:tr h="139545">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958233405"/>
                  </a:ext>
                </a:extLst>
              </a:tr>
              <a:tr h="200217">
                <a:tc gridSpan="8">
                  <a:txBody>
                    <a:bodyPr/>
                    <a:lstStyle/>
                    <a:p>
                      <a:pPr algn="l" fontAlgn="b"/>
                      <a:r>
                        <a:rPr lang="en-US" sz="1600" b="1" i="0" u="none" strike="noStrike" dirty="0">
                          <a:solidFill>
                            <a:srgbClr val="000000"/>
                          </a:solidFill>
                          <a:effectLst/>
                          <a:latin typeface="Calibri" panose="020F0502020204030204" pitchFamily="34" charset="0"/>
                        </a:rPr>
                        <a:t>Standard MPE for Vacuum and Diagnostic component alignment is +/- 250 mm </a:t>
                      </a:r>
                    </a:p>
                  </a:txBody>
                  <a:tcPr marL="7620" marR="7620" marT="762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30568988"/>
                  </a:ext>
                </a:extLst>
              </a:tr>
              <a:tr h="139545">
                <a:tc>
                  <a:txBody>
                    <a:bodyPr/>
                    <a:lstStyle/>
                    <a:p>
                      <a:pPr algn="l" fontAlgn="b"/>
                      <a:r>
                        <a:rPr lang="en-US" sz="11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6038067"/>
                  </a:ext>
                </a:extLst>
              </a:tr>
            </a:tbl>
          </a:graphicData>
        </a:graphic>
      </p:graphicFrame>
      <p:sp>
        <p:nvSpPr>
          <p:cNvPr id="6" name="Rectangle: Rounded Corners 5">
            <a:extLst>
              <a:ext uri="{FF2B5EF4-FFF2-40B4-BE49-F238E27FC236}">
                <a16:creationId xmlns:a16="http://schemas.microsoft.com/office/drawing/2014/main" id="{606B1ABA-2039-4E6D-BEA3-859A577B2A00}"/>
              </a:ext>
            </a:extLst>
          </p:cNvPr>
          <p:cNvSpPr/>
          <p:nvPr/>
        </p:nvSpPr>
        <p:spPr>
          <a:xfrm>
            <a:off x="2136913" y="2236304"/>
            <a:ext cx="7822096" cy="2266122"/>
          </a:xfrm>
          <a:prstGeom prst="roundRect">
            <a:avLst/>
          </a:prstGeom>
          <a:solidFill>
            <a:schemeClr val="accent1">
              <a:alpha val="23000"/>
            </a:schemeClr>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Rounded Corners 12">
            <a:extLst>
              <a:ext uri="{FF2B5EF4-FFF2-40B4-BE49-F238E27FC236}">
                <a16:creationId xmlns:a16="http://schemas.microsoft.com/office/drawing/2014/main" id="{84DEE673-C6C8-4613-8599-E108C2DC29EC}"/>
              </a:ext>
            </a:extLst>
          </p:cNvPr>
          <p:cNvSpPr/>
          <p:nvPr/>
        </p:nvSpPr>
        <p:spPr>
          <a:xfrm>
            <a:off x="2136913" y="941592"/>
            <a:ext cx="7822096" cy="1294712"/>
          </a:xfrm>
          <a:prstGeom prst="roundRect">
            <a:avLst/>
          </a:prstGeom>
          <a:solidFill>
            <a:schemeClr val="tx2">
              <a:alpha val="24000"/>
            </a:schemeClr>
          </a:solidFill>
          <a:ln>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Footer Placeholder 3">
            <a:extLst>
              <a:ext uri="{FF2B5EF4-FFF2-40B4-BE49-F238E27FC236}">
                <a16:creationId xmlns:a16="http://schemas.microsoft.com/office/drawing/2014/main" id="{D58FB12F-ABC4-45D7-AFF5-0B91CD069435}"/>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pic>
        <p:nvPicPr>
          <p:cNvPr id="2" name="Picture 1">
            <a:extLst>
              <a:ext uri="{FF2B5EF4-FFF2-40B4-BE49-F238E27FC236}">
                <a16:creationId xmlns:a16="http://schemas.microsoft.com/office/drawing/2014/main" id="{AD5B6FF8-F99A-43C4-92C4-2F37A04F0D3B}"/>
              </a:ext>
            </a:extLst>
          </p:cNvPr>
          <p:cNvPicPr>
            <a:picLocks noChangeAspect="1"/>
          </p:cNvPicPr>
          <p:nvPr/>
        </p:nvPicPr>
        <p:blipFill>
          <a:blip r:embed="rId2"/>
          <a:stretch>
            <a:fillRect/>
          </a:stretch>
        </p:blipFill>
        <p:spPr>
          <a:xfrm>
            <a:off x="1746219" y="4563027"/>
            <a:ext cx="8699562" cy="2003588"/>
          </a:xfrm>
          <a:prstGeom prst="rect">
            <a:avLst/>
          </a:prstGeom>
        </p:spPr>
      </p:pic>
    </p:spTree>
    <p:extLst>
      <p:ext uri="{BB962C8B-B14F-4D97-AF65-F5344CB8AC3E}">
        <p14:creationId xmlns:p14="http://schemas.microsoft.com/office/powerpoint/2010/main" val="3662438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66104" y="3358341"/>
            <a:ext cx="3847642" cy="2647275"/>
          </a:xfrm>
          <a:prstGeom prst="rect">
            <a:avLst/>
          </a:prstGeom>
        </p:spPr>
      </p:pic>
      <p:sp>
        <p:nvSpPr>
          <p:cNvPr id="11" name="Text Placeholder 3"/>
          <p:cNvSpPr>
            <a:spLocks noGrp="1"/>
          </p:cNvSpPr>
          <p:nvPr>
            <p:ph type="body" sz="quarter" idx="13"/>
          </p:nvPr>
        </p:nvSpPr>
        <p:spPr>
          <a:xfrm>
            <a:off x="496686" y="520523"/>
            <a:ext cx="6956365" cy="2276766"/>
          </a:xfrm>
        </p:spPr>
        <p:txBody>
          <a:bodyPr/>
          <a:lstStyle/>
          <a:p>
            <a:pPr>
              <a:lnSpc>
                <a:spcPct val="150000"/>
              </a:lnSpc>
              <a:spcAft>
                <a:spcPts val="0"/>
              </a:spcAft>
              <a:buFont typeface="Arial" panose="020B0604020202020204" pitchFamily="34" charset="0"/>
              <a:buChar char="•"/>
            </a:pPr>
            <a:r>
              <a:rPr lang="en-US" sz="1800" dirty="0"/>
              <a:t>1321 magnets to be assembled on 200 modules (plus 5 spares)</a:t>
            </a:r>
          </a:p>
          <a:p>
            <a:pPr>
              <a:lnSpc>
                <a:spcPct val="150000"/>
              </a:lnSpc>
              <a:buFont typeface="Arial" panose="020B0604020202020204" pitchFamily="34" charset="0"/>
              <a:buChar char="•"/>
            </a:pPr>
            <a:r>
              <a:rPr lang="en-US" sz="1800" dirty="0"/>
              <a:t>Fiducialization required for 1190 magnets</a:t>
            </a:r>
          </a:p>
          <a:p>
            <a:pPr>
              <a:lnSpc>
                <a:spcPct val="150000"/>
              </a:lnSpc>
              <a:buFont typeface="Arial" panose="020B0604020202020204" pitchFamily="34" charset="0"/>
              <a:buChar char="•"/>
            </a:pPr>
            <a:r>
              <a:rPr lang="en-US" sz="1800" dirty="0"/>
              <a:t>2 rotating wire benches for multipole measurement </a:t>
            </a:r>
          </a:p>
          <a:p>
            <a:pPr>
              <a:lnSpc>
                <a:spcPct val="150000"/>
              </a:lnSpc>
              <a:buFont typeface="Arial" panose="020B0604020202020204" pitchFamily="34" charset="0"/>
              <a:buChar char="•"/>
            </a:pPr>
            <a:r>
              <a:rPr lang="en-US" sz="1800" dirty="0"/>
              <a:t>1 Hall probe bench for dipole measurement</a:t>
            </a:r>
          </a:p>
          <a:p>
            <a:pPr>
              <a:lnSpc>
                <a:spcPct val="150000"/>
              </a:lnSpc>
              <a:buFont typeface="Arial" panose="020B0604020202020204" pitchFamily="34" charset="0"/>
              <a:buChar char="•"/>
            </a:pPr>
            <a:r>
              <a:rPr lang="en-US" sz="1800" dirty="0"/>
              <a:t>6 </a:t>
            </a:r>
            <a:r>
              <a:rPr lang="en-US" sz="1800" dirty="0">
                <a:latin typeface="Symbol" panose="05050102010706020507" pitchFamily="18" charset="2"/>
              </a:rPr>
              <a:t>m</a:t>
            </a:r>
            <a:r>
              <a:rPr lang="en-US" sz="1800" dirty="0"/>
              <a:t>m RMS fiducialization uncertainty for multipoles</a:t>
            </a:r>
          </a:p>
          <a:p>
            <a:pPr>
              <a:lnSpc>
                <a:spcPct val="150000"/>
              </a:lnSpc>
            </a:pPr>
            <a:endParaRPr lang="en-US" sz="1600" dirty="0"/>
          </a:p>
        </p:txBody>
      </p:sp>
      <p:sp>
        <p:nvSpPr>
          <p:cNvPr id="12" name="Title 5"/>
          <p:cNvSpPr>
            <a:spLocks noGrp="1"/>
          </p:cNvSpPr>
          <p:nvPr>
            <p:ph type="title"/>
          </p:nvPr>
        </p:nvSpPr>
        <p:spPr>
          <a:xfrm>
            <a:off x="583474" y="-1916"/>
            <a:ext cx="3989596" cy="436943"/>
          </a:xfrm>
        </p:spPr>
        <p:txBody>
          <a:bodyPr/>
          <a:lstStyle/>
          <a:p>
            <a:pPr algn="l"/>
            <a:r>
              <a:rPr lang="en-US" sz="2400" dirty="0"/>
              <a:t>Magnet Fiducialization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9607" y="3657600"/>
            <a:ext cx="4265524" cy="2853437"/>
          </a:xfrm>
          <a:prstGeom prst="rect">
            <a:avLst/>
          </a:prstGeom>
        </p:spPr>
      </p:pic>
      <p:pic>
        <p:nvPicPr>
          <p:cNvPr id="20" name="Picture 19" descr="A picture containing indoor, wall, cluttered&#10;&#10;Description automatically generated">
            <a:extLst>
              <a:ext uri="{FF2B5EF4-FFF2-40B4-BE49-F238E27FC236}">
                <a16:creationId xmlns:a16="http://schemas.microsoft.com/office/drawing/2014/main" id="{EBFF6B4A-7C9C-4060-A5D2-ABCB5FF9E8EA}"/>
              </a:ext>
            </a:extLst>
          </p:cNvPr>
          <p:cNvPicPr>
            <a:picLocks noChangeAspect="1"/>
          </p:cNvPicPr>
          <p:nvPr/>
        </p:nvPicPr>
        <p:blipFill>
          <a:blip r:embed="rId4"/>
          <a:stretch>
            <a:fillRect/>
          </a:stretch>
        </p:blipFill>
        <p:spPr>
          <a:xfrm>
            <a:off x="8078903" y="104074"/>
            <a:ext cx="3973264" cy="2979948"/>
          </a:xfrm>
          <a:prstGeom prst="rect">
            <a:avLst/>
          </a:prstGeom>
        </p:spPr>
      </p:pic>
      <p:graphicFrame>
        <p:nvGraphicFramePr>
          <p:cNvPr id="8" name="Table 7">
            <a:extLst>
              <a:ext uri="{FF2B5EF4-FFF2-40B4-BE49-F238E27FC236}">
                <a16:creationId xmlns:a16="http://schemas.microsoft.com/office/drawing/2014/main" id="{BCEAB0A5-42A7-45EF-B9D0-3F12424B708B}"/>
              </a:ext>
            </a:extLst>
          </p:cNvPr>
          <p:cNvGraphicFramePr>
            <a:graphicFrameLocks noGrp="1"/>
          </p:cNvGraphicFramePr>
          <p:nvPr>
            <p:extLst>
              <p:ext uri="{D42A27DB-BD31-4B8C-83A1-F6EECF244321}">
                <p14:modId xmlns:p14="http://schemas.microsoft.com/office/powerpoint/2010/main" val="1891940146"/>
              </p:ext>
            </p:extLst>
          </p:nvPr>
        </p:nvGraphicFramePr>
        <p:xfrm>
          <a:off x="4317529" y="3009207"/>
          <a:ext cx="3024996" cy="3579616"/>
        </p:xfrm>
        <a:graphic>
          <a:graphicData uri="http://schemas.openxmlformats.org/drawingml/2006/table">
            <a:tbl>
              <a:tblPr/>
              <a:tblGrid>
                <a:gridCol w="970447">
                  <a:extLst>
                    <a:ext uri="{9D8B030D-6E8A-4147-A177-3AD203B41FA5}">
                      <a16:colId xmlns:a16="http://schemas.microsoft.com/office/drawing/2014/main" val="921754047"/>
                    </a:ext>
                  </a:extLst>
                </a:gridCol>
                <a:gridCol w="655707">
                  <a:extLst>
                    <a:ext uri="{9D8B030D-6E8A-4147-A177-3AD203B41FA5}">
                      <a16:colId xmlns:a16="http://schemas.microsoft.com/office/drawing/2014/main" val="351272595"/>
                    </a:ext>
                  </a:extLst>
                </a:gridCol>
                <a:gridCol w="769363">
                  <a:extLst>
                    <a:ext uri="{9D8B030D-6E8A-4147-A177-3AD203B41FA5}">
                      <a16:colId xmlns:a16="http://schemas.microsoft.com/office/drawing/2014/main" val="3749224136"/>
                    </a:ext>
                  </a:extLst>
                </a:gridCol>
                <a:gridCol w="629479">
                  <a:extLst>
                    <a:ext uri="{9D8B030D-6E8A-4147-A177-3AD203B41FA5}">
                      <a16:colId xmlns:a16="http://schemas.microsoft.com/office/drawing/2014/main" val="3532187894"/>
                    </a:ext>
                  </a:extLst>
                </a:gridCol>
              </a:tblGrid>
              <a:tr h="259661">
                <a:tc gridSpan="4">
                  <a:txBody>
                    <a:bodyPr/>
                    <a:lstStyle/>
                    <a:p>
                      <a:pPr algn="l" fontAlgn="b"/>
                      <a:r>
                        <a:rPr lang="en-US" sz="1600" b="1" i="0" u="none" strike="noStrike" dirty="0">
                          <a:solidFill>
                            <a:srgbClr val="000000"/>
                          </a:solidFill>
                          <a:effectLst/>
                          <a:latin typeface="Calibri" panose="020F0502020204030204" pitchFamily="34" charset="0"/>
                        </a:rPr>
                        <a:t>COMPLETED FIDUCIALIZATIONS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89956743"/>
                  </a:ext>
                </a:extLst>
              </a:tr>
              <a:tr h="194746">
                <a:tc>
                  <a:txBody>
                    <a:bodyPr/>
                    <a:lstStyle/>
                    <a:p>
                      <a:pPr algn="l" fontAlgn="b"/>
                      <a:r>
                        <a:rPr lang="en-US" sz="1200" b="1" i="0" u="none" strike="noStrike" dirty="0">
                          <a:solidFill>
                            <a:srgbClr val="000000"/>
                          </a:solidFill>
                          <a:effectLst/>
                          <a:latin typeface="Calibri" panose="020F0502020204030204" pitchFamily="34" charset="0"/>
                        </a:rPr>
                        <a:t>Updated:</a:t>
                      </a:r>
                    </a:p>
                  </a:txBody>
                  <a:tcPr marL="9525" marR="9525" marT="9525" marB="0" anchor="b">
                    <a:lnL>
                      <a:noFill/>
                    </a:lnL>
                    <a:lnR>
                      <a:noFill/>
                    </a:lnR>
                    <a:lnT>
                      <a:noFill/>
                    </a:lnT>
                    <a:lnB>
                      <a:noFill/>
                    </a:lnB>
                  </a:tcPr>
                </a:tc>
                <a:tc gridSpan="3">
                  <a:txBody>
                    <a:bodyPr/>
                    <a:lstStyle/>
                    <a:p>
                      <a:pPr algn="l" fontAlgn="b"/>
                      <a:r>
                        <a:rPr lang="en-US" sz="1200" b="0" i="0" u="none" strike="noStrike" dirty="0">
                          <a:solidFill>
                            <a:srgbClr val="000000"/>
                          </a:solidFill>
                          <a:effectLst/>
                          <a:latin typeface="Calibri" panose="020F0502020204030204" pitchFamily="34" charset="0"/>
                        </a:rPr>
                        <a:t>Friday, October 21, 2022</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77508064"/>
                  </a:ext>
                </a:extLst>
              </a:tr>
              <a:tr h="194746">
                <a:tc>
                  <a:txBody>
                    <a:bodyPr/>
                    <a:lstStyle/>
                    <a:p>
                      <a:pPr algn="ctr" fontAlgn="b"/>
                      <a:r>
                        <a:rPr lang="en-US" sz="1200" b="1" i="0" u="none" strike="noStrike" dirty="0">
                          <a:solidFill>
                            <a:srgbClr val="000000"/>
                          </a:solidFill>
                          <a:effectLst/>
                          <a:latin typeface="Calibri" panose="020F0502020204030204" pitchFamily="34" charset="0"/>
                        </a:rPr>
                        <a:t>Magnet Type</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Calibri" panose="020F0502020204030204" pitchFamily="34" charset="0"/>
                        </a:rPr>
                        <a:t>Total</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Calibri" panose="020F0502020204030204" pitchFamily="34" charset="0"/>
                        </a:rPr>
                        <a:t>Completed</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Calibri" panose="020F0502020204030204" pitchFamily="34" charset="0"/>
                        </a:rPr>
                        <a: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5074788"/>
                  </a:ext>
                </a:extLst>
              </a:tr>
              <a:tr h="194746">
                <a:tc>
                  <a:txBody>
                    <a:bodyPr/>
                    <a:lstStyle/>
                    <a:p>
                      <a:pPr algn="ctr" fontAlgn="b"/>
                      <a:r>
                        <a:rPr lang="en-US" sz="1200" b="1" i="0" u="none" strike="noStrike" dirty="0">
                          <a:solidFill>
                            <a:srgbClr val="000000"/>
                          </a:solidFill>
                          <a:effectLst/>
                          <a:latin typeface="Calibri" panose="020F0502020204030204" pitchFamily="34" charset="0"/>
                        </a:rPr>
                        <a:t>Q1</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62187388"/>
                  </a:ext>
                </a:extLst>
              </a:tr>
              <a:tr h="194746">
                <a:tc>
                  <a:txBody>
                    <a:bodyPr/>
                    <a:lstStyle/>
                    <a:p>
                      <a:pPr algn="ctr" fontAlgn="b"/>
                      <a:r>
                        <a:rPr lang="en-US" sz="1200" b="1" i="0" u="none" strike="noStrike" dirty="0">
                          <a:solidFill>
                            <a:srgbClr val="000000"/>
                          </a:solidFill>
                          <a:effectLst/>
                          <a:latin typeface="Calibri" panose="020F0502020204030204" pitchFamily="34" charset="0"/>
                        </a:rPr>
                        <a:t>Q2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81</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81</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3870480667"/>
                  </a:ext>
                </a:extLst>
              </a:tr>
              <a:tr h="194746">
                <a:tc>
                  <a:txBody>
                    <a:bodyPr/>
                    <a:lstStyle/>
                    <a:p>
                      <a:pPr algn="ctr" fontAlgn="b"/>
                      <a:r>
                        <a:rPr lang="en-US" sz="1200" b="1" i="0" u="none" strike="noStrike" dirty="0">
                          <a:solidFill>
                            <a:srgbClr val="000000"/>
                          </a:solidFill>
                          <a:effectLst/>
                          <a:latin typeface="Calibri" panose="020F0502020204030204" pitchFamily="34" charset="0"/>
                        </a:rPr>
                        <a:t>Q3</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83</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83</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3769666746"/>
                  </a:ext>
                </a:extLst>
              </a:tr>
              <a:tr h="194746">
                <a:tc>
                  <a:txBody>
                    <a:bodyPr/>
                    <a:lstStyle/>
                    <a:p>
                      <a:pPr algn="ctr" fontAlgn="b"/>
                      <a:r>
                        <a:rPr lang="en-US" sz="1200" b="1" i="0" u="none" strike="noStrike" dirty="0">
                          <a:solidFill>
                            <a:srgbClr val="000000"/>
                          </a:solidFill>
                          <a:effectLst/>
                          <a:latin typeface="Calibri" panose="020F0502020204030204" pitchFamily="34" charset="0"/>
                        </a:rPr>
                        <a:t>Q4</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1427965215"/>
                  </a:ext>
                </a:extLst>
              </a:tr>
              <a:tr h="194746">
                <a:tc>
                  <a:txBody>
                    <a:bodyPr/>
                    <a:lstStyle/>
                    <a:p>
                      <a:pPr algn="ctr" fontAlgn="b"/>
                      <a:r>
                        <a:rPr lang="en-US" sz="1200" b="1" i="0" u="none" strike="noStrike" dirty="0">
                          <a:solidFill>
                            <a:srgbClr val="000000"/>
                          </a:solidFill>
                          <a:effectLst/>
                          <a:latin typeface="Calibri" panose="020F0502020204030204" pitchFamily="34" charset="0"/>
                        </a:rPr>
                        <a:t>Q5</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3474049150"/>
                  </a:ext>
                </a:extLst>
              </a:tr>
              <a:tr h="194746">
                <a:tc>
                  <a:txBody>
                    <a:bodyPr/>
                    <a:lstStyle/>
                    <a:p>
                      <a:pPr algn="ctr" fontAlgn="b"/>
                      <a:r>
                        <a:rPr lang="en-US" sz="1200" b="1" i="0" u="none" strike="noStrike" dirty="0">
                          <a:solidFill>
                            <a:srgbClr val="000000"/>
                          </a:solidFill>
                          <a:effectLst/>
                          <a:latin typeface="Calibri" panose="020F0502020204030204" pitchFamily="34" charset="0"/>
                        </a:rPr>
                        <a:t>Q6</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3805440188"/>
                  </a:ext>
                </a:extLst>
              </a:tr>
              <a:tr h="194746">
                <a:tc>
                  <a:txBody>
                    <a:bodyPr/>
                    <a:lstStyle/>
                    <a:p>
                      <a:pPr algn="ctr" fontAlgn="b"/>
                      <a:r>
                        <a:rPr lang="en-US" sz="1200" b="1" i="0" u="none" strike="noStrike" dirty="0">
                          <a:solidFill>
                            <a:srgbClr val="000000"/>
                          </a:solidFill>
                          <a:effectLst/>
                          <a:latin typeface="Calibri" panose="020F0502020204030204" pitchFamily="34" charset="0"/>
                        </a:rPr>
                        <a:t>Q7</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4212489274"/>
                  </a:ext>
                </a:extLst>
              </a:tr>
              <a:tr h="194746">
                <a:tc>
                  <a:txBody>
                    <a:bodyPr/>
                    <a:lstStyle/>
                    <a:p>
                      <a:pPr algn="ctr" fontAlgn="b"/>
                      <a:r>
                        <a:rPr lang="en-US" sz="1200" b="1" i="0" u="none" strike="noStrike" dirty="0">
                          <a:solidFill>
                            <a:srgbClr val="000000"/>
                          </a:solidFill>
                          <a:effectLst/>
                          <a:latin typeface="Calibri" panose="020F0502020204030204" pitchFamily="34" charset="0"/>
                        </a:rPr>
                        <a:t>Q8</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40</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49</a:t>
                      </a:r>
                    </a:p>
                  </a:txBody>
                  <a:tcPr marL="9525" marR="9525" marT="9525" marB="0" anchor="b">
                    <a:lnL>
                      <a:noFill/>
                    </a:lnL>
                    <a:lnR>
                      <a:noFill/>
                    </a:lnR>
                    <a:lnT>
                      <a:noFill/>
                    </a:lnT>
                    <a:lnB>
                      <a:noFill/>
                    </a:lnB>
                  </a:tcPr>
                </a:tc>
                <a:extLst>
                  <a:ext uri="{0D108BD9-81ED-4DB2-BD59-A6C34878D82A}">
                    <a16:rowId xmlns:a16="http://schemas.microsoft.com/office/drawing/2014/main" val="1794418896"/>
                  </a:ext>
                </a:extLst>
              </a:tr>
              <a:tr h="194746">
                <a:tc>
                  <a:txBody>
                    <a:bodyPr/>
                    <a:lstStyle/>
                    <a:p>
                      <a:pPr algn="ctr" fontAlgn="b"/>
                      <a:r>
                        <a:rPr lang="en-US" sz="1200" b="1" i="0" u="none" strike="noStrike" dirty="0">
                          <a:solidFill>
                            <a:srgbClr val="000000"/>
                          </a:solidFill>
                          <a:effectLst/>
                          <a:latin typeface="Calibri" panose="020F0502020204030204" pitchFamily="34" charset="0"/>
                        </a:rPr>
                        <a:t>S1 / S3</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164</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164</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1391661762"/>
                  </a:ext>
                </a:extLst>
              </a:tr>
              <a:tr h="194746">
                <a:tc>
                  <a:txBody>
                    <a:bodyPr/>
                    <a:lstStyle/>
                    <a:p>
                      <a:pPr algn="ctr" fontAlgn="b"/>
                      <a:r>
                        <a:rPr lang="en-US" sz="1200" b="1" i="0" u="none" strike="noStrike" dirty="0">
                          <a:solidFill>
                            <a:srgbClr val="000000"/>
                          </a:solidFill>
                          <a:effectLst/>
                          <a:latin typeface="Calibri" panose="020F0502020204030204" pitchFamily="34" charset="0"/>
                        </a:rPr>
                        <a:t>S2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1519294864"/>
                  </a:ext>
                </a:extLst>
              </a:tr>
              <a:tr h="194746">
                <a:tc>
                  <a:txBody>
                    <a:bodyPr/>
                    <a:lstStyle/>
                    <a:p>
                      <a:pPr algn="ctr" fontAlgn="b"/>
                      <a:r>
                        <a:rPr lang="en-US" sz="1200" b="1" i="0" u="none" strike="noStrike" dirty="0">
                          <a:solidFill>
                            <a:srgbClr val="000000"/>
                          </a:solidFill>
                          <a:effectLst/>
                          <a:latin typeface="Calibri" panose="020F0502020204030204" pitchFamily="34" charset="0"/>
                        </a:rPr>
                        <a:t>M1</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2663554818"/>
                  </a:ext>
                </a:extLst>
              </a:tr>
              <a:tr h="194746">
                <a:tc>
                  <a:txBody>
                    <a:bodyPr/>
                    <a:lstStyle/>
                    <a:p>
                      <a:pPr algn="ctr" fontAlgn="b"/>
                      <a:r>
                        <a:rPr lang="en-US" sz="1200" b="1" i="0" u="none" strike="noStrike" dirty="0">
                          <a:solidFill>
                            <a:srgbClr val="000000"/>
                          </a:solidFill>
                          <a:effectLst/>
                          <a:latin typeface="Calibri" panose="020F0502020204030204" pitchFamily="34" charset="0"/>
                        </a:rPr>
                        <a:t>M2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4081728181"/>
                  </a:ext>
                </a:extLst>
              </a:tr>
              <a:tr h="194746">
                <a:tc>
                  <a:txBody>
                    <a:bodyPr/>
                    <a:lstStyle/>
                    <a:p>
                      <a:pPr algn="ctr" fontAlgn="b"/>
                      <a:r>
                        <a:rPr lang="en-US" sz="1200" b="1" i="0" u="none" strike="noStrike" dirty="0">
                          <a:solidFill>
                            <a:srgbClr val="000000"/>
                          </a:solidFill>
                          <a:effectLst/>
                          <a:latin typeface="Calibri" panose="020F0502020204030204" pitchFamily="34" charset="0"/>
                        </a:rPr>
                        <a:t>M3</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82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a:noFill/>
                    </a:lnB>
                  </a:tcPr>
                </a:tc>
                <a:extLst>
                  <a:ext uri="{0D108BD9-81ED-4DB2-BD59-A6C34878D82A}">
                    <a16:rowId xmlns:a16="http://schemas.microsoft.com/office/drawing/2014/main" val="1337551779"/>
                  </a:ext>
                </a:extLst>
              </a:tr>
              <a:tr h="204019">
                <a:tc>
                  <a:txBody>
                    <a:bodyPr/>
                    <a:lstStyle/>
                    <a:p>
                      <a:pPr algn="ctr" fontAlgn="b"/>
                      <a:r>
                        <a:rPr lang="en-US" sz="1200" b="1" i="0" u="none" strike="noStrike" dirty="0">
                          <a:solidFill>
                            <a:srgbClr val="000000"/>
                          </a:solidFill>
                          <a:effectLst/>
                          <a:latin typeface="Calibri" panose="020F0502020204030204" pitchFamily="34" charset="0"/>
                        </a:rPr>
                        <a:t>M4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42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42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100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3609577"/>
                  </a:ext>
                </a:extLst>
              </a:tr>
              <a:tr h="194746">
                <a:tc>
                  <a:txBody>
                    <a:bodyPr/>
                    <a:lstStyle/>
                    <a:p>
                      <a:pPr algn="ctr" fontAlgn="b"/>
                      <a:endParaRPr lang="en-US" sz="1200" b="1" i="0" u="none" strike="noStrike" dirty="0">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effectLst/>
                          <a:latin typeface="Calibri" panose="020F0502020204030204" pitchFamily="34" charset="0"/>
                        </a:rPr>
                        <a:t>1190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effectLst/>
                          <a:latin typeface="Calibri" panose="020F0502020204030204" pitchFamily="34" charset="0"/>
                        </a:rPr>
                        <a:t>1148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US" sz="1200" b="1" i="0" u="none" strike="noStrike" dirty="0">
                          <a:solidFill>
                            <a:srgbClr val="000000"/>
                          </a:solidFill>
                          <a:effectLst/>
                          <a:latin typeface="Calibri" panose="020F0502020204030204" pitchFamily="34" charset="0"/>
                        </a:rPr>
                        <a:t>96.5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358366414"/>
                  </a:ext>
                </a:extLst>
              </a:tr>
            </a:tbl>
          </a:graphicData>
        </a:graphic>
      </p:graphicFrame>
      <p:sp>
        <p:nvSpPr>
          <p:cNvPr id="13" name="Footer Placeholder 3">
            <a:extLst>
              <a:ext uri="{FF2B5EF4-FFF2-40B4-BE49-F238E27FC236}">
                <a16:creationId xmlns:a16="http://schemas.microsoft.com/office/drawing/2014/main" id="{7C25771F-5DD8-4C4B-88D1-C49032CC84B5}"/>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spTree>
    <p:extLst>
      <p:ext uri="{BB962C8B-B14F-4D97-AF65-F5344CB8AC3E}">
        <p14:creationId xmlns:p14="http://schemas.microsoft.com/office/powerpoint/2010/main" val="2443540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447793" y="708365"/>
            <a:ext cx="5798690" cy="404189"/>
          </a:xfrm>
        </p:spPr>
        <p:txBody>
          <a:bodyPr/>
          <a:lstStyle/>
          <a:p>
            <a:r>
              <a:rPr lang="en-US" sz="2000" b="1" i="1" dirty="0">
                <a:solidFill>
                  <a:schemeClr val="accent2">
                    <a:lumMod val="75000"/>
                  </a:schemeClr>
                </a:solidFill>
              </a:rPr>
              <a:t>Fiducial information is uploaded to the CDB…</a:t>
            </a:r>
          </a:p>
        </p:txBody>
      </p:sp>
      <p:pic>
        <p:nvPicPr>
          <p:cNvPr id="7" name="Picture 6">
            <a:extLst>
              <a:ext uri="{FF2B5EF4-FFF2-40B4-BE49-F238E27FC236}">
                <a16:creationId xmlns:a16="http://schemas.microsoft.com/office/drawing/2014/main" id="{E7BD8B5B-69F0-4BFB-9D5C-CB44885FC268}"/>
              </a:ext>
            </a:extLst>
          </p:cNvPr>
          <p:cNvPicPr>
            <a:picLocks noChangeAspect="1"/>
          </p:cNvPicPr>
          <p:nvPr/>
        </p:nvPicPr>
        <p:blipFill>
          <a:blip r:embed="rId2"/>
          <a:stretch>
            <a:fillRect/>
          </a:stretch>
        </p:blipFill>
        <p:spPr>
          <a:xfrm>
            <a:off x="7874519" y="484554"/>
            <a:ext cx="4152381" cy="5835895"/>
          </a:xfrm>
          <a:prstGeom prst="rect">
            <a:avLst/>
          </a:prstGeom>
          <a:ln>
            <a:solidFill>
              <a:schemeClr val="accent2">
                <a:lumMod val="75000"/>
              </a:schemeClr>
            </a:solidFill>
          </a:ln>
        </p:spPr>
      </p:pic>
      <p:pic>
        <p:nvPicPr>
          <p:cNvPr id="11" name="Picture 10">
            <a:extLst>
              <a:ext uri="{FF2B5EF4-FFF2-40B4-BE49-F238E27FC236}">
                <a16:creationId xmlns:a16="http://schemas.microsoft.com/office/drawing/2014/main" id="{1CA397C1-9DCD-4A52-9243-67AB0E8E3667}"/>
              </a:ext>
            </a:extLst>
          </p:cNvPr>
          <p:cNvPicPr>
            <a:picLocks noChangeAspect="1"/>
          </p:cNvPicPr>
          <p:nvPr/>
        </p:nvPicPr>
        <p:blipFill>
          <a:blip r:embed="rId3"/>
          <a:stretch>
            <a:fillRect/>
          </a:stretch>
        </p:blipFill>
        <p:spPr>
          <a:xfrm>
            <a:off x="447793" y="4386280"/>
            <a:ext cx="7329006" cy="1934170"/>
          </a:xfrm>
          <a:prstGeom prst="rect">
            <a:avLst/>
          </a:prstGeom>
          <a:ln>
            <a:solidFill>
              <a:schemeClr val="tx2">
                <a:lumMod val="50000"/>
              </a:schemeClr>
            </a:solidFill>
          </a:ln>
        </p:spPr>
      </p:pic>
      <p:pic>
        <p:nvPicPr>
          <p:cNvPr id="12" name="Picture 11">
            <a:extLst>
              <a:ext uri="{FF2B5EF4-FFF2-40B4-BE49-F238E27FC236}">
                <a16:creationId xmlns:a16="http://schemas.microsoft.com/office/drawing/2014/main" id="{0F485607-BD6B-48EF-8F2A-02C707EDB664}"/>
              </a:ext>
            </a:extLst>
          </p:cNvPr>
          <p:cNvPicPr>
            <a:picLocks noChangeAspect="1"/>
          </p:cNvPicPr>
          <p:nvPr/>
        </p:nvPicPr>
        <p:blipFill>
          <a:blip r:embed="rId4"/>
          <a:stretch>
            <a:fillRect/>
          </a:stretch>
        </p:blipFill>
        <p:spPr>
          <a:xfrm>
            <a:off x="4331790" y="1215275"/>
            <a:ext cx="3399318" cy="3044278"/>
          </a:xfrm>
          <a:prstGeom prst="rect">
            <a:avLst/>
          </a:prstGeom>
        </p:spPr>
      </p:pic>
      <p:sp>
        <p:nvSpPr>
          <p:cNvPr id="15" name="Text Placeholder 3">
            <a:extLst>
              <a:ext uri="{FF2B5EF4-FFF2-40B4-BE49-F238E27FC236}">
                <a16:creationId xmlns:a16="http://schemas.microsoft.com/office/drawing/2014/main" id="{0B57F5BF-A749-4B52-A565-5F99A23B90B4}"/>
              </a:ext>
            </a:extLst>
          </p:cNvPr>
          <p:cNvSpPr txBox="1">
            <a:spLocks/>
          </p:cNvSpPr>
          <p:nvPr/>
        </p:nvSpPr>
        <p:spPr>
          <a:xfrm>
            <a:off x="447793" y="1366009"/>
            <a:ext cx="3786277" cy="2766816"/>
          </a:xfrm>
          <a:prstGeom prst="rect">
            <a:avLst/>
          </a:prstGeom>
        </p:spPr>
        <p:txBody>
          <a:bodyPr vert="horz" lIns="0" tIns="0" rIns="0" bIns="45720" rtlCol="0">
            <a:noAutofit/>
          </a:bodyPr>
          <a:lstStyle>
            <a:lvl1pPr marL="274320" indent="-274320" algn="l" defTabSz="457200" rtl="0" eaLnBrk="1" latinLnBrk="0" hangingPunct="1">
              <a:spcBef>
                <a:spcPts val="0"/>
              </a:spcBef>
              <a:spcAft>
                <a:spcPts val="600"/>
              </a:spcAft>
              <a:buClr>
                <a:schemeClr val="tx2">
                  <a:lumMod val="75000"/>
                </a:schemeClr>
              </a:buClr>
              <a:buFont typeface="Wingdings" charset="2"/>
              <a:buChar char="§"/>
              <a:defRPr sz="2400" kern="1200" baseline="0">
                <a:solidFill>
                  <a:srgbClr val="000000"/>
                </a:solidFill>
                <a:latin typeface="+mn-lt"/>
                <a:ea typeface="+mn-ea"/>
                <a:cs typeface="+mn-cs"/>
              </a:defRPr>
            </a:lvl1pPr>
            <a:lvl2pPr marL="573088" indent="-298450" algn="l" defTabSz="457200" rtl="0" eaLnBrk="1" latinLnBrk="0" hangingPunct="1">
              <a:spcBef>
                <a:spcPts val="0"/>
              </a:spcBef>
              <a:spcAft>
                <a:spcPts val="600"/>
              </a:spcAft>
              <a:buClr>
                <a:schemeClr val="tx2">
                  <a:lumMod val="75000"/>
                </a:schemeClr>
              </a:buClr>
              <a:buFont typeface="Lucida Grande"/>
              <a:buChar char="–"/>
              <a:defRPr sz="2000" kern="1200">
                <a:solidFill>
                  <a:srgbClr val="000000"/>
                </a:solidFill>
                <a:latin typeface="+mn-lt"/>
                <a:ea typeface="+mn-ea"/>
                <a:cs typeface="+mn-cs"/>
              </a:defRPr>
            </a:lvl2pPr>
            <a:lvl3pPr marL="682625" indent="-184150" algn="l" defTabSz="457200" rtl="0" eaLnBrk="1" latinLnBrk="0" hangingPunct="1">
              <a:spcBef>
                <a:spcPts val="0"/>
              </a:spcBef>
              <a:spcAft>
                <a:spcPts val="600"/>
              </a:spcAft>
              <a:buClr>
                <a:schemeClr val="tx2">
                  <a:lumMod val="75000"/>
                </a:schemeClr>
              </a:buClr>
              <a:buFont typeface="Arial" panose="020B0604020202020204" pitchFamily="34" charset="0"/>
              <a:buChar char="•"/>
              <a:defRPr sz="1800" kern="1200">
                <a:solidFill>
                  <a:srgbClr val="000000"/>
                </a:solidFill>
                <a:latin typeface="+mn-lt"/>
                <a:ea typeface="+mn-ea"/>
                <a:cs typeface="+mn-cs"/>
              </a:defRPr>
            </a:lvl3pPr>
            <a:lvl4pPr marL="865188" indent="-171450" algn="l" defTabSz="457200" rtl="0" eaLnBrk="1" latinLnBrk="0" hangingPunct="1">
              <a:spcBef>
                <a:spcPts val="0"/>
              </a:spcBef>
              <a:spcAft>
                <a:spcPts val="600"/>
              </a:spcAft>
              <a:buClr>
                <a:schemeClr val="tx2">
                  <a:lumMod val="75000"/>
                </a:schemeClr>
              </a:buClr>
              <a:buFont typeface="Arial"/>
              <a:buChar char="•"/>
              <a:defRPr sz="1600" kern="1200" baseline="0">
                <a:solidFill>
                  <a:srgbClr val="000000"/>
                </a:solidFill>
                <a:latin typeface="+mn-lt"/>
                <a:ea typeface="+mn-ea"/>
                <a:cs typeface="+mn-cs"/>
              </a:defRPr>
            </a:lvl4pPr>
            <a:lvl5pPr marL="1084263" indent="-171450" algn="l" defTabSz="457200" rtl="0" eaLnBrk="1" latinLnBrk="0" hangingPunct="1">
              <a:spcBef>
                <a:spcPts val="0"/>
              </a:spcBef>
              <a:spcAft>
                <a:spcPts val="0"/>
              </a:spcAft>
              <a:buClr>
                <a:schemeClr val="tx2">
                  <a:lumMod val="75000"/>
                </a:schemeClr>
              </a:buClr>
              <a:buFont typeface="Wingdings" charset="2"/>
              <a:buChar char="§"/>
              <a:defRPr sz="14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r>
              <a:rPr lang="en-US" sz="1800" b="1" dirty="0"/>
              <a:t>Individual reports </a:t>
            </a:r>
            <a:r>
              <a:rPr lang="en-US" sz="1800" dirty="0"/>
              <a:t>include comprehensive measurement records for each magnet </a:t>
            </a:r>
          </a:p>
          <a:p>
            <a:pPr marL="0" indent="0" fontAlgn="auto">
              <a:buFont typeface="Wingdings" charset="2"/>
              <a:buNone/>
            </a:pPr>
            <a:endParaRPr lang="en-US" sz="1800" dirty="0"/>
          </a:p>
          <a:p>
            <a:pPr fontAlgn="auto"/>
            <a:r>
              <a:rPr lang="en-US" sz="1800" b="1" dirty="0"/>
              <a:t>Compilation file </a:t>
            </a:r>
            <a:r>
              <a:rPr lang="en-US" sz="1800" dirty="0"/>
              <a:t>includes fiducial and reference plane information for all APS-U multipole and dipole magnets in a single location for use during assembly</a:t>
            </a:r>
          </a:p>
        </p:txBody>
      </p:sp>
      <p:sp>
        <p:nvSpPr>
          <p:cNvPr id="8" name="Footer Placeholder 3">
            <a:extLst>
              <a:ext uri="{FF2B5EF4-FFF2-40B4-BE49-F238E27FC236}">
                <a16:creationId xmlns:a16="http://schemas.microsoft.com/office/drawing/2014/main" id="{1987FCED-7B94-4536-A674-20CCC772F9D2}"/>
              </a:ext>
            </a:extLst>
          </p:cNvPr>
          <p:cNvSpPr>
            <a:spLocks noGrp="1"/>
          </p:cNvSpPr>
          <p:nvPr>
            <p:ph type="ftr" sz="quarter" idx="3"/>
          </p:nvPr>
        </p:nvSpPr>
        <p:spPr>
          <a:xfrm>
            <a:off x="1887824" y="6627217"/>
            <a:ext cx="8812607" cy="215436"/>
          </a:xfrm>
        </p:spPr>
        <p:txBody>
          <a:bodyPr/>
          <a:lstStyle/>
          <a:p>
            <a:r>
              <a:rPr lang="en-US" sz="900" dirty="0">
                <a:solidFill>
                  <a:schemeClr val="tx1"/>
                </a:solidFill>
              </a:rPr>
              <a:t>IWAA 2022          CERN - Geneva - Switzerland           29 Oct - 04 Nov 2022</a:t>
            </a:r>
          </a:p>
        </p:txBody>
      </p:sp>
      <p:sp>
        <p:nvSpPr>
          <p:cNvPr id="13" name="Title 5">
            <a:extLst>
              <a:ext uri="{FF2B5EF4-FFF2-40B4-BE49-F238E27FC236}">
                <a16:creationId xmlns:a16="http://schemas.microsoft.com/office/drawing/2014/main" id="{16AA613B-70D9-4426-AC4E-5C129DA8458F}"/>
              </a:ext>
            </a:extLst>
          </p:cNvPr>
          <p:cNvSpPr>
            <a:spLocks noGrp="1"/>
          </p:cNvSpPr>
          <p:nvPr>
            <p:ph type="title"/>
          </p:nvPr>
        </p:nvSpPr>
        <p:spPr>
          <a:xfrm>
            <a:off x="447793" y="-17065"/>
            <a:ext cx="4315400" cy="725430"/>
          </a:xfrm>
        </p:spPr>
        <p:txBody>
          <a:bodyPr/>
          <a:lstStyle/>
          <a:p>
            <a:pPr algn="l"/>
            <a:r>
              <a:rPr lang="en-US" sz="2800" dirty="0"/>
              <a:t>Magnet Fiducialization</a:t>
            </a:r>
          </a:p>
        </p:txBody>
      </p:sp>
    </p:spTree>
    <p:extLst>
      <p:ext uri="{BB962C8B-B14F-4D97-AF65-F5344CB8AC3E}">
        <p14:creationId xmlns:p14="http://schemas.microsoft.com/office/powerpoint/2010/main" val="370752945"/>
      </p:ext>
    </p:extLst>
  </p:cSld>
  <p:clrMapOvr>
    <a:masterClrMapping/>
  </p:clrMapOvr>
</p:sld>
</file>

<file path=ppt/theme/theme1.xml><?xml version="1.0" encoding="utf-8"?>
<a:theme xmlns:a="http://schemas.openxmlformats.org/drawingml/2006/main" name="1_presentation_4x3">
  <a:themeElements>
    <a:clrScheme name="Argonne General Purpose Template">
      <a:dk1>
        <a:srgbClr val="47484A"/>
      </a:dk1>
      <a:lt1>
        <a:srgbClr val="FFFFFF"/>
      </a:lt1>
      <a:dk2>
        <a:srgbClr val="0082CA"/>
      </a:dk2>
      <a:lt2>
        <a:srgbClr val="ECAA00"/>
      </a:lt2>
      <a:accent1>
        <a:srgbClr val="7AB800"/>
      </a:accent1>
      <a:accent2>
        <a:srgbClr val="00609C"/>
      </a:accent2>
      <a:accent3>
        <a:srgbClr val="4D008C"/>
      </a:accent3>
      <a:accent4>
        <a:srgbClr val="FF7900"/>
      </a:accent4>
      <a:accent5>
        <a:srgbClr val="00A19C"/>
      </a:accent5>
      <a:accent6>
        <a:srgbClr val="CD202C"/>
      </a:accent6>
      <a:hlink>
        <a:srgbClr val="000000"/>
      </a:hlink>
      <a:folHlink>
        <a:srgbClr val="7677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Review templateOPA_" id="{9503B2FD-C395-AB49-B84E-4F9E47645F49}" vid="{5E05D321-BCFF-FE4E-97F3-8716A83AC4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c2502a80-7d28-4222-8cca-c624a41b2055" ContentTypeId="0x0101002B7518C7231E97499E1F1C54B0F5901D1301" PreviousValue="false"/>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Review Presentations" ma:contentTypeID="0x0101002B7518C7231E97499E1F1C54B0F5901D13010077874D8EECCB314A97261C2E2C95FFE6" ma:contentTypeVersion="" ma:contentTypeDescription="" ma:contentTypeScope="" ma:versionID="354c8abefcdd72f1f9e6477898198146">
  <xsd:schema xmlns:xsd="http://www.w3.org/2001/XMLSchema" xmlns:xs="http://www.w3.org/2001/XMLSchema" xmlns:p="http://schemas.microsoft.com/office/2006/metadata/properties" targetNamespace="http://schemas.microsoft.com/office/2006/metadata/properties" ma:root="true" ma:fieldsID="817bd159687fd4e0b52f7220829539b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0D0C73-1D92-412D-8800-9C1E033764A7}">
  <ds:schemaRefs>
    <ds:schemaRef ds:uri="http://schemas.microsoft.com/sharepoint/v3/contenttype/forms"/>
  </ds:schemaRefs>
</ds:datastoreItem>
</file>

<file path=customXml/itemProps2.xml><?xml version="1.0" encoding="utf-8"?>
<ds:datastoreItem xmlns:ds="http://schemas.openxmlformats.org/officeDocument/2006/customXml" ds:itemID="{7926C4BF-76D9-4602-9790-7BF550CAC184}">
  <ds:schemaRefs>
    <ds:schemaRef ds:uri="Microsoft.SharePoint.Taxonomy.ContentTypeSync"/>
  </ds:schemaRefs>
</ds:datastoreItem>
</file>

<file path=customXml/itemProps3.xml><?xml version="1.0" encoding="utf-8"?>
<ds:datastoreItem xmlns:ds="http://schemas.openxmlformats.org/officeDocument/2006/customXml" ds:itemID="{8EE60D92-EC7B-437A-AF37-55618E86DE12}">
  <ds:schemaRefs>
    <ds:schemaRef ds:uri="http://www.w3.org/XML/1998/namespace"/>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purl.org/dc/dcmitype/"/>
  </ds:schemaRefs>
</ds:datastoreItem>
</file>

<file path=customXml/itemProps4.xml><?xml version="1.0" encoding="utf-8"?>
<ds:datastoreItem xmlns:ds="http://schemas.openxmlformats.org/officeDocument/2006/customXml" ds:itemID="{1ED3C37F-CC29-40DF-B7A3-311710EC8A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1_presentation_4x3</Template>
  <TotalTime>10381</TotalTime>
  <Words>2946</Words>
  <Application>Microsoft Office PowerPoint</Application>
  <PresentationFormat>Widescreen</PresentationFormat>
  <Paragraphs>519</Paragraphs>
  <Slides>31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Arial</vt:lpstr>
      <vt:lpstr>Calibri</vt:lpstr>
      <vt:lpstr>Castellar</vt:lpstr>
      <vt:lpstr>Courier New</vt:lpstr>
      <vt:lpstr>Engravers MT</vt:lpstr>
      <vt:lpstr>Lucida Grande</vt:lpstr>
      <vt:lpstr>Symbol</vt:lpstr>
      <vt:lpstr>Times New Roman</vt:lpstr>
      <vt:lpstr>Wingdings</vt:lpstr>
      <vt:lpstr>1_presentation_4x3</vt:lpstr>
      <vt:lpstr>Progress Report  for the   Advanced Photon Source  Upgrade Project</vt:lpstr>
      <vt:lpstr>OUTLINE</vt:lpstr>
      <vt:lpstr>PowerPoint Presentation</vt:lpstr>
      <vt:lpstr>PowerPoint Presentation</vt:lpstr>
      <vt:lpstr>Advanced Photon Source  Upgrade Project</vt:lpstr>
      <vt:lpstr>PowerPoint Presentation</vt:lpstr>
      <vt:lpstr>APS-U Storage Ring Alignment Requirements</vt:lpstr>
      <vt:lpstr>Magnet Fiducialization</vt:lpstr>
      <vt:lpstr>Magnet Fiducialization</vt:lpstr>
      <vt:lpstr> </vt:lpstr>
      <vt:lpstr>PowerPoint Presentation</vt:lpstr>
      <vt:lpstr>PowerPoint Presentation</vt:lpstr>
      <vt:lpstr>Pre-Survey</vt:lpstr>
      <vt:lpstr>Coordinate Transformation</vt:lpstr>
      <vt:lpstr>Module Survey</vt:lpstr>
      <vt:lpstr>PowerPoint Presentation</vt:lpstr>
      <vt:lpstr>PowerPoint Presentation</vt:lpstr>
      <vt:lpstr>Vacuum &amp; Diagnostic Systems</vt:lpstr>
      <vt:lpstr>Vacuum System Sub-Assemblies</vt:lpstr>
      <vt:lpstr>L-Bend Chambers</vt:lpstr>
      <vt:lpstr>PowerPoint Presentation</vt:lpstr>
      <vt:lpstr>Superconducting Undulators</vt:lpstr>
      <vt:lpstr>PowerPoint Presentation</vt:lpstr>
      <vt:lpstr>PowerPoint Presentation</vt:lpstr>
      <vt:lpstr>PowerPoint Presentation</vt:lpstr>
      <vt:lpstr>PowerPoint Presentation</vt:lpstr>
      <vt:lpstr>PowerPoint Presentation</vt:lpstr>
      <vt:lpstr>PowerPoint Presentation</vt:lpstr>
      <vt:lpstr>Acknowledgement</vt:lpstr>
      <vt:lpstr>PowerPoint Presentation</vt:lpstr>
      <vt:lpstr>PowerPoint Presentation</vt:lpstr>
    </vt:vector>
  </TitlesOfParts>
  <Manager>Diane Wilkinson</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APS-U Presentation title</dc:title>
  <dc:subject>DOE Review Template</dc:subject>
  <dc:creator>Ramanathan, Mohan</dc:creator>
  <cp:lastModifiedBy>Helene Mainaud Durand</cp:lastModifiedBy>
  <cp:revision>486</cp:revision>
  <cp:lastPrinted>2021-12-07T19:12:01Z</cp:lastPrinted>
  <dcterms:created xsi:type="dcterms:W3CDTF">2020-08-13T13:51:30Z</dcterms:created>
  <dcterms:modified xsi:type="dcterms:W3CDTF">2022-11-01T06:58:26Z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0x0101002B7518C7231E97499E1F1C54B0F5901D13010077874D8EECCB314A97261C2E2C95FFE6</vt:lpwstr>
  </property>
  <property fmtid="{D5CDD505-2E9C-101B-9397-08002B2CF9AE}" pid="3" name="_dlc_DocIdItemGuid">
    <vt:lpwstr>8e0f3476-f56e-4267-b233-b8b6c9130fb9</vt:lpwstr>
  </property>
  <property fmtid="{D5CDD505-2E9C-101B-9397-08002B2CF9AE}" pid="4" name="ItemRetentionFormula">
    <vt:lpwstr>&lt;formula id="Microsoft.Office.RecordsManagement.PolicyFeatures.Expiration.Formula.BuiltIn"&gt;&lt;number&gt;2&lt;/number&gt;&lt;property&gt;Created&lt;/property&gt;&lt;propertyId&gt;8c06beca-0777-48f7-91c7-6da68bc07b69&lt;/propertyId&gt;&lt;period&gt;years&lt;/period&gt;&lt;/formula&gt;</vt:lpwstr>
  </property>
  <property fmtid="{D5CDD505-2E9C-101B-9397-08002B2CF9AE}" pid="5" name="_dlc_policyId">
    <vt:lpwstr>0x010100D47E88405A4D2842882AAFEF0D9A40A8|-708745469</vt:lpwstr>
  </property>
</Properties>
</file>