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4" r:id="rId5"/>
    <p:sldId id="258" r:id="rId6"/>
    <p:sldId id="263" r:id="rId7"/>
    <p:sldId id="262" r:id="rId8"/>
    <p:sldId id="271" r:id="rId9"/>
    <p:sldId id="272" r:id="rId10"/>
    <p:sldId id="268" r:id="rId11"/>
    <p:sldId id="277" r:id="rId12"/>
    <p:sldId id="278" r:id="rId13"/>
    <p:sldId id="276" r:id="rId14"/>
    <p:sldId id="282" r:id="rId15"/>
    <p:sldId id="279" r:id="rId16"/>
    <p:sldId id="280" r:id="rId17"/>
    <p:sldId id="281" r:id="rId18"/>
    <p:sldId id="270" r:id="rId1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5">
          <p15:clr>
            <a:srgbClr val="A4A3A4"/>
          </p15:clr>
        </p15:guide>
        <p15:guide id="3" orient="horz" pos="4193">
          <p15:clr>
            <a:srgbClr val="A4A3A4"/>
          </p15:clr>
        </p15:guide>
        <p15:guide id="4" pos="2880">
          <p15:clr>
            <a:srgbClr val="A4A3A4"/>
          </p15:clr>
        </p15:guide>
        <p15:guide id="5" pos="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BF0D"/>
    <a:srgbClr val="4C4C4C"/>
    <a:srgbClr val="737373"/>
    <a:srgbClr val="FFFFFF"/>
    <a:srgbClr val="47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2" autoAdjust="0"/>
  </p:normalViewPr>
  <p:slideViewPr>
    <p:cSldViewPr showGuides="1">
      <p:cViewPr varScale="1">
        <p:scale>
          <a:sx n="86" d="100"/>
          <a:sy n="86" d="100"/>
        </p:scale>
        <p:origin x="1382" y="58"/>
      </p:cViewPr>
      <p:guideLst>
        <p:guide orient="horz" pos="2160"/>
        <p:guide orient="horz" pos="1205"/>
        <p:guide orient="horz" pos="4193"/>
        <p:guide pos="2880"/>
        <p:guide pos="5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Bildobjekt 6" descr="MAX logga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89304" y="1988840"/>
            <a:ext cx="6565392" cy="21092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n>
                  <a:noFill/>
                </a:ln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Inledningsida 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15" y="0"/>
            <a:ext cx="9150096" cy="68640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463040" y="4086441"/>
            <a:ext cx="621792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313830" y="5597191"/>
            <a:ext cx="4516340" cy="864096"/>
          </a:xfrm>
        </p:spPr>
        <p:txBody>
          <a:bodyPr/>
          <a:lstStyle>
            <a:lvl1pPr marL="0" indent="0" algn="ctr">
              <a:lnSpc>
                <a:spcPts val="2400"/>
              </a:lnSpc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0" name="Bildobjekt 9" descr="logo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85644" y="6375528"/>
            <a:ext cx="930477" cy="2888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green bkg 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15" y="0"/>
            <a:ext cx="9150096" cy="68640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ABAABA6-64B7-437E-B4CF-81D9187984C3}" type="datetimeFigureOut">
              <a:rPr lang="en-GB" smtClean="0"/>
              <a:pPr/>
              <a:t>30/10/2022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E5BFA7-C27E-4DC1-B5F5-3F5F3F7577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Bildobjekt 8" descr="logo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85644" y="6375528"/>
            <a:ext cx="930477" cy="2888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orange bkg ny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15" y="0"/>
            <a:ext cx="9150096" cy="68640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ABAABA6-64B7-437E-B4CF-81D9187984C3}" type="datetimeFigureOut">
              <a:rPr lang="en-GB" smtClean="0"/>
              <a:pPr/>
              <a:t>30/10/2022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E5BFA7-C27E-4DC1-B5F5-3F5F3F7577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Bildobjekt 8" descr="logo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985644" y="6375528"/>
            <a:ext cx="930477" cy="2888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Bildobjekt 7" descr="Max IV-3 bild 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548517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474747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AABA6-64B7-437E-B4CF-81D9187984C3}" type="datetimeFigureOut">
              <a:rPr lang="en-GB" smtClean="0"/>
              <a:t>30/10/2022</a:t>
            </a:fld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5BFA7-C27E-4DC1-B5F5-3F5F3F7577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755576" y="176664"/>
            <a:ext cx="7593294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sv-SE" dirty="0"/>
              <a:t>Klicka här för att ändra format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55576" y="1600201"/>
            <a:ext cx="7593294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113182" y="6419958"/>
            <a:ext cx="938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AABA6-64B7-437E-B4CF-81D9187984C3}" type="datetimeFigureOut">
              <a:rPr lang="en-GB" smtClean="0"/>
              <a:pPr/>
              <a:t>30/10/2022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4199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254440" y="6419958"/>
            <a:ext cx="7235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5BFA7-C27E-4DC1-B5F5-3F5F3F7577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Bildobjekt 8" descr="logo RGB150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7983358" y="6375980"/>
            <a:ext cx="932400" cy="289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62" r:id="rId5"/>
    <p:sldLayoutId id="2147483654" r:id="rId6"/>
    <p:sldLayoutId id="2147483663" r:id="rId7"/>
    <p:sldLayoutId id="2147483651" r:id="rId8"/>
    <p:sldLayoutId id="2147483652" r:id="rId9"/>
    <p:sldLayoutId id="2147483653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4000" indent="-254000" algn="l" defTabSz="914400" rtl="0" eaLnBrk="1" latinLnBrk="0" hangingPunct="1">
        <a:spcBef>
          <a:spcPts val="1000"/>
        </a:spcBef>
        <a:buSzPct val="100000"/>
        <a:buFont typeface="Arial" pitchFamily="34" charset="0"/>
        <a:buChar char="●"/>
        <a:defRPr sz="2200" kern="1200">
          <a:ln>
            <a:noFill/>
          </a:ln>
          <a:solidFill>
            <a:srgbClr val="4C4C4C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ln>
            <a:noFill/>
          </a:ln>
          <a:solidFill>
            <a:srgbClr val="4C4C4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ln>
            <a:noFill/>
          </a:ln>
          <a:solidFill>
            <a:srgbClr val="4C4C4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ln>
            <a:noFill/>
          </a:ln>
          <a:solidFill>
            <a:srgbClr val="4C4C4C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The_Thinker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Manipulator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55576" y="1391697"/>
            <a:ext cx="7593294" cy="40185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0" i="0" dirty="0">
                <a:effectLst/>
                <a:latin typeface="Arial" panose="020B0604020202020204" pitchFamily="34" charset="0"/>
              </a:rPr>
              <a:t>The manipulator is the most accurate and precise sub-</a:t>
            </a:r>
            <a:br>
              <a:rPr lang="en-GB" dirty="0"/>
            </a:br>
            <a:r>
              <a:rPr lang="en-GB" b="0" i="0" dirty="0">
                <a:effectLst/>
                <a:latin typeface="Arial" panose="020B0604020202020204" pitchFamily="34" charset="0"/>
              </a:rPr>
              <a:t>robot. </a:t>
            </a: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2BA4B1-1DFF-E288-D614-2BB5F9B55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4" y="2120265"/>
            <a:ext cx="4509373" cy="3083004"/>
          </a:xfrm>
          <a:prstGeom prst="rect">
            <a:avLst/>
          </a:prstGeom>
        </p:spPr>
      </p:pic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5477193-0933-4EB1-83FC-A0E35C5C8B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3733800"/>
            <a:ext cx="51229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75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</a:t>
            </a:r>
            <a:r>
              <a:rPr lang="en-SE" dirty="0"/>
              <a:t>.O.R.I.S.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2D9022-AF35-D839-61FB-352C68367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486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92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5A5948-58D1-633F-CB2F-4B00F6C89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950" y="1600200"/>
            <a:ext cx="6134100" cy="4114800"/>
          </a:xfrm>
          <a:prstGeom prst="rect">
            <a:avLst/>
          </a:prstGeom>
        </p:spPr>
      </p:pic>
      <p:sp>
        <p:nvSpPr>
          <p:cNvPr id="6" name="Rubrik 1">
            <a:extLst>
              <a:ext uri="{FF2B5EF4-FFF2-40B4-BE49-F238E27FC236}">
                <a16:creationId xmlns:a16="http://schemas.microsoft.com/office/drawing/2014/main" id="{6BA22766-C5C2-5C9E-0DC8-A5F017130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176213"/>
            <a:ext cx="7593013" cy="1143000"/>
          </a:xfrm>
        </p:spPr>
        <p:txBody>
          <a:bodyPr/>
          <a:lstStyle/>
          <a:p>
            <a:pPr algn="ctr"/>
            <a:r>
              <a:rPr lang="en-US" dirty="0"/>
              <a:t>B</a:t>
            </a:r>
            <a:r>
              <a:rPr lang="en-SE" dirty="0"/>
              <a:t>.O.R.I.S.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818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8CA1A-2545-826D-23EC-292FC8B06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Test results </a:t>
            </a:r>
            <a:endParaRPr lang="en-S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F134B3-3D6A-F5CD-86BC-83C6026CDDF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66" y="1600200"/>
            <a:ext cx="2776581" cy="384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66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49BCF-E83E-C316-F9D2-ED9186B43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176664"/>
            <a:ext cx="7593294" cy="661536"/>
          </a:xfrm>
        </p:spPr>
        <p:txBody>
          <a:bodyPr/>
          <a:lstStyle/>
          <a:p>
            <a:pPr algn="ctr"/>
            <a:r>
              <a:rPr lang="en-SE" dirty="0"/>
              <a:t>B.O.R.I.S.</a:t>
            </a:r>
          </a:p>
        </p:txBody>
      </p:sp>
      <p:pic>
        <p:nvPicPr>
          <p:cNvPr id="5" name="Picture 4" descr="A picture containing text, map, indoor&#10;&#10;Description automatically generated">
            <a:extLst>
              <a:ext uri="{FF2B5EF4-FFF2-40B4-BE49-F238E27FC236}">
                <a16:creationId xmlns:a16="http://schemas.microsoft.com/office/drawing/2014/main" id="{20684625-B81C-4081-023C-7B611D8D0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5391"/>
            <a:ext cx="9144000" cy="414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49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5AFC4-AEE3-7809-3EC0-8A299EB00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Positioning sensors and sensor fusion</a:t>
            </a:r>
          </a:p>
        </p:txBody>
      </p:sp>
      <p:pic>
        <p:nvPicPr>
          <p:cNvPr id="5" name="Picture 4" descr="A picture containing automaton&#10;&#10;Description automatically generated">
            <a:extLst>
              <a:ext uri="{FF2B5EF4-FFF2-40B4-BE49-F238E27FC236}">
                <a16:creationId xmlns:a16="http://schemas.microsoft.com/office/drawing/2014/main" id="{4C83EB50-A14F-DB0E-F4A8-1891622128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02" y="2202109"/>
            <a:ext cx="4326898" cy="194710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F78F98F-A8D7-28A4-9219-BF564A22B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772" y="1258835"/>
            <a:ext cx="4589640" cy="232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110D2B-70AD-CD05-08C9-52227C0F0A06}"/>
                  </a:ext>
                </a:extLst>
              </p:cNvPr>
              <p:cNvSpPr txBox="1"/>
              <p:nvPr/>
            </p:nvSpPr>
            <p:spPr>
              <a:xfrm>
                <a:off x="461412" y="4191000"/>
                <a:ext cx="8382000" cy="2379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solidFill>
                      <a:schemeClr val="accent1"/>
                    </a:solidFill>
                  </a:rPr>
                  <a:t>The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measurement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vector</a:t>
                </a:r>
                <a:r>
                  <a:rPr lang="sv-SE" dirty="0">
                    <a:solidFill>
                      <a:schemeClr val="accent1"/>
                    </a:solidFill>
                  </a:rPr>
                  <a:t> is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containing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measurements</a:t>
                </a:r>
                <a:r>
                  <a:rPr lang="en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>
                    <a:solidFill>
                      <a:schemeClr val="accent1"/>
                    </a:solidFill>
                  </a:rPr>
                  <a:t>from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three</a:t>
                </a:r>
                <a:r>
                  <a:rPr lang="sv-SE" dirty="0">
                    <a:solidFill>
                      <a:schemeClr val="accent1"/>
                    </a:solidFill>
                  </a:rPr>
                  <a:t> different sensors:</a:t>
                </a:r>
                <a:endParaRPr lang="en-SE" dirty="0">
                  <a:solidFill>
                    <a:schemeClr val="accent1"/>
                  </a:solidFill>
                </a:endParaRPr>
              </a:p>
              <a:p>
                <a:endParaRPr lang="sv-SE" dirty="0">
                  <a:solidFill>
                    <a:schemeClr val="accent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SE" i="1" dirty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≜[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SE" b="0" i="1" dirty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SE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𝑥𝑏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𝑦𝑏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 dirty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𝑥𝑏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SE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𝑦𝑏</m:t>
                              </m:r>
                            </m:sub>
                          </m:sSub>
                          <m:r>
                            <a:rPr lang="en-SE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p>
                          <m:r>
                            <a:rPr lang="en-SE" i="1" dirty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SE" dirty="0">
                  <a:solidFill>
                    <a:schemeClr val="accent1"/>
                  </a:solidFill>
                </a:endParaRPr>
              </a:p>
              <a:p>
                <a:pPr algn="ctr"/>
                <a:endParaRPr lang="en-SE" dirty="0">
                  <a:solidFill>
                    <a:schemeClr val="accent1"/>
                  </a:solidFill>
                </a:endParaRPr>
              </a:p>
              <a:p>
                <a:r>
                  <a:rPr lang="sv-SE" dirty="0" err="1">
                    <a:solidFill>
                      <a:schemeClr val="accent1"/>
                    </a:solidFill>
                  </a:rPr>
                  <a:t>where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Lighthouse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provides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measurements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of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 and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SE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SE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 ,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robot’s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encoders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extract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velocities</a:t>
                </a:r>
                <a:r>
                  <a:rPr lang="sv-SE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𝑥𝑏</m:t>
                        </m:r>
                      </m:sub>
                    </m:sSub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 ,</a:t>
                </a:r>
                <a:r>
                  <a:rPr lang="en-SE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𝑦𝑏</m:t>
                        </m:r>
                      </m:sub>
                    </m:sSub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 . </a:t>
                </a:r>
                <a:r>
                  <a:rPr lang="sv-SE" dirty="0" err="1">
                    <a:solidFill>
                      <a:schemeClr val="accent1"/>
                    </a:solidFill>
                  </a:rPr>
                  <a:t>Finally</a:t>
                </a:r>
                <a:r>
                  <a:rPr lang="sv-SE" dirty="0">
                    <a:solidFill>
                      <a:schemeClr val="accent1"/>
                    </a:solidFill>
                  </a:rPr>
                  <a:t>, the IMU sensor outputs data from the accelerometer</a:t>
                </a:r>
              </a:p>
              <a:p>
                <a:r>
                  <a:rPr lang="sv-SE" dirty="0" err="1">
                    <a:solidFill>
                      <a:schemeClr val="accent1"/>
                    </a:solidFill>
                  </a:rPr>
                  <a:t>represented</a:t>
                </a:r>
                <a:r>
                  <a:rPr lang="sv-SE" dirty="0">
                    <a:solidFill>
                      <a:schemeClr val="accent1"/>
                    </a:solidFill>
                  </a:rPr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𝑥𝑏</m:t>
                        </m:r>
                      </m:sub>
                    </m:sSub>
                    <m:r>
                      <a:rPr lang="en-S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SE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𝑦𝑏</m:t>
                        </m:r>
                      </m:sub>
                    </m:sSub>
                  </m:oMath>
                </a14:m>
                <a:r>
                  <a:rPr lang="sv-SE" dirty="0">
                    <a:solidFill>
                      <a:schemeClr val="accent1"/>
                    </a:solidFill>
                  </a:rPr>
                  <a:t> .</a:t>
                </a:r>
                <a:endParaRPr lang="en-SE" dirty="0" err="1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110D2B-70AD-CD05-08C9-52227C0F0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12" y="4191000"/>
                <a:ext cx="8382000" cy="2379754"/>
              </a:xfrm>
              <a:prstGeom prst="rect">
                <a:avLst/>
              </a:prstGeom>
              <a:blipFill>
                <a:blip r:embed="rId4"/>
                <a:stretch>
                  <a:fillRect l="-655" t="-1538" b="-230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4568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DDD7B-C663-E6E6-945A-1A11D99DA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SE" dirty="0"/>
              <a:t>Filters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FD287-607B-B213-FDA5-D66A61FFD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0" i="0" dirty="0">
                <a:effectLst/>
                <a:latin typeface="Arial" panose="020B0604020202020204" pitchFamily="34" charset="0"/>
              </a:rPr>
              <a:t>The filters in focus are the Particle filter (PF), the extended</a:t>
            </a:r>
            <a:br>
              <a:rPr lang="en-GB" dirty="0"/>
            </a:br>
            <a:r>
              <a:rPr lang="en-GB" b="0" i="0" dirty="0">
                <a:effectLst/>
                <a:latin typeface="Arial" panose="020B0604020202020204" pitchFamily="34" charset="0"/>
              </a:rPr>
              <a:t>Kalman filter (EKF) and the unscented Kalman filter (UKF).</a:t>
            </a:r>
            <a:endParaRPr lang="en-SE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SE" b="0" i="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GB" b="0" i="0" dirty="0">
                <a:effectLst/>
                <a:latin typeface="Arial" panose="020B0604020202020204" pitchFamily="34" charset="0"/>
              </a:rPr>
              <a:t>Algorithm 1: Extended Kalman Filter Algorithm</a:t>
            </a:r>
            <a:br>
              <a:rPr lang="en-GB" dirty="0"/>
            </a:br>
            <a:r>
              <a:rPr lang="en-SE" dirty="0"/>
              <a:t>	</a:t>
            </a:r>
            <a:r>
              <a:rPr lang="en-GB" b="1" i="0" dirty="0">
                <a:effectLst/>
                <a:latin typeface="Arial" panose="020B0604020202020204" pitchFamily="34" charset="0"/>
              </a:rPr>
              <a:t>while</a:t>
            </a:r>
            <a:r>
              <a:rPr lang="en-GB" b="0" i="0" dirty="0">
                <a:effectLst/>
                <a:latin typeface="Arial" panose="020B0604020202020204" pitchFamily="34" charset="0"/>
              </a:rPr>
              <a:t> </a:t>
            </a:r>
            <a:r>
              <a:rPr lang="en-GB" b="0" i="1" dirty="0" err="1">
                <a:effectLst/>
                <a:latin typeface="Arial" panose="020B0604020202020204" pitchFamily="34" charset="0"/>
              </a:rPr>
              <a:t>currentSimulationTime</a:t>
            </a:r>
            <a:r>
              <a:rPr lang="en-GB" b="0" i="1" dirty="0">
                <a:effectLst/>
                <a:latin typeface="Arial" panose="020B0604020202020204" pitchFamily="34" charset="0"/>
              </a:rPr>
              <a:t> &lt; </a:t>
            </a:r>
            <a:r>
              <a:rPr lang="en-GB" b="0" i="1" dirty="0" err="1">
                <a:effectLst/>
                <a:latin typeface="Arial" panose="020B0604020202020204" pitchFamily="34" charset="0"/>
              </a:rPr>
              <a:t>simulationTime</a:t>
            </a:r>
            <a:r>
              <a:rPr lang="en-GB" b="0" i="1" dirty="0">
                <a:effectLst/>
                <a:latin typeface="Arial" panose="020B0604020202020204" pitchFamily="34" charset="0"/>
              </a:rPr>
              <a:t> </a:t>
            </a:r>
            <a:r>
              <a:rPr lang="en-GB" b="1" i="0" dirty="0">
                <a:effectLst/>
                <a:latin typeface="Arial" panose="020B0604020202020204" pitchFamily="34" charset="0"/>
              </a:rPr>
              <a:t>do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Calculate the state estimate with the control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commands from the previous time step;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Calculate the error covariance with the Jacobian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of the model;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Calculate the measurement residual;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Calculate the Kalman gain;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Correct the state estimate with the Kalman gain;</a:t>
            </a:r>
            <a:br>
              <a:rPr lang="en-GB" dirty="0"/>
            </a:br>
            <a:r>
              <a:rPr lang="en-SE" dirty="0"/>
              <a:t>		</a:t>
            </a:r>
            <a:r>
              <a:rPr lang="en-GB" b="0" i="0" dirty="0">
                <a:effectLst/>
                <a:latin typeface="Arial" panose="020B0604020202020204" pitchFamily="34" charset="0"/>
              </a:rPr>
              <a:t>Correct the error covariance;</a:t>
            </a:r>
            <a:br>
              <a:rPr lang="en-GB" dirty="0"/>
            </a:br>
            <a:r>
              <a:rPr lang="en-SE" dirty="0"/>
              <a:t>	</a:t>
            </a:r>
            <a:r>
              <a:rPr lang="en-GB" b="1" i="0" dirty="0">
                <a:effectLst/>
                <a:latin typeface="Arial" panose="020B0604020202020204" pitchFamily="34" charset="0"/>
              </a:rPr>
              <a:t>end</a:t>
            </a:r>
            <a:endParaRPr lang="en-SE" b="1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53B412D2-A79C-9DB5-4DED-3BBB92A37FFB}"/>
              </a:ext>
            </a:extLst>
          </p:cNvPr>
          <p:cNvSpPr/>
          <p:nvPr/>
        </p:nvSpPr>
        <p:spPr>
          <a:xfrm>
            <a:off x="2438400" y="3124200"/>
            <a:ext cx="152400" cy="1905001"/>
          </a:xfrm>
          <a:prstGeom prst="downArrow">
            <a:avLst/>
          </a:prstGeom>
          <a:solidFill>
            <a:srgbClr val="97BF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solidFill>
                <a:srgbClr val="97BF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97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E1CE6-AD24-B136-8751-4656317F8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Filters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F9316E2-19FF-0D55-1FB8-5F066D146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194" y="228600"/>
            <a:ext cx="2823612" cy="143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icture containing automaton&#10;&#10;Description automatically generated">
            <a:extLst>
              <a:ext uri="{FF2B5EF4-FFF2-40B4-BE49-F238E27FC236}">
                <a16:creationId xmlns:a16="http://schemas.microsoft.com/office/drawing/2014/main" id="{3DDD0A90-DBCA-1875-6A1F-A073946C94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584056"/>
            <a:ext cx="2438400" cy="1097280"/>
          </a:xfrm>
          <a:prstGeom prst="rect">
            <a:avLst/>
          </a:prstGeom>
        </p:spPr>
      </p:pic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B8CA8862-7EEA-3137-D943-941DC9509C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524000"/>
            <a:ext cx="5163457" cy="395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25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75353" y="1042220"/>
            <a:ext cx="7593294" cy="1472380"/>
          </a:xfrm>
        </p:spPr>
        <p:txBody>
          <a:bodyPr/>
          <a:lstStyle/>
          <a:p>
            <a:pPr algn="ctr"/>
            <a:r>
              <a:rPr lang="en-US" dirty="0"/>
              <a:t>Thank you !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81000" y="4419600"/>
            <a:ext cx="8617024" cy="1243781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en-SE" sz="5500" dirty="0"/>
              <a:t>R</a:t>
            </a:r>
            <a:r>
              <a:rPr lang="en-US" sz="5500" dirty="0" err="1"/>
              <a:t>eferences</a:t>
            </a:r>
            <a:r>
              <a:rPr lang="en-US" sz="5500" dirty="0"/>
              <a:t>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5500" dirty="0"/>
              <a:t>The Thinker </a:t>
            </a:r>
            <a:r>
              <a:rPr lang="en-US" sz="5500" dirty="0">
                <a:hlinkClick r:id="rId2"/>
              </a:rPr>
              <a:t>https://en.wikipedia.org/wiki/The_Thinker</a:t>
            </a:r>
            <a:endParaRPr lang="en-GB" sz="5500" dirty="0"/>
          </a:p>
          <a:p>
            <a:pPr marL="457200" indent="-457200" algn="just">
              <a:buFont typeface="+mj-lt"/>
              <a:buAutoNum type="arabicPeriod"/>
            </a:pPr>
            <a:r>
              <a:rPr lang="en-SE" sz="5500" dirty="0"/>
              <a:t>Lighthouse </a:t>
            </a:r>
            <a:r>
              <a:rPr lang="en-GB" sz="5500" dirty="0"/>
              <a:t>https://www.bitcraze.io/images/documentation/overview/lighthouse.png</a:t>
            </a:r>
            <a:endParaRPr lang="en-GB" b="1" dirty="0"/>
          </a:p>
          <a:p>
            <a:pPr marL="457200" indent="-457200" algn="just">
              <a:buFont typeface="+mj-lt"/>
              <a:buAutoNum type="arabicPeriod"/>
            </a:pPr>
            <a:endParaRPr lang="en-US" dirty="0"/>
          </a:p>
          <a:p>
            <a:pPr marL="0" indent="0" algn="just">
              <a:buNone/>
            </a:pPr>
            <a:endParaRPr lang="sv-SE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sv-SE" dirty="0"/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6" name="Platshållare för innehåll 2"/>
          <p:cNvSpPr txBox="1">
            <a:spLocks/>
          </p:cNvSpPr>
          <p:nvPr/>
        </p:nvSpPr>
        <p:spPr>
          <a:xfrm>
            <a:off x="990600" y="4114799"/>
            <a:ext cx="7855024" cy="1676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4000" indent="-254000" algn="l" defTabSz="914400" rtl="0" eaLnBrk="1" latinLnBrk="0" hangingPunct="1">
              <a:spcBef>
                <a:spcPts val="1000"/>
              </a:spcBef>
              <a:buSzPct val="100000"/>
              <a:buFont typeface="Arial" pitchFamily="34" charset="0"/>
              <a:buChar char="●"/>
              <a:defRPr sz="22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sv-SE" dirty="0"/>
          </a:p>
          <a:p>
            <a:pPr marL="0" indent="0" algn="just">
              <a:buFont typeface="Arial" pitchFamily="34" charset="0"/>
              <a:buNone/>
            </a:pPr>
            <a:endParaRPr lang="en-US" dirty="0"/>
          </a:p>
          <a:p>
            <a:pPr marL="0" indent="0" algn="just">
              <a:buFont typeface="Arial" pitchFamily="34" charset="0"/>
              <a:buNone/>
            </a:pPr>
            <a:endParaRPr lang="sv-SE" dirty="0"/>
          </a:p>
          <a:p>
            <a:pPr marL="0" indent="0" algn="just">
              <a:buFont typeface="Arial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983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381000" y="4086441"/>
            <a:ext cx="8305800" cy="1470025"/>
          </a:xfrm>
        </p:spPr>
        <p:txBody>
          <a:bodyPr>
            <a:normAutofit/>
          </a:bodyPr>
          <a:lstStyle/>
          <a:p>
            <a:r>
              <a:rPr lang="sv-SE" dirty="0"/>
              <a:t>Max IV </a:t>
            </a:r>
            <a:r>
              <a:rPr lang="sv-SE" dirty="0" err="1"/>
              <a:t>High</a:t>
            </a:r>
            <a:r>
              <a:rPr lang="sv-SE" dirty="0"/>
              <a:t> Precision Self-</a:t>
            </a:r>
            <a:r>
              <a:rPr lang="sv-SE" dirty="0" err="1"/>
              <a:t>positioning</a:t>
            </a:r>
            <a:r>
              <a:rPr lang="sv-SE" dirty="0"/>
              <a:t> Robot</a:t>
            </a:r>
            <a:endParaRPr lang="en-GB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638300" y="5583505"/>
            <a:ext cx="5867400" cy="86409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Alina Andersson, Max IV Laboratory</a:t>
            </a:r>
          </a:p>
          <a:p>
            <a:r>
              <a:rPr lang="en-US" dirty="0"/>
              <a:t>Abdullah Shahin, The Faculty of Engineering, Lund University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SE" dirty="0"/>
              <a:t>Robot B.O.R.I.S. at </a:t>
            </a:r>
            <a:r>
              <a:rPr lang="en-US" dirty="0" err="1"/>
              <a:t>MaxIV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5576" y="176664"/>
            <a:ext cx="7593294" cy="5091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Introduction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82A6F9-9825-4E0C-84DD-FB6BB97A03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28" r="-1297" b="24999"/>
          <a:stretch/>
        </p:blipFill>
        <p:spPr>
          <a:xfrm>
            <a:off x="1752600" y="3603842"/>
            <a:ext cx="2597224" cy="2819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A97D24-78F5-4A57-98E8-9DE08675F2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9" t="10657" r="6272" b="16453"/>
          <a:stretch/>
        </p:blipFill>
        <p:spPr>
          <a:xfrm>
            <a:off x="4435085" y="2971800"/>
            <a:ext cx="3505200" cy="364805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C4085D9-0F3E-445E-B943-EE3718DA3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37" y="649843"/>
            <a:ext cx="7543800" cy="277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343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55576" y="1600201"/>
            <a:ext cx="8007424" cy="4800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Bluelining</a:t>
            </a:r>
            <a:r>
              <a:rPr lang="en-US" dirty="0"/>
              <a:t> is a technique of transferring a three-dimensional</a:t>
            </a:r>
            <a:r>
              <a:rPr lang="en-SE" dirty="0"/>
              <a:t> (3D)</a:t>
            </a:r>
            <a:r>
              <a:rPr lang="en-US" dirty="0"/>
              <a:t> computer model into real space. </a:t>
            </a:r>
          </a:p>
          <a:p>
            <a:pPr marL="0" indent="0">
              <a:buNone/>
            </a:pPr>
            <a:endParaRPr lang="en-US" dirty="0"/>
          </a:p>
          <a:p>
            <a:pPr lvl="0"/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" name="image6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396886" y="2133600"/>
            <a:ext cx="2541905" cy="337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18E0E6-0783-446F-9C7B-5B3055281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281036"/>
            <a:ext cx="4267200" cy="24003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491740"/>
            <a:ext cx="4690745" cy="1874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55576" y="1319664"/>
            <a:ext cx="8007424" cy="1034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current manual </a:t>
            </a:r>
            <a:r>
              <a:rPr lang="en-US" dirty="0" err="1"/>
              <a:t>bluelining</a:t>
            </a:r>
            <a:r>
              <a:rPr lang="en-US" dirty="0"/>
              <a:t> process for such machines has some disadvantages that need to be improved:</a:t>
            </a:r>
          </a:p>
          <a:p>
            <a:pPr lvl="0"/>
            <a:endParaRPr lang="en-US" dirty="0"/>
          </a:p>
          <a:p>
            <a:endParaRPr lang="en-GB" dirty="0"/>
          </a:p>
        </p:txBody>
      </p:sp>
      <p:pic>
        <p:nvPicPr>
          <p:cNvPr id="4" name="image5.jp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748780" y="2817495"/>
            <a:ext cx="2014220" cy="2670810"/>
          </a:xfrm>
          <a:prstGeom prst="rect">
            <a:avLst/>
          </a:prstGeom>
          <a:ln/>
        </p:spPr>
      </p:pic>
      <p:sp>
        <p:nvSpPr>
          <p:cNvPr id="5" name="Platshållare för innehåll 2"/>
          <p:cNvSpPr txBox="1">
            <a:spLocks/>
          </p:cNvSpPr>
          <p:nvPr/>
        </p:nvSpPr>
        <p:spPr>
          <a:xfrm>
            <a:off x="755576" y="2590800"/>
            <a:ext cx="5873824" cy="3124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54000" indent="-254000" algn="l" defTabSz="914400" rtl="0" eaLnBrk="1" latinLnBrk="0" hangingPunct="1">
              <a:spcBef>
                <a:spcPts val="1000"/>
              </a:spcBef>
              <a:buSzPct val="100000"/>
              <a:buFont typeface="Arial" pitchFamily="34" charset="0"/>
              <a:buChar char="●"/>
              <a:defRPr sz="22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ln>
                  <a:noFill/>
                </a:ln>
                <a:solidFill>
                  <a:srgbClr val="4C4C4C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Precision can be around 2-5 mm </a:t>
            </a:r>
            <a:endParaRPr lang="en-SE" dirty="0"/>
          </a:p>
          <a:p>
            <a:r>
              <a:rPr lang="en-US" dirty="0"/>
              <a:t>The process is </a:t>
            </a:r>
            <a:r>
              <a:rPr lang="en-SE" dirty="0"/>
              <a:t>relatively </a:t>
            </a:r>
            <a:r>
              <a:rPr lang="en-US" dirty="0"/>
              <a:t>slow</a:t>
            </a:r>
            <a:r>
              <a:rPr lang="en-SE" dirty="0"/>
              <a:t>;</a:t>
            </a:r>
            <a:r>
              <a:rPr lang="en-US" dirty="0"/>
              <a:t> since each point has to be </a:t>
            </a:r>
            <a:r>
              <a:rPr lang="en-SE" dirty="0"/>
              <a:t>treated individually and</a:t>
            </a:r>
            <a:r>
              <a:rPr lang="en-US" dirty="0"/>
              <a:t> manually. </a:t>
            </a:r>
          </a:p>
          <a:p>
            <a:r>
              <a:rPr lang="en-US" dirty="0"/>
              <a:t>The working process might be uncomfortable for a worker </a:t>
            </a:r>
            <a:endParaRPr lang="en-SE" dirty="0"/>
          </a:p>
          <a:p>
            <a:r>
              <a:rPr lang="en-US" dirty="0"/>
              <a:t>Sometimes the working environment can be unhealthy for humans (construction dust) or</a:t>
            </a:r>
            <a:r>
              <a:rPr lang="en-SE" dirty="0"/>
              <a:t> not accessible for a long time </a:t>
            </a:r>
            <a:endParaRPr lang="en-GB" dirty="0"/>
          </a:p>
        </p:txBody>
      </p:sp>
      <p:sp>
        <p:nvSpPr>
          <p:cNvPr id="7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60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Solution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28537" y="1334412"/>
            <a:ext cx="7855024" cy="25145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A </a:t>
            </a:r>
            <a:r>
              <a:rPr lang="en-US" dirty="0" err="1"/>
              <a:t>bluelining</a:t>
            </a:r>
            <a:r>
              <a:rPr lang="en-US" dirty="0"/>
              <a:t> robot would improve the existing </a:t>
            </a:r>
            <a:r>
              <a:rPr lang="en-US" dirty="0" err="1"/>
              <a:t>bluelining</a:t>
            </a:r>
            <a:r>
              <a:rPr lang="en-US" dirty="0"/>
              <a:t> method significantly. </a:t>
            </a:r>
          </a:p>
          <a:p>
            <a:pPr marL="0" indent="0" algn="just">
              <a:buNone/>
            </a:pPr>
            <a:r>
              <a:rPr lang="en-SE" dirty="0"/>
              <a:t>We developed</a:t>
            </a:r>
            <a:r>
              <a:rPr lang="en-US" dirty="0"/>
              <a:t> a </a:t>
            </a:r>
            <a:r>
              <a:rPr lang="en-US" b="1" dirty="0">
                <a:solidFill>
                  <a:srgbClr val="97BF0D"/>
                </a:solidFill>
              </a:rPr>
              <a:t>high-precision self-positioning robot</a:t>
            </a:r>
            <a:r>
              <a:rPr lang="en-US" b="1" dirty="0"/>
              <a:t> </a:t>
            </a:r>
            <a:r>
              <a:rPr lang="en-US" dirty="0"/>
              <a:t>that simplifies the work by automatically driving to the location specified by a computer and marking that position with a dot and lines.</a:t>
            </a:r>
          </a:p>
          <a:p>
            <a:endParaRPr lang="en-GB" dirty="0"/>
          </a:p>
        </p:txBody>
      </p:sp>
      <p:pic>
        <p:nvPicPr>
          <p:cNvPr id="6" name="Picture 5" descr="A picture containing cymbal&#10;&#10;Description automatically generated">
            <a:extLst>
              <a:ext uri="{FF2B5EF4-FFF2-40B4-BE49-F238E27FC236}">
                <a16:creationId xmlns:a16="http://schemas.microsoft.com/office/drawing/2014/main" id="{D867C563-B03E-E14A-DEC4-6DF61ECEE2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261" y="3505200"/>
            <a:ext cx="4505923" cy="305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61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Projects</a:t>
            </a:r>
            <a:r>
              <a:rPr lang="ru-RU" dirty="0"/>
              <a:t>.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Concept  design -&gt; Prototyping-&gt; Tests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55576" y="1600200"/>
            <a:ext cx="8163182" cy="42672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0" i="0" dirty="0">
                <a:effectLst/>
                <a:latin typeface="Arial" panose="020B0604020202020204" pitchFamily="34" charset="0"/>
              </a:rPr>
              <a:t>The primary prototype is divided into two main parts:</a:t>
            </a:r>
            <a:r>
              <a:rPr lang="en-SE" b="0" i="0" dirty="0">
                <a:effectLst/>
                <a:latin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n-SE" b="0" i="0" dirty="0">
                <a:effectLst/>
                <a:latin typeface="Arial" panose="020B0604020202020204" pitchFamily="34" charset="0"/>
              </a:rPr>
              <a:t>a </a:t>
            </a:r>
            <a:r>
              <a:rPr lang="en-GB" b="1" i="0" dirty="0">
                <a:solidFill>
                  <a:srgbClr val="97BF0D"/>
                </a:solidFill>
                <a:effectLst/>
                <a:latin typeface="Arial" panose="020B0604020202020204" pitchFamily="34" charset="0"/>
              </a:rPr>
              <a:t>manipulator</a:t>
            </a:r>
            <a:r>
              <a:rPr lang="en-GB" b="0" i="0" dirty="0">
                <a:effectLst/>
                <a:latin typeface="Arial" panose="020B0604020202020204" pitchFamily="34" charset="0"/>
              </a:rPr>
              <a:t> and a so-called </a:t>
            </a:r>
            <a:r>
              <a:rPr lang="en-GB" b="1" i="0" dirty="0">
                <a:solidFill>
                  <a:srgbClr val="97BF0D"/>
                </a:solidFill>
                <a:effectLst/>
                <a:latin typeface="Arial" panose="020B0604020202020204" pitchFamily="34" charset="0"/>
              </a:rPr>
              <a:t>"taxi"</a:t>
            </a:r>
            <a:r>
              <a:rPr lang="en-GB" b="1" dirty="0">
                <a:solidFill>
                  <a:srgbClr val="97BF0D"/>
                </a:solidFill>
              </a:rPr>
              <a:t> </a:t>
            </a:r>
            <a:endParaRPr lang="ru-RU" b="1" dirty="0">
              <a:solidFill>
                <a:srgbClr val="97BF0D"/>
              </a:solidFill>
            </a:endParaRPr>
          </a:p>
          <a:p>
            <a:pPr marL="0" indent="0" algn="just">
              <a:buNone/>
            </a:pPr>
            <a:r>
              <a:rPr lang="en-SE" dirty="0">
                <a:solidFill>
                  <a:schemeClr val="tx1"/>
                </a:solidFill>
              </a:rPr>
              <a:t>The mobile</a:t>
            </a:r>
            <a:r>
              <a:rPr lang="en-GB" dirty="0">
                <a:solidFill>
                  <a:schemeClr val="tx1"/>
                </a:solidFill>
              </a:rPr>
              <a:t> platform</a:t>
            </a:r>
            <a:r>
              <a:rPr lang="en-SE" dirty="0">
                <a:solidFill>
                  <a:schemeClr val="tx1"/>
                </a:solidFill>
              </a:rPr>
              <a:t> “taxi”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SE" dirty="0">
                <a:solidFill>
                  <a:schemeClr val="tx1"/>
                </a:solidFill>
              </a:rPr>
              <a:t>is transporting </a:t>
            </a:r>
            <a:r>
              <a:rPr lang="en-GB" dirty="0">
                <a:solidFill>
                  <a:schemeClr val="tx1"/>
                </a:solidFill>
              </a:rPr>
              <a:t>the robot and the manipulator, who will actually perform the job</a:t>
            </a:r>
            <a:r>
              <a:rPr lang="en-SE" dirty="0">
                <a:solidFill>
                  <a:schemeClr val="tx1"/>
                </a:solidFill>
              </a:rPr>
              <a:t>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400893"/>
            <a:ext cx="2045786" cy="2279374"/>
          </a:xfrm>
          <a:prstGeom prst="rect">
            <a:avLst/>
          </a:prstGeom>
        </p:spPr>
      </p:pic>
      <p:sp>
        <p:nvSpPr>
          <p:cNvPr id="7" name="Cloud Callout 6"/>
          <p:cNvSpPr/>
          <p:nvPr/>
        </p:nvSpPr>
        <p:spPr>
          <a:xfrm>
            <a:off x="4819961" y="3225929"/>
            <a:ext cx="1750130" cy="1015741"/>
          </a:xfrm>
          <a:prstGeom prst="cloudCallout">
            <a:avLst>
              <a:gd name="adj1" fmla="val -38249"/>
              <a:gd name="adj2" fmla="val 80966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n w="22225">
                  <a:solidFill>
                    <a:srgbClr val="97BF0D"/>
                  </a:solidFill>
                  <a:prstDash val="solid"/>
                </a:ln>
                <a:solidFill>
                  <a:srgbClr val="97BF0D"/>
                </a:solidFill>
              </a:rPr>
              <a:t>B.O.R.I.S.</a:t>
            </a:r>
          </a:p>
        </p:txBody>
      </p:sp>
    </p:spTree>
    <p:extLst>
      <p:ext uri="{BB962C8B-B14F-4D97-AF65-F5344CB8AC3E}">
        <p14:creationId xmlns:p14="http://schemas.microsoft.com/office/powerpoint/2010/main" val="860438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Delivery platform (Taxi)</a:t>
            </a:r>
            <a:br>
              <a:rPr lang="en-US" dirty="0"/>
            </a:br>
            <a:r>
              <a:rPr lang="en-US" dirty="0"/>
              <a:t>First stage of positioning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838200" y="1447800"/>
            <a:ext cx="7848600" cy="5105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br>
              <a:rPr lang="en-US" dirty="0"/>
            </a:br>
            <a:endParaRPr lang="en-US" dirty="0"/>
          </a:p>
          <a:p>
            <a:pPr marL="0" indent="0" algn="just">
              <a:buNone/>
            </a:pP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0272A6-5531-6DF7-D946-2F68E6213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537" y="1447800"/>
            <a:ext cx="7924800" cy="470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57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Custom 2">
      <a:dk1>
        <a:sysClr val="windowText" lastClr="000000"/>
      </a:dk1>
      <a:lt1>
        <a:srgbClr val="FFFFFF"/>
      </a:lt1>
      <a:dk2>
        <a:srgbClr val="97BF0D"/>
      </a:dk2>
      <a:lt2>
        <a:srgbClr val="F8B323"/>
      </a:lt2>
      <a:accent1>
        <a:srgbClr val="474747"/>
      </a:accent1>
      <a:accent2>
        <a:srgbClr val="A5A4A6"/>
      </a:accent2>
      <a:accent3>
        <a:srgbClr val="E0E0E0"/>
      </a:accent3>
      <a:accent4>
        <a:srgbClr val="97BF0D"/>
      </a:accent4>
      <a:accent5>
        <a:srgbClr val="FFDB9D"/>
      </a:accent5>
      <a:accent6>
        <a:srgbClr val="FFFFFF"/>
      </a:accent6>
      <a:hlink>
        <a:srgbClr val="404040"/>
      </a:hlink>
      <a:folHlink>
        <a:srgbClr val="808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X_IV_template.potx [Read-Only]" id="{2F940E1C-5589-4349-B014-427D2C8A182C}" vid="{42AEBF08-7898-486D-AB9E-C35DBB475C3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MAX_IV_template</Template>
  <TotalTime>3881</TotalTime>
  <Words>492</Words>
  <Application>Microsoft Office PowerPoint</Application>
  <PresentationFormat>On-screen Show (4:3)</PresentationFormat>
  <Paragraphs>53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Cambria Math</vt:lpstr>
      <vt:lpstr>Office-tema</vt:lpstr>
      <vt:lpstr>PowerPoint Presentation</vt:lpstr>
      <vt:lpstr>Max IV High Precision Self-positioning Robot</vt:lpstr>
      <vt:lpstr>Robot B.O.R.I.S. at MaxIV</vt:lpstr>
      <vt:lpstr>Introduction</vt:lpstr>
      <vt:lpstr>Introduction</vt:lpstr>
      <vt:lpstr>Introduction</vt:lpstr>
      <vt:lpstr>Solution</vt:lpstr>
      <vt:lpstr>Projects.  Concept  design -&gt; Prototyping-&gt; Tests</vt:lpstr>
      <vt:lpstr>Delivery platform (Taxi) First stage of positioning</vt:lpstr>
      <vt:lpstr>Manipulator</vt:lpstr>
      <vt:lpstr>B.O.R.I.S.</vt:lpstr>
      <vt:lpstr>B.O.R.I.S.</vt:lpstr>
      <vt:lpstr>Test results </vt:lpstr>
      <vt:lpstr>B.O.R.I.S.</vt:lpstr>
      <vt:lpstr>Positioning sensors and sensor fusion</vt:lpstr>
      <vt:lpstr>Filters</vt:lpstr>
      <vt:lpstr>Filters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Alina Andersson</dc:creator>
  <cp:lastModifiedBy>Alina Andersson</cp:lastModifiedBy>
  <cp:revision>45</cp:revision>
  <dcterms:created xsi:type="dcterms:W3CDTF">2019-09-04T14:48:59Z</dcterms:created>
  <dcterms:modified xsi:type="dcterms:W3CDTF">2022-10-31T22:49:27Z</dcterms:modified>
</cp:coreProperties>
</file>