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68" r:id="rId5"/>
  </p:sldMasterIdLst>
  <p:notesMasterIdLst>
    <p:notesMasterId r:id="rId20"/>
  </p:notesMasterIdLst>
  <p:sldIdLst>
    <p:sldId id="256" r:id="rId6"/>
    <p:sldId id="853" r:id="rId7"/>
    <p:sldId id="258" r:id="rId8"/>
    <p:sldId id="852" r:id="rId9"/>
    <p:sldId id="259" r:id="rId10"/>
    <p:sldId id="850" r:id="rId11"/>
    <p:sldId id="849" r:id="rId12"/>
    <p:sldId id="855" r:id="rId13"/>
    <p:sldId id="848" r:id="rId14"/>
    <p:sldId id="857" r:id="rId15"/>
    <p:sldId id="860" r:id="rId16"/>
    <p:sldId id="856" r:id="rId17"/>
    <p:sldId id="854" r:id="rId18"/>
    <p:sldId id="85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6262"/>
    <a:srgbClr val="F08900"/>
    <a:srgbClr val="003088"/>
    <a:srgbClr val="FF6900"/>
    <a:srgbClr val="1E5DF8"/>
    <a:srgbClr val="FFFFFF"/>
    <a:srgbClr val="00BED5"/>
    <a:srgbClr val="C13D33"/>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66"/>
    <p:restoredTop sz="94471"/>
  </p:normalViewPr>
  <p:slideViewPr>
    <p:cSldViewPr snapToGrid="0" snapToObjects="1">
      <p:cViewPr>
        <p:scale>
          <a:sx n="86" d="100"/>
          <a:sy n="86" d="100"/>
        </p:scale>
        <p:origin x="432" y="48"/>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image" Target="../media/image8.jpg"/><Relationship Id="rId4" Type="http://schemas.openxmlformats.org/officeDocument/2006/relationships/image" Target="../media/image11.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1.jpg"/><Relationship Id="rId1" Type="http://schemas.openxmlformats.org/officeDocument/2006/relationships/image" Target="../media/image8.jpg"/><Relationship Id="rId4"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271BA3-6BFE-41F3-BE62-8F0E189CDBD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US"/>
        </a:p>
      </dgm:t>
    </dgm:pt>
    <dgm:pt modelId="{37C2C5A0-4F76-4327-8F62-8E4A48544F61}">
      <dgm:prSet phldrT="[Text]"/>
      <dgm:spPr>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t>
        <a:bodyPr/>
        <a:lstStyle/>
        <a:p>
          <a:endParaRPr lang="en-US" b="1" dirty="0">
            <a:solidFill>
              <a:schemeClr val="tx1"/>
            </a:solidFill>
          </a:endParaRPr>
        </a:p>
      </dgm:t>
    </dgm:pt>
    <dgm:pt modelId="{9C217757-BEDD-40B2-B899-976152E431EC}" type="parTrans" cxnId="{75293279-A84D-49E8-8A7A-9F40A3D5F598}">
      <dgm:prSet/>
      <dgm:spPr/>
      <dgm:t>
        <a:bodyPr/>
        <a:lstStyle/>
        <a:p>
          <a:endParaRPr lang="en-US"/>
        </a:p>
      </dgm:t>
    </dgm:pt>
    <dgm:pt modelId="{D613616A-03DF-46DF-96C0-F674DEC26469}" type="sibTrans" cxnId="{75293279-A84D-49E8-8A7A-9F40A3D5F598}">
      <dgm:prSet/>
      <dgm:spPr/>
      <dgm:t>
        <a:bodyPr/>
        <a:lstStyle/>
        <a:p>
          <a:endParaRPr lang="en-US"/>
        </a:p>
      </dgm:t>
    </dgm:pt>
    <dgm:pt modelId="{F160DBD9-6FDD-415F-A725-9252B085DF08}">
      <dgm:prSet phldrT="[Text]"/>
      <dgm:spPr>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t>
        <a:bodyPr/>
        <a:lstStyle/>
        <a:p>
          <a:endParaRPr lang="en-US" b="1" dirty="0">
            <a:solidFill>
              <a:schemeClr val="tx1"/>
            </a:solidFill>
          </a:endParaRPr>
        </a:p>
      </dgm:t>
    </dgm:pt>
    <dgm:pt modelId="{E9BE839E-3349-47FA-8D4D-33A20521528E}" type="parTrans" cxnId="{BD4EF50A-C713-4816-8D90-2902AB13CD30}">
      <dgm:prSet/>
      <dgm:spPr/>
      <dgm:t>
        <a:bodyPr/>
        <a:lstStyle/>
        <a:p>
          <a:endParaRPr lang="en-US"/>
        </a:p>
      </dgm:t>
    </dgm:pt>
    <dgm:pt modelId="{C8B30F74-B797-4749-BC00-49A2C5B4BEA3}" type="sibTrans" cxnId="{BD4EF50A-C713-4816-8D90-2902AB13CD30}">
      <dgm:prSet/>
      <dgm:spPr/>
      <dgm:t>
        <a:bodyPr/>
        <a:lstStyle/>
        <a:p>
          <a:endParaRPr lang="en-US"/>
        </a:p>
      </dgm:t>
    </dgm:pt>
    <dgm:pt modelId="{EEFD8BFD-CDE8-4F34-A153-A4A2FC8BFC58}">
      <dgm:prSet phldrT="[Text]"/>
      <dgm:spPr>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t>
        <a:bodyPr/>
        <a:lstStyle/>
        <a:p>
          <a:endParaRPr lang="en-US" b="1" dirty="0">
            <a:solidFill>
              <a:schemeClr val="tx1"/>
            </a:solidFill>
          </a:endParaRPr>
        </a:p>
      </dgm:t>
    </dgm:pt>
    <dgm:pt modelId="{E0478DA1-667B-4521-A361-D8E26D0D03DE}" type="parTrans" cxnId="{94C43B85-C570-435F-A1F9-E71957DDFEEC}">
      <dgm:prSet/>
      <dgm:spPr/>
      <dgm:t>
        <a:bodyPr/>
        <a:lstStyle/>
        <a:p>
          <a:endParaRPr lang="en-US"/>
        </a:p>
      </dgm:t>
    </dgm:pt>
    <dgm:pt modelId="{DCA17FB2-E529-4447-8D88-B32CBB9EC0FD}" type="sibTrans" cxnId="{94C43B85-C570-435F-A1F9-E71957DDFEEC}">
      <dgm:prSet/>
      <dgm:spPr/>
      <dgm:t>
        <a:bodyPr/>
        <a:lstStyle/>
        <a:p>
          <a:endParaRPr lang="en-US"/>
        </a:p>
      </dgm:t>
    </dgm:pt>
    <dgm:pt modelId="{FEBE094D-E0E8-44B1-977F-A325FF8732A2}">
      <dgm:prSet phldrT="[Text]"/>
      <dgm:spPr>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dgm:spPr>
      <dgm:t>
        <a:bodyPr/>
        <a:lstStyle/>
        <a:p>
          <a:endParaRPr lang="en-US" b="1" dirty="0">
            <a:solidFill>
              <a:schemeClr val="tx1"/>
            </a:solidFill>
          </a:endParaRPr>
        </a:p>
      </dgm:t>
    </dgm:pt>
    <dgm:pt modelId="{6F9FEB0B-779C-4921-B854-8F18EA09E9A4}" type="parTrans" cxnId="{BDE75898-F0E6-4088-951D-772407199528}">
      <dgm:prSet/>
      <dgm:spPr/>
      <dgm:t>
        <a:bodyPr/>
        <a:lstStyle/>
        <a:p>
          <a:endParaRPr lang="en-US"/>
        </a:p>
      </dgm:t>
    </dgm:pt>
    <dgm:pt modelId="{AD824C00-DA8D-4965-B31D-0CCCA51431F5}" type="sibTrans" cxnId="{BDE75898-F0E6-4088-951D-772407199528}">
      <dgm:prSet/>
      <dgm:spPr/>
      <dgm:t>
        <a:bodyPr/>
        <a:lstStyle/>
        <a:p>
          <a:endParaRPr lang="en-US"/>
        </a:p>
      </dgm:t>
    </dgm:pt>
    <dgm:pt modelId="{694780F2-53DA-4DA3-A907-362DA0FC8707}" type="pres">
      <dgm:prSet presAssocID="{58271BA3-6BFE-41F3-BE62-8F0E189CDBD6}" presName="Name0" presStyleCnt="0">
        <dgm:presLayoutVars>
          <dgm:dir/>
          <dgm:resizeHandles val="exact"/>
        </dgm:presLayoutVars>
      </dgm:prSet>
      <dgm:spPr/>
      <dgm:t>
        <a:bodyPr/>
        <a:lstStyle/>
        <a:p>
          <a:endParaRPr lang="en-US"/>
        </a:p>
      </dgm:t>
    </dgm:pt>
    <dgm:pt modelId="{2127673F-E16B-4C4D-A7C9-B5642B9680D2}" type="pres">
      <dgm:prSet presAssocID="{37C2C5A0-4F76-4327-8F62-8E4A48544F61}" presName="node" presStyleLbl="node1" presStyleIdx="0" presStyleCnt="4" custScaleY="168432">
        <dgm:presLayoutVars>
          <dgm:bulletEnabled val="1"/>
        </dgm:presLayoutVars>
      </dgm:prSet>
      <dgm:spPr/>
      <dgm:t>
        <a:bodyPr/>
        <a:lstStyle/>
        <a:p>
          <a:endParaRPr lang="en-US"/>
        </a:p>
      </dgm:t>
    </dgm:pt>
    <dgm:pt modelId="{4AA4F561-5AC7-4407-99A4-C3F1F19B7068}" type="pres">
      <dgm:prSet presAssocID="{D613616A-03DF-46DF-96C0-F674DEC26469}" presName="sibTrans" presStyleLbl="sibTrans2D1" presStyleIdx="0" presStyleCnt="3"/>
      <dgm:spPr/>
      <dgm:t>
        <a:bodyPr/>
        <a:lstStyle/>
        <a:p>
          <a:endParaRPr lang="en-US"/>
        </a:p>
      </dgm:t>
    </dgm:pt>
    <dgm:pt modelId="{35773F05-7F5B-4F43-9393-4B2BFBB8F37F}" type="pres">
      <dgm:prSet presAssocID="{D613616A-03DF-46DF-96C0-F674DEC26469}" presName="connectorText" presStyleLbl="sibTrans2D1" presStyleIdx="0" presStyleCnt="3"/>
      <dgm:spPr/>
      <dgm:t>
        <a:bodyPr/>
        <a:lstStyle/>
        <a:p>
          <a:endParaRPr lang="en-US"/>
        </a:p>
      </dgm:t>
    </dgm:pt>
    <dgm:pt modelId="{38FC4FF7-19B8-4391-8C17-9CDB0FDBE3EA}" type="pres">
      <dgm:prSet presAssocID="{FEBE094D-E0E8-44B1-977F-A325FF8732A2}" presName="node" presStyleLbl="node1" presStyleIdx="1" presStyleCnt="4" custScaleY="168432">
        <dgm:presLayoutVars>
          <dgm:bulletEnabled val="1"/>
        </dgm:presLayoutVars>
      </dgm:prSet>
      <dgm:spPr/>
      <dgm:t>
        <a:bodyPr/>
        <a:lstStyle/>
        <a:p>
          <a:endParaRPr lang="en-US"/>
        </a:p>
      </dgm:t>
    </dgm:pt>
    <dgm:pt modelId="{B481AADF-3D95-4817-A62F-35B67C5DA5DE}" type="pres">
      <dgm:prSet presAssocID="{AD824C00-DA8D-4965-B31D-0CCCA51431F5}" presName="sibTrans" presStyleLbl="sibTrans2D1" presStyleIdx="1" presStyleCnt="3"/>
      <dgm:spPr/>
      <dgm:t>
        <a:bodyPr/>
        <a:lstStyle/>
        <a:p>
          <a:endParaRPr lang="en-US"/>
        </a:p>
      </dgm:t>
    </dgm:pt>
    <dgm:pt modelId="{1A595A92-29C2-4F1A-86E5-DFAD71E07804}" type="pres">
      <dgm:prSet presAssocID="{AD824C00-DA8D-4965-B31D-0CCCA51431F5}" presName="connectorText" presStyleLbl="sibTrans2D1" presStyleIdx="1" presStyleCnt="3"/>
      <dgm:spPr/>
      <dgm:t>
        <a:bodyPr/>
        <a:lstStyle/>
        <a:p>
          <a:endParaRPr lang="en-US"/>
        </a:p>
      </dgm:t>
    </dgm:pt>
    <dgm:pt modelId="{CC67DFBD-0D71-483B-91C1-149206D96ADF}" type="pres">
      <dgm:prSet presAssocID="{EEFD8BFD-CDE8-4F34-A153-A4A2FC8BFC58}" presName="node" presStyleLbl="node1" presStyleIdx="2" presStyleCnt="4" custScaleY="168432">
        <dgm:presLayoutVars>
          <dgm:bulletEnabled val="1"/>
        </dgm:presLayoutVars>
      </dgm:prSet>
      <dgm:spPr/>
      <dgm:t>
        <a:bodyPr/>
        <a:lstStyle/>
        <a:p>
          <a:endParaRPr lang="en-US"/>
        </a:p>
      </dgm:t>
    </dgm:pt>
    <dgm:pt modelId="{53C7A844-3082-4C82-8204-02D4BA3FCC92}" type="pres">
      <dgm:prSet presAssocID="{DCA17FB2-E529-4447-8D88-B32CBB9EC0FD}" presName="sibTrans" presStyleLbl="sibTrans2D1" presStyleIdx="2" presStyleCnt="3"/>
      <dgm:spPr/>
      <dgm:t>
        <a:bodyPr/>
        <a:lstStyle/>
        <a:p>
          <a:endParaRPr lang="en-US"/>
        </a:p>
      </dgm:t>
    </dgm:pt>
    <dgm:pt modelId="{B43BF4D8-BA11-4568-828F-A8A8A69B4407}" type="pres">
      <dgm:prSet presAssocID="{DCA17FB2-E529-4447-8D88-B32CBB9EC0FD}" presName="connectorText" presStyleLbl="sibTrans2D1" presStyleIdx="2" presStyleCnt="3"/>
      <dgm:spPr/>
      <dgm:t>
        <a:bodyPr/>
        <a:lstStyle/>
        <a:p>
          <a:endParaRPr lang="en-US"/>
        </a:p>
      </dgm:t>
    </dgm:pt>
    <dgm:pt modelId="{766B39B4-0F45-494B-BE74-031C5CA25BBB}" type="pres">
      <dgm:prSet presAssocID="{F160DBD9-6FDD-415F-A725-9252B085DF08}" presName="node" presStyleLbl="node1" presStyleIdx="3" presStyleCnt="4" custScaleY="168432">
        <dgm:presLayoutVars>
          <dgm:bulletEnabled val="1"/>
        </dgm:presLayoutVars>
      </dgm:prSet>
      <dgm:spPr/>
      <dgm:t>
        <a:bodyPr/>
        <a:lstStyle/>
        <a:p>
          <a:endParaRPr lang="en-US"/>
        </a:p>
      </dgm:t>
    </dgm:pt>
  </dgm:ptLst>
  <dgm:cxnLst>
    <dgm:cxn modelId="{E92354AD-76A8-4552-A473-F6603E526795}" type="presOf" srcId="{EEFD8BFD-CDE8-4F34-A153-A4A2FC8BFC58}" destId="{CC67DFBD-0D71-483B-91C1-149206D96ADF}" srcOrd="0" destOrd="0" presId="urn:microsoft.com/office/officeart/2005/8/layout/process1"/>
    <dgm:cxn modelId="{FB2D3B37-00B0-4C9A-AE4A-940EF41B34C7}" type="presOf" srcId="{D613616A-03DF-46DF-96C0-F674DEC26469}" destId="{4AA4F561-5AC7-4407-99A4-C3F1F19B7068}" srcOrd="0" destOrd="0" presId="urn:microsoft.com/office/officeart/2005/8/layout/process1"/>
    <dgm:cxn modelId="{94C43B85-C570-435F-A1F9-E71957DDFEEC}" srcId="{58271BA3-6BFE-41F3-BE62-8F0E189CDBD6}" destId="{EEFD8BFD-CDE8-4F34-A153-A4A2FC8BFC58}" srcOrd="2" destOrd="0" parTransId="{E0478DA1-667B-4521-A361-D8E26D0D03DE}" sibTransId="{DCA17FB2-E529-4447-8D88-B32CBB9EC0FD}"/>
    <dgm:cxn modelId="{A0A92D5F-2C7B-4360-AE86-5070261ACDBB}" type="presOf" srcId="{AD824C00-DA8D-4965-B31D-0CCCA51431F5}" destId="{1A595A92-29C2-4F1A-86E5-DFAD71E07804}" srcOrd="1" destOrd="0" presId="urn:microsoft.com/office/officeart/2005/8/layout/process1"/>
    <dgm:cxn modelId="{1E041105-3B9D-4D2B-9296-DC0149B1EE9D}" type="presOf" srcId="{DCA17FB2-E529-4447-8D88-B32CBB9EC0FD}" destId="{53C7A844-3082-4C82-8204-02D4BA3FCC92}" srcOrd="0" destOrd="0" presId="urn:microsoft.com/office/officeart/2005/8/layout/process1"/>
    <dgm:cxn modelId="{7AAA9D69-CCDC-465F-BB80-5E159258F95A}" type="presOf" srcId="{DCA17FB2-E529-4447-8D88-B32CBB9EC0FD}" destId="{B43BF4D8-BA11-4568-828F-A8A8A69B4407}" srcOrd="1" destOrd="0" presId="urn:microsoft.com/office/officeart/2005/8/layout/process1"/>
    <dgm:cxn modelId="{37D24004-8325-47EE-AF38-4F4DAA12A1EF}" type="presOf" srcId="{58271BA3-6BFE-41F3-BE62-8F0E189CDBD6}" destId="{694780F2-53DA-4DA3-A907-362DA0FC8707}" srcOrd="0" destOrd="0" presId="urn:microsoft.com/office/officeart/2005/8/layout/process1"/>
    <dgm:cxn modelId="{75293279-A84D-49E8-8A7A-9F40A3D5F598}" srcId="{58271BA3-6BFE-41F3-BE62-8F0E189CDBD6}" destId="{37C2C5A0-4F76-4327-8F62-8E4A48544F61}" srcOrd="0" destOrd="0" parTransId="{9C217757-BEDD-40B2-B899-976152E431EC}" sibTransId="{D613616A-03DF-46DF-96C0-F674DEC26469}"/>
    <dgm:cxn modelId="{B269A7D2-9E58-43B6-B9E9-F0C49595E562}" type="presOf" srcId="{F160DBD9-6FDD-415F-A725-9252B085DF08}" destId="{766B39B4-0F45-494B-BE74-031C5CA25BBB}" srcOrd="0" destOrd="0" presId="urn:microsoft.com/office/officeart/2005/8/layout/process1"/>
    <dgm:cxn modelId="{BDE75898-F0E6-4088-951D-772407199528}" srcId="{58271BA3-6BFE-41F3-BE62-8F0E189CDBD6}" destId="{FEBE094D-E0E8-44B1-977F-A325FF8732A2}" srcOrd="1" destOrd="0" parTransId="{6F9FEB0B-779C-4921-B854-8F18EA09E9A4}" sibTransId="{AD824C00-DA8D-4965-B31D-0CCCA51431F5}"/>
    <dgm:cxn modelId="{3A4EC9F6-A9FA-4D41-8957-4A756B8B3404}" type="presOf" srcId="{AD824C00-DA8D-4965-B31D-0CCCA51431F5}" destId="{B481AADF-3D95-4817-A62F-35B67C5DA5DE}" srcOrd="0" destOrd="0" presId="urn:microsoft.com/office/officeart/2005/8/layout/process1"/>
    <dgm:cxn modelId="{96512B09-EE2A-4D2A-8D42-DEBD588A9EC5}" type="presOf" srcId="{37C2C5A0-4F76-4327-8F62-8E4A48544F61}" destId="{2127673F-E16B-4C4D-A7C9-B5642B9680D2}" srcOrd="0" destOrd="0" presId="urn:microsoft.com/office/officeart/2005/8/layout/process1"/>
    <dgm:cxn modelId="{952BAA16-D590-4DBB-8572-8B19112007FA}" type="presOf" srcId="{D613616A-03DF-46DF-96C0-F674DEC26469}" destId="{35773F05-7F5B-4F43-9393-4B2BFBB8F37F}" srcOrd="1" destOrd="0" presId="urn:microsoft.com/office/officeart/2005/8/layout/process1"/>
    <dgm:cxn modelId="{5B8043AF-8BCB-4486-A014-7905781E4641}" type="presOf" srcId="{FEBE094D-E0E8-44B1-977F-A325FF8732A2}" destId="{38FC4FF7-19B8-4391-8C17-9CDB0FDBE3EA}" srcOrd="0" destOrd="0" presId="urn:microsoft.com/office/officeart/2005/8/layout/process1"/>
    <dgm:cxn modelId="{BD4EF50A-C713-4816-8D90-2902AB13CD30}" srcId="{58271BA3-6BFE-41F3-BE62-8F0E189CDBD6}" destId="{F160DBD9-6FDD-415F-A725-9252B085DF08}" srcOrd="3" destOrd="0" parTransId="{E9BE839E-3349-47FA-8D4D-33A20521528E}" sibTransId="{C8B30F74-B797-4749-BC00-49A2C5B4BEA3}"/>
    <dgm:cxn modelId="{E4EF5E64-A355-4B18-B466-65D99589DA7C}" type="presParOf" srcId="{694780F2-53DA-4DA3-A907-362DA0FC8707}" destId="{2127673F-E16B-4C4D-A7C9-B5642B9680D2}" srcOrd="0" destOrd="0" presId="urn:microsoft.com/office/officeart/2005/8/layout/process1"/>
    <dgm:cxn modelId="{90EAC345-1E8C-4EFD-AD19-577D2F26798C}" type="presParOf" srcId="{694780F2-53DA-4DA3-A907-362DA0FC8707}" destId="{4AA4F561-5AC7-4407-99A4-C3F1F19B7068}" srcOrd="1" destOrd="0" presId="urn:microsoft.com/office/officeart/2005/8/layout/process1"/>
    <dgm:cxn modelId="{BD5B3797-BF93-4ED0-B139-B0EA99278D6A}" type="presParOf" srcId="{4AA4F561-5AC7-4407-99A4-C3F1F19B7068}" destId="{35773F05-7F5B-4F43-9393-4B2BFBB8F37F}" srcOrd="0" destOrd="0" presId="urn:microsoft.com/office/officeart/2005/8/layout/process1"/>
    <dgm:cxn modelId="{5C190E5E-E3B1-4E95-9444-D88CCFA8BEC1}" type="presParOf" srcId="{694780F2-53DA-4DA3-A907-362DA0FC8707}" destId="{38FC4FF7-19B8-4391-8C17-9CDB0FDBE3EA}" srcOrd="2" destOrd="0" presId="urn:microsoft.com/office/officeart/2005/8/layout/process1"/>
    <dgm:cxn modelId="{25B081D0-9F9B-4C13-9959-138BD013F5EC}" type="presParOf" srcId="{694780F2-53DA-4DA3-A907-362DA0FC8707}" destId="{B481AADF-3D95-4817-A62F-35B67C5DA5DE}" srcOrd="3" destOrd="0" presId="urn:microsoft.com/office/officeart/2005/8/layout/process1"/>
    <dgm:cxn modelId="{84756346-4823-4219-ADAB-B60DC7859202}" type="presParOf" srcId="{B481AADF-3D95-4817-A62F-35B67C5DA5DE}" destId="{1A595A92-29C2-4F1A-86E5-DFAD71E07804}" srcOrd="0" destOrd="0" presId="urn:microsoft.com/office/officeart/2005/8/layout/process1"/>
    <dgm:cxn modelId="{793A28CD-9B84-4D4E-A8C0-53A9EC58286B}" type="presParOf" srcId="{694780F2-53DA-4DA3-A907-362DA0FC8707}" destId="{CC67DFBD-0D71-483B-91C1-149206D96ADF}" srcOrd="4" destOrd="0" presId="urn:microsoft.com/office/officeart/2005/8/layout/process1"/>
    <dgm:cxn modelId="{3E170760-ED96-4710-BEA9-C71D4E520AE4}" type="presParOf" srcId="{694780F2-53DA-4DA3-A907-362DA0FC8707}" destId="{53C7A844-3082-4C82-8204-02D4BA3FCC92}" srcOrd="5" destOrd="0" presId="urn:microsoft.com/office/officeart/2005/8/layout/process1"/>
    <dgm:cxn modelId="{DFB9E781-264F-4BA8-952C-AD16098DB79F}" type="presParOf" srcId="{53C7A844-3082-4C82-8204-02D4BA3FCC92}" destId="{B43BF4D8-BA11-4568-828F-A8A8A69B4407}" srcOrd="0" destOrd="0" presId="urn:microsoft.com/office/officeart/2005/8/layout/process1"/>
    <dgm:cxn modelId="{9CCBEEB4-044D-4AF8-8B8A-6B305099BBC5}" type="presParOf" srcId="{694780F2-53DA-4DA3-A907-362DA0FC8707}" destId="{766B39B4-0F45-494B-BE74-031C5CA25BBB}"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7673F-E16B-4C4D-A7C9-B5642B9680D2}">
      <dsp:nvSpPr>
        <dsp:cNvPr id="0" name=""/>
        <dsp:cNvSpPr/>
      </dsp:nvSpPr>
      <dsp:spPr>
        <a:xfrm>
          <a:off x="4644" y="2341025"/>
          <a:ext cx="2030794" cy="2052304"/>
        </a:xfrm>
        <a:prstGeom prst="roundRect">
          <a:avLst>
            <a:gd name="adj" fmla="val 10000"/>
          </a:avLst>
        </a:prstGeom>
        <a:blipFill dpi="0" rotWithShape="0">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b="1" kern="1200" dirty="0">
            <a:solidFill>
              <a:schemeClr val="tx1"/>
            </a:solidFill>
          </a:endParaRPr>
        </a:p>
      </dsp:txBody>
      <dsp:txXfrm>
        <a:off x="64124" y="2400505"/>
        <a:ext cx="1911834" cy="1933344"/>
      </dsp:txXfrm>
    </dsp:sp>
    <dsp:sp modelId="{4AA4F561-5AC7-4407-99A4-C3F1F19B7068}">
      <dsp:nvSpPr>
        <dsp:cNvPr id="0" name=""/>
        <dsp:cNvSpPr/>
      </dsp:nvSpPr>
      <dsp:spPr>
        <a:xfrm>
          <a:off x="2238518" y="3115358"/>
          <a:ext cx="430528" cy="5036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2238518" y="3216085"/>
        <a:ext cx="301370" cy="302183"/>
      </dsp:txXfrm>
    </dsp:sp>
    <dsp:sp modelId="{38FC4FF7-19B8-4391-8C17-9CDB0FDBE3EA}">
      <dsp:nvSpPr>
        <dsp:cNvPr id="0" name=""/>
        <dsp:cNvSpPr/>
      </dsp:nvSpPr>
      <dsp:spPr>
        <a:xfrm>
          <a:off x="2847757" y="2341025"/>
          <a:ext cx="2030794" cy="2052304"/>
        </a:xfrm>
        <a:prstGeom prst="roundRect">
          <a:avLst>
            <a:gd name="adj" fmla="val 10000"/>
          </a:avLst>
        </a:prstGeom>
        <a:blipFill dpi="0" rotWithShape="0">
          <a:blip xmlns:r="http://schemas.openxmlformats.org/officeDocument/2006/relationships" r:embed="rId2">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b="1" kern="1200" dirty="0">
            <a:solidFill>
              <a:schemeClr val="tx1"/>
            </a:solidFill>
          </a:endParaRPr>
        </a:p>
      </dsp:txBody>
      <dsp:txXfrm>
        <a:off x="2907237" y="2400505"/>
        <a:ext cx="1911834" cy="1933344"/>
      </dsp:txXfrm>
    </dsp:sp>
    <dsp:sp modelId="{B481AADF-3D95-4817-A62F-35B67C5DA5DE}">
      <dsp:nvSpPr>
        <dsp:cNvPr id="0" name=""/>
        <dsp:cNvSpPr/>
      </dsp:nvSpPr>
      <dsp:spPr>
        <a:xfrm>
          <a:off x="5081631" y="3115358"/>
          <a:ext cx="430528" cy="5036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5081631" y="3216085"/>
        <a:ext cx="301370" cy="302183"/>
      </dsp:txXfrm>
    </dsp:sp>
    <dsp:sp modelId="{CC67DFBD-0D71-483B-91C1-149206D96ADF}">
      <dsp:nvSpPr>
        <dsp:cNvPr id="0" name=""/>
        <dsp:cNvSpPr/>
      </dsp:nvSpPr>
      <dsp:spPr>
        <a:xfrm>
          <a:off x="5690869" y="2341025"/>
          <a:ext cx="2030794" cy="2052304"/>
        </a:xfrm>
        <a:prstGeom prst="roundRect">
          <a:avLst>
            <a:gd name="adj" fmla="val 10000"/>
          </a:avLst>
        </a:prstGeom>
        <a:blipFill dpi="0" rotWithShape="0">
          <a:blip xmlns:r="http://schemas.openxmlformats.org/officeDocument/2006/relationships" r:embed="rId3">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b="1" kern="1200" dirty="0">
            <a:solidFill>
              <a:schemeClr val="tx1"/>
            </a:solidFill>
          </a:endParaRPr>
        </a:p>
      </dsp:txBody>
      <dsp:txXfrm>
        <a:off x="5750349" y="2400505"/>
        <a:ext cx="1911834" cy="1933344"/>
      </dsp:txXfrm>
    </dsp:sp>
    <dsp:sp modelId="{53C7A844-3082-4C82-8204-02D4BA3FCC92}">
      <dsp:nvSpPr>
        <dsp:cNvPr id="0" name=""/>
        <dsp:cNvSpPr/>
      </dsp:nvSpPr>
      <dsp:spPr>
        <a:xfrm>
          <a:off x="7924744" y="3115358"/>
          <a:ext cx="430528" cy="50363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7924744" y="3216085"/>
        <a:ext cx="301370" cy="302183"/>
      </dsp:txXfrm>
    </dsp:sp>
    <dsp:sp modelId="{766B39B4-0F45-494B-BE74-031C5CA25BBB}">
      <dsp:nvSpPr>
        <dsp:cNvPr id="0" name=""/>
        <dsp:cNvSpPr/>
      </dsp:nvSpPr>
      <dsp:spPr>
        <a:xfrm>
          <a:off x="8533982" y="2341025"/>
          <a:ext cx="2030794" cy="2052304"/>
        </a:xfrm>
        <a:prstGeom prst="roundRect">
          <a:avLst>
            <a:gd name="adj" fmla="val 10000"/>
          </a:avLst>
        </a:prstGeom>
        <a:blipFill dpi="0" rotWithShape="0">
          <a:blip xmlns:r="http://schemas.openxmlformats.org/officeDocument/2006/relationships" r:embed="rId4">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en-US" sz="6300" b="1" kern="1200" dirty="0">
            <a:solidFill>
              <a:schemeClr val="tx1"/>
            </a:solidFill>
          </a:endParaRPr>
        </a:p>
      </dsp:txBody>
      <dsp:txXfrm>
        <a:off x="8593462" y="2400505"/>
        <a:ext cx="1911834" cy="193334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10/30/2022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edit the background image, select ‘Format’ from the PowerPoint menu and ‘Slide </a:t>
            </a:r>
            <a:r>
              <a:rPr lang="en-US" dirty="0" err="1"/>
              <a:t>Backgound</a:t>
            </a:r>
            <a:r>
              <a:rPr lang="en-US" dirty="0"/>
              <a:t>’ from the drop-down menu. Within the new list of options that appears on the right of the screen, select the ‘File’ button under ‘Insert picture from’ and select your image from your file browser.</a:t>
            </a:r>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293767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Delete boxes as required</a:t>
            </a:r>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1704240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808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7486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2213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10/30/2022</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
        <p:nvSpPr>
          <p:cNvPr id="8" name="Text Placeholder 7"/>
          <p:cNvSpPr>
            <a:spLocks noGrp="1"/>
          </p:cNvSpPr>
          <p:nvPr>
            <p:ph type="body" sz="quarter" idx="13" hasCustomPrompt="1"/>
          </p:nvPr>
        </p:nvSpPr>
        <p:spPr>
          <a:xfrm>
            <a:off x="8471807" y="5452156"/>
            <a:ext cx="3339193" cy="914400"/>
          </a:xfrm>
        </p:spPr>
        <p:txBody>
          <a:bodyPr/>
          <a:lstStyle>
            <a:lvl1pPr marL="0" indent="0">
              <a:buNone/>
              <a:defRPr baseline="0">
                <a:solidFill>
                  <a:schemeClr val="accent4">
                    <a:alpha val="11000"/>
                  </a:schemeClr>
                </a:solidFill>
              </a:defRPr>
            </a:lvl1pPr>
          </a:lstStyle>
          <a:p>
            <a:pPr lvl="0"/>
            <a:r>
              <a:rPr lang="en-US" dirty="0"/>
              <a:t>Richard Smith</a:t>
            </a:r>
            <a:endParaRPr lang="en-GB" dirty="0"/>
          </a:p>
        </p:txBody>
      </p:sp>
    </p:spTree>
    <p:extLst>
      <p:ext uri="{BB962C8B-B14F-4D97-AF65-F5344CB8AC3E}">
        <p14:creationId xmlns:p14="http://schemas.microsoft.com/office/powerpoint/2010/main" val="3294058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70059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32787FE-8CBB-6248-9619-3941DE55C1B6}"/>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554890378"/>
      </p:ext>
    </p:extLst>
  </p:cSld>
  <p:clrMap bg1="lt1" tx1="dk1" bg2="lt2" tx2="dk2" accent1="accent1" accent2="accent2" accent3="accent3" accent4="accent4" accent5="accent5" accent6="accent6" hlink="hlink" folHlink="folHlink"/>
  <p:sldLayoutIdLst>
    <p:sldLayoutId id="2147483662" r:id="rId1"/>
    <p:sldLayoutId id="2147483667" r:id="rId2"/>
    <p:sldLayoutId id="2147483661" r:id="rId3"/>
    <p:sldLayoutId id="214748368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7AF2DF-B182-3D42-AFB4-BDFF5FB9E9F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5943" y="5802308"/>
            <a:ext cx="2108080" cy="539750"/>
          </a:xfrm>
          <a:prstGeom prst="rect">
            <a:avLst/>
          </a:prstGeom>
        </p:spPr>
      </p:pic>
    </p:spTree>
    <p:extLst>
      <p:ext uri="{BB962C8B-B14F-4D97-AF65-F5344CB8AC3E}">
        <p14:creationId xmlns:p14="http://schemas.microsoft.com/office/powerpoint/2010/main" val="251128307"/>
      </p:ext>
    </p:extLst>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jpe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0" y="5347855"/>
            <a:ext cx="12191999" cy="151014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FA659962-2CD4-F146-83E2-23B89B2923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38" y="412403"/>
            <a:ext cx="3764901" cy="963960"/>
          </a:xfrm>
          <a:prstGeom prst="rect">
            <a:avLst/>
          </a:prstGeom>
        </p:spPr>
      </p:pic>
      <p:sp>
        <p:nvSpPr>
          <p:cNvPr id="5" name="TextBox 4">
            <a:extLst>
              <a:ext uri="{FF2B5EF4-FFF2-40B4-BE49-F238E27FC236}">
                <a16:creationId xmlns:a16="http://schemas.microsoft.com/office/drawing/2014/main" id="{EB0264D3-39B8-41E6-9084-51A0B09A07BC}"/>
              </a:ext>
            </a:extLst>
          </p:cNvPr>
          <p:cNvSpPr txBox="1"/>
          <p:nvPr/>
        </p:nvSpPr>
        <p:spPr>
          <a:xfrm>
            <a:off x="0" y="5320697"/>
            <a:ext cx="12192000" cy="1815882"/>
          </a:xfrm>
          <a:prstGeom prst="rect">
            <a:avLst/>
          </a:prstGeom>
          <a:noFill/>
        </p:spPr>
        <p:txBody>
          <a:bodyPr wrap="square" rtlCol="0" anchor="t">
            <a:spAutoFit/>
          </a:bodyPr>
          <a:lstStyle/>
          <a:p>
            <a:pPr algn="ctr"/>
            <a:r>
              <a:rPr lang="en-GB" sz="2800" b="1" spc="-160" dirty="0" smtClean="0">
                <a:solidFill>
                  <a:srgbClr val="002060"/>
                </a:solidFill>
                <a:latin typeface="Arial" panose="020B0604020202020204" pitchFamily="34" charset="0"/>
                <a:cs typeface="Arial" panose="020B0604020202020204" pitchFamily="34" charset="0"/>
              </a:rPr>
              <a:t>Utilising </a:t>
            </a:r>
            <a:r>
              <a:rPr lang="en-GB" sz="2800" b="1" spc="-160" dirty="0">
                <a:solidFill>
                  <a:srgbClr val="002060"/>
                </a:solidFill>
                <a:latin typeface="Arial" panose="020B0604020202020204" pitchFamily="34" charset="0"/>
                <a:cs typeface="Arial" panose="020B0604020202020204" pitchFamily="34" charset="0"/>
              </a:rPr>
              <a:t>Modern Metrology Techniques to Improve Efficiency for the AGATA </a:t>
            </a:r>
            <a:r>
              <a:rPr lang="en-GB" sz="2800" b="1" spc="-160" dirty="0" smtClean="0">
                <a:solidFill>
                  <a:srgbClr val="002060"/>
                </a:solidFill>
                <a:latin typeface="Arial" panose="020B0604020202020204" pitchFamily="34" charset="0"/>
                <a:cs typeface="Arial" panose="020B0604020202020204" pitchFamily="34" charset="0"/>
              </a:rPr>
              <a:t>Experimental Installation </a:t>
            </a:r>
          </a:p>
          <a:p>
            <a:pPr algn="ctr"/>
            <a:endParaRPr lang="en-GB" sz="1400" dirty="0" smtClean="0">
              <a:solidFill>
                <a:srgbClr val="002060"/>
              </a:solidFill>
            </a:endParaRPr>
          </a:p>
          <a:p>
            <a:pPr algn="ctr"/>
            <a:r>
              <a:rPr lang="en-GB" sz="1400" dirty="0" smtClean="0">
                <a:solidFill>
                  <a:srgbClr val="002060"/>
                </a:solidFill>
              </a:rPr>
              <a:t>Ryan </a:t>
            </a:r>
            <a:r>
              <a:rPr lang="en-GB" sz="1400" dirty="0">
                <a:solidFill>
                  <a:srgbClr val="002060"/>
                </a:solidFill>
              </a:rPr>
              <a:t>Cash </a:t>
            </a:r>
            <a:r>
              <a:rPr lang="en-GB" sz="1400" dirty="0" smtClean="0">
                <a:solidFill>
                  <a:srgbClr val="002060"/>
                </a:solidFill>
              </a:rPr>
              <a:t>		Richard Smith	 </a:t>
            </a:r>
            <a:r>
              <a:rPr lang="en-GB" sz="1400" dirty="0">
                <a:solidFill>
                  <a:srgbClr val="002060"/>
                </a:solidFill>
              </a:rPr>
              <a:t>Mike Liptrot</a:t>
            </a:r>
          </a:p>
          <a:p>
            <a:pPr algn="ctr"/>
            <a:endParaRPr lang="en-US" sz="2800" b="1" spc="-16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54823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lh3.googleusercontent.com/LHGs0orxA3B317JyWeiWlxCtq-EV_1rC_FgsWLsP4rguGZE5rVyBmbKQLcB1MB0XvdMw3JM47GjDEvYebfamP2sHQtjcF70wXbfV4B3n4go5Wx8tGopSwANg78rbl1nwe2Ii_oFX3dG0kOrvYn2A_SvWM5qK62oJV99IjEdozS6Lhl8U4orEOXKlwsPzjVtsUqhokbrkMTW6zYcYfEBWo83-7X7k4xjqRW1Jo0MlNR8MZxdLmG10uB6zmLVqUMV1WkuMm4upsDJxNfyeiZVUTaH_6aT1MA-Zks3lRSIDjZKP-fFvYFNDQvn4C_eCJndqRje1YTYxc1vUFxYFyIi0sw-1t7ceJfj-WcPu-KfP5P-quhm51XRf5Xspo3aefe9wTpfcOc4QQLFq4B8ki7eAZRiJExmxfF6Lv_Do9PJaSdqShWJmxmCh0ozqbysYGMQZm0R9ehogwT2gfdaoPfhiNmW4W872RG2v1dauofim28HdZYEmL_a9YF4kHK_j9r2KFNtw5R5rJndmQiFwx4aTK0_GaagqV_k7YOTylXr6Z5cKu8GOuG0EWOd4xK0o2j7RdNhutHQp1InJiHsscte7W87F4tKHkrQk8GuYwFqN5QuEydVGj_8q0H59Wq3baCvlUIccSUlgkWAza4OLYZ2r9r-_9e9TZ1TK5BGIhn3Qn6aUXXm3W1W5GEwY6u7YYeqbj6mILgnV7ATvtF6pCCDV5R3lVH9HfEdx99csM2T0KjQ-_tFiUAHaoqXI19VDg14=w728-h970-no?authuse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91" y="164387"/>
            <a:ext cx="4856992" cy="64715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7B54F19-1212-9345-95FF-9D2815FD6E96}"/>
              </a:ext>
            </a:extLst>
          </p:cNvPr>
          <p:cNvSpPr txBox="1"/>
          <p:nvPr/>
        </p:nvSpPr>
        <p:spPr>
          <a:xfrm>
            <a:off x="851459" y="501089"/>
            <a:ext cx="3382511" cy="769441"/>
          </a:xfrm>
          <a:prstGeom prst="rect">
            <a:avLst/>
          </a:prstGeom>
          <a:solidFill>
            <a:srgbClr val="626262">
              <a:alpha val="65000"/>
            </a:srgbClr>
          </a:solidFill>
        </p:spPr>
        <p:txBody>
          <a:bodyPr wrap="square" rtlCol="0" anchor="t">
            <a:spAutoFit/>
          </a:bodyPr>
          <a:lstStyle/>
          <a:p>
            <a:r>
              <a:rPr lang="en-US" sz="4400" b="1" spc="-150" dirty="0" smtClean="0">
                <a:solidFill>
                  <a:schemeClr val="bg1"/>
                </a:solidFill>
                <a:latin typeface="Arial" panose="020B0604020202020204" pitchFamily="34" charset="0"/>
                <a:cs typeface="Arial" panose="020B0604020202020204" pitchFamily="34" charset="0"/>
              </a:rPr>
              <a:t>2</a:t>
            </a:r>
            <a:r>
              <a:rPr lang="en-US" sz="4400" b="1" spc="-150" baseline="30000" dirty="0" smtClean="0">
                <a:solidFill>
                  <a:schemeClr val="bg1"/>
                </a:solidFill>
                <a:latin typeface="Arial" panose="020B0604020202020204" pitchFamily="34" charset="0"/>
                <a:cs typeface="Arial" panose="020B0604020202020204" pitchFamily="34" charset="0"/>
              </a:rPr>
              <a:t>nd</a:t>
            </a:r>
            <a:r>
              <a:rPr lang="en-US" sz="4400" b="1" spc="-150" dirty="0" smtClean="0">
                <a:solidFill>
                  <a:schemeClr val="bg1"/>
                </a:solidFill>
                <a:latin typeface="Arial" panose="020B0604020202020204" pitchFamily="34" charset="0"/>
                <a:cs typeface="Arial" panose="020B0604020202020204" pitchFamily="34" charset="0"/>
              </a:rPr>
              <a:t>  </a:t>
            </a:r>
            <a:r>
              <a:rPr lang="en-US" sz="4400" b="1" spc="-150" dirty="0">
                <a:solidFill>
                  <a:schemeClr val="bg1"/>
                </a:solidFill>
                <a:latin typeface="Arial" panose="020B0604020202020204" pitchFamily="34" charset="0"/>
                <a:cs typeface="Arial" panose="020B0604020202020204" pitchFamily="34" charset="0"/>
              </a:rPr>
              <a:t>D</a:t>
            </a:r>
            <a:r>
              <a:rPr lang="en-US" sz="4400" b="1" spc="-150" dirty="0" smtClean="0">
                <a:solidFill>
                  <a:schemeClr val="bg1"/>
                </a:solidFill>
                <a:latin typeface="Arial" panose="020B0604020202020204" pitchFamily="34" charset="0"/>
                <a:cs typeface="Arial" panose="020B0604020202020204" pitchFamily="34" charset="0"/>
              </a:rPr>
              <a:t>etector</a:t>
            </a:r>
            <a:endParaRPr lang="en-US" sz="4400" b="1" spc="-150" dirty="0">
              <a:solidFill>
                <a:schemeClr val="bg1"/>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95146" y="164387"/>
            <a:ext cx="6572691" cy="6471542"/>
          </a:xfrm>
          <a:prstGeom prst="rect">
            <a:avLst/>
          </a:prstGeom>
        </p:spPr>
      </p:pic>
      <p:sp>
        <p:nvSpPr>
          <p:cNvPr id="6" name="TextBox 5">
            <a:extLst>
              <a:ext uri="{FF2B5EF4-FFF2-40B4-BE49-F238E27FC236}">
                <a16:creationId xmlns:a16="http://schemas.microsoft.com/office/drawing/2014/main" id="{67B54F19-1212-9345-95FF-9D2815FD6E96}"/>
              </a:ext>
            </a:extLst>
          </p:cNvPr>
          <p:cNvSpPr txBox="1"/>
          <p:nvPr/>
        </p:nvSpPr>
        <p:spPr>
          <a:xfrm>
            <a:off x="5619080" y="501089"/>
            <a:ext cx="3396809" cy="769441"/>
          </a:xfrm>
          <a:prstGeom prst="rect">
            <a:avLst/>
          </a:prstGeom>
          <a:solidFill>
            <a:srgbClr val="626262">
              <a:alpha val="65000"/>
            </a:srgbClr>
          </a:solidFill>
        </p:spPr>
        <p:txBody>
          <a:bodyPr wrap="square" rtlCol="0" anchor="t">
            <a:spAutoFit/>
          </a:bodyPr>
          <a:lstStyle/>
          <a:p>
            <a:r>
              <a:rPr lang="en-US" sz="4400" b="1" spc="-150" dirty="0" smtClean="0">
                <a:solidFill>
                  <a:schemeClr val="bg1"/>
                </a:solidFill>
                <a:latin typeface="Arial" panose="020B0604020202020204" pitchFamily="34" charset="0"/>
                <a:cs typeface="Arial" panose="020B0604020202020204" pitchFamily="34" charset="0"/>
              </a:rPr>
              <a:t>3</a:t>
            </a:r>
            <a:r>
              <a:rPr lang="en-US" sz="4400" b="1" spc="-150" baseline="30000" dirty="0" smtClean="0">
                <a:solidFill>
                  <a:schemeClr val="bg1"/>
                </a:solidFill>
                <a:latin typeface="Arial" panose="020B0604020202020204" pitchFamily="34" charset="0"/>
                <a:cs typeface="Arial" panose="020B0604020202020204" pitchFamily="34" charset="0"/>
              </a:rPr>
              <a:t>rd</a:t>
            </a:r>
            <a:r>
              <a:rPr lang="en-US" sz="4400" b="1" spc="-150" dirty="0" smtClean="0">
                <a:solidFill>
                  <a:schemeClr val="bg1"/>
                </a:solidFill>
                <a:latin typeface="Arial" panose="020B0604020202020204" pitchFamily="34" charset="0"/>
                <a:cs typeface="Arial" panose="020B0604020202020204" pitchFamily="34" charset="0"/>
              </a:rPr>
              <a:t> Detector</a:t>
            </a:r>
            <a:endParaRPr lang="en-US" sz="4400" b="1" spc="-15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2225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miro.medium.com/max/1400/1*PTgMm_l08SbfDW5rDm4LCw.jpe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69836" y="843263"/>
            <a:ext cx="11560898" cy="593768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1929" y="1300319"/>
            <a:ext cx="3720085" cy="267511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4" name="Picture 6" descr="https://lh3.googleusercontent.com/0Pfme-DmwEGx4i-anpal_cd3Y0Mm-xQ__bwo6MyoONLTbi-L7pfaZ7eBDHJXgRJO4DKG01eubH5LsO_Rr4mtuYJHAd-iqltkSJ_0J3Sm-NrtT-8Qvh2alYnLj_NNMtNg31Cl5OEK4xOf0IEcayak-4Ja737L1E9ydrkwGhMt6Ko3fCFgN_WZ0-0V4Bn1VnZLsPwaKHfDu-WKhMVTG_rrdpdbuNQiYHRR7_DbXZHE5JmmJEns5JdGQh1hE8Mhv9Kzd9XR_qApPEQu5kz5DYiG8rx5cg8hWcPlHESeLhw9cXj_lrXDwPSrdUI6wTwwoI0gbMb2BGJVEOMis6Sh3q9tfpWe4Tytkl-tEtJju1qk1zFq1Z2OY_22LYU1hWvE2AupVp8QsCSJw67eGox5sHyu-SWaxXMCU59rhV-Kf2eRKzC7nL8moRMacqrw4c_jOaTS3EPvvY70jfGWpFyJAHizlsMyqKk5DvYIrV00V2kfpRXLWaranDpjbk3wwztvDXPSltDxnvKLywSqm9sVlB2g-7gDZVN9_SKBHX2XoXcSour_6EuDTR7YbY5yLtoLVPiLpnjBOG4LQGEwyXq_AFR_PHqc3MeFh8DM2CDUjX8JDEyiW5h_PBqBGvdYnB83UygUu5_FEhZphxeU1Jz9O1zhgfzeJexSwqeunLf32Izz9wD0UtAHwaXNEgg2MdRoGSuIBUP7UnkxCLATeXaitGS3ZH4CzA=w1293-h970-no?authuser=0"/>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747748" y="1255462"/>
            <a:ext cx="3449469" cy="199144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6" name="Picture 5"/>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9709813">
            <a:off x="8006793" y="1597053"/>
            <a:ext cx="620240" cy="1275163"/>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7460144">
            <a:off x="6715624" y="883832"/>
            <a:ext cx="627594" cy="1290283"/>
          </a:xfrm>
          <a:prstGeom prst="rect">
            <a:avLst/>
          </a:prstGeom>
        </p:spPr>
      </p:pic>
      <p:pic>
        <p:nvPicPr>
          <p:cNvPr id="5" name="Picture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29279" y="2763223"/>
            <a:ext cx="673727" cy="1385130"/>
          </a:xfrm>
          <a:prstGeom prst="rect">
            <a:avLst/>
          </a:prstGeom>
        </p:spPr>
      </p:pic>
      <p:sp>
        <p:nvSpPr>
          <p:cNvPr id="10" name="TextBox 9">
            <a:extLst>
              <a:ext uri="{FF2B5EF4-FFF2-40B4-BE49-F238E27FC236}">
                <a16:creationId xmlns:a16="http://schemas.microsoft.com/office/drawing/2014/main" id="{67B54F19-1212-9345-95FF-9D2815FD6E96}"/>
              </a:ext>
            </a:extLst>
          </p:cNvPr>
          <p:cNvSpPr txBox="1"/>
          <p:nvPr/>
        </p:nvSpPr>
        <p:spPr>
          <a:xfrm>
            <a:off x="-317023" y="-43886"/>
            <a:ext cx="9213270" cy="769441"/>
          </a:xfrm>
          <a:prstGeom prst="rect">
            <a:avLst/>
          </a:prstGeom>
          <a:noFill/>
        </p:spPr>
        <p:txBody>
          <a:bodyPr wrap="square" rtlCol="0" anchor="t">
            <a:spAutoFit/>
          </a:bodyPr>
          <a:lstStyle/>
          <a:p>
            <a:pPr algn="ctr"/>
            <a:r>
              <a:rPr lang="en-US" sz="4400" b="1" spc="-150" dirty="0" smtClean="0">
                <a:solidFill>
                  <a:srgbClr val="002060"/>
                </a:solidFill>
                <a:latin typeface="Arial" panose="020B0604020202020204" pitchFamily="34" charset="0"/>
                <a:cs typeface="Arial" panose="020B0604020202020204" pitchFamily="34" charset="0"/>
              </a:rPr>
              <a:t>Detectors Tracked into </a:t>
            </a:r>
            <a:r>
              <a:rPr lang="en-US" sz="4400" b="1" spc="-150" dirty="0">
                <a:solidFill>
                  <a:srgbClr val="002060"/>
                </a:solidFill>
                <a:latin typeface="Arial" panose="020B0604020202020204" pitchFamily="34" charset="0"/>
                <a:cs typeface="Arial" panose="020B0604020202020204" pitchFamily="34" charset="0"/>
              </a:rPr>
              <a:t>P</a:t>
            </a:r>
            <a:r>
              <a:rPr lang="en-US" sz="4400" b="1" spc="-150" dirty="0" smtClean="0">
                <a:solidFill>
                  <a:srgbClr val="002060"/>
                </a:solidFill>
                <a:latin typeface="Arial" panose="020B0604020202020204" pitchFamily="34" charset="0"/>
                <a:cs typeface="Arial" panose="020B0604020202020204" pitchFamily="34" charset="0"/>
              </a:rPr>
              <a:t>osition</a:t>
            </a:r>
            <a:endParaRPr lang="en-US" sz="4400" b="1" spc="-15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8658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277401" y="972407"/>
            <a:ext cx="7350652" cy="4697536"/>
          </a:xfrm>
          <a:prstGeom prst="rect">
            <a:avLst/>
          </a:prstGeom>
        </p:spPr>
      </p:pic>
      <p:sp>
        <p:nvSpPr>
          <p:cNvPr id="2" name="TextBox 1">
            <a:extLst>
              <a:ext uri="{FF2B5EF4-FFF2-40B4-BE49-F238E27FC236}">
                <a16:creationId xmlns:a16="http://schemas.microsoft.com/office/drawing/2014/main" id="{261BBEAD-18E1-4F83-BDDB-8A847D5D46F8}"/>
              </a:ext>
            </a:extLst>
          </p:cNvPr>
          <p:cNvSpPr txBox="1"/>
          <p:nvPr/>
        </p:nvSpPr>
        <p:spPr>
          <a:xfrm>
            <a:off x="193643" y="83303"/>
            <a:ext cx="3759084"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Results</a:t>
            </a:r>
            <a:endParaRPr lang="en-US" sz="4400" b="1" spc="-150" dirty="0">
              <a:solidFill>
                <a:srgbClr val="2E2D62"/>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6759442" y="3988951"/>
            <a:ext cx="4934100" cy="2673786"/>
          </a:xfrm>
          <a:prstGeom prst="rect">
            <a:avLst/>
          </a:prstGeom>
        </p:spPr>
      </p:pic>
      <p:pic>
        <p:nvPicPr>
          <p:cNvPr id="3" name="Picture 2"/>
          <p:cNvPicPr>
            <a:picLocks noChangeAspect="1"/>
          </p:cNvPicPr>
          <p:nvPr/>
        </p:nvPicPr>
        <p:blipFill>
          <a:blip r:embed="rId4"/>
          <a:stretch>
            <a:fillRect/>
          </a:stretch>
        </p:blipFill>
        <p:spPr>
          <a:xfrm>
            <a:off x="7372718" y="733082"/>
            <a:ext cx="4407310" cy="2588093"/>
          </a:xfrm>
          <a:prstGeom prst="rect">
            <a:avLst/>
          </a:prstGeom>
        </p:spPr>
      </p:pic>
    </p:spTree>
    <p:extLst>
      <p:ext uri="{BB962C8B-B14F-4D97-AF65-F5344CB8AC3E}">
        <p14:creationId xmlns:p14="http://schemas.microsoft.com/office/powerpoint/2010/main" val="13924009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1BBEAD-18E1-4F83-BDDB-8A847D5D46F8}"/>
              </a:ext>
            </a:extLst>
          </p:cNvPr>
          <p:cNvSpPr txBox="1"/>
          <p:nvPr/>
        </p:nvSpPr>
        <p:spPr>
          <a:xfrm>
            <a:off x="142875" y="156845"/>
            <a:ext cx="6939568"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How Can </a:t>
            </a:r>
            <a:r>
              <a:rPr lang="en-US" sz="4400" b="1" spc="-150" dirty="0">
                <a:solidFill>
                  <a:srgbClr val="2E2D62"/>
                </a:solidFill>
                <a:latin typeface="Arial" panose="020B0604020202020204" pitchFamily="34" charset="0"/>
                <a:cs typeface="Arial" panose="020B0604020202020204" pitchFamily="34" charset="0"/>
              </a:rPr>
              <a:t>W</a:t>
            </a:r>
            <a:r>
              <a:rPr lang="en-US" sz="4400" b="1" spc="-150" dirty="0" smtClean="0">
                <a:solidFill>
                  <a:srgbClr val="2E2D62"/>
                </a:solidFill>
                <a:latin typeface="Arial" panose="020B0604020202020204" pitchFamily="34" charset="0"/>
                <a:cs typeface="Arial" panose="020B0604020202020204" pitchFamily="34" charset="0"/>
              </a:rPr>
              <a:t>e </a:t>
            </a:r>
            <a:r>
              <a:rPr lang="en-US" sz="4400" b="1" spc="-150" dirty="0">
                <a:solidFill>
                  <a:srgbClr val="2E2D62"/>
                </a:solidFill>
                <a:latin typeface="Arial" panose="020B0604020202020204" pitchFamily="34" charset="0"/>
                <a:cs typeface="Arial" panose="020B0604020202020204" pitchFamily="34" charset="0"/>
              </a:rPr>
              <a:t>I</a:t>
            </a:r>
            <a:r>
              <a:rPr lang="en-US" sz="4400" b="1" spc="-150" dirty="0" smtClean="0">
                <a:solidFill>
                  <a:srgbClr val="2E2D62"/>
                </a:solidFill>
                <a:latin typeface="Arial" panose="020B0604020202020204" pitchFamily="34" charset="0"/>
                <a:cs typeface="Arial" panose="020B0604020202020204" pitchFamily="34" charset="0"/>
              </a:rPr>
              <a:t>mprove?</a:t>
            </a:r>
            <a:endParaRPr lang="en-US" sz="4400" b="1" spc="-150" dirty="0">
              <a:solidFill>
                <a:srgbClr val="2E2D62"/>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2"/>
          <a:srcRect l="23850" t="21339" r="7730" b="1681"/>
          <a:stretch/>
        </p:blipFill>
        <p:spPr>
          <a:xfrm>
            <a:off x="6693159" y="968285"/>
            <a:ext cx="5019870" cy="4697307"/>
          </a:xfrm>
          <a:prstGeom prst="rect">
            <a:avLst/>
          </a:prstGeom>
        </p:spPr>
      </p:pic>
      <p:sp>
        <p:nvSpPr>
          <p:cNvPr id="4" name="TextBox 3">
            <a:extLst>
              <a:ext uri="{FF2B5EF4-FFF2-40B4-BE49-F238E27FC236}">
                <a16:creationId xmlns:a16="http://schemas.microsoft.com/office/drawing/2014/main" id="{FEB77860-AF8E-4300-9896-CDA9080FC1F0}"/>
              </a:ext>
            </a:extLst>
          </p:cNvPr>
          <p:cNvSpPr txBox="1"/>
          <p:nvPr/>
        </p:nvSpPr>
        <p:spPr>
          <a:xfrm>
            <a:off x="255434" y="1450906"/>
            <a:ext cx="5690936" cy="2167884"/>
          </a:xfrm>
          <a:prstGeom prst="rect">
            <a:avLst/>
          </a:prstGeom>
        </p:spPr>
        <p:txBody>
          <a:bodyPr vert="horz" lIns="91440" tIns="45720" rIns="91440" bIns="45720" rtlCol="0">
            <a:no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1" i="0" u="none" strike="noStrike" kern="1200" cap="none" spc="0" normalizeH="0" baseline="0" noProof="0" dirty="0" smtClean="0">
                <a:ln>
                  <a:noFill/>
                </a:ln>
                <a:solidFill>
                  <a:srgbClr val="002060"/>
                </a:solidFill>
                <a:effectLst/>
                <a:uLnTx/>
                <a:uFillTx/>
                <a:latin typeface="Arial" panose="020B0604020202020204" pitchFamily="34" charset="0"/>
                <a:cs typeface="Arial" panose="020B0604020202020204" pitchFamily="34" charset="0"/>
              </a:rPr>
              <a:t>Individually</a:t>
            </a:r>
            <a:r>
              <a:rPr kumimoji="0" lang="en-US" sz="1800" b="1" i="0" u="none" strike="noStrike" kern="1200" cap="none" spc="0" normalizeH="0" noProof="0" dirty="0" smtClean="0">
                <a:ln>
                  <a:noFill/>
                </a:ln>
                <a:solidFill>
                  <a:srgbClr val="002060"/>
                </a:solidFill>
                <a:effectLst/>
                <a:uLnTx/>
                <a:uFillTx/>
                <a:latin typeface="Arial" panose="020B0604020202020204" pitchFamily="34" charset="0"/>
                <a:cs typeface="Arial" panose="020B0604020202020204" pitchFamily="34" charset="0"/>
              </a:rPr>
              <a:t> fiducialise each detector using laser tracker? </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en-US" b="1" dirty="0" smtClean="0">
                <a:solidFill>
                  <a:srgbClr val="002060"/>
                </a:solidFill>
                <a:latin typeface="Arial" panose="020B0604020202020204" pitchFamily="34" charset="0"/>
                <a:cs typeface="Arial" panose="020B0604020202020204" pitchFamily="34" charset="0"/>
              </a:rPr>
              <a:t>3D </a:t>
            </a:r>
            <a:r>
              <a:rPr lang="en-US" b="1" dirty="0">
                <a:solidFill>
                  <a:srgbClr val="002060"/>
                </a:solidFill>
                <a:latin typeface="Arial" panose="020B0604020202020204" pitchFamily="34" charset="0"/>
                <a:cs typeface="Arial" panose="020B0604020202020204" pitchFamily="34" charset="0"/>
              </a:rPr>
              <a:t>s</a:t>
            </a:r>
            <a:r>
              <a:rPr lang="en-US" b="1" baseline="0" dirty="0" smtClean="0">
                <a:solidFill>
                  <a:srgbClr val="002060"/>
                </a:solidFill>
                <a:latin typeface="Arial" panose="020B0604020202020204" pitchFamily="34" charset="0"/>
                <a:cs typeface="Arial" panose="020B0604020202020204" pitchFamily="34" charset="0"/>
              </a:rPr>
              <a:t>can</a:t>
            </a:r>
            <a:r>
              <a:rPr lang="en-US" b="1" dirty="0" smtClean="0">
                <a:solidFill>
                  <a:srgbClr val="002060"/>
                </a:solidFill>
                <a:latin typeface="Arial" panose="020B0604020202020204" pitchFamily="34" charset="0"/>
                <a:cs typeface="Arial" panose="020B0604020202020204" pitchFamily="34" charset="0"/>
              </a:rPr>
              <a:t> each detector nose and reference to fiducials. This would add an extra quality control step in the process and improve their position relative to the AGATA nominal zero position.</a:t>
            </a:r>
            <a:endParaRPr kumimoji="0" lang="en-US" sz="1800" b="1" i="0" u="none" strike="noStrike" kern="1200" cap="none" spc="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11" name="Rectangle 10"/>
          <p:cNvSpPr/>
          <p:nvPr/>
        </p:nvSpPr>
        <p:spPr>
          <a:xfrm>
            <a:off x="6995277" y="5398038"/>
            <a:ext cx="4415634" cy="923330"/>
          </a:xfrm>
          <a:prstGeom prst="rect">
            <a:avLst/>
          </a:prstGeom>
        </p:spPr>
        <p:txBody>
          <a:bodyPr wrap="square">
            <a:spAutoFit/>
          </a:bodyPr>
          <a:lstStyle/>
          <a:p>
            <a:pPr algn="ctr">
              <a:spcAft>
                <a:spcPts val="0"/>
              </a:spcAft>
            </a:pPr>
            <a:r>
              <a:rPr lang="en-GB" b="1" spc="-150" dirty="0" smtClean="0">
                <a:solidFill>
                  <a:srgbClr val="2E2D62"/>
                </a:solidFill>
                <a:latin typeface="Arial" panose="020B0604020202020204" pitchFamily="34" charset="0"/>
                <a:cs typeface="Arial" panose="020B0604020202020204" pitchFamily="34" charset="0"/>
              </a:rPr>
              <a:t>Contact surface map generated after detectors had been set to validate new tooling and confirm </a:t>
            </a:r>
            <a:r>
              <a:rPr lang="en-GB" b="1" spc="-150" dirty="0" smtClean="0">
                <a:solidFill>
                  <a:srgbClr val="2E2D62"/>
                </a:solidFill>
                <a:latin typeface="Arial" panose="020B0604020202020204" pitchFamily="34" charset="0"/>
                <a:cs typeface="Arial" panose="020B0604020202020204" pitchFamily="34" charset="0"/>
              </a:rPr>
              <a:t>detector’s </a:t>
            </a:r>
            <a:r>
              <a:rPr lang="en-GB" b="1" spc="-150" dirty="0" smtClean="0">
                <a:solidFill>
                  <a:srgbClr val="2E2D62"/>
                </a:solidFill>
                <a:latin typeface="Arial" panose="020B0604020202020204" pitchFamily="34" charset="0"/>
                <a:cs typeface="Arial" panose="020B0604020202020204" pitchFamily="34" charset="0"/>
              </a:rPr>
              <a:t>final location</a:t>
            </a:r>
            <a:endParaRPr lang="en-GB" b="1" spc="-150" dirty="0">
              <a:solidFill>
                <a:srgbClr val="2E2D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9299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6810789" y="0"/>
            <a:ext cx="5381210"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1149521" y="2440976"/>
            <a:ext cx="4643739" cy="1200329"/>
          </a:xfrm>
          <a:prstGeom prst="rect">
            <a:avLst/>
          </a:prstGeom>
          <a:noFill/>
        </p:spPr>
        <p:txBody>
          <a:bodyPr wrap="square" rtlCol="0" anchor="t">
            <a:spAutoFit/>
          </a:bodyPr>
          <a:lstStyle/>
          <a:p>
            <a:r>
              <a:rPr lang="en-US" sz="7200" b="1" spc="-150" dirty="0" smtClean="0">
                <a:solidFill>
                  <a:srgbClr val="002060"/>
                </a:solidFill>
                <a:latin typeface="Arial" panose="020B0604020202020204" pitchFamily="34" charset="0"/>
                <a:cs typeface="Arial" panose="020B0604020202020204" pitchFamily="34" charset="0"/>
              </a:rPr>
              <a:t>Questions</a:t>
            </a:r>
            <a:endParaRPr lang="en-US" sz="7200" b="1" spc="-150" dirty="0">
              <a:solidFill>
                <a:srgbClr val="002060"/>
              </a:solidFill>
              <a:latin typeface="Arial" panose="020B0604020202020204" pitchFamily="34" charset="0"/>
              <a:cs typeface="Arial" panose="020B0604020202020204" pitchFamily="34" charset="0"/>
            </a:endParaRPr>
          </a:p>
        </p:txBody>
      </p:sp>
      <p:sp>
        <p:nvSpPr>
          <p:cNvPr id="4" name="Isosceles Triangle 3"/>
          <p:cNvSpPr/>
          <p:nvPr/>
        </p:nvSpPr>
        <p:spPr>
          <a:xfrm>
            <a:off x="6810788" y="3632200"/>
            <a:ext cx="5381211" cy="3225800"/>
          </a:xfrm>
          <a:prstGeom prst="triangl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8878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lh3.googleusercontent.com/9IUQlBD_ogTULe28123sxKTG4AMYZZd6LVaLiG4HDR5IMXk7aRYjXPUTUxvQ8aoDE__mAI1CEUe_JxQE_G2ZXVtQ0XJOHAtLmJ8hVRBE4jL6K2CHPG7BcAyPhmMGs5dwyKzvf1GJFGKc2uS1DEcLYPIqZgLqpbc7tJQov7vgmoiIseeC8RfLSdstzJWwhw5YyG00QPXQImq7UFTng4AWA6jJsAHwv1BHJFKw0h5Kjw9d9oMTqJoRUHmyv00eskYvyTbFOduLkFBgCshOSm3KYoTgZffBNGQ_16-bKigT1gFxHBp-NyAT-LzQZi6Itvj-JIYvxPTS26Dw3npHe22CkiHxu0K8-eAFQRQwI5Ck8r7VLEWgi22gfonSHPnF2h_hYU2nCea-P2fFvr1tjtcJ7PspSFinKAsgxJ1kVjG8lgZWplCiiD4ZQv1XUGc2KgkT0ZctRBYc5x_HYZF-JfnEMq9Vqup6KxApsgsNirwQaZ1CBZ8hWmJAsBD9CmFrU-GK12LI1oEfQxDA9x5FSmkjgicDYAELjJxM8y4Ac8JwsHB_06l6GMCfU2OfxFjt7m_wbry-mCWdu7LoR0auXKa0cJeQgm7Ara2q5T7dNJirjUQ6_dc2bsUlHNbxdpArrYuxGscVWyHO9MDEUADocuVsL5UiaeblawRiAKk5r0POCCEMUjX66_XjwX_JpdiDEd2Q0F85dMvjSa719jJdDjlVCAo6PHN0_u_vTZp7yBJ3-xp8V3nBpY3DivjIB658o-4=w1293-h970-no?authuser=0"/>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89041" y="2355593"/>
            <a:ext cx="5689898" cy="319464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7648736" y="1939876"/>
            <a:ext cx="4314397" cy="2636039"/>
          </a:xfrm>
          <a:prstGeom prst="rect">
            <a:avLst/>
          </a:prstGeom>
        </p:spPr>
      </p:pic>
      <p:sp>
        <p:nvSpPr>
          <p:cNvPr id="8" name="TextBox 7">
            <a:extLst>
              <a:ext uri="{FF2B5EF4-FFF2-40B4-BE49-F238E27FC236}">
                <a16:creationId xmlns:a16="http://schemas.microsoft.com/office/drawing/2014/main" id="{261BBEAD-18E1-4F83-BDDB-8A847D5D46F8}"/>
              </a:ext>
            </a:extLst>
          </p:cNvPr>
          <p:cNvSpPr txBox="1"/>
          <p:nvPr/>
        </p:nvSpPr>
        <p:spPr>
          <a:xfrm>
            <a:off x="167121" y="97052"/>
            <a:ext cx="6232409"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What is AGATA?</a:t>
            </a:r>
            <a:endParaRPr lang="en-US" sz="4400" b="1" spc="-150" dirty="0">
              <a:solidFill>
                <a:srgbClr val="2E2D62"/>
              </a:solidFill>
              <a:latin typeface="Arial" panose="020B0604020202020204" pitchFamily="34" charset="0"/>
              <a:cs typeface="Arial" panose="020B0604020202020204" pitchFamily="34" charset="0"/>
            </a:endParaRPr>
          </a:p>
        </p:txBody>
      </p:sp>
      <p:sp>
        <p:nvSpPr>
          <p:cNvPr id="3" name="TextBox 2"/>
          <p:cNvSpPr txBox="1"/>
          <p:nvPr/>
        </p:nvSpPr>
        <p:spPr>
          <a:xfrm>
            <a:off x="220979" y="825842"/>
            <a:ext cx="6310321" cy="830997"/>
          </a:xfrm>
          <a:prstGeom prst="rect">
            <a:avLst/>
          </a:prstGeom>
          <a:noFill/>
        </p:spPr>
        <p:txBody>
          <a:bodyPr wrap="square" rtlCol="0">
            <a:spAutoFit/>
          </a:bodyPr>
          <a:lstStyle/>
          <a:p>
            <a:r>
              <a:rPr lang="en-GB" sz="1600" b="1" spc="-150" dirty="0">
                <a:solidFill>
                  <a:srgbClr val="2E2D62"/>
                </a:solidFill>
                <a:latin typeface="Arial" panose="020B0604020202020204" pitchFamily="34" charset="0"/>
                <a:cs typeface="Arial" panose="020B0604020202020204" pitchFamily="34" charset="0"/>
              </a:rPr>
              <a:t>AGATA (Advanced Gamma Tracking Array) is a European research project with the aim of developing and building a 4pi gamma-ray spectrometer of the next generation</a:t>
            </a:r>
            <a:r>
              <a:rPr lang="en-GB" sz="1600" spc="-150" dirty="0">
                <a:solidFill>
                  <a:srgbClr val="2E2D62"/>
                </a:solidFill>
                <a:latin typeface="Arial" panose="020B0604020202020204" pitchFamily="34" charset="0"/>
                <a:cs typeface="Arial" panose="020B0604020202020204" pitchFamily="34" charset="0"/>
              </a:rPr>
              <a:t>.</a:t>
            </a:r>
          </a:p>
        </p:txBody>
      </p:sp>
      <p:sp>
        <p:nvSpPr>
          <p:cNvPr id="10" name="Rectangle 9"/>
          <p:cNvSpPr/>
          <p:nvPr/>
        </p:nvSpPr>
        <p:spPr>
          <a:xfrm>
            <a:off x="4924051" y="1744580"/>
            <a:ext cx="2299627" cy="400110"/>
          </a:xfrm>
          <a:prstGeom prst="rect">
            <a:avLst/>
          </a:prstGeom>
        </p:spPr>
        <p:txBody>
          <a:bodyPr wrap="square">
            <a:spAutoFit/>
          </a:bodyPr>
          <a:lstStyle/>
          <a:p>
            <a:pPr algn="ctr">
              <a:spcAft>
                <a:spcPts val="0"/>
              </a:spcAft>
            </a:pPr>
            <a:r>
              <a:rPr lang="en-GB" sz="2000" b="1" spc="-150" dirty="0" smtClean="0">
                <a:solidFill>
                  <a:srgbClr val="2E2D62"/>
                </a:solidFill>
                <a:latin typeface="Arial" panose="020B0604020202020204" pitchFamily="34" charset="0"/>
                <a:cs typeface="Arial" panose="020B0604020202020204" pitchFamily="34" charset="0"/>
              </a:rPr>
              <a:t> </a:t>
            </a:r>
            <a:r>
              <a:rPr lang="en-GB" sz="1600" b="1" spc="-150" dirty="0">
                <a:solidFill>
                  <a:srgbClr val="2E2D62"/>
                </a:solidFill>
                <a:latin typeface="Arial" panose="020B0604020202020204" pitchFamily="34" charset="0"/>
                <a:cs typeface="Arial" panose="020B0604020202020204" pitchFamily="34" charset="0"/>
              </a:rPr>
              <a:t>Honeycomb (30 </a:t>
            </a:r>
            <a:r>
              <a:rPr lang="en-GB" sz="1600" b="1" spc="-150" dirty="0" smtClean="0">
                <a:solidFill>
                  <a:srgbClr val="2E2D62"/>
                </a:solidFill>
                <a:latin typeface="Arial" panose="020B0604020202020204" pitchFamily="34" charset="0"/>
                <a:cs typeface="Arial" panose="020B0604020202020204" pitchFamily="34" charset="0"/>
              </a:rPr>
              <a:t>flanges)</a:t>
            </a:r>
            <a:endParaRPr lang="en-GB" sz="1600" b="1" spc="-150" dirty="0">
              <a:solidFill>
                <a:srgbClr val="2E2D62"/>
              </a:solidFill>
              <a:latin typeface="Arial" panose="020B0604020202020204" pitchFamily="34" charset="0"/>
              <a:cs typeface="Arial" panose="020B0604020202020204" pitchFamily="34" charset="0"/>
            </a:endParaRPr>
          </a:p>
        </p:txBody>
      </p:sp>
      <p:cxnSp>
        <p:nvCxnSpPr>
          <p:cNvPr id="11" name="Straight Arrow Connector 10"/>
          <p:cNvCxnSpPr>
            <a:stCxn id="10" idx="2"/>
          </p:cNvCxnSpPr>
          <p:nvPr/>
        </p:nvCxnSpPr>
        <p:spPr>
          <a:xfrm flipH="1">
            <a:off x="3607179" y="2144690"/>
            <a:ext cx="2466686" cy="1245454"/>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flipH="1" flipV="1">
            <a:off x="2377440" y="3934691"/>
            <a:ext cx="2194561" cy="1901032"/>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sp>
        <p:nvSpPr>
          <p:cNvPr id="18" name="Rectangle 17"/>
          <p:cNvSpPr/>
          <p:nvPr/>
        </p:nvSpPr>
        <p:spPr>
          <a:xfrm>
            <a:off x="3607179" y="5831907"/>
            <a:ext cx="1929641" cy="338554"/>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Rotation stage</a:t>
            </a:r>
          </a:p>
        </p:txBody>
      </p:sp>
      <p:pic>
        <p:nvPicPr>
          <p:cNvPr id="19" name="Picture 18"/>
          <p:cNvPicPr>
            <a:picLocks noChangeAspect="1"/>
          </p:cNvPicPr>
          <p:nvPr/>
        </p:nvPicPr>
        <p:blipFill>
          <a:blip r:embed="rId4"/>
          <a:stretch>
            <a:fillRect/>
          </a:stretch>
        </p:blipFill>
        <p:spPr>
          <a:xfrm>
            <a:off x="5452624" y="4320739"/>
            <a:ext cx="4492601" cy="2491896"/>
          </a:xfrm>
          <a:prstGeom prst="rect">
            <a:avLst/>
          </a:prstGeom>
        </p:spPr>
      </p:pic>
      <p:cxnSp>
        <p:nvCxnSpPr>
          <p:cNvPr id="20" name="Straight Arrow Connector 19"/>
          <p:cNvCxnSpPr/>
          <p:nvPr/>
        </p:nvCxnSpPr>
        <p:spPr>
          <a:xfrm flipH="1">
            <a:off x="9543144" y="4982095"/>
            <a:ext cx="907142" cy="298699"/>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sp>
        <p:nvSpPr>
          <p:cNvPr id="22" name="Rectangle 21"/>
          <p:cNvSpPr/>
          <p:nvPr/>
        </p:nvSpPr>
        <p:spPr>
          <a:xfrm>
            <a:off x="10209510" y="4632324"/>
            <a:ext cx="1929641" cy="830997"/>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2 flanges during assembly, using a laser tracker</a:t>
            </a:r>
          </a:p>
        </p:txBody>
      </p:sp>
      <p:sp>
        <p:nvSpPr>
          <p:cNvPr id="28" name="Rectangle 27"/>
          <p:cNvSpPr/>
          <p:nvPr/>
        </p:nvSpPr>
        <p:spPr>
          <a:xfrm>
            <a:off x="10033492" y="6238254"/>
            <a:ext cx="1929641" cy="338554"/>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Laser  tracker tooling</a:t>
            </a:r>
          </a:p>
        </p:txBody>
      </p:sp>
      <p:cxnSp>
        <p:nvCxnSpPr>
          <p:cNvPr id="29" name="Straight Arrow Connector 28"/>
          <p:cNvCxnSpPr/>
          <p:nvPr/>
        </p:nvCxnSpPr>
        <p:spPr>
          <a:xfrm flipH="1" flipV="1">
            <a:off x="8298750" y="5038504"/>
            <a:ext cx="2527100" cy="1199750"/>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cxnSp>
        <p:nvCxnSpPr>
          <p:cNvPr id="34" name="Straight Arrow Connector 33"/>
          <p:cNvCxnSpPr>
            <a:stCxn id="36" idx="2"/>
          </p:cNvCxnSpPr>
          <p:nvPr/>
        </p:nvCxnSpPr>
        <p:spPr>
          <a:xfrm>
            <a:off x="9189419" y="1656839"/>
            <a:ext cx="1020091" cy="875904"/>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sp>
        <p:nvSpPr>
          <p:cNvPr id="36" name="Rectangle 35"/>
          <p:cNvSpPr/>
          <p:nvPr/>
        </p:nvSpPr>
        <p:spPr>
          <a:xfrm>
            <a:off x="8169327" y="825842"/>
            <a:ext cx="2040183" cy="830997"/>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AGATA  detector with X,Y,Z and RX,RY,RZ adjustment system</a:t>
            </a:r>
          </a:p>
        </p:txBody>
      </p:sp>
    </p:spTree>
    <p:extLst>
      <p:ext uri="{BB962C8B-B14F-4D97-AF65-F5344CB8AC3E}">
        <p14:creationId xmlns:p14="http://schemas.microsoft.com/office/powerpoint/2010/main" val="4025657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576441973"/>
              </p:ext>
            </p:extLst>
          </p:nvPr>
        </p:nvGraphicFramePr>
        <p:xfrm>
          <a:off x="805247" y="424786"/>
          <a:ext cx="10569422" cy="67343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a:extLst>
              <a:ext uri="{FF2B5EF4-FFF2-40B4-BE49-F238E27FC236}">
                <a16:creationId xmlns:a16="http://schemas.microsoft.com/office/drawing/2014/main" id="{001E8603-51D4-7C45-829A-9AE25E5A2E4F}"/>
              </a:ext>
            </a:extLst>
          </p:cNvPr>
          <p:cNvSpPr txBox="1"/>
          <p:nvPr/>
        </p:nvSpPr>
        <p:spPr>
          <a:xfrm>
            <a:off x="1770414" y="435706"/>
            <a:ext cx="8523376" cy="769441"/>
          </a:xfrm>
          <a:prstGeom prst="rect">
            <a:avLst/>
          </a:prstGeom>
          <a:noFill/>
        </p:spPr>
        <p:txBody>
          <a:bodyPr wrap="square" rtlCol="0" anchor="t">
            <a:spAutoFit/>
          </a:bodyPr>
          <a:lstStyle/>
          <a:p>
            <a:pPr algn="ctr"/>
            <a:r>
              <a:rPr lang="en-US" sz="4400" b="1" spc="-150" dirty="0">
                <a:solidFill>
                  <a:srgbClr val="2E2D62"/>
                </a:solidFill>
                <a:latin typeface="Arial" panose="020B0604020202020204" pitchFamily="34" charset="0"/>
                <a:cs typeface="Arial" panose="020B0604020202020204" pitchFamily="34" charset="0"/>
              </a:rPr>
              <a:t>History of </a:t>
            </a:r>
            <a:r>
              <a:rPr lang="en-US" sz="4400" b="1" spc="-150" dirty="0" smtClean="0">
                <a:solidFill>
                  <a:srgbClr val="2E2D62"/>
                </a:solidFill>
                <a:latin typeface="Arial" panose="020B0604020202020204" pitchFamily="34" charset="0"/>
                <a:cs typeface="Arial" panose="020B0604020202020204" pitchFamily="34" charset="0"/>
              </a:rPr>
              <a:t>Alignment </a:t>
            </a:r>
            <a:r>
              <a:rPr lang="en-US" sz="4400" b="1" spc="-150" dirty="0">
                <a:solidFill>
                  <a:srgbClr val="2E2D62"/>
                </a:solidFill>
                <a:latin typeface="Arial" panose="020B0604020202020204" pitchFamily="34" charset="0"/>
                <a:cs typeface="Arial" panose="020B0604020202020204" pitchFamily="34" charset="0"/>
              </a:rPr>
              <a:t>for </a:t>
            </a:r>
            <a:r>
              <a:rPr lang="en-US" sz="4400" b="1" spc="-150" dirty="0" smtClean="0">
                <a:solidFill>
                  <a:srgbClr val="2E2D62"/>
                </a:solidFill>
                <a:latin typeface="Arial" panose="020B0604020202020204" pitchFamily="34" charset="0"/>
                <a:cs typeface="Arial" panose="020B0604020202020204" pitchFamily="34" charset="0"/>
              </a:rPr>
              <a:t>AGATA </a:t>
            </a:r>
            <a:endParaRPr lang="en-US" sz="4400" b="1" spc="-150" dirty="0">
              <a:solidFill>
                <a:srgbClr val="2E2D6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r>
              <a:rPr lang="en-US" sz="800" dirty="0" smtClean="0">
                <a:solidFill>
                  <a:schemeClr val="bg1"/>
                </a:solidFill>
                <a:latin typeface="Arial" panose="020B0604020202020204" pitchFamily="34" charset="0"/>
                <a:cs typeface="Arial" panose="020B0604020202020204" pitchFamily="34" charset="0"/>
              </a:rPr>
              <a:t>future</a:t>
            </a:r>
            <a:endParaRPr lang="en-US" sz="800" dirty="0">
              <a:solidFill>
                <a:schemeClr val="bg1"/>
              </a:solidFill>
              <a:latin typeface="Arial" panose="020B0604020202020204" pitchFamily="34" charset="0"/>
              <a:cs typeface="Arial" panose="020B0604020202020204" pitchFamily="34" charset="0"/>
            </a:endParaRPr>
          </a:p>
        </p:txBody>
      </p:sp>
      <p:sp>
        <p:nvSpPr>
          <p:cNvPr id="5" name="Rectangle 4"/>
          <p:cNvSpPr/>
          <p:nvPr/>
        </p:nvSpPr>
        <p:spPr>
          <a:xfrm>
            <a:off x="6355030" y="2659862"/>
            <a:ext cx="2297797" cy="3336204"/>
          </a:xfrm>
          <a:prstGeom prst="rect">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047682" y="4773330"/>
            <a:ext cx="1642181" cy="369332"/>
          </a:xfrm>
          <a:prstGeom prst="rect">
            <a:avLst/>
          </a:prstGeom>
        </p:spPr>
        <p:txBody>
          <a:bodyPr wrap="none">
            <a:spAutoFit/>
          </a:bodyPr>
          <a:lstStyle/>
          <a:p>
            <a:pPr lvl="0"/>
            <a:r>
              <a:rPr lang="en-US" b="1" dirty="0"/>
              <a:t>Metrology Arm</a:t>
            </a:r>
          </a:p>
        </p:txBody>
      </p:sp>
      <p:sp>
        <p:nvSpPr>
          <p:cNvPr id="7" name="Rectangle 6"/>
          <p:cNvSpPr/>
          <p:nvPr/>
        </p:nvSpPr>
        <p:spPr>
          <a:xfrm>
            <a:off x="3986961" y="4773330"/>
            <a:ext cx="1427827" cy="369332"/>
          </a:xfrm>
          <a:prstGeom prst="rect">
            <a:avLst/>
          </a:prstGeom>
        </p:spPr>
        <p:txBody>
          <a:bodyPr wrap="none">
            <a:spAutoFit/>
          </a:bodyPr>
          <a:lstStyle/>
          <a:p>
            <a:pPr lvl="0"/>
            <a:r>
              <a:rPr lang="en-US" b="1" dirty="0"/>
              <a:t>Laser </a:t>
            </a:r>
            <a:r>
              <a:rPr lang="en-US" b="1" dirty="0" smtClean="0"/>
              <a:t>Tracker</a:t>
            </a:r>
            <a:endParaRPr lang="en-US" b="1" dirty="0"/>
          </a:p>
        </p:txBody>
      </p:sp>
      <p:sp>
        <p:nvSpPr>
          <p:cNvPr id="8" name="Rectangle 7"/>
          <p:cNvSpPr/>
          <p:nvPr/>
        </p:nvSpPr>
        <p:spPr>
          <a:xfrm>
            <a:off x="6530519" y="4809752"/>
            <a:ext cx="1946817" cy="1477328"/>
          </a:xfrm>
          <a:prstGeom prst="rect">
            <a:avLst/>
          </a:prstGeom>
        </p:spPr>
        <p:txBody>
          <a:bodyPr wrap="square">
            <a:spAutoFit/>
          </a:bodyPr>
          <a:lstStyle/>
          <a:p>
            <a:pPr lvl="0" algn="ctr"/>
            <a:r>
              <a:rPr lang="en-US" b="1" dirty="0"/>
              <a:t>Laser tracker dedicated </a:t>
            </a:r>
            <a:r>
              <a:rPr lang="en-US" b="1" dirty="0" smtClean="0"/>
              <a:t>tooling</a:t>
            </a:r>
          </a:p>
          <a:p>
            <a:pPr lvl="0" algn="ctr"/>
            <a:endParaRPr lang="en-US" b="1" dirty="0" smtClean="0"/>
          </a:p>
          <a:p>
            <a:pPr lvl="0" algn="ctr"/>
            <a:r>
              <a:rPr lang="en-US" b="1" dirty="0" smtClean="0"/>
              <a:t>Now</a:t>
            </a:r>
            <a:endParaRPr lang="en-US" b="1" dirty="0"/>
          </a:p>
          <a:p>
            <a:pPr lvl="0" algn="ctr"/>
            <a:endParaRPr lang="en-US" b="1" dirty="0"/>
          </a:p>
        </p:txBody>
      </p:sp>
      <p:sp>
        <p:nvSpPr>
          <p:cNvPr id="9" name="Rectangle 8"/>
          <p:cNvSpPr/>
          <p:nvPr/>
        </p:nvSpPr>
        <p:spPr>
          <a:xfrm>
            <a:off x="9511207" y="4819958"/>
            <a:ext cx="1799710" cy="1200329"/>
          </a:xfrm>
          <a:prstGeom prst="rect">
            <a:avLst/>
          </a:prstGeom>
        </p:spPr>
        <p:txBody>
          <a:bodyPr wrap="square">
            <a:spAutoFit/>
          </a:bodyPr>
          <a:lstStyle/>
          <a:p>
            <a:pPr lvl="0" algn="ctr"/>
            <a:r>
              <a:rPr lang="en-US" b="1" dirty="0"/>
              <a:t>Laser tracker and 3D </a:t>
            </a:r>
            <a:r>
              <a:rPr lang="en-US" b="1" dirty="0" smtClean="0"/>
              <a:t>scanning</a:t>
            </a:r>
          </a:p>
          <a:p>
            <a:pPr lvl="0" algn="ctr"/>
            <a:endParaRPr lang="en-US" b="1" dirty="0"/>
          </a:p>
          <a:p>
            <a:pPr lvl="0" algn="ctr"/>
            <a:r>
              <a:rPr lang="en-US" b="1" dirty="0" smtClean="0"/>
              <a:t>Future </a:t>
            </a:r>
            <a:endParaRPr lang="en-US" b="1" dirty="0"/>
          </a:p>
        </p:txBody>
      </p:sp>
    </p:spTree>
    <p:extLst>
      <p:ext uri="{BB962C8B-B14F-4D97-AF65-F5344CB8AC3E}">
        <p14:creationId xmlns:p14="http://schemas.microsoft.com/office/powerpoint/2010/main" val="2185692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B54F19-1212-9345-95FF-9D2815FD6E96}"/>
              </a:ext>
            </a:extLst>
          </p:cNvPr>
          <p:cNvSpPr txBox="1"/>
          <p:nvPr/>
        </p:nvSpPr>
        <p:spPr>
          <a:xfrm>
            <a:off x="1065814" y="189490"/>
            <a:ext cx="10598034"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Flange Alignment and Survey </a:t>
            </a:r>
            <a:r>
              <a:rPr lang="en-US" sz="4400" b="1" spc="-150" dirty="0">
                <a:solidFill>
                  <a:srgbClr val="2E2D62"/>
                </a:solidFill>
                <a:latin typeface="Arial" panose="020B0604020202020204" pitchFamily="34" charset="0"/>
                <a:cs typeface="Arial" panose="020B0604020202020204" pitchFamily="34" charset="0"/>
              </a:rPr>
              <a:t>R</a:t>
            </a:r>
            <a:r>
              <a:rPr lang="en-US" sz="4400" b="1" spc="-150" dirty="0" smtClean="0">
                <a:solidFill>
                  <a:srgbClr val="2E2D62"/>
                </a:solidFill>
                <a:latin typeface="Arial" panose="020B0604020202020204" pitchFamily="34" charset="0"/>
                <a:cs typeface="Arial" panose="020B0604020202020204" pitchFamily="34" charset="0"/>
              </a:rPr>
              <a:t>esults</a:t>
            </a:r>
            <a:endParaRPr lang="en-US" sz="4400" b="1" spc="-150" dirty="0">
              <a:solidFill>
                <a:srgbClr val="2E2D62"/>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20360" y="3319666"/>
            <a:ext cx="2122839" cy="2512024"/>
          </a:xfrm>
          <a:prstGeom prst="rect">
            <a:avLst/>
          </a:prstGeom>
        </p:spPr>
      </p:pic>
      <p:grpSp>
        <p:nvGrpSpPr>
          <p:cNvPr id="4" name="Group 3"/>
          <p:cNvGrpSpPr/>
          <p:nvPr/>
        </p:nvGrpSpPr>
        <p:grpSpPr>
          <a:xfrm>
            <a:off x="7758765" y="2473958"/>
            <a:ext cx="3389357" cy="2889071"/>
            <a:chOff x="5247735" y="-79993"/>
            <a:chExt cx="6906883" cy="548036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247735" y="-79993"/>
              <a:ext cx="6906883" cy="4324350"/>
            </a:xfrm>
            <a:prstGeom prst="rect">
              <a:avLst/>
            </a:prstGeom>
          </p:spPr>
        </p:pic>
        <p:sp>
          <p:nvSpPr>
            <p:cNvPr id="6" name="TextBox 5"/>
            <p:cNvSpPr txBox="1"/>
            <p:nvPr/>
          </p:nvSpPr>
          <p:spPr>
            <a:xfrm>
              <a:off x="6120973" y="1316348"/>
              <a:ext cx="1569982" cy="276999"/>
            </a:xfrm>
            <a:prstGeom prst="rect">
              <a:avLst/>
            </a:prstGeom>
            <a:noFill/>
          </p:spPr>
          <p:txBody>
            <a:bodyPr wrap="none" rtlCol="0">
              <a:spAutoFit/>
            </a:bodyPr>
            <a:lstStyle/>
            <a:p>
              <a:r>
                <a:rPr lang="en-GB" sz="1200" dirty="0" smtClean="0">
                  <a:solidFill>
                    <a:srgbClr val="FF0000"/>
                  </a:solidFill>
                </a:rPr>
                <a:t>#3 Unused split flange</a:t>
              </a:r>
              <a:endParaRPr lang="en-GB" sz="1200" dirty="0">
                <a:solidFill>
                  <a:srgbClr val="FF0000"/>
                </a:solidFill>
              </a:endParaRPr>
            </a:p>
          </p:txBody>
        </p:sp>
        <p:sp>
          <p:nvSpPr>
            <p:cNvPr id="7" name="TextBox 6"/>
            <p:cNvSpPr txBox="1"/>
            <p:nvPr/>
          </p:nvSpPr>
          <p:spPr>
            <a:xfrm>
              <a:off x="8701177" y="4896812"/>
              <a:ext cx="367263" cy="503555"/>
            </a:xfrm>
            <a:prstGeom prst="rect">
              <a:avLst/>
            </a:prstGeom>
            <a:noFill/>
          </p:spPr>
          <p:txBody>
            <a:bodyPr wrap="none" rtlCol="0">
              <a:spAutoFit/>
            </a:bodyPr>
            <a:lstStyle/>
            <a:p>
              <a:endParaRPr lang="en-GB" sz="1200" dirty="0">
                <a:solidFill>
                  <a:srgbClr val="FF0000"/>
                </a:solidFill>
              </a:endParaRPr>
            </a:p>
          </p:txBody>
        </p:sp>
      </p:grpSp>
      <p:sp>
        <p:nvSpPr>
          <p:cNvPr id="8" name="Rectangle 7"/>
          <p:cNvSpPr/>
          <p:nvPr/>
        </p:nvSpPr>
        <p:spPr>
          <a:xfrm>
            <a:off x="6842370" y="4974202"/>
            <a:ext cx="5222147" cy="584775"/>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Average error converging on the target point was 0.492mm</a:t>
            </a:r>
          </a:p>
          <a:p>
            <a:pPr algn="ctr">
              <a:spcAft>
                <a:spcPts val="0"/>
              </a:spcAft>
            </a:pPr>
            <a:r>
              <a:rPr lang="en-GB" sz="1600" b="1" spc="-150" dirty="0">
                <a:solidFill>
                  <a:srgbClr val="2E2D62"/>
                </a:solidFill>
                <a:latin typeface="Arial" panose="020B0604020202020204" pitchFamily="34" charset="0"/>
                <a:cs typeface="Arial" panose="020B0604020202020204" pitchFamily="34" charset="0"/>
              </a:rPr>
              <a:t>(excluding split flanges</a:t>
            </a:r>
            <a:r>
              <a:rPr lang="en-GB" sz="1600" spc="-150" dirty="0">
                <a:solidFill>
                  <a:srgbClr val="2E2D62"/>
                </a:solidFill>
                <a:latin typeface="Arial" panose="020B0604020202020204" pitchFamily="34" charset="0"/>
                <a:cs typeface="Arial" panose="020B0604020202020204" pitchFamily="34" charset="0"/>
              </a:rPr>
              <a:t>) </a:t>
            </a:r>
          </a:p>
        </p:txBody>
      </p:sp>
      <p:sp>
        <p:nvSpPr>
          <p:cNvPr id="9" name="Rectangle 8">
            <a:extLst>
              <a:ext uri="{FF2B5EF4-FFF2-40B4-BE49-F238E27FC236}">
                <a16:creationId xmlns:a16="http://schemas.microsoft.com/office/drawing/2014/main" id="{697BFE5A-7C82-E244-83C3-A634D5C30E22}"/>
              </a:ext>
            </a:extLst>
          </p:cNvPr>
          <p:cNvSpPr/>
          <p:nvPr/>
        </p:nvSpPr>
        <p:spPr>
          <a:xfrm>
            <a:off x="3649294" y="1060558"/>
            <a:ext cx="7407791" cy="707886"/>
          </a:xfrm>
          <a:prstGeom prst="rect">
            <a:avLst/>
          </a:prstGeom>
        </p:spPr>
        <p:txBody>
          <a:bodyPr wrap="square">
            <a:spAutoFit/>
          </a:bodyPr>
          <a:lstStyle/>
          <a:p>
            <a:pPr>
              <a:lnSpc>
                <a:spcPct val="200000"/>
              </a:lnSpc>
            </a:pPr>
            <a:r>
              <a:rPr lang="en-GB" sz="2000" b="1" spc="-150" dirty="0">
                <a:solidFill>
                  <a:srgbClr val="2E2D62"/>
                </a:solidFill>
                <a:latin typeface="Arial" panose="020B0604020202020204" pitchFamily="34" charset="0"/>
                <a:cs typeface="Arial" panose="020B0604020202020204" pitchFamily="34" charset="0"/>
              </a:rPr>
              <a:t>Projection on the target plane of the focussing point of each flange</a:t>
            </a:r>
          </a:p>
        </p:txBody>
      </p:sp>
      <p:pic>
        <p:nvPicPr>
          <p:cNvPr id="11" name="Picture 2" descr="https://lh3.googleusercontent.com/7VAPgrNhymgnPFevivl2QHc7rROnvVUxZVVMmEuC_BlIOwGge6myLCQzfcdKZgBKLAn82wrWi9fiZkfTrFp-z5wKbP2IOKZ_lodTNWpHCPEDuWewx5L1dOhv4IBQ9bPQPNNH6vQfhPPXoK2fzGffji6n_CBCSxOIxdnXfivV5kn_-WCsuzOLsQng2cwUX346x3QmPhB_8UI6IICG63Q54GfTaR-9cCoXQ-GQI0zppmwld_FPLaQ-qTR1v3NDKqKo3gcqT-zeCT8sWoozdb75jzoWPqRVcuVqgt2pVEzOmEs_-bKgFcVmfR_MBWsZTD_HZEzaH-8iYG_rSu5YK0Ofb9VmYjvtj-Ox_oH6rJNJJE_FmMxvHYPQ-krLO9-BTT8hru41tkRXoCKHEIH-plcSwTn2fWB-Gf-X4B6_nqc69U1fHKVxmd27wZIfaJKhhAHjnf_VLmTiVWwkq81627JShemIYCKEE6Vc5_HJfHrgvQRkT2MMp9Sb1hB-HG_9wDMm72SsRuzi0bXZ4S0L2Qw3XU9R7e8AK9_vwSjc56IhoLrDQewNobGP8xh6J5O-hkOoyFzIJt9Ep4aZ9Isa7p4bzaHtrkZZamJnn-6K5nyKEUkF0SIEXCvFikaW6vOl2FX9TPlwL-X_EVvSZIOHPXwQ8wVRpsPfYaszz63uIbvvoHesDXMxpVZiRh9S347kOiaRKIlOh3aCcEKxxygZ47N32hIw1w=w1293-h970-no?authuser=0"/>
          <p:cNvPicPr>
            <a:picLocks noChangeAspect="1" noChangeArrowheads="1"/>
          </p:cNvPicPr>
          <p:nvPr/>
        </p:nvPicPr>
        <p:blipFill rotWithShape="1">
          <a:blip r:embed="rId4">
            <a:extLst>
              <a:ext uri="{28A0092B-C50C-407E-A947-70E740481C1C}">
                <a14:useLocalDpi xmlns:a14="http://schemas.microsoft.com/office/drawing/2010/main" val="0"/>
              </a:ext>
            </a:extLst>
          </a:blip>
          <a:srcRect l="31197" t="6310" r="36122" b="45901"/>
          <a:stretch/>
        </p:blipFill>
        <p:spPr bwMode="auto">
          <a:xfrm>
            <a:off x="733949" y="1076374"/>
            <a:ext cx="1936569" cy="22760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5"/>
          <a:stretch>
            <a:fillRect/>
          </a:stretch>
        </p:blipFill>
        <p:spPr>
          <a:xfrm>
            <a:off x="3344436" y="2342477"/>
            <a:ext cx="2895062" cy="2444416"/>
          </a:xfrm>
          <a:prstGeom prst="rect">
            <a:avLst/>
          </a:prstGeom>
        </p:spPr>
      </p:pic>
      <p:sp>
        <p:nvSpPr>
          <p:cNvPr id="12" name="TextBox 11"/>
          <p:cNvSpPr txBox="1"/>
          <p:nvPr/>
        </p:nvSpPr>
        <p:spPr>
          <a:xfrm>
            <a:off x="7638608" y="2038568"/>
            <a:ext cx="3629671" cy="338554"/>
          </a:xfrm>
          <a:prstGeom prst="rect">
            <a:avLst/>
          </a:prstGeom>
          <a:noFill/>
        </p:spPr>
        <p:txBody>
          <a:bodyPr wrap="square" rtlCol="0">
            <a:spAutoFit/>
          </a:bodyPr>
          <a:lstStyle/>
          <a:p>
            <a:pPr algn="ctr"/>
            <a:r>
              <a:rPr lang="en-GB" sz="1600" b="1" spc="-150" dirty="0">
                <a:solidFill>
                  <a:srgbClr val="2E2D62"/>
                </a:solidFill>
                <a:latin typeface="Arial" panose="020B0604020202020204" pitchFamily="34" charset="0"/>
                <a:cs typeface="Arial" panose="020B0604020202020204" pitchFamily="34" charset="0"/>
              </a:rPr>
              <a:t>Results </a:t>
            </a:r>
            <a:r>
              <a:rPr lang="en-GB" sz="1600" b="1" spc="-150" dirty="0" smtClean="0">
                <a:solidFill>
                  <a:srgbClr val="2E2D62"/>
                </a:solidFill>
                <a:latin typeface="Arial" panose="020B0604020202020204" pitchFamily="34" charset="0"/>
                <a:cs typeface="Arial" panose="020B0604020202020204" pitchFamily="34" charset="0"/>
              </a:rPr>
              <a:t>from </a:t>
            </a:r>
            <a:r>
              <a:rPr lang="en-GB" sz="1600" b="1" spc="-150" dirty="0">
                <a:solidFill>
                  <a:srgbClr val="2E2D62"/>
                </a:solidFill>
                <a:latin typeface="Arial" panose="020B0604020202020204" pitchFamily="34" charset="0"/>
                <a:cs typeface="Arial" panose="020B0604020202020204" pitchFamily="34" charset="0"/>
              </a:rPr>
              <a:t>2022 for 30 flanges</a:t>
            </a:r>
          </a:p>
        </p:txBody>
      </p:sp>
      <p:sp>
        <p:nvSpPr>
          <p:cNvPr id="13" name="TextBox 12"/>
          <p:cNvSpPr txBox="1"/>
          <p:nvPr/>
        </p:nvSpPr>
        <p:spPr>
          <a:xfrm>
            <a:off x="3007291" y="2061753"/>
            <a:ext cx="3569353" cy="338554"/>
          </a:xfrm>
          <a:prstGeom prst="rect">
            <a:avLst/>
          </a:prstGeom>
          <a:noFill/>
        </p:spPr>
        <p:txBody>
          <a:bodyPr wrap="square" rtlCol="0">
            <a:spAutoFit/>
          </a:bodyPr>
          <a:lstStyle/>
          <a:p>
            <a:pPr algn="ctr"/>
            <a:r>
              <a:rPr lang="en-GB" sz="1600" b="1" spc="-150" dirty="0">
                <a:solidFill>
                  <a:srgbClr val="2E2D62"/>
                </a:solidFill>
                <a:latin typeface="Arial" panose="020B0604020202020204" pitchFamily="34" charset="0"/>
                <a:cs typeface="Arial" panose="020B0604020202020204" pitchFamily="34" charset="0"/>
              </a:rPr>
              <a:t>Results </a:t>
            </a:r>
            <a:r>
              <a:rPr lang="en-GB" sz="1600" b="1" spc="-150" dirty="0" smtClean="0">
                <a:solidFill>
                  <a:srgbClr val="2E2D62"/>
                </a:solidFill>
                <a:latin typeface="Arial" panose="020B0604020202020204" pitchFamily="34" charset="0"/>
                <a:cs typeface="Arial" panose="020B0604020202020204" pitchFamily="34" charset="0"/>
              </a:rPr>
              <a:t>from </a:t>
            </a:r>
            <a:r>
              <a:rPr lang="en-GB" sz="1600" b="1" spc="-150" dirty="0">
                <a:solidFill>
                  <a:srgbClr val="2E2D62"/>
                </a:solidFill>
                <a:latin typeface="Arial" panose="020B0604020202020204" pitchFamily="34" charset="0"/>
                <a:cs typeface="Arial" panose="020B0604020202020204" pitchFamily="34" charset="0"/>
              </a:rPr>
              <a:t>2008 for 15 flanges</a:t>
            </a:r>
          </a:p>
        </p:txBody>
      </p:sp>
      <p:sp>
        <p:nvSpPr>
          <p:cNvPr id="14" name="Rectangle 13"/>
          <p:cNvSpPr/>
          <p:nvPr/>
        </p:nvSpPr>
        <p:spPr>
          <a:xfrm>
            <a:off x="2584150" y="4962389"/>
            <a:ext cx="4415634" cy="338554"/>
          </a:xfrm>
          <a:prstGeom prst="rect">
            <a:avLst/>
          </a:prstGeom>
        </p:spPr>
        <p:txBody>
          <a:bodyPr wrap="square">
            <a:spAutoFit/>
          </a:bodyPr>
          <a:lstStyle/>
          <a:p>
            <a:pPr algn="ctr">
              <a:spcAft>
                <a:spcPts val="0"/>
              </a:spcAft>
            </a:pPr>
            <a:r>
              <a:rPr lang="en-GB" sz="1600" b="1" spc="-150" dirty="0">
                <a:solidFill>
                  <a:srgbClr val="2E2D62"/>
                </a:solidFill>
                <a:latin typeface="Arial" panose="020B0604020202020204" pitchFamily="34" charset="0"/>
                <a:cs typeface="Arial" panose="020B0604020202020204" pitchFamily="34" charset="0"/>
              </a:rPr>
              <a:t>All points bellow 0.4mm</a:t>
            </a:r>
          </a:p>
        </p:txBody>
      </p:sp>
      <p:sp>
        <p:nvSpPr>
          <p:cNvPr id="15" name="Rectangle 14"/>
          <p:cNvSpPr/>
          <p:nvPr/>
        </p:nvSpPr>
        <p:spPr>
          <a:xfrm>
            <a:off x="3070168" y="6260339"/>
            <a:ext cx="8893168" cy="338554"/>
          </a:xfrm>
          <a:prstGeom prst="rect">
            <a:avLst/>
          </a:prstGeom>
        </p:spPr>
        <p:txBody>
          <a:bodyPr wrap="square">
            <a:spAutoFit/>
          </a:bodyPr>
          <a:lstStyle/>
          <a:p>
            <a:pPr algn="ctr">
              <a:spcAft>
                <a:spcPts val="0"/>
              </a:spcAft>
            </a:pPr>
            <a:r>
              <a:rPr lang="en-GB" sz="1600" b="1" spc="-150" dirty="0" smtClean="0">
                <a:solidFill>
                  <a:srgbClr val="2E2D62"/>
                </a:solidFill>
                <a:latin typeface="Arial" panose="020B0604020202020204" pitchFamily="34" charset="0"/>
                <a:cs typeface="Arial" panose="020B0604020202020204" pitchFamily="34" charset="0"/>
              </a:rPr>
              <a:t>Agreed tolerance for 2022 </a:t>
            </a:r>
            <a:r>
              <a:rPr lang="en-GB" sz="1600" b="1" spc="-150" dirty="0">
                <a:solidFill>
                  <a:srgbClr val="2E2D62"/>
                </a:solidFill>
                <a:latin typeface="Arial" panose="020B0604020202020204" pitchFamily="34" charset="0"/>
                <a:cs typeface="Arial" panose="020B0604020202020204" pitchFamily="34" charset="0"/>
              </a:rPr>
              <a:t>installation was all points bellow 0.4mm this was not achievable with extra 15 flanges</a:t>
            </a:r>
          </a:p>
        </p:txBody>
      </p:sp>
    </p:spTree>
    <p:extLst>
      <p:ext uri="{BB962C8B-B14F-4D97-AF65-F5344CB8AC3E}">
        <p14:creationId xmlns:p14="http://schemas.microsoft.com/office/powerpoint/2010/main" val="9166016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1BBEAD-18E1-4F83-BDDB-8A847D5D46F8}"/>
              </a:ext>
            </a:extLst>
          </p:cNvPr>
          <p:cNvSpPr txBox="1"/>
          <p:nvPr/>
        </p:nvSpPr>
        <p:spPr>
          <a:xfrm>
            <a:off x="784342" y="345182"/>
            <a:ext cx="3759084"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Why C</a:t>
            </a:r>
            <a:r>
              <a:rPr lang="en-US" sz="4400" b="1" spc="-150" dirty="0" smtClean="0">
                <a:solidFill>
                  <a:srgbClr val="2E2D62"/>
                </a:solidFill>
                <a:latin typeface="Arial" panose="020B0604020202020204" pitchFamily="34" charset="0"/>
                <a:cs typeface="Arial" panose="020B0604020202020204" pitchFamily="34" charset="0"/>
              </a:rPr>
              <a:t>hange?</a:t>
            </a:r>
            <a:endParaRPr lang="en-US" sz="4400" b="1" spc="-150" dirty="0">
              <a:solidFill>
                <a:srgbClr val="2E2D62"/>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FEB77860-AF8E-4300-9896-CDA9080FC1F0}"/>
              </a:ext>
            </a:extLst>
          </p:cNvPr>
          <p:cNvSpPr txBox="1"/>
          <p:nvPr/>
        </p:nvSpPr>
        <p:spPr>
          <a:xfrm>
            <a:off x="403340" y="1555030"/>
            <a:ext cx="6108295" cy="4859971"/>
          </a:xfrm>
          <a:prstGeom prst="rect">
            <a:avLst/>
          </a:prstGeom>
        </p:spPr>
        <p:txBody>
          <a:bodyPr vert="horz" lIns="91440" tIns="45720" rIns="91440" bIns="45720" rtlCol="0">
            <a:noAutofit/>
          </a:bodyPr>
          <a:lstStyle/>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en-US" b="1" dirty="0" smtClean="0">
                <a:solidFill>
                  <a:srgbClr val="002060"/>
                </a:solidFill>
                <a:latin typeface="Arial" panose="020B0604020202020204" pitchFamily="34" charset="0"/>
                <a:cs typeface="Arial" panose="020B0604020202020204" pitchFamily="34" charset="0"/>
              </a:rPr>
              <a:t>Improved positioning of detectors</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en-US" b="1" dirty="0" smtClean="0">
                <a:solidFill>
                  <a:srgbClr val="002060"/>
                </a:solidFill>
                <a:latin typeface="Arial" panose="020B0604020202020204" pitchFamily="34" charset="0"/>
                <a:cs typeface="Arial" panose="020B0604020202020204" pitchFamily="34" charset="0"/>
              </a:rPr>
              <a:t>Reduced risk of crashing detectors on installation</a:t>
            </a:r>
            <a:r>
              <a:rPr lang="en-US" b="1" dirty="0">
                <a:solidFill>
                  <a:srgbClr val="002060"/>
                </a:solidFill>
                <a:latin typeface="Arial" panose="020B0604020202020204" pitchFamily="34" charset="0"/>
                <a:cs typeface="Arial" panose="020B0604020202020204" pitchFamily="34" charset="0"/>
              </a:rPr>
              <a:t> </a:t>
            </a:r>
            <a:r>
              <a:rPr lang="en-US" b="1" dirty="0" smtClean="0">
                <a:solidFill>
                  <a:srgbClr val="002060"/>
                </a:solidFill>
                <a:latin typeface="Arial" panose="020B0604020202020204" pitchFamily="34" charset="0"/>
                <a:cs typeface="Arial" panose="020B0604020202020204" pitchFamily="34" charset="0"/>
              </a:rPr>
              <a:t>(30 detectors @ £500k each)</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1" i="0" u="none" strike="noStrike" kern="1200" cap="none" spc="0" normalizeH="0" baseline="0" noProof="0" dirty="0" smtClean="0">
                <a:ln>
                  <a:noFill/>
                </a:ln>
                <a:solidFill>
                  <a:srgbClr val="002060"/>
                </a:solidFill>
                <a:effectLst/>
                <a:uLnTx/>
                <a:uFillTx/>
                <a:latin typeface="Arial" panose="020B0604020202020204" pitchFamily="34" charset="0"/>
                <a:ea typeface="+mn-ea"/>
                <a:cs typeface="Arial" panose="020B0604020202020204" pitchFamily="34" charset="0"/>
              </a:rPr>
              <a:t>Live </a:t>
            </a:r>
            <a:r>
              <a:rPr kumimoji="0" lang="en-US" sz="1800" b="1" i="0" u="none" strike="noStrike" kern="1200" cap="none" spc="0" normalizeH="0" baseline="0" noProof="0" dirty="0" smtClean="0">
                <a:ln>
                  <a:noFill/>
                </a:ln>
                <a:solidFill>
                  <a:srgbClr val="002060"/>
                </a:solidFill>
                <a:effectLst/>
                <a:uLnTx/>
                <a:uFillTx/>
                <a:latin typeface="Arial" panose="020B0604020202020204" pitchFamily="34" charset="0"/>
                <a:ea typeface="+mn-ea"/>
                <a:cs typeface="Arial" panose="020B0604020202020204" pitchFamily="34" charset="0"/>
              </a:rPr>
              <a:t>position</a:t>
            </a:r>
            <a:r>
              <a:rPr kumimoji="0" lang="en-US" sz="1800" b="1" i="0" u="none" strike="noStrike" kern="1200" cap="none" spc="0" normalizeH="0" noProof="0" dirty="0" smtClean="0">
                <a:ln>
                  <a:noFill/>
                </a:ln>
                <a:solidFill>
                  <a:srgbClr val="002060"/>
                </a:solidFill>
                <a:effectLst/>
                <a:uLnTx/>
                <a:uFillTx/>
                <a:latin typeface="Arial" panose="020B0604020202020204" pitchFamily="34" charset="0"/>
                <a:ea typeface="+mn-ea"/>
                <a:cs typeface="Arial" panose="020B0604020202020204" pitchFamily="34" charset="0"/>
              </a:rPr>
              <a:t> </a:t>
            </a:r>
            <a:r>
              <a:rPr kumimoji="0" lang="en-US" sz="1800" b="1" i="0" u="none" strike="noStrike" kern="1200" cap="none" spc="0" normalizeH="0" baseline="0" noProof="0" dirty="0" smtClean="0">
                <a:ln>
                  <a:noFill/>
                </a:ln>
                <a:solidFill>
                  <a:srgbClr val="002060"/>
                </a:solidFill>
                <a:effectLst/>
                <a:uLnTx/>
                <a:uFillTx/>
                <a:latin typeface="Arial" panose="020B0604020202020204" pitchFamily="34" charset="0"/>
                <a:ea typeface="+mn-ea"/>
                <a:cs typeface="Arial" panose="020B0604020202020204" pitchFamily="34" charset="0"/>
              </a:rPr>
              <a:t>monitoring </a:t>
            </a:r>
            <a:r>
              <a:rPr kumimoji="0" lang="en-US" sz="1800" b="1" i="0" u="none" strike="noStrike" kern="1200" cap="none" spc="0" normalizeH="0" baseline="0" noProof="0" dirty="0" smtClean="0">
                <a:ln>
                  <a:noFill/>
                </a:ln>
                <a:solidFill>
                  <a:srgbClr val="002060"/>
                </a:solidFill>
                <a:effectLst/>
                <a:uLnTx/>
                <a:uFillTx/>
                <a:latin typeface="Arial" panose="020B0604020202020204" pitchFamily="34" charset="0"/>
                <a:ea typeface="+mn-ea"/>
                <a:cs typeface="Arial" panose="020B0604020202020204" pitchFamily="34" charset="0"/>
              </a:rPr>
              <a:t>when detector</a:t>
            </a:r>
            <a:r>
              <a:rPr kumimoji="0" lang="en-US" sz="1800" b="1" i="0" u="none" strike="noStrike" kern="1200" cap="none" spc="0" normalizeH="0" noProof="0" dirty="0" smtClean="0">
                <a:ln>
                  <a:noFill/>
                </a:ln>
                <a:solidFill>
                  <a:srgbClr val="002060"/>
                </a:solidFill>
                <a:effectLst/>
                <a:uLnTx/>
                <a:uFillTx/>
                <a:latin typeface="Arial" panose="020B0604020202020204" pitchFamily="34" charset="0"/>
                <a:ea typeface="+mn-ea"/>
                <a:cs typeface="Arial" panose="020B0604020202020204" pitchFamily="34" charset="0"/>
              </a:rPr>
              <a:t> is installed</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en-US" b="1" noProof="0" dirty="0" smtClean="0">
                <a:solidFill>
                  <a:srgbClr val="002060"/>
                </a:solidFill>
                <a:latin typeface="Arial" panose="020B0604020202020204" pitchFamily="34" charset="0"/>
                <a:cs typeface="Arial" panose="020B0604020202020204" pitchFamily="34" charset="0"/>
              </a:rPr>
              <a:t>Reduced installation times due to single point measurements</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1" i="0" u="none" strike="noStrike" kern="1200" cap="none" spc="0" normalizeH="0" dirty="0" smtClean="0">
                <a:ln>
                  <a:noFill/>
                </a:ln>
                <a:solidFill>
                  <a:srgbClr val="002060"/>
                </a:solidFill>
                <a:effectLst/>
                <a:uLnTx/>
                <a:uFillTx/>
                <a:latin typeface="Arial" panose="020B0604020202020204" pitchFamily="34" charset="0"/>
                <a:ea typeface="+mn-ea"/>
                <a:cs typeface="Arial" panose="020B0604020202020204" pitchFamily="34" charset="0"/>
              </a:rPr>
              <a:t>Reduced cost due to time savings</a:t>
            </a:r>
            <a:endParaRPr kumimoji="0" lang="en-US" sz="1800" b="1" i="0" u="none" strike="noStrike" kern="1200" cap="none" spc="0" normalizeH="0" noProof="0" dirty="0" smtClean="0">
              <a:ln>
                <a:noFill/>
              </a:ln>
              <a:solidFill>
                <a:srgbClr val="002060"/>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lang="en-US" b="1" noProof="0" dirty="0" smtClean="0">
                <a:solidFill>
                  <a:srgbClr val="002060"/>
                </a:solidFill>
                <a:latin typeface="Arial" panose="020B0604020202020204" pitchFamily="34" charset="0"/>
                <a:cs typeface="Arial" panose="020B0604020202020204" pitchFamily="34" charset="0"/>
              </a:rPr>
              <a:t>Repeatable point positon measurements</a:t>
            </a:r>
          </a:p>
          <a:p>
            <a:pPr marL="285750" marR="0" lvl="0" indent="-285750" algn="l" defTabSz="914400" rtl="0" eaLnBrk="1" fontAlgn="auto" latinLnBrk="0" hangingPunct="1">
              <a:lnSpc>
                <a:spcPct val="100000"/>
              </a:lnSpc>
              <a:spcBef>
                <a:spcPts val="0"/>
              </a:spcBef>
              <a:spcAft>
                <a:spcPts val="600"/>
              </a:spcAft>
              <a:buClrTx/>
              <a:buSzTx/>
              <a:buFont typeface="Wingdings" panose="05000000000000000000" pitchFamily="2" charset="2"/>
              <a:buChar char="§"/>
              <a:tabLst/>
              <a:defRPr/>
            </a:pPr>
            <a:r>
              <a:rPr kumimoji="0" lang="en-US" sz="1800" b="1" i="0" u="none" strike="noStrike" kern="1200" cap="none" spc="0" normalizeH="0" baseline="0" dirty="0" smtClean="0">
                <a:ln>
                  <a:noFill/>
                </a:ln>
                <a:solidFill>
                  <a:srgbClr val="002060"/>
                </a:solidFill>
                <a:effectLst/>
                <a:uLnTx/>
                <a:uFillTx/>
                <a:latin typeface="Arial" panose="020B0604020202020204" pitchFamily="34" charset="0"/>
                <a:ea typeface="+mn-ea"/>
                <a:cs typeface="Arial" panose="020B0604020202020204" pitchFamily="34" charset="0"/>
              </a:rPr>
              <a:t>Honeycomb</a:t>
            </a:r>
            <a:r>
              <a:rPr kumimoji="0" lang="en-US" sz="1800" b="1" i="0" u="none" strike="noStrike" kern="1200" cap="none" spc="0" normalizeH="0" dirty="0" smtClean="0">
                <a:ln>
                  <a:noFill/>
                </a:ln>
                <a:solidFill>
                  <a:srgbClr val="002060"/>
                </a:solidFill>
                <a:effectLst/>
                <a:uLnTx/>
                <a:uFillTx/>
                <a:latin typeface="Arial" panose="020B0604020202020204" pitchFamily="34" charset="0"/>
                <a:ea typeface="+mn-ea"/>
                <a:cs typeface="Arial" panose="020B0604020202020204" pitchFamily="34" charset="0"/>
              </a:rPr>
              <a:t> alignment tolerance was not achievable</a:t>
            </a:r>
            <a:endParaRPr kumimoji="0" lang="en-US" sz="1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4" name="Picture 2" descr="https://lh3.googleusercontent.com/LHGs0orxA3B317JyWeiWlxCtq-EV_1rC_FgsWLsP4rguGZE5rVyBmbKQLcB1MB0XvdMw3JM47GjDEvYebfamP2sHQtjcF70wXbfV4B3n4go5Wx8tGopSwANg78rbl1nwe2Ii_oFX3dG0kOrvYn2A_SvWM5qK62oJV99IjEdozS6Lhl8U4orEOXKlwsPzjVtsUqhokbrkMTW6zYcYfEBWo83-7X7k4xjqRW1Jo0MlNR8MZxdLmG10uB6zmLVqUMV1WkuMm4upsDJxNfyeiZVUTaH_6aT1MA-Zks3lRSIDjZKP-fFvYFNDQvn4C_eCJndqRje1YTYxc1vUFxYFyIi0sw-1t7ceJfj-WcPu-KfP5P-quhm51XRf5Xspo3aefe9wTpfcOc4QQLFq4B8ki7eAZRiJExmxfF6Lv_Do9PJaSdqShWJmxmCh0ozqbysYGMQZm0R9ehogwT2gfdaoPfhiNmW4W872RG2v1dauofim28HdZYEmL_a9YF4kHK_j9r2KFNtw5R5rJndmQiFwx4aTK0_GaagqV_k7YOTylXr6Z5cKu8GOuG0EWOd4xK0o2j7RdNhutHQp1InJiHsscte7W87F4tKHkrQk8GuYwFqN5QuEydVGj_8q0H59Wq3baCvlUIccSUlgkWAza4OLYZ2r9r-_9e9TZ1TK5BGIhn3Qn6aUXXm3W1W5GEwY6u7YYeqbj6mILgnV7ATvtF6pCCDV5R3lVH9HfEdx99csM2T0KjQ-_tFiUAHaoqXI19VDg14=w728-h970-no?authuser=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5288" y="-7377"/>
            <a:ext cx="5152571" cy="6865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647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7B54F19-1212-9345-95FF-9D2815FD6E96}"/>
              </a:ext>
            </a:extLst>
          </p:cNvPr>
          <p:cNvSpPr txBox="1"/>
          <p:nvPr/>
        </p:nvSpPr>
        <p:spPr>
          <a:xfrm>
            <a:off x="155575" y="1541"/>
            <a:ext cx="8227046" cy="769441"/>
          </a:xfrm>
          <a:prstGeom prst="rect">
            <a:avLst/>
          </a:prstGeom>
          <a:solidFill>
            <a:schemeClr val="bg1"/>
          </a:solidFill>
        </p:spPr>
        <p:txBody>
          <a:bodyPr wrap="square" rtlCol="0" anchor="t">
            <a:spAutoFit/>
          </a:bodyPr>
          <a:lstStyle/>
          <a:p>
            <a:r>
              <a:rPr lang="en-US" sz="4400" b="1" spc="-150" dirty="0" smtClean="0">
                <a:solidFill>
                  <a:srgbClr val="002060"/>
                </a:solidFill>
                <a:latin typeface="Arial" panose="020B0604020202020204" pitchFamily="34" charset="0"/>
                <a:cs typeface="Arial" panose="020B0604020202020204" pitchFamily="34" charset="0"/>
              </a:rPr>
              <a:t>Detector Alignment and Survey</a:t>
            </a:r>
            <a:endParaRPr lang="en-US" sz="4400" b="1" spc="-150" dirty="0">
              <a:solidFill>
                <a:srgbClr val="002060"/>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697BFE5A-7C82-E244-83C3-A634D5C30E22}"/>
              </a:ext>
            </a:extLst>
          </p:cNvPr>
          <p:cNvSpPr/>
          <p:nvPr/>
        </p:nvSpPr>
        <p:spPr>
          <a:xfrm>
            <a:off x="403340" y="1114623"/>
            <a:ext cx="10664709" cy="2308324"/>
          </a:xfrm>
          <a:prstGeom prst="rect">
            <a:avLst/>
          </a:prstGeom>
        </p:spPr>
        <p:txBody>
          <a:bodyPr wrap="square">
            <a:spAutoFit/>
          </a:bodyPr>
          <a:lstStyle/>
          <a:p>
            <a:pPr marL="342900" indent="-342900">
              <a:lnSpc>
                <a:spcPct val="200000"/>
              </a:lnSpc>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lnSpc>
                <a:spcPct val="200000"/>
              </a:lnSpc>
              <a:buFont typeface="Arial" panose="020B0604020202020204" pitchFamily="34" charset="0"/>
              <a:buChar char="•"/>
            </a:pPr>
            <a:endParaRPr lang="en-GB" sz="2400" dirty="0" smtClean="0">
              <a:solidFill>
                <a:srgbClr val="626262"/>
              </a:solidFill>
              <a:latin typeface="Arial" panose="020B0604020202020204" pitchFamily="34" charset="0"/>
              <a:cs typeface="Arial" panose="020B0604020202020204" pitchFamily="34" charset="0"/>
            </a:endParaRPr>
          </a:p>
          <a:p>
            <a:pPr>
              <a:lnSpc>
                <a:spcPct val="200000"/>
              </a:lnSpc>
            </a:pPr>
            <a:r>
              <a:rPr lang="en-GB" sz="2400" dirty="0" smtClean="0">
                <a:solidFill>
                  <a:srgbClr val="626262"/>
                </a:solidFill>
                <a:latin typeface="Arial" panose="020B0604020202020204" pitchFamily="34" charset="0"/>
                <a:cs typeface="Arial" panose="020B0604020202020204" pitchFamily="34" charset="0"/>
              </a:rPr>
              <a:t> </a:t>
            </a:r>
            <a:endParaRPr lang="en-GB" sz="2400" dirty="0">
              <a:solidFill>
                <a:srgbClr val="626262"/>
              </a:solidFill>
              <a:latin typeface="Arial" panose="020B0604020202020204" pitchFamily="34" charset="0"/>
              <a:cs typeface="Arial" panose="020B0604020202020204" pitchFamily="34" charset="0"/>
            </a:endParaRPr>
          </a:p>
        </p:txBody>
      </p:sp>
      <p:sp>
        <p:nvSpPr>
          <p:cNvPr id="4" name="AutoShape 2" descr="Joints — Aldebaran 2.4.3.28-r2 document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Rectangle 41">
            <a:extLst>
              <a:ext uri="{FF2B5EF4-FFF2-40B4-BE49-F238E27FC236}">
                <a16:creationId xmlns:a16="http://schemas.microsoft.com/office/drawing/2014/main" id="{697BFE5A-7C82-E244-83C3-A634D5C30E22}"/>
              </a:ext>
            </a:extLst>
          </p:cNvPr>
          <p:cNvSpPr/>
          <p:nvPr/>
        </p:nvSpPr>
        <p:spPr>
          <a:xfrm>
            <a:off x="203834" y="916986"/>
            <a:ext cx="11382261" cy="1338828"/>
          </a:xfrm>
          <a:prstGeom prst="rect">
            <a:avLst/>
          </a:prstGeom>
        </p:spPr>
        <p:txBody>
          <a:bodyPr wrap="square">
            <a:spAutoFit/>
          </a:bodyPr>
          <a:lstStyle/>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New ideas that take advantage of latest laser tracking </a:t>
            </a:r>
            <a:r>
              <a:rPr lang="en-GB" b="1" dirty="0" smtClean="0">
                <a:solidFill>
                  <a:srgbClr val="002060"/>
                </a:solidFill>
                <a:latin typeface="Arial" panose="020B0604020202020204" pitchFamily="34" charset="0"/>
                <a:cs typeface="Arial" panose="020B0604020202020204" pitchFamily="34" charset="0"/>
              </a:rPr>
              <a:t>technology</a:t>
            </a:r>
            <a:endParaRPr lang="en-GB" b="1" dirty="0">
              <a:solidFill>
                <a:srgbClr val="002060"/>
              </a:solidFill>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Develop tooling that </a:t>
            </a:r>
            <a:r>
              <a:rPr lang="en-GB" b="1" dirty="0" smtClean="0">
                <a:solidFill>
                  <a:srgbClr val="002060"/>
                </a:solidFill>
                <a:latin typeface="Arial" panose="020B0604020202020204" pitchFamily="34" charset="0"/>
                <a:cs typeface="Arial" panose="020B0604020202020204" pitchFamily="34" charset="0"/>
              </a:rPr>
              <a:t>exploits </a:t>
            </a:r>
            <a:r>
              <a:rPr lang="en-GB" b="1" dirty="0">
                <a:solidFill>
                  <a:srgbClr val="002060"/>
                </a:solidFill>
                <a:latin typeface="Arial" panose="020B0604020202020204" pitchFamily="34" charset="0"/>
                <a:cs typeface="Arial" panose="020B0604020202020204" pitchFamily="34" charset="0"/>
              </a:rPr>
              <a:t>new methods</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Generate detailed survey models of the full array</a:t>
            </a:r>
          </a:p>
        </p:txBody>
      </p:sp>
      <p:pic>
        <p:nvPicPr>
          <p:cNvPr id="32770" name="Picture 2" descr="https://lh3.googleusercontent.com/eyCOZEZca61GoOicn0_9P4b63YN_jw0EhmQzYGqzdY0xZeGL1asMNylElxHqeCX20kZ1gD61nw1Ptkfo6Kj15ycn6pZboizUQe8lNSrBd2uGSYOSPHRsFPGlKtSGzzHiNz3SvTwNvFhChuf4KB0SbVrvVdtAQf7FHBM_bud8oaa8-j35joQnlPtMgWwZ-zujeWIxzlHCX9Bex8WPYF59znUYvGjoL2232SLdsn557Pll-47yDzwTxm9i4txAqVVhoCG8a-VZegsjpw034eIxwqXEBccNjNQ2lm8hZ2jsVkdaMjVDk4Tk66HofHnIVGjL2XMMX2Wwj7wYvY-P8Z6g4CxVOkPXhuWDJjlhPRKy_ZwIR26pavTac3Y15qkH_HGKmzTcjQk_ozN8_euoc-5P-g30iosIcs9oRBMNSSkzvCB5T4FArAMNDEL4FkmpMgDnTSDrrEXfnXDO_mtp6RI-DIUtgxDJWOjZueAL3dJulCUNkAARU6JXXV6iHuHsLt-e2AhZsWUbeX1zZkwE1hNcuy3Ch0RvqNUaYjpCtZE2sEDEq05ze0wxrTvfzsKoIac8bKnpoq5PRtsYp_kte224Ys7YOd0HxAXG3CUL000EhY_TfYnDfWeVTHNFxIndfNPb5aAvQpdQW05oCDw39WaqO5traeLxrdwqreMgpXA8D2Gdos-beQr20tmzBFQLXU_6PeUbv4huydV3x_mfIQi1713QBhpuBzbVr0hHvsklRgSUwtNTwZkSxeu7m45dYf8=w1293-h970-no?authuser=0"/>
          <p:cNvPicPr>
            <a:picLocks noChangeAspect="1" noChangeArrowheads="1"/>
          </p:cNvPicPr>
          <p:nvPr/>
        </p:nvPicPr>
        <p:blipFill rotWithShape="1">
          <a:blip r:embed="rId3">
            <a:extLst>
              <a:ext uri="{28A0092B-C50C-407E-A947-70E740481C1C}">
                <a14:useLocalDpi xmlns:a14="http://schemas.microsoft.com/office/drawing/2010/main" val="0"/>
              </a:ext>
            </a:extLst>
          </a:blip>
          <a:srcRect r="-378"/>
          <a:stretch/>
        </p:blipFill>
        <p:spPr bwMode="auto">
          <a:xfrm>
            <a:off x="8839200" y="1541"/>
            <a:ext cx="3365500" cy="688686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556" y="2447481"/>
            <a:ext cx="5662222" cy="3077712"/>
          </a:xfrm>
          <a:prstGeom prst="rect">
            <a:avLst/>
          </a:prstGeom>
        </p:spPr>
      </p:pic>
    </p:spTree>
    <p:extLst>
      <p:ext uri="{BB962C8B-B14F-4D97-AF65-F5344CB8AC3E}">
        <p14:creationId xmlns:p14="http://schemas.microsoft.com/office/powerpoint/2010/main" val="37429662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B54F19-1212-9345-95FF-9D2815FD6E96}"/>
              </a:ext>
            </a:extLst>
          </p:cNvPr>
          <p:cNvSpPr txBox="1"/>
          <p:nvPr/>
        </p:nvSpPr>
        <p:spPr>
          <a:xfrm>
            <a:off x="138855" y="13009"/>
            <a:ext cx="6654684"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Survey Tooling </a:t>
            </a:r>
            <a:r>
              <a:rPr lang="en-US" sz="4400" b="1" spc="-150" dirty="0">
                <a:solidFill>
                  <a:srgbClr val="2E2D62"/>
                </a:solidFill>
                <a:latin typeface="Arial" panose="020B0604020202020204" pitchFamily="34" charset="0"/>
                <a:cs typeface="Arial" panose="020B0604020202020204" pitchFamily="34" charset="0"/>
              </a:rPr>
              <a:t>T</a:t>
            </a:r>
            <a:r>
              <a:rPr lang="en-US" sz="4400" b="1" spc="-150" dirty="0" smtClean="0">
                <a:solidFill>
                  <a:srgbClr val="2E2D62"/>
                </a:solidFill>
                <a:latin typeface="Arial" panose="020B0604020202020204" pitchFamily="34" charset="0"/>
                <a:cs typeface="Arial" panose="020B0604020202020204" pitchFamily="34" charset="0"/>
              </a:rPr>
              <a:t>est</a:t>
            </a:r>
            <a:endParaRPr lang="en-US" sz="4400" b="1" spc="-15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97BFE5A-7C82-E244-83C3-A634D5C30E22}"/>
              </a:ext>
            </a:extLst>
          </p:cNvPr>
          <p:cNvSpPr/>
          <p:nvPr/>
        </p:nvSpPr>
        <p:spPr>
          <a:xfrm>
            <a:off x="283944" y="905006"/>
            <a:ext cx="6502285" cy="3000821"/>
          </a:xfrm>
          <a:prstGeom prst="rect">
            <a:avLst/>
          </a:prstGeom>
          <a:solidFill>
            <a:schemeClr val="bg1"/>
          </a:solidFill>
        </p:spPr>
        <p:txBody>
          <a:bodyPr wrap="square">
            <a:spAutoFit/>
          </a:bodyPr>
          <a:lstStyle/>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Tooling mounted/unmounted 100+ times</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Multiple data points recorded</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Provided information on repeatability</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Average error 0.022mm</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Inc. tracker error ~0.050mm accuracy</a:t>
            </a:r>
          </a:p>
          <a:p>
            <a:pPr marL="342900" indent="-342900">
              <a:lnSpc>
                <a:spcPct val="150000"/>
              </a:lnSpc>
              <a:buFont typeface="Arial" panose="020B0604020202020204" pitchFamily="34" charset="0"/>
              <a:buChar char="•"/>
            </a:pPr>
            <a:r>
              <a:rPr lang="en-GB" b="1" dirty="0">
                <a:solidFill>
                  <a:srgbClr val="002060"/>
                </a:solidFill>
                <a:latin typeface="Arial" panose="020B0604020202020204" pitchFamily="34" charset="0"/>
                <a:cs typeface="Arial" panose="020B0604020202020204" pitchFamily="34" charset="0"/>
              </a:rPr>
              <a:t>Tooling errors removed by updating survey model with measured points not CAD </a:t>
            </a:r>
            <a:r>
              <a:rPr lang="en-GB" b="1" dirty="0" smtClean="0">
                <a:solidFill>
                  <a:srgbClr val="002060"/>
                </a:solidFill>
                <a:latin typeface="Arial" panose="020B0604020202020204" pitchFamily="34" charset="0"/>
                <a:cs typeface="Arial" panose="020B0604020202020204" pitchFamily="34" charset="0"/>
              </a:rPr>
              <a:t>points</a:t>
            </a:r>
            <a:endParaRPr lang="en-GB" b="1" dirty="0">
              <a:solidFill>
                <a:srgbClr val="002060"/>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6905625" y="1"/>
            <a:ext cx="5286375" cy="6858000"/>
          </a:xfrm>
          <a:prstGeom prst="rect">
            <a:avLst/>
          </a:prstGeom>
        </p:spPr>
      </p:pic>
      <p:sp>
        <p:nvSpPr>
          <p:cNvPr id="5" name="Left-Right Arrow 4"/>
          <p:cNvSpPr/>
          <p:nvPr/>
        </p:nvSpPr>
        <p:spPr>
          <a:xfrm rot="16200000">
            <a:off x="10662904" y="3381375"/>
            <a:ext cx="2152650" cy="66675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a:p>
        </p:txBody>
      </p:sp>
      <p:pic>
        <p:nvPicPr>
          <p:cNvPr id="6" name="Picture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757269">
            <a:off x="7372349" y="3889146"/>
            <a:ext cx="3943350" cy="1228725"/>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9869008">
            <a:off x="7109755" y="3459333"/>
            <a:ext cx="3943350" cy="1228725"/>
          </a:xfrm>
          <a:prstGeom prst="rect">
            <a:avLst/>
          </a:prstGeom>
        </p:spPr>
      </p:pic>
      <p:pic>
        <p:nvPicPr>
          <p:cNvPr id="8" name="Picture 7"/>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8943246">
            <a:off x="6919079" y="3084477"/>
            <a:ext cx="3943350" cy="122872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29216" y="4203406"/>
            <a:ext cx="1717595" cy="1374076"/>
          </a:xfrm>
          <a:prstGeom prst="rect">
            <a:avLst/>
          </a:prstGeom>
        </p:spPr>
      </p:pic>
      <p:grpSp>
        <p:nvGrpSpPr>
          <p:cNvPr id="10" name="Group 9"/>
          <p:cNvGrpSpPr/>
          <p:nvPr/>
        </p:nvGrpSpPr>
        <p:grpSpPr>
          <a:xfrm>
            <a:off x="4083983" y="4107953"/>
            <a:ext cx="1956628" cy="1641213"/>
            <a:chOff x="4539420" y="4968415"/>
            <a:chExt cx="2213048" cy="1838325"/>
          </a:xfrm>
        </p:grpSpPr>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t="6803"/>
            <a:stretch/>
          </p:blipFill>
          <p:spPr>
            <a:xfrm>
              <a:off x="4684016" y="5165527"/>
              <a:ext cx="2068452" cy="1358716"/>
            </a:xfrm>
            <a:prstGeom prst="rect">
              <a:avLst/>
            </a:prstGeom>
          </p:spPr>
        </p:pic>
        <p:sp>
          <p:nvSpPr>
            <p:cNvPr id="12" name="&quot;No&quot; Symbol 11"/>
            <p:cNvSpPr/>
            <p:nvPr/>
          </p:nvSpPr>
          <p:spPr>
            <a:xfrm>
              <a:off x="4539420" y="4968415"/>
              <a:ext cx="2108866" cy="1838325"/>
            </a:xfrm>
            <a:prstGeom prst="noSmoking">
              <a:avLst>
                <a:gd name="adj" fmla="val 7193"/>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5056" y="4378430"/>
            <a:ext cx="842075" cy="876524"/>
          </a:xfrm>
          <a:prstGeom prst="rect">
            <a:avLst/>
          </a:prstGeom>
        </p:spPr>
      </p:pic>
    </p:spTree>
    <p:extLst>
      <p:ext uri="{BB962C8B-B14F-4D97-AF65-F5344CB8AC3E}">
        <p14:creationId xmlns:p14="http://schemas.microsoft.com/office/powerpoint/2010/main" val="9069748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1BBEAD-18E1-4F83-BDDB-8A847D5D46F8}"/>
              </a:ext>
            </a:extLst>
          </p:cNvPr>
          <p:cNvSpPr txBox="1"/>
          <p:nvPr/>
        </p:nvSpPr>
        <p:spPr>
          <a:xfrm>
            <a:off x="110721" y="66503"/>
            <a:ext cx="6512848" cy="769441"/>
          </a:xfrm>
          <a:prstGeom prst="rect">
            <a:avLst/>
          </a:prstGeom>
          <a:noFill/>
        </p:spPr>
        <p:txBody>
          <a:bodyPr wrap="square" rtlCol="0" anchor="t">
            <a:spAutoFit/>
          </a:bodyPr>
          <a:lstStyle/>
          <a:p>
            <a:r>
              <a:rPr lang="en-US" sz="4400" b="1" spc="-150" dirty="0" smtClean="0">
                <a:solidFill>
                  <a:srgbClr val="2E2D62"/>
                </a:solidFill>
                <a:latin typeface="Arial" panose="020B0604020202020204" pitchFamily="34" charset="0"/>
                <a:cs typeface="Arial" panose="020B0604020202020204" pitchFamily="34" charset="0"/>
              </a:rPr>
              <a:t>Detector Positions in SA</a:t>
            </a:r>
            <a:endParaRPr lang="en-US" sz="4400" b="1" spc="-150" dirty="0">
              <a:solidFill>
                <a:srgbClr val="2E2D62"/>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602514" y="1573464"/>
            <a:ext cx="5529262" cy="4033586"/>
          </a:xfrm>
          <a:prstGeom prst="rect">
            <a:avLst/>
          </a:prstGeom>
        </p:spPr>
      </p:pic>
      <p:pic>
        <p:nvPicPr>
          <p:cNvPr id="6" name="Picture 5"/>
          <p:cNvPicPr>
            <a:picLocks noChangeAspect="1"/>
          </p:cNvPicPr>
          <p:nvPr/>
        </p:nvPicPr>
        <p:blipFill>
          <a:blip r:embed="rId3"/>
          <a:stretch>
            <a:fillRect/>
          </a:stretch>
        </p:blipFill>
        <p:spPr>
          <a:xfrm>
            <a:off x="6294437" y="939800"/>
            <a:ext cx="5267325" cy="5486400"/>
          </a:xfrm>
          <a:prstGeom prst="rect">
            <a:avLst/>
          </a:prstGeom>
        </p:spPr>
      </p:pic>
      <p:sp>
        <p:nvSpPr>
          <p:cNvPr id="8" name="Rectangle 7"/>
          <p:cNvSpPr/>
          <p:nvPr/>
        </p:nvSpPr>
        <p:spPr>
          <a:xfrm>
            <a:off x="1258668" y="1511151"/>
            <a:ext cx="1393481" cy="276999"/>
          </a:xfrm>
          <a:prstGeom prst="rect">
            <a:avLst/>
          </a:prstGeom>
        </p:spPr>
        <p:txBody>
          <a:bodyPr wrap="square">
            <a:spAutoFit/>
          </a:bodyPr>
          <a:lstStyle/>
          <a:p>
            <a:pPr algn="ctr">
              <a:spcAft>
                <a:spcPts val="0"/>
              </a:spcAft>
            </a:pPr>
            <a:r>
              <a:rPr lang="en-GB" sz="1200" b="1" spc="-150" dirty="0" smtClean="0">
                <a:solidFill>
                  <a:srgbClr val="2E2D62"/>
                </a:solidFill>
                <a:latin typeface="Arial" panose="020B0604020202020204" pitchFamily="34" charset="0"/>
                <a:cs typeface="Arial" panose="020B0604020202020204" pitchFamily="34" charset="0"/>
              </a:rPr>
              <a:t>Dewar tool points</a:t>
            </a:r>
            <a:endParaRPr lang="en-GB" sz="1200" b="1" spc="-150" dirty="0">
              <a:solidFill>
                <a:srgbClr val="2E2D62"/>
              </a:solidFill>
              <a:latin typeface="Arial" panose="020B0604020202020204" pitchFamily="34" charset="0"/>
              <a:cs typeface="Arial" panose="020B0604020202020204" pitchFamily="34" charset="0"/>
            </a:endParaRPr>
          </a:p>
        </p:txBody>
      </p:sp>
      <p:sp>
        <p:nvSpPr>
          <p:cNvPr id="9" name="Rectangle 8"/>
          <p:cNvSpPr/>
          <p:nvPr/>
        </p:nvSpPr>
        <p:spPr>
          <a:xfrm>
            <a:off x="10198443" y="4743450"/>
            <a:ext cx="1393481" cy="276999"/>
          </a:xfrm>
          <a:prstGeom prst="rect">
            <a:avLst/>
          </a:prstGeom>
        </p:spPr>
        <p:txBody>
          <a:bodyPr wrap="square">
            <a:spAutoFit/>
          </a:bodyPr>
          <a:lstStyle/>
          <a:p>
            <a:pPr algn="ctr">
              <a:spcAft>
                <a:spcPts val="0"/>
              </a:spcAft>
            </a:pPr>
            <a:r>
              <a:rPr lang="en-GB" sz="1200" b="1" spc="-150" dirty="0" smtClean="0">
                <a:solidFill>
                  <a:srgbClr val="2E2D62"/>
                </a:solidFill>
                <a:latin typeface="Arial" panose="020B0604020202020204" pitchFamily="34" charset="0"/>
                <a:cs typeface="Arial" panose="020B0604020202020204" pitchFamily="34" charset="0"/>
              </a:rPr>
              <a:t>Cap style tool pints</a:t>
            </a:r>
            <a:endParaRPr lang="en-GB" sz="1200" b="1" spc="-150" dirty="0">
              <a:solidFill>
                <a:srgbClr val="2E2D62"/>
              </a:solidFill>
              <a:latin typeface="Arial" panose="020B0604020202020204" pitchFamily="34" charset="0"/>
              <a:cs typeface="Arial" panose="020B0604020202020204" pitchFamily="34" charset="0"/>
            </a:endParaRPr>
          </a:p>
        </p:txBody>
      </p:sp>
      <p:cxnSp>
        <p:nvCxnSpPr>
          <p:cNvPr id="11" name="Straight Arrow Connector 10"/>
          <p:cNvCxnSpPr/>
          <p:nvPr/>
        </p:nvCxnSpPr>
        <p:spPr>
          <a:xfrm>
            <a:off x="2043113" y="1728788"/>
            <a:ext cx="928687" cy="83661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a:off x="2109788" y="1781175"/>
            <a:ext cx="1839912" cy="2254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flipH="1" flipV="1">
            <a:off x="10096501" y="4114800"/>
            <a:ext cx="728662" cy="6572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flipH="1" flipV="1">
            <a:off x="9398002" y="4254500"/>
            <a:ext cx="1546223" cy="5651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4" name="Oval 23"/>
          <p:cNvSpPr/>
          <p:nvPr/>
        </p:nvSpPr>
        <p:spPr>
          <a:xfrm>
            <a:off x="4394200" y="3098800"/>
            <a:ext cx="1130300" cy="8763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6614088" y="939800"/>
            <a:ext cx="5408783" cy="54864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10344829" y="2741504"/>
            <a:ext cx="1393481" cy="276999"/>
          </a:xfrm>
          <a:prstGeom prst="rect">
            <a:avLst/>
          </a:prstGeom>
        </p:spPr>
        <p:txBody>
          <a:bodyPr wrap="square">
            <a:spAutoFit/>
          </a:bodyPr>
          <a:lstStyle/>
          <a:p>
            <a:pPr algn="ctr">
              <a:spcAft>
                <a:spcPts val="0"/>
              </a:spcAft>
            </a:pPr>
            <a:r>
              <a:rPr lang="en-GB" sz="1200" b="1" spc="-150" dirty="0" smtClean="0">
                <a:solidFill>
                  <a:srgbClr val="2E2D62"/>
                </a:solidFill>
                <a:latin typeface="Arial" panose="020B0604020202020204" pitchFamily="34" charset="0"/>
                <a:cs typeface="Arial" panose="020B0604020202020204" pitchFamily="34" charset="0"/>
              </a:rPr>
              <a:t>AGATA  Zero point</a:t>
            </a:r>
            <a:endParaRPr lang="en-GB" sz="1200" b="1" spc="-150" dirty="0">
              <a:solidFill>
                <a:srgbClr val="2E2D62"/>
              </a:solidFill>
              <a:latin typeface="Arial" panose="020B0604020202020204" pitchFamily="34" charset="0"/>
              <a:cs typeface="Arial" panose="020B0604020202020204" pitchFamily="34" charset="0"/>
            </a:endParaRPr>
          </a:p>
        </p:txBody>
      </p:sp>
      <p:cxnSp>
        <p:nvCxnSpPr>
          <p:cNvPr id="27" name="Straight Arrow Connector 26"/>
          <p:cNvCxnSpPr/>
          <p:nvPr/>
        </p:nvCxnSpPr>
        <p:spPr>
          <a:xfrm flipH="1">
            <a:off x="9655234" y="3018503"/>
            <a:ext cx="1459417" cy="66449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909165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https://lh3.googleusercontent.com/0MhfT6ikzBWeYQqpFJP3ZTjDXPAnOXahuma4r642p21L-tNOc3G0PIrCXrNXZIQgXQFt3M7jSpv7QjJoBmJNnozH-knysBOHtPg5PqU-yHdQFRw0ebJdTk6NU0Oc-7NV_5546GQORkw9wyI_QTjeXHJVTyykMtSu485BT-EnAN9W_ACOKROqaordc0_kKrOo0vbw0QVcnDUisHrUVxmYOEE1rfLLXr4n0934dW5axZqrDZkeI3sUPMrKuFATaken8UOqgW3FE5XCVLqxVu1X0pFKUBXk5OhKQQf9xzFONcjkaoK2YBLsOCGDserDEwYyhvbrqB1NBgxzWqkT-q14XlsZLf53jNHpQte7_itYh1_eLsBVjGZYACPA-dNGhK2U_luWwUZRwa8CEfkMu9huteSh6A8_-yIP3xTI7rQKZ7Qikvqhb9MZAQvKlqzQ5PbCt6CCkgAAa1O4qldkyI8urIj2vJCAsya40-hkNp8SXh6fxGmPzX2CNCE7jsFgi0Y67kluGnWbUHWMH5gjTL5EjZ3vRzpvBmOiJXl6haIPiW--KY-i7_nCT1rAqbsU6UiBqb2ASdYqwTYrNsT8_Cty8GxQT51j4M77ebrpyYv8LYqPXWoX90ziuU4hPkhTZ_uyL83Q7XgevM9Ih_WiSOezS-atbUaojYaGJgO3kHA_Rc8NnFw1vxn9_raO5ivYlzdz3s67rJHusZVttOwzh8L4IQ6JPFPAL-8t4WLmtfulDkG3EEp3M7yjIglfoT7Iew0=w1293-h970-no?authuser=0"/>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0" y="12700"/>
            <a:ext cx="12204700" cy="68453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flipH="1" flipV="1">
            <a:off x="7740502" y="3115340"/>
            <a:ext cx="4231758" cy="13716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11353800" y="3802525"/>
            <a:ext cx="852377" cy="3044842"/>
          </a:xfrm>
          <a:prstGeom prst="rect">
            <a:avLst/>
          </a:prstGeom>
        </p:spPr>
      </p:pic>
      <p:pic>
        <p:nvPicPr>
          <p:cNvPr id="10" name="Picture 2" descr="https://lh3.googleusercontent.com/ne4tgsVpcBBZ4IJiLKn30wHv-MtmkcxRx4WdYbT2YCPJjPPliAD87wwXex5tkgQu9cmU3i5a9JMHSOLoc-XL0Ei7EgIMdHcakhaASHASraHDZ0ou8NPUtI-VlPFq5a6_w4q-8zmaRgiJpjMdVC0NCbnukWTojU21jHa3NxyqaJzQalICWE3_qw-AzczrfWEzCmoa2ekt0AYgxw4JSeyI-3B4C4HbwQNgfrUYwqcOYvAaM4QQcjPV6fAo633r0lp0jzvfuyVIPwTvx83XsjI0jbQxeVDkIcKDdghxBDTNP_ZFBjKH2r26qY-WeA8F6JSGCvBRD35ChDiPO2EwiE3EAR_4IBwgXQqTNrAVikBeOvXhH6K1WTbB294B2L63Pq4T_S_2_jsFkFcBWA8-SK3hNCybLROwKIxL4TtF_VeO5ILcqUkC-6XCqz7Slt_vt3Zx05wn_8X9hJXAb9BKEOD8vkeShmpkCCIeVezglb2NI3nHxKu9R1K0byWauEgQmfrcCJBD_MsnztzKZgk_iH3VPEkFTU8KIH2Rg2LsWqSJrBUD9nmBaIIqd-SyrBbx2b_FZd393X_3oxhglD-cTlZ6Quv6rlov9XP4D27dN0YuVwRy7-1bcD3T_z99nOfsQ_uVnhvabHm3bvMAGMPXPqXhkoa3GejYHPut39i5Zqu12qQ8HlGcOBYfn0okrgN0R61ntNetV9uoN4P7pYEmMTl5uJx5bTiJV3Sh_e6vKzW96ws_cWZkfXetg5RXGe8KtTM=w1293-h970-no?authuser=0"/>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68786" y="2739866"/>
            <a:ext cx="2278332" cy="2404021"/>
          </a:xfrm>
          <a:prstGeom prst="ellipse">
            <a:avLst/>
          </a:prstGeom>
          <a:ln w="76200" cap="rnd">
            <a:solidFill>
              <a:srgbClr val="FFFFF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67B54F19-1212-9345-95FF-9D2815FD6E96}"/>
              </a:ext>
            </a:extLst>
          </p:cNvPr>
          <p:cNvSpPr txBox="1"/>
          <p:nvPr/>
        </p:nvSpPr>
        <p:spPr>
          <a:xfrm>
            <a:off x="168786" y="174561"/>
            <a:ext cx="8695112" cy="769441"/>
          </a:xfrm>
          <a:prstGeom prst="rect">
            <a:avLst/>
          </a:prstGeom>
          <a:solidFill>
            <a:srgbClr val="626262">
              <a:alpha val="80000"/>
            </a:srgbClr>
          </a:solidFill>
        </p:spPr>
        <p:txBody>
          <a:bodyPr wrap="square" rtlCol="0" anchor="t">
            <a:spAutoFit/>
          </a:bodyPr>
          <a:lstStyle/>
          <a:p>
            <a:pPr algn="ctr"/>
            <a:r>
              <a:rPr lang="en-US" sz="4400" b="1" spc="-150" dirty="0">
                <a:solidFill>
                  <a:schemeClr val="bg1"/>
                </a:solidFill>
                <a:latin typeface="Arial" panose="020B0604020202020204" pitchFamily="34" charset="0"/>
                <a:cs typeface="Arial" panose="020B0604020202020204" pitchFamily="34" charset="0"/>
              </a:rPr>
              <a:t>Detector </a:t>
            </a:r>
            <a:r>
              <a:rPr lang="en-US" sz="4400" b="1" spc="-150" dirty="0" smtClean="0">
                <a:solidFill>
                  <a:schemeClr val="bg1"/>
                </a:solidFill>
                <a:latin typeface="Arial" panose="020B0604020202020204" pitchFamily="34" charset="0"/>
                <a:cs typeface="Arial" panose="020B0604020202020204" pitchFamily="34" charset="0"/>
              </a:rPr>
              <a:t>Survey </a:t>
            </a:r>
            <a:r>
              <a:rPr lang="en-US" sz="4400" b="1" spc="-150" dirty="0">
                <a:solidFill>
                  <a:schemeClr val="bg1"/>
                </a:solidFill>
                <a:latin typeface="Arial" panose="020B0604020202020204" pitchFamily="34" charset="0"/>
                <a:cs typeface="Arial" panose="020B0604020202020204" pitchFamily="34" charset="0"/>
              </a:rPr>
              <a:t>T</a:t>
            </a:r>
            <a:r>
              <a:rPr lang="en-US" sz="4400" b="1" spc="-150" dirty="0" smtClean="0">
                <a:solidFill>
                  <a:schemeClr val="bg1"/>
                </a:solidFill>
                <a:latin typeface="Arial" panose="020B0604020202020204" pitchFamily="34" charset="0"/>
                <a:cs typeface="Arial" panose="020B0604020202020204" pitchFamily="34" charset="0"/>
              </a:rPr>
              <a:t>ooling </a:t>
            </a:r>
            <a:r>
              <a:rPr lang="en-US" sz="4400" b="1" spc="-150" dirty="0">
                <a:solidFill>
                  <a:schemeClr val="bg1"/>
                </a:solidFill>
                <a:latin typeface="Arial" panose="020B0604020202020204" pitchFamily="34" charset="0"/>
                <a:cs typeface="Arial" panose="020B0604020202020204" pitchFamily="34" charset="0"/>
              </a:rPr>
              <a:t>S</a:t>
            </a:r>
            <a:r>
              <a:rPr lang="en-US" sz="4400" b="1" spc="-150" dirty="0" smtClean="0">
                <a:solidFill>
                  <a:schemeClr val="bg1"/>
                </a:solidFill>
                <a:latin typeface="Arial" panose="020B0604020202020204" pitchFamily="34" charset="0"/>
                <a:cs typeface="Arial" panose="020B0604020202020204" pitchFamily="34" charset="0"/>
              </a:rPr>
              <a:t>etup</a:t>
            </a:r>
            <a:endParaRPr lang="en-US" sz="2800" b="1" spc="-150" dirty="0">
              <a:solidFill>
                <a:schemeClr val="bg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97BFE5A-7C82-E244-83C3-A634D5C30E22}"/>
              </a:ext>
            </a:extLst>
          </p:cNvPr>
          <p:cNvSpPr/>
          <p:nvPr/>
        </p:nvSpPr>
        <p:spPr>
          <a:xfrm>
            <a:off x="0" y="6401651"/>
            <a:ext cx="12204700" cy="461665"/>
          </a:xfrm>
          <a:prstGeom prst="rect">
            <a:avLst/>
          </a:prstGeom>
          <a:solidFill>
            <a:srgbClr val="626262">
              <a:alpha val="80000"/>
            </a:srgbClr>
          </a:solidFill>
        </p:spPr>
        <p:txBody>
          <a:bodyPr wrap="square">
            <a:spAutoFit/>
          </a:bodyPr>
          <a:lstStyle/>
          <a:p>
            <a:pPr algn="ctr"/>
            <a:r>
              <a:rPr lang="en-GB" sz="2400" dirty="0">
                <a:solidFill>
                  <a:schemeClr val="bg2"/>
                </a:solidFill>
                <a:latin typeface="Arial" panose="020B0604020202020204" pitchFamily="34" charset="0"/>
                <a:cs typeface="Arial" panose="020B0604020202020204" pitchFamily="34" charset="0"/>
              </a:rPr>
              <a:t>Capable of surveying detectors to ~0.1mm (incorporating manufacturing errors)</a:t>
            </a:r>
          </a:p>
        </p:txBody>
      </p:sp>
      <p:cxnSp>
        <p:nvCxnSpPr>
          <p:cNvPr id="11" name="Straight Arrow Connector 10"/>
          <p:cNvCxnSpPr/>
          <p:nvPr/>
        </p:nvCxnSpPr>
        <p:spPr>
          <a:xfrm flipH="1" flipV="1">
            <a:off x="1186121" y="4001294"/>
            <a:ext cx="10786141" cy="4856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697BFE5A-7C82-E244-83C3-A634D5C30E22}"/>
              </a:ext>
            </a:extLst>
          </p:cNvPr>
          <p:cNvSpPr/>
          <p:nvPr/>
        </p:nvSpPr>
        <p:spPr>
          <a:xfrm>
            <a:off x="168786" y="2110601"/>
            <a:ext cx="2615905" cy="461665"/>
          </a:xfrm>
          <a:prstGeom prst="rect">
            <a:avLst/>
          </a:prstGeom>
          <a:solidFill>
            <a:srgbClr val="626262">
              <a:alpha val="80000"/>
            </a:srgbClr>
          </a:solidFill>
        </p:spPr>
        <p:txBody>
          <a:bodyPr wrap="square">
            <a:spAutoFit/>
          </a:bodyPr>
          <a:lstStyle/>
          <a:p>
            <a:pPr algn="ctr"/>
            <a:r>
              <a:rPr lang="en-GB" sz="2400" dirty="0">
                <a:solidFill>
                  <a:schemeClr val="bg2"/>
                </a:solidFill>
                <a:latin typeface="Arial" panose="020B0604020202020204" pitchFamily="34" charset="0"/>
                <a:cs typeface="Arial" panose="020B0604020202020204" pitchFamily="34" charset="0"/>
              </a:rPr>
              <a:t>Cap S</a:t>
            </a:r>
            <a:r>
              <a:rPr lang="en-GB" sz="2400" dirty="0" smtClean="0">
                <a:solidFill>
                  <a:schemeClr val="bg2"/>
                </a:solidFill>
                <a:latin typeface="Arial" panose="020B0604020202020204" pitchFamily="34" charset="0"/>
                <a:cs typeface="Arial" panose="020B0604020202020204" pitchFamily="34" charset="0"/>
              </a:rPr>
              <a:t>tyle </a:t>
            </a:r>
            <a:r>
              <a:rPr lang="en-GB" sz="2400" dirty="0">
                <a:solidFill>
                  <a:schemeClr val="bg2"/>
                </a:solidFill>
                <a:latin typeface="Arial" panose="020B0604020202020204" pitchFamily="34" charset="0"/>
                <a:cs typeface="Arial" panose="020B0604020202020204" pitchFamily="34" charset="0"/>
              </a:rPr>
              <a:t>T</a:t>
            </a:r>
            <a:r>
              <a:rPr lang="en-GB" sz="2400" dirty="0" smtClean="0">
                <a:solidFill>
                  <a:schemeClr val="bg2"/>
                </a:solidFill>
                <a:latin typeface="Arial" panose="020B0604020202020204" pitchFamily="34" charset="0"/>
                <a:cs typeface="Arial" panose="020B0604020202020204" pitchFamily="34" charset="0"/>
              </a:rPr>
              <a:t>ool</a:t>
            </a:r>
            <a:endParaRPr lang="en-GB" sz="2400" dirty="0">
              <a:solidFill>
                <a:schemeClr val="bg2"/>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697BFE5A-7C82-E244-83C3-A634D5C30E22}"/>
              </a:ext>
            </a:extLst>
          </p:cNvPr>
          <p:cNvSpPr/>
          <p:nvPr/>
        </p:nvSpPr>
        <p:spPr>
          <a:xfrm>
            <a:off x="7219950" y="2160879"/>
            <a:ext cx="1773128" cy="461665"/>
          </a:xfrm>
          <a:prstGeom prst="rect">
            <a:avLst/>
          </a:prstGeom>
          <a:solidFill>
            <a:srgbClr val="626262">
              <a:alpha val="80000"/>
            </a:srgbClr>
          </a:solidFill>
        </p:spPr>
        <p:txBody>
          <a:bodyPr wrap="square">
            <a:spAutoFit/>
          </a:bodyPr>
          <a:lstStyle/>
          <a:p>
            <a:pPr algn="ctr"/>
            <a:r>
              <a:rPr lang="en-GB" sz="2400" dirty="0">
                <a:solidFill>
                  <a:schemeClr val="bg2"/>
                </a:solidFill>
                <a:latin typeface="Arial" panose="020B0604020202020204" pitchFamily="34" charset="0"/>
                <a:cs typeface="Arial" panose="020B0604020202020204" pitchFamily="34" charset="0"/>
              </a:rPr>
              <a:t>Dewar tool</a:t>
            </a:r>
          </a:p>
        </p:txBody>
      </p:sp>
    </p:spTree>
    <p:extLst>
      <p:ext uri="{BB962C8B-B14F-4D97-AF65-F5344CB8AC3E}">
        <p14:creationId xmlns:p14="http://schemas.microsoft.com/office/powerpoint/2010/main" val="2778635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201D3E"/>
      </a:dk1>
      <a:lt1>
        <a:srgbClr val="FFFFFF"/>
      </a:lt1>
      <a:dk2>
        <a:srgbClr val="FFFFFF"/>
      </a:dk2>
      <a:lt2>
        <a:srgbClr val="FFFFFF"/>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MASTER 2 WHIT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201D3E"/>
    </a:dk1>
    <a:lt1>
      <a:srgbClr val="FFFFFF"/>
    </a:lt1>
    <a:dk2>
      <a:srgbClr val="FFFFFF"/>
    </a:dk2>
    <a:lt2>
      <a:srgbClr val="FFFFFF"/>
    </a:lt2>
    <a:accent1>
      <a:srgbClr val="69BF49"/>
    </a:accent1>
    <a:accent2>
      <a:srgbClr val="07B089"/>
    </a:accent2>
    <a:accent3>
      <a:srgbClr val="36D2AF"/>
    </a:accent3>
    <a:accent4>
      <a:srgbClr val="10BED6"/>
    </a:accent4>
    <a:accent5>
      <a:srgbClr val="247BE1"/>
    </a:accent5>
    <a:accent6>
      <a:srgbClr val="BF28BC"/>
    </a:accent6>
    <a:hlink>
      <a:srgbClr val="FF595B"/>
    </a:hlink>
    <a:folHlink>
      <a:srgbClr val="F0243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a646d20-2591-4897-979a-12ac5f348ea0">
      <Terms xmlns="http://schemas.microsoft.com/office/infopath/2007/PartnerControls"/>
    </lcf76f155ced4ddcb4097134ff3c332f>
    <TaxCatchAll xmlns="2e24dfb7-a69e-40eb-b94f-44b9ca9c25e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450D9C1E5C8444EA140DC9D90F911A4" ma:contentTypeVersion="13" ma:contentTypeDescription="Create a new document." ma:contentTypeScope="" ma:versionID="bddcebeccb408aa1b67768d20701118a">
  <xsd:schema xmlns:xsd="http://www.w3.org/2001/XMLSchema" xmlns:xs="http://www.w3.org/2001/XMLSchema" xmlns:p="http://schemas.microsoft.com/office/2006/metadata/properties" xmlns:ns2="aa646d20-2591-4897-979a-12ac5f348ea0" xmlns:ns3="834c96a2-eb0c-4033-b35f-0261faddef2d" xmlns:ns4="2e24dfb7-a69e-40eb-b94f-44b9ca9c25ed" targetNamespace="http://schemas.microsoft.com/office/2006/metadata/properties" ma:root="true" ma:fieldsID="667b4e037ccc8bf10d0e1d5a0f22f67e" ns2:_="" ns3:_="" ns4:_="">
    <xsd:import namespace="aa646d20-2591-4897-979a-12ac5f348ea0"/>
    <xsd:import namespace="834c96a2-eb0c-4033-b35f-0261faddef2d"/>
    <xsd:import namespace="2e24dfb7-a69e-40eb-b94f-44b9ca9c25e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646d20-2591-4897-979a-12ac5f348e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f5dd817-92c5-4985-aefa-795407915ae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34c96a2-eb0c-4033-b35f-0261faddef2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e24dfb7-a69e-40eb-b94f-44b9ca9c25ed"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9ed5b63-0131-4ace-bf46-6cdcdbaff1d9}" ma:internalName="TaxCatchAll" ma:showField="CatchAllData" ma:web="834c96a2-eb0c-4033-b35f-0261fadde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40531C-9D3A-470A-B6FC-2A8418CDBFD0}">
  <ds:schemaRefs>
    <ds:schemaRef ds:uri="http://schemas.microsoft.com/sharepoint/v3/contenttype/forms"/>
  </ds:schemaRefs>
</ds:datastoreItem>
</file>

<file path=customXml/itemProps2.xml><?xml version="1.0" encoding="utf-8"?>
<ds:datastoreItem xmlns:ds="http://schemas.openxmlformats.org/officeDocument/2006/customXml" ds:itemID="{652530D9-2DD1-4055-8F1E-642FE1FEB41B}">
  <ds:schemaRefs>
    <ds:schemaRef ds:uri="http://schemas.microsoft.com/office/2006/documentManagement/types"/>
    <ds:schemaRef ds:uri="http://purl.org/dc/elements/1.1/"/>
    <ds:schemaRef ds:uri="aa646d20-2591-4897-979a-12ac5f348ea0"/>
    <ds:schemaRef ds:uri="http://purl.org/dc/terms/"/>
    <ds:schemaRef ds:uri="http://schemas.openxmlformats.org/package/2006/metadata/core-properties"/>
    <ds:schemaRef ds:uri="http://schemas.microsoft.com/office/infopath/2007/PartnerControls"/>
    <ds:schemaRef ds:uri="2e24dfb7-a69e-40eb-b94f-44b9ca9c25ed"/>
    <ds:schemaRef ds:uri="834c96a2-eb0c-4033-b35f-0261faddef2d"/>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5A8CEEE5-5243-495E-A87B-2301849417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646d20-2591-4897-979a-12ac5f348ea0"/>
    <ds:schemaRef ds:uri="834c96a2-eb0c-4033-b35f-0261faddef2d"/>
    <ds:schemaRef ds:uri="2e24dfb7-a69e-40eb-b94f-44b9ca9c2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3926</TotalTime>
  <Words>475</Words>
  <Application>Microsoft Office PowerPoint</Application>
  <PresentationFormat>Widescreen</PresentationFormat>
  <Paragraphs>73</Paragraphs>
  <Slides>14</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Arial Regular</vt:lpstr>
      <vt:lpstr>Calibri</vt:lpstr>
      <vt:lpstr>Calibri Light</vt:lpstr>
      <vt:lpstr>Wingdings</vt:lpstr>
      <vt:lpstr>Office Theme</vt:lpstr>
      <vt:lpstr>MASTER 2 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Cash, Ryan (STFC,DL,TECH)</cp:lastModifiedBy>
  <cp:revision>233</cp:revision>
  <cp:lastPrinted>2019-10-02T08:27:37Z</cp:lastPrinted>
  <dcterms:created xsi:type="dcterms:W3CDTF">2019-09-17T08:04:08Z</dcterms:created>
  <dcterms:modified xsi:type="dcterms:W3CDTF">2022-10-30T21:16:21Z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0x0101009450D9C1E5C8444EA140DC9D90F911A4</vt:lpwstr>
  </property>
</Properties>
</file>