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6" r:id="rId2"/>
    <p:sldId id="257" r:id="rId3"/>
    <p:sldId id="443" r:id="rId4"/>
    <p:sldId id="332" r:id="rId5"/>
    <p:sldId id="472" r:id="rId6"/>
    <p:sldId id="263" r:id="rId7"/>
    <p:sldId id="432" r:id="rId8"/>
    <p:sldId id="482" r:id="rId9"/>
    <p:sldId id="455" r:id="rId10"/>
    <p:sldId id="445" r:id="rId11"/>
    <p:sldId id="480" r:id="rId12"/>
    <p:sldId id="457" r:id="rId13"/>
    <p:sldId id="264" r:id="rId14"/>
    <p:sldId id="265" r:id="rId15"/>
    <p:sldId id="479" r:id="rId16"/>
    <p:sldId id="267" r:id="rId17"/>
    <p:sldId id="478" r:id="rId18"/>
    <p:sldId id="473" r:id="rId19"/>
    <p:sldId id="483" r:id="rId20"/>
    <p:sldId id="260" r:id="rId21"/>
    <p:sldId id="481" r:id="rId22"/>
    <p:sldId id="484" r:id="rId23"/>
    <p:sldId id="282" r:id="rId24"/>
    <p:sldId id="434" r:id="rId25"/>
    <p:sldId id="450" r:id="rId26"/>
    <p:sldId id="259" r:id="rId27"/>
    <p:sldId id="431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73508" autoAdjust="0"/>
  </p:normalViewPr>
  <p:slideViewPr>
    <p:cSldViewPr snapToGrid="0">
      <p:cViewPr varScale="1">
        <p:scale>
          <a:sx n="76" d="100"/>
          <a:sy n="76" d="100"/>
        </p:scale>
        <p:origin x="9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-1171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3F4619-636F-4C88-B662-7471FA5FBAAD}" type="datetimeFigureOut">
              <a:rPr kumimoji="1" lang="ja-JP" altLang="en-US" smtClean="0"/>
              <a:t>2022/10/27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E64647-3599-4969-AF00-A200EABDE2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1164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E64647-3599-4969-AF00-A200EABDE2A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16721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ts val="1400"/>
              </a:lnSpc>
            </a:pPr>
            <a:endParaRPr lang="ja-JP" altLang="ja-JP" sz="1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883B8-499C-4CAD-B2BE-C9837036163E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37458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ts val="1400"/>
              </a:lnSpc>
            </a:pPr>
            <a:endParaRPr lang="ja-JP" altLang="ja-JP" sz="1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E64647-3599-4969-AF00-A200EABDE2A6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13876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ts val="1400"/>
              </a:lnSpc>
            </a:pPr>
            <a:endParaRPr lang="ja-JP" altLang="ja-JP" sz="1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E64647-3599-4969-AF00-A200EABDE2A6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13554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ts val="1400"/>
              </a:lnSpc>
            </a:pPr>
            <a:endParaRPr lang="ja-JP" altLang="ja-JP" sz="1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E64647-3599-4969-AF00-A200EABDE2A6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62781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ts val="1400"/>
              </a:lnSpc>
            </a:pPr>
            <a:endParaRPr lang="ja-JP" altLang="ja-JP" sz="1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E64647-3599-4969-AF00-A200EABDE2A6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70851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ts val="1400"/>
              </a:lnSpc>
            </a:pPr>
            <a:endParaRPr lang="ja-JP" altLang="ja-JP" sz="1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E64647-3599-4969-AF00-A200EABDE2A6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39088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ts val="1400"/>
              </a:lnSpc>
            </a:pPr>
            <a:endParaRPr lang="ja-JP" altLang="ja-JP" sz="1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E64647-3599-4969-AF00-A200EABDE2A6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893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ts val="1400"/>
              </a:lnSpc>
            </a:pPr>
            <a:endParaRPr lang="ja-JP" altLang="ja-JP" sz="1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E64647-3599-4969-AF00-A200EABDE2A6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52786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ts val="1400"/>
              </a:lnSpc>
            </a:pPr>
            <a:endParaRPr lang="ja-JP" altLang="ja-JP" sz="1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E64647-3599-4969-AF00-A200EABDE2A6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44615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ts val="1400"/>
              </a:lnSpc>
            </a:pPr>
            <a:endParaRPr lang="ja-JP" altLang="ja-JP" sz="1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E64647-3599-4969-AF00-A200EABDE2A6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1141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E64647-3599-4969-AF00-A200EABDE2A6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85176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ts val="1400"/>
              </a:lnSpc>
            </a:pPr>
            <a:endParaRPr lang="ja-JP" altLang="ja-JP" sz="1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E64647-3599-4969-AF00-A200EABDE2A6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848212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E64647-3599-4969-AF00-A200EABDE2A6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30718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E64647-3599-4969-AF00-A200EABDE2A6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39005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09119B21-9455-4C09-A85E-B1229451D69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889092-47C9-47E7-A441-D67B9371253A}" type="slidenum">
              <a:rPr lang="en-US" altLang="ja-JP"/>
              <a:pPr/>
              <a:t>27</a:t>
            </a:fld>
            <a:endParaRPr lang="en-US" altLang="ja-JP"/>
          </a:p>
        </p:txBody>
      </p:sp>
      <p:sp>
        <p:nvSpPr>
          <p:cNvPr id="307202" name="Rectangle 2">
            <a:extLst>
              <a:ext uri="{FF2B5EF4-FFF2-40B4-BE49-F238E27FC236}">
                <a16:creationId xmlns:a16="http://schemas.microsoft.com/office/drawing/2014/main" id="{7F4DD2CC-D38B-40C4-AF14-A03C8C2CB95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03" name="Rectangle 3">
            <a:extLst>
              <a:ext uri="{FF2B5EF4-FFF2-40B4-BE49-F238E27FC236}">
                <a16:creationId xmlns:a16="http://schemas.microsoft.com/office/drawing/2014/main" id="{9C259597-5771-486D-8880-422FCF7A46C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ts val="1400"/>
              </a:lnSpc>
            </a:pPr>
            <a:r>
              <a:rPr lang="en-US" altLang="ja-JP" sz="1800" kern="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Times New Roman" panose="02020603050405020304" pitchFamily="18" charset="0"/>
              </a:rPr>
              <a:t> </a:t>
            </a:r>
            <a:endParaRPr lang="ja-JP" altLang="ja-JP" sz="1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>
              <a:lnSpc>
                <a:spcPts val="1400"/>
              </a:lnSpc>
            </a:pPr>
            <a:r>
              <a:rPr lang="en-US" altLang="ja-JP" sz="18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Times New Roman" panose="02020603050405020304" pitchFamily="18" charset="0"/>
              </a:rPr>
              <a:t> </a:t>
            </a:r>
            <a:endParaRPr lang="ja-JP" altLang="ja-JP" sz="1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883B8-499C-4CAD-B2BE-C9837036163E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04925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ts val="1400"/>
              </a:lnSpc>
            </a:pPr>
            <a:endParaRPr lang="ja-JP" altLang="ja-JP" sz="1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883B8-499C-4CAD-B2BE-C9837036163E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31957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ts val="1400"/>
              </a:lnSpc>
            </a:pP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883B8-499C-4CAD-B2BE-C9837036163E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74615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ts val="1400"/>
              </a:lnSpc>
            </a:pPr>
            <a:endParaRPr lang="ja-JP" altLang="ja-JP" sz="1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883B8-499C-4CAD-B2BE-C9837036163E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04155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883B8-499C-4CAD-B2BE-C9837036163E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00520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ts val="1400"/>
              </a:lnSpc>
            </a:pPr>
            <a:endParaRPr lang="ja-JP" altLang="ja-JP" sz="1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E64647-3599-4969-AF00-A200EABDE2A6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84405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ts val="1400"/>
              </a:lnSpc>
            </a:pPr>
            <a:endParaRPr lang="ja-JP" altLang="ja-JP" sz="1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883B8-499C-4CAD-B2BE-C9837036163E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1452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8E77D-D80D-4EC8-94D0-54FD588BAE65}" type="datetime1">
              <a:rPr kumimoji="1" lang="ja-JP" altLang="en-US" smtClean="0"/>
              <a:t>2022/10/27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F8AF7-0AA0-40A1-87C7-E62FD43E48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999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B7B3F-F8B3-42D9-88EB-EF5479C091C9}" type="datetime1">
              <a:rPr kumimoji="1" lang="ja-JP" altLang="en-US" smtClean="0"/>
              <a:t>2022/10/27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F8AF7-0AA0-40A1-87C7-E62FD43E48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8488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2AD8E-C10E-4463-83A4-5AFCF892149A}" type="datetime1">
              <a:rPr kumimoji="1" lang="ja-JP" altLang="en-US" smtClean="0"/>
              <a:t>2022/10/27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F8AF7-0AA0-40A1-87C7-E62FD43E48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3091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A9C73-ADE4-496B-B473-BC2A4711A8EF}" type="datetime1">
              <a:rPr kumimoji="1" lang="ja-JP" altLang="en-US" smtClean="0"/>
              <a:t>2022/10/27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F8AF7-0AA0-40A1-87C7-E62FD43E48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8978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D77DF-50A2-4ED5-AD4B-0F3CDECC2FB9}" type="datetime1">
              <a:rPr kumimoji="1" lang="ja-JP" altLang="en-US" smtClean="0"/>
              <a:t>2022/10/27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F8AF7-0AA0-40A1-87C7-E62FD43E48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0674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0B56-0011-442B-B866-EE6B0AC122D9}" type="datetime1">
              <a:rPr kumimoji="1" lang="ja-JP" altLang="en-US" smtClean="0"/>
              <a:t>2022/10/27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F8AF7-0AA0-40A1-87C7-E62FD43E48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4689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BDF25-987E-4D96-AAA8-FFDDEEA6EADF}" type="datetime1">
              <a:rPr kumimoji="1" lang="ja-JP" altLang="en-US" smtClean="0"/>
              <a:t>2022/10/27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F8AF7-0AA0-40A1-87C7-E62FD43E48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7461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E860F-6582-450A-90D7-005238D88B7E}" type="datetime1">
              <a:rPr kumimoji="1" lang="ja-JP" altLang="en-US" smtClean="0"/>
              <a:t>2022/10/27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F8AF7-0AA0-40A1-87C7-E62FD43E48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9666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20092-A3FB-42A4-BD34-26BD31A62398}" type="datetime1">
              <a:rPr kumimoji="1" lang="ja-JP" altLang="en-US" smtClean="0"/>
              <a:t>2022/10/27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F8AF7-0AA0-40A1-87C7-E62FD43E48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2392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692CC-8EFF-4B17-8CE0-B3E588A1B629}" type="datetime1">
              <a:rPr kumimoji="1" lang="ja-JP" altLang="en-US" smtClean="0"/>
              <a:t>2022/10/27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F8AF7-0AA0-40A1-87C7-E62FD43E48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358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4CC9F-ED45-4B3B-8DF4-FDAD630C542A}" type="datetime1">
              <a:rPr kumimoji="1" lang="ja-JP" altLang="en-US" smtClean="0"/>
              <a:t>2022/10/27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F8AF7-0AA0-40A1-87C7-E62FD43E48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661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757173-3D71-43AC-8028-7C9DD1E2E22D}" type="datetime1">
              <a:rPr kumimoji="1" lang="ja-JP" altLang="en-US" smtClean="0"/>
              <a:t>2022/10/27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6F8AF7-0AA0-40A1-87C7-E62FD43E48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0936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microsoft.com/office/2007/relationships/hdphoto" Target="../media/hdphoto1.wdp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5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3173284-90C6-7A16-F678-E2A483D77C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000" b="1" dirty="0"/>
              <a:t>Analysis of Earthquake Effects on Belle II </a:t>
            </a:r>
            <a:r>
              <a:rPr lang="en-US" altLang="ja-JP" sz="4000" b="1" dirty="0"/>
              <a:t>Detector and SuperKEKB</a:t>
            </a:r>
            <a:r>
              <a:rPr kumimoji="1" lang="en-US" altLang="ja-JP" sz="4000" b="1" dirty="0"/>
              <a:t> Accelerator</a:t>
            </a:r>
            <a:endParaRPr kumimoji="1" lang="ja-JP" altLang="en-US" sz="4000" b="1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5410F99-4DF5-92ED-6177-4E517D67D02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KEK</a:t>
            </a:r>
          </a:p>
          <a:p>
            <a:r>
              <a:rPr lang="en-US" altLang="ja-JP" dirty="0"/>
              <a:t>Hiroshi Yamaoka</a:t>
            </a:r>
          </a:p>
          <a:p>
            <a:r>
              <a:rPr kumimoji="1" lang="en-US" altLang="ja-JP" sz="1400" dirty="0"/>
              <a:t>yamaokah@post.kek.jp</a:t>
            </a:r>
            <a:endParaRPr kumimoji="1" lang="ja-JP" altLang="en-US" sz="14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9EFEBFE-4C51-D8A1-DF24-7C5A8514E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F8AF7-0AA0-40A1-87C7-E62FD43E48E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33072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>
            <a:extLst>
              <a:ext uri="{FF2B5EF4-FFF2-40B4-BE49-F238E27FC236}">
                <a16:creationId xmlns:a16="http://schemas.microsoft.com/office/drawing/2014/main" id="{F1D449B8-BE60-6D46-3D2D-5566C4AC6A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7436" y="438799"/>
            <a:ext cx="4268949" cy="2990202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8C4625D1-3458-FC96-8D17-C02E6DD553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432" y="539466"/>
            <a:ext cx="3284101" cy="3089487"/>
          </a:xfrm>
          <a:prstGeom prst="rect">
            <a:avLst/>
          </a:prstGeom>
        </p:spPr>
      </p:pic>
      <p:sp>
        <p:nvSpPr>
          <p:cNvPr id="16" name="吹き出し: 角を丸めた四角形 15">
            <a:extLst>
              <a:ext uri="{FF2B5EF4-FFF2-40B4-BE49-F238E27FC236}">
                <a16:creationId xmlns:a16="http://schemas.microsoft.com/office/drawing/2014/main" id="{505FE7B8-E44A-4EA9-8617-FAB49D5AAA7C}"/>
              </a:ext>
            </a:extLst>
          </p:cNvPr>
          <p:cNvSpPr/>
          <p:nvPr/>
        </p:nvSpPr>
        <p:spPr>
          <a:xfrm>
            <a:off x="7231213" y="2039525"/>
            <a:ext cx="839885" cy="395720"/>
          </a:xfrm>
          <a:prstGeom prst="wedgeRoundRectCallout">
            <a:avLst>
              <a:gd name="adj1" fmla="val -73578"/>
              <a:gd name="adj2" fmla="val -50309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>
                <a:solidFill>
                  <a:schemeClr val="tx1"/>
                </a:solidFill>
              </a:rPr>
              <a:t>~1.0mm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sp>
        <p:nvSpPr>
          <p:cNvPr id="21" name="吹き出し: 角を丸めた四角形 20">
            <a:extLst>
              <a:ext uri="{FF2B5EF4-FFF2-40B4-BE49-F238E27FC236}">
                <a16:creationId xmlns:a16="http://schemas.microsoft.com/office/drawing/2014/main" id="{77925899-6326-4979-8BF4-5EDC514CAB6A}"/>
              </a:ext>
            </a:extLst>
          </p:cNvPr>
          <p:cNvSpPr/>
          <p:nvPr/>
        </p:nvSpPr>
        <p:spPr>
          <a:xfrm>
            <a:off x="7439271" y="321613"/>
            <a:ext cx="1379913" cy="342900"/>
          </a:xfrm>
          <a:prstGeom prst="wedgeRoundRectCallout">
            <a:avLst>
              <a:gd name="adj1" fmla="val -45693"/>
              <a:gd name="adj2" fmla="val -23993"/>
              <a:gd name="adj3" fmla="val 16667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>
                <a:solidFill>
                  <a:schemeClr val="tx1"/>
                </a:solidFill>
              </a:rPr>
              <a:t>Nov. 1</a:t>
            </a:r>
            <a:r>
              <a:rPr kumimoji="1" lang="en-US" altLang="ja-JP" sz="1600" b="1" baseline="30000" dirty="0">
                <a:solidFill>
                  <a:schemeClr val="tx1"/>
                </a:solidFill>
              </a:rPr>
              <a:t>st</a:t>
            </a:r>
            <a:r>
              <a:rPr kumimoji="1" lang="en-US" altLang="ja-JP" sz="1600" b="1" dirty="0">
                <a:solidFill>
                  <a:schemeClr val="tx1"/>
                </a:solidFill>
              </a:rPr>
              <a:t>, 2021</a:t>
            </a:r>
            <a:endParaRPr kumimoji="1" lang="ja-JP" altLang="en-US" sz="1600" b="1" dirty="0">
              <a:solidFill>
                <a:schemeClr val="tx1"/>
              </a:solidFill>
            </a:endParaRPr>
          </a:p>
        </p:txBody>
      </p:sp>
      <p:sp>
        <p:nvSpPr>
          <p:cNvPr id="18" name="吹き出し: 角を丸めた四角形 17">
            <a:extLst>
              <a:ext uri="{FF2B5EF4-FFF2-40B4-BE49-F238E27FC236}">
                <a16:creationId xmlns:a16="http://schemas.microsoft.com/office/drawing/2014/main" id="{7BFCC458-B0AD-4D82-B2C2-59DB1EC562BF}"/>
              </a:ext>
            </a:extLst>
          </p:cNvPr>
          <p:cNvSpPr/>
          <p:nvPr/>
        </p:nvSpPr>
        <p:spPr>
          <a:xfrm>
            <a:off x="4595256" y="493064"/>
            <a:ext cx="1379912" cy="342900"/>
          </a:xfrm>
          <a:prstGeom prst="wedgeRoundRectCallout">
            <a:avLst>
              <a:gd name="adj1" fmla="val -45693"/>
              <a:gd name="adj2" fmla="val -23993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>
                <a:solidFill>
                  <a:schemeClr val="tx1"/>
                </a:solidFill>
              </a:rPr>
              <a:t>Displacement</a:t>
            </a:r>
            <a:endParaRPr kumimoji="1" lang="ja-JP" altLang="en-US" sz="1600" b="1" dirty="0">
              <a:solidFill>
                <a:schemeClr val="tx1"/>
              </a:solidFill>
            </a:endParaRPr>
          </a:p>
        </p:txBody>
      </p:sp>
      <p:sp>
        <p:nvSpPr>
          <p:cNvPr id="24" name="スライド番号プレースホルダー 23">
            <a:extLst>
              <a:ext uri="{FF2B5EF4-FFF2-40B4-BE49-F238E27FC236}">
                <a16:creationId xmlns:a16="http://schemas.microsoft.com/office/drawing/2014/main" id="{8EC387D4-FD6D-4B12-BE31-441ECE34B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7F52E-A0D9-434A-B6C9-8BCF9A01DB97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25" name="吹き出し: 角を丸めた四角形 24">
            <a:extLst>
              <a:ext uri="{FF2B5EF4-FFF2-40B4-BE49-F238E27FC236}">
                <a16:creationId xmlns:a16="http://schemas.microsoft.com/office/drawing/2014/main" id="{77AA0A2B-7E6F-4030-B62F-C114BA700D3C}"/>
              </a:ext>
            </a:extLst>
          </p:cNvPr>
          <p:cNvSpPr/>
          <p:nvPr/>
        </p:nvSpPr>
        <p:spPr>
          <a:xfrm>
            <a:off x="1417479" y="390280"/>
            <a:ext cx="1959532" cy="548466"/>
          </a:xfrm>
          <a:prstGeom prst="wedgeRoundRectCallout">
            <a:avLst>
              <a:gd name="adj1" fmla="val -45693"/>
              <a:gd name="adj2" fmla="val -23993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600" b="1" dirty="0">
                <a:solidFill>
                  <a:schemeClr val="tx1"/>
                </a:solidFill>
              </a:rPr>
              <a:t>(Input data)</a:t>
            </a:r>
          </a:p>
          <a:p>
            <a:r>
              <a:rPr kumimoji="1" lang="en-US" altLang="ja-JP" sz="1600" b="1" dirty="0">
                <a:solidFill>
                  <a:schemeClr val="tx1"/>
                </a:solidFill>
              </a:rPr>
              <a:t>Response spectrum</a:t>
            </a:r>
          </a:p>
        </p:txBody>
      </p:sp>
      <p:sp>
        <p:nvSpPr>
          <p:cNvPr id="26" name="Text Box 22">
            <a:extLst>
              <a:ext uri="{FF2B5EF4-FFF2-40B4-BE49-F238E27FC236}">
                <a16:creationId xmlns:a16="http://schemas.microsoft.com/office/drawing/2014/main" id="{2E45977A-BDC2-4379-9B4C-0062304F45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60" y="41386"/>
            <a:ext cx="42385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kumimoji="1" lang="en-US" altLang="ja-JP" sz="2000" b="1" dirty="0">
                <a:solidFill>
                  <a:schemeClr val="tx1"/>
                </a:solidFill>
              </a:rPr>
              <a:t>Response Spectrum Analysis (RSA/FEM)</a:t>
            </a: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7EAB5837-BA05-AA39-257D-30C63FCB77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5758283"/>
              </p:ext>
            </p:extLst>
          </p:nvPr>
        </p:nvGraphicFramePr>
        <p:xfrm>
          <a:off x="316486" y="4973648"/>
          <a:ext cx="4968727" cy="15435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8864">
                  <a:extLst>
                    <a:ext uri="{9D8B030D-6E8A-4147-A177-3AD203B41FA5}">
                      <a16:colId xmlns:a16="http://schemas.microsoft.com/office/drawing/2014/main" val="3350063744"/>
                    </a:ext>
                  </a:extLst>
                </a:gridCol>
                <a:gridCol w="1031132">
                  <a:extLst>
                    <a:ext uri="{9D8B030D-6E8A-4147-A177-3AD203B41FA5}">
                      <a16:colId xmlns:a16="http://schemas.microsoft.com/office/drawing/2014/main" val="2774337236"/>
                    </a:ext>
                  </a:extLst>
                </a:gridCol>
                <a:gridCol w="1332232">
                  <a:extLst>
                    <a:ext uri="{9D8B030D-6E8A-4147-A177-3AD203B41FA5}">
                      <a16:colId xmlns:a16="http://schemas.microsoft.com/office/drawing/2014/main" val="952756791"/>
                    </a:ext>
                  </a:extLst>
                </a:gridCol>
                <a:gridCol w="836499">
                  <a:extLst>
                    <a:ext uri="{9D8B030D-6E8A-4147-A177-3AD203B41FA5}">
                      <a16:colId xmlns:a16="http://schemas.microsoft.com/office/drawing/2014/main" val="3848532997"/>
                    </a:ext>
                  </a:extLst>
                </a:gridCol>
              </a:tblGrid>
              <a:tr h="385899"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Date</a:t>
                      </a:r>
                      <a:endParaRPr kumimoji="1" lang="ja-JP" altLang="en-US" sz="16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Intensity</a:t>
                      </a:r>
                      <a:endParaRPr kumimoji="1" lang="ja-JP" alt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QCS</a:t>
                      </a:r>
                      <a:endParaRPr kumimoji="1" lang="ja-JP" alt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BelleII</a:t>
                      </a:r>
                      <a:endParaRPr kumimoji="1" lang="ja-JP" alt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8176599"/>
                  </a:ext>
                </a:extLst>
              </a:tr>
              <a:tr h="385899"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Apr. 12</a:t>
                      </a:r>
                      <a:r>
                        <a:rPr kumimoji="1" lang="en-US" altLang="ja-JP" sz="1600" b="1" baseline="300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</a:t>
                      </a:r>
                      <a:r>
                        <a:rPr kumimoji="1" lang="en-US" altLang="ja-JP" sz="16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2020</a:t>
                      </a:r>
                      <a:endParaRPr kumimoji="1" lang="ja-JP" altLang="en-US" sz="16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3.5</a:t>
                      </a:r>
                      <a:endParaRPr kumimoji="1" lang="ja-JP" alt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0.065mm</a:t>
                      </a:r>
                      <a:endParaRPr kumimoji="1" lang="ja-JP" alt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2.1mm</a:t>
                      </a:r>
                      <a:endParaRPr kumimoji="1" lang="ja-JP" alt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0690759"/>
                  </a:ext>
                </a:extLst>
              </a:tr>
              <a:tr h="385899"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Mar. 20</a:t>
                      </a:r>
                      <a:r>
                        <a:rPr kumimoji="1" lang="en-US" altLang="ja-JP" sz="1600" b="1" baseline="300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</a:t>
                      </a:r>
                      <a:r>
                        <a:rPr kumimoji="1" lang="en-US" altLang="ja-JP" sz="16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2021</a:t>
                      </a:r>
                      <a:endParaRPr kumimoji="1" lang="ja-JP" altLang="en-US" sz="16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3.5</a:t>
                      </a:r>
                      <a:endParaRPr kumimoji="1" lang="ja-JP" alt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0.017mm</a:t>
                      </a:r>
                      <a:endParaRPr kumimoji="1" lang="ja-JP" alt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0.7mm</a:t>
                      </a:r>
                      <a:endParaRPr kumimoji="1" lang="ja-JP" alt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4988670"/>
                  </a:ext>
                </a:extLst>
              </a:tr>
              <a:tr h="385899"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Mar. 16</a:t>
                      </a:r>
                      <a:r>
                        <a:rPr kumimoji="1" lang="en-US" altLang="ja-JP" sz="1600" b="1" baseline="300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</a:t>
                      </a:r>
                      <a:r>
                        <a:rPr kumimoji="1" lang="en-US" altLang="ja-JP" sz="16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2022</a:t>
                      </a:r>
                      <a:endParaRPr kumimoji="1" lang="ja-JP" altLang="en-US" sz="16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4.3</a:t>
                      </a:r>
                      <a:endParaRPr kumimoji="1" lang="ja-JP" alt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0.023mm</a:t>
                      </a:r>
                      <a:endParaRPr kumimoji="1" lang="ja-JP" alt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3.4mm</a:t>
                      </a:r>
                      <a:endParaRPr kumimoji="1" lang="ja-JP" alt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6454005"/>
                  </a:ext>
                </a:extLst>
              </a:tr>
            </a:tbl>
          </a:graphicData>
        </a:graphic>
      </p:graphicFrame>
      <p:sp>
        <p:nvSpPr>
          <p:cNvPr id="6" name="吹き出し: 角を丸めた四角形 5">
            <a:extLst>
              <a:ext uri="{FF2B5EF4-FFF2-40B4-BE49-F238E27FC236}">
                <a16:creationId xmlns:a16="http://schemas.microsoft.com/office/drawing/2014/main" id="{99038A96-C47B-8202-83F3-AFBA226281FE}"/>
              </a:ext>
            </a:extLst>
          </p:cNvPr>
          <p:cNvSpPr/>
          <p:nvPr/>
        </p:nvSpPr>
        <p:spPr>
          <a:xfrm>
            <a:off x="5461000" y="5122920"/>
            <a:ext cx="3683000" cy="1358477"/>
          </a:xfrm>
          <a:prstGeom prst="wedgeRoundRectCallout">
            <a:avLst>
              <a:gd name="adj1" fmla="val -56150"/>
              <a:gd name="adj2" fmla="val 31956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600" b="1" dirty="0">
                <a:solidFill>
                  <a:schemeClr val="tx1"/>
                </a:solidFill>
              </a:rPr>
              <a:t>If these calculations are true, we need to take account;</a:t>
            </a:r>
          </a:p>
          <a:p>
            <a:r>
              <a:rPr kumimoji="1" lang="en-US" altLang="ja-JP" sz="1600" b="1" dirty="0">
                <a:solidFill>
                  <a:srgbClr val="0000FF"/>
                </a:solidFill>
              </a:rPr>
              <a:t>- Damage of bellows of beam pipe.</a:t>
            </a:r>
          </a:p>
          <a:p>
            <a:r>
              <a:rPr kumimoji="1" lang="en-US" altLang="ja-JP" sz="1600" b="1" dirty="0">
                <a:solidFill>
                  <a:srgbClr val="0000FF"/>
                </a:solidFill>
              </a:rPr>
              <a:t>- Disappearing gap </a:t>
            </a:r>
            <a:r>
              <a:rPr kumimoji="1" lang="en-US" altLang="ja-JP" sz="1600" b="1" dirty="0" err="1">
                <a:solidFill>
                  <a:srgbClr val="0000FF"/>
                </a:solidFill>
              </a:rPr>
              <a:t>btwn</a:t>
            </a:r>
            <a:r>
              <a:rPr kumimoji="1" lang="en-US" altLang="ja-JP" sz="1600" b="1" dirty="0">
                <a:solidFill>
                  <a:srgbClr val="0000FF"/>
                </a:solidFill>
              </a:rPr>
              <a:t>. sub-detectors.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5041058-286E-4E83-BFF1-BADA6909DB1E}"/>
              </a:ext>
            </a:extLst>
          </p:cNvPr>
          <p:cNvSpPr txBox="1"/>
          <p:nvPr/>
        </p:nvSpPr>
        <p:spPr>
          <a:xfrm>
            <a:off x="519007" y="3699362"/>
            <a:ext cx="6822765" cy="923330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ym typeface="Wingdings" panose="05000000000000000000" pitchFamily="2" charset="2"/>
              </a:rPr>
              <a:t>(Results)</a:t>
            </a:r>
          </a:p>
          <a:p>
            <a:r>
              <a:rPr kumimoji="1" lang="en-US" altLang="ja-JP" b="1" dirty="0">
                <a:sym typeface="Wingdings" panose="05000000000000000000" pitchFamily="2" charset="2"/>
              </a:rPr>
              <a:t> Displacement = 14</a:t>
            </a:r>
            <a:r>
              <a:rPr kumimoji="1" lang="en-US" altLang="ja-JP" b="1" dirty="0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kumimoji="1" lang="en-US" altLang="ja-JP" b="1" dirty="0">
                <a:sym typeface="Wingdings" panose="05000000000000000000" pitchFamily="2" charset="2"/>
              </a:rPr>
              <a:t>m (QCS), 1.0mm (Belle II)</a:t>
            </a:r>
          </a:p>
          <a:p>
            <a:pPr marL="342900" indent="-342900">
              <a:buFont typeface="Wingdings" panose="05000000000000000000" pitchFamily="2" charset="2"/>
              <a:buChar char="è"/>
            </a:pPr>
            <a:r>
              <a:rPr kumimoji="1" lang="en-US" altLang="ja-JP" b="1" dirty="0">
                <a:solidFill>
                  <a:srgbClr val="0000FF"/>
                </a:solidFill>
                <a:sym typeface="Wingdings" panose="05000000000000000000" pitchFamily="2" charset="2"/>
              </a:rPr>
              <a:t>As the cause of magnet quench, Belle II would be shaken not QCS.</a:t>
            </a:r>
            <a:endParaRPr kumimoji="1" lang="ja-JP" altLang="en-US" b="1" dirty="0">
              <a:solidFill>
                <a:srgbClr val="0000FF"/>
              </a:solidFill>
            </a:endParaRPr>
          </a:p>
        </p:txBody>
      </p:sp>
      <p:sp>
        <p:nvSpPr>
          <p:cNvPr id="10" name="Text Box 22">
            <a:extLst>
              <a:ext uri="{FF2B5EF4-FFF2-40B4-BE49-F238E27FC236}">
                <a16:creationId xmlns:a16="http://schemas.microsoft.com/office/drawing/2014/main" id="{224D41C2-9787-A538-E4D2-CB04BA510B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031" y="4676760"/>
            <a:ext cx="29225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kumimoji="1" lang="en-US" altLang="ja-JP" b="1" dirty="0">
                <a:solidFill>
                  <a:schemeClr val="tx1"/>
                </a:solidFill>
              </a:rPr>
              <a:t>Other comparison of RSA/FEM</a:t>
            </a:r>
          </a:p>
        </p:txBody>
      </p:sp>
      <p:sp>
        <p:nvSpPr>
          <p:cNvPr id="4" name="吹き出し: 角を丸めた四角形 3">
            <a:extLst>
              <a:ext uri="{FF2B5EF4-FFF2-40B4-BE49-F238E27FC236}">
                <a16:creationId xmlns:a16="http://schemas.microsoft.com/office/drawing/2014/main" id="{235C8EFD-6B19-8715-CDA2-B4E8B3E6A694}"/>
              </a:ext>
            </a:extLst>
          </p:cNvPr>
          <p:cNvSpPr/>
          <p:nvPr/>
        </p:nvSpPr>
        <p:spPr>
          <a:xfrm>
            <a:off x="1417480" y="938746"/>
            <a:ext cx="931438" cy="487382"/>
          </a:xfrm>
          <a:prstGeom prst="wedgeRoundRectCallout">
            <a:avLst>
              <a:gd name="adj1" fmla="val 34545"/>
              <a:gd name="adj2" fmla="val 50209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>
                <a:solidFill>
                  <a:schemeClr val="tx1"/>
                </a:solidFill>
              </a:rPr>
              <a:t>Damping</a:t>
            </a:r>
          </a:p>
          <a:p>
            <a:pPr algn="ctr"/>
            <a:r>
              <a:rPr kumimoji="1" lang="en-US" altLang="ja-JP" sz="1400" b="1" dirty="0">
                <a:solidFill>
                  <a:schemeClr val="tx1"/>
                </a:solidFill>
                <a:latin typeface="Symbol" panose="05050102010706020507" pitchFamily="18" charset="2"/>
              </a:rPr>
              <a:t>z</a:t>
            </a:r>
            <a:r>
              <a:rPr kumimoji="1" lang="en-US" altLang="ja-JP" sz="1400" b="1" dirty="0">
                <a:solidFill>
                  <a:schemeClr val="tx1"/>
                </a:solidFill>
              </a:rPr>
              <a:t> = 5%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8814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DF925398-67F1-DC1B-4712-406CCD9AC1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7419" y="395888"/>
            <a:ext cx="3202935" cy="2107580"/>
          </a:xfrm>
          <a:prstGeom prst="rect">
            <a:avLst/>
          </a:prstGeom>
        </p:spPr>
      </p:pic>
      <p:graphicFrame>
        <p:nvGraphicFramePr>
          <p:cNvPr id="8" name="表 8">
            <a:extLst>
              <a:ext uri="{FF2B5EF4-FFF2-40B4-BE49-F238E27FC236}">
                <a16:creationId xmlns:a16="http://schemas.microsoft.com/office/drawing/2014/main" id="{2C725F99-A2C3-6CFE-062F-4ACCEA733D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1068387"/>
              </p:ext>
            </p:extLst>
          </p:nvPr>
        </p:nvGraphicFramePr>
        <p:xfrm>
          <a:off x="101601" y="2985262"/>
          <a:ext cx="3536388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8194">
                  <a:extLst>
                    <a:ext uri="{9D8B030D-6E8A-4147-A177-3AD203B41FA5}">
                      <a16:colId xmlns:a16="http://schemas.microsoft.com/office/drawing/2014/main" val="4267528805"/>
                    </a:ext>
                  </a:extLst>
                </a:gridCol>
                <a:gridCol w="1768194">
                  <a:extLst>
                    <a:ext uri="{9D8B030D-6E8A-4147-A177-3AD203B41FA5}">
                      <a16:colId xmlns:a16="http://schemas.microsoft.com/office/drawing/2014/main" val="2882256470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kumimoji="1" lang="en-US" altLang="ja-JP" dirty="0"/>
                        <a:t>Specifications (Gap sensors)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07461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Type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Capacitive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92305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Company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Digi-</a:t>
                      </a:r>
                      <a:r>
                        <a:rPr kumimoji="1" lang="en-US" altLang="ja-JP" dirty="0" err="1"/>
                        <a:t>tex</a:t>
                      </a:r>
                      <a:r>
                        <a:rPr kumimoji="1" lang="en-US" altLang="ja-JP" dirty="0"/>
                        <a:t> lab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01638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Scale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0.1 – 8.5mm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17049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Precision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&lt; 0.6</a:t>
                      </a:r>
                      <a:r>
                        <a:rPr kumimoji="1" lang="en-US" altLang="ja-JP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kumimoji="1" lang="en-US" altLang="ja-JP" dirty="0"/>
                        <a:t>m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69052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Range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DC -100Hz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63393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Size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Symbol" panose="05050102010706020507" pitchFamily="18" charset="2"/>
                        </a:rPr>
                        <a:t>f</a:t>
                      </a:r>
                      <a:r>
                        <a:rPr kumimoji="1" lang="en-US" altLang="ja-JP" dirty="0"/>
                        <a:t>30 x 35 (D) mm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6603056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393E1F7A-188B-EE82-FFEB-E1BEB69EAB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8115429"/>
              </p:ext>
            </p:extLst>
          </p:nvPr>
        </p:nvGraphicFramePr>
        <p:xfrm>
          <a:off x="4093029" y="2959862"/>
          <a:ext cx="4987332" cy="29260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46833">
                  <a:extLst>
                    <a:ext uri="{9D8B030D-6E8A-4147-A177-3AD203B41FA5}">
                      <a16:colId xmlns:a16="http://schemas.microsoft.com/office/drawing/2014/main" val="394568095"/>
                    </a:ext>
                  </a:extLst>
                </a:gridCol>
                <a:gridCol w="1246833">
                  <a:extLst>
                    <a:ext uri="{9D8B030D-6E8A-4147-A177-3AD203B41FA5}">
                      <a16:colId xmlns:a16="http://schemas.microsoft.com/office/drawing/2014/main" val="2529237878"/>
                    </a:ext>
                  </a:extLst>
                </a:gridCol>
                <a:gridCol w="1246833">
                  <a:extLst>
                    <a:ext uri="{9D8B030D-6E8A-4147-A177-3AD203B41FA5}">
                      <a16:colId xmlns:a16="http://schemas.microsoft.com/office/drawing/2014/main" val="3912783393"/>
                    </a:ext>
                  </a:extLst>
                </a:gridCol>
                <a:gridCol w="1246833">
                  <a:extLst>
                    <a:ext uri="{9D8B030D-6E8A-4147-A177-3AD203B41FA5}">
                      <a16:colId xmlns:a16="http://schemas.microsoft.com/office/drawing/2014/main" val="4031479994"/>
                    </a:ext>
                  </a:extLst>
                </a:gridCol>
              </a:tblGrid>
              <a:tr h="389467">
                <a:tc gridSpan="4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</a:rPr>
                        <a:t>Comparisons</a:t>
                      </a:r>
                      <a:endParaRPr lang="ja-JP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4164888"/>
                  </a:ext>
                </a:extLst>
              </a:tr>
              <a:tr h="362373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</a:rPr>
                        <a:t>Date</a:t>
                      </a:r>
                      <a:endParaRPr lang="ja-JP" sz="18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</a:rPr>
                        <a:t>Intensity</a:t>
                      </a:r>
                      <a:endParaRPr lang="ja-JP" sz="18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</a:rPr>
                        <a:t>FEM</a:t>
                      </a:r>
                      <a:endParaRPr lang="ja-JP" sz="18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</a:rPr>
                        <a:t>Gap sensor</a:t>
                      </a:r>
                      <a:endParaRPr lang="ja-JP" sz="18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55230978"/>
                  </a:ext>
                </a:extLst>
              </a:tr>
              <a:tr h="362373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</a:rPr>
                        <a:t>Apr. 19, 22</a:t>
                      </a:r>
                      <a:endParaRPr lang="ja-JP" sz="18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</a:rPr>
                        <a:t>2.5</a:t>
                      </a:r>
                      <a:endParaRPr lang="ja-JP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</a:rPr>
                        <a:t>0.52mm</a:t>
                      </a:r>
                      <a:endParaRPr lang="ja-JP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</a:rPr>
                        <a:t>0.3mm</a:t>
                      </a:r>
                      <a:endParaRPr lang="ja-JP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7273530"/>
                  </a:ext>
                </a:extLst>
              </a:tr>
              <a:tr h="362373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</a:rPr>
                        <a:t>May 3</a:t>
                      </a:r>
                      <a:r>
                        <a:rPr lang="en-GB" sz="1800" baseline="30000">
                          <a:effectLst/>
                        </a:rPr>
                        <a:t>rd</a:t>
                      </a:r>
                      <a:r>
                        <a:rPr lang="en-GB" sz="1800">
                          <a:effectLst/>
                        </a:rPr>
                        <a:t>, 22</a:t>
                      </a:r>
                      <a:endParaRPr lang="ja-JP" sz="18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</a:rPr>
                        <a:t>1.3</a:t>
                      </a:r>
                      <a:endParaRPr lang="ja-JP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</a:rPr>
                        <a:t>0.13mm</a:t>
                      </a:r>
                      <a:endParaRPr lang="ja-JP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</a:rPr>
                        <a:t>0.035mm</a:t>
                      </a:r>
                      <a:endParaRPr lang="ja-JP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7329352"/>
                  </a:ext>
                </a:extLst>
              </a:tr>
              <a:tr h="362373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</a:rPr>
                        <a:t>May 5</a:t>
                      </a:r>
                      <a:r>
                        <a:rPr lang="en-GB" sz="1800" baseline="30000" dirty="0">
                          <a:effectLst/>
                        </a:rPr>
                        <a:t>th</a:t>
                      </a:r>
                      <a:r>
                        <a:rPr lang="en-GB" sz="1800" dirty="0">
                          <a:effectLst/>
                        </a:rPr>
                        <a:t>, 22</a:t>
                      </a:r>
                      <a:endParaRPr lang="ja-JP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</a:rPr>
                        <a:t>2.4</a:t>
                      </a:r>
                      <a:endParaRPr lang="ja-JP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</a:rPr>
                        <a:t>0.40mm</a:t>
                      </a:r>
                      <a:endParaRPr lang="ja-JP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</a:rPr>
                        <a:t>0.10mm</a:t>
                      </a:r>
                      <a:endParaRPr lang="ja-JP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8963321"/>
                  </a:ext>
                </a:extLst>
              </a:tr>
              <a:tr h="362373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</a:rPr>
                        <a:t>May 8</a:t>
                      </a:r>
                      <a:r>
                        <a:rPr lang="en-GB" sz="1800" baseline="30000">
                          <a:effectLst/>
                        </a:rPr>
                        <a:t>th</a:t>
                      </a:r>
                      <a:r>
                        <a:rPr lang="en-GB" sz="1800">
                          <a:effectLst/>
                        </a:rPr>
                        <a:t>, 22</a:t>
                      </a:r>
                      <a:endParaRPr lang="ja-JP" sz="18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</a:rPr>
                        <a:t>0.8</a:t>
                      </a:r>
                      <a:endParaRPr lang="ja-JP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</a:rPr>
                        <a:t>0.05mm</a:t>
                      </a:r>
                      <a:endParaRPr lang="ja-JP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</a:rPr>
                        <a:t>0.019mm</a:t>
                      </a:r>
                      <a:endParaRPr lang="ja-JP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2474855"/>
                  </a:ext>
                </a:extLst>
              </a:tr>
              <a:tr h="362373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</a:rPr>
                        <a:t>May 9</a:t>
                      </a:r>
                      <a:r>
                        <a:rPr lang="en-GB" sz="1800" baseline="30000">
                          <a:effectLst/>
                        </a:rPr>
                        <a:t>th</a:t>
                      </a:r>
                      <a:r>
                        <a:rPr lang="en-GB" sz="1800">
                          <a:effectLst/>
                        </a:rPr>
                        <a:t>, 22</a:t>
                      </a:r>
                      <a:endParaRPr lang="ja-JP" sz="18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</a:rPr>
                        <a:t>1.0</a:t>
                      </a:r>
                      <a:endParaRPr lang="ja-JP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</a:rPr>
                        <a:t>0.05mm</a:t>
                      </a:r>
                      <a:endParaRPr lang="ja-JP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</a:rPr>
                        <a:t>0.03mm</a:t>
                      </a:r>
                      <a:endParaRPr lang="ja-JP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5341263"/>
                  </a:ext>
                </a:extLst>
              </a:tr>
              <a:tr h="362373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</a:rPr>
                        <a:t>May 22, 22</a:t>
                      </a:r>
                      <a:endParaRPr lang="ja-JP" sz="18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</a:rPr>
                        <a:t>2.4</a:t>
                      </a:r>
                      <a:endParaRPr lang="ja-JP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</a:rPr>
                        <a:t>0.12mm</a:t>
                      </a:r>
                      <a:endParaRPr lang="ja-JP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</a:rPr>
                        <a:t>0.10mm</a:t>
                      </a:r>
                      <a:endParaRPr lang="ja-JP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4230648"/>
                  </a:ext>
                </a:extLst>
              </a:tr>
            </a:tbl>
          </a:graphicData>
        </a:graphic>
      </p:graphicFrame>
      <p:sp>
        <p:nvSpPr>
          <p:cNvPr id="3" name="Text Box 22">
            <a:extLst>
              <a:ext uri="{FF2B5EF4-FFF2-40B4-BE49-F238E27FC236}">
                <a16:creationId xmlns:a16="http://schemas.microsoft.com/office/drawing/2014/main" id="{960695E5-AD91-B05D-CBAD-4C4340AC8E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1" y="41502"/>
            <a:ext cx="471315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kumimoji="1" lang="en-US" altLang="ja-JP" sz="2000" b="1" dirty="0"/>
              <a:t>Comparison of </a:t>
            </a:r>
            <a:r>
              <a:rPr kumimoji="1" lang="en-US" altLang="ja-JP" sz="2000" b="1" dirty="0">
                <a:solidFill>
                  <a:schemeClr val="tx1"/>
                </a:solidFill>
              </a:rPr>
              <a:t>RSA/FEM and measurement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B4AB0784-E12E-074A-569A-EEA9BFC6C0D2}"/>
              </a:ext>
            </a:extLst>
          </p:cNvPr>
          <p:cNvGrpSpPr>
            <a:grpSpLocks noChangeAspect="1"/>
          </p:cNvGrpSpPr>
          <p:nvPr/>
        </p:nvGrpSpPr>
        <p:grpSpPr>
          <a:xfrm>
            <a:off x="550333" y="384402"/>
            <a:ext cx="4191000" cy="2426976"/>
            <a:chOff x="242724" y="586346"/>
            <a:chExt cx="4718743" cy="2732588"/>
          </a:xfrm>
        </p:grpSpPr>
        <p:pic>
          <p:nvPicPr>
            <p:cNvPr id="2" name="図 1">
              <a:extLst>
                <a:ext uri="{FF2B5EF4-FFF2-40B4-BE49-F238E27FC236}">
                  <a16:creationId xmlns:a16="http://schemas.microsoft.com/office/drawing/2014/main" id="{B1612771-19F9-EE56-FFD7-7315C66E6E6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2724" y="586346"/>
              <a:ext cx="4718743" cy="2732588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sp>
          <p:nvSpPr>
            <p:cNvPr id="6" name="星: 5 pt 5">
              <a:extLst>
                <a:ext uri="{FF2B5EF4-FFF2-40B4-BE49-F238E27FC236}">
                  <a16:creationId xmlns:a16="http://schemas.microsoft.com/office/drawing/2014/main" id="{7B644E96-412F-4E27-11F4-3A2F6670BDA2}"/>
                </a:ext>
              </a:extLst>
            </p:cNvPr>
            <p:cNvSpPr/>
            <p:nvPr/>
          </p:nvSpPr>
          <p:spPr>
            <a:xfrm>
              <a:off x="3149596" y="1913459"/>
              <a:ext cx="321737" cy="245543"/>
            </a:xfrm>
            <a:prstGeom prst="star5">
              <a:avLst/>
            </a:prstGeom>
            <a:solidFill>
              <a:srgbClr val="FF0000"/>
            </a:solidFill>
            <a:ln w="285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星: 5 pt 6">
              <a:extLst>
                <a:ext uri="{FF2B5EF4-FFF2-40B4-BE49-F238E27FC236}">
                  <a16:creationId xmlns:a16="http://schemas.microsoft.com/office/drawing/2014/main" id="{CCB83223-2594-CB1F-3EF2-2F30387D7EE8}"/>
                </a:ext>
              </a:extLst>
            </p:cNvPr>
            <p:cNvSpPr/>
            <p:nvPr/>
          </p:nvSpPr>
          <p:spPr>
            <a:xfrm>
              <a:off x="1312330" y="1557851"/>
              <a:ext cx="321737" cy="245543"/>
            </a:xfrm>
            <a:prstGeom prst="star5">
              <a:avLst/>
            </a:prstGeom>
            <a:solidFill>
              <a:srgbClr val="FF0000"/>
            </a:solidFill>
            <a:ln w="285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" name="吹き出し: 角を丸めた四角形 9">
            <a:extLst>
              <a:ext uri="{FF2B5EF4-FFF2-40B4-BE49-F238E27FC236}">
                <a16:creationId xmlns:a16="http://schemas.microsoft.com/office/drawing/2014/main" id="{6DCD1589-68B0-3C1C-A9C0-13E7435DF26D}"/>
              </a:ext>
            </a:extLst>
          </p:cNvPr>
          <p:cNvSpPr/>
          <p:nvPr/>
        </p:nvSpPr>
        <p:spPr>
          <a:xfrm>
            <a:off x="5297419" y="41502"/>
            <a:ext cx="1221914" cy="342900"/>
          </a:xfrm>
          <a:prstGeom prst="wedgeRoundRectCallout">
            <a:avLst>
              <a:gd name="adj1" fmla="val -45693"/>
              <a:gd name="adj2" fmla="val -23993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>
                <a:solidFill>
                  <a:schemeClr val="tx1"/>
                </a:solidFill>
              </a:rPr>
              <a:t>Gap sensor</a:t>
            </a:r>
            <a:endParaRPr kumimoji="1" lang="ja-JP" altLang="en-US" sz="1600" b="1" dirty="0">
              <a:solidFill>
                <a:schemeClr val="tx1"/>
              </a:solidFill>
            </a:endParaRPr>
          </a:p>
        </p:txBody>
      </p:sp>
      <p:sp>
        <p:nvSpPr>
          <p:cNvPr id="13" name="吹き出し: 角を丸めた四角形 12">
            <a:extLst>
              <a:ext uri="{FF2B5EF4-FFF2-40B4-BE49-F238E27FC236}">
                <a16:creationId xmlns:a16="http://schemas.microsoft.com/office/drawing/2014/main" id="{ED8CBE00-5B75-6C51-C9D3-45224F9614FB}"/>
              </a:ext>
            </a:extLst>
          </p:cNvPr>
          <p:cNvSpPr/>
          <p:nvPr/>
        </p:nvSpPr>
        <p:spPr>
          <a:xfrm>
            <a:off x="1145894" y="6104465"/>
            <a:ext cx="7577944" cy="719667"/>
          </a:xfrm>
          <a:prstGeom prst="wedgeRoundRectCallout">
            <a:avLst>
              <a:gd name="adj1" fmla="val 30887"/>
              <a:gd name="adj2" fmla="val -85753"/>
              <a:gd name="adj3" fmla="val 16667"/>
            </a:avLst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</a:rPr>
              <a:t>Difference between FEM and measurement might be difference of response spectrum at </a:t>
            </a:r>
            <a:r>
              <a:rPr kumimoji="1" lang="en-US" altLang="ja-JP" b="1" u="sng" dirty="0">
                <a:solidFill>
                  <a:schemeClr val="tx1"/>
                </a:solidFill>
              </a:rPr>
              <a:t>ground level </a:t>
            </a:r>
            <a:r>
              <a:rPr kumimoji="1" lang="en-US" altLang="ja-JP" b="1" dirty="0">
                <a:solidFill>
                  <a:schemeClr val="tx1"/>
                </a:solidFill>
              </a:rPr>
              <a:t>and </a:t>
            </a:r>
            <a:r>
              <a:rPr kumimoji="1" lang="en-US" altLang="ja-JP" b="1" u="sng" dirty="0">
                <a:solidFill>
                  <a:schemeClr val="tx1"/>
                </a:solidFill>
              </a:rPr>
              <a:t>underground</a:t>
            </a:r>
            <a:r>
              <a:rPr kumimoji="1" lang="en-US" altLang="ja-JP" b="1" dirty="0">
                <a:solidFill>
                  <a:schemeClr val="tx1"/>
                </a:solidFill>
              </a:rPr>
              <a:t> (GL-16m).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A94B117-5C45-CD8B-BFB3-140D46799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F8AF7-0AA0-40A1-87C7-E62FD43E48E2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44892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01CD83D6-C64D-54C6-FA45-550E696753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01" y="425898"/>
            <a:ext cx="3815822" cy="3793217"/>
          </a:xfrm>
          <a:prstGeom prst="rect">
            <a:avLst/>
          </a:prstGeom>
        </p:spPr>
      </p:pic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3C8E2265-83C0-4F1C-A809-F4F35A11F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E34B1-1005-4674-A461-AB2F03D4AC2E}" type="slidenum">
              <a:rPr kumimoji="1" lang="ja-JP" altLang="en-US" smtClean="0"/>
              <a:t>12</a:t>
            </a:fld>
            <a:endParaRPr kumimoji="1" lang="ja-JP" altLang="en-US"/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2428D3BF-D551-4F89-90AD-CACF844F7528}"/>
              </a:ext>
            </a:extLst>
          </p:cNvPr>
          <p:cNvCxnSpPr>
            <a:cxnSpLocks/>
          </p:cNvCxnSpPr>
          <p:nvPr/>
        </p:nvCxnSpPr>
        <p:spPr>
          <a:xfrm flipV="1">
            <a:off x="3411208" y="3552377"/>
            <a:ext cx="686771" cy="28408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図 4">
            <a:extLst>
              <a:ext uri="{FF2B5EF4-FFF2-40B4-BE49-F238E27FC236}">
                <a16:creationId xmlns:a16="http://schemas.microsoft.com/office/drawing/2014/main" id="{CBB0EFCE-D235-8FA7-1A80-80BBF9F45E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4325" y="459572"/>
            <a:ext cx="1852442" cy="1522336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CF9CE02E-023B-6C5B-C148-19EB73283E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97979" y="2343981"/>
            <a:ext cx="1649317" cy="1670096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22DCC44A-CADB-873F-7422-6C938F7F296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239107" y="2268532"/>
            <a:ext cx="1729211" cy="1745546"/>
          </a:xfrm>
          <a:prstGeom prst="rect">
            <a:avLst/>
          </a:prstGeom>
        </p:spPr>
      </p:pic>
      <p:sp>
        <p:nvSpPr>
          <p:cNvPr id="11" name="星: 5 pt 10">
            <a:extLst>
              <a:ext uri="{FF2B5EF4-FFF2-40B4-BE49-F238E27FC236}">
                <a16:creationId xmlns:a16="http://schemas.microsoft.com/office/drawing/2014/main" id="{772DB88D-D4B4-121C-9401-799A37CBFB7E}"/>
              </a:ext>
            </a:extLst>
          </p:cNvPr>
          <p:cNvSpPr/>
          <p:nvPr/>
        </p:nvSpPr>
        <p:spPr>
          <a:xfrm>
            <a:off x="2247935" y="919482"/>
            <a:ext cx="391969" cy="264424"/>
          </a:xfrm>
          <a:prstGeom prst="star5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星: 5 pt 11">
            <a:extLst>
              <a:ext uri="{FF2B5EF4-FFF2-40B4-BE49-F238E27FC236}">
                <a16:creationId xmlns:a16="http://schemas.microsoft.com/office/drawing/2014/main" id="{6BA07D70-6705-D21C-B1F5-30AAD77F63CA}"/>
              </a:ext>
            </a:extLst>
          </p:cNvPr>
          <p:cNvSpPr/>
          <p:nvPr/>
        </p:nvSpPr>
        <p:spPr>
          <a:xfrm>
            <a:off x="3131425" y="3794126"/>
            <a:ext cx="391969" cy="264424"/>
          </a:xfrm>
          <a:prstGeom prst="star5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星: 5 pt 12">
            <a:extLst>
              <a:ext uri="{FF2B5EF4-FFF2-40B4-BE49-F238E27FC236}">
                <a16:creationId xmlns:a16="http://schemas.microsoft.com/office/drawing/2014/main" id="{5E2FDD1A-EB6D-F7BF-2D29-8A5F348633FF}"/>
              </a:ext>
            </a:extLst>
          </p:cNvPr>
          <p:cNvSpPr/>
          <p:nvPr/>
        </p:nvSpPr>
        <p:spPr>
          <a:xfrm>
            <a:off x="2629032" y="3794126"/>
            <a:ext cx="391969" cy="264424"/>
          </a:xfrm>
          <a:prstGeom prst="star5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CC90ADF2-21B0-29C3-6655-0670EE4B21F7}"/>
              </a:ext>
            </a:extLst>
          </p:cNvPr>
          <p:cNvCxnSpPr>
            <a:cxnSpLocks/>
          </p:cNvCxnSpPr>
          <p:nvPr/>
        </p:nvCxnSpPr>
        <p:spPr>
          <a:xfrm flipV="1">
            <a:off x="2716107" y="762766"/>
            <a:ext cx="1375832" cy="24138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表 22">
            <a:extLst>
              <a:ext uri="{FF2B5EF4-FFF2-40B4-BE49-F238E27FC236}">
                <a16:creationId xmlns:a16="http://schemas.microsoft.com/office/drawing/2014/main" id="{68FFC82C-05D2-E43E-FB0F-0C7EE0F3F8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7350986"/>
              </p:ext>
            </p:extLst>
          </p:nvPr>
        </p:nvGraphicFramePr>
        <p:xfrm>
          <a:off x="1219200" y="4205018"/>
          <a:ext cx="5384799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4933">
                  <a:extLst>
                    <a:ext uri="{9D8B030D-6E8A-4147-A177-3AD203B41FA5}">
                      <a16:colId xmlns:a16="http://schemas.microsoft.com/office/drawing/2014/main" val="3785123690"/>
                    </a:ext>
                  </a:extLst>
                </a:gridCol>
                <a:gridCol w="1794933">
                  <a:extLst>
                    <a:ext uri="{9D8B030D-6E8A-4147-A177-3AD203B41FA5}">
                      <a16:colId xmlns:a16="http://schemas.microsoft.com/office/drawing/2014/main" val="305899726"/>
                    </a:ext>
                  </a:extLst>
                </a:gridCol>
                <a:gridCol w="1794933">
                  <a:extLst>
                    <a:ext uri="{9D8B030D-6E8A-4147-A177-3AD203B41FA5}">
                      <a16:colId xmlns:a16="http://schemas.microsoft.com/office/drawing/2014/main" val="1550368425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 dirty="0">
                          <a:effectLst/>
                        </a:rPr>
                        <a:t>Specifications of each sensor</a:t>
                      </a:r>
                      <a:endParaRPr lang="ja-JP" altLang="ja-JP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10938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 dirty="0">
                          <a:effectLst/>
                        </a:rPr>
                        <a:t>Detection</a:t>
                      </a:r>
                      <a:endParaRPr lang="ja-JP" altLang="ja-JP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</a:rPr>
                        <a:t>Acc.</a:t>
                      </a:r>
                      <a:endParaRPr lang="ja-JP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</a:rPr>
                        <a:t>Disp.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905087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 dirty="0">
                          <a:effectLst/>
                        </a:rPr>
                        <a:t>Type</a:t>
                      </a:r>
                      <a:endParaRPr lang="ja-JP" altLang="ja-JP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</a:rPr>
                        <a:t>Piezo</a:t>
                      </a:r>
                      <a:endParaRPr lang="ja-JP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</a:rPr>
                        <a:t>Laser</a:t>
                      </a:r>
                      <a:endParaRPr lang="ja-JP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319799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 dirty="0">
                          <a:effectLst/>
                        </a:rPr>
                        <a:t>I.D.</a:t>
                      </a:r>
                      <a:endParaRPr lang="ja-JP" altLang="ja-JP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</a:rPr>
                        <a:t>356B18</a:t>
                      </a:r>
                      <a:endParaRPr lang="ja-JP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</a:rPr>
                        <a:t>LK-80</a:t>
                      </a:r>
                      <a:endParaRPr lang="ja-JP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985970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 dirty="0">
                          <a:effectLst/>
                        </a:rPr>
                        <a:t>Range</a:t>
                      </a:r>
                      <a:endParaRPr lang="ja-JP" altLang="ja-JP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altLang="ja-JP" sz="18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</a:rPr>
                        <a:t>0.5 - 3kHz</a:t>
                      </a:r>
                      <a:endParaRPr lang="ja-JP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altLang="ja-JP" sz="18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</a:rPr>
                        <a:t>DC – 10kHz</a:t>
                      </a:r>
                      <a:endParaRPr lang="ja-JP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325941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 dirty="0">
                          <a:effectLst/>
                        </a:rPr>
                        <a:t>Sensitivity</a:t>
                      </a:r>
                      <a:endParaRPr lang="ja-JP" altLang="ja-JP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</a:rPr>
                        <a:t>1mV/gal</a:t>
                      </a:r>
                      <a:endParaRPr lang="ja-JP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</a:rPr>
                        <a:t>0.5mm/V</a:t>
                      </a:r>
                      <a:endParaRPr lang="ja-JP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874483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 dirty="0">
                          <a:effectLst/>
                        </a:rPr>
                        <a:t>Precision</a:t>
                      </a:r>
                      <a:endParaRPr lang="ja-JP" altLang="ja-JP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</a:rPr>
                        <a:t>0.05 gal</a:t>
                      </a:r>
                      <a:endParaRPr lang="ja-JP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</a:rPr>
                        <a:t>0.2 </a:t>
                      </a:r>
                      <a:r>
                        <a:rPr lang="en-GB" sz="1800" dirty="0">
                          <a:effectLst/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sz="1800" dirty="0">
                          <a:effectLst/>
                        </a:rPr>
                        <a:t>m</a:t>
                      </a:r>
                      <a:endParaRPr lang="ja-JP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37071906"/>
                  </a:ext>
                </a:extLst>
              </a:tr>
            </a:tbl>
          </a:graphicData>
        </a:graphic>
      </p:graphicFrame>
      <p:sp>
        <p:nvSpPr>
          <p:cNvPr id="24" name="Text Box 22">
            <a:extLst>
              <a:ext uri="{FF2B5EF4-FFF2-40B4-BE49-F238E27FC236}">
                <a16:creationId xmlns:a16="http://schemas.microsoft.com/office/drawing/2014/main" id="{C7D8A4FC-ED9E-6A79-3E5A-45929F5B11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1" y="41502"/>
            <a:ext cx="355712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kumimoji="1" lang="en-US" altLang="ja-JP" sz="2000" b="1" dirty="0">
                <a:solidFill>
                  <a:schemeClr val="tx1"/>
                </a:solidFill>
              </a:rPr>
              <a:t>Earthquake measurement system</a:t>
            </a:r>
          </a:p>
        </p:txBody>
      </p:sp>
      <p:sp>
        <p:nvSpPr>
          <p:cNvPr id="25" name="吹き出し: 角を丸めた四角形 24">
            <a:extLst>
              <a:ext uri="{FF2B5EF4-FFF2-40B4-BE49-F238E27FC236}">
                <a16:creationId xmlns:a16="http://schemas.microsoft.com/office/drawing/2014/main" id="{50AB28AB-5E56-C912-6072-5CF404A90613}"/>
              </a:ext>
            </a:extLst>
          </p:cNvPr>
          <p:cNvSpPr/>
          <p:nvPr/>
        </p:nvSpPr>
        <p:spPr>
          <a:xfrm>
            <a:off x="3911599" y="97499"/>
            <a:ext cx="2506020" cy="378936"/>
          </a:xfrm>
          <a:prstGeom prst="wedgeRoundRectCallout">
            <a:avLst>
              <a:gd name="adj1" fmla="val -45693"/>
              <a:gd name="adj2" fmla="val -23993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>
                <a:solidFill>
                  <a:schemeClr val="tx1"/>
                </a:solidFill>
              </a:rPr>
              <a:t>Accelerometer (Belle TOP)</a:t>
            </a:r>
            <a:endParaRPr kumimoji="1" lang="ja-JP" altLang="en-US" sz="1600" b="1" dirty="0">
              <a:solidFill>
                <a:schemeClr val="tx1"/>
              </a:solidFill>
            </a:endParaRPr>
          </a:p>
        </p:txBody>
      </p:sp>
      <p:sp>
        <p:nvSpPr>
          <p:cNvPr id="26" name="吹き出し: 角を丸めた四角形 25">
            <a:extLst>
              <a:ext uri="{FF2B5EF4-FFF2-40B4-BE49-F238E27FC236}">
                <a16:creationId xmlns:a16="http://schemas.microsoft.com/office/drawing/2014/main" id="{4EEB6300-7086-0799-3B33-C41DB3561085}"/>
              </a:ext>
            </a:extLst>
          </p:cNvPr>
          <p:cNvSpPr/>
          <p:nvPr/>
        </p:nvSpPr>
        <p:spPr>
          <a:xfrm>
            <a:off x="4124325" y="2100283"/>
            <a:ext cx="1649317" cy="551541"/>
          </a:xfrm>
          <a:prstGeom prst="wedgeRoundRectCallout">
            <a:avLst>
              <a:gd name="adj1" fmla="val -45693"/>
              <a:gd name="adj2" fmla="val -23993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>
                <a:solidFill>
                  <a:schemeClr val="tx1"/>
                </a:solidFill>
              </a:rPr>
              <a:t>Accelerometer (Floor: GL-16m)</a:t>
            </a:r>
            <a:endParaRPr kumimoji="1" lang="ja-JP" altLang="en-US" sz="1600" b="1" dirty="0">
              <a:solidFill>
                <a:schemeClr val="tx1"/>
              </a:solidFill>
            </a:endParaRPr>
          </a:p>
        </p:txBody>
      </p:sp>
      <p:sp>
        <p:nvSpPr>
          <p:cNvPr id="27" name="吹き出し: 角を丸めた四角形 26">
            <a:extLst>
              <a:ext uri="{FF2B5EF4-FFF2-40B4-BE49-F238E27FC236}">
                <a16:creationId xmlns:a16="http://schemas.microsoft.com/office/drawing/2014/main" id="{09AEB04A-A1E8-5E07-C557-C89E300EA45C}"/>
              </a:ext>
            </a:extLst>
          </p:cNvPr>
          <p:cNvSpPr/>
          <p:nvPr/>
        </p:nvSpPr>
        <p:spPr>
          <a:xfrm>
            <a:off x="6048796" y="2154513"/>
            <a:ext cx="2125879" cy="365125"/>
          </a:xfrm>
          <a:prstGeom prst="wedgeRoundRectCallout">
            <a:avLst>
              <a:gd name="adj1" fmla="val -45693"/>
              <a:gd name="adj2" fmla="val -23993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>
                <a:solidFill>
                  <a:schemeClr val="tx1"/>
                </a:solidFill>
              </a:rPr>
              <a:t>Laser distance sensors</a:t>
            </a:r>
            <a:endParaRPr kumimoji="1" lang="ja-JP" altLang="en-US" sz="1600" b="1" dirty="0">
              <a:solidFill>
                <a:schemeClr val="tx1"/>
              </a:solidFill>
            </a:endParaRPr>
          </a:p>
        </p:txBody>
      </p:sp>
      <p:sp>
        <p:nvSpPr>
          <p:cNvPr id="28" name="吹き出し: 角を丸めた四角形 27">
            <a:extLst>
              <a:ext uri="{FF2B5EF4-FFF2-40B4-BE49-F238E27FC236}">
                <a16:creationId xmlns:a16="http://schemas.microsoft.com/office/drawing/2014/main" id="{AF0A5B21-3447-1045-FFB4-AED55DF3AF9B}"/>
              </a:ext>
            </a:extLst>
          </p:cNvPr>
          <p:cNvSpPr/>
          <p:nvPr/>
        </p:nvSpPr>
        <p:spPr>
          <a:xfrm>
            <a:off x="6798624" y="4288684"/>
            <a:ext cx="1376051" cy="587038"/>
          </a:xfrm>
          <a:prstGeom prst="wedgeRoundRectCallout">
            <a:avLst>
              <a:gd name="adj1" fmla="val -45693"/>
              <a:gd name="adj2" fmla="val -23993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>
                <a:solidFill>
                  <a:schemeClr val="tx1"/>
                </a:solidFill>
              </a:rPr>
              <a:t>Trigger level: 5 gal</a:t>
            </a:r>
            <a:endParaRPr kumimoji="1" lang="ja-JP" alt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4407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E63F66D-37D9-B7CD-9AC2-0E09BA6D59E2}"/>
              </a:ext>
            </a:extLst>
          </p:cNvPr>
          <p:cNvSpPr txBox="1"/>
          <p:nvPr/>
        </p:nvSpPr>
        <p:spPr>
          <a:xfrm>
            <a:off x="0" y="14549"/>
            <a:ext cx="32185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/>
              <a:t>Earthquake on May 29, 2022</a:t>
            </a:r>
            <a:endParaRPr kumimoji="1" lang="ja-JP" altLang="en-US" sz="2000" b="1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AAAE18F7-0897-55A8-2D14-6FBADA9B89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0384" y="551728"/>
            <a:ext cx="8063615" cy="5074631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A96787D1-0094-F438-A32D-39EAD8D735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886" y="2912884"/>
            <a:ext cx="4030825" cy="3722045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3" name="吹き出し: 角を丸めた四角形 2">
            <a:extLst>
              <a:ext uri="{FF2B5EF4-FFF2-40B4-BE49-F238E27FC236}">
                <a16:creationId xmlns:a16="http://schemas.microsoft.com/office/drawing/2014/main" id="{0B0EDD90-721A-3420-15EB-AEA7E13BFF1A}"/>
              </a:ext>
            </a:extLst>
          </p:cNvPr>
          <p:cNvSpPr/>
          <p:nvPr/>
        </p:nvSpPr>
        <p:spPr>
          <a:xfrm>
            <a:off x="5432479" y="3492619"/>
            <a:ext cx="790777" cy="221200"/>
          </a:xfrm>
          <a:prstGeom prst="wedgeRoundRectCallout">
            <a:avLst>
              <a:gd name="adj1" fmla="val -71335"/>
              <a:gd name="adj2" fmla="val 93889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>
                <a:solidFill>
                  <a:schemeClr val="tx1"/>
                </a:solidFill>
              </a:rPr>
              <a:t>KEK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sp>
        <p:nvSpPr>
          <p:cNvPr id="5" name="吹き出し: 角を丸めた四角形 4">
            <a:extLst>
              <a:ext uri="{FF2B5EF4-FFF2-40B4-BE49-F238E27FC236}">
                <a16:creationId xmlns:a16="http://schemas.microsoft.com/office/drawing/2014/main" id="{E2F42BAF-64E6-751D-7E05-6056F64ABAF5}"/>
              </a:ext>
            </a:extLst>
          </p:cNvPr>
          <p:cNvSpPr/>
          <p:nvPr/>
        </p:nvSpPr>
        <p:spPr>
          <a:xfrm>
            <a:off x="4959290" y="5257189"/>
            <a:ext cx="790777" cy="221200"/>
          </a:xfrm>
          <a:prstGeom prst="wedgeRoundRectCallout">
            <a:avLst>
              <a:gd name="adj1" fmla="val -87395"/>
              <a:gd name="adj2" fmla="val 2026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>
                <a:solidFill>
                  <a:schemeClr val="tx1"/>
                </a:solidFill>
              </a:rPr>
              <a:t>Tokyo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432B3344-EE6E-434A-B11A-0BC7A5B32BCA}"/>
              </a:ext>
            </a:extLst>
          </p:cNvPr>
          <p:cNvSpPr/>
          <p:nvPr/>
        </p:nvSpPr>
        <p:spPr>
          <a:xfrm>
            <a:off x="2169298" y="3603219"/>
            <a:ext cx="790777" cy="221200"/>
          </a:xfrm>
          <a:prstGeom prst="wedgeRoundRectCallout">
            <a:avLst>
              <a:gd name="adj1" fmla="val -84183"/>
              <a:gd name="adj2" fmla="val 40302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>
                <a:solidFill>
                  <a:schemeClr val="tx1"/>
                </a:solidFill>
              </a:rPr>
              <a:t>KEK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sp>
        <p:nvSpPr>
          <p:cNvPr id="8" name="吹き出し: 角を丸めた四角形 7">
            <a:extLst>
              <a:ext uri="{FF2B5EF4-FFF2-40B4-BE49-F238E27FC236}">
                <a16:creationId xmlns:a16="http://schemas.microsoft.com/office/drawing/2014/main" id="{2D1E4F48-0ED2-0D89-561C-0E8F1C8AEFFD}"/>
              </a:ext>
            </a:extLst>
          </p:cNvPr>
          <p:cNvSpPr/>
          <p:nvPr/>
        </p:nvSpPr>
        <p:spPr>
          <a:xfrm>
            <a:off x="4598600" y="5959957"/>
            <a:ext cx="3265711" cy="622671"/>
          </a:xfrm>
          <a:prstGeom prst="wedgeRoundRectCallout">
            <a:avLst>
              <a:gd name="adj1" fmla="val -37959"/>
              <a:gd name="adj2" fmla="val -91916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b="1" dirty="0">
                <a:solidFill>
                  <a:schemeClr val="tx1"/>
                </a:solidFill>
              </a:rPr>
              <a:t>We have caught an earthquake!</a:t>
            </a:r>
          </a:p>
        </p:txBody>
      </p:sp>
      <p:sp>
        <p:nvSpPr>
          <p:cNvPr id="9" name="吹き出し: 角を丸めた四角形 8">
            <a:extLst>
              <a:ext uri="{FF2B5EF4-FFF2-40B4-BE49-F238E27FC236}">
                <a16:creationId xmlns:a16="http://schemas.microsoft.com/office/drawing/2014/main" id="{F25BB78D-00F5-164A-5FA6-59FCC5C65CD4}"/>
              </a:ext>
            </a:extLst>
          </p:cNvPr>
          <p:cNvSpPr/>
          <p:nvPr/>
        </p:nvSpPr>
        <p:spPr>
          <a:xfrm>
            <a:off x="1362797" y="3017231"/>
            <a:ext cx="1148939" cy="481641"/>
          </a:xfrm>
          <a:prstGeom prst="wedgeRoundRectCallout">
            <a:avLst>
              <a:gd name="adj1" fmla="val -32469"/>
              <a:gd name="adj2" fmla="val -18643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>
                <a:solidFill>
                  <a:schemeClr val="tx1"/>
                </a:solidFill>
              </a:rPr>
              <a:t>Intensity: 3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5CA16A7C-C71C-4D27-0C26-E097B6044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F8AF7-0AA0-40A1-87C7-E62FD43E48E2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07157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14">
            <a:extLst>
              <a:ext uri="{FF2B5EF4-FFF2-40B4-BE49-F238E27FC236}">
                <a16:creationId xmlns:a16="http://schemas.microsoft.com/office/drawing/2014/main" id="{C026AC3B-717F-EE36-1883-91BDA1B143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254" y="657806"/>
            <a:ext cx="3509709" cy="5737429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479759C-622F-EFA4-3739-1D33DCD02D4C}"/>
              </a:ext>
            </a:extLst>
          </p:cNvPr>
          <p:cNvSpPr txBox="1"/>
          <p:nvPr/>
        </p:nvSpPr>
        <p:spPr>
          <a:xfrm>
            <a:off x="1498361" y="288474"/>
            <a:ext cx="1371914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Time history</a:t>
            </a:r>
            <a:endParaRPr kumimoji="1" lang="ja-JP" altLang="en-US" b="1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E23BC39-B561-AD9D-EA51-E4FC0E1D24A2}"/>
              </a:ext>
            </a:extLst>
          </p:cNvPr>
          <p:cNvSpPr txBox="1"/>
          <p:nvPr/>
        </p:nvSpPr>
        <p:spPr>
          <a:xfrm>
            <a:off x="5790926" y="289332"/>
            <a:ext cx="2064796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Response Spectrum</a:t>
            </a:r>
            <a:endParaRPr kumimoji="1" lang="ja-JP" altLang="en-US" b="1" dirty="0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8E6BD981-436A-9B28-2033-20216D6941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2439" y="798990"/>
            <a:ext cx="3426843" cy="5432477"/>
          </a:xfrm>
          <a:prstGeom prst="rect">
            <a:avLst/>
          </a:prstGeom>
        </p:spPr>
      </p:pic>
      <p:sp>
        <p:nvSpPr>
          <p:cNvPr id="2" name="吹き出し: 角を丸めた四角形 1">
            <a:extLst>
              <a:ext uri="{FF2B5EF4-FFF2-40B4-BE49-F238E27FC236}">
                <a16:creationId xmlns:a16="http://schemas.microsoft.com/office/drawing/2014/main" id="{E4C596DF-2E0A-8FE4-E503-84A761849A18}"/>
              </a:ext>
            </a:extLst>
          </p:cNvPr>
          <p:cNvSpPr/>
          <p:nvPr/>
        </p:nvSpPr>
        <p:spPr>
          <a:xfrm>
            <a:off x="3455600" y="754035"/>
            <a:ext cx="919684" cy="369333"/>
          </a:xfrm>
          <a:prstGeom prst="wedgeRoundRectCallout">
            <a:avLst>
              <a:gd name="adj1" fmla="val -65051"/>
              <a:gd name="adj2" fmla="val 47609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600" b="1" dirty="0">
                <a:solidFill>
                  <a:schemeClr val="tx1"/>
                </a:solidFill>
              </a:rPr>
              <a:t>Smaller</a:t>
            </a:r>
          </a:p>
        </p:txBody>
      </p:sp>
      <p:sp>
        <p:nvSpPr>
          <p:cNvPr id="4" name="吹き出し: 角を丸めた四角形 3">
            <a:extLst>
              <a:ext uri="{FF2B5EF4-FFF2-40B4-BE49-F238E27FC236}">
                <a16:creationId xmlns:a16="http://schemas.microsoft.com/office/drawing/2014/main" id="{167B4DFE-CB12-C132-7245-237372C430EA}"/>
              </a:ext>
            </a:extLst>
          </p:cNvPr>
          <p:cNvSpPr/>
          <p:nvPr/>
        </p:nvSpPr>
        <p:spPr>
          <a:xfrm>
            <a:off x="3455600" y="2646526"/>
            <a:ext cx="919684" cy="369333"/>
          </a:xfrm>
          <a:prstGeom prst="wedgeRoundRectCallout">
            <a:avLst>
              <a:gd name="adj1" fmla="val -65051"/>
              <a:gd name="adj2" fmla="val 47609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600" b="1" dirty="0">
                <a:solidFill>
                  <a:schemeClr val="tx1"/>
                </a:solidFill>
              </a:rPr>
              <a:t>Smaller</a:t>
            </a:r>
          </a:p>
        </p:txBody>
      </p:sp>
      <p:sp>
        <p:nvSpPr>
          <p:cNvPr id="5" name="吹き出し: 角を丸めた四角形 4">
            <a:extLst>
              <a:ext uri="{FF2B5EF4-FFF2-40B4-BE49-F238E27FC236}">
                <a16:creationId xmlns:a16="http://schemas.microsoft.com/office/drawing/2014/main" id="{0A20BBB8-B35D-0BC1-D418-2F66C5CD083D}"/>
              </a:ext>
            </a:extLst>
          </p:cNvPr>
          <p:cNvSpPr/>
          <p:nvPr/>
        </p:nvSpPr>
        <p:spPr>
          <a:xfrm>
            <a:off x="3455600" y="4491272"/>
            <a:ext cx="803133" cy="369333"/>
          </a:xfrm>
          <a:prstGeom prst="wedgeRoundRectCallout">
            <a:avLst>
              <a:gd name="adj1" fmla="val -65051"/>
              <a:gd name="adj2" fmla="val 47609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600" b="1" dirty="0">
                <a:solidFill>
                  <a:schemeClr val="tx1"/>
                </a:solidFill>
              </a:rPr>
              <a:t>Same</a:t>
            </a:r>
          </a:p>
        </p:txBody>
      </p:sp>
      <p:sp>
        <p:nvSpPr>
          <p:cNvPr id="8" name="吹き出し: 角を丸めた四角形 7">
            <a:extLst>
              <a:ext uri="{FF2B5EF4-FFF2-40B4-BE49-F238E27FC236}">
                <a16:creationId xmlns:a16="http://schemas.microsoft.com/office/drawing/2014/main" id="{0638D063-1492-FB51-9012-508DB0E50A9D}"/>
              </a:ext>
            </a:extLst>
          </p:cNvPr>
          <p:cNvSpPr/>
          <p:nvPr/>
        </p:nvSpPr>
        <p:spPr>
          <a:xfrm>
            <a:off x="5681132" y="1389034"/>
            <a:ext cx="724727" cy="369333"/>
          </a:xfrm>
          <a:prstGeom prst="wedgeRoundRectCallout">
            <a:avLst>
              <a:gd name="adj1" fmla="val 82041"/>
              <a:gd name="adj2" fmla="val 56778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600" b="1" dirty="0">
                <a:solidFill>
                  <a:schemeClr val="tx1"/>
                </a:solidFill>
              </a:rPr>
              <a:t>Same</a:t>
            </a:r>
          </a:p>
        </p:txBody>
      </p:sp>
      <p:sp>
        <p:nvSpPr>
          <p:cNvPr id="9" name="吹き出し: 角を丸めた四角形 8">
            <a:extLst>
              <a:ext uri="{FF2B5EF4-FFF2-40B4-BE49-F238E27FC236}">
                <a16:creationId xmlns:a16="http://schemas.microsoft.com/office/drawing/2014/main" id="{02B996F4-50FD-939D-D1B7-54FB5C3FB8D2}"/>
              </a:ext>
            </a:extLst>
          </p:cNvPr>
          <p:cNvSpPr/>
          <p:nvPr/>
        </p:nvSpPr>
        <p:spPr>
          <a:xfrm>
            <a:off x="7847993" y="775136"/>
            <a:ext cx="1024331" cy="534499"/>
          </a:xfrm>
          <a:prstGeom prst="wedgeRoundRectCallout">
            <a:avLst>
              <a:gd name="adj1" fmla="val -68392"/>
              <a:gd name="adj2" fmla="val 50442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600" b="1" dirty="0">
                <a:solidFill>
                  <a:schemeClr val="tx1"/>
                </a:solidFill>
              </a:rPr>
              <a:t>Getting larger</a:t>
            </a:r>
          </a:p>
        </p:txBody>
      </p:sp>
      <p:sp>
        <p:nvSpPr>
          <p:cNvPr id="10" name="吹き出し: 角を丸めた四角形 9">
            <a:extLst>
              <a:ext uri="{FF2B5EF4-FFF2-40B4-BE49-F238E27FC236}">
                <a16:creationId xmlns:a16="http://schemas.microsoft.com/office/drawing/2014/main" id="{AA6DA023-1B34-C6EE-366D-52C952EECD1F}"/>
              </a:ext>
            </a:extLst>
          </p:cNvPr>
          <p:cNvSpPr/>
          <p:nvPr/>
        </p:nvSpPr>
        <p:spPr>
          <a:xfrm>
            <a:off x="5731930" y="3073904"/>
            <a:ext cx="724727" cy="369333"/>
          </a:xfrm>
          <a:prstGeom prst="wedgeRoundRectCallout">
            <a:avLst>
              <a:gd name="adj1" fmla="val 82041"/>
              <a:gd name="adj2" fmla="val 56778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600" b="1" dirty="0">
                <a:solidFill>
                  <a:schemeClr val="tx1"/>
                </a:solidFill>
              </a:rPr>
              <a:t>Same</a:t>
            </a:r>
          </a:p>
        </p:txBody>
      </p:sp>
      <p:sp>
        <p:nvSpPr>
          <p:cNvPr id="12" name="吹き出し: 角を丸めた四角形 11">
            <a:extLst>
              <a:ext uri="{FF2B5EF4-FFF2-40B4-BE49-F238E27FC236}">
                <a16:creationId xmlns:a16="http://schemas.microsoft.com/office/drawing/2014/main" id="{803A95BE-D1A0-BA27-A349-54E560325E02}"/>
              </a:ext>
            </a:extLst>
          </p:cNvPr>
          <p:cNvSpPr/>
          <p:nvPr/>
        </p:nvSpPr>
        <p:spPr>
          <a:xfrm>
            <a:off x="7898791" y="2460006"/>
            <a:ext cx="1024331" cy="534499"/>
          </a:xfrm>
          <a:prstGeom prst="wedgeRoundRectCallout">
            <a:avLst>
              <a:gd name="adj1" fmla="val -68392"/>
              <a:gd name="adj2" fmla="val 50442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600" b="1" dirty="0">
                <a:solidFill>
                  <a:schemeClr val="tx1"/>
                </a:solidFill>
              </a:rPr>
              <a:t>Getting larger</a:t>
            </a:r>
          </a:p>
        </p:txBody>
      </p:sp>
      <p:sp>
        <p:nvSpPr>
          <p:cNvPr id="13" name="吹き出し: 角を丸めた四角形 12">
            <a:extLst>
              <a:ext uri="{FF2B5EF4-FFF2-40B4-BE49-F238E27FC236}">
                <a16:creationId xmlns:a16="http://schemas.microsoft.com/office/drawing/2014/main" id="{96B77265-A137-894D-B525-8EAEAEB11F11}"/>
              </a:ext>
            </a:extLst>
          </p:cNvPr>
          <p:cNvSpPr/>
          <p:nvPr/>
        </p:nvSpPr>
        <p:spPr>
          <a:xfrm>
            <a:off x="6299196" y="5063070"/>
            <a:ext cx="724727" cy="369333"/>
          </a:xfrm>
          <a:prstGeom prst="wedgeRoundRectCallout">
            <a:avLst>
              <a:gd name="adj1" fmla="val 82041"/>
              <a:gd name="adj2" fmla="val 56778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600" b="1" dirty="0">
                <a:solidFill>
                  <a:schemeClr val="tx1"/>
                </a:solidFill>
              </a:rPr>
              <a:t>Same</a:t>
            </a:r>
          </a:p>
        </p:txBody>
      </p:sp>
      <p:sp>
        <p:nvSpPr>
          <p:cNvPr id="16" name="スライド番号プレースホルダー 15">
            <a:extLst>
              <a:ext uri="{FF2B5EF4-FFF2-40B4-BE49-F238E27FC236}">
                <a16:creationId xmlns:a16="http://schemas.microsoft.com/office/drawing/2014/main" id="{BFFAC3E9-FBEB-A612-AF15-69D1FF5A0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F8AF7-0AA0-40A1-87C7-E62FD43E48E2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83562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30EB2632-7932-1AEC-023D-93266AC4C1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4021" y="591675"/>
            <a:ext cx="4139265" cy="5716466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C53F209D-3DCB-9796-14D9-38366852E5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570" y="608135"/>
            <a:ext cx="3568461" cy="5716466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AF4F986-8252-8D99-3EA6-BEF5B9AFB2B5}"/>
              </a:ext>
            </a:extLst>
          </p:cNvPr>
          <p:cNvSpPr txBox="1"/>
          <p:nvPr/>
        </p:nvSpPr>
        <p:spPr>
          <a:xfrm>
            <a:off x="0" y="14549"/>
            <a:ext cx="31799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/>
              <a:t>Earthquake on Jun. 12, 2022</a:t>
            </a:r>
            <a:endParaRPr kumimoji="1" lang="ja-JP" altLang="en-US" sz="2000" b="1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63CCEAA-0E4F-A35B-5EC3-D184903FF0A7}"/>
              </a:ext>
            </a:extLst>
          </p:cNvPr>
          <p:cNvSpPr txBox="1"/>
          <p:nvPr/>
        </p:nvSpPr>
        <p:spPr>
          <a:xfrm>
            <a:off x="1599620" y="423468"/>
            <a:ext cx="1137299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Time data</a:t>
            </a:r>
            <a:endParaRPr kumimoji="1" lang="ja-JP" altLang="en-US" b="1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AFCDAFB-938F-08CB-0D57-783CA9F4E9CC}"/>
              </a:ext>
            </a:extLst>
          </p:cNvPr>
          <p:cNvSpPr txBox="1"/>
          <p:nvPr/>
        </p:nvSpPr>
        <p:spPr>
          <a:xfrm>
            <a:off x="5479584" y="322253"/>
            <a:ext cx="2064796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Response Spectrum</a:t>
            </a:r>
            <a:endParaRPr kumimoji="1" lang="ja-JP" altLang="en-US" b="1" dirty="0"/>
          </a:p>
        </p:txBody>
      </p:sp>
      <p:sp>
        <p:nvSpPr>
          <p:cNvPr id="10" name="吹き出し: 角を丸めた四角形 9">
            <a:extLst>
              <a:ext uri="{FF2B5EF4-FFF2-40B4-BE49-F238E27FC236}">
                <a16:creationId xmlns:a16="http://schemas.microsoft.com/office/drawing/2014/main" id="{FEA04BCD-27E9-9706-AF75-E0F494797483}"/>
              </a:ext>
            </a:extLst>
          </p:cNvPr>
          <p:cNvSpPr/>
          <p:nvPr/>
        </p:nvSpPr>
        <p:spPr>
          <a:xfrm>
            <a:off x="2357931" y="6423319"/>
            <a:ext cx="3845722" cy="369333"/>
          </a:xfrm>
          <a:prstGeom prst="wedgeRoundRectCallout">
            <a:avLst>
              <a:gd name="adj1" fmla="val 38816"/>
              <a:gd name="adj2" fmla="val 4052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b="1" dirty="0">
                <a:solidFill>
                  <a:schemeClr val="tx1"/>
                </a:solidFill>
                <a:sym typeface="Wingdings" panose="05000000000000000000" pitchFamily="2" charset="2"/>
              </a:rPr>
              <a:t> </a:t>
            </a:r>
            <a:r>
              <a:rPr kumimoji="1" lang="en-US" altLang="ja-JP" b="1" dirty="0">
                <a:solidFill>
                  <a:schemeClr val="tx1"/>
                </a:solidFill>
              </a:rPr>
              <a:t>Similar situation as that of May 29.</a:t>
            </a:r>
          </a:p>
        </p:txBody>
      </p:sp>
      <p:sp>
        <p:nvSpPr>
          <p:cNvPr id="11" name="吹き出し: 角を丸めた四角形 10">
            <a:extLst>
              <a:ext uri="{FF2B5EF4-FFF2-40B4-BE49-F238E27FC236}">
                <a16:creationId xmlns:a16="http://schemas.microsoft.com/office/drawing/2014/main" id="{D2F7BD81-2D10-EEF2-0F5E-0E9782D0E1E3}"/>
              </a:ext>
            </a:extLst>
          </p:cNvPr>
          <p:cNvSpPr/>
          <p:nvPr/>
        </p:nvSpPr>
        <p:spPr>
          <a:xfrm>
            <a:off x="4743978" y="792800"/>
            <a:ext cx="424104" cy="375600"/>
          </a:xfrm>
          <a:prstGeom prst="wedgeRoundRectCallout">
            <a:avLst>
              <a:gd name="adj1" fmla="val 36479"/>
              <a:gd name="adj2" fmla="val 10929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NS</a:t>
            </a:r>
          </a:p>
        </p:txBody>
      </p:sp>
      <p:sp>
        <p:nvSpPr>
          <p:cNvPr id="13" name="吹き出し: 角を丸めた四角形 12">
            <a:extLst>
              <a:ext uri="{FF2B5EF4-FFF2-40B4-BE49-F238E27FC236}">
                <a16:creationId xmlns:a16="http://schemas.microsoft.com/office/drawing/2014/main" id="{0EFAF475-21AC-765F-2875-6E0A80A3A586}"/>
              </a:ext>
            </a:extLst>
          </p:cNvPr>
          <p:cNvSpPr/>
          <p:nvPr/>
        </p:nvSpPr>
        <p:spPr>
          <a:xfrm>
            <a:off x="4730459" y="2686482"/>
            <a:ext cx="510407" cy="375600"/>
          </a:xfrm>
          <a:prstGeom prst="wedgeRoundRectCallout">
            <a:avLst>
              <a:gd name="adj1" fmla="val 36479"/>
              <a:gd name="adj2" fmla="val 10929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EW</a:t>
            </a:r>
          </a:p>
        </p:txBody>
      </p:sp>
      <p:sp>
        <p:nvSpPr>
          <p:cNvPr id="14" name="吹き出し: 角を丸めた四角形 13">
            <a:extLst>
              <a:ext uri="{FF2B5EF4-FFF2-40B4-BE49-F238E27FC236}">
                <a16:creationId xmlns:a16="http://schemas.microsoft.com/office/drawing/2014/main" id="{AB7E8688-E658-599D-35BB-AE80AD33AAFF}"/>
              </a:ext>
            </a:extLst>
          </p:cNvPr>
          <p:cNvSpPr/>
          <p:nvPr/>
        </p:nvSpPr>
        <p:spPr>
          <a:xfrm>
            <a:off x="4743978" y="4392364"/>
            <a:ext cx="496888" cy="375600"/>
          </a:xfrm>
          <a:prstGeom prst="wedgeRoundRectCallout">
            <a:avLst>
              <a:gd name="adj1" fmla="val 36479"/>
              <a:gd name="adj2" fmla="val 10929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UD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099C74E5-6837-497F-E263-292CF0AC2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F8AF7-0AA0-40A1-87C7-E62FD43E48E2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72187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32EF0324-8002-731B-DEC4-371D85C4B1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3879" y="524367"/>
            <a:ext cx="3081089" cy="3039533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03F5A125-A691-B9A7-DB59-9ABF62C7A5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938" y="677709"/>
            <a:ext cx="4629391" cy="3039533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6463ED48-7FBA-0D64-9E52-AE0365F873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962" y="3942197"/>
            <a:ext cx="4965419" cy="2537737"/>
          </a:xfrm>
          <a:prstGeom prst="rect">
            <a:avLst/>
          </a:prstGeom>
        </p:spPr>
      </p:pic>
      <p:sp>
        <p:nvSpPr>
          <p:cNvPr id="12" name="Text Box 22">
            <a:extLst>
              <a:ext uri="{FF2B5EF4-FFF2-40B4-BE49-F238E27FC236}">
                <a16:creationId xmlns:a16="http://schemas.microsoft.com/office/drawing/2014/main" id="{40CABA2C-AA0F-A440-F433-1AAB890E56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1" y="41502"/>
            <a:ext cx="574227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kumimoji="1" lang="en-US" altLang="ja-JP" sz="2000" b="1" dirty="0">
                <a:solidFill>
                  <a:schemeClr val="tx1"/>
                </a:solidFill>
              </a:rPr>
              <a:t>RSA/FEM with GL-16m data of earthquake on May 29.</a:t>
            </a: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F4AA857B-8A5C-D07E-D38D-CEF5689DBE09}"/>
              </a:ext>
            </a:extLst>
          </p:cNvPr>
          <p:cNvCxnSpPr>
            <a:cxnSpLocks/>
          </p:cNvCxnSpPr>
          <p:nvPr/>
        </p:nvCxnSpPr>
        <p:spPr>
          <a:xfrm flipH="1">
            <a:off x="5050329" y="1964259"/>
            <a:ext cx="793550" cy="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吹き出し: 角を丸めた四角形 16">
            <a:extLst>
              <a:ext uri="{FF2B5EF4-FFF2-40B4-BE49-F238E27FC236}">
                <a16:creationId xmlns:a16="http://schemas.microsoft.com/office/drawing/2014/main" id="{DDA480CE-0CAB-93C3-7073-46EB7E529B0A}"/>
              </a:ext>
            </a:extLst>
          </p:cNvPr>
          <p:cNvSpPr/>
          <p:nvPr/>
        </p:nvSpPr>
        <p:spPr>
          <a:xfrm>
            <a:off x="6411909" y="524367"/>
            <a:ext cx="1758424" cy="561867"/>
          </a:xfrm>
          <a:prstGeom prst="wedgeRoundRectCallout">
            <a:avLst>
              <a:gd name="adj1" fmla="val 36479"/>
              <a:gd name="adj2" fmla="val 10929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Response spectrum (GL-16m)</a:t>
            </a:r>
          </a:p>
        </p:txBody>
      </p: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7C99AA56-BEFE-B3AA-4F5D-A0B22912E38F}"/>
              </a:ext>
            </a:extLst>
          </p:cNvPr>
          <p:cNvCxnSpPr>
            <a:cxnSpLocks/>
          </p:cNvCxnSpPr>
          <p:nvPr/>
        </p:nvCxnSpPr>
        <p:spPr>
          <a:xfrm>
            <a:off x="5050329" y="3478517"/>
            <a:ext cx="793550" cy="753533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吹き出し: 角を丸めた四角形 20">
            <a:extLst>
              <a:ext uri="{FF2B5EF4-FFF2-40B4-BE49-F238E27FC236}">
                <a16:creationId xmlns:a16="http://schemas.microsoft.com/office/drawing/2014/main" id="{CF956649-EF9D-F9B8-216E-28B3D3753882}"/>
              </a:ext>
            </a:extLst>
          </p:cNvPr>
          <p:cNvSpPr/>
          <p:nvPr/>
        </p:nvSpPr>
        <p:spPr>
          <a:xfrm>
            <a:off x="5961712" y="3942196"/>
            <a:ext cx="2547287" cy="553596"/>
          </a:xfrm>
          <a:prstGeom prst="wedgeRoundRectCallout">
            <a:avLst>
              <a:gd name="adj1" fmla="val 36479"/>
              <a:gd name="adj2" fmla="val 10929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b="1" dirty="0">
                <a:solidFill>
                  <a:schemeClr val="tx1"/>
                </a:solidFill>
              </a:rPr>
              <a:t>Displacement= 0.15mm</a:t>
            </a:r>
          </a:p>
        </p:txBody>
      </p: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93176C15-739B-6B65-7589-275E7536FE35}"/>
              </a:ext>
            </a:extLst>
          </p:cNvPr>
          <p:cNvCxnSpPr>
            <a:cxnSpLocks/>
          </p:cNvCxnSpPr>
          <p:nvPr/>
        </p:nvCxnSpPr>
        <p:spPr>
          <a:xfrm>
            <a:off x="5300381" y="5003792"/>
            <a:ext cx="661331" cy="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吹き出し: 角を丸めた四角形 24">
            <a:extLst>
              <a:ext uri="{FF2B5EF4-FFF2-40B4-BE49-F238E27FC236}">
                <a16:creationId xmlns:a16="http://schemas.microsoft.com/office/drawing/2014/main" id="{47787D60-F643-6D38-AC58-26C6619C79AC}"/>
              </a:ext>
            </a:extLst>
          </p:cNvPr>
          <p:cNvSpPr/>
          <p:nvPr/>
        </p:nvSpPr>
        <p:spPr>
          <a:xfrm>
            <a:off x="6017477" y="4726994"/>
            <a:ext cx="2547287" cy="553596"/>
          </a:xfrm>
          <a:prstGeom prst="wedgeRoundRectCallout">
            <a:avLst>
              <a:gd name="adj1" fmla="val 36479"/>
              <a:gd name="adj2" fmla="val 10929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b="1" dirty="0">
                <a:solidFill>
                  <a:schemeClr val="tx1"/>
                </a:solidFill>
              </a:rPr>
              <a:t>Displacement= 0.17mm</a:t>
            </a:r>
          </a:p>
        </p:txBody>
      </p:sp>
      <p:sp>
        <p:nvSpPr>
          <p:cNvPr id="26" name="吹き出し: 角を丸めた四角形 25">
            <a:extLst>
              <a:ext uri="{FF2B5EF4-FFF2-40B4-BE49-F238E27FC236}">
                <a16:creationId xmlns:a16="http://schemas.microsoft.com/office/drawing/2014/main" id="{A7FFFDB1-D873-B2EC-BB44-D603F6D338D1}"/>
              </a:ext>
            </a:extLst>
          </p:cNvPr>
          <p:cNvSpPr/>
          <p:nvPr/>
        </p:nvSpPr>
        <p:spPr>
          <a:xfrm>
            <a:off x="6487346" y="5697484"/>
            <a:ext cx="1936988" cy="553596"/>
          </a:xfrm>
          <a:prstGeom prst="wedgeRoundRectCallout">
            <a:avLst>
              <a:gd name="adj1" fmla="val -18031"/>
              <a:gd name="adj2" fmla="val -91540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b="1" dirty="0">
                <a:solidFill>
                  <a:schemeClr val="tx1"/>
                </a:solidFill>
              </a:rPr>
              <a:t>Good agreement!</a:t>
            </a:r>
          </a:p>
        </p:txBody>
      </p:sp>
      <p:sp>
        <p:nvSpPr>
          <p:cNvPr id="2" name="吹き出し: 角を丸めた四角形 1">
            <a:extLst>
              <a:ext uri="{FF2B5EF4-FFF2-40B4-BE49-F238E27FC236}">
                <a16:creationId xmlns:a16="http://schemas.microsoft.com/office/drawing/2014/main" id="{7187BB35-1C05-1E27-40DD-412736FC3CF9}"/>
              </a:ext>
            </a:extLst>
          </p:cNvPr>
          <p:cNvSpPr/>
          <p:nvPr/>
        </p:nvSpPr>
        <p:spPr>
          <a:xfrm>
            <a:off x="1299843" y="834375"/>
            <a:ext cx="721997" cy="322394"/>
          </a:xfrm>
          <a:prstGeom prst="wedgeRoundRectCallout">
            <a:avLst>
              <a:gd name="adj1" fmla="val -18031"/>
              <a:gd name="adj2" fmla="val -21800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b="1" dirty="0">
                <a:solidFill>
                  <a:schemeClr val="tx1"/>
                </a:solidFill>
              </a:rPr>
              <a:t>FEM</a:t>
            </a:r>
          </a:p>
        </p:txBody>
      </p:sp>
      <p:sp>
        <p:nvSpPr>
          <p:cNvPr id="4" name="吹き出し: 角を丸めた四角形 3">
            <a:extLst>
              <a:ext uri="{FF2B5EF4-FFF2-40B4-BE49-F238E27FC236}">
                <a16:creationId xmlns:a16="http://schemas.microsoft.com/office/drawing/2014/main" id="{90431610-0CCF-A4A9-DEFF-E8F6BDFAB9EB}"/>
              </a:ext>
            </a:extLst>
          </p:cNvPr>
          <p:cNvSpPr/>
          <p:nvPr/>
        </p:nvSpPr>
        <p:spPr>
          <a:xfrm>
            <a:off x="1299843" y="3942196"/>
            <a:ext cx="1323237" cy="405549"/>
          </a:xfrm>
          <a:prstGeom prst="wedgeRoundRectCallout">
            <a:avLst>
              <a:gd name="adj1" fmla="val -18031"/>
              <a:gd name="adj2" fmla="val -21800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b="1" dirty="0">
                <a:solidFill>
                  <a:schemeClr val="tx1"/>
                </a:solidFill>
              </a:rPr>
              <a:t>Gap sensor</a:t>
            </a:r>
          </a:p>
        </p:txBody>
      </p:sp>
      <p:sp>
        <p:nvSpPr>
          <p:cNvPr id="5" name="吹き出し: 角を丸めた四角形 4">
            <a:extLst>
              <a:ext uri="{FF2B5EF4-FFF2-40B4-BE49-F238E27FC236}">
                <a16:creationId xmlns:a16="http://schemas.microsoft.com/office/drawing/2014/main" id="{3F09A5C2-1050-E5FA-95F9-B4DAE429BEA9}"/>
              </a:ext>
            </a:extLst>
          </p:cNvPr>
          <p:cNvSpPr/>
          <p:nvPr/>
        </p:nvSpPr>
        <p:spPr>
          <a:xfrm>
            <a:off x="6411909" y="1190297"/>
            <a:ext cx="1048951" cy="548466"/>
          </a:xfrm>
          <a:prstGeom prst="wedgeRoundRectCallout">
            <a:avLst>
              <a:gd name="adj1" fmla="val 34545"/>
              <a:gd name="adj2" fmla="val 50209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>
                <a:solidFill>
                  <a:schemeClr val="tx1"/>
                </a:solidFill>
              </a:rPr>
              <a:t>Damping= 5%</a:t>
            </a:r>
            <a:endParaRPr kumimoji="1" lang="ja-JP" altLang="en-US" sz="1600" b="1" dirty="0">
              <a:solidFill>
                <a:schemeClr val="tx1"/>
              </a:solidFill>
            </a:endParaRP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F1856B2-87EC-BF29-6B0B-EE312B009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F8AF7-0AA0-40A1-87C7-E62FD43E48E2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70870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2">
            <a:extLst>
              <a:ext uri="{FF2B5EF4-FFF2-40B4-BE49-F238E27FC236}">
                <a16:creationId xmlns:a16="http://schemas.microsoft.com/office/drawing/2014/main" id="{B824EBC1-30D3-5AA4-B65B-0D7BA7503D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4734" y="117702"/>
            <a:ext cx="40498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kumimoji="1" lang="en-US" altLang="ja-JP" sz="2000" b="1" dirty="0"/>
              <a:t>Correlation between QCS-L and QCS-R</a:t>
            </a:r>
            <a:endParaRPr kumimoji="1" lang="en-US" altLang="ja-JP" sz="2000" b="1" dirty="0">
              <a:solidFill>
                <a:schemeClr val="tx1"/>
              </a:solidFill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77A527E-53ED-04B8-54FD-DA3EB737E4EA}"/>
              </a:ext>
            </a:extLst>
          </p:cNvPr>
          <p:cNvGrpSpPr>
            <a:grpSpLocks noChangeAspect="1"/>
          </p:cNvGrpSpPr>
          <p:nvPr/>
        </p:nvGrpSpPr>
        <p:grpSpPr>
          <a:xfrm>
            <a:off x="550333" y="384402"/>
            <a:ext cx="4191000" cy="2426976"/>
            <a:chOff x="242724" y="586346"/>
            <a:chExt cx="4718743" cy="2732588"/>
          </a:xfrm>
        </p:grpSpPr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1BCEC7D1-DB17-A137-ECFF-7CEEFBF0A98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2724" y="586346"/>
              <a:ext cx="4718743" cy="2732588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sp>
          <p:nvSpPr>
            <p:cNvPr id="8" name="星: 5 pt 7">
              <a:extLst>
                <a:ext uri="{FF2B5EF4-FFF2-40B4-BE49-F238E27FC236}">
                  <a16:creationId xmlns:a16="http://schemas.microsoft.com/office/drawing/2014/main" id="{229F57E5-707F-6828-AEB1-DB981DC39984}"/>
                </a:ext>
              </a:extLst>
            </p:cNvPr>
            <p:cNvSpPr/>
            <p:nvPr/>
          </p:nvSpPr>
          <p:spPr>
            <a:xfrm>
              <a:off x="3149596" y="1913459"/>
              <a:ext cx="321737" cy="245543"/>
            </a:xfrm>
            <a:prstGeom prst="star5">
              <a:avLst/>
            </a:prstGeom>
            <a:solidFill>
              <a:srgbClr val="FF0000"/>
            </a:solidFill>
            <a:ln w="285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星: 5 pt 8">
              <a:extLst>
                <a:ext uri="{FF2B5EF4-FFF2-40B4-BE49-F238E27FC236}">
                  <a16:creationId xmlns:a16="http://schemas.microsoft.com/office/drawing/2014/main" id="{FF101BF5-46F3-C665-098C-BF1D0F7036DA}"/>
                </a:ext>
              </a:extLst>
            </p:cNvPr>
            <p:cNvSpPr/>
            <p:nvPr/>
          </p:nvSpPr>
          <p:spPr>
            <a:xfrm>
              <a:off x="1312330" y="1557851"/>
              <a:ext cx="321737" cy="245543"/>
            </a:xfrm>
            <a:prstGeom prst="star5">
              <a:avLst/>
            </a:prstGeom>
            <a:solidFill>
              <a:srgbClr val="FF0000"/>
            </a:solidFill>
            <a:ln w="285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7FFB65D0-4595-4231-0487-2EE02A2524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6570582"/>
              </p:ext>
            </p:extLst>
          </p:nvPr>
        </p:nvGraphicFramePr>
        <p:xfrm>
          <a:off x="313997" y="3096190"/>
          <a:ext cx="5636207" cy="33774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38682">
                  <a:extLst>
                    <a:ext uri="{9D8B030D-6E8A-4147-A177-3AD203B41FA5}">
                      <a16:colId xmlns:a16="http://schemas.microsoft.com/office/drawing/2014/main" val="4069594832"/>
                    </a:ext>
                  </a:extLst>
                </a:gridCol>
                <a:gridCol w="1032592">
                  <a:extLst>
                    <a:ext uri="{9D8B030D-6E8A-4147-A177-3AD203B41FA5}">
                      <a16:colId xmlns:a16="http://schemas.microsoft.com/office/drawing/2014/main" val="3273616962"/>
                    </a:ext>
                  </a:extLst>
                </a:gridCol>
                <a:gridCol w="847349">
                  <a:extLst>
                    <a:ext uri="{9D8B030D-6E8A-4147-A177-3AD203B41FA5}">
                      <a16:colId xmlns:a16="http://schemas.microsoft.com/office/drawing/2014/main" val="1462931852"/>
                    </a:ext>
                  </a:extLst>
                </a:gridCol>
                <a:gridCol w="1026190">
                  <a:extLst>
                    <a:ext uri="{9D8B030D-6E8A-4147-A177-3AD203B41FA5}">
                      <a16:colId xmlns:a16="http://schemas.microsoft.com/office/drawing/2014/main" val="2183952344"/>
                    </a:ext>
                  </a:extLst>
                </a:gridCol>
                <a:gridCol w="1191394">
                  <a:extLst>
                    <a:ext uri="{9D8B030D-6E8A-4147-A177-3AD203B41FA5}">
                      <a16:colId xmlns:a16="http://schemas.microsoft.com/office/drawing/2014/main" val="4287576168"/>
                    </a:ext>
                  </a:extLst>
                </a:gridCol>
              </a:tblGrid>
              <a:tr h="728064">
                <a:tc gridSpan="5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</a:rPr>
                        <a:t>Summary of displacement measured by the gap sensors at several earthquakes</a:t>
                      </a:r>
                      <a:endParaRPr lang="ja-JP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3207275"/>
                  </a:ext>
                </a:extLst>
              </a:tr>
              <a:tr h="829184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</a:rPr>
                        <a:t>Date</a:t>
                      </a:r>
                      <a:endParaRPr lang="ja-JP" sz="18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</a:rPr>
                        <a:t>Intensity</a:t>
                      </a:r>
                      <a:endParaRPr lang="ja-JP" sz="18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</a:rPr>
                        <a:t>L-side</a:t>
                      </a:r>
                      <a:endParaRPr lang="ja-JP" sz="1800" dirty="0">
                        <a:effectLst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</a:rPr>
                        <a:t>(mm)</a:t>
                      </a:r>
                      <a:endParaRPr lang="ja-JP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</a:rPr>
                        <a:t>R-side</a:t>
                      </a:r>
                      <a:endParaRPr lang="ja-JP" sz="1800">
                        <a:effectLst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</a:rPr>
                        <a:t>(mm)</a:t>
                      </a:r>
                      <a:endParaRPr lang="ja-JP" sz="18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</a:rPr>
                        <a:t>Difference</a:t>
                      </a:r>
                      <a:endParaRPr lang="ja-JP" sz="1800" dirty="0">
                        <a:effectLst/>
                      </a:endParaRPr>
                    </a:p>
                    <a:p>
                      <a:pPr indent="118745" algn="ctr"/>
                      <a:r>
                        <a:rPr lang="en-GB" sz="1800" dirty="0">
                          <a:effectLst/>
                        </a:rPr>
                        <a:t>(mm)</a:t>
                      </a:r>
                      <a:endParaRPr lang="ja-JP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897588"/>
                  </a:ext>
                </a:extLst>
              </a:tr>
              <a:tr h="364032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</a:rPr>
                        <a:t>May 3</a:t>
                      </a:r>
                      <a:r>
                        <a:rPr lang="en-GB" sz="1800" baseline="30000">
                          <a:effectLst/>
                        </a:rPr>
                        <a:t>rd</a:t>
                      </a:r>
                      <a:r>
                        <a:rPr lang="en-GB" sz="1800">
                          <a:effectLst/>
                        </a:rPr>
                        <a:t>, 22</a:t>
                      </a:r>
                      <a:endParaRPr lang="ja-JP" sz="18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</a:rPr>
                        <a:t>1.3</a:t>
                      </a:r>
                      <a:endParaRPr lang="ja-JP" sz="18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</a:rPr>
                        <a:t>0.0359</a:t>
                      </a:r>
                      <a:endParaRPr lang="ja-JP" sz="18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</a:rPr>
                        <a:t>0.0364</a:t>
                      </a:r>
                      <a:endParaRPr lang="ja-JP" sz="18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</a:rPr>
                        <a:t>0.0005</a:t>
                      </a:r>
                      <a:endParaRPr lang="ja-JP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1084565"/>
                  </a:ext>
                </a:extLst>
              </a:tr>
              <a:tr h="364032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</a:rPr>
                        <a:t>May 5, 22</a:t>
                      </a:r>
                      <a:endParaRPr lang="ja-JP" sz="18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</a:rPr>
                        <a:t>2.4</a:t>
                      </a:r>
                      <a:endParaRPr lang="ja-JP" sz="18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</a:rPr>
                        <a:t>0.099</a:t>
                      </a:r>
                      <a:endParaRPr lang="ja-JP" sz="18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</a:rPr>
                        <a:t>0.104</a:t>
                      </a:r>
                      <a:endParaRPr lang="ja-JP" sz="18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</a:rPr>
                        <a:t>0.0053</a:t>
                      </a:r>
                      <a:endParaRPr lang="ja-JP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1366521"/>
                  </a:ext>
                </a:extLst>
              </a:tr>
              <a:tr h="364032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</a:rPr>
                        <a:t>May 8</a:t>
                      </a:r>
                      <a:r>
                        <a:rPr lang="en-GB" sz="1800" baseline="30000">
                          <a:effectLst/>
                        </a:rPr>
                        <a:t>th</a:t>
                      </a:r>
                      <a:r>
                        <a:rPr lang="en-GB" sz="1800">
                          <a:effectLst/>
                        </a:rPr>
                        <a:t>, 22</a:t>
                      </a:r>
                      <a:endParaRPr lang="ja-JP" sz="18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</a:rPr>
                        <a:t>0.8</a:t>
                      </a:r>
                      <a:endParaRPr lang="ja-JP" sz="18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</a:rPr>
                        <a:t>0.0189</a:t>
                      </a:r>
                      <a:endParaRPr lang="ja-JP" sz="18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</a:rPr>
                        <a:t>0.0194</a:t>
                      </a:r>
                      <a:endParaRPr lang="ja-JP" sz="18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</a:rPr>
                        <a:t>0.0005</a:t>
                      </a:r>
                      <a:endParaRPr lang="ja-JP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2725975"/>
                  </a:ext>
                </a:extLst>
              </a:tr>
              <a:tr h="364032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</a:rPr>
                        <a:t>May 9</a:t>
                      </a:r>
                      <a:r>
                        <a:rPr lang="en-GB" sz="1800" baseline="30000">
                          <a:effectLst/>
                        </a:rPr>
                        <a:t>th</a:t>
                      </a:r>
                      <a:r>
                        <a:rPr lang="en-GB" sz="1800">
                          <a:effectLst/>
                        </a:rPr>
                        <a:t>, 22</a:t>
                      </a:r>
                      <a:endParaRPr lang="ja-JP" sz="18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</a:rPr>
                        <a:t>1.0</a:t>
                      </a:r>
                      <a:endParaRPr lang="ja-JP" sz="18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</a:rPr>
                        <a:t>0.0371</a:t>
                      </a:r>
                      <a:endParaRPr lang="ja-JP" sz="18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</a:rPr>
                        <a:t>0.0353</a:t>
                      </a:r>
                      <a:endParaRPr lang="ja-JP" sz="18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</a:rPr>
                        <a:t>0.0017</a:t>
                      </a:r>
                      <a:endParaRPr lang="ja-JP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1091861"/>
                  </a:ext>
                </a:extLst>
              </a:tr>
              <a:tr h="364032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</a:rPr>
                        <a:t>May 22, 22</a:t>
                      </a:r>
                      <a:endParaRPr lang="ja-JP" sz="18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</a:rPr>
                        <a:t>2.4</a:t>
                      </a:r>
                      <a:endParaRPr lang="ja-JP" sz="18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</a:rPr>
                        <a:t>0.091</a:t>
                      </a:r>
                      <a:endParaRPr lang="ja-JP" sz="18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</a:rPr>
                        <a:t>0.083</a:t>
                      </a:r>
                      <a:endParaRPr lang="ja-JP" sz="18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</a:rPr>
                        <a:t>0.0084</a:t>
                      </a:r>
                      <a:endParaRPr lang="ja-JP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4964826"/>
                  </a:ext>
                </a:extLst>
              </a:tr>
            </a:tbl>
          </a:graphicData>
        </a:graphic>
      </p:graphicFrame>
      <p:sp>
        <p:nvSpPr>
          <p:cNvPr id="11" name="吹き出し: 角を丸めた四角形 10">
            <a:extLst>
              <a:ext uri="{FF2B5EF4-FFF2-40B4-BE49-F238E27FC236}">
                <a16:creationId xmlns:a16="http://schemas.microsoft.com/office/drawing/2014/main" id="{B23BCCF6-8A27-E98B-74D2-CAD0162EA7AA}"/>
              </a:ext>
            </a:extLst>
          </p:cNvPr>
          <p:cNvSpPr/>
          <p:nvPr/>
        </p:nvSpPr>
        <p:spPr>
          <a:xfrm>
            <a:off x="3350086" y="883920"/>
            <a:ext cx="1307074" cy="522353"/>
          </a:xfrm>
          <a:prstGeom prst="wedgeRoundRectCallout">
            <a:avLst>
              <a:gd name="adj1" fmla="val -46802"/>
              <a:gd name="adj2" fmla="val 95574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>
                <a:solidFill>
                  <a:schemeClr val="tx1"/>
                </a:solidFill>
              </a:rPr>
              <a:t>Gap sensor</a:t>
            </a:r>
          </a:p>
          <a:p>
            <a:pPr algn="ctr"/>
            <a:r>
              <a:rPr kumimoji="1" lang="en-US" altLang="ja-JP" sz="1600" b="1" dirty="0">
                <a:solidFill>
                  <a:schemeClr val="tx1"/>
                </a:solidFill>
              </a:rPr>
              <a:t>QCS-R(24Hz)</a:t>
            </a:r>
            <a:endParaRPr kumimoji="1" lang="ja-JP" altLang="en-US" sz="1600" b="1" dirty="0">
              <a:solidFill>
                <a:schemeClr val="tx1"/>
              </a:solidFill>
            </a:endParaRPr>
          </a:p>
        </p:txBody>
      </p:sp>
      <p:sp>
        <p:nvSpPr>
          <p:cNvPr id="12" name="吹き出し: 角を丸めた四角形 11">
            <a:extLst>
              <a:ext uri="{FF2B5EF4-FFF2-40B4-BE49-F238E27FC236}">
                <a16:creationId xmlns:a16="http://schemas.microsoft.com/office/drawing/2014/main" id="{EA478F13-C73A-E954-C67B-D91E71FD43C0}"/>
              </a:ext>
            </a:extLst>
          </p:cNvPr>
          <p:cNvSpPr/>
          <p:nvPr/>
        </p:nvSpPr>
        <p:spPr>
          <a:xfrm>
            <a:off x="643646" y="567338"/>
            <a:ext cx="1307074" cy="509943"/>
          </a:xfrm>
          <a:prstGeom prst="wedgeRoundRectCallout">
            <a:avLst>
              <a:gd name="adj1" fmla="val 29833"/>
              <a:gd name="adj2" fmla="val 87118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>
                <a:solidFill>
                  <a:schemeClr val="tx1"/>
                </a:solidFill>
              </a:rPr>
              <a:t>Gap sensor</a:t>
            </a:r>
          </a:p>
          <a:p>
            <a:pPr algn="ctr"/>
            <a:r>
              <a:rPr kumimoji="1" lang="en-US" altLang="ja-JP" sz="1600" b="1" dirty="0">
                <a:solidFill>
                  <a:schemeClr val="tx1"/>
                </a:solidFill>
              </a:rPr>
              <a:t>QCS-L(31Hz)</a:t>
            </a:r>
            <a:endParaRPr kumimoji="1" lang="ja-JP" altLang="en-US" sz="1600" b="1" dirty="0">
              <a:solidFill>
                <a:schemeClr val="tx1"/>
              </a:solidFill>
            </a:endParaRPr>
          </a:p>
        </p:txBody>
      </p:sp>
      <p:sp>
        <p:nvSpPr>
          <p:cNvPr id="13" name="吹き出し: 角を丸めた四角形 12">
            <a:extLst>
              <a:ext uri="{FF2B5EF4-FFF2-40B4-BE49-F238E27FC236}">
                <a16:creationId xmlns:a16="http://schemas.microsoft.com/office/drawing/2014/main" id="{093A9E10-2865-D30C-0019-B7AE5C850279}"/>
              </a:ext>
            </a:extLst>
          </p:cNvPr>
          <p:cNvSpPr/>
          <p:nvPr/>
        </p:nvSpPr>
        <p:spPr>
          <a:xfrm>
            <a:off x="5118769" y="599436"/>
            <a:ext cx="3396581" cy="1513718"/>
          </a:xfrm>
          <a:prstGeom prst="wedgeRoundRectCallout">
            <a:avLst>
              <a:gd name="adj1" fmla="val -60838"/>
              <a:gd name="adj2" fmla="val 21453"/>
              <a:gd name="adj3" fmla="val 16667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b="1" dirty="0">
                <a:solidFill>
                  <a:schemeClr val="tx1"/>
                </a:solidFill>
              </a:rPr>
              <a:t>If two QCS’s don’t </a:t>
            </a:r>
            <a:r>
              <a:rPr kumimoji="1" lang="en-US" altLang="ja-JP" b="1" dirty="0" err="1">
                <a:solidFill>
                  <a:schemeClr val="tx1"/>
                </a:solidFill>
              </a:rPr>
              <a:t>recieve</a:t>
            </a:r>
            <a:r>
              <a:rPr kumimoji="1" lang="en-US" altLang="ja-JP" b="1" dirty="0">
                <a:solidFill>
                  <a:schemeClr val="tx1"/>
                </a:solidFill>
              </a:rPr>
              <a:t> earthquake effect, displacement of both sensors  must be almost same and small.</a:t>
            </a:r>
          </a:p>
        </p:txBody>
      </p:sp>
      <p:sp>
        <p:nvSpPr>
          <p:cNvPr id="14" name="吹き出し: 角を丸めた四角形 13">
            <a:extLst>
              <a:ext uri="{FF2B5EF4-FFF2-40B4-BE49-F238E27FC236}">
                <a16:creationId xmlns:a16="http://schemas.microsoft.com/office/drawing/2014/main" id="{B9902353-4857-733C-7502-31F3C8545B06}"/>
              </a:ext>
            </a:extLst>
          </p:cNvPr>
          <p:cNvSpPr/>
          <p:nvPr/>
        </p:nvSpPr>
        <p:spPr>
          <a:xfrm>
            <a:off x="6164911" y="3925661"/>
            <a:ext cx="2818222" cy="857743"/>
          </a:xfrm>
          <a:prstGeom prst="wedgeRoundRectCallout">
            <a:avLst>
              <a:gd name="adj1" fmla="val -20001"/>
              <a:gd name="adj2" fmla="val -80870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b="1" dirty="0">
                <a:solidFill>
                  <a:schemeClr val="tx1"/>
                </a:solidFill>
              </a:rPr>
              <a:t>Evidence:</a:t>
            </a:r>
          </a:p>
          <a:p>
            <a:r>
              <a:rPr kumimoji="1" lang="en-US" altLang="ja-JP" b="1" dirty="0">
                <a:solidFill>
                  <a:schemeClr val="tx1"/>
                </a:solidFill>
              </a:rPr>
              <a:t> </a:t>
            </a:r>
            <a:r>
              <a:rPr kumimoji="1" lang="en-US" altLang="ja-JP" b="1" dirty="0">
                <a:solidFill>
                  <a:schemeClr val="tx1"/>
                </a:solidFill>
                <a:sym typeface="Wingdings" panose="05000000000000000000" pitchFamily="2" charset="2"/>
              </a:rPr>
              <a:t> Belle II shakes not QCS</a:t>
            </a:r>
            <a:endParaRPr kumimoji="1" lang="en-US" altLang="ja-JP" b="1" dirty="0">
              <a:solidFill>
                <a:schemeClr val="tx1"/>
              </a:solidFill>
            </a:endParaRPr>
          </a:p>
        </p:txBody>
      </p:sp>
      <p:sp>
        <p:nvSpPr>
          <p:cNvPr id="15" name="吹き出し: 角を丸めた四角形 14">
            <a:extLst>
              <a:ext uri="{FF2B5EF4-FFF2-40B4-BE49-F238E27FC236}">
                <a16:creationId xmlns:a16="http://schemas.microsoft.com/office/drawing/2014/main" id="{9E67BFE3-34ED-F4C8-689A-5AC7B0E6F557}"/>
              </a:ext>
            </a:extLst>
          </p:cNvPr>
          <p:cNvSpPr/>
          <p:nvPr/>
        </p:nvSpPr>
        <p:spPr>
          <a:xfrm>
            <a:off x="6164911" y="5199241"/>
            <a:ext cx="2818222" cy="857743"/>
          </a:xfrm>
          <a:prstGeom prst="wedgeRoundRectCallout">
            <a:avLst>
              <a:gd name="adj1" fmla="val -20001"/>
              <a:gd name="adj2" fmla="val -96664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b="1" dirty="0">
                <a:solidFill>
                  <a:schemeClr val="tx1"/>
                </a:solidFill>
              </a:rPr>
              <a:t>Quench:</a:t>
            </a:r>
          </a:p>
          <a:p>
            <a:r>
              <a:rPr kumimoji="1" lang="en-US" altLang="ja-JP" b="1" dirty="0">
                <a:solidFill>
                  <a:schemeClr val="tx1"/>
                </a:solidFill>
              </a:rPr>
              <a:t> </a:t>
            </a:r>
            <a:r>
              <a:rPr kumimoji="1" lang="en-US" altLang="ja-JP" b="1" dirty="0">
                <a:solidFill>
                  <a:schemeClr val="tx1"/>
                </a:solidFill>
                <a:sym typeface="Wingdings" panose="05000000000000000000" pitchFamily="2" charset="2"/>
              </a:rPr>
              <a:t> Belle II shakes not QCS</a:t>
            </a:r>
            <a:endParaRPr kumimoji="1" lang="en-US" altLang="ja-JP" b="1" dirty="0">
              <a:solidFill>
                <a:schemeClr val="tx1"/>
              </a:solidFill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D5D3D3AF-0FE4-C63B-B463-8427DAD01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F8AF7-0AA0-40A1-87C7-E62FD43E48E2}" type="slidenum">
              <a:rPr kumimoji="1" lang="ja-JP" altLang="en-US" smtClean="0"/>
              <a:t>17</a:t>
            </a:fld>
            <a:endParaRPr kumimoji="1" lang="ja-JP" altLang="en-US"/>
          </a:p>
        </p:txBody>
      </p:sp>
      <p:sp>
        <p:nvSpPr>
          <p:cNvPr id="16" name="吹き出し: 角を丸めた四角形 15">
            <a:extLst>
              <a:ext uri="{FF2B5EF4-FFF2-40B4-BE49-F238E27FC236}">
                <a16:creationId xmlns:a16="http://schemas.microsoft.com/office/drawing/2014/main" id="{81B3B280-3BF2-1003-15FF-28F4A93CF12C}"/>
              </a:ext>
            </a:extLst>
          </p:cNvPr>
          <p:cNvSpPr/>
          <p:nvPr/>
        </p:nvSpPr>
        <p:spPr>
          <a:xfrm>
            <a:off x="6215103" y="2339699"/>
            <a:ext cx="2378564" cy="1089301"/>
          </a:xfrm>
          <a:prstGeom prst="wedgeRoundRectCallout">
            <a:avLst>
              <a:gd name="adj1" fmla="val -62234"/>
              <a:gd name="adj2" fmla="val 36324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b="1" dirty="0">
                <a:solidFill>
                  <a:schemeClr val="tx1"/>
                </a:solidFill>
              </a:rPr>
              <a:t>Result:</a:t>
            </a:r>
          </a:p>
          <a:p>
            <a:r>
              <a:rPr kumimoji="1" lang="en-US" altLang="ja-JP" b="1" dirty="0">
                <a:solidFill>
                  <a:schemeClr val="tx1"/>
                </a:solidFill>
              </a:rPr>
              <a:t>- Small displacement. - Almost same value.</a:t>
            </a:r>
          </a:p>
        </p:txBody>
      </p:sp>
    </p:spTree>
    <p:extLst>
      <p:ext uri="{BB962C8B-B14F-4D97-AF65-F5344CB8AC3E}">
        <p14:creationId xmlns:p14="http://schemas.microsoft.com/office/powerpoint/2010/main" val="23115422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F84BD2A-5B1F-748F-F454-9A057198F4FE}"/>
              </a:ext>
            </a:extLst>
          </p:cNvPr>
          <p:cNvSpPr txBox="1"/>
          <p:nvPr/>
        </p:nvSpPr>
        <p:spPr>
          <a:xfrm>
            <a:off x="233265" y="214604"/>
            <a:ext cx="43131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/>
              <a:t>Measurement of relative displacement</a:t>
            </a:r>
            <a:endParaRPr kumimoji="1" lang="ja-JP" altLang="en-US" sz="2000" b="1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036121D9-254C-A57A-39FD-E774EC46E7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652653"/>
            <a:ext cx="3473543" cy="2684907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D0CD2E09-4E20-5410-9D1E-04BC43ED7F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0253" y="3662054"/>
            <a:ext cx="3473543" cy="2981341"/>
          </a:xfrm>
          <a:prstGeom prst="rect">
            <a:avLst/>
          </a:prstGeom>
        </p:spPr>
      </p:pic>
      <p:graphicFrame>
        <p:nvGraphicFramePr>
          <p:cNvPr id="10" name="表 10">
            <a:extLst>
              <a:ext uri="{FF2B5EF4-FFF2-40B4-BE49-F238E27FC236}">
                <a16:creationId xmlns:a16="http://schemas.microsoft.com/office/drawing/2014/main" id="{FB68C09F-27B4-1F60-905E-2816D0A208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2767058"/>
              </p:ext>
            </p:extLst>
          </p:nvPr>
        </p:nvGraphicFramePr>
        <p:xfrm>
          <a:off x="4681728" y="652653"/>
          <a:ext cx="4103543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4703">
                  <a:extLst>
                    <a:ext uri="{9D8B030D-6E8A-4147-A177-3AD203B41FA5}">
                      <a16:colId xmlns:a16="http://schemas.microsoft.com/office/drawing/2014/main" val="180604963"/>
                    </a:ext>
                  </a:extLst>
                </a:gridCol>
                <a:gridCol w="2148840">
                  <a:extLst>
                    <a:ext uri="{9D8B030D-6E8A-4147-A177-3AD203B41FA5}">
                      <a16:colId xmlns:a16="http://schemas.microsoft.com/office/drawing/2014/main" val="1963580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Detect.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Acceleration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81283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Type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Servo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3553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Company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err="1"/>
                        <a:t>Tokkyo-kiki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68347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Range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0.1 – 400Hz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03075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Sensitivity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32.6gal/1V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30846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Precision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10</a:t>
                      </a:r>
                      <a:r>
                        <a:rPr kumimoji="1" lang="en-US" altLang="ja-JP" baseline="30000" dirty="0"/>
                        <a:t>-6</a:t>
                      </a:r>
                      <a:r>
                        <a:rPr kumimoji="1" lang="en-US" altLang="ja-JP" dirty="0"/>
                        <a:t> gal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0665989"/>
                  </a:ext>
                </a:extLst>
              </a:tr>
            </a:tbl>
          </a:graphicData>
        </a:graphic>
      </p:graphicFrame>
      <p:sp>
        <p:nvSpPr>
          <p:cNvPr id="2" name="楕円 1">
            <a:extLst>
              <a:ext uri="{FF2B5EF4-FFF2-40B4-BE49-F238E27FC236}">
                <a16:creationId xmlns:a16="http://schemas.microsoft.com/office/drawing/2014/main" id="{7485BD4E-D290-50DD-E515-6E91187E4F71}"/>
              </a:ext>
            </a:extLst>
          </p:cNvPr>
          <p:cNvSpPr/>
          <p:nvPr/>
        </p:nvSpPr>
        <p:spPr>
          <a:xfrm>
            <a:off x="990600" y="1210733"/>
            <a:ext cx="2345267" cy="914400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8CEA50A6-6B9F-12B9-CA81-5FD8453FAF9D}"/>
              </a:ext>
            </a:extLst>
          </p:cNvPr>
          <p:cNvCxnSpPr>
            <a:stCxn id="2" idx="6"/>
          </p:cNvCxnSpPr>
          <p:nvPr/>
        </p:nvCxnSpPr>
        <p:spPr>
          <a:xfrm flipV="1">
            <a:off x="3335867" y="1490133"/>
            <a:ext cx="1345861" cy="1778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274D3056-7D7D-2416-C9D4-A9BCAEC652E6}"/>
              </a:ext>
            </a:extLst>
          </p:cNvPr>
          <p:cNvSpPr/>
          <p:nvPr/>
        </p:nvSpPr>
        <p:spPr>
          <a:xfrm>
            <a:off x="4384524" y="3427950"/>
            <a:ext cx="4400747" cy="928428"/>
          </a:xfrm>
          <a:prstGeom prst="wedgeRoundRectCallout">
            <a:avLst>
              <a:gd name="adj1" fmla="val -23662"/>
              <a:gd name="adj2" fmla="val -110891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b="1" dirty="0">
                <a:solidFill>
                  <a:schemeClr val="tx1"/>
                </a:solidFill>
              </a:rPr>
              <a:t>High precision acceleration sensors are set.</a:t>
            </a:r>
          </a:p>
        </p:txBody>
      </p:sp>
      <p:sp>
        <p:nvSpPr>
          <p:cNvPr id="4" name="吹き出し: 角を丸めた四角形 3">
            <a:extLst>
              <a:ext uri="{FF2B5EF4-FFF2-40B4-BE49-F238E27FC236}">
                <a16:creationId xmlns:a16="http://schemas.microsoft.com/office/drawing/2014/main" id="{36A62347-756C-5456-60FC-EE4987FEE945}"/>
              </a:ext>
            </a:extLst>
          </p:cNvPr>
          <p:cNvSpPr/>
          <p:nvPr/>
        </p:nvSpPr>
        <p:spPr>
          <a:xfrm>
            <a:off x="4572000" y="4877666"/>
            <a:ext cx="4184026" cy="928428"/>
          </a:xfrm>
          <a:prstGeom prst="wedgeRoundRectCallout">
            <a:avLst>
              <a:gd name="adj1" fmla="val -23723"/>
              <a:gd name="adj2" fmla="val -107277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b="1" dirty="0">
                <a:solidFill>
                  <a:schemeClr val="tx1"/>
                </a:solidFill>
              </a:rPr>
              <a:t>Displacement can be get from two times integration of acceleration time history.</a:t>
            </a:r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5241318-F158-CED2-F08C-0AECED84A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F8AF7-0AA0-40A1-87C7-E62FD43E48E2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18771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21800F0C-FBB3-05DE-2704-81E6714590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534" y="485689"/>
            <a:ext cx="8229407" cy="5886621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45D1E94-BB73-0669-27B3-F1971E815155}"/>
              </a:ext>
            </a:extLst>
          </p:cNvPr>
          <p:cNvSpPr txBox="1"/>
          <p:nvPr/>
        </p:nvSpPr>
        <p:spPr>
          <a:xfrm>
            <a:off x="0" y="0"/>
            <a:ext cx="33594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/>
              <a:t>Earthquake on Sep. 30</a:t>
            </a:r>
            <a:r>
              <a:rPr kumimoji="1" lang="en-US" altLang="ja-JP" sz="2000" b="1" baseline="30000" dirty="0"/>
              <a:t>th</a:t>
            </a:r>
            <a:r>
              <a:rPr kumimoji="1" lang="en-US" altLang="ja-JP" sz="2000" b="1" dirty="0"/>
              <a:t>, 2022</a:t>
            </a:r>
            <a:endParaRPr kumimoji="1" lang="ja-JP" altLang="en-US" sz="2000" b="1" dirty="0"/>
          </a:p>
        </p:txBody>
      </p:sp>
      <p:sp>
        <p:nvSpPr>
          <p:cNvPr id="11" name="スライド番号プレースホルダー 10">
            <a:extLst>
              <a:ext uri="{FF2B5EF4-FFF2-40B4-BE49-F238E27FC236}">
                <a16:creationId xmlns:a16="http://schemas.microsoft.com/office/drawing/2014/main" id="{C56F6C2C-827C-2AC0-48BE-C69A5E8A4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BD2A3-D1B1-452F-A30F-D2ECFEB37652}" type="slidenum">
              <a:rPr kumimoji="1" lang="ja-JP" altLang="en-US" smtClean="0"/>
              <a:t>19</a:t>
            </a:fld>
            <a:endParaRPr kumimoji="1" lang="ja-JP" altLang="en-US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19EF01BF-57D8-D100-4770-9CC823683B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142" y="2064504"/>
            <a:ext cx="2057400" cy="448238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0" name="吹き出し: 角を丸めた四角形 9">
            <a:extLst>
              <a:ext uri="{FF2B5EF4-FFF2-40B4-BE49-F238E27FC236}">
                <a16:creationId xmlns:a16="http://schemas.microsoft.com/office/drawing/2014/main" id="{FF813C16-C120-FD1E-DA90-7AFE5CACCEAF}"/>
              </a:ext>
            </a:extLst>
          </p:cNvPr>
          <p:cNvSpPr/>
          <p:nvPr/>
        </p:nvSpPr>
        <p:spPr>
          <a:xfrm>
            <a:off x="1779494" y="1615379"/>
            <a:ext cx="1048366" cy="557758"/>
          </a:xfrm>
          <a:prstGeom prst="wedgeRoundRectCallout">
            <a:avLst>
              <a:gd name="adj1" fmla="val -14277"/>
              <a:gd name="adj2" fmla="val 37083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>
                <a:solidFill>
                  <a:schemeClr val="tx1"/>
                </a:solidFill>
              </a:rPr>
              <a:t>Intensity:</a:t>
            </a:r>
          </a:p>
          <a:p>
            <a:pPr algn="ctr"/>
            <a:r>
              <a:rPr kumimoji="1" lang="en-US" altLang="ja-JP" sz="1600" b="1" dirty="0">
                <a:solidFill>
                  <a:schemeClr val="tx1"/>
                </a:solidFill>
              </a:rPr>
              <a:t>2.1</a:t>
            </a:r>
            <a:endParaRPr kumimoji="1" lang="ja-JP" altLang="en-US" sz="1600" b="1" dirty="0">
              <a:solidFill>
                <a:schemeClr val="tx1"/>
              </a:solidFill>
            </a:endParaRPr>
          </a:p>
        </p:txBody>
      </p:sp>
      <p:sp>
        <p:nvSpPr>
          <p:cNvPr id="3" name="吹き出し: 角を丸めた四角形 2">
            <a:extLst>
              <a:ext uri="{FF2B5EF4-FFF2-40B4-BE49-F238E27FC236}">
                <a16:creationId xmlns:a16="http://schemas.microsoft.com/office/drawing/2014/main" id="{AC8F50B6-9F65-0533-79DA-BF48D13D4483}"/>
              </a:ext>
            </a:extLst>
          </p:cNvPr>
          <p:cNvSpPr/>
          <p:nvPr/>
        </p:nvSpPr>
        <p:spPr>
          <a:xfrm>
            <a:off x="6355345" y="2976153"/>
            <a:ext cx="790777" cy="221200"/>
          </a:xfrm>
          <a:prstGeom prst="wedgeRoundRectCallout">
            <a:avLst>
              <a:gd name="adj1" fmla="val -71335"/>
              <a:gd name="adj2" fmla="val 93889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>
                <a:solidFill>
                  <a:schemeClr val="tx1"/>
                </a:solidFill>
              </a:rPr>
              <a:t>KEK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sp>
        <p:nvSpPr>
          <p:cNvPr id="4" name="吹き出し: 角を丸めた四角形 3">
            <a:extLst>
              <a:ext uri="{FF2B5EF4-FFF2-40B4-BE49-F238E27FC236}">
                <a16:creationId xmlns:a16="http://schemas.microsoft.com/office/drawing/2014/main" id="{6E921761-B3A8-A7AD-21EA-490E3CEC63BC}"/>
              </a:ext>
            </a:extLst>
          </p:cNvPr>
          <p:cNvSpPr/>
          <p:nvPr/>
        </p:nvSpPr>
        <p:spPr>
          <a:xfrm>
            <a:off x="5667173" y="5138656"/>
            <a:ext cx="790777" cy="221200"/>
          </a:xfrm>
          <a:prstGeom prst="wedgeRoundRectCallout">
            <a:avLst>
              <a:gd name="adj1" fmla="val -87395"/>
              <a:gd name="adj2" fmla="val 2026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>
                <a:solidFill>
                  <a:schemeClr val="tx1"/>
                </a:solidFill>
              </a:rPr>
              <a:t>Tokyo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070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8744778-6662-B267-6B09-FCBE871DE0E1}"/>
              </a:ext>
            </a:extLst>
          </p:cNvPr>
          <p:cNvSpPr txBox="1"/>
          <p:nvPr/>
        </p:nvSpPr>
        <p:spPr>
          <a:xfrm>
            <a:off x="211667" y="268361"/>
            <a:ext cx="49008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/>
              <a:t>Distribution of earthquake in Japan</a:t>
            </a:r>
          </a:p>
          <a:p>
            <a:r>
              <a:rPr kumimoji="1" lang="en-US" altLang="ja-JP" sz="1200" b="1" dirty="0"/>
              <a:t>https://earthquake.tenki.jp/bousai/earthquake/seismicity-map/100days/</a:t>
            </a:r>
          </a:p>
        </p:txBody>
      </p:sp>
      <p:sp>
        <p:nvSpPr>
          <p:cNvPr id="3" name="吹き出し: 角を丸めた四角形 2">
            <a:extLst>
              <a:ext uri="{FF2B5EF4-FFF2-40B4-BE49-F238E27FC236}">
                <a16:creationId xmlns:a16="http://schemas.microsoft.com/office/drawing/2014/main" id="{8EB711B3-48C0-561A-0945-B228629877F8}"/>
              </a:ext>
            </a:extLst>
          </p:cNvPr>
          <p:cNvSpPr/>
          <p:nvPr/>
        </p:nvSpPr>
        <p:spPr>
          <a:xfrm>
            <a:off x="5239619" y="976247"/>
            <a:ext cx="1617133" cy="965200"/>
          </a:xfrm>
          <a:prstGeom prst="wedgeRoundRectCallout">
            <a:avLst>
              <a:gd name="adj1" fmla="val -63426"/>
              <a:gd name="adj2" fmla="val -19037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</a:rPr>
              <a:t>In 30 days,</a:t>
            </a:r>
          </a:p>
          <a:p>
            <a:pPr algn="ctr"/>
            <a:r>
              <a:rPr kumimoji="1" lang="en-US" altLang="ja-JP" b="1" dirty="0">
                <a:solidFill>
                  <a:schemeClr val="tx1"/>
                </a:solidFill>
              </a:rPr>
              <a:t>129 times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sp>
        <p:nvSpPr>
          <p:cNvPr id="4" name="吹き出し: 角を丸めた四角形 3">
            <a:extLst>
              <a:ext uri="{FF2B5EF4-FFF2-40B4-BE49-F238E27FC236}">
                <a16:creationId xmlns:a16="http://schemas.microsoft.com/office/drawing/2014/main" id="{1A9F2E78-6D13-FFFA-3D87-7DCDDDA433DB}"/>
              </a:ext>
            </a:extLst>
          </p:cNvPr>
          <p:cNvSpPr/>
          <p:nvPr/>
        </p:nvSpPr>
        <p:spPr>
          <a:xfrm>
            <a:off x="1212359" y="4861615"/>
            <a:ext cx="1617133" cy="965200"/>
          </a:xfrm>
          <a:prstGeom prst="wedgeRoundRectCallout">
            <a:avLst>
              <a:gd name="adj1" fmla="val 71129"/>
              <a:gd name="adj2" fmla="val -31318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</a:rPr>
              <a:t>In 100 days,</a:t>
            </a:r>
          </a:p>
          <a:p>
            <a:pPr algn="ctr"/>
            <a:r>
              <a:rPr kumimoji="1" lang="en-US" altLang="ja-JP" b="1" dirty="0">
                <a:solidFill>
                  <a:schemeClr val="tx1"/>
                </a:solidFill>
              </a:rPr>
              <a:t>493 times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2141BA81-86C0-6181-1A5B-6FB39EE255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7677" y="2208109"/>
            <a:ext cx="5581650" cy="4181475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27A3ACB7-5503-44DA-BA64-8C929AEAB9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536" y="976247"/>
            <a:ext cx="4654172" cy="3486658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B055174-9D9A-CD5C-4BA6-962A7B1E1218}"/>
              </a:ext>
            </a:extLst>
          </p:cNvPr>
          <p:cNvSpPr txBox="1"/>
          <p:nvPr/>
        </p:nvSpPr>
        <p:spPr>
          <a:xfrm>
            <a:off x="211667" y="6420195"/>
            <a:ext cx="53397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solidFill>
                  <a:srgbClr val="0000FF"/>
                </a:solidFill>
                <a:sym typeface="Wingdings" panose="05000000000000000000" pitchFamily="2" charset="2"/>
              </a:rPr>
              <a:t> In Japan, w</a:t>
            </a:r>
            <a:r>
              <a:rPr kumimoji="1" lang="en-US" altLang="ja-JP" sz="2000" b="1" dirty="0">
                <a:solidFill>
                  <a:srgbClr val="0000FF"/>
                </a:solidFill>
              </a:rPr>
              <a:t>e experience a lot of earthquakes!</a:t>
            </a:r>
            <a:endParaRPr kumimoji="1" lang="ja-JP" altLang="en-US" sz="2000" b="1" dirty="0">
              <a:solidFill>
                <a:srgbClr val="0000FF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CC7E37A-D293-5DDC-0AA1-21E089B7EB49}"/>
              </a:ext>
            </a:extLst>
          </p:cNvPr>
          <p:cNvSpPr txBox="1"/>
          <p:nvPr/>
        </p:nvSpPr>
        <p:spPr>
          <a:xfrm>
            <a:off x="7154991" y="1715833"/>
            <a:ext cx="1585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/>
              <a:t>Each color: Depth</a:t>
            </a:r>
          </a:p>
          <a:p>
            <a:r>
              <a:rPr kumimoji="1" lang="en-US" altLang="ja-JP" sz="1200" b="1" dirty="0"/>
              <a:t>Circle size: Magnitude</a:t>
            </a:r>
            <a:endParaRPr kumimoji="1" lang="ja-JP" altLang="en-US" sz="1200" b="1" dirty="0"/>
          </a:p>
        </p:txBody>
      </p:sp>
      <p:sp>
        <p:nvSpPr>
          <p:cNvPr id="9" name="吹き出し: 角を丸めた四角形 8">
            <a:extLst>
              <a:ext uri="{FF2B5EF4-FFF2-40B4-BE49-F238E27FC236}">
                <a16:creationId xmlns:a16="http://schemas.microsoft.com/office/drawing/2014/main" id="{D2AD7D90-A9C5-BB93-2572-CE210658FB11}"/>
              </a:ext>
            </a:extLst>
          </p:cNvPr>
          <p:cNvSpPr/>
          <p:nvPr/>
        </p:nvSpPr>
        <p:spPr>
          <a:xfrm>
            <a:off x="3931498" y="2306857"/>
            <a:ext cx="790777" cy="221200"/>
          </a:xfrm>
          <a:prstGeom prst="wedgeRoundRectCallout">
            <a:avLst>
              <a:gd name="adj1" fmla="val -103536"/>
              <a:gd name="adj2" fmla="val 93889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>
                <a:solidFill>
                  <a:schemeClr val="tx1"/>
                </a:solidFill>
              </a:rPr>
              <a:t>KEK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sp>
        <p:nvSpPr>
          <p:cNvPr id="10" name="吹き出し: 角を丸めた四角形 9">
            <a:extLst>
              <a:ext uri="{FF2B5EF4-FFF2-40B4-BE49-F238E27FC236}">
                <a16:creationId xmlns:a16="http://schemas.microsoft.com/office/drawing/2014/main" id="{A8BA96E1-B2B3-40C6-B4E8-061A60E31AD2}"/>
              </a:ext>
            </a:extLst>
          </p:cNvPr>
          <p:cNvSpPr/>
          <p:nvPr/>
        </p:nvSpPr>
        <p:spPr>
          <a:xfrm>
            <a:off x="7386460" y="3871369"/>
            <a:ext cx="790777" cy="221200"/>
          </a:xfrm>
          <a:prstGeom prst="wedgeRoundRectCallout">
            <a:avLst>
              <a:gd name="adj1" fmla="val -103536"/>
              <a:gd name="adj2" fmla="val 93889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>
                <a:solidFill>
                  <a:schemeClr val="tx1"/>
                </a:solidFill>
              </a:rPr>
              <a:t>KEK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sp>
        <p:nvSpPr>
          <p:cNvPr id="11" name="スライド番号プレースホルダー 10">
            <a:extLst>
              <a:ext uri="{FF2B5EF4-FFF2-40B4-BE49-F238E27FC236}">
                <a16:creationId xmlns:a16="http://schemas.microsoft.com/office/drawing/2014/main" id="{C3E3FB75-F297-CA4A-BE6F-A423A80BE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F8AF7-0AA0-40A1-87C7-E62FD43E48E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33907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6C0BB919-8DCC-9903-6DBA-258396107E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1020" y="136525"/>
            <a:ext cx="2283061" cy="2269536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9E865532-5190-1351-5B77-6AE95AD8DB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800" y="349279"/>
            <a:ext cx="5833534" cy="6400575"/>
          </a:xfrm>
          <a:prstGeom prst="rect">
            <a:avLst/>
          </a:prstGeom>
        </p:spPr>
      </p:pic>
      <p:sp>
        <p:nvSpPr>
          <p:cNvPr id="4" name="Text Box 22">
            <a:extLst>
              <a:ext uri="{FF2B5EF4-FFF2-40B4-BE49-F238E27FC236}">
                <a16:creationId xmlns:a16="http://schemas.microsoft.com/office/drawing/2014/main" id="{690DCF09-9C15-CCF7-A377-3C46ED8AB9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1" y="41502"/>
            <a:ext cx="145315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kumimoji="1" lang="en-US" altLang="ja-JP" sz="2000" b="1" dirty="0"/>
              <a:t>Displacement</a:t>
            </a:r>
            <a:endParaRPr kumimoji="1" lang="en-US" altLang="ja-JP" sz="2000" b="1" dirty="0">
              <a:solidFill>
                <a:schemeClr val="tx1"/>
              </a:solidFill>
            </a:endParaRPr>
          </a:p>
        </p:txBody>
      </p:sp>
      <p:sp>
        <p:nvSpPr>
          <p:cNvPr id="5" name="吹き出し: 角を丸めた四角形 4">
            <a:extLst>
              <a:ext uri="{FF2B5EF4-FFF2-40B4-BE49-F238E27FC236}">
                <a16:creationId xmlns:a16="http://schemas.microsoft.com/office/drawing/2014/main" id="{9BEAB3D4-5E24-37CF-34D7-04088A91A689}"/>
              </a:ext>
            </a:extLst>
          </p:cNvPr>
          <p:cNvSpPr/>
          <p:nvPr/>
        </p:nvSpPr>
        <p:spPr>
          <a:xfrm>
            <a:off x="6527528" y="2514946"/>
            <a:ext cx="2584450" cy="1318737"/>
          </a:xfrm>
          <a:prstGeom prst="wedgeRoundRectCallout">
            <a:avLst>
              <a:gd name="adj1" fmla="val -65900"/>
              <a:gd name="adj2" fmla="val -6683"/>
              <a:gd name="adj3" fmla="val 16667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</a:rPr>
              <a:t>Relative</a:t>
            </a:r>
            <a:r>
              <a:rPr kumimoji="1" lang="ja-JP" altLang="en-US" b="1" dirty="0">
                <a:solidFill>
                  <a:schemeClr val="tx1"/>
                </a:solidFill>
              </a:rPr>
              <a:t> </a:t>
            </a:r>
            <a:r>
              <a:rPr kumimoji="1" lang="en-US" altLang="ja-JP" b="1" dirty="0">
                <a:solidFill>
                  <a:schemeClr val="tx1"/>
                </a:solidFill>
              </a:rPr>
              <a:t>displacement</a:t>
            </a:r>
            <a:r>
              <a:rPr kumimoji="1" lang="ja-JP" altLang="en-US" b="1" dirty="0">
                <a:solidFill>
                  <a:schemeClr val="tx1"/>
                </a:solidFill>
              </a:rPr>
              <a:t> </a:t>
            </a:r>
            <a:r>
              <a:rPr kumimoji="1" lang="en-US" altLang="ja-JP" b="1" dirty="0">
                <a:solidFill>
                  <a:schemeClr val="tx1"/>
                </a:solidFill>
              </a:rPr>
              <a:t>is</a:t>
            </a:r>
            <a:r>
              <a:rPr kumimoji="1" lang="ja-JP" altLang="en-US" b="1" dirty="0">
                <a:solidFill>
                  <a:schemeClr val="tx1"/>
                </a:solidFill>
              </a:rPr>
              <a:t> </a:t>
            </a:r>
            <a:r>
              <a:rPr kumimoji="1" lang="en-US" altLang="ja-JP" b="1" dirty="0">
                <a:solidFill>
                  <a:schemeClr val="tx1"/>
                </a:solidFill>
              </a:rPr>
              <a:t>larger</a:t>
            </a:r>
            <a:r>
              <a:rPr kumimoji="1" lang="ja-JP" altLang="en-US" b="1" dirty="0">
                <a:solidFill>
                  <a:schemeClr val="tx1"/>
                </a:solidFill>
              </a:rPr>
              <a:t> </a:t>
            </a:r>
            <a:r>
              <a:rPr kumimoji="1" lang="en-US" altLang="ja-JP" b="1" dirty="0">
                <a:solidFill>
                  <a:schemeClr val="tx1"/>
                </a:solidFill>
              </a:rPr>
              <a:t>than that of Belle II top!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E7C8D94-BEEE-737B-393E-BA8A4DCF5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BD2A3-D1B1-452F-A30F-D2ECFEB37652}" type="slidenum">
              <a:rPr kumimoji="1" lang="ja-JP" altLang="en-US" smtClean="0"/>
              <a:t>20</a:t>
            </a:fld>
            <a:endParaRPr kumimoji="1" lang="ja-JP" altLang="en-US"/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64993446-9BFD-13F3-AB43-0FA08A05815A}"/>
              </a:ext>
            </a:extLst>
          </p:cNvPr>
          <p:cNvCxnSpPr>
            <a:cxnSpLocks/>
          </p:cNvCxnSpPr>
          <p:nvPr/>
        </p:nvCxnSpPr>
        <p:spPr>
          <a:xfrm flipV="1">
            <a:off x="6925733" y="932523"/>
            <a:ext cx="1196747" cy="383582"/>
          </a:xfrm>
          <a:prstGeom prst="straightConnector1">
            <a:avLst/>
          </a:prstGeom>
          <a:ln w="38100">
            <a:solidFill>
              <a:schemeClr val="accent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9CB21786-E1CE-F355-522C-F262E092472D}"/>
              </a:ext>
            </a:extLst>
          </p:cNvPr>
          <p:cNvCxnSpPr>
            <a:cxnSpLocks/>
          </p:cNvCxnSpPr>
          <p:nvPr/>
        </p:nvCxnSpPr>
        <p:spPr>
          <a:xfrm flipV="1">
            <a:off x="7648846" y="924056"/>
            <a:ext cx="473634" cy="151809"/>
          </a:xfrm>
          <a:prstGeom prst="straightConnector1">
            <a:avLst/>
          </a:prstGeom>
          <a:ln w="38100">
            <a:solidFill>
              <a:srgbClr val="FFFF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吹き出し: 角を丸めた四角形 21">
            <a:extLst>
              <a:ext uri="{FF2B5EF4-FFF2-40B4-BE49-F238E27FC236}">
                <a16:creationId xmlns:a16="http://schemas.microsoft.com/office/drawing/2014/main" id="{8C0F463D-902D-5F03-F000-4D2195099D4F}"/>
              </a:ext>
            </a:extLst>
          </p:cNvPr>
          <p:cNvSpPr/>
          <p:nvPr/>
        </p:nvSpPr>
        <p:spPr>
          <a:xfrm>
            <a:off x="6909337" y="999960"/>
            <a:ext cx="688172" cy="258114"/>
          </a:xfrm>
          <a:prstGeom prst="wedgeRoundRectCallout">
            <a:avLst>
              <a:gd name="adj1" fmla="val -11050"/>
              <a:gd name="adj2" fmla="val 28285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>
                <a:solidFill>
                  <a:schemeClr val="tx1"/>
                </a:solidFill>
              </a:rPr>
              <a:t>EW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A5F68C73-0512-FD9E-6304-1CDAE2D71235}"/>
              </a:ext>
            </a:extLst>
          </p:cNvPr>
          <p:cNvCxnSpPr>
            <a:cxnSpLocks/>
          </p:cNvCxnSpPr>
          <p:nvPr/>
        </p:nvCxnSpPr>
        <p:spPr>
          <a:xfrm>
            <a:off x="7685276" y="773847"/>
            <a:ext cx="400340" cy="484227"/>
          </a:xfrm>
          <a:prstGeom prst="straightConnector1">
            <a:avLst/>
          </a:prstGeom>
          <a:ln w="38100">
            <a:solidFill>
              <a:srgbClr val="FFFF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吹き出し: 角を丸めた四角形 24">
            <a:extLst>
              <a:ext uri="{FF2B5EF4-FFF2-40B4-BE49-F238E27FC236}">
                <a16:creationId xmlns:a16="http://schemas.microsoft.com/office/drawing/2014/main" id="{E10485C7-8473-53C8-7A60-506E85C2ACFB}"/>
              </a:ext>
            </a:extLst>
          </p:cNvPr>
          <p:cNvSpPr/>
          <p:nvPr/>
        </p:nvSpPr>
        <p:spPr>
          <a:xfrm>
            <a:off x="8101469" y="1085418"/>
            <a:ext cx="688172" cy="258114"/>
          </a:xfrm>
          <a:prstGeom prst="wedgeRoundRectCallout">
            <a:avLst>
              <a:gd name="adj1" fmla="val -11050"/>
              <a:gd name="adj2" fmla="val 28285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>
                <a:solidFill>
                  <a:schemeClr val="tx1"/>
                </a:solidFill>
              </a:rPr>
              <a:t>NS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pic>
        <p:nvPicPr>
          <p:cNvPr id="31" name="図 30">
            <a:extLst>
              <a:ext uri="{FF2B5EF4-FFF2-40B4-BE49-F238E27FC236}">
                <a16:creationId xmlns:a16="http://schemas.microsoft.com/office/drawing/2014/main" id="{34BEBA82-E15A-6B4D-ECB6-5550401DFC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8437" y="4216053"/>
            <a:ext cx="2753678" cy="2273829"/>
          </a:xfrm>
          <a:prstGeom prst="rect">
            <a:avLst/>
          </a:prstGeom>
        </p:spPr>
      </p:pic>
      <p:pic>
        <p:nvPicPr>
          <p:cNvPr id="33" name="図 32">
            <a:extLst>
              <a:ext uri="{FF2B5EF4-FFF2-40B4-BE49-F238E27FC236}">
                <a16:creationId xmlns:a16="http://schemas.microsoft.com/office/drawing/2014/main" id="{D6151A08-23FD-EC47-BC81-F613CB7CD0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42509" y="1085418"/>
            <a:ext cx="1748155" cy="1441280"/>
          </a:xfrm>
          <a:prstGeom prst="rect">
            <a:avLst/>
          </a:prstGeom>
        </p:spPr>
      </p:pic>
      <p:sp>
        <p:nvSpPr>
          <p:cNvPr id="34" name="吹き出し: 角を丸めた四角形 33">
            <a:extLst>
              <a:ext uri="{FF2B5EF4-FFF2-40B4-BE49-F238E27FC236}">
                <a16:creationId xmlns:a16="http://schemas.microsoft.com/office/drawing/2014/main" id="{6675E1E0-65DF-42D0-E5F1-DF2A4ADC5A91}"/>
              </a:ext>
            </a:extLst>
          </p:cNvPr>
          <p:cNvSpPr/>
          <p:nvPr/>
        </p:nvSpPr>
        <p:spPr>
          <a:xfrm>
            <a:off x="4746305" y="1142236"/>
            <a:ext cx="688172" cy="258114"/>
          </a:xfrm>
          <a:prstGeom prst="wedgeRoundRectCallout">
            <a:avLst>
              <a:gd name="adj1" fmla="val -16096"/>
              <a:gd name="adj2" fmla="val 28285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>
                <a:solidFill>
                  <a:schemeClr val="tx1"/>
                </a:solidFill>
              </a:rPr>
              <a:t>NS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sp>
        <p:nvSpPr>
          <p:cNvPr id="35" name="吹き出し: 角を丸めた四角形 34">
            <a:extLst>
              <a:ext uri="{FF2B5EF4-FFF2-40B4-BE49-F238E27FC236}">
                <a16:creationId xmlns:a16="http://schemas.microsoft.com/office/drawing/2014/main" id="{3E8A7583-3AC5-A0B7-FF1A-58E72C3F27A0}"/>
              </a:ext>
            </a:extLst>
          </p:cNvPr>
          <p:cNvSpPr/>
          <p:nvPr/>
        </p:nvSpPr>
        <p:spPr>
          <a:xfrm>
            <a:off x="6747423" y="4387378"/>
            <a:ext cx="688172" cy="258114"/>
          </a:xfrm>
          <a:prstGeom prst="wedgeRoundRectCallout">
            <a:avLst>
              <a:gd name="adj1" fmla="val -11050"/>
              <a:gd name="adj2" fmla="val 28285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>
                <a:solidFill>
                  <a:schemeClr val="tx1"/>
                </a:solidFill>
              </a:rPr>
              <a:t>EW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sp>
        <p:nvSpPr>
          <p:cNvPr id="36" name="吹き出し: 角を丸めた四角形 35">
            <a:extLst>
              <a:ext uri="{FF2B5EF4-FFF2-40B4-BE49-F238E27FC236}">
                <a16:creationId xmlns:a16="http://schemas.microsoft.com/office/drawing/2014/main" id="{CB05A405-2463-A551-ACE3-A9DA69B5237C}"/>
              </a:ext>
            </a:extLst>
          </p:cNvPr>
          <p:cNvSpPr/>
          <p:nvPr/>
        </p:nvSpPr>
        <p:spPr>
          <a:xfrm>
            <a:off x="6798478" y="5223910"/>
            <a:ext cx="1213143" cy="258114"/>
          </a:xfrm>
          <a:prstGeom prst="wedgeRoundRectCallout">
            <a:avLst>
              <a:gd name="adj1" fmla="val 33616"/>
              <a:gd name="adj2" fmla="val -161967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>
                <a:solidFill>
                  <a:schemeClr val="tx1"/>
                </a:solidFill>
              </a:rPr>
              <a:t>Resonance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sp>
        <p:nvSpPr>
          <p:cNvPr id="37" name="Text Box 22">
            <a:extLst>
              <a:ext uri="{FF2B5EF4-FFF2-40B4-BE49-F238E27FC236}">
                <a16:creationId xmlns:a16="http://schemas.microsoft.com/office/drawing/2014/main" id="{3B45FB6B-36D5-8176-B152-EF2232F280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539" y="6442077"/>
            <a:ext cx="2609176" cy="307777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kumimoji="1" lang="en-US" altLang="ja-JP" sz="2000" b="1" dirty="0"/>
              <a:t>Data is still insufficient...</a:t>
            </a:r>
            <a:endParaRPr kumimoji="1" lang="en-US" altLang="ja-JP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776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吹き出し: 角を丸めた四角形 1">
            <a:extLst>
              <a:ext uri="{FF2B5EF4-FFF2-40B4-BE49-F238E27FC236}">
                <a16:creationId xmlns:a16="http://schemas.microsoft.com/office/drawing/2014/main" id="{9D371DDB-E8BB-61A4-0774-74D9DEE549A7}"/>
              </a:ext>
            </a:extLst>
          </p:cNvPr>
          <p:cNvSpPr/>
          <p:nvPr/>
        </p:nvSpPr>
        <p:spPr>
          <a:xfrm>
            <a:off x="693994" y="490321"/>
            <a:ext cx="7213873" cy="4962523"/>
          </a:xfrm>
          <a:prstGeom prst="wedgeRoundRectCallout">
            <a:avLst>
              <a:gd name="adj1" fmla="val -45589"/>
              <a:gd name="adj2" fmla="val 11294"/>
              <a:gd name="adj3" fmla="val 16667"/>
            </a:avLst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2400"/>
              </a:lnSpc>
            </a:pPr>
            <a:r>
              <a:rPr kumimoji="1" lang="en-US" altLang="ja-JP" sz="2000" b="1" dirty="0">
                <a:solidFill>
                  <a:schemeClr val="tx1"/>
                </a:solidFill>
              </a:rPr>
              <a:t>Summary</a:t>
            </a:r>
          </a:p>
          <a:p>
            <a:pPr>
              <a:lnSpc>
                <a:spcPts val="2400"/>
              </a:lnSpc>
            </a:pPr>
            <a:r>
              <a:rPr kumimoji="1" lang="en-US" altLang="ja-JP" b="1" dirty="0">
                <a:solidFill>
                  <a:schemeClr val="tx1"/>
                </a:solidFill>
              </a:rPr>
              <a:t>- QCS was quenched due to an earthquake.</a:t>
            </a:r>
          </a:p>
          <a:p>
            <a:pPr marL="285750" indent="-285750">
              <a:lnSpc>
                <a:spcPts val="2400"/>
              </a:lnSpc>
              <a:buFont typeface="Wingdings" panose="05000000000000000000" pitchFamily="2" charset="2"/>
              <a:buChar char="à"/>
            </a:pPr>
            <a:r>
              <a:rPr kumimoji="1" lang="en-US" altLang="ja-JP" b="1" dirty="0">
                <a:solidFill>
                  <a:schemeClr val="tx1"/>
                </a:solidFill>
              </a:rPr>
              <a:t>Response spectrum analysis (RSA/FEM) has been done.</a:t>
            </a:r>
          </a:p>
          <a:p>
            <a:pPr>
              <a:lnSpc>
                <a:spcPts val="2400"/>
              </a:lnSpc>
            </a:pPr>
            <a:r>
              <a:rPr kumimoji="1" lang="en-US" altLang="ja-JP" b="1" dirty="0">
                <a:solidFill>
                  <a:schemeClr val="tx1"/>
                </a:solidFill>
              </a:rPr>
              <a:t>        QCS was shaken? Belle II was shaken?</a:t>
            </a:r>
          </a:p>
          <a:p>
            <a:pPr marL="285750" indent="-285750">
              <a:lnSpc>
                <a:spcPts val="2400"/>
              </a:lnSpc>
              <a:buFont typeface="Wingdings" panose="05000000000000000000" pitchFamily="2" charset="2"/>
              <a:buChar char="è"/>
            </a:pPr>
            <a:r>
              <a:rPr kumimoji="1" lang="en-US" altLang="ja-JP" b="1" dirty="0">
                <a:solidFill>
                  <a:srgbClr val="0000FF"/>
                </a:solidFill>
                <a:sym typeface="Wingdings" panose="05000000000000000000" pitchFamily="2" charset="2"/>
              </a:rPr>
              <a:t>Answer: Belle II, not QCS.</a:t>
            </a:r>
          </a:p>
          <a:p>
            <a:pPr marL="285750" indent="-285750">
              <a:lnSpc>
                <a:spcPts val="2400"/>
              </a:lnSpc>
              <a:buFont typeface="Wingdings" panose="05000000000000000000" pitchFamily="2" charset="2"/>
              <a:buChar char="è"/>
            </a:pPr>
            <a:r>
              <a:rPr kumimoji="1" lang="en-US" altLang="ja-JP" b="1" dirty="0">
                <a:solidFill>
                  <a:srgbClr val="0000FF"/>
                </a:solidFill>
                <a:sym typeface="Wingdings" panose="05000000000000000000" pitchFamily="2" charset="2"/>
              </a:rPr>
              <a:t>True? </a:t>
            </a:r>
          </a:p>
          <a:p>
            <a:pPr>
              <a:lnSpc>
                <a:spcPts val="2400"/>
              </a:lnSpc>
            </a:pPr>
            <a:r>
              <a:rPr kumimoji="1" lang="en-US" altLang="ja-JP" b="1" dirty="0">
                <a:solidFill>
                  <a:srgbClr val="0000FF"/>
                </a:solidFill>
                <a:sym typeface="Wingdings" panose="05000000000000000000" pitchFamily="2" charset="2"/>
              </a:rPr>
              <a:t> - We decided to confirm FEM results.</a:t>
            </a:r>
          </a:p>
          <a:p>
            <a:pPr>
              <a:lnSpc>
                <a:spcPts val="2400"/>
              </a:lnSpc>
            </a:pPr>
            <a:r>
              <a:rPr kumimoji="1" lang="en-US" altLang="ja-JP" b="1" dirty="0">
                <a:solidFill>
                  <a:srgbClr val="0000FF"/>
                </a:solidFill>
                <a:sym typeface="Wingdings" panose="05000000000000000000" pitchFamily="2" charset="2"/>
              </a:rPr>
              <a:t> - We have to think about other effects. Bellows, Gap, etc.</a:t>
            </a:r>
          </a:p>
          <a:p>
            <a:pPr>
              <a:lnSpc>
                <a:spcPts val="2400"/>
              </a:lnSpc>
            </a:pPr>
            <a:endParaRPr kumimoji="1" lang="en-US" altLang="ja-JP" b="1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>
              <a:lnSpc>
                <a:spcPts val="2400"/>
              </a:lnSpc>
            </a:pPr>
            <a:r>
              <a:rPr kumimoji="1" lang="en-US" altLang="ja-JP" b="1" dirty="0">
                <a:solidFill>
                  <a:schemeClr val="tx1"/>
                </a:solidFill>
                <a:sym typeface="Wingdings" panose="05000000000000000000" pitchFamily="2" charset="2"/>
              </a:rPr>
              <a:t>Let’s measure earthquake at Belle II and QCS!</a:t>
            </a:r>
          </a:p>
          <a:p>
            <a:pPr marL="285750" indent="-285750">
              <a:lnSpc>
                <a:spcPts val="2400"/>
              </a:lnSpc>
              <a:buFontTx/>
              <a:buChar char="-"/>
            </a:pPr>
            <a:r>
              <a:rPr kumimoji="1" lang="en-US" altLang="ja-JP" b="1" dirty="0">
                <a:solidFill>
                  <a:srgbClr val="0000FF"/>
                </a:solidFill>
                <a:sym typeface="Wingdings" panose="05000000000000000000" pitchFamily="2" charset="2"/>
              </a:rPr>
              <a:t>From compare gap sensors  Belle was</a:t>
            </a:r>
            <a:r>
              <a:rPr kumimoji="1" lang="ja-JP" altLang="en-US" b="1" dirty="0">
                <a:solidFill>
                  <a:srgbClr val="0000FF"/>
                </a:solidFill>
                <a:sym typeface="Wingdings" panose="05000000000000000000" pitchFamily="2" charset="2"/>
              </a:rPr>
              <a:t> </a:t>
            </a:r>
            <a:r>
              <a:rPr kumimoji="1" lang="en-US" altLang="ja-JP" b="1" dirty="0">
                <a:solidFill>
                  <a:srgbClr val="0000FF"/>
                </a:solidFill>
                <a:sym typeface="Wingdings" panose="05000000000000000000" pitchFamily="2" charset="2"/>
              </a:rPr>
              <a:t>shaken.</a:t>
            </a:r>
          </a:p>
          <a:p>
            <a:pPr marL="285750" indent="-285750">
              <a:lnSpc>
                <a:spcPts val="2400"/>
              </a:lnSpc>
              <a:buFontTx/>
              <a:buChar char="-"/>
            </a:pPr>
            <a:r>
              <a:rPr kumimoji="1" lang="en-US" altLang="ja-JP" b="1" dirty="0">
                <a:solidFill>
                  <a:srgbClr val="0000FF"/>
                </a:solidFill>
                <a:sym typeface="Wingdings" panose="05000000000000000000" pitchFamily="2" charset="2"/>
              </a:rPr>
              <a:t>Results of RSA/FEM is consistent with measurement.</a:t>
            </a:r>
          </a:p>
          <a:p>
            <a:pPr marL="285750" indent="-285750">
              <a:lnSpc>
                <a:spcPts val="2400"/>
              </a:lnSpc>
              <a:buFontTx/>
              <a:buChar char="-"/>
            </a:pPr>
            <a:r>
              <a:rPr kumimoji="1" lang="en-US" altLang="ja-JP" b="1" dirty="0">
                <a:solidFill>
                  <a:srgbClr val="0000FF"/>
                </a:solidFill>
                <a:sym typeface="Wingdings" panose="05000000000000000000" pitchFamily="2" charset="2"/>
              </a:rPr>
              <a:t>Earthquakes is not damped at underground (GL-16m) until 2Hz.</a:t>
            </a:r>
          </a:p>
          <a:p>
            <a:pPr marL="285750" indent="-285750">
              <a:lnSpc>
                <a:spcPts val="2400"/>
              </a:lnSpc>
              <a:buFontTx/>
              <a:buChar char="-"/>
            </a:pPr>
            <a:r>
              <a:rPr kumimoji="1" lang="en-US" altLang="ja-JP" b="1" dirty="0">
                <a:solidFill>
                  <a:srgbClr val="0000FF"/>
                </a:solidFill>
                <a:sym typeface="Wingdings" panose="05000000000000000000" pitchFamily="2" charset="2"/>
              </a:rPr>
              <a:t>Relative displacement becomes larger than absolute displacement.</a:t>
            </a:r>
          </a:p>
          <a:p>
            <a:pPr>
              <a:lnSpc>
                <a:spcPts val="2400"/>
              </a:lnSpc>
            </a:pPr>
            <a:r>
              <a:rPr kumimoji="1" lang="en-US" altLang="ja-JP" b="1" dirty="0">
                <a:solidFill>
                  <a:srgbClr val="0000FF"/>
                </a:solidFill>
                <a:sym typeface="Wingdings" panose="05000000000000000000" pitchFamily="2" charset="2"/>
              </a:rPr>
              <a:t>           </a:t>
            </a:r>
            <a:r>
              <a:rPr kumimoji="1" lang="en-US" altLang="ja-JP" b="1" dirty="0">
                <a:solidFill>
                  <a:schemeClr val="tx1"/>
                </a:solidFill>
                <a:sym typeface="Wingdings" panose="05000000000000000000" pitchFamily="2" charset="2"/>
              </a:rPr>
              <a:t>Rel. disp. &lt; Abs. disp.    Rel. disp. &gt; Abs. disp.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0CC7E8F7-E647-E518-387E-45243F6DC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F8AF7-0AA0-40A1-87C7-E62FD43E48E2}" type="slidenum">
              <a:rPr kumimoji="1" lang="ja-JP" altLang="en-US" smtClean="0"/>
              <a:t>21</a:t>
            </a:fld>
            <a:endParaRPr kumimoji="1" lang="ja-JP" altLang="en-US"/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004B10A6-499F-B41B-8193-A826DE1B68FD}"/>
              </a:ext>
            </a:extLst>
          </p:cNvPr>
          <p:cNvCxnSpPr/>
          <p:nvPr/>
        </p:nvCxnSpPr>
        <p:spPr>
          <a:xfrm>
            <a:off x="1504335" y="5021217"/>
            <a:ext cx="2094271" cy="186813"/>
          </a:xfrm>
          <a:prstGeom prst="line">
            <a:avLst/>
          </a:prstGeom>
          <a:ln w="127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15D31A98-0868-BBE7-D8E2-F5D5ABB9E1E1}"/>
              </a:ext>
            </a:extLst>
          </p:cNvPr>
          <p:cNvCxnSpPr/>
          <p:nvPr/>
        </p:nvCxnSpPr>
        <p:spPr>
          <a:xfrm flipV="1">
            <a:off x="1484671" y="5040882"/>
            <a:ext cx="2133600" cy="206477"/>
          </a:xfrm>
          <a:prstGeom prst="line">
            <a:avLst/>
          </a:prstGeom>
          <a:ln w="127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楕円 7">
            <a:extLst>
              <a:ext uri="{FF2B5EF4-FFF2-40B4-BE49-F238E27FC236}">
                <a16:creationId xmlns:a16="http://schemas.microsoft.com/office/drawing/2014/main" id="{03DF7CD8-3C98-A09C-0E60-1FF66BF2E86F}"/>
              </a:ext>
            </a:extLst>
          </p:cNvPr>
          <p:cNvSpPr/>
          <p:nvPr/>
        </p:nvSpPr>
        <p:spPr>
          <a:xfrm>
            <a:off x="3923072" y="4932729"/>
            <a:ext cx="2094271" cy="385060"/>
          </a:xfrm>
          <a:prstGeom prst="ellipse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72534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97846C52-D061-9099-3191-D7871841BC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ja-JP" dirty="0"/>
              <a:t>Thank you!</a:t>
            </a:r>
            <a:endParaRPr lang="ja-JP" altLang="en-US" dirty="0"/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8238908A-7EB7-69AF-BE22-23C71B4BD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F8AF7-0AA0-40A1-87C7-E62FD43E48E2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23459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>
            <a:extLst>
              <a:ext uri="{FF2B5EF4-FFF2-40B4-BE49-F238E27FC236}">
                <a16:creationId xmlns:a16="http://schemas.microsoft.com/office/drawing/2014/main" id="{47258E4C-4DB7-DB1D-05B0-AAE7D7DC0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02DE9-96BD-46D0-99C9-972EE6439330}" type="slidenum">
              <a:rPr lang="en-US" altLang="ja-JP"/>
              <a:pPr/>
              <a:t>23</a:t>
            </a:fld>
            <a:endParaRPr lang="en-US" altLang="ja-JP"/>
          </a:p>
        </p:txBody>
      </p:sp>
      <p:graphicFrame>
        <p:nvGraphicFramePr>
          <p:cNvPr id="30358" name="Group 662">
            <a:extLst>
              <a:ext uri="{FF2B5EF4-FFF2-40B4-BE49-F238E27FC236}">
                <a16:creationId xmlns:a16="http://schemas.microsoft.com/office/drawing/2014/main" id="{6532D811-1EE7-954F-7B18-3F8402F047AF}"/>
              </a:ext>
            </a:extLst>
          </p:cNvPr>
          <p:cNvGraphicFramePr>
            <a:graphicFrameLocks noGrp="1"/>
          </p:cNvGraphicFramePr>
          <p:nvPr/>
        </p:nvGraphicFramePr>
        <p:xfrm>
          <a:off x="107950" y="93663"/>
          <a:ext cx="8964613" cy="6713516"/>
        </p:xfrm>
        <a:graphic>
          <a:graphicData uri="http://schemas.openxmlformats.org/drawingml/2006/table">
            <a:tbl>
              <a:tblPr/>
              <a:tblGrid>
                <a:gridCol w="600075">
                  <a:extLst>
                    <a:ext uri="{9D8B030D-6E8A-4147-A177-3AD203B41FA5}">
                      <a16:colId xmlns:a16="http://schemas.microsoft.com/office/drawing/2014/main" val="820340870"/>
                    </a:ext>
                  </a:extLst>
                </a:gridCol>
                <a:gridCol w="428625">
                  <a:extLst>
                    <a:ext uri="{9D8B030D-6E8A-4147-A177-3AD203B41FA5}">
                      <a16:colId xmlns:a16="http://schemas.microsoft.com/office/drawing/2014/main" val="3001129252"/>
                    </a:ext>
                  </a:extLst>
                </a:gridCol>
                <a:gridCol w="1030288">
                  <a:extLst>
                    <a:ext uri="{9D8B030D-6E8A-4147-A177-3AD203B41FA5}">
                      <a16:colId xmlns:a16="http://schemas.microsoft.com/office/drawing/2014/main" val="2024847049"/>
                    </a:ext>
                  </a:extLst>
                </a:gridCol>
                <a:gridCol w="1835150">
                  <a:extLst>
                    <a:ext uri="{9D8B030D-6E8A-4147-A177-3AD203B41FA5}">
                      <a16:colId xmlns:a16="http://schemas.microsoft.com/office/drawing/2014/main" val="4228723733"/>
                    </a:ext>
                  </a:extLst>
                </a:gridCol>
                <a:gridCol w="2586037">
                  <a:extLst>
                    <a:ext uri="{9D8B030D-6E8A-4147-A177-3AD203B41FA5}">
                      <a16:colId xmlns:a16="http://schemas.microsoft.com/office/drawing/2014/main" val="2012436442"/>
                    </a:ext>
                  </a:extLst>
                </a:gridCol>
                <a:gridCol w="2484438">
                  <a:extLst>
                    <a:ext uri="{9D8B030D-6E8A-4147-A177-3AD203B41FA5}">
                      <a16:colId xmlns:a16="http://schemas.microsoft.com/office/drawing/2014/main" val="3022845509"/>
                    </a:ext>
                  </a:extLst>
                </a:gridCol>
              </a:tblGrid>
              <a:tr h="195263"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JMA (Japan Meteorological Agency)</a:t>
                      </a:r>
                      <a:endParaRPr kumimoji="1" lang="en-US" altLang="ja-JP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http://www.jma.go.jp/jma/kishou/know/shindo/explane.html</a:t>
                      </a:r>
                      <a:endParaRPr kumimoji="1" lang="en-US" altLang="ja-JP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9095365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Scale: I</a:t>
                      </a:r>
                      <a:endParaRPr kumimoji="1" lang="en-US" altLang="ja-JP" sz="12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JMA</a:t>
                      </a:r>
                      <a:endParaRPr kumimoji="1" lang="en-US" altLang="ja-JP" sz="1200" b="1" i="0" u="none" strike="noStrike" cap="none" normalizeH="0" baseline="0">
                        <a:ln>
                          <a:noFill/>
                        </a:ln>
                        <a:solidFill>
                          <a:srgbClr val="FF00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Acc.(cm/s2): acc=0.45x10^(0.5I)</a:t>
                      </a:r>
                      <a:endParaRPr kumimoji="1" lang="en-US" altLang="ja-JP" sz="1200" b="1" i="0" u="none" strike="noStrike" cap="none" normalizeH="0" baseline="0">
                        <a:ln>
                          <a:noFill/>
                        </a:ln>
                        <a:solidFill>
                          <a:srgbClr val="FF00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People</a:t>
                      </a:r>
                      <a:endParaRPr kumimoji="1" lang="en-US" altLang="ja-JP" sz="10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Indoor Situations</a:t>
                      </a:r>
                      <a:endParaRPr kumimoji="1" lang="en-US" altLang="ja-JP" sz="10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Outdoor Situations</a:t>
                      </a:r>
                      <a:endParaRPr kumimoji="1" lang="en-US" altLang="ja-JP" sz="10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1979674"/>
                  </a:ext>
                </a:extLst>
              </a:tr>
              <a:tr h="2603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0</a:t>
                      </a:r>
                      <a:endParaRPr kumimoji="1" lang="en-US" altLang="ja-JP" sz="12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rgbClr val="FF00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rgbClr val="FF00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Imperceptible to people.</a:t>
                      </a:r>
                      <a:endParaRPr kumimoji="1" lang="en-US" altLang="ja-JP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96838727"/>
                  </a:ext>
                </a:extLst>
              </a:tr>
              <a:tr h="361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1</a:t>
                      </a:r>
                      <a:endParaRPr kumimoji="1" lang="en-US" altLang="ja-JP" sz="12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0.8</a:t>
                      </a:r>
                      <a:endParaRPr kumimoji="1" lang="en-US" altLang="ja-JP" sz="1200" b="1" i="0" u="none" strike="noStrike" cap="none" normalizeH="0" baseline="0">
                        <a:ln>
                          <a:noFill/>
                        </a:ln>
                        <a:solidFill>
                          <a:srgbClr val="FF00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1.4</a:t>
                      </a:r>
                      <a:endParaRPr kumimoji="1" lang="en-US" altLang="ja-JP" sz="1200" b="1" i="0" u="none" strike="noStrike" cap="none" normalizeH="0" baseline="0">
                        <a:ln>
                          <a:noFill/>
                        </a:ln>
                        <a:solidFill>
                          <a:srgbClr val="FF00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Felt by only some people in the building.</a:t>
                      </a:r>
                      <a:endParaRPr kumimoji="1" lang="en-US" altLang="ja-JP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2938621"/>
                  </a:ext>
                </a:extLst>
              </a:tr>
              <a:tr h="361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2</a:t>
                      </a:r>
                      <a:endParaRPr kumimoji="1" lang="en-US" altLang="ja-JP" sz="12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2.5</a:t>
                      </a:r>
                      <a:endParaRPr kumimoji="1" lang="en-US" altLang="ja-JP" sz="1200" b="1" i="0" u="none" strike="noStrike" cap="none" normalizeH="0" baseline="0">
                        <a:ln>
                          <a:noFill/>
                        </a:ln>
                        <a:solidFill>
                          <a:srgbClr val="FF00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4.5</a:t>
                      </a:r>
                      <a:endParaRPr kumimoji="1" lang="en-US" altLang="ja-JP" sz="1200" b="1" i="0" u="none" strike="noStrike" cap="none" normalizeH="0" baseline="0">
                        <a:ln>
                          <a:noFill/>
                        </a:ln>
                        <a:solidFill>
                          <a:srgbClr val="FF00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Felt by most people in the building. Some people awake.</a:t>
                      </a:r>
                      <a:endParaRPr kumimoji="1" lang="en-US" altLang="ja-JP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Hanging objects such as lamps swing slightly.</a:t>
                      </a:r>
                      <a:endParaRPr kumimoji="1" lang="en-US" altLang="ja-JP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1565622"/>
                  </a:ext>
                </a:extLst>
              </a:tr>
              <a:tr h="4476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3</a:t>
                      </a:r>
                      <a:endParaRPr kumimoji="1" lang="en-US" altLang="ja-JP" sz="12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25</a:t>
                      </a:r>
                      <a:endParaRPr kumimoji="1" lang="en-US" altLang="ja-JP" sz="1200" b="1" i="0" u="none" strike="noStrike" cap="none" normalizeH="0" baseline="0">
                        <a:ln>
                          <a:noFill/>
                        </a:ln>
                        <a:solidFill>
                          <a:srgbClr val="FF00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14</a:t>
                      </a:r>
                      <a:endParaRPr kumimoji="1" lang="en-US" altLang="ja-JP" sz="1200" b="1" i="0" u="none" strike="noStrike" cap="none" normalizeH="0" baseline="0">
                        <a:ln>
                          <a:noFill/>
                        </a:ln>
                        <a:solidFill>
                          <a:srgbClr val="FF00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Felt by most people in the building. Some people are frightened.</a:t>
                      </a:r>
                      <a:endParaRPr kumimoji="1" lang="en-US" altLang="ja-JP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Dishes in a cupboard rattle occasionally.</a:t>
                      </a:r>
                      <a:endParaRPr kumimoji="1" lang="en-US" altLang="ja-JP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Electric wires swing slightly.</a:t>
                      </a:r>
                      <a:endParaRPr kumimoji="1" lang="en-US" altLang="ja-JP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2287876"/>
                  </a:ext>
                </a:extLst>
              </a:tr>
              <a:tr h="644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4</a:t>
                      </a:r>
                      <a:endParaRPr kumimoji="1" lang="en-US" altLang="ja-JP" sz="12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80</a:t>
                      </a:r>
                      <a:endParaRPr kumimoji="1" lang="en-US" altLang="ja-JP" sz="1200" b="1" i="0" u="none" strike="noStrike" cap="none" normalizeH="0" baseline="0">
                        <a:ln>
                          <a:noFill/>
                        </a:ln>
                        <a:solidFill>
                          <a:srgbClr val="FF00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45</a:t>
                      </a:r>
                      <a:endParaRPr kumimoji="1" lang="en-US" altLang="ja-JP" sz="1200" b="1" i="0" u="none" strike="noStrike" cap="none" normalizeH="0" baseline="0">
                        <a:ln>
                          <a:noFill/>
                        </a:ln>
                        <a:solidFill>
                          <a:srgbClr val="FF00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Many people are frightened. Some people try to escape from danger. Most sleeping people awake.</a:t>
                      </a:r>
                      <a:endParaRPr kumimoji="1" lang="en-US" altLang="ja-JP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Hanging objects swing considerably and dishes in a cupboard rattle. Unstable ornaments fall occasionally.</a:t>
                      </a:r>
                      <a:endParaRPr kumimoji="1" lang="en-US" altLang="ja-JP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Electric wires swing considerably. People walking on a street and some people driving automobiles notice the tremor.</a:t>
                      </a:r>
                      <a:endParaRPr kumimoji="1" lang="en-US" altLang="ja-JP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42133"/>
                  </a:ext>
                </a:extLst>
              </a:tr>
              <a:tr h="7842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5-Lower </a:t>
                      </a:r>
                      <a:endParaRPr kumimoji="1" lang="en-US" altLang="ja-JP" sz="12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250</a:t>
                      </a:r>
                      <a:endParaRPr kumimoji="1" lang="en-US" altLang="ja-JP" sz="1200" b="1" i="0" u="none" strike="noStrike" cap="none" normalizeH="0" baseline="0">
                        <a:ln>
                          <a:noFill/>
                        </a:ln>
                        <a:solidFill>
                          <a:srgbClr val="FF00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142</a:t>
                      </a:r>
                      <a:endParaRPr kumimoji="1" lang="en-US" altLang="ja-JP" sz="1200" b="1" i="0" u="none" strike="noStrike" cap="none" normalizeH="0" baseline="0">
                        <a:ln>
                          <a:noFill/>
                        </a:ln>
                        <a:solidFill>
                          <a:srgbClr val="FF00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Most people try to escape from a danger. Some people find it difficult to move.</a:t>
                      </a:r>
                      <a:endParaRPr kumimoji="1" lang="en-US" altLang="ja-JP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Hanging objects swing violently. Most Unstable ornaments fall. Occasionally, dishes in a cupboard and books on a bookshelf fall and furniture moves.</a:t>
                      </a:r>
                      <a:endParaRPr kumimoji="1" lang="en-US" altLang="ja-JP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People notice electric-light poles swing. occasionally, windowpanes are broken and fall,  un-reinforced concrete-block walls collapse, and roads suffer damage.</a:t>
                      </a:r>
                      <a:endParaRPr kumimoji="1" lang="en-US" altLang="ja-JP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8010711"/>
                  </a:ext>
                </a:extLst>
              </a:tr>
              <a:tr h="10683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5-Upper </a:t>
                      </a:r>
                      <a:endParaRPr kumimoji="1" lang="en-US" altLang="ja-JP" sz="12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rgbClr val="FF00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253</a:t>
                      </a:r>
                      <a:endParaRPr kumimoji="1" lang="en-US" altLang="ja-JP" sz="1200" b="1" i="0" u="none" strike="noStrike" cap="none" normalizeH="0" baseline="0">
                        <a:ln>
                          <a:noFill/>
                        </a:ln>
                        <a:solidFill>
                          <a:srgbClr val="FF00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Many people are considerably frightened and find it difficult to move.</a:t>
                      </a:r>
                      <a:endParaRPr kumimoji="1" lang="en-US" altLang="ja-JP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Most dishes in a cupboard and most books on a bookshelf fall. Occasionally, a TV set on a rack falls, heavy furniture such as a chest of drawers falls, sliding doors slip out of their groove and the deformation of a door frame makes it impossible to open the door.</a:t>
                      </a:r>
                      <a:endParaRPr kumimoji="1" lang="en-US" altLang="ja-JP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In many cases , un-reinforced concrete-block walls collapse and tombstones overturn. Many automobiles stop because it becomes difficult to drive. Occasionally, poorly-installed vending machines fall.</a:t>
                      </a:r>
                      <a:endParaRPr kumimoji="1" lang="en-US" altLang="ja-JP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6706398"/>
                  </a:ext>
                </a:extLst>
              </a:tr>
              <a:tr h="5762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6-Lower </a:t>
                      </a:r>
                      <a:endParaRPr kumimoji="1" lang="en-US" altLang="ja-JP" sz="12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400</a:t>
                      </a:r>
                      <a:endParaRPr kumimoji="1" lang="en-US" altLang="ja-JP" sz="1200" b="1" i="0" u="none" strike="noStrike" cap="none" normalizeH="0" baseline="0">
                        <a:ln>
                          <a:noFill/>
                        </a:ln>
                        <a:solidFill>
                          <a:srgbClr val="FF00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450</a:t>
                      </a:r>
                      <a:endParaRPr kumimoji="1" lang="en-US" altLang="ja-JP" sz="1200" b="1" i="0" u="none" strike="noStrike" cap="none" normalizeH="0" baseline="0">
                        <a:ln>
                          <a:noFill/>
                        </a:ln>
                        <a:solidFill>
                          <a:srgbClr val="FF00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Difficult to keep standing.</a:t>
                      </a:r>
                      <a:endParaRPr kumimoji="1" lang="en-US" altLang="ja-JP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A lot of heavy and unfixed furniture moves and falls. It is impossible to open the door in many cases.</a:t>
                      </a:r>
                      <a:endParaRPr kumimoji="1" lang="en-US" altLang="ja-JP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In some buildings, wall tiles and windowpanes are damaged and fall.</a:t>
                      </a:r>
                      <a:endParaRPr kumimoji="1" lang="en-US" altLang="ja-JP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8844212"/>
                  </a:ext>
                </a:extLst>
              </a:tr>
              <a:tr h="7016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6-Upper </a:t>
                      </a:r>
                      <a:endParaRPr kumimoji="1" lang="en-US" altLang="ja-JP" sz="12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rgbClr val="FF00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800</a:t>
                      </a:r>
                      <a:endParaRPr kumimoji="1" lang="en-US" altLang="ja-JP" sz="1200" b="1" i="0" u="none" strike="noStrike" cap="none" normalizeH="0" baseline="0">
                        <a:ln>
                          <a:noFill/>
                        </a:ln>
                        <a:solidFill>
                          <a:srgbClr val="FF00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Impossible to keep standing and to move without crawling.</a:t>
                      </a:r>
                      <a:endParaRPr kumimoji="1" lang="en-US" altLang="ja-JP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Most heavy and unfixed furniture moves and falls. Occasionally, sliding doors are thrown from their groove.</a:t>
                      </a:r>
                      <a:endParaRPr kumimoji="1" lang="en-US" altLang="ja-JP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In many buildings, wall tiles and windowpanes are damaged and fall. Most un-reinforced concrete-block walls collapse.</a:t>
                      </a:r>
                      <a:endParaRPr kumimoji="1" lang="en-US" altLang="ja-JP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3412985"/>
                  </a:ext>
                </a:extLst>
              </a:tr>
              <a:tr h="625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7</a:t>
                      </a:r>
                      <a:endParaRPr kumimoji="1" lang="en-US" altLang="ja-JP" sz="12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rgbClr val="FF00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1423</a:t>
                      </a:r>
                      <a:endParaRPr kumimoji="1" lang="en-US" altLang="ja-JP" sz="1200" b="1" i="0" u="none" strike="noStrike" cap="none" normalizeH="0" baseline="0">
                        <a:ln>
                          <a:noFill/>
                        </a:ln>
                        <a:solidFill>
                          <a:srgbClr val="FF00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Thrown by the shaking and impossible to move at will.</a:t>
                      </a:r>
                      <a:endParaRPr kumimoji="1" lang="en-US" altLang="ja-JP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Most furniture moves to a large extent and some jumps up.</a:t>
                      </a:r>
                      <a:endParaRPr kumimoji="1" lang="en-US" altLang="ja-JP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In most buildings, wall tiles and windowpanes are damaged and fall. In some cases, reinforced concrete-block walls collapse.</a:t>
                      </a:r>
                      <a:endParaRPr kumimoji="1" lang="en-US" altLang="ja-JP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107094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3460068F-0439-4973-BDD0-2B79AC538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72A85-2898-4634-9F8F-080B3C5555D5}" type="slidenum">
              <a:rPr kumimoji="1" lang="ja-JP" altLang="en-US" smtClean="0"/>
              <a:t>24</a:t>
            </a:fld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5B8599A-AFBF-42F7-B3B6-F120F57FD4BA}"/>
              </a:ext>
            </a:extLst>
          </p:cNvPr>
          <p:cNvSpPr txBox="1"/>
          <p:nvPr/>
        </p:nvSpPr>
        <p:spPr>
          <a:xfrm>
            <a:off x="324091" y="555429"/>
            <a:ext cx="7563612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/>
              <a:t>A response spectrum is a function of frequency or period, showing the peak response of a simple harmonic oscillator that is subjected to a transient event. The response spectrum is a function of the natural frequency of the oscillator and of its damping. Thus, it is not a direct representation of the frequency content of the excitation (as in a Fourier transform), but rather of the effect that the signal has on a postulated system with a single degree of freedom (SDOF).</a:t>
            </a:r>
          </a:p>
        </p:txBody>
      </p:sp>
      <p:pic>
        <p:nvPicPr>
          <p:cNvPr id="6" name="図 5" descr="ダイアグラム&#10;&#10;自動的に生成された説明">
            <a:extLst>
              <a:ext uri="{FF2B5EF4-FFF2-40B4-BE49-F238E27FC236}">
                <a16:creationId xmlns:a16="http://schemas.microsoft.com/office/drawing/2014/main" id="{453572E5-88E7-433B-8360-24538BB4785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39"/>
          <a:stretch/>
        </p:blipFill>
        <p:spPr>
          <a:xfrm>
            <a:off x="4572000" y="2928228"/>
            <a:ext cx="4286688" cy="3086649"/>
          </a:xfrm>
          <a:prstGeom prst="rect">
            <a:avLst/>
          </a:prstGeom>
        </p:spPr>
      </p:pic>
      <p:pic>
        <p:nvPicPr>
          <p:cNvPr id="8" name="図 7" descr="ダイアグラム&#10;&#10;自動的に生成された説明">
            <a:extLst>
              <a:ext uri="{FF2B5EF4-FFF2-40B4-BE49-F238E27FC236}">
                <a16:creationId xmlns:a16="http://schemas.microsoft.com/office/drawing/2014/main" id="{A47C51C2-D58E-4334-A626-9568315BCF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58" y="3385385"/>
            <a:ext cx="4078927" cy="28883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8EEE8146-79D3-4BD7-A74F-0758457FD717}"/>
                  </a:ext>
                </a:extLst>
              </p:cNvPr>
              <p:cNvSpPr txBox="1"/>
              <p:nvPr/>
            </p:nvSpPr>
            <p:spPr>
              <a:xfrm>
                <a:off x="351758" y="2998646"/>
                <a:ext cx="258590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𝑚</m:t>
                      </m:r>
                      <m:sSub>
                        <m:sSubPr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̈"/>
                              <m:ctrlPr>
                                <a:rPr kumimoji="1" lang="en-US" altLang="ja-JP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kumimoji="1" lang="en-US" altLang="ja-JP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e>
                        <m:sub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𝑐</m:t>
                      </m:r>
                      <m:sSub>
                        <m:sSubPr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kumimoji="1" lang="en-US" altLang="ja-JP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kumimoji="1" lang="en-US" altLang="ja-JP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e>
                        <m:sub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𝑘</m:t>
                      </m:r>
                      <m:sSub>
                        <m:sSubPr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𝑚</m:t>
                      </m:r>
                      <m:sSub>
                        <m:sSubPr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̈"/>
                              <m:ctrlPr>
                                <a:rPr kumimoji="1" lang="en-US" altLang="ja-JP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kumimoji="1" lang="en-US" altLang="ja-JP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acc>
                        </m:e>
                        <m:sub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8EEE8146-79D3-4BD7-A74F-0758457FD7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758" y="2998646"/>
                <a:ext cx="2585900" cy="276999"/>
              </a:xfrm>
              <a:prstGeom prst="rect">
                <a:avLst/>
              </a:prstGeom>
              <a:blipFill>
                <a:blip r:embed="rId5"/>
                <a:stretch>
                  <a:fillRect t="-4444" r="-6840" b="-1777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A9C60FBA-6802-48FD-BF9B-33D827BC2D52}"/>
              </a:ext>
            </a:extLst>
          </p:cNvPr>
          <p:cNvSpPr txBox="1"/>
          <p:nvPr/>
        </p:nvSpPr>
        <p:spPr>
          <a:xfrm>
            <a:off x="124691" y="155319"/>
            <a:ext cx="257221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2000" b="1" dirty="0"/>
              <a:t>Response</a:t>
            </a:r>
            <a:r>
              <a:rPr kumimoji="1" lang="ja-JP" altLang="en-US" sz="2000" b="1" dirty="0"/>
              <a:t> </a:t>
            </a:r>
            <a:r>
              <a:rPr kumimoji="1" lang="en-US" altLang="ja-JP" sz="2000" b="1" dirty="0"/>
              <a:t>Spectrum</a:t>
            </a:r>
            <a:endParaRPr lang="ja-JP" altLang="en-US" sz="2000" dirty="0"/>
          </a:p>
        </p:txBody>
      </p:sp>
      <p:sp>
        <p:nvSpPr>
          <p:cNvPr id="3" name="吹き出し: 角を丸めた四角形 2">
            <a:extLst>
              <a:ext uri="{FF2B5EF4-FFF2-40B4-BE49-F238E27FC236}">
                <a16:creationId xmlns:a16="http://schemas.microsoft.com/office/drawing/2014/main" id="{8EA81DD9-DA04-13B8-721C-86965557FAF4}"/>
              </a:ext>
            </a:extLst>
          </p:cNvPr>
          <p:cNvSpPr/>
          <p:nvPr/>
        </p:nvSpPr>
        <p:spPr>
          <a:xfrm>
            <a:off x="5594325" y="2870244"/>
            <a:ext cx="956945" cy="347417"/>
          </a:xfrm>
          <a:prstGeom prst="wedgeRoundRectCallout">
            <a:avLst>
              <a:gd name="adj1" fmla="val -16096"/>
              <a:gd name="adj2" fmla="val 28285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>
                <a:solidFill>
                  <a:schemeClr val="tx1"/>
                </a:solidFill>
              </a:rPr>
              <a:t>Response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sp>
        <p:nvSpPr>
          <p:cNvPr id="5" name="吹き出し: 角を丸めた四角形 4">
            <a:extLst>
              <a:ext uri="{FF2B5EF4-FFF2-40B4-BE49-F238E27FC236}">
                <a16:creationId xmlns:a16="http://schemas.microsoft.com/office/drawing/2014/main" id="{9DD9A4BA-BB5B-58D4-F425-EE42243C058B}"/>
              </a:ext>
            </a:extLst>
          </p:cNvPr>
          <p:cNvSpPr/>
          <p:nvPr/>
        </p:nvSpPr>
        <p:spPr>
          <a:xfrm>
            <a:off x="6692585" y="3107326"/>
            <a:ext cx="784662" cy="226194"/>
          </a:xfrm>
          <a:prstGeom prst="wedgeRoundRectCallout">
            <a:avLst>
              <a:gd name="adj1" fmla="val -16096"/>
              <a:gd name="adj2" fmla="val 28285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>
                <a:solidFill>
                  <a:schemeClr val="tx1"/>
                </a:solidFill>
              </a:rPr>
              <a:t>Output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4F162FDA-6C05-AED8-3720-1FF24CFC8E76}"/>
              </a:ext>
            </a:extLst>
          </p:cNvPr>
          <p:cNvSpPr/>
          <p:nvPr/>
        </p:nvSpPr>
        <p:spPr>
          <a:xfrm>
            <a:off x="4449032" y="4023657"/>
            <a:ext cx="784662" cy="226194"/>
          </a:xfrm>
          <a:prstGeom prst="wedgeRoundRectCallout">
            <a:avLst>
              <a:gd name="adj1" fmla="val -16096"/>
              <a:gd name="adj2" fmla="val 28285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>
                <a:solidFill>
                  <a:schemeClr val="tx1"/>
                </a:solidFill>
              </a:rPr>
              <a:t>Input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C7FB8268-122E-C413-0146-E2A1A15BA57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4389" y="3991979"/>
            <a:ext cx="2390594" cy="1675161"/>
          </a:xfrm>
          <a:prstGeom prst="rect">
            <a:avLst/>
          </a:prstGeom>
        </p:spPr>
      </p:pic>
      <p:sp>
        <p:nvSpPr>
          <p:cNvPr id="9" name="吹き出し: 角を丸めた四角形 8">
            <a:extLst>
              <a:ext uri="{FF2B5EF4-FFF2-40B4-BE49-F238E27FC236}">
                <a16:creationId xmlns:a16="http://schemas.microsoft.com/office/drawing/2014/main" id="{E437418D-1772-9B8D-DCE2-F2C15E567667}"/>
              </a:ext>
            </a:extLst>
          </p:cNvPr>
          <p:cNvSpPr/>
          <p:nvPr/>
        </p:nvSpPr>
        <p:spPr>
          <a:xfrm>
            <a:off x="7815782" y="3659142"/>
            <a:ext cx="1042906" cy="396587"/>
          </a:xfrm>
          <a:prstGeom prst="wedgeRoundRectCallout">
            <a:avLst>
              <a:gd name="adj1" fmla="val -27194"/>
              <a:gd name="adj2" fmla="val 89575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>
                <a:solidFill>
                  <a:schemeClr val="tx1"/>
                </a:solidFill>
              </a:rPr>
              <a:t>Response Spectrum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4229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4D7F01C1-1AB3-4D5A-B0A8-9EBE1CC14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72A85-2898-4634-9F8F-080B3C5555D5}" type="slidenum">
              <a:rPr kumimoji="1" lang="ja-JP" altLang="en-US" smtClean="0"/>
              <a:t>25</a:t>
            </a:fld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AF98323B-EB67-4E86-A151-98D8232248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525" y="766762"/>
            <a:ext cx="4181475" cy="5324475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0AE61406-D18F-4483-A549-8BB11EB446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1575" y="3557587"/>
            <a:ext cx="3771900" cy="253365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05368837-CADC-4114-89B9-F25525AD47CE}"/>
              </a:ext>
            </a:extLst>
          </p:cNvPr>
          <p:cNvSpPr/>
          <p:nvPr/>
        </p:nvSpPr>
        <p:spPr>
          <a:xfrm>
            <a:off x="243832" y="322542"/>
            <a:ext cx="3813818" cy="1087158"/>
          </a:xfrm>
          <a:prstGeom prst="wedgeRoundRectCallout">
            <a:avLst>
              <a:gd name="adj1" fmla="val 44011"/>
              <a:gd name="adj2" fmla="val -19387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b="1" dirty="0">
                <a:solidFill>
                  <a:schemeClr val="tx1"/>
                </a:solidFill>
                <a:sym typeface="Wingdings" panose="05000000000000000000" pitchFamily="2" charset="2"/>
              </a:rPr>
              <a:t> If a big earthquake is struck such as intensity of 5 or 6, the Belle II would be shaken 10mm or 20mm??</a:t>
            </a:r>
          </a:p>
        </p:txBody>
      </p:sp>
      <p:sp>
        <p:nvSpPr>
          <p:cNvPr id="8" name="吹き出し: 角を丸めた四角形 7">
            <a:extLst>
              <a:ext uri="{FF2B5EF4-FFF2-40B4-BE49-F238E27FC236}">
                <a16:creationId xmlns:a16="http://schemas.microsoft.com/office/drawing/2014/main" id="{830A4C89-2892-4950-8090-A18739BCEFE3}"/>
              </a:ext>
            </a:extLst>
          </p:cNvPr>
          <p:cNvSpPr/>
          <p:nvPr/>
        </p:nvSpPr>
        <p:spPr>
          <a:xfrm>
            <a:off x="4340507" y="1875099"/>
            <a:ext cx="4803494" cy="1212591"/>
          </a:xfrm>
          <a:prstGeom prst="wedgeRoundRectCallout">
            <a:avLst>
              <a:gd name="adj1" fmla="val 9615"/>
              <a:gd name="adj2" fmla="val 87128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è"/>
            </a:pPr>
            <a:r>
              <a:rPr kumimoji="1" lang="en-US" altLang="ja-JP" b="1" dirty="0">
                <a:solidFill>
                  <a:schemeClr val="tx1"/>
                </a:solidFill>
                <a:sym typeface="Wingdings" panose="05000000000000000000" pitchFamily="2" charset="2"/>
              </a:rPr>
              <a:t>Maybe no??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kumimoji="1" lang="en-US" altLang="ja-JP" b="1" dirty="0">
                <a:solidFill>
                  <a:schemeClr val="tx1"/>
                </a:solidFill>
                <a:sym typeface="Wingdings" panose="05000000000000000000" pitchFamily="2" charset="2"/>
              </a:rPr>
              <a:t>There are four anchors.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kumimoji="1" lang="en-US" altLang="ja-JP" b="1" dirty="0">
                <a:solidFill>
                  <a:schemeClr val="tx1"/>
                </a:solidFill>
                <a:sym typeface="Wingdings" panose="05000000000000000000" pitchFamily="2" charset="2"/>
              </a:rPr>
              <a:t>But those have to be have enough rigidness.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3E9732A-EDCE-4CCE-99F4-E1BAF01E8A44}"/>
              </a:ext>
            </a:extLst>
          </p:cNvPr>
          <p:cNvSpPr txBox="1"/>
          <p:nvPr/>
        </p:nvSpPr>
        <p:spPr>
          <a:xfrm>
            <a:off x="7353217" y="648866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以上</a:t>
            </a:r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B61AA5D7-FDA3-4EEE-A212-00C9637CAEA9}"/>
              </a:ext>
            </a:extLst>
          </p:cNvPr>
          <p:cNvSpPr/>
          <p:nvPr/>
        </p:nvSpPr>
        <p:spPr>
          <a:xfrm>
            <a:off x="2819400" y="5479490"/>
            <a:ext cx="1066800" cy="70008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82E909C8-D7F0-49F5-83B5-2DC15068165F}"/>
              </a:ext>
            </a:extLst>
          </p:cNvPr>
          <p:cNvCxnSpPr>
            <a:stCxn id="10" idx="7"/>
          </p:cNvCxnSpPr>
          <p:nvPr/>
        </p:nvCxnSpPr>
        <p:spPr>
          <a:xfrm flipV="1">
            <a:off x="3729971" y="5086350"/>
            <a:ext cx="1251604" cy="49566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94398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>
            <a:extLst>
              <a:ext uri="{FF2B5EF4-FFF2-40B4-BE49-F238E27FC236}">
                <a16:creationId xmlns:a16="http://schemas.microsoft.com/office/drawing/2014/main" id="{1576B1B4-981B-D143-BCEA-E0DD573650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7627" y="521621"/>
            <a:ext cx="2142282" cy="6047886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3577E920-5E99-FE4D-3BD2-39E139F8AB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1997" y="474460"/>
            <a:ext cx="2190851" cy="6142207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89270945-DC95-D474-16A9-F190EF1C20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577" y="616382"/>
            <a:ext cx="2151641" cy="5953125"/>
          </a:xfrm>
          <a:prstGeom prst="rect">
            <a:avLst/>
          </a:prstGeom>
        </p:spPr>
      </p:pic>
      <p:sp>
        <p:nvSpPr>
          <p:cNvPr id="16" name="Text Box 22">
            <a:extLst>
              <a:ext uri="{FF2B5EF4-FFF2-40B4-BE49-F238E27FC236}">
                <a16:creationId xmlns:a16="http://schemas.microsoft.com/office/drawing/2014/main" id="{183C29C3-0895-32BC-7AB7-9D3CCF8003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1" y="41502"/>
            <a:ext cx="326615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kumimoji="1" lang="en-US" altLang="ja-JP" sz="2000" b="1" dirty="0"/>
              <a:t>Displacement</a:t>
            </a:r>
            <a:r>
              <a:rPr kumimoji="1" lang="ja-JP" altLang="en-US" sz="2000" b="1" dirty="0"/>
              <a:t> </a:t>
            </a:r>
            <a:r>
              <a:rPr kumimoji="1" lang="en-US" altLang="ja-JP" sz="2000" b="1" dirty="0"/>
              <a:t>on</a:t>
            </a:r>
            <a:r>
              <a:rPr kumimoji="1" lang="ja-JP" altLang="en-US" sz="2000" b="1" dirty="0"/>
              <a:t> </a:t>
            </a:r>
            <a:r>
              <a:rPr kumimoji="1" lang="en-US" altLang="ja-JP" sz="2000" b="1" dirty="0"/>
              <a:t>Sep.</a:t>
            </a:r>
            <a:r>
              <a:rPr kumimoji="1" lang="ja-JP" altLang="en-US" sz="2000" b="1" dirty="0"/>
              <a:t> </a:t>
            </a:r>
            <a:r>
              <a:rPr kumimoji="1" lang="en-US" altLang="ja-JP" sz="2000" b="1" dirty="0"/>
              <a:t>30.</a:t>
            </a:r>
            <a:r>
              <a:rPr kumimoji="1" lang="ja-JP" altLang="en-US" sz="2000" b="1" dirty="0"/>
              <a:t> </a:t>
            </a:r>
            <a:r>
              <a:rPr kumimoji="1" lang="en-US" altLang="ja-JP" sz="2000" b="1" dirty="0"/>
              <a:t>2022</a:t>
            </a:r>
            <a:endParaRPr kumimoji="1" lang="en-US" altLang="ja-JP" sz="2000" b="1" dirty="0">
              <a:solidFill>
                <a:schemeClr val="tx1"/>
              </a:solidFill>
            </a:endParaRPr>
          </a:p>
        </p:txBody>
      </p:sp>
      <p:sp>
        <p:nvSpPr>
          <p:cNvPr id="17" name="吹き出し: 角を丸めた四角形 16">
            <a:extLst>
              <a:ext uri="{FF2B5EF4-FFF2-40B4-BE49-F238E27FC236}">
                <a16:creationId xmlns:a16="http://schemas.microsoft.com/office/drawing/2014/main" id="{DDC9D970-3D02-2C7C-2B20-EA450FB2896D}"/>
              </a:ext>
            </a:extLst>
          </p:cNvPr>
          <p:cNvSpPr/>
          <p:nvPr/>
        </p:nvSpPr>
        <p:spPr>
          <a:xfrm>
            <a:off x="1311561" y="426914"/>
            <a:ext cx="1292743" cy="378936"/>
          </a:xfrm>
          <a:prstGeom prst="wedgeRoundRectCallout">
            <a:avLst>
              <a:gd name="adj1" fmla="val -45693"/>
              <a:gd name="adj2" fmla="val -23993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>
                <a:solidFill>
                  <a:schemeClr val="tx1"/>
                </a:solidFill>
              </a:rPr>
              <a:t>Ground (GL)</a:t>
            </a:r>
            <a:endParaRPr kumimoji="1" lang="ja-JP" altLang="en-US" sz="1600" b="1" dirty="0">
              <a:solidFill>
                <a:schemeClr val="tx1"/>
              </a:solidFill>
            </a:endParaRPr>
          </a:p>
        </p:txBody>
      </p:sp>
      <p:sp>
        <p:nvSpPr>
          <p:cNvPr id="19" name="吹き出し: 角を丸めた四角形 18">
            <a:extLst>
              <a:ext uri="{FF2B5EF4-FFF2-40B4-BE49-F238E27FC236}">
                <a16:creationId xmlns:a16="http://schemas.microsoft.com/office/drawing/2014/main" id="{797DF7C3-74A7-EC94-036B-092ABD85CC7B}"/>
              </a:ext>
            </a:extLst>
          </p:cNvPr>
          <p:cNvSpPr/>
          <p:nvPr/>
        </p:nvSpPr>
        <p:spPr>
          <a:xfrm>
            <a:off x="3386789" y="426914"/>
            <a:ext cx="1117488" cy="378936"/>
          </a:xfrm>
          <a:prstGeom prst="wedgeRoundRectCallout">
            <a:avLst>
              <a:gd name="adj1" fmla="val -45693"/>
              <a:gd name="adj2" fmla="val -23993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>
                <a:solidFill>
                  <a:schemeClr val="tx1"/>
                </a:solidFill>
              </a:rPr>
              <a:t>Belle-Top</a:t>
            </a:r>
            <a:endParaRPr kumimoji="1" lang="ja-JP" altLang="en-US" sz="1600" b="1" dirty="0">
              <a:solidFill>
                <a:schemeClr val="tx1"/>
              </a:solidFill>
            </a:endParaRPr>
          </a:p>
        </p:txBody>
      </p:sp>
      <p:sp>
        <p:nvSpPr>
          <p:cNvPr id="20" name="吹き出し: 角を丸めた四角形 19">
            <a:extLst>
              <a:ext uri="{FF2B5EF4-FFF2-40B4-BE49-F238E27FC236}">
                <a16:creationId xmlns:a16="http://schemas.microsoft.com/office/drawing/2014/main" id="{77D331D9-3D9A-1AE8-B81A-EA083030E70A}"/>
              </a:ext>
            </a:extLst>
          </p:cNvPr>
          <p:cNvSpPr/>
          <p:nvPr/>
        </p:nvSpPr>
        <p:spPr>
          <a:xfrm>
            <a:off x="5715689" y="432485"/>
            <a:ext cx="1457052" cy="378936"/>
          </a:xfrm>
          <a:prstGeom prst="wedgeRoundRectCallout">
            <a:avLst>
              <a:gd name="adj1" fmla="val -45693"/>
              <a:gd name="adj2" fmla="val -23993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>
                <a:solidFill>
                  <a:schemeClr val="tx1"/>
                </a:solidFill>
              </a:rPr>
              <a:t>Floor(GL-16m)</a:t>
            </a:r>
            <a:endParaRPr kumimoji="1" lang="ja-JP" altLang="en-US" sz="1600" b="1" dirty="0">
              <a:solidFill>
                <a:schemeClr val="tx1"/>
              </a:solidFill>
            </a:endParaRPr>
          </a:p>
        </p:txBody>
      </p:sp>
      <p:sp>
        <p:nvSpPr>
          <p:cNvPr id="22" name="スライド番号プレースホルダー 21">
            <a:extLst>
              <a:ext uri="{FF2B5EF4-FFF2-40B4-BE49-F238E27FC236}">
                <a16:creationId xmlns:a16="http://schemas.microsoft.com/office/drawing/2014/main" id="{2391B7EF-E2BE-BEF3-5561-4843354BD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BD2A3-D1B1-452F-A30F-D2ECFEB37652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03641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4247EEDD-72EA-44A8-B30E-CDF780C519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7607" y="551240"/>
            <a:ext cx="3123326" cy="2752841"/>
          </a:xfrm>
          <a:prstGeom prst="rect">
            <a:avLst/>
          </a:prstGeom>
        </p:spPr>
      </p:pic>
      <p:pic>
        <p:nvPicPr>
          <p:cNvPr id="272391" name="Picture 7">
            <a:extLst>
              <a:ext uri="{FF2B5EF4-FFF2-40B4-BE49-F238E27FC236}">
                <a16:creationId xmlns:a16="http://schemas.microsoft.com/office/drawing/2014/main" id="{6F0FE95C-00C0-4FD8-B074-6762F9B377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1231" y="3544632"/>
            <a:ext cx="2607332" cy="2593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スライド番号プレースホルダー 3">
            <a:extLst>
              <a:ext uri="{FF2B5EF4-FFF2-40B4-BE49-F238E27FC236}">
                <a16:creationId xmlns:a16="http://schemas.microsoft.com/office/drawing/2014/main" id="{B37CC034-5E64-49F9-892D-6A4B7DE6B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3BC6-6101-4259-A974-DBCD7A19AA55}" type="slidenum">
              <a:rPr lang="en-US" altLang="ja-JP"/>
              <a:pPr/>
              <a:t>27</a:t>
            </a:fld>
            <a:endParaRPr lang="en-US" altLang="ja-JP"/>
          </a:p>
        </p:txBody>
      </p:sp>
      <p:pic>
        <p:nvPicPr>
          <p:cNvPr id="272392" name="Picture 8">
            <a:extLst>
              <a:ext uri="{FF2B5EF4-FFF2-40B4-BE49-F238E27FC236}">
                <a16:creationId xmlns:a16="http://schemas.microsoft.com/office/drawing/2014/main" id="{F99B1AC7-C031-4B6E-A6CF-EBBAE1E038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544633"/>
            <a:ext cx="2620997" cy="2593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2393" name="Picture 9">
            <a:extLst>
              <a:ext uri="{FF2B5EF4-FFF2-40B4-BE49-F238E27FC236}">
                <a16:creationId xmlns:a16="http://schemas.microsoft.com/office/drawing/2014/main" id="{79748831-56D6-49EA-8B38-77B8F42621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544633"/>
            <a:ext cx="2607332" cy="2581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2403" name="Text Box 19">
            <a:extLst>
              <a:ext uri="{FF2B5EF4-FFF2-40B4-BE49-F238E27FC236}">
                <a16:creationId xmlns:a16="http://schemas.microsoft.com/office/drawing/2014/main" id="{4A7A4598-F2DB-4CC8-9B9C-5221E1F536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2988" y="3328733"/>
            <a:ext cx="285335" cy="246221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ja-JP" sz="1600" b="1" dirty="0">
                <a:solidFill>
                  <a:srgbClr val="FF00FF"/>
                </a:solidFill>
              </a:rPr>
              <a:t>EW</a:t>
            </a:r>
          </a:p>
        </p:txBody>
      </p:sp>
      <p:sp>
        <p:nvSpPr>
          <p:cNvPr id="272404" name="Text Box 20">
            <a:extLst>
              <a:ext uri="{FF2B5EF4-FFF2-40B4-BE49-F238E27FC236}">
                <a16:creationId xmlns:a16="http://schemas.microsoft.com/office/drawing/2014/main" id="{D32D58DA-DD5A-46C7-9380-FDA72C3F3C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1638" y="3328733"/>
            <a:ext cx="232436" cy="246221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ja-JP" sz="1600" b="1" dirty="0">
                <a:solidFill>
                  <a:srgbClr val="FF00FF"/>
                </a:solidFill>
              </a:rPr>
              <a:t>NS</a:t>
            </a:r>
          </a:p>
        </p:txBody>
      </p:sp>
      <p:sp>
        <p:nvSpPr>
          <p:cNvPr id="272405" name="Text Box 21">
            <a:extLst>
              <a:ext uri="{FF2B5EF4-FFF2-40B4-BE49-F238E27FC236}">
                <a16:creationId xmlns:a16="http://schemas.microsoft.com/office/drawing/2014/main" id="{A040AD78-EDB2-4ED9-9260-28EC2FFEA6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62800" y="3328733"/>
            <a:ext cx="264496" cy="246221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ja-JP" sz="1600" b="1" dirty="0">
                <a:solidFill>
                  <a:srgbClr val="FF00FF"/>
                </a:solidFill>
              </a:rPr>
              <a:t>UD</a:t>
            </a:r>
          </a:p>
        </p:txBody>
      </p:sp>
      <p:sp>
        <p:nvSpPr>
          <p:cNvPr id="18" name="吹き出し: 角を丸めた四角形 17">
            <a:extLst>
              <a:ext uri="{FF2B5EF4-FFF2-40B4-BE49-F238E27FC236}">
                <a16:creationId xmlns:a16="http://schemas.microsoft.com/office/drawing/2014/main" id="{F963B1BB-4FF6-4D50-A586-7AA55D84A888}"/>
              </a:ext>
            </a:extLst>
          </p:cNvPr>
          <p:cNvSpPr/>
          <p:nvPr/>
        </p:nvSpPr>
        <p:spPr>
          <a:xfrm>
            <a:off x="130764" y="6298290"/>
            <a:ext cx="3600454" cy="457889"/>
          </a:xfrm>
          <a:prstGeom prst="wedgeRoundRectCallout">
            <a:avLst>
              <a:gd name="adj1" fmla="val -17205"/>
              <a:gd name="adj2" fmla="val -36073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è"/>
            </a:pPr>
            <a:r>
              <a:rPr kumimoji="1" lang="en-US" altLang="ja-JP" sz="1600" b="1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kumimoji="1" lang="en-US" altLang="ja-JP" sz="1600" b="1" baseline="30000" dirty="0">
                <a:solidFill>
                  <a:schemeClr val="tx1"/>
                </a:solidFill>
                <a:sym typeface="Wingdings" panose="05000000000000000000" pitchFamily="2" charset="2"/>
              </a:rPr>
              <a:t>st</a:t>
            </a:r>
            <a:r>
              <a:rPr kumimoji="1" lang="en-US" altLang="ja-JP" sz="1600" b="1" dirty="0">
                <a:solidFill>
                  <a:schemeClr val="tx1"/>
                </a:solidFill>
                <a:sym typeface="Wingdings" panose="05000000000000000000" pitchFamily="2" charset="2"/>
              </a:rPr>
              <a:t> mode natural frequency : 4 – 5 Hz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FC7BC0AE-78D0-4F93-9F7D-4D9AEF51C708}"/>
              </a:ext>
            </a:extLst>
          </p:cNvPr>
          <p:cNvSpPr txBox="1"/>
          <p:nvPr/>
        </p:nvSpPr>
        <p:spPr>
          <a:xfrm>
            <a:off x="82948" y="39396"/>
            <a:ext cx="6019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/>
              <a:t>Natural frequency of Belle when the magnet is excited.</a:t>
            </a:r>
            <a:endParaRPr kumimoji="1" lang="ja-JP" altLang="en-US" sz="2000" b="1" dirty="0"/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6ECC2109-83FF-437D-9434-D193782E6F7C}"/>
              </a:ext>
            </a:extLst>
          </p:cNvPr>
          <p:cNvCxnSpPr>
            <a:cxnSpLocks/>
          </p:cNvCxnSpPr>
          <p:nvPr/>
        </p:nvCxnSpPr>
        <p:spPr>
          <a:xfrm>
            <a:off x="3337408" y="1343518"/>
            <a:ext cx="0" cy="562494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64D9423A-400F-4634-8E59-653F88E6E0A6}"/>
              </a:ext>
            </a:extLst>
          </p:cNvPr>
          <p:cNvCxnSpPr>
            <a:cxnSpLocks/>
          </p:cNvCxnSpPr>
          <p:nvPr/>
        </p:nvCxnSpPr>
        <p:spPr>
          <a:xfrm flipV="1">
            <a:off x="3072613" y="1447600"/>
            <a:ext cx="529590" cy="354330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>
            <a:extLst>
              <a:ext uri="{FF2B5EF4-FFF2-40B4-BE49-F238E27FC236}">
                <a16:creationId xmlns:a16="http://schemas.microsoft.com/office/drawing/2014/main" id="{DCF937E8-CB8B-4BA0-91B3-1CAADDF223E0}"/>
              </a:ext>
            </a:extLst>
          </p:cNvPr>
          <p:cNvCxnSpPr>
            <a:cxnSpLocks/>
          </p:cNvCxnSpPr>
          <p:nvPr/>
        </p:nvCxnSpPr>
        <p:spPr>
          <a:xfrm>
            <a:off x="3026893" y="1479754"/>
            <a:ext cx="681990" cy="289560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吹き出し: 角を丸めた四角形 31">
            <a:extLst>
              <a:ext uri="{FF2B5EF4-FFF2-40B4-BE49-F238E27FC236}">
                <a16:creationId xmlns:a16="http://schemas.microsoft.com/office/drawing/2014/main" id="{83284CE9-D63D-4F49-AE0E-C3C5EA25A06F}"/>
              </a:ext>
            </a:extLst>
          </p:cNvPr>
          <p:cNvSpPr/>
          <p:nvPr/>
        </p:nvSpPr>
        <p:spPr>
          <a:xfrm>
            <a:off x="3777464" y="1683299"/>
            <a:ext cx="529587" cy="222713"/>
          </a:xfrm>
          <a:prstGeom prst="wedgeRoundRectCallout">
            <a:avLst>
              <a:gd name="adj1" fmla="val -36821"/>
              <a:gd name="adj2" fmla="val 40427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>
                <a:solidFill>
                  <a:schemeClr val="tx1"/>
                </a:solidFill>
                <a:sym typeface="Wingdings" panose="05000000000000000000" pitchFamily="2" charset="2"/>
              </a:rPr>
              <a:t>EW</a:t>
            </a:r>
          </a:p>
        </p:txBody>
      </p:sp>
      <p:sp>
        <p:nvSpPr>
          <p:cNvPr id="33" name="吹き出し: 角を丸めた四角形 32">
            <a:extLst>
              <a:ext uri="{FF2B5EF4-FFF2-40B4-BE49-F238E27FC236}">
                <a16:creationId xmlns:a16="http://schemas.microsoft.com/office/drawing/2014/main" id="{59C36DF5-2EC0-47DA-812F-89D112E46B71}"/>
              </a:ext>
            </a:extLst>
          </p:cNvPr>
          <p:cNvSpPr/>
          <p:nvPr/>
        </p:nvSpPr>
        <p:spPr>
          <a:xfrm>
            <a:off x="2761144" y="1778144"/>
            <a:ext cx="469583" cy="261699"/>
          </a:xfrm>
          <a:prstGeom prst="wedgeRoundRectCallout">
            <a:avLst>
              <a:gd name="adj1" fmla="val -36821"/>
              <a:gd name="adj2" fmla="val 40427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>
                <a:solidFill>
                  <a:schemeClr val="tx1"/>
                </a:solidFill>
                <a:sym typeface="Wingdings" panose="05000000000000000000" pitchFamily="2" charset="2"/>
              </a:rPr>
              <a:t>NS</a:t>
            </a:r>
          </a:p>
        </p:txBody>
      </p:sp>
      <p:sp>
        <p:nvSpPr>
          <p:cNvPr id="34" name="吹き出し: 角を丸めた四角形 33">
            <a:extLst>
              <a:ext uri="{FF2B5EF4-FFF2-40B4-BE49-F238E27FC236}">
                <a16:creationId xmlns:a16="http://schemas.microsoft.com/office/drawing/2014/main" id="{91A360A7-D625-4247-B94F-3B349892DAF5}"/>
              </a:ext>
            </a:extLst>
          </p:cNvPr>
          <p:cNvSpPr/>
          <p:nvPr/>
        </p:nvSpPr>
        <p:spPr>
          <a:xfrm>
            <a:off x="3186913" y="1102967"/>
            <a:ext cx="521970" cy="277321"/>
          </a:xfrm>
          <a:prstGeom prst="wedgeRoundRectCallout">
            <a:avLst>
              <a:gd name="adj1" fmla="val -36821"/>
              <a:gd name="adj2" fmla="val 40427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>
                <a:solidFill>
                  <a:schemeClr val="tx1"/>
                </a:solidFill>
                <a:sym typeface="Wingdings" panose="05000000000000000000" pitchFamily="2" charset="2"/>
              </a:rPr>
              <a:t>UD</a:t>
            </a:r>
          </a:p>
        </p:txBody>
      </p:sp>
      <p:pic>
        <p:nvPicPr>
          <p:cNvPr id="35" name="Picture 21">
            <a:extLst>
              <a:ext uri="{FF2B5EF4-FFF2-40B4-BE49-F238E27FC236}">
                <a16:creationId xmlns:a16="http://schemas.microsoft.com/office/drawing/2014/main" id="{CFC7889F-92E3-4CFD-A3D1-47350E9B59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33" t="24805" r="28308" b="13164"/>
          <a:stretch>
            <a:fillRect/>
          </a:stretch>
        </p:blipFill>
        <p:spPr bwMode="auto">
          <a:xfrm>
            <a:off x="5102710" y="586327"/>
            <a:ext cx="2217041" cy="2218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図 20">
            <a:extLst>
              <a:ext uri="{FF2B5EF4-FFF2-40B4-BE49-F238E27FC236}">
                <a16:creationId xmlns:a16="http://schemas.microsoft.com/office/drawing/2014/main" id="{8DE1BB71-D555-E943-0977-9A9C971634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08" y="1033777"/>
            <a:ext cx="2915604" cy="2903224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3C136056-A896-DE5E-4A3F-CBAB47E160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7062" y="999150"/>
            <a:ext cx="5608399" cy="3225939"/>
          </a:xfrm>
          <a:prstGeom prst="rect">
            <a:avLst/>
          </a:prstGeom>
        </p:spPr>
      </p:pic>
      <p:sp>
        <p:nvSpPr>
          <p:cNvPr id="9" name="吹き出し: 角を丸めた四角形 8">
            <a:extLst>
              <a:ext uri="{FF2B5EF4-FFF2-40B4-BE49-F238E27FC236}">
                <a16:creationId xmlns:a16="http://schemas.microsoft.com/office/drawing/2014/main" id="{5B7519A7-6899-4358-9A73-F9438CE13FA8}"/>
              </a:ext>
            </a:extLst>
          </p:cNvPr>
          <p:cNvSpPr/>
          <p:nvPr/>
        </p:nvSpPr>
        <p:spPr>
          <a:xfrm>
            <a:off x="368539" y="525325"/>
            <a:ext cx="1379913" cy="473825"/>
          </a:xfrm>
          <a:prstGeom prst="wedgeRoundRectCallout">
            <a:avLst>
              <a:gd name="adj1" fmla="val -45693"/>
              <a:gd name="adj2" fmla="val -23993"/>
              <a:gd name="adj3" fmla="val 16667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>
                <a:solidFill>
                  <a:schemeClr val="tx1"/>
                </a:solidFill>
              </a:rPr>
              <a:t>Nov. 1</a:t>
            </a:r>
            <a:r>
              <a:rPr kumimoji="1" lang="en-US" altLang="ja-JP" sz="1600" b="1" baseline="30000" dirty="0">
                <a:solidFill>
                  <a:schemeClr val="tx1"/>
                </a:solidFill>
              </a:rPr>
              <a:t>st</a:t>
            </a:r>
            <a:r>
              <a:rPr kumimoji="1" lang="en-US" altLang="ja-JP" sz="1600" b="1" dirty="0">
                <a:solidFill>
                  <a:schemeClr val="tx1"/>
                </a:solidFill>
              </a:rPr>
              <a:t>, 2021</a:t>
            </a:r>
            <a:endParaRPr kumimoji="1" lang="ja-JP" altLang="en-US" sz="1600" b="1" dirty="0">
              <a:solidFill>
                <a:schemeClr val="tx1"/>
              </a:solidFill>
            </a:endParaRPr>
          </a:p>
        </p:txBody>
      </p:sp>
      <p:sp>
        <p:nvSpPr>
          <p:cNvPr id="13" name="スライド番号プレースホルダー 12">
            <a:extLst>
              <a:ext uri="{FF2B5EF4-FFF2-40B4-BE49-F238E27FC236}">
                <a16:creationId xmlns:a16="http://schemas.microsoft.com/office/drawing/2014/main" id="{D53C9C40-15B8-441F-AA4F-531E1CF4F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E533-5C52-4026-92ED-8105B90EEF29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15" name="Text Box 19">
            <a:extLst>
              <a:ext uri="{FF2B5EF4-FFF2-40B4-BE49-F238E27FC236}">
                <a16:creationId xmlns:a16="http://schemas.microsoft.com/office/drawing/2014/main" id="{D116BDDF-216A-4B20-87C0-0908A93301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271" y="90589"/>
            <a:ext cx="136633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2000" b="1" dirty="0"/>
              <a:t>Motivation</a:t>
            </a:r>
            <a:endParaRPr lang="ja-JP" altLang="en-US" sz="2000" b="1" dirty="0"/>
          </a:p>
        </p:txBody>
      </p:sp>
      <p:sp>
        <p:nvSpPr>
          <p:cNvPr id="17" name="吹き出し: 角を丸めた四角形 16">
            <a:extLst>
              <a:ext uri="{FF2B5EF4-FFF2-40B4-BE49-F238E27FC236}">
                <a16:creationId xmlns:a16="http://schemas.microsoft.com/office/drawing/2014/main" id="{4483B1E9-ADDC-46E5-BD12-29598B5E43A9}"/>
              </a:ext>
            </a:extLst>
          </p:cNvPr>
          <p:cNvSpPr/>
          <p:nvPr/>
        </p:nvSpPr>
        <p:spPr>
          <a:xfrm>
            <a:off x="2409879" y="2781419"/>
            <a:ext cx="790777" cy="221200"/>
          </a:xfrm>
          <a:prstGeom prst="wedgeRoundRectCallout">
            <a:avLst>
              <a:gd name="adj1" fmla="val -71335"/>
              <a:gd name="adj2" fmla="val 93889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>
                <a:solidFill>
                  <a:schemeClr val="tx1"/>
                </a:solidFill>
              </a:rPr>
              <a:t>KEK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sp>
        <p:nvSpPr>
          <p:cNvPr id="19" name="吹き出し: 角を丸めた四角形 18">
            <a:extLst>
              <a:ext uri="{FF2B5EF4-FFF2-40B4-BE49-F238E27FC236}">
                <a16:creationId xmlns:a16="http://schemas.microsoft.com/office/drawing/2014/main" id="{E9FA90DA-B64F-49ED-B8A7-23016D9A23ED}"/>
              </a:ext>
            </a:extLst>
          </p:cNvPr>
          <p:cNvSpPr/>
          <p:nvPr/>
        </p:nvSpPr>
        <p:spPr>
          <a:xfrm>
            <a:off x="5853774" y="1089835"/>
            <a:ext cx="997119" cy="481641"/>
          </a:xfrm>
          <a:prstGeom prst="wedgeRoundRectCallout">
            <a:avLst>
              <a:gd name="adj1" fmla="val -32469"/>
              <a:gd name="adj2" fmla="val -18643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>
                <a:solidFill>
                  <a:schemeClr val="tx1"/>
                </a:solidFill>
              </a:rPr>
              <a:t>Intensity: 3.50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sp>
        <p:nvSpPr>
          <p:cNvPr id="8" name="吹き出し: 角を丸めた四角形 7">
            <a:extLst>
              <a:ext uri="{FF2B5EF4-FFF2-40B4-BE49-F238E27FC236}">
                <a16:creationId xmlns:a16="http://schemas.microsoft.com/office/drawing/2014/main" id="{D4F12781-A22A-215B-A6C4-B55535DF0D39}"/>
              </a:ext>
            </a:extLst>
          </p:cNvPr>
          <p:cNvSpPr/>
          <p:nvPr/>
        </p:nvSpPr>
        <p:spPr>
          <a:xfrm>
            <a:off x="2409879" y="3106656"/>
            <a:ext cx="790777" cy="221200"/>
          </a:xfrm>
          <a:prstGeom prst="wedgeRoundRectCallout">
            <a:avLst>
              <a:gd name="adj1" fmla="val -87395"/>
              <a:gd name="adj2" fmla="val 2026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>
                <a:solidFill>
                  <a:schemeClr val="tx1"/>
                </a:solidFill>
              </a:rPr>
              <a:t>Tokyo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F08E1486-EC14-5988-8B46-CEE7CBD3714B}"/>
              </a:ext>
            </a:extLst>
          </p:cNvPr>
          <p:cNvSpPr txBox="1"/>
          <p:nvPr/>
        </p:nvSpPr>
        <p:spPr>
          <a:xfrm>
            <a:off x="524934" y="4259716"/>
            <a:ext cx="8388322" cy="18912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è"/>
            </a:pPr>
            <a:r>
              <a:rPr kumimoji="1" lang="en-US" altLang="ja-JP" sz="2000" b="1" dirty="0">
                <a:solidFill>
                  <a:srgbClr val="0000FF"/>
                </a:solidFill>
                <a:sym typeface="Wingdings" panose="05000000000000000000" pitchFamily="2" charset="2"/>
              </a:rPr>
              <a:t>Superconducting quadrupole magnet (QCS) for SuperKEKB was quenched.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è"/>
            </a:pPr>
            <a:r>
              <a:rPr kumimoji="1" lang="en-US" altLang="ja-JP" sz="2000" b="1" dirty="0">
                <a:solidFill>
                  <a:srgbClr val="0000FF"/>
                </a:solidFill>
                <a:sym typeface="Wingdings" panose="05000000000000000000" pitchFamily="2" charset="2"/>
              </a:rPr>
              <a:t>This was second time quench from the earthquake on Mar. 20, 2021.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è"/>
            </a:pPr>
            <a:r>
              <a:rPr kumimoji="1" lang="en-US" altLang="ja-JP" sz="2000" b="1" dirty="0">
                <a:solidFill>
                  <a:srgbClr val="0000FF"/>
                </a:solidFill>
                <a:sym typeface="Wingdings" panose="05000000000000000000" pitchFamily="2" charset="2"/>
              </a:rPr>
              <a:t>Induced voltage exceeded the trigger level which was 1.5V.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è"/>
            </a:pPr>
            <a:r>
              <a:rPr kumimoji="1" lang="en-US" altLang="ja-JP" sz="2000" b="1" dirty="0">
                <a:solidFill>
                  <a:srgbClr val="FF0000"/>
                </a:solidFill>
              </a:rPr>
              <a:t>Why this was </a:t>
            </a:r>
            <a:r>
              <a:rPr kumimoji="1" lang="en-US" altLang="ja-JP" sz="2000" b="1" dirty="0" err="1">
                <a:solidFill>
                  <a:srgbClr val="FF0000"/>
                </a:solidFill>
              </a:rPr>
              <a:t>happend</a:t>
            </a:r>
            <a:r>
              <a:rPr kumimoji="1" lang="en-US" altLang="ja-JP" sz="2000" b="1" dirty="0">
                <a:solidFill>
                  <a:srgbClr val="FF0000"/>
                </a:solidFill>
              </a:rPr>
              <a:t>??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2BD3D52-3EFF-9722-E332-F399FF6412D1}"/>
              </a:ext>
            </a:extLst>
          </p:cNvPr>
          <p:cNvSpPr txBox="1"/>
          <p:nvPr/>
        </p:nvSpPr>
        <p:spPr>
          <a:xfrm>
            <a:off x="3200656" y="587336"/>
            <a:ext cx="2130840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b="1" dirty="0"/>
              <a:t>gal = 1 cm/s</a:t>
            </a:r>
            <a:r>
              <a:rPr kumimoji="1" lang="en-US" altLang="ja-JP" sz="1400" b="1" baseline="30000" dirty="0"/>
              <a:t>2</a:t>
            </a:r>
            <a:r>
              <a:rPr kumimoji="1" lang="en-US" altLang="ja-JP" sz="1400" b="1" dirty="0"/>
              <a:t> = 1/100 m/s</a:t>
            </a:r>
            <a:r>
              <a:rPr kumimoji="1" lang="en-US" altLang="ja-JP" sz="1400" b="1" baseline="30000" dirty="0"/>
              <a:t>2</a:t>
            </a:r>
            <a:endParaRPr kumimoji="1" lang="ja-JP" altLang="en-US" sz="1400" b="1" baseline="30000" dirty="0"/>
          </a:p>
        </p:txBody>
      </p:sp>
    </p:spTree>
    <p:extLst>
      <p:ext uri="{BB962C8B-B14F-4D97-AF65-F5344CB8AC3E}">
        <p14:creationId xmlns:p14="http://schemas.microsoft.com/office/powerpoint/2010/main" val="2281672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3E0C8344-D94B-410E-935D-4A05CD83C1A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13433" y="3249376"/>
            <a:ext cx="4493780" cy="3062693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58C20FB3-94DB-4048-AA6E-BEF030FF7D7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4235" y="449826"/>
            <a:ext cx="8126535" cy="2907738"/>
          </a:xfrm>
          <a:prstGeom prst="rect">
            <a:avLst/>
          </a:prstGeom>
        </p:spPr>
      </p:pic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53D6468C-D4FD-402C-95C5-AF1A48EEC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919B9-515D-4B4D-8353-9EE4D64E3CA8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16" name="Text Box 19">
            <a:extLst>
              <a:ext uri="{FF2B5EF4-FFF2-40B4-BE49-F238E27FC236}">
                <a16:creationId xmlns:a16="http://schemas.microsoft.com/office/drawing/2014/main" id="{365CDF68-4DA7-4500-A1C8-9BF0F62327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271" y="90589"/>
            <a:ext cx="336611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2000" b="1" dirty="0"/>
              <a:t>SuperKEKB Interaction Region</a:t>
            </a:r>
            <a:endParaRPr lang="ja-JP" altLang="en-US" sz="2000" b="1" dirty="0"/>
          </a:p>
        </p:txBody>
      </p:sp>
      <p:sp>
        <p:nvSpPr>
          <p:cNvPr id="17" name="Text Box 19">
            <a:extLst>
              <a:ext uri="{FF2B5EF4-FFF2-40B4-BE49-F238E27FC236}">
                <a16:creationId xmlns:a16="http://schemas.microsoft.com/office/drawing/2014/main" id="{FEA94194-4482-4C4D-91E7-E953C91BC7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85952" y="1363938"/>
            <a:ext cx="4315990" cy="369332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ja-JP" b="1" dirty="0"/>
              <a:t>Superconducting quadrupole magnet (QCS)</a:t>
            </a:r>
            <a:endParaRPr lang="ja-JP" altLang="en-US" b="1" dirty="0"/>
          </a:p>
        </p:txBody>
      </p: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C853777D-58C6-4AE4-A582-6C8CCE98A3AE}"/>
              </a:ext>
            </a:extLst>
          </p:cNvPr>
          <p:cNvCxnSpPr>
            <a:cxnSpLocks/>
            <a:stCxn id="17" idx="2"/>
          </p:cNvCxnSpPr>
          <p:nvPr/>
        </p:nvCxnSpPr>
        <p:spPr>
          <a:xfrm flipH="1">
            <a:off x="5665304" y="1733270"/>
            <a:ext cx="178643" cy="344008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26C3F23C-BE75-4CDB-A77A-A6A1F12B45B0}"/>
              </a:ext>
            </a:extLst>
          </p:cNvPr>
          <p:cNvCxnSpPr>
            <a:cxnSpLocks/>
          </p:cNvCxnSpPr>
          <p:nvPr/>
        </p:nvCxnSpPr>
        <p:spPr>
          <a:xfrm flipH="1">
            <a:off x="4214191" y="1733270"/>
            <a:ext cx="718256" cy="413582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Box 19">
            <a:extLst>
              <a:ext uri="{FF2B5EF4-FFF2-40B4-BE49-F238E27FC236}">
                <a16:creationId xmlns:a16="http://schemas.microsoft.com/office/drawing/2014/main" id="{CBACFF2D-16AF-401A-A9D6-1E5CAEC3CB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9890" y="6348384"/>
            <a:ext cx="453111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b="1" dirty="0">
                <a:solidFill>
                  <a:srgbClr val="0000FF"/>
                </a:solidFill>
                <a:sym typeface="Wingdings" panose="05000000000000000000" pitchFamily="2" charset="2"/>
              </a:rPr>
              <a:t> There are three superconducting magnets.</a:t>
            </a:r>
            <a:endParaRPr lang="ja-JP" altLang="en-US" b="1" dirty="0">
              <a:solidFill>
                <a:srgbClr val="0000FF"/>
              </a:solidFill>
            </a:endParaRPr>
          </a:p>
        </p:txBody>
      </p:sp>
      <p:sp>
        <p:nvSpPr>
          <p:cNvPr id="20" name="Text Box 19">
            <a:extLst>
              <a:ext uri="{FF2B5EF4-FFF2-40B4-BE49-F238E27FC236}">
                <a16:creationId xmlns:a16="http://schemas.microsoft.com/office/drawing/2014/main" id="{ABD4BD25-6612-4243-9A76-16F6876244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9211" y="581024"/>
            <a:ext cx="2653996" cy="369332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ja-JP" b="1" dirty="0"/>
              <a:t>Belle II Detector(1400ton)</a:t>
            </a:r>
            <a:endParaRPr lang="ja-JP" altLang="en-US" b="1" dirty="0"/>
          </a:p>
        </p:txBody>
      </p:sp>
      <p:sp>
        <p:nvSpPr>
          <p:cNvPr id="18" name="吹き出し: 角を丸めた四角形 17">
            <a:extLst>
              <a:ext uri="{FF2B5EF4-FFF2-40B4-BE49-F238E27FC236}">
                <a16:creationId xmlns:a16="http://schemas.microsoft.com/office/drawing/2014/main" id="{B0FABC69-EBE9-4D07-8800-1A24080FC0D4}"/>
              </a:ext>
            </a:extLst>
          </p:cNvPr>
          <p:cNvSpPr/>
          <p:nvPr/>
        </p:nvSpPr>
        <p:spPr>
          <a:xfrm>
            <a:off x="6798796" y="4119410"/>
            <a:ext cx="748748" cy="340678"/>
          </a:xfrm>
          <a:prstGeom prst="wedgeRoundRectCallout">
            <a:avLst>
              <a:gd name="adj1" fmla="val -38905"/>
              <a:gd name="adj2" fmla="val 84078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>
                <a:solidFill>
                  <a:schemeClr val="tx1"/>
                </a:solidFill>
              </a:rPr>
              <a:t>QCS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EB0107E6-67B0-21E4-89CB-8A6ED29F439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40484" y="3446640"/>
            <a:ext cx="2991685" cy="2830336"/>
          </a:xfrm>
          <a:prstGeom prst="rect">
            <a:avLst/>
          </a:prstGeom>
        </p:spPr>
      </p:pic>
      <p:sp>
        <p:nvSpPr>
          <p:cNvPr id="6" name="吹き出し: 角を丸めた四角形 5">
            <a:extLst>
              <a:ext uri="{FF2B5EF4-FFF2-40B4-BE49-F238E27FC236}">
                <a16:creationId xmlns:a16="http://schemas.microsoft.com/office/drawing/2014/main" id="{0C0AE516-0B4A-8BD3-F3D2-A4B2BD3F3E06}"/>
              </a:ext>
            </a:extLst>
          </p:cNvPr>
          <p:cNvSpPr/>
          <p:nvPr/>
        </p:nvSpPr>
        <p:spPr>
          <a:xfrm>
            <a:off x="3190463" y="4313353"/>
            <a:ext cx="748748" cy="340678"/>
          </a:xfrm>
          <a:prstGeom prst="wedgeRoundRectCallout">
            <a:avLst>
              <a:gd name="adj1" fmla="val -38905"/>
              <a:gd name="adj2" fmla="val 84078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>
                <a:solidFill>
                  <a:schemeClr val="tx1"/>
                </a:solidFill>
              </a:rPr>
              <a:t>QCS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sp>
        <p:nvSpPr>
          <p:cNvPr id="9" name="吹き出し: 角を丸めた四角形 8">
            <a:extLst>
              <a:ext uri="{FF2B5EF4-FFF2-40B4-BE49-F238E27FC236}">
                <a16:creationId xmlns:a16="http://schemas.microsoft.com/office/drawing/2014/main" id="{C72F364C-B350-D670-DC66-599B98E3BFC9}"/>
              </a:ext>
            </a:extLst>
          </p:cNvPr>
          <p:cNvSpPr/>
          <p:nvPr/>
        </p:nvSpPr>
        <p:spPr>
          <a:xfrm>
            <a:off x="982046" y="3983083"/>
            <a:ext cx="748748" cy="340678"/>
          </a:xfrm>
          <a:prstGeom prst="wedgeRoundRectCallout">
            <a:avLst>
              <a:gd name="adj1" fmla="val 70780"/>
              <a:gd name="adj2" fmla="val 66681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>
                <a:solidFill>
                  <a:schemeClr val="tx1"/>
                </a:solidFill>
              </a:rPr>
              <a:t>QCS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sp>
        <p:nvSpPr>
          <p:cNvPr id="10" name="吹き出し: 角を丸めた四角形 9">
            <a:extLst>
              <a:ext uri="{FF2B5EF4-FFF2-40B4-BE49-F238E27FC236}">
                <a16:creationId xmlns:a16="http://schemas.microsoft.com/office/drawing/2014/main" id="{27DF595D-0AFB-4B57-F9C9-FD7A9A444D17}"/>
              </a:ext>
            </a:extLst>
          </p:cNvPr>
          <p:cNvSpPr/>
          <p:nvPr/>
        </p:nvSpPr>
        <p:spPr>
          <a:xfrm>
            <a:off x="2653759" y="3771146"/>
            <a:ext cx="1288404" cy="340678"/>
          </a:xfrm>
          <a:prstGeom prst="wedgeRoundRectCallout">
            <a:avLst>
              <a:gd name="adj1" fmla="val -38905"/>
              <a:gd name="adj2" fmla="val 84078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>
                <a:solidFill>
                  <a:schemeClr val="tx1"/>
                </a:solidFill>
              </a:rPr>
              <a:t>Belle solenoid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9402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61" y="3234806"/>
            <a:ext cx="5886081" cy="3060762"/>
          </a:xfrm>
          <a:prstGeom prst="rect">
            <a:avLst/>
          </a:prstGeom>
        </p:spPr>
      </p:pic>
      <p:pic>
        <p:nvPicPr>
          <p:cNvPr id="13" name="図 2">
            <a:extLst>
              <a:ext uri="{FF2B5EF4-FFF2-40B4-BE49-F238E27FC236}">
                <a16:creationId xmlns:a16="http://schemas.microsoft.com/office/drawing/2014/main" id="{D419D41C-A295-47D0-B592-ED0DA7D4439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41" t="26959" r="16176" b="10644"/>
          <a:stretch/>
        </p:blipFill>
        <p:spPr bwMode="auto">
          <a:xfrm>
            <a:off x="5564479" y="521767"/>
            <a:ext cx="650323" cy="3211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C2AF58D-FAF2-455B-ACA1-760CBB2933C6}"/>
              </a:ext>
            </a:extLst>
          </p:cNvPr>
          <p:cNvGrpSpPr/>
          <p:nvPr/>
        </p:nvGrpSpPr>
        <p:grpSpPr>
          <a:xfrm flipH="1">
            <a:off x="532005" y="497747"/>
            <a:ext cx="4705443" cy="2710093"/>
            <a:chOff x="3921953" y="1059630"/>
            <a:chExt cx="4705443" cy="2710093"/>
          </a:xfrm>
        </p:grpSpPr>
        <p:pic>
          <p:nvPicPr>
            <p:cNvPr id="7" name="図 2">
              <a:extLst>
                <a:ext uri="{FF2B5EF4-FFF2-40B4-BE49-F238E27FC236}">
                  <a16:creationId xmlns:a16="http://schemas.microsoft.com/office/drawing/2014/main" id="{1F4443ED-28DC-4FC8-9450-62E3740423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6124" b="41840"/>
            <a:stretch/>
          </p:blipFill>
          <p:spPr bwMode="auto">
            <a:xfrm>
              <a:off x="4040372" y="1059630"/>
              <a:ext cx="4587024" cy="27100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 Box 10">
              <a:extLst>
                <a:ext uri="{FF2B5EF4-FFF2-40B4-BE49-F238E27FC236}">
                  <a16:creationId xmlns:a16="http://schemas.microsoft.com/office/drawing/2014/main" id="{87A7D437-106C-4553-941E-D4FD21948C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14057" y="1681087"/>
              <a:ext cx="920445" cy="30777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400" dirty="0"/>
                <a:t>Iron yoke</a:t>
              </a:r>
              <a:endParaRPr lang="ja-JP" altLang="en-US" sz="1400" dirty="0"/>
            </a:p>
          </p:txBody>
        </p:sp>
        <p:sp>
          <p:nvSpPr>
            <p:cNvPr id="9" name="Text Box 11">
              <a:extLst>
                <a:ext uri="{FF2B5EF4-FFF2-40B4-BE49-F238E27FC236}">
                  <a16:creationId xmlns:a16="http://schemas.microsoft.com/office/drawing/2014/main" id="{89CADE16-A82D-4EF7-9EE8-B2D361EE13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00959" y="2500331"/>
              <a:ext cx="441325" cy="314325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400"/>
                <a:t>Air</a:t>
              </a:r>
            </a:p>
          </p:txBody>
        </p:sp>
        <p:sp>
          <p:nvSpPr>
            <p:cNvPr id="19" name="吹き出し: 角を丸めた四角形 18">
              <a:extLst>
                <a:ext uri="{FF2B5EF4-FFF2-40B4-BE49-F238E27FC236}">
                  <a16:creationId xmlns:a16="http://schemas.microsoft.com/office/drawing/2014/main" id="{06606A03-42C8-4FC7-9B39-3A6A777EF14A}"/>
                </a:ext>
              </a:extLst>
            </p:cNvPr>
            <p:cNvSpPr/>
            <p:nvPr/>
          </p:nvSpPr>
          <p:spPr>
            <a:xfrm>
              <a:off x="5481363" y="2944826"/>
              <a:ext cx="680370" cy="306073"/>
            </a:xfrm>
            <a:prstGeom prst="wedgeRoundRectCallout">
              <a:avLst>
                <a:gd name="adj1" fmla="val -26403"/>
                <a:gd name="adj2" fmla="val 73657"/>
                <a:gd name="adj3" fmla="val 16667"/>
              </a:avLst>
            </a:prstGeom>
            <a:solidFill>
              <a:srgbClr val="FFC000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tx1"/>
                  </a:solidFill>
                </a:rPr>
                <a:t>Coil2</a:t>
              </a:r>
              <a:endParaRPr kumimoji="1" lang="ja-JP" alt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20" name="吹き出し: 角を丸めた四角形 19">
              <a:extLst>
                <a:ext uri="{FF2B5EF4-FFF2-40B4-BE49-F238E27FC236}">
                  <a16:creationId xmlns:a16="http://schemas.microsoft.com/office/drawing/2014/main" id="{CB2B67DB-1721-4395-BD1B-A23B8E15C896}"/>
                </a:ext>
              </a:extLst>
            </p:cNvPr>
            <p:cNvSpPr/>
            <p:nvPr/>
          </p:nvSpPr>
          <p:spPr>
            <a:xfrm>
              <a:off x="6740499" y="2935240"/>
              <a:ext cx="680370" cy="306073"/>
            </a:xfrm>
            <a:prstGeom prst="wedgeRoundRectCallout">
              <a:avLst>
                <a:gd name="adj1" fmla="val -26403"/>
                <a:gd name="adj2" fmla="val 73657"/>
                <a:gd name="adj3" fmla="val 16667"/>
              </a:avLst>
            </a:prstGeom>
            <a:solidFill>
              <a:srgbClr val="FFC000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tx1"/>
                  </a:solidFill>
                </a:rPr>
                <a:t>Coil3</a:t>
              </a:r>
              <a:endParaRPr kumimoji="1" lang="ja-JP" alt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21" name="吹き出し: 角を丸めた四角形 20">
              <a:extLst>
                <a:ext uri="{FF2B5EF4-FFF2-40B4-BE49-F238E27FC236}">
                  <a16:creationId xmlns:a16="http://schemas.microsoft.com/office/drawing/2014/main" id="{65929277-2D7C-43C8-A7EB-5D7BD3822842}"/>
                </a:ext>
              </a:extLst>
            </p:cNvPr>
            <p:cNvSpPr/>
            <p:nvPr/>
          </p:nvSpPr>
          <p:spPr>
            <a:xfrm>
              <a:off x="6889716" y="2014183"/>
              <a:ext cx="680370" cy="306073"/>
            </a:xfrm>
            <a:prstGeom prst="wedgeRoundRectCallout">
              <a:avLst>
                <a:gd name="adj1" fmla="val -34217"/>
                <a:gd name="adj2" fmla="val 84079"/>
                <a:gd name="adj3" fmla="val 16667"/>
              </a:avLst>
            </a:prstGeom>
            <a:solidFill>
              <a:srgbClr val="FFC000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tx1"/>
                  </a:solidFill>
                </a:rPr>
                <a:t>Coil1</a:t>
              </a:r>
              <a:endParaRPr kumimoji="1" lang="ja-JP" altLang="en-US" sz="1400" b="1" dirty="0">
                <a:solidFill>
                  <a:schemeClr val="tx1"/>
                </a:solidFill>
              </a:endParaRPr>
            </a:p>
          </p:txBody>
        </p:sp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4572E49D-6237-4499-BEF3-A7E01206B9EF}"/>
                </a:ext>
              </a:extLst>
            </p:cNvPr>
            <p:cNvCxnSpPr>
              <a:cxnSpLocks/>
            </p:cNvCxnSpPr>
            <p:nvPr/>
          </p:nvCxnSpPr>
          <p:spPr>
            <a:xfrm>
              <a:off x="3921953" y="3319575"/>
              <a:ext cx="4705443" cy="199802"/>
            </a:xfrm>
            <a:prstGeom prst="line">
              <a:avLst/>
            </a:prstGeom>
            <a:ln w="28575">
              <a:solidFill>
                <a:srgbClr val="FFFF00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 Box 19">
            <a:extLst>
              <a:ext uri="{FF2B5EF4-FFF2-40B4-BE49-F238E27FC236}">
                <a16:creationId xmlns:a16="http://schemas.microsoft.com/office/drawing/2014/main" id="{87CEDBBB-0CA5-42F7-B7A3-D9DFD460ED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23" y="25272"/>
            <a:ext cx="441710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2000" b="1" dirty="0"/>
              <a:t>Distribution</a:t>
            </a:r>
            <a:r>
              <a:rPr lang="ja-JP" altLang="en-US" sz="2000" b="1" dirty="0"/>
              <a:t> </a:t>
            </a:r>
            <a:r>
              <a:rPr lang="en-US" altLang="ja-JP" sz="2000" b="1" dirty="0"/>
              <a:t>of</a:t>
            </a:r>
            <a:r>
              <a:rPr lang="ja-JP" altLang="en-US" sz="2000" b="1" dirty="0"/>
              <a:t> </a:t>
            </a:r>
            <a:r>
              <a:rPr lang="en-US" altLang="ja-JP" sz="2000" b="1" dirty="0"/>
              <a:t>combined</a:t>
            </a:r>
            <a:r>
              <a:rPr lang="ja-JP" altLang="en-US" sz="2000" b="1" dirty="0"/>
              <a:t> </a:t>
            </a:r>
            <a:r>
              <a:rPr lang="en-US" altLang="ja-JP" sz="2000" b="1" dirty="0"/>
              <a:t>magnetic</a:t>
            </a:r>
            <a:r>
              <a:rPr lang="ja-JP" altLang="en-US" sz="2000" b="1" dirty="0"/>
              <a:t> </a:t>
            </a:r>
            <a:r>
              <a:rPr lang="en-US" altLang="ja-JP" sz="2000" b="1" dirty="0"/>
              <a:t>field</a:t>
            </a:r>
            <a:endParaRPr lang="ja-JP" altLang="en-US" sz="1000" dirty="0"/>
          </a:p>
        </p:txBody>
      </p:sp>
      <p:sp>
        <p:nvSpPr>
          <p:cNvPr id="35" name="吹き出し: 角を丸めた四角形 34">
            <a:extLst>
              <a:ext uri="{FF2B5EF4-FFF2-40B4-BE49-F238E27FC236}">
                <a16:creationId xmlns:a16="http://schemas.microsoft.com/office/drawing/2014/main" id="{91832940-0FE0-4DA3-96EF-BB31CEFEF96F}"/>
              </a:ext>
            </a:extLst>
          </p:cNvPr>
          <p:cNvSpPr/>
          <p:nvPr/>
        </p:nvSpPr>
        <p:spPr>
          <a:xfrm>
            <a:off x="6875239" y="1758373"/>
            <a:ext cx="1566245" cy="644919"/>
          </a:xfrm>
          <a:prstGeom prst="wedgeRoundRectCallout">
            <a:avLst>
              <a:gd name="adj1" fmla="val -19859"/>
              <a:gd name="adj2" fmla="val 89825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>
                <a:solidFill>
                  <a:schemeClr val="tx1"/>
                </a:solidFill>
              </a:rPr>
              <a:t>Disturb</a:t>
            </a:r>
            <a:r>
              <a:rPr kumimoji="1" lang="ja-JP" altLang="en-US" sz="1600" b="1" dirty="0">
                <a:solidFill>
                  <a:schemeClr val="tx1"/>
                </a:solidFill>
              </a:rPr>
              <a:t> </a:t>
            </a:r>
            <a:r>
              <a:rPr kumimoji="1" lang="en-US" altLang="ja-JP" sz="1600" b="1" dirty="0">
                <a:solidFill>
                  <a:schemeClr val="tx1"/>
                </a:solidFill>
              </a:rPr>
              <a:t>magnetic field</a:t>
            </a:r>
            <a:endParaRPr kumimoji="1" lang="ja-JP" altLang="en-US" sz="1600" b="1" dirty="0">
              <a:solidFill>
                <a:schemeClr val="tx1"/>
              </a:solidFill>
            </a:endParaRPr>
          </a:p>
        </p:txBody>
      </p:sp>
      <p:sp>
        <p:nvSpPr>
          <p:cNvPr id="36" name="スライド番号プレースホルダー 35">
            <a:extLst>
              <a:ext uri="{FF2B5EF4-FFF2-40B4-BE49-F238E27FC236}">
                <a16:creationId xmlns:a16="http://schemas.microsoft.com/office/drawing/2014/main" id="{717909F3-5400-466C-9655-B778011A9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7F52E-A0D9-434A-B6C9-8BCF9A01DB97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27" name="吹き出し: 角を丸めた四角形 26">
            <a:extLst>
              <a:ext uri="{FF2B5EF4-FFF2-40B4-BE49-F238E27FC236}">
                <a16:creationId xmlns:a16="http://schemas.microsoft.com/office/drawing/2014/main" id="{63DEC1DF-CB05-4DC3-A1FB-936C512D1080}"/>
              </a:ext>
            </a:extLst>
          </p:cNvPr>
          <p:cNvSpPr/>
          <p:nvPr/>
        </p:nvSpPr>
        <p:spPr>
          <a:xfrm>
            <a:off x="6806080" y="2654546"/>
            <a:ext cx="1704562" cy="791764"/>
          </a:xfrm>
          <a:prstGeom prst="wedgeRoundRectCallout">
            <a:avLst>
              <a:gd name="adj1" fmla="val -18304"/>
              <a:gd name="adj2" fmla="val 78210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>
                <a:solidFill>
                  <a:schemeClr val="tx1"/>
                </a:solidFill>
              </a:rPr>
              <a:t>Generate</a:t>
            </a:r>
            <a:r>
              <a:rPr kumimoji="1" lang="ja-JP" altLang="en-US" sz="1600" b="1" dirty="0">
                <a:solidFill>
                  <a:schemeClr val="tx1"/>
                </a:solidFill>
              </a:rPr>
              <a:t> </a:t>
            </a:r>
            <a:r>
              <a:rPr kumimoji="1" lang="en-US" altLang="ja-JP" sz="1600" b="1" dirty="0">
                <a:solidFill>
                  <a:schemeClr val="tx1"/>
                </a:solidFill>
              </a:rPr>
              <a:t>induced</a:t>
            </a:r>
            <a:r>
              <a:rPr kumimoji="1" lang="ja-JP" altLang="en-US" sz="1600" b="1" dirty="0">
                <a:solidFill>
                  <a:schemeClr val="tx1"/>
                </a:solidFill>
              </a:rPr>
              <a:t> </a:t>
            </a:r>
            <a:r>
              <a:rPr kumimoji="1" lang="en-US" altLang="ja-JP" sz="1600" b="1" dirty="0">
                <a:solidFill>
                  <a:schemeClr val="tx1"/>
                </a:solidFill>
              </a:rPr>
              <a:t>voltage</a:t>
            </a:r>
            <a:endParaRPr kumimoji="1" lang="ja-JP" altLang="en-US" sz="1600" b="1" dirty="0">
              <a:solidFill>
                <a:schemeClr val="tx1"/>
              </a:solidFill>
            </a:endParaRPr>
          </a:p>
        </p:txBody>
      </p:sp>
      <p:sp>
        <p:nvSpPr>
          <p:cNvPr id="29" name="吹き出し: 角を丸めた四角形 28">
            <a:extLst>
              <a:ext uri="{FF2B5EF4-FFF2-40B4-BE49-F238E27FC236}">
                <a16:creationId xmlns:a16="http://schemas.microsoft.com/office/drawing/2014/main" id="{9EE85B8C-B54C-41F2-817F-46F9FE98250B}"/>
              </a:ext>
            </a:extLst>
          </p:cNvPr>
          <p:cNvSpPr/>
          <p:nvPr/>
        </p:nvSpPr>
        <p:spPr>
          <a:xfrm>
            <a:off x="6931604" y="5657225"/>
            <a:ext cx="1566245" cy="791763"/>
          </a:xfrm>
          <a:prstGeom prst="wedgeRoundRectCallout">
            <a:avLst>
              <a:gd name="adj1" fmla="val -25884"/>
              <a:gd name="adj2" fmla="val -40487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>
                <a:solidFill>
                  <a:schemeClr val="tx1"/>
                </a:solidFill>
              </a:rPr>
              <a:t>Quench!</a:t>
            </a:r>
            <a:endParaRPr kumimoji="1" lang="ja-JP" altLang="en-US" sz="1600" b="1" dirty="0">
              <a:solidFill>
                <a:schemeClr val="tx1"/>
              </a:solidFill>
            </a:endParaRPr>
          </a:p>
        </p:txBody>
      </p:sp>
      <p:sp>
        <p:nvSpPr>
          <p:cNvPr id="30" name="Text Box 19">
            <a:extLst>
              <a:ext uri="{FF2B5EF4-FFF2-40B4-BE49-F238E27FC236}">
                <a16:creationId xmlns:a16="http://schemas.microsoft.com/office/drawing/2014/main" id="{CC732EB0-F2BE-49BF-8867-7A26B959A0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434" y="6203548"/>
            <a:ext cx="569284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altLang="ja-JP" b="1" dirty="0">
                <a:solidFill>
                  <a:srgbClr val="0000FF"/>
                </a:solidFill>
                <a:sym typeface="Wingdings" panose="05000000000000000000" pitchFamily="2" charset="2"/>
              </a:rPr>
              <a:t>How much is the relative displacement when shaking?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altLang="ja-JP" b="1" dirty="0">
                <a:solidFill>
                  <a:srgbClr val="0000FF"/>
                </a:solidFill>
                <a:sym typeface="Wingdings" panose="05000000000000000000" pitchFamily="2" charset="2"/>
              </a:rPr>
              <a:t>Large relative displacement causes damage to B.P, etc.</a:t>
            </a:r>
            <a:endParaRPr lang="ja-JP" altLang="en-US" b="1" dirty="0">
              <a:solidFill>
                <a:srgbClr val="0000FF"/>
              </a:solidFill>
            </a:endParaRPr>
          </a:p>
        </p:txBody>
      </p:sp>
      <p:sp>
        <p:nvSpPr>
          <p:cNvPr id="4" name="吹き出し: 角を丸めた四角形 3">
            <a:extLst>
              <a:ext uri="{FF2B5EF4-FFF2-40B4-BE49-F238E27FC236}">
                <a16:creationId xmlns:a16="http://schemas.microsoft.com/office/drawing/2014/main" id="{273BD0EB-D497-80CA-1A17-FF9F7B1F2496}"/>
              </a:ext>
            </a:extLst>
          </p:cNvPr>
          <p:cNvSpPr/>
          <p:nvPr/>
        </p:nvSpPr>
        <p:spPr>
          <a:xfrm>
            <a:off x="6753706" y="236886"/>
            <a:ext cx="1566245" cy="526382"/>
          </a:xfrm>
          <a:prstGeom prst="wedgeRoundRectCallout">
            <a:avLst>
              <a:gd name="adj1" fmla="val 36359"/>
              <a:gd name="adj2" fmla="val -33370"/>
              <a:gd name="adj3" fmla="val 16667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>
                <a:solidFill>
                  <a:schemeClr val="tx1"/>
                </a:solidFill>
              </a:rPr>
              <a:t>Process</a:t>
            </a:r>
            <a:r>
              <a:rPr kumimoji="1" lang="ja-JP" altLang="en-US" sz="1600" b="1" dirty="0">
                <a:solidFill>
                  <a:schemeClr val="tx1"/>
                </a:solidFill>
              </a:rPr>
              <a:t> </a:t>
            </a:r>
            <a:r>
              <a:rPr kumimoji="1" lang="en-US" altLang="ja-JP" sz="1600" b="1" dirty="0">
                <a:solidFill>
                  <a:schemeClr val="tx1"/>
                </a:solidFill>
              </a:rPr>
              <a:t>to</a:t>
            </a:r>
            <a:r>
              <a:rPr kumimoji="1" lang="ja-JP" altLang="en-US" sz="1600" b="1" dirty="0">
                <a:solidFill>
                  <a:schemeClr val="tx1"/>
                </a:solidFill>
              </a:rPr>
              <a:t> </a:t>
            </a:r>
            <a:r>
              <a:rPr kumimoji="1" lang="en-US" altLang="ja-JP" sz="1600" b="1" dirty="0">
                <a:solidFill>
                  <a:schemeClr val="tx1"/>
                </a:solidFill>
              </a:rPr>
              <a:t>the</a:t>
            </a:r>
            <a:r>
              <a:rPr kumimoji="1" lang="ja-JP" altLang="en-US" sz="1600" b="1" dirty="0">
                <a:solidFill>
                  <a:schemeClr val="tx1"/>
                </a:solidFill>
              </a:rPr>
              <a:t> </a:t>
            </a:r>
            <a:r>
              <a:rPr kumimoji="1" lang="en-US" altLang="ja-JP" sz="1600" b="1" dirty="0">
                <a:solidFill>
                  <a:schemeClr val="tx1"/>
                </a:solidFill>
              </a:rPr>
              <a:t>magnet</a:t>
            </a:r>
            <a:r>
              <a:rPr kumimoji="1" lang="ja-JP" altLang="en-US" sz="1600" b="1" dirty="0">
                <a:solidFill>
                  <a:schemeClr val="tx1"/>
                </a:solidFill>
              </a:rPr>
              <a:t> </a:t>
            </a:r>
            <a:r>
              <a:rPr kumimoji="1" lang="en-US" altLang="ja-JP" sz="1600" b="1" dirty="0">
                <a:solidFill>
                  <a:schemeClr val="tx1"/>
                </a:solidFill>
              </a:rPr>
              <a:t>quench</a:t>
            </a:r>
            <a:endParaRPr kumimoji="1" lang="ja-JP" altLang="en-US" sz="1600" b="1" dirty="0">
              <a:solidFill>
                <a:schemeClr val="tx1"/>
              </a:solidFill>
            </a:endParaRPr>
          </a:p>
        </p:txBody>
      </p:sp>
      <p:sp>
        <p:nvSpPr>
          <p:cNvPr id="10" name="吹き出し: 角を丸めた四角形 9">
            <a:extLst>
              <a:ext uri="{FF2B5EF4-FFF2-40B4-BE49-F238E27FC236}">
                <a16:creationId xmlns:a16="http://schemas.microsoft.com/office/drawing/2014/main" id="{745C941B-92B6-EA4E-FC9D-1E32A520B8D7}"/>
              </a:ext>
            </a:extLst>
          </p:cNvPr>
          <p:cNvSpPr/>
          <p:nvPr/>
        </p:nvSpPr>
        <p:spPr>
          <a:xfrm>
            <a:off x="6892740" y="962131"/>
            <a:ext cx="1566245" cy="526382"/>
          </a:xfrm>
          <a:prstGeom prst="wedgeRoundRectCallout">
            <a:avLst>
              <a:gd name="adj1" fmla="val -23103"/>
              <a:gd name="adj2" fmla="val 104957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>
                <a:solidFill>
                  <a:schemeClr val="tx1"/>
                </a:solidFill>
              </a:rPr>
              <a:t>Earthquake!</a:t>
            </a:r>
            <a:endParaRPr kumimoji="1" lang="ja-JP" altLang="en-US" sz="1600" b="1" dirty="0">
              <a:solidFill>
                <a:schemeClr val="tx1"/>
              </a:solidFill>
            </a:endParaRPr>
          </a:p>
        </p:txBody>
      </p:sp>
      <p:sp>
        <p:nvSpPr>
          <p:cNvPr id="11" name="吹き出し: 角を丸めた四角形 10">
            <a:extLst>
              <a:ext uri="{FF2B5EF4-FFF2-40B4-BE49-F238E27FC236}">
                <a16:creationId xmlns:a16="http://schemas.microsoft.com/office/drawing/2014/main" id="{12349A5E-816A-4096-2670-B68C9EE6ADD8}"/>
              </a:ext>
            </a:extLst>
          </p:cNvPr>
          <p:cNvSpPr/>
          <p:nvPr/>
        </p:nvSpPr>
        <p:spPr>
          <a:xfrm>
            <a:off x="6875239" y="3689099"/>
            <a:ext cx="1704562" cy="791764"/>
          </a:xfrm>
          <a:prstGeom prst="wedgeRoundRectCallout">
            <a:avLst>
              <a:gd name="adj1" fmla="val -18801"/>
              <a:gd name="adj2" fmla="val 81418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>
                <a:solidFill>
                  <a:schemeClr val="tx1"/>
                </a:solidFill>
              </a:rPr>
              <a:t>Exceed trigger level</a:t>
            </a:r>
            <a:endParaRPr kumimoji="1" lang="ja-JP" altLang="en-US" sz="1600" b="1" dirty="0">
              <a:solidFill>
                <a:schemeClr val="tx1"/>
              </a:solidFill>
            </a:endParaRPr>
          </a:p>
        </p:txBody>
      </p:sp>
      <p:sp>
        <p:nvSpPr>
          <p:cNvPr id="12" name="吹き出し: 角を丸めた四角形 11">
            <a:extLst>
              <a:ext uri="{FF2B5EF4-FFF2-40B4-BE49-F238E27FC236}">
                <a16:creationId xmlns:a16="http://schemas.microsoft.com/office/drawing/2014/main" id="{E5BFADF4-9CB1-392C-3843-5621E236FABA}"/>
              </a:ext>
            </a:extLst>
          </p:cNvPr>
          <p:cNvSpPr/>
          <p:nvPr/>
        </p:nvSpPr>
        <p:spPr>
          <a:xfrm>
            <a:off x="6875238" y="4723091"/>
            <a:ext cx="1566245" cy="791763"/>
          </a:xfrm>
          <a:prstGeom prst="wedgeRoundRectCallout">
            <a:avLst>
              <a:gd name="adj1" fmla="val -21559"/>
              <a:gd name="adj2" fmla="val 66447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>
                <a:solidFill>
                  <a:schemeClr val="tx1"/>
                </a:solidFill>
              </a:rPr>
              <a:t>Power shutdown</a:t>
            </a:r>
            <a:endParaRPr kumimoji="1" lang="ja-JP" alt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8196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81AD3D46-2EFF-4099-826F-F2B754B90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127" y="1063157"/>
            <a:ext cx="5634011" cy="3779385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DD94EA56-5E5B-93CB-73ED-87595CCF5F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7353" y="3068055"/>
            <a:ext cx="3883558" cy="3653421"/>
          </a:xfrm>
          <a:prstGeom prst="rect">
            <a:avLst/>
          </a:prstGeom>
        </p:spPr>
      </p:pic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563D5C0-243F-4BF2-8DC6-63CD7AB7B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72A85-2898-4634-9F8F-080B3C5555D5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0A54282-DBCB-469A-8B78-26220D6F721D}"/>
              </a:ext>
            </a:extLst>
          </p:cNvPr>
          <p:cNvSpPr txBox="1"/>
          <p:nvPr/>
        </p:nvSpPr>
        <p:spPr>
          <a:xfrm>
            <a:off x="0" y="0"/>
            <a:ext cx="49519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/>
              <a:t>Investigation of relative displacement of QCS</a:t>
            </a:r>
            <a:endParaRPr kumimoji="1" lang="ja-JP" altLang="en-US" sz="2000" b="1" dirty="0"/>
          </a:p>
        </p:txBody>
      </p:sp>
      <p:sp>
        <p:nvSpPr>
          <p:cNvPr id="8" name="吹き出し: 角を丸めた四角形 7">
            <a:extLst>
              <a:ext uri="{FF2B5EF4-FFF2-40B4-BE49-F238E27FC236}">
                <a16:creationId xmlns:a16="http://schemas.microsoft.com/office/drawing/2014/main" id="{D0FFE56A-31D1-4743-9B33-01E9F90FB24C}"/>
              </a:ext>
            </a:extLst>
          </p:cNvPr>
          <p:cNvSpPr/>
          <p:nvPr/>
        </p:nvSpPr>
        <p:spPr>
          <a:xfrm>
            <a:off x="2603128" y="4728623"/>
            <a:ext cx="1667568" cy="838295"/>
          </a:xfrm>
          <a:prstGeom prst="wedgeRoundRectCallout">
            <a:avLst>
              <a:gd name="adj1" fmla="val -6968"/>
              <a:gd name="adj2" fmla="val -99908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>
                <a:solidFill>
                  <a:schemeClr val="tx1"/>
                </a:solidFill>
              </a:rPr>
              <a:t>Data is input to the constraint points</a:t>
            </a:r>
            <a:endParaRPr kumimoji="1" lang="ja-JP" altLang="en-US" sz="1600" b="1" dirty="0">
              <a:solidFill>
                <a:schemeClr val="tx1"/>
              </a:solidFill>
            </a:endParaRPr>
          </a:p>
        </p:txBody>
      </p:sp>
      <p:sp>
        <p:nvSpPr>
          <p:cNvPr id="10" name="吹き出し: 角を丸めた四角形 9">
            <a:extLst>
              <a:ext uri="{FF2B5EF4-FFF2-40B4-BE49-F238E27FC236}">
                <a16:creationId xmlns:a16="http://schemas.microsoft.com/office/drawing/2014/main" id="{D3BEA61D-AD2E-427B-9138-28E397FC3703}"/>
              </a:ext>
            </a:extLst>
          </p:cNvPr>
          <p:cNvSpPr/>
          <p:nvPr/>
        </p:nvSpPr>
        <p:spPr>
          <a:xfrm>
            <a:off x="2440770" y="6022529"/>
            <a:ext cx="1992283" cy="623804"/>
          </a:xfrm>
          <a:prstGeom prst="wedgeRoundRectCallout">
            <a:avLst>
              <a:gd name="adj1" fmla="val -14374"/>
              <a:gd name="adj2" fmla="val -37276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</a:rPr>
              <a:t>Get relative displacement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sp>
        <p:nvSpPr>
          <p:cNvPr id="11" name="吹き出し: 角を丸めた四角形 10">
            <a:extLst>
              <a:ext uri="{FF2B5EF4-FFF2-40B4-BE49-F238E27FC236}">
                <a16:creationId xmlns:a16="http://schemas.microsoft.com/office/drawing/2014/main" id="{1AFF95E2-C5E7-4072-9300-DDC4F52D0DB4}"/>
              </a:ext>
            </a:extLst>
          </p:cNvPr>
          <p:cNvSpPr/>
          <p:nvPr/>
        </p:nvSpPr>
        <p:spPr>
          <a:xfrm>
            <a:off x="5764950" y="2990378"/>
            <a:ext cx="2057399" cy="548466"/>
          </a:xfrm>
          <a:prstGeom prst="wedgeRoundRectCallout">
            <a:avLst>
              <a:gd name="adj1" fmla="val -45693"/>
              <a:gd name="adj2" fmla="val -23993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600" b="1" dirty="0">
                <a:solidFill>
                  <a:schemeClr val="tx1"/>
                </a:solidFill>
              </a:rPr>
              <a:t>(Input</a:t>
            </a:r>
            <a:r>
              <a:rPr kumimoji="1" lang="ja-JP" altLang="en-US" sz="1600" b="1" dirty="0">
                <a:solidFill>
                  <a:schemeClr val="tx1"/>
                </a:solidFill>
              </a:rPr>
              <a:t> </a:t>
            </a:r>
            <a:r>
              <a:rPr kumimoji="1" lang="en-US" altLang="ja-JP" sz="1600" b="1" dirty="0">
                <a:solidFill>
                  <a:schemeClr val="tx1"/>
                </a:solidFill>
              </a:rPr>
              <a:t>data)</a:t>
            </a:r>
          </a:p>
          <a:p>
            <a:r>
              <a:rPr kumimoji="1" lang="en-US" altLang="ja-JP" sz="1600" b="1" dirty="0">
                <a:solidFill>
                  <a:schemeClr val="tx1"/>
                </a:solidFill>
              </a:rPr>
              <a:t>Response</a:t>
            </a:r>
            <a:r>
              <a:rPr kumimoji="1" lang="ja-JP" altLang="en-US" sz="1600" b="1" dirty="0">
                <a:solidFill>
                  <a:schemeClr val="tx1"/>
                </a:solidFill>
              </a:rPr>
              <a:t> </a:t>
            </a:r>
            <a:r>
              <a:rPr kumimoji="1" lang="en-US" altLang="ja-JP" sz="1600" b="1" dirty="0">
                <a:solidFill>
                  <a:schemeClr val="tx1"/>
                </a:solidFill>
              </a:rPr>
              <a:t>Spectrum</a:t>
            </a:r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E84ACACE-97D1-4833-A7E5-AF40FF2BD4D9}"/>
              </a:ext>
            </a:extLst>
          </p:cNvPr>
          <p:cNvCxnSpPr>
            <a:cxnSpLocks/>
          </p:cNvCxnSpPr>
          <p:nvPr/>
        </p:nvCxnSpPr>
        <p:spPr>
          <a:xfrm flipH="1">
            <a:off x="7010400" y="2328908"/>
            <a:ext cx="346434" cy="66147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617550D2-4D8A-446A-8E0E-543703C0E67F}"/>
              </a:ext>
            </a:extLst>
          </p:cNvPr>
          <p:cNvCxnSpPr>
            <a:cxnSpLocks/>
            <a:endCxn id="8" idx="3"/>
          </p:cNvCxnSpPr>
          <p:nvPr/>
        </p:nvCxnSpPr>
        <p:spPr>
          <a:xfrm flipH="1" flipV="1">
            <a:off x="4270696" y="5147771"/>
            <a:ext cx="727673" cy="18784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吹き出し: 角を丸めた四角形 14">
            <a:extLst>
              <a:ext uri="{FF2B5EF4-FFF2-40B4-BE49-F238E27FC236}">
                <a16:creationId xmlns:a16="http://schemas.microsoft.com/office/drawing/2014/main" id="{CA4E321F-9EBB-4C8A-8D12-44462EC0941C}"/>
              </a:ext>
            </a:extLst>
          </p:cNvPr>
          <p:cNvSpPr/>
          <p:nvPr/>
        </p:nvSpPr>
        <p:spPr>
          <a:xfrm>
            <a:off x="7425513" y="2539368"/>
            <a:ext cx="1269754" cy="395906"/>
          </a:xfrm>
          <a:prstGeom prst="wedgeRoundRectCallout">
            <a:avLst>
              <a:gd name="adj1" fmla="val -73579"/>
              <a:gd name="adj2" fmla="val 10521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>
                <a:solidFill>
                  <a:schemeClr val="tx1"/>
                </a:solidFill>
              </a:rPr>
              <a:t>Conversion</a:t>
            </a:r>
            <a:endParaRPr kumimoji="1" lang="ja-JP" altLang="en-US" sz="1600" b="1" dirty="0">
              <a:solidFill>
                <a:schemeClr val="tx1"/>
              </a:solidFill>
            </a:endParaRPr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B6212315-B387-44BE-B7A5-7321CF9D17B5}"/>
              </a:ext>
            </a:extLst>
          </p:cNvPr>
          <p:cNvCxnSpPr>
            <a:cxnSpLocks/>
          </p:cNvCxnSpPr>
          <p:nvPr/>
        </p:nvCxnSpPr>
        <p:spPr>
          <a:xfrm>
            <a:off x="3407202" y="5566918"/>
            <a:ext cx="0" cy="45584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吹き出し: 角を丸めた四角形 19">
            <a:extLst>
              <a:ext uri="{FF2B5EF4-FFF2-40B4-BE49-F238E27FC236}">
                <a16:creationId xmlns:a16="http://schemas.microsoft.com/office/drawing/2014/main" id="{91C0EDFC-DB3B-46A2-8C1B-8C6A1AA61356}"/>
              </a:ext>
            </a:extLst>
          </p:cNvPr>
          <p:cNvSpPr/>
          <p:nvPr/>
        </p:nvSpPr>
        <p:spPr>
          <a:xfrm>
            <a:off x="6069687" y="1155941"/>
            <a:ext cx="1369814" cy="326783"/>
          </a:xfrm>
          <a:prstGeom prst="wedgeRoundRectCallout">
            <a:avLst>
              <a:gd name="adj1" fmla="val -45693"/>
              <a:gd name="adj2" fmla="val -23993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600" b="1" dirty="0">
                <a:solidFill>
                  <a:schemeClr val="tx1"/>
                </a:solidFill>
              </a:rPr>
              <a:t>Time</a:t>
            </a:r>
            <a:r>
              <a:rPr kumimoji="1" lang="ja-JP" altLang="en-US" sz="1600" b="1" dirty="0">
                <a:solidFill>
                  <a:schemeClr val="tx1"/>
                </a:solidFill>
              </a:rPr>
              <a:t> </a:t>
            </a:r>
            <a:r>
              <a:rPr kumimoji="1" lang="en-US" altLang="ja-JP" sz="1600" b="1" dirty="0">
                <a:solidFill>
                  <a:schemeClr val="tx1"/>
                </a:solidFill>
              </a:rPr>
              <a:t>history</a:t>
            </a: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687A822C-D506-457F-88AF-CCC26D29D10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64950" y="1631035"/>
            <a:ext cx="3321126" cy="69787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2" name="吹き出し: 角を丸めた四角形 21">
            <a:extLst>
              <a:ext uri="{FF2B5EF4-FFF2-40B4-BE49-F238E27FC236}">
                <a16:creationId xmlns:a16="http://schemas.microsoft.com/office/drawing/2014/main" id="{5AFEB0FF-5557-4A11-B59D-1F32BCBDCC99}"/>
              </a:ext>
            </a:extLst>
          </p:cNvPr>
          <p:cNvSpPr/>
          <p:nvPr/>
        </p:nvSpPr>
        <p:spPr>
          <a:xfrm>
            <a:off x="7822349" y="4223818"/>
            <a:ext cx="1235608" cy="487277"/>
          </a:xfrm>
          <a:prstGeom prst="wedgeRoundRectCallout">
            <a:avLst>
              <a:gd name="adj1" fmla="val -16664"/>
              <a:gd name="adj2" fmla="val 91469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600" b="1" dirty="0">
                <a:solidFill>
                  <a:schemeClr val="tx1"/>
                </a:solidFill>
              </a:rPr>
              <a:t>Extrapolate until 100Hz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0F69932-4F41-F18E-D854-0F1603FE7A19}"/>
              </a:ext>
            </a:extLst>
          </p:cNvPr>
          <p:cNvSpPr txBox="1"/>
          <p:nvPr/>
        </p:nvSpPr>
        <p:spPr>
          <a:xfrm>
            <a:off x="137026" y="665148"/>
            <a:ext cx="4394344" cy="400110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b="1" dirty="0"/>
              <a:t>Response Spectrum analysis (RSA/FEM)</a:t>
            </a:r>
            <a:endParaRPr kumimoji="1" lang="ja-JP" altLang="en-US" sz="2000" b="1" dirty="0"/>
          </a:p>
        </p:txBody>
      </p:sp>
      <p:sp>
        <p:nvSpPr>
          <p:cNvPr id="4" name="吹き出し: 角を丸めた四角形 3">
            <a:extLst>
              <a:ext uri="{FF2B5EF4-FFF2-40B4-BE49-F238E27FC236}">
                <a16:creationId xmlns:a16="http://schemas.microsoft.com/office/drawing/2014/main" id="{FFB06F1D-67DC-A152-EF7D-8C391FFA4C6D}"/>
              </a:ext>
            </a:extLst>
          </p:cNvPr>
          <p:cNvSpPr/>
          <p:nvPr/>
        </p:nvSpPr>
        <p:spPr>
          <a:xfrm>
            <a:off x="5806205" y="3616521"/>
            <a:ext cx="1048951" cy="548466"/>
          </a:xfrm>
          <a:prstGeom prst="wedgeRoundRectCallout">
            <a:avLst>
              <a:gd name="adj1" fmla="val 34545"/>
              <a:gd name="adj2" fmla="val 50209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>
                <a:solidFill>
                  <a:schemeClr val="tx1"/>
                </a:solidFill>
              </a:rPr>
              <a:t>Damping</a:t>
            </a:r>
          </a:p>
          <a:p>
            <a:pPr algn="ctr"/>
            <a:r>
              <a:rPr kumimoji="1" lang="en-US" altLang="ja-JP" sz="1600" b="1" dirty="0">
                <a:solidFill>
                  <a:schemeClr val="tx1"/>
                </a:solidFill>
                <a:latin typeface="Symbol" panose="05050102010706020507" pitchFamily="18" charset="2"/>
              </a:rPr>
              <a:t>z</a:t>
            </a:r>
            <a:r>
              <a:rPr kumimoji="1" lang="en-US" altLang="ja-JP" sz="1600" b="1" dirty="0">
                <a:solidFill>
                  <a:schemeClr val="tx1"/>
                </a:solidFill>
              </a:rPr>
              <a:t> = 5%</a:t>
            </a:r>
            <a:endParaRPr kumimoji="1" lang="ja-JP" altLang="en-US" sz="1600" b="1" dirty="0">
              <a:solidFill>
                <a:schemeClr val="tx1"/>
              </a:solidFill>
            </a:endParaRP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BDE4CE91-0AA5-6E8E-06A4-C10F268F1BC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2536" y="4263420"/>
            <a:ext cx="602463" cy="404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7786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EC1F526B-B70B-4F7C-AEEA-AB203D7489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185" y="455455"/>
            <a:ext cx="4269816" cy="2568371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84CD4DF8-38A7-4820-B95F-8B7CA8DE42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86212" y="1796519"/>
            <a:ext cx="4943475" cy="3152775"/>
          </a:xfrm>
          <a:prstGeom prst="rect">
            <a:avLst/>
          </a:prstGeom>
        </p:spPr>
      </p:pic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BA359E6-625A-489A-B4B1-BF334C516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72A85-2898-4634-9F8F-080B3C5555D5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FF00D02B-7838-4F87-A21E-9785F81218E5}"/>
              </a:ext>
            </a:extLst>
          </p:cNvPr>
          <p:cNvSpPr/>
          <p:nvPr/>
        </p:nvSpPr>
        <p:spPr>
          <a:xfrm>
            <a:off x="3081765" y="268272"/>
            <a:ext cx="1959378" cy="814005"/>
          </a:xfrm>
          <a:prstGeom prst="wedgeRoundRectCallout">
            <a:avLst>
              <a:gd name="adj1" fmla="val -62177"/>
              <a:gd name="adj2" fmla="val -13592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>
                <a:solidFill>
                  <a:schemeClr val="tx1"/>
                </a:solidFill>
              </a:rPr>
              <a:t>Modal</a:t>
            </a:r>
            <a:r>
              <a:rPr kumimoji="1" lang="ja-JP" altLang="en-US" sz="1600" b="1" dirty="0">
                <a:solidFill>
                  <a:schemeClr val="tx1"/>
                </a:solidFill>
              </a:rPr>
              <a:t> </a:t>
            </a:r>
            <a:r>
              <a:rPr kumimoji="1" lang="en-US" altLang="ja-JP" sz="1600" b="1" dirty="0">
                <a:solidFill>
                  <a:schemeClr val="tx1"/>
                </a:solidFill>
              </a:rPr>
              <a:t>analysis</a:t>
            </a:r>
            <a:r>
              <a:rPr kumimoji="1" lang="ja-JP" altLang="en-US" sz="1600" b="1" dirty="0">
                <a:solidFill>
                  <a:schemeClr val="tx1"/>
                </a:solidFill>
              </a:rPr>
              <a:t> </a:t>
            </a:r>
            <a:r>
              <a:rPr kumimoji="1" lang="en-US" altLang="ja-JP" sz="1600" b="1" dirty="0">
                <a:solidFill>
                  <a:schemeClr val="tx1"/>
                </a:solidFill>
              </a:rPr>
              <a:t>is</a:t>
            </a:r>
            <a:r>
              <a:rPr kumimoji="1" lang="ja-JP" altLang="en-US" sz="1600" b="1" dirty="0">
                <a:solidFill>
                  <a:schemeClr val="tx1"/>
                </a:solidFill>
              </a:rPr>
              <a:t> </a:t>
            </a:r>
            <a:r>
              <a:rPr kumimoji="1" lang="en-US" altLang="ja-JP" sz="1600" b="1" dirty="0">
                <a:solidFill>
                  <a:schemeClr val="tx1"/>
                </a:solidFill>
              </a:rPr>
              <a:t>done</a:t>
            </a:r>
            <a:r>
              <a:rPr kumimoji="1" lang="ja-JP" altLang="en-US" sz="1600" b="1" dirty="0">
                <a:solidFill>
                  <a:schemeClr val="tx1"/>
                </a:solidFill>
              </a:rPr>
              <a:t> </a:t>
            </a:r>
            <a:r>
              <a:rPr kumimoji="1" lang="en-US" altLang="ja-JP" sz="1600" b="1" dirty="0">
                <a:solidFill>
                  <a:schemeClr val="tx1"/>
                </a:solidFill>
              </a:rPr>
              <a:t>before</a:t>
            </a:r>
            <a:r>
              <a:rPr kumimoji="1" lang="ja-JP" altLang="en-US" sz="1600" b="1" dirty="0">
                <a:solidFill>
                  <a:schemeClr val="tx1"/>
                </a:solidFill>
              </a:rPr>
              <a:t> </a:t>
            </a:r>
            <a:r>
              <a:rPr kumimoji="1" lang="en-US" altLang="ja-JP" sz="1600" b="1" dirty="0">
                <a:solidFill>
                  <a:schemeClr val="tx1"/>
                </a:solidFill>
              </a:rPr>
              <a:t>spectrum</a:t>
            </a:r>
            <a:r>
              <a:rPr kumimoji="1" lang="ja-JP" altLang="en-US" sz="1600" b="1" dirty="0">
                <a:solidFill>
                  <a:schemeClr val="tx1"/>
                </a:solidFill>
              </a:rPr>
              <a:t> </a:t>
            </a:r>
            <a:r>
              <a:rPr kumimoji="1" lang="en-US" altLang="ja-JP" sz="1600" b="1" dirty="0">
                <a:solidFill>
                  <a:schemeClr val="tx1"/>
                </a:solidFill>
              </a:rPr>
              <a:t>analysis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59F1807-CC15-4100-9E56-7E01EC10E80C}"/>
              </a:ext>
            </a:extLst>
          </p:cNvPr>
          <p:cNvSpPr txBox="1"/>
          <p:nvPr/>
        </p:nvSpPr>
        <p:spPr>
          <a:xfrm>
            <a:off x="178865" y="68217"/>
            <a:ext cx="14408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/>
              <a:t>Result(QCS)</a:t>
            </a:r>
            <a:endParaRPr kumimoji="1" lang="ja-JP" altLang="en-US" sz="2000" b="1" dirty="0"/>
          </a:p>
        </p:txBody>
      </p:sp>
      <p:sp>
        <p:nvSpPr>
          <p:cNvPr id="9" name="吹き出し: 角を丸めた四角形 8">
            <a:extLst>
              <a:ext uri="{FF2B5EF4-FFF2-40B4-BE49-F238E27FC236}">
                <a16:creationId xmlns:a16="http://schemas.microsoft.com/office/drawing/2014/main" id="{ABBB40C2-39C3-48CE-8C29-9F43E8C07900}"/>
              </a:ext>
            </a:extLst>
          </p:cNvPr>
          <p:cNvSpPr/>
          <p:nvPr/>
        </p:nvSpPr>
        <p:spPr>
          <a:xfrm>
            <a:off x="214313" y="3750733"/>
            <a:ext cx="3202092" cy="835464"/>
          </a:xfrm>
          <a:prstGeom prst="wedgeRoundRectCallout">
            <a:avLst>
              <a:gd name="adj1" fmla="val 84006"/>
              <a:gd name="adj2" fmla="val 59660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kumimoji="1" lang="en-US" altLang="ja-JP" b="1" dirty="0">
                <a:solidFill>
                  <a:schemeClr val="tx1"/>
                </a:solidFill>
              </a:rPr>
              <a:t>(Result)</a:t>
            </a:r>
          </a:p>
          <a:p>
            <a:pPr>
              <a:lnSpc>
                <a:spcPct val="150000"/>
              </a:lnSpc>
            </a:pPr>
            <a:r>
              <a:rPr kumimoji="1" lang="en-US" altLang="ja-JP" b="1" dirty="0">
                <a:solidFill>
                  <a:schemeClr val="tx1"/>
                </a:solidFill>
                <a:sym typeface="Wingdings" panose="05000000000000000000" pitchFamily="2" charset="2"/>
              </a:rPr>
              <a:t>Relative displacement = </a:t>
            </a:r>
            <a:r>
              <a:rPr kumimoji="1" lang="en-US" altLang="ja-JP" b="1" dirty="0">
                <a:solidFill>
                  <a:srgbClr val="FF0000"/>
                </a:solidFill>
                <a:sym typeface="Wingdings" panose="05000000000000000000" pitchFamily="2" charset="2"/>
              </a:rPr>
              <a:t>14</a:t>
            </a:r>
            <a:r>
              <a:rPr kumimoji="1" lang="en-US" altLang="ja-JP" b="1" dirty="0">
                <a:solidFill>
                  <a:srgbClr val="FF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kumimoji="1" lang="en-US" altLang="ja-JP" b="1" dirty="0">
                <a:solidFill>
                  <a:srgbClr val="FF0000"/>
                </a:solidFill>
                <a:sym typeface="Wingdings" panose="05000000000000000000" pitchFamily="2" charset="2"/>
              </a:rPr>
              <a:t>m</a:t>
            </a:r>
          </a:p>
        </p:txBody>
      </p:sp>
      <p:sp>
        <p:nvSpPr>
          <p:cNvPr id="10" name="吹き出し: 角を丸めた四角形 9">
            <a:extLst>
              <a:ext uri="{FF2B5EF4-FFF2-40B4-BE49-F238E27FC236}">
                <a16:creationId xmlns:a16="http://schemas.microsoft.com/office/drawing/2014/main" id="{13D55978-BD2C-4AFB-AA4C-74838946764A}"/>
              </a:ext>
            </a:extLst>
          </p:cNvPr>
          <p:cNvSpPr/>
          <p:nvPr/>
        </p:nvSpPr>
        <p:spPr>
          <a:xfrm>
            <a:off x="5274889" y="163400"/>
            <a:ext cx="3752249" cy="1389791"/>
          </a:xfrm>
          <a:prstGeom prst="wedgeRoundRectCallout">
            <a:avLst>
              <a:gd name="adj1" fmla="val -24523"/>
              <a:gd name="adj2" fmla="val 66689"/>
              <a:gd name="adj3" fmla="val 16667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600" b="1" dirty="0">
                <a:solidFill>
                  <a:schemeClr val="tx1"/>
                </a:solidFill>
              </a:rPr>
              <a:t>- Displacement of QCS</a:t>
            </a:r>
            <a:r>
              <a:rPr kumimoji="1" lang="ja-JP" altLang="en-US" sz="1600" b="1" dirty="0">
                <a:solidFill>
                  <a:schemeClr val="tx1"/>
                </a:solidFill>
              </a:rPr>
              <a:t> </a:t>
            </a:r>
            <a:r>
              <a:rPr kumimoji="1" lang="en-US" altLang="ja-JP" sz="1600" b="1" dirty="0">
                <a:solidFill>
                  <a:schemeClr val="tx1"/>
                </a:solidFill>
              </a:rPr>
              <a:t>is the same as that of</a:t>
            </a:r>
            <a:r>
              <a:rPr kumimoji="1" lang="ja-JP" altLang="en-US" sz="1600" b="1" dirty="0">
                <a:solidFill>
                  <a:schemeClr val="tx1"/>
                </a:solidFill>
              </a:rPr>
              <a:t> </a:t>
            </a:r>
            <a:r>
              <a:rPr kumimoji="1" lang="en-US" altLang="ja-JP" sz="1600" b="1" dirty="0">
                <a:solidFill>
                  <a:schemeClr val="tx1"/>
                </a:solidFill>
              </a:rPr>
              <a:t>floor until reaching 1</a:t>
            </a:r>
            <a:r>
              <a:rPr kumimoji="1" lang="en-US" altLang="ja-JP" sz="1600" b="1" baseline="30000" dirty="0">
                <a:solidFill>
                  <a:schemeClr val="tx1"/>
                </a:solidFill>
              </a:rPr>
              <a:t>st</a:t>
            </a:r>
            <a:r>
              <a:rPr kumimoji="1" lang="en-US" altLang="ja-JP" sz="1600" b="1" dirty="0">
                <a:solidFill>
                  <a:schemeClr val="tx1"/>
                </a:solidFill>
              </a:rPr>
              <a:t> mode.</a:t>
            </a:r>
          </a:p>
          <a:p>
            <a:r>
              <a:rPr kumimoji="1" lang="en-US" altLang="ja-JP" sz="1600" b="1" dirty="0">
                <a:solidFill>
                  <a:srgbClr val="0000FF"/>
                </a:solidFill>
                <a:sym typeface="Wingdings" panose="05000000000000000000" pitchFamily="2" charset="2"/>
              </a:rPr>
              <a:t> No relative displacement</a:t>
            </a:r>
            <a:endParaRPr kumimoji="1" lang="en-US" altLang="ja-JP" sz="1600" b="1" dirty="0">
              <a:solidFill>
                <a:srgbClr val="0000FF"/>
              </a:solidFill>
            </a:endParaRPr>
          </a:p>
          <a:p>
            <a:r>
              <a:rPr kumimoji="1" lang="en-US" altLang="ja-JP" sz="1600" b="1" dirty="0">
                <a:solidFill>
                  <a:schemeClr val="tx1"/>
                </a:solidFill>
              </a:rPr>
              <a:t>- After Passing 1</a:t>
            </a:r>
            <a:r>
              <a:rPr kumimoji="1" lang="en-US" altLang="ja-JP" sz="1600" b="1" baseline="30000" dirty="0">
                <a:solidFill>
                  <a:schemeClr val="tx1"/>
                </a:solidFill>
              </a:rPr>
              <a:t>st</a:t>
            </a:r>
            <a:r>
              <a:rPr kumimoji="1" lang="en-US" altLang="ja-JP" sz="1600" b="1" dirty="0">
                <a:solidFill>
                  <a:schemeClr val="tx1"/>
                </a:solidFill>
              </a:rPr>
              <a:t> mode, generates the relative displacement.</a:t>
            </a:r>
          </a:p>
        </p:txBody>
      </p:sp>
      <p:sp>
        <p:nvSpPr>
          <p:cNvPr id="11" name="吹き出し: 角を丸めた四角形 10">
            <a:extLst>
              <a:ext uri="{FF2B5EF4-FFF2-40B4-BE49-F238E27FC236}">
                <a16:creationId xmlns:a16="http://schemas.microsoft.com/office/drawing/2014/main" id="{1E9380D7-6E67-47CB-A94B-26EAC1815833}"/>
              </a:ext>
            </a:extLst>
          </p:cNvPr>
          <p:cNvSpPr/>
          <p:nvPr/>
        </p:nvSpPr>
        <p:spPr>
          <a:xfrm>
            <a:off x="4061454" y="1839160"/>
            <a:ext cx="2095500" cy="582547"/>
          </a:xfrm>
          <a:prstGeom prst="wedgeRoundRectCallout">
            <a:avLst>
              <a:gd name="adj1" fmla="val -45693"/>
              <a:gd name="adj2" fmla="val -23993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>
                <a:solidFill>
                  <a:schemeClr val="tx1"/>
                </a:solidFill>
              </a:rPr>
              <a:t>Response Spectrum Analysis (RSA/FEM)</a:t>
            </a:r>
          </a:p>
        </p:txBody>
      </p:sp>
      <p:sp>
        <p:nvSpPr>
          <p:cNvPr id="12" name="吹き出し: 角を丸めた四角形 11">
            <a:extLst>
              <a:ext uri="{FF2B5EF4-FFF2-40B4-BE49-F238E27FC236}">
                <a16:creationId xmlns:a16="http://schemas.microsoft.com/office/drawing/2014/main" id="{2057EF1E-CF8A-4B89-9F8D-2EAC1F8CCFB1}"/>
              </a:ext>
            </a:extLst>
          </p:cNvPr>
          <p:cNvSpPr/>
          <p:nvPr/>
        </p:nvSpPr>
        <p:spPr>
          <a:xfrm>
            <a:off x="1309162" y="436881"/>
            <a:ext cx="1538857" cy="376669"/>
          </a:xfrm>
          <a:prstGeom prst="wedgeRoundRectCallout">
            <a:avLst>
              <a:gd name="adj1" fmla="val -45693"/>
              <a:gd name="adj2" fmla="val -23993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>
                <a:solidFill>
                  <a:schemeClr val="tx1"/>
                </a:solidFill>
              </a:rPr>
              <a:t>Modal</a:t>
            </a:r>
            <a:r>
              <a:rPr kumimoji="1" lang="ja-JP" altLang="en-US" sz="1600" b="1" dirty="0">
                <a:solidFill>
                  <a:schemeClr val="tx1"/>
                </a:solidFill>
              </a:rPr>
              <a:t> </a:t>
            </a:r>
            <a:r>
              <a:rPr kumimoji="1" lang="en-US" altLang="ja-JP" sz="1600" b="1" dirty="0">
                <a:solidFill>
                  <a:schemeClr val="tx1"/>
                </a:solidFill>
              </a:rPr>
              <a:t>analysis</a:t>
            </a:r>
          </a:p>
        </p:txBody>
      </p:sp>
      <p:sp>
        <p:nvSpPr>
          <p:cNvPr id="14" name="吹き出し: 角を丸めた四角形 13">
            <a:extLst>
              <a:ext uri="{FF2B5EF4-FFF2-40B4-BE49-F238E27FC236}">
                <a16:creationId xmlns:a16="http://schemas.microsoft.com/office/drawing/2014/main" id="{33705239-FF98-41C0-98CA-44F97DA8173A}"/>
              </a:ext>
            </a:extLst>
          </p:cNvPr>
          <p:cNvSpPr/>
          <p:nvPr/>
        </p:nvSpPr>
        <p:spPr>
          <a:xfrm>
            <a:off x="360566" y="4933830"/>
            <a:ext cx="7645513" cy="1755387"/>
          </a:xfrm>
          <a:prstGeom prst="wedgeRoundRectCallout">
            <a:avLst>
              <a:gd name="adj1" fmla="val 44011"/>
              <a:gd name="adj2" fmla="val -19387"/>
              <a:gd name="adj3" fmla="val 16667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b="1" dirty="0">
                <a:solidFill>
                  <a:schemeClr val="tx1"/>
                </a:solidFill>
              </a:rPr>
              <a:t>(Summary of RSA/FEM of QCS)</a:t>
            </a:r>
          </a:p>
          <a:p>
            <a:r>
              <a:rPr kumimoji="1" lang="en-US" altLang="ja-JP" sz="1600" b="1" dirty="0">
                <a:solidFill>
                  <a:schemeClr val="tx1"/>
                </a:solidFill>
              </a:rPr>
              <a:t>QCS shakes with floor with the same phase </a:t>
            </a:r>
            <a:r>
              <a:rPr kumimoji="1" lang="en-US" altLang="ja-JP" sz="1600" b="1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kumimoji="1" lang="en-US" altLang="ja-JP" sz="1600" b="1" dirty="0">
                <a:solidFill>
                  <a:schemeClr val="tx1"/>
                </a:solidFill>
              </a:rPr>
              <a:t> Very small relative displacement.</a:t>
            </a:r>
            <a:endParaRPr kumimoji="1" lang="en-US" altLang="ja-JP" sz="1600" b="1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r>
              <a:rPr kumimoji="1" lang="en-US" altLang="ja-JP" sz="1600" b="1" dirty="0">
                <a:solidFill>
                  <a:schemeClr val="tx1"/>
                </a:solidFill>
                <a:sym typeface="Wingdings" panose="05000000000000000000" pitchFamily="2" charset="2"/>
              </a:rPr>
              <a:t>-</a:t>
            </a:r>
            <a:r>
              <a:rPr kumimoji="1" lang="ja-JP" altLang="en-US" sz="1600" b="1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kumimoji="1" lang="en-US" altLang="ja-JP" sz="1600" b="1" dirty="0">
                <a:solidFill>
                  <a:schemeClr val="tx1"/>
                </a:solidFill>
                <a:sym typeface="Wingdings" panose="05000000000000000000" pitchFamily="2" charset="2"/>
              </a:rPr>
              <a:t>First mode of natural frequency is out of the earthquake effect.</a:t>
            </a:r>
          </a:p>
          <a:p>
            <a:r>
              <a:rPr kumimoji="1" lang="en-US" altLang="ja-JP" sz="1600" b="1" dirty="0">
                <a:solidFill>
                  <a:schemeClr val="tx1"/>
                </a:solidFill>
                <a:sym typeface="Wingdings" panose="05000000000000000000" pitchFamily="2" charset="2"/>
              </a:rPr>
              <a:t>- Displacement is decreasing according to increase frequency.</a:t>
            </a:r>
          </a:p>
          <a:p>
            <a:r>
              <a:rPr kumimoji="1" lang="en-US" altLang="ja-JP" b="1" dirty="0">
                <a:solidFill>
                  <a:schemeClr val="tx1"/>
                </a:solidFill>
                <a:sym typeface="Wingdings" panose="05000000000000000000" pitchFamily="2" charset="2"/>
              </a:rPr>
              <a:t></a:t>
            </a:r>
          </a:p>
          <a:p>
            <a:r>
              <a:rPr kumimoji="1" lang="en-US" altLang="ja-JP" b="1" dirty="0">
                <a:solidFill>
                  <a:srgbClr val="C00000"/>
                </a:solidFill>
                <a:sym typeface="Wingdings" panose="05000000000000000000" pitchFamily="2" charset="2"/>
              </a:rPr>
              <a:t>-</a:t>
            </a:r>
            <a:r>
              <a:rPr kumimoji="1" lang="ja-JP" altLang="en-US" b="1" dirty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kumimoji="1" lang="en-US" altLang="ja-JP" b="1" dirty="0">
                <a:solidFill>
                  <a:srgbClr val="C00000"/>
                </a:solidFill>
                <a:sym typeface="Wingdings" panose="05000000000000000000" pitchFamily="2" charset="2"/>
              </a:rPr>
              <a:t>How</a:t>
            </a:r>
            <a:r>
              <a:rPr kumimoji="1" lang="ja-JP" altLang="en-US" b="1" dirty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kumimoji="1" lang="en-US" altLang="ja-JP" b="1" dirty="0">
                <a:solidFill>
                  <a:srgbClr val="C00000"/>
                </a:solidFill>
                <a:sym typeface="Wingdings" panose="05000000000000000000" pitchFamily="2" charset="2"/>
              </a:rPr>
              <a:t>much</a:t>
            </a:r>
            <a:r>
              <a:rPr kumimoji="1" lang="ja-JP" altLang="en-US" b="1" dirty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kumimoji="1" lang="en-US" altLang="ja-JP" b="1" dirty="0">
                <a:solidFill>
                  <a:srgbClr val="C00000"/>
                </a:solidFill>
                <a:sym typeface="Wingdings" panose="05000000000000000000" pitchFamily="2" charset="2"/>
              </a:rPr>
              <a:t>is the relative displacement of Belle II detector?</a:t>
            </a:r>
          </a:p>
        </p:txBody>
      </p:sp>
      <p:sp>
        <p:nvSpPr>
          <p:cNvPr id="13" name="吹き出し: 角を丸めた四角形 12">
            <a:extLst>
              <a:ext uri="{FF2B5EF4-FFF2-40B4-BE49-F238E27FC236}">
                <a16:creationId xmlns:a16="http://schemas.microsoft.com/office/drawing/2014/main" id="{22DF6AA0-63A7-4F60-BB43-512E4D8A556C}"/>
              </a:ext>
            </a:extLst>
          </p:cNvPr>
          <p:cNvSpPr/>
          <p:nvPr/>
        </p:nvSpPr>
        <p:spPr>
          <a:xfrm>
            <a:off x="1799068" y="2553473"/>
            <a:ext cx="1048951" cy="376669"/>
          </a:xfrm>
          <a:prstGeom prst="wedgeRoundRectCallout">
            <a:avLst>
              <a:gd name="adj1" fmla="val 34545"/>
              <a:gd name="adj2" fmla="val 50209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>
                <a:solidFill>
                  <a:schemeClr val="tx1"/>
                </a:solidFill>
              </a:rPr>
              <a:t>f</a:t>
            </a:r>
            <a:r>
              <a:rPr kumimoji="1" lang="en-US" altLang="ja-JP" sz="1600" b="1" baseline="-25000" dirty="0">
                <a:solidFill>
                  <a:schemeClr val="tx1"/>
                </a:solidFill>
              </a:rPr>
              <a:t>1</a:t>
            </a:r>
            <a:r>
              <a:rPr kumimoji="1" lang="en-US" altLang="ja-JP" sz="1600" b="1" dirty="0">
                <a:solidFill>
                  <a:schemeClr val="tx1"/>
                </a:solidFill>
              </a:rPr>
              <a:t>= 31Hz</a:t>
            </a:r>
            <a:endParaRPr kumimoji="1" lang="ja-JP" alt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5569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>
            <a:extLst>
              <a:ext uri="{FF2B5EF4-FFF2-40B4-BE49-F238E27FC236}">
                <a16:creationId xmlns:a16="http://schemas.microsoft.com/office/drawing/2014/main" id="{D523E90D-86C6-3C41-2318-06131091B7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550" y="3516259"/>
            <a:ext cx="3664478" cy="3063959"/>
          </a:xfrm>
          <a:prstGeom prst="rect">
            <a:avLst/>
          </a:prstGeom>
        </p:spPr>
      </p:pic>
      <p:sp>
        <p:nvSpPr>
          <p:cNvPr id="2" name="吹き出し: 角を丸めた四角形 1">
            <a:extLst>
              <a:ext uri="{FF2B5EF4-FFF2-40B4-BE49-F238E27FC236}">
                <a16:creationId xmlns:a16="http://schemas.microsoft.com/office/drawing/2014/main" id="{7F2EB1A4-CE32-866C-17B3-1AE8F8C5DCA4}"/>
              </a:ext>
            </a:extLst>
          </p:cNvPr>
          <p:cNvSpPr/>
          <p:nvPr/>
        </p:nvSpPr>
        <p:spPr>
          <a:xfrm>
            <a:off x="4307880" y="4061587"/>
            <a:ext cx="4836120" cy="2277091"/>
          </a:xfrm>
          <a:prstGeom prst="wedgeRoundRectCallout">
            <a:avLst>
              <a:gd name="adj1" fmla="val -61419"/>
              <a:gd name="adj2" fmla="val -30174"/>
              <a:gd name="adj3" fmla="val 16667"/>
            </a:avLst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kumimoji="1" lang="en-US" altLang="ja-JP" b="1" dirty="0">
                <a:solidFill>
                  <a:schemeClr val="tx1"/>
                </a:solidFill>
              </a:rPr>
              <a:t>Mode shape of the Belle II detector.</a:t>
            </a:r>
          </a:p>
          <a:p>
            <a:pPr>
              <a:lnSpc>
                <a:spcPct val="150000"/>
              </a:lnSpc>
            </a:pPr>
            <a:r>
              <a:rPr kumimoji="1" lang="en-US" altLang="ja-JP" b="1" dirty="0">
                <a:solidFill>
                  <a:schemeClr val="tx1"/>
                </a:solidFill>
                <a:sym typeface="Wingdings" panose="05000000000000000000" pitchFamily="2" charset="2"/>
              </a:rPr>
              <a:t> </a:t>
            </a:r>
            <a:r>
              <a:rPr kumimoji="1" lang="en-US" altLang="ja-JP" b="1" dirty="0">
                <a:solidFill>
                  <a:schemeClr val="tx1"/>
                </a:solidFill>
              </a:rPr>
              <a:t>Rigid body mode at 4- 5Hz. Because,</a:t>
            </a:r>
          </a:p>
          <a:p>
            <a:pPr>
              <a:lnSpc>
                <a:spcPct val="150000"/>
              </a:lnSpc>
            </a:pPr>
            <a:r>
              <a:rPr lang="en-US" altLang="ja-JP" b="1" dirty="0">
                <a:solidFill>
                  <a:srgbClr val="0000FF"/>
                </a:solidFill>
              </a:rPr>
              <a:t>- Belle II detector is not fixed on the floor.</a:t>
            </a:r>
          </a:p>
          <a:p>
            <a:pPr>
              <a:lnSpc>
                <a:spcPct val="150000"/>
              </a:lnSpc>
            </a:pPr>
            <a:r>
              <a:rPr lang="en-US" altLang="ja-JP" b="1" dirty="0">
                <a:solidFill>
                  <a:srgbClr val="0000FF"/>
                </a:solidFill>
              </a:rPr>
              <a:t>- Belle II detector is placed on the Teflon sheet.</a:t>
            </a:r>
          </a:p>
          <a:p>
            <a:pPr>
              <a:lnSpc>
                <a:spcPct val="150000"/>
              </a:lnSpc>
            </a:pPr>
            <a:r>
              <a:rPr kumimoji="1" lang="en-US" altLang="ja-JP" b="1" dirty="0">
                <a:solidFill>
                  <a:schemeClr val="tx1"/>
                </a:solidFill>
                <a:sym typeface="Wingdings" panose="05000000000000000000" pitchFamily="2" charset="2"/>
              </a:rPr>
              <a:t> Make a FEM model for Belle II detector.</a:t>
            </a:r>
            <a:endParaRPr kumimoji="1" lang="en-US" altLang="ja-JP" b="1" dirty="0">
              <a:solidFill>
                <a:schemeClr val="tx1"/>
              </a:solidFill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8E752154-B692-7595-4057-ACD5218C31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019" y="481584"/>
            <a:ext cx="5557719" cy="3063959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C76E10F5-FF53-5958-8043-95B44E7F5A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1" y="5234627"/>
            <a:ext cx="1750567" cy="1542917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D7E5ED10-5E3A-11FC-51A3-1E1951D2F9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13932" y="1693542"/>
            <a:ext cx="1558291" cy="1204495"/>
          </a:xfrm>
          <a:prstGeom prst="rect">
            <a:avLst/>
          </a:prstGeom>
        </p:spPr>
      </p:pic>
      <p:sp>
        <p:nvSpPr>
          <p:cNvPr id="10" name="吹き出し: 角を丸めた四角形 9">
            <a:extLst>
              <a:ext uri="{FF2B5EF4-FFF2-40B4-BE49-F238E27FC236}">
                <a16:creationId xmlns:a16="http://schemas.microsoft.com/office/drawing/2014/main" id="{7D637C51-5E67-3841-AEBB-AB013194C422}"/>
              </a:ext>
            </a:extLst>
          </p:cNvPr>
          <p:cNvSpPr/>
          <p:nvPr/>
        </p:nvSpPr>
        <p:spPr>
          <a:xfrm>
            <a:off x="5562964" y="712894"/>
            <a:ext cx="3257122" cy="1145090"/>
          </a:xfrm>
          <a:prstGeom prst="wedgeRoundRectCallout">
            <a:avLst>
              <a:gd name="adj1" fmla="val -61490"/>
              <a:gd name="adj2" fmla="val -26929"/>
              <a:gd name="adj3" fmla="val 16667"/>
            </a:avLst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</a:rPr>
              <a:t>Natural frequencies in the horizontal direction was measured around 4Hz.</a:t>
            </a:r>
          </a:p>
        </p:txBody>
      </p:sp>
      <p:sp>
        <p:nvSpPr>
          <p:cNvPr id="12" name="吹き出し: 角を丸めた四角形 11">
            <a:extLst>
              <a:ext uri="{FF2B5EF4-FFF2-40B4-BE49-F238E27FC236}">
                <a16:creationId xmlns:a16="http://schemas.microsoft.com/office/drawing/2014/main" id="{E27D424E-BE40-FCC9-647D-3DF508DF58AD}"/>
              </a:ext>
            </a:extLst>
          </p:cNvPr>
          <p:cNvSpPr/>
          <p:nvPr/>
        </p:nvSpPr>
        <p:spPr>
          <a:xfrm>
            <a:off x="1121155" y="4441186"/>
            <a:ext cx="1122217" cy="365125"/>
          </a:xfrm>
          <a:prstGeom prst="wedgeRoundRectCallout">
            <a:avLst>
              <a:gd name="adj1" fmla="val 38762"/>
              <a:gd name="adj2" fmla="val -147121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>
                <a:solidFill>
                  <a:schemeClr val="tx1"/>
                </a:solidFill>
              </a:rPr>
              <a:t>Here</a:t>
            </a:r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DBD5230B-D4D5-EEBB-576B-79F94668C2BA}"/>
              </a:ext>
            </a:extLst>
          </p:cNvPr>
          <p:cNvSpPr/>
          <p:nvPr/>
        </p:nvSpPr>
        <p:spPr>
          <a:xfrm>
            <a:off x="1413932" y="6177888"/>
            <a:ext cx="226568" cy="24545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2D1F602-8B81-2FCA-E319-E1EF82C4DC4B}"/>
              </a:ext>
            </a:extLst>
          </p:cNvPr>
          <p:cNvSpPr txBox="1"/>
          <p:nvPr/>
        </p:nvSpPr>
        <p:spPr>
          <a:xfrm>
            <a:off x="178865" y="68217"/>
            <a:ext cx="41290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/>
              <a:t>Natural frequency of Belle II detector</a:t>
            </a:r>
            <a:endParaRPr kumimoji="1" lang="ja-JP" altLang="en-US" sz="2000" b="1" dirty="0"/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4F849F91-4C91-2B2B-8194-F462ED6960EE}"/>
              </a:ext>
            </a:extLst>
          </p:cNvPr>
          <p:cNvCxnSpPr/>
          <p:nvPr/>
        </p:nvCxnSpPr>
        <p:spPr>
          <a:xfrm flipH="1">
            <a:off x="3649133" y="603275"/>
            <a:ext cx="321734" cy="30265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3E756CD1-203C-135C-C9CC-D4101B52D645}"/>
              </a:ext>
            </a:extLst>
          </p:cNvPr>
          <p:cNvCxnSpPr>
            <a:cxnSpLocks/>
          </p:cNvCxnSpPr>
          <p:nvPr/>
        </p:nvCxnSpPr>
        <p:spPr>
          <a:xfrm>
            <a:off x="3217333" y="597920"/>
            <a:ext cx="222169" cy="22994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D210A9FF-E31A-CBF8-D3C3-F76C53AF4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F8AF7-0AA0-40A1-87C7-E62FD43E48E2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2677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5F3E25F8-E6CB-4A2C-8CED-956E2D755D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12" y="794799"/>
            <a:ext cx="4434286" cy="2887775"/>
          </a:xfrm>
          <a:prstGeom prst="rect">
            <a:avLst/>
          </a:prstGeom>
        </p:spPr>
      </p:pic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2EE1DB0-AD8A-4ED7-963E-44F7DC3BE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72A85-2898-4634-9F8F-080B3C5555D5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5" name="Text Box 22">
            <a:extLst>
              <a:ext uri="{FF2B5EF4-FFF2-40B4-BE49-F238E27FC236}">
                <a16:creationId xmlns:a16="http://schemas.microsoft.com/office/drawing/2014/main" id="{4783C88E-AC0B-44B1-B7ED-006C01DEF3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80" y="297575"/>
            <a:ext cx="294375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ja-JP" sz="2000" b="1" dirty="0"/>
              <a:t>Belle II detector FEM model</a:t>
            </a:r>
          </a:p>
        </p:txBody>
      </p:sp>
      <p:sp>
        <p:nvSpPr>
          <p:cNvPr id="6" name="吹き出し: 角を丸めた四角形 5">
            <a:extLst>
              <a:ext uri="{FF2B5EF4-FFF2-40B4-BE49-F238E27FC236}">
                <a16:creationId xmlns:a16="http://schemas.microsoft.com/office/drawing/2014/main" id="{ECF97005-714D-4C7F-ADC0-7B8EE81E701D}"/>
              </a:ext>
            </a:extLst>
          </p:cNvPr>
          <p:cNvSpPr/>
          <p:nvPr/>
        </p:nvSpPr>
        <p:spPr>
          <a:xfrm>
            <a:off x="138367" y="4258153"/>
            <a:ext cx="4924971" cy="2172144"/>
          </a:xfrm>
          <a:prstGeom prst="wedgeRoundRectCallout">
            <a:avLst>
              <a:gd name="adj1" fmla="val -16622"/>
              <a:gd name="adj2" fmla="val -81860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kumimoji="1" lang="en-US" altLang="ja-JP" sz="1600" b="1" dirty="0">
                <a:solidFill>
                  <a:schemeClr val="tx1"/>
                </a:solidFill>
              </a:rPr>
              <a:t>(Assumptions)</a:t>
            </a:r>
          </a:p>
          <a:p>
            <a:pPr>
              <a:lnSpc>
                <a:spcPct val="150000"/>
              </a:lnSpc>
            </a:pPr>
            <a:r>
              <a:rPr kumimoji="1" lang="en-US" altLang="ja-JP" sz="1600" b="1" dirty="0">
                <a:solidFill>
                  <a:schemeClr val="tx1"/>
                </a:solidFill>
              </a:rPr>
              <a:t>-</a:t>
            </a:r>
            <a:r>
              <a:rPr kumimoji="1" lang="ja-JP" altLang="en-US" sz="1600" b="1" dirty="0">
                <a:solidFill>
                  <a:schemeClr val="tx1"/>
                </a:solidFill>
              </a:rPr>
              <a:t> </a:t>
            </a:r>
            <a:r>
              <a:rPr kumimoji="1" lang="en-US" altLang="ja-JP" sz="1600" b="1" dirty="0">
                <a:solidFill>
                  <a:schemeClr val="tx1"/>
                </a:solidFill>
              </a:rPr>
              <a:t>Make</a:t>
            </a:r>
            <a:r>
              <a:rPr kumimoji="1" lang="ja-JP" altLang="en-US" sz="1600" b="1" dirty="0">
                <a:solidFill>
                  <a:schemeClr val="tx1"/>
                </a:solidFill>
              </a:rPr>
              <a:t> </a:t>
            </a:r>
            <a:r>
              <a:rPr kumimoji="1" lang="en-US" altLang="ja-JP" sz="1600" b="1" dirty="0">
                <a:solidFill>
                  <a:schemeClr val="tx1"/>
                </a:solidFill>
              </a:rPr>
              <a:t>columns</a:t>
            </a:r>
            <a:r>
              <a:rPr kumimoji="1" lang="ja-JP" altLang="en-US" sz="1600" b="1" dirty="0">
                <a:solidFill>
                  <a:schemeClr val="tx1"/>
                </a:solidFill>
              </a:rPr>
              <a:t> </a:t>
            </a:r>
            <a:r>
              <a:rPr kumimoji="1" lang="en-US" altLang="ja-JP" sz="1600" b="1" dirty="0">
                <a:solidFill>
                  <a:schemeClr val="tx1"/>
                </a:solidFill>
              </a:rPr>
              <a:t>around the Belle II.</a:t>
            </a:r>
          </a:p>
          <a:p>
            <a:pPr>
              <a:lnSpc>
                <a:spcPct val="150000"/>
              </a:lnSpc>
            </a:pPr>
            <a:r>
              <a:rPr kumimoji="1" lang="en-US" altLang="ja-JP" sz="1600" b="1" dirty="0">
                <a:solidFill>
                  <a:schemeClr val="tx1"/>
                </a:solidFill>
              </a:rPr>
              <a:t>- Connect springs between column and the Belle II.</a:t>
            </a:r>
          </a:p>
          <a:p>
            <a:pPr>
              <a:lnSpc>
                <a:spcPct val="150000"/>
              </a:lnSpc>
            </a:pPr>
            <a:r>
              <a:rPr kumimoji="1" lang="en-US" altLang="ja-JP" sz="1600" b="1" dirty="0">
                <a:solidFill>
                  <a:schemeClr val="tx1"/>
                </a:solidFill>
              </a:rPr>
              <a:t>- Adjusted spring constant which to be around 4 - 5Hz.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kumimoji="1" lang="en-US" altLang="ja-JP" sz="1600" b="1" dirty="0">
                <a:solidFill>
                  <a:srgbClr val="0000FF"/>
                </a:solidFill>
                <a:sym typeface="Wingdings" panose="05000000000000000000" pitchFamily="2" charset="2"/>
              </a:rPr>
              <a:t>Belle</a:t>
            </a:r>
            <a:r>
              <a:rPr kumimoji="1" lang="ja-JP" altLang="en-US" sz="1600" b="1" dirty="0">
                <a:solidFill>
                  <a:srgbClr val="0000FF"/>
                </a:solidFill>
                <a:sym typeface="Wingdings" panose="05000000000000000000" pitchFamily="2" charset="2"/>
              </a:rPr>
              <a:t> </a:t>
            </a:r>
            <a:r>
              <a:rPr kumimoji="1" lang="en-US" altLang="ja-JP" sz="1600" b="1" dirty="0">
                <a:solidFill>
                  <a:srgbClr val="0000FF"/>
                </a:solidFill>
                <a:sym typeface="Wingdings" panose="05000000000000000000" pitchFamily="2" charset="2"/>
              </a:rPr>
              <a:t>II can move horizontal direction freely.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kumimoji="1" lang="en-US" altLang="ja-JP" sz="1600" b="1" dirty="0">
                <a:solidFill>
                  <a:srgbClr val="0000FF"/>
                </a:solidFill>
                <a:sym typeface="Wingdings" panose="05000000000000000000" pitchFamily="2" charset="2"/>
              </a:rPr>
              <a:t>But it fixed to the vertical direction.</a:t>
            </a:r>
            <a:endParaRPr kumimoji="1" lang="en-US" altLang="ja-JP" sz="1600" b="1" dirty="0">
              <a:solidFill>
                <a:srgbClr val="0000FF"/>
              </a:solidFill>
            </a:endParaRP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5A5E0BD0-E116-4AF7-B6FE-E66C86ADE6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8157" y="481702"/>
            <a:ext cx="3958954" cy="2771268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28C8DA4F-3A32-4F61-B052-08BD0791B4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16525" y="3429000"/>
            <a:ext cx="3873730" cy="2740629"/>
          </a:xfrm>
          <a:prstGeom prst="rect">
            <a:avLst/>
          </a:prstGeom>
        </p:spPr>
      </p:pic>
      <p:sp>
        <p:nvSpPr>
          <p:cNvPr id="11" name="吹き出し: 角を丸めた四角形 10">
            <a:extLst>
              <a:ext uri="{FF2B5EF4-FFF2-40B4-BE49-F238E27FC236}">
                <a16:creationId xmlns:a16="http://schemas.microsoft.com/office/drawing/2014/main" id="{26ECBC7A-3B63-4C02-B831-2A197FC5E4E3}"/>
              </a:ext>
            </a:extLst>
          </p:cNvPr>
          <p:cNvSpPr/>
          <p:nvPr/>
        </p:nvSpPr>
        <p:spPr>
          <a:xfrm>
            <a:off x="5376170" y="555519"/>
            <a:ext cx="1098319" cy="432262"/>
          </a:xfrm>
          <a:prstGeom prst="wedgeRoundRectCallout">
            <a:avLst>
              <a:gd name="adj1" fmla="val -16040"/>
              <a:gd name="adj2" fmla="val -36845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>
                <a:solidFill>
                  <a:schemeClr val="tx1"/>
                </a:solidFill>
              </a:rPr>
              <a:t>4.6Hz</a:t>
            </a:r>
            <a:endParaRPr kumimoji="1" lang="ja-JP" altLang="en-US" sz="1600" b="1" dirty="0">
              <a:solidFill>
                <a:schemeClr val="tx1"/>
              </a:solidFill>
            </a:endParaRPr>
          </a:p>
        </p:txBody>
      </p:sp>
      <p:sp>
        <p:nvSpPr>
          <p:cNvPr id="12" name="Text Box 22">
            <a:extLst>
              <a:ext uri="{FF2B5EF4-FFF2-40B4-BE49-F238E27FC236}">
                <a16:creationId xmlns:a16="http://schemas.microsoft.com/office/drawing/2014/main" id="{E61799E5-2D40-404D-B16F-7691D1734D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1373" y="213844"/>
            <a:ext cx="267162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ja-JP" sz="2000" b="1" dirty="0"/>
              <a:t>Results of modal analysis</a:t>
            </a:r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F092D39A-2D31-4DB7-AED7-316D55A09DFC}"/>
              </a:ext>
            </a:extLst>
          </p:cNvPr>
          <p:cNvCxnSpPr>
            <a:cxnSpLocks/>
          </p:cNvCxnSpPr>
          <p:nvPr/>
        </p:nvCxnSpPr>
        <p:spPr>
          <a:xfrm flipV="1">
            <a:off x="6808798" y="1265913"/>
            <a:ext cx="731520" cy="324196"/>
          </a:xfrm>
          <a:prstGeom prst="straightConnector1">
            <a:avLst/>
          </a:prstGeom>
          <a:ln w="76200">
            <a:solidFill>
              <a:srgbClr val="FFFF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6599BEC9-B469-46E8-A3F8-2C37AE890B77}"/>
              </a:ext>
            </a:extLst>
          </p:cNvPr>
          <p:cNvCxnSpPr>
            <a:cxnSpLocks/>
          </p:cNvCxnSpPr>
          <p:nvPr/>
        </p:nvCxnSpPr>
        <p:spPr>
          <a:xfrm>
            <a:off x="7032967" y="4088680"/>
            <a:ext cx="556612" cy="526706"/>
          </a:xfrm>
          <a:prstGeom prst="straightConnector1">
            <a:avLst/>
          </a:prstGeom>
          <a:ln w="76200">
            <a:solidFill>
              <a:srgbClr val="FFFF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吹き出し: 角を丸めた四角形 14">
            <a:extLst>
              <a:ext uri="{FF2B5EF4-FFF2-40B4-BE49-F238E27FC236}">
                <a16:creationId xmlns:a16="http://schemas.microsoft.com/office/drawing/2014/main" id="{587E58B6-38AB-4416-B44E-5EC82D623F12}"/>
              </a:ext>
            </a:extLst>
          </p:cNvPr>
          <p:cNvSpPr/>
          <p:nvPr/>
        </p:nvSpPr>
        <p:spPr>
          <a:xfrm>
            <a:off x="5322675" y="3485126"/>
            <a:ext cx="1098319" cy="432262"/>
          </a:xfrm>
          <a:prstGeom prst="wedgeRoundRectCallout">
            <a:avLst>
              <a:gd name="adj1" fmla="val -16040"/>
              <a:gd name="adj2" fmla="val -36845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>
                <a:solidFill>
                  <a:schemeClr val="tx1"/>
                </a:solidFill>
              </a:rPr>
              <a:t>4.7Hz</a:t>
            </a:r>
            <a:endParaRPr kumimoji="1" lang="ja-JP" altLang="en-US" sz="1600" b="1" dirty="0">
              <a:solidFill>
                <a:schemeClr val="tx1"/>
              </a:solidFill>
            </a:endParaRPr>
          </a:p>
        </p:txBody>
      </p:sp>
      <p:sp>
        <p:nvSpPr>
          <p:cNvPr id="16" name="吹き出し: 角を丸めた四角形 15">
            <a:extLst>
              <a:ext uri="{FF2B5EF4-FFF2-40B4-BE49-F238E27FC236}">
                <a16:creationId xmlns:a16="http://schemas.microsoft.com/office/drawing/2014/main" id="{05F8A870-919C-48DE-8C15-84D056FF3752}"/>
              </a:ext>
            </a:extLst>
          </p:cNvPr>
          <p:cNvSpPr/>
          <p:nvPr/>
        </p:nvSpPr>
        <p:spPr>
          <a:xfrm>
            <a:off x="5181374" y="1278788"/>
            <a:ext cx="1221864" cy="277091"/>
          </a:xfrm>
          <a:prstGeom prst="wedgeRoundRectCallout">
            <a:avLst>
              <a:gd name="adj1" fmla="val -5208"/>
              <a:gd name="adj2" fmla="val 184785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>
                <a:solidFill>
                  <a:schemeClr val="tx1"/>
                </a:solidFill>
              </a:rPr>
              <a:t>8e5 N/mm</a:t>
            </a:r>
            <a:endParaRPr kumimoji="1" lang="ja-JP" altLang="en-US" sz="1600" b="1" dirty="0">
              <a:solidFill>
                <a:schemeClr val="tx1"/>
              </a:solidFill>
            </a:endParaRPr>
          </a:p>
        </p:txBody>
      </p:sp>
      <p:sp>
        <p:nvSpPr>
          <p:cNvPr id="17" name="吹き出し: 角を丸めた四角形 16">
            <a:extLst>
              <a:ext uri="{FF2B5EF4-FFF2-40B4-BE49-F238E27FC236}">
                <a16:creationId xmlns:a16="http://schemas.microsoft.com/office/drawing/2014/main" id="{DBBFB85B-97D6-4DEA-88FD-2B2682C7CB24}"/>
              </a:ext>
            </a:extLst>
          </p:cNvPr>
          <p:cNvSpPr/>
          <p:nvPr/>
        </p:nvSpPr>
        <p:spPr>
          <a:xfrm>
            <a:off x="4867241" y="2639731"/>
            <a:ext cx="1174536" cy="277091"/>
          </a:xfrm>
          <a:prstGeom prst="wedgeRoundRectCallout">
            <a:avLst>
              <a:gd name="adj1" fmla="val 23347"/>
              <a:gd name="adj2" fmla="val -178153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>
                <a:solidFill>
                  <a:schemeClr val="tx1"/>
                </a:solidFill>
              </a:rPr>
              <a:t>4e5 N/mm</a:t>
            </a:r>
            <a:endParaRPr kumimoji="1" lang="ja-JP" altLang="en-US" sz="1600" b="1" dirty="0">
              <a:solidFill>
                <a:schemeClr val="tx1"/>
              </a:solidFill>
            </a:endParaRPr>
          </a:p>
        </p:txBody>
      </p:sp>
      <p:sp>
        <p:nvSpPr>
          <p:cNvPr id="2" name="矢印: 右 1">
            <a:extLst>
              <a:ext uri="{FF2B5EF4-FFF2-40B4-BE49-F238E27FC236}">
                <a16:creationId xmlns:a16="http://schemas.microsoft.com/office/drawing/2014/main" id="{F6BB5C43-5A6D-4DF2-B90C-6F7E285450B4}"/>
              </a:ext>
            </a:extLst>
          </p:cNvPr>
          <p:cNvSpPr/>
          <p:nvPr/>
        </p:nvSpPr>
        <p:spPr>
          <a:xfrm>
            <a:off x="4572001" y="3199376"/>
            <a:ext cx="438150" cy="28575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96009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3491</TotalTime>
  <Words>1954</Words>
  <Application>Microsoft Office PowerPoint</Application>
  <PresentationFormat>画面に合わせる (4:3)</PresentationFormat>
  <Paragraphs>450</Paragraphs>
  <Slides>27</Slides>
  <Notes>23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27</vt:i4>
      </vt:variant>
    </vt:vector>
  </HeadingPairs>
  <TitlesOfParts>
    <vt:vector size="37" baseType="lpstr">
      <vt:lpstr>游ゴシック</vt:lpstr>
      <vt:lpstr>游明朝</vt:lpstr>
      <vt:lpstr>Arial</vt:lpstr>
      <vt:lpstr>Calibri</vt:lpstr>
      <vt:lpstr>Calibri Light</vt:lpstr>
      <vt:lpstr>Cambria Math</vt:lpstr>
      <vt:lpstr>Symbol</vt:lpstr>
      <vt:lpstr>Times New Roman</vt:lpstr>
      <vt:lpstr>Wingdings</vt:lpstr>
      <vt:lpstr>Office テーマ</vt:lpstr>
      <vt:lpstr>Analysis of Earthquake Effects on Belle II Detector and SuperKEKB Accelerator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Thank you!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yamaokah</dc:creator>
  <cp:lastModifiedBy>yamaokah</cp:lastModifiedBy>
  <cp:revision>268</cp:revision>
  <dcterms:created xsi:type="dcterms:W3CDTF">2022-09-15T00:13:39Z</dcterms:created>
  <dcterms:modified xsi:type="dcterms:W3CDTF">2022-10-27T04:40:35Z</dcterms:modified>
</cp:coreProperties>
</file>