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321" r:id="rId3"/>
    <p:sldId id="307" r:id="rId4"/>
    <p:sldId id="308" r:id="rId5"/>
    <p:sldId id="309" r:id="rId6"/>
    <p:sldId id="313" r:id="rId7"/>
    <p:sldId id="310" r:id="rId8"/>
    <p:sldId id="298" r:id="rId9"/>
    <p:sldId id="311" r:id="rId10"/>
    <p:sldId id="312" r:id="rId11"/>
    <p:sldId id="314" r:id="rId12"/>
    <p:sldId id="315" r:id="rId13"/>
    <p:sldId id="316" r:id="rId14"/>
    <p:sldId id="317" r:id="rId15"/>
    <p:sldId id="319" r:id="rId16"/>
    <p:sldId id="320" r:id="rId17"/>
    <p:sldId id="323" r:id="rId18"/>
    <p:sldId id="324" r:id="rId19"/>
    <p:sldId id="326" r:id="rId20"/>
    <p:sldId id="325" r:id="rId21"/>
    <p:sldId id="327" r:id="rId22"/>
    <p:sldId id="328" r:id="rId23"/>
    <p:sldId id="288" r:id="rId24"/>
    <p:sldId id="329" r:id="rId25"/>
    <p:sldId id="330" r:id="rId26"/>
    <p:sldId id="331" r:id="rId27"/>
    <p:sldId id="332" r:id="rId28"/>
    <p:sldId id="33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FF66B3"/>
    <a:srgbClr val="E74A3A"/>
    <a:srgbClr val="ADDEE6"/>
    <a:srgbClr val="FECECE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1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43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Support\SurveyingEng\Users\RUDE_Vivien\LS2\SOFTWARE\Simulation_HL_LHC\resul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Support\SurveyingEng\Users\RUDE_Vivien\LS2\SOFTWARE\Simulation_HL_LHC\resul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Radial accuracy (mm)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1411663385826775E-2"/>
          <c:y val="0.17135631888339384"/>
          <c:w val="0.9273383366141732"/>
          <c:h val="0.77642984433773266"/>
        </c:manualLayout>
      </c:layout>
      <c:scatterChart>
        <c:scatterStyle val="smoothMarker"/>
        <c:varyColors val="0"/>
        <c:ser>
          <c:idx val="0"/>
          <c:order val="0"/>
          <c:tx>
            <c:v>Simu1</c:v>
          </c:tx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Simu1!$N$62:$N$95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157000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Simu1!$C$62:$C$95</c:f>
              <c:numCache>
                <c:formatCode>0.000</c:formatCode>
                <c:ptCount val="34"/>
                <c:pt idx="0">
                  <c:v>0.32846008432694201</c:v>
                </c:pt>
                <c:pt idx="1">
                  <c:v>0.31780526301206302</c:v>
                </c:pt>
                <c:pt idx="2">
                  <c:v>0.271053152876984</c:v>
                </c:pt>
                <c:pt idx="3">
                  <c:v>0.26110095979806303</c:v>
                </c:pt>
                <c:pt idx="4">
                  <c:v>0.24362980075985199</c:v>
                </c:pt>
                <c:pt idx="5">
                  <c:v>0.233958808432043</c:v>
                </c:pt>
                <c:pt idx="6">
                  <c:v>0.21222280346344699</c:v>
                </c:pt>
                <c:pt idx="7">
                  <c:v>0.20132150895286099</c:v>
                </c:pt>
                <c:pt idx="8">
                  <c:v>0.19371109131688399</c:v>
                </c:pt>
                <c:pt idx="9">
                  <c:v>0.18802471342001101</c:v>
                </c:pt>
                <c:pt idx="10">
                  <c:v>0.17859227505154901</c:v>
                </c:pt>
                <c:pt idx="11">
                  <c:v>7.7112729650136602E-2</c:v>
                </c:pt>
                <c:pt idx="12">
                  <c:v>6.8876524601820102E-2</c:v>
                </c:pt>
                <c:pt idx="13">
                  <c:v>4.98466819679384E-2</c:v>
                </c:pt>
                <c:pt idx="14">
                  <c:v>4.22165848162077E-2</c:v>
                </c:pt>
                <c:pt idx="15">
                  <c:v>3.8686854690441898E-2</c:v>
                </c:pt>
                <c:pt idx="16">
                  <c:v>5.1480738796603101E-2</c:v>
                </c:pt>
                <c:pt idx="17">
                  <c:v>4.6987037581855101E-2</c:v>
                </c:pt>
                <c:pt idx="18">
                  <c:v>3.7969469377426499E-2</c:v>
                </c:pt>
                <c:pt idx="19">
                  <c:v>4.20106985160471E-2</c:v>
                </c:pt>
                <c:pt idx="20">
                  <c:v>4.9796773009082501E-2</c:v>
                </c:pt>
                <c:pt idx="21">
                  <c:v>6.8694880342865194E-2</c:v>
                </c:pt>
                <c:pt idx="22">
                  <c:v>7.8947312911599898E-2</c:v>
                </c:pt>
                <c:pt idx="23">
                  <c:v>0.178425966338807</c:v>
                </c:pt>
                <c:pt idx="24">
                  <c:v>0.18784762230239899</c:v>
                </c:pt>
                <c:pt idx="25">
                  <c:v>0.19352754526320201</c:v>
                </c:pt>
                <c:pt idx="26">
                  <c:v>0.20112936539685899</c:v>
                </c:pt>
                <c:pt idx="27">
                  <c:v>0.21129482751718501</c:v>
                </c:pt>
                <c:pt idx="28">
                  <c:v>0.233730227560946</c:v>
                </c:pt>
                <c:pt idx="29">
                  <c:v>0.243390529787327</c:v>
                </c:pt>
                <c:pt idx="30">
                  <c:v>0.26084247084370199</c:v>
                </c:pt>
                <c:pt idx="31">
                  <c:v>0.27107968234368501</c:v>
                </c:pt>
                <c:pt idx="32">
                  <c:v>0.31748493372675302</c:v>
                </c:pt>
                <c:pt idx="33">
                  <c:v>0.32816937906471999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F2FB-4BFB-A9FF-14149DB3ED3C}"/>
            </c:ext>
          </c:extLst>
        </c:ser>
        <c:ser>
          <c:idx val="8"/>
          <c:order val="1"/>
          <c:tx>
            <c:v>Simu 1 : Mirroir</c:v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Simu1!$N$62:$N$95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157000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Simu1!$I$62:$I$95</c:f>
              <c:numCache>
                <c:formatCode>0.000</c:formatCode>
                <c:ptCount val="34"/>
                <c:pt idx="0">
                  <c:v>-0.32846008432694201</c:v>
                </c:pt>
                <c:pt idx="1">
                  <c:v>-0.31780526301206302</c:v>
                </c:pt>
                <c:pt idx="2">
                  <c:v>-0.271053152876984</c:v>
                </c:pt>
                <c:pt idx="3">
                  <c:v>-0.26110095979806303</c:v>
                </c:pt>
                <c:pt idx="4">
                  <c:v>-0.24362980075985199</c:v>
                </c:pt>
                <c:pt idx="5">
                  <c:v>-0.233958808432043</c:v>
                </c:pt>
                <c:pt idx="6">
                  <c:v>-0.21222280346344699</c:v>
                </c:pt>
                <c:pt idx="7">
                  <c:v>-0.20132150895286099</c:v>
                </c:pt>
                <c:pt idx="8">
                  <c:v>-0.19371109131688399</c:v>
                </c:pt>
                <c:pt idx="9">
                  <c:v>-0.18802471342001101</c:v>
                </c:pt>
                <c:pt idx="10">
                  <c:v>-0.17859227505154901</c:v>
                </c:pt>
                <c:pt idx="11">
                  <c:v>-7.7112729650136602E-2</c:v>
                </c:pt>
                <c:pt idx="12">
                  <c:v>-6.8876524601820102E-2</c:v>
                </c:pt>
                <c:pt idx="13">
                  <c:v>-4.98466819679384E-2</c:v>
                </c:pt>
                <c:pt idx="14">
                  <c:v>-4.22165848162077E-2</c:v>
                </c:pt>
                <c:pt idx="15">
                  <c:v>-3.8686854690441898E-2</c:v>
                </c:pt>
                <c:pt idx="16">
                  <c:v>-5.1480738796603101E-2</c:v>
                </c:pt>
                <c:pt idx="17">
                  <c:v>-4.6987037581855101E-2</c:v>
                </c:pt>
                <c:pt idx="18">
                  <c:v>-3.7969469377426499E-2</c:v>
                </c:pt>
                <c:pt idx="19">
                  <c:v>-4.20106985160471E-2</c:v>
                </c:pt>
                <c:pt idx="20">
                  <c:v>-4.9796773009082501E-2</c:v>
                </c:pt>
                <c:pt idx="21">
                  <c:v>-6.8694880342865194E-2</c:v>
                </c:pt>
                <c:pt idx="22">
                  <c:v>-7.8947312911599898E-2</c:v>
                </c:pt>
                <c:pt idx="23">
                  <c:v>-0.178425966338807</c:v>
                </c:pt>
                <c:pt idx="24">
                  <c:v>-0.18784762230239899</c:v>
                </c:pt>
                <c:pt idx="25">
                  <c:v>-0.19352754526320201</c:v>
                </c:pt>
                <c:pt idx="26">
                  <c:v>-0.20112936539685899</c:v>
                </c:pt>
                <c:pt idx="27">
                  <c:v>-0.21129482751718501</c:v>
                </c:pt>
                <c:pt idx="28">
                  <c:v>-0.233730227560946</c:v>
                </c:pt>
                <c:pt idx="29">
                  <c:v>-0.243390529787327</c:v>
                </c:pt>
                <c:pt idx="30">
                  <c:v>-0.26084247084370199</c:v>
                </c:pt>
                <c:pt idx="31">
                  <c:v>-0.27107968234368501</c:v>
                </c:pt>
                <c:pt idx="32">
                  <c:v>-0.31748493372675302</c:v>
                </c:pt>
                <c:pt idx="33">
                  <c:v>-0.32816937906471999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2FB-4BFB-A9FF-14149DB3ED3C}"/>
            </c:ext>
          </c:extLst>
        </c:ser>
        <c:ser>
          <c:idx val="9"/>
          <c:order val="9"/>
          <c:tx>
            <c:v>Simu4 : last simulation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'Simu4-last-simulation'!$B$14:$B$47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162000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'Simu4-last-simulation'!$E$14:$E$47</c:f>
              <c:numCache>
                <c:formatCode>0.000</c:formatCode>
                <c:ptCount val="34"/>
                <c:pt idx="0">
                  <c:v>0.157216134631882</c:v>
                </c:pt>
                <c:pt idx="1">
                  <c:v>0.15393674257145301</c:v>
                </c:pt>
                <c:pt idx="2">
                  <c:v>0.12897612213265899</c:v>
                </c:pt>
                <c:pt idx="3">
                  <c:v>0.125320468066104</c:v>
                </c:pt>
                <c:pt idx="4">
                  <c:v>0.117193866485264</c:v>
                </c:pt>
                <c:pt idx="5">
                  <c:v>0.11271138529291</c:v>
                </c:pt>
                <c:pt idx="6">
                  <c:v>0.10167346067909599</c:v>
                </c:pt>
                <c:pt idx="7">
                  <c:v>9.7692491233558595E-2</c:v>
                </c:pt>
                <c:pt idx="8">
                  <c:v>9.4220525181676104E-2</c:v>
                </c:pt>
                <c:pt idx="9">
                  <c:v>9.1635561621858902E-2</c:v>
                </c:pt>
                <c:pt idx="10">
                  <c:v>9.0871716309622194E-2</c:v>
                </c:pt>
                <c:pt idx="11">
                  <c:v>3.8247754202440302E-2</c:v>
                </c:pt>
                <c:pt idx="12">
                  <c:v>3.5687607565748798E-2</c:v>
                </c:pt>
                <c:pt idx="13">
                  <c:v>2.7948669730596499E-2</c:v>
                </c:pt>
                <c:pt idx="14">
                  <c:v>2.75218918062884E-2</c:v>
                </c:pt>
                <c:pt idx="15">
                  <c:v>2.7198158841480798E-2</c:v>
                </c:pt>
                <c:pt idx="16">
                  <c:v>3.0253150547252999E-2</c:v>
                </c:pt>
                <c:pt idx="17">
                  <c:v>2.89704124276551E-2</c:v>
                </c:pt>
                <c:pt idx="18">
                  <c:v>2.4759125848366901E-2</c:v>
                </c:pt>
                <c:pt idx="19">
                  <c:v>2.5604715838407299E-2</c:v>
                </c:pt>
                <c:pt idx="20">
                  <c:v>2.6443893252739901E-2</c:v>
                </c:pt>
                <c:pt idx="21">
                  <c:v>3.5744638611851301E-2</c:v>
                </c:pt>
                <c:pt idx="22">
                  <c:v>4.0844064004949401E-2</c:v>
                </c:pt>
                <c:pt idx="23">
                  <c:v>9.0708515944301502E-2</c:v>
                </c:pt>
                <c:pt idx="24">
                  <c:v>9.1454304379620502E-2</c:v>
                </c:pt>
                <c:pt idx="25">
                  <c:v>9.4032409317919396E-2</c:v>
                </c:pt>
                <c:pt idx="26">
                  <c:v>9.7495258504466498E-2</c:v>
                </c:pt>
                <c:pt idx="27">
                  <c:v>9.9603818666898603E-2</c:v>
                </c:pt>
                <c:pt idx="28">
                  <c:v>0.112475721722283</c:v>
                </c:pt>
                <c:pt idx="29">
                  <c:v>0.11694698276995801</c:v>
                </c:pt>
                <c:pt idx="30">
                  <c:v>0.125053463192904</c:v>
                </c:pt>
                <c:pt idx="31">
                  <c:v>0.12750661008587</c:v>
                </c:pt>
                <c:pt idx="32">
                  <c:v>0.15360756768240999</c:v>
                </c:pt>
                <c:pt idx="33">
                  <c:v>0.15687775203392401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2FB-4BFB-A9FF-14149DB3ED3C}"/>
            </c:ext>
          </c:extLst>
        </c:ser>
        <c:ser>
          <c:idx val="10"/>
          <c:order val="10"/>
          <c:tx>
            <c:v>simu 4 : last simulation MIRROIR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'Simu4-last-simulation'!$B$14:$B$47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162000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'Simu4-last-simulation'!$M$14:$M$47</c:f>
              <c:numCache>
                <c:formatCode>0.000</c:formatCode>
                <c:ptCount val="34"/>
                <c:pt idx="0">
                  <c:v>-0.157216134631882</c:v>
                </c:pt>
                <c:pt idx="1">
                  <c:v>-0.15393674257145301</c:v>
                </c:pt>
                <c:pt idx="2">
                  <c:v>-0.12897612213265899</c:v>
                </c:pt>
                <c:pt idx="3">
                  <c:v>-0.125320468066104</c:v>
                </c:pt>
                <c:pt idx="4">
                  <c:v>-0.117193866485264</c:v>
                </c:pt>
                <c:pt idx="5">
                  <c:v>-0.11271138529291</c:v>
                </c:pt>
                <c:pt idx="6">
                  <c:v>-0.10167346067909599</c:v>
                </c:pt>
                <c:pt idx="7">
                  <c:v>-9.7692491233558595E-2</c:v>
                </c:pt>
                <c:pt idx="8">
                  <c:v>-9.4220525181676104E-2</c:v>
                </c:pt>
                <c:pt idx="9">
                  <c:v>-9.1635561621858902E-2</c:v>
                </c:pt>
                <c:pt idx="10">
                  <c:v>-9.0871716309622194E-2</c:v>
                </c:pt>
                <c:pt idx="11">
                  <c:v>-3.8247754202440302E-2</c:v>
                </c:pt>
                <c:pt idx="12">
                  <c:v>-3.5687607565748798E-2</c:v>
                </c:pt>
                <c:pt idx="13">
                  <c:v>-2.7948669730596499E-2</c:v>
                </c:pt>
                <c:pt idx="14">
                  <c:v>-2.75218918062884E-2</c:v>
                </c:pt>
                <c:pt idx="15">
                  <c:v>-2.7198158841480798E-2</c:v>
                </c:pt>
                <c:pt idx="16">
                  <c:v>-3.0253150547252999E-2</c:v>
                </c:pt>
                <c:pt idx="17">
                  <c:v>-2.89704124276551E-2</c:v>
                </c:pt>
                <c:pt idx="18">
                  <c:v>-2.4759125848366901E-2</c:v>
                </c:pt>
                <c:pt idx="19">
                  <c:v>-2.5604715838407299E-2</c:v>
                </c:pt>
                <c:pt idx="20">
                  <c:v>-2.6443893252739901E-2</c:v>
                </c:pt>
                <c:pt idx="21">
                  <c:v>-3.5744638611851301E-2</c:v>
                </c:pt>
                <c:pt idx="22">
                  <c:v>-4.0844064004949401E-2</c:v>
                </c:pt>
                <c:pt idx="23">
                  <c:v>-9.0708515944301502E-2</c:v>
                </c:pt>
                <c:pt idx="24">
                  <c:v>-9.1454304379620502E-2</c:v>
                </c:pt>
                <c:pt idx="25">
                  <c:v>-9.4032409317919396E-2</c:v>
                </c:pt>
                <c:pt idx="26">
                  <c:v>-9.7495258504466498E-2</c:v>
                </c:pt>
                <c:pt idx="27">
                  <c:v>-9.9603818666898603E-2</c:v>
                </c:pt>
                <c:pt idx="28">
                  <c:v>-0.112475721722283</c:v>
                </c:pt>
                <c:pt idx="29">
                  <c:v>-0.11694698276995801</c:v>
                </c:pt>
                <c:pt idx="30">
                  <c:v>-0.125053463192904</c:v>
                </c:pt>
                <c:pt idx="31">
                  <c:v>-0.12750661008587</c:v>
                </c:pt>
                <c:pt idx="32">
                  <c:v>-0.15360756768240999</c:v>
                </c:pt>
                <c:pt idx="33">
                  <c:v>-0.15687775203392401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2FB-4BFB-A9FF-14149DB3E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144936"/>
        <c:axId val="508151824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2"/>
                <c:tx>
                  <c:v>Simu1_objectif_0.15mm</c:v>
                </c:tx>
                <c:xVal>
                  <c:numRef>
                    <c:extLst>
                      <c:ext uri="{02D57815-91ED-43cb-92C2-25804820EDAC}">
                        <c15:formulaRef>
                          <c15:sqref>'Simu1-objectif-0.15-Config_5R'!$Q$16:$Q$53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'Simu1-objectif-0.15-Config_5R'!$C$16:$C$53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0.230503330299975</c:v>
                      </c:pt>
                      <c:pt idx="1">
                        <c:v>0.22044346356356001</c:v>
                      </c:pt>
                      <c:pt idx="2">
                        <c:v>0.21598349283726501</c:v>
                      </c:pt>
                      <c:pt idx="3">
                        <c:v>0.18169657280107501</c:v>
                      </c:pt>
                      <c:pt idx="4">
                        <c:v>0.17876157513290999</c:v>
                      </c:pt>
                      <c:pt idx="5">
                        <c:v>0.16735922324976299</c:v>
                      </c:pt>
                      <c:pt idx="6">
                        <c:v>0.16106550413484599</c:v>
                      </c:pt>
                      <c:pt idx="7">
                        <c:v>0.14218898528266299</c:v>
                      </c:pt>
                      <c:pt idx="8">
                        <c:v>0.139946345867934</c:v>
                      </c:pt>
                      <c:pt idx="9">
                        <c:v>0.135054921702915</c:v>
                      </c:pt>
                      <c:pt idx="10">
                        <c:v>0.13141016720797799</c:v>
                      </c:pt>
                      <c:pt idx="11">
                        <c:v>0.12538454128646001</c:v>
                      </c:pt>
                      <c:pt idx="12">
                        <c:v>5.3185709176149301E-2</c:v>
                      </c:pt>
                      <c:pt idx="13">
                        <c:v>4.90980892123241E-2</c:v>
                      </c:pt>
                      <c:pt idx="14">
                        <c:v>3.4214618704915302E-2</c:v>
                      </c:pt>
                      <c:pt idx="15">
                        <c:v>3.0996480577290798E-2</c:v>
                      </c:pt>
                      <c:pt idx="16">
                        <c:v>2.9044371105973799E-2</c:v>
                      </c:pt>
                      <c:pt idx="17">
                        <c:v>3.3351547361343999E-2</c:v>
                      </c:pt>
                      <c:pt idx="18">
                        <c:v>4.3519676345388003E-2</c:v>
                      </c:pt>
                      <c:pt idx="19">
                        <c:v>4.3440433315193698E-2</c:v>
                      </c:pt>
                      <c:pt idx="20">
                        <c:v>3.3168243190944802E-2</c:v>
                      </c:pt>
                      <c:pt idx="21">
                        <c:v>2.7300652990882999E-2</c:v>
                      </c:pt>
                      <c:pt idx="22">
                        <c:v>3.2439949227886303E-2</c:v>
                      </c:pt>
                      <c:pt idx="23">
                        <c:v>3.4155543847860903E-2</c:v>
                      </c:pt>
                      <c:pt idx="24">
                        <c:v>4.8913251287246301E-2</c:v>
                      </c:pt>
                      <c:pt idx="25">
                        <c:v>5.3589121114944301E-2</c:v>
                      </c:pt>
                      <c:pt idx="26">
                        <c:v>0.12514754440154</c:v>
                      </c:pt>
                      <c:pt idx="27">
                        <c:v>0.131156655580104</c:v>
                      </c:pt>
                      <c:pt idx="28">
                        <c:v>0.13479152664410199</c:v>
                      </c:pt>
                      <c:pt idx="29">
                        <c:v>0.13966979370118601</c:v>
                      </c:pt>
                      <c:pt idx="30">
                        <c:v>0.141800178699796</c:v>
                      </c:pt>
                      <c:pt idx="31">
                        <c:v>0.16073329369501799</c:v>
                      </c:pt>
                      <c:pt idx="32">
                        <c:v>0.16701071705347201</c:v>
                      </c:pt>
                      <c:pt idx="33">
                        <c:v>0.178383810744358</c:v>
                      </c:pt>
                      <c:pt idx="34">
                        <c:v>0.18137002159906301</c:v>
                      </c:pt>
                      <c:pt idx="35">
                        <c:v>0.215511871641869</c:v>
                      </c:pt>
                      <c:pt idx="36">
                        <c:v>0.220002902404971</c:v>
                      </c:pt>
                      <c:pt idx="37">
                        <c:v>0.229972693433008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F2FB-4BFB-A9FF-14149DB3ED3C}"/>
                  </c:ext>
                </c:extLst>
              </c15:ser>
            </c15:filteredScatterSeries>
            <c15:filteredScatterSeries>
              <c15:ser>
                <c:idx val="2"/>
                <c:order val="3"/>
                <c:tx>
                  <c:v>Simu2</c:v>
                </c:tx>
                <c:marker>
                  <c:symbol val="circl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Simu2!$R$14:$R$51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Simu2!$C$14:$C$51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0.23627632930169301</c:v>
                      </c:pt>
                      <c:pt idx="1">
                        <c:v>0.22513480444849801</c:v>
                      </c:pt>
                      <c:pt idx="2">
                        <c:v>0.22069881665932201</c:v>
                      </c:pt>
                      <c:pt idx="3">
                        <c:v>0.18541943343040701</c:v>
                      </c:pt>
                      <c:pt idx="4">
                        <c:v>0.181670933406331</c:v>
                      </c:pt>
                      <c:pt idx="5">
                        <c:v>0.16971351599259399</c:v>
                      </c:pt>
                      <c:pt idx="6">
                        <c:v>0.163113291095381</c:v>
                      </c:pt>
                      <c:pt idx="7">
                        <c:v>0.144488955221801</c:v>
                      </c:pt>
                      <c:pt idx="8">
                        <c:v>0.14096736151848399</c:v>
                      </c:pt>
                      <c:pt idx="9">
                        <c:v>0.135839290501724</c:v>
                      </c:pt>
                      <c:pt idx="10">
                        <c:v>0.132018767725781</c:v>
                      </c:pt>
                      <c:pt idx="11">
                        <c:v>0.125704106625005</c:v>
                      </c:pt>
                      <c:pt idx="12">
                        <c:v>5.0693467239046101E-2</c:v>
                      </c:pt>
                      <c:pt idx="13">
                        <c:v>4.5837482239926002E-2</c:v>
                      </c:pt>
                      <c:pt idx="14">
                        <c:v>3.4801733971756399E-2</c:v>
                      </c:pt>
                      <c:pt idx="15">
                        <c:v>3.1511188568802001E-2</c:v>
                      </c:pt>
                      <c:pt idx="16">
                        <c:v>3.2244045960265602E-2</c:v>
                      </c:pt>
                      <c:pt idx="17">
                        <c:v>3.8848882851141603E-2</c:v>
                      </c:pt>
                      <c:pt idx="18">
                        <c:v>4.8302914639996399E-2</c:v>
                      </c:pt>
                      <c:pt idx="19">
                        <c:v>4.82732762156299E-2</c:v>
                      </c:pt>
                      <c:pt idx="20">
                        <c:v>3.8289679043936001E-2</c:v>
                      </c:pt>
                      <c:pt idx="21">
                        <c:v>3.1241477945776901E-2</c:v>
                      </c:pt>
                      <c:pt idx="22">
                        <c:v>3.1958599458024699E-2</c:v>
                      </c:pt>
                      <c:pt idx="23">
                        <c:v>3.4141577016093397E-2</c:v>
                      </c:pt>
                      <c:pt idx="24">
                        <c:v>4.5707990162449398E-2</c:v>
                      </c:pt>
                      <c:pt idx="25">
                        <c:v>5.1110217810596298E-2</c:v>
                      </c:pt>
                      <c:pt idx="26">
                        <c:v>0.12558667914072999</c:v>
                      </c:pt>
                      <c:pt idx="27">
                        <c:v>0.13189360536684799</c:v>
                      </c:pt>
                      <c:pt idx="28">
                        <c:v>0.13570951447410401</c:v>
                      </c:pt>
                      <c:pt idx="29">
                        <c:v>0.14083145388474999</c:v>
                      </c:pt>
                      <c:pt idx="30">
                        <c:v>0.143743841125234</c:v>
                      </c:pt>
                      <c:pt idx="31">
                        <c:v>0.16295154390584199</c:v>
                      </c:pt>
                      <c:pt idx="32">
                        <c:v>0.16954422573405201</c:v>
                      </c:pt>
                      <c:pt idx="33">
                        <c:v>0.18148811686624899</c:v>
                      </c:pt>
                      <c:pt idx="34">
                        <c:v>0.18490737397156601</c:v>
                      </c:pt>
                      <c:pt idx="35">
                        <c:v>0.22047264247500201</c:v>
                      </c:pt>
                      <c:pt idx="36">
                        <c:v>0.22489414752273801</c:v>
                      </c:pt>
                      <c:pt idx="37">
                        <c:v>0.23602323484685001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2FB-4BFB-A9FF-14149DB3ED3C}"/>
                  </c:ext>
                </c:extLst>
              </c15:ser>
            </c15:filteredScatterSeries>
            <c15:filteredScatterSeries>
              <c15:ser>
                <c:idx val="5"/>
                <c:order val="4"/>
                <c:tx>
                  <c:v>Simu2-objectif-0.15mm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'Simu2-objectif-0.15'!$R$14:$R$51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'Simu2-objectif-0.15'!$C$14:$C$51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0.16255762563682699</c:v>
                      </c:pt>
                      <c:pt idx="1">
                        <c:v>0.154955907720665</c:v>
                      </c:pt>
                      <c:pt idx="2">
                        <c:v>0.15591712343771499</c:v>
                      </c:pt>
                      <c:pt idx="3">
                        <c:v>0.128337410895423</c:v>
                      </c:pt>
                      <c:pt idx="4">
                        <c:v>0.13017916602190999</c:v>
                      </c:pt>
                      <c:pt idx="5">
                        <c:v>0.122375661060728</c:v>
                      </c:pt>
                      <c:pt idx="6">
                        <c:v>0.11809004339906</c:v>
                      </c:pt>
                      <c:pt idx="7">
                        <c:v>0.100914859469856</c:v>
                      </c:pt>
                      <c:pt idx="8">
                        <c:v>0.103851958811468</c:v>
                      </c:pt>
                      <c:pt idx="9">
                        <c:v>0.1005928160938</c:v>
                      </c:pt>
                      <c:pt idx="10">
                        <c:v>9.8175780981638996E-2</c:v>
                      </c:pt>
                      <c:pt idx="11">
                        <c:v>9.4202550145901801E-2</c:v>
                      </c:pt>
                      <c:pt idx="12">
                        <c:v>3.8216941779403199E-2</c:v>
                      </c:pt>
                      <c:pt idx="13">
                        <c:v>3.5630301534431898E-2</c:v>
                      </c:pt>
                      <c:pt idx="14">
                        <c:v>2.7897049754735E-2</c:v>
                      </c:pt>
                      <c:pt idx="15">
                        <c:v>2.75171420834678E-2</c:v>
                      </c:pt>
                      <c:pt idx="16">
                        <c:v>2.7185121394904699E-2</c:v>
                      </c:pt>
                      <c:pt idx="17">
                        <c:v>3.0126263187470002E-2</c:v>
                      </c:pt>
                      <c:pt idx="18">
                        <c:v>3.5944323795931703E-2</c:v>
                      </c:pt>
                      <c:pt idx="19">
                        <c:v>3.59023145271243E-2</c:v>
                      </c:pt>
                      <c:pt idx="20">
                        <c:v>2.9400081545232298E-2</c:v>
                      </c:pt>
                      <c:pt idx="21">
                        <c:v>2.5990005269115799E-2</c:v>
                      </c:pt>
                      <c:pt idx="22">
                        <c:v>2.80279329662954E-2</c:v>
                      </c:pt>
                      <c:pt idx="23">
                        <c:v>2.7068967969399501E-2</c:v>
                      </c:pt>
                      <c:pt idx="24">
                        <c:v>3.5463671867292101E-2</c:v>
                      </c:pt>
                      <c:pt idx="25">
                        <c:v>3.8768166234877902E-2</c:v>
                      </c:pt>
                      <c:pt idx="26">
                        <c:v>9.4045141458054399E-2</c:v>
                      </c:pt>
                      <c:pt idx="27">
                        <c:v>9.8006639797586004E-2</c:v>
                      </c:pt>
                      <c:pt idx="28">
                        <c:v>0.10041666155793499</c:v>
                      </c:pt>
                      <c:pt idx="29">
                        <c:v>0.103666473245893</c:v>
                      </c:pt>
                      <c:pt idx="30">
                        <c:v>9.9843852475901704E-2</c:v>
                      </c:pt>
                      <c:pt idx="31">
                        <c:v>0.11786518315514501</c:v>
                      </c:pt>
                      <c:pt idx="32">
                        <c:v>0.122139307738435</c:v>
                      </c:pt>
                      <c:pt idx="33">
                        <c:v>0.129922218460963</c:v>
                      </c:pt>
                      <c:pt idx="34">
                        <c:v>0.12759447968145199</c:v>
                      </c:pt>
                      <c:pt idx="35">
                        <c:v>0.15559436495520801</c:v>
                      </c:pt>
                      <c:pt idx="36">
                        <c:v>0.15460329620550001</c:v>
                      </c:pt>
                      <c:pt idx="37">
                        <c:v>0.16218657321275101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2FB-4BFB-A9FF-14149DB3ED3C}"/>
                  </c:ext>
                </c:extLst>
              </c15:ser>
            </c15:filteredScatterSeries>
            <c15:filteredScatterSeries>
              <c15:ser>
                <c:idx val="1"/>
                <c:order val="5"/>
                <c:tx>
                  <c:v>Simu3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Simu3!$R$14:$R$51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Simu3!$C$14:$C$51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0.23627632930179299</c:v>
                      </c:pt>
                      <c:pt idx="1">
                        <c:v>0.225134804444235</c:v>
                      </c:pt>
                      <c:pt idx="2">
                        <c:v>0.21769543146641601</c:v>
                      </c:pt>
                      <c:pt idx="3">
                        <c:v>0.18541943342909101</c:v>
                      </c:pt>
                      <c:pt idx="4">
                        <c:v>0.17801028445987699</c:v>
                      </c:pt>
                      <c:pt idx="5">
                        <c:v>0.16971351599265899</c:v>
                      </c:pt>
                      <c:pt idx="6">
                        <c:v>0.16311329109544301</c:v>
                      </c:pt>
                      <c:pt idx="7">
                        <c:v>0.14448895521340999</c:v>
                      </c:pt>
                      <c:pt idx="8">
                        <c:v>0.13621721750909499</c:v>
                      </c:pt>
                      <c:pt idx="9">
                        <c:v>0.13090319391283101</c:v>
                      </c:pt>
                      <c:pt idx="10">
                        <c:v>0.12693418910791701</c:v>
                      </c:pt>
                      <c:pt idx="11">
                        <c:v>0.120354781954391</c:v>
                      </c:pt>
                      <c:pt idx="12">
                        <c:v>5.0693467230337699E-2</c:v>
                      </c:pt>
                      <c:pt idx="13">
                        <c:v>4.5837482232402998E-2</c:v>
                      </c:pt>
                      <c:pt idx="14">
                        <c:v>3.4801733966975702E-2</c:v>
                      </c:pt>
                      <c:pt idx="15">
                        <c:v>3.1511188568553998E-2</c:v>
                      </c:pt>
                      <c:pt idx="16">
                        <c:v>3.2244045951290802E-2</c:v>
                      </c:pt>
                      <c:pt idx="17">
                        <c:v>3.8848882815301002E-2</c:v>
                      </c:pt>
                      <c:pt idx="18">
                        <c:v>4.8302914640009603E-2</c:v>
                      </c:pt>
                      <c:pt idx="19">
                        <c:v>4.8273276215634799E-2</c:v>
                      </c:pt>
                      <c:pt idx="20">
                        <c:v>3.82896790381069E-2</c:v>
                      </c:pt>
                      <c:pt idx="21">
                        <c:v>3.1241477942975701E-2</c:v>
                      </c:pt>
                      <c:pt idx="22">
                        <c:v>3.1958599457761798E-2</c:v>
                      </c:pt>
                      <c:pt idx="23">
                        <c:v>3.4141577012358301E-2</c:v>
                      </c:pt>
                      <c:pt idx="24">
                        <c:v>4.5707990153776801E-2</c:v>
                      </c:pt>
                      <c:pt idx="25">
                        <c:v>5.11102177862598E-2</c:v>
                      </c:pt>
                      <c:pt idx="26">
                        <c:v>0.12023211278936401</c:v>
                      </c:pt>
                      <c:pt idx="27">
                        <c:v>0.12680400809808501</c:v>
                      </c:pt>
                      <c:pt idx="28">
                        <c:v>0.13076851934579101</c:v>
                      </c:pt>
                      <c:pt idx="29">
                        <c:v>0.13607656571360999</c:v>
                      </c:pt>
                      <c:pt idx="30">
                        <c:v>0.14374384111951</c:v>
                      </c:pt>
                      <c:pt idx="31">
                        <c:v>0.162951543905861</c:v>
                      </c:pt>
                      <c:pt idx="32">
                        <c:v>0.16954422573407199</c:v>
                      </c:pt>
                      <c:pt idx="33">
                        <c:v>0.17782370454157201</c:v>
                      </c:pt>
                      <c:pt idx="34">
                        <c:v>0.18490737397121301</c:v>
                      </c:pt>
                      <c:pt idx="35">
                        <c:v>0.21746613394547301</c:v>
                      </c:pt>
                      <c:pt idx="36">
                        <c:v>0.22489414751891501</c:v>
                      </c:pt>
                      <c:pt idx="37">
                        <c:v>0.23602323484688001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2FB-4BFB-A9FF-14149DB3ED3C}"/>
                  </c:ext>
                </c:extLst>
              </c15:ser>
            </c15:filteredScatterSeries>
            <c15:filteredScatterSeries>
              <c15:ser>
                <c:idx val="3"/>
                <c:order val="6"/>
                <c:tx>
                  <c:v>Simu4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Simu4!$R$14:$R$51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Simu4!$C$14:$C$51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0.23627632930173501</c:v>
                      </c:pt>
                      <c:pt idx="1">
                        <c:v>0.22513480444272699</c:v>
                      </c:pt>
                      <c:pt idx="2">
                        <c:v>0.217695431466364</c:v>
                      </c:pt>
                      <c:pt idx="3">
                        <c:v>0.185419433428581</c:v>
                      </c:pt>
                      <c:pt idx="4">
                        <c:v>0.17801028445983499</c:v>
                      </c:pt>
                      <c:pt idx="5">
                        <c:v>0.16578905525184701</c:v>
                      </c:pt>
                      <c:pt idx="6">
                        <c:v>0.15902603265919499</c:v>
                      </c:pt>
                      <c:pt idx="7">
                        <c:v>0.14448895521055899</c:v>
                      </c:pt>
                      <c:pt idx="8">
                        <c:v>0.13621721750906499</c:v>
                      </c:pt>
                      <c:pt idx="9">
                        <c:v>0.130903193912801</c:v>
                      </c:pt>
                      <c:pt idx="10">
                        <c:v>0.12693418910788801</c:v>
                      </c:pt>
                      <c:pt idx="11">
                        <c:v>0.120354781954364</c:v>
                      </c:pt>
                      <c:pt idx="12">
                        <c:v>5.0693467227420297E-2</c:v>
                      </c:pt>
                      <c:pt idx="13">
                        <c:v>4.5837482229883098E-2</c:v>
                      </c:pt>
                      <c:pt idx="14">
                        <c:v>3.4801733965375697E-2</c:v>
                      </c:pt>
                      <c:pt idx="15">
                        <c:v>3.1511188568469101E-2</c:v>
                      </c:pt>
                      <c:pt idx="16">
                        <c:v>3.2244045948296197E-2</c:v>
                      </c:pt>
                      <c:pt idx="17">
                        <c:v>3.8848882803346398E-2</c:v>
                      </c:pt>
                      <c:pt idx="18">
                        <c:v>4.8302914640002401E-2</c:v>
                      </c:pt>
                      <c:pt idx="19">
                        <c:v>4.8273276215623599E-2</c:v>
                      </c:pt>
                      <c:pt idx="20">
                        <c:v>3.8289679036158403E-2</c:v>
                      </c:pt>
                      <c:pt idx="21">
                        <c:v>3.12414779420415E-2</c:v>
                      </c:pt>
                      <c:pt idx="22">
                        <c:v>3.1958599457674798E-2</c:v>
                      </c:pt>
                      <c:pt idx="23">
                        <c:v>3.4141577011110799E-2</c:v>
                      </c:pt>
                      <c:pt idx="24">
                        <c:v>4.5707990150877099E-2</c:v>
                      </c:pt>
                      <c:pt idx="25">
                        <c:v>5.11102177781355E-2</c:v>
                      </c:pt>
                      <c:pt idx="26">
                        <c:v>0.120232112789326</c:v>
                      </c:pt>
                      <c:pt idx="27">
                        <c:v>0.12680400809804401</c:v>
                      </c:pt>
                      <c:pt idx="28">
                        <c:v>0.13076851934574901</c:v>
                      </c:pt>
                      <c:pt idx="29">
                        <c:v>0.136076565713564</c:v>
                      </c:pt>
                      <c:pt idx="30">
                        <c:v>0.14374384111754701</c:v>
                      </c:pt>
                      <c:pt idx="31">
                        <c:v>0.15886012399111499</c:v>
                      </c:pt>
                      <c:pt idx="32">
                        <c:v>0.165615753516832</c:v>
                      </c:pt>
                      <c:pt idx="33">
                        <c:v>0.177823704541512</c:v>
                      </c:pt>
                      <c:pt idx="34">
                        <c:v>0.184907373971022</c:v>
                      </c:pt>
                      <c:pt idx="35">
                        <c:v>0.21746613394539599</c:v>
                      </c:pt>
                      <c:pt idx="36">
                        <c:v>0.22489414751755099</c:v>
                      </c:pt>
                      <c:pt idx="37">
                        <c:v>0.23602323484679599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2FB-4BFB-A9FF-14149DB3ED3C}"/>
                  </c:ext>
                </c:extLst>
              </c15:ser>
            </c15:filteredScatterSeries>
            <c15:filteredScatterSeries>
              <c15:ser>
                <c:idx val="6"/>
                <c:order val="7"/>
                <c:tx>
                  <c:v>Simu4-objectif-0.15-Config-5R</c:v>
                </c:tx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A9E624FE-CD6F-407F-8ABB-6F897DADE22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9-F2FB-4BFB-A9FF-14149DB3ED3C}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fld id="{45D840AB-4E2F-42AA-865C-83635F7FDE1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A-F2FB-4BFB-A9FF-14149DB3ED3C}"/>
                      </c:ext>
                    </c:extLst>
                  </c:dLbl>
                  <c:dLbl>
                    <c:idx val="2"/>
                    <c:tx>
                      <c:rich>
                        <a:bodyPr/>
                        <a:lstStyle/>
                        <a:p>
                          <a:fld id="{BBD58E60-740A-4C8B-9DA9-745D5E7A888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B-F2FB-4BFB-A9FF-14149DB3ED3C}"/>
                      </c:ext>
                    </c:extLst>
                  </c:dLbl>
                  <c:dLbl>
                    <c:idx val="3"/>
                    <c:tx>
                      <c:rich>
                        <a:bodyPr/>
                        <a:lstStyle/>
                        <a:p>
                          <a:fld id="{D0229A75-3DD9-4288-AC1A-14F155A553D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C-F2FB-4BFB-A9FF-14149DB3ED3C}"/>
                      </c:ext>
                    </c:extLst>
                  </c:dLbl>
                  <c:dLbl>
                    <c:idx val="4"/>
                    <c:tx>
                      <c:rich>
                        <a:bodyPr/>
                        <a:lstStyle/>
                        <a:p>
                          <a:fld id="{3CE0B122-8468-453F-9F3F-3371766B3B3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D-F2FB-4BFB-A9FF-14149DB3ED3C}"/>
                      </c:ext>
                    </c:extLst>
                  </c:dLbl>
                  <c:dLbl>
                    <c:idx val="5"/>
                    <c:tx>
                      <c:rich>
                        <a:bodyPr/>
                        <a:lstStyle/>
                        <a:p>
                          <a:fld id="{966372A1-D749-4BEE-A679-F93F6C0FF3E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E-F2FB-4BFB-A9FF-14149DB3ED3C}"/>
                      </c:ext>
                    </c:extLst>
                  </c:dLbl>
                  <c:dLbl>
                    <c:idx val="6"/>
                    <c:tx>
                      <c:rich>
                        <a:bodyPr/>
                        <a:lstStyle/>
                        <a:p>
                          <a:fld id="{8C2D5F61-A73C-4CE9-9A3F-749621D725F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F-F2FB-4BFB-A9FF-14149DB3ED3C}"/>
                      </c:ext>
                    </c:extLst>
                  </c:dLbl>
                  <c:dLbl>
                    <c:idx val="7"/>
                    <c:tx>
                      <c:rich>
                        <a:bodyPr/>
                        <a:lstStyle/>
                        <a:p>
                          <a:fld id="{2E2CFE74-12C9-4777-9F64-C7FCF315EA8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0-F2FB-4BFB-A9FF-14149DB3ED3C}"/>
                      </c:ext>
                    </c:extLst>
                  </c:dLbl>
                  <c:dLbl>
                    <c:idx val="8"/>
                    <c:tx>
                      <c:rich>
                        <a:bodyPr/>
                        <a:lstStyle/>
                        <a:p>
                          <a:fld id="{AFDDF1E2-3067-4039-AEBC-6C0D0AC69EB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1-F2FB-4BFB-A9FF-14149DB3ED3C}"/>
                      </c:ext>
                    </c:extLst>
                  </c:dLbl>
                  <c:dLbl>
                    <c:idx val="9"/>
                    <c:tx>
                      <c:rich>
                        <a:bodyPr/>
                        <a:lstStyle/>
                        <a:p>
                          <a:fld id="{3293BE38-9A7B-4EA9-B656-DD89EB213DA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2-F2FB-4BFB-A9FF-14149DB3ED3C}"/>
                      </c:ext>
                    </c:extLst>
                  </c:dLbl>
                  <c:dLbl>
                    <c:idx val="10"/>
                    <c:tx>
                      <c:rich>
                        <a:bodyPr/>
                        <a:lstStyle/>
                        <a:p>
                          <a:fld id="{651DB955-5D6F-4D22-9D5D-0B44D7D3126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3-F2FB-4BFB-A9FF-14149DB3ED3C}"/>
                      </c:ext>
                    </c:extLst>
                  </c:dLbl>
                  <c:dLbl>
                    <c:idx val="11"/>
                    <c:tx>
                      <c:rich>
                        <a:bodyPr/>
                        <a:lstStyle/>
                        <a:p>
                          <a:fld id="{62B3A539-0E28-48E6-9A1B-90D8C0012F6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4-F2FB-4BFB-A9FF-14149DB3ED3C}"/>
                      </c:ext>
                    </c:extLst>
                  </c:dLbl>
                  <c:dLbl>
                    <c:idx val="12"/>
                    <c:tx>
                      <c:rich>
                        <a:bodyPr/>
                        <a:lstStyle/>
                        <a:p>
                          <a:fld id="{3007AB1E-9A76-409A-A9D3-164C2E8B64B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5-F2FB-4BFB-A9FF-14149DB3ED3C}"/>
                      </c:ext>
                    </c:extLst>
                  </c:dLbl>
                  <c:dLbl>
                    <c:idx val="13"/>
                    <c:tx>
                      <c:rich>
                        <a:bodyPr/>
                        <a:lstStyle/>
                        <a:p>
                          <a:fld id="{AF780EB6-62B1-457F-BB13-77A49766811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6-F2FB-4BFB-A9FF-14149DB3ED3C}"/>
                      </c:ext>
                    </c:extLst>
                  </c:dLbl>
                  <c:dLbl>
                    <c:idx val="14"/>
                    <c:tx>
                      <c:rich>
                        <a:bodyPr/>
                        <a:lstStyle/>
                        <a:p>
                          <a:fld id="{397556B6-65FD-40C0-BD2D-24DF9BFDAE8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7-F2FB-4BFB-A9FF-14149DB3ED3C}"/>
                      </c:ext>
                    </c:extLst>
                  </c:dLbl>
                  <c:dLbl>
                    <c:idx val="15"/>
                    <c:tx>
                      <c:rich>
                        <a:bodyPr/>
                        <a:lstStyle/>
                        <a:p>
                          <a:fld id="{749AF028-20E9-4F2E-96B9-0332889667F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8-F2FB-4BFB-A9FF-14149DB3ED3C}"/>
                      </c:ext>
                    </c:extLst>
                  </c:dLbl>
                  <c:dLbl>
                    <c:idx val="16"/>
                    <c:tx>
                      <c:rich>
                        <a:bodyPr/>
                        <a:lstStyle/>
                        <a:p>
                          <a:fld id="{E9A04E8B-D95F-4AA6-A70D-E39E4080102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9-F2FB-4BFB-A9FF-14149DB3ED3C}"/>
                      </c:ext>
                    </c:extLst>
                  </c:dLbl>
                  <c:dLbl>
                    <c:idx val="17"/>
                    <c:tx>
                      <c:rich>
                        <a:bodyPr/>
                        <a:lstStyle/>
                        <a:p>
                          <a:fld id="{E7E59BA7-33B8-42E5-A24C-E4EDB41B91E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A-F2FB-4BFB-A9FF-14149DB3ED3C}"/>
                      </c:ext>
                    </c:extLst>
                  </c:dLbl>
                  <c:dLbl>
                    <c:idx val="18"/>
                    <c:tx>
                      <c:rich>
                        <a:bodyPr/>
                        <a:lstStyle/>
                        <a:p>
                          <a:fld id="{E7D9AF87-AF45-4240-AC0A-3C645DB93B2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B-F2FB-4BFB-A9FF-14149DB3ED3C}"/>
                      </c:ext>
                    </c:extLst>
                  </c:dLbl>
                  <c:dLbl>
                    <c:idx val="19"/>
                    <c:tx>
                      <c:rich>
                        <a:bodyPr/>
                        <a:lstStyle/>
                        <a:p>
                          <a:fld id="{3CBBBE6A-6579-4F4B-B237-346B93C3CC6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C-F2FB-4BFB-A9FF-14149DB3ED3C}"/>
                      </c:ext>
                    </c:extLst>
                  </c:dLbl>
                  <c:dLbl>
                    <c:idx val="20"/>
                    <c:tx>
                      <c:rich>
                        <a:bodyPr/>
                        <a:lstStyle/>
                        <a:p>
                          <a:fld id="{422AADBD-F020-41CB-BD0E-162EF922F66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D-F2FB-4BFB-A9FF-14149DB3ED3C}"/>
                      </c:ext>
                    </c:extLst>
                  </c:dLbl>
                  <c:dLbl>
                    <c:idx val="21"/>
                    <c:tx>
                      <c:rich>
                        <a:bodyPr/>
                        <a:lstStyle/>
                        <a:p>
                          <a:fld id="{416975D7-FE30-4E60-83C9-C6DDA736720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E-F2FB-4BFB-A9FF-14149DB3ED3C}"/>
                      </c:ext>
                    </c:extLst>
                  </c:dLbl>
                  <c:dLbl>
                    <c:idx val="22"/>
                    <c:tx>
                      <c:rich>
                        <a:bodyPr/>
                        <a:lstStyle/>
                        <a:p>
                          <a:fld id="{759274D0-929E-44E4-8A05-A3BF0A8E0E68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F-F2FB-4BFB-A9FF-14149DB3ED3C}"/>
                      </c:ext>
                    </c:extLst>
                  </c:dLbl>
                  <c:dLbl>
                    <c:idx val="23"/>
                    <c:tx>
                      <c:rich>
                        <a:bodyPr/>
                        <a:lstStyle/>
                        <a:p>
                          <a:fld id="{477037E0-E5F4-4436-9DDF-82B5EC0D69D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0-F2FB-4BFB-A9FF-14149DB3ED3C}"/>
                      </c:ext>
                    </c:extLst>
                  </c:dLbl>
                  <c:dLbl>
                    <c:idx val="24"/>
                    <c:tx>
                      <c:rich>
                        <a:bodyPr/>
                        <a:lstStyle/>
                        <a:p>
                          <a:fld id="{81B8BFE2-F0D0-4248-8D4B-96D6E6D2C6F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1-F2FB-4BFB-A9FF-14149DB3ED3C}"/>
                      </c:ext>
                    </c:extLst>
                  </c:dLbl>
                  <c:dLbl>
                    <c:idx val="25"/>
                    <c:tx>
                      <c:rich>
                        <a:bodyPr/>
                        <a:lstStyle/>
                        <a:p>
                          <a:fld id="{84029195-51A7-4E00-9681-C8CD77F9428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2-F2FB-4BFB-A9FF-14149DB3ED3C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endParaRPr lang="fr-FR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3-F2FB-4BFB-A9FF-14149DB3ED3C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endParaRPr lang="fr-FR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4-F2FB-4BFB-A9FF-14149DB3ED3C}"/>
                      </c:ext>
                    </c:extLst>
                  </c:dLbl>
                  <c:dLbl>
                    <c:idx val="28"/>
                    <c:tx>
                      <c:rich>
                        <a:bodyPr/>
                        <a:lstStyle/>
                        <a:p>
                          <a:fld id="{6736550B-F08F-456D-B6CA-C4768456D8F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5-F2FB-4BFB-A9FF-14149DB3ED3C}"/>
                      </c:ext>
                    </c:extLst>
                  </c:dLbl>
                  <c:dLbl>
                    <c:idx val="29"/>
                    <c:tx>
                      <c:rich>
                        <a:bodyPr/>
                        <a:lstStyle/>
                        <a:p>
                          <a:fld id="{D4D25B49-3D73-4F7F-AF99-878F31ED51E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6-F2FB-4BFB-A9FF-14149DB3ED3C}"/>
                      </c:ext>
                    </c:extLst>
                  </c:dLbl>
                  <c:dLbl>
                    <c:idx val="30"/>
                    <c:tx>
                      <c:rich>
                        <a:bodyPr/>
                        <a:lstStyle/>
                        <a:p>
                          <a:fld id="{DF7FE3D5-5604-4189-803B-7EC6574B813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7-F2FB-4BFB-A9FF-14149DB3ED3C}"/>
                      </c:ext>
                    </c:extLst>
                  </c:dLbl>
                  <c:dLbl>
                    <c:idx val="31"/>
                    <c:tx>
                      <c:rich>
                        <a:bodyPr/>
                        <a:lstStyle/>
                        <a:p>
                          <a:fld id="{0E29B48D-26C9-4FBB-A47E-AE63528815A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8-F2FB-4BFB-A9FF-14149DB3ED3C}"/>
                      </c:ext>
                    </c:extLst>
                  </c:dLbl>
                  <c:dLbl>
                    <c:idx val="32"/>
                    <c:tx>
                      <c:rich>
                        <a:bodyPr/>
                        <a:lstStyle/>
                        <a:p>
                          <a:fld id="{55191A2A-22B3-4AA5-BE77-09AC2FBABBA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9-F2FB-4BFB-A9FF-14149DB3ED3C}"/>
                      </c:ext>
                    </c:extLst>
                  </c:dLbl>
                  <c:dLbl>
                    <c:idx val="33"/>
                    <c:tx>
                      <c:rich>
                        <a:bodyPr/>
                        <a:lstStyle/>
                        <a:p>
                          <a:fld id="{D3EC606A-8709-4AEA-B9E2-28E645DCA886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A-F2FB-4BFB-A9FF-14149DB3ED3C}"/>
                      </c:ext>
                    </c:extLst>
                  </c:dLbl>
                  <c:dLbl>
                    <c:idx val="34"/>
                    <c:tx>
                      <c:rich>
                        <a:bodyPr/>
                        <a:lstStyle/>
                        <a:p>
                          <a:fld id="{5F350276-3396-4F5E-B5F7-E6597850085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B-F2FB-4BFB-A9FF-14149DB3ED3C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endParaRPr lang="fr-FR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C-F2FB-4BFB-A9FF-14149DB3ED3C}"/>
                      </c:ext>
                    </c:extLst>
                  </c:dLbl>
                  <c:dLbl>
                    <c:idx val="36"/>
                    <c:tx>
                      <c:rich>
                        <a:bodyPr/>
                        <a:lstStyle/>
                        <a:p>
                          <a:fld id="{2AE4BA35-6833-461A-A1FC-9B90B64FEB5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D-F2FB-4BFB-A9FF-14149DB3ED3C}"/>
                      </c:ext>
                    </c:extLst>
                  </c:dLbl>
                  <c:dLbl>
                    <c:idx val="37"/>
                    <c:tx>
                      <c:rich>
                        <a:bodyPr/>
                        <a:lstStyle/>
                        <a:p>
                          <a:fld id="{F4F0837E-A5F1-4374-BF01-DFD81B55AC9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E-F2FB-4BFB-A9FF-14149DB3ED3C}"/>
                      </c:ext>
                    </c:extLst>
                  </c:dLbl>
                  <c:dLbl>
                    <c:idx val="38"/>
                    <c:tx>
                      <c:rich>
                        <a:bodyPr/>
                        <a:lstStyle/>
                        <a:p>
                          <a:endParaRPr lang="fr-FR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F-F2FB-4BFB-A9FF-14149DB3ED3C}"/>
                      </c:ext>
                    </c:extLst>
                  </c:dLbl>
                  <c:dLbl>
                    <c:idx val="39"/>
                    <c:tx>
                      <c:rich>
                        <a:bodyPr/>
                        <a:lstStyle/>
                        <a:p>
                          <a:fld id="{2D8C6D5A-9084-4A37-B7AB-E170206C182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0-F2FB-4BFB-A9FF-14149DB3ED3C}"/>
                      </c:ext>
                    </c:extLst>
                  </c:dLbl>
                  <c:dLbl>
                    <c:idx val="40"/>
                    <c:tx>
                      <c:rich>
                        <a:bodyPr/>
                        <a:lstStyle/>
                        <a:p>
                          <a:fld id="{60178FA3-B54E-4D65-847D-895570CFE54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1-F2FB-4BFB-A9FF-14149DB3ED3C}"/>
                      </c:ext>
                    </c:extLst>
                  </c:dLbl>
                  <c:dLbl>
                    <c:idx val="41"/>
                    <c:tx>
                      <c:rich>
                        <a:bodyPr/>
                        <a:lstStyle/>
                        <a:p>
                          <a:fld id="{ED5F1134-2AFF-4804-B4DB-4ADE4DD90F9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2-F2FB-4BFB-A9FF-14149DB3ED3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dLblPos val="t"/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DataLabelsRange val="1"/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'Simu4-objectif-0.15-Config_5R'!$R$14:$R$55</c15:sqref>
                        </c15:formulaRef>
                      </c:ext>
                    </c:extLst>
                    <c:numCache>
                      <c:formatCode>General</c:formatCode>
                      <c:ptCount val="42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100000</c:v>
                      </c:pt>
                      <c:pt idx="27">
                        <c:v>125000</c:v>
                      </c:pt>
                      <c:pt idx="28">
                        <c:v>128000</c:v>
                      </c:pt>
                      <c:pt idx="29">
                        <c:v>133000</c:v>
                      </c:pt>
                      <c:pt idx="30">
                        <c:v>136000</c:v>
                      </c:pt>
                      <c:pt idx="31">
                        <c:v>140000</c:v>
                      </c:pt>
                      <c:pt idx="32">
                        <c:v>148000</c:v>
                      </c:pt>
                      <c:pt idx="33">
                        <c:v>157000</c:v>
                      </c:pt>
                      <c:pt idx="34">
                        <c:v>162000</c:v>
                      </c:pt>
                      <c:pt idx="35">
                        <c:v>168000</c:v>
                      </c:pt>
                      <c:pt idx="36">
                        <c:v>171000</c:v>
                      </c:pt>
                      <c:pt idx="37">
                        <c:v>178000</c:v>
                      </c:pt>
                      <c:pt idx="38">
                        <c:v>185000</c:v>
                      </c:pt>
                      <c:pt idx="39">
                        <c:v>200000</c:v>
                      </c:pt>
                      <c:pt idx="40">
                        <c:v>207000</c:v>
                      </c:pt>
                      <c:pt idx="41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'Simu4-objectif-0.15-Config_5R'!$C$14:$C$55</c15:sqref>
                        </c15:formulaRef>
                      </c:ext>
                    </c:extLst>
                    <c:numCache>
                      <c:formatCode>0.000</c:formatCode>
                      <c:ptCount val="42"/>
                      <c:pt idx="0">
                        <c:v>0.16255762563683801</c:v>
                      </c:pt>
                      <c:pt idx="1">
                        <c:v>0.154955907580858</c:v>
                      </c:pt>
                      <c:pt idx="2">
                        <c:v>0.15163602008619001</c:v>
                      </c:pt>
                      <c:pt idx="3">
                        <c:v>0.12833741085096401</c:v>
                      </c:pt>
                      <c:pt idx="4">
                        <c:v>0.12501979281255801</c:v>
                      </c:pt>
                      <c:pt idx="5">
                        <c:v>0.11687230531984</c:v>
                      </c:pt>
                      <c:pt idx="6">
                        <c:v>0.112377006906845</c:v>
                      </c:pt>
                      <c:pt idx="7">
                        <c:v>0.100914859202725</c:v>
                      </c:pt>
                      <c:pt idx="8">
                        <c:v>9.7306539766875505E-2</c:v>
                      </c:pt>
                      <c:pt idx="9">
                        <c:v>9.3820296216954993E-2</c:v>
                      </c:pt>
                      <c:pt idx="10">
                        <c:v>9.1223995220522103E-2</c:v>
                      </c:pt>
                      <c:pt idx="11">
                        <c:v>8.69336171267691E-2</c:v>
                      </c:pt>
                      <c:pt idx="12">
                        <c:v>3.8216941523949E-2</c:v>
                      </c:pt>
                      <c:pt idx="13">
                        <c:v>3.5630301320466601E-2</c:v>
                      </c:pt>
                      <c:pt idx="14">
                        <c:v>2.7897049623000499E-2</c:v>
                      </c:pt>
                      <c:pt idx="15">
                        <c:v>2.7517142077243002E-2</c:v>
                      </c:pt>
                      <c:pt idx="16">
                        <c:v>2.71851211598758E-2</c:v>
                      </c:pt>
                      <c:pt idx="17">
                        <c:v>3.0126262166871299E-2</c:v>
                      </c:pt>
                      <c:pt idx="18">
                        <c:v>3.5944323795933097E-2</c:v>
                      </c:pt>
                      <c:pt idx="19">
                        <c:v>3.5902314527126299E-2</c:v>
                      </c:pt>
                      <c:pt idx="20">
                        <c:v>2.8932931917945302E-2</c:v>
                      </c:pt>
                      <c:pt idx="21">
                        <c:v>2.47508759662208E-2</c:v>
                      </c:pt>
                      <c:pt idx="22">
                        <c:v>2.5603095078404799E-2</c:v>
                      </c:pt>
                      <c:pt idx="23">
                        <c:v>2.6399962350154401E-2</c:v>
                      </c:pt>
                      <c:pt idx="24">
                        <c:v>3.5647360520524703E-2</c:v>
                      </c:pt>
                      <c:pt idx="25">
                        <c:v>4.0694625234766399E-2</c:v>
                      </c:pt>
                      <c:pt idx="28">
                        <c:v>8.6763021875089205E-2</c:v>
                      </c:pt>
                      <c:pt idx="29">
                        <c:v>9.1041939662357796E-2</c:v>
                      </c:pt>
                      <c:pt idx="30">
                        <c:v>9.36314009909687E-2</c:v>
                      </c:pt>
                      <c:pt idx="31">
                        <c:v>9.7108552704465806E-2</c:v>
                      </c:pt>
                      <c:pt idx="32">
                        <c:v>9.9215925108297298E-2</c:v>
                      </c:pt>
                      <c:pt idx="33">
                        <c:v>0.112140691692995</c:v>
                      </c:pt>
                      <c:pt idx="34">
                        <c:v>0.11662479936971799</c:v>
                      </c:pt>
                      <c:pt idx="36">
                        <c:v>0.124752219150778</c:v>
                      </c:pt>
                      <c:pt idx="37">
                        <c:v>0.12718189688699499</c:v>
                      </c:pt>
                      <c:pt idx="39">
                        <c:v>0.151304129947225</c:v>
                      </c:pt>
                      <c:pt idx="40">
                        <c:v>0.15462168774115001</c:v>
                      </c:pt>
                      <c:pt idx="41">
                        <c:v>0.162186573212764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5="http://schemas.microsoft.com/office/drawing/2012/chart" uri="{02D57815-91ED-43cb-92C2-25804820EDAC}">
                    <c15:datalabelsRange>
                      <c15:f>'Simu4-objectif-0.15-Config_5R'!$B$14:$B$55</c15:f>
                      <c15:dlblRangeCache>
                        <c:ptCount val="42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Pl1_HLS</c:v>
                        </c:pt>
                        <c:pt idx="27">
                          <c:v>Pl2_HLS</c:v>
                        </c:pt>
                        <c:pt idx="28">
                          <c:v>TAXNR</c:v>
                        </c:pt>
                        <c:pt idx="29">
                          <c:v>TCTPVR</c:v>
                        </c:pt>
                        <c:pt idx="30">
                          <c:v>TCTPHR</c:v>
                        </c:pt>
                        <c:pt idx="31">
                          <c:v>TCLXR</c:v>
                        </c:pt>
                        <c:pt idx="32">
                          <c:v>D2R</c:v>
                        </c:pt>
                        <c:pt idx="33">
                          <c:v>Crab1R</c:v>
                        </c:pt>
                        <c:pt idx="34">
                          <c:v>Crab2R</c:v>
                        </c:pt>
                        <c:pt idx="35">
                          <c:v>Pl3_HLS</c:v>
                        </c:pt>
                        <c:pt idx="36">
                          <c:v>TCLMBR</c:v>
                        </c:pt>
                        <c:pt idx="37">
                          <c:v>Q4R</c:v>
                        </c:pt>
                        <c:pt idx="38">
                          <c:v>Pl4_HLS</c:v>
                        </c:pt>
                        <c:pt idx="39">
                          <c:v>TCLMCR</c:v>
                        </c:pt>
                        <c:pt idx="40">
                          <c:v>Q5R</c:v>
                        </c:pt>
                        <c:pt idx="41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33-F2FB-4BFB-A9FF-14149DB3ED3C}"/>
                  </c:ext>
                </c:extLst>
              </c15:ser>
            </c15:filteredScatterSeries>
            <c15:filteredScatterSeries>
              <c15:ser>
                <c:idx val="4"/>
                <c:order val="8"/>
                <c:tx>
                  <c:v>Simu5</c:v>
                </c:tx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4C9F95FE-60AC-4F75-AC84-ACBE58A19A8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b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>
                        <c15:dlblFieldTable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4-F2FB-4BFB-A9FF-14149DB3ED3C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5-F2FB-4BFB-A9FF-14149DB3ED3C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6-F2FB-4BFB-A9FF-14149DB3ED3C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7-F2FB-4BFB-A9FF-14149DB3ED3C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Simu5!$R$14:$R$51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Simu5!$C$14:$C$51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0.23627632930174</c:v>
                      </c:pt>
                      <c:pt idx="1">
                        <c:v>0.22771242432886801</c:v>
                      </c:pt>
                      <c:pt idx="2">
                        <c:v>0.21738282909396001</c:v>
                      </c:pt>
                      <c:pt idx="3">
                        <c:v>0.185187109387703</c:v>
                      </c:pt>
                      <c:pt idx="4">
                        <c:v>0.17603122014526701</c:v>
                      </c:pt>
                      <c:pt idx="5">
                        <c:v>0.16345907355966199</c:v>
                      </c:pt>
                      <c:pt idx="6">
                        <c:v>0.15656869174624699</c:v>
                      </c:pt>
                      <c:pt idx="7">
                        <c:v>0.14375412302666599</c:v>
                      </c:pt>
                      <c:pt idx="8">
                        <c:v>0.13498703267845699</c:v>
                      </c:pt>
                      <c:pt idx="9">
                        <c:v>0.13078145389020701</c:v>
                      </c:pt>
                      <c:pt idx="10">
                        <c:v>0.127998621761644</c:v>
                      </c:pt>
                      <c:pt idx="11">
                        <c:v>0.124289759816632</c:v>
                      </c:pt>
                      <c:pt idx="12">
                        <c:v>5.0759442939267298E-2</c:v>
                      </c:pt>
                      <c:pt idx="13">
                        <c:v>4.5961765914311802E-2</c:v>
                      </c:pt>
                      <c:pt idx="14">
                        <c:v>3.4923589938096099E-2</c:v>
                      </c:pt>
                      <c:pt idx="15">
                        <c:v>3.1523709482497303E-2</c:v>
                      </c:pt>
                      <c:pt idx="16">
                        <c:v>3.2276415541605E-2</c:v>
                      </c:pt>
                      <c:pt idx="17">
                        <c:v>3.9161724085959103E-2</c:v>
                      </c:pt>
                      <c:pt idx="18">
                        <c:v>4.8302914640002297E-2</c:v>
                      </c:pt>
                      <c:pt idx="19">
                        <c:v>4.8273276215634202E-2</c:v>
                      </c:pt>
                      <c:pt idx="20">
                        <c:v>3.8332712332599703E-2</c:v>
                      </c:pt>
                      <c:pt idx="21">
                        <c:v>3.12425332341606E-2</c:v>
                      </c:pt>
                      <c:pt idx="22">
                        <c:v>3.2004302935017902E-2</c:v>
                      </c:pt>
                      <c:pt idx="23">
                        <c:v>3.42993249289699E-2</c:v>
                      </c:pt>
                      <c:pt idx="24">
                        <c:v>4.5931969868866697E-2</c:v>
                      </c:pt>
                      <c:pt idx="25">
                        <c:v>5.1435872111932401E-2</c:v>
                      </c:pt>
                      <c:pt idx="26">
                        <c:v>0.12449178961292499</c:v>
                      </c:pt>
                      <c:pt idx="27">
                        <c:v>0.12808395982628501</c:v>
                      </c:pt>
                      <c:pt idx="28">
                        <c:v>0.13080062653683699</c:v>
                      </c:pt>
                      <c:pt idx="29">
                        <c:v>0.13492588988953899</c:v>
                      </c:pt>
                      <c:pt idx="30">
                        <c:v>0.14353104502004699</c:v>
                      </c:pt>
                      <c:pt idx="31">
                        <c:v>0.15630393779565699</c:v>
                      </c:pt>
                      <c:pt idx="32">
                        <c:v>0.16317668800739199</c:v>
                      </c:pt>
                      <c:pt idx="33">
                        <c:v>0.17575339176028801</c:v>
                      </c:pt>
                      <c:pt idx="34">
                        <c:v>0.18490310557713499</c:v>
                      </c:pt>
                      <c:pt idx="35">
                        <c:v>0.21718137786170599</c:v>
                      </c:pt>
                      <c:pt idx="36">
                        <c:v>0.22747326880968299</c:v>
                      </c:pt>
                      <c:pt idx="37">
                        <c:v>0.236023234846886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5="http://schemas.microsoft.com/office/drawing/2012/chart" uri="{02D57815-91ED-43cb-92C2-25804820EDAC}">
                    <c15:datalabelsRange>
                      <c15:f>'Simu4-objectif-0.15-Config_5R'!$B$14:$B$55</c15:f>
                      <c15:dlblRangeCache>
                        <c:ptCount val="42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Pl1_HLS</c:v>
                        </c:pt>
                        <c:pt idx="27">
                          <c:v>Pl2_HLS</c:v>
                        </c:pt>
                        <c:pt idx="28">
                          <c:v>TAXNR</c:v>
                        </c:pt>
                        <c:pt idx="29">
                          <c:v>TCTPVR</c:v>
                        </c:pt>
                        <c:pt idx="30">
                          <c:v>TCTPHR</c:v>
                        </c:pt>
                        <c:pt idx="31">
                          <c:v>TCLXR</c:v>
                        </c:pt>
                        <c:pt idx="32">
                          <c:v>D2R</c:v>
                        </c:pt>
                        <c:pt idx="33">
                          <c:v>Crab1R</c:v>
                        </c:pt>
                        <c:pt idx="34">
                          <c:v>Crab2R</c:v>
                        </c:pt>
                        <c:pt idx="35">
                          <c:v>Pl3_HLS</c:v>
                        </c:pt>
                        <c:pt idx="36">
                          <c:v>TCLMBR</c:v>
                        </c:pt>
                        <c:pt idx="37">
                          <c:v>Q4R</c:v>
                        </c:pt>
                        <c:pt idx="38">
                          <c:v>Pl4_HLS</c:v>
                        </c:pt>
                        <c:pt idx="39">
                          <c:v>TCLMCR</c:v>
                        </c:pt>
                        <c:pt idx="40">
                          <c:v>Q5R</c:v>
                        </c:pt>
                        <c:pt idx="41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38-F2FB-4BFB-A9FF-14149DB3ED3C}"/>
                  </c:ext>
                </c:extLst>
              </c15:ser>
            </c15:filteredScatterSeries>
          </c:ext>
        </c:extLst>
      </c:scatterChart>
      <c:valAx>
        <c:axId val="508144936"/>
        <c:scaling>
          <c:orientation val="minMax"/>
          <c:max val="220000"/>
          <c:min val="-220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08151824"/>
        <c:crosses val="autoZero"/>
        <c:crossBetween val="midCat"/>
        <c:majorUnit val="40000"/>
      </c:valAx>
      <c:valAx>
        <c:axId val="50815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8144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>
                <a:effectLst/>
              </a:rPr>
              <a:t>Vertical accuracy (mm)</a:t>
            </a:r>
            <a:endParaRPr lang="en-US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Simu1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xVal>
            <c:numRef>
              <c:f>Simu1!$N$62:$N$95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157000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Simu1!$E$62:$E$95</c:f>
              <c:numCache>
                <c:formatCode>0.000</c:formatCode>
                <c:ptCount val="34"/>
                <c:pt idx="0">
                  <c:v>8.1317282984147393E-2</c:v>
                </c:pt>
                <c:pt idx="1">
                  <c:v>9.3203490386855201E-2</c:v>
                </c:pt>
                <c:pt idx="2">
                  <c:v>7.5305159412624001E-2</c:v>
                </c:pt>
                <c:pt idx="3">
                  <c:v>8.7721701548815104E-2</c:v>
                </c:pt>
                <c:pt idx="4">
                  <c:v>8.6347119487066706E-2</c:v>
                </c:pt>
                <c:pt idx="5">
                  <c:v>8.5592386411820695E-2</c:v>
                </c:pt>
                <c:pt idx="6">
                  <c:v>6.44558957604911E-2</c:v>
                </c:pt>
                <c:pt idx="7">
                  <c:v>8.2906382789543903E-2</c:v>
                </c:pt>
                <c:pt idx="8">
                  <c:v>8.2222811798484702E-2</c:v>
                </c:pt>
                <c:pt idx="9">
                  <c:v>8.1692945341738293E-2</c:v>
                </c:pt>
                <c:pt idx="10">
                  <c:v>8.0761300675585901E-2</c:v>
                </c:pt>
                <c:pt idx="11">
                  <c:v>5.4248162034572299E-2</c:v>
                </c:pt>
                <c:pt idx="12">
                  <c:v>5.2379335708470601E-2</c:v>
                </c:pt>
                <c:pt idx="13">
                  <c:v>5.1927011465022099E-2</c:v>
                </c:pt>
                <c:pt idx="14">
                  <c:v>4.7592223289068897E-2</c:v>
                </c:pt>
                <c:pt idx="15">
                  <c:v>4.5811563081561799E-2</c:v>
                </c:pt>
                <c:pt idx="16">
                  <c:v>3.3413077509997197E-2</c:v>
                </c:pt>
                <c:pt idx="17">
                  <c:v>5.0643120387957E-2</c:v>
                </c:pt>
                <c:pt idx="18">
                  <c:v>5.0560329360545199E-2</c:v>
                </c:pt>
                <c:pt idx="19">
                  <c:v>5.5929115547291103E-2</c:v>
                </c:pt>
                <c:pt idx="20">
                  <c:v>5.6401582013500803E-2</c:v>
                </c:pt>
                <c:pt idx="21">
                  <c:v>5.6865114923413999E-2</c:v>
                </c:pt>
                <c:pt idx="22">
                  <c:v>6.0282850056750797E-2</c:v>
                </c:pt>
                <c:pt idx="23">
                  <c:v>7.8758928540644604E-2</c:v>
                </c:pt>
                <c:pt idx="24">
                  <c:v>7.9307832209137993E-2</c:v>
                </c:pt>
                <c:pt idx="25">
                  <c:v>7.96354158276735E-2</c:v>
                </c:pt>
                <c:pt idx="26">
                  <c:v>8.0087222497995603E-2</c:v>
                </c:pt>
                <c:pt idx="27">
                  <c:v>6.9668908240166999E-2</c:v>
                </c:pt>
                <c:pt idx="28">
                  <c:v>8.2464321437650298E-2</c:v>
                </c:pt>
                <c:pt idx="29">
                  <c:v>8.3404505556105304E-2</c:v>
                </c:pt>
                <c:pt idx="30">
                  <c:v>8.5523760963717804E-2</c:v>
                </c:pt>
                <c:pt idx="31">
                  <c:v>8.30140327964526E-2</c:v>
                </c:pt>
                <c:pt idx="32">
                  <c:v>9.7927695446592897E-2</c:v>
                </c:pt>
                <c:pt idx="33">
                  <c:v>9.20940799416929E-2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4671-4CD9-B346-B06648EFE666}"/>
            </c:ext>
          </c:extLst>
        </c:ser>
        <c:ser>
          <c:idx val="8"/>
          <c:order val="8"/>
          <c:tx>
            <c:v>Simu 1 : mirroir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xVal>
            <c:numRef>
              <c:f>Simu1!$N$62:$N$95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157000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Simu1!$K$62:$K$95</c:f>
              <c:numCache>
                <c:formatCode>0.000</c:formatCode>
                <c:ptCount val="34"/>
                <c:pt idx="0">
                  <c:v>-8.1317282984147393E-2</c:v>
                </c:pt>
                <c:pt idx="1">
                  <c:v>-9.3203490386855201E-2</c:v>
                </c:pt>
                <c:pt idx="2">
                  <c:v>-7.5305159412624001E-2</c:v>
                </c:pt>
                <c:pt idx="3">
                  <c:v>-8.7721701548815104E-2</c:v>
                </c:pt>
                <c:pt idx="4">
                  <c:v>-8.6347119487066706E-2</c:v>
                </c:pt>
                <c:pt idx="5">
                  <c:v>-8.5592386411820695E-2</c:v>
                </c:pt>
                <c:pt idx="6">
                  <c:v>-6.44558957604911E-2</c:v>
                </c:pt>
                <c:pt idx="7">
                  <c:v>-8.2906382789543903E-2</c:v>
                </c:pt>
                <c:pt idx="8">
                  <c:v>-8.2222811798484702E-2</c:v>
                </c:pt>
                <c:pt idx="9">
                  <c:v>-8.1692945341738293E-2</c:v>
                </c:pt>
                <c:pt idx="10">
                  <c:v>-8.0761300675585901E-2</c:v>
                </c:pt>
                <c:pt idx="11">
                  <c:v>-5.4248162034572299E-2</c:v>
                </c:pt>
                <c:pt idx="12">
                  <c:v>-5.2379335708470601E-2</c:v>
                </c:pt>
                <c:pt idx="13">
                  <c:v>-5.1927011465022099E-2</c:v>
                </c:pt>
                <c:pt idx="14">
                  <c:v>-4.7592223289068897E-2</c:v>
                </c:pt>
                <c:pt idx="15">
                  <c:v>-4.5811563081561799E-2</c:v>
                </c:pt>
                <c:pt idx="16">
                  <c:v>-3.3413077509997197E-2</c:v>
                </c:pt>
                <c:pt idx="17">
                  <c:v>-5.0643120387957E-2</c:v>
                </c:pt>
                <c:pt idx="18">
                  <c:v>-5.0560329360545199E-2</c:v>
                </c:pt>
                <c:pt idx="19">
                  <c:v>-5.5929115547291103E-2</c:v>
                </c:pt>
                <c:pt idx="20">
                  <c:v>-5.6401582013500803E-2</c:v>
                </c:pt>
                <c:pt idx="21">
                  <c:v>-5.6865114923413999E-2</c:v>
                </c:pt>
                <c:pt idx="22">
                  <c:v>-6.0282850056750797E-2</c:v>
                </c:pt>
                <c:pt idx="23">
                  <c:v>-7.8758928540644604E-2</c:v>
                </c:pt>
                <c:pt idx="24">
                  <c:v>-7.9307832209137993E-2</c:v>
                </c:pt>
                <c:pt idx="25">
                  <c:v>-7.96354158276735E-2</c:v>
                </c:pt>
                <c:pt idx="26">
                  <c:v>-8.0087222497995603E-2</c:v>
                </c:pt>
                <c:pt idx="27">
                  <c:v>-6.9668908240166999E-2</c:v>
                </c:pt>
                <c:pt idx="28">
                  <c:v>-8.2464321437650298E-2</c:v>
                </c:pt>
                <c:pt idx="29">
                  <c:v>-8.3404505556105304E-2</c:v>
                </c:pt>
                <c:pt idx="30">
                  <c:v>-8.5523760963717804E-2</c:v>
                </c:pt>
                <c:pt idx="31">
                  <c:v>-8.30140327964526E-2</c:v>
                </c:pt>
                <c:pt idx="32">
                  <c:v>-9.7927695446592897E-2</c:v>
                </c:pt>
                <c:pt idx="33">
                  <c:v>-9.20940799416929E-2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671-4CD9-B346-B06648EFE666}"/>
            </c:ext>
          </c:extLst>
        </c:ser>
        <c:ser>
          <c:idx val="9"/>
          <c:order val="9"/>
          <c:tx>
            <c:v>Simu 4 : last simulation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elete val="1"/>
          </c:dLbls>
          <c:xVal>
            <c:numRef>
              <c:f>'Simu4-last-simulation'!$B$14:$B$47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162000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'Simu4-last-simulation'!$G$14:$G$47</c:f>
              <c:numCache>
                <c:formatCode>0.000</c:formatCode>
                <c:ptCount val="34"/>
                <c:pt idx="0">
                  <c:v>6.6773521335623504E-2</c:v>
                </c:pt>
                <c:pt idx="1">
                  <c:v>7.8116195315430098E-2</c:v>
                </c:pt>
                <c:pt idx="2">
                  <c:v>6.3571252381155005E-2</c:v>
                </c:pt>
                <c:pt idx="3">
                  <c:v>7.1426095253379396E-2</c:v>
                </c:pt>
                <c:pt idx="4">
                  <c:v>7.1316162407468506E-2</c:v>
                </c:pt>
                <c:pt idx="5">
                  <c:v>7.1250756516313504E-2</c:v>
                </c:pt>
                <c:pt idx="6">
                  <c:v>5.5123106053126002E-2</c:v>
                </c:pt>
                <c:pt idx="7">
                  <c:v>7.05993425639726E-2</c:v>
                </c:pt>
                <c:pt idx="8">
                  <c:v>7.0289919302881199E-2</c:v>
                </c:pt>
                <c:pt idx="9">
                  <c:v>7.0007962585884501E-2</c:v>
                </c:pt>
                <c:pt idx="10">
                  <c:v>7.37824988958109E-2</c:v>
                </c:pt>
                <c:pt idx="11">
                  <c:v>4.5054505707386602E-2</c:v>
                </c:pt>
                <c:pt idx="12">
                  <c:v>4.3610383901269797E-2</c:v>
                </c:pt>
                <c:pt idx="13">
                  <c:v>3.9911270567392999E-2</c:v>
                </c:pt>
                <c:pt idx="14">
                  <c:v>3.30179700027722E-2</c:v>
                </c:pt>
                <c:pt idx="15">
                  <c:v>2.8379110112483601E-2</c:v>
                </c:pt>
                <c:pt idx="16">
                  <c:v>1.99999999999999E-2</c:v>
                </c:pt>
                <c:pt idx="17">
                  <c:v>3.7535090864472702E-2</c:v>
                </c:pt>
                <c:pt idx="18">
                  <c:v>3.7893530478485198E-2</c:v>
                </c:pt>
                <c:pt idx="19">
                  <c:v>4.0248350778754598E-2</c:v>
                </c:pt>
                <c:pt idx="20">
                  <c:v>4.5153202114927501E-2</c:v>
                </c:pt>
                <c:pt idx="21">
                  <c:v>4.7028039639834797E-2</c:v>
                </c:pt>
                <c:pt idx="22">
                  <c:v>5.0535319128176298E-2</c:v>
                </c:pt>
                <c:pt idx="23">
                  <c:v>7.4114318412773203E-2</c:v>
                </c:pt>
                <c:pt idx="24">
                  <c:v>7.09196062817401E-2</c:v>
                </c:pt>
                <c:pt idx="25">
                  <c:v>7.1594774747935505E-2</c:v>
                </c:pt>
                <c:pt idx="26">
                  <c:v>7.2492656314565307E-2</c:v>
                </c:pt>
                <c:pt idx="27">
                  <c:v>6.8320605874290702E-2</c:v>
                </c:pt>
                <c:pt idx="28">
                  <c:v>7.6476930475536595E-2</c:v>
                </c:pt>
                <c:pt idx="29">
                  <c:v>7.7777666712063501E-2</c:v>
                </c:pt>
                <c:pt idx="30">
                  <c:v>8.0386101750240704E-2</c:v>
                </c:pt>
                <c:pt idx="31">
                  <c:v>7.6721592033650698E-2</c:v>
                </c:pt>
                <c:pt idx="32">
                  <c:v>9.6014316166688901E-2</c:v>
                </c:pt>
                <c:pt idx="33">
                  <c:v>8.6015959187415503E-2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671-4CD9-B346-B06648EFE666}"/>
            </c:ext>
          </c:extLst>
        </c:ser>
        <c:ser>
          <c:idx val="10"/>
          <c:order val="10"/>
          <c:tx>
            <c:v>Simu 4 : last simulation : MIRROIR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elete val="1"/>
          </c:dLbls>
          <c:xVal>
            <c:numRef>
              <c:f>'Simu4-last-simulation'!$B$14:$B$47</c:f>
              <c:numCache>
                <c:formatCode>General</c:formatCode>
                <c:ptCount val="34"/>
                <c:pt idx="0">
                  <c:v>-207000</c:v>
                </c:pt>
                <c:pt idx="1">
                  <c:v>-200000</c:v>
                </c:pt>
                <c:pt idx="2">
                  <c:v>-178000</c:v>
                </c:pt>
                <c:pt idx="3">
                  <c:v>-171000</c:v>
                </c:pt>
                <c:pt idx="4">
                  <c:v>-162000</c:v>
                </c:pt>
                <c:pt idx="5">
                  <c:v>-157000</c:v>
                </c:pt>
                <c:pt idx="6">
                  <c:v>-148000</c:v>
                </c:pt>
                <c:pt idx="7">
                  <c:v>-140000</c:v>
                </c:pt>
                <c:pt idx="8">
                  <c:v>-136000</c:v>
                </c:pt>
                <c:pt idx="9">
                  <c:v>-133000</c:v>
                </c:pt>
                <c:pt idx="10">
                  <c:v>-128000</c:v>
                </c:pt>
                <c:pt idx="11">
                  <c:v>-77000</c:v>
                </c:pt>
                <c:pt idx="12">
                  <c:v>-72000</c:v>
                </c:pt>
                <c:pt idx="13">
                  <c:v>-62000</c:v>
                </c:pt>
                <c:pt idx="14">
                  <c:v>-51000</c:v>
                </c:pt>
                <c:pt idx="15">
                  <c:v>-40000</c:v>
                </c:pt>
                <c:pt idx="16">
                  <c:v>-29000</c:v>
                </c:pt>
                <c:pt idx="17">
                  <c:v>29000</c:v>
                </c:pt>
                <c:pt idx="18">
                  <c:v>40000</c:v>
                </c:pt>
                <c:pt idx="19">
                  <c:v>51000</c:v>
                </c:pt>
                <c:pt idx="20">
                  <c:v>62000</c:v>
                </c:pt>
                <c:pt idx="21">
                  <c:v>72000</c:v>
                </c:pt>
                <c:pt idx="22">
                  <c:v>77000</c:v>
                </c:pt>
                <c:pt idx="23">
                  <c:v>128000</c:v>
                </c:pt>
                <c:pt idx="24">
                  <c:v>133000</c:v>
                </c:pt>
                <c:pt idx="25">
                  <c:v>136000</c:v>
                </c:pt>
                <c:pt idx="26">
                  <c:v>140000</c:v>
                </c:pt>
                <c:pt idx="27">
                  <c:v>148000</c:v>
                </c:pt>
                <c:pt idx="28">
                  <c:v>157000</c:v>
                </c:pt>
                <c:pt idx="29">
                  <c:v>162000</c:v>
                </c:pt>
                <c:pt idx="30">
                  <c:v>171000</c:v>
                </c:pt>
                <c:pt idx="31">
                  <c:v>178000</c:v>
                </c:pt>
                <c:pt idx="32">
                  <c:v>200000</c:v>
                </c:pt>
                <c:pt idx="33">
                  <c:v>207000</c:v>
                </c:pt>
              </c:numCache>
            </c:numRef>
          </c:xVal>
          <c:yVal>
            <c:numRef>
              <c:f>'Simu4-last-simulation'!$O$14:$O$47</c:f>
              <c:numCache>
                <c:formatCode>0.000</c:formatCode>
                <c:ptCount val="34"/>
                <c:pt idx="0">
                  <c:v>-6.6773521335623504E-2</c:v>
                </c:pt>
                <c:pt idx="1">
                  <c:v>-7.8116195315430098E-2</c:v>
                </c:pt>
                <c:pt idx="2">
                  <c:v>-6.3571252381155005E-2</c:v>
                </c:pt>
                <c:pt idx="3">
                  <c:v>-7.1426095253379396E-2</c:v>
                </c:pt>
                <c:pt idx="4">
                  <c:v>-7.1316162407468506E-2</c:v>
                </c:pt>
                <c:pt idx="5">
                  <c:v>-7.1250756516313504E-2</c:v>
                </c:pt>
                <c:pt idx="6">
                  <c:v>-5.5123106053126002E-2</c:v>
                </c:pt>
                <c:pt idx="7">
                  <c:v>-7.05993425639726E-2</c:v>
                </c:pt>
                <c:pt idx="8">
                  <c:v>-7.0289919302881199E-2</c:v>
                </c:pt>
                <c:pt idx="9">
                  <c:v>-7.0007962585884501E-2</c:v>
                </c:pt>
                <c:pt idx="10">
                  <c:v>-7.37824988958109E-2</c:v>
                </c:pt>
                <c:pt idx="11">
                  <c:v>-4.5054505707386602E-2</c:v>
                </c:pt>
                <c:pt idx="12">
                  <c:v>-4.3610383901269797E-2</c:v>
                </c:pt>
                <c:pt idx="13">
                  <c:v>-3.9911270567392999E-2</c:v>
                </c:pt>
                <c:pt idx="14">
                  <c:v>-3.30179700027722E-2</c:v>
                </c:pt>
                <c:pt idx="15">
                  <c:v>-2.8379110112483601E-2</c:v>
                </c:pt>
                <c:pt idx="16">
                  <c:v>-1.99999999999999E-2</c:v>
                </c:pt>
                <c:pt idx="17">
                  <c:v>-3.7535090864472702E-2</c:v>
                </c:pt>
                <c:pt idx="18">
                  <c:v>-3.7893530478485198E-2</c:v>
                </c:pt>
                <c:pt idx="19">
                  <c:v>-4.0248350778754598E-2</c:v>
                </c:pt>
                <c:pt idx="20">
                  <c:v>-4.5153202114927501E-2</c:v>
                </c:pt>
                <c:pt idx="21">
                  <c:v>-4.7028039639834797E-2</c:v>
                </c:pt>
                <c:pt idx="22">
                  <c:v>-5.0535319128176298E-2</c:v>
                </c:pt>
                <c:pt idx="23">
                  <c:v>-7.4114318412773203E-2</c:v>
                </c:pt>
                <c:pt idx="24">
                  <c:v>-7.09196062817401E-2</c:v>
                </c:pt>
                <c:pt idx="25">
                  <c:v>-7.1594774747935505E-2</c:v>
                </c:pt>
                <c:pt idx="26">
                  <c:v>-7.2492656314565307E-2</c:v>
                </c:pt>
                <c:pt idx="27">
                  <c:v>-6.8320605874290702E-2</c:v>
                </c:pt>
                <c:pt idx="28">
                  <c:v>-7.6476930475536595E-2</c:v>
                </c:pt>
                <c:pt idx="29">
                  <c:v>-7.7777666712063501E-2</c:v>
                </c:pt>
                <c:pt idx="30">
                  <c:v>-8.0386101750240704E-2</c:v>
                </c:pt>
                <c:pt idx="31">
                  <c:v>-7.6721592033650698E-2</c:v>
                </c:pt>
                <c:pt idx="32">
                  <c:v>-9.6014316166688901E-2</c:v>
                </c:pt>
                <c:pt idx="33">
                  <c:v>-8.6015959187415503E-2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671-4CD9-B346-B06648EFE66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508144936"/>
        <c:axId val="508151824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1"/>
                <c:tx>
                  <c:v>Simu1_objectif-0.15mm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819FF3E9-24DF-4271-8CDB-6736263172B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4-4671-4CD9-B346-B06648EFE666}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fld id="{9649F07E-6261-4063-96F3-4C27FE311A1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5-4671-4CD9-B346-B06648EFE666}"/>
                      </c:ext>
                    </c:extLst>
                  </c:dLbl>
                  <c:dLbl>
                    <c:idx val="2"/>
                    <c:tx>
                      <c:rich>
                        <a:bodyPr/>
                        <a:lstStyle/>
                        <a:p>
                          <a:fld id="{DB39C720-B998-4D4C-8880-18C3EE3D6AE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6-4671-4CD9-B346-B06648EFE666}"/>
                      </c:ext>
                    </c:extLst>
                  </c:dLbl>
                  <c:dLbl>
                    <c:idx val="3"/>
                    <c:tx>
                      <c:rich>
                        <a:bodyPr/>
                        <a:lstStyle/>
                        <a:p>
                          <a:fld id="{5CD89277-D530-447E-9DB2-4AA79E35134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7-4671-4CD9-B346-B06648EFE666}"/>
                      </c:ext>
                    </c:extLst>
                  </c:dLbl>
                  <c:dLbl>
                    <c:idx val="4"/>
                    <c:tx>
                      <c:rich>
                        <a:bodyPr/>
                        <a:lstStyle/>
                        <a:p>
                          <a:fld id="{9B6E27BA-D6E8-4E34-AF39-9E35CD82E31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8-4671-4CD9-B346-B06648EFE666}"/>
                      </c:ext>
                    </c:extLst>
                  </c:dLbl>
                  <c:dLbl>
                    <c:idx val="5"/>
                    <c:tx>
                      <c:rich>
                        <a:bodyPr/>
                        <a:lstStyle/>
                        <a:p>
                          <a:fld id="{4CB90EF6-64AD-40CF-8941-05B72891483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9-4671-4CD9-B346-B06648EFE666}"/>
                      </c:ext>
                    </c:extLst>
                  </c:dLbl>
                  <c:dLbl>
                    <c:idx val="6"/>
                    <c:tx>
                      <c:rich>
                        <a:bodyPr/>
                        <a:lstStyle/>
                        <a:p>
                          <a:fld id="{4FEA5E13-6F4E-458A-A18E-0512667C0B0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A-4671-4CD9-B346-B06648EFE666}"/>
                      </c:ext>
                    </c:extLst>
                  </c:dLbl>
                  <c:dLbl>
                    <c:idx val="7"/>
                    <c:tx>
                      <c:rich>
                        <a:bodyPr/>
                        <a:lstStyle/>
                        <a:p>
                          <a:fld id="{F475AE75-C08C-4080-94F2-570BDF15D94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B-4671-4CD9-B346-B06648EFE666}"/>
                      </c:ext>
                    </c:extLst>
                  </c:dLbl>
                  <c:dLbl>
                    <c:idx val="8"/>
                    <c:tx>
                      <c:rich>
                        <a:bodyPr/>
                        <a:lstStyle/>
                        <a:p>
                          <a:fld id="{14F5C649-6ACE-4755-8AD4-E6DC11EEA98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C-4671-4CD9-B346-B06648EFE666}"/>
                      </c:ext>
                    </c:extLst>
                  </c:dLbl>
                  <c:dLbl>
                    <c:idx val="9"/>
                    <c:tx>
                      <c:rich>
                        <a:bodyPr/>
                        <a:lstStyle/>
                        <a:p>
                          <a:fld id="{00AF00A6-8560-4588-B541-F5B394D73C1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D-4671-4CD9-B346-B06648EFE666}"/>
                      </c:ext>
                    </c:extLst>
                  </c:dLbl>
                  <c:dLbl>
                    <c:idx val="10"/>
                    <c:tx>
                      <c:rich>
                        <a:bodyPr/>
                        <a:lstStyle/>
                        <a:p>
                          <a:fld id="{C3B501E6-4389-4214-8914-024B4A1CA93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E-4671-4CD9-B346-B06648EFE666}"/>
                      </c:ext>
                    </c:extLst>
                  </c:dLbl>
                  <c:dLbl>
                    <c:idx val="11"/>
                    <c:tx>
                      <c:rich>
                        <a:bodyPr/>
                        <a:lstStyle/>
                        <a:p>
                          <a:fld id="{E232D74E-8A0B-47DB-8D71-87AB7F491D1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F-4671-4CD9-B346-B06648EFE666}"/>
                      </c:ext>
                    </c:extLst>
                  </c:dLbl>
                  <c:dLbl>
                    <c:idx val="12"/>
                    <c:tx>
                      <c:rich>
                        <a:bodyPr/>
                        <a:lstStyle/>
                        <a:p>
                          <a:fld id="{F98F88BD-96FE-4334-AB4B-E9BCB5784E5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0-4671-4CD9-B346-B06648EFE666}"/>
                      </c:ext>
                    </c:extLst>
                  </c:dLbl>
                  <c:dLbl>
                    <c:idx val="13"/>
                    <c:tx>
                      <c:rich>
                        <a:bodyPr/>
                        <a:lstStyle/>
                        <a:p>
                          <a:fld id="{AC6BFB7B-8A3C-4387-A506-D4E6DCEB6D2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1-4671-4CD9-B346-B06648EFE666}"/>
                      </c:ext>
                    </c:extLst>
                  </c:dLbl>
                  <c:dLbl>
                    <c:idx val="14"/>
                    <c:tx>
                      <c:rich>
                        <a:bodyPr/>
                        <a:lstStyle/>
                        <a:p>
                          <a:fld id="{503CF3C5-9FA0-48EA-8F83-00180D04BD8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2-4671-4CD9-B346-B06648EFE666}"/>
                      </c:ext>
                    </c:extLst>
                  </c:dLbl>
                  <c:dLbl>
                    <c:idx val="15"/>
                    <c:tx>
                      <c:rich>
                        <a:bodyPr/>
                        <a:lstStyle/>
                        <a:p>
                          <a:fld id="{4018D351-8ABF-4A12-8A95-A151B39FAA78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3-4671-4CD9-B346-B06648EFE666}"/>
                      </c:ext>
                    </c:extLst>
                  </c:dLbl>
                  <c:dLbl>
                    <c:idx val="16"/>
                    <c:tx>
                      <c:rich>
                        <a:bodyPr/>
                        <a:lstStyle/>
                        <a:p>
                          <a:fld id="{252B35EC-32FE-4395-8C86-BEF0DB9929E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4-4671-4CD9-B346-B06648EFE666}"/>
                      </c:ext>
                    </c:extLst>
                  </c:dLbl>
                  <c:dLbl>
                    <c:idx val="17"/>
                    <c:tx>
                      <c:rich>
                        <a:bodyPr/>
                        <a:lstStyle/>
                        <a:p>
                          <a:fld id="{2B802FBE-61D5-4F99-8CF0-AA54356CE78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5-4671-4CD9-B346-B06648EFE666}"/>
                      </c:ext>
                    </c:extLst>
                  </c:dLbl>
                  <c:dLbl>
                    <c:idx val="18"/>
                    <c:tx>
                      <c:rich>
                        <a:bodyPr/>
                        <a:lstStyle/>
                        <a:p>
                          <a:fld id="{9509CD20-2695-453E-A661-DC208057D91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6-4671-4CD9-B346-B06648EFE666}"/>
                      </c:ext>
                    </c:extLst>
                  </c:dLbl>
                  <c:dLbl>
                    <c:idx val="19"/>
                    <c:tx>
                      <c:rich>
                        <a:bodyPr/>
                        <a:lstStyle/>
                        <a:p>
                          <a:fld id="{CF3CEB31-F109-44F0-85B7-21E4A107B52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7-4671-4CD9-B346-B06648EFE666}"/>
                      </c:ext>
                    </c:extLst>
                  </c:dLbl>
                  <c:dLbl>
                    <c:idx val="20"/>
                    <c:tx>
                      <c:rich>
                        <a:bodyPr/>
                        <a:lstStyle/>
                        <a:p>
                          <a:fld id="{B21ECE4D-88A2-4272-A0C5-615934B1382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8-4671-4CD9-B346-B06648EFE666}"/>
                      </c:ext>
                    </c:extLst>
                  </c:dLbl>
                  <c:dLbl>
                    <c:idx val="21"/>
                    <c:tx>
                      <c:rich>
                        <a:bodyPr/>
                        <a:lstStyle/>
                        <a:p>
                          <a:fld id="{65EFF252-85A4-4B37-9075-9E3C856AEB3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9-4671-4CD9-B346-B06648EFE666}"/>
                      </c:ext>
                    </c:extLst>
                  </c:dLbl>
                  <c:dLbl>
                    <c:idx val="22"/>
                    <c:tx>
                      <c:rich>
                        <a:bodyPr/>
                        <a:lstStyle/>
                        <a:p>
                          <a:fld id="{5958E725-350C-4B0B-A90A-D201EDFA024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A-4671-4CD9-B346-B06648EFE666}"/>
                      </c:ext>
                    </c:extLst>
                  </c:dLbl>
                  <c:dLbl>
                    <c:idx val="23"/>
                    <c:tx>
                      <c:rich>
                        <a:bodyPr/>
                        <a:lstStyle/>
                        <a:p>
                          <a:fld id="{8B1FAA6E-86B3-4D5F-AD83-195B3E438B2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B-4671-4CD9-B346-B06648EFE666}"/>
                      </c:ext>
                    </c:extLst>
                  </c:dLbl>
                  <c:dLbl>
                    <c:idx val="24"/>
                    <c:tx>
                      <c:rich>
                        <a:bodyPr/>
                        <a:lstStyle/>
                        <a:p>
                          <a:fld id="{85944FCE-95B6-45A2-929E-6A71F81EE3F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C-4671-4CD9-B346-B06648EFE666}"/>
                      </c:ext>
                    </c:extLst>
                  </c:dLbl>
                  <c:dLbl>
                    <c:idx val="25"/>
                    <c:tx>
                      <c:rich>
                        <a:bodyPr/>
                        <a:lstStyle/>
                        <a:p>
                          <a:fld id="{97CF417A-52F5-4D9A-9731-1CFEFBFDB92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D-4671-4CD9-B346-B06648EFE666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fld id="{175FA286-B032-43CB-BB96-D587AE59060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E-4671-4CD9-B346-B06648EFE666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fld id="{A05D0857-275C-41D1-99A1-3A92284B94E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F-4671-4CD9-B346-B06648EFE666}"/>
                      </c:ext>
                    </c:extLst>
                  </c:dLbl>
                  <c:dLbl>
                    <c:idx val="28"/>
                    <c:tx>
                      <c:rich>
                        <a:bodyPr/>
                        <a:lstStyle/>
                        <a:p>
                          <a:fld id="{1FB0481A-61AC-46F0-9D3C-923591B05CD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0-4671-4CD9-B346-B06648EFE666}"/>
                      </c:ext>
                    </c:extLst>
                  </c:dLbl>
                  <c:dLbl>
                    <c:idx val="29"/>
                    <c:tx>
                      <c:rich>
                        <a:bodyPr/>
                        <a:lstStyle/>
                        <a:p>
                          <a:fld id="{FAAA1335-2A58-404A-B2EF-6C0D8D7E875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1-4671-4CD9-B346-B06648EFE666}"/>
                      </c:ext>
                    </c:extLst>
                  </c:dLbl>
                  <c:dLbl>
                    <c:idx val="30"/>
                    <c:tx>
                      <c:rich>
                        <a:bodyPr/>
                        <a:lstStyle/>
                        <a:p>
                          <a:fld id="{801F0B66-ADF9-45C3-9193-895BD5F3EC0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2-4671-4CD9-B346-B06648EFE666}"/>
                      </c:ext>
                    </c:extLst>
                  </c:dLbl>
                  <c:dLbl>
                    <c:idx val="31"/>
                    <c:tx>
                      <c:rich>
                        <a:bodyPr/>
                        <a:lstStyle/>
                        <a:p>
                          <a:fld id="{ED64BD93-0DFF-4C76-B3B3-2863F1BE011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3-4671-4CD9-B346-B06648EFE666}"/>
                      </c:ext>
                    </c:extLst>
                  </c:dLbl>
                  <c:dLbl>
                    <c:idx val="32"/>
                    <c:tx>
                      <c:rich>
                        <a:bodyPr/>
                        <a:lstStyle/>
                        <a:p>
                          <a:fld id="{D91831B0-546C-467E-8B9B-EDF7246E6CC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4-4671-4CD9-B346-B06648EFE666}"/>
                      </c:ext>
                    </c:extLst>
                  </c:dLbl>
                  <c:dLbl>
                    <c:idx val="33"/>
                    <c:tx>
                      <c:rich>
                        <a:bodyPr/>
                        <a:lstStyle/>
                        <a:p>
                          <a:fld id="{4473C38A-1C0F-4B89-9FE0-0B632CC416B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5-4671-4CD9-B346-B06648EFE666}"/>
                      </c:ext>
                    </c:extLst>
                  </c:dLbl>
                  <c:dLbl>
                    <c:idx val="34"/>
                    <c:tx>
                      <c:rich>
                        <a:bodyPr/>
                        <a:lstStyle/>
                        <a:p>
                          <a:fld id="{B9ADDF48-1436-4E16-944D-DA0D9CC4416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6-4671-4CD9-B346-B06648EFE666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fld id="{CA2D5096-91FC-4013-A779-43C0D221148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7-4671-4CD9-B346-B06648EFE666}"/>
                      </c:ext>
                    </c:extLst>
                  </c:dLbl>
                  <c:dLbl>
                    <c:idx val="36"/>
                    <c:tx>
                      <c:rich>
                        <a:bodyPr/>
                        <a:lstStyle/>
                        <a:p>
                          <a:fld id="{3C917B33-7CC3-4121-A63D-5DA04C302A2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8-4671-4CD9-B346-B06648EFE666}"/>
                      </c:ext>
                    </c:extLst>
                  </c:dLbl>
                  <c:dLbl>
                    <c:idx val="37"/>
                    <c:tx>
                      <c:rich>
                        <a:bodyPr/>
                        <a:lstStyle/>
                        <a:p>
                          <a:fld id="{048C1260-E600-40EC-AC72-DCADDBA19CF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9-4671-4CD9-B346-B06648EFE66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ctr"/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DataLabelsRange val="1"/>
                      <c15:showLeaderLines val="0"/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'Simu1-objectif-0.15-Config_5R'!$Q$16:$Q$53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'Simu1-objectif-0.15-Config_5R'!$E$16:$E$53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6.9957415628116096E-2</c:v>
                      </c:pt>
                      <c:pt idx="1">
                        <c:v>6.1677240635838897E-2</c:v>
                      </c:pt>
                      <c:pt idx="2">
                        <c:v>7.5870823617281202E-2</c:v>
                      </c:pt>
                      <c:pt idx="3">
                        <c:v>5.8247390824816302E-2</c:v>
                      </c:pt>
                      <c:pt idx="4">
                        <c:v>7.2207680412255906E-2</c:v>
                      </c:pt>
                      <c:pt idx="5">
                        <c:v>7.1455127865919205E-2</c:v>
                      </c:pt>
                      <c:pt idx="6">
                        <c:v>7.1054017322332602E-2</c:v>
                      </c:pt>
                      <c:pt idx="7">
                        <c:v>5.1940739179544601E-2</c:v>
                      </c:pt>
                      <c:pt idx="8">
                        <c:v>6.9602586409927197E-2</c:v>
                      </c:pt>
                      <c:pt idx="9">
                        <c:v>6.9215054264296805E-2</c:v>
                      </c:pt>
                      <c:pt idx="10">
                        <c:v>6.89082451016029E-2</c:v>
                      </c:pt>
                      <c:pt idx="11">
                        <c:v>6.8350944504873098E-2</c:v>
                      </c:pt>
                      <c:pt idx="12">
                        <c:v>4.3921488293103203E-2</c:v>
                      </c:pt>
                      <c:pt idx="13">
                        <c:v>4.1948435282036199E-2</c:v>
                      </c:pt>
                      <c:pt idx="14">
                        <c:v>4.1535117536773497E-2</c:v>
                      </c:pt>
                      <c:pt idx="15">
                        <c:v>3.8344783253571303E-2</c:v>
                      </c:pt>
                      <c:pt idx="16">
                        <c:v>3.6425445994462499E-2</c:v>
                      </c:pt>
                      <c:pt idx="17">
                        <c:v>3.0718826818832999E-2</c:v>
                      </c:pt>
                      <c:pt idx="18">
                        <c:v>4.5250458901667297E-2</c:v>
                      </c:pt>
                      <c:pt idx="19">
                        <c:v>4.4997304228730099E-2</c:v>
                      </c:pt>
                      <c:pt idx="20">
                        <c:v>3.6934455752558201E-2</c:v>
                      </c:pt>
                      <c:pt idx="21">
                        <c:v>3.6765534223620701E-2</c:v>
                      </c:pt>
                      <c:pt idx="22">
                        <c:v>4.1248393380447002E-2</c:v>
                      </c:pt>
                      <c:pt idx="23">
                        <c:v>4.1611136232873297E-2</c:v>
                      </c:pt>
                      <c:pt idx="24">
                        <c:v>4.2025469027412297E-2</c:v>
                      </c:pt>
                      <c:pt idx="25">
                        <c:v>4.26856638617122E-2</c:v>
                      </c:pt>
                      <c:pt idx="26">
                        <c:v>6.4936032465342297E-2</c:v>
                      </c:pt>
                      <c:pt idx="27">
                        <c:v>6.5237751498294805E-2</c:v>
                      </c:pt>
                      <c:pt idx="28">
                        <c:v>6.5403027267030595E-2</c:v>
                      </c:pt>
                      <c:pt idx="29">
                        <c:v>6.5618358736024104E-2</c:v>
                      </c:pt>
                      <c:pt idx="30">
                        <c:v>5.0761374648067403E-2</c:v>
                      </c:pt>
                      <c:pt idx="31">
                        <c:v>6.6641987308165798E-2</c:v>
                      </c:pt>
                      <c:pt idx="32">
                        <c:v>6.7045297494061906E-2</c:v>
                      </c:pt>
                      <c:pt idx="33">
                        <c:v>6.7998754018913102E-2</c:v>
                      </c:pt>
                      <c:pt idx="34">
                        <c:v>5.6604244336223498E-2</c:v>
                      </c:pt>
                      <c:pt idx="35">
                        <c:v>7.4588147279533196E-2</c:v>
                      </c:pt>
                      <c:pt idx="36">
                        <c:v>6.3196530100121301E-2</c:v>
                      </c:pt>
                      <c:pt idx="37">
                        <c:v>7.2023846437545697E-2</c:v>
                      </c:pt>
                    </c:numCache>
                  </c:numRef>
                </c:yVal>
                <c:smooth val="1"/>
                <c:extLst>
                  <c:ext uri="{02D57815-91ED-43cb-92C2-25804820EDAC}">
                    <c15:datalabelsRange>
                      <c15:f>'Simu1-objectif-0.15-Config_5R'!$B$16:$B$53</c15:f>
                      <c15:dlblRangeCache>
                        <c:ptCount val="38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TAXNR</c:v>
                        </c:pt>
                        <c:pt idx="27">
                          <c:v>TCTPVR</c:v>
                        </c:pt>
                        <c:pt idx="28">
                          <c:v>TCTPHR</c:v>
                        </c:pt>
                        <c:pt idx="29">
                          <c:v>TCLXR</c:v>
                        </c:pt>
                        <c:pt idx="30">
                          <c:v>D2R</c:v>
                        </c:pt>
                        <c:pt idx="31">
                          <c:v>Crab1R</c:v>
                        </c:pt>
                        <c:pt idx="32">
                          <c:v>Crab2R</c:v>
                        </c:pt>
                        <c:pt idx="33">
                          <c:v>TCLMBR</c:v>
                        </c:pt>
                        <c:pt idx="34">
                          <c:v>Q4R</c:v>
                        </c:pt>
                        <c:pt idx="35">
                          <c:v>TCLMCR</c:v>
                        </c:pt>
                        <c:pt idx="36">
                          <c:v>Q5R</c:v>
                        </c:pt>
                        <c:pt idx="37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2A-4671-4CD9-B346-B06648EFE666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Simu2</c:v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</a:ln>
                    <a:effectLst/>
                  </c:spPr>
                </c:marker>
                <c:dLbls>
                  <c:delete val="1"/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Simu2!$R$14:$R$51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Simu2!$E$14:$E$51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6.9706760679158902E-2</c:v>
                      </c:pt>
                      <c:pt idx="1">
                        <c:v>6.4290472258076506E-2</c:v>
                      </c:pt>
                      <c:pt idx="2">
                        <c:v>7.6636477969624694E-2</c:v>
                      </c:pt>
                      <c:pt idx="3">
                        <c:v>6.1819484169402299E-2</c:v>
                      </c:pt>
                      <c:pt idx="4">
                        <c:v>7.5281846971536101E-2</c:v>
                      </c:pt>
                      <c:pt idx="5">
                        <c:v>7.5096846896022501E-2</c:v>
                      </c:pt>
                      <c:pt idx="6">
                        <c:v>7.4951027023118497E-2</c:v>
                      </c:pt>
                      <c:pt idx="7">
                        <c:v>5.4180070301661998E-2</c:v>
                      </c:pt>
                      <c:pt idx="8">
                        <c:v>7.3979651553393394E-2</c:v>
                      </c:pt>
                      <c:pt idx="9">
                        <c:v>7.3608992551138799E-2</c:v>
                      </c:pt>
                      <c:pt idx="10">
                        <c:v>7.3289313559986399E-2</c:v>
                      </c:pt>
                      <c:pt idx="11">
                        <c:v>7.2653877854853E-2</c:v>
                      </c:pt>
                      <c:pt idx="12">
                        <c:v>4.3515646349956402E-2</c:v>
                      </c:pt>
                      <c:pt idx="13">
                        <c:v>4.21321340918634E-2</c:v>
                      </c:pt>
                      <c:pt idx="14">
                        <c:v>3.8757418125875097E-2</c:v>
                      </c:pt>
                      <c:pt idx="15">
                        <c:v>3.2374312972420702E-2</c:v>
                      </c:pt>
                      <c:pt idx="16">
                        <c:v>2.8141888190057699E-2</c:v>
                      </c:pt>
                      <c:pt idx="17">
                        <c:v>0.02</c:v>
                      </c:pt>
                      <c:pt idx="18">
                        <c:v>3.7957656726617398E-2</c:v>
                      </c:pt>
                      <c:pt idx="19">
                        <c:v>5.0439039183561199E-2</c:v>
                      </c:pt>
                      <c:pt idx="20">
                        <c:v>3.88401616798765E-2</c:v>
                      </c:pt>
                      <c:pt idx="21">
                        <c:v>3.8775431699052003E-2</c:v>
                      </c:pt>
                      <c:pt idx="22">
                        <c:v>4.2717681488263999E-2</c:v>
                      </c:pt>
                      <c:pt idx="23">
                        <c:v>4.5309633686337801E-2</c:v>
                      </c:pt>
                      <c:pt idx="24">
                        <c:v>4.8009426596550102E-2</c:v>
                      </c:pt>
                      <c:pt idx="25">
                        <c:v>4.9739516927044002E-2</c:v>
                      </c:pt>
                      <c:pt idx="26">
                        <c:v>7.4691376777458199E-2</c:v>
                      </c:pt>
                      <c:pt idx="27">
                        <c:v>7.5196789061085401E-2</c:v>
                      </c:pt>
                      <c:pt idx="28">
                        <c:v>7.5453864733648304E-2</c:v>
                      </c:pt>
                      <c:pt idx="29">
                        <c:v>7.5756663959477596E-2</c:v>
                      </c:pt>
                      <c:pt idx="30">
                        <c:v>5.99454201521578E-2</c:v>
                      </c:pt>
                      <c:pt idx="31">
                        <c:v>7.6638384206922497E-2</c:v>
                      </c:pt>
                      <c:pt idx="32">
                        <c:v>7.6819158847293803E-2</c:v>
                      </c:pt>
                      <c:pt idx="33">
                        <c:v>7.7137112179667899E-2</c:v>
                      </c:pt>
                      <c:pt idx="34">
                        <c:v>6.50678791838082E-2</c:v>
                      </c:pt>
                      <c:pt idx="35">
                        <c:v>7.9490256727707001E-2</c:v>
                      </c:pt>
                      <c:pt idx="36">
                        <c:v>6.7801271660601195E-2</c:v>
                      </c:pt>
                      <c:pt idx="37">
                        <c:v>7.3793060259229298E-2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B-4671-4CD9-B346-B06648EFE666}"/>
                  </c:ext>
                </c:extLst>
              </c15:ser>
            </c15:filteredScatterSeries>
            <c15:filteredScatterSeries>
              <c15:ser>
                <c:idx val="5"/>
                <c:order val="3"/>
                <c:tx>
                  <c:v>Simu2-objectif-0.15mm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C6FD04FD-210F-4958-9342-05466A3FAA9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C-4671-4CD9-B346-B06648EFE666}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fld id="{2983E477-2E47-4B53-86A7-C483DA2BC48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D-4671-4CD9-B346-B06648EFE666}"/>
                      </c:ext>
                    </c:extLst>
                  </c:dLbl>
                  <c:dLbl>
                    <c:idx val="2"/>
                    <c:tx>
                      <c:rich>
                        <a:bodyPr/>
                        <a:lstStyle/>
                        <a:p>
                          <a:fld id="{6B089A01-F3E8-4AC4-A089-529BCC3B9EB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E-4671-4CD9-B346-B06648EFE666}"/>
                      </c:ext>
                    </c:extLst>
                  </c:dLbl>
                  <c:dLbl>
                    <c:idx val="3"/>
                    <c:tx>
                      <c:rich>
                        <a:bodyPr/>
                        <a:lstStyle/>
                        <a:p>
                          <a:fld id="{F5D6FEC7-45E2-4AE6-B7E0-05F324BD1B0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F-4671-4CD9-B346-B06648EFE666}"/>
                      </c:ext>
                    </c:extLst>
                  </c:dLbl>
                  <c:dLbl>
                    <c:idx val="4"/>
                    <c:tx>
                      <c:rich>
                        <a:bodyPr/>
                        <a:lstStyle/>
                        <a:p>
                          <a:fld id="{B901B87A-2D6B-4075-A1D8-DAD971CE224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0-4671-4CD9-B346-B06648EFE666}"/>
                      </c:ext>
                    </c:extLst>
                  </c:dLbl>
                  <c:dLbl>
                    <c:idx val="5"/>
                    <c:tx>
                      <c:rich>
                        <a:bodyPr/>
                        <a:lstStyle/>
                        <a:p>
                          <a:fld id="{F0B2450D-0F7E-4240-9E8F-C67B43D32DF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1-4671-4CD9-B346-B06648EFE666}"/>
                      </c:ext>
                    </c:extLst>
                  </c:dLbl>
                  <c:dLbl>
                    <c:idx val="6"/>
                    <c:tx>
                      <c:rich>
                        <a:bodyPr/>
                        <a:lstStyle/>
                        <a:p>
                          <a:fld id="{FD851A07-542A-4565-85CF-E236E94E1E06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2-4671-4CD9-B346-B06648EFE666}"/>
                      </c:ext>
                    </c:extLst>
                  </c:dLbl>
                  <c:dLbl>
                    <c:idx val="7"/>
                    <c:tx>
                      <c:rich>
                        <a:bodyPr/>
                        <a:lstStyle/>
                        <a:p>
                          <a:fld id="{DB35A57B-6573-4078-99B6-E70161FCA45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3-4671-4CD9-B346-B06648EFE666}"/>
                      </c:ext>
                    </c:extLst>
                  </c:dLbl>
                  <c:dLbl>
                    <c:idx val="8"/>
                    <c:tx>
                      <c:rich>
                        <a:bodyPr/>
                        <a:lstStyle/>
                        <a:p>
                          <a:fld id="{1BF1F88D-C0EC-4C4A-8153-E58C80C3E32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4-4671-4CD9-B346-B06648EFE666}"/>
                      </c:ext>
                    </c:extLst>
                  </c:dLbl>
                  <c:dLbl>
                    <c:idx val="9"/>
                    <c:tx>
                      <c:rich>
                        <a:bodyPr/>
                        <a:lstStyle/>
                        <a:p>
                          <a:fld id="{B55F7B52-41F6-48DD-BF78-D5B77A619B4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5-4671-4CD9-B346-B06648EFE666}"/>
                      </c:ext>
                    </c:extLst>
                  </c:dLbl>
                  <c:dLbl>
                    <c:idx val="10"/>
                    <c:tx>
                      <c:rich>
                        <a:bodyPr/>
                        <a:lstStyle/>
                        <a:p>
                          <a:fld id="{C8A31D26-B2B8-4AE8-80EF-62FA29455BB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6-4671-4CD9-B346-B06648EFE666}"/>
                      </c:ext>
                    </c:extLst>
                  </c:dLbl>
                  <c:dLbl>
                    <c:idx val="11"/>
                    <c:tx>
                      <c:rich>
                        <a:bodyPr/>
                        <a:lstStyle/>
                        <a:p>
                          <a:fld id="{72F8D9A6-9D09-4D7B-99B8-7C036DD9172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7-4671-4CD9-B346-B06648EFE666}"/>
                      </c:ext>
                    </c:extLst>
                  </c:dLbl>
                  <c:dLbl>
                    <c:idx val="12"/>
                    <c:tx>
                      <c:rich>
                        <a:bodyPr/>
                        <a:lstStyle/>
                        <a:p>
                          <a:fld id="{6ECA66DC-EE98-45A6-A5E6-7061F94CB43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8-4671-4CD9-B346-B06648EFE666}"/>
                      </c:ext>
                    </c:extLst>
                  </c:dLbl>
                  <c:dLbl>
                    <c:idx val="13"/>
                    <c:tx>
                      <c:rich>
                        <a:bodyPr/>
                        <a:lstStyle/>
                        <a:p>
                          <a:fld id="{226E669E-535D-4737-A03D-673A4EE8E38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9-4671-4CD9-B346-B06648EFE666}"/>
                      </c:ext>
                    </c:extLst>
                  </c:dLbl>
                  <c:dLbl>
                    <c:idx val="14"/>
                    <c:tx>
                      <c:rich>
                        <a:bodyPr/>
                        <a:lstStyle/>
                        <a:p>
                          <a:fld id="{F9156F66-4578-42FE-98B3-7331472F98D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A-4671-4CD9-B346-B06648EFE666}"/>
                      </c:ext>
                    </c:extLst>
                  </c:dLbl>
                  <c:dLbl>
                    <c:idx val="15"/>
                    <c:tx>
                      <c:rich>
                        <a:bodyPr/>
                        <a:lstStyle/>
                        <a:p>
                          <a:fld id="{928DA905-0413-4D38-A80D-B1E87E840FA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B-4671-4CD9-B346-B06648EFE666}"/>
                      </c:ext>
                    </c:extLst>
                  </c:dLbl>
                  <c:dLbl>
                    <c:idx val="16"/>
                    <c:tx>
                      <c:rich>
                        <a:bodyPr/>
                        <a:lstStyle/>
                        <a:p>
                          <a:fld id="{201978EA-F813-4A9E-BF95-7B07ECAC6A2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C-4671-4CD9-B346-B06648EFE666}"/>
                      </c:ext>
                    </c:extLst>
                  </c:dLbl>
                  <c:dLbl>
                    <c:idx val="17"/>
                    <c:tx>
                      <c:rich>
                        <a:bodyPr/>
                        <a:lstStyle/>
                        <a:p>
                          <a:fld id="{33C87008-5262-41D2-937C-F2498103904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D-4671-4CD9-B346-B06648EFE666}"/>
                      </c:ext>
                    </c:extLst>
                  </c:dLbl>
                  <c:dLbl>
                    <c:idx val="18"/>
                    <c:tx>
                      <c:rich>
                        <a:bodyPr/>
                        <a:lstStyle/>
                        <a:p>
                          <a:fld id="{C2CFE664-FC18-412E-A1FC-95EB66F669B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E-4671-4CD9-B346-B06648EFE666}"/>
                      </c:ext>
                    </c:extLst>
                  </c:dLbl>
                  <c:dLbl>
                    <c:idx val="19"/>
                    <c:tx>
                      <c:rich>
                        <a:bodyPr/>
                        <a:lstStyle/>
                        <a:p>
                          <a:fld id="{908437F2-73AD-46D0-8C4A-924872B7517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F-4671-4CD9-B346-B06648EFE666}"/>
                      </c:ext>
                    </c:extLst>
                  </c:dLbl>
                  <c:dLbl>
                    <c:idx val="20"/>
                    <c:tx>
                      <c:rich>
                        <a:bodyPr/>
                        <a:lstStyle/>
                        <a:p>
                          <a:fld id="{148AAD8A-FCD5-4102-8289-2619706A92D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0-4671-4CD9-B346-B06648EFE666}"/>
                      </c:ext>
                    </c:extLst>
                  </c:dLbl>
                  <c:dLbl>
                    <c:idx val="21"/>
                    <c:tx>
                      <c:rich>
                        <a:bodyPr/>
                        <a:lstStyle/>
                        <a:p>
                          <a:fld id="{82A3DEAF-BD8B-4FF4-9DA4-E7B0CE7CE07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1-4671-4CD9-B346-B06648EFE666}"/>
                      </c:ext>
                    </c:extLst>
                  </c:dLbl>
                  <c:dLbl>
                    <c:idx val="22"/>
                    <c:tx>
                      <c:rich>
                        <a:bodyPr/>
                        <a:lstStyle/>
                        <a:p>
                          <a:fld id="{046F9768-76CB-4BB4-AFD1-4C0430303A4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2-4671-4CD9-B346-B06648EFE666}"/>
                      </c:ext>
                    </c:extLst>
                  </c:dLbl>
                  <c:dLbl>
                    <c:idx val="23"/>
                    <c:tx>
                      <c:rich>
                        <a:bodyPr/>
                        <a:lstStyle/>
                        <a:p>
                          <a:fld id="{8C95216E-9716-404B-A17B-774C21E75EE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3-4671-4CD9-B346-B06648EFE666}"/>
                      </c:ext>
                    </c:extLst>
                  </c:dLbl>
                  <c:dLbl>
                    <c:idx val="24"/>
                    <c:tx>
                      <c:rich>
                        <a:bodyPr/>
                        <a:lstStyle/>
                        <a:p>
                          <a:fld id="{65442202-D64A-4BBF-A098-B216A688B5BA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4-4671-4CD9-B346-B06648EFE666}"/>
                      </c:ext>
                    </c:extLst>
                  </c:dLbl>
                  <c:dLbl>
                    <c:idx val="25"/>
                    <c:tx>
                      <c:rich>
                        <a:bodyPr/>
                        <a:lstStyle/>
                        <a:p>
                          <a:fld id="{B38E6A90-9942-4CC9-87FA-7A0AA0C5C3E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5-4671-4CD9-B346-B06648EFE666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fld id="{3FF7945C-3A72-4F38-8C79-260D85FE6B1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6-4671-4CD9-B346-B06648EFE666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fld id="{146A9435-53B6-483B-B780-314A5ABE7C8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7-4671-4CD9-B346-B06648EFE666}"/>
                      </c:ext>
                    </c:extLst>
                  </c:dLbl>
                  <c:dLbl>
                    <c:idx val="28"/>
                    <c:tx>
                      <c:rich>
                        <a:bodyPr/>
                        <a:lstStyle/>
                        <a:p>
                          <a:fld id="{F8C6FE18-9A07-4F87-BDC9-FC05D59C63D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8-4671-4CD9-B346-B06648EFE666}"/>
                      </c:ext>
                    </c:extLst>
                  </c:dLbl>
                  <c:dLbl>
                    <c:idx val="29"/>
                    <c:tx>
                      <c:rich>
                        <a:bodyPr/>
                        <a:lstStyle/>
                        <a:p>
                          <a:fld id="{E574CEB4-28C2-4359-B546-A6DE952D5FA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9-4671-4CD9-B346-B06648EFE666}"/>
                      </c:ext>
                    </c:extLst>
                  </c:dLbl>
                  <c:dLbl>
                    <c:idx val="30"/>
                    <c:tx>
                      <c:rich>
                        <a:bodyPr/>
                        <a:lstStyle/>
                        <a:p>
                          <a:fld id="{B644EEFE-66BC-4442-9BCA-41D6C74FA31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A-4671-4CD9-B346-B06648EFE666}"/>
                      </c:ext>
                    </c:extLst>
                  </c:dLbl>
                  <c:dLbl>
                    <c:idx val="31"/>
                    <c:tx>
                      <c:rich>
                        <a:bodyPr/>
                        <a:lstStyle/>
                        <a:p>
                          <a:fld id="{99A85DA4-4377-4C16-B40F-D397DA0B515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B-4671-4CD9-B346-B06648EFE666}"/>
                      </c:ext>
                    </c:extLst>
                  </c:dLbl>
                  <c:dLbl>
                    <c:idx val="32"/>
                    <c:tx>
                      <c:rich>
                        <a:bodyPr/>
                        <a:lstStyle/>
                        <a:p>
                          <a:fld id="{FB6B50F8-7597-4F9E-8342-D2B29A04BEE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C-4671-4CD9-B346-B06648EFE666}"/>
                      </c:ext>
                    </c:extLst>
                  </c:dLbl>
                  <c:dLbl>
                    <c:idx val="33"/>
                    <c:tx>
                      <c:rich>
                        <a:bodyPr/>
                        <a:lstStyle/>
                        <a:p>
                          <a:fld id="{8267EA39-3C3A-4AE6-AE46-B73D9CB7E7A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D-4671-4CD9-B346-B06648EFE666}"/>
                      </c:ext>
                    </c:extLst>
                  </c:dLbl>
                  <c:dLbl>
                    <c:idx val="34"/>
                    <c:tx>
                      <c:rich>
                        <a:bodyPr/>
                        <a:lstStyle/>
                        <a:p>
                          <a:fld id="{E699DA37-A2B9-4C8A-BD4F-731CC0A0612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E-4671-4CD9-B346-B06648EFE666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fld id="{EAD431BF-C6E3-4C6B-AFE7-11DA4AE0C08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F-4671-4CD9-B346-B06648EFE666}"/>
                      </c:ext>
                    </c:extLst>
                  </c:dLbl>
                  <c:dLbl>
                    <c:idx val="36"/>
                    <c:tx>
                      <c:rich>
                        <a:bodyPr/>
                        <a:lstStyle/>
                        <a:p>
                          <a:fld id="{83A81069-DE76-440B-BEEB-9D31276A4C6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0-4671-4CD9-B346-B06648EFE666}"/>
                      </c:ext>
                    </c:extLst>
                  </c:dLbl>
                  <c:dLbl>
                    <c:idx val="37"/>
                    <c:tx>
                      <c:rich>
                        <a:bodyPr/>
                        <a:lstStyle/>
                        <a:p>
                          <a:fld id="{BDAA4FAC-BB9A-4E67-B20F-4FA899795DD6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1-4671-4CD9-B346-B06648EFE66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DataLabelsRange val="1"/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'Simu2-objectif-0.15'!$R$14:$R$51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'Simu2-objectif-0.15'!$E$14:$E$51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6.9706760679157806E-2</c:v>
                      </c:pt>
                      <c:pt idx="1">
                        <c:v>6.4290472258075396E-2</c:v>
                      </c:pt>
                      <c:pt idx="2">
                        <c:v>7.6636477969598493E-2</c:v>
                      </c:pt>
                      <c:pt idx="3">
                        <c:v>6.1819484169400599E-2</c:v>
                      </c:pt>
                      <c:pt idx="4">
                        <c:v>7.5281846971535005E-2</c:v>
                      </c:pt>
                      <c:pt idx="5">
                        <c:v>7.5096846895992803E-2</c:v>
                      </c:pt>
                      <c:pt idx="6">
                        <c:v>7.4951027023110905E-2</c:v>
                      </c:pt>
                      <c:pt idx="7">
                        <c:v>5.4180070301667098E-2</c:v>
                      </c:pt>
                      <c:pt idx="8">
                        <c:v>7.39796515533587E-2</c:v>
                      </c:pt>
                      <c:pt idx="9">
                        <c:v>7.3608992551137703E-2</c:v>
                      </c:pt>
                      <c:pt idx="10">
                        <c:v>7.3289313559993796E-2</c:v>
                      </c:pt>
                      <c:pt idx="11">
                        <c:v>7.2653877854850696E-2</c:v>
                      </c:pt>
                      <c:pt idx="12">
                        <c:v>4.3515646349956701E-2</c:v>
                      </c:pt>
                      <c:pt idx="13">
                        <c:v>4.2132134091864802E-2</c:v>
                      </c:pt>
                      <c:pt idx="14">
                        <c:v>3.8757418125876603E-2</c:v>
                      </c:pt>
                      <c:pt idx="15">
                        <c:v>3.2374312972421999E-2</c:v>
                      </c:pt>
                      <c:pt idx="16">
                        <c:v>2.8141888190058799E-2</c:v>
                      </c:pt>
                      <c:pt idx="17">
                        <c:v>0.02</c:v>
                      </c:pt>
                      <c:pt idx="18">
                        <c:v>3.7957656726622498E-2</c:v>
                      </c:pt>
                      <c:pt idx="19">
                        <c:v>5.0439039183559402E-2</c:v>
                      </c:pt>
                      <c:pt idx="20">
                        <c:v>3.8840161679875702E-2</c:v>
                      </c:pt>
                      <c:pt idx="21">
                        <c:v>3.8775431699051198E-2</c:v>
                      </c:pt>
                      <c:pt idx="22">
                        <c:v>4.2717681488263201E-2</c:v>
                      </c:pt>
                      <c:pt idx="23">
                        <c:v>4.5309633686336899E-2</c:v>
                      </c:pt>
                      <c:pt idx="24">
                        <c:v>4.80094265965487E-2</c:v>
                      </c:pt>
                      <c:pt idx="25">
                        <c:v>4.9739516927043301E-2</c:v>
                      </c:pt>
                      <c:pt idx="26">
                        <c:v>7.4691376777437493E-2</c:v>
                      </c:pt>
                      <c:pt idx="27">
                        <c:v>7.5196789061070801E-2</c:v>
                      </c:pt>
                      <c:pt idx="28">
                        <c:v>7.5453864733646001E-2</c:v>
                      </c:pt>
                      <c:pt idx="29">
                        <c:v>7.5756663959472295E-2</c:v>
                      </c:pt>
                      <c:pt idx="30">
                        <c:v>5.99454201521578E-2</c:v>
                      </c:pt>
                      <c:pt idx="31">
                        <c:v>7.6638384206907301E-2</c:v>
                      </c:pt>
                      <c:pt idx="32">
                        <c:v>7.6819158847271293E-2</c:v>
                      </c:pt>
                      <c:pt idx="33">
                        <c:v>7.71371121796562E-2</c:v>
                      </c:pt>
                      <c:pt idx="34">
                        <c:v>6.5067879183808505E-2</c:v>
                      </c:pt>
                      <c:pt idx="35">
                        <c:v>7.9490256727692499E-2</c:v>
                      </c:pt>
                      <c:pt idx="36">
                        <c:v>6.7801271660600904E-2</c:v>
                      </c:pt>
                      <c:pt idx="37">
                        <c:v>7.3793060259228896E-2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5="http://schemas.microsoft.com/office/drawing/2012/chart" uri="{02D57815-91ED-43cb-92C2-25804820EDAC}">
                    <c15:datalabelsRange>
                      <c15:f>'Simu2-objectif-0.15'!$B$14:$B$51</c15:f>
                      <c15:dlblRangeCache>
                        <c:ptCount val="38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TAXNR</c:v>
                        </c:pt>
                        <c:pt idx="27">
                          <c:v>TCTPVR</c:v>
                        </c:pt>
                        <c:pt idx="28">
                          <c:v>TCTPHR</c:v>
                        </c:pt>
                        <c:pt idx="29">
                          <c:v>TCLXR</c:v>
                        </c:pt>
                        <c:pt idx="30">
                          <c:v>D2R</c:v>
                        </c:pt>
                        <c:pt idx="31">
                          <c:v>Crab1R</c:v>
                        </c:pt>
                        <c:pt idx="32">
                          <c:v>Crab2R</c:v>
                        </c:pt>
                        <c:pt idx="33">
                          <c:v>TCLMBR</c:v>
                        </c:pt>
                        <c:pt idx="34">
                          <c:v>Q4R</c:v>
                        </c:pt>
                        <c:pt idx="35">
                          <c:v>TCLMCR</c:v>
                        </c:pt>
                        <c:pt idx="36">
                          <c:v>Q5R</c:v>
                        </c:pt>
                        <c:pt idx="37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52-4671-4CD9-B346-B06648EFE666}"/>
                  </c:ext>
                </c:extLst>
              </c15:ser>
            </c15:filteredScatterSeries>
            <c15:filteredScatterSeries>
              <c15:ser>
                <c:idx val="1"/>
                <c:order val="4"/>
                <c:tx>
                  <c:v>Simu3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dLbls>
                  <c:delete val="1"/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Simu3!$R$14:$R$51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Simu3!$E$14:$E$51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6.9706760676161897E-2</c:v>
                      </c:pt>
                      <c:pt idx="1">
                        <c:v>6.4290472100764495E-2</c:v>
                      </c:pt>
                      <c:pt idx="2">
                        <c:v>7.07566948608572E-2</c:v>
                      </c:pt>
                      <c:pt idx="3">
                        <c:v>6.18194836433364E-2</c:v>
                      </c:pt>
                      <c:pt idx="4">
                        <c:v>6.9287434575123194E-2</c:v>
                      </c:pt>
                      <c:pt idx="5">
                        <c:v>7.50968462516272E-2</c:v>
                      </c:pt>
                      <c:pt idx="6">
                        <c:v>7.4951026315189295E-2</c:v>
                      </c:pt>
                      <c:pt idx="7">
                        <c:v>5.4180069559639103E-2</c:v>
                      </c:pt>
                      <c:pt idx="8">
                        <c:v>6.7870448491088003E-2</c:v>
                      </c:pt>
                      <c:pt idx="9">
                        <c:v>6.7466240409281203E-2</c:v>
                      </c:pt>
                      <c:pt idx="10">
                        <c:v>6.7117313382290003E-2</c:v>
                      </c:pt>
                      <c:pt idx="11">
                        <c:v>6.6443844319718504E-2</c:v>
                      </c:pt>
                      <c:pt idx="12">
                        <c:v>4.3515645741525798E-2</c:v>
                      </c:pt>
                      <c:pt idx="13">
                        <c:v>4.2132133549735003E-2</c:v>
                      </c:pt>
                      <c:pt idx="14">
                        <c:v>3.87574177004886E-2</c:v>
                      </c:pt>
                      <c:pt idx="15">
                        <c:v>3.2374312745084698E-2</c:v>
                      </c:pt>
                      <c:pt idx="16">
                        <c:v>2.81418881024827E-2</c:v>
                      </c:pt>
                      <c:pt idx="17">
                        <c:v>0.02</c:v>
                      </c:pt>
                      <c:pt idx="18">
                        <c:v>3.7957656510900502E-2</c:v>
                      </c:pt>
                      <c:pt idx="19">
                        <c:v>5.0439038954171102E-2</c:v>
                      </c:pt>
                      <c:pt idx="20">
                        <c:v>3.8840161652710002E-2</c:v>
                      </c:pt>
                      <c:pt idx="21">
                        <c:v>3.8775431695557798E-2</c:v>
                      </c:pt>
                      <c:pt idx="22">
                        <c:v>4.2717681399542899E-2</c:v>
                      </c:pt>
                      <c:pt idx="23">
                        <c:v>4.5309633500531403E-2</c:v>
                      </c:pt>
                      <c:pt idx="24">
                        <c:v>4.8009426353317203E-2</c:v>
                      </c:pt>
                      <c:pt idx="25">
                        <c:v>4.9739516614897603E-2</c:v>
                      </c:pt>
                      <c:pt idx="26">
                        <c:v>6.8662744225624503E-2</c:v>
                      </c:pt>
                      <c:pt idx="27">
                        <c:v>6.9195041760444206E-2</c:v>
                      </c:pt>
                      <c:pt idx="28">
                        <c:v>6.9474325145667801E-2</c:v>
                      </c:pt>
                      <c:pt idx="29">
                        <c:v>6.9803060670409395E-2</c:v>
                      </c:pt>
                      <c:pt idx="30">
                        <c:v>5.9945419731654397E-2</c:v>
                      </c:pt>
                      <c:pt idx="31">
                        <c:v>7.6638383772180907E-2</c:v>
                      </c:pt>
                      <c:pt idx="32">
                        <c:v>7.6819158462786793E-2</c:v>
                      </c:pt>
                      <c:pt idx="33">
                        <c:v>7.1298750018575996E-2</c:v>
                      </c:pt>
                      <c:pt idx="34">
                        <c:v>6.5067878989097397E-2</c:v>
                      </c:pt>
                      <c:pt idx="35">
                        <c:v>7.3837976163544497E-2</c:v>
                      </c:pt>
                      <c:pt idx="36">
                        <c:v>6.7801271624532602E-2</c:v>
                      </c:pt>
                      <c:pt idx="37">
                        <c:v>7.3793060244245701E-2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3-4671-4CD9-B346-B06648EFE666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Simu4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dLbls>
                  <c:delete val="1"/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Simu4!$R$14:$R$51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Simu4!$E$14:$E$51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6.9706760675161697E-2</c:v>
                      </c:pt>
                      <c:pt idx="1">
                        <c:v>6.42904720483162E-2</c:v>
                      </c:pt>
                      <c:pt idx="2">
                        <c:v>7.0756694822424498E-2</c:v>
                      </c:pt>
                      <c:pt idx="3">
                        <c:v>6.1819483467946502E-2</c:v>
                      </c:pt>
                      <c:pt idx="4">
                        <c:v>6.9287434387642496E-2</c:v>
                      </c:pt>
                      <c:pt idx="5">
                        <c:v>6.9086432871297496E-2</c:v>
                      </c:pt>
                      <c:pt idx="6">
                        <c:v>6.8927921236132395E-2</c:v>
                      </c:pt>
                      <c:pt idx="7">
                        <c:v>5.4180069312245699E-2</c:v>
                      </c:pt>
                      <c:pt idx="8">
                        <c:v>6.7870448174217404E-2</c:v>
                      </c:pt>
                      <c:pt idx="9">
                        <c:v>6.7466240083083398E-2</c:v>
                      </c:pt>
                      <c:pt idx="10">
                        <c:v>6.7117313050406302E-2</c:v>
                      </c:pt>
                      <c:pt idx="11">
                        <c:v>6.6443843980971806E-2</c:v>
                      </c:pt>
                      <c:pt idx="12">
                        <c:v>4.3515645538677303E-2</c:v>
                      </c:pt>
                      <c:pt idx="13">
                        <c:v>4.2132133368991902E-2</c:v>
                      </c:pt>
                      <c:pt idx="14">
                        <c:v>3.8757417558666997E-2</c:v>
                      </c:pt>
                      <c:pt idx="15">
                        <c:v>3.2374312669291701E-2</c:v>
                      </c:pt>
                      <c:pt idx="16">
                        <c:v>2.8141888073285298E-2</c:v>
                      </c:pt>
                      <c:pt idx="17">
                        <c:v>1.99999999999999E-2</c:v>
                      </c:pt>
                      <c:pt idx="18">
                        <c:v>3.7957656438984598E-2</c:v>
                      </c:pt>
                      <c:pt idx="19">
                        <c:v>5.0439038877705997E-2</c:v>
                      </c:pt>
                      <c:pt idx="20">
                        <c:v>3.8840161643654503E-2</c:v>
                      </c:pt>
                      <c:pt idx="21">
                        <c:v>3.8775431694393098E-2</c:v>
                      </c:pt>
                      <c:pt idx="22">
                        <c:v>4.2717681369968501E-2</c:v>
                      </c:pt>
                      <c:pt idx="23">
                        <c:v>4.5309633438595003E-2</c:v>
                      </c:pt>
                      <c:pt idx="24">
                        <c:v>4.80094262722379E-2</c:v>
                      </c:pt>
                      <c:pt idx="25">
                        <c:v>4.9739516510848E-2</c:v>
                      </c:pt>
                      <c:pt idx="26">
                        <c:v>6.8662744001427606E-2</c:v>
                      </c:pt>
                      <c:pt idx="27">
                        <c:v>6.9195041542058106E-2</c:v>
                      </c:pt>
                      <c:pt idx="28">
                        <c:v>6.9474324932051204E-2</c:v>
                      </c:pt>
                      <c:pt idx="29">
                        <c:v>6.9803060464571604E-2</c:v>
                      </c:pt>
                      <c:pt idx="30">
                        <c:v>5.9945419591486401E-2</c:v>
                      </c:pt>
                      <c:pt idx="31">
                        <c:v>7.0758954199237903E-2</c:v>
                      </c:pt>
                      <c:pt idx="32">
                        <c:v>7.0954687376625997E-2</c:v>
                      </c:pt>
                      <c:pt idx="33">
                        <c:v>7.1298749914922604E-2</c:v>
                      </c:pt>
                      <c:pt idx="34">
                        <c:v>6.5067878924190498E-2</c:v>
                      </c:pt>
                      <c:pt idx="35">
                        <c:v>7.3837976155621904E-2</c:v>
                      </c:pt>
                      <c:pt idx="36">
                        <c:v>6.7801271612509206E-2</c:v>
                      </c:pt>
                      <c:pt idx="37">
                        <c:v>7.3793060239250904E-2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4-4671-4CD9-B346-B06648EFE666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Simu4-objectif-0.15-Config_5R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76633562-B6D6-4F05-B7B4-3C8D33F5E7B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5-4671-4CD9-B346-B06648EFE666}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fld id="{BB982E7D-2E04-4839-8FD6-61871157548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6-4671-4CD9-B346-B06648EFE666}"/>
                      </c:ext>
                    </c:extLst>
                  </c:dLbl>
                  <c:dLbl>
                    <c:idx val="2"/>
                    <c:tx>
                      <c:rich>
                        <a:bodyPr/>
                        <a:lstStyle/>
                        <a:p>
                          <a:fld id="{DFB542CF-7917-4AE4-BEBE-2C7514DC0D1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7-4671-4CD9-B346-B06648EFE666}"/>
                      </c:ext>
                    </c:extLst>
                  </c:dLbl>
                  <c:dLbl>
                    <c:idx val="3"/>
                    <c:tx>
                      <c:rich>
                        <a:bodyPr/>
                        <a:lstStyle/>
                        <a:p>
                          <a:fld id="{B0440CCA-D608-44B2-B695-8EA3544C4FE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8-4671-4CD9-B346-B06648EFE666}"/>
                      </c:ext>
                    </c:extLst>
                  </c:dLbl>
                  <c:dLbl>
                    <c:idx val="4"/>
                    <c:tx>
                      <c:rich>
                        <a:bodyPr/>
                        <a:lstStyle/>
                        <a:p>
                          <a:fld id="{40058491-2538-40F7-8450-920AFA0FC02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9-4671-4CD9-B346-B06648EFE666}"/>
                      </c:ext>
                    </c:extLst>
                  </c:dLbl>
                  <c:dLbl>
                    <c:idx val="5"/>
                    <c:tx>
                      <c:rich>
                        <a:bodyPr/>
                        <a:lstStyle/>
                        <a:p>
                          <a:fld id="{21D4C64D-13D9-4A15-B838-D78E02A821F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A-4671-4CD9-B346-B06648EFE666}"/>
                      </c:ext>
                    </c:extLst>
                  </c:dLbl>
                  <c:dLbl>
                    <c:idx val="6"/>
                    <c:tx>
                      <c:rich>
                        <a:bodyPr/>
                        <a:lstStyle/>
                        <a:p>
                          <a:fld id="{1A91B12C-BEBD-49D6-8803-A0D652067A8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B-4671-4CD9-B346-B06648EFE666}"/>
                      </c:ext>
                    </c:extLst>
                  </c:dLbl>
                  <c:dLbl>
                    <c:idx val="7"/>
                    <c:tx>
                      <c:rich>
                        <a:bodyPr/>
                        <a:lstStyle/>
                        <a:p>
                          <a:fld id="{0289F4B1-99D2-4009-B23F-7E085DD02E6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C-4671-4CD9-B346-B06648EFE666}"/>
                      </c:ext>
                    </c:extLst>
                  </c:dLbl>
                  <c:dLbl>
                    <c:idx val="8"/>
                    <c:tx>
                      <c:rich>
                        <a:bodyPr/>
                        <a:lstStyle/>
                        <a:p>
                          <a:fld id="{A16D5AAF-F10E-49D0-B7F1-674B568C7CE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D-4671-4CD9-B346-B06648EFE666}"/>
                      </c:ext>
                    </c:extLst>
                  </c:dLbl>
                  <c:dLbl>
                    <c:idx val="9"/>
                    <c:tx>
                      <c:rich>
                        <a:bodyPr/>
                        <a:lstStyle/>
                        <a:p>
                          <a:fld id="{5023E55B-B221-4309-84AA-832FFD35EDA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E-4671-4CD9-B346-B06648EFE666}"/>
                      </c:ext>
                    </c:extLst>
                  </c:dLbl>
                  <c:dLbl>
                    <c:idx val="10"/>
                    <c:tx>
                      <c:rich>
                        <a:bodyPr/>
                        <a:lstStyle/>
                        <a:p>
                          <a:fld id="{3C374DE8-CD7A-489F-9C49-A22E00ADA11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5F-4671-4CD9-B346-B06648EFE666}"/>
                      </c:ext>
                    </c:extLst>
                  </c:dLbl>
                  <c:dLbl>
                    <c:idx val="11"/>
                    <c:tx>
                      <c:rich>
                        <a:bodyPr/>
                        <a:lstStyle/>
                        <a:p>
                          <a:fld id="{5C208DA4-5D8B-44AB-B912-622CE3059BF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0-4671-4CD9-B346-B06648EFE666}"/>
                      </c:ext>
                    </c:extLst>
                  </c:dLbl>
                  <c:dLbl>
                    <c:idx val="12"/>
                    <c:tx>
                      <c:rich>
                        <a:bodyPr/>
                        <a:lstStyle/>
                        <a:p>
                          <a:fld id="{80795268-8065-4ED0-81F1-F8A6FA8442C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1-4671-4CD9-B346-B06648EFE666}"/>
                      </c:ext>
                    </c:extLst>
                  </c:dLbl>
                  <c:dLbl>
                    <c:idx val="13"/>
                    <c:tx>
                      <c:rich>
                        <a:bodyPr/>
                        <a:lstStyle/>
                        <a:p>
                          <a:fld id="{A6C11146-0DDF-4252-8888-39BC0F9A284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2-4671-4CD9-B346-B06648EFE666}"/>
                      </c:ext>
                    </c:extLst>
                  </c:dLbl>
                  <c:dLbl>
                    <c:idx val="14"/>
                    <c:tx>
                      <c:rich>
                        <a:bodyPr/>
                        <a:lstStyle/>
                        <a:p>
                          <a:fld id="{63C58943-00C2-40E6-9D35-642840F70996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3-4671-4CD9-B346-B06648EFE666}"/>
                      </c:ext>
                    </c:extLst>
                  </c:dLbl>
                  <c:dLbl>
                    <c:idx val="15"/>
                    <c:tx>
                      <c:rich>
                        <a:bodyPr/>
                        <a:lstStyle/>
                        <a:p>
                          <a:fld id="{292C594A-6837-4C70-BEBF-5786B3637882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4-4671-4CD9-B346-B06648EFE666}"/>
                      </c:ext>
                    </c:extLst>
                  </c:dLbl>
                  <c:dLbl>
                    <c:idx val="16"/>
                    <c:tx>
                      <c:rich>
                        <a:bodyPr/>
                        <a:lstStyle/>
                        <a:p>
                          <a:fld id="{4D1875DE-ABBF-491D-ABD2-31401ACC8C46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5-4671-4CD9-B346-B06648EFE666}"/>
                      </c:ext>
                    </c:extLst>
                  </c:dLbl>
                  <c:dLbl>
                    <c:idx val="17"/>
                    <c:tx>
                      <c:rich>
                        <a:bodyPr/>
                        <a:lstStyle/>
                        <a:p>
                          <a:fld id="{D079165F-3C73-4F42-9EE3-19CB62D5036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6-4671-4CD9-B346-B06648EFE666}"/>
                      </c:ext>
                    </c:extLst>
                  </c:dLbl>
                  <c:dLbl>
                    <c:idx val="18"/>
                    <c:tx>
                      <c:rich>
                        <a:bodyPr/>
                        <a:lstStyle/>
                        <a:p>
                          <a:fld id="{30EBF2D1-3EF1-4039-9C85-B67C5D5F1A8C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7-4671-4CD9-B346-B06648EFE666}"/>
                      </c:ext>
                    </c:extLst>
                  </c:dLbl>
                  <c:dLbl>
                    <c:idx val="19"/>
                    <c:tx>
                      <c:rich>
                        <a:bodyPr/>
                        <a:lstStyle/>
                        <a:p>
                          <a:fld id="{05327929-5A3A-4AA9-B51D-A963F7436FB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8-4671-4CD9-B346-B06648EFE666}"/>
                      </c:ext>
                    </c:extLst>
                  </c:dLbl>
                  <c:dLbl>
                    <c:idx val="20"/>
                    <c:tx>
                      <c:rich>
                        <a:bodyPr/>
                        <a:lstStyle/>
                        <a:p>
                          <a:fld id="{932D3E23-D873-40E2-B9A2-02EE91B24C8E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9-4671-4CD9-B346-B06648EFE666}"/>
                      </c:ext>
                    </c:extLst>
                  </c:dLbl>
                  <c:dLbl>
                    <c:idx val="21"/>
                    <c:tx>
                      <c:rich>
                        <a:bodyPr/>
                        <a:lstStyle/>
                        <a:p>
                          <a:fld id="{2D915BBD-1B8C-4432-B65C-1F62DEB072D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A-4671-4CD9-B346-B06648EFE666}"/>
                      </c:ext>
                    </c:extLst>
                  </c:dLbl>
                  <c:dLbl>
                    <c:idx val="22"/>
                    <c:tx>
                      <c:rich>
                        <a:bodyPr/>
                        <a:lstStyle/>
                        <a:p>
                          <a:fld id="{1A1EA417-F94D-4A2A-A5C2-5DE1CE8BC46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B-4671-4CD9-B346-B06648EFE666}"/>
                      </c:ext>
                    </c:extLst>
                  </c:dLbl>
                  <c:dLbl>
                    <c:idx val="23"/>
                    <c:tx>
                      <c:rich>
                        <a:bodyPr/>
                        <a:lstStyle/>
                        <a:p>
                          <a:fld id="{24259DEE-0E0A-450C-A9B3-33C1435CA9D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C-4671-4CD9-B346-B06648EFE666}"/>
                      </c:ext>
                    </c:extLst>
                  </c:dLbl>
                  <c:dLbl>
                    <c:idx val="24"/>
                    <c:tx>
                      <c:rich>
                        <a:bodyPr/>
                        <a:lstStyle/>
                        <a:p>
                          <a:fld id="{A72FE042-822A-45D4-AC16-7DEECB4A0B60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D-4671-4CD9-B346-B06648EFE666}"/>
                      </c:ext>
                    </c:extLst>
                  </c:dLbl>
                  <c:dLbl>
                    <c:idx val="25"/>
                    <c:tx>
                      <c:rich>
                        <a:bodyPr/>
                        <a:lstStyle/>
                        <a:p>
                          <a:fld id="{0F2BE1AA-4D4B-40BA-8497-90BFD89CCD4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E-4671-4CD9-B346-B06648EFE666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fld id="{8E928EBA-387C-4AD5-9C98-06C0010B860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6F-4671-4CD9-B346-B06648EFE666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fld id="{B605B214-C03B-4AB8-A5BD-080CCCC0BB47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0-4671-4CD9-B346-B06648EFE666}"/>
                      </c:ext>
                    </c:extLst>
                  </c:dLbl>
                  <c:dLbl>
                    <c:idx val="28"/>
                    <c:tx>
                      <c:rich>
                        <a:bodyPr/>
                        <a:lstStyle/>
                        <a:p>
                          <a:fld id="{611D7327-FB43-4F9B-ADFA-FE4BC7B6D1E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1-4671-4CD9-B346-B06648EFE666}"/>
                      </c:ext>
                    </c:extLst>
                  </c:dLbl>
                  <c:dLbl>
                    <c:idx val="29"/>
                    <c:tx>
                      <c:rich>
                        <a:bodyPr/>
                        <a:lstStyle/>
                        <a:p>
                          <a:fld id="{12EAA018-11BA-44C7-9FB0-E0D8EF4DCC4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2-4671-4CD9-B346-B06648EFE666}"/>
                      </c:ext>
                    </c:extLst>
                  </c:dLbl>
                  <c:dLbl>
                    <c:idx val="30"/>
                    <c:tx>
                      <c:rich>
                        <a:bodyPr/>
                        <a:lstStyle/>
                        <a:p>
                          <a:fld id="{87205F04-24E4-42CA-8CC3-AB347B4D6A0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3-4671-4CD9-B346-B06648EFE666}"/>
                      </c:ext>
                    </c:extLst>
                  </c:dLbl>
                  <c:dLbl>
                    <c:idx val="31"/>
                    <c:tx>
                      <c:rich>
                        <a:bodyPr/>
                        <a:lstStyle/>
                        <a:p>
                          <a:fld id="{0E892539-EBE1-4FBD-AF96-7279450F367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4-4671-4CD9-B346-B06648EFE666}"/>
                      </c:ext>
                    </c:extLst>
                  </c:dLbl>
                  <c:dLbl>
                    <c:idx val="32"/>
                    <c:tx>
                      <c:rich>
                        <a:bodyPr/>
                        <a:lstStyle/>
                        <a:p>
                          <a:fld id="{40BB3E50-CF0C-4216-AE2D-11B1A6E49EC1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5-4671-4CD9-B346-B06648EFE666}"/>
                      </c:ext>
                    </c:extLst>
                  </c:dLbl>
                  <c:dLbl>
                    <c:idx val="33"/>
                    <c:tx>
                      <c:rich>
                        <a:bodyPr/>
                        <a:lstStyle/>
                        <a:p>
                          <a:fld id="{F3F17CB2-6531-45E6-B145-C0990277126D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6-4671-4CD9-B346-B06648EFE666}"/>
                      </c:ext>
                    </c:extLst>
                  </c:dLbl>
                  <c:dLbl>
                    <c:idx val="34"/>
                    <c:tx>
                      <c:rich>
                        <a:bodyPr/>
                        <a:lstStyle/>
                        <a:p>
                          <a:fld id="{66118042-3CB9-4333-9FB2-6C31CFE2A6D4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7-4671-4CD9-B346-B06648EFE666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fld id="{CBFFF5CD-A6B9-49C1-B969-28377C17EFD3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8-4671-4CD9-B346-B06648EFE666}"/>
                      </c:ext>
                    </c:extLst>
                  </c:dLbl>
                  <c:dLbl>
                    <c:idx val="36"/>
                    <c:tx>
                      <c:rich>
                        <a:bodyPr/>
                        <a:lstStyle/>
                        <a:p>
                          <a:fld id="{1B964B2E-289A-4F9D-8051-86AAAEE2951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9-4671-4CD9-B346-B06648EFE666}"/>
                      </c:ext>
                    </c:extLst>
                  </c:dLbl>
                  <c:dLbl>
                    <c:idx val="37"/>
                    <c:tx>
                      <c:rich>
                        <a:bodyPr/>
                        <a:lstStyle/>
                        <a:p>
                          <a:fld id="{AC9F3B0D-4865-4A8D-B6E2-4BEFABD9BBD5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A-4671-4CD9-B346-B06648EFE666}"/>
                      </c:ext>
                    </c:extLst>
                  </c:dLbl>
                  <c:dLbl>
                    <c:idx val="38"/>
                    <c:tx>
                      <c:rich>
                        <a:bodyPr/>
                        <a:lstStyle/>
                        <a:p>
                          <a:fld id="{78AC0796-BE5B-40CE-A812-9272D904B3CB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B-4671-4CD9-B346-B06648EFE666}"/>
                      </c:ext>
                    </c:extLst>
                  </c:dLbl>
                  <c:dLbl>
                    <c:idx val="39"/>
                    <c:tx>
                      <c:rich>
                        <a:bodyPr/>
                        <a:lstStyle/>
                        <a:p>
                          <a:fld id="{A5B4B6C2-B3FB-43D0-9A56-D4F74C3C1178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C-4671-4CD9-B346-B06648EFE666}"/>
                      </c:ext>
                    </c:extLst>
                  </c:dLbl>
                  <c:dLbl>
                    <c:idx val="40"/>
                    <c:tx>
                      <c:rich>
                        <a:bodyPr/>
                        <a:lstStyle/>
                        <a:p>
                          <a:fld id="{098AF519-6539-46BF-A57C-0B2F1F813A0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D-4671-4CD9-B346-B06648EFE666}"/>
                      </c:ext>
                    </c:extLst>
                  </c:dLbl>
                  <c:dLbl>
                    <c:idx val="41"/>
                    <c:tx>
                      <c:rich>
                        <a:bodyPr/>
                        <a:lstStyle/>
                        <a:p>
                          <a:fld id="{004F5293-22E6-4AE5-9D6D-2062C0F9C2A9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xmlns:c15="http://schemas.microsoft.com/office/drawing/2012/chart" uri="{CE6537A1-D6FC-4f65-9D91-7224C49458BB}">
                        <c15:dlblFieldTable/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7E-4671-4CD9-B346-B06648EFE66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DataLabelsRange val="1"/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'Simu4-objectif-0.15-Config_5R'!$R$14:$R$55</c15:sqref>
                        </c15:formulaRef>
                      </c:ext>
                    </c:extLst>
                    <c:numCache>
                      <c:formatCode>General</c:formatCode>
                      <c:ptCount val="42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100000</c:v>
                      </c:pt>
                      <c:pt idx="27">
                        <c:v>125000</c:v>
                      </c:pt>
                      <c:pt idx="28">
                        <c:v>128000</c:v>
                      </c:pt>
                      <c:pt idx="29">
                        <c:v>133000</c:v>
                      </c:pt>
                      <c:pt idx="30">
                        <c:v>136000</c:v>
                      </c:pt>
                      <c:pt idx="31">
                        <c:v>140000</c:v>
                      </c:pt>
                      <c:pt idx="32">
                        <c:v>148000</c:v>
                      </c:pt>
                      <c:pt idx="33">
                        <c:v>157000</c:v>
                      </c:pt>
                      <c:pt idx="34">
                        <c:v>162000</c:v>
                      </c:pt>
                      <c:pt idx="35">
                        <c:v>168000</c:v>
                      </c:pt>
                      <c:pt idx="36">
                        <c:v>171000</c:v>
                      </c:pt>
                      <c:pt idx="37">
                        <c:v>178000</c:v>
                      </c:pt>
                      <c:pt idx="38">
                        <c:v>185000</c:v>
                      </c:pt>
                      <c:pt idx="39">
                        <c:v>200000</c:v>
                      </c:pt>
                      <c:pt idx="40">
                        <c:v>207000</c:v>
                      </c:pt>
                      <c:pt idx="41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'Simu4-objectif-0.15-Config_5R'!$E$14:$E$55</c15:sqref>
                        </c15:formulaRef>
                      </c:ext>
                    </c:extLst>
                    <c:numCache>
                      <c:formatCode>0.000</c:formatCode>
                      <c:ptCount val="42"/>
                      <c:pt idx="0">
                        <c:v>6.9706760612843005E-2</c:v>
                      </c:pt>
                      <c:pt idx="1">
                        <c:v>6.4290468784565694E-2</c:v>
                      </c:pt>
                      <c:pt idx="2">
                        <c:v>7.0756692428836004E-2</c:v>
                      </c:pt>
                      <c:pt idx="3">
                        <c:v>6.1819472554178301E-2</c:v>
                      </c:pt>
                      <c:pt idx="4">
                        <c:v>6.9287422720480094E-2</c:v>
                      </c:pt>
                      <c:pt idx="5">
                        <c:v>6.9086418339487907E-2</c:v>
                      </c:pt>
                      <c:pt idx="6">
                        <c:v>6.8927905265266695E-2</c:v>
                      </c:pt>
                      <c:pt idx="7">
                        <c:v>5.4180053918257497E-2</c:v>
                      </c:pt>
                      <c:pt idx="8">
                        <c:v>6.7870428456438897E-2</c:v>
                      </c:pt>
                      <c:pt idx="9">
                        <c:v>6.7466219784124301E-2</c:v>
                      </c:pt>
                      <c:pt idx="10">
                        <c:v>6.7117292397813902E-2</c:v>
                      </c:pt>
                      <c:pt idx="11">
                        <c:v>6.64287858525862E-2</c:v>
                      </c:pt>
                      <c:pt idx="12">
                        <c:v>4.3515632916173899E-2</c:v>
                      </c:pt>
                      <c:pt idx="13">
                        <c:v>4.21321221219789E-2</c:v>
                      </c:pt>
                      <c:pt idx="14">
                        <c:v>3.8757408733566201E-2</c:v>
                      </c:pt>
                      <c:pt idx="15">
                        <c:v>3.2374307952951299E-2</c:v>
                      </c:pt>
                      <c:pt idx="16">
                        <c:v>2.8141886256429199E-2</c:v>
                      </c:pt>
                      <c:pt idx="17">
                        <c:v>0.02</c:v>
                      </c:pt>
                      <c:pt idx="18">
                        <c:v>3.7957651963647102E-2</c:v>
                      </c:pt>
                      <c:pt idx="19">
                        <c:v>5.0677801094210898E-2</c:v>
                      </c:pt>
                      <c:pt idx="20">
                        <c:v>3.7525617305345503E-2</c:v>
                      </c:pt>
                      <c:pt idx="21">
                        <c:v>3.7893183729677198E-2</c:v>
                      </c:pt>
                      <c:pt idx="22">
                        <c:v>4.0226227120739803E-2</c:v>
                      </c:pt>
                      <c:pt idx="23">
                        <c:v>4.5120103330964501E-2</c:v>
                      </c:pt>
                      <c:pt idx="24">
                        <c:v>4.6979934258535E-2</c:v>
                      </c:pt>
                      <c:pt idx="25">
                        <c:v>5.0517714667193701E-2</c:v>
                      </c:pt>
                      <c:pt idx="26">
                        <c:v>6.0402674707004E-2</c:v>
                      </c:pt>
                      <c:pt idx="27">
                        <c:v>6.5528240711434496E-2</c:v>
                      </c:pt>
                      <c:pt idx="28">
                        <c:v>6.9154997301360904E-2</c:v>
                      </c:pt>
                      <c:pt idx="29">
                        <c:v>7.0311216127983397E-2</c:v>
                      </c:pt>
                      <c:pt idx="30">
                        <c:v>7.0984368629256694E-2</c:v>
                      </c:pt>
                      <c:pt idx="31">
                        <c:v>7.18703346246123E-2</c:v>
                      </c:pt>
                      <c:pt idx="32">
                        <c:v>6.7920393923097802E-2</c:v>
                      </c:pt>
                      <c:pt idx="33">
                        <c:v>7.5641441409156907E-2</c:v>
                      </c:pt>
                      <c:pt idx="34">
                        <c:v>7.6813824441032005E-2</c:v>
                      </c:pt>
                      <c:pt idx="35">
                        <c:v>7.0038122192194796E-2</c:v>
                      </c:pt>
                      <c:pt idx="36">
                        <c:v>7.9095052937226407E-2</c:v>
                      </c:pt>
                      <c:pt idx="37">
                        <c:v>7.5852439251165499E-2</c:v>
                      </c:pt>
                      <c:pt idx="38">
                        <c:v>7.8013524631429604E-2</c:v>
                      </c:pt>
                      <c:pt idx="39">
                        <c:v>8.9316069855078506E-2</c:v>
                      </c:pt>
                      <c:pt idx="40">
                        <c:v>8.5657088963158101E-2</c:v>
                      </c:pt>
                      <c:pt idx="41">
                        <c:v>9.4545459146464894E-2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5="http://schemas.microsoft.com/office/drawing/2012/chart" uri="{02D57815-91ED-43cb-92C2-25804820EDAC}">
                    <c15:datalabelsRange>
                      <c15:f>'Simu4-objectif-0.15-Config_5R'!$B$14:$B$55</c15:f>
                      <c15:dlblRangeCache>
                        <c:ptCount val="42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Pl1_HLS</c:v>
                        </c:pt>
                        <c:pt idx="27">
                          <c:v>Pl2_HLS</c:v>
                        </c:pt>
                        <c:pt idx="28">
                          <c:v>TAXNR</c:v>
                        </c:pt>
                        <c:pt idx="29">
                          <c:v>TCTPVR</c:v>
                        </c:pt>
                        <c:pt idx="30">
                          <c:v>TCTPHR</c:v>
                        </c:pt>
                        <c:pt idx="31">
                          <c:v>TCLXR</c:v>
                        </c:pt>
                        <c:pt idx="32">
                          <c:v>D2R</c:v>
                        </c:pt>
                        <c:pt idx="33">
                          <c:v>Crab1R</c:v>
                        </c:pt>
                        <c:pt idx="34">
                          <c:v>Crab2R</c:v>
                        </c:pt>
                        <c:pt idx="35">
                          <c:v>Pl3_HLS</c:v>
                        </c:pt>
                        <c:pt idx="36">
                          <c:v>TCLMBR</c:v>
                        </c:pt>
                        <c:pt idx="37">
                          <c:v>Q4R</c:v>
                        </c:pt>
                        <c:pt idx="38">
                          <c:v>Pl4_HLS</c:v>
                        </c:pt>
                        <c:pt idx="39">
                          <c:v>TCLMCR</c:v>
                        </c:pt>
                        <c:pt idx="40">
                          <c:v>Q5R</c:v>
                        </c:pt>
                        <c:pt idx="41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7F-4671-4CD9-B346-B06648EFE666}"/>
                  </c:ext>
                </c:extLst>
              </c15:ser>
            </c15:filteredScatterSeries>
            <c15:filteredScatterSeries>
              <c15:ser>
                <c:idx val="4"/>
                <c:order val="7"/>
                <c:tx>
                  <c:v>Simu5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E35990F0-A4C9-4004-BB2D-F7F3DE2D355F}" type="CELLRANGE">
                            <a:rPr lang="en-US"/>
                            <a:pPr/>
                            <a:t>[CELLRANGE]</a:t>
                          </a:fld>
                          <a:endParaRPr lang="en-US"/>
                        </a:p>
                      </c:rich>
                    </c:tx>
                    <c:dLblPos val="t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>
                        <c15:dlblFieldTable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80-4671-4CD9-B346-B06648EFE66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fr-FR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Simu5!$R$14:$R$51</c15:sqref>
                        </c15:formulaRef>
                      </c:ext>
                    </c:extLst>
                    <c:numCache>
                      <c:formatCode>General</c:formatCode>
                      <c:ptCount val="38"/>
                      <c:pt idx="0">
                        <c:v>-215000</c:v>
                      </c:pt>
                      <c:pt idx="1">
                        <c:v>-207000</c:v>
                      </c:pt>
                      <c:pt idx="2">
                        <c:v>-200000</c:v>
                      </c:pt>
                      <c:pt idx="3">
                        <c:v>-178000</c:v>
                      </c:pt>
                      <c:pt idx="4">
                        <c:v>-171000</c:v>
                      </c:pt>
                      <c:pt idx="5">
                        <c:v>-162000</c:v>
                      </c:pt>
                      <c:pt idx="6">
                        <c:v>-157000</c:v>
                      </c:pt>
                      <c:pt idx="7">
                        <c:v>-148000</c:v>
                      </c:pt>
                      <c:pt idx="8">
                        <c:v>-140000</c:v>
                      </c:pt>
                      <c:pt idx="9">
                        <c:v>-136000</c:v>
                      </c:pt>
                      <c:pt idx="10">
                        <c:v>-133000</c:v>
                      </c:pt>
                      <c:pt idx="11">
                        <c:v>-128000</c:v>
                      </c:pt>
                      <c:pt idx="12">
                        <c:v>-77000</c:v>
                      </c:pt>
                      <c:pt idx="13">
                        <c:v>-72000</c:v>
                      </c:pt>
                      <c:pt idx="14">
                        <c:v>-62000</c:v>
                      </c:pt>
                      <c:pt idx="15">
                        <c:v>-51000</c:v>
                      </c:pt>
                      <c:pt idx="16">
                        <c:v>-40000</c:v>
                      </c:pt>
                      <c:pt idx="17">
                        <c:v>-29000</c:v>
                      </c:pt>
                      <c:pt idx="18">
                        <c:v>-20000</c:v>
                      </c:pt>
                      <c:pt idx="19">
                        <c:v>20000</c:v>
                      </c:pt>
                      <c:pt idx="20">
                        <c:v>29000</c:v>
                      </c:pt>
                      <c:pt idx="21">
                        <c:v>40000</c:v>
                      </c:pt>
                      <c:pt idx="22">
                        <c:v>51000</c:v>
                      </c:pt>
                      <c:pt idx="23">
                        <c:v>62000</c:v>
                      </c:pt>
                      <c:pt idx="24">
                        <c:v>72000</c:v>
                      </c:pt>
                      <c:pt idx="25">
                        <c:v>77000</c:v>
                      </c:pt>
                      <c:pt idx="26">
                        <c:v>128000</c:v>
                      </c:pt>
                      <c:pt idx="27">
                        <c:v>133000</c:v>
                      </c:pt>
                      <c:pt idx="28">
                        <c:v>136000</c:v>
                      </c:pt>
                      <c:pt idx="29">
                        <c:v>140000</c:v>
                      </c:pt>
                      <c:pt idx="30">
                        <c:v>148000</c:v>
                      </c:pt>
                      <c:pt idx="31">
                        <c:v>157000</c:v>
                      </c:pt>
                      <c:pt idx="32">
                        <c:v>157000</c:v>
                      </c:pt>
                      <c:pt idx="33">
                        <c:v>171000</c:v>
                      </c:pt>
                      <c:pt idx="34">
                        <c:v>178000</c:v>
                      </c:pt>
                      <c:pt idx="35">
                        <c:v>200000</c:v>
                      </c:pt>
                      <c:pt idx="36">
                        <c:v>207000</c:v>
                      </c:pt>
                      <c:pt idx="37">
                        <c:v>215000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Simu5!$E$14:$E$51</c15:sqref>
                        </c15:formulaRef>
                      </c:ext>
                    </c:extLst>
                    <c:numCache>
                      <c:formatCode>0.000</c:formatCode>
                      <c:ptCount val="38"/>
                      <c:pt idx="0">
                        <c:v>7.8075877623722298E-2</c:v>
                      </c:pt>
                      <c:pt idx="1">
                        <c:v>6.1769066836759298E-2</c:v>
                      </c:pt>
                      <c:pt idx="2">
                        <c:v>6.1204128284732998E-2</c:v>
                      </c:pt>
                      <c:pt idx="3">
                        <c:v>5.9691789867421102E-2</c:v>
                      </c:pt>
                      <c:pt idx="4">
                        <c:v>6.0043033538023503E-2</c:v>
                      </c:pt>
                      <c:pt idx="5">
                        <c:v>5.96426418893206E-2</c:v>
                      </c:pt>
                      <c:pt idx="6">
                        <c:v>5.9428280509458302E-2</c:v>
                      </c:pt>
                      <c:pt idx="7">
                        <c:v>5.7211824163068102E-2</c:v>
                      </c:pt>
                      <c:pt idx="8">
                        <c:v>6.0435553337849099E-2</c:v>
                      </c:pt>
                      <c:pt idx="9">
                        <c:v>6.1536847026669603E-2</c:v>
                      </c:pt>
                      <c:pt idx="10">
                        <c:v>6.2703856542298306E-2</c:v>
                      </c:pt>
                      <c:pt idx="11">
                        <c:v>6.5430454313362599E-2</c:v>
                      </c:pt>
                      <c:pt idx="12">
                        <c:v>4.8066741571148701E-2</c:v>
                      </c:pt>
                      <c:pt idx="13">
                        <c:v>4.65057845154827E-2</c:v>
                      </c:pt>
                      <c:pt idx="14">
                        <c:v>4.2245155194301498E-2</c:v>
                      </c:pt>
                      <c:pt idx="15">
                        <c:v>3.4378440728093797E-2</c:v>
                      </c:pt>
                      <c:pt idx="16">
                        <c:v>2.8900198451154699E-2</c:v>
                      </c:pt>
                      <c:pt idx="17">
                        <c:v>0.02</c:v>
                      </c:pt>
                      <c:pt idx="18">
                        <c:v>4.0105257924011498E-2</c:v>
                      </c:pt>
                      <c:pt idx="19">
                        <c:v>5.2564739716768803E-2</c:v>
                      </c:pt>
                      <c:pt idx="20">
                        <c:v>3.9064764779150399E-2</c:v>
                      </c:pt>
                      <c:pt idx="21">
                        <c:v>3.8819950878136597E-2</c:v>
                      </c:pt>
                      <c:pt idx="22">
                        <c:v>4.3474028060728302E-2</c:v>
                      </c:pt>
                      <c:pt idx="23">
                        <c:v>4.68990045046042E-2</c:v>
                      </c:pt>
                      <c:pt idx="24">
                        <c:v>4.9867126939492003E-2</c:v>
                      </c:pt>
                      <c:pt idx="25">
                        <c:v>5.1833151034280801E-2</c:v>
                      </c:pt>
                      <c:pt idx="26">
                        <c:v>6.8808545539676205E-2</c:v>
                      </c:pt>
                      <c:pt idx="27">
                        <c:v>6.6015584435157995E-2</c:v>
                      </c:pt>
                      <c:pt idx="28">
                        <c:v>6.4800423398458096E-2</c:v>
                      </c:pt>
                      <c:pt idx="29">
                        <c:v>6.3630821269455101E-2</c:v>
                      </c:pt>
                      <c:pt idx="30">
                        <c:v>6.0568238081901302E-2</c:v>
                      </c:pt>
                      <c:pt idx="31">
                        <c:v>6.2480988897904197E-2</c:v>
                      </c:pt>
                      <c:pt idx="32">
                        <c:v>6.2744896781233905E-2</c:v>
                      </c:pt>
                      <c:pt idx="33">
                        <c:v>6.3361429217905496E-2</c:v>
                      </c:pt>
                      <c:pt idx="34">
                        <c:v>6.3189657237421204E-2</c:v>
                      </c:pt>
                      <c:pt idx="35">
                        <c:v>6.5871986204478705E-2</c:v>
                      </c:pt>
                      <c:pt idx="36">
                        <c:v>6.6695797869379098E-2</c:v>
                      </c:pt>
                      <c:pt idx="37">
                        <c:v>8.44513252959226E-2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5="http://schemas.microsoft.com/office/drawing/2012/chart" uri="{02D57815-91ED-43cb-92C2-25804820EDAC}">
                    <c15:datalabelsRange>
                      <c15:f>Simu1!$B$16:$B$53</c15:f>
                      <c15:dlblRangeCache>
                        <c:ptCount val="38"/>
                        <c:pt idx="0">
                          <c:v>PBL</c:v>
                        </c:pt>
                        <c:pt idx="1">
                          <c:v>Q5L</c:v>
                        </c:pt>
                        <c:pt idx="2">
                          <c:v>TCLMCL</c:v>
                        </c:pt>
                        <c:pt idx="3">
                          <c:v>Q4L</c:v>
                        </c:pt>
                        <c:pt idx="4">
                          <c:v>TCLMBL</c:v>
                        </c:pt>
                        <c:pt idx="5">
                          <c:v>Crab2L</c:v>
                        </c:pt>
                        <c:pt idx="6">
                          <c:v>Crab1L</c:v>
                        </c:pt>
                        <c:pt idx="7">
                          <c:v>D2L</c:v>
                        </c:pt>
                        <c:pt idx="8">
                          <c:v>TCLXL</c:v>
                        </c:pt>
                        <c:pt idx="9">
                          <c:v>TCTPHL</c:v>
                        </c:pt>
                        <c:pt idx="10">
                          <c:v>TCTPVL</c:v>
                        </c:pt>
                        <c:pt idx="11">
                          <c:v>TAXNL</c:v>
                        </c:pt>
                        <c:pt idx="12">
                          <c:v>D1L</c:v>
                        </c:pt>
                        <c:pt idx="13">
                          <c:v>CPL</c:v>
                        </c:pt>
                        <c:pt idx="14">
                          <c:v>Q3L</c:v>
                        </c:pt>
                        <c:pt idx="15">
                          <c:v>Q2bL</c:v>
                        </c:pt>
                        <c:pt idx="16">
                          <c:v>Q2aL</c:v>
                        </c:pt>
                        <c:pt idx="17">
                          <c:v>Q1L</c:v>
                        </c:pt>
                        <c:pt idx="18">
                          <c:v>PAL</c:v>
                        </c:pt>
                        <c:pt idx="19">
                          <c:v>PAR</c:v>
                        </c:pt>
                        <c:pt idx="20">
                          <c:v>Q1R</c:v>
                        </c:pt>
                        <c:pt idx="21">
                          <c:v>Q2aR</c:v>
                        </c:pt>
                        <c:pt idx="22">
                          <c:v>Q2bR</c:v>
                        </c:pt>
                        <c:pt idx="23">
                          <c:v>Q3R</c:v>
                        </c:pt>
                        <c:pt idx="24">
                          <c:v>CPR</c:v>
                        </c:pt>
                        <c:pt idx="25">
                          <c:v>D1R</c:v>
                        </c:pt>
                        <c:pt idx="26">
                          <c:v>TAXNR</c:v>
                        </c:pt>
                        <c:pt idx="27">
                          <c:v>TCTPVR</c:v>
                        </c:pt>
                        <c:pt idx="28">
                          <c:v>TCTPHR</c:v>
                        </c:pt>
                        <c:pt idx="29">
                          <c:v>TCLXR</c:v>
                        </c:pt>
                        <c:pt idx="30">
                          <c:v>D2R</c:v>
                        </c:pt>
                        <c:pt idx="31">
                          <c:v>Crab1R</c:v>
                        </c:pt>
                        <c:pt idx="32">
                          <c:v>Crab2R</c:v>
                        </c:pt>
                        <c:pt idx="33">
                          <c:v>TCLMBR</c:v>
                        </c:pt>
                        <c:pt idx="34">
                          <c:v>Q4R</c:v>
                        </c:pt>
                        <c:pt idx="35">
                          <c:v>TCLMCR</c:v>
                        </c:pt>
                        <c:pt idx="36">
                          <c:v>Q5R</c:v>
                        </c:pt>
                        <c:pt idx="37">
                          <c:v>PBR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81-4671-4CD9-B346-B06648EFE666}"/>
                  </c:ext>
                </c:extLst>
              </c15:ser>
            </c15:filteredScatterSeries>
          </c:ext>
        </c:extLst>
      </c:scatterChart>
      <c:valAx>
        <c:axId val="508144936"/>
        <c:scaling>
          <c:orientation val="minMax"/>
          <c:max val="220000"/>
          <c:min val="-22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8151824"/>
        <c:crosses val="autoZero"/>
        <c:crossBetween val="midCat"/>
        <c:majorUnit val="40000"/>
      </c:valAx>
      <c:valAx>
        <c:axId val="508151824"/>
        <c:scaling>
          <c:orientation val="minMax"/>
          <c:max val="0.4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8144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7039B9-337B-4234-8415-6320389F561B}" type="doc">
      <dgm:prSet loTypeId="urn:microsoft.com/office/officeart/2011/layout/HexagonRadial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9A2756A-C21C-4056-991D-9DB7E47CA8E4}">
      <dgm:prSet phldrT="[Text]" custT="1"/>
      <dgm:spPr>
        <a:ln w="57150"/>
      </dgm:spPr>
      <dgm:t>
        <a:bodyPr/>
        <a:lstStyle/>
        <a:p>
          <a:r>
            <a:rPr lang="en-US" sz="1500" b="1" dirty="0" smtClean="0"/>
            <a:t>LEAST SQUARE ADJUSTMENT</a:t>
          </a:r>
          <a:endParaRPr lang="en-US" sz="1500" b="1" dirty="0"/>
        </a:p>
      </dgm:t>
    </dgm:pt>
    <dgm:pt modelId="{061200FF-ADA5-45B1-AD9B-EF13A96D73A3}" type="parTrans" cxnId="{3C3F65B0-483D-427A-929C-95AE95EE971E}">
      <dgm:prSet/>
      <dgm:spPr/>
      <dgm:t>
        <a:bodyPr/>
        <a:lstStyle/>
        <a:p>
          <a:endParaRPr lang="en-US" sz="1400"/>
        </a:p>
      </dgm:t>
    </dgm:pt>
    <dgm:pt modelId="{F3AB54D8-70ED-4EA5-9E33-6273B0C21D32}" type="sibTrans" cxnId="{3C3F65B0-483D-427A-929C-95AE95EE971E}">
      <dgm:prSet/>
      <dgm:spPr/>
      <dgm:t>
        <a:bodyPr/>
        <a:lstStyle/>
        <a:p>
          <a:endParaRPr lang="en-US" sz="1400"/>
        </a:p>
      </dgm:t>
    </dgm:pt>
    <dgm:pt modelId="{047B1B47-057A-40A8-8D10-3E02B84FE727}">
      <dgm:prSet phldrT="[Text]" custT="1"/>
      <dgm:spPr/>
      <dgm:t>
        <a:bodyPr lIns="0" tIns="0" rIns="0" bIns="0"/>
        <a:lstStyle/>
        <a:p>
          <a:r>
            <a:rPr lang="en-US" sz="1400" dirty="0" smtClean="0"/>
            <a:t>3D transformation </a:t>
          </a:r>
          <a:endParaRPr lang="en-US" sz="1400" dirty="0"/>
        </a:p>
      </dgm:t>
    </dgm:pt>
    <dgm:pt modelId="{13C344E3-9F3D-412B-8A2E-4B363C114B8A}" type="parTrans" cxnId="{3AD19D02-5459-4C1F-9C3A-F6BDB34A912F}">
      <dgm:prSet/>
      <dgm:spPr/>
      <dgm:t>
        <a:bodyPr/>
        <a:lstStyle/>
        <a:p>
          <a:endParaRPr lang="en-US" sz="1400"/>
        </a:p>
      </dgm:t>
    </dgm:pt>
    <dgm:pt modelId="{1F13A869-657B-447C-8243-81A45D14DB9F}" type="sibTrans" cxnId="{3AD19D02-5459-4C1F-9C3A-F6BDB34A912F}">
      <dgm:prSet/>
      <dgm:spPr/>
      <dgm:t>
        <a:bodyPr/>
        <a:lstStyle/>
        <a:p>
          <a:endParaRPr lang="en-US" sz="1400"/>
        </a:p>
      </dgm:t>
    </dgm:pt>
    <dgm:pt modelId="{729A7878-8689-49E2-8235-75CF366DAD4E}">
      <dgm:prSet phldrT="[Text]" custT="1"/>
      <dgm:spPr/>
      <dgm:t>
        <a:bodyPr/>
        <a:lstStyle/>
        <a:p>
          <a:r>
            <a:rPr lang="en-US" sz="1400" dirty="0" smtClean="0"/>
            <a:t>Fiducialisation</a:t>
          </a:r>
          <a:endParaRPr lang="en-US" sz="1400" dirty="0"/>
        </a:p>
      </dgm:t>
    </dgm:pt>
    <dgm:pt modelId="{6FC8E8AC-4616-42FF-85FD-042525C75EEF}" type="parTrans" cxnId="{3D0FE9D0-5F8F-4DC4-9986-7787DB761D55}">
      <dgm:prSet/>
      <dgm:spPr/>
      <dgm:t>
        <a:bodyPr/>
        <a:lstStyle/>
        <a:p>
          <a:endParaRPr lang="en-US" sz="1400"/>
        </a:p>
      </dgm:t>
    </dgm:pt>
    <dgm:pt modelId="{B511661A-E410-4227-81B8-CC0B79BD1C8D}" type="sibTrans" cxnId="{3D0FE9D0-5F8F-4DC4-9986-7787DB761D55}">
      <dgm:prSet/>
      <dgm:spPr/>
      <dgm:t>
        <a:bodyPr/>
        <a:lstStyle/>
        <a:p>
          <a:endParaRPr lang="en-US" sz="1400"/>
        </a:p>
      </dgm:t>
    </dgm:pt>
    <dgm:pt modelId="{4A9C3A2A-6CF4-43C8-8533-20E33748AFA1}">
      <dgm:prSet phldrT="[Text]" custT="1"/>
      <dgm:spPr/>
      <dgm:t>
        <a:bodyPr/>
        <a:lstStyle/>
        <a:p>
          <a:r>
            <a:rPr lang="en-US" sz="1400" dirty="0" smtClean="0"/>
            <a:t>Calibration</a:t>
          </a:r>
          <a:endParaRPr lang="en-US" sz="1400" dirty="0"/>
        </a:p>
      </dgm:t>
    </dgm:pt>
    <dgm:pt modelId="{3891B74E-7F83-41B0-9820-6EC8D4394D40}" type="parTrans" cxnId="{62BBC671-21D7-4E9A-9695-C0612D14ACFF}">
      <dgm:prSet/>
      <dgm:spPr/>
      <dgm:t>
        <a:bodyPr/>
        <a:lstStyle/>
        <a:p>
          <a:endParaRPr lang="en-US" sz="1400"/>
        </a:p>
      </dgm:t>
    </dgm:pt>
    <dgm:pt modelId="{93C57445-4F1A-4717-B1B7-DDE89985E4F6}" type="sibTrans" cxnId="{62BBC671-21D7-4E9A-9695-C0612D14ACFF}">
      <dgm:prSet/>
      <dgm:spPr/>
      <dgm:t>
        <a:bodyPr/>
        <a:lstStyle/>
        <a:p>
          <a:endParaRPr lang="en-US" sz="1400"/>
        </a:p>
      </dgm:t>
    </dgm:pt>
    <dgm:pt modelId="{435CB74C-E446-4A58-91D8-6BA5D9834CCD}">
      <dgm:prSet phldrT="[Text]" custT="1"/>
      <dgm:spPr/>
      <dgm:t>
        <a:bodyPr/>
        <a:lstStyle/>
        <a:p>
          <a:r>
            <a:rPr lang="en-US" sz="1400" dirty="0" smtClean="0"/>
            <a:t>3D model</a:t>
          </a:r>
        </a:p>
        <a:p>
          <a:r>
            <a:rPr lang="en-US" sz="1400" dirty="0" smtClean="0"/>
            <a:t>Water</a:t>
          </a:r>
          <a:endParaRPr lang="en-US" sz="1400" dirty="0"/>
        </a:p>
      </dgm:t>
    </dgm:pt>
    <dgm:pt modelId="{783901DD-9886-47DE-BD44-71A49EBE3998}" type="parTrans" cxnId="{48BE66D4-2D1E-4AF7-8E32-8B0D0CD74F2C}">
      <dgm:prSet/>
      <dgm:spPr/>
      <dgm:t>
        <a:bodyPr/>
        <a:lstStyle/>
        <a:p>
          <a:endParaRPr lang="en-US" sz="1400"/>
        </a:p>
      </dgm:t>
    </dgm:pt>
    <dgm:pt modelId="{4C76AB95-FCDC-463D-9A8D-41BD86ED4520}" type="sibTrans" cxnId="{48BE66D4-2D1E-4AF7-8E32-8B0D0CD74F2C}">
      <dgm:prSet/>
      <dgm:spPr/>
      <dgm:t>
        <a:bodyPr/>
        <a:lstStyle/>
        <a:p>
          <a:endParaRPr lang="en-US" sz="1400"/>
        </a:p>
      </dgm:t>
    </dgm:pt>
    <dgm:pt modelId="{6EB556AC-95D7-484C-BD12-FC201E8983E8}">
      <dgm:prSet phldrT="[Text]" custT="1"/>
      <dgm:spPr/>
      <dgm:t>
        <a:bodyPr/>
        <a:lstStyle/>
        <a:p>
          <a:r>
            <a:rPr lang="en-US" sz="1400" dirty="0" smtClean="0"/>
            <a:t>3D model </a:t>
          </a:r>
        </a:p>
        <a:p>
          <a:r>
            <a:rPr lang="en-US" sz="1400" dirty="0" smtClean="0"/>
            <a:t>Wire</a:t>
          </a:r>
          <a:endParaRPr lang="en-US" sz="1400" dirty="0"/>
        </a:p>
      </dgm:t>
    </dgm:pt>
    <dgm:pt modelId="{11D37D07-A421-4FE8-9402-DD2E2C55A7C7}" type="parTrans" cxnId="{F2ECD8A8-D08D-414B-B883-2CF41C984198}">
      <dgm:prSet/>
      <dgm:spPr/>
      <dgm:t>
        <a:bodyPr/>
        <a:lstStyle/>
        <a:p>
          <a:endParaRPr lang="en-US" sz="1400"/>
        </a:p>
      </dgm:t>
    </dgm:pt>
    <dgm:pt modelId="{8D0AEC46-E11B-4D26-9C99-6259AB94F94B}" type="sibTrans" cxnId="{F2ECD8A8-D08D-414B-B883-2CF41C984198}">
      <dgm:prSet/>
      <dgm:spPr/>
      <dgm:t>
        <a:bodyPr/>
        <a:lstStyle/>
        <a:p>
          <a:endParaRPr lang="en-US" sz="1400"/>
        </a:p>
      </dgm:t>
    </dgm:pt>
    <dgm:pt modelId="{A0A0F8BA-5076-4F9C-B5D6-3B889653FBC8}">
      <dgm:prSet phldrT="[Text]" custT="1"/>
      <dgm:spPr/>
      <dgm:t>
        <a:bodyPr/>
        <a:lstStyle/>
        <a:p>
          <a:r>
            <a:rPr lang="en-US" sz="1400" dirty="0" smtClean="0"/>
            <a:t>3D model</a:t>
          </a:r>
        </a:p>
        <a:p>
          <a:r>
            <a:rPr lang="en-US" sz="1400" dirty="0" smtClean="0"/>
            <a:t>Distance</a:t>
          </a:r>
          <a:endParaRPr lang="en-US" sz="1400" dirty="0"/>
        </a:p>
      </dgm:t>
    </dgm:pt>
    <dgm:pt modelId="{CB0CD5E7-2258-4072-88F3-7EC2E1E0D1EA}" type="parTrans" cxnId="{732A175C-C00B-4F87-AC7B-92963A53E3ED}">
      <dgm:prSet/>
      <dgm:spPr/>
      <dgm:t>
        <a:bodyPr/>
        <a:lstStyle/>
        <a:p>
          <a:endParaRPr lang="en-US" sz="1400"/>
        </a:p>
      </dgm:t>
    </dgm:pt>
    <dgm:pt modelId="{1865B312-D657-48A3-BFA0-F3FD3EE9C62A}" type="sibTrans" cxnId="{732A175C-C00B-4F87-AC7B-92963A53E3ED}">
      <dgm:prSet/>
      <dgm:spPr/>
      <dgm:t>
        <a:bodyPr/>
        <a:lstStyle/>
        <a:p>
          <a:endParaRPr lang="en-US" sz="1400"/>
        </a:p>
      </dgm:t>
    </dgm:pt>
    <dgm:pt modelId="{2D7BAF93-3031-48F5-9E3D-1D38BA06EC17}" type="pres">
      <dgm:prSet presAssocID="{C37039B9-337B-4234-8415-6320389F561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2FAF6FC-094C-4927-8877-F1A9464F2A73}" type="pres">
      <dgm:prSet presAssocID="{D9A2756A-C21C-4056-991D-9DB7E47CA8E4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315C92BB-2766-45F6-9CC1-C1DAD726042C}" type="pres">
      <dgm:prSet presAssocID="{047B1B47-057A-40A8-8D10-3E02B84FE727}" presName="Accent1" presStyleCnt="0"/>
      <dgm:spPr/>
    </dgm:pt>
    <dgm:pt modelId="{513D7252-91A8-4856-9B25-1C95044C0AF0}" type="pres">
      <dgm:prSet presAssocID="{047B1B47-057A-40A8-8D10-3E02B84FE727}" presName="Accent" presStyleLbl="bgShp" presStyleIdx="0" presStyleCnt="6"/>
      <dgm:spPr/>
    </dgm:pt>
    <dgm:pt modelId="{5725972E-1E4B-43E7-9492-2F44B084B953}" type="pres">
      <dgm:prSet presAssocID="{047B1B47-057A-40A8-8D10-3E02B84FE72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5CC32B-6232-4AA1-BCEC-4AFFD272AEE2}" type="pres">
      <dgm:prSet presAssocID="{729A7878-8689-49E2-8235-75CF366DAD4E}" presName="Accent2" presStyleCnt="0"/>
      <dgm:spPr/>
    </dgm:pt>
    <dgm:pt modelId="{CD33A3C4-3825-43E7-8A3B-BD9674E31E3B}" type="pres">
      <dgm:prSet presAssocID="{729A7878-8689-49E2-8235-75CF366DAD4E}" presName="Accent" presStyleLbl="bgShp" presStyleIdx="1" presStyleCnt="6"/>
      <dgm:spPr/>
    </dgm:pt>
    <dgm:pt modelId="{FA8EC772-BFBB-4B8E-9CC6-9ED9E020A98F}" type="pres">
      <dgm:prSet presAssocID="{729A7878-8689-49E2-8235-75CF366DAD4E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3369C-9018-49FB-8EB6-6BD6C06E0C03}" type="pres">
      <dgm:prSet presAssocID="{4A9C3A2A-6CF4-43C8-8533-20E33748AFA1}" presName="Accent3" presStyleCnt="0"/>
      <dgm:spPr/>
    </dgm:pt>
    <dgm:pt modelId="{EA7E46B8-3020-44C9-9783-A66A18759A35}" type="pres">
      <dgm:prSet presAssocID="{4A9C3A2A-6CF4-43C8-8533-20E33748AFA1}" presName="Accent" presStyleLbl="bgShp" presStyleIdx="2" presStyleCnt="6"/>
      <dgm:spPr/>
    </dgm:pt>
    <dgm:pt modelId="{54FAE4C9-4A59-4594-86AC-4B51FC1147A4}" type="pres">
      <dgm:prSet presAssocID="{4A9C3A2A-6CF4-43C8-8533-20E33748AFA1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B708C-7102-42F8-8573-ECA6B0374D62}" type="pres">
      <dgm:prSet presAssocID="{435CB74C-E446-4A58-91D8-6BA5D9834CCD}" presName="Accent4" presStyleCnt="0"/>
      <dgm:spPr/>
    </dgm:pt>
    <dgm:pt modelId="{07809CCD-BAF1-4D9D-AC50-FD5E44650613}" type="pres">
      <dgm:prSet presAssocID="{435CB74C-E446-4A58-91D8-6BA5D9834CCD}" presName="Accent" presStyleLbl="bgShp" presStyleIdx="3" presStyleCnt="6"/>
      <dgm:spPr/>
    </dgm:pt>
    <dgm:pt modelId="{DEA73E22-3DA8-40DD-9A02-4DAB5B139F6C}" type="pres">
      <dgm:prSet presAssocID="{435CB74C-E446-4A58-91D8-6BA5D9834CCD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3EE25-D1F3-4BFF-AD16-5FE0D3902ADD}" type="pres">
      <dgm:prSet presAssocID="{6EB556AC-95D7-484C-BD12-FC201E8983E8}" presName="Accent5" presStyleCnt="0"/>
      <dgm:spPr/>
    </dgm:pt>
    <dgm:pt modelId="{54DFEDFF-622D-40C4-90AA-0C882A9DB250}" type="pres">
      <dgm:prSet presAssocID="{6EB556AC-95D7-484C-BD12-FC201E8983E8}" presName="Accent" presStyleLbl="bgShp" presStyleIdx="4" presStyleCnt="6"/>
      <dgm:spPr/>
    </dgm:pt>
    <dgm:pt modelId="{27FED869-5260-4D3C-B7BF-0E060A11872B}" type="pres">
      <dgm:prSet presAssocID="{6EB556AC-95D7-484C-BD12-FC201E8983E8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FC41D-1ECF-47C9-8365-4C74499961CF}" type="pres">
      <dgm:prSet presAssocID="{A0A0F8BA-5076-4F9C-B5D6-3B889653FBC8}" presName="Accent6" presStyleCnt="0"/>
      <dgm:spPr/>
    </dgm:pt>
    <dgm:pt modelId="{D9EC1D3D-8890-4032-B1A2-C5FF79E50F45}" type="pres">
      <dgm:prSet presAssocID="{A0A0F8BA-5076-4F9C-B5D6-3B889653FBC8}" presName="Accent" presStyleLbl="bgShp" presStyleIdx="5" presStyleCnt="6"/>
      <dgm:spPr/>
    </dgm:pt>
    <dgm:pt modelId="{D6A76AF7-3F5B-4BFE-A3AA-18E98B1DBB3D}" type="pres">
      <dgm:prSet presAssocID="{A0A0F8BA-5076-4F9C-B5D6-3B889653FBC8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0FE9D0-5F8F-4DC4-9986-7787DB761D55}" srcId="{D9A2756A-C21C-4056-991D-9DB7E47CA8E4}" destId="{729A7878-8689-49E2-8235-75CF366DAD4E}" srcOrd="1" destOrd="0" parTransId="{6FC8E8AC-4616-42FF-85FD-042525C75EEF}" sibTransId="{B511661A-E410-4227-81B8-CC0B79BD1C8D}"/>
    <dgm:cxn modelId="{1D21469C-30D9-449F-957C-8ABE95CA0AB8}" type="presOf" srcId="{729A7878-8689-49E2-8235-75CF366DAD4E}" destId="{FA8EC772-BFBB-4B8E-9CC6-9ED9E020A98F}" srcOrd="0" destOrd="0" presId="urn:microsoft.com/office/officeart/2011/layout/HexagonRadial"/>
    <dgm:cxn modelId="{A34C8C7A-FFAF-4A30-AA52-94677028AE37}" type="presOf" srcId="{6EB556AC-95D7-484C-BD12-FC201E8983E8}" destId="{27FED869-5260-4D3C-B7BF-0E060A11872B}" srcOrd="0" destOrd="0" presId="urn:microsoft.com/office/officeart/2011/layout/HexagonRadial"/>
    <dgm:cxn modelId="{E956110A-9123-4D04-9D82-FE82C937047A}" type="presOf" srcId="{4A9C3A2A-6CF4-43C8-8533-20E33748AFA1}" destId="{54FAE4C9-4A59-4594-86AC-4B51FC1147A4}" srcOrd="0" destOrd="0" presId="urn:microsoft.com/office/officeart/2011/layout/HexagonRadial"/>
    <dgm:cxn modelId="{3C3F65B0-483D-427A-929C-95AE95EE971E}" srcId="{C37039B9-337B-4234-8415-6320389F561B}" destId="{D9A2756A-C21C-4056-991D-9DB7E47CA8E4}" srcOrd="0" destOrd="0" parTransId="{061200FF-ADA5-45B1-AD9B-EF13A96D73A3}" sibTransId="{F3AB54D8-70ED-4EA5-9E33-6273B0C21D32}"/>
    <dgm:cxn modelId="{3AD19D02-5459-4C1F-9C3A-F6BDB34A912F}" srcId="{D9A2756A-C21C-4056-991D-9DB7E47CA8E4}" destId="{047B1B47-057A-40A8-8D10-3E02B84FE727}" srcOrd="0" destOrd="0" parTransId="{13C344E3-9F3D-412B-8A2E-4B363C114B8A}" sibTransId="{1F13A869-657B-447C-8243-81A45D14DB9F}"/>
    <dgm:cxn modelId="{48BE66D4-2D1E-4AF7-8E32-8B0D0CD74F2C}" srcId="{D9A2756A-C21C-4056-991D-9DB7E47CA8E4}" destId="{435CB74C-E446-4A58-91D8-6BA5D9834CCD}" srcOrd="3" destOrd="0" parTransId="{783901DD-9886-47DE-BD44-71A49EBE3998}" sibTransId="{4C76AB95-FCDC-463D-9A8D-41BD86ED4520}"/>
    <dgm:cxn modelId="{0B884BE6-4ABE-4717-906A-01A8C1DFF49C}" type="presOf" srcId="{A0A0F8BA-5076-4F9C-B5D6-3B889653FBC8}" destId="{D6A76AF7-3F5B-4BFE-A3AA-18E98B1DBB3D}" srcOrd="0" destOrd="0" presId="urn:microsoft.com/office/officeart/2011/layout/HexagonRadial"/>
    <dgm:cxn modelId="{62BBC671-21D7-4E9A-9695-C0612D14ACFF}" srcId="{D9A2756A-C21C-4056-991D-9DB7E47CA8E4}" destId="{4A9C3A2A-6CF4-43C8-8533-20E33748AFA1}" srcOrd="2" destOrd="0" parTransId="{3891B74E-7F83-41B0-9820-6EC8D4394D40}" sibTransId="{93C57445-4F1A-4717-B1B7-DDE89985E4F6}"/>
    <dgm:cxn modelId="{732A175C-C00B-4F87-AC7B-92963A53E3ED}" srcId="{D9A2756A-C21C-4056-991D-9DB7E47CA8E4}" destId="{A0A0F8BA-5076-4F9C-B5D6-3B889653FBC8}" srcOrd="5" destOrd="0" parTransId="{CB0CD5E7-2258-4072-88F3-7EC2E1E0D1EA}" sibTransId="{1865B312-D657-48A3-BFA0-F3FD3EE9C62A}"/>
    <dgm:cxn modelId="{A6E94E98-15D0-45E7-8825-369A3C086EC7}" type="presOf" srcId="{435CB74C-E446-4A58-91D8-6BA5D9834CCD}" destId="{DEA73E22-3DA8-40DD-9A02-4DAB5B139F6C}" srcOrd="0" destOrd="0" presId="urn:microsoft.com/office/officeart/2011/layout/HexagonRadial"/>
    <dgm:cxn modelId="{D9A89F27-EFE1-4595-A6A2-ADD78042A8DC}" type="presOf" srcId="{047B1B47-057A-40A8-8D10-3E02B84FE727}" destId="{5725972E-1E4B-43E7-9492-2F44B084B953}" srcOrd="0" destOrd="0" presId="urn:microsoft.com/office/officeart/2011/layout/HexagonRadial"/>
    <dgm:cxn modelId="{F2ECD8A8-D08D-414B-B883-2CF41C984198}" srcId="{D9A2756A-C21C-4056-991D-9DB7E47CA8E4}" destId="{6EB556AC-95D7-484C-BD12-FC201E8983E8}" srcOrd="4" destOrd="0" parTransId="{11D37D07-A421-4FE8-9402-DD2E2C55A7C7}" sibTransId="{8D0AEC46-E11B-4D26-9C99-6259AB94F94B}"/>
    <dgm:cxn modelId="{3FA146D0-869D-401B-BBBA-033C466E90D8}" type="presOf" srcId="{C37039B9-337B-4234-8415-6320389F561B}" destId="{2D7BAF93-3031-48F5-9E3D-1D38BA06EC17}" srcOrd="0" destOrd="0" presId="urn:microsoft.com/office/officeart/2011/layout/HexagonRadial"/>
    <dgm:cxn modelId="{5BB8577A-CECF-4E5A-A214-9993DFEB2214}" type="presOf" srcId="{D9A2756A-C21C-4056-991D-9DB7E47CA8E4}" destId="{82FAF6FC-094C-4927-8877-F1A9464F2A73}" srcOrd="0" destOrd="0" presId="urn:microsoft.com/office/officeart/2011/layout/HexagonRadial"/>
    <dgm:cxn modelId="{A27367B7-50C9-4B61-B62D-4442D4575B36}" type="presParOf" srcId="{2D7BAF93-3031-48F5-9E3D-1D38BA06EC17}" destId="{82FAF6FC-094C-4927-8877-F1A9464F2A73}" srcOrd="0" destOrd="0" presId="urn:microsoft.com/office/officeart/2011/layout/HexagonRadial"/>
    <dgm:cxn modelId="{4F382D83-DF83-47B7-98C5-9C4E9A4408A9}" type="presParOf" srcId="{2D7BAF93-3031-48F5-9E3D-1D38BA06EC17}" destId="{315C92BB-2766-45F6-9CC1-C1DAD726042C}" srcOrd="1" destOrd="0" presId="urn:microsoft.com/office/officeart/2011/layout/HexagonRadial"/>
    <dgm:cxn modelId="{31023C51-8A49-4A62-9E65-E46F34EFFAB5}" type="presParOf" srcId="{315C92BB-2766-45F6-9CC1-C1DAD726042C}" destId="{513D7252-91A8-4856-9B25-1C95044C0AF0}" srcOrd="0" destOrd="0" presId="urn:microsoft.com/office/officeart/2011/layout/HexagonRadial"/>
    <dgm:cxn modelId="{7E94AA9D-2DDC-40DA-A54F-A7E6F36B86E6}" type="presParOf" srcId="{2D7BAF93-3031-48F5-9E3D-1D38BA06EC17}" destId="{5725972E-1E4B-43E7-9492-2F44B084B953}" srcOrd="2" destOrd="0" presId="urn:microsoft.com/office/officeart/2011/layout/HexagonRadial"/>
    <dgm:cxn modelId="{F184BD7C-F404-448B-B89B-4A0A076AB214}" type="presParOf" srcId="{2D7BAF93-3031-48F5-9E3D-1D38BA06EC17}" destId="{865CC32B-6232-4AA1-BCEC-4AFFD272AEE2}" srcOrd="3" destOrd="0" presId="urn:microsoft.com/office/officeart/2011/layout/HexagonRadial"/>
    <dgm:cxn modelId="{58386F76-4C12-43C0-BE9F-E6EE225B2194}" type="presParOf" srcId="{865CC32B-6232-4AA1-BCEC-4AFFD272AEE2}" destId="{CD33A3C4-3825-43E7-8A3B-BD9674E31E3B}" srcOrd="0" destOrd="0" presId="urn:microsoft.com/office/officeart/2011/layout/HexagonRadial"/>
    <dgm:cxn modelId="{E0EEF52A-45D0-4026-9475-8979B7DB5310}" type="presParOf" srcId="{2D7BAF93-3031-48F5-9E3D-1D38BA06EC17}" destId="{FA8EC772-BFBB-4B8E-9CC6-9ED9E020A98F}" srcOrd="4" destOrd="0" presId="urn:microsoft.com/office/officeart/2011/layout/HexagonRadial"/>
    <dgm:cxn modelId="{730B24C1-E184-40D3-8CDD-5327BE39796A}" type="presParOf" srcId="{2D7BAF93-3031-48F5-9E3D-1D38BA06EC17}" destId="{5F23369C-9018-49FB-8EB6-6BD6C06E0C03}" srcOrd="5" destOrd="0" presId="urn:microsoft.com/office/officeart/2011/layout/HexagonRadial"/>
    <dgm:cxn modelId="{9C716238-62E1-421D-83B8-0D82CD94C010}" type="presParOf" srcId="{5F23369C-9018-49FB-8EB6-6BD6C06E0C03}" destId="{EA7E46B8-3020-44C9-9783-A66A18759A35}" srcOrd="0" destOrd="0" presId="urn:microsoft.com/office/officeart/2011/layout/HexagonRadial"/>
    <dgm:cxn modelId="{1A2F1958-4E14-45FD-B7CA-5CA175FECEBB}" type="presParOf" srcId="{2D7BAF93-3031-48F5-9E3D-1D38BA06EC17}" destId="{54FAE4C9-4A59-4594-86AC-4B51FC1147A4}" srcOrd="6" destOrd="0" presId="urn:microsoft.com/office/officeart/2011/layout/HexagonRadial"/>
    <dgm:cxn modelId="{B1DB3C10-2E05-4275-910A-BB6BC9C35818}" type="presParOf" srcId="{2D7BAF93-3031-48F5-9E3D-1D38BA06EC17}" destId="{1E6B708C-7102-42F8-8573-ECA6B0374D62}" srcOrd="7" destOrd="0" presId="urn:microsoft.com/office/officeart/2011/layout/HexagonRadial"/>
    <dgm:cxn modelId="{3B416E3E-B91D-4728-A360-58616B99C332}" type="presParOf" srcId="{1E6B708C-7102-42F8-8573-ECA6B0374D62}" destId="{07809CCD-BAF1-4D9D-AC50-FD5E44650613}" srcOrd="0" destOrd="0" presId="urn:microsoft.com/office/officeart/2011/layout/HexagonRadial"/>
    <dgm:cxn modelId="{EBF98B5E-FEE9-4794-8661-6C4641749F77}" type="presParOf" srcId="{2D7BAF93-3031-48F5-9E3D-1D38BA06EC17}" destId="{DEA73E22-3DA8-40DD-9A02-4DAB5B139F6C}" srcOrd="8" destOrd="0" presId="urn:microsoft.com/office/officeart/2011/layout/HexagonRadial"/>
    <dgm:cxn modelId="{B3BB325D-8BF1-4828-8AF4-8A39F710480D}" type="presParOf" srcId="{2D7BAF93-3031-48F5-9E3D-1D38BA06EC17}" destId="{F4E3EE25-D1F3-4BFF-AD16-5FE0D3902ADD}" srcOrd="9" destOrd="0" presId="urn:microsoft.com/office/officeart/2011/layout/HexagonRadial"/>
    <dgm:cxn modelId="{488AA190-03A8-40A8-8AE6-76E2601B47FB}" type="presParOf" srcId="{F4E3EE25-D1F3-4BFF-AD16-5FE0D3902ADD}" destId="{54DFEDFF-622D-40C4-90AA-0C882A9DB250}" srcOrd="0" destOrd="0" presId="urn:microsoft.com/office/officeart/2011/layout/HexagonRadial"/>
    <dgm:cxn modelId="{2EBB1887-6AB4-4F7C-91ED-163695B8399F}" type="presParOf" srcId="{2D7BAF93-3031-48F5-9E3D-1D38BA06EC17}" destId="{27FED869-5260-4D3C-B7BF-0E060A11872B}" srcOrd="10" destOrd="0" presId="urn:microsoft.com/office/officeart/2011/layout/HexagonRadial"/>
    <dgm:cxn modelId="{CAAC191E-FA3C-4684-BCAA-2ADE75A0AFA0}" type="presParOf" srcId="{2D7BAF93-3031-48F5-9E3D-1D38BA06EC17}" destId="{ECBFC41D-1ECF-47C9-8365-4C74499961CF}" srcOrd="11" destOrd="0" presId="urn:microsoft.com/office/officeart/2011/layout/HexagonRadial"/>
    <dgm:cxn modelId="{0793EF18-5393-4DFF-AB75-23D78FADE006}" type="presParOf" srcId="{ECBFC41D-1ECF-47C9-8365-4C74499961CF}" destId="{D9EC1D3D-8890-4032-B1A2-C5FF79E50F45}" srcOrd="0" destOrd="0" presId="urn:microsoft.com/office/officeart/2011/layout/HexagonRadial"/>
    <dgm:cxn modelId="{7B73BE53-C3BA-446A-8A05-6B9908C42FF5}" type="presParOf" srcId="{2D7BAF93-3031-48F5-9E3D-1D38BA06EC17}" destId="{D6A76AF7-3F5B-4BFE-A3AA-18E98B1DBB3D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AF6FC-094C-4927-8877-F1A9464F2A73}">
      <dsp:nvSpPr>
        <dsp:cNvPr id="0" name=""/>
        <dsp:cNvSpPr/>
      </dsp:nvSpPr>
      <dsp:spPr>
        <a:xfrm>
          <a:off x="2854344" y="1689310"/>
          <a:ext cx="2147186" cy="185740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LEAST SQUARE ADJUSTMENT</a:t>
          </a:r>
          <a:endParaRPr lang="en-US" sz="1500" b="1" kern="1200" dirty="0"/>
        </a:p>
      </dsp:txBody>
      <dsp:txXfrm>
        <a:off x="3210163" y="1997108"/>
        <a:ext cx="1435548" cy="1241807"/>
      </dsp:txXfrm>
    </dsp:sp>
    <dsp:sp modelId="{CD33A3C4-3825-43E7-8A3B-BD9674E31E3B}">
      <dsp:nvSpPr>
        <dsp:cNvPr id="0" name=""/>
        <dsp:cNvSpPr/>
      </dsp:nvSpPr>
      <dsp:spPr>
        <a:xfrm>
          <a:off x="4198895" y="800668"/>
          <a:ext cx="810127" cy="6980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25972E-1E4B-43E7-9492-2F44B084B953}">
      <dsp:nvSpPr>
        <dsp:cNvPr id="0" name=""/>
        <dsp:cNvSpPr/>
      </dsp:nvSpPr>
      <dsp:spPr>
        <a:xfrm>
          <a:off x="3052130" y="0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3D transformation </a:t>
          </a:r>
          <a:endParaRPr lang="en-US" sz="1400" kern="1200" dirty="0"/>
        </a:p>
      </dsp:txBody>
      <dsp:txXfrm>
        <a:off x="3343734" y="252272"/>
        <a:ext cx="1176396" cy="1017720"/>
      </dsp:txXfrm>
    </dsp:sp>
    <dsp:sp modelId="{EA7E46B8-3020-44C9-9783-A66A18759A35}">
      <dsp:nvSpPr>
        <dsp:cNvPr id="0" name=""/>
        <dsp:cNvSpPr/>
      </dsp:nvSpPr>
      <dsp:spPr>
        <a:xfrm>
          <a:off x="5144376" y="2105615"/>
          <a:ext cx="810127" cy="6980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8EC772-BFBB-4B8E-9CC6-9ED9E020A98F}">
      <dsp:nvSpPr>
        <dsp:cNvPr id="0" name=""/>
        <dsp:cNvSpPr/>
      </dsp:nvSpPr>
      <dsp:spPr>
        <a:xfrm>
          <a:off x="4665892" y="936294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Fiducialisation</a:t>
          </a:r>
          <a:endParaRPr lang="en-US" sz="1400" kern="1200" dirty="0"/>
        </a:p>
      </dsp:txBody>
      <dsp:txXfrm>
        <a:off x="4957496" y="1188566"/>
        <a:ext cx="1176396" cy="1017720"/>
      </dsp:txXfrm>
    </dsp:sp>
    <dsp:sp modelId="{07809CCD-BAF1-4D9D-AC50-FD5E44650613}">
      <dsp:nvSpPr>
        <dsp:cNvPr id="0" name=""/>
        <dsp:cNvSpPr/>
      </dsp:nvSpPr>
      <dsp:spPr>
        <a:xfrm>
          <a:off x="4487584" y="3578656"/>
          <a:ext cx="810127" cy="6980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4FAE4C9-4A59-4594-86AC-4B51FC1147A4}">
      <dsp:nvSpPr>
        <dsp:cNvPr id="0" name=""/>
        <dsp:cNvSpPr/>
      </dsp:nvSpPr>
      <dsp:spPr>
        <a:xfrm>
          <a:off x="4665892" y="2776940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Calibration</a:t>
          </a:r>
          <a:endParaRPr lang="en-US" sz="1400" kern="1200" dirty="0"/>
        </a:p>
      </dsp:txBody>
      <dsp:txXfrm>
        <a:off x="4957496" y="3029212"/>
        <a:ext cx="1176396" cy="1017720"/>
      </dsp:txXfrm>
    </dsp:sp>
    <dsp:sp modelId="{54DFEDFF-622D-40C4-90AA-0C882A9DB250}">
      <dsp:nvSpPr>
        <dsp:cNvPr id="0" name=""/>
        <dsp:cNvSpPr/>
      </dsp:nvSpPr>
      <dsp:spPr>
        <a:xfrm>
          <a:off x="2858339" y="3731563"/>
          <a:ext cx="810127" cy="6980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A73E22-3DA8-40DD-9A02-4DAB5B139F6C}">
      <dsp:nvSpPr>
        <dsp:cNvPr id="0" name=""/>
        <dsp:cNvSpPr/>
      </dsp:nvSpPr>
      <dsp:spPr>
        <a:xfrm>
          <a:off x="3052130" y="3714282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3D model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Water</a:t>
          </a:r>
          <a:endParaRPr lang="en-US" sz="1400" kern="1200" dirty="0"/>
        </a:p>
      </dsp:txBody>
      <dsp:txXfrm>
        <a:off x="3343734" y="3966554"/>
        <a:ext cx="1176396" cy="1017720"/>
      </dsp:txXfrm>
    </dsp:sp>
    <dsp:sp modelId="{D9EC1D3D-8890-4032-B1A2-C5FF79E50F45}">
      <dsp:nvSpPr>
        <dsp:cNvPr id="0" name=""/>
        <dsp:cNvSpPr/>
      </dsp:nvSpPr>
      <dsp:spPr>
        <a:xfrm>
          <a:off x="1897375" y="2427139"/>
          <a:ext cx="810127" cy="6980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7FED869-5260-4D3C-B7BF-0E060A11872B}">
      <dsp:nvSpPr>
        <dsp:cNvPr id="0" name=""/>
        <dsp:cNvSpPr/>
      </dsp:nvSpPr>
      <dsp:spPr>
        <a:xfrm>
          <a:off x="1430877" y="2777988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3D model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Wire</a:t>
          </a:r>
          <a:endParaRPr lang="en-US" sz="1400" kern="1200" dirty="0"/>
        </a:p>
      </dsp:txBody>
      <dsp:txXfrm>
        <a:off x="1722481" y="3030260"/>
        <a:ext cx="1176396" cy="1017720"/>
      </dsp:txXfrm>
    </dsp:sp>
    <dsp:sp modelId="{D6A76AF7-3F5B-4BFE-A3AA-18E98B1DBB3D}">
      <dsp:nvSpPr>
        <dsp:cNvPr id="0" name=""/>
        <dsp:cNvSpPr/>
      </dsp:nvSpPr>
      <dsp:spPr>
        <a:xfrm>
          <a:off x="1430877" y="934199"/>
          <a:ext cx="1759604" cy="152226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3D model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Distance</a:t>
          </a:r>
          <a:endParaRPr lang="en-US" sz="1400" kern="1200" dirty="0"/>
        </a:p>
      </dsp:txBody>
      <dsp:txXfrm>
        <a:off x="1722481" y="1186471"/>
        <a:ext cx="1176396" cy="1017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20.01.2022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November 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November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November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RUDE Vivien   |   3D calculation for the alignment of LHC low-beta quadrupoles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0.png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5" Type="http://schemas.openxmlformats.org/officeDocument/2006/relationships/image" Target="../media/image43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3D calculation for the alignment of LHC low-beta quadrupoles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4521459" cy="803787"/>
          </a:xfrm>
        </p:spPr>
        <p:txBody>
          <a:bodyPr/>
          <a:lstStyle/>
          <a:p>
            <a:pPr algn="l"/>
            <a:r>
              <a:rPr lang="en-US" sz="1800" dirty="0" smtClean="0"/>
              <a:t>RUDE </a:t>
            </a:r>
            <a:r>
              <a:rPr lang="en-US" sz="1800" dirty="0"/>
              <a:t>V</a:t>
            </a:r>
            <a:r>
              <a:rPr lang="en-US" sz="1800" dirty="0" smtClean="0"/>
              <a:t>ivien</a:t>
            </a:r>
            <a:endParaRPr lang="en-US" sz="1800" dirty="0"/>
          </a:p>
          <a:p>
            <a:pPr algn="l"/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November 2022 – IWAA 2022</a:t>
            </a:r>
            <a:endParaRPr lang="en-US" sz="1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9881726" y="6381896"/>
            <a:ext cx="2310274" cy="3763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i="1" dirty="0" smtClean="0"/>
              <a:t>On behalf : GM group</a:t>
            </a:r>
          </a:p>
          <a:p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603790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 model : Wire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10043" y="1254036"/>
            <a:ext cx="3593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u="sng">
                <a:solidFill>
                  <a:srgbClr val="FF0000"/>
                </a:solidFill>
              </a:defRPr>
            </a:lvl1pPr>
          </a:lstStyle>
          <a:p>
            <a:r>
              <a:rPr lang="fr-FR" u="none" dirty="0" smtClean="0">
                <a:solidFill>
                  <a:schemeClr val="accent1"/>
                </a:solidFill>
              </a:rPr>
              <a:t>A priori sigma : 10 </a:t>
            </a:r>
            <a:r>
              <a:rPr lang="el-GR" u="none" dirty="0" smtClean="0">
                <a:solidFill>
                  <a:schemeClr val="accent1"/>
                </a:solidFill>
              </a:rPr>
              <a:t>μ</a:t>
            </a:r>
            <a:r>
              <a:rPr lang="fr-FR" u="none" dirty="0" smtClean="0">
                <a:solidFill>
                  <a:schemeClr val="accent1"/>
                </a:solidFill>
              </a:rPr>
              <a:t>m per axis (1</a:t>
            </a:r>
            <a:r>
              <a:rPr lang="fr-FR" u="none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)</a:t>
            </a:r>
            <a:endParaRPr lang="en-US" u="none" dirty="0">
              <a:solidFill>
                <a:schemeClr val="accent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959" y="935975"/>
            <a:ext cx="5632440" cy="2177541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820047" y="2536904"/>
            <a:ext cx="0" cy="4030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V="1">
            <a:off x="1021554" y="2728129"/>
            <a:ext cx="0" cy="4030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36901" y="2675657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3103" y="2212571"/>
            <a:ext cx="1410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29" name="Freeform 28"/>
          <p:cNvSpPr/>
          <p:nvPr/>
        </p:nvSpPr>
        <p:spPr>
          <a:xfrm>
            <a:off x="1293873" y="1517969"/>
            <a:ext cx="4655127" cy="1094281"/>
          </a:xfrm>
          <a:custGeom>
            <a:avLst/>
            <a:gdLst>
              <a:gd name="connsiteX0" fmla="*/ 0 w 4655127"/>
              <a:gd name="connsiteY0" fmla="*/ 141316 h 1094281"/>
              <a:gd name="connsiteX1" fmla="*/ 598516 w 4655127"/>
              <a:gd name="connsiteY1" fmla="*/ 556953 h 1094281"/>
              <a:gd name="connsiteX2" fmla="*/ 897774 w 4655127"/>
              <a:gd name="connsiteY2" fmla="*/ 723207 h 1094281"/>
              <a:gd name="connsiteX3" fmla="*/ 1213658 w 4655127"/>
              <a:gd name="connsiteY3" fmla="*/ 872836 h 1094281"/>
              <a:gd name="connsiteX4" fmla="*/ 1521229 w 4655127"/>
              <a:gd name="connsiteY4" fmla="*/ 980902 h 1094281"/>
              <a:gd name="connsiteX5" fmla="*/ 1845425 w 4655127"/>
              <a:gd name="connsiteY5" fmla="*/ 1039091 h 1094281"/>
              <a:gd name="connsiteX6" fmla="*/ 2161309 w 4655127"/>
              <a:gd name="connsiteY6" fmla="*/ 1088967 h 1094281"/>
              <a:gd name="connsiteX7" fmla="*/ 2493818 w 4655127"/>
              <a:gd name="connsiteY7" fmla="*/ 1080655 h 1094281"/>
              <a:gd name="connsiteX8" fmla="*/ 3025833 w 4655127"/>
              <a:gd name="connsiteY8" fmla="*/ 980902 h 1094281"/>
              <a:gd name="connsiteX9" fmla="*/ 3408218 w 4655127"/>
              <a:gd name="connsiteY9" fmla="*/ 831273 h 1094281"/>
              <a:gd name="connsiteX10" fmla="*/ 3782291 w 4655127"/>
              <a:gd name="connsiteY10" fmla="*/ 640080 h 1094281"/>
              <a:gd name="connsiteX11" fmla="*/ 4073236 w 4655127"/>
              <a:gd name="connsiteY11" fmla="*/ 448887 h 1094281"/>
              <a:gd name="connsiteX12" fmla="*/ 4339244 w 4655127"/>
              <a:gd name="connsiteY12" fmla="*/ 232756 h 1094281"/>
              <a:gd name="connsiteX13" fmla="*/ 4488873 w 4655127"/>
              <a:gd name="connsiteY13" fmla="*/ 124691 h 1094281"/>
              <a:gd name="connsiteX14" fmla="*/ 4655127 w 4655127"/>
              <a:gd name="connsiteY14" fmla="*/ 0 h 109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55127" h="1094281">
                <a:moveTo>
                  <a:pt x="0" y="141316"/>
                </a:moveTo>
                <a:cubicBezTo>
                  <a:pt x="224443" y="300643"/>
                  <a:pt x="448887" y="459971"/>
                  <a:pt x="598516" y="556953"/>
                </a:cubicBezTo>
                <a:cubicBezTo>
                  <a:pt x="748145" y="653935"/>
                  <a:pt x="795250" y="670560"/>
                  <a:pt x="897774" y="723207"/>
                </a:cubicBezTo>
                <a:cubicBezTo>
                  <a:pt x="1000298" y="775854"/>
                  <a:pt x="1109749" y="829887"/>
                  <a:pt x="1213658" y="872836"/>
                </a:cubicBezTo>
                <a:cubicBezTo>
                  <a:pt x="1317567" y="915785"/>
                  <a:pt x="1415935" y="953193"/>
                  <a:pt x="1521229" y="980902"/>
                </a:cubicBezTo>
                <a:cubicBezTo>
                  <a:pt x="1626523" y="1008611"/>
                  <a:pt x="1738745" y="1021080"/>
                  <a:pt x="1845425" y="1039091"/>
                </a:cubicBezTo>
                <a:cubicBezTo>
                  <a:pt x="1952105" y="1057102"/>
                  <a:pt x="2053244" y="1082040"/>
                  <a:pt x="2161309" y="1088967"/>
                </a:cubicBezTo>
                <a:cubicBezTo>
                  <a:pt x="2269374" y="1095894"/>
                  <a:pt x="2349731" y="1098666"/>
                  <a:pt x="2493818" y="1080655"/>
                </a:cubicBezTo>
                <a:cubicBezTo>
                  <a:pt x="2637905" y="1062644"/>
                  <a:pt x="2873433" y="1022466"/>
                  <a:pt x="3025833" y="980902"/>
                </a:cubicBezTo>
                <a:cubicBezTo>
                  <a:pt x="3178233" y="939338"/>
                  <a:pt x="3282142" y="888077"/>
                  <a:pt x="3408218" y="831273"/>
                </a:cubicBezTo>
                <a:cubicBezTo>
                  <a:pt x="3534294" y="774469"/>
                  <a:pt x="3671455" y="703811"/>
                  <a:pt x="3782291" y="640080"/>
                </a:cubicBezTo>
                <a:cubicBezTo>
                  <a:pt x="3893127" y="576349"/>
                  <a:pt x="3980411" y="516774"/>
                  <a:pt x="4073236" y="448887"/>
                </a:cubicBezTo>
                <a:cubicBezTo>
                  <a:pt x="4166061" y="381000"/>
                  <a:pt x="4269971" y="286789"/>
                  <a:pt x="4339244" y="232756"/>
                </a:cubicBezTo>
                <a:cubicBezTo>
                  <a:pt x="4408517" y="178723"/>
                  <a:pt x="4436226" y="163484"/>
                  <a:pt x="4488873" y="124691"/>
                </a:cubicBezTo>
                <a:cubicBezTo>
                  <a:pt x="4541520" y="85898"/>
                  <a:pt x="4598323" y="42949"/>
                  <a:pt x="4655127" y="0"/>
                </a:cubicBezTo>
              </a:path>
            </a:pathLst>
          </a:cu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ultiply 29"/>
          <p:cNvSpPr/>
          <p:nvPr/>
        </p:nvSpPr>
        <p:spPr>
          <a:xfrm>
            <a:off x="1130965" y="1484234"/>
            <a:ext cx="365760" cy="365760"/>
          </a:xfrm>
          <a:prstGeom prst="mathMultiply">
            <a:avLst>
              <a:gd name="adj1" fmla="val 7611"/>
            </a:avLst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ultiply 30"/>
          <p:cNvSpPr/>
          <p:nvPr/>
        </p:nvSpPr>
        <p:spPr>
          <a:xfrm>
            <a:off x="5766120" y="1348155"/>
            <a:ext cx="365760" cy="365760"/>
          </a:xfrm>
          <a:prstGeom prst="mathMultiply">
            <a:avLst>
              <a:gd name="adj1" fmla="val 7611"/>
            </a:avLst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Multiply 31"/>
          <p:cNvSpPr/>
          <p:nvPr/>
        </p:nvSpPr>
        <p:spPr>
          <a:xfrm>
            <a:off x="3438556" y="2461074"/>
            <a:ext cx="365760" cy="365760"/>
          </a:xfrm>
          <a:prstGeom prst="mathMultiply">
            <a:avLst>
              <a:gd name="adj1" fmla="val 7611"/>
            </a:avLst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510123" y="2743068"/>
                <a:ext cx="22262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123" y="2743068"/>
                <a:ext cx="222625" cy="276999"/>
              </a:xfrm>
              <a:prstGeom prst="rect">
                <a:avLst/>
              </a:prstGeom>
              <a:blipFill>
                <a:blip r:embed="rId3"/>
                <a:stretch>
                  <a:fillRect l="-25000" r="-19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313845" y="3801723"/>
                <a:ext cx="3842206" cy="11489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𝐷𝑖𝑠𝑡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∗ </m:t>
                                </m:r>
                                <m:func>
                                  <m:func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fr-FR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func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              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𝐷𝑖𝑠𝑡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∗ </m:t>
                                </m:r>
                                <m:func>
                                  <m:func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fr-FR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  <m:r>
                                      <a:rPr lang="fr-FR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                 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  <m:d>
                                  <m:d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cosh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fr-F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fr-FR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fr-FR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𝐷𝑖𝑠𝑡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fr-FR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  <m:r>
                                                      <a:rPr lang="fr-FR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𝐷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fr-FR" b="0" i="1" smtClean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𝛼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845" y="3801723"/>
                <a:ext cx="3842206" cy="11489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2479992" y="3279406"/>
            <a:ext cx="18210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 smtClean="0"/>
              <a:t>Hyperbolic cosine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29069" y="3417905"/>
            <a:ext cx="42960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 smtClean="0">
                <a:solidFill>
                  <a:schemeClr val="tx2"/>
                </a:solidFill>
              </a:rPr>
              <a:t>Approximation : Second order polynomial</a:t>
            </a:r>
          </a:p>
          <a:p>
            <a:pPr algn="l"/>
            <a:r>
              <a:rPr lang="en-US" sz="1400" i="1" dirty="0" smtClean="0">
                <a:solidFill>
                  <a:schemeClr val="tx2"/>
                </a:solidFill>
              </a:rPr>
              <a:t>CERN </a:t>
            </a:r>
            <a:r>
              <a:rPr lang="en-US" sz="1400" i="1" dirty="0" smtClean="0">
                <a:solidFill>
                  <a:schemeClr val="tx2"/>
                </a:solidFill>
                <a:sym typeface="Symbol" panose="05050102010706020507" pitchFamily="18" charset="2"/>
              </a:rPr>
              <a:t>  60 000</a:t>
            </a:r>
            <a:endParaRPr lang="en-US" sz="1400" i="1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17759" y="5204477"/>
                <a:ext cx="519360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 smtClean="0"/>
                  <a:t>  : Coordinates of the lowest point B</a:t>
                </a:r>
              </a:p>
              <a:p>
                <a14:m>
                  <m:oMath xmlns:m="http://schemas.openxmlformats.org/officeDocument/2006/math">
                    <m:r>
                      <a:rPr lang="fr-FR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 smtClean="0"/>
                  <a:t> : Azimuth of the vertical plane containing the wire</a:t>
                </a:r>
              </a:p>
              <a:p>
                <a14:m>
                  <m:oMath xmlns:m="http://schemas.openxmlformats.org/officeDocument/2006/math">
                    <m:r>
                      <a:rPr lang="fr-FR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/>
                  <a:t> : </a:t>
                </a:r>
                <a14:m>
                  <m:oMath xmlns:m="http://schemas.openxmlformats.org/officeDocument/2006/math">
                    <m:r>
                      <a:rPr lang="fr-FR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p</a:t>
                </a:r>
                <a:r>
                  <a:rPr lang="en-US" dirty="0" smtClean="0"/>
                  <a:t>arameter of the wire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59" y="5204477"/>
                <a:ext cx="5193601" cy="830997"/>
              </a:xfrm>
              <a:prstGeom prst="rect">
                <a:avLst/>
              </a:prstGeom>
              <a:blipFill>
                <a:blip r:embed="rId5"/>
                <a:stretch>
                  <a:fillRect l="-1526" t="-9559" r="-1878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000" y="4098087"/>
            <a:ext cx="4748876" cy="869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168164" y="1238759"/>
                <a:ext cx="22262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164" y="1238759"/>
                <a:ext cx="222625" cy="276999"/>
              </a:xfrm>
              <a:prstGeom prst="rect">
                <a:avLst/>
              </a:prstGeom>
              <a:blipFill>
                <a:blip r:embed="rId7"/>
                <a:stretch>
                  <a:fillRect l="-38889" r="-50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837687" y="1136083"/>
                <a:ext cx="22262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687" y="1136083"/>
                <a:ext cx="222625" cy="276999"/>
              </a:xfrm>
              <a:prstGeom prst="rect">
                <a:avLst/>
              </a:prstGeom>
              <a:blipFill>
                <a:blip r:embed="rId8"/>
                <a:stretch>
                  <a:fillRect l="-38889" r="-5277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06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22" y="919163"/>
            <a:ext cx="6018228" cy="3384276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603790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 model : Water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94046" y="2148762"/>
            <a:ext cx="46076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Hydrostatic equilibrium </a:t>
            </a:r>
          </a:p>
          <a:p>
            <a:pPr algn="l"/>
            <a:r>
              <a:rPr lang="en-US" dirty="0" smtClean="0">
                <a:sym typeface="Wingdings" panose="05000000000000000000" pitchFamily="2" charset="2"/>
              </a:rPr>
              <a:t> Equipotential surface of the Earth’s gravity</a:t>
            </a:r>
            <a:endParaRPr lang="en-US" dirty="0" smtClean="0"/>
          </a:p>
        </p:txBody>
      </p:sp>
      <p:sp>
        <p:nvSpPr>
          <p:cNvPr id="10" name="Freeform 9"/>
          <p:cNvSpPr/>
          <p:nvPr/>
        </p:nvSpPr>
        <p:spPr>
          <a:xfrm>
            <a:off x="328613" y="1814513"/>
            <a:ext cx="6010275" cy="200025"/>
          </a:xfrm>
          <a:custGeom>
            <a:avLst/>
            <a:gdLst>
              <a:gd name="connsiteX0" fmla="*/ 0 w 6010275"/>
              <a:gd name="connsiteY0" fmla="*/ 200025 h 200025"/>
              <a:gd name="connsiteX1" fmla="*/ 947737 w 6010275"/>
              <a:gd name="connsiteY1" fmla="*/ 100012 h 200025"/>
              <a:gd name="connsiteX2" fmla="*/ 1909762 w 6010275"/>
              <a:gd name="connsiteY2" fmla="*/ 38100 h 200025"/>
              <a:gd name="connsiteX3" fmla="*/ 2676525 w 6010275"/>
              <a:gd name="connsiteY3" fmla="*/ 0 h 200025"/>
              <a:gd name="connsiteX4" fmla="*/ 3590925 w 6010275"/>
              <a:gd name="connsiteY4" fmla="*/ 9525 h 200025"/>
              <a:gd name="connsiteX5" fmla="*/ 4371975 w 6010275"/>
              <a:gd name="connsiteY5" fmla="*/ 38100 h 200025"/>
              <a:gd name="connsiteX6" fmla="*/ 5248275 w 6010275"/>
              <a:gd name="connsiteY6" fmla="*/ 90487 h 200025"/>
              <a:gd name="connsiteX7" fmla="*/ 6010275 w 6010275"/>
              <a:gd name="connsiteY7" fmla="*/ 176212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0275" h="200025">
                <a:moveTo>
                  <a:pt x="0" y="200025"/>
                </a:moveTo>
                <a:cubicBezTo>
                  <a:pt x="314721" y="163512"/>
                  <a:pt x="629443" y="126999"/>
                  <a:pt x="947737" y="100012"/>
                </a:cubicBezTo>
                <a:cubicBezTo>
                  <a:pt x="1266031" y="73024"/>
                  <a:pt x="1909762" y="38100"/>
                  <a:pt x="1909762" y="38100"/>
                </a:cubicBezTo>
                <a:lnTo>
                  <a:pt x="2676525" y="0"/>
                </a:lnTo>
                <a:lnTo>
                  <a:pt x="3590925" y="9525"/>
                </a:lnTo>
                <a:cubicBezTo>
                  <a:pt x="3873500" y="15875"/>
                  <a:pt x="4095750" y="24606"/>
                  <a:pt x="4371975" y="38100"/>
                </a:cubicBezTo>
                <a:cubicBezTo>
                  <a:pt x="4648200" y="51594"/>
                  <a:pt x="4975225" y="67468"/>
                  <a:pt x="5248275" y="90487"/>
                </a:cubicBezTo>
                <a:cubicBezTo>
                  <a:pt x="5521325" y="113506"/>
                  <a:pt x="5765800" y="144859"/>
                  <a:pt x="6010275" y="176212"/>
                </a:cubicBezTo>
              </a:path>
            </a:pathLst>
          </a:cu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45372" y="3416265"/>
            <a:ext cx="34753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Geoid Model : CERN Geoid 1985 </a:t>
            </a:r>
          </a:p>
        </p:txBody>
      </p:sp>
    </p:spTree>
    <p:extLst>
      <p:ext uri="{BB962C8B-B14F-4D97-AF65-F5344CB8AC3E}">
        <p14:creationId xmlns:p14="http://schemas.microsoft.com/office/powerpoint/2010/main" val="31194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373593"/>
            <a:ext cx="603790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Least square adjustment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06857193"/>
              </p:ext>
            </p:extLst>
          </p:nvPr>
        </p:nvGraphicFramePr>
        <p:xfrm>
          <a:off x="-728634" y="905069"/>
          <a:ext cx="7856374" cy="5236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50676" y="965681"/>
            <a:ext cx="3687035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 smtClean="0"/>
              <a:t>Observations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WPS : A priori sigma </a:t>
            </a:r>
            <a:r>
              <a:rPr lang="en-US" dirty="0" smtClean="0">
                <a:sym typeface="Wingdings" panose="05000000000000000000" pitchFamily="2" charset="2"/>
              </a:rPr>
              <a:t> 30 </a:t>
            </a:r>
            <a:r>
              <a:rPr lang="el-GR" dirty="0" smtClean="0">
                <a:sym typeface="Wingdings" panose="05000000000000000000" pitchFamily="2" charset="2"/>
              </a:rPr>
              <a:t>μ</a:t>
            </a:r>
            <a:r>
              <a:rPr lang="fr-FR" dirty="0" smtClean="0">
                <a:sym typeface="Wingdings" panose="05000000000000000000" pitchFamily="2" charset="2"/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HLS </a:t>
            </a:r>
            <a:r>
              <a:rPr lang="en-US" dirty="0"/>
              <a:t>: A priori sigma </a:t>
            </a:r>
            <a:r>
              <a:rPr lang="en-US" dirty="0">
                <a:sym typeface="Wingdings" panose="05000000000000000000" pitchFamily="2" charset="2"/>
              </a:rPr>
              <a:t> 30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DOMS </a:t>
            </a:r>
            <a:r>
              <a:rPr lang="en-US" dirty="0"/>
              <a:t>: A priori sigma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100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 smtClean="0">
                <a:sym typeface="Wingdings" panose="05000000000000000000" pitchFamily="2" charset="2"/>
              </a:rPr>
              <a:t>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50676" y="2318717"/>
            <a:ext cx="352019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 smtClean="0"/>
              <a:t>Main Parameters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3D positions of the components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Sags of the wires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Heights of the water networks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0676" y="3965889"/>
            <a:ext cx="5697072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u="sng" dirty="0" smtClean="0"/>
              <a:t>Accuracy (in R-local):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Radial position of the components : [74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 </a:t>
            </a:r>
            <a:r>
              <a:rPr lang="en-US" dirty="0"/>
              <a:t>: 100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</a:t>
            </a:r>
            <a:r>
              <a:rPr lang="en-US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position of the components : [45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 </a:t>
            </a:r>
            <a:r>
              <a:rPr lang="en-US" dirty="0"/>
              <a:t>: 67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</a:t>
            </a:r>
            <a:r>
              <a:rPr lang="en-US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Sag (absolute accuracy) : 40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Height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en-US" dirty="0"/>
              <a:t>(absolute accuracy) : 30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fr-FR" dirty="0">
                <a:sym typeface="Wingdings" panose="05000000000000000000" pitchFamily="2" charset="2"/>
              </a:rPr>
              <a:t>m</a:t>
            </a:r>
            <a:endParaRPr lang="en-US" dirty="0"/>
          </a:p>
        </p:txBody>
      </p:sp>
      <p:sp>
        <p:nvSpPr>
          <p:cNvPr id="10" name="Hexagon 9"/>
          <p:cNvSpPr/>
          <p:nvPr/>
        </p:nvSpPr>
        <p:spPr>
          <a:xfrm>
            <a:off x="2110713" y="2582726"/>
            <a:ext cx="2156487" cy="1859040"/>
          </a:xfrm>
          <a:prstGeom prst="hexagon">
            <a:avLst>
              <a:gd name="adj" fmla="val 27049"/>
              <a:gd name="vf" fmla="val 115470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170393"/>
            <a:ext cx="603790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 : Alignment</a:t>
            </a:r>
            <a:endParaRPr lang="en-US" dirty="0"/>
          </a:p>
        </p:txBody>
      </p:sp>
      <p:pic>
        <p:nvPicPr>
          <p:cNvPr id="8" name="Alignment-at-cold-IP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292" t="5740" b="5926"/>
          <a:stretch/>
        </p:blipFill>
        <p:spPr>
          <a:xfrm>
            <a:off x="2002607" y="1003300"/>
            <a:ext cx="1018939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4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981200" y="751169"/>
            <a:ext cx="9921004" cy="5534517"/>
            <a:chOff x="1333500" y="391869"/>
            <a:chExt cx="10565077" cy="58938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2FFFF"/>
                </a:clrFrom>
                <a:clrTo>
                  <a:srgbClr val="F2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58"/>
            <a:stretch/>
          </p:blipFill>
          <p:spPr>
            <a:xfrm>
              <a:off x="1333500" y="437322"/>
              <a:ext cx="10479126" cy="584836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344873" y="5661881"/>
              <a:ext cx="65242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28 Feb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03005" y="5661881"/>
              <a:ext cx="65242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27 Mar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32795" y="5661881"/>
              <a:ext cx="60971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23 Apr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30390" y="5661881"/>
              <a:ext cx="68448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20 May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12433" y="5661881"/>
              <a:ext cx="56746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13 Jul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484446" y="5661881"/>
              <a:ext cx="653000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09 Aug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510224" y="5661881"/>
              <a:ext cx="71654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05 Sep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14873" y="5809879"/>
              <a:ext cx="126957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           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76300" y="5661881"/>
              <a:ext cx="63158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16 Jun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34589" y="5431049"/>
              <a:ext cx="32060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60 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4588" y="4807243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64 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34588" y="4183437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68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34588" y="3554841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72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34588" y="1639481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84 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4588" y="1028315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88 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34588" y="391869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92 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5400000">
              <a:off x="1820468" y="2815654"/>
              <a:ext cx="126957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                       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34588" y="2296281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80 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34588" y="2931035"/>
              <a:ext cx="32060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76  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1122978" y="2877174"/>
              <a:ext cx="1740861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200" dirty="0" smtClean="0">
                  <a:solidFill>
                    <a:schemeClr val="tx2"/>
                  </a:solidFill>
                </a:rPr>
                <a:t>Humidity [ % ]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87651" y="5892713"/>
              <a:ext cx="617926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200" dirty="0" smtClean="0">
                  <a:solidFill>
                    <a:schemeClr val="tx2"/>
                  </a:solidFill>
                </a:rPr>
                <a:t>Time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850382" y="391869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52.50 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850382" y="1001084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52.45 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850382" y="1610299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52.40 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850382" y="3544149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52.25 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850382" y="4183437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52.20  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850382" y="4807243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52.15 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850382" y="5447631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52.10  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11046421" y="2823442"/>
              <a:ext cx="1365758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200" dirty="0" smtClean="0">
                  <a:solidFill>
                    <a:srgbClr val="E74A3A"/>
                  </a:solidFill>
                </a:rPr>
                <a:t>Sag [ mm ]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 rot="5400000">
              <a:off x="10591620" y="2815655"/>
              <a:ext cx="126957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chemeClr val="tx2"/>
                  </a:solidFill>
                </a:rPr>
                <a:t>                       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50382" y="2249491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52.35  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850382" y="2888683"/>
              <a:ext cx="58830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E74A3A"/>
                  </a:solidFill>
                </a:rPr>
                <a:t>52.30  </a:t>
              </a:r>
            </a:p>
          </p:txBody>
        </p:sp>
      </p:grpSp>
      <p:sp>
        <p:nvSpPr>
          <p:cNvPr id="47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170393"/>
            <a:ext cx="7250496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 : Sag versus Humidity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041900" y="1274235"/>
            <a:ext cx="0" cy="4008965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147714" y="2750820"/>
            <a:ext cx="1203856" cy="3847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500" dirty="0" smtClean="0">
                <a:solidFill>
                  <a:schemeClr val="tx2"/>
                </a:solidFill>
                <a:sym typeface="Symbol" panose="05050102010706020507" pitchFamily="18" charset="2"/>
              </a:rPr>
              <a:t> = </a:t>
            </a:r>
            <a:r>
              <a:rPr lang="en-US" sz="2500" dirty="0" smtClean="0">
                <a:solidFill>
                  <a:schemeClr val="tx2"/>
                </a:solidFill>
              </a:rPr>
              <a:t>28%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9101175" y="1274235"/>
            <a:ext cx="0" cy="4008965"/>
          </a:xfrm>
          <a:prstGeom prst="straightConnector1">
            <a:avLst/>
          </a:prstGeom>
          <a:ln>
            <a:solidFill>
              <a:srgbClr val="E74A3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429778" y="2893996"/>
            <a:ext cx="1638269" cy="3847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500" dirty="0" smtClean="0">
                <a:solidFill>
                  <a:srgbClr val="E74A3A"/>
                </a:solidFill>
                <a:sym typeface="Symbol" panose="05050102010706020507" pitchFamily="18" charset="2"/>
              </a:rPr>
              <a:t> = </a:t>
            </a:r>
            <a:r>
              <a:rPr lang="en-US" sz="2500" dirty="0" smtClean="0">
                <a:solidFill>
                  <a:srgbClr val="E74A3A"/>
                </a:solidFill>
              </a:rPr>
              <a:t>350 </a:t>
            </a:r>
            <a:r>
              <a:rPr lang="el-GR" sz="2500" dirty="0" smtClean="0">
                <a:solidFill>
                  <a:srgbClr val="E74A3A"/>
                </a:solidFill>
              </a:rPr>
              <a:t>μ</a:t>
            </a:r>
            <a:r>
              <a:rPr lang="fr-FR" sz="2500" dirty="0" smtClean="0">
                <a:solidFill>
                  <a:srgbClr val="E74A3A"/>
                </a:solidFill>
              </a:rPr>
              <a:t>m</a:t>
            </a:r>
            <a:endParaRPr lang="en-US" sz="2500" dirty="0" smtClean="0">
              <a:solidFill>
                <a:srgbClr val="E74A3A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09399" y="130727"/>
            <a:ext cx="19620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 smtClean="0"/>
              <a:t>Carbon Kevlar wire</a:t>
            </a:r>
          </a:p>
          <a:p>
            <a:pPr algn="ctr"/>
            <a:r>
              <a:rPr lang="en-US" dirty="0" smtClean="0"/>
              <a:t>L = 140 m</a:t>
            </a:r>
          </a:p>
        </p:txBody>
      </p:sp>
    </p:spTree>
    <p:extLst>
      <p:ext uri="{BB962C8B-B14F-4D97-AF65-F5344CB8AC3E}">
        <p14:creationId xmlns:p14="http://schemas.microsoft.com/office/powerpoint/2010/main" val="16096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0984"/>
          <a:stretch/>
        </p:blipFill>
        <p:spPr>
          <a:xfrm>
            <a:off x="377188" y="2171700"/>
            <a:ext cx="11787187" cy="2814638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170393"/>
            <a:ext cx="7250496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 : Height of water network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6772" y="4501347"/>
            <a:ext cx="10545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21 Aug 2020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04789" y="4501347"/>
            <a:ext cx="106439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21 Nov 2020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13742" y="4501347"/>
            <a:ext cx="105317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21 Feb 2021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79614" y="4501347"/>
            <a:ext cx="1083630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24 May 2021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2098" y="4501347"/>
            <a:ext cx="10545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24 Aug 2021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76062" y="4501347"/>
            <a:ext cx="106439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24 Nov 2021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31989" y="4501347"/>
            <a:ext cx="105317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24 Feb 2022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831213" y="4501347"/>
            <a:ext cx="1033937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27 May 2022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114939" y="4501347"/>
            <a:ext cx="1004827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27 Aug 2022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34091" y="4716790"/>
            <a:ext cx="1829180" cy="2308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</a:rPr>
              <a:t>                  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84143" y="4763567"/>
            <a:ext cx="580256" cy="3179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200" dirty="0" smtClean="0">
                <a:solidFill>
                  <a:schemeClr val="tx2"/>
                </a:solidFill>
              </a:rPr>
              <a:t>Time</a:t>
            </a:r>
          </a:p>
        </p:txBody>
      </p:sp>
      <p:sp>
        <p:nvSpPr>
          <p:cNvPr id="26" name="TextBox 25"/>
          <p:cNvSpPr txBox="1"/>
          <p:nvPr/>
        </p:nvSpPr>
        <p:spPr>
          <a:xfrm rot="5400000">
            <a:off x="-355074" y="3175337"/>
            <a:ext cx="1990299" cy="2308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</a:rPr>
              <a:t>                        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531979" y="3141488"/>
            <a:ext cx="1679947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200" dirty="0" smtClean="0">
                <a:solidFill>
                  <a:schemeClr val="tx2"/>
                </a:solidFill>
              </a:rPr>
              <a:t>Height [ mm 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0078" y="4274121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359291.500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0077" y="3843406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359292.000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0077" y="3412691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359292.500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0077" y="2981976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359293.000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0077" y="2551322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359293.500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0076" y="2120521"/>
            <a:ext cx="9441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359294.000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01349" y="3076999"/>
            <a:ext cx="0" cy="981851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94175" y="3310765"/>
            <a:ext cx="1365758" cy="3847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500" dirty="0" smtClean="0">
                <a:solidFill>
                  <a:schemeClr val="tx2"/>
                </a:solidFill>
                <a:sym typeface="Symbol" panose="05050102010706020507" pitchFamily="18" charset="2"/>
              </a:rPr>
              <a:t> = </a:t>
            </a:r>
            <a:r>
              <a:rPr lang="en-US" sz="2500" dirty="0" smtClean="0">
                <a:solidFill>
                  <a:schemeClr val="tx2"/>
                </a:solidFill>
              </a:rPr>
              <a:t>1 mm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671331" y="2766766"/>
            <a:ext cx="6456669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96006" y="2269629"/>
            <a:ext cx="2059859" cy="3847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500" dirty="0" smtClean="0">
                <a:solidFill>
                  <a:schemeClr val="tx2"/>
                </a:solidFill>
                <a:sym typeface="Symbol" panose="05050102010706020507" pitchFamily="18" charset="2"/>
              </a:rPr>
              <a:t> = </a:t>
            </a:r>
            <a:r>
              <a:rPr lang="en-US" sz="2500" dirty="0" smtClean="0">
                <a:solidFill>
                  <a:schemeClr val="tx2"/>
                </a:solidFill>
              </a:rPr>
              <a:t>16 months</a:t>
            </a:r>
          </a:p>
        </p:txBody>
      </p:sp>
    </p:spTree>
    <p:extLst>
      <p:ext uri="{BB962C8B-B14F-4D97-AF65-F5344CB8AC3E}">
        <p14:creationId xmlns:p14="http://schemas.microsoft.com/office/powerpoint/2010/main" val="9310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Cooling_down_IP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6178" b="7157"/>
          <a:stretch/>
        </p:blipFill>
        <p:spPr>
          <a:xfrm>
            <a:off x="1756228" y="798022"/>
            <a:ext cx="10435771" cy="508738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5128260" y="4587240"/>
            <a:ext cx="335280" cy="2286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699760" y="4667250"/>
            <a:ext cx="643890" cy="114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487160" y="4530725"/>
            <a:ext cx="259715" cy="136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253220" y="4310063"/>
            <a:ext cx="200343" cy="19669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9653270" y="4333875"/>
            <a:ext cx="626586" cy="395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0509488" y="4353640"/>
            <a:ext cx="313293" cy="5476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966563" y="2837974"/>
            <a:ext cx="334725" cy="2738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9186028" y="2873814"/>
            <a:ext cx="617578" cy="1369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685965" y="2873814"/>
            <a:ext cx="338973" cy="799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904665" y="2971800"/>
            <a:ext cx="338973" cy="535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24567" y="3040848"/>
            <a:ext cx="633296" cy="1667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626886" y="3040848"/>
            <a:ext cx="338020" cy="22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170393"/>
            <a:ext cx="7250496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 : Cooling Down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7545372" y="5890603"/>
            <a:ext cx="33528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961373" y="5777689"/>
            <a:ext cx="11378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Warm position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7545372" y="6029198"/>
            <a:ext cx="1502710" cy="215444"/>
            <a:chOff x="7545372" y="6029198"/>
            <a:chExt cx="1502710" cy="215444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7545372" y="6142112"/>
              <a:ext cx="335280" cy="0"/>
            </a:xfrm>
            <a:prstGeom prst="line">
              <a:avLst/>
            </a:prstGeom>
            <a:ln w="2857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8012542" y="6029198"/>
              <a:ext cx="103554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Cold position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238340" y="3950436"/>
            <a:ext cx="1484031" cy="1294473"/>
            <a:chOff x="9238340" y="3950436"/>
            <a:chExt cx="1484031" cy="1294473"/>
          </a:xfrm>
        </p:grpSpPr>
        <p:grpSp>
          <p:nvGrpSpPr>
            <p:cNvPr id="57" name="Group 56"/>
            <p:cNvGrpSpPr/>
            <p:nvPr/>
          </p:nvGrpSpPr>
          <p:grpSpPr>
            <a:xfrm>
              <a:off x="9238340" y="3950436"/>
              <a:ext cx="1484031" cy="1294473"/>
              <a:chOff x="9171665" y="3950436"/>
              <a:chExt cx="1484031" cy="1294473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>
                <a:off x="9269117" y="4015212"/>
                <a:ext cx="400050" cy="63785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9455767" y="3950436"/>
                <a:ext cx="7742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 smtClean="0"/>
                  <a:t>400 </a:t>
                </a:r>
                <a:r>
                  <a:rPr lang="el-GR" dirty="0" smtClean="0"/>
                  <a:t>μ</a:t>
                </a:r>
                <a:r>
                  <a:rPr lang="fr-FR" dirty="0" smtClean="0"/>
                  <a:t>m</a:t>
                </a:r>
                <a:endParaRPr lang="en-US" dirty="0" smtClean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21445390">
                <a:off x="9171665" y="4967910"/>
                <a:ext cx="7694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FF0000"/>
                    </a:solidFill>
                  </a:rPr>
                  <a:t>2.5 </a:t>
                </a:r>
                <a:r>
                  <a:rPr lang="fr-FR" dirty="0">
                    <a:solidFill>
                      <a:srgbClr val="FF0000"/>
                    </a:solidFill>
                  </a:rPr>
                  <a:t>m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m</a:t>
                </a:r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 rot="21446145">
                <a:off x="10078615" y="4926234"/>
                <a:ext cx="5770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FF0000"/>
                    </a:solidFill>
                  </a:rPr>
                  <a:t>1 </a:t>
                </a:r>
                <a:r>
                  <a:rPr lang="fr-FR" dirty="0">
                    <a:solidFill>
                      <a:srgbClr val="FF0000"/>
                    </a:solidFill>
                  </a:rPr>
                  <a:t>m</a:t>
                </a:r>
                <a:r>
                  <a:rPr lang="fr-FR" dirty="0" smtClean="0">
                    <a:solidFill>
                      <a:srgbClr val="FF0000"/>
                    </a:solidFill>
                  </a:rPr>
                  <a:t>m</a:t>
                </a:r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315253" y="4605430"/>
                <a:ext cx="3077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FR" dirty="0" smtClean="0">
                    <a:solidFill>
                      <a:schemeClr val="tx2"/>
                    </a:solidFill>
                  </a:rPr>
                  <a:t>Q1</a:t>
                </a:r>
                <a:endParaRPr lang="en-US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973908" y="4569609"/>
                <a:ext cx="3077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FR" dirty="0" smtClean="0">
                    <a:solidFill>
                      <a:schemeClr val="tx2"/>
                    </a:solidFill>
                  </a:rPr>
                  <a:t>Q2</a:t>
                </a:r>
                <a:endParaRPr lang="en-US" dirty="0" smtClean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61" name="Right Arrow 60"/>
            <p:cNvSpPr/>
            <p:nvPr/>
          </p:nvSpPr>
          <p:spPr>
            <a:xfrm rot="21434746">
              <a:off x="9494309" y="4901040"/>
              <a:ext cx="282279" cy="1246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Arrow 67"/>
            <p:cNvSpPr/>
            <p:nvPr/>
          </p:nvSpPr>
          <p:spPr>
            <a:xfrm rot="21434746">
              <a:off x="10300729" y="4875067"/>
              <a:ext cx="143937" cy="12469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208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7755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Perspective : HL-LHC</a:t>
            </a:r>
            <a:endParaRPr lang="en-US" dirty="0"/>
          </a:p>
        </p:txBody>
      </p:sp>
      <p:pic>
        <p:nvPicPr>
          <p:cNvPr id="6" name="Picture 5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430"/>
          <a:stretch/>
        </p:blipFill>
        <p:spPr>
          <a:xfrm>
            <a:off x="392633" y="673624"/>
            <a:ext cx="11385359" cy="50137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3618132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1939328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602406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 dirty="0"/>
              <a:t>UR55</a:t>
            </a:r>
            <a:endParaRPr lang="fr-FR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036589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4319322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3592115"/>
            <a:ext cx="2814296" cy="204365"/>
            <a:chOff x="6920847" y="3372095"/>
            <a:chExt cx="2205757" cy="160936"/>
          </a:xfrm>
        </p:grpSpPr>
        <p:sp>
          <p:nvSpPr>
            <p:cNvPr id="46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Q1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Q2A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sp>
          <p:nvSpPr>
            <p:cNvPr id="48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Q2B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sp>
          <p:nvSpPr>
            <p:cNvPr id="49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Q3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CP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  <p:sp>
          <p:nvSpPr>
            <p:cNvPr id="51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</a:rPr>
                <a:t>D1</a:t>
              </a:r>
              <a:endParaRPr lang="en-GB" sz="106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4968323"/>
            <a:ext cx="775739" cy="623927"/>
            <a:chOff x="357915" y="4883927"/>
            <a:chExt cx="581804" cy="467945"/>
          </a:xfrm>
        </p:grpSpPr>
        <p:sp>
          <p:nvSpPr>
            <p:cNvPr id="85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85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4736597"/>
            <a:ext cx="367496" cy="1828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</a:rPr>
              <a:t>D2</a:t>
            </a:r>
            <a:endParaRPr lang="en-GB" sz="1067" dirty="0">
              <a:solidFill>
                <a:schemeClr val="bg1"/>
              </a:solidFill>
            </a:endParaRPr>
          </a:p>
        </p:txBody>
      </p:sp>
      <p:sp>
        <p:nvSpPr>
          <p:cNvPr id="88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131258"/>
            <a:ext cx="367496" cy="1828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89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5466045"/>
            <a:ext cx="367496" cy="1828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 dirty="0">
                <a:solidFill>
                  <a:schemeClr val="bg1"/>
                </a:solidFill>
              </a:rPr>
              <a:t>Q5</a:t>
            </a:r>
            <a:endParaRPr lang="en-GB" sz="1067" dirty="0">
              <a:solidFill>
                <a:schemeClr val="bg1"/>
              </a:solidFill>
            </a:endParaRPr>
          </a:p>
        </p:txBody>
      </p:sp>
      <p:sp>
        <p:nvSpPr>
          <p:cNvPr id="9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4905070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2344702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091469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4529997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0697969-5225-8247-AB27-C9BD393E620F}"/>
              </a:ext>
            </a:extLst>
          </p:cNvPr>
          <p:cNvSpPr/>
          <p:nvPr/>
        </p:nvSpPr>
        <p:spPr>
          <a:xfrm>
            <a:off x="3372231" y="1184125"/>
            <a:ext cx="3057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</a:t>
            </a:r>
          </a:p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Modena and M. Mendes </a:t>
            </a:r>
          </a:p>
        </p:txBody>
      </p:sp>
      <p:sp>
        <p:nvSpPr>
          <p:cNvPr id="111" name="TextBox 110"/>
          <p:cNvSpPr txBox="1"/>
          <p:nvPr/>
        </p:nvSpPr>
        <p:spPr>
          <a:xfrm rot="20832314">
            <a:off x="10876712" y="4332313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LHC</a:t>
            </a:r>
          </a:p>
        </p:txBody>
      </p:sp>
      <p:sp>
        <p:nvSpPr>
          <p:cNvPr id="112" name="Left-Right Arrow 111"/>
          <p:cNvSpPr/>
          <p:nvPr/>
        </p:nvSpPr>
        <p:spPr>
          <a:xfrm rot="20822060">
            <a:off x="10160645" y="4149696"/>
            <a:ext cx="1553579" cy="199306"/>
          </a:xfrm>
          <a:prstGeom prst="leftRightArrow">
            <a:avLst/>
          </a:prstGeom>
          <a:solidFill>
            <a:srgbClr val="FFC000"/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Left-Right Arrow 112"/>
          <p:cNvSpPr/>
          <p:nvPr/>
        </p:nvSpPr>
        <p:spPr>
          <a:xfrm rot="20822060">
            <a:off x="2129792" y="4774755"/>
            <a:ext cx="9701431" cy="219395"/>
          </a:xfrm>
          <a:prstGeom prst="leftRightArrow">
            <a:avLst/>
          </a:prstGeom>
          <a:solidFill>
            <a:srgbClr val="FF0000"/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 rot="20832314">
            <a:off x="7055556" y="4805837"/>
            <a:ext cx="1019510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200" dirty="0" smtClean="0">
                <a:solidFill>
                  <a:srgbClr val="FF0000"/>
                </a:solidFill>
              </a:rPr>
              <a:t>HL-LHC</a:t>
            </a:r>
          </a:p>
        </p:txBody>
      </p:sp>
      <p:sp>
        <p:nvSpPr>
          <p:cNvPr id="34" name="TextBox 33"/>
          <p:cNvSpPr txBox="1"/>
          <p:nvPr/>
        </p:nvSpPr>
        <p:spPr>
          <a:xfrm rot="20800793">
            <a:off x="7265795" y="5116760"/>
            <a:ext cx="785471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2200" dirty="0" smtClean="0">
                <a:solidFill>
                  <a:srgbClr val="FF0000"/>
                </a:solidFill>
              </a:rPr>
              <a:t>210 m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20848989">
            <a:off x="10937796" y="4582203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>
                <a:solidFill>
                  <a:srgbClr val="FFC000"/>
                </a:solidFill>
              </a:rPr>
              <a:t>5</a:t>
            </a:r>
            <a:r>
              <a:rPr lang="fr-FR" dirty="0" smtClean="0">
                <a:solidFill>
                  <a:srgbClr val="FFC000"/>
                </a:solidFill>
              </a:rPr>
              <a:t>0 m</a:t>
            </a:r>
            <a:endParaRPr lang="en-US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3258" y="724267"/>
            <a:ext cx="10740204" cy="49510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components cryostat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tunnel : +/- 0.1 </a:t>
            </a:r>
            <a:r>
              <a:rPr lang="fr-CH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 *</a:t>
            </a:r>
            <a:endParaRPr lang="fr-CH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tunnel w.r.t the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+/- 0.15 </a:t>
            </a:r>
            <a:r>
              <a:rPr lang="fr-CH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 *</a:t>
            </a:r>
            <a:endParaRPr lang="fr-CH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CH" sz="22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11506" y="4231876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711506" y="4627920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4231876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8" idx="3"/>
            <a:endCxn id="8" idx="1"/>
          </p:cNvCxnSpPr>
          <p:nvPr/>
        </p:nvCxnSpPr>
        <p:spPr>
          <a:xfrm flipH="1">
            <a:off x="0" y="4627920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68247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4560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00873" y="4519908"/>
            <a:ext cx="281081" cy="216024"/>
          </a:xfrm>
          <a:prstGeom prst="rect">
            <a:avLst/>
          </a:prstGeom>
          <a:solidFill>
            <a:srgbClr val="FFC000"/>
          </a:solidFill>
          <a:ln>
            <a:solidFill>
              <a:schemeClr val="accent3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17186" y="4519908"/>
            <a:ext cx="281081" cy="216024"/>
          </a:xfrm>
          <a:prstGeom prst="rect">
            <a:avLst/>
          </a:prstGeom>
          <a:solidFill>
            <a:srgbClr val="FFC000"/>
          </a:solidFill>
          <a:ln>
            <a:solidFill>
              <a:schemeClr val="accent3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33499" y="4519908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49812" y="4519908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66125" y="4519908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682438" y="4519908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98751" y="4519908"/>
            <a:ext cx="281081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15064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31377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947690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264003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579881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895759" y="4519908"/>
            <a:ext cx="281081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548460" y="4070557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068764" y="2189730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545145" y="219628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15880" y="219628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21092" y="219628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485488" y="2196287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968208" y="2189730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398201" y="1690800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014714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483065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51416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958181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431967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905181" y="1834816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4095651" y="2122798"/>
            <a:ext cx="91588" cy="2310813"/>
            <a:chOff x="4095651" y="3495882"/>
            <a:chExt cx="95662" cy="1307827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564252" y="2122798"/>
            <a:ext cx="91588" cy="2310813"/>
            <a:chOff x="4095651" y="3495882"/>
            <a:chExt cx="95662" cy="1307827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5033201" y="2122798"/>
            <a:ext cx="91588" cy="2310813"/>
            <a:chOff x="4095651" y="3495882"/>
            <a:chExt cx="95662" cy="1307827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7057595" y="2122798"/>
            <a:ext cx="91588" cy="2310813"/>
            <a:chOff x="4095651" y="3495882"/>
            <a:chExt cx="95662" cy="1307827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7526196" y="2122798"/>
            <a:ext cx="91588" cy="2310813"/>
            <a:chOff x="4095651" y="3495882"/>
            <a:chExt cx="95662" cy="1307827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7995145" y="2122798"/>
            <a:ext cx="91588" cy="2310813"/>
            <a:chOff x="4095651" y="3495882"/>
            <a:chExt cx="95662" cy="1307827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279402" y="4519908"/>
            <a:ext cx="9473272" cy="216024"/>
            <a:chOff x="2279402" y="4869160"/>
            <a:chExt cx="9473272" cy="216024"/>
          </a:xfrm>
        </p:grpSpPr>
        <p:sp>
          <p:nvSpPr>
            <p:cNvPr id="64" name="Rectangle 63"/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74133" y="3459461"/>
            <a:ext cx="30620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Q1 and Q5 :</a:t>
            </a:r>
          </a:p>
          <a:p>
            <a:r>
              <a:rPr lang="en-US" sz="1500" dirty="0"/>
              <a:t>TDR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 mm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399499" y="3459461"/>
            <a:ext cx="37914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Q5-left and Q5-right :</a:t>
            </a:r>
          </a:p>
          <a:p>
            <a:r>
              <a:rPr lang="en-US" sz="1500" dirty="0"/>
              <a:t>TDR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0.15 mm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779421" y="151277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On main component</a:t>
            </a:r>
            <a:endParaRPr lang="en-US" dirty="0"/>
          </a:p>
        </p:txBody>
      </p:sp>
      <p:sp>
        <p:nvSpPr>
          <p:cNvPr id="8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1147268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Perspective : HL-LHC Alignment requirement</a:t>
            </a:r>
            <a:endParaRPr lang="en-US" dirty="0"/>
          </a:p>
        </p:txBody>
      </p:sp>
      <p:grpSp>
        <p:nvGrpSpPr>
          <p:cNvPr id="84" name="Group 83"/>
          <p:cNvGrpSpPr/>
          <p:nvPr/>
        </p:nvGrpSpPr>
        <p:grpSpPr>
          <a:xfrm>
            <a:off x="386780" y="5183249"/>
            <a:ext cx="11675622" cy="950735"/>
            <a:chOff x="386780" y="5497110"/>
            <a:chExt cx="11675622" cy="95073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85" name="Can 84"/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  <a:grp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5732179" y="5828781"/>
              <a:ext cx="9204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C00000"/>
                  </a:solidFill>
                </a:rPr>
                <a:t>R = 0.15 mm</a:t>
              </a:r>
              <a:endParaRPr lang="en-US" sz="1000" dirty="0">
                <a:solidFill>
                  <a:srgbClr val="C0000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Left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Right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86780" y="5486938"/>
            <a:ext cx="5013927" cy="652939"/>
            <a:chOff x="386780" y="5800799"/>
            <a:chExt cx="5013927" cy="652939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91" name="Can 90"/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>
              <a:stCxn id="91" idx="3"/>
              <a:endCxn id="91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 rot="21434826">
              <a:off x="4550794" y="5800799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R = 0.1 mm</a:t>
              </a:r>
              <a:endParaRPr lang="en-US" sz="10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000464" y="5503933"/>
            <a:ext cx="4989142" cy="538560"/>
            <a:chOff x="7000464" y="5817794"/>
            <a:chExt cx="4989142" cy="538560"/>
          </a:xfrm>
        </p:grpSpPr>
        <p:sp>
          <p:nvSpPr>
            <p:cNvPr id="110" name="Can 109"/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>
              <a:endCxn id="110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 rot="210176">
              <a:off x="7040190" y="58177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accent1"/>
                  </a:solidFill>
                </a:rPr>
                <a:t>R = 0.1 mm</a:t>
              </a:r>
              <a:endParaRPr lang="en-US" sz="10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96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48148E-6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48148E-6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48148E-6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48148E-6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48148E-6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48148E-6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48148E-6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48148E-6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1.48148E-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1.48148E-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1.48148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1.48148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1.48148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1.48148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1.48148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1.48148E-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1.48148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1.48148E-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1.48148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1.48148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1.48148E-6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1.48148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1.48148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80" grpId="0"/>
      <p:bldP spid="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Perspective : Accuracy of the sensors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5170"/>
              </p:ext>
            </p:extLst>
          </p:nvPr>
        </p:nvGraphicFramePr>
        <p:xfrm>
          <a:off x="7015774" y="775132"/>
          <a:ext cx="5004000" cy="239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24000">
                  <a:extLst>
                    <a:ext uri="{9D8B030D-6E8A-4147-A177-3AD203B41FA5}">
                      <a16:colId xmlns:a16="http://schemas.microsoft.com/office/drawing/2014/main" val="40293028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64204562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03962306"/>
                    </a:ext>
                  </a:extLst>
                </a:gridCol>
              </a:tblGrid>
              <a:tr h="327472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HL-LHC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026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WPS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2409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465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 range Distance</a:t>
                      </a:r>
                    </a:p>
                    <a:p>
                      <a:pPr algn="ctr"/>
                      <a:r>
                        <a:rPr lang="en-US" sz="1600" dirty="0" smtClean="0"/>
                        <a:t>Link</a:t>
                      </a:r>
                      <a:r>
                        <a:rPr lang="en-US" sz="1600" baseline="0" dirty="0" smtClean="0"/>
                        <a:t> UPS-tunnel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609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Inclinometer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rad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19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Internal monitoring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 </a:t>
                      </a:r>
                      <a:r>
                        <a:rPr lang="el-GR" sz="1600" dirty="0" smtClean="0"/>
                        <a:t>μ</a:t>
                      </a:r>
                      <a:r>
                        <a:rPr lang="fr-FR" sz="1600" dirty="0" smtClean="0"/>
                        <a:t>m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337211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-383289" y="2144724"/>
            <a:ext cx="7855429" cy="4092926"/>
            <a:chOff x="3022395" y="1878393"/>
            <a:chExt cx="9112641" cy="47479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144" t="2156"/>
            <a:stretch/>
          </p:blipFill>
          <p:spPr>
            <a:xfrm>
              <a:off x="4115646" y="2008953"/>
              <a:ext cx="7668304" cy="461741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257872" y="3516879"/>
              <a:ext cx="877164" cy="428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wire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12961" y="2529683"/>
              <a:ext cx="876172" cy="39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</a:rPr>
                <a:t>HLS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66651" y="3453734"/>
              <a:ext cx="1121222" cy="39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600" i="1">
                  <a:solidFill>
                    <a:schemeClr val="accent6"/>
                  </a:solidFill>
                </a:defRPr>
              </a:lvl1pPr>
            </a:lstStyle>
            <a:p>
              <a:r>
                <a:rPr lang="en-US" b="1" dirty="0">
                  <a:solidFill>
                    <a:schemeClr val="accent2"/>
                  </a:solidFill>
                </a:rPr>
                <a:t>WPS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22395" y="2626135"/>
              <a:ext cx="2406516" cy="678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chemeClr val="accent2"/>
                  </a:solidFill>
                </a:rPr>
                <a:t>Long range </a:t>
              </a:r>
              <a:endParaRPr lang="en-US" sz="1600" b="1" i="1" dirty="0" smtClean="0">
                <a:solidFill>
                  <a:schemeClr val="accent2"/>
                </a:solidFill>
              </a:endParaRPr>
            </a:p>
            <a:p>
              <a:pPr algn="ctr"/>
              <a:r>
                <a:rPr lang="en-US" sz="1600" b="1" i="1" dirty="0" smtClean="0">
                  <a:solidFill>
                    <a:schemeClr val="accent2"/>
                  </a:solidFill>
                </a:rPr>
                <a:t>FSI</a:t>
              </a:r>
              <a:endParaRPr lang="en-US" sz="16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87873" y="2940199"/>
              <a:ext cx="1631200" cy="39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</a:rPr>
                <a:t>Inclinometer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67027" y="1878393"/>
              <a:ext cx="1790079" cy="678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600" i="1">
                  <a:solidFill>
                    <a:schemeClr val="accent6"/>
                  </a:solidFill>
                </a:defRPr>
              </a:lvl1pPr>
            </a:lstStyle>
            <a:p>
              <a:endParaRPr lang="en-US" b="1" dirty="0">
                <a:solidFill>
                  <a:schemeClr val="accent2"/>
                </a:solidFill>
              </a:endParaRPr>
            </a:p>
            <a:p>
              <a:r>
                <a:rPr lang="en-US" b="1" dirty="0">
                  <a:solidFill>
                    <a:schemeClr val="accent2"/>
                  </a:solidFill>
                </a:rPr>
                <a:t>Wire to wire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56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erialLHC.jpg"/>
          <p:cNvPicPr>
            <a:picLocks noChangeAspect="1"/>
          </p:cNvPicPr>
          <p:nvPr/>
        </p:nvPicPr>
        <p:blipFill>
          <a:blip r:embed="rId2" cstate="print"/>
          <a:srcRect t="3914"/>
          <a:stretch>
            <a:fillRect/>
          </a:stretch>
        </p:blipFill>
        <p:spPr>
          <a:xfrm rot="235747">
            <a:off x="5702002" y="1534556"/>
            <a:ext cx="5626078" cy="36982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740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55406" y="1346146"/>
            <a:ext cx="4026743" cy="30469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LHC Low Beta Quadrupoles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Alignment requirement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3D calculations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Results</a:t>
            </a:r>
          </a:p>
          <a:p>
            <a:pPr algn="l"/>
            <a:endParaRPr lang="en-US" sz="22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 smtClean="0"/>
              <a:t>Perspective : HL-LHC</a:t>
            </a:r>
          </a:p>
        </p:txBody>
      </p:sp>
    </p:spTree>
    <p:extLst>
      <p:ext uri="{BB962C8B-B14F-4D97-AF65-F5344CB8AC3E}">
        <p14:creationId xmlns:p14="http://schemas.microsoft.com/office/powerpoint/2010/main" val="29709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3659" y="1266043"/>
            <a:ext cx="5972901" cy="50903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Perspective : LHC </a:t>
            </a:r>
            <a:r>
              <a:rPr lang="en-US" dirty="0" smtClean="0">
                <a:sym typeface="Wingdings" panose="05000000000000000000" pitchFamily="2" charset="2"/>
              </a:rPr>
              <a:t> HL-LHC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3139" y="0"/>
            <a:ext cx="1949920" cy="1632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97697" y="539135"/>
            <a:ext cx="124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F0ED6"/>
                </a:solidFill>
              </a:rPr>
              <a:t>Accuracy</a:t>
            </a:r>
            <a:endParaRPr lang="en-US" dirty="0">
              <a:solidFill>
                <a:srgbClr val="2F0ED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07546" y="539135"/>
            <a:ext cx="128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EBD0D"/>
                </a:solidFill>
              </a:rPr>
              <a:t>Reliability</a:t>
            </a:r>
            <a:endParaRPr lang="en-US" dirty="0">
              <a:solidFill>
                <a:srgbClr val="AEBD0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89084" y="1598106"/>
            <a:ext cx="2303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Cost / scope / time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5243" y="723801"/>
            <a:ext cx="32316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Improve accuracy and reliability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8304" y="1419870"/>
            <a:ext cx="6009669" cy="475274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3648" y="4701949"/>
            <a:ext cx="20133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</a:rPr>
              <a:t>LHC configuration</a:t>
            </a:r>
          </a:p>
          <a:p>
            <a:pPr algn="ctr"/>
            <a:r>
              <a:rPr lang="en-US" b="1" dirty="0" smtClean="0">
                <a:solidFill>
                  <a:srgbClr val="FFC000"/>
                </a:solidFill>
              </a:rPr>
              <a:t>“ Q1 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89093" y="4701949"/>
            <a:ext cx="2938305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HL-LHC configuration</a:t>
            </a:r>
          </a:p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“ Q1 “</a:t>
            </a:r>
          </a:p>
        </p:txBody>
      </p:sp>
    </p:spTree>
    <p:extLst>
      <p:ext uri="{BB962C8B-B14F-4D97-AF65-F5344CB8AC3E}">
        <p14:creationId xmlns:p14="http://schemas.microsoft.com/office/powerpoint/2010/main" val="409293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Perspective : LHC </a:t>
            </a:r>
            <a:r>
              <a:rPr lang="en-US" dirty="0" smtClean="0">
                <a:sym typeface="Wingdings" panose="05000000000000000000" pitchFamily="2" charset="2"/>
              </a:rPr>
              <a:t> HL-LHC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9000" y="1038342"/>
            <a:ext cx="19492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Number of sensors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000289"/>
              </p:ext>
            </p:extLst>
          </p:nvPr>
        </p:nvGraphicFramePr>
        <p:xfrm>
          <a:off x="2289000" y="1464973"/>
          <a:ext cx="6372000" cy="239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4029302804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64204562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503962306"/>
                    </a:ext>
                  </a:extLst>
                </a:gridCol>
              </a:tblGrid>
              <a:tr h="3274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Per IP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HL-LHC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026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WPS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140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2409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90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465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 range Distance</a:t>
                      </a:r>
                    </a:p>
                    <a:p>
                      <a:pPr algn="ctr"/>
                      <a:r>
                        <a:rPr lang="en-US" sz="1600" dirty="0" smtClean="0"/>
                        <a:t>Link</a:t>
                      </a:r>
                      <a:r>
                        <a:rPr lang="en-US" sz="1600" baseline="0" dirty="0" smtClean="0"/>
                        <a:t> UPS-tunnel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609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Inclinometer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50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19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Internal monitoring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160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33721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63626" y="4012365"/>
            <a:ext cx="79989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2200" b="1" dirty="0" smtClean="0"/>
              <a:t>SUM :</a:t>
            </a:r>
            <a:endParaRPr lang="en-US" sz="22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083645" y="4500551"/>
            <a:ext cx="15773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 smtClean="0"/>
              <a:t>34 components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031893" y="4506112"/>
            <a:ext cx="14491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 smtClean="0"/>
              <a:t>6 components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599357" y="4012365"/>
            <a:ext cx="314189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2200" b="1" dirty="0" smtClean="0"/>
              <a:t>53</a:t>
            </a:r>
            <a:endParaRPr lang="en-US" sz="2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311879" y="4012365"/>
            <a:ext cx="626775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00" b="1" dirty="0">
                <a:sym typeface="Symbol" panose="05050102010706020507" pitchFamily="18" charset="2"/>
              </a:rPr>
              <a:t></a:t>
            </a:r>
            <a:r>
              <a:rPr lang="fr-FR" sz="2200" b="1" dirty="0" smtClean="0"/>
              <a:t>450</a:t>
            </a: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27023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 223"/>
          <p:cNvSpPr/>
          <p:nvPr/>
        </p:nvSpPr>
        <p:spPr>
          <a:xfrm>
            <a:off x="4383881" y="4239732"/>
            <a:ext cx="3412968" cy="229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63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3501" y="920792"/>
            <a:ext cx="5076711" cy="37240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u="sng" dirty="0" smtClean="0"/>
              <a:t>LHC Low Beta alignment requirement </a:t>
            </a:r>
          </a:p>
          <a:p>
            <a:pPr algn="l"/>
            <a:r>
              <a:rPr lang="en-US" sz="2200" dirty="0"/>
              <a:t>	</a:t>
            </a: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200" dirty="0" smtClean="0"/>
              <a:t>+/-0.15 mm (1</a:t>
            </a:r>
            <a:r>
              <a:rPr lang="en-US" sz="2200" dirty="0" smtClean="0">
                <a:sym typeface="Symbol" panose="05050102010706020507" pitchFamily="18" charset="2"/>
              </a:rPr>
              <a:t>)</a:t>
            </a:r>
            <a:endParaRPr lang="en-US" sz="22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u="sng" dirty="0" smtClean="0"/>
              <a:t>Results </a:t>
            </a:r>
          </a:p>
          <a:p>
            <a:pPr algn="l"/>
            <a:r>
              <a:rPr lang="en-US" sz="2200" dirty="0"/>
              <a:t>	</a:t>
            </a: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200" dirty="0" smtClean="0"/>
              <a:t>Accuracy below 0.1 mm (1</a:t>
            </a:r>
            <a:r>
              <a:rPr lang="en-US" sz="2200" dirty="0" smtClean="0">
                <a:sym typeface="Symbol" panose="05050102010706020507" pitchFamily="18" charset="2"/>
              </a:rPr>
              <a:t>)</a:t>
            </a:r>
            <a:endParaRPr lang="en-US" sz="22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u="sng" dirty="0" smtClean="0"/>
              <a:t>3D versus 2D </a:t>
            </a:r>
          </a:p>
          <a:p>
            <a:pPr algn="l"/>
            <a:r>
              <a:rPr lang="en-US" sz="2200" dirty="0">
                <a:sym typeface="Wingdings" panose="05000000000000000000" pitchFamily="2" charset="2"/>
              </a:rPr>
              <a:t>	</a:t>
            </a:r>
            <a:r>
              <a:rPr lang="en-US" sz="2200" dirty="0" smtClean="0">
                <a:sym typeface="Wingdings" panose="05000000000000000000" pitchFamily="2" charset="2"/>
              </a:rPr>
              <a:t> Difference up to 0.1 mm</a:t>
            </a:r>
            <a:endParaRPr lang="en-US" sz="22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u="sng" dirty="0" smtClean="0"/>
              <a:t>LHC </a:t>
            </a:r>
            <a:r>
              <a:rPr lang="en-US" sz="2200" u="sng" dirty="0" smtClean="0">
                <a:sym typeface="Wingdings" panose="05000000000000000000" pitchFamily="2" charset="2"/>
              </a:rPr>
              <a:t></a:t>
            </a:r>
            <a:r>
              <a:rPr lang="en-US" sz="2200" u="sng" dirty="0" smtClean="0"/>
              <a:t> HL-LHC</a:t>
            </a:r>
          </a:p>
          <a:p>
            <a:pPr algn="l"/>
            <a:endParaRPr lang="en-US" sz="2200" b="1" dirty="0" smtClean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337800"/>
              </p:ext>
            </p:extLst>
          </p:nvPr>
        </p:nvGraphicFramePr>
        <p:xfrm>
          <a:off x="6424339" y="489293"/>
          <a:ext cx="5400000" cy="2976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4029302804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1642045627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503962306"/>
                    </a:ext>
                  </a:extLst>
                </a:gridCol>
              </a:tblGrid>
              <a:tr h="3274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Per IP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HL-LHC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026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</a:t>
                      </a:r>
                      <a:r>
                        <a:rPr lang="en-US" sz="1600" baseline="0" dirty="0" smtClean="0"/>
                        <a:t> from IP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50 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210 m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2409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sensors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</a:t>
                      </a:r>
                      <a:r>
                        <a:rPr lang="en-US" sz="1600" dirty="0" smtClean="0"/>
                        <a:t>450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609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Number of components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34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519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Internal monitoring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YES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337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Reliability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3804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Alignment tolerance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0.15 mm</a:t>
                      </a:r>
                    </a:p>
                    <a:p>
                      <a:pPr algn="ctr"/>
                      <a:r>
                        <a:rPr lang="fr-FR" sz="1600" dirty="0" smtClean="0"/>
                        <a:t>[Q3-Q3]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0.15 mm</a:t>
                      </a:r>
                    </a:p>
                    <a:p>
                      <a:pPr algn="ctr"/>
                      <a:r>
                        <a:rPr lang="fr-FR" sz="1600" b="1" dirty="0" smtClean="0"/>
                        <a:t>[Q5-Q5]</a:t>
                      </a:r>
                      <a:endParaRPr 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4467020"/>
                  </a:ext>
                </a:extLst>
              </a:tr>
            </a:tbl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0" y="5902120"/>
            <a:ext cx="12192000" cy="374354"/>
            <a:chOff x="0" y="6329877"/>
            <a:chExt cx="12192000" cy="37435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0" y="6435106"/>
              <a:ext cx="1219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96382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10289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59705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07555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56971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56371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07022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564381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04288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537041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514862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02137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51553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8819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976336" y="642723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1119119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069770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119186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967036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016452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9158521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665035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9159192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37695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8131852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10967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61618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711034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10794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168649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168716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6449761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929300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40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81550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958145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462214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949038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120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459071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140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954370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160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501814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180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981710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200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1475867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220</a:t>
              </a: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09206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059388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01054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58736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260629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-220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89755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-200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300925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180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808760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-160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304059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-140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849905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-120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345087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-100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887499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-80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402681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-60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924966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-40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11007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-20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02173" y="4800948"/>
            <a:ext cx="11184991" cy="1206402"/>
            <a:chOff x="502173" y="124691"/>
            <a:chExt cx="11184991" cy="1206402"/>
          </a:xfrm>
        </p:grpSpPr>
        <p:cxnSp>
          <p:nvCxnSpPr>
            <p:cNvPr id="88" name="Straight Connector 87"/>
            <p:cNvCxnSpPr/>
            <p:nvPr/>
          </p:nvCxnSpPr>
          <p:spPr>
            <a:xfrm flipV="1">
              <a:off x="6105894" y="124691"/>
              <a:ext cx="0" cy="1206402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5597053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5102896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577343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075556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3564666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3070224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2534395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2042884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1523681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1021376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502173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11687164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1193007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10698743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10165667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9671403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9160335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8649445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8132995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7638731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7111487" y="124692"/>
              <a:ext cx="0" cy="1206401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6610122" y="124691"/>
              <a:ext cx="0" cy="120640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11" name="Straight Connector 110"/>
          <p:cNvCxnSpPr/>
          <p:nvPr/>
        </p:nvCxnSpPr>
        <p:spPr>
          <a:xfrm>
            <a:off x="0" y="5480907"/>
            <a:ext cx="12192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4497303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332455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5049489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6835963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7120562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7654774" y="437867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4465627" y="4239731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002325" y="4239731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300415" y="4239731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P3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815115" y="4239731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P4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091323" y="4239731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P5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606787" y="4239732"/>
            <a:ext cx="19699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i="1" dirty="0"/>
              <a:t>P6</a:t>
            </a:r>
          </a:p>
        </p:txBody>
      </p:sp>
      <p:grpSp>
        <p:nvGrpSpPr>
          <p:cNvPr id="228" name="Group 227"/>
          <p:cNvGrpSpPr/>
          <p:nvPr/>
        </p:nvGrpSpPr>
        <p:grpSpPr>
          <a:xfrm>
            <a:off x="5333857" y="5458047"/>
            <a:ext cx="178592" cy="176704"/>
            <a:chOff x="5319321" y="5458047"/>
            <a:chExt cx="178592" cy="176704"/>
          </a:xfrm>
        </p:grpSpPr>
        <p:sp>
          <p:nvSpPr>
            <p:cNvPr id="133" name="Rectangle 132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5337380" y="5511640"/>
              <a:ext cx="13785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Q1</a:t>
              </a:r>
              <a:endParaRPr lang="en-US" sz="800" i="1" dirty="0"/>
            </a:p>
          </p:txBody>
        </p:sp>
      </p:grpSp>
      <p:sp>
        <p:nvSpPr>
          <p:cNvPr id="141" name="Rectangle 140"/>
          <p:cNvSpPr/>
          <p:nvPr/>
        </p:nvSpPr>
        <p:spPr>
          <a:xfrm>
            <a:off x="4242002" y="5458047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4216168" y="5511640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CP</a:t>
            </a:r>
            <a:endParaRPr lang="en-US" sz="800" i="1" dirty="0"/>
          </a:p>
        </p:txBody>
      </p:sp>
      <p:sp>
        <p:nvSpPr>
          <p:cNvPr id="143" name="Rectangle 142"/>
          <p:cNvSpPr/>
          <p:nvPr/>
        </p:nvSpPr>
        <p:spPr>
          <a:xfrm>
            <a:off x="4077148" y="5458047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4051314" y="5511640"/>
            <a:ext cx="1314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D1</a:t>
            </a:r>
            <a:endParaRPr lang="en-US" sz="800" i="1" dirty="0"/>
          </a:p>
        </p:txBody>
      </p:sp>
      <p:sp>
        <p:nvSpPr>
          <p:cNvPr id="145" name="Rectangle 144"/>
          <p:cNvSpPr/>
          <p:nvPr/>
        </p:nvSpPr>
        <p:spPr>
          <a:xfrm>
            <a:off x="2803382" y="5458047"/>
            <a:ext cx="10127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/>
          <p:cNvSpPr txBox="1"/>
          <p:nvPr/>
        </p:nvSpPr>
        <p:spPr>
          <a:xfrm rot="5400000">
            <a:off x="2730869" y="5599052"/>
            <a:ext cx="27411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TAXN</a:t>
            </a:r>
            <a:endParaRPr lang="en-US" sz="800" i="1" dirty="0"/>
          </a:p>
        </p:txBody>
      </p:sp>
      <p:sp>
        <p:nvSpPr>
          <p:cNvPr id="147" name="Rectangle 146"/>
          <p:cNvSpPr/>
          <p:nvPr/>
        </p:nvSpPr>
        <p:spPr>
          <a:xfrm>
            <a:off x="2717640" y="5458047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 rot="5400000">
            <a:off x="2576461" y="5622105"/>
            <a:ext cx="33663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TCTPV</a:t>
            </a:r>
            <a:endParaRPr lang="en-US" sz="800" i="1" dirty="0"/>
          </a:p>
        </p:txBody>
      </p:sp>
      <p:sp>
        <p:nvSpPr>
          <p:cNvPr id="149" name="Rectangle 148"/>
          <p:cNvSpPr/>
          <p:nvPr/>
        </p:nvSpPr>
        <p:spPr>
          <a:xfrm>
            <a:off x="2618587" y="545804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 rot="5400000">
            <a:off x="2475003" y="5622106"/>
            <a:ext cx="34144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TCTPH</a:t>
            </a:r>
            <a:endParaRPr lang="en-US" sz="800" i="1" dirty="0"/>
          </a:p>
        </p:txBody>
      </p:sp>
      <p:sp>
        <p:nvSpPr>
          <p:cNvPr id="151" name="Rectangle 150"/>
          <p:cNvSpPr/>
          <p:nvPr/>
        </p:nvSpPr>
        <p:spPr>
          <a:xfrm>
            <a:off x="2511110" y="545804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TextBox 151"/>
          <p:cNvSpPr txBox="1"/>
          <p:nvPr/>
        </p:nvSpPr>
        <p:spPr>
          <a:xfrm rot="5400000">
            <a:off x="2406800" y="5599052"/>
            <a:ext cx="26289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TCLX</a:t>
            </a:r>
            <a:endParaRPr lang="en-US" sz="800" i="1" dirty="0"/>
          </a:p>
        </p:txBody>
      </p:sp>
      <p:sp>
        <p:nvSpPr>
          <p:cNvPr id="153" name="Rectangle 152"/>
          <p:cNvSpPr/>
          <p:nvPr/>
        </p:nvSpPr>
        <p:spPr>
          <a:xfrm>
            <a:off x="2218064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153"/>
          <p:cNvSpPr txBox="1"/>
          <p:nvPr/>
        </p:nvSpPr>
        <p:spPr>
          <a:xfrm>
            <a:off x="2220590" y="5511640"/>
            <a:ext cx="1314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D2</a:t>
            </a:r>
            <a:endParaRPr lang="en-US" sz="800" i="1" dirty="0"/>
          </a:p>
        </p:txBody>
      </p:sp>
      <p:sp>
        <p:nvSpPr>
          <p:cNvPr id="155" name="TextBox 154"/>
          <p:cNvSpPr txBox="1"/>
          <p:nvPr/>
        </p:nvSpPr>
        <p:spPr>
          <a:xfrm rot="5400000">
            <a:off x="1940092" y="5634481"/>
            <a:ext cx="3430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CRAB1</a:t>
            </a:r>
            <a:endParaRPr lang="en-US" sz="800" i="1" dirty="0"/>
          </a:p>
        </p:txBody>
      </p:sp>
      <p:sp>
        <p:nvSpPr>
          <p:cNvPr id="156" name="Rectangle 155"/>
          <p:cNvSpPr/>
          <p:nvPr/>
        </p:nvSpPr>
        <p:spPr>
          <a:xfrm>
            <a:off x="2091484" y="545804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 rot="5400000">
            <a:off x="1819321" y="5634482"/>
            <a:ext cx="3430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CRABL</a:t>
            </a:r>
            <a:endParaRPr lang="en-US" sz="800" i="1" dirty="0"/>
          </a:p>
        </p:txBody>
      </p:sp>
      <p:sp>
        <p:nvSpPr>
          <p:cNvPr id="158" name="Rectangle 157"/>
          <p:cNvSpPr/>
          <p:nvPr/>
        </p:nvSpPr>
        <p:spPr>
          <a:xfrm>
            <a:off x="1970713" y="545805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1474599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1477125" y="5511640"/>
            <a:ext cx="1378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Q4</a:t>
            </a:r>
            <a:endParaRPr lang="en-US" sz="800" i="1" dirty="0"/>
          </a:p>
        </p:txBody>
      </p:sp>
      <p:sp>
        <p:nvSpPr>
          <p:cNvPr id="161" name="Rectangle 160"/>
          <p:cNvSpPr/>
          <p:nvPr/>
        </p:nvSpPr>
        <p:spPr>
          <a:xfrm>
            <a:off x="774800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777326" y="5511640"/>
            <a:ext cx="1378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Q5</a:t>
            </a:r>
            <a:endParaRPr lang="en-US" sz="800" i="1" dirty="0"/>
          </a:p>
        </p:txBody>
      </p:sp>
      <p:sp>
        <p:nvSpPr>
          <p:cNvPr id="171" name="Rectangle 170"/>
          <p:cNvSpPr/>
          <p:nvPr/>
        </p:nvSpPr>
        <p:spPr>
          <a:xfrm>
            <a:off x="7852782" y="5458047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/>
          <p:cNvSpPr txBox="1"/>
          <p:nvPr/>
        </p:nvSpPr>
        <p:spPr>
          <a:xfrm>
            <a:off x="7826948" y="5511640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CP</a:t>
            </a:r>
            <a:endParaRPr lang="en-US" sz="800" i="1" dirty="0"/>
          </a:p>
        </p:txBody>
      </p:sp>
      <p:sp>
        <p:nvSpPr>
          <p:cNvPr id="173" name="Rectangle 172"/>
          <p:cNvSpPr/>
          <p:nvPr/>
        </p:nvSpPr>
        <p:spPr>
          <a:xfrm>
            <a:off x="8049655" y="5458047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TextBox 173"/>
          <p:cNvSpPr txBox="1"/>
          <p:nvPr/>
        </p:nvSpPr>
        <p:spPr>
          <a:xfrm>
            <a:off x="8023821" y="5511640"/>
            <a:ext cx="1314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D1</a:t>
            </a:r>
            <a:endParaRPr lang="en-US" sz="800" i="1" dirty="0"/>
          </a:p>
        </p:txBody>
      </p:sp>
      <p:sp>
        <p:nvSpPr>
          <p:cNvPr id="175" name="Rectangle 174"/>
          <p:cNvSpPr/>
          <p:nvPr/>
        </p:nvSpPr>
        <p:spPr>
          <a:xfrm>
            <a:off x="9313553" y="5458048"/>
            <a:ext cx="10127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TextBox 175"/>
          <p:cNvSpPr txBox="1"/>
          <p:nvPr/>
        </p:nvSpPr>
        <p:spPr>
          <a:xfrm rot="5400000">
            <a:off x="9236231" y="5599053"/>
            <a:ext cx="28373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TAXN</a:t>
            </a:r>
            <a:endParaRPr lang="en-US" sz="800" i="1" dirty="0"/>
          </a:p>
        </p:txBody>
      </p:sp>
      <p:sp>
        <p:nvSpPr>
          <p:cNvPr id="177" name="Rectangle 176"/>
          <p:cNvSpPr/>
          <p:nvPr/>
        </p:nvSpPr>
        <p:spPr>
          <a:xfrm>
            <a:off x="9455723" y="5458048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 rot="5400000">
            <a:off x="9314544" y="5622106"/>
            <a:ext cx="33663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TCTPV</a:t>
            </a:r>
            <a:endParaRPr lang="en-US" sz="800" i="1" dirty="0"/>
          </a:p>
        </p:txBody>
      </p:sp>
      <p:sp>
        <p:nvSpPr>
          <p:cNvPr id="179" name="Rectangle 178"/>
          <p:cNvSpPr/>
          <p:nvPr/>
        </p:nvSpPr>
        <p:spPr>
          <a:xfrm>
            <a:off x="9548984" y="545804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/>
          <p:cNvSpPr txBox="1"/>
          <p:nvPr/>
        </p:nvSpPr>
        <p:spPr>
          <a:xfrm rot="5400000">
            <a:off x="9405400" y="5622107"/>
            <a:ext cx="34144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TCTPH</a:t>
            </a:r>
            <a:endParaRPr lang="en-US" sz="800" i="1" dirty="0"/>
          </a:p>
        </p:txBody>
      </p:sp>
      <p:sp>
        <p:nvSpPr>
          <p:cNvPr id="181" name="Rectangle 180"/>
          <p:cNvSpPr/>
          <p:nvPr/>
        </p:nvSpPr>
        <p:spPr>
          <a:xfrm>
            <a:off x="9651430" y="545805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/>
          <p:cNvSpPr txBox="1"/>
          <p:nvPr/>
        </p:nvSpPr>
        <p:spPr>
          <a:xfrm rot="5400000">
            <a:off x="9547120" y="5599053"/>
            <a:ext cx="26289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TCLX</a:t>
            </a:r>
            <a:endParaRPr lang="en-US" sz="800" i="1" dirty="0"/>
          </a:p>
        </p:txBody>
      </p:sp>
      <p:sp>
        <p:nvSpPr>
          <p:cNvPr id="183" name="Rectangle 182"/>
          <p:cNvSpPr/>
          <p:nvPr/>
        </p:nvSpPr>
        <p:spPr>
          <a:xfrm>
            <a:off x="9820532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TextBox 183"/>
          <p:cNvSpPr txBox="1"/>
          <p:nvPr/>
        </p:nvSpPr>
        <p:spPr>
          <a:xfrm>
            <a:off x="9823058" y="5511640"/>
            <a:ext cx="1314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D2</a:t>
            </a:r>
            <a:endParaRPr lang="en-US" sz="800" i="1" dirty="0"/>
          </a:p>
        </p:txBody>
      </p:sp>
      <p:sp>
        <p:nvSpPr>
          <p:cNvPr id="185" name="TextBox 184"/>
          <p:cNvSpPr txBox="1"/>
          <p:nvPr/>
        </p:nvSpPr>
        <p:spPr>
          <a:xfrm rot="5400000">
            <a:off x="9918811" y="5634482"/>
            <a:ext cx="3430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CRAB1</a:t>
            </a:r>
            <a:endParaRPr lang="en-US" sz="800" i="1" dirty="0"/>
          </a:p>
        </p:txBody>
      </p:sp>
      <p:sp>
        <p:nvSpPr>
          <p:cNvPr id="186" name="Rectangle 185"/>
          <p:cNvSpPr/>
          <p:nvPr/>
        </p:nvSpPr>
        <p:spPr>
          <a:xfrm>
            <a:off x="10070203" y="545805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 rot="5400000">
            <a:off x="10051127" y="5634483"/>
            <a:ext cx="3430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CRAB2</a:t>
            </a:r>
            <a:endParaRPr lang="en-US" sz="800" i="1" dirty="0"/>
          </a:p>
        </p:txBody>
      </p:sp>
      <p:sp>
        <p:nvSpPr>
          <p:cNvPr id="188" name="Rectangle 187"/>
          <p:cNvSpPr/>
          <p:nvPr/>
        </p:nvSpPr>
        <p:spPr>
          <a:xfrm>
            <a:off x="10202519" y="545805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10575323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/>
          <p:cNvSpPr txBox="1"/>
          <p:nvPr/>
        </p:nvSpPr>
        <p:spPr>
          <a:xfrm>
            <a:off x="10577849" y="5511640"/>
            <a:ext cx="1378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Q4</a:t>
            </a:r>
            <a:endParaRPr lang="en-US" sz="800" i="1" dirty="0"/>
          </a:p>
        </p:txBody>
      </p:sp>
      <p:sp>
        <p:nvSpPr>
          <p:cNvPr id="191" name="Rectangle 190"/>
          <p:cNvSpPr/>
          <p:nvPr/>
        </p:nvSpPr>
        <p:spPr>
          <a:xfrm>
            <a:off x="11256890" y="5458047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11259416" y="5511640"/>
            <a:ext cx="1378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Q5</a:t>
            </a:r>
            <a:endParaRPr lang="en-US" sz="800" i="1" dirty="0"/>
          </a:p>
        </p:txBody>
      </p:sp>
      <p:sp>
        <p:nvSpPr>
          <p:cNvPr id="204" name="TextBox 203"/>
          <p:cNvSpPr txBox="1"/>
          <p:nvPr/>
        </p:nvSpPr>
        <p:spPr>
          <a:xfrm rot="5400000">
            <a:off x="1559617" y="5634482"/>
            <a:ext cx="3478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TCLMB</a:t>
            </a:r>
            <a:endParaRPr lang="en-US" sz="800" i="1" dirty="0"/>
          </a:p>
        </p:txBody>
      </p:sp>
      <p:sp>
        <p:nvSpPr>
          <p:cNvPr id="205" name="Rectangle 204"/>
          <p:cNvSpPr/>
          <p:nvPr/>
        </p:nvSpPr>
        <p:spPr>
          <a:xfrm>
            <a:off x="1713413" y="545805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/>
          <p:cNvSpPr txBox="1"/>
          <p:nvPr/>
        </p:nvSpPr>
        <p:spPr>
          <a:xfrm rot="5400000">
            <a:off x="828754" y="5634483"/>
            <a:ext cx="35266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TCLMC</a:t>
            </a:r>
            <a:endParaRPr lang="en-US" sz="800" i="1" dirty="0"/>
          </a:p>
        </p:txBody>
      </p:sp>
      <p:sp>
        <p:nvSpPr>
          <p:cNvPr id="207" name="Rectangle 206"/>
          <p:cNvSpPr/>
          <p:nvPr/>
        </p:nvSpPr>
        <p:spPr>
          <a:xfrm>
            <a:off x="984955" y="545805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/>
          <p:cNvSpPr txBox="1"/>
          <p:nvPr/>
        </p:nvSpPr>
        <p:spPr>
          <a:xfrm rot="5400000">
            <a:off x="11013823" y="5634482"/>
            <a:ext cx="35266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TCLMC</a:t>
            </a:r>
            <a:endParaRPr lang="en-US" sz="800" i="1" dirty="0"/>
          </a:p>
        </p:txBody>
      </p:sp>
      <p:sp>
        <p:nvSpPr>
          <p:cNvPr id="209" name="Rectangle 208"/>
          <p:cNvSpPr/>
          <p:nvPr/>
        </p:nvSpPr>
        <p:spPr>
          <a:xfrm>
            <a:off x="11170024" y="545805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/>
          <p:cNvSpPr txBox="1"/>
          <p:nvPr/>
        </p:nvSpPr>
        <p:spPr>
          <a:xfrm rot="5400000">
            <a:off x="10288571" y="5634483"/>
            <a:ext cx="34624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 smtClean="0"/>
              <a:t>TCLMB</a:t>
            </a:r>
            <a:endParaRPr lang="en-US" sz="800" i="1" dirty="0"/>
          </a:p>
        </p:txBody>
      </p:sp>
      <p:sp>
        <p:nvSpPr>
          <p:cNvPr id="211" name="Rectangle 210"/>
          <p:cNvSpPr/>
          <p:nvPr/>
        </p:nvSpPr>
        <p:spPr>
          <a:xfrm>
            <a:off x="10441566" y="545805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0" y="4669014"/>
            <a:ext cx="4358836" cy="1607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7844088" y="4669014"/>
            <a:ext cx="4358836" cy="16074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5" name="Group 244"/>
          <p:cNvGrpSpPr/>
          <p:nvPr/>
        </p:nvGrpSpPr>
        <p:grpSpPr>
          <a:xfrm>
            <a:off x="5135869" y="5458047"/>
            <a:ext cx="198847" cy="176704"/>
            <a:chOff x="5319321" y="5458047"/>
            <a:chExt cx="198847" cy="176704"/>
          </a:xfrm>
        </p:grpSpPr>
        <p:sp>
          <p:nvSpPr>
            <p:cNvPr id="246" name="Rectangle 245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5322602" y="5511640"/>
              <a:ext cx="195566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Q2a</a:t>
              </a:r>
              <a:endParaRPr lang="en-US" sz="800" i="1" dirty="0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4959907" y="5458047"/>
            <a:ext cx="198847" cy="176704"/>
            <a:chOff x="5319321" y="5458047"/>
            <a:chExt cx="198847" cy="176704"/>
          </a:xfrm>
        </p:grpSpPr>
        <p:sp>
          <p:nvSpPr>
            <p:cNvPr id="256" name="Rectangle 255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5322602" y="5511640"/>
              <a:ext cx="195566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Q2b</a:t>
              </a:r>
              <a:endParaRPr lang="en-US" sz="800" i="1" dirty="0"/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737493" y="5458047"/>
            <a:ext cx="178592" cy="176704"/>
            <a:chOff x="5319321" y="5458047"/>
            <a:chExt cx="178592" cy="176704"/>
          </a:xfrm>
        </p:grpSpPr>
        <p:sp>
          <p:nvSpPr>
            <p:cNvPr id="259" name="Rectangle 258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5340681" y="5511640"/>
              <a:ext cx="13785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Q3</a:t>
              </a:r>
              <a:endParaRPr lang="en-US" sz="800" i="1" dirty="0"/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6695995" y="5458047"/>
            <a:ext cx="178592" cy="176704"/>
            <a:chOff x="5319321" y="5458047"/>
            <a:chExt cx="178592" cy="176704"/>
          </a:xfrm>
        </p:grpSpPr>
        <p:sp>
          <p:nvSpPr>
            <p:cNvPr id="275" name="Rectangle 274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5337380" y="5511640"/>
              <a:ext cx="13785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Q1</a:t>
              </a:r>
              <a:endParaRPr lang="en-US" sz="800" i="1" dirty="0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7072853" y="5458047"/>
            <a:ext cx="198847" cy="176704"/>
            <a:chOff x="5319321" y="5458047"/>
            <a:chExt cx="198847" cy="176704"/>
          </a:xfrm>
        </p:grpSpPr>
        <p:sp>
          <p:nvSpPr>
            <p:cNvPr id="278" name="Rectangle 277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5322602" y="5511640"/>
              <a:ext cx="195566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Q2b</a:t>
              </a:r>
              <a:endParaRPr lang="en-US" sz="800" i="1" dirty="0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6896891" y="5458047"/>
            <a:ext cx="198847" cy="176704"/>
            <a:chOff x="5319321" y="5458047"/>
            <a:chExt cx="198847" cy="176704"/>
          </a:xfrm>
        </p:grpSpPr>
        <p:sp>
          <p:nvSpPr>
            <p:cNvPr id="281" name="Rectangle 280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5322602" y="5511640"/>
              <a:ext cx="195566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Q2a</a:t>
              </a:r>
              <a:endParaRPr lang="en-US" sz="800" i="1" dirty="0"/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7271060" y="5458047"/>
            <a:ext cx="178592" cy="176704"/>
            <a:chOff x="5319321" y="5458047"/>
            <a:chExt cx="178592" cy="176704"/>
          </a:xfrm>
        </p:grpSpPr>
        <p:sp>
          <p:nvSpPr>
            <p:cNvPr id="284" name="Rectangle 283"/>
            <p:cNvSpPr/>
            <p:nvPr/>
          </p:nvSpPr>
          <p:spPr>
            <a:xfrm>
              <a:off x="5319321" y="5458047"/>
              <a:ext cx="178592" cy="45719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5340681" y="5511640"/>
              <a:ext cx="13785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i="1" dirty="0" smtClean="0"/>
                <a:t>Q3</a:t>
              </a:r>
              <a:endParaRPr lang="en-US" sz="800" i="1" dirty="0"/>
            </a:p>
          </p:txBody>
        </p:sp>
      </p:grpSp>
      <p:sp>
        <p:nvSpPr>
          <p:cNvPr id="288" name="Freeform 287"/>
          <p:cNvSpPr/>
          <p:nvPr/>
        </p:nvSpPr>
        <p:spPr>
          <a:xfrm>
            <a:off x="739833" y="5126252"/>
            <a:ext cx="10764982" cy="714894"/>
          </a:xfrm>
          <a:custGeom>
            <a:avLst/>
            <a:gdLst>
              <a:gd name="connsiteX0" fmla="*/ 0 w 10764982"/>
              <a:gd name="connsiteY0" fmla="*/ 0 h 714894"/>
              <a:gd name="connsiteX1" fmla="*/ 3632662 w 10764982"/>
              <a:gd name="connsiteY1" fmla="*/ 249381 h 714894"/>
              <a:gd name="connsiteX2" fmla="*/ 7049192 w 10764982"/>
              <a:gd name="connsiteY2" fmla="*/ 249381 h 714894"/>
              <a:gd name="connsiteX3" fmla="*/ 10764982 w 10764982"/>
              <a:gd name="connsiteY3" fmla="*/ 8312 h 714894"/>
              <a:gd name="connsiteX4" fmla="*/ 10764982 w 10764982"/>
              <a:gd name="connsiteY4" fmla="*/ 706581 h 714894"/>
              <a:gd name="connsiteX5" fmla="*/ 7057505 w 10764982"/>
              <a:gd name="connsiteY5" fmla="*/ 498763 h 714894"/>
              <a:gd name="connsiteX6" fmla="*/ 3640974 w 10764982"/>
              <a:gd name="connsiteY6" fmla="*/ 498763 h 714894"/>
              <a:gd name="connsiteX7" fmla="*/ 0 w 10764982"/>
              <a:gd name="connsiteY7" fmla="*/ 714894 h 714894"/>
              <a:gd name="connsiteX8" fmla="*/ 0 w 10764982"/>
              <a:gd name="connsiteY8" fmla="*/ 0 h 71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64982" h="714894">
                <a:moveTo>
                  <a:pt x="0" y="0"/>
                </a:moveTo>
                <a:lnTo>
                  <a:pt x="3632662" y="249381"/>
                </a:lnTo>
                <a:lnTo>
                  <a:pt x="7049192" y="249381"/>
                </a:lnTo>
                <a:lnTo>
                  <a:pt x="10764982" y="8312"/>
                </a:lnTo>
                <a:lnTo>
                  <a:pt x="10764982" y="706581"/>
                </a:lnTo>
                <a:lnTo>
                  <a:pt x="7057505" y="498763"/>
                </a:lnTo>
                <a:lnTo>
                  <a:pt x="3640974" y="498763"/>
                </a:lnTo>
                <a:lnTo>
                  <a:pt x="0" y="714894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4671301" y="5121236"/>
            <a:ext cx="2810249" cy="720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1" name="Straight Connector 290"/>
          <p:cNvCxnSpPr>
            <a:endCxn id="288" idx="3"/>
          </p:cNvCxnSpPr>
          <p:nvPr/>
        </p:nvCxnSpPr>
        <p:spPr>
          <a:xfrm>
            <a:off x="739833" y="5121236"/>
            <a:ext cx="10764982" cy="1332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>
            <a:off x="739833" y="5813087"/>
            <a:ext cx="10764982" cy="1332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6934522" y="4831495"/>
            <a:ext cx="12038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R = 150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fr-FR" dirty="0" smtClean="0">
                <a:solidFill>
                  <a:srgbClr val="FF0000"/>
                </a:solidFill>
              </a:rPr>
              <a:t>m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6351324" y="5134809"/>
            <a:ext cx="10756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R &lt; 40 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fr-FR" dirty="0" smtClean="0">
                <a:solidFill>
                  <a:srgbClr val="FF0000"/>
                </a:solidFill>
              </a:rPr>
              <a:t>m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4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-0.00703 -4.8148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81481E-6 L -0.01081 -4.8148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-0.01731 -4.81481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-0.02317 -4.8148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-0.36094 3.33333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4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33333E-6 L 0.35338 3.33333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6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81481E-6 L 0.00729 -4.81481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81481E-6 L 0.02031 -4.8148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81481E-6 L 0.0164 -4.8148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L 0.02604 -4.8148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0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1" animBg="1"/>
      <p:bldP spid="227" grpId="1" animBg="1"/>
      <p:bldP spid="288" grpId="0" animBg="1"/>
      <p:bldP spid="289" grpId="0" animBg="1"/>
      <p:bldP spid="293" grpId="0"/>
      <p:bldP spid="2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5774" y="235059"/>
            <a:ext cx="65517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u="sng" dirty="0" smtClean="0">
                <a:solidFill>
                  <a:schemeClr val="accent1"/>
                </a:solidFill>
              </a:rPr>
              <a:t>Thank you </a:t>
            </a:r>
          </a:p>
          <a:p>
            <a:pPr algn="ctr"/>
            <a:r>
              <a:rPr lang="en-US" sz="6000" b="1" u="sng" dirty="0" smtClean="0">
                <a:solidFill>
                  <a:schemeClr val="accent1"/>
                </a:solidFill>
              </a:rPr>
              <a:t>for your attention</a:t>
            </a:r>
            <a:endParaRPr lang="en-US" sz="6000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2222" y="2459910"/>
            <a:ext cx="27789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u="sng" dirty="0" smtClean="0">
                <a:solidFill>
                  <a:schemeClr val="accent1"/>
                </a:solidFill>
              </a:rPr>
              <a:t>SPARE</a:t>
            </a:r>
            <a:endParaRPr lang="en-US" sz="6000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816000" y="112896"/>
            <a:ext cx="1056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Reliability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GM group point of </a:t>
            </a:r>
            <a:r>
              <a:rPr lang="fr-CH" dirty="0" err="1"/>
              <a:t>view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360" y="3965898"/>
            <a:ext cx="3491700" cy="1807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809" y="1127875"/>
            <a:ext cx="3865161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Least Square Adjustment</a:t>
            </a:r>
          </a:p>
          <a:p>
            <a:pPr algn="ctr"/>
            <a:endParaRPr lang="en-US" u="sng" dirty="0" smtClean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en-US" dirty="0" smtClean="0"/>
              <a:t>Stochastic model which contain </a:t>
            </a:r>
          </a:p>
          <a:p>
            <a:pPr algn="ctr"/>
            <a:r>
              <a:rPr lang="en-US" dirty="0" smtClean="0"/>
              <a:t>the probabilistic of the observations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27377" y="2156990"/>
            <a:ext cx="137088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Analysis of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Reliability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7377" y="727215"/>
            <a:ext cx="13644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Analysis of </a:t>
            </a:r>
          </a:p>
          <a:p>
            <a:pPr algn="ctr"/>
            <a:r>
              <a:rPr lang="en-US" dirty="0" smtClean="0"/>
              <a:t>accuracy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122402" y="1050381"/>
            <a:ext cx="1210111" cy="665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76538" y="819857"/>
            <a:ext cx="4405862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The a priori hypotheses are considered as true without any mistakes on the observations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122402" y="1795090"/>
            <a:ext cx="1210111" cy="665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76538" y="2186861"/>
            <a:ext cx="4464078" cy="7386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The </a:t>
            </a:r>
            <a:r>
              <a:rPr lang="en-GB" sz="1400" dirty="0"/>
              <a:t>analysis of reliability </a:t>
            </a:r>
            <a:r>
              <a:rPr lang="en-GB" sz="1400" dirty="0" smtClean="0"/>
              <a:t>includes the notion of auto-control. </a:t>
            </a:r>
            <a:r>
              <a:rPr lang="en-GB" sz="1400" b="1" dirty="0" smtClean="0">
                <a:solidFill>
                  <a:srgbClr val="FF0000"/>
                </a:solidFill>
              </a:rPr>
              <a:t>That means the possibility to detect the </a:t>
            </a:r>
            <a:r>
              <a:rPr lang="en-US" sz="1400" b="1" dirty="0" smtClean="0">
                <a:solidFill>
                  <a:srgbClr val="FF0000"/>
                </a:solidFill>
              </a:rPr>
              <a:t>mistakes </a:t>
            </a:r>
            <a:r>
              <a:rPr lang="en-US" sz="1400" b="1" dirty="0">
                <a:solidFill>
                  <a:srgbClr val="FF0000"/>
                </a:solidFill>
              </a:rPr>
              <a:t>on the </a:t>
            </a:r>
            <a:r>
              <a:rPr lang="en-US" sz="1400" b="1" dirty="0" smtClean="0">
                <a:solidFill>
                  <a:srgbClr val="FF0000"/>
                </a:solidFill>
              </a:rPr>
              <a:t>observations</a:t>
            </a:r>
            <a:endParaRPr 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25478" y="4098387"/>
                <a:ext cx="4895379" cy="605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u="sng" dirty="0" smtClean="0"/>
                  <a:t>Analysis of accuracy for the position of the point P </a:t>
                </a:r>
                <a:r>
                  <a:rPr lang="en-US" sz="1600" dirty="0" smtClean="0"/>
                  <a:t>: </a:t>
                </a:r>
              </a:p>
              <a:p>
                <a:r>
                  <a:rPr lang="en-US" sz="1600" b="1" dirty="0">
                    <a:solidFill>
                      <a:schemeClr val="accent3"/>
                    </a:solidFill>
                  </a:rPr>
                  <a:t>	</a:t>
                </a:r>
                <a:r>
                  <a:rPr lang="en-US" sz="1600" b="1" dirty="0" smtClean="0">
                    <a:solidFill>
                      <a:schemeClr val="accent3"/>
                    </a:solidFill>
                  </a:rPr>
                  <a:t>excellent </a:t>
                </a:r>
                <a:r>
                  <a:rPr lang="en-US" sz="1600" b="1" dirty="0" smtClean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accuracy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𝝈</m:t>
                        </m:r>
                      </m:e>
                      <m:sub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fr-FR" sz="1600" b="1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𝑿</m:t>
                            </m:r>
                          </m:e>
                          <m:sub>
                            <m:r>
                              <a:rPr lang="fr-FR" sz="1600" b="1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𝑷</m:t>
                            </m:r>
                          </m:sub>
                        </m:sSub>
                      </m:sub>
                    </m:sSub>
                    <m:r>
                      <a:rPr lang="fr-FR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fr-FR" sz="16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𝒂𝒏𝒅</m:t>
                    </m:r>
                    <m:sSub>
                      <m:sSubPr>
                        <m:ctrlPr>
                          <a:rPr lang="en-US" sz="16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 </m:t>
                        </m:r>
                        <m:r>
                          <a:rPr lang="en-US" sz="16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𝝈</m:t>
                        </m:r>
                      </m:e>
                      <m:sub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fr-FR" sz="1600" b="1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𝒀</m:t>
                            </m:r>
                          </m:e>
                          <m:sub>
                            <m:r>
                              <a:rPr lang="fr-FR" sz="16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𝑷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600" b="1" dirty="0" smtClean="0"/>
                  <a:t>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478" y="4098387"/>
                <a:ext cx="4895379" cy="605935"/>
              </a:xfrm>
              <a:prstGeom prst="rect">
                <a:avLst/>
              </a:prstGeom>
              <a:blipFill>
                <a:blip r:embed="rId3"/>
                <a:stretch>
                  <a:fillRect l="-747" t="-3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122402" y="4731778"/>
                <a:ext cx="775404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u="sng" dirty="0" smtClean="0"/>
                  <a:t>Analysis of reliability </a:t>
                </a:r>
                <a:r>
                  <a:rPr lang="en-US" sz="1600" u="sng" dirty="0"/>
                  <a:t>for the position of the point P</a:t>
                </a:r>
                <a:r>
                  <a:rPr lang="en-US" sz="1600" u="sng" dirty="0" smtClean="0"/>
                  <a:t> </a:t>
                </a:r>
                <a:r>
                  <a:rPr lang="en-US" sz="1600" dirty="0" smtClean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 smtClean="0"/>
                  <a:t>d1 and d2 are well controlled </a:t>
                </a:r>
                <a:r>
                  <a:rPr lang="en-US" sz="1600" b="1" dirty="0" smtClean="0">
                    <a:sym typeface="Wingdings" panose="05000000000000000000" pitchFamily="2" charset="2"/>
                  </a:rPr>
                  <a:t> Local reliability : 50%</a:t>
                </a:r>
                <a:endParaRPr lang="en-US" sz="1600" b="1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 smtClean="0"/>
                  <a:t>d3 not controlled</a:t>
                </a:r>
                <a:r>
                  <a:rPr lang="en-US" sz="1600" b="1" dirty="0"/>
                  <a:t> </a:t>
                </a:r>
                <a:r>
                  <a:rPr lang="en-US" sz="1600" b="1" dirty="0">
                    <a:sym typeface="Wingdings" panose="05000000000000000000" pitchFamily="2" charset="2"/>
                  </a:rPr>
                  <a:t> Local reliability : </a:t>
                </a:r>
                <a:r>
                  <a:rPr lang="en-US" sz="1600" b="1" dirty="0" smtClean="0">
                    <a:sym typeface="Wingdings" panose="05000000000000000000" pitchFamily="2" charset="2"/>
                  </a:rPr>
                  <a:t>0%</a:t>
                </a:r>
                <a:endParaRPr lang="en-US" sz="1600" b="1" dirty="0" smtClean="0"/>
              </a:p>
              <a:p>
                <a:r>
                  <a:rPr lang="en-US" sz="1600" b="1" dirty="0"/>
                  <a:t>	</a:t>
                </a:r>
                <a:r>
                  <a:rPr lang="en-US" sz="1600" b="1" dirty="0" smtClean="0"/>
                  <a:t>Only a big mistake on d3 can be highlighted by measurements d1 and d2</a:t>
                </a:r>
              </a:p>
              <a:p>
                <a:r>
                  <a:rPr lang="en-US" sz="1600" b="1" dirty="0" smtClean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 E</a:t>
                </a:r>
                <a:r>
                  <a:rPr lang="en-US" sz="1600" b="1" dirty="0" smtClean="0">
                    <a:solidFill>
                      <a:schemeClr val="accent3"/>
                    </a:solidFill>
                  </a:rPr>
                  <a:t>xcellent </a:t>
                </a:r>
                <a:r>
                  <a:rPr lang="en-US" sz="1600" b="1" dirty="0" smtClean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reliability </a:t>
                </a:r>
                <a:r>
                  <a:rPr lang="en-US" sz="1600" b="1" dirty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𝑿</m:t>
                        </m:r>
                      </m:e>
                      <m:sub>
                        <m:r>
                          <a:rPr lang="fr-FR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𝑷</m:t>
                        </m:r>
                      </m:sub>
                    </m:sSub>
                    <m:r>
                      <a:rPr lang="fr-FR" sz="16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endParaRPr lang="fr-FR" sz="1600" b="1" i="1" dirty="0" smtClean="0">
                  <a:solidFill>
                    <a:schemeClr val="accent3"/>
                  </a:solidFill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r>
                  <a:rPr lang="fr-FR" sz="1600" b="1" i="1" dirty="0" smtClean="0">
                    <a:solidFill>
                      <a:schemeClr val="accent3"/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1600" b="1" dirty="0" smtClean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Poor reliability </a:t>
                </a:r>
                <a:r>
                  <a:rPr lang="fr-FR" sz="1600" b="1" dirty="0" smtClean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for</a:t>
                </a:r>
                <a14:m>
                  <m:oMath xmlns:m="http://schemas.openxmlformats.org/officeDocument/2006/math">
                    <m:r>
                      <a:rPr lang="fr-FR" sz="1600" b="1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b>
                      <m:sSubPr>
                        <m:ctrlPr>
                          <a:rPr lang="en-US" sz="16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sz="16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𝒀</m:t>
                        </m:r>
                      </m:e>
                      <m:sub>
                        <m:r>
                          <a:rPr lang="fr-FR" sz="16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𝑷</m:t>
                        </m:r>
                      </m:sub>
                    </m:sSub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402" y="4731778"/>
                <a:ext cx="7754046" cy="1569660"/>
              </a:xfrm>
              <a:prstGeom prst="rect">
                <a:avLst/>
              </a:prstGeom>
              <a:blipFill>
                <a:blip r:embed="rId4"/>
                <a:stretch>
                  <a:fillRect l="-393" t="-1163" r="-5346" b="-3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125478" y="3340496"/>
            <a:ext cx="5461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 priori hypothesis : </a:t>
            </a:r>
          </a:p>
          <a:p>
            <a:r>
              <a:rPr lang="en-US" sz="1600" b="1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smtClean="0"/>
              <a:t>Distances d1, d2, d3 </a:t>
            </a:r>
            <a:r>
              <a:rPr lang="en-US" sz="1600" b="1" dirty="0" smtClean="0">
                <a:sym typeface="Wingdings" panose="05000000000000000000" pitchFamily="2" charset="2"/>
              </a:rPr>
              <a:t> accurate (micrometric level)</a:t>
            </a:r>
            <a:endParaRPr lang="en-US" sz="1600" b="1" dirty="0" smtClean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35360" y="3140968"/>
            <a:ext cx="113772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23392" y="5589240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371364" y="5337212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77408" y="55108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x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854" y="486796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y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8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20.01.2022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1030561" y="86346"/>
            <a:ext cx="1056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Accuracy of the proposition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800-00000200000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531812"/>
          <a:ext cx="12192000" cy="2675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reeform 9"/>
          <p:cNvSpPr/>
          <p:nvPr/>
        </p:nvSpPr>
        <p:spPr>
          <a:xfrm>
            <a:off x="839416" y="1164558"/>
            <a:ext cx="10641274" cy="1714500"/>
          </a:xfrm>
          <a:custGeom>
            <a:avLst/>
            <a:gdLst>
              <a:gd name="connsiteX0" fmla="*/ 0 w 10591800"/>
              <a:gd name="connsiteY0" fmla="*/ 9525 h 1714500"/>
              <a:gd name="connsiteX1" fmla="*/ 0 w 10591800"/>
              <a:gd name="connsiteY1" fmla="*/ 1714500 h 1714500"/>
              <a:gd name="connsiteX2" fmla="*/ 762000 w 10591800"/>
              <a:gd name="connsiteY2" fmla="*/ 1552575 h 1714500"/>
              <a:gd name="connsiteX3" fmla="*/ 942975 w 10591800"/>
              <a:gd name="connsiteY3" fmla="*/ 1552575 h 1714500"/>
              <a:gd name="connsiteX4" fmla="*/ 1524000 w 10591800"/>
              <a:gd name="connsiteY4" fmla="*/ 1409700 h 1714500"/>
              <a:gd name="connsiteX5" fmla="*/ 1743075 w 10591800"/>
              <a:gd name="connsiteY5" fmla="*/ 1381125 h 1714500"/>
              <a:gd name="connsiteX6" fmla="*/ 2047875 w 10591800"/>
              <a:gd name="connsiteY6" fmla="*/ 1323975 h 1714500"/>
              <a:gd name="connsiteX7" fmla="*/ 3333750 w 10591800"/>
              <a:gd name="connsiteY7" fmla="*/ 1076325 h 1714500"/>
              <a:gd name="connsiteX8" fmla="*/ 3486150 w 10591800"/>
              <a:gd name="connsiteY8" fmla="*/ 1028700 h 1714500"/>
              <a:gd name="connsiteX9" fmla="*/ 3724275 w 10591800"/>
              <a:gd name="connsiteY9" fmla="*/ 981075 h 1714500"/>
              <a:gd name="connsiteX10" fmla="*/ 3990975 w 10591800"/>
              <a:gd name="connsiteY10" fmla="*/ 981075 h 1714500"/>
              <a:gd name="connsiteX11" fmla="*/ 4295775 w 10591800"/>
              <a:gd name="connsiteY11" fmla="*/ 962025 h 1714500"/>
              <a:gd name="connsiteX12" fmla="*/ 4581525 w 10591800"/>
              <a:gd name="connsiteY12" fmla="*/ 1009650 h 1714500"/>
              <a:gd name="connsiteX13" fmla="*/ 6048375 w 10591800"/>
              <a:gd name="connsiteY13" fmla="*/ 981075 h 1714500"/>
              <a:gd name="connsiteX14" fmla="*/ 6324600 w 10591800"/>
              <a:gd name="connsiteY14" fmla="*/ 962025 h 1714500"/>
              <a:gd name="connsiteX15" fmla="*/ 6629400 w 10591800"/>
              <a:gd name="connsiteY15" fmla="*/ 971550 h 1714500"/>
              <a:gd name="connsiteX16" fmla="*/ 7143750 w 10591800"/>
              <a:gd name="connsiteY16" fmla="*/ 1038225 h 1714500"/>
              <a:gd name="connsiteX17" fmla="*/ 8591550 w 10591800"/>
              <a:gd name="connsiteY17" fmla="*/ 1343025 h 1714500"/>
              <a:gd name="connsiteX18" fmla="*/ 8829675 w 10591800"/>
              <a:gd name="connsiteY18" fmla="*/ 1381125 h 1714500"/>
              <a:gd name="connsiteX19" fmla="*/ 8972550 w 10591800"/>
              <a:gd name="connsiteY19" fmla="*/ 1400175 h 1714500"/>
              <a:gd name="connsiteX20" fmla="*/ 9077325 w 10591800"/>
              <a:gd name="connsiteY20" fmla="*/ 1400175 h 1714500"/>
              <a:gd name="connsiteX21" fmla="*/ 9324975 w 10591800"/>
              <a:gd name="connsiteY21" fmla="*/ 1476375 h 1714500"/>
              <a:gd name="connsiteX22" fmla="*/ 9315450 w 10591800"/>
              <a:gd name="connsiteY22" fmla="*/ 1514475 h 1714500"/>
              <a:gd name="connsiteX23" fmla="*/ 9877425 w 10591800"/>
              <a:gd name="connsiteY23" fmla="*/ 1562100 h 1714500"/>
              <a:gd name="connsiteX24" fmla="*/ 10429875 w 10591800"/>
              <a:gd name="connsiteY24" fmla="*/ 1695450 h 1714500"/>
              <a:gd name="connsiteX25" fmla="*/ 10591800 w 10591800"/>
              <a:gd name="connsiteY25" fmla="*/ 1714500 h 1714500"/>
              <a:gd name="connsiteX26" fmla="*/ 10591800 w 10591800"/>
              <a:gd name="connsiteY26" fmla="*/ 0 h 1714500"/>
              <a:gd name="connsiteX27" fmla="*/ 9839325 w 10591800"/>
              <a:gd name="connsiteY27" fmla="*/ 180975 h 1714500"/>
              <a:gd name="connsiteX28" fmla="*/ 9305925 w 10591800"/>
              <a:gd name="connsiteY28" fmla="*/ 228600 h 1714500"/>
              <a:gd name="connsiteX29" fmla="*/ 9305925 w 10591800"/>
              <a:gd name="connsiteY29" fmla="*/ 266700 h 1714500"/>
              <a:gd name="connsiteX30" fmla="*/ 8858250 w 10591800"/>
              <a:gd name="connsiteY30" fmla="*/ 352425 h 1714500"/>
              <a:gd name="connsiteX31" fmla="*/ 8562975 w 10591800"/>
              <a:gd name="connsiteY31" fmla="*/ 400050 h 1714500"/>
              <a:gd name="connsiteX32" fmla="*/ 7258050 w 10591800"/>
              <a:gd name="connsiteY32" fmla="*/ 666750 h 1714500"/>
              <a:gd name="connsiteX33" fmla="*/ 7019925 w 10591800"/>
              <a:gd name="connsiteY33" fmla="*/ 714375 h 1714500"/>
              <a:gd name="connsiteX34" fmla="*/ 6829425 w 10591800"/>
              <a:gd name="connsiteY34" fmla="*/ 742950 h 1714500"/>
              <a:gd name="connsiteX35" fmla="*/ 6486525 w 10591800"/>
              <a:gd name="connsiteY35" fmla="*/ 762000 h 1714500"/>
              <a:gd name="connsiteX36" fmla="*/ 6324600 w 10591800"/>
              <a:gd name="connsiteY36" fmla="*/ 771525 h 1714500"/>
              <a:gd name="connsiteX37" fmla="*/ 6038850 w 10591800"/>
              <a:gd name="connsiteY37" fmla="*/ 742950 h 1714500"/>
              <a:gd name="connsiteX38" fmla="*/ 4552950 w 10591800"/>
              <a:gd name="connsiteY38" fmla="*/ 723900 h 1714500"/>
              <a:gd name="connsiteX39" fmla="*/ 4276725 w 10591800"/>
              <a:gd name="connsiteY39" fmla="*/ 762000 h 1714500"/>
              <a:gd name="connsiteX40" fmla="*/ 3981450 w 10591800"/>
              <a:gd name="connsiteY40" fmla="*/ 752475 h 1714500"/>
              <a:gd name="connsiteX41" fmla="*/ 3724275 w 10591800"/>
              <a:gd name="connsiteY41" fmla="*/ 733425 h 1714500"/>
              <a:gd name="connsiteX42" fmla="*/ 3467100 w 10591800"/>
              <a:gd name="connsiteY42" fmla="*/ 685800 h 1714500"/>
              <a:gd name="connsiteX43" fmla="*/ 3333750 w 10591800"/>
              <a:gd name="connsiteY43" fmla="*/ 676275 h 1714500"/>
              <a:gd name="connsiteX44" fmla="*/ 2038350 w 10591800"/>
              <a:gd name="connsiteY44" fmla="*/ 400050 h 1714500"/>
              <a:gd name="connsiteX45" fmla="*/ 1885950 w 10591800"/>
              <a:gd name="connsiteY45" fmla="*/ 381000 h 1714500"/>
              <a:gd name="connsiteX46" fmla="*/ 1733550 w 10591800"/>
              <a:gd name="connsiteY46" fmla="*/ 352425 h 1714500"/>
              <a:gd name="connsiteX47" fmla="*/ 1514475 w 10591800"/>
              <a:gd name="connsiteY47" fmla="*/ 314325 h 1714500"/>
              <a:gd name="connsiteX48" fmla="*/ 1285875 w 10591800"/>
              <a:gd name="connsiteY48" fmla="*/ 257175 h 1714500"/>
              <a:gd name="connsiteX49" fmla="*/ 1171575 w 10591800"/>
              <a:gd name="connsiteY49" fmla="*/ 228600 h 1714500"/>
              <a:gd name="connsiteX50" fmla="*/ 933450 w 10591800"/>
              <a:gd name="connsiteY50" fmla="*/ 190500 h 1714500"/>
              <a:gd name="connsiteX51" fmla="*/ 762000 w 10591800"/>
              <a:gd name="connsiteY51" fmla="*/ 171450 h 1714500"/>
              <a:gd name="connsiteX52" fmla="*/ 190500 w 10591800"/>
              <a:gd name="connsiteY52" fmla="*/ 38100 h 1714500"/>
              <a:gd name="connsiteX53" fmla="*/ 0 w 10591800"/>
              <a:gd name="connsiteY53" fmla="*/ 9525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0591800" h="1714500">
                <a:moveTo>
                  <a:pt x="0" y="9525"/>
                </a:moveTo>
                <a:lnTo>
                  <a:pt x="0" y="1714500"/>
                </a:lnTo>
                <a:lnTo>
                  <a:pt x="762000" y="1552575"/>
                </a:lnTo>
                <a:lnTo>
                  <a:pt x="942975" y="1552575"/>
                </a:lnTo>
                <a:lnTo>
                  <a:pt x="1524000" y="1409700"/>
                </a:lnTo>
                <a:lnTo>
                  <a:pt x="1743075" y="1381125"/>
                </a:lnTo>
                <a:lnTo>
                  <a:pt x="2047875" y="1323975"/>
                </a:lnTo>
                <a:lnTo>
                  <a:pt x="3333750" y="1076325"/>
                </a:lnTo>
                <a:lnTo>
                  <a:pt x="3486150" y="1028700"/>
                </a:lnTo>
                <a:lnTo>
                  <a:pt x="3724275" y="981075"/>
                </a:lnTo>
                <a:lnTo>
                  <a:pt x="3990975" y="981075"/>
                </a:lnTo>
                <a:lnTo>
                  <a:pt x="4295775" y="962025"/>
                </a:lnTo>
                <a:lnTo>
                  <a:pt x="4581525" y="1009650"/>
                </a:lnTo>
                <a:lnTo>
                  <a:pt x="6048375" y="981075"/>
                </a:lnTo>
                <a:lnTo>
                  <a:pt x="6324600" y="962025"/>
                </a:lnTo>
                <a:lnTo>
                  <a:pt x="6629400" y="971550"/>
                </a:lnTo>
                <a:lnTo>
                  <a:pt x="7143750" y="1038225"/>
                </a:lnTo>
                <a:lnTo>
                  <a:pt x="8591550" y="1343025"/>
                </a:lnTo>
                <a:lnTo>
                  <a:pt x="8829675" y="1381125"/>
                </a:lnTo>
                <a:lnTo>
                  <a:pt x="8972550" y="1400175"/>
                </a:lnTo>
                <a:lnTo>
                  <a:pt x="9077325" y="1400175"/>
                </a:lnTo>
                <a:lnTo>
                  <a:pt x="9324975" y="1476375"/>
                </a:lnTo>
                <a:lnTo>
                  <a:pt x="9315450" y="1514475"/>
                </a:lnTo>
                <a:lnTo>
                  <a:pt x="9877425" y="1562100"/>
                </a:lnTo>
                <a:lnTo>
                  <a:pt x="10429875" y="1695450"/>
                </a:lnTo>
                <a:lnTo>
                  <a:pt x="10591800" y="1714500"/>
                </a:lnTo>
                <a:lnTo>
                  <a:pt x="10591800" y="0"/>
                </a:lnTo>
                <a:lnTo>
                  <a:pt x="9839325" y="180975"/>
                </a:lnTo>
                <a:lnTo>
                  <a:pt x="9305925" y="228600"/>
                </a:lnTo>
                <a:lnTo>
                  <a:pt x="9305925" y="266700"/>
                </a:lnTo>
                <a:lnTo>
                  <a:pt x="8858250" y="352425"/>
                </a:lnTo>
                <a:lnTo>
                  <a:pt x="8562975" y="400050"/>
                </a:lnTo>
                <a:lnTo>
                  <a:pt x="7258050" y="666750"/>
                </a:lnTo>
                <a:lnTo>
                  <a:pt x="7019925" y="714375"/>
                </a:lnTo>
                <a:lnTo>
                  <a:pt x="6829425" y="742950"/>
                </a:lnTo>
                <a:lnTo>
                  <a:pt x="6486525" y="762000"/>
                </a:lnTo>
                <a:lnTo>
                  <a:pt x="6324600" y="771525"/>
                </a:lnTo>
                <a:lnTo>
                  <a:pt x="6038850" y="742950"/>
                </a:lnTo>
                <a:lnTo>
                  <a:pt x="4552950" y="723900"/>
                </a:lnTo>
                <a:lnTo>
                  <a:pt x="4276725" y="762000"/>
                </a:lnTo>
                <a:lnTo>
                  <a:pt x="3981450" y="752475"/>
                </a:lnTo>
                <a:lnTo>
                  <a:pt x="3724275" y="733425"/>
                </a:lnTo>
                <a:lnTo>
                  <a:pt x="3467100" y="685800"/>
                </a:lnTo>
                <a:lnTo>
                  <a:pt x="3333750" y="676275"/>
                </a:lnTo>
                <a:lnTo>
                  <a:pt x="2038350" y="400050"/>
                </a:lnTo>
                <a:lnTo>
                  <a:pt x="1885950" y="381000"/>
                </a:lnTo>
                <a:lnTo>
                  <a:pt x="1733550" y="352425"/>
                </a:lnTo>
                <a:lnTo>
                  <a:pt x="1514475" y="314325"/>
                </a:lnTo>
                <a:lnTo>
                  <a:pt x="1285875" y="257175"/>
                </a:lnTo>
                <a:lnTo>
                  <a:pt x="1171575" y="228600"/>
                </a:lnTo>
                <a:lnTo>
                  <a:pt x="933450" y="190500"/>
                </a:lnTo>
                <a:lnTo>
                  <a:pt x="762000" y="171450"/>
                </a:lnTo>
                <a:lnTo>
                  <a:pt x="190500" y="38100"/>
                </a:lnTo>
                <a:lnTo>
                  <a:pt x="0" y="9525"/>
                </a:lnTo>
                <a:close/>
              </a:path>
            </a:pathLst>
          </a:custGeom>
          <a:gradFill>
            <a:gsLst>
              <a:gs pos="9800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085158" y="894460"/>
            <a:ext cx="4332199" cy="843046"/>
            <a:chOff x="3398201" y="759356"/>
            <a:chExt cx="5424541" cy="3307893"/>
          </a:xfrm>
        </p:grpSpPr>
        <p:sp>
          <p:nvSpPr>
            <p:cNvPr id="12" name="Rectangle 11"/>
            <p:cNvSpPr/>
            <p:nvPr/>
          </p:nvSpPr>
          <p:spPr>
            <a:xfrm>
              <a:off x="3398201" y="759356"/>
              <a:ext cx="5424541" cy="10640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14715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P1</a:t>
              </a:r>
              <a:endParaRPr lang="en-US" sz="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483066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P2</a:t>
              </a:r>
              <a:endParaRPr lang="en-US" sz="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51415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P3</a:t>
              </a:r>
              <a:endParaRPr lang="en-US" sz="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58181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P4</a:t>
              </a:r>
              <a:endParaRPr lang="en-US" sz="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431967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P5</a:t>
              </a:r>
              <a:endParaRPr lang="en-US" sz="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905181" y="1041897"/>
              <a:ext cx="281081" cy="64258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/>
                <a:t>P6</a:t>
              </a:r>
              <a:endParaRPr lang="en-US" sz="8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095651" y="1756436"/>
              <a:ext cx="91588" cy="2310813"/>
              <a:chOff x="4095651" y="3495882"/>
              <a:chExt cx="95662" cy="1307827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4146278" y="3501007"/>
                <a:ext cx="0" cy="129614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564252" y="1756436"/>
              <a:ext cx="91588" cy="2310813"/>
              <a:chOff x="4095651" y="3495882"/>
              <a:chExt cx="95662" cy="1307827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5033201" y="1756436"/>
              <a:ext cx="91588" cy="2310813"/>
              <a:chOff x="4095651" y="3495882"/>
              <a:chExt cx="95662" cy="1307827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7057595" y="1756436"/>
              <a:ext cx="91588" cy="2310813"/>
              <a:chOff x="4095651" y="3495882"/>
              <a:chExt cx="95662" cy="1307827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7526196" y="1756436"/>
              <a:ext cx="91588" cy="2310813"/>
              <a:chOff x="4095651" y="3495882"/>
              <a:chExt cx="95662" cy="130782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7995145" y="1756436"/>
              <a:ext cx="91588" cy="2310813"/>
              <a:chOff x="4095651" y="3495882"/>
              <a:chExt cx="95662" cy="1307827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146278" y="3501007"/>
                <a:ext cx="0" cy="129614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4095651" y="3495882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4095651" y="4803709"/>
                <a:ext cx="956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7" name="Straight Connector 66"/>
          <p:cNvCxnSpPr/>
          <p:nvPr/>
        </p:nvCxnSpPr>
        <p:spPr>
          <a:xfrm>
            <a:off x="749589" y="1633861"/>
            <a:ext cx="11035043" cy="0"/>
          </a:xfrm>
          <a:prstGeom prst="line">
            <a:avLst/>
          </a:prstGeom>
          <a:ln w="571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75877" y="2432482"/>
            <a:ext cx="11035043" cy="0"/>
          </a:xfrm>
          <a:prstGeom prst="line">
            <a:avLst/>
          </a:prstGeom>
          <a:ln w="571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0" name="Freeform 69"/>
          <p:cNvSpPr/>
          <p:nvPr/>
        </p:nvSpPr>
        <p:spPr>
          <a:xfrm>
            <a:off x="834501" y="1615736"/>
            <a:ext cx="10646190" cy="816746"/>
          </a:xfrm>
          <a:custGeom>
            <a:avLst/>
            <a:gdLst>
              <a:gd name="connsiteX0" fmla="*/ 0 w 10706470"/>
              <a:gd name="connsiteY0" fmla="*/ 8878 h 816746"/>
              <a:gd name="connsiteX1" fmla="*/ 0 w 10706470"/>
              <a:gd name="connsiteY1" fmla="*/ 816746 h 816746"/>
              <a:gd name="connsiteX2" fmla="*/ 204186 w 10706470"/>
              <a:gd name="connsiteY2" fmla="*/ 807868 h 816746"/>
              <a:gd name="connsiteX3" fmla="*/ 763480 w 10706470"/>
              <a:gd name="connsiteY3" fmla="*/ 745724 h 816746"/>
              <a:gd name="connsiteX4" fmla="*/ 1180730 w 10706470"/>
              <a:gd name="connsiteY4" fmla="*/ 727969 h 816746"/>
              <a:gd name="connsiteX5" fmla="*/ 1544715 w 10706470"/>
              <a:gd name="connsiteY5" fmla="*/ 665825 h 816746"/>
              <a:gd name="connsiteX6" fmla="*/ 2050742 w 10706470"/>
              <a:gd name="connsiteY6" fmla="*/ 648070 h 816746"/>
              <a:gd name="connsiteX7" fmla="*/ 3488924 w 10706470"/>
              <a:gd name="connsiteY7" fmla="*/ 488272 h 816746"/>
              <a:gd name="connsiteX8" fmla="*/ 3781887 w 10706470"/>
              <a:gd name="connsiteY8" fmla="*/ 470516 h 816746"/>
              <a:gd name="connsiteX9" fmla="*/ 6986726 w 10706470"/>
              <a:gd name="connsiteY9" fmla="*/ 461639 h 816746"/>
              <a:gd name="connsiteX10" fmla="*/ 8682361 w 10706470"/>
              <a:gd name="connsiteY10" fmla="*/ 648070 h 816746"/>
              <a:gd name="connsiteX11" fmla="*/ 8957569 w 10706470"/>
              <a:gd name="connsiteY11" fmla="*/ 656947 h 816746"/>
              <a:gd name="connsiteX12" fmla="*/ 9179511 w 10706470"/>
              <a:gd name="connsiteY12" fmla="*/ 674703 h 816746"/>
              <a:gd name="connsiteX13" fmla="*/ 9552373 w 10706470"/>
              <a:gd name="connsiteY13" fmla="*/ 710214 h 816746"/>
              <a:gd name="connsiteX14" fmla="*/ 9765437 w 10706470"/>
              <a:gd name="connsiteY14" fmla="*/ 745724 h 816746"/>
              <a:gd name="connsiteX15" fmla="*/ 9942990 w 10706470"/>
              <a:gd name="connsiteY15" fmla="*/ 745724 h 816746"/>
              <a:gd name="connsiteX16" fmla="*/ 10528916 w 10706470"/>
              <a:gd name="connsiteY16" fmla="*/ 807868 h 816746"/>
              <a:gd name="connsiteX17" fmla="*/ 10706470 w 10706470"/>
              <a:gd name="connsiteY17" fmla="*/ 807868 h 816746"/>
              <a:gd name="connsiteX18" fmla="*/ 10706470 w 10706470"/>
              <a:gd name="connsiteY18" fmla="*/ 0 h 816746"/>
              <a:gd name="connsiteX19" fmla="*/ 10511161 w 10706470"/>
              <a:gd name="connsiteY19" fmla="*/ 17755 h 816746"/>
              <a:gd name="connsiteX20" fmla="*/ 9942990 w 10706470"/>
              <a:gd name="connsiteY20" fmla="*/ 79899 h 816746"/>
              <a:gd name="connsiteX21" fmla="*/ 9383697 w 10706470"/>
              <a:gd name="connsiteY21" fmla="*/ 124287 h 816746"/>
              <a:gd name="connsiteX22" fmla="*/ 9179511 w 10706470"/>
              <a:gd name="connsiteY22" fmla="*/ 159798 h 816746"/>
              <a:gd name="connsiteX23" fmla="*/ 8655728 w 10706470"/>
              <a:gd name="connsiteY23" fmla="*/ 177553 h 816746"/>
              <a:gd name="connsiteX24" fmla="*/ 6951216 w 10706470"/>
              <a:gd name="connsiteY24" fmla="*/ 337351 h 816746"/>
              <a:gd name="connsiteX25" fmla="*/ 6374167 w 10706470"/>
              <a:gd name="connsiteY25" fmla="*/ 346229 h 816746"/>
              <a:gd name="connsiteX26" fmla="*/ 6098959 w 10706470"/>
              <a:gd name="connsiteY26" fmla="*/ 337351 h 816746"/>
              <a:gd name="connsiteX27" fmla="*/ 4598633 w 10706470"/>
              <a:gd name="connsiteY27" fmla="*/ 337351 h 816746"/>
              <a:gd name="connsiteX28" fmla="*/ 3764132 w 10706470"/>
              <a:gd name="connsiteY28" fmla="*/ 346229 h 816746"/>
              <a:gd name="connsiteX29" fmla="*/ 1979720 w 10706470"/>
              <a:gd name="connsiteY29" fmla="*/ 168676 h 816746"/>
              <a:gd name="connsiteX30" fmla="*/ 1748901 w 10706470"/>
              <a:gd name="connsiteY30" fmla="*/ 150920 h 816746"/>
              <a:gd name="connsiteX31" fmla="*/ 1535837 w 10706470"/>
              <a:gd name="connsiteY31" fmla="*/ 150920 h 816746"/>
              <a:gd name="connsiteX32" fmla="*/ 1287262 w 10706470"/>
              <a:gd name="connsiteY32" fmla="*/ 115410 h 816746"/>
              <a:gd name="connsiteX33" fmla="*/ 1154097 w 10706470"/>
              <a:gd name="connsiteY33" fmla="*/ 115410 h 816746"/>
              <a:gd name="connsiteX34" fmla="*/ 932155 w 10706470"/>
              <a:gd name="connsiteY34" fmla="*/ 79899 h 816746"/>
              <a:gd name="connsiteX35" fmla="*/ 754602 w 10706470"/>
              <a:gd name="connsiteY35" fmla="*/ 79899 h 816746"/>
              <a:gd name="connsiteX36" fmla="*/ 195309 w 10706470"/>
              <a:gd name="connsiteY36" fmla="*/ 17755 h 816746"/>
              <a:gd name="connsiteX37" fmla="*/ 0 w 10706470"/>
              <a:gd name="connsiteY37" fmla="*/ 8878 h 81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706470" h="816746">
                <a:moveTo>
                  <a:pt x="0" y="8878"/>
                </a:moveTo>
                <a:lnTo>
                  <a:pt x="0" y="816746"/>
                </a:lnTo>
                <a:lnTo>
                  <a:pt x="204186" y="807868"/>
                </a:lnTo>
                <a:lnTo>
                  <a:pt x="763480" y="745724"/>
                </a:lnTo>
                <a:lnTo>
                  <a:pt x="1180730" y="727969"/>
                </a:lnTo>
                <a:lnTo>
                  <a:pt x="1544715" y="665825"/>
                </a:lnTo>
                <a:lnTo>
                  <a:pt x="2050742" y="648070"/>
                </a:lnTo>
                <a:lnTo>
                  <a:pt x="3488924" y="488272"/>
                </a:lnTo>
                <a:lnTo>
                  <a:pt x="3781887" y="470516"/>
                </a:lnTo>
                <a:lnTo>
                  <a:pt x="6986726" y="461639"/>
                </a:lnTo>
                <a:lnTo>
                  <a:pt x="8682361" y="648070"/>
                </a:lnTo>
                <a:lnTo>
                  <a:pt x="8957569" y="656947"/>
                </a:lnTo>
                <a:lnTo>
                  <a:pt x="9179511" y="674703"/>
                </a:lnTo>
                <a:lnTo>
                  <a:pt x="9552373" y="710214"/>
                </a:lnTo>
                <a:lnTo>
                  <a:pt x="9765437" y="745724"/>
                </a:lnTo>
                <a:lnTo>
                  <a:pt x="9942990" y="745724"/>
                </a:lnTo>
                <a:lnTo>
                  <a:pt x="10528916" y="807868"/>
                </a:lnTo>
                <a:lnTo>
                  <a:pt x="10706470" y="807868"/>
                </a:lnTo>
                <a:lnTo>
                  <a:pt x="10706470" y="0"/>
                </a:lnTo>
                <a:lnTo>
                  <a:pt x="10511161" y="17755"/>
                </a:lnTo>
                <a:lnTo>
                  <a:pt x="9942990" y="79899"/>
                </a:lnTo>
                <a:lnTo>
                  <a:pt x="9383697" y="124287"/>
                </a:lnTo>
                <a:lnTo>
                  <a:pt x="9179511" y="159798"/>
                </a:lnTo>
                <a:lnTo>
                  <a:pt x="8655728" y="177553"/>
                </a:lnTo>
                <a:lnTo>
                  <a:pt x="6951216" y="337351"/>
                </a:lnTo>
                <a:lnTo>
                  <a:pt x="6374167" y="346229"/>
                </a:lnTo>
                <a:lnTo>
                  <a:pt x="6098959" y="337351"/>
                </a:lnTo>
                <a:lnTo>
                  <a:pt x="4598633" y="337351"/>
                </a:lnTo>
                <a:lnTo>
                  <a:pt x="3764132" y="346229"/>
                </a:lnTo>
                <a:lnTo>
                  <a:pt x="1979720" y="168676"/>
                </a:lnTo>
                <a:lnTo>
                  <a:pt x="1748901" y="150920"/>
                </a:lnTo>
                <a:lnTo>
                  <a:pt x="1535837" y="150920"/>
                </a:lnTo>
                <a:lnTo>
                  <a:pt x="1287262" y="115410"/>
                </a:lnTo>
                <a:lnTo>
                  <a:pt x="1154097" y="115410"/>
                </a:lnTo>
                <a:lnTo>
                  <a:pt x="932155" y="79899"/>
                </a:lnTo>
                <a:lnTo>
                  <a:pt x="754602" y="79899"/>
                </a:lnTo>
                <a:lnTo>
                  <a:pt x="195309" y="17755"/>
                </a:lnTo>
                <a:lnTo>
                  <a:pt x="0" y="8878"/>
                </a:lnTo>
                <a:close/>
              </a:path>
            </a:pathLst>
          </a:custGeom>
          <a:gradFill>
            <a:gsLst>
              <a:gs pos="98000">
                <a:srgbClr val="00B050">
                  <a:alpha val="20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4007768" y="1692044"/>
            <a:ext cx="2077333" cy="171605"/>
            <a:chOff x="4007768" y="4905856"/>
            <a:chExt cx="2077333" cy="171605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007768" y="5077461"/>
              <a:ext cx="1586486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5530462" y="4905856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362317" y="1692044"/>
            <a:ext cx="1830208" cy="171605"/>
            <a:chOff x="6362317" y="4905856"/>
            <a:chExt cx="1830208" cy="171605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6606039" y="5077461"/>
              <a:ext cx="1586486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362317" y="4905856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sp>
        <p:nvSpPr>
          <p:cNvPr id="43" name="Rectangle 42"/>
          <p:cNvSpPr/>
          <p:nvPr/>
        </p:nvSpPr>
        <p:spPr>
          <a:xfrm>
            <a:off x="801523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Q5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507562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Q4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759275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001450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CC1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306374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D2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759693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TAXN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968185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178097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CP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444855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Q3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739260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Q2b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066999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Q2a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338936" y="1902572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749315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Q1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22530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Q2a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364185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Q2b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591718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Q3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899446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CP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099626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9335030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TAXN</a:t>
            </a:r>
          </a:p>
        </p:txBody>
      </p:sp>
      <p:sp>
        <p:nvSpPr>
          <p:cNvPr id="62" name="Rectangle 61"/>
          <p:cNvSpPr/>
          <p:nvPr/>
        </p:nvSpPr>
        <p:spPr>
          <a:xfrm>
            <a:off x="9820922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D2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0052002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0277454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CC2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0579344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Q4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1283514" y="1919114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Q5</a:t>
            </a:r>
          </a:p>
        </p:txBody>
      </p:sp>
      <p:graphicFrame>
        <p:nvGraphicFramePr>
          <p:cNvPr id="80" name="Chart 79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3160045"/>
          <a:ext cx="12192000" cy="2930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" name="Rectangle 80"/>
          <p:cNvSpPr/>
          <p:nvPr/>
        </p:nvSpPr>
        <p:spPr>
          <a:xfrm>
            <a:off x="2160066" y="4460118"/>
            <a:ext cx="4706853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800" dirty="0"/>
          </a:p>
        </p:txBody>
      </p:sp>
      <p:sp>
        <p:nvSpPr>
          <p:cNvPr id="83" name="Freeform 82"/>
          <p:cNvSpPr/>
          <p:nvPr/>
        </p:nvSpPr>
        <p:spPr>
          <a:xfrm>
            <a:off x="812819" y="4517481"/>
            <a:ext cx="10780468" cy="568171"/>
          </a:xfrm>
          <a:custGeom>
            <a:avLst/>
            <a:gdLst>
              <a:gd name="connsiteX0" fmla="*/ 0 w 10591061"/>
              <a:gd name="connsiteY0" fmla="*/ 62144 h 568171"/>
              <a:gd name="connsiteX1" fmla="*/ 0 w 10591061"/>
              <a:gd name="connsiteY1" fmla="*/ 523783 h 568171"/>
              <a:gd name="connsiteX2" fmla="*/ 177554 w 10591061"/>
              <a:gd name="connsiteY2" fmla="*/ 559293 h 568171"/>
              <a:gd name="connsiteX3" fmla="*/ 772358 w 10591061"/>
              <a:gd name="connsiteY3" fmla="*/ 506027 h 568171"/>
              <a:gd name="connsiteX4" fmla="*/ 941033 w 10591061"/>
              <a:gd name="connsiteY4" fmla="*/ 550416 h 568171"/>
              <a:gd name="connsiteX5" fmla="*/ 1171853 w 10591061"/>
              <a:gd name="connsiteY5" fmla="*/ 541538 h 568171"/>
              <a:gd name="connsiteX6" fmla="*/ 1278385 w 10591061"/>
              <a:gd name="connsiteY6" fmla="*/ 541538 h 568171"/>
              <a:gd name="connsiteX7" fmla="*/ 1526960 w 10591061"/>
              <a:gd name="connsiteY7" fmla="*/ 461639 h 568171"/>
              <a:gd name="connsiteX8" fmla="*/ 1740024 w 10591061"/>
              <a:gd name="connsiteY8" fmla="*/ 532660 h 568171"/>
              <a:gd name="connsiteX9" fmla="*/ 3453414 w 10591061"/>
              <a:gd name="connsiteY9" fmla="*/ 443884 h 568171"/>
              <a:gd name="connsiteX10" fmla="*/ 3728622 w 10591061"/>
              <a:gd name="connsiteY10" fmla="*/ 443884 h 568171"/>
              <a:gd name="connsiteX11" fmla="*/ 4003829 w 10591061"/>
              <a:gd name="connsiteY11" fmla="*/ 417251 h 568171"/>
              <a:gd name="connsiteX12" fmla="*/ 4314548 w 10591061"/>
              <a:gd name="connsiteY12" fmla="*/ 417251 h 568171"/>
              <a:gd name="connsiteX13" fmla="*/ 4572000 w 10591061"/>
              <a:gd name="connsiteY13" fmla="*/ 381740 h 568171"/>
              <a:gd name="connsiteX14" fmla="*/ 6045694 w 10591061"/>
              <a:gd name="connsiteY14" fmla="*/ 435006 h 568171"/>
              <a:gd name="connsiteX15" fmla="*/ 6347534 w 10591061"/>
              <a:gd name="connsiteY15" fmla="*/ 435006 h 568171"/>
              <a:gd name="connsiteX16" fmla="*/ 6613864 w 10591061"/>
              <a:gd name="connsiteY16" fmla="*/ 443884 h 568171"/>
              <a:gd name="connsiteX17" fmla="*/ 6933461 w 10591061"/>
              <a:gd name="connsiteY17" fmla="*/ 452761 h 568171"/>
              <a:gd name="connsiteX18" fmla="*/ 7173158 w 10591061"/>
              <a:gd name="connsiteY18" fmla="*/ 452761 h 568171"/>
              <a:gd name="connsiteX19" fmla="*/ 8584707 w 10591061"/>
              <a:gd name="connsiteY19" fmla="*/ 523783 h 568171"/>
              <a:gd name="connsiteX20" fmla="*/ 8886548 w 10591061"/>
              <a:gd name="connsiteY20" fmla="*/ 523783 h 568171"/>
              <a:gd name="connsiteX21" fmla="*/ 9081857 w 10591061"/>
              <a:gd name="connsiteY21" fmla="*/ 479394 h 568171"/>
              <a:gd name="connsiteX22" fmla="*/ 9312676 w 10591061"/>
              <a:gd name="connsiteY22" fmla="*/ 541538 h 568171"/>
              <a:gd name="connsiteX23" fmla="*/ 9694416 w 10591061"/>
              <a:gd name="connsiteY23" fmla="*/ 532660 h 568171"/>
              <a:gd name="connsiteX24" fmla="*/ 9863092 w 10591061"/>
              <a:gd name="connsiteY24" fmla="*/ 532660 h 568171"/>
              <a:gd name="connsiteX25" fmla="*/ 10413507 w 10591061"/>
              <a:gd name="connsiteY25" fmla="*/ 568171 h 568171"/>
              <a:gd name="connsiteX26" fmla="*/ 10591061 w 10591061"/>
              <a:gd name="connsiteY26" fmla="*/ 541538 h 568171"/>
              <a:gd name="connsiteX27" fmla="*/ 10591061 w 10591061"/>
              <a:gd name="connsiteY27" fmla="*/ 8878 h 568171"/>
              <a:gd name="connsiteX28" fmla="*/ 10395752 w 10591061"/>
              <a:gd name="connsiteY28" fmla="*/ 0 h 568171"/>
              <a:gd name="connsiteX29" fmla="*/ 9836459 w 10591061"/>
              <a:gd name="connsiteY29" fmla="*/ 62144 h 568171"/>
              <a:gd name="connsiteX30" fmla="*/ 9667783 w 10591061"/>
              <a:gd name="connsiteY30" fmla="*/ 35511 h 568171"/>
              <a:gd name="connsiteX31" fmla="*/ 9303798 w 10591061"/>
              <a:gd name="connsiteY31" fmla="*/ 62144 h 568171"/>
              <a:gd name="connsiteX32" fmla="*/ 9081857 w 10591061"/>
              <a:gd name="connsiteY32" fmla="*/ 88777 h 568171"/>
              <a:gd name="connsiteX33" fmla="*/ 8877670 w 10591061"/>
              <a:gd name="connsiteY33" fmla="*/ 62144 h 568171"/>
              <a:gd name="connsiteX34" fmla="*/ 6889072 w 10591061"/>
              <a:gd name="connsiteY34" fmla="*/ 133165 h 568171"/>
              <a:gd name="connsiteX35" fmla="*/ 6596109 w 10591061"/>
              <a:gd name="connsiteY35" fmla="*/ 133165 h 568171"/>
              <a:gd name="connsiteX36" fmla="*/ 6303146 w 10591061"/>
              <a:gd name="connsiteY36" fmla="*/ 150921 h 568171"/>
              <a:gd name="connsiteX37" fmla="*/ 6019061 w 10591061"/>
              <a:gd name="connsiteY37" fmla="*/ 142043 h 568171"/>
              <a:gd name="connsiteX38" fmla="*/ 4545367 w 10591061"/>
              <a:gd name="connsiteY38" fmla="*/ 195309 h 568171"/>
              <a:gd name="connsiteX39" fmla="*/ 4279037 w 10591061"/>
              <a:gd name="connsiteY39" fmla="*/ 159798 h 568171"/>
              <a:gd name="connsiteX40" fmla="*/ 3701989 w 10591061"/>
              <a:gd name="connsiteY40" fmla="*/ 142043 h 568171"/>
              <a:gd name="connsiteX41" fmla="*/ 3453414 w 10591061"/>
              <a:gd name="connsiteY41" fmla="*/ 142043 h 568171"/>
              <a:gd name="connsiteX42" fmla="*/ 3338004 w 10591061"/>
              <a:gd name="connsiteY42" fmla="*/ 142043 h 568171"/>
              <a:gd name="connsiteX43" fmla="*/ 1811045 w 10591061"/>
              <a:gd name="connsiteY43" fmla="*/ 53266 h 568171"/>
              <a:gd name="connsiteX44" fmla="*/ 1722268 w 10591061"/>
              <a:gd name="connsiteY44" fmla="*/ 62144 h 568171"/>
              <a:gd name="connsiteX45" fmla="*/ 1509204 w 10591061"/>
              <a:gd name="connsiteY45" fmla="*/ 115410 h 568171"/>
              <a:gd name="connsiteX46" fmla="*/ 1278385 w 10591061"/>
              <a:gd name="connsiteY46" fmla="*/ 53266 h 568171"/>
              <a:gd name="connsiteX47" fmla="*/ 1162975 w 10591061"/>
              <a:gd name="connsiteY47" fmla="*/ 44388 h 568171"/>
              <a:gd name="connsiteX48" fmla="*/ 932156 w 10591061"/>
              <a:gd name="connsiteY48" fmla="*/ 35511 h 568171"/>
              <a:gd name="connsiteX49" fmla="*/ 754602 w 10591061"/>
              <a:gd name="connsiteY49" fmla="*/ 71021 h 568171"/>
              <a:gd name="connsiteX50" fmla="*/ 195309 w 10591061"/>
              <a:gd name="connsiteY50" fmla="*/ 8878 h 568171"/>
              <a:gd name="connsiteX51" fmla="*/ 0 w 10591061"/>
              <a:gd name="connsiteY51" fmla="*/ 62144 h 56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591061" h="568171">
                <a:moveTo>
                  <a:pt x="0" y="62144"/>
                </a:moveTo>
                <a:lnTo>
                  <a:pt x="0" y="523783"/>
                </a:lnTo>
                <a:lnTo>
                  <a:pt x="177554" y="559293"/>
                </a:lnTo>
                <a:lnTo>
                  <a:pt x="772358" y="506027"/>
                </a:lnTo>
                <a:lnTo>
                  <a:pt x="941033" y="550416"/>
                </a:lnTo>
                <a:lnTo>
                  <a:pt x="1171853" y="541538"/>
                </a:lnTo>
                <a:lnTo>
                  <a:pt x="1278385" y="541538"/>
                </a:lnTo>
                <a:lnTo>
                  <a:pt x="1526960" y="461639"/>
                </a:lnTo>
                <a:lnTo>
                  <a:pt x="1740024" y="532660"/>
                </a:lnTo>
                <a:lnTo>
                  <a:pt x="3453414" y="443884"/>
                </a:lnTo>
                <a:lnTo>
                  <a:pt x="3728622" y="443884"/>
                </a:lnTo>
                <a:lnTo>
                  <a:pt x="4003829" y="417251"/>
                </a:lnTo>
                <a:lnTo>
                  <a:pt x="4314548" y="417251"/>
                </a:lnTo>
                <a:lnTo>
                  <a:pt x="4572000" y="381740"/>
                </a:lnTo>
                <a:lnTo>
                  <a:pt x="6045694" y="435006"/>
                </a:lnTo>
                <a:lnTo>
                  <a:pt x="6347534" y="435006"/>
                </a:lnTo>
                <a:lnTo>
                  <a:pt x="6613864" y="443884"/>
                </a:lnTo>
                <a:lnTo>
                  <a:pt x="6933461" y="452761"/>
                </a:lnTo>
                <a:lnTo>
                  <a:pt x="7173158" y="452761"/>
                </a:lnTo>
                <a:lnTo>
                  <a:pt x="8584707" y="523783"/>
                </a:lnTo>
                <a:lnTo>
                  <a:pt x="8886548" y="523783"/>
                </a:lnTo>
                <a:lnTo>
                  <a:pt x="9081857" y="479394"/>
                </a:lnTo>
                <a:lnTo>
                  <a:pt x="9312676" y="541538"/>
                </a:lnTo>
                <a:lnTo>
                  <a:pt x="9694416" y="532660"/>
                </a:lnTo>
                <a:lnTo>
                  <a:pt x="9863092" y="532660"/>
                </a:lnTo>
                <a:lnTo>
                  <a:pt x="10413507" y="568171"/>
                </a:lnTo>
                <a:lnTo>
                  <a:pt x="10591061" y="541538"/>
                </a:lnTo>
                <a:lnTo>
                  <a:pt x="10591061" y="8878"/>
                </a:lnTo>
                <a:lnTo>
                  <a:pt x="10395752" y="0"/>
                </a:lnTo>
                <a:lnTo>
                  <a:pt x="9836459" y="62144"/>
                </a:lnTo>
                <a:lnTo>
                  <a:pt x="9667783" y="35511"/>
                </a:lnTo>
                <a:lnTo>
                  <a:pt x="9303798" y="62144"/>
                </a:lnTo>
                <a:lnTo>
                  <a:pt x="9081857" y="88777"/>
                </a:lnTo>
                <a:lnTo>
                  <a:pt x="8877670" y="62144"/>
                </a:lnTo>
                <a:lnTo>
                  <a:pt x="6889072" y="133165"/>
                </a:lnTo>
                <a:lnTo>
                  <a:pt x="6596109" y="133165"/>
                </a:lnTo>
                <a:lnTo>
                  <a:pt x="6303146" y="150921"/>
                </a:lnTo>
                <a:lnTo>
                  <a:pt x="6019061" y="142043"/>
                </a:lnTo>
                <a:lnTo>
                  <a:pt x="4545367" y="195309"/>
                </a:lnTo>
                <a:lnTo>
                  <a:pt x="4279037" y="159798"/>
                </a:lnTo>
                <a:lnTo>
                  <a:pt x="3701989" y="142043"/>
                </a:lnTo>
                <a:lnTo>
                  <a:pt x="3453414" y="142043"/>
                </a:lnTo>
                <a:lnTo>
                  <a:pt x="3338004" y="142043"/>
                </a:lnTo>
                <a:lnTo>
                  <a:pt x="1811045" y="53266"/>
                </a:lnTo>
                <a:lnTo>
                  <a:pt x="1722268" y="62144"/>
                </a:lnTo>
                <a:lnTo>
                  <a:pt x="1509204" y="115410"/>
                </a:lnTo>
                <a:lnTo>
                  <a:pt x="1278385" y="53266"/>
                </a:lnTo>
                <a:lnTo>
                  <a:pt x="1162975" y="44388"/>
                </a:lnTo>
                <a:lnTo>
                  <a:pt x="932156" y="35511"/>
                </a:lnTo>
                <a:lnTo>
                  <a:pt x="754602" y="71021"/>
                </a:lnTo>
                <a:lnTo>
                  <a:pt x="195309" y="8878"/>
                </a:lnTo>
                <a:lnTo>
                  <a:pt x="0" y="62144"/>
                </a:lnTo>
                <a:close/>
              </a:path>
            </a:pathLst>
          </a:custGeom>
          <a:gradFill>
            <a:gsLst>
              <a:gs pos="9800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82187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Q5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388226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Q4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754301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CC2</a:t>
            </a:r>
          </a:p>
        </p:txBody>
      </p:sp>
      <p:sp>
        <p:nvSpPr>
          <p:cNvPr id="87" name="Rectangle 86"/>
          <p:cNvSpPr/>
          <p:nvPr/>
        </p:nvSpPr>
        <p:spPr>
          <a:xfrm>
            <a:off x="1983132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CC1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325461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D2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640357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TAXN</a:t>
            </a:r>
          </a:p>
        </p:txBody>
      </p:sp>
      <p:sp>
        <p:nvSpPr>
          <p:cNvPr id="90" name="Rectangle 89"/>
          <p:cNvSpPr/>
          <p:nvPr/>
        </p:nvSpPr>
        <p:spPr>
          <a:xfrm>
            <a:off x="3988008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D1</a:t>
            </a:r>
          </a:p>
        </p:txBody>
      </p:sp>
      <p:sp>
        <p:nvSpPr>
          <p:cNvPr id="91" name="Rectangle 90"/>
          <p:cNvSpPr/>
          <p:nvPr/>
        </p:nvSpPr>
        <p:spPr>
          <a:xfrm>
            <a:off x="4136592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CP</a:t>
            </a:r>
          </a:p>
        </p:txBody>
      </p:sp>
      <p:sp>
        <p:nvSpPr>
          <p:cNvPr id="92" name="Rectangle 91"/>
          <p:cNvSpPr/>
          <p:nvPr/>
        </p:nvSpPr>
        <p:spPr>
          <a:xfrm>
            <a:off x="4401587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Q3</a:t>
            </a:r>
          </a:p>
        </p:txBody>
      </p:sp>
      <p:sp>
        <p:nvSpPr>
          <p:cNvPr id="93" name="Rectangle 92"/>
          <p:cNvSpPr/>
          <p:nvPr/>
        </p:nvSpPr>
        <p:spPr>
          <a:xfrm>
            <a:off x="4682668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Q2b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947663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Q2a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219600" y="4678857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Q1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729317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02532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7344187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Q2b</a:t>
            </a:r>
          </a:p>
        </p:txBody>
      </p:sp>
      <p:sp>
        <p:nvSpPr>
          <p:cNvPr id="99" name="Rectangle 98"/>
          <p:cNvSpPr/>
          <p:nvPr/>
        </p:nvSpPr>
        <p:spPr>
          <a:xfrm>
            <a:off x="7571720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Q3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7834037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CP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996804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D1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9276036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TAXN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9725567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D2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0004373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CC1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10214176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CC2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10507840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Q4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1230583" y="4695399"/>
            <a:ext cx="281081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Q5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069388" y="3203229"/>
            <a:ext cx="386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HL-LHC limits (2</a:t>
            </a:r>
            <a:r>
              <a:rPr lang="en-US" b="1" dirty="0" smtClean="0">
                <a:solidFill>
                  <a:srgbClr val="C00000"/>
                </a:solidFill>
              </a:rPr>
              <a:t>) : </a:t>
            </a:r>
            <a:r>
              <a:rPr 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(</a:t>
            </a:r>
            <a:r>
              <a:rPr lang="en-US" b="1" dirty="0">
                <a:solidFill>
                  <a:srgbClr val="C00000"/>
                </a:solidFill>
                <a:sym typeface="Symbol" panose="05050102010706020507" pitchFamily="18" charset="2"/>
              </a:rPr>
              <a:t>1) </a:t>
            </a:r>
            <a:r>
              <a:rPr lang="en-US" b="1" dirty="0">
                <a:solidFill>
                  <a:srgbClr val="C00000"/>
                </a:solidFill>
              </a:rPr>
              <a:t>&lt; 0.15 mm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702261" y="4416504"/>
            <a:ext cx="11000803" cy="0"/>
          </a:xfrm>
          <a:prstGeom prst="line">
            <a:avLst/>
          </a:prstGeom>
          <a:ln w="571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02261" y="5215125"/>
            <a:ext cx="11000803" cy="0"/>
          </a:xfrm>
          <a:prstGeom prst="line">
            <a:avLst/>
          </a:prstGeom>
          <a:ln w="571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1" name="Freeform 110"/>
          <p:cNvSpPr/>
          <p:nvPr/>
        </p:nvSpPr>
        <p:spPr>
          <a:xfrm>
            <a:off x="812819" y="4581158"/>
            <a:ext cx="10780468" cy="432018"/>
          </a:xfrm>
          <a:custGeom>
            <a:avLst/>
            <a:gdLst>
              <a:gd name="connsiteX0" fmla="*/ 0 w 10591061"/>
              <a:gd name="connsiteY0" fmla="*/ 62144 h 568171"/>
              <a:gd name="connsiteX1" fmla="*/ 0 w 10591061"/>
              <a:gd name="connsiteY1" fmla="*/ 523783 h 568171"/>
              <a:gd name="connsiteX2" fmla="*/ 177554 w 10591061"/>
              <a:gd name="connsiteY2" fmla="*/ 559293 h 568171"/>
              <a:gd name="connsiteX3" fmla="*/ 772358 w 10591061"/>
              <a:gd name="connsiteY3" fmla="*/ 506027 h 568171"/>
              <a:gd name="connsiteX4" fmla="*/ 941033 w 10591061"/>
              <a:gd name="connsiteY4" fmla="*/ 550416 h 568171"/>
              <a:gd name="connsiteX5" fmla="*/ 1171853 w 10591061"/>
              <a:gd name="connsiteY5" fmla="*/ 541538 h 568171"/>
              <a:gd name="connsiteX6" fmla="*/ 1278385 w 10591061"/>
              <a:gd name="connsiteY6" fmla="*/ 541538 h 568171"/>
              <a:gd name="connsiteX7" fmla="*/ 1526960 w 10591061"/>
              <a:gd name="connsiteY7" fmla="*/ 461639 h 568171"/>
              <a:gd name="connsiteX8" fmla="*/ 1740024 w 10591061"/>
              <a:gd name="connsiteY8" fmla="*/ 532660 h 568171"/>
              <a:gd name="connsiteX9" fmla="*/ 3453414 w 10591061"/>
              <a:gd name="connsiteY9" fmla="*/ 443884 h 568171"/>
              <a:gd name="connsiteX10" fmla="*/ 3728622 w 10591061"/>
              <a:gd name="connsiteY10" fmla="*/ 443884 h 568171"/>
              <a:gd name="connsiteX11" fmla="*/ 4003829 w 10591061"/>
              <a:gd name="connsiteY11" fmla="*/ 417251 h 568171"/>
              <a:gd name="connsiteX12" fmla="*/ 4314548 w 10591061"/>
              <a:gd name="connsiteY12" fmla="*/ 417251 h 568171"/>
              <a:gd name="connsiteX13" fmla="*/ 4572000 w 10591061"/>
              <a:gd name="connsiteY13" fmla="*/ 381740 h 568171"/>
              <a:gd name="connsiteX14" fmla="*/ 6045694 w 10591061"/>
              <a:gd name="connsiteY14" fmla="*/ 435006 h 568171"/>
              <a:gd name="connsiteX15" fmla="*/ 6347534 w 10591061"/>
              <a:gd name="connsiteY15" fmla="*/ 435006 h 568171"/>
              <a:gd name="connsiteX16" fmla="*/ 6613864 w 10591061"/>
              <a:gd name="connsiteY16" fmla="*/ 443884 h 568171"/>
              <a:gd name="connsiteX17" fmla="*/ 6933461 w 10591061"/>
              <a:gd name="connsiteY17" fmla="*/ 452761 h 568171"/>
              <a:gd name="connsiteX18" fmla="*/ 7173158 w 10591061"/>
              <a:gd name="connsiteY18" fmla="*/ 452761 h 568171"/>
              <a:gd name="connsiteX19" fmla="*/ 8584707 w 10591061"/>
              <a:gd name="connsiteY19" fmla="*/ 523783 h 568171"/>
              <a:gd name="connsiteX20" fmla="*/ 8886548 w 10591061"/>
              <a:gd name="connsiteY20" fmla="*/ 523783 h 568171"/>
              <a:gd name="connsiteX21" fmla="*/ 9081857 w 10591061"/>
              <a:gd name="connsiteY21" fmla="*/ 479394 h 568171"/>
              <a:gd name="connsiteX22" fmla="*/ 9312676 w 10591061"/>
              <a:gd name="connsiteY22" fmla="*/ 541538 h 568171"/>
              <a:gd name="connsiteX23" fmla="*/ 9694416 w 10591061"/>
              <a:gd name="connsiteY23" fmla="*/ 532660 h 568171"/>
              <a:gd name="connsiteX24" fmla="*/ 9863092 w 10591061"/>
              <a:gd name="connsiteY24" fmla="*/ 532660 h 568171"/>
              <a:gd name="connsiteX25" fmla="*/ 10413507 w 10591061"/>
              <a:gd name="connsiteY25" fmla="*/ 568171 h 568171"/>
              <a:gd name="connsiteX26" fmla="*/ 10591061 w 10591061"/>
              <a:gd name="connsiteY26" fmla="*/ 541538 h 568171"/>
              <a:gd name="connsiteX27" fmla="*/ 10591061 w 10591061"/>
              <a:gd name="connsiteY27" fmla="*/ 8878 h 568171"/>
              <a:gd name="connsiteX28" fmla="*/ 10395752 w 10591061"/>
              <a:gd name="connsiteY28" fmla="*/ 0 h 568171"/>
              <a:gd name="connsiteX29" fmla="*/ 9836459 w 10591061"/>
              <a:gd name="connsiteY29" fmla="*/ 62144 h 568171"/>
              <a:gd name="connsiteX30" fmla="*/ 9667783 w 10591061"/>
              <a:gd name="connsiteY30" fmla="*/ 35511 h 568171"/>
              <a:gd name="connsiteX31" fmla="*/ 9303798 w 10591061"/>
              <a:gd name="connsiteY31" fmla="*/ 62144 h 568171"/>
              <a:gd name="connsiteX32" fmla="*/ 9081857 w 10591061"/>
              <a:gd name="connsiteY32" fmla="*/ 88777 h 568171"/>
              <a:gd name="connsiteX33" fmla="*/ 8877670 w 10591061"/>
              <a:gd name="connsiteY33" fmla="*/ 62144 h 568171"/>
              <a:gd name="connsiteX34" fmla="*/ 6889072 w 10591061"/>
              <a:gd name="connsiteY34" fmla="*/ 133165 h 568171"/>
              <a:gd name="connsiteX35" fmla="*/ 6596109 w 10591061"/>
              <a:gd name="connsiteY35" fmla="*/ 133165 h 568171"/>
              <a:gd name="connsiteX36" fmla="*/ 6303146 w 10591061"/>
              <a:gd name="connsiteY36" fmla="*/ 150921 h 568171"/>
              <a:gd name="connsiteX37" fmla="*/ 6019061 w 10591061"/>
              <a:gd name="connsiteY37" fmla="*/ 142043 h 568171"/>
              <a:gd name="connsiteX38" fmla="*/ 4545367 w 10591061"/>
              <a:gd name="connsiteY38" fmla="*/ 195309 h 568171"/>
              <a:gd name="connsiteX39" fmla="*/ 4279037 w 10591061"/>
              <a:gd name="connsiteY39" fmla="*/ 159798 h 568171"/>
              <a:gd name="connsiteX40" fmla="*/ 3701989 w 10591061"/>
              <a:gd name="connsiteY40" fmla="*/ 142043 h 568171"/>
              <a:gd name="connsiteX41" fmla="*/ 3453414 w 10591061"/>
              <a:gd name="connsiteY41" fmla="*/ 142043 h 568171"/>
              <a:gd name="connsiteX42" fmla="*/ 3338004 w 10591061"/>
              <a:gd name="connsiteY42" fmla="*/ 142043 h 568171"/>
              <a:gd name="connsiteX43" fmla="*/ 1811045 w 10591061"/>
              <a:gd name="connsiteY43" fmla="*/ 53266 h 568171"/>
              <a:gd name="connsiteX44" fmla="*/ 1722268 w 10591061"/>
              <a:gd name="connsiteY44" fmla="*/ 62144 h 568171"/>
              <a:gd name="connsiteX45" fmla="*/ 1509204 w 10591061"/>
              <a:gd name="connsiteY45" fmla="*/ 115410 h 568171"/>
              <a:gd name="connsiteX46" fmla="*/ 1278385 w 10591061"/>
              <a:gd name="connsiteY46" fmla="*/ 53266 h 568171"/>
              <a:gd name="connsiteX47" fmla="*/ 1162975 w 10591061"/>
              <a:gd name="connsiteY47" fmla="*/ 44388 h 568171"/>
              <a:gd name="connsiteX48" fmla="*/ 932156 w 10591061"/>
              <a:gd name="connsiteY48" fmla="*/ 35511 h 568171"/>
              <a:gd name="connsiteX49" fmla="*/ 754602 w 10591061"/>
              <a:gd name="connsiteY49" fmla="*/ 71021 h 568171"/>
              <a:gd name="connsiteX50" fmla="*/ 195309 w 10591061"/>
              <a:gd name="connsiteY50" fmla="*/ 8878 h 568171"/>
              <a:gd name="connsiteX51" fmla="*/ 0 w 10591061"/>
              <a:gd name="connsiteY51" fmla="*/ 62144 h 568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591061" h="568171">
                <a:moveTo>
                  <a:pt x="0" y="62144"/>
                </a:moveTo>
                <a:lnTo>
                  <a:pt x="0" y="523783"/>
                </a:lnTo>
                <a:lnTo>
                  <a:pt x="177554" y="559293"/>
                </a:lnTo>
                <a:lnTo>
                  <a:pt x="772358" y="506027"/>
                </a:lnTo>
                <a:lnTo>
                  <a:pt x="941033" y="550416"/>
                </a:lnTo>
                <a:lnTo>
                  <a:pt x="1171853" y="541538"/>
                </a:lnTo>
                <a:lnTo>
                  <a:pt x="1278385" y="541538"/>
                </a:lnTo>
                <a:lnTo>
                  <a:pt x="1526960" y="461639"/>
                </a:lnTo>
                <a:lnTo>
                  <a:pt x="1740024" y="532660"/>
                </a:lnTo>
                <a:lnTo>
                  <a:pt x="3453414" y="443884"/>
                </a:lnTo>
                <a:lnTo>
                  <a:pt x="3728622" y="443884"/>
                </a:lnTo>
                <a:lnTo>
                  <a:pt x="4003829" y="417251"/>
                </a:lnTo>
                <a:lnTo>
                  <a:pt x="4314548" y="417251"/>
                </a:lnTo>
                <a:lnTo>
                  <a:pt x="4572000" y="381740"/>
                </a:lnTo>
                <a:lnTo>
                  <a:pt x="6045694" y="435006"/>
                </a:lnTo>
                <a:lnTo>
                  <a:pt x="6347534" y="435006"/>
                </a:lnTo>
                <a:lnTo>
                  <a:pt x="6613864" y="443884"/>
                </a:lnTo>
                <a:lnTo>
                  <a:pt x="6933461" y="452761"/>
                </a:lnTo>
                <a:lnTo>
                  <a:pt x="7173158" y="452761"/>
                </a:lnTo>
                <a:lnTo>
                  <a:pt x="8584707" y="523783"/>
                </a:lnTo>
                <a:lnTo>
                  <a:pt x="8886548" y="523783"/>
                </a:lnTo>
                <a:lnTo>
                  <a:pt x="9081857" y="479394"/>
                </a:lnTo>
                <a:lnTo>
                  <a:pt x="9312676" y="541538"/>
                </a:lnTo>
                <a:lnTo>
                  <a:pt x="9694416" y="532660"/>
                </a:lnTo>
                <a:lnTo>
                  <a:pt x="9863092" y="532660"/>
                </a:lnTo>
                <a:lnTo>
                  <a:pt x="10413507" y="568171"/>
                </a:lnTo>
                <a:lnTo>
                  <a:pt x="10591061" y="541538"/>
                </a:lnTo>
                <a:lnTo>
                  <a:pt x="10591061" y="8878"/>
                </a:lnTo>
                <a:lnTo>
                  <a:pt x="10395752" y="0"/>
                </a:lnTo>
                <a:lnTo>
                  <a:pt x="9836459" y="62144"/>
                </a:lnTo>
                <a:lnTo>
                  <a:pt x="9667783" y="35511"/>
                </a:lnTo>
                <a:lnTo>
                  <a:pt x="9303798" y="62144"/>
                </a:lnTo>
                <a:lnTo>
                  <a:pt x="9081857" y="88777"/>
                </a:lnTo>
                <a:lnTo>
                  <a:pt x="8877670" y="62144"/>
                </a:lnTo>
                <a:lnTo>
                  <a:pt x="6889072" y="133165"/>
                </a:lnTo>
                <a:lnTo>
                  <a:pt x="6596109" y="133165"/>
                </a:lnTo>
                <a:lnTo>
                  <a:pt x="6303146" y="150921"/>
                </a:lnTo>
                <a:lnTo>
                  <a:pt x="6019061" y="142043"/>
                </a:lnTo>
                <a:lnTo>
                  <a:pt x="4545367" y="195309"/>
                </a:lnTo>
                <a:lnTo>
                  <a:pt x="4279037" y="159798"/>
                </a:lnTo>
                <a:lnTo>
                  <a:pt x="3701989" y="142043"/>
                </a:lnTo>
                <a:lnTo>
                  <a:pt x="3453414" y="142043"/>
                </a:lnTo>
                <a:lnTo>
                  <a:pt x="3338004" y="142043"/>
                </a:lnTo>
                <a:lnTo>
                  <a:pt x="1811045" y="53266"/>
                </a:lnTo>
                <a:lnTo>
                  <a:pt x="1722268" y="62144"/>
                </a:lnTo>
                <a:lnTo>
                  <a:pt x="1509204" y="115410"/>
                </a:lnTo>
                <a:lnTo>
                  <a:pt x="1278385" y="53266"/>
                </a:lnTo>
                <a:lnTo>
                  <a:pt x="1162975" y="44388"/>
                </a:lnTo>
                <a:lnTo>
                  <a:pt x="932156" y="35511"/>
                </a:lnTo>
                <a:lnTo>
                  <a:pt x="754602" y="71021"/>
                </a:lnTo>
                <a:lnTo>
                  <a:pt x="195309" y="8878"/>
                </a:lnTo>
                <a:lnTo>
                  <a:pt x="0" y="62144"/>
                </a:lnTo>
                <a:close/>
              </a:path>
            </a:pathLst>
          </a:custGeom>
          <a:gradFill>
            <a:gsLst>
              <a:gs pos="98000">
                <a:srgbClr val="00B050">
                  <a:alpha val="20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60713" y="3248850"/>
            <a:ext cx="1379643" cy="234427"/>
          </a:xfrm>
          <a:prstGeom prst="rect">
            <a:avLst/>
          </a:prstGeom>
          <a:gradFill>
            <a:gsLst>
              <a:gs pos="9800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Baseline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2231616" y="3248850"/>
            <a:ext cx="1379643" cy="234427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Proposition</a:t>
            </a:r>
          </a:p>
        </p:txBody>
      </p:sp>
      <p:cxnSp>
        <p:nvCxnSpPr>
          <p:cNvPr id="114" name="Straight Arrow Connector 113"/>
          <p:cNvCxnSpPr/>
          <p:nvPr/>
        </p:nvCxnSpPr>
        <p:spPr>
          <a:xfrm flipV="1">
            <a:off x="6312024" y="819326"/>
            <a:ext cx="0" cy="3452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312024" y="1164558"/>
            <a:ext cx="36004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372806" y="74458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General coordinate system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20.01.2022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6826" y="1841501"/>
            <a:ext cx="7118032" cy="3748276"/>
            <a:chOff x="3215680" y="1929532"/>
            <a:chExt cx="8919356" cy="46968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144" t="2156"/>
            <a:stretch/>
          </p:blipFill>
          <p:spPr>
            <a:xfrm>
              <a:off x="4115646" y="2008952"/>
              <a:ext cx="7668304" cy="461741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257873" y="3516879"/>
              <a:ext cx="877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wire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12961" y="2529683"/>
              <a:ext cx="8761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chemeClr val="accent6"/>
                  </a:solidFill>
                </a:rPr>
                <a:t>HLS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66651" y="3453734"/>
              <a:ext cx="1121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600" i="1">
                  <a:solidFill>
                    <a:schemeClr val="accent6"/>
                  </a:solidFill>
                </a:defRPr>
              </a:lvl1pPr>
            </a:lstStyle>
            <a:p>
              <a:r>
                <a:rPr lang="en-US" dirty="0"/>
                <a:t>WPS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65441" y="2965945"/>
              <a:ext cx="1301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schemeClr val="accent6"/>
                  </a:solidFill>
                </a:rPr>
                <a:t>Inclinometer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15680" y="1929532"/>
              <a:ext cx="143934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600" i="1">
                  <a:solidFill>
                    <a:schemeClr val="accent6"/>
                  </a:solidFill>
                </a:defRPr>
              </a:lvl1pPr>
            </a:lstStyle>
            <a:p>
              <a:endParaRPr lang="en-US" dirty="0"/>
            </a:p>
            <a:p>
              <a:r>
                <a:rPr lang="en-US" dirty="0"/>
                <a:t>Wire to wire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1030561" y="86346"/>
            <a:ext cx="1056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Internal monitoring</a:t>
            </a:r>
            <a:endParaRPr lang="en-US" dirty="0"/>
          </a:p>
        </p:txBody>
      </p:sp>
      <p:pic>
        <p:nvPicPr>
          <p:cNvPr id="16" name="deplacement_modele_sketchup">
            <a:hlinkClick r:id="" action="ppaction://media"/>
            <a:extLst>
              <a:ext uri="{FF2B5EF4-FFF2-40B4-BE49-F238E27FC236}">
                <a16:creationId xmlns:a16="http://schemas.microsoft.com/office/drawing/2014/main" id="{97BBF0CC-64E3-46BE-6B3F-9ECA4FB2D9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4603" t="20601" r="24013" b="6950"/>
          <a:stretch/>
        </p:blipFill>
        <p:spPr>
          <a:xfrm>
            <a:off x="7998191" y="1771119"/>
            <a:ext cx="3926200" cy="311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7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1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4" y="170393"/>
            <a:ext cx="84645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Difference 2D versus 3D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8725" y="1399117"/>
            <a:ext cx="3905250" cy="4097126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546004" y="911869"/>
            <a:ext cx="3420677" cy="3997369"/>
            <a:chOff x="5691932" y="911869"/>
            <a:chExt cx="3420677" cy="3997369"/>
          </a:xfrm>
        </p:grpSpPr>
        <p:sp>
          <p:nvSpPr>
            <p:cNvPr id="17" name="Arc 16"/>
            <p:cNvSpPr/>
            <p:nvPr/>
          </p:nvSpPr>
          <p:spPr>
            <a:xfrm>
              <a:off x="5691932" y="1488561"/>
              <a:ext cx="3420677" cy="3420677"/>
            </a:xfrm>
            <a:prstGeom prst="arc">
              <a:avLst>
                <a:gd name="adj1" fmla="val 15905564"/>
                <a:gd name="adj2" fmla="val 1701023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749333" y="911869"/>
              <a:ext cx="1728037" cy="3420677"/>
              <a:chOff x="6749333" y="911869"/>
              <a:chExt cx="1728037" cy="3420677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>
                <a:off x="7297271" y="2861865"/>
                <a:ext cx="259321" cy="147068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7259171" y="1232017"/>
                <a:ext cx="0" cy="308961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7450584" y="3597587"/>
                <a:ext cx="89768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 smtClean="0"/>
                  <a:t>34.5 mm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7259171" y="2859886"/>
                <a:ext cx="286200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7184754" y="911869"/>
                <a:ext cx="11012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 smtClean="0">
                    <a:sym typeface="Symbol" panose="05050102010706020507" pitchFamily="18" charset="2"/>
                  </a:rPr>
                  <a:t> = 2 </a:t>
                </a:r>
                <a:r>
                  <a:rPr lang="en-US" dirty="0" err="1" smtClean="0">
                    <a:sym typeface="Symbol" panose="05050102010706020507" pitchFamily="18" charset="2"/>
                  </a:rPr>
                  <a:t>mrad</a:t>
                </a:r>
                <a:endParaRPr lang="en-US" dirty="0" smtClean="0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V="1">
                <a:off x="7308427" y="1232017"/>
                <a:ext cx="539936" cy="306212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6749333" y="2399178"/>
                <a:ext cx="172803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000" b="1" dirty="0" smtClean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 rad = 70 </a:t>
                </a:r>
                <a:r>
                  <a:rPr lang="el-GR" sz="2000" b="1" dirty="0" smtClean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μ</a:t>
                </a:r>
                <a:r>
                  <a:rPr lang="fr-FR" sz="2000" b="1" dirty="0" smtClean="0">
                    <a:solidFill>
                      <a:schemeClr val="accent2"/>
                    </a:solidFill>
                    <a:sym typeface="Symbol" panose="05050102010706020507" pitchFamily="18" charset="2"/>
                  </a:rPr>
                  <a:t>m </a:t>
                </a:r>
                <a:endParaRPr lang="en-US" sz="2000" b="1" dirty="0" smtClean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7018493" y="2776824"/>
            <a:ext cx="3088731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200" dirty="0" smtClean="0"/>
              <a:t>Difference up to 0.1 mm </a:t>
            </a:r>
          </a:p>
          <a:p>
            <a:pPr algn="l"/>
            <a:r>
              <a:rPr lang="en-US" sz="2200" dirty="0" smtClean="0"/>
              <a:t>for LHC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42299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4291" y="345587"/>
            <a:ext cx="11376025" cy="1065742"/>
          </a:xfrm>
        </p:spPr>
        <p:txBody>
          <a:bodyPr/>
          <a:lstStyle/>
          <a:p>
            <a:r>
              <a:rPr lang="en-US" dirty="0" smtClean="0"/>
              <a:t>LHC</a:t>
            </a:r>
            <a:endParaRPr lang="en-US" dirty="0"/>
          </a:p>
        </p:txBody>
      </p:sp>
      <p:pic>
        <p:nvPicPr>
          <p:cNvPr id="8" name="Picture 7" descr="AerialLHC.jpg"/>
          <p:cNvPicPr>
            <a:picLocks noChangeAspect="1"/>
          </p:cNvPicPr>
          <p:nvPr/>
        </p:nvPicPr>
        <p:blipFill>
          <a:blip r:embed="rId2" cstate="print"/>
          <a:srcRect t="3914"/>
          <a:stretch>
            <a:fillRect/>
          </a:stretch>
        </p:blipFill>
        <p:spPr>
          <a:xfrm rot="235747">
            <a:off x="2030376" y="676873"/>
            <a:ext cx="8023856" cy="52743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Freeform 8"/>
          <p:cNvSpPr/>
          <p:nvPr/>
        </p:nvSpPr>
        <p:spPr>
          <a:xfrm>
            <a:off x="3133762" y="2401059"/>
            <a:ext cx="6785002" cy="2197633"/>
          </a:xfrm>
          <a:custGeom>
            <a:avLst/>
            <a:gdLst>
              <a:gd name="connsiteX0" fmla="*/ 0 w 6785002"/>
              <a:gd name="connsiteY0" fmla="*/ 0 h 2197633"/>
              <a:gd name="connsiteX1" fmla="*/ 99892 w 6785002"/>
              <a:gd name="connsiteY1" fmla="*/ 7684 h 2197633"/>
              <a:gd name="connsiteX2" fmla="*/ 107576 w 6785002"/>
              <a:gd name="connsiteY2" fmla="*/ 46104 h 2197633"/>
              <a:gd name="connsiteX3" fmla="*/ 115261 w 6785002"/>
              <a:gd name="connsiteY3" fmla="*/ 107576 h 2197633"/>
              <a:gd name="connsiteX4" fmla="*/ 230521 w 6785002"/>
              <a:gd name="connsiteY4" fmla="*/ 99892 h 2197633"/>
              <a:gd name="connsiteX5" fmla="*/ 284309 w 6785002"/>
              <a:gd name="connsiteY5" fmla="*/ 76840 h 2197633"/>
              <a:gd name="connsiteX6" fmla="*/ 330413 w 6785002"/>
              <a:gd name="connsiteY6" fmla="*/ 69156 h 2197633"/>
              <a:gd name="connsiteX7" fmla="*/ 353466 w 6785002"/>
              <a:gd name="connsiteY7" fmla="*/ 61472 h 2197633"/>
              <a:gd name="connsiteX8" fmla="*/ 391886 w 6785002"/>
              <a:gd name="connsiteY8" fmla="*/ 53788 h 2197633"/>
              <a:gd name="connsiteX9" fmla="*/ 607039 w 6785002"/>
              <a:gd name="connsiteY9" fmla="*/ 61472 h 2197633"/>
              <a:gd name="connsiteX10" fmla="*/ 622407 w 6785002"/>
              <a:gd name="connsiteY10" fmla="*/ 84524 h 2197633"/>
              <a:gd name="connsiteX11" fmla="*/ 645459 w 6785002"/>
              <a:gd name="connsiteY11" fmla="*/ 99892 h 2197633"/>
              <a:gd name="connsiteX12" fmla="*/ 668511 w 6785002"/>
              <a:gd name="connsiteY12" fmla="*/ 107576 h 2197633"/>
              <a:gd name="connsiteX13" fmla="*/ 691563 w 6785002"/>
              <a:gd name="connsiteY13" fmla="*/ 122944 h 2197633"/>
              <a:gd name="connsiteX14" fmla="*/ 745351 w 6785002"/>
              <a:gd name="connsiteY14" fmla="*/ 130628 h 2197633"/>
              <a:gd name="connsiteX15" fmla="*/ 791455 w 6785002"/>
              <a:gd name="connsiteY15" fmla="*/ 145996 h 2197633"/>
              <a:gd name="connsiteX16" fmla="*/ 1029661 w 6785002"/>
              <a:gd name="connsiteY16" fmla="*/ 161364 h 2197633"/>
              <a:gd name="connsiteX17" fmla="*/ 1021976 w 6785002"/>
              <a:gd name="connsiteY17" fmla="*/ 192100 h 2197633"/>
              <a:gd name="connsiteX18" fmla="*/ 1006608 w 6785002"/>
              <a:gd name="connsiteY18" fmla="*/ 207469 h 2197633"/>
              <a:gd name="connsiteX19" fmla="*/ 975872 w 6785002"/>
              <a:gd name="connsiteY19" fmla="*/ 253573 h 2197633"/>
              <a:gd name="connsiteX20" fmla="*/ 975872 w 6785002"/>
              <a:gd name="connsiteY20" fmla="*/ 253573 h 2197633"/>
              <a:gd name="connsiteX21" fmla="*/ 952820 w 6785002"/>
              <a:gd name="connsiteY21" fmla="*/ 299677 h 2197633"/>
              <a:gd name="connsiteX22" fmla="*/ 945136 w 6785002"/>
              <a:gd name="connsiteY22" fmla="*/ 322729 h 2197633"/>
              <a:gd name="connsiteX23" fmla="*/ 914400 w 6785002"/>
              <a:gd name="connsiteY23" fmla="*/ 368833 h 2197633"/>
              <a:gd name="connsiteX24" fmla="*/ 868296 w 6785002"/>
              <a:gd name="connsiteY24" fmla="*/ 384201 h 2197633"/>
              <a:gd name="connsiteX25" fmla="*/ 814508 w 6785002"/>
              <a:gd name="connsiteY25" fmla="*/ 445674 h 2197633"/>
              <a:gd name="connsiteX26" fmla="*/ 960504 w 6785002"/>
              <a:gd name="connsiteY26" fmla="*/ 453358 h 2197633"/>
              <a:gd name="connsiteX27" fmla="*/ 983556 w 6785002"/>
              <a:gd name="connsiteY27" fmla="*/ 437990 h 2197633"/>
              <a:gd name="connsiteX28" fmla="*/ 1006608 w 6785002"/>
              <a:gd name="connsiteY28" fmla="*/ 430306 h 2197633"/>
              <a:gd name="connsiteX29" fmla="*/ 1106501 w 6785002"/>
              <a:gd name="connsiteY29" fmla="*/ 422621 h 2197633"/>
              <a:gd name="connsiteX30" fmla="*/ 1191025 w 6785002"/>
              <a:gd name="connsiteY30" fmla="*/ 414937 h 2197633"/>
              <a:gd name="connsiteX31" fmla="*/ 1429230 w 6785002"/>
              <a:gd name="connsiteY31" fmla="*/ 422621 h 2197633"/>
              <a:gd name="connsiteX32" fmla="*/ 1467650 w 6785002"/>
              <a:gd name="connsiteY32" fmla="*/ 461042 h 2197633"/>
              <a:gd name="connsiteX33" fmla="*/ 1498387 w 6785002"/>
              <a:gd name="connsiteY33" fmla="*/ 468726 h 2197633"/>
              <a:gd name="connsiteX34" fmla="*/ 1521439 w 6785002"/>
              <a:gd name="connsiteY34" fmla="*/ 484094 h 2197633"/>
              <a:gd name="connsiteX35" fmla="*/ 1759644 w 6785002"/>
              <a:gd name="connsiteY35" fmla="*/ 491778 h 2197633"/>
              <a:gd name="connsiteX36" fmla="*/ 1751960 w 6785002"/>
              <a:gd name="connsiteY36" fmla="*/ 545566 h 2197633"/>
              <a:gd name="connsiteX37" fmla="*/ 1736592 w 6785002"/>
              <a:gd name="connsiteY37" fmla="*/ 568618 h 2197633"/>
              <a:gd name="connsiteX38" fmla="*/ 1667435 w 6785002"/>
              <a:gd name="connsiteY38" fmla="*/ 583986 h 2197633"/>
              <a:gd name="connsiteX39" fmla="*/ 1636699 w 6785002"/>
              <a:gd name="connsiteY39" fmla="*/ 653142 h 2197633"/>
              <a:gd name="connsiteX40" fmla="*/ 1621331 w 6785002"/>
              <a:gd name="connsiteY40" fmla="*/ 668511 h 2197633"/>
              <a:gd name="connsiteX41" fmla="*/ 1598279 w 6785002"/>
              <a:gd name="connsiteY41" fmla="*/ 683879 h 2197633"/>
              <a:gd name="connsiteX42" fmla="*/ 1590595 w 6785002"/>
              <a:gd name="connsiteY42" fmla="*/ 706931 h 2197633"/>
              <a:gd name="connsiteX43" fmla="*/ 1613647 w 6785002"/>
              <a:gd name="connsiteY43" fmla="*/ 714615 h 2197633"/>
              <a:gd name="connsiteX44" fmla="*/ 1659751 w 6785002"/>
              <a:gd name="connsiteY44" fmla="*/ 722299 h 2197633"/>
              <a:gd name="connsiteX45" fmla="*/ 1636699 w 6785002"/>
              <a:gd name="connsiteY45" fmla="*/ 729983 h 2197633"/>
              <a:gd name="connsiteX46" fmla="*/ 1644383 w 6785002"/>
              <a:gd name="connsiteY46" fmla="*/ 753035 h 2197633"/>
              <a:gd name="connsiteX47" fmla="*/ 1728908 w 6785002"/>
              <a:gd name="connsiteY47" fmla="*/ 729983 h 2197633"/>
              <a:gd name="connsiteX48" fmla="*/ 1751960 w 6785002"/>
              <a:gd name="connsiteY48" fmla="*/ 722299 h 2197633"/>
              <a:gd name="connsiteX49" fmla="*/ 1775012 w 6785002"/>
              <a:gd name="connsiteY49" fmla="*/ 714615 h 2197633"/>
              <a:gd name="connsiteX50" fmla="*/ 1851852 w 6785002"/>
              <a:gd name="connsiteY50" fmla="*/ 722299 h 2197633"/>
              <a:gd name="connsiteX51" fmla="*/ 1867220 w 6785002"/>
              <a:gd name="connsiteY51" fmla="*/ 745351 h 2197633"/>
              <a:gd name="connsiteX52" fmla="*/ 1890272 w 6785002"/>
              <a:gd name="connsiteY52" fmla="*/ 753035 h 2197633"/>
              <a:gd name="connsiteX53" fmla="*/ 1913324 w 6785002"/>
              <a:gd name="connsiteY53" fmla="*/ 768403 h 2197633"/>
              <a:gd name="connsiteX54" fmla="*/ 1959429 w 6785002"/>
              <a:gd name="connsiteY54" fmla="*/ 783771 h 2197633"/>
              <a:gd name="connsiteX55" fmla="*/ 2090057 w 6785002"/>
              <a:gd name="connsiteY55" fmla="*/ 806823 h 2197633"/>
              <a:gd name="connsiteX56" fmla="*/ 2105425 w 6785002"/>
              <a:gd name="connsiteY56" fmla="*/ 829875 h 2197633"/>
              <a:gd name="connsiteX57" fmla="*/ 2159213 w 6785002"/>
              <a:gd name="connsiteY57" fmla="*/ 860611 h 2197633"/>
              <a:gd name="connsiteX58" fmla="*/ 2174582 w 6785002"/>
              <a:gd name="connsiteY58" fmla="*/ 875979 h 2197633"/>
              <a:gd name="connsiteX59" fmla="*/ 2205318 w 6785002"/>
              <a:gd name="connsiteY59" fmla="*/ 883663 h 2197633"/>
              <a:gd name="connsiteX60" fmla="*/ 2228370 w 6785002"/>
              <a:gd name="connsiteY60" fmla="*/ 891348 h 2197633"/>
              <a:gd name="connsiteX61" fmla="*/ 2243738 w 6785002"/>
              <a:gd name="connsiteY61" fmla="*/ 914400 h 2197633"/>
              <a:gd name="connsiteX62" fmla="*/ 2251422 w 6785002"/>
              <a:gd name="connsiteY62" fmla="*/ 945136 h 2197633"/>
              <a:gd name="connsiteX63" fmla="*/ 2297526 w 6785002"/>
              <a:gd name="connsiteY63" fmla="*/ 960504 h 2197633"/>
              <a:gd name="connsiteX64" fmla="*/ 2289842 w 6785002"/>
              <a:gd name="connsiteY64" fmla="*/ 998924 h 2197633"/>
              <a:gd name="connsiteX65" fmla="*/ 2236054 w 6785002"/>
              <a:gd name="connsiteY65" fmla="*/ 1060396 h 2197633"/>
              <a:gd name="connsiteX66" fmla="*/ 2220686 w 6785002"/>
              <a:gd name="connsiteY66" fmla="*/ 1083448 h 2197633"/>
              <a:gd name="connsiteX67" fmla="*/ 2197634 w 6785002"/>
              <a:gd name="connsiteY67" fmla="*/ 1121869 h 2197633"/>
              <a:gd name="connsiteX68" fmla="*/ 2128477 w 6785002"/>
              <a:gd name="connsiteY68" fmla="*/ 1129553 h 2197633"/>
              <a:gd name="connsiteX69" fmla="*/ 2105425 w 6785002"/>
              <a:gd name="connsiteY69" fmla="*/ 1152605 h 2197633"/>
              <a:gd name="connsiteX70" fmla="*/ 2090057 w 6785002"/>
              <a:gd name="connsiteY70" fmla="*/ 1183341 h 2197633"/>
              <a:gd name="connsiteX71" fmla="*/ 2059321 w 6785002"/>
              <a:gd name="connsiteY71" fmla="*/ 1229445 h 2197633"/>
              <a:gd name="connsiteX72" fmla="*/ 2043953 w 6785002"/>
              <a:gd name="connsiteY72" fmla="*/ 1252497 h 2197633"/>
              <a:gd name="connsiteX73" fmla="*/ 2036269 w 6785002"/>
              <a:gd name="connsiteY73" fmla="*/ 1275549 h 2197633"/>
              <a:gd name="connsiteX74" fmla="*/ 2013217 w 6785002"/>
              <a:gd name="connsiteY74" fmla="*/ 1283233 h 2197633"/>
              <a:gd name="connsiteX75" fmla="*/ 1982481 w 6785002"/>
              <a:gd name="connsiteY75" fmla="*/ 1329337 h 2197633"/>
              <a:gd name="connsiteX76" fmla="*/ 1967113 w 6785002"/>
              <a:gd name="connsiteY76" fmla="*/ 1344706 h 2197633"/>
              <a:gd name="connsiteX77" fmla="*/ 1951745 w 6785002"/>
              <a:gd name="connsiteY77" fmla="*/ 1367758 h 2197633"/>
              <a:gd name="connsiteX78" fmla="*/ 1897956 w 6785002"/>
              <a:gd name="connsiteY78" fmla="*/ 1383126 h 2197633"/>
              <a:gd name="connsiteX79" fmla="*/ 1882588 w 6785002"/>
              <a:gd name="connsiteY79" fmla="*/ 1413862 h 2197633"/>
              <a:gd name="connsiteX80" fmla="*/ 1836484 w 6785002"/>
              <a:gd name="connsiteY80" fmla="*/ 1452282 h 2197633"/>
              <a:gd name="connsiteX81" fmla="*/ 1828800 w 6785002"/>
              <a:gd name="connsiteY81" fmla="*/ 1475334 h 2197633"/>
              <a:gd name="connsiteX82" fmla="*/ 1798064 w 6785002"/>
              <a:gd name="connsiteY82" fmla="*/ 1521438 h 2197633"/>
              <a:gd name="connsiteX83" fmla="*/ 1767328 w 6785002"/>
              <a:gd name="connsiteY83" fmla="*/ 1567542 h 2197633"/>
              <a:gd name="connsiteX84" fmla="*/ 1759644 w 6785002"/>
              <a:gd name="connsiteY84" fmla="*/ 1590595 h 2197633"/>
              <a:gd name="connsiteX85" fmla="*/ 1713540 w 6785002"/>
              <a:gd name="connsiteY85" fmla="*/ 1613647 h 2197633"/>
              <a:gd name="connsiteX86" fmla="*/ 1705855 w 6785002"/>
              <a:gd name="connsiteY86" fmla="*/ 1659751 h 2197633"/>
              <a:gd name="connsiteX87" fmla="*/ 1828800 w 6785002"/>
              <a:gd name="connsiteY87" fmla="*/ 1667435 h 2197633"/>
              <a:gd name="connsiteX88" fmla="*/ 1905640 w 6785002"/>
              <a:gd name="connsiteY88" fmla="*/ 1675119 h 2197633"/>
              <a:gd name="connsiteX89" fmla="*/ 1974797 w 6785002"/>
              <a:gd name="connsiteY89" fmla="*/ 1690487 h 2197633"/>
              <a:gd name="connsiteX90" fmla="*/ 1997849 w 6785002"/>
              <a:gd name="connsiteY90" fmla="*/ 1698171 h 2197633"/>
              <a:gd name="connsiteX91" fmla="*/ 2082373 w 6785002"/>
              <a:gd name="connsiteY91" fmla="*/ 1705855 h 2197633"/>
              <a:gd name="connsiteX92" fmla="*/ 2120793 w 6785002"/>
              <a:gd name="connsiteY92" fmla="*/ 1744275 h 2197633"/>
              <a:gd name="connsiteX93" fmla="*/ 2113109 w 6785002"/>
              <a:gd name="connsiteY93" fmla="*/ 1767327 h 2197633"/>
              <a:gd name="connsiteX94" fmla="*/ 2090057 w 6785002"/>
              <a:gd name="connsiteY94" fmla="*/ 1782695 h 2197633"/>
              <a:gd name="connsiteX95" fmla="*/ 2059321 w 6785002"/>
              <a:gd name="connsiteY95" fmla="*/ 1851852 h 2197633"/>
              <a:gd name="connsiteX96" fmla="*/ 2067005 w 6785002"/>
              <a:gd name="connsiteY96" fmla="*/ 1874904 h 2197633"/>
              <a:gd name="connsiteX97" fmla="*/ 2120793 w 6785002"/>
              <a:gd name="connsiteY97" fmla="*/ 1882588 h 2197633"/>
              <a:gd name="connsiteX98" fmla="*/ 2174582 w 6785002"/>
              <a:gd name="connsiteY98" fmla="*/ 1897956 h 2197633"/>
              <a:gd name="connsiteX99" fmla="*/ 2220686 w 6785002"/>
              <a:gd name="connsiteY99" fmla="*/ 1905640 h 2197633"/>
              <a:gd name="connsiteX100" fmla="*/ 2289842 w 6785002"/>
              <a:gd name="connsiteY100" fmla="*/ 1928692 h 2197633"/>
              <a:gd name="connsiteX101" fmla="*/ 2312894 w 6785002"/>
              <a:gd name="connsiteY101" fmla="*/ 1936376 h 2197633"/>
              <a:gd name="connsiteX102" fmla="*/ 2581835 w 6785002"/>
              <a:gd name="connsiteY102" fmla="*/ 1951744 h 2197633"/>
              <a:gd name="connsiteX103" fmla="*/ 2627940 w 6785002"/>
              <a:gd name="connsiteY103" fmla="*/ 1967112 h 2197633"/>
              <a:gd name="connsiteX104" fmla="*/ 2681728 w 6785002"/>
              <a:gd name="connsiteY104" fmla="*/ 1982480 h 2197633"/>
              <a:gd name="connsiteX105" fmla="*/ 2743200 w 6785002"/>
              <a:gd name="connsiteY105" fmla="*/ 1990164 h 2197633"/>
              <a:gd name="connsiteX106" fmla="*/ 2766252 w 6785002"/>
              <a:gd name="connsiteY106" fmla="*/ 2005532 h 2197633"/>
              <a:gd name="connsiteX107" fmla="*/ 2812356 w 6785002"/>
              <a:gd name="connsiteY107" fmla="*/ 2020900 h 2197633"/>
              <a:gd name="connsiteX108" fmla="*/ 2835408 w 6785002"/>
              <a:gd name="connsiteY108" fmla="*/ 2028585 h 2197633"/>
              <a:gd name="connsiteX109" fmla="*/ 2927617 w 6785002"/>
              <a:gd name="connsiteY109" fmla="*/ 2043953 h 2197633"/>
              <a:gd name="connsiteX110" fmla="*/ 2996773 w 6785002"/>
              <a:gd name="connsiteY110" fmla="*/ 2059321 h 2197633"/>
              <a:gd name="connsiteX111" fmla="*/ 3019825 w 6785002"/>
              <a:gd name="connsiteY111" fmla="*/ 2067005 h 2197633"/>
              <a:gd name="connsiteX112" fmla="*/ 3081298 w 6785002"/>
              <a:gd name="connsiteY112" fmla="*/ 2082373 h 2197633"/>
              <a:gd name="connsiteX113" fmla="*/ 3104350 w 6785002"/>
              <a:gd name="connsiteY113" fmla="*/ 2097741 h 2197633"/>
              <a:gd name="connsiteX114" fmla="*/ 3334871 w 6785002"/>
              <a:gd name="connsiteY114" fmla="*/ 2120793 h 2197633"/>
              <a:gd name="connsiteX115" fmla="*/ 3411711 w 6785002"/>
              <a:gd name="connsiteY115" fmla="*/ 2128477 h 2197633"/>
              <a:gd name="connsiteX116" fmla="*/ 3749808 w 6785002"/>
              <a:gd name="connsiteY116" fmla="*/ 2136161 h 2197633"/>
              <a:gd name="connsiteX117" fmla="*/ 3772861 w 6785002"/>
              <a:gd name="connsiteY117" fmla="*/ 2151529 h 2197633"/>
              <a:gd name="connsiteX118" fmla="*/ 3795913 w 6785002"/>
              <a:gd name="connsiteY118" fmla="*/ 2159213 h 2197633"/>
              <a:gd name="connsiteX119" fmla="*/ 3818965 w 6785002"/>
              <a:gd name="connsiteY119" fmla="*/ 2174581 h 2197633"/>
              <a:gd name="connsiteX120" fmla="*/ 3865069 w 6785002"/>
              <a:gd name="connsiteY120" fmla="*/ 2189949 h 2197633"/>
              <a:gd name="connsiteX121" fmla="*/ 3888121 w 6785002"/>
              <a:gd name="connsiteY121" fmla="*/ 2197633 h 2197633"/>
              <a:gd name="connsiteX122" fmla="*/ 3957277 w 6785002"/>
              <a:gd name="connsiteY122" fmla="*/ 2182265 h 2197633"/>
              <a:gd name="connsiteX123" fmla="*/ 3988013 w 6785002"/>
              <a:gd name="connsiteY123" fmla="*/ 2166897 h 2197633"/>
              <a:gd name="connsiteX124" fmla="*/ 4011066 w 6785002"/>
              <a:gd name="connsiteY124" fmla="*/ 2159213 h 2197633"/>
              <a:gd name="connsiteX125" fmla="*/ 4026434 w 6785002"/>
              <a:gd name="connsiteY125" fmla="*/ 2136161 h 2197633"/>
              <a:gd name="connsiteX126" fmla="*/ 4057170 w 6785002"/>
              <a:gd name="connsiteY126" fmla="*/ 2105425 h 2197633"/>
              <a:gd name="connsiteX127" fmla="*/ 4072538 w 6785002"/>
              <a:gd name="connsiteY127" fmla="*/ 1967112 h 2197633"/>
              <a:gd name="connsiteX128" fmla="*/ 4080222 w 6785002"/>
              <a:gd name="connsiteY128" fmla="*/ 1944060 h 2197633"/>
              <a:gd name="connsiteX129" fmla="*/ 4103274 w 6785002"/>
              <a:gd name="connsiteY129" fmla="*/ 1921008 h 2197633"/>
              <a:gd name="connsiteX130" fmla="*/ 4118642 w 6785002"/>
              <a:gd name="connsiteY130" fmla="*/ 1897956 h 2197633"/>
              <a:gd name="connsiteX131" fmla="*/ 4149378 w 6785002"/>
              <a:gd name="connsiteY131" fmla="*/ 1882588 h 2197633"/>
              <a:gd name="connsiteX132" fmla="*/ 4372215 w 6785002"/>
              <a:gd name="connsiteY132" fmla="*/ 1897956 h 2197633"/>
              <a:gd name="connsiteX133" fmla="*/ 4395267 w 6785002"/>
              <a:gd name="connsiteY133" fmla="*/ 1905640 h 2197633"/>
              <a:gd name="connsiteX134" fmla="*/ 4441371 w 6785002"/>
              <a:gd name="connsiteY134" fmla="*/ 1897956 h 2197633"/>
              <a:gd name="connsiteX135" fmla="*/ 4456740 w 6785002"/>
              <a:gd name="connsiteY135" fmla="*/ 1874904 h 2197633"/>
              <a:gd name="connsiteX136" fmla="*/ 4479792 w 6785002"/>
              <a:gd name="connsiteY136" fmla="*/ 1867220 h 2197633"/>
              <a:gd name="connsiteX137" fmla="*/ 4525896 w 6785002"/>
              <a:gd name="connsiteY137" fmla="*/ 1828800 h 2197633"/>
              <a:gd name="connsiteX138" fmla="*/ 4548948 w 6785002"/>
              <a:gd name="connsiteY138" fmla="*/ 1821116 h 2197633"/>
              <a:gd name="connsiteX139" fmla="*/ 4602736 w 6785002"/>
              <a:gd name="connsiteY139" fmla="*/ 1821116 h 2197633"/>
              <a:gd name="connsiteX140" fmla="*/ 4610420 w 6785002"/>
              <a:gd name="connsiteY140" fmla="*/ 1798063 h 2197633"/>
              <a:gd name="connsiteX141" fmla="*/ 4618104 w 6785002"/>
              <a:gd name="connsiteY141" fmla="*/ 1759643 h 2197633"/>
              <a:gd name="connsiteX142" fmla="*/ 4633472 w 6785002"/>
              <a:gd name="connsiteY142" fmla="*/ 1713539 h 2197633"/>
              <a:gd name="connsiteX143" fmla="*/ 4656524 w 6785002"/>
              <a:gd name="connsiteY143" fmla="*/ 1667435 h 2197633"/>
              <a:gd name="connsiteX144" fmla="*/ 4679576 w 6785002"/>
              <a:gd name="connsiteY144" fmla="*/ 1659751 h 2197633"/>
              <a:gd name="connsiteX145" fmla="*/ 4717997 w 6785002"/>
              <a:gd name="connsiteY145" fmla="*/ 1605963 h 2197633"/>
              <a:gd name="connsiteX146" fmla="*/ 4779469 w 6785002"/>
              <a:gd name="connsiteY146" fmla="*/ 1598279 h 2197633"/>
              <a:gd name="connsiteX147" fmla="*/ 4802521 w 6785002"/>
              <a:gd name="connsiteY147" fmla="*/ 1559858 h 2197633"/>
              <a:gd name="connsiteX148" fmla="*/ 4810205 w 6785002"/>
              <a:gd name="connsiteY148" fmla="*/ 1536806 h 2197633"/>
              <a:gd name="connsiteX149" fmla="*/ 4856309 w 6785002"/>
              <a:gd name="connsiteY149" fmla="*/ 1506070 h 2197633"/>
              <a:gd name="connsiteX150" fmla="*/ 4971570 w 6785002"/>
              <a:gd name="connsiteY150" fmla="*/ 1513754 h 2197633"/>
              <a:gd name="connsiteX151" fmla="*/ 4986938 w 6785002"/>
              <a:gd name="connsiteY151" fmla="*/ 1536806 h 2197633"/>
              <a:gd name="connsiteX152" fmla="*/ 5040726 w 6785002"/>
              <a:gd name="connsiteY152" fmla="*/ 1559858 h 2197633"/>
              <a:gd name="connsiteX153" fmla="*/ 5079146 w 6785002"/>
              <a:gd name="connsiteY153" fmla="*/ 1398494 h 2197633"/>
              <a:gd name="connsiteX154" fmla="*/ 5056094 w 6785002"/>
              <a:gd name="connsiteY154" fmla="*/ 1383126 h 2197633"/>
              <a:gd name="connsiteX155" fmla="*/ 5002306 w 6785002"/>
              <a:gd name="connsiteY155" fmla="*/ 1375442 h 2197633"/>
              <a:gd name="connsiteX156" fmla="*/ 5009990 w 6785002"/>
              <a:gd name="connsiteY156" fmla="*/ 1160289 h 2197633"/>
              <a:gd name="connsiteX157" fmla="*/ 5025358 w 6785002"/>
              <a:gd name="connsiteY157" fmla="*/ 1114185 h 2197633"/>
              <a:gd name="connsiteX158" fmla="*/ 5033042 w 6785002"/>
              <a:gd name="connsiteY158" fmla="*/ 1052712 h 2197633"/>
              <a:gd name="connsiteX159" fmla="*/ 5056094 w 6785002"/>
              <a:gd name="connsiteY159" fmla="*/ 1045028 h 2197633"/>
              <a:gd name="connsiteX160" fmla="*/ 5086830 w 6785002"/>
              <a:gd name="connsiteY160" fmla="*/ 1037344 h 2197633"/>
              <a:gd name="connsiteX161" fmla="*/ 5155987 w 6785002"/>
              <a:gd name="connsiteY161" fmla="*/ 1045028 h 2197633"/>
              <a:gd name="connsiteX162" fmla="*/ 5202091 w 6785002"/>
              <a:gd name="connsiteY162" fmla="*/ 1060396 h 2197633"/>
              <a:gd name="connsiteX163" fmla="*/ 5263563 w 6785002"/>
              <a:gd name="connsiteY163" fmla="*/ 1068080 h 2197633"/>
              <a:gd name="connsiteX164" fmla="*/ 5417244 w 6785002"/>
              <a:gd name="connsiteY164" fmla="*/ 914400 h 2197633"/>
              <a:gd name="connsiteX165" fmla="*/ 5401876 w 6785002"/>
              <a:gd name="connsiteY165" fmla="*/ 891348 h 2197633"/>
              <a:gd name="connsiteX166" fmla="*/ 5394192 w 6785002"/>
              <a:gd name="connsiteY166" fmla="*/ 868295 h 2197633"/>
              <a:gd name="connsiteX167" fmla="*/ 5409560 w 6785002"/>
              <a:gd name="connsiteY167" fmla="*/ 791455 h 2197633"/>
              <a:gd name="connsiteX168" fmla="*/ 5417244 w 6785002"/>
              <a:gd name="connsiteY168" fmla="*/ 737667 h 2197633"/>
              <a:gd name="connsiteX169" fmla="*/ 5540188 w 6785002"/>
              <a:gd name="connsiteY169" fmla="*/ 683879 h 2197633"/>
              <a:gd name="connsiteX170" fmla="*/ 5563240 w 6785002"/>
              <a:gd name="connsiteY170" fmla="*/ 676195 h 2197633"/>
              <a:gd name="connsiteX171" fmla="*/ 5670817 w 6785002"/>
              <a:gd name="connsiteY171" fmla="*/ 660827 h 2197633"/>
              <a:gd name="connsiteX172" fmla="*/ 5755341 w 6785002"/>
              <a:gd name="connsiteY172" fmla="*/ 637774 h 2197633"/>
              <a:gd name="connsiteX173" fmla="*/ 5763025 w 6785002"/>
              <a:gd name="connsiteY173" fmla="*/ 614722 h 2197633"/>
              <a:gd name="connsiteX174" fmla="*/ 5809129 w 6785002"/>
              <a:gd name="connsiteY174" fmla="*/ 576302 h 2197633"/>
              <a:gd name="connsiteX175" fmla="*/ 5847550 w 6785002"/>
              <a:gd name="connsiteY175" fmla="*/ 553250 h 2197633"/>
              <a:gd name="connsiteX176" fmla="*/ 6062703 w 6785002"/>
              <a:gd name="connsiteY176" fmla="*/ 560934 h 2197633"/>
              <a:gd name="connsiteX177" fmla="*/ 6116491 w 6785002"/>
              <a:gd name="connsiteY177" fmla="*/ 576302 h 2197633"/>
              <a:gd name="connsiteX178" fmla="*/ 6208699 w 6785002"/>
              <a:gd name="connsiteY178" fmla="*/ 591670 h 2197633"/>
              <a:gd name="connsiteX179" fmla="*/ 6300908 w 6785002"/>
              <a:gd name="connsiteY179" fmla="*/ 607038 h 2197633"/>
              <a:gd name="connsiteX180" fmla="*/ 6646689 w 6785002"/>
              <a:gd name="connsiteY180" fmla="*/ 614722 h 2197633"/>
              <a:gd name="connsiteX181" fmla="*/ 6669741 w 6785002"/>
              <a:gd name="connsiteY181" fmla="*/ 622406 h 2197633"/>
              <a:gd name="connsiteX182" fmla="*/ 6700477 w 6785002"/>
              <a:gd name="connsiteY182" fmla="*/ 630090 h 2197633"/>
              <a:gd name="connsiteX183" fmla="*/ 6777318 w 6785002"/>
              <a:gd name="connsiteY183" fmla="*/ 653142 h 2197633"/>
              <a:gd name="connsiteX184" fmla="*/ 6785002 w 6785002"/>
              <a:gd name="connsiteY184" fmla="*/ 653142 h 219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6785002" h="2197633">
                <a:moveTo>
                  <a:pt x="0" y="0"/>
                </a:moveTo>
                <a:lnTo>
                  <a:pt x="99892" y="7684"/>
                </a:lnTo>
                <a:cubicBezTo>
                  <a:pt x="111896" y="12829"/>
                  <a:pt x="105590" y="33196"/>
                  <a:pt x="107576" y="46104"/>
                </a:cubicBezTo>
                <a:cubicBezTo>
                  <a:pt x="110716" y="66514"/>
                  <a:pt x="112699" y="87085"/>
                  <a:pt x="115261" y="107576"/>
                </a:cubicBezTo>
                <a:cubicBezTo>
                  <a:pt x="153681" y="105015"/>
                  <a:pt x="192227" y="103923"/>
                  <a:pt x="230521" y="99892"/>
                </a:cubicBezTo>
                <a:cubicBezTo>
                  <a:pt x="298239" y="92764"/>
                  <a:pt x="227965" y="95621"/>
                  <a:pt x="284309" y="76840"/>
                </a:cubicBezTo>
                <a:cubicBezTo>
                  <a:pt x="299089" y="71913"/>
                  <a:pt x="315204" y="72536"/>
                  <a:pt x="330413" y="69156"/>
                </a:cubicBezTo>
                <a:cubicBezTo>
                  <a:pt x="338320" y="67399"/>
                  <a:pt x="345608" y="63436"/>
                  <a:pt x="353466" y="61472"/>
                </a:cubicBezTo>
                <a:cubicBezTo>
                  <a:pt x="366136" y="58304"/>
                  <a:pt x="379079" y="56349"/>
                  <a:pt x="391886" y="53788"/>
                </a:cubicBezTo>
                <a:cubicBezTo>
                  <a:pt x="463604" y="56349"/>
                  <a:pt x="535905" y="51988"/>
                  <a:pt x="607039" y="61472"/>
                </a:cubicBezTo>
                <a:cubicBezTo>
                  <a:pt x="616193" y="62693"/>
                  <a:pt x="615877" y="77994"/>
                  <a:pt x="622407" y="84524"/>
                </a:cubicBezTo>
                <a:cubicBezTo>
                  <a:pt x="628937" y="91054"/>
                  <a:pt x="637199" y="95762"/>
                  <a:pt x="645459" y="99892"/>
                </a:cubicBezTo>
                <a:cubicBezTo>
                  <a:pt x="652704" y="103514"/>
                  <a:pt x="661266" y="103954"/>
                  <a:pt x="668511" y="107576"/>
                </a:cubicBezTo>
                <a:cubicBezTo>
                  <a:pt x="676771" y="111706"/>
                  <a:pt x="682717" y="120290"/>
                  <a:pt x="691563" y="122944"/>
                </a:cubicBezTo>
                <a:cubicBezTo>
                  <a:pt x="708911" y="128148"/>
                  <a:pt x="727422" y="128067"/>
                  <a:pt x="745351" y="130628"/>
                </a:cubicBezTo>
                <a:cubicBezTo>
                  <a:pt x="760719" y="135751"/>
                  <a:pt x="775381" y="143987"/>
                  <a:pt x="791455" y="145996"/>
                </a:cubicBezTo>
                <a:cubicBezTo>
                  <a:pt x="911439" y="160994"/>
                  <a:pt x="832297" y="152783"/>
                  <a:pt x="1029661" y="161364"/>
                </a:cubicBezTo>
                <a:cubicBezTo>
                  <a:pt x="1027099" y="171609"/>
                  <a:pt x="1026699" y="182654"/>
                  <a:pt x="1021976" y="192100"/>
                </a:cubicBezTo>
                <a:cubicBezTo>
                  <a:pt x="1018736" y="198580"/>
                  <a:pt x="1010955" y="201673"/>
                  <a:pt x="1006608" y="207469"/>
                </a:cubicBezTo>
                <a:cubicBezTo>
                  <a:pt x="995526" y="222245"/>
                  <a:pt x="986117" y="238205"/>
                  <a:pt x="975872" y="253573"/>
                </a:cubicBezTo>
                <a:lnTo>
                  <a:pt x="975872" y="253573"/>
                </a:lnTo>
                <a:cubicBezTo>
                  <a:pt x="956558" y="311515"/>
                  <a:pt x="982611" y="240094"/>
                  <a:pt x="952820" y="299677"/>
                </a:cubicBezTo>
                <a:cubicBezTo>
                  <a:pt x="949198" y="306922"/>
                  <a:pt x="949070" y="315649"/>
                  <a:pt x="945136" y="322729"/>
                </a:cubicBezTo>
                <a:cubicBezTo>
                  <a:pt x="936166" y="338875"/>
                  <a:pt x="931922" y="362992"/>
                  <a:pt x="914400" y="368833"/>
                </a:cubicBezTo>
                <a:lnTo>
                  <a:pt x="868296" y="384201"/>
                </a:lnTo>
                <a:cubicBezTo>
                  <a:pt x="832437" y="437990"/>
                  <a:pt x="852928" y="420061"/>
                  <a:pt x="814508" y="445674"/>
                </a:cubicBezTo>
                <a:cubicBezTo>
                  <a:pt x="868286" y="481526"/>
                  <a:pt x="843633" y="471811"/>
                  <a:pt x="960504" y="453358"/>
                </a:cubicBezTo>
                <a:cubicBezTo>
                  <a:pt x="969626" y="451918"/>
                  <a:pt x="975296" y="442120"/>
                  <a:pt x="983556" y="437990"/>
                </a:cubicBezTo>
                <a:cubicBezTo>
                  <a:pt x="990801" y="434368"/>
                  <a:pt x="998571" y="431311"/>
                  <a:pt x="1006608" y="430306"/>
                </a:cubicBezTo>
                <a:cubicBezTo>
                  <a:pt x="1039746" y="426163"/>
                  <a:pt x="1073220" y="425395"/>
                  <a:pt x="1106501" y="422621"/>
                </a:cubicBezTo>
                <a:lnTo>
                  <a:pt x="1191025" y="414937"/>
                </a:lnTo>
                <a:lnTo>
                  <a:pt x="1429230" y="422621"/>
                </a:lnTo>
                <a:cubicBezTo>
                  <a:pt x="1447095" y="425599"/>
                  <a:pt x="1450079" y="456649"/>
                  <a:pt x="1467650" y="461042"/>
                </a:cubicBezTo>
                <a:lnTo>
                  <a:pt x="1498387" y="468726"/>
                </a:lnTo>
                <a:cubicBezTo>
                  <a:pt x="1506071" y="473849"/>
                  <a:pt x="1512240" y="483282"/>
                  <a:pt x="1521439" y="484094"/>
                </a:cubicBezTo>
                <a:cubicBezTo>
                  <a:pt x="1600575" y="491077"/>
                  <a:pt x="1682883" y="471309"/>
                  <a:pt x="1759644" y="491778"/>
                </a:cubicBezTo>
                <a:cubicBezTo>
                  <a:pt x="1777144" y="496445"/>
                  <a:pt x="1757164" y="528218"/>
                  <a:pt x="1751960" y="545566"/>
                </a:cubicBezTo>
                <a:cubicBezTo>
                  <a:pt x="1749306" y="554412"/>
                  <a:pt x="1743803" y="562849"/>
                  <a:pt x="1736592" y="568618"/>
                </a:cubicBezTo>
                <a:cubicBezTo>
                  <a:pt x="1726636" y="576583"/>
                  <a:pt x="1667907" y="583907"/>
                  <a:pt x="1667435" y="583986"/>
                </a:cubicBezTo>
                <a:cubicBezTo>
                  <a:pt x="1655249" y="620545"/>
                  <a:pt x="1657574" y="627048"/>
                  <a:pt x="1636699" y="653142"/>
                </a:cubicBezTo>
                <a:cubicBezTo>
                  <a:pt x="1632173" y="658799"/>
                  <a:pt x="1626988" y="663985"/>
                  <a:pt x="1621331" y="668511"/>
                </a:cubicBezTo>
                <a:cubicBezTo>
                  <a:pt x="1614120" y="674280"/>
                  <a:pt x="1605963" y="678756"/>
                  <a:pt x="1598279" y="683879"/>
                </a:cubicBezTo>
                <a:cubicBezTo>
                  <a:pt x="1595718" y="691563"/>
                  <a:pt x="1586973" y="699686"/>
                  <a:pt x="1590595" y="706931"/>
                </a:cubicBezTo>
                <a:cubicBezTo>
                  <a:pt x="1594217" y="714176"/>
                  <a:pt x="1605740" y="712858"/>
                  <a:pt x="1613647" y="714615"/>
                </a:cubicBezTo>
                <a:cubicBezTo>
                  <a:pt x="1628856" y="717995"/>
                  <a:pt x="1644383" y="719738"/>
                  <a:pt x="1659751" y="722299"/>
                </a:cubicBezTo>
                <a:cubicBezTo>
                  <a:pt x="1652067" y="724860"/>
                  <a:pt x="1640321" y="722738"/>
                  <a:pt x="1636699" y="729983"/>
                </a:cubicBezTo>
                <a:cubicBezTo>
                  <a:pt x="1633077" y="737228"/>
                  <a:pt x="1636699" y="750474"/>
                  <a:pt x="1644383" y="753035"/>
                </a:cubicBezTo>
                <a:cubicBezTo>
                  <a:pt x="1655244" y="756655"/>
                  <a:pt x="1724300" y="731519"/>
                  <a:pt x="1728908" y="729983"/>
                </a:cubicBezTo>
                <a:lnTo>
                  <a:pt x="1751960" y="722299"/>
                </a:lnTo>
                <a:lnTo>
                  <a:pt x="1775012" y="714615"/>
                </a:lnTo>
                <a:cubicBezTo>
                  <a:pt x="1800625" y="717176"/>
                  <a:pt x="1827432" y="714159"/>
                  <a:pt x="1851852" y="722299"/>
                </a:cubicBezTo>
                <a:cubicBezTo>
                  <a:pt x="1860613" y="725219"/>
                  <a:pt x="1860009" y="739582"/>
                  <a:pt x="1867220" y="745351"/>
                </a:cubicBezTo>
                <a:cubicBezTo>
                  <a:pt x="1873545" y="750411"/>
                  <a:pt x="1883027" y="749413"/>
                  <a:pt x="1890272" y="753035"/>
                </a:cubicBezTo>
                <a:cubicBezTo>
                  <a:pt x="1898532" y="757165"/>
                  <a:pt x="1904885" y="764652"/>
                  <a:pt x="1913324" y="768403"/>
                </a:cubicBezTo>
                <a:cubicBezTo>
                  <a:pt x="1928127" y="774982"/>
                  <a:pt x="1959429" y="783771"/>
                  <a:pt x="1959429" y="783771"/>
                </a:cubicBezTo>
                <a:cubicBezTo>
                  <a:pt x="2025251" y="827652"/>
                  <a:pt x="1923218" y="765113"/>
                  <a:pt x="2090057" y="806823"/>
                </a:cubicBezTo>
                <a:cubicBezTo>
                  <a:pt x="2099016" y="809063"/>
                  <a:pt x="2099513" y="822780"/>
                  <a:pt x="2105425" y="829875"/>
                </a:cubicBezTo>
                <a:cubicBezTo>
                  <a:pt x="2129519" y="858788"/>
                  <a:pt x="2124179" y="851852"/>
                  <a:pt x="2159213" y="860611"/>
                </a:cubicBezTo>
                <a:cubicBezTo>
                  <a:pt x="2164336" y="865734"/>
                  <a:pt x="2168102" y="872739"/>
                  <a:pt x="2174582" y="875979"/>
                </a:cubicBezTo>
                <a:cubicBezTo>
                  <a:pt x="2184028" y="880702"/>
                  <a:pt x="2195164" y="880762"/>
                  <a:pt x="2205318" y="883663"/>
                </a:cubicBezTo>
                <a:cubicBezTo>
                  <a:pt x="2213106" y="885888"/>
                  <a:pt x="2220686" y="888786"/>
                  <a:pt x="2228370" y="891348"/>
                </a:cubicBezTo>
                <a:cubicBezTo>
                  <a:pt x="2233493" y="899032"/>
                  <a:pt x="2240100" y="905912"/>
                  <a:pt x="2243738" y="914400"/>
                </a:cubicBezTo>
                <a:cubicBezTo>
                  <a:pt x="2247898" y="924107"/>
                  <a:pt x="2243404" y="938263"/>
                  <a:pt x="2251422" y="945136"/>
                </a:cubicBezTo>
                <a:cubicBezTo>
                  <a:pt x="2263721" y="955678"/>
                  <a:pt x="2297526" y="960504"/>
                  <a:pt x="2297526" y="960504"/>
                </a:cubicBezTo>
                <a:cubicBezTo>
                  <a:pt x="2294965" y="973311"/>
                  <a:pt x="2295246" y="987034"/>
                  <a:pt x="2289842" y="998924"/>
                </a:cubicBezTo>
                <a:cubicBezTo>
                  <a:pt x="2270354" y="1041798"/>
                  <a:pt x="2266289" y="1040239"/>
                  <a:pt x="2236054" y="1060396"/>
                </a:cubicBezTo>
                <a:cubicBezTo>
                  <a:pt x="2230931" y="1068080"/>
                  <a:pt x="2224816" y="1075188"/>
                  <a:pt x="2220686" y="1083448"/>
                </a:cubicBezTo>
                <a:cubicBezTo>
                  <a:pt x="2214867" y="1095086"/>
                  <a:pt x="2215012" y="1117129"/>
                  <a:pt x="2197634" y="1121869"/>
                </a:cubicBezTo>
                <a:cubicBezTo>
                  <a:pt x="2175257" y="1127972"/>
                  <a:pt x="2151529" y="1126992"/>
                  <a:pt x="2128477" y="1129553"/>
                </a:cubicBezTo>
                <a:cubicBezTo>
                  <a:pt x="2120793" y="1137237"/>
                  <a:pt x="2111741" y="1143762"/>
                  <a:pt x="2105425" y="1152605"/>
                </a:cubicBezTo>
                <a:cubicBezTo>
                  <a:pt x="2098767" y="1161926"/>
                  <a:pt x="2095950" y="1173519"/>
                  <a:pt x="2090057" y="1183341"/>
                </a:cubicBezTo>
                <a:cubicBezTo>
                  <a:pt x="2080554" y="1199179"/>
                  <a:pt x="2069566" y="1214077"/>
                  <a:pt x="2059321" y="1229445"/>
                </a:cubicBezTo>
                <a:cubicBezTo>
                  <a:pt x="2054198" y="1237129"/>
                  <a:pt x="2046873" y="1243736"/>
                  <a:pt x="2043953" y="1252497"/>
                </a:cubicBezTo>
                <a:cubicBezTo>
                  <a:pt x="2041392" y="1260181"/>
                  <a:pt x="2041996" y="1269822"/>
                  <a:pt x="2036269" y="1275549"/>
                </a:cubicBezTo>
                <a:cubicBezTo>
                  <a:pt x="2030542" y="1281276"/>
                  <a:pt x="2020901" y="1280672"/>
                  <a:pt x="2013217" y="1283233"/>
                </a:cubicBezTo>
                <a:cubicBezTo>
                  <a:pt x="2002972" y="1298601"/>
                  <a:pt x="1995541" y="1316276"/>
                  <a:pt x="1982481" y="1329337"/>
                </a:cubicBezTo>
                <a:cubicBezTo>
                  <a:pt x="1977358" y="1334460"/>
                  <a:pt x="1971639" y="1339049"/>
                  <a:pt x="1967113" y="1344706"/>
                </a:cubicBezTo>
                <a:cubicBezTo>
                  <a:pt x="1961344" y="1351917"/>
                  <a:pt x="1958956" y="1361989"/>
                  <a:pt x="1951745" y="1367758"/>
                </a:cubicBezTo>
                <a:cubicBezTo>
                  <a:pt x="1946735" y="1371766"/>
                  <a:pt x="1899964" y="1382624"/>
                  <a:pt x="1897956" y="1383126"/>
                </a:cubicBezTo>
                <a:cubicBezTo>
                  <a:pt x="1892833" y="1393371"/>
                  <a:pt x="1889246" y="1404541"/>
                  <a:pt x="1882588" y="1413862"/>
                </a:cubicBezTo>
                <a:cubicBezTo>
                  <a:pt x="1869142" y="1432687"/>
                  <a:pt x="1854865" y="1440028"/>
                  <a:pt x="1836484" y="1452282"/>
                </a:cubicBezTo>
                <a:cubicBezTo>
                  <a:pt x="1833923" y="1459966"/>
                  <a:pt x="1832734" y="1468254"/>
                  <a:pt x="1828800" y="1475334"/>
                </a:cubicBezTo>
                <a:cubicBezTo>
                  <a:pt x="1819830" y="1491480"/>
                  <a:pt x="1803905" y="1503916"/>
                  <a:pt x="1798064" y="1521438"/>
                </a:cubicBezTo>
                <a:cubicBezTo>
                  <a:pt x="1786944" y="1554799"/>
                  <a:pt x="1796107" y="1538763"/>
                  <a:pt x="1767328" y="1567542"/>
                </a:cubicBezTo>
                <a:cubicBezTo>
                  <a:pt x="1764767" y="1575226"/>
                  <a:pt x="1764704" y="1584270"/>
                  <a:pt x="1759644" y="1590595"/>
                </a:cubicBezTo>
                <a:cubicBezTo>
                  <a:pt x="1748811" y="1604136"/>
                  <a:pt x="1728725" y="1608585"/>
                  <a:pt x="1713540" y="1613647"/>
                </a:cubicBezTo>
                <a:cubicBezTo>
                  <a:pt x="1712943" y="1614543"/>
                  <a:pt x="1678354" y="1653280"/>
                  <a:pt x="1705855" y="1659751"/>
                </a:cubicBezTo>
                <a:cubicBezTo>
                  <a:pt x="1745825" y="1669156"/>
                  <a:pt x="1787859" y="1664286"/>
                  <a:pt x="1828800" y="1667435"/>
                </a:cubicBezTo>
                <a:cubicBezTo>
                  <a:pt x="1854465" y="1669409"/>
                  <a:pt x="1880125" y="1671717"/>
                  <a:pt x="1905640" y="1675119"/>
                </a:cubicBezTo>
                <a:cubicBezTo>
                  <a:pt x="1920497" y="1677100"/>
                  <a:pt x="1958818" y="1685921"/>
                  <a:pt x="1974797" y="1690487"/>
                </a:cubicBezTo>
                <a:cubicBezTo>
                  <a:pt x="1982585" y="1692712"/>
                  <a:pt x="1989831" y="1697026"/>
                  <a:pt x="1997849" y="1698171"/>
                </a:cubicBezTo>
                <a:cubicBezTo>
                  <a:pt x="2025856" y="1702172"/>
                  <a:pt x="2054198" y="1703294"/>
                  <a:pt x="2082373" y="1705855"/>
                </a:cubicBezTo>
                <a:cubicBezTo>
                  <a:pt x="2095820" y="1714820"/>
                  <a:pt x="2117591" y="1725065"/>
                  <a:pt x="2120793" y="1744275"/>
                </a:cubicBezTo>
                <a:cubicBezTo>
                  <a:pt x="2122125" y="1752264"/>
                  <a:pt x="2118169" y="1761002"/>
                  <a:pt x="2113109" y="1767327"/>
                </a:cubicBezTo>
                <a:cubicBezTo>
                  <a:pt x="2107340" y="1774538"/>
                  <a:pt x="2097741" y="1777572"/>
                  <a:pt x="2090057" y="1782695"/>
                </a:cubicBezTo>
                <a:cubicBezTo>
                  <a:pt x="2071769" y="1837561"/>
                  <a:pt x="2083675" y="1815321"/>
                  <a:pt x="2059321" y="1851852"/>
                </a:cubicBezTo>
                <a:cubicBezTo>
                  <a:pt x="2061882" y="1859536"/>
                  <a:pt x="2059760" y="1871282"/>
                  <a:pt x="2067005" y="1874904"/>
                </a:cubicBezTo>
                <a:cubicBezTo>
                  <a:pt x="2083204" y="1883004"/>
                  <a:pt x="2102974" y="1879348"/>
                  <a:pt x="2120793" y="1882588"/>
                </a:cubicBezTo>
                <a:cubicBezTo>
                  <a:pt x="2212828" y="1899322"/>
                  <a:pt x="2100521" y="1881498"/>
                  <a:pt x="2174582" y="1897956"/>
                </a:cubicBezTo>
                <a:cubicBezTo>
                  <a:pt x="2189791" y="1901336"/>
                  <a:pt x="2205318" y="1903079"/>
                  <a:pt x="2220686" y="1905640"/>
                </a:cubicBezTo>
                <a:cubicBezTo>
                  <a:pt x="2286918" y="1932133"/>
                  <a:pt x="2231938" y="1912148"/>
                  <a:pt x="2289842" y="1928692"/>
                </a:cubicBezTo>
                <a:cubicBezTo>
                  <a:pt x="2297630" y="1930917"/>
                  <a:pt x="2304819" y="1935739"/>
                  <a:pt x="2312894" y="1936376"/>
                </a:cubicBezTo>
                <a:cubicBezTo>
                  <a:pt x="2402409" y="1943443"/>
                  <a:pt x="2581835" y="1951744"/>
                  <a:pt x="2581835" y="1951744"/>
                </a:cubicBezTo>
                <a:lnTo>
                  <a:pt x="2627940" y="1967112"/>
                </a:lnTo>
                <a:cubicBezTo>
                  <a:pt x="2646211" y="1973202"/>
                  <a:pt x="2662430" y="1979264"/>
                  <a:pt x="2681728" y="1982480"/>
                </a:cubicBezTo>
                <a:cubicBezTo>
                  <a:pt x="2702097" y="1985875"/>
                  <a:pt x="2722709" y="1987603"/>
                  <a:pt x="2743200" y="1990164"/>
                </a:cubicBezTo>
                <a:cubicBezTo>
                  <a:pt x="2750884" y="1995287"/>
                  <a:pt x="2757813" y="2001781"/>
                  <a:pt x="2766252" y="2005532"/>
                </a:cubicBezTo>
                <a:cubicBezTo>
                  <a:pt x="2781055" y="2012111"/>
                  <a:pt x="2796988" y="2015777"/>
                  <a:pt x="2812356" y="2020900"/>
                </a:cubicBezTo>
                <a:cubicBezTo>
                  <a:pt x="2820040" y="2023461"/>
                  <a:pt x="2827466" y="2026997"/>
                  <a:pt x="2835408" y="2028585"/>
                </a:cubicBezTo>
                <a:cubicBezTo>
                  <a:pt x="2891589" y="2039821"/>
                  <a:pt x="2860900" y="2034422"/>
                  <a:pt x="2927617" y="2043953"/>
                </a:cubicBezTo>
                <a:cubicBezTo>
                  <a:pt x="2979510" y="2061251"/>
                  <a:pt x="2915633" y="2041290"/>
                  <a:pt x="2996773" y="2059321"/>
                </a:cubicBezTo>
                <a:cubicBezTo>
                  <a:pt x="3004680" y="2061078"/>
                  <a:pt x="3011967" y="2065041"/>
                  <a:pt x="3019825" y="2067005"/>
                </a:cubicBezTo>
                <a:lnTo>
                  <a:pt x="3081298" y="2082373"/>
                </a:lnTo>
                <a:cubicBezTo>
                  <a:pt x="3088982" y="2087496"/>
                  <a:pt x="3095911" y="2093990"/>
                  <a:pt x="3104350" y="2097741"/>
                </a:cubicBezTo>
                <a:cubicBezTo>
                  <a:pt x="3180002" y="2131364"/>
                  <a:pt x="3243728" y="2116995"/>
                  <a:pt x="3334871" y="2120793"/>
                </a:cubicBezTo>
                <a:cubicBezTo>
                  <a:pt x="3360484" y="2123354"/>
                  <a:pt x="3385988" y="2127524"/>
                  <a:pt x="3411711" y="2128477"/>
                </a:cubicBezTo>
                <a:cubicBezTo>
                  <a:pt x="3524362" y="2132649"/>
                  <a:pt x="3637309" y="2128980"/>
                  <a:pt x="3749808" y="2136161"/>
                </a:cubicBezTo>
                <a:cubicBezTo>
                  <a:pt x="3759025" y="2136749"/>
                  <a:pt x="3764601" y="2147399"/>
                  <a:pt x="3772861" y="2151529"/>
                </a:cubicBezTo>
                <a:cubicBezTo>
                  <a:pt x="3780106" y="2155151"/>
                  <a:pt x="3788668" y="2155591"/>
                  <a:pt x="3795913" y="2159213"/>
                </a:cubicBezTo>
                <a:cubicBezTo>
                  <a:pt x="3804173" y="2163343"/>
                  <a:pt x="3810526" y="2170830"/>
                  <a:pt x="3818965" y="2174581"/>
                </a:cubicBezTo>
                <a:cubicBezTo>
                  <a:pt x="3833768" y="2181160"/>
                  <a:pt x="3849701" y="2184826"/>
                  <a:pt x="3865069" y="2189949"/>
                </a:cubicBezTo>
                <a:lnTo>
                  <a:pt x="3888121" y="2197633"/>
                </a:lnTo>
                <a:cubicBezTo>
                  <a:pt x="3911173" y="2192510"/>
                  <a:pt x="3934707" y="2189210"/>
                  <a:pt x="3957277" y="2182265"/>
                </a:cubicBezTo>
                <a:cubicBezTo>
                  <a:pt x="3968225" y="2178896"/>
                  <a:pt x="3977485" y="2171409"/>
                  <a:pt x="3988013" y="2166897"/>
                </a:cubicBezTo>
                <a:cubicBezTo>
                  <a:pt x="3995458" y="2163706"/>
                  <a:pt x="4003382" y="2161774"/>
                  <a:pt x="4011066" y="2159213"/>
                </a:cubicBezTo>
                <a:cubicBezTo>
                  <a:pt x="4016189" y="2151529"/>
                  <a:pt x="4019223" y="2141930"/>
                  <a:pt x="4026434" y="2136161"/>
                </a:cubicBezTo>
                <a:cubicBezTo>
                  <a:pt x="4063690" y="2106356"/>
                  <a:pt x="4040405" y="2155720"/>
                  <a:pt x="4057170" y="2105425"/>
                </a:cubicBezTo>
                <a:cubicBezTo>
                  <a:pt x="4062947" y="2024540"/>
                  <a:pt x="4056916" y="2021790"/>
                  <a:pt x="4072538" y="1967112"/>
                </a:cubicBezTo>
                <a:cubicBezTo>
                  <a:pt x="4074763" y="1959324"/>
                  <a:pt x="4075729" y="1950799"/>
                  <a:pt x="4080222" y="1944060"/>
                </a:cubicBezTo>
                <a:cubicBezTo>
                  <a:pt x="4086250" y="1935018"/>
                  <a:pt x="4096317" y="1929356"/>
                  <a:pt x="4103274" y="1921008"/>
                </a:cubicBezTo>
                <a:cubicBezTo>
                  <a:pt x="4109186" y="1913913"/>
                  <a:pt x="4111547" y="1903868"/>
                  <a:pt x="4118642" y="1897956"/>
                </a:cubicBezTo>
                <a:cubicBezTo>
                  <a:pt x="4127442" y="1890623"/>
                  <a:pt x="4139133" y="1887711"/>
                  <a:pt x="4149378" y="1882588"/>
                </a:cubicBezTo>
                <a:cubicBezTo>
                  <a:pt x="4235195" y="1886164"/>
                  <a:pt x="4297164" y="1879193"/>
                  <a:pt x="4372215" y="1897956"/>
                </a:cubicBezTo>
                <a:cubicBezTo>
                  <a:pt x="4380073" y="1899920"/>
                  <a:pt x="4387583" y="1903079"/>
                  <a:pt x="4395267" y="1905640"/>
                </a:cubicBezTo>
                <a:cubicBezTo>
                  <a:pt x="4410635" y="1903079"/>
                  <a:pt x="4427436" y="1904923"/>
                  <a:pt x="4441371" y="1897956"/>
                </a:cubicBezTo>
                <a:cubicBezTo>
                  <a:pt x="4449631" y="1893826"/>
                  <a:pt x="4449528" y="1880673"/>
                  <a:pt x="4456740" y="1874904"/>
                </a:cubicBezTo>
                <a:cubicBezTo>
                  <a:pt x="4463065" y="1869844"/>
                  <a:pt x="4472108" y="1869781"/>
                  <a:pt x="4479792" y="1867220"/>
                </a:cubicBezTo>
                <a:cubicBezTo>
                  <a:pt x="4496786" y="1850226"/>
                  <a:pt x="4504500" y="1839498"/>
                  <a:pt x="4525896" y="1828800"/>
                </a:cubicBezTo>
                <a:cubicBezTo>
                  <a:pt x="4533141" y="1825178"/>
                  <a:pt x="4541264" y="1823677"/>
                  <a:pt x="4548948" y="1821116"/>
                </a:cubicBezTo>
                <a:cubicBezTo>
                  <a:pt x="4567654" y="1827351"/>
                  <a:pt x="4582872" y="1837008"/>
                  <a:pt x="4602736" y="1821116"/>
                </a:cubicBezTo>
                <a:cubicBezTo>
                  <a:pt x="4609061" y="1816056"/>
                  <a:pt x="4608456" y="1805921"/>
                  <a:pt x="4610420" y="1798063"/>
                </a:cubicBezTo>
                <a:cubicBezTo>
                  <a:pt x="4613588" y="1785393"/>
                  <a:pt x="4614668" y="1772243"/>
                  <a:pt x="4618104" y="1759643"/>
                </a:cubicBezTo>
                <a:cubicBezTo>
                  <a:pt x="4622366" y="1744015"/>
                  <a:pt x="4628349" y="1728907"/>
                  <a:pt x="4633472" y="1713539"/>
                </a:cubicBezTo>
                <a:cubicBezTo>
                  <a:pt x="4638534" y="1698353"/>
                  <a:pt x="4642982" y="1678268"/>
                  <a:pt x="4656524" y="1667435"/>
                </a:cubicBezTo>
                <a:cubicBezTo>
                  <a:pt x="4662849" y="1662375"/>
                  <a:pt x="4671892" y="1662312"/>
                  <a:pt x="4679576" y="1659751"/>
                </a:cubicBezTo>
                <a:cubicBezTo>
                  <a:pt x="4693375" y="1618357"/>
                  <a:pt x="4681643" y="1612573"/>
                  <a:pt x="4717997" y="1605963"/>
                </a:cubicBezTo>
                <a:cubicBezTo>
                  <a:pt x="4738314" y="1602269"/>
                  <a:pt x="4758978" y="1600840"/>
                  <a:pt x="4779469" y="1598279"/>
                </a:cubicBezTo>
                <a:cubicBezTo>
                  <a:pt x="4801236" y="1532978"/>
                  <a:pt x="4770878" y="1612597"/>
                  <a:pt x="4802521" y="1559858"/>
                </a:cubicBezTo>
                <a:cubicBezTo>
                  <a:pt x="4806688" y="1552913"/>
                  <a:pt x="4805712" y="1543545"/>
                  <a:pt x="4810205" y="1536806"/>
                </a:cubicBezTo>
                <a:cubicBezTo>
                  <a:pt x="4826650" y="1512138"/>
                  <a:pt x="4832141" y="1514126"/>
                  <a:pt x="4856309" y="1506070"/>
                </a:cubicBezTo>
                <a:cubicBezTo>
                  <a:pt x="4894729" y="1508631"/>
                  <a:pt x="4934088" y="1504935"/>
                  <a:pt x="4971570" y="1513754"/>
                </a:cubicBezTo>
                <a:cubicBezTo>
                  <a:pt x="4980560" y="1515869"/>
                  <a:pt x="4980408" y="1530276"/>
                  <a:pt x="4986938" y="1536806"/>
                </a:cubicBezTo>
                <a:cubicBezTo>
                  <a:pt x="5004626" y="1554494"/>
                  <a:pt x="5017213" y="1553980"/>
                  <a:pt x="5040726" y="1559858"/>
                </a:cubicBezTo>
                <a:cubicBezTo>
                  <a:pt x="5126075" y="1531408"/>
                  <a:pt x="5108701" y="1553660"/>
                  <a:pt x="5079146" y="1398494"/>
                </a:cubicBezTo>
                <a:cubicBezTo>
                  <a:pt x="5077418" y="1389422"/>
                  <a:pt x="5064940" y="1385780"/>
                  <a:pt x="5056094" y="1383126"/>
                </a:cubicBezTo>
                <a:cubicBezTo>
                  <a:pt x="5038746" y="1377922"/>
                  <a:pt x="5020235" y="1378003"/>
                  <a:pt x="5002306" y="1375442"/>
                </a:cubicBezTo>
                <a:cubicBezTo>
                  <a:pt x="5004867" y="1303724"/>
                  <a:pt x="5003682" y="1231775"/>
                  <a:pt x="5009990" y="1160289"/>
                </a:cubicBezTo>
                <a:cubicBezTo>
                  <a:pt x="5011414" y="1144152"/>
                  <a:pt x="5025358" y="1114185"/>
                  <a:pt x="5025358" y="1114185"/>
                </a:cubicBezTo>
                <a:cubicBezTo>
                  <a:pt x="5027919" y="1093694"/>
                  <a:pt x="5024655" y="1071583"/>
                  <a:pt x="5033042" y="1052712"/>
                </a:cubicBezTo>
                <a:cubicBezTo>
                  <a:pt x="5036332" y="1045310"/>
                  <a:pt x="5048306" y="1047253"/>
                  <a:pt x="5056094" y="1045028"/>
                </a:cubicBezTo>
                <a:cubicBezTo>
                  <a:pt x="5066248" y="1042127"/>
                  <a:pt x="5076585" y="1039905"/>
                  <a:pt x="5086830" y="1037344"/>
                </a:cubicBezTo>
                <a:cubicBezTo>
                  <a:pt x="5109882" y="1039905"/>
                  <a:pt x="5133243" y="1040479"/>
                  <a:pt x="5155987" y="1045028"/>
                </a:cubicBezTo>
                <a:cubicBezTo>
                  <a:pt x="5171872" y="1048205"/>
                  <a:pt x="5186017" y="1058387"/>
                  <a:pt x="5202091" y="1060396"/>
                </a:cubicBezTo>
                <a:lnTo>
                  <a:pt x="5263563" y="1068080"/>
                </a:lnTo>
                <a:cubicBezTo>
                  <a:pt x="5455241" y="1058953"/>
                  <a:pt x="5444378" y="1113379"/>
                  <a:pt x="5417244" y="914400"/>
                </a:cubicBezTo>
                <a:cubicBezTo>
                  <a:pt x="5415996" y="905250"/>
                  <a:pt x="5406999" y="899032"/>
                  <a:pt x="5401876" y="891348"/>
                </a:cubicBezTo>
                <a:cubicBezTo>
                  <a:pt x="5399315" y="883664"/>
                  <a:pt x="5394192" y="876395"/>
                  <a:pt x="5394192" y="868295"/>
                </a:cubicBezTo>
                <a:cubicBezTo>
                  <a:pt x="5394192" y="832977"/>
                  <a:pt x="5400097" y="819843"/>
                  <a:pt x="5409560" y="791455"/>
                </a:cubicBezTo>
                <a:cubicBezTo>
                  <a:pt x="5412121" y="773526"/>
                  <a:pt x="5413171" y="755315"/>
                  <a:pt x="5417244" y="737667"/>
                </a:cubicBezTo>
                <a:cubicBezTo>
                  <a:pt x="5435616" y="658055"/>
                  <a:pt x="5435017" y="691391"/>
                  <a:pt x="5540188" y="683879"/>
                </a:cubicBezTo>
                <a:cubicBezTo>
                  <a:pt x="5547872" y="681318"/>
                  <a:pt x="5555264" y="677603"/>
                  <a:pt x="5563240" y="676195"/>
                </a:cubicBezTo>
                <a:cubicBezTo>
                  <a:pt x="5598912" y="669900"/>
                  <a:pt x="5670817" y="660827"/>
                  <a:pt x="5670817" y="660827"/>
                </a:cubicBezTo>
                <a:cubicBezTo>
                  <a:pt x="5714067" y="617574"/>
                  <a:pt x="5642224" y="683021"/>
                  <a:pt x="5755341" y="637774"/>
                </a:cubicBezTo>
                <a:cubicBezTo>
                  <a:pt x="5762861" y="634766"/>
                  <a:pt x="5758532" y="621461"/>
                  <a:pt x="5763025" y="614722"/>
                </a:cubicBezTo>
                <a:cubicBezTo>
                  <a:pt x="5778670" y="591255"/>
                  <a:pt x="5788880" y="592501"/>
                  <a:pt x="5809129" y="576302"/>
                </a:cubicBezTo>
                <a:cubicBezTo>
                  <a:pt x="5839265" y="552194"/>
                  <a:pt x="5807519" y="566594"/>
                  <a:pt x="5847550" y="553250"/>
                </a:cubicBezTo>
                <a:cubicBezTo>
                  <a:pt x="5919268" y="555811"/>
                  <a:pt x="5991079" y="556458"/>
                  <a:pt x="6062703" y="560934"/>
                </a:cubicBezTo>
                <a:cubicBezTo>
                  <a:pt x="6090481" y="562670"/>
                  <a:pt x="6091716" y="571347"/>
                  <a:pt x="6116491" y="576302"/>
                </a:cubicBezTo>
                <a:cubicBezTo>
                  <a:pt x="6147046" y="582413"/>
                  <a:pt x="6178469" y="584113"/>
                  <a:pt x="6208699" y="591670"/>
                </a:cubicBezTo>
                <a:cubicBezTo>
                  <a:pt x="6244342" y="600581"/>
                  <a:pt x="6258536" y="605439"/>
                  <a:pt x="6300908" y="607038"/>
                </a:cubicBezTo>
                <a:cubicBezTo>
                  <a:pt x="6416115" y="611385"/>
                  <a:pt x="6531429" y="612161"/>
                  <a:pt x="6646689" y="614722"/>
                </a:cubicBezTo>
                <a:cubicBezTo>
                  <a:pt x="6654373" y="617283"/>
                  <a:pt x="6661953" y="620181"/>
                  <a:pt x="6669741" y="622406"/>
                </a:cubicBezTo>
                <a:cubicBezTo>
                  <a:pt x="6679895" y="625307"/>
                  <a:pt x="6690362" y="627055"/>
                  <a:pt x="6700477" y="630090"/>
                </a:cubicBezTo>
                <a:cubicBezTo>
                  <a:pt x="6739678" y="641850"/>
                  <a:pt x="6741898" y="646058"/>
                  <a:pt x="6777318" y="653142"/>
                </a:cubicBezTo>
                <a:cubicBezTo>
                  <a:pt x="6779830" y="653644"/>
                  <a:pt x="6782441" y="653142"/>
                  <a:pt x="6785002" y="653142"/>
                </a:cubicBezTo>
              </a:path>
            </a:pathLst>
          </a:cu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32"/>
          <p:cNvGrpSpPr/>
          <p:nvPr/>
        </p:nvGrpSpPr>
        <p:grpSpPr>
          <a:xfrm>
            <a:off x="3876108" y="2553808"/>
            <a:ext cx="1697539" cy="578395"/>
            <a:chOff x="2370081" y="3693167"/>
            <a:chExt cx="1697539" cy="578395"/>
          </a:xfrm>
        </p:grpSpPr>
        <p:sp>
          <p:nvSpPr>
            <p:cNvPr id="11" name="Freeform 10"/>
            <p:cNvSpPr/>
            <p:nvPr/>
          </p:nvSpPr>
          <p:spPr>
            <a:xfrm rot="235747">
              <a:off x="2642567" y="3693167"/>
              <a:ext cx="1425053" cy="578395"/>
            </a:xfrm>
            <a:custGeom>
              <a:avLst/>
              <a:gdLst>
                <a:gd name="connsiteX0" fmla="*/ 88900 w 1227137"/>
                <a:gd name="connsiteY0" fmla="*/ 220663 h 481013"/>
                <a:gd name="connsiteX1" fmla="*/ 384175 w 1227137"/>
                <a:gd name="connsiteY1" fmla="*/ 87313 h 481013"/>
                <a:gd name="connsiteX2" fmla="*/ 717550 w 1227137"/>
                <a:gd name="connsiteY2" fmla="*/ 11113 h 481013"/>
                <a:gd name="connsiteX3" fmla="*/ 1012825 w 1227137"/>
                <a:gd name="connsiteY3" fmla="*/ 20638 h 481013"/>
                <a:gd name="connsiteX4" fmla="*/ 1203325 w 1227137"/>
                <a:gd name="connsiteY4" fmla="*/ 87313 h 481013"/>
                <a:gd name="connsiteX5" fmla="*/ 1155700 w 1227137"/>
                <a:gd name="connsiteY5" fmla="*/ 211138 h 481013"/>
                <a:gd name="connsiteX6" fmla="*/ 917575 w 1227137"/>
                <a:gd name="connsiteY6" fmla="*/ 354013 h 481013"/>
                <a:gd name="connsiteX7" fmla="*/ 603250 w 1227137"/>
                <a:gd name="connsiteY7" fmla="*/ 449263 h 481013"/>
                <a:gd name="connsiteX8" fmla="*/ 336550 w 1227137"/>
                <a:gd name="connsiteY8" fmla="*/ 477838 h 481013"/>
                <a:gd name="connsiteX9" fmla="*/ 98425 w 1227137"/>
                <a:gd name="connsiteY9" fmla="*/ 430213 h 481013"/>
                <a:gd name="connsiteX10" fmla="*/ 3175 w 1227137"/>
                <a:gd name="connsiteY10" fmla="*/ 354013 h 481013"/>
                <a:gd name="connsiteX11" fmla="*/ 88900 w 1227137"/>
                <a:gd name="connsiteY11" fmla="*/ 220663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37" h="481013">
                  <a:moveTo>
                    <a:pt x="88900" y="220663"/>
                  </a:moveTo>
                  <a:cubicBezTo>
                    <a:pt x="152400" y="176213"/>
                    <a:pt x="279400" y="122238"/>
                    <a:pt x="384175" y="87313"/>
                  </a:cubicBezTo>
                  <a:cubicBezTo>
                    <a:pt x="488950" y="52388"/>
                    <a:pt x="612775" y="22226"/>
                    <a:pt x="717550" y="11113"/>
                  </a:cubicBezTo>
                  <a:cubicBezTo>
                    <a:pt x="822325" y="0"/>
                    <a:pt x="931862" y="7938"/>
                    <a:pt x="1012825" y="20638"/>
                  </a:cubicBezTo>
                  <a:cubicBezTo>
                    <a:pt x="1093788" y="33338"/>
                    <a:pt x="1179513" y="55563"/>
                    <a:pt x="1203325" y="87313"/>
                  </a:cubicBezTo>
                  <a:cubicBezTo>
                    <a:pt x="1227137" y="119063"/>
                    <a:pt x="1203325" y="166688"/>
                    <a:pt x="1155700" y="211138"/>
                  </a:cubicBezTo>
                  <a:cubicBezTo>
                    <a:pt x="1108075" y="255588"/>
                    <a:pt x="1009650" y="314326"/>
                    <a:pt x="917575" y="354013"/>
                  </a:cubicBezTo>
                  <a:cubicBezTo>
                    <a:pt x="825500" y="393701"/>
                    <a:pt x="700087" y="428626"/>
                    <a:pt x="603250" y="449263"/>
                  </a:cubicBezTo>
                  <a:cubicBezTo>
                    <a:pt x="506413" y="469900"/>
                    <a:pt x="420687" y="481013"/>
                    <a:pt x="336550" y="477838"/>
                  </a:cubicBezTo>
                  <a:cubicBezTo>
                    <a:pt x="252413" y="474663"/>
                    <a:pt x="153988" y="450851"/>
                    <a:pt x="98425" y="430213"/>
                  </a:cubicBezTo>
                  <a:cubicBezTo>
                    <a:pt x="42863" y="409576"/>
                    <a:pt x="6350" y="388938"/>
                    <a:pt x="3175" y="354013"/>
                  </a:cubicBezTo>
                  <a:cubicBezTo>
                    <a:pt x="0" y="319088"/>
                    <a:pt x="25400" y="265113"/>
                    <a:pt x="88900" y="220663"/>
                  </a:cubicBezTo>
                  <a:close/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c 11"/>
            <p:cNvSpPr/>
            <p:nvPr/>
          </p:nvSpPr>
          <p:spPr>
            <a:xfrm rot="10234702" flipV="1">
              <a:off x="2370081" y="3715537"/>
              <a:ext cx="1298241" cy="542588"/>
            </a:xfrm>
            <a:prstGeom prst="arc">
              <a:avLst>
                <a:gd name="adj1" fmla="val 12324769"/>
                <a:gd name="adj2" fmla="val 20619736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Freeform 12"/>
          <p:cNvSpPr/>
          <p:nvPr/>
        </p:nvSpPr>
        <p:spPr>
          <a:xfrm rot="235747">
            <a:off x="4151339" y="1877358"/>
            <a:ext cx="5808245" cy="2177091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" name="Group 27"/>
          <p:cNvGrpSpPr/>
          <p:nvPr/>
        </p:nvGrpSpPr>
        <p:grpSpPr>
          <a:xfrm rot="235747">
            <a:off x="4026442" y="2225019"/>
            <a:ext cx="5804492" cy="1730752"/>
            <a:chOff x="1071538" y="3286124"/>
            <a:chExt cx="4857784" cy="1572681"/>
          </a:xfrm>
        </p:grpSpPr>
        <p:sp>
          <p:nvSpPr>
            <p:cNvPr id="15" name="Oval 14"/>
            <p:cNvSpPr/>
            <p:nvPr/>
          </p:nvSpPr>
          <p:spPr>
            <a:xfrm>
              <a:off x="1761547" y="3377477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071538" y="3929066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1911141" y="4787367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715008" y="3286124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21294" y="2982841"/>
            <a:ext cx="1786771" cy="696040"/>
            <a:chOff x="8131993" y="3092321"/>
            <a:chExt cx="1786771" cy="696040"/>
          </a:xfrm>
        </p:grpSpPr>
        <p:sp>
          <p:nvSpPr>
            <p:cNvPr id="20" name="TextBox 19"/>
            <p:cNvSpPr txBox="1"/>
            <p:nvPr/>
          </p:nvSpPr>
          <p:spPr>
            <a:xfrm>
              <a:off x="8131993" y="3092321"/>
              <a:ext cx="178677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FFC000"/>
                  </a:solidFill>
                </a:rPr>
                <a:t>Appart</a:t>
              </a:r>
              <a:r>
                <a:rPr lang="en-US" dirty="0" smtClean="0">
                  <a:solidFill>
                    <a:srgbClr val="FFC000"/>
                  </a:solidFill>
                </a:rPr>
                <a:t>’ City Hotel</a:t>
              </a:r>
            </a:p>
            <a:p>
              <a:pPr algn="ctr"/>
              <a:r>
                <a:rPr lang="en-US" dirty="0" err="1" smtClean="0">
                  <a:solidFill>
                    <a:srgbClr val="FFC000"/>
                  </a:solidFill>
                </a:rPr>
                <a:t>Ferney</a:t>
              </a:r>
              <a:r>
                <a:rPr lang="en-US" dirty="0" smtClean="0">
                  <a:solidFill>
                    <a:srgbClr val="FFC000"/>
                  </a:solidFill>
                </a:rPr>
                <a:t>-Voltaire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8917572" y="3680554"/>
              <a:ext cx="107807" cy="10780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2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38068" y="1907979"/>
            <a:ext cx="3056632" cy="1061033"/>
            <a:chOff x="5448767" y="2017459"/>
            <a:chExt cx="3056632" cy="1061033"/>
          </a:xfrm>
        </p:grpSpPr>
        <p:grpSp>
          <p:nvGrpSpPr>
            <p:cNvPr id="23" name="Group 23"/>
            <p:cNvGrpSpPr/>
            <p:nvPr/>
          </p:nvGrpSpPr>
          <p:grpSpPr>
            <a:xfrm rot="235747">
              <a:off x="5448767" y="2573591"/>
              <a:ext cx="2354028" cy="504901"/>
              <a:chOff x="858837" y="3568700"/>
              <a:chExt cx="1970088" cy="458788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2141538" y="3568700"/>
                <a:ext cx="687387" cy="177800"/>
              </a:xfrm>
              <a:custGeom>
                <a:avLst/>
                <a:gdLst>
                  <a:gd name="connsiteX0" fmla="*/ 68262 w 687387"/>
                  <a:gd name="connsiteY0" fmla="*/ 22225 h 177800"/>
                  <a:gd name="connsiteX1" fmla="*/ 611187 w 687387"/>
                  <a:gd name="connsiteY1" fmla="*/ 22225 h 177800"/>
                  <a:gd name="connsiteX2" fmla="*/ 525462 w 687387"/>
                  <a:gd name="connsiteY2" fmla="*/ 155575 h 177800"/>
                  <a:gd name="connsiteX3" fmla="*/ 354012 w 687387"/>
                  <a:gd name="connsiteY3" fmla="*/ 155575 h 177800"/>
                  <a:gd name="connsiteX4" fmla="*/ 201612 w 687387"/>
                  <a:gd name="connsiteY4" fmla="*/ 136525 h 177800"/>
                  <a:gd name="connsiteX5" fmla="*/ 201612 w 687387"/>
                  <a:gd name="connsiteY5" fmla="*/ 69850 h 177800"/>
                  <a:gd name="connsiteX6" fmla="*/ 68262 w 687387"/>
                  <a:gd name="connsiteY6" fmla="*/ 22225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7387" h="177800">
                    <a:moveTo>
                      <a:pt x="68262" y="22225"/>
                    </a:moveTo>
                    <a:cubicBezTo>
                      <a:pt x="136525" y="14288"/>
                      <a:pt x="534987" y="0"/>
                      <a:pt x="611187" y="22225"/>
                    </a:cubicBezTo>
                    <a:cubicBezTo>
                      <a:pt x="687387" y="44450"/>
                      <a:pt x="568324" y="133350"/>
                      <a:pt x="525462" y="155575"/>
                    </a:cubicBezTo>
                    <a:cubicBezTo>
                      <a:pt x="482600" y="177800"/>
                      <a:pt x="407987" y="158750"/>
                      <a:pt x="354012" y="155575"/>
                    </a:cubicBezTo>
                    <a:cubicBezTo>
                      <a:pt x="300037" y="152400"/>
                      <a:pt x="227012" y="150812"/>
                      <a:pt x="201612" y="136525"/>
                    </a:cubicBezTo>
                    <a:cubicBezTo>
                      <a:pt x="176212" y="122238"/>
                      <a:pt x="222249" y="82550"/>
                      <a:pt x="201612" y="69850"/>
                    </a:cubicBezTo>
                    <a:cubicBezTo>
                      <a:pt x="180975" y="57150"/>
                      <a:pt x="0" y="30163"/>
                      <a:pt x="68262" y="22225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858837" y="3638550"/>
                <a:ext cx="444500" cy="388938"/>
              </a:xfrm>
              <a:custGeom>
                <a:avLst/>
                <a:gdLst>
                  <a:gd name="connsiteX0" fmla="*/ 407988 w 444500"/>
                  <a:gd name="connsiteY0" fmla="*/ 9525 h 388938"/>
                  <a:gd name="connsiteX1" fmla="*/ 246063 w 444500"/>
                  <a:gd name="connsiteY1" fmla="*/ 285750 h 388938"/>
                  <a:gd name="connsiteX2" fmla="*/ 26988 w 444500"/>
                  <a:gd name="connsiteY2" fmla="*/ 342900 h 388938"/>
                  <a:gd name="connsiteX3" fmla="*/ 407988 w 444500"/>
                  <a:gd name="connsiteY3" fmla="*/ 9525 h 388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500" h="388938">
                    <a:moveTo>
                      <a:pt x="407988" y="9525"/>
                    </a:moveTo>
                    <a:cubicBezTo>
                      <a:pt x="444500" y="0"/>
                      <a:pt x="309563" y="230188"/>
                      <a:pt x="246063" y="285750"/>
                    </a:cubicBezTo>
                    <a:cubicBezTo>
                      <a:pt x="182563" y="341312"/>
                      <a:pt x="0" y="388938"/>
                      <a:pt x="26988" y="342900"/>
                    </a:cubicBezTo>
                    <a:cubicBezTo>
                      <a:pt x="53976" y="296862"/>
                      <a:pt x="371476" y="19050"/>
                      <a:pt x="407988" y="9525"/>
                    </a:cubicBez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462842" y="2017459"/>
              <a:ext cx="75661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err="1" smtClean="0"/>
                <a:t>Meyrin</a:t>
              </a:r>
              <a:r>
                <a:rPr lang="en-US" dirty="0" smtClean="0"/>
                <a:t> </a:t>
              </a:r>
            </a:p>
            <a:p>
              <a:pPr algn="ctr"/>
              <a:r>
                <a:rPr lang="en-US" dirty="0" smtClean="0"/>
                <a:t>site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28180" y="2220066"/>
              <a:ext cx="107721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err="1" smtClean="0"/>
                <a:t>Prevessin</a:t>
              </a:r>
              <a:r>
                <a:rPr lang="en-US" dirty="0" smtClean="0"/>
                <a:t> </a:t>
              </a:r>
            </a:p>
            <a:p>
              <a:pPr algn="ctr"/>
              <a:r>
                <a:rPr lang="en-US" dirty="0" smtClean="0"/>
                <a:t>site</a:t>
              </a:r>
            </a:p>
          </p:txBody>
        </p:sp>
      </p:grpSp>
      <p:sp>
        <p:nvSpPr>
          <p:cNvPr id="28" name="Oval 27"/>
          <p:cNvSpPr/>
          <p:nvPr/>
        </p:nvSpPr>
        <p:spPr>
          <a:xfrm flipV="1">
            <a:off x="3867551" y="2715320"/>
            <a:ext cx="144016" cy="45719"/>
          </a:xfrm>
          <a:prstGeom prst="ellips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28575">
                <a:solidFill>
                  <a:srgbClr val="FFC000"/>
                </a:solidFill>
              </a:ln>
              <a:noFill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25070" y="1871720"/>
            <a:ext cx="6444878" cy="2119726"/>
            <a:chOff x="3425070" y="1871720"/>
            <a:chExt cx="6444878" cy="2119726"/>
          </a:xfrm>
        </p:grpSpPr>
        <p:sp>
          <p:nvSpPr>
            <p:cNvPr id="2" name="TextBox 1"/>
            <p:cNvSpPr txBox="1"/>
            <p:nvPr/>
          </p:nvSpPr>
          <p:spPr>
            <a:xfrm>
              <a:off x="9356987" y="2063160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CMS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25070" y="2826378"/>
              <a:ext cx="71385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ATLAS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51387" y="1871720"/>
              <a:ext cx="66684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ALICE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99557" y="3714447"/>
              <a:ext cx="58990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err="1" smtClean="0">
                  <a:solidFill>
                    <a:srgbClr val="FF0000"/>
                  </a:solidFill>
                </a:rPr>
                <a:t>LHCb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839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2" y="-1"/>
            <a:ext cx="8459788" cy="620450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134100" y="591969"/>
            <a:ext cx="1563672" cy="1747129"/>
            <a:chOff x="5981700" y="1811169"/>
            <a:chExt cx="1563672" cy="1747129"/>
          </a:xfrm>
        </p:grpSpPr>
        <p:sp>
          <p:nvSpPr>
            <p:cNvPr id="9" name="Oval 8"/>
            <p:cNvSpPr/>
            <p:nvPr/>
          </p:nvSpPr>
          <p:spPr>
            <a:xfrm>
              <a:off x="6545247" y="1811169"/>
              <a:ext cx="1000125" cy="1000125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9" idx="3"/>
            </p:cNvCxnSpPr>
            <p:nvPr/>
          </p:nvCxnSpPr>
          <p:spPr>
            <a:xfrm flipH="1">
              <a:off x="5981700" y="2664829"/>
              <a:ext cx="710012" cy="893469"/>
            </a:xfrm>
            <a:prstGeom prst="lin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513"/>
          <a:stretch/>
        </p:blipFill>
        <p:spPr>
          <a:xfrm>
            <a:off x="0" y="2907714"/>
            <a:ext cx="7440612" cy="340477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400311" y="539420"/>
            <a:ext cx="4766457" cy="4830090"/>
            <a:chOff x="2400311" y="539420"/>
            <a:chExt cx="4766457" cy="4830090"/>
          </a:xfrm>
        </p:grpSpPr>
        <p:sp>
          <p:nvSpPr>
            <p:cNvPr id="13" name="Freeform 12"/>
            <p:cNvSpPr/>
            <p:nvPr/>
          </p:nvSpPr>
          <p:spPr>
            <a:xfrm>
              <a:off x="2916036" y="3712160"/>
              <a:ext cx="2066925" cy="1657350"/>
            </a:xfrm>
            <a:custGeom>
              <a:avLst/>
              <a:gdLst>
                <a:gd name="connsiteX0" fmla="*/ 247650 w 2066925"/>
                <a:gd name="connsiteY0" fmla="*/ 0 h 1657350"/>
                <a:gd name="connsiteX1" fmla="*/ 0 w 2066925"/>
                <a:gd name="connsiteY1" fmla="*/ 1247775 h 1657350"/>
                <a:gd name="connsiteX2" fmla="*/ 1800225 w 2066925"/>
                <a:gd name="connsiteY2" fmla="*/ 1657350 h 1657350"/>
                <a:gd name="connsiteX3" fmla="*/ 2066925 w 2066925"/>
                <a:gd name="connsiteY3" fmla="*/ 400050 h 1657350"/>
                <a:gd name="connsiteX4" fmla="*/ 247650 w 2066925"/>
                <a:gd name="connsiteY4" fmla="*/ 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925" h="1657350">
                  <a:moveTo>
                    <a:pt x="247650" y="0"/>
                  </a:moveTo>
                  <a:lnTo>
                    <a:pt x="0" y="1247775"/>
                  </a:lnTo>
                  <a:lnTo>
                    <a:pt x="1800225" y="1657350"/>
                  </a:lnTo>
                  <a:lnTo>
                    <a:pt x="2066925" y="400050"/>
                  </a:lnTo>
                  <a:lnTo>
                    <a:pt x="247650" y="0"/>
                  </a:lnTo>
                  <a:close/>
                </a:path>
              </a:pathLst>
            </a:cu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0311" y="539420"/>
              <a:ext cx="4766457" cy="2604410"/>
            </a:xfrm>
            <a:prstGeom prst="rect">
              <a:avLst/>
            </a:prstGeom>
            <a:ln w="57150">
              <a:solidFill>
                <a:srgbClr val="00B050"/>
              </a:solidFill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1306311" y="527329"/>
            <a:ext cx="10530337" cy="3904640"/>
            <a:chOff x="1306311" y="527329"/>
            <a:chExt cx="10530337" cy="390464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478487" y="3275932"/>
              <a:ext cx="5247549" cy="1156037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306311" y="3123455"/>
              <a:ext cx="5586614" cy="1204599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916"/>
            <a:stretch/>
          </p:blipFill>
          <p:spPr>
            <a:xfrm>
              <a:off x="8085898" y="527329"/>
              <a:ext cx="3750750" cy="2336520"/>
            </a:xfrm>
            <a:prstGeom prst="rect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19" name="Group 18"/>
          <p:cNvGrpSpPr/>
          <p:nvPr/>
        </p:nvGrpSpPr>
        <p:grpSpPr>
          <a:xfrm>
            <a:off x="-23590" y="3289132"/>
            <a:ext cx="11946392" cy="3023353"/>
            <a:chOff x="-23590" y="3289132"/>
            <a:chExt cx="11946392" cy="3023353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-23590" y="3289132"/>
              <a:ext cx="3113454" cy="691437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7022" y="3558298"/>
              <a:ext cx="3004901" cy="66733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3031923" y="3975807"/>
              <a:ext cx="50801" cy="237227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927889" y="4382900"/>
              <a:ext cx="50801" cy="237227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78690" y="4394705"/>
              <a:ext cx="2452769" cy="54471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927889" y="4588881"/>
              <a:ext cx="2479980" cy="55075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20264" y="4035076"/>
              <a:ext cx="3802538" cy="2277409"/>
            </a:xfrm>
            <a:prstGeom prst="rect">
              <a:avLst/>
            </a:prstGeom>
            <a:ln w="57150">
              <a:solidFill>
                <a:srgbClr val="0070C0"/>
              </a:solidFill>
            </a:ln>
          </p:spPr>
        </p:pic>
      </p:grpSp>
      <p:sp>
        <p:nvSpPr>
          <p:cNvPr id="27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43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-19050" y="1053238"/>
            <a:ext cx="4391025" cy="1752600"/>
          </a:xfrm>
          <a:custGeom>
            <a:avLst/>
            <a:gdLst>
              <a:gd name="connsiteX0" fmla="*/ 0 w 4391025"/>
              <a:gd name="connsiteY0" fmla="*/ 0 h 1752600"/>
              <a:gd name="connsiteX1" fmla="*/ 4391025 w 4391025"/>
              <a:gd name="connsiteY1" fmla="*/ 1485900 h 1752600"/>
              <a:gd name="connsiteX2" fmla="*/ 4171950 w 4391025"/>
              <a:gd name="connsiteY2" fmla="*/ 1752600 h 1752600"/>
              <a:gd name="connsiteX3" fmla="*/ 19050 w 4391025"/>
              <a:gd name="connsiteY3" fmla="*/ 333375 h 1752600"/>
              <a:gd name="connsiteX4" fmla="*/ 0 w 4391025"/>
              <a:gd name="connsiteY4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1025" h="1752600">
                <a:moveTo>
                  <a:pt x="0" y="0"/>
                </a:moveTo>
                <a:lnTo>
                  <a:pt x="4391025" y="1485900"/>
                </a:lnTo>
                <a:lnTo>
                  <a:pt x="4171950" y="1752600"/>
                </a:lnTo>
                <a:lnTo>
                  <a:pt x="19050" y="33337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00" y="869518"/>
            <a:ext cx="12006147" cy="46922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5762625" y="3063013"/>
            <a:ext cx="6438900" cy="2457450"/>
          </a:xfrm>
          <a:custGeom>
            <a:avLst/>
            <a:gdLst>
              <a:gd name="connsiteX0" fmla="*/ 6429375 w 6438900"/>
              <a:gd name="connsiteY0" fmla="*/ 2085975 h 2457450"/>
              <a:gd name="connsiteX1" fmla="*/ 180975 w 6438900"/>
              <a:gd name="connsiteY1" fmla="*/ 0 h 2457450"/>
              <a:gd name="connsiteX2" fmla="*/ 0 w 6438900"/>
              <a:gd name="connsiteY2" fmla="*/ 285750 h 2457450"/>
              <a:gd name="connsiteX3" fmla="*/ 6438900 w 6438900"/>
              <a:gd name="connsiteY3" fmla="*/ 2457450 h 2457450"/>
              <a:gd name="connsiteX4" fmla="*/ 6429375 w 6438900"/>
              <a:gd name="connsiteY4" fmla="*/ 2085975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8900" h="2457450">
                <a:moveTo>
                  <a:pt x="6429375" y="2085975"/>
                </a:moveTo>
                <a:lnTo>
                  <a:pt x="180975" y="0"/>
                </a:lnTo>
                <a:lnTo>
                  <a:pt x="0" y="285750"/>
                </a:lnTo>
                <a:lnTo>
                  <a:pt x="6438900" y="2457450"/>
                </a:lnTo>
                <a:lnTo>
                  <a:pt x="6429375" y="208597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047875" y="1262788"/>
            <a:ext cx="7543800" cy="2571750"/>
          </a:xfrm>
          <a:custGeom>
            <a:avLst/>
            <a:gdLst>
              <a:gd name="connsiteX0" fmla="*/ 76200 w 7543800"/>
              <a:gd name="connsiteY0" fmla="*/ 0 h 2571750"/>
              <a:gd name="connsiteX1" fmla="*/ 0 w 7543800"/>
              <a:gd name="connsiteY1" fmla="*/ 142875 h 2571750"/>
              <a:gd name="connsiteX2" fmla="*/ 7515225 w 7543800"/>
              <a:gd name="connsiteY2" fmla="*/ 2571750 h 2571750"/>
              <a:gd name="connsiteX3" fmla="*/ 7543800 w 7543800"/>
              <a:gd name="connsiteY3" fmla="*/ 2428875 h 2571750"/>
              <a:gd name="connsiteX4" fmla="*/ 76200 w 7543800"/>
              <a:gd name="connsiteY4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3800" h="2571750">
                <a:moveTo>
                  <a:pt x="76200" y="0"/>
                </a:moveTo>
                <a:lnTo>
                  <a:pt x="0" y="142875"/>
                </a:lnTo>
                <a:lnTo>
                  <a:pt x="7515225" y="2571750"/>
                </a:lnTo>
                <a:lnTo>
                  <a:pt x="7543800" y="2428875"/>
                </a:lnTo>
                <a:lnTo>
                  <a:pt x="7620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1183785">
            <a:off x="4326390" y="3155433"/>
            <a:ext cx="974626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dirty="0" smtClean="0">
                <a:solidFill>
                  <a:schemeClr val="tx2"/>
                </a:solidFill>
              </a:rPr>
              <a:t>Experiment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518245" y="869518"/>
            <a:ext cx="7073430" cy="2193495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064864">
            <a:off x="5551327" y="1603878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140 m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1295284" y="2118756"/>
            <a:ext cx="6958960" cy="1764414"/>
            <a:chOff x="1295284" y="1953656"/>
            <a:chExt cx="6958960" cy="1764414"/>
          </a:xfrm>
        </p:grpSpPr>
        <p:sp>
          <p:nvSpPr>
            <p:cNvPr id="22" name="Oval 21"/>
            <p:cNvSpPr/>
            <p:nvPr/>
          </p:nvSpPr>
          <p:spPr>
            <a:xfrm rot="1008390">
              <a:off x="2294466" y="1953656"/>
              <a:ext cx="2075617" cy="4572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1008390">
              <a:off x="5930662" y="3260870"/>
              <a:ext cx="2323582" cy="4572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95284" y="2686741"/>
              <a:ext cx="228267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u="sng" dirty="0" smtClean="0">
                  <a:solidFill>
                    <a:srgbClr val="FF0000"/>
                  </a:solidFill>
                </a:rPr>
                <a:t>Alignment tolerances :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±0.15 mm at 1</a:t>
              </a:r>
              <a:r>
                <a:rPr lang="el-GR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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343025" y="4413246"/>
            <a:ext cx="6568529" cy="1840845"/>
            <a:chOff x="1343025" y="4248146"/>
            <a:chExt cx="6568529" cy="1840845"/>
          </a:xfrm>
        </p:grpSpPr>
        <p:sp>
          <p:nvSpPr>
            <p:cNvPr id="71" name="Can 70"/>
            <p:cNvSpPr/>
            <p:nvPr/>
          </p:nvSpPr>
          <p:spPr>
            <a:xfrm rot="16200000">
              <a:off x="4330692" y="2203788"/>
              <a:ext cx="533795" cy="6509129"/>
            </a:xfrm>
            <a:prstGeom prst="can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Cube 72"/>
            <p:cNvSpPr/>
            <p:nvPr/>
          </p:nvSpPr>
          <p:spPr>
            <a:xfrm>
              <a:off x="3811096" y="4704800"/>
              <a:ext cx="1384191" cy="1384191"/>
            </a:xfrm>
            <a:prstGeom prst="cub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/>
            <p:cNvCxnSpPr/>
            <p:nvPr/>
          </p:nvCxnSpPr>
          <p:spPr>
            <a:xfrm flipV="1">
              <a:off x="2185397" y="5429239"/>
              <a:ext cx="831899" cy="633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232554" y="5405531"/>
              <a:ext cx="386947" cy="1537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1451241" y="5289739"/>
              <a:ext cx="464196" cy="24039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5571801" y="5405531"/>
              <a:ext cx="386947" cy="1904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6172201" y="5358137"/>
              <a:ext cx="870854" cy="23782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7256330" y="5359956"/>
              <a:ext cx="491398" cy="1701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5515064" y="5782566"/>
              <a:ext cx="239649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u="sng">
                  <a:solidFill>
                    <a:srgbClr val="FF0000"/>
                  </a:solidFill>
                </a:defRPr>
              </a:lvl1pPr>
            </a:lstStyle>
            <a:p>
              <a:r>
                <a:rPr lang="en-US" u="none" dirty="0" smtClean="0">
                  <a:solidFill>
                    <a:schemeClr val="accent1"/>
                  </a:solidFill>
                </a:rPr>
                <a:t>Radius : 0.15 </a:t>
              </a:r>
              <a:r>
                <a:rPr lang="en-US" u="none" dirty="0">
                  <a:solidFill>
                    <a:schemeClr val="accent1"/>
                  </a:solidFill>
                </a:rPr>
                <a:t>mm at </a:t>
              </a:r>
              <a:r>
                <a:rPr lang="en-US" u="none" dirty="0" smtClean="0">
                  <a:solidFill>
                    <a:schemeClr val="accent1"/>
                  </a:solidFill>
                </a:rPr>
                <a:t>1</a:t>
              </a:r>
              <a:r>
                <a:rPr lang="el-GR" u="none" dirty="0" smtClean="0">
                  <a:solidFill>
                    <a:schemeClr val="accent1"/>
                  </a:solidFill>
                  <a:sym typeface="Symbol" panose="05050102010706020507" pitchFamily="18" charset="2"/>
                </a:rPr>
                <a:t></a:t>
              </a:r>
              <a:endParaRPr lang="en-US" u="none" dirty="0">
                <a:solidFill>
                  <a:schemeClr val="accent1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308576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Q1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432149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Q2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492056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Q3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257314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Q3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406980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Q2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523742" y="4930025"/>
              <a:ext cx="30777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Q1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316652" y="450337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Left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266457" y="450337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Right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876195" y="4248146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Experiment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-153988" y="994499"/>
            <a:ext cx="12399848" cy="4967839"/>
            <a:chOff x="-153988" y="829399"/>
            <a:chExt cx="12399848" cy="4967839"/>
          </a:xfrm>
        </p:grpSpPr>
        <p:grpSp>
          <p:nvGrpSpPr>
            <p:cNvPr id="120" name="Group 119"/>
            <p:cNvGrpSpPr/>
            <p:nvPr/>
          </p:nvGrpSpPr>
          <p:grpSpPr>
            <a:xfrm>
              <a:off x="-30572" y="5240255"/>
              <a:ext cx="10752160" cy="556983"/>
              <a:chOff x="-30572" y="5240255"/>
              <a:chExt cx="10752160" cy="556983"/>
            </a:xfrm>
          </p:grpSpPr>
          <p:sp>
            <p:nvSpPr>
              <p:cNvPr id="108" name="TextBox 107"/>
              <p:cNvSpPr txBox="1"/>
              <p:nvPr/>
            </p:nvSpPr>
            <p:spPr>
              <a:xfrm>
                <a:off x="9400714" y="5520239"/>
                <a:ext cx="13208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FF0000"/>
                    </a:solidFill>
                  </a:rPr>
                  <a:t>Nominal axis</a:t>
                </a:r>
              </a:p>
            </p:txBody>
          </p:sp>
          <p:grpSp>
            <p:nvGrpSpPr>
              <p:cNvPr id="119" name="Group 118"/>
              <p:cNvGrpSpPr/>
              <p:nvPr/>
            </p:nvGrpSpPr>
            <p:grpSpPr>
              <a:xfrm>
                <a:off x="-30572" y="5240255"/>
                <a:ext cx="9622247" cy="409575"/>
                <a:chOff x="-30572" y="5240255"/>
                <a:chExt cx="9622247" cy="409575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74354" y="5458353"/>
                  <a:ext cx="951732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Multiply 110"/>
                <p:cNvSpPr/>
                <p:nvPr/>
              </p:nvSpPr>
              <p:spPr>
                <a:xfrm>
                  <a:off x="-30572" y="5240255"/>
                  <a:ext cx="409575" cy="409575"/>
                </a:xfrm>
                <a:prstGeom prst="mathMultiply">
                  <a:avLst>
                    <a:gd name="adj1" fmla="val 8791"/>
                  </a:avLst>
                </a:prstGeom>
                <a:solidFill>
                  <a:srgbClr val="FF000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Multiply 111"/>
                <p:cNvSpPr/>
                <p:nvPr/>
              </p:nvSpPr>
              <p:spPr>
                <a:xfrm>
                  <a:off x="4173948" y="5240255"/>
                  <a:ext cx="409575" cy="409575"/>
                </a:xfrm>
                <a:prstGeom prst="mathMultiply">
                  <a:avLst>
                    <a:gd name="adj1" fmla="val 8791"/>
                  </a:avLst>
                </a:prstGeom>
                <a:solidFill>
                  <a:srgbClr val="FF000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Multiply 112"/>
                <p:cNvSpPr/>
                <p:nvPr/>
              </p:nvSpPr>
              <p:spPr>
                <a:xfrm>
                  <a:off x="8832012" y="5240255"/>
                  <a:ext cx="409575" cy="409575"/>
                </a:xfrm>
                <a:prstGeom prst="mathMultiply">
                  <a:avLst>
                    <a:gd name="adj1" fmla="val 8791"/>
                  </a:avLst>
                </a:prstGeom>
                <a:solidFill>
                  <a:srgbClr val="FF000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6" name="Group 115"/>
            <p:cNvGrpSpPr/>
            <p:nvPr/>
          </p:nvGrpSpPr>
          <p:grpSpPr>
            <a:xfrm>
              <a:off x="-153988" y="829399"/>
              <a:ext cx="12399848" cy="4574124"/>
              <a:chOff x="-153988" y="829399"/>
              <a:chExt cx="12399848" cy="4574124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74354" y="1047515"/>
                <a:ext cx="12006147" cy="4165399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Multiply 9"/>
              <p:cNvSpPr/>
              <p:nvPr/>
            </p:nvSpPr>
            <p:spPr>
              <a:xfrm rot="1282696">
                <a:off x="4819650" y="2535963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rgbClr val="FF0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Multiply 10"/>
              <p:cNvSpPr/>
              <p:nvPr/>
            </p:nvSpPr>
            <p:spPr>
              <a:xfrm rot="1282696">
                <a:off x="-153988" y="829399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rgbClr val="FF0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Multiply 13"/>
              <p:cNvSpPr/>
              <p:nvPr/>
            </p:nvSpPr>
            <p:spPr>
              <a:xfrm rot="1282696">
                <a:off x="11836285" y="4993948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rgbClr val="FF0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Low Beta alignment requirement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048110" y="1168043"/>
            <a:ext cx="9280042" cy="2762066"/>
            <a:chOff x="2048110" y="1168043"/>
            <a:chExt cx="9280042" cy="2762066"/>
          </a:xfrm>
        </p:grpSpPr>
        <p:grpSp>
          <p:nvGrpSpPr>
            <p:cNvPr id="117" name="Group 116"/>
            <p:cNvGrpSpPr/>
            <p:nvPr/>
          </p:nvGrpSpPr>
          <p:grpSpPr>
            <a:xfrm>
              <a:off x="2048110" y="1168043"/>
              <a:ext cx="7569457" cy="2762066"/>
              <a:chOff x="2048110" y="1002943"/>
              <a:chExt cx="7569457" cy="2762066"/>
            </a:xfrm>
          </p:grpSpPr>
          <p:sp>
            <p:nvSpPr>
              <p:cNvPr id="18" name="Multiply 17"/>
              <p:cNvSpPr/>
              <p:nvPr/>
            </p:nvSpPr>
            <p:spPr>
              <a:xfrm rot="1282696">
                <a:off x="2048110" y="1002943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Multiply 18"/>
              <p:cNvSpPr/>
              <p:nvPr/>
            </p:nvSpPr>
            <p:spPr>
              <a:xfrm rot="1282696">
                <a:off x="9207992" y="3355434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Multiply 19"/>
              <p:cNvSpPr/>
              <p:nvPr/>
            </p:nvSpPr>
            <p:spPr>
              <a:xfrm rot="1282696">
                <a:off x="5515416" y="2256231"/>
                <a:ext cx="409575" cy="409575"/>
              </a:xfrm>
              <a:prstGeom prst="mathMultiply">
                <a:avLst>
                  <a:gd name="adj1" fmla="val 8791"/>
                </a:avLst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9712325" y="3355831"/>
              <a:ext cx="161582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2"/>
                  </a:solidFill>
                </a:rPr>
                <a:t>Common points</a:t>
              </a:r>
            </a:p>
            <a:p>
              <a:pPr algn="ctr"/>
              <a:r>
                <a:rPr lang="en-US" dirty="0" smtClean="0">
                  <a:solidFill>
                    <a:schemeClr val="accent2"/>
                  </a:solidFill>
                </a:rPr>
                <a:t>“Stable” points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77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 transformations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-19050" y="1053238"/>
            <a:ext cx="4391025" cy="1752600"/>
          </a:xfrm>
          <a:custGeom>
            <a:avLst/>
            <a:gdLst>
              <a:gd name="connsiteX0" fmla="*/ 0 w 4391025"/>
              <a:gd name="connsiteY0" fmla="*/ 0 h 1752600"/>
              <a:gd name="connsiteX1" fmla="*/ 4391025 w 4391025"/>
              <a:gd name="connsiteY1" fmla="*/ 1485900 h 1752600"/>
              <a:gd name="connsiteX2" fmla="*/ 4171950 w 4391025"/>
              <a:gd name="connsiteY2" fmla="*/ 1752600 h 1752600"/>
              <a:gd name="connsiteX3" fmla="*/ 19050 w 4391025"/>
              <a:gd name="connsiteY3" fmla="*/ 333375 h 1752600"/>
              <a:gd name="connsiteX4" fmla="*/ 0 w 4391025"/>
              <a:gd name="connsiteY4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1025" h="1752600">
                <a:moveTo>
                  <a:pt x="0" y="0"/>
                </a:moveTo>
                <a:lnTo>
                  <a:pt x="4391025" y="1485900"/>
                </a:lnTo>
                <a:lnTo>
                  <a:pt x="4171950" y="1752600"/>
                </a:lnTo>
                <a:lnTo>
                  <a:pt x="19050" y="33337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00" y="869518"/>
            <a:ext cx="12006147" cy="469222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762625" y="3063013"/>
            <a:ext cx="6438900" cy="2457450"/>
          </a:xfrm>
          <a:custGeom>
            <a:avLst/>
            <a:gdLst>
              <a:gd name="connsiteX0" fmla="*/ 6429375 w 6438900"/>
              <a:gd name="connsiteY0" fmla="*/ 2085975 h 2457450"/>
              <a:gd name="connsiteX1" fmla="*/ 180975 w 6438900"/>
              <a:gd name="connsiteY1" fmla="*/ 0 h 2457450"/>
              <a:gd name="connsiteX2" fmla="*/ 0 w 6438900"/>
              <a:gd name="connsiteY2" fmla="*/ 285750 h 2457450"/>
              <a:gd name="connsiteX3" fmla="*/ 6438900 w 6438900"/>
              <a:gd name="connsiteY3" fmla="*/ 2457450 h 2457450"/>
              <a:gd name="connsiteX4" fmla="*/ 6429375 w 6438900"/>
              <a:gd name="connsiteY4" fmla="*/ 2085975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8900" h="2457450">
                <a:moveTo>
                  <a:pt x="6429375" y="2085975"/>
                </a:moveTo>
                <a:lnTo>
                  <a:pt x="180975" y="0"/>
                </a:lnTo>
                <a:lnTo>
                  <a:pt x="0" y="285750"/>
                </a:lnTo>
                <a:lnTo>
                  <a:pt x="6438900" y="2457450"/>
                </a:lnTo>
                <a:lnTo>
                  <a:pt x="6429375" y="208597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047875" y="1262788"/>
            <a:ext cx="7543800" cy="2571750"/>
          </a:xfrm>
          <a:custGeom>
            <a:avLst/>
            <a:gdLst>
              <a:gd name="connsiteX0" fmla="*/ 76200 w 7543800"/>
              <a:gd name="connsiteY0" fmla="*/ 0 h 2571750"/>
              <a:gd name="connsiteX1" fmla="*/ 0 w 7543800"/>
              <a:gd name="connsiteY1" fmla="*/ 142875 h 2571750"/>
              <a:gd name="connsiteX2" fmla="*/ 7515225 w 7543800"/>
              <a:gd name="connsiteY2" fmla="*/ 2571750 h 2571750"/>
              <a:gd name="connsiteX3" fmla="*/ 7543800 w 7543800"/>
              <a:gd name="connsiteY3" fmla="*/ 2428875 h 2571750"/>
              <a:gd name="connsiteX4" fmla="*/ 76200 w 7543800"/>
              <a:gd name="connsiteY4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3800" h="2571750">
                <a:moveTo>
                  <a:pt x="76200" y="0"/>
                </a:moveTo>
                <a:lnTo>
                  <a:pt x="0" y="142875"/>
                </a:lnTo>
                <a:lnTo>
                  <a:pt x="7515225" y="2571750"/>
                </a:lnTo>
                <a:lnTo>
                  <a:pt x="7543800" y="2428875"/>
                </a:lnTo>
                <a:lnTo>
                  <a:pt x="7620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048110" y="1168043"/>
            <a:ext cx="7569457" cy="2762066"/>
            <a:chOff x="2048110" y="1002943"/>
            <a:chExt cx="7569457" cy="2762066"/>
          </a:xfrm>
        </p:grpSpPr>
        <p:sp>
          <p:nvSpPr>
            <p:cNvPr id="11" name="Multiply 10"/>
            <p:cNvSpPr/>
            <p:nvPr/>
          </p:nvSpPr>
          <p:spPr>
            <a:xfrm rot="1282696">
              <a:off x="2048110" y="1002943"/>
              <a:ext cx="409575" cy="409575"/>
            </a:xfrm>
            <a:prstGeom prst="mathMultiply">
              <a:avLst>
                <a:gd name="adj1" fmla="val 8791"/>
              </a:avLst>
            </a:prstGeom>
            <a:solidFill>
              <a:schemeClr val="accent2"/>
            </a:solidFill>
            <a:ln>
              <a:solidFill>
                <a:schemeClr val="tx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Multiply 11"/>
            <p:cNvSpPr/>
            <p:nvPr/>
          </p:nvSpPr>
          <p:spPr>
            <a:xfrm rot="1282696">
              <a:off x="9207992" y="3355434"/>
              <a:ext cx="409575" cy="409575"/>
            </a:xfrm>
            <a:prstGeom prst="mathMultiply">
              <a:avLst>
                <a:gd name="adj1" fmla="val 8791"/>
              </a:avLst>
            </a:prstGeom>
            <a:solidFill>
              <a:schemeClr val="accent2"/>
            </a:solidFill>
            <a:ln>
              <a:solidFill>
                <a:schemeClr val="tx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Multiply 12"/>
            <p:cNvSpPr/>
            <p:nvPr/>
          </p:nvSpPr>
          <p:spPr>
            <a:xfrm rot="1282696">
              <a:off x="5515416" y="2256231"/>
              <a:ext cx="409575" cy="409575"/>
            </a:xfrm>
            <a:prstGeom prst="mathMultiply">
              <a:avLst>
                <a:gd name="adj1" fmla="val 8791"/>
              </a:avLst>
            </a:prstGeom>
            <a:solidFill>
              <a:schemeClr val="accent2"/>
            </a:solidFill>
            <a:ln>
              <a:solidFill>
                <a:schemeClr val="tx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 rot="1183785">
            <a:off x="4326390" y="3155433"/>
            <a:ext cx="974626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dirty="0" smtClean="0">
                <a:solidFill>
                  <a:schemeClr val="tx2"/>
                </a:solidFill>
              </a:rPr>
              <a:t>Experiment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518245" y="869518"/>
            <a:ext cx="7073430" cy="2193495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064864">
            <a:off x="5551327" y="1603878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140 m</a:t>
            </a:r>
          </a:p>
        </p:txBody>
      </p:sp>
      <p:grpSp>
        <p:nvGrpSpPr>
          <p:cNvPr id="57" name="Group 56"/>
          <p:cNvGrpSpPr/>
          <p:nvPr/>
        </p:nvGrpSpPr>
        <p:grpSpPr>
          <a:xfrm rot="20525073">
            <a:off x="7502030" y="997527"/>
            <a:ext cx="613056" cy="613056"/>
            <a:chOff x="7502030" y="997527"/>
            <a:chExt cx="613056" cy="613056"/>
          </a:xfrm>
        </p:grpSpPr>
        <p:cxnSp>
          <p:nvCxnSpPr>
            <p:cNvPr id="58" name="Straight Arrow Connector 57"/>
            <p:cNvCxnSpPr/>
            <p:nvPr/>
          </p:nvCxnSpPr>
          <p:spPr>
            <a:xfrm flipH="1" flipV="1">
              <a:off x="7514705" y="997527"/>
              <a:ext cx="1" cy="613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7808557" y="1304055"/>
              <a:ext cx="1" cy="613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7698436" y="1107902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R-ccs (</a:t>
            </a:r>
            <a:r>
              <a:rPr lang="en-US" dirty="0" err="1" smtClean="0">
                <a:solidFill>
                  <a:srgbClr val="FF0000"/>
                </a:solidFill>
              </a:rPr>
              <a:t>cern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</p:txBody>
      </p:sp>
      <p:grpSp>
        <p:nvGrpSpPr>
          <p:cNvPr id="61" name="Group 60"/>
          <p:cNvGrpSpPr/>
          <p:nvPr/>
        </p:nvGrpSpPr>
        <p:grpSpPr>
          <a:xfrm rot="12016283">
            <a:off x="8953794" y="3631018"/>
            <a:ext cx="411257" cy="411257"/>
            <a:chOff x="7502030" y="997527"/>
            <a:chExt cx="613056" cy="613056"/>
          </a:xfrm>
        </p:grpSpPr>
        <p:cxnSp>
          <p:nvCxnSpPr>
            <p:cNvPr id="62" name="Straight Arrow Connector 61"/>
            <p:cNvCxnSpPr/>
            <p:nvPr/>
          </p:nvCxnSpPr>
          <p:spPr>
            <a:xfrm flipH="1" flipV="1">
              <a:off x="7514705" y="997527"/>
              <a:ext cx="1" cy="61305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H="1" flipV="1">
              <a:off x="7808557" y="1304055"/>
              <a:ext cx="1" cy="61305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9464834" y="3277808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R-local</a:t>
            </a:r>
          </a:p>
        </p:txBody>
      </p:sp>
      <p:grpSp>
        <p:nvGrpSpPr>
          <p:cNvPr id="71" name="Group 70"/>
          <p:cNvGrpSpPr/>
          <p:nvPr/>
        </p:nvGrpSpPr>
        <p:grpSpPr>
          <a:xfrm rot="6318775">
            <a:off x="6003636" y="3235547"/>
            <a:ext cx="256917" cy="351981"/>
            <a:chOff x="7444846" y="1090916"/>
            <a:chExt cx="482206" cy="660634"/>
          </a:xfrm>
        </p:grpSpPr>
        <p:cxnSp>
          <p:nvCxnSpPr>
            <p:cNvPr id="72" name="Straight Arrow Connector 71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rot="15281225" flipH="1">
              <a:off x="7624964" y="1449463"/>
              <a:ext cx="198105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/>
          <p:cNvSpPr txBox="1"/>
          <p:nvPr/>
        </p:nvSpPr>
        <p:spPr>
          <a:xfrm>
            <a:off x="6742162" y="4120942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R-component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83" y="3314518"/>
            <a:ext cx="3867150" cy="6477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37" y="4496364"/>
            <a:ext cx="5086350" cy="1847850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 rot="6318775">
            <a:off x="6595703" y="3426567"/>
            <a:ext cx="256917" cy="351981"/>
            <a:chOff x="7444846" y="1090916"/>
            <a:chExt cx="482206" cy="660634"/>
          </a:xfrm>
        </p:grpSpPr>
        <p:cxnSp>
          <p:nvCxnSpPr>
            <p:cNvPr id="52" name="Straight Arrow Connector 51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5281225" flipH="1">
              <a:off x="7624964" y="1449463"/>
              <a:ext cx="198105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 rot="6318775">
            <a:off x="7544619" y="3751469"/>
            <a:ext cx="256917" cy="351981"/>
            <a:chOff x="7444846" y="1090916"/>
            <a:chExt cx="482206" cy="660634"/>
          </a:xfrm>
        </p:grpSpPr>
        <p:cxnSp>
          <p:nvCxnSpPr>
            <p:cNvPr id="55" name="Straight Arrow Connector 54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5281225" flipH="1">
              <a:off x="7624964" y="1449463"/>
              <a:ext cx="198105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 rot="6318775">
            <a:off x="2479179" y="2001919"/>
            <a:ext cx="258764" cy="365726"/>
            <a:chOff x="7444846" y="1090916"/>
            <a:chExt cx="485673" cy="686432"/>
          </a:xfrm>
        </p:grpSpPr>
        <p:cxnSp>
          <p:nvCxnSpPr>
            <p:cNvPr id="84" name="Straight Arrow Connector 83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5281225" flipH="1">
              <a:off x="7615298" y="1462128"/>
              <a:ext cx="224371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 rot="6318775">
            <a:off x="2953047" y="2168733"/>
            <a:ext cx="258764" cy="365726"/>
            <a:chOff x="7444846" y="1090916"/>
            <a:chExt cx="485673" cy="686432"/>
          </a:xfrm>
        </p:grpSpPr>
        <p:cxnSp>
          <p:nvCxnSpPr>
            <p:cNvPr id="87" name="Straight Arrow Connector 86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15281225" flipH="1">
              <a:off x="7615298" y="1462128"/>
              <a:ext cx="224371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 rot="6318775">
            <a:off x="3695998" y="2424428"/>
            <a:ext cx="258764" cy="365726"/>
            <a:chOff x="7444846" y="1090916"/>
            <a:chExt cx="485673" cy="686432"/>
          </a:xfrm>
        </p:grpSpPr>
        <p:cxnSp>
          <p:nvCxnSpPr>
            <p:cNvPr id="93" name="Straight Arrow Connector 92"/>
            <p:cNvCxnSpPr/>
            <p:nvPr/>
          </p:nvCxnSpPr>
          <p:spPr>
            <a:xfrm rot="15281225">
              <a:off x="7282841" y="1252921"/>
              <a:ext cx="504760" cy="18074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rot="15281225" flipH="1">
              <a:off x="7615298" y="1462128"/>
              <a:ext cx="224371" cy="40607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728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19183" y="-21453"/>
            <a:ext cx="4500834" cy="2692152"/>
            <a:chOff x="228599" y="332815"/>
            <a:chExt cx="10366375" cy="62005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599" y="332815"/>
              <a:ext cx="10366375" cy="620059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112000" y="332815"/>
              <a:ext cx="3482974" cy="924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331789" y="373593"/>
            <a:ext cx="534511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Alignment sensors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5711" y="927327"/>
            <a:ext cx="22377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 smtClean="0">
                <a:solidFill>
                  <a:schemeClr val="accent1"/>
                </a:solidFill>
              </a:rPr>
              <a:t>Wire sensor : WPS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7055" y="3820927"/>
            <a:ext cx="2956076" cy="45719"/>
          </a:xfrm>
          <a:prstGeom prst="rect">
            <a:avLst/>
          </a:prstGeom>
          <a:solidFill>
            <a:srgbClr val="FF66B3"/>
          </a:solidFill>
          <a:ln>
            <a:solidFill>
              <a:srgbClr val="FF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 flipV="1">
            <a:off x="7591796" y="3834579"/>
            <a:ext cx="304800" cy="45719"/>
          </a:xfrm>
          <a:prstGeom prst="rect">
            <a:avLst/>
          </a:prstGeom>
          <a:solidFill>
            <a:srgbClr val="FF66B3"/>
          </a:solidFill>
          <a:ln>
            <a:solidFill>
              <a:srgbClr val="FF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 flipV="1">
            <a:off x="10606659" y="3834580"/>
            <a:ext cx="304800" cy="45719"/>
          </a:xfrm>
          <a:prstGeom prst="rect">
            <a:avLst/>
          </a:prstGeom>
          <a:solidFill>
            <a:srgbClr val="FF66B3"/>
          </a:solidFill>
          <a:ln>
            <a:solidFill>
              <a:srgbClr val="FF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898604" y="3871342"/>
            <a:ext cx="9105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66B3"/>
                </a:solidFill>
              </a:rPr>
              <a:t>Invar rod</a:t>
            </a:r>
          </a:p>
        </p:txBody>
      </p:sp>
      <p:sp>
        <p:nvSpPr>
          <p:cNvPr id="15" name="Rectangle 14"/>
          <p:cNvSpPr/>
          <p:nvPr/>
        </p:nvSpPr>
        <p:spPr>
          <a:xfrm rot="5400000" flipV="1">
            <a:off x="7264137" y="3834581"/>
            <a:ext cx="304800" cy="457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541621" y="3543928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DOMS</a:t>
            </a:r>
          </a:p>
        </p:txBody>
      </p:sp>
      <p:sp>
        <p:nvSpPr>
          <p:cNvPr id="18" name="Rectangle 17"/>
          <p:cNvSpPr/>
          <p:nvPr/>
        </p:nvSpPr>
        <p:spPr>
          <a:xfrm rot="5400000" flipV="1">
            <a:off x="10917669" y="3834582"/>
            <a:ext cx="304800" cy="4571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144958" y="3543928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DOMS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7461757" y="3766186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461757" y="3859795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7461757" y="3959047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10781919" y="3766186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H="1">
            <a:off x="10781919" y="3859795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>
            <a:off x="10781919" y="3959047"/>
            <a:ext cx="2534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/>
          <p:cNvGrpSpPr/>
          <p:nvPr/>
        </p:nvGrpSpPr>
        <p:grpSpPr>
          <a:xfrm>
            <a:off x="4023895" y="1583738"/>
            <a:ext cx="1353380" cy="1353380"/>
            <a:chOff x="4017040" y="1814202"/>
            <a:chExt cx="925266" cy="925266"/>
          </a:xfrm>
        </p:grpSpPr>
        <p:sp>
          <p:nvSpPr>
            <p:cNvPr id="23" name="Oval 22"/>
            <p:cNvSpPr/>
            <p:nvPr/>
          </p:nvSpPr>
          <p:spPr>
            <a:xfrm>
              <a:off x="4394609" y="2250509"/>
              <a:ext cx="134488" cy="13448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30303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>
              <a:endCxn id="23" idx="0"/>
            </p:cNvCxnSpPr>
            <p:nvPr/>
          </p:nvCxnSpPr>
          <p:spPr>
            <a:xfrm>
              <a:off x="4283951" y="1868032"/>
              <a:ext cx="177902" cy="38247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23" idx="0"/>
            </p:cNvCxnSpPr>
            <p:nvPr/>
          </p:nvCxnSpPr>
          <p:spPr>
            <a:xfrm flipH="1">
              <a:off x="4461853" y="1863287"/>
              <a:ext cx="201732" cy="387222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endCxn id="23" idx="0"/>
            </p:cNvCxnSpPr>
            <p:nvPr/>
          </p:nvCxnSpPr>
          <p:spPr>
            <a:xfrm flipH="1">
              <a:off x="4461853" y="1855462"/>
              <a:ext cx="77318" cy="39504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23" idx="0"/>
            </p:cNvCxnSpPr>
            <p:nvPr/>
          </p:nvCxnSpPr>
          <p:spPr>
            <a:xfrm>
              <a:off x="4407639" y="1861606"/>
              <a:ext cx="54214" cy="388903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23" idx="6"/>
            </p:cNvCxnSpPr>
            <p:nvPr/>
          </p:nvCxnSpPr>
          <p:spPr>
            <a:xfrm flipH="1">
              <a:off x="4529097" y="2107315"/>
              <a:ext cx="367003" cy="21043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endCxn id="23" idx="6"/>
            </p:cNvCxnSpPr>
            <p:nvPr/>
          </p:nvCxnSpPr>
          <p:spPr>
            <a:xfrm flipH="1">
              <a:off x="4529097" y="2234561"/>
              <a:ext cx="386744" cy="83192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endCxn id="23" idx="6"/>
            </p:cNvCxnSpPr>
            <p:nvPr/>
          </p:nvCxnSpPr>
          <p:spPr>
            <a:xfrm flipH="1" flipV="1">
              <a:off x="4529097" y="2317753"/>
              <a:ext cx="387570" cy="45845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endCxn id="23" idx="6"/>
            </p:cNvCxnSpPr>
            <p:nvPr/>
          </p:nvCxnSpPr>
          <p:spPr>
            <a:xfrm flipH="1" flipV="1">
              <a:off x="4529097" y="2317753"/>
              <a:ext cx="367003" cy="16324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endCxn id="23" idx="4"/>
            </p:cNvCxnSpPr>
            <p:nvPr/>
          </p:nvCxnSpPr>
          <p:spPr>
            <a:xfrm flipV="1">
              <a:off x="4307780" y="2384997"/>
              <a:ext cx="154073" cy="32426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endCxn id="23" idx="4"/>
            </p:cNvCxnSpPr>
            <p:nvPr/>
          </p:nvCxnSpPr>
          <p:spPr>
            <a:xfrm flipV="1">
              <a:off x="4400230" y="2384997"/>
              <a:ext cx="61623" cy="31690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endCxn id="23" idx="4"/>
            </p:cNvCxnSpPr>
            <p:nvPr/>
          </p:nvCxnSpPr>
          <p:spPr>
            <a:xfrm flipH="1" flipV="1">
              <a:off x="4461853" y="2384997"/>
              <a:ext cx="80274" cy="31690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endCxn id="23" idx="4"/>
            </p:cNvCxnSpPr>
            <p:nvPr/>
          </p:nvCxnSpPr>
          <p:spPr>
            <a:xfrm flipH="1" flipV="1">
              <a:off x="4461853" y="2384997"/>
              <a:ext cx="191459" cy="310455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endCxn id="23" idx="2"/>
            </p:cNvCxnSpPr>
            <p:nvPr/>
          </p:nvCxnSpPr>
          <p:spPr>
            <a:xfrm>
              <a:off x="4070426" y="2128134"/>
              <a:ext cx="324183" cy="189619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endCxn id="23" idx="2"/>
            </p:cNvCxnSpPr>
            <p:nvPr/>
          </p:nvCxnSpPr>
          <p:spPr>
            <a:xfrm>
              <a:off x="4041777" y="2237802"/>
              <a:ext cx="352832" cy="79951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endCxn id="23" idx="2"/>
            </p:cNvCxnSpPr>
            <p:nvPr/>
          </p:nvCxnSpPr>
          <p:spPr>
            <a:xfrm flipV="1">
              <a:off x="4045283" y="2317753"/>
              <a:ext cx="349326" cy="3273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>
              <a:endCxn id="23" idx="2"/>
            </p:cNvCxnSpPr>
            <p:nvPr/>
          </p:nvCxnSpPr>
          <p:spPr>
            <a:xfrm flipV="1">
              <a:off x="4064362" y="2317753"/>
              <a:ext cx="330247" cy="16324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4017040" y="1814202"/>
              <a:ext cx="925266" cy="92526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4222030" y="1836361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222030" y="2719660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5400000">
              <a:off x="3790230" y="2315732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>
              <a:off x="4687369" y="2309382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/>
          <a:srcRect t="17778" r="43149"/>
          <a:stretch/>
        </p:blipFill>
        <p:spPr>
          <a:xfrm>
            <a:off x="724452" y="3705761"/>
            <a:ext cx="3014807" cy="230818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4"/>
          <a:srcRect t="5089" b="12538"/>
          <a:stretch/>
        </p:blipFill>
        <p:spPr>
          <a:xfrm>
            <a:off x="6707245" y="4291611"/>
            <a:ext cx="5081555" cy="1866901"/>
          </a:xfrm>
          <a:prstGeom prst="rect">
            <a:avLst/>
          </a:prstGeom>
        </p:spPr>
      </p:pic>
      <p:sp>
        <p:nvSpPr>
          <p:cNvPr id="130" name="TextBox 129"/>
          <p:cNvSpPr txBox="1"/>
          <p:nvPr/>
        </p:nvSpPr>
        <p:spPr>
          <a:xfrm>
            <a:off x="5803977" y="3176062"/>
            <a:ext cx="40010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 smtClean="0">
                <a:solidFill>
                  <a:schemeClr val="accent1"/>
                </a:solidFill>
              </a:rPr>
              <a:t>Distance sensor : DOMS + Invar rod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75711" y="3234453"/>
            <a:ext cx="22933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 smtClean="0">
                <a:solidFill>
                  <a:schemeClr val="accent1"/>
                </a:solidFill>
              </a:rPr>
              <a:t>Water sensor : HLS</a:t>
            </a:r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5"/>
          <a:srcRect t="32492" b="20092"/>
          <a:stretch/>
        </p:blipFill>
        <p:spPr>
          <a:xfrm>
            <a:off x="1503671" y="1445558"/>
            <a:ext cx="2200072" cy="1573303"/>
          </a:xfrm>
          <a:prstGeom prst="rect">
            <a:avLst/>
          </a:prstGeom>
        </p:spPr>
      </p:pic>
      <p:sp>
        <p:nvSpPr>
          <p:cNvPr id="133" name="TextBox 132"/>
          <p:cNvSpPr txBox="1"/>
          <p:nvPr/>
        </p:nvSpPr>
        <p:spPr>
          <a:xfrm>
            <a:off x="4289662" y="1867543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wire</a:t>
            </a:r>
          </a:p>
        </p:txBody>
      </p:sp>
      <p:grpSp>
        <p:nvGrpSpPr>
          <p:cNvPr id="134" name="Groupe 70">
            <a:extLst>
              <a:ext uri="{FF2B5EF4-FFF2-40B4-BE49-F238E27FC236}">
                <a16:creationId xmlns:a16="http://schemas.microsoft.com/office/drawing/2014/main" id="{0D1D42DD-52F5-4947-8D6F-B021859B0CC8}"/>
              </a:ext>
            </a:extLst>
          </p:cNvPr>
          <p:cNvGrpSpPr/>
          <p:nvPr/>
        </p:nvGrpSpPr>
        <p:grpSpPr>
          <a:xfrm>
            <a:off x="4174064" y="4068049"/>
            <a:ext cx="944843" cy="1757296"/>
            <a:chOff x="1758372" y="1706072"/>
            <a:chExt cx="1542030" cy="2867994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EAB2950C-3A5C-49F4-B246-36BFBDB3D2D0}"/>
                </a:ext>
              </a:extLst>
            </p:cNvPr>
            <p:cNvSpPr/>
            <p:nvPr/>
          </p:nvSpPr>
          <p:spPr>
            <a:xfrm>
              <a:off x="2034957" y="3808126"/>
              <a:ext cx="966889" cy="495334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37" name="Groupe 76">
              <a:extLst>
                <a:ext uri="{FF2B5EF4-FFF2-40B4-BE49-F238E27FC236}">
                  <a16:creationId xmlns:a16="http://schemas.microsoft.com/office/drawing/2014/main" id="{44D036A0-D586-47D3-9366-A0D2EDA83BB5}"/>
                </a:ext>
              </a:extLst>
            </p:cNvPr>
            <p:cNvGrpSpPr/>
            <p:nvPr/>
          </p:nvGrpSpPr>
          <p:grpSpPr>
            <a:xfrm>
              <a:off x="1758372" y="1706072"/>
              <a:ext cx="1542030" cy="2867994"/>
              <a:chOff x="3732534" y="1576819"/>
              <a:chExt cx="304609" cy="566537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02B5FB2C-1554-4F7D-B44C-4D5F6DC94419}"/>
                  </a:ext>
                </a:extLst>
              </p:cNvPr>
              <p:cNvSpPr/>
              <p:nvPr/>
            </p:nvSpPr>
            <p:spPr>
              <a:xfrm rot="5400000">
                <a:off x="3858511" y="1972067"/>
                <a:ext cx="52455" cy="29012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4F2A8FAE-0B87-4A37-9A33-A6F22EB975E4}"/>
                  </a:ext>
                </a:extLst>
              </p:cNvPr>
              <p:cNvSpPr/>
              <p:nvPr/>
            </p:nvSpPr>
            <p:spPr>
              <a:xfrm>
                <a:off x="3739543" y="1819610"/>
                <a:ext cx="45719" cy="3207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3AF66E58-3ACE-4EB9-A71A-39C087C7FD73}"/>
                  </a:ext>
                </a:extLst>
              </p:cNvPr>
              <p:cNvSpPr/>
              <p:nvPr/>
            </p:nvSpPr>
            <p:spPr>
              <a:xfrm>
                <a:off x="3976392" y="1819610"/>
                <a:ext cx="53407" cy="3207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2" name="Connecteur droit 81">
                <a:extLst>
                  <a:ext uri="{FF2B5EF4-FFF2-40B4-BE49-F238E27FC236}">
                    <a16:creationId xmlns:a16="http://schemas.microsoft.com/office/drawing/2014/main" id="{97903178-06E6-46A2-96A1-676F54D9172B}"/>
                  </a:ext>
                </a:extLst>
              </p:cNvPr>
              <p:cNvCxnSpPr/>
              <p:nvPr/>
            </p:nvCxnSpPr>
            <p:spPr>
              <a:xfrm flipV="1">
                <a:off x="3738381" y="1819610"/>
                <a:ext cx="0" cy="3207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82">
                <a:extLst>
                  <a:ext uri="{FF2B5EF4-FFF2-40B4-BE49-F238E27FC236}">
                    <a16:creationId xmlns:a16="http://schemas.microsoft.com/office/drawing/2014/main" id="{B724354C-6002-4866-B26B-255E0CF220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84100" y="1819610"/>
                <a:ext cx="0" cy="2742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83">
                <a:extLst>
                  <a:ext uri="{FF2B5EF4-FFF2-40B4-BE49-F238E27FC236}">
                    <a16:creationId xmlns:a16="http://schemas.microsoft.com/office/drawing/2014/main" id="{04555E3D-EA0A-4141-9404-159A5D1E3C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78017" y="1819610"/>
                <a:ext cx="0" cy="2742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84">
                <a:extLst>
                  <a:ext uri="{FF2B5EF4-FFF2-40B4-BE49-F238E27FC236}">
                    <a16:creationId xmlns:a16="http://schemas.microsoft.com/office/drawing/2014/main" id="{C3E9A96C-2EBC-4F1A-9FC1-0EB8542A151F}"/>
                  </a:ext>
                </a:extLst>
              </p:cNvPr>
              <p:cNvCxnSpPr/>
              <p:nvPr/>
            </p:nvCxnSpPr>
            <p:spPr>
              <a:xfrm flipV="1">
                <a:off x="4029800" y="1819610"/>
                <a:ext cx="0" cy="3207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85">
                <a:extLst>
                  <a:ext uri="{FF2B5EF4-FFF2-40B4-BE49-F238E27FC236}">
                    <a16:creationId xmlns:a16="http://schemas.microsoft.com/office/drawing/2014/main" id="{3CDBB2DE-557A-4738-80DC-ACEE433056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5185" y="2089901"/>
                <a:ext cx="19486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86">
                <a:extLst>
                  <a:ext uri="{FF2B5EF4-FFF2-40B4-BE49-F238E27FC236}">
                    <a16:creationId xmlns:a16="http://schemas.microsoft.com/office/drawing/2014/main" id="{174F5ECD-6E77-4978-AF9D-3645F5DB93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5104" y="1819610"/>
                <a:ext cx="56328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87">
                <a:extLst>
                  <a:ext uri="{FF2B5EF4-FFF2-40B4-BE49-F238E27FC236}">
                    <a16:creationId xmlns:a16="http://schemas.microsoft.com/office/drawing/2014/main" id="{D76C73DD-3B93-46F7-8561-02B93201B7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2534" y="1819610"/>
                <a:ext cx="56328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88">
                <a:extLst>
                  <a:ext uri="{FF2B5EF4-FFF2-40B4-BE49-F238E27FC236}">
                    <a16:creationId xmlns:a16="http://schemas.microsoft.com/office/drawing/2014/main" id="{4B330DFB-DC6B-458C-8D7B-59DAF7DE38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39543" y="1585551"/>
                <a:ext cx="0" cy="234059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89">
                <a:extLst>
                  <a:ext uri="{FF2B5EF4-FFF2-40B4-BE49-F238E27FC236}">
                    <a16:creationId xmlns:a16="http://schemas.microsoft.com/office/drawing/2014/main" id="{866E972B-7AF2-4F7E-B09C-43D0E0E5FF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9082" y="1585551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90">
                <a:extLst>
                  <a:ext uri="{FF2B5EF4-FFF2-40B4-BE49-F238E27FC236}">
                    <a16:creationId xmlns:a16="http://schemas.microsoft.com/office/drawing/2014/main" id="{8C4BE42D-D63D-4CD2-BC5E-B4E03DC1D9A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3795235" y="1610695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91">
                <a:extLst>
                  <a:ext uri="{FF2B5EF4-FFF2-40B4-BE49-F238E27FC236}">
                    <a16:creationId xmlns:a16="http://schemas.microsoft.com/office/drawing/2014/main" id="{178762CC-2B5A-456B-9985-648FDA7177B1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3912658" y="1610693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92">
                <a:extLst>
                  <a:ext uri="{FF2B5EF4-FFF2-40B4-BE49-F238E27FC236}">
                    <a16:creationId xmlns:a16="http://schemas.microsoft.com/office/drawing/2014/main" id="{3B65A763-4238-4913-88CD-9F710A9E1D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9392" y="1585551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93">
                <a:extLst>
                  <a:ext uri="{FF2B5EF4-FFF2-40B4-BE49-F238E27FC236}">
                    <a16:creationId xmlns:a16="http://schemas.microsoft.com/office/drawing/2014/main" id="{0542D48D-163D-4763-9929-7A04E8156A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8740" y="1634647"/>
                <a:ext cx="73839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94">
                <a:extLst>
                  <a:ext uri="{FF2B5EF4-FFF2-40B4-BE49-F238E27FC236}">
                    <a16:creationId xmlns:a16="http://schemas.microsoft.com/office/drawing/2014/main" id="{58A28A7B-5B7D-4155-A6E6-5FD5BD6ED0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9800" y="1585551"/>
                <a:ext cx="0" cy="234059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95">
                <a:extLst>
                  <a:ext uri="{FF2B5EF4-FFF2-40B4-BE49-F238E27FC236}">
                    <a16:creationId xmlns:a16="http://schemas.microsoft.com/office/drawing/2014/main" id="{8B5A05D9-8FB9-4FDD-A9E0-6299B01D24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9082" y="1819247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96">
                <a:extLst>
                  <a:ext uri="{FF2B5EF4-FFF2-40B4-BE49-F238E27FC236}">
                    <a16:creationId xmlns:a16="http://schemas.microsoft.com/office/drawing/2014/main" id="{4F8D9D49-87BF-424C-B3C3-B1A8734823D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3795235" y="1844391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97">
                <a:extLst>
                  <a:ext uri="{FF2B5EF4-FFF2-40B4-BE49-F238E27FC236}">
                    <a16:creationId xmlns:a16="http://schemas.microsoft.com/office/drawing/2014/main" id="{3289EF83-BF1F-4A03-9795-CBCE87787DB7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3912658" y="1844389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98">
                <a:extLst>
                  <a:ext uri="{FF2B5EF4-FFF2-40B4-BE49-F238E27FC236}">
                    <a16:creationId xmlns:a16="http://schemas.microsoft.com/office/drawing/2014/main" id="{2843A9AA-2A7D-45C2-94EB-F3457E7E45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9392" y="1819247"/>
                <a:ext cx="61704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99">
                <a:extLst>
                  <a:ext uri="{FF2B5EF4-FFF2-40B4-BE49-F238E27FC236}">
                    <a16:creationId xmlns:a16="http://schemas.microsoft.com/office/drawing/2014/main" id="{F61F321D-380E-4A5D-A4F3-F5257DF11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8740" y="1868343"/>
                <a:ext cx="73839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01">
                <a:extLst>
                  <a:ext uri="{FF2B5EF4-FFF2-40B4-BE49-F238E27FC236}">
                    <a16:creationId xmlns:a16="http://schemas.microsoft.com/office/drawing/2014/main" id="{6F476BDC-AF3A-4482-96C3-DC6E252BBE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1745" y="2140406"/>
                <a:ext cx="28935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165" name="TextBox 164"/>
          <p:cNvSpPr txBox="1"/>
          <p:nvPr/>
        </p:nvSpPr>
        <p:spPr>
          <a:xfrm>
            <a:off x="4209003" y="1314805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3"/>
                </a:solidFill>
              </a:rPr>
              <a:t>electrode</a:t>
            </a:r>
          </a:p>
        </p:txBody>
      </p:sp>
      <p:cxnSp>
        <p:nvCxnSpPr>
          <p:cNvPr id="190" name="Straight Connector 189"/>
          <p:cNvCxnSpPr/>
          <p:nvPr/>
        </p:nvCxnSpPr>
        <p:spPr>
          <a:xfrm>
            <a:off x="4555391" y="4997703"/>
            <a:ext cx="208158" cy="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endCxn id="135" idx="0"/>
          </p:cNvCxnSpPr>
          <p:nvPr/>
        </p:nvCxnSpPr>
        <p:spPr>
          <a:xfrm>
            <a:off x="4639755" y="5036466"/>
            <a:ext cx="0" cy="31956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4556587" y="5036466"/>
            <a:ext cx="0" cy="31956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>
            <a:off x="4726027" y="5036466"/>
            <a:ext cx="0" cy="31956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4187886" y="4540511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3"/>
                </a:solidFill>
              </a:rPr>
              <a:t>electrode</a:t>
            </a:r>
          </a:p>
        </p:txBody>
      </p:sp>
      <p:cxnSp>
        <p:nvCxnSpPr>
          <p:cNvPr id="200" name="Straight Connector 199"/>
          <p:cNvCxnSpPr/>
          <p:nvPr/>
        </p:nvCxnSpPr>
        <p:spPr>
          <a:xfrm>
            <a:off x="7461757" y="3720009"/>
            <a:ext cx="0" cy="258478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1029486" y="3720009"/>
            <a:ext cx="0" cy="258478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7342033" y="3461976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3"/>
                </a:solidFill>
              </a:rPr>
              <a:t>electrode</a:t>
            </a:r>
          </a:p>
        </p:txBody>
      </p:sp>
    </p:spTree>
    <p:extLst>
      <p:ext uri="{BB962C8B-B14F-4D97-AF65-F5344CB8AC3E}">
        <p14:creationId xmlns:p14="http://schemas.microsoft.com/office/powerpoint/2010/main" val="427716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2084" y="6350851"/>
            <a:ext cx="1542289" cy="365125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RUDE Vivien   </a:t>
            </a:r>
            <a:r>
              <a:rPr lang="en-US" dirty="0"/>
              <a:t>| </a:t>
            </a:r>
            <a:r>
              <a:rPr lang="en-US" dirty="0" smtClean="0"/>
              <a:t>  3D </a:t>
            </a:r>
            <a:r>
              <a:rPr lang="en-US" dirty="0"/>
              <a:t>calculation for the alignment of LHC low-beta quadrupoles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084" y="1183353"/>
            <a:ext cx="3319545" cy="429946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037530" y="3848765"/>
            <a:ext cx="979394" cy="4381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988080" y="2924840"/>
            <a:ext cx="49451" cy="13893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37529" y="4314164"/>
            <a:ext cx="571501" cy="5410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93974" y="4215365"/>
            <a:ext cx="145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R-component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475056" y="3070890"/>
            <a:ext cx="38248" cy="5486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500603" y="2924840"/>
            <a:ext cx="449771" cy="1603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078930" y="2845465"/>
            <a:ext cx="421674" cy="23971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85582" y="3069561"/>
            <a:ext cx="171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R-interface-WPS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392654" y="2462750"/>
            <a:ext cx="332834" cy="1913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392654" y="2311143"/>
            <a:ext cx="391126" cy="1516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92654" y="2111788"/>
            <a:ext cx="0" cy="3463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42861" y="2126477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R-interface-HLS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154404" y="2270530"/>
            <a:ext cx="0" cy="3463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15280" y="2390361"/>
            <a:ext cx="320821" cy="2274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743149" y="2616849"/>
            <a:ext cx="365579" cy="1244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01025" y="2410362"/>
            <a:ext cx="18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R-interface-DOMS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1" t="20000" r="19583" b="18128"/>
          <a:stretch/>
        </p:blipFill>
        <p:spPr>
          <a:xfrm rot="10800000">
            <a:off x="7518399" y="2552732"/>
            <a:ext cx="4302923" cy="3366851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10562001" y="5099613"/>
            <a:ext cx="0" cy="2912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0560353" y="5084306"/>
            <a:ext cx="54719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0462029" y="4759038"/>
            <a:ext cx="98326" cy="34057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47141" y="1491382"/>
            <a:ext cx="3593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u="sng">
                <a:solidFill>
                  <a:srgbClr val="FF0000"/>
                </a:solidFill>
              </a:defRPr>
            </a:lvl1pPr>
          </a:lstStyle>
          <a:p>
            <a:r>
              <a:rPr lang="fr-FR" u="none" dirty="0" smtClean="0">
                <a:solidFill>
                  <a:schemeClr val="accent1"/>
                </a:solidFill>
              </a:rPr>
              <a:t>A priori sigma : 20 </a:t>
            </a:r>
            <a:r>
              <a:rPr lang="el-GR" u="none" dirty="0" smtClean="0">
                <a:solidFill>
                  <a:schemeClr val="accent1"/>
                </a:solidFill>
              </a:rPr>
              <a:t>μ</a:t>
            </a:r>
            <a:r>
              <a:rPr lang="fr-FR" u="none" dirty="0" smtClean="0">
                <a:solidFill>
                  <a:schemeClr val="accent1"/>
                </a:solidFill>
              </a:rPr>
              <a:t>m per axis (1</a:t>
            </a:r>
            <a:r>
              <a:rPr lang="fr-FR" u="none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)</a:t>
            </a:r>
            <a:endParaRPr lang="en-US" u="none" dirty="0">
              <a:solidFill>
                <a:schemeClr val="accent1"/>
              </a:solidFill>
            </a:endParaRPr>
          </a:p>
        </p:txBody>
      </p:sp>
      <p:sp>
        <p:nvSpPr>
          <p:cNvPr id="38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Fiducialisation process</a:t>
            </a:r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572" y="762125"/>
            <a:ext cx="3660551" cy="69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0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November 2022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RUDE Vivien   |   3D calculation for the alignment of LHC low-beta 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Calibration process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732" r="6844" b="19161"/>
          <a:stretch/>
        </p:blipFill>
        <p:spPr>
          <a:xfrm>
            <a:off x="407988" y="2505778"/>
            <a:ext cx="3973650" cy="3632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7692" r="10350" b="18057"/>
          <a:stretch/>
        </p:blipFill>
        <p:spPr>
          <a:xfrm>
            <a:off x="6844887" y="2426253"/>
            <a:ext cx="4087054" cy="3733568"/>
          </a:xfrm>
          <a:prstGeom prst="rect">
            <a:avLst/>
          </a:prstGeom>
        </p:spPr>
      </p:pic>
      <p:sp>
        <p:nvSpPr>
          <p:cNvPr id="8" name="Cross 7"/>
          <p:cNvSpPr/>
          <p:nvPr/>
        </p:nvSpPr>
        <p:spPr>
          <a:xfrm>
            <a:off x="2062161" y="4368492"/>
            <a:ext cx="332652" cy="355341"/>
          </a:xfrm>
          <a:prstGeom prst="plus">
            <a:avLst>
              <a:gd name="adj" fmla="val 4673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049224" y="4912709"/>
            <a:ext cx="323838" cy="9111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49222" y="5003817"/>
            <a:ext cx="6189" cy="3034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754254" y="4842409"/>
            <a:ext cx="294968" cy="16141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66699" y="1114812"/>
            <a:ext cx="3593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u="sng">
                <a:solidFill>
                  <a:srgbClr val="FF0000"/>
                </a:solidFill>
              </a:defRPr>
            </a:lvl1pPr>
          </a:lstStyle>
          <a:p>
            <a:r>
              <a:rPr lang="fr-FR" u="none" dirty="0" smtClean="0">
                <a:solidFill>
                  <a:schemeClr val="accent1"/>
                </a:solidFill>
              </a:rPr>
              <a:t>A priori sigma : 5 </a:t>
            </a:r>
            <a:r>
              <a:rPr lang="el-GR" u="none" dirty="0" smtClean="0">
                <a:solidFill>
                  <a:schemeClr val="accent1"/>
                </a:solidFill>
              </a:rPr>
              <a:t>μ</a:t>
            </a:r>
            <a:r>
              <a:rPr lang="fr-FR" u="none" dirty="0" smtClean="0">
                <a:solidFill>
                  <a:schemeClr val="accent1"/>
                </a:solidFill>
              </a:rPr>
              <a:t>m per axis (1</a:t>
            </a:r>
            <a:r>
              <a:rPr lang="fr-FR" u="none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)</a:t>
            </a:r>
            <a:endParaRPr lang="en-US" u="none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086726" y="190978"/>
                <a:ext cx="3105274" cy="6331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fr-FR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𝐿𝑥</m:t>
                                      </m:r>
                                    </m:e>
                                    <m: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𝑉𝑜𝑙𝑡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𝑉𝑜𝑙𝑡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6726" y="190978"/>
                <a:ext cx="3105274" cy="633122"/>
              </a:xfrm>
              <a:prstGeom prst="rect">
                <a:avLst/>
              </a:prstGeom>
              <a:blipFill>
                <a:blip r:embed="rId4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048606" y="1788772"/>
                <a:ext cx="3089372" cy="6331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sz="1400" b="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 b="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fr-FR" sz="1400" b="0" i="1" smtClean="0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𝐿𝑥</m:t>
                                      </m:r>
                                    </m:e>
                                    <m: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𝑉𝑜𝑙𝑡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400" i="1">
                                              <a:latin typeface="Cambria Math" panose="02040503050406030204" pitchFamily="18" charset="0"/>
                                            </a:rPr>
                                            <m:t>𝑉𝑜𝑙𝑡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  <m:sup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606" y="1788772"/>
                <a:ext cx="3089372" cy="633122"/>
              </a:xfrm>
              <a:prstGeom prst="rect">
                <a:avLst/>
              </a:prstGeom>
              <a:blipFill>
                <a:blip r:embed="rId5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086726" y="1287242"/>
                <a:ext cx="1506566" cy="236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=−35 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6726" y="1287242"/>
                <a:ext cx="1506566" cy="236540"/>
              </a:xfrm>
              <a:prstGeom prst="rect">
                <a:avLst/>
              </a:prstGeom>
              <a:blipFill>
                <a:blip r:embed="rId6"/>
                <a:stretch>
                  <a:fillRect l="-2024" b="-28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306" y="1514379"/>
            <a:ext cx="4763759" cy="211324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182386" y="945260"/>
            <a:ext cx="1353380" cy="1353380"/>
            <a:chOff x="4017040" y="1814202"/>
            <a:chExt cx="925266" cy="925266"/>
          </a:xfrm>
        </p:grpSpPr>
        <p:sp>
          <p:nvSpPr>
            <p:cNvPr id="18" name="Oval 17"/>
            <p:cNvSpPr/>
            <p:nvPr/>
          </p:nvSpPr>
          <p:spPr>
            <a:xfrm>
              <a:off x="4394609" y="2250509"/>
              <a:ext cx="134488" cy="13448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30303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endCxn id="18" idx="0"/>
            </p:cNvCxnSpPr>
            <p:nvPr/>
          </p:nvCxnSpPr>
          <p:spPr>
            <a:xfrm>
              <a:off x="4283951" y="1868032"/>
              <a:ext cx="177902" cy="38247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18" idx="0"/>
            </p:cNvCxnSpPr>
            <p:nvPr/>
          </p:nvCxnSpPr>
          <p:spPr>
            <a:xfrm flipH="1">
              <a:off x="4461853" y="1863287"/>
              <a:ext cx="201732" cy="387222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18" idx="0"/>
            </p:cNvCxnSpPr>
            <p:nvPr/>
          </p:nvCxnSpPr>
          <p:spPr>
            <a:xfrm flipH="1">
              <a:off x="4461853" y="1855462"/>
              <a:ext cx="77318" cy="39504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18" idx="0"/>
            </p:cNvCxnSpPr>
            <p:nvPr/>
          </p:nvCxnSpPr>
          <p:spPr>
            <a:xfrm>
              <a:off x="4407639" y="1861606"/>
              <a:ext cx="54214" cy="388903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endCxn id="18" idx="6"/>
            </p:cNvCxnSpPr>
            <p:nvPr/>
          </p:nvCxnSpPr>
          <p:spPr>
            <a:xfrm flipH="1">
              <a:off x="4529097" y="2107315"/>
              <a:ext cx="367003" cy="21043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18" idx="6"/>
            </p:cNvCxnSpPr>
            <p:nvPr/>
          </p:nvCxnSpPr>
          <p:spPr>
            <a:xfrm flipH="1">
              <a:off x="4529097" y="2234561"/>
              <a:ext cx="386744" cy="83192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18" idx="6"/>
            </p:cNvCxnSpPr>
            <p:nvPr/>
          </p:nvCxnSpPr>
          <p:spPr>
            <a:xfrm flipH="1" flipV="1">
              <a:off x="4529097" y="2317753"/>
              <a:ext cx="387570" cy="45845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18" idx="6"/>
            </p:cNvCxnSpPr>
            <p:nvPr/>
          </p:nvCxnSpPr>
          <p:spPr>
            <a:xfrm flipH="1" flipV="1">
              <a:off x="4529097" y="2317753"/>
              <a:ext cx="367003" cy="16324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endCxn id="18" idx="4"/>
            </p:cNvCxnSpPr>
            <p:nvPr/>
          </p:nvCxnSpPr>
          <p:spPr>
            <a:xfrm flipV="1">
              <a:off x="4307780" y="2384997"/>
              <a:ext cx="154073" cy="32426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endCxn id="18" idx="4"/>
            </p:cNvCxnSpPr>
            <p:nvPr/>
          </p:nvCxnSpPr>
          <p:spPr>
            <a:xfrm flipV="1">
              <a:off x="4400230" y="2384997"/>
              <a:ext cx="61623" cy="31690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endCxn id="18" idx="4"/>
            </p:cNvCxnSpPr>
            <p:nvPr/>
          </p:nvCxnSpPr>
          <p:spPr>
            <a:xfrm flipH="1" flipV="1">
              <a:off x="4461853" y="2384997"/>
              <a:ext cx="80274" cy="31690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endCxn id="18" idx="4"/>
            </p:cNvCxnSpPr>
            <p:nvPr/>
          </p:nvCxnSpPr>
          <p:spPr>
            <a:xfrm flipH="1" flipV="1">
              <a:off x="4461853" y="2384997"/>
              <a:ext cx="191459" cy="310455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endCxn id="18" idx="2"/>
            </p:cNvCxnSpPr>
            <p:nvPr/>
          </p:nvCxnSpPr>
          <p:spPr>
            <a:xfrm>
              <a:off x="4070426" y="2128134"/>
              <a:ext cx="324183" cy="189619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18" idx="2"/>
            </p:cNvCxnSpPr>
            <p:nvPr/>
          </p:nvCxnSpPr>
          <p:spPr>
            <a:xfrm>
              <a:off x="4041777" y="2237802"/>
              <a:ext cx="352832" cy="79951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endCxn id="18" idx="2"/>
            </p:cNvCxnSpPr>
            <p:nvPr/>
          </p:nvCxnSpPr>
          <p:spPr>
            <a:xfrm flipV="1">
              <a:off x="4045283" y="2317753"/>
              <a:ext cx="349326" cy="3273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endCxn id="18" idx="2"/>
            </p:cNvCxnSpPr>
            <p:nvPr/>
          </p:nvCxnSpPr>
          <p:spPr>
            <a:xfrm flipV="1">
              <a:off x="4064362" y="2317753"/>
              <a:ext cx="330247" cy="163248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017040" y="1814202"/>
              <a:ext cx="925266" cy="92526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222030" y="1836361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222030" y="2719660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3790230" y="2315732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687369" y="2309382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6448153" y="1229065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wire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7494" y="676327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chemeClr val="accent3"/>
                </a:solidFill>
              </a:rPr>
              <a:t>electrod</a:t>
            </a:r>
            <a:endParaRPr lang="en-US" dirty="0" smtClean="0">
              <a:solidFill>
                <a:schemeClr val="accent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69000" y="2298640"/>
            <a:ext cx="1841500" cy="20713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832962" y="2578492"/>
            <a:ext cx="2193438" cy="260131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47661" y="2456701"/>
            <a:ext cx="134562" cy="13456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778329" y="2456701"/>
            <a:ext cx="134562" cy="13456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180877" y="2456701"/>
            <a:ext cx="134562" cy="13456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6855237" y="2514686"/>
            <a:ext cx="0" cy="4515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6619112" y="2306016"/>
            <a:ext cx="0" cy="4515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6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8548</TotalTime>
  <Words>1925</Words>
  <Application>Microsoft Office PowerPoint</Application>
  <PresentationFormat>Widescreen</PresentationFormat>
  <Paragraphs>606</Paragraphs>
  <Slides>28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 Math</vt:lpstr>
      <vt:lpstr>Symbol</vt:lpstr>
      <vt:lpstr>Wingdings</vt:lpstr>
      <vt:lpstr>Office Theme</vt:lpstr>
      <vt:lpstr>3D calculation for the alignment of LHC low-beta quadrupoles</vt:lpstr>
      <vt:lpstr>PowerPoint Presentation</vt:lpstr>
      <vt:lpstr>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Vivien Rude</dc:creator>
  <cp:lastModifiedBy>Vivien Rude</cp:lastModifiedBy>
  <cp:revision>100</cp:revision>
  <dcterms:created xsi:type="dcterms:W3CDTF">2022-10-18T12:38:35Z</dcterms:created>
  <dcterms:modified xsi:type="dcterms:W3CDTF">2022-11-01T14:11:49Z</dcterms:modified>
</cp:coreProperties>
</file>