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Lst>
  <p:notesMasterIdLst>
    <p:notesMasterId r:id="rId39"/>
  </p:notesMasterIdLst>
  <p:sldIdLst>
    <p:sldId id="473" r:id="rId3"/>
    <p:sldId id="633" r:id="rId4"/>
    <p:sldId id="593" r:id="rId5"/>
    <p:sldId id="595" r:id="rId6"/>
    <p:sldId id="596" r:id="rId7"/>
    <p:sldId id="545" r:id="rId8"/>
    <p:sldId id="592" r:id="rId9"/>
    <p:sldId id="602" r:id="rId10"/>
    <p:sldId id="606" r:id="rId11"/>
    <p:sldId id="607" r:id="rId12"/>
    <p:sldId id="610" r:id="rId13"/>
    <p:sldId id="615" r:id="rId14"/>
    <p:sldId id="616" r:id="rId15"/>
    <p:sldId id="630" r:id="rId16"/>
    <p:sldId id="629" r:id="rId17"/>
    <p:sldId id="618" r:id="rId18"/>
    <p:sldId id="619" r:id="rId19"/>
    <p:sldId id="617" r:id="rId20"/>
    <p:sldId id="632" r:id="rId21"/>
    <p:sldId id="594" r:id="rId22"/>
    <p:sldId id="598" r:id="rId23"/>
    <p:sldId id="599" r:id="rId24"/>
    <p:sldId id="631" r:id="rId25"/>
    <p:sldId id="613" r:id="rId26"/>
    <p:sldId id="604" r:id="rId27"/>
    <p:sldId id="605" r:id="rId28"/>
    <p:sldId id="620" r:id="rId29"/>
    <p:sldId id="621" r:id="rId30"/>
    <p:sldId id="622" r:id="rId31"/>
    <p:sldId id="623" r:id="rId32"/>
    <p:sldId id="624" r:id="rId33"/>
    <p:sldId id="625" r:id="rId34"/>
    <p:sldId id="626" r:id="rId35"/>
    <p:sldId id="627" r:id="rId36"/>
    <p:sldId id="628" r:id="rId37"/>
    <p:sldId id="601" r:id="rId38"/>
  </p:sldIdLst>
  <p:sldSz cx="9144000" cy="6858000" type="screen4x3"/>
  <p:notesSz cx="6794500" cy="99314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C3EEFF"/>
    <a:srgbClr val="000000"/>
    <a:srgbClr val="132577"/>
    <a:srgbClr val="0033CC"/>
    <a:srgbClr val="008000"/>
    <a:srgbClr val="DD2026"/>
    <a:srgbClr val="EAB56E"/>
    <a:srgbClr val="1166AA"/>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54" autoAdjust="0"/>
    <p:restoredTop sz="93218" autoAdjust="0"/>
  </p:normalViewPr>
  <p:slideViewPr>
    <p:cSldViewPr snapToGrid="0">
      <p:cViewPr varScale="1">
        <p:scale>
          <a:sx n="81" d="100"/>
          <a:sy n="81" d="100"/>
        </p:scale>
        <p:origin x="730" y="5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79"/>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4283" cy="4965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3075" name="Rectangle 3"/>
          <p:cNvSpPr>
            <a:spLocks noGrp="1" noChangeArrowheads="1"/>
          </p:cNvSpPr>
          <p:nvPr>
            <p:ph type="dt" idx="1"/>
          </p:nvPr>
        </p:nvSpPr>
        <p:spPr bwMode="auto">
          <a:xfrm>
            <a:off x="3848645" y="0"/>
            <a:ext cx="2944283" cy="4965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307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79450" y="4717415"/>
            <a:ext cx="5435600" cy="44691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078" name="Rectangle 6"/>
          <p:cNvSpPr>
            <a:spLocks noGrp="1" noChangeArrowheads="1"/>
          </p:cNvSpPr>
          <p:nvPr>
            <p:ph type="ftr" sz="quarter" idx="4"/>
          </p:nvPr>
        </p:nvSpPr>
        <p:spPr bwMode="auto">
          <a:xfrm>
            <a:off x="0" y="9433106"/>
            <a:ext cx="2944283" cy="4965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3079" name="Rectangle 7"/>
          <p:cNvSpPr>
            <a:spLocks noGrp="1" noChangeArrowheads="1"/>
          </p:cNvSpPr>
          <p:nvPr>
            <p:ph type="sldNum" sz="quarter" idx="5"/>
          </p:nvPr>
        </p:nvSpPr>
        <p:spPr bwMode="auto">
          <a:xfrm>
            <a:off x="3848645" y="9433106"/>
            <a:ext cx="2944283" cy="4965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C8AD4A4-EDC4-4398-BC26-BA05CD4E0BDA}" type="slidenum">
              <a:rPr lang="en-GB"/>
              <a:pPr/>
              <a:t>‹#›</a:t>
            </a:fld>
            <a:endParaRPr lang="en-GB" dirty="0"/>
          </a:p>
        </p:txBody>
      </p:sp>
    </p:spTree>
    <p:extLst>
      <p:ext uri="{BB962C8B-B14F-4D97-AF65-F5344CB8AC3E}">
        <p14:creationId xmlns:p14="http://schemas.microsoft.com/office/powerpoint/2010/main" val="274257291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8AD4A4-EDC4-4398-BC26-BA05CD4E0BDA}" type="slidenum">
              <a:rPr lang="en-GB" smtClean="0"/>
              <a:pPr/>
              <a:t>1</a:t>
            </a:fld>
            <a:endParaRPr lang="en-GB" dirty="0"/>
          </a:p>
        </p:txBody>
      </p:sp>
    </p:spTree>
    <p:extLst>
      <p:ext uri="{BB962C8B-B14F-4D97-AF65-F5344CB8AC3E}">
        <p14:creationId xmlns:p14="http://schemas.microsoft.com/office/powerpoint/2010/main" val="15527710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2130427"/>
            <a:ext cx="7772400" cy="1470025"/>
          </a:xfrm>
        </p:spPr>
        <p:txBody>
          <a:bodyPr/>
          <a:lstStyle>
            <a:lvl1pPr>
              <a:defRPr sz="3200"/>
            </a:lvl1pPr>
          </a:lstStyle>
          <a:p>
            <a:r>
              <a:rPr lang="en-US"/>
              <a:t>Click to edit Master title style</a:t>
            </a:r>
            <a:endParaRPr lang="en-GB"/>
          </a:p>
        </p:txBody>
      </p:sp>
      <p:sp>
        <p:nvSpPr>
          <p:cNvPr id="6147" name="Rectangle 3"/>
          <p:cNvSpPr>
            <a:spLocks noGrp="1" noChangeArrowheads="1"/>
          </p:cNvSpPr>
          <p:nvPr>
            <p:ph type="subTitle" idx="1"/>
          </p:nvPr>
        </p:nvSpPr>
        <p:spPr>
          <a:xfrm>
            <a:off x="1371600" y="3886200"/>
            <a:ext cx="6400800" cy="1752600"/>
          </a:xfrm>
        </p:spPr>
        <p:txBody>
          <a:bodyPr/>
          <a:lstStyle>
            <a:lvl1pPr marL="0" indent="0" algn="ctr">
              <a:buFontTx/>
              <a:buNone/>
              <a:defRPr sz="2000" b="1"/>
            </a:lvl1pPr>
          </a:lstStyle>
          <a:p>
            <a:r>
              <a:rPr lang="en-US"/>
              <a:t>Click to edit Master subtitle style</a:t>
            </a:r>
            <a:endParaRPr lang="en-GB"/>
          </a:p>
        </p:txBody>
      </p:sp>
      <p:sp>
        <p:nvSpPr>
          <p:cNvPr id="6148" name="Rectangle 4"/>
          <p:cNvSpPr>
            <a:spLocks noGrp="1" noChangeArrowheads="1"/>
          </p:cNvSpPr>
          <p:nvPr>
            <p:ph type="dt" sz="half" idx="2"/>
          </p:nvPr>
        </p:nvSpPr>
        <p:spPr>
          <a:xfrm>
            <a:off x="3209926" y="6624638"/>
            <a:ext cx="950913" cy="215900"/>
          </a:xfrm>
        </p:spPr>
        <p:txBody>
          <a:bodyPr/>
          <a:lstStyle>
            <a:lvl1pPr>
              <a:defRPr/>
            </a:lvl1pPr>
          </a:lstStyle>
          <a:p>
            <a:endParaRPr lang="en-GB" dirty="0"/>
          </a:p>
        </p:txBody>
      </p:sp>
      <p:sp>
        <p:nvSpPr>
          <p:cNvPr id="6149" name="Rectangle 5"/>
          <p:cNvSpPr>
            <a:spLocks noGrp="1" noChangeArrowheads="1"/>
          </p:cNvSpPr>
          <p:nvPr>
            <p:ph type="ftr" sz="quarter" idx="3"/>
          </p:nvPr>
        </p:nvSpPr>
        <p:spPr>
          <a:xfrm>
            <a:off x="4235451" y="6624638"/>
            <a:ext cx="4079875" cy="215900"/>
          </a:xfrm>
        </p:spPr>
        <p:txBody>
          <a:bodyPr/>
          <a:lstStyle>
            <a:lvl1pPr>
              <a:defRPr/>
            </a:lvl1pPr>
          </a:lstStyle>
          <a:p>
            <a:r>
              <a:rPr lang="en-US"/>
              <a:t>Stability Studies of High-Quality Concrete Slab Floors at the ESRF, IWAA2022</a:t>
            </a:r>
            <a:endParaRPr lang="en-GB" dirty="0"/>
          </a:p>
        </p:txBody>
      </p:sp>
      <p:sp>
        <p:nvSpPr>
          <p:cNvPr id="6150" name="Rectangle 6"/>
          <p:cNvSpPr>
            <a:spLocks noGrp="1" noChangeArrowheads="1"/>
          </p:cNvSpPr>
          <p:nvPr>
            <p:ph type="sldNum" sz="quarter" idx="4"/>
          </p:nvPr>
        </p:nvSpPr>
        <p:spPr>
          <a:xfrm>
            <a:off x="8370889" y="6624638"/>
            <a:ext cx="744537" cy="215900"/>
          </a:xfrm>
        </p:spPr>
        <p:txBody>
          <a:bodyPr/>
          <a:lstStyle>
            <a:lvl1pPr>
              <a:defRPr/>
            </a:lvl1pPr>
          </a:lstStyle>
          <a:p>
            <a:fld id="{4E1E8DAB-B9E7-401F-A433-0E38EEF857D5}" type="slidenum">
              <a:rPr lang="en-GB"/>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6" name="Slide Number Placeholder 5"/>
          <p:cNvSpPr>
            <a:spLocks noGrp="1"/>
          </p:cNvSpPr>
          <p:nvPr>
            <p:ph type="sldNum" sz="quarter" idx="12"/>
          </p:nvPr>
        </p:nvSpPr>
        <p:spPr/>
        <p:txBody>
          <a:bodyPr/>
          <a:lstStyle>
            <a:lvl1pPr>
              <a:defRPr/>
            </a:lvl1pPr>
          </a:lstStyle>
          <a:p>
            <a:fld id="{4F92CAEF-73AA-469A-AA96-627DE5A25F16}"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65163"/>
            <a:ext cx="2057400" cy="5461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665163"/>
            <a:ext cx="6019800" cy="5461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6" name="Slide Number Placeholder 5"/>
          <p:cNvSpPr>
            <a:spLocks noGrp="1"/>
          </p:cNvSpPr>
          <p:nvPr>
            <p:ph type="sldNum" sz="quarter" idx="12"/>
          </p:nvPr>
        </p:nvSpPr>
        <p:spPr/>
        <p:txBody>
          <a:bodyPr/>
          <a:lstStyle>
            <a:lvl1pPr>
              <a:defRPr/>
            </a:lvl1pPr>
          </a:lstStyle>
          <a:p>
            <a:fld id="{90A4A719-54E7-4C47-9909-581E4C4ECEEF}"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Cover page">
    <p:spTree>
      <p:nvGrpSpPr>
        <p:cNvPr id="1" name=""/>
        <p:cNvGrpSpPr/>
        <p:nvPr/>
      </p:nvGrpSpPr>
      <p:grpSpPr>
        <a:xfrm>
          <a:off x="0" y="0"/>
          <a:ext cx="0" cy="0"/>
          <a:chOff x="0" y="0"/>
          <a:chExt cx="0" cy="0"/>
        </a:xfrm>
      </p:grpSpPr>
      <p:sp>
        <p:nvSpPr>
          <p:cNvPr id="2" name="Titre 1"/>
          <p:cNvSpPr>
            <a:spLocks noGrp="1"/>
          </p:cNvSpPr>
          <p:nvPr>
            <p:ph type="ctrTitle" hasCustomPrompt="1"/>
          </p:nvPr>
        </p:nvSpPr>
        <p:spPr bwMode="gray">
          <a:xfrm>
            <a:off x="827091" y="4"/>
            <a:ext cx="7489825" cy="549275"/>
          </a:xfrm>
          <a:noFill/>
        </p:spPr>
        <p:txBody>
          <a:bodyPr anchor="b" anchorCtr="0"/>
          <a:lstStyle>
            <a:lvl1pPr>
              <a:defRPr sz="1200">
                <a:solidFill>
                  <a:schemeClr val="bg1"/>
                </a:solidFill>
              </a:defRPr>
            </a:lvl1pPr>
          </a:lstStyle>
          <a:p>
            <a:r>
              <a:rPr lang="en-US" noProof="0" dirty="0"/>
              <a:t>Click to edit Master title style</a:t>
            </a:r>
          </a:p>
        </p:txBody>
      </p:sp>
      <p:sp>
        <p:nvSpPr>
          <p:cNvPr id="3" name="Sous-titre 2"/>
          <p:cNvSpPr>
            <a:spLocks noGrp="1"/>
          </p:cNvSpPr>
          <p:nvPr>
            <p:ph type="subTitle" idx="1" hasCustomPrompt="1"/>
          </p:nvPr>
        </p:nvSpPr>
        <p:spPr bwMode="gray">
          <a:xfrm>
            <a:off x="827090" y="549275"/>
            <a:ext cx="7489825" cy="575470"/>
          </a:xfrm>
        </p:spPr>
        <p:txBody>
          <a:bodyPr/>
          <a:lstStyle>
            <a:lvl1pPr marL="0" indent="0" algn="l">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a:t>Click to edit Master subtitle style</a:t>
            </a:r>
          </a:p>
        </p:txBody>
      </p:sp>
      <p:sp>
        <p:nvSpPr>
          <p:cNvPr id="12" name="Espace réservé de la date 11"/>
          <p:cNvSpPr>
            <a:spLocks noGrp="1"/>
          </p:cNvSpPr>
          <p:nvPr>
            <p:ph type="dt" sz="half" idx="10"/>
          </p:nvPr>
        </p:nvSpPr>
        <p:spPr/>
        <p:txBody>
          <a:bodyPr/>
          <a:lstStyle/>
          <a:p>
            <a:endParaRPr lang="en-GB" dirty="0"/>
          </a:p>
        </p:txBody>
      </p:sp>
      <p:sp>
        <p:nvSpPr>
          <p:cNvPr id="13" name="Espace réservé du numéro de diapositive 12"/>
          <p:cNvSpPr>
            <a:spLocks noGrp="1"/>
          </p:cNvSpPr>
          <p:nvPr>
            <p:ph type="sldNum" sz="quarter" idx="11"/>
          </p:nvPr>
        </p:nvSpPr>
        <p:spPr/>
        <p:txBody>
          <a:bodyPr/>
          <a:lstStyle>
            <a:lvl1pPr>
              <a:defRPr>
                <a:solidFill>
                  <a:schemeClr val="bg1"/>
                </a:solidFill>
              </a:defRPr>
            </a:lvl1pPr>
          </a:lstStyle>
          <a:p>
            <a:fld id="{6EFCF626-37F6-41FE-9D7B-E5B482A094FF}" type="slidenum">
              <a:rPr lang="en-GB" smtClean="0"/>
              <a:pPr/>
              <a:t>‹#›</a:t>
            </a:fld>
            <a:endParaRPr lang="en-GB" dirty="0"/>
          </a:p>
        </p:txBody>
      </p:sp>
      <p:sp>
        <p:nvSpPr>
          <p:cNvPr id="14" name="Espace réservé du pied de page 13"/>
          <p:cNvSpPr>
            <a:spLocks noGrp="1"/>
          </p:cNvSpPr>
          <p:nvPr>
            <p:ph type="ftr" sz="quarter" idx="12"/>
          </p:nvPr>
        </p:nvSpPr>
        <p:spPr/>
        <p:txBody>
          <a:bodyPr/>
          <a:lstStyle>
            <a:lvl1pPr>
              <a:defRPr>
                <a:solidFill>
                  <a:schemeClr val="bg1"/>
                </a:solidFill>
              </a:defRPr>
            </a:lvl1pPr>
          </a:lstStyle>
          <a:p>
            <a:r>
              <a:rPr lang="en-US"/>
              <a:t>Stability Studies of High-Quality Concrete Slab Floors at the ESRF, IWAA2022</a:t>
            </a:r>
            <a:endParaRPr lang="en-GB" dirty="0"/>
          </a:p>
        </p:txBody>
      </p:sp>
      <p:pic>
        <p:nvPicPr>
          <p:cNvPr id="9" name="Image 8" descr="logo_couv.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000" y="2133240"/>
            <a:ext cx="7200000" cy="3456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727200" y="151200"/>
            <a:ext cx="8236800" cy="596160"/>
          </a:xfrm>
          <a:solidFill>
            <a:schemeClr val="accent1"/>
          </a:solidFill>
        </p:spPr>
        <p:txBody>
          <a:bodyPr lIns="108000" tIns="0" rIns="108000" anchor="ctr" anchorCtr="0"/>
          <a:lstStyle>
            <a:lvl1pPr>
              <a:lnSpc>
                <a:spcPct val="85000"/>
              </a:lnSpc>
              <a:defRPr sz="2500">
                <a:solidFill>
                  <a:schemeClr val="bg1"/>
                </a:solidFill>
              </a:defRPr>
            </a:lvl1pPr>
          </a:lstStyle>
          <a:p>
            <a:r>
              <a:rPr lang="en-US" noProof="0" dirty="0"/>
              <a:t>Click to edit Master title style</a:t>
            </a:r>
          </a:p>
        </p:txBody>
      </p:sp>
      <p:sp>
        <p:nvSpPr>
          <p:cNvPr id="3" name="Espace réservé du contenu 2"/>
          <p:cNvSpPr>
            <a:spLocks noGrp="1"/>
          </p:cNvSpPr>
          <p:nvPr>
            <p:ph idx="1" hasCustomPrompt="1"/>
          </p:nvPr>
        </p:nvSpPr>
        <p:spPr bwMode="gray">
          <a:xfrm>
            <a:off x="3351600" y="1098000"/>
            <a:ext cx="5612400" cy="3564000"/>
          </a:xfrm>
          <a:solidFill>
            <a:srgbClr val="4E5B99"/>
          </a:solidFill>
        </p:spPr>
        <p:txBody>
          <a:bodyPr lIns="216000" tIns="252000"/>
          <a:lstStyle>
            <a:lvl1pPr marL="0" indent="0">
              <a:spcAft>
                <a:spcPts val="300"/>
              </a:spcAft>
              <a:buFont typeface="Arial" pitchFamily="34" charset="0"/>
              <a:buNone/>
              <a:defRPr sz="2800">
                <a:solidFill>
                  <a:schemeClr val="bg1"/>
                </a:solidFill>
              </a:defRPr>
            </a:lvl1pPr>
            <a:lvl2pPr marL="0" indent="0">
              <a:spcBef>
                <a:spcPts val="400"/>
              </a:spcBef>
              <a:spcAft>
                <a:spcPts val="0"/>
              </a:spcAft>
              <a:buFont typeface="Arial" pitchFamily="34" charset="0"/>
              <a:buNone/>
              <a:defRPr sz="2600" b="1">
                <a:solidFill>
                  <a:schemeClr val="bg1"/>
                </a:solidFill>
              </a:defRPr>
            </a:lvl2pPr>
            <a:lvl3pPr marL="0" indent="0">
              <a:lnSpc>
                <a:spcPct val="80000"/>
              </a:lnSpc>
              <a:spcAft>
                <a:spcPts val="0"/>
              </a:spcAft>
              <a:buFont typeface="Arial" pitchFamily="34" charset="0"/>
              <a:buNone/>
              <a:defRPr sz="2250">
                <a:solidFill>
                  <a:schemeClr val="bg1"/>
                </a:solidFill>
              </a:defRPr>
            </a:lvl3pPr>
            <a:lvl4pPr marL="0" indent="0">
              <a:lnSpc>
                <a:spcPct val="100000"/>
              </a:lnSpc>
              <a:spcBef>
                <a:spcPts val="0"/>
              </a:spcBef>
              <a:spcAft>
                <a:spcPts val="200"/>
              </a:spcAft>
              <a:buSzPct val="80000"/>
              <a:buNone/>
              <a:defRPr sz="1750">
                <a:solidFill>
                  <a:schemeClr val="bg1"/>
                </a:solidFill>
              </a:defRPr>
            </a:lvl4pPr>
            <a:lvl5pPr marL="0" indent="0">
              <a:lnSpc>
                <a:spcPct val="80000"/>
              </a:lnSpc>
              <a:spcAft>
                <a:spcPts val="0"/>
              </a:spcAft>
              <a:buNone/>
              <a:defRPr sz="1500" b="1" i="0">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Espace réservé pour une image  7"/>
          <p:cNvSpPr>
            <a:spLocks noGrp="1"/>
          </p:cNvSpPr>
          <p:nvPr>
            <p:ph type="pic" sz="quarter" idx="13"/>
          </p:nvPr>
        </p:nvSpPr>
        <p:spPr>
          <a:xfrm>
            <a:off x="727200" y="1098000"/>
            <a:ext cx="2574000" cy="3564000"/>
          </a:xfrm>
        </p:spPr>
        <p:txBody>
          <a:bodyPr anchor="ctr" anchorCtr="0"/>
          <a:lstStyle>
            <a:lvl1pPr algn="ctr">
              <a:defRPr/>
            </a:lvl1pPr>
          </a:lstStyle>
          <a:p>
            <a:r>
              <a:rPr lang="en-US" noProof="0" dirty="0"/>
              <a:t>Click icon to add picture</a:t>
            </a:r>
          </a:p>
        </p:txBody>
      </p:sp>
      <p:sp>
        <p:nvSpPr>
          <p:cNvPr id="17" name="Espace réservé de la date 16"/>
          <p:cNvSpPr>
            <a:spLocks noGrp="1"/>
          </p:cNvSpPr>
          <p:nvPr>
            <p:ph type="dt" sz="half" idx="14"/>
          </p:nvPr>
        </p:nvSpPr>
        <p:spPr/>
        <p:txBody>
          <a:bodyPr/>
          <a:lstStyle/>
          <a:p>
            <a:endParaRPr lang="en-GB" dirty="0"/>
          </a:p>
        </p:txBody>
      </p:sp>
      <p:sp>
        <p:nvSpPr>
          <p:cNvPr id="18" name="Espace réservé du numéro de diapositive 17"/>
          <p:cNvSpPr>
            <a:spLocks noGrp="1"/>
          </p:cNvSpPr>
          <p:nvPr>
            <p:ph type="sldNum" sz="quarter" idx="15"/>
          </p:nvPr>
        </p:nvSpPr>
        <p:spPr/>
        <p:txBody>
          <a:bodyPr/>
          <a:lstStyle/>
          <a:p>
            <a:fld id="{6EFCF626-37F6-41FE-9D7B-E5B482A094FF}" type="slidenum">
              <a:rPr lang="en-GB" smtClean="0"/>
              <a:pPr/>
              <a:t>‹#›</a:t>
            </a:fld>
            <a:endParaRPr lang="en-GB" dirty="0"/>
          </a:p>
        </p:txBody>
      </p:sp>
      <p:sp>
        <p:nvSpPr>
          <p:cNvPr id="19" name="Espace réservé du pied de page 18"/>
          <p:cNvSpPr>
            <a:spLocks noGrp="1"/>
          </p:cNvSpPr>
          <p:nvPr>
            <p:ph type="ftr" sz="quarter" idx="16"/>
          </p:nvPr>
        </p:nvSpPr>
        <p:spPr/>
        <p:txBody>
          <a:bodyPr/>
          <a:lstStyle/>
          <a:p>
            <a:r>
              <a:rPr lang="en-US"/>
              <a:t>Stability Studies of High-Quality Concrete Slab Floors at the ESRF, IWAA2022</a:t>
            </a:r>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p>
            <a:r>
              <a:rPr lang="en-US" noProof="0" dirty="0"/>
              <a:t>Click to edit Master title style</a:t>
            </a:r>
          </a:p>
        </p:txBody>
      </p:sp>
      <p:sp>
        <p:nvSpPr>
          <p:cNvPr id="3" name="Espace réservé du contenu 2"/>
          <p:cNvSpPr>
            <a:spLocks noGrp="1"/>
          </p:cNvSpPr>
          <p:nvPr>
            <p:ph idx="1" hasCustomPrompt="1"/>
          </p:nvPr>
        </p:nvSpPr>
        <p:spPr bwMode="gray"/>
        <p:txBody>
          <a:bodyPr/>
          <a:lstStyle>
            <a:lvl4pPr>
              <a:spcBef>
                <a:spcPts val="0"/>
              </a:spcBef>
              <a:spcAft>
                <a:spcPts val="300"/>
              </a:spcAft>
              <a:buSzPct val="80000"/>
              <a:defRPr/>
            </a:lvl4pPr>
            <a:lvl5pPr>
              <a:spcAft>
                <a:spcPts val="300"/>
              </a:spcAft>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Espace réservé de la date 6"/>
          <p:cNvSpPr>
            <a:spLocks noGrp="1"/>
          </p:cNvSpPr>
          <p:nvPr>
            <p:ph type="dt" sz="half" idx="10"/>
          </p:nvPr>
        </p:nvSpPr>
        <p:spPr/>
        <p:txBody>
          <a:bodyPr/>
          <a:lstStyle/>
          <a:p>
            <a:endParaRPr lang="en-GB" dirty="0"/>
          </a:p>
        </p:txBody>
      </p:sp>
      <p:sp>
        <p:nvSpPr>
          <p:cNvPr id="8" name="Espace réservé du numéro de diapositive 7"/>
          <p:cNvSpPr>
            <a:spLocks noGrp="1"/>
          </p:cNvSpPr>
          <p:nvPr>
            <p:ph type="sldNum" sz="quarter" idx="11"/>
          </p:nvPr>
        </p:nvSpPr>
        <p:spPr/>
        <p:txBody>
          <a:bodyPr/>
          <a:lstStyle/>
          <a:p>
            <a:fld id="{61913E50-046D-41CE-91A9-8DDAFC7BC509}" type="slidenum">
              <a:rPr lang="en-GB" smtClean="0"/>
              <a:pPr/>
              <a:t>‹#›</a:t>
            </a:fld>
            <a:endParaRPr lang="en-GB" dirty="0"/>
          </a:p>
        </p:txBody>
      </p:sp>
      <p:sp>
        <p:nvSpPr>
          <p:cNvPr id="10" name="Footer Placeholder 3"/>
          <p:cNvSpPr>
            <a:spLocks noGrp="1"/>
          </p:cNvSpPr>
          <p:nvPr userDrawn="1">
            <p:ph type="ftr" sz="quarter" idx="12"/>
          </p:nvPr>
        </p:nvSpPr>
        <p:spPr>
          <a:xfrm>
            <a:off x="630001" y="6483351"/>
            <a:ext cx="6120000" cy="212489"/>
          </a:xfrm>
        </p:spPr>
        <p:txBody>
          <a:bodyPr/>
          <a:lstStyle/>
          <a:p>
            <a:r>
              <a:rPr lang="en-US"/>
              <a:t>Stability Studies of High-Quality Concrete Slab Floors at the ESRF, IWAA2022</a:t>
            </a:r>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Use for importing slid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p>
            <a:r>
              <a:rPr lang="en-US" noProof="0" dirty="0"/>
              <a:t>Click to edit Master title style</a:t>
            </a:r>
          </a:p>
        </p:txBody>
      </p:sp>
      <p:sp>
        <p:nvSpPr>
          <p:cNvPr id="7" name="Espace réservé de la date 6"/>
          <p:cNvSpPr>
            <a:spLocks noGrp="1"/>
          </p:cNvSpPr>
          <p:nvPr>
            <p:ph type="dt" sz="half" idx="10"/>
          </p:nvPr>
        </p:nvSpPr>
        <p:spPr/>
        <p:txBody>
          <a:bodyPr/>
          <a:lstStyle/>
          <a:p>
            <a:endParaRPr lang="en-GB" dirty="0"/>
          </a:p>
        </p:txBody>
      </p:sp>
      <p:sp>
        <p:nvSpPr>
          <p:cNvPr id="8" name="Espace réservé du numéro de diapositive 7"/>
          <p:cNvSpPr>
            <a:spLocks noGrp="1"/>
          </p:cNvSpPr>
          <p:nvPr>
            <p:ph type="sldNum" sz="quarter" idx="11"/>
          </p:nvPr>
        </p:nvSpPr>
        <p:spPr/>
        <p:txBody>
          <a:bodyPr/>
          <a:lstStyle/>
          <a:p>
            <a:fld id="{6EFCF626-37F6-41FE-9D7B-E5B482A094FF}" type="slidenum">
              <a:rPr lang="en-GB" smtClean="0"/>
              <a:pPr/>
              <a:t>‹#›</a:t>
            </a:fld>
            <a:endParaRPr lang="en-GB" dirty="0"/>
          </a:p>
        </p:txBody>
      </p:sp>
      <p:sp>
        <p:nvSpPr>
          <p:cNvPr id="9" name="Espace réservé du pied de page 8"/>
          <p:cNvSpPr>
            <a:spLocks noGrp="1"/>
          </p:cNvSpPr>
          <p:nvPr>
            <p:ph type="ftr" sz="quarter" idx="12"/>
          </p:nvPr>
        </p:nvSpPr>
        <p:spPr/>
        <p:txBody>
          <a:bodyPr/>
          <a:lstStyle/>
          <a:p>
            <a:r>
              <a:rPr lang="en-US"/>
              <a:t>Stability Studies of High-Quality Concrete Slab Floors at the ESRF, IWAA2022</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6" name="Slide Number Placeholder 5"/>
          <p:cNvSpPr>
            <a:spLocks noGrp="1"/>
          </p:cNvSpPr>
          <p:nvPr>
            <p:ph type="sldNum" sz="quarter" idx="12"/>
          </p:nvPr>
        </p:nvSpPr>
        <p:spPr/>
        <p:txBody>
          <a:bodyPr/>
          <a:lstStyle>
            <a:lvl1pPr>
              <a:defRPr/>
            </a:lvl1pPr>
          </a:lstStyle>
          <a:p>
            <a:fld id="{61913E50-046D-41CE-91A9-8DDAFC7BC509}"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6" name="Slide Number Placeholder 5"/>
          <p:cNvSpPr>
            <a:spLocks noGrp="1"/>
          </p:cNvSpPr>
          <p:nvPr>
            <p:ph type="sldNum" sz="quarter" idx="12"/>
          </p:nvPr>
        </p:nvSpPr>
        <p:spPr/>
        <p:txBody>
          <a:bodyPr/>
          <a:lstStyle>
            <a:lvl1pPr>
              <a:defRPr/>
            </a:lvl1pPr>
          </a:lstStyle>
          <a:p>
            <a:fld id="{0BB365A0-03AC-4EBA-91FD-8A127C322BA9}"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7" name="Slide Number Placeholder 6"/>
          <p:cNvSpPr>
            <a:spLocks noGrp="1"/>
          </p:cNvSpPr>
          <p:nvPr>
            <p:ph type="sldNum" sz="quarter" idx="12"/>
          </p:nvPr>
        </p:nvSpPr>
        <p:spPr/>
        <p:txBody>
          <a:bodyPr/>
          <a:lstStyle>
            <a:lvl1pPr>
              <a:defRPr/>
            </a:lvl1pPr>
          </a:lstStyle>
          <a:p>
            <a:fld id="{8BAB6A6F-6D0E-47F7-8EFA-1AB95F16D329}"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9" name="Slide Number Placeholder 8"/>
          <p:cNvSpPr>
            <a:spLocks noGrp="1"/>
          </p:cNvSpPr>
          <p:nvPr>
            <p:ph type="sldNum" sz="quarter" idx="12"/>
          </p:nvPr>
        </p:nvSpPr>
        <p:spPr/>
        <p:txBody>
          <a:bodyPr/>
          <a:lstStyle>
            <a:lvl1pPr>
              <a:defRPr/>
            </a:lvl1pPr>
          </a:lstStyle>
          <a:p>
            <a:fld id="{F71AE364-89BC-4092-8F9B-DBA04FA71BE9}"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5" name="Slide Number Placeholder 4"/>
          <p:cNvSpPr>
            <a:spLocks noGrp="1"/>
          </p:cNvSpPr>
          <p:nvPr>
            <p:ph type="sldNum" sz="quarter" idx="12"/>
          </p:nvPr>
        </p:nvSpPr>
        <p:spPr/>
        <p:txBody>
          <a:bodyPr/>
          <a:lstStyle>
            <a:lvl1pPr>
              <a:defRPr/>
            </a:lvl1pPr>
          </a:lstStyle>
          <a:p>
            <a:fld id="{6867B536-6B01-49E9-A4C3-A18ACACCCD13}"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4" name="Slide Number Placeholder 3"/>
          <p:cNvSpPr>
            <a:spLocks noGrp="1"/>
          </p:cNvSpPr>
          <p:nvPr>
            <p:ph type="sldNum" sz="quarter" idx="12"/>
          </p:nvPr>
        </p:nvSpPr>
        <p:spPr/>
        <p:txBody>
          <a:bodyPr/>
          <a:lstStyle>
            <a:lvl1pPr>
              <a:defRPr/>
            </a:lvl1pPr>
          </a:lstStyle>
          <a:p>
            <a:fld id="{881938EF-C894-4653-9B16-274778CB443A}"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7" name="Slide Number Placeholder 6"/>
          <p:cNvSpPr>
            <a:spLocks noGrp="1"/>
          </p:cNvSpPr>
          <p:nvPr>
            <p:ph type="sldNum" sz="quarter" idx="12"/>
          </p:nvPr>
        </p:nvSpPr>
        <p:spPr/>
        <p:txBody>
          <a:bodyPr/>
          <a:lstStyle>
            <a:lvl1pPr>
              <a:defRPr/>
            </a:lvl1pPr>
          </a:lstStyle>
          <a:p>
            <a:fld id="{2163C4AD-70C0-4971-9073-7B857CAA46BA}"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r>
              <a:rPr lang="en-US"/>
              <a:t>Stability Studies of High-Quality Concrete Slab Floors at the ESRF, IWAA2022</a:t>
            </a:r>
            <a:endParaRPr lang="en-GB" dirty="0"/>
          </a:p>
        </p:txBody>
      </p:sp>
      <p:sp>
        <p:nvSpPr>
          <p:cNvPr id="7" name="Slide Number Placeholder 6"/>
          <p:cNvSpPr>
            <a:spLocks noGrp="1"/>
          </p:cNvSpPr>
          <p:nvPr>
            <p:ph type="sldNum" sz="quarter" idx="12"/>
          </p:nvPr>
        </p:nvSpPr>
        <p:spPr/>
        <p:txBody>
          <a:bodyPr/>
          <a:lstStyle>
            <a:lvl1pPr>
              <a:defRPr/>
            </a:lvl1pPr>
          </a:lstStyle>
          <a:p>
            <a:fld id="{3DB3892E-BFA7-4D3D-BC61-9C0CFE1D42C9}"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3.jpeg"/><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65165"/>
            <a:ext cx="8229600" cy="8477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28" name="Rectangle 4"/>
          <p:cNvSpPr>
            <a:spLocks noGrp="1" noChangeArrowheads="1"/>
          </p:cNvSpPr>
          <p:nvPr>
            <p:ph type="dt" sz="half" idx="2"/>
          </p:nvPr>
        </p:nvSpPr>
        <p:spPr bwMode="auto">
          <a:xfrm>
            <a:off x="3238501" y="6613527"/>
            <a:ext cx="887413" cy="227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defRPr>
            </a:lvl1pPr>
          </a:lstStyle>
          <a:p>
            <a:endParaRPr lang="en-GB" dirty="0"/>
          </a:p>
        </p:txBody>
      </p:sp>
      <p:sp>
        <p:nvSpPr>
          <p:cNvPr id="1029" name="Rectangle 5"/>
          <p:cNvSpPr>
            <a:spLocks noGrp="1" noChangeArrowheads="1"/>
          </p:cNvSpPr>
          <p:nvPr>
            <p:ph type="ftr" sz="quarter" idx="3"/>
          </p:nvPr>
        </p:nvSpPr>
        <p:spPr bwMode="auto">
          <a:xfrm>
            <a:off x="4203701" y="6613527"/>
            <a:ext cx="4168775" cy="227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defRPr>
            </a:lvl1pPr>
          </a:lstStyle>
          <a:p>
            <a:r>
              <a:rPr lang="en-US"/>
              <a:t>Stability Studies of High-Quality Concrete Slab Floors at the ESRF, IWAA2022</a:t>
            </a:r>
            <a:endParaRPr lang="en-GB" dirty="0"/>
          </a:p>
        </p:txBody>
      </p:sp>
      <p:sp>
        <p:nvSpPr>
          <p:cNvPr id="1030" name="Rectangle 6"/>
          <p:cNvSpPr>
            <a:spLocks noGrp="1" noChangeArrowheads="1"/>
          </p:cNvSpPr>
          <p:nvPr>
            <p:ph type="sldNum" sz="quarter" idx="4"/>
          </p:nvPr>
        </p:nvSpPr>
        <p:spPr bwMode="auto">
          <a:xfrm>
            <a:off x="8434389" y="6613527"/>
            <a:ext cx="661987" cy="227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defRPr>
            </a:lvl1pPr>
          </a:lstStyle>
          <a:p>
            <a:fld id="{6EFCF626-37F6-41FE-9D7B-E5B482A094FF}" type="slidenum">
              <a:rPr lang="en-GB"/>
              <a:pPr/>
              <a:t>‹#›</a:t>
            </a:fld>
            <a:endParaRPr lang="en-GB"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ctr" rtl="0" eaLnBrk="1" fontAlgn="base" hangingPunct="1">
        <a:spcBef>
          <a:spcPct val="0"/>
        </a:spcBef>
        <a:spcAft>
          <a:spcPct val="0"/>
        </a:spcAft>
        <a:defRPr sz="2800" b="1">
          <a:solidFill>
            <a:schemeClr val="tx1"/>
          </a:solidFill>
          <a:latin typeface="+mj-lt"/>
          <a:ea typeface="+mj-ea"/>
          <a:cs typeface="+mj-cs"/>
        </a:defRPr>
      </a:lvl1pPr>
      <a:lvl2pPr algn="ctr" rtl="0" eaLnBrk="1" fontAlgn="base" hangingPunct="1">
        <a:spcBef>
          <a:spcPct val="0"/>
        </a:spcBef>
        <a:spcAft>
          <a:spcPct val="0"/>
        </a:spcAft>
        <a:defRPr sz="2800" b="1">
          <a:solidFill>
            <a:schemeClr val="tx1"/>
          </a:solidFill>
          <a:latin typeface="Arial" charset="0"/>
        </a:defRPr>
      </a:lvl2pPr>
      <a:lvl3pPr algn="ctr" rtl="0" eaLnBrk="1" fontAlgn="base" hangingPunct="1">
        <a:spcBef>
          <a:spcPct val="0"/>
        </a:spcBef>
        <a:spcAft>
          <a:spcPct val="0"/>
        </a:spcAft>
        <a:defRPr sz="2800" b="1">
          <a:solidFill>
            <a:schemeClr val="tx1"/>
          </a:solidFill>
          <a:latin typeface="Arial" charset="0"/>
        </a:defRPr>
      </a:lvl3pPr>
      <a:lvl4pPr algn="ctr" rtl="0" eaLnBrk="1" fontAlgn="base" hangingPunct="1">
        <a:spcBef>
          <a:spcPct val="0"/>
        </a:spcBef>
        <a:spcAft>
          <a:spcPct val="0"/>
        </a:spcAft>
        <a:defRPr sz="2800" b="1">
          <a:solidFill>
            <a:schemeClr val="tx1"/>
          </a:solidFill>
          <a:latin typeface="Arial" charset="0"/>
        </a:defRPr>
      </a:lvl4pPr>
      <a:lvl5pPr algn="ctr" rtl="0" eaLnBrk="1" fontAlgn="base" hangingPunct="1">
        <a:spcBef>
          <a:spcPct val="0"/>
        </a:spcBef>
        <a:spcAft>
          <a:spcPct val="0"/>
        </a:spcAft>
        <a:defRPr sz="2800" b="1">
          <a:solidFill>
            <a:schemeClr val="tx1"/>
          </a:solidFill>
          <a:latin typeface="Arial" charset="0"/>
        </a:defRPr>
      </a:lvl5pPr>
      <a:lvl6pPr marL="457200" algn="ctr" rtl="0" eaLnBrk="1" fontAlgn="base" hangingPunct="1">
        <a:spcBef>
          <a:spcPct val="0"/>
        </a:spcBef>
        <a:spcAft>
          <a:spcPct val="0"/>
        </a:spcAft>
        <a:defRPr sz="2800" b="1">
          <a:solidFill>
            <a:schemeClr val="tx1"/>
          </a:solidFill>
          <a:latin typeface="Arial" charset="0"/>
        </a:defRPr>
      </a:lvl6pPr>
      <a:lvl7pPr marL="914400" algn="ctr" rtl="0" eaLnBrk="1" fontAlgn="base" hangingPunct="1">
        <a:spcBef>
          <a:spcPct val="0"/>
        </a:spcBef>
        <a:spcAft>
          <a:spcPct val="0"/>
        </a:spcAft>
        <a:defRPr sz="2800" b="1">
          <a:solidFill>
            <a:schemeClr val="tx1"/>
          </a:solidFill>
          <a:latin typeface="Arial" charset="0"/>
        </a:defRPr>
      </a:lvl7pPr>
      <a:lvl8pPr marL="1371600" algn="ctr" rtl="0" eaLnBrk="1" fontAlgn="base" hangingPunct="1">
        <a:spcBef>
          <a:spcPct val="0"/>
        </a:spcBef>
        <a:spcAft>
          <a:spcPct val="0"/>
        </a:spcAft>
        <a:defRPr sz="2800" b="1">
          <a:solidFill>
            <a:schemeClr val="tx1"/>
          </a:solidFill>
          <a:latin typeface="Arial" charset="0"/>
        </a:defRPr>
      </a:lvl8pPr>
      <a:lvl9pPr marL="1828800" algn="ctr" rtl="0" eaLnBrk="1" fontAlgn="base" hangingPunct="1">
        <a:spcBef>
          <a:spcPct val="0"/>
        </a:spcBef>
        <a:spcAft>
          <a:spcPct val="0"/>
        </a:spcAft>
        <a:defRPr sz="2800" b="1">
          <a:solidFill>
            <a:schemeClr val="tx1"/>
          </a:solidFill>
          <a:latin typeface="Arial" charset="0"/>
        </a:defRPr>
      </a:lvl9pPr>
    </p:titleStyle>
    <p:bodyStyle>
      <a:lvl1pPr marL="179388" indent="-179388" algn="l" rtl="0" eaLnBrk="1" fontAlgn="base" hangingPunct="1">
        <a:spcBef>
          <a:spcPct val="20000"/>
        </a:spcBef>
        <a:spcAft>
          <a:spcPct val="0"/>
        </a:spcAft>
        <a:buClr>
          <a:srgbClr val="7DA9DA"/>
        </a:buClr>
        <a:buChar char="•"/>
        <a:defRPr sz="2400">
          <a:solidFill>
            <a:schemeClr val="tx1"/>
          </a:solidFill>
          <a:latin typeface="+mn-lt"/>
          <a:ea typeface="+mn-ea"/>
          <a:cs typeface="+mn-cs"/>
        </a:defRPr>
      </a:lvl1pPr>
      <a:lvl2pPr marL="625475" indent="-182563" algn="l" rtl="0" eaLnBrk="1" fontAlgn="base" hangingPunct="1">
        <a:spcBef>
          <a:spcPct val="20000"/>
        </a:spcBef>
        <a:spcAft>
          <a:spcPct val="0"/>
        </a:spcAft>
        <a:buClr>
          <a:srgbClr val="7DA9DA"/>
        </a:buClr>
        <a:buChar char="•"/>
        <a:defRPr sz="2000">
          <a:solidFill>
            <a:schemeClr val="tx1"/>
          </a:solidFill>
          <a:latin typeface="+mn-lt"/>
        </a:defRPr>
      </a:lvl2pPr>
      <a:lvl3pPr marL="1073150" indent="-179388" algn="l" rtl="0" eaLnBrk="1" fontAlgn="base" hangingPunct="1">
        <a:spcBef>
          <a:spcPct val="20000"/>
        </a:spcBef>
        <a:spcAft>
          <a:spcPct val="0"/>
        </a:spcAft>
        <a:buClr>
          <a:srgbClr val="7DA9DA"/>
        </a:buClr>
        <a:buChar char="•"/>
        <a:defRPr>
          <a:solidFill>
            <a:schemeClr val="tx1"/>
          </a:solidFill>
          <a:latin typeface="+mn-lt"/>
        </a:defRPr>
      </a:lvl3pPr>
      <a:lvl4pPr marL="1524000" indent="-182563" algn="l" rtl="0" eaLnBrk="1" fontAlgn="base" hangingPunct="1">
        <a:spcBef>
          <a:spcPct val="20000"/>
        </a:spcBef>
        <a:spcAft>
          <a:spcPct val="0"/>
        </a:spcAft>
        <a:buClr>
          <a:srgbClr val="7DA9DA"/>
        </a:buClr>
        <a:buChar char="•"/>
        <a:defRPr sz="1600">
          <a:solidFill>
            <a:schemeClr val="tx1"/>
          </a:solidFill>
          <a:latin typeface="+mn-lt"/>
        </a:defRPr>
      </a:lvl4pPr>
      <a:lvl5pPr marL="1978025" indent="-188913" algn="l" rtl="0" eaLnBrk="1" fontAlgn="base" hangingPunct="1">
        <a:spcBef>
          <a:spcPct val="20000"/>
        </a:spcBef>
        <a:spcAft>
          <a:spcPct val="0"/>
        </a:spcAft>
        <a:buClr>
          <a:srgbClr val="7DA9DA"/>
        </a:buClr>
        <a:buChar char="•"/>
        <a:defRPr sz="1400">
          <a:solidFill>
            <a:schemeClr val="tx1"/>
          </a:solidFill>
          <a:latin typeface="+mn-lt"/>
        </a:defRPr>
      </a:lvl5pPr>
      <a:lvl6pPr marL="2435225" indent="-188913" algn="l" rtl="0" eaLnBrk="1" fontAlgn="base" hangingPunct="1">
        <a:spcBef>
          <a:spcPct val="20000"/>
        </a:spcBef>
        <a:spcAft>
          <a:spcPct val="0"/>
        </a:spcAft>
        <a:buClr>
          <a:srgbClr val="7DA9DA"/>
        </a:buClr>
        <a:buChar char="•"/>
        <a:defRPr sz="1400">
          <a:solidFill>
            <a:schemeClr val="tx1"/>
          </a:solidFill>
          <a:latin typeface="+mn-lt"/>
        </a:defRPr>
      </a:lvl6pPr>
      <a:lvl7pPr marL="2892425" indent="-188913" algn="l" rtl="0" eaLnBrk="1" fontAlgn="base" hangingPunct="1">
        <a:spcBef>
          <a:spcPct val="20000"/>
        </a:spcBef>
        <a:spcAft>
          <a:spcPct val="0"/>
        </a:spcAft>
        <a:buClr>
          <a:srgbClr val="7DA9DA"/>
        </a:buClr>
        <a:buChar char="•"/>
        <a:defRPr sz="1400">
          <a:solidFill>
            <a:schemeClr val="tx1"/>
          </a:solidFill>
          <a:latin typeface="+mn-lt"/>
        </a:defRPr>
      </a:lvl7pPr>
      <a:lvl8pPr marL="3349625" indent="-188913" algn="l" rtl="0" eaLnBrk="1" fontAlgn="base" hangingPunct="1">
        <a:spcBef>
          <a:spcPct val="20000"/>
        </a:spcBef>
        <a:spcAft>
          <a:spcPct val="0"/>
        </a:spcAft>
        <a:buClr>
          <a:srgbClr val="7DA9DA"/>
        </a:buClr>
        <a:buChar char="•"/>
        <a:defRPr sz="1400">
          <a:solidFill>
            <a:schemeClr val="tx1"/>
          </a:solidFill>
          <a:latin typeface="+mn-lt"/>
        </a:defRPr>
      </a:lvl8pPr>
      <a:lvl9pPr marL="3806825" indent="-188913" algn="l" rtl="0" eaLnBrk="1" fontAlgn="base" hangingPunct="1">
        <a:spcBef>
          <a:spcPct val="20000"/>
        </a:spcBef>
        <a:spcAft>
          <a:spcPct val="0"/>
        </a:spcAft>
        <a:buClr>
          <a:srgbClr val="7DA9DA"/>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Image 10" descr="logo_texte.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8056" y="6080400"/>
            <a:ext cx="1975944" cy="777600"/>
          </a:xfrm>
          <a:prstGeom prst="rect">
            <a:avLst/>
          </a:prstGeom>
        </p:spPr>
      </p:pic>
      <p:sp>
        <p:nvSpPr>
          <p:cNvPr id="2" name="Espace réservé du titre 1"/>
          <p:cNvSpPr>
            <a:spLocks noGrp="1"/>
          </p:cNvSpPr>
          <p:nvPr>
            <p:ph type="title"/>
          </p:nvPr>
        </p:nvSpPr>
        <p:spPr bwMode="gray">
          <a:xfrm>
            <a:off x="727200" y="151200"/>
            <a:ext cx="8236800" cy="596160"/>
          </a:xfrm>
          <a:prstGeom prst="rect">
            <a:avLst/>
          </a:prstGeom>
          <a:solidFill>
            <a:schemeClr val="accent1"/>
          </a:solidFill>
        </p:spPr>
        <p:txBody>
          <a:bodyPr vert="horz" lIns="72000" tIns="0" rIns="72000" bIns="0" rtlCol="0" anchor="ctr" anchorCtr="0">
            <a:noAutofit/>
          </a:bodyPr>
          <a:lstStyle/>
          <a:p>
            <a:r>
              <a:rPr lang="en-US"/>
              <a:t>Click to edit Master title style</a:t>
            </a:r>
            <a:endParaRPr lang="fr-FR" dirty="0"/>
          </a:p>
        </p:txBody>
      </p:sp>
      <p:sp>
        <p:nvSpPr>
          <p:cNvPr id="3" name="Espace réservé du texte 2"/>
          <p:cNvSpPr>
            <a:spLocks noGrp="1"/>
          </p:cNvSpPr>
          <p:nvPr>
            <p:ph type="body" idx="1"/>
          </p:nvPr>
        </p:nvSpPr>
        <p:spPr bwMode="gray">
          <a:xfrm>
            <a:off x="727200" y="966326"/>
            <a:ext cx="8236800" cy="5198376"/>
          </a:xfrm>
          <a:prstGeom prst="rect">
            <a:avLst/>
          </a:prstGeom>
        </p:spPr>
        <p:txBody>
          <a:bodyPr vert="horz" lIns="0" tIns="0" rIns="0" bIns="0" rtlCol="0" anchor="t" anchorCtr="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Espace réservé de la date 3"/>
          <p:cNvSpPr>
            <a:spLocks noGrp="1"/>
          </p:cNvSpPr>
          <p:nvPr>
            <p:ph type="dt" sz="half" idx="2"/>
          </p:nvPr>
        </p:nvSpPr>
        <p:spPr bwMode="gray">
          <a:xfrm>
            <a:off x="0" y="6705364"/>
            <a:ext cx="611560" cy="152636"/>
          </a:xfrm>
          <a:prstGeom prst="rect">
            <a:avLst/>
          </a:prstGeom>
        </p:spPr>
        <p:txBody>
          <a:bodyPr vert="horz" lIns="0" tIns="0" rIns="0" bIns="0" rtlCol="0" anchor="b" anchorCtr="0">
            <a:noAutofit/>
          </a:bodyPr>
          <a:lstStyle>
            <a:lvl1pPr algn="l">
              <a:defRPr sz="600" b="1">
                <a:solidFill>
                  <a:schemeClr val="bg1"/>
                </a:solidFill>
              </a:defRPr>
            </a:lvl1pPr>
          </a:lstStyle>
          <a:p>
            <a:endParaRPr lang="en-GB" dirty="0"/>
          </a:p>
        </p:txBody>
      </p:sp>
      <p:sp>
        <p:nvSpPr>
          <p:cNvPr id="5" name="Espace réservé du pied de page 4"/>
          <p:cNvSpPr>
            <a:spLocks noGrp="1"/>
          </p:cNvSpPr>
          <p:nvPr>
            <p:ph type="ftr" sz="quarter" idx="3"/>
          </p:nvPr>
        </p:nvSpPr>
        <p:spPr bwMode="gray">
          <a:xfrm>
            <a:off x="630001" y="6483351"/>
            <a:ext cx="6120000" cy="212489"/>
          </a:xfrm>
          <a:prstGeom prst="rect">
            <a:avLst/>
          </a:prstGeom>
        </p:spPr>
        <p:txBody>
          <a:bodyPr vert="horz" lIns="0" tIns="0" rIns="0" bIns="0" rtlCol="0" anchor="b" anchorCtr="0">
            <a:noAutofit/>
          </a:bodyPr>
          <a:lstStyle>
            <a:lvl1pPr algn="l">
              <a:defRPr sz="600" b="1" cap="none" baseline="0">
                <a:solidFill>
                  <a:schemeClr val="accent1"/>
                </a:solidFill>
              </a:defRPr>
            </a:lvl1pPr>
          </a:lstStyle>
          <a:p>
            <a:r>
              <a:rPr lang="en-US"/>
              <a:t>Stability Studies of High-Quality Concrete Slab Floors at the ESRF, IWAA2022</a:t>
            </a:r>
            <a:endParaRPr lang="en-GB" dirty="0"/>
          </a:p>
        </p:txBody>
      </p:sp>
      <p:sp>
        <p:nvSpPr>
          <p:cNvPr id="6" name="Espace réservé du numéro de diapositive 5"/>
          <p:cNvSpPr>
            <a:spLocks noGrp="1"/>
          </p:cNvSpPr>
          <p:nvPr>
            <p:ph type="sldNum" sz="quarter" idx="4"/>
          </p:nvPr>
        </p:nvSpPr>
        <p:spPr bwMode="gray">
          <a:xfrm>
            <a:off x="198002" y="6483438"/>
            <a:ext cx="413559" cy="212400"/>
          </a:xfrm>
          <a:prstGeom prst="rect">
            <a:avLst/>
          </a:prstGeom>
        </p:spPr>
        <p:txBody>
          <a:bodyPr vert="horz" lIns="0" tIns="0" rIns="0" bIns="0" rtlCol="0" anchor="b" anchorCtr="0">
            <a:noAutofit/>
          </a:bodyPr>
          <a:lstStyle>
            <a:lvl1pPr algn="l">
              <a:defRPr sz="600" b="1">
                <a:solidFill>
                  <a:schemeClr val="accent1"/>
                </a:solidFill>
              </a:defRPr>
            </a:lvl1pPr>
          </a:lstStyle>
          <a:p>
            <a:fld id="{6EFCF626-37F6-41FE-9D7B-E5B482A094FF}" type="slidenum">
              <a:rPr lang="en-GB" smtClean="0"/>
              <a:pPr/>
              <a:t>‹#›</a:t>
            </a:fld>
            <a:endParaRPr lang="en-GB" dirty="0"/>
          </a:p>
        </p:txBody>
      </p:sp>
      <p:sp>
        <p:nvSpPr>
          <p:cNvPr id="8" name="Rectangle 7"/>
          <p:cNvSpPr/>
          <p:nvPr/>
        </p:nvSpPr>
        <p:spPr>
          <a:xfrm>
            <a:off x="180000" y="151200"/>
            <a:ext cx="496800" cy="5961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hf sldNum="0" hdr="0" dt="0"/>
  <p:txStyles>
    <p:titleStyle>
      <a:lvl1pPr algn="l" defTabSz="914400" rtl="0" eaLnBrk="1" latinLnBrk="0" hangingPunct="1">
        <a:spcBef>
          <a:spcPct val="0"/>
        </a:spcBef>
        <a:buNone/>
        <a:defRPr sz="1600" b="1" kern="1200" cap="all" baseline="0">
          <a:solidFill>
            <a:schemeClr val="bg1"/>
          </a:solidFill>
          <a:latin typeface="+mj-lt"/>
          <a:ea typeface="+mj-ea"/>
          <a:cs typeface="+mj-cs"/>
        </a:defRPr>
      </a:lvl1pPr>
    </p:titleStyle>
    <p:bodyStyle>
      <a:lvl1pPr marL="0" indent="0" algn="l" defTabSz="914400" rtl="0" eaLnBrk="1" latinLnBrk="0" hangingPunct="1">
        <a:spcBef>
          <a:spcPts val="0"/>
        </a:spcBef>
        <a:spcAft>
          <a:spcPts val="1000"/>
        </a:spcAft>
        <a:buFont typeface="Arial" pitchFamily="34" charset="0"/>
        <a:buNone/>
        <a:defRPr sz="1800" b="1" kern="1200">
          <a:solidFill>
            <a:schemeClr val="accent6"/>
          </a:solidFill>
          <a:latin typeface="+mn-lt"/>
          <a:ea typeface="+mn-ea"/>
          <a:cs typeface="+mn-cs"/>
        </a:defRPr>
      </a:lvl1pPr>
      <a:lvl2pPr marL="0" indent="0" algn="l" defTabSz="914400" rtl="0" eaLnBrk="1" latinLnBrk="0" hangingPunct="1">
        <a:spcBef>
          <a:spcPts val="0"/>
        </a:spcBef>
        <a:spcAft>
          <a:spcPts val="1500"/>
        </a:spcAft>
        <a:buFont typeface="Arial" pitchFamily="34" charset="0"/>
        <a:buNone/>
        <a:defRPr sz="1700" kern="1200">
          <a:solidFill>
            <a:schemeClr val="accent6"/>
          </a:solidFill>
          <a:latin typeface="+mn-lt"/>
          <a:ea typeface="+mn-ea"/>
          <a:cs typeface="+mn-cs"/>
        </a:defRPr>
      </a:lvl2pPr>
      <a:lvl3pPr marL="0" indent="0" algn="l" defTabSz="914400" rtl="0" eaLnBrk="1" latinLnBrk="0" hangingPunct="1">
        <a:lnSpc>
          <a:spcPct val="105000"/>
        </a:lnSpc>
        <a:spcBef>
          <a:spcPts val="0"/>
        </a:spcBef>
        <a:spcAft>
          <a:spcPts val="500"/>
        </a:spcAft>
        <a:buFont typeface="Arial" pitchFamily="34" charset="0"/>
        <a:buNone/>
        <a:defRPr sz="1500" kern="1200" baseline="0">
          <a:solidFill>
            <a:schemeClr val="tx1"/>
          </a:solidFill>
          <a:latin typeface="+mn-lt"/>
          <a:ea typeface="+mn-ea"/>
          <a:cs typeface="+mn-cs"/>
        </a:defRPr>
      </a:lvl3pPr>
      <a:lvl4pPr marL="357188" indent="-174625" algn="l" defTabSz="914400" rtl="0" eaLnBrk="1" latinLnBrk="0" hangingPunct="1">
        <a:lnSpc>
          <a:spcPct val="110000"/>
        </a:lnSpc>
        <a:spcBef>
          <a:spcPts val="0"/>
        </a:spcBef>
        <a:spcAft>
          <a:spcPts val="300"/>
        </a:spcAft>
        <a:buClr>
          <a:schemeClr val="accent6"/>
        </a:buClr>
        <a:buSzPct val="80000"/>
        <a:buFont typeface="Wingdings" pitchFamily="2" charset="2"/>
        <a:buChar char="l"/>
        <a:defRPr sz="1500" kern="1200">
          <a:solidFill>
            <a:schemeClr val="tx1"/>
          </a:solidFill>
          <a:latin typeface="+mn-lt"/>
          <a:ea typeface="+mn-ea"/>
          <a:cs typeface="+mn-cs"/>
        </a:defRPr>
      </a:lvl4pPr>
      <a:lvl5pPr marL="1162050" indent="-174625" algn="l" defTabSz="914400" rtl="0" eaLnBrk="1" latinLnBrk="0" hangingPunct="1">
        <a:spcBef>
          <a:spcPts val="0"/>
        </a:spcBef>
        <a:spcAft>
          <a:spcPts val="600"/>
        </a:spcAft>
        <a:buClr>
          <a:schemeClr val="accent6"/>
        </a:buClr>
        <a:buFont typeface="ITCOfficinaSans LT Book" pitchFamily="2" charset="0"/>
        <a:buChar char="&gt;"/>
        <a:defRPr sz="12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png"/><Relationship Id="rId1" Type="http://schemas.openxmlformats.org/officeDocument/2006/relationships/slideLayout" Target="../slideLayouts/slideLayout15.xml"/><Relationship Id="rId5" Type="http://schemas.openxmlformats.org/officeDocument/2006/relationships/image" Target="../media/image42.png"/><Relationship Id="rId4" Type="http://schemas.openxmlformats.org/officeDocument/2006/relationships/image" Target="../media/image41.emf"/></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3.emf"/><Relationship Id="rId1" Type="http://schemas.openxmlformats.org/officeDocument/2006/relationships/slideLayout" Target="../slideLayouts/slideLayout15.xml"/><Relationship Id="rId6" Type="http://schemas.openxmlformats.org/officeDocument/2006/relationships/image" Target="../media/image42.png"/><Relationship Id="rId5" Type="http://schemas.openxmlformats.org/officeDocument/2006/relationships/image" Target="../media/image45.emf"/><Relationship Id="rId4" Type="http://schemas.openxmlformats.org/officeDocument/2006/relationships/image" Target="../media/image44.emf"/></Relationships>
</file>

<file path=ppt/slides/_rels/slide13.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39.png"/><Relationship Id="rId1" Type="http://schemas.openxmlformats.org/officeDocument/2006/relationships/slideLayout" Target="../slideLayouts/slideLayout15.xml"/><Relationship Id="rId5" Type="http://schemas.openxmlformats.org/officeDocument/2006/relationships/image" Target="../media/image42.png"/><Relationship Id="rId4" Type="http://schemas.openxmlformats.org/officeDocument/2006/relationships/image" Target="../media/image47.emf"/></Relationships>
</file>

<file path=ppt/slides/_rels/slide1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Layout" Target="../slideLayouts/slideLayout15.xml"/><Relationship Id="rId4" Type="http://schemas.openxmlformats.org/officeDocument/2006/relationships/image" Target="../media/image50.emf"/></Relationships>
</file>

<file path=ppt/slides/_rels/slide15.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6.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420.png"/><Relationship Id="rId2" Type="http://schemas.openxmlformats.org/officeDocument/2006/relationships/image" Target="../media/image57.jpe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48.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5.xml"/><Relationship Id="rId4" Type="http://schemas.openxmlformats.org/officeDocument/2006/relationships/image" Target="../media/image62.jpe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63.emf"/><Relationship Id="rId5" Type="http://schemas.openxmlformats.org/officeDocument/2006/relationships/oleObject" Target="../embeddings/oleObject1.bin"/><Relationship Id="rId4" Type="http://schemas.openxmlformats.org/officeDocument/2006/relationships/image" Target="../media/image65.jpg"/></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5.xml"/><Relationship Id="rId4" Type="http://schemas.openxmlformats.org/officeDocument/2006/relationships/image" Target="../media/image70.emf"/></Relationships>
</file>

<file path=ppt/slides/_rels/slide29.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71.emf"/><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5.jpe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s>
</file>

<file path=ppt/slides/_rels/slide3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e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75.png"/><Relationship Id="rId1" Type="http://schemas.openxmlformats.org/officeDocument/2006/relationships/slideLayout" Target="../slideLayouts/slideLayout15.xml"/><Relationship Id="rId4" Type="http://schemas.openxmlformats.org/officeDocument/2006/relationships/image" Target="../media/image76.png"/></Relationships>
</file>

<file path=ppt/slides/_rels/slide3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5.xml"/><Relationship Id="rId4" Type="http://schemas.openxmlformats.org/officeDocument/2006/relationships/image" Target="../media/image79.png"/></Relationships>
</file>

<file path=ppt/slides/_rels/slide33.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image" Target="../media/image80.emf"/><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emf"/><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85.emf"/><Relationship Id="rId7" Type="http://schemas.openxmlformats.org/officeDocument/2006/relationships/image" Target="../media/image90.png"/><Relationship Id="rId2" Type="http://schemas.openxmlformats.org/officeDocument/2006/relationships/image" Target="../media/image84.emf"/><Relationship Id="rId1" Type="http://schemas.openxmlformats.org/officeDocument/2006/relationships/slideLayout" Target="../slideLayouts/slideLayout15.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6.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5.xml"/><Relationship Id="rId4" Type="http://schemas.openxmlformats.org/officeDocument/2006/relationships/image" Target="../media/image30.jpg"/></Relationships>
</file>

<file path=ppt/slides/_rels/slide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5.xml"/><Relationship Id="rId4" Type="http://schemas.openxmlformats.org/officeDocument/2006/relationships/image" Target="../media/image35.png"/></Relationships>
</file>

<file path=ppt/slides/_rels/slide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5704" y="1057039"/>
            <a:ext cx="7674796" cy="1723549"/>
          </a:xfrm>
          <a:prstGeom prst="rect">
            <a:avLst/>
          </a:prstGeom>
          <a:noFill/>
        </p:spPr>
        <p:txBody>
          <a:bodyPr wrap="square" rtlCol="0">
            <a:spAutoFit/>
          </a:bodyPr>
          <a:lstStyle/>
          <a:p>
            <a:pPr algn="ctr"/>
            <a:r>
              <a:rPr lang="en-US" sz="2400" dirty="0">
                <a:solidFill>
                  <a:schemeClr val="accent6"/>
                </a:solidFill>
              </a:rPr>
              <a:t>Stability Studies of High-Quality Concrete </a:t>
            </a:r>
            <a:br>
              <a:rPr lang="en-US" sz="2400" dirty="0">
                <a:solidFill>
                  <a:schemeClr val="accent6"/>
                </a:solidFill>
              </a:rPr>
            </a:br>
            <a:r>
              <a:rPr lang="en-US" sz="2400" dirty="0">
                <a:solidFill>
                  <a:schemeClr val="accent6"/>
                </a:solidFill>
              </a:rPr>
              <a:t>Slab Floors at the ESRF</a:t>
            </a:r>
            <a:br>
              <a:rPr lang="en-US" sz="2400" dirty="0">
                <a:solidFill>
                  <a:schemeClr val="accent6"/>
                </a:solidFill>
              </a:rPr>
            </a:br>
            <a:endParaRPr lang="en-US" sz="2000" dirty="0">
              <a:solidFill>
                <a:schemeClr val="accent6"/>
              </a:solidFill>
            </a:endParaRPr>
          </a:p>
          <a:p>
            <a:pPr algn="ctr"/>
            <a:r>
              <a:rPr lang="en-US" sz="2000" dirty="0">
                <a:solidFill>
                  <a:schemeClr val="accent6"/>
                </a:solidFill>
              </a:rPr>
              <a:t>IWAA2022 CERN </a:t>
            </a:r>
          </a:p>
          <a:p>
            <a:pPr algn="ctr"/>
            <a:r>
              <a:rPr lang="en-US" dirty="0">
                <a:solidFill>
                  <a:schemeClr val="accent6"/>
                </a:solidFill>
              </a:rPr>
              <a:t>David Martin ESRF</a:t>
            </a:r>
            <a:endParaRPr lang="en-GB" dirty="0">
              <a:solidFill>
                <a:schemeClr val="accent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D2E99-098B-44E0-B7BB-8728497816AC}"/>
              </a:ext>
            </a:extLst>
          </p:cNvPr>
          <p:cNvSpPr>
            <a:spLocks noGrp="1"/>
          </p:cNvSpPr>
          <p:nvPr>
            <p:ph type="title"/>
          </p:nvPr>
        </p:nvSpPr>
        <p:spPr/>
        <p:txBody>
          <a:bodyPr/>
          <a:lstStyle/>
          <a:p>
            <a:r>
              <a:rPr lang="en-US" dirty="0"/>
              <a:t>ESRF vertical movements in the Grenoble basin context</a:t>
            </a:r>
            <a:endParaRPr lang="en-GB" dirty="0"/>
          </a:p>
        </p:txBody>
      </p:sp>
      <p:sp>
        <p:nvSpPr>
          <p:cNvPr id="3" name="Footer Placeholder 2">
            <a:extLst>
              <a:ext uri="{FF2B5EF4-FFF2-40B4-BE49-F238E27FC236}">
                <a16:creationId xmlns:a16="http://schemas.microsoft.com/office/drawing/2014/main" id="{DF56F2CC-EC8C-4078-B38D-FF88BC7C235B}"/>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5" descr="SiteEvolution97To08">
            <a:extLst>
              <a:ext uri="{FF2B5EF4-FFF2-40B4-BE49-F238E27FC236}">
                <a16:creationId xmlns:a16="http://schemas.microsoft.com/office/drawing/2014/main" id="{8807BB66-ABC3-4435-826F-4B718E58011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933" y="1338687"/>
            <a:ext cx="6575425" cy="46291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A32C51B-CE73-41E2-A18D-7243DB440EEA}"/>
              </a:ext>
            </a:extLst>
          </p:cNvPr>
          <p:cNvSpPr txBox="1"/>
          <p:nvPr/>
        </p:nvSpPr>
        <p:spPr>
          <a:xfrm>
            <a:off x="727202" y="847795"/>
            <a:ext cx="7956447" cy="338554"/>
          </a:xfrm>
          <a:prstGeom prst="rect">
            <a:avLst/>
          </a:prstGeom>
          <a:noFill/>
        </p:spPr>
        <p:txBody>
          <a:bodyPr wrap="square" rtlCol="0">
            <a:spAutoFit/>
          </a:bodyPr>
          <a:lstStyle/>
          <a:p>
            <a:r>
              <a:rPr lang="en-US" sz="1600" dirty="0">
                <a:solidFill>
                  <a:schemeClr val="accent6"/>
                </a:solidFill>
              </a:rPr>
              <a:t>It is difficult to confirm this tilt across the site with our observations.</a:t>
            </a:r>
            <a:endParaRPr lang="en-GB" sz="1600" dirty="0">
              <a:solidFill>
                <a:schemeClr val="accent6"/>
              </a:solidFill>
            </a:endParaRPr>
          </a:p>
        </p:txBody>
      </p:sp>
      <p:sp>
        <p:nvSpPr>
          <p:cNvPr id="6" name="TextBox 5">
            <a:extLst>
              <a:ext uri="{FF2B5EF4-FFF2-40B4-BE49-F238E27FC236}">
                <a16:creationId xmlns:a16="http://schemas.microsoft.com/office/drawing/2014/main" id="{6B3FEF73-62AF-4975-9939-DE35DDCDEA35}"/>
              </a:ext>
            </a:extLst>
          </p:cNvPr>
          <p:cNvSpPr txBox="1"/>
          <p:nvPr/>
        </p:nvSpPr>
        <p:spPr>
          <a:xfrm>
            <a:off x="3235084" y="5967837"/>
            <a:ext cx="5353971" cy="338554"/>
          </a:xfrm>
          <a:prstGeom prst="rect">
            <a:avLst/>
          </a:prstGeom>
          <a:noFill/>
        </p:spPr>
        <p:txBody>
          <a:bodyPr wrap="square" rtlCol="0">
            <a:spAutoFit/>
          </a:bodyPr>
          <a:lstStyle/>
          <a:p>
            <a:r>
              <a:rPr lang="en-US" sz="1600" dirty="0">
                <a:solidFill>
                  <a:schemeClr val="accent6"/>
                </a:solidFill>
              </a:rPr>
              <a:t>If the whole site is sinking it is not very important…</a:t>
            </a:r>
            <a:endParaRPr lang="en-GB" sz="1600" dirty="0">
              <a:solidFill>
                <a:schemeClr val="accent6"/>
              </a:solidFill>
            </a:endParaRPr>
          </a:p>
        </p:txBody>
      </p:sp>
      <p:sp>
        <p:nvSpPr>
          <p:cNvPr id="7" name="TextBox 6">
            <a:extLst>
              <a:ext uri="{FF2B5EF4-FFF2-40B4-BE49-F238E27FC236}">
                <a16:creationId xmlns:a16="http://schemas.microsoft.com/office/drawing/2014/main" id="{EF65538B-B010-4C61-ABC2-4F54F575F430}"/>
              </a:ext>
            </a:extLst>
          </p:cNvPr>
          <p:cNvSpPr txBox="1"/>
          <p:nvPr/>
        </p:nvSpPr>
        <p:spPr>
          <a:xfrm>
            <a:off x="6697192" y="1522277"/>
            <a:ext cx="2446808" cy="2123658"/>
          </a:xfrm>
          <a:prstGeom prst="rect">
            <a:avLst/>
          </a:prstGeom>
          <a:noFill/>
        </p:spPr>
        <p:txBody>
          <a:bodyPr wrap="square" rtlCol="0">
            <a:spAutoFit/>
          </a:bodyPr>
          <a:lstStyle/>
          <a:p>
            <a:r>
              <a:rPr lang="en-US" sz="1200" dirty="0">
                <a:solidFill>
                  <a:schemeClr val="accent6"/>
                </a:solidFill>
              </a:rPr>
              <a:t>However, several things are happening:</a:t>
            </a:r>
          </a:p>
          <a:p>
            <a:pPr marL="228600" indent="-228600">
              <a:buFont typeface="+mj-lt"/>
              <a:buAutoNum type="alphaLcParenR"/>
            </a:pPr>
            <a:r>
              <a:rPr lang="en-US" sz="1200" dirty="0">
                <a:solidFill>
                  <a:schemeClr val="accent6"/>
                </a:solidFill>
              </a:rPr>
              <a:t>The center of the site is sinking,</a:t>
            </a:r>
          </a:p>
          <a:p>
            <a:pPr marL="228600" indent="-228600">
              <a:buFont typeface="+mj-lt"/>
              <a:buAutoNum type="alphaLcParenR"/>
            </a:pPr>
            <a:r>
              <a:rPr lang="en-US" sz="1200" dirty="0">
                <a:solidFill>
                  <a:schemeClr val="accent6"/>
                </a:solidFill>
              </a:rPr>
              <a:t>The area at the confluence of and along the two rivers is sinking,</a:t>
            </a:r>
          </a:p>
          <a:p>
            <a:pPr marL="228600" indent="-228600">
              <a:buFont typeface="+mj-lt"/>
              <a:buAutoNum type="alphaLcParenR"/>
            </a:pPr>
            <a:r>
              <a:rPr lang="en-US" sz="1200" dirty="0">
                <a:solidFill>
                  <a:schemeClr val="accent6"/>
                </a:solidFill>
              </a:rPr>
              <a:t>The central office building is sinking,</a:t>
            </a:r>
          </a:p>
          <a:p>
            <a:pPr marL="228600" indent="-228600">
              <a:buFont typeface="+mj-lt"/>
              <a:buAutoNum type="alphaLcParenR"/>
            </a:pPr>
            <a:r>
              <a:rPr lang="en-US" sz="1200" dirty="0">
                <a:solidFill>
                  <a:schemeClr val="accent6"/>
                </a:solidFill>
              </a:rPr>
              <a:t>The SR is relatively stable.</a:t>
            </a:r>
          </a:p>
          <a:p>
            <a:endParaRPr lang="en-GB" sz="1200" dirty="0">
              <a:solidFill>
                <a:schemeClr val="accent6"/>
              </a:solidFill>
            </a:endParaRPr>
          </a:p>
        </p:txBody>
      </p:sp>
      <p:sp>
        <p:nvSpPr>
          <p:cNvPr id="8" name="TextBox 7">
            <a:extLst>
              <a:ext uri="{FF2B5EF4-FFF2-40B4-BE49-F238E27FC236}">
                <a16:creationId xmlns:a16="http://schemas.microsoft.com/office/drawing/2014/main" id="{FA818BE7-4736-479E-85C8-2434E8A6FBAC}"/>
              </a:ext>
            </a:extLst>
          </p:cNvPr>
          <p:cNvSpPr txBox="1"/>
          <p:nvPr/>
        </p:nvSpPr>
        <p:spPr>
          <a:xfrm>
            <a:off x="2813620" y="4728351"/>
            <a:ext cx="585426" cy="338554"/>
          </a:xfrm>
          <a:prstGeom prst="rect">
            <a:avLst/>
          </a:prstGeom>
          <a:noFill/>
        </p:spPr>
        <p:txBody>
          <a:bodyPr wrap="square" rtlCol="0">
            <a:spAutoFit/>
          </a:bodyPr>
          <a:lstStyle/>
          <a:p>
            <a:r>
              <a:rPr lang="en-US" sz="1600" dirty="0">
                <a:solidFill>
                  <a:schemeClr val="accent6"/>
                </a:solidFill>
              </a:rPr>
              <a:t>c)</a:t>
            </a:r>
            <a:endParaRPr lang="en-GB" sz="1600" dirty="0">
              <a:solidFill>
                <a:schemeClr val="accent6"/>
              </a:solidFill>
            </a:endParaRPr>
          </a:p>
        </p:txBody>
      </p:sp>
      <p:sp>
        <p:nvSpPr>
          <p:cNvPr id="9" name="TextBox 8">
            <a:extLst>
              <a:ext uri="{FF2B5EF4-FFF2-40B4-BE49-F238E27FC236}">
                <a16:creationId xmlns:a16="http://schemas.microsoft.com/office/drawing/2014/main" id="{CF66724C-83D5-4C87-BE96-0A35B90B136B}"/>
              </a:ext>
            </a:extLst>
          </p:cNvPr>
          <p:cNvSpPr txBox="1"/>
          <p:nvPr/>
        </p:nvSpPr>
        <p:spPr>
          <a:xfrm>
            <a:off x="3861501" y="2742947"/>
            <a:ext cx="585426" cy="338554"/>
          </a:xfrm>
          <a:prstGeom prst="rect">
            <a:avLst/>
          </a:prstGeom>
          <a:noFill/>
        </p:spPr>
        <p:txBody>
          <a:bodyPr wrap="square" rtlCol="0">
            <a:spAutoFit/>
          </a:bodyPr>
          <a:lstStyle/>
          <a:p>
            <a:r>
              <a:rPr lang="en-US" sz="1600" dirty="0">
                <a:solidFill>
                  <a:schemeClr val="accent6"/>
                </a:solidFill>
              </a:rPr>
              <a:t>a)</a:t>
            </a:r>
            <a:endParaRPr lang="en-GB" sz="1600" dirty="0">
              <a:solidFill>
                <a:schemeClr val="accent6"/>
              </a:solidFill>
            </a:endParaRPr>
          </a:p>
        </p:txBody>
      </p:sp>
      <p:sp>
        <p:nvSpPr>
          <p:cNvPr id="10" name="TextBox 9">
            <a:extLst>
              <a:ext uri="{FF2B5EF4-FFF2-40B4-BE49-F238E27FC236}">
                <a16:creationId xmlns:a16="http://schemas.microsoft.com/office/drawing/2014/main" id="{CA565D50-7625-47D9-A9CC-B83411FF7FD8}"/>
              </a:ext>
            </a:extLst>
          </p:cNvPr>
          <p:cNvSpPr txBox="1"/>
          <p:nvPr/>
        </p:nvSpPr>
        <p:spPr>
          <a:xfrm>
            <a:off x="6164575" y="2485588"/>
            <a:ext cx="585426" cy="338554"/>
          </a:xfrm>
          <a:prstGeom prst="rect">
            <a:avLst/>
          </a:prstGeom>
          <a:noFill/>
        </p:spPr>
        <p:txBody>
          <a:bodyPr wrap="square" rtlCol="0">
            <a:spAutoFit/>
          </a:bodyPr>
          <a:lstStyle/>
          <a:p>
            <a:r>
              <a:rPr lang="en-US" sz="1600" dirty="0">
                <a:solidFill>
                  <a:schemeClr val="accent6"/>
                </a:solidFill>
              </a:rPr>
              <a:t>b)</a:t>
            </a:r>
            <a:endParaRPr lang="en-GB" sz="1600" dirty="0">
              <a:solidFill>
                <a:schemeClr val="accent6"/>
              </a:solidFill>
            </a:endParaRPr>
          </a:p>
        </p:txBody>
      </p:sp>
      <p:sp>
        <p:nvSpPr>
          <p:cNvPr id="11" name="TextBox 10">
            <a:extLst>
              <a:ext uri="{FF2B5EF4-FFF2-40B4-BE49-F238E27FC236}">
                <a16:creationId xmlns:a16="http://schemas.microsoft.com/office/drawing/2014/main" id="{3374131D-6D9B-487A-A9B1-678394709054}"/>
              </a:ext>
            </a:extLst>
          </p:cNvPr>
          <p:cNvSpPr txBox="1"/>
          <p:nvPr/>
        </p:nvSpPr>
        <p:spPr>
          <a:xfrm>
            <a:off x="5188164" y="4226713"/>
            <a:ext cx="585426" cy="338554"/>
          </a:xfrm>
          <a:prstGeom prst="rect">
            <a:avLst/>
          </a:prstGeom>
          <a:noFill/>
        </p:spPr>
        <p:txBody>
          <a:bodyPr wrap="square" rtlCol="0">
            <a:spAutoFit/>
          </a:bodyPr>
          <a:lstStyle/>
          <a:p>
            <a:r>
              <a:rPr lang="en-US" sz="1600" dirty="0">
                <a:solidFill>
                  <a:schemeClr val="accent6"/>
                </a:solidFill>
              </a:rPr>
              <a:t>d)</a:t>
            </a:r>
            <a:endParaRPr lang="en-GB" sz="1600" dirty="0">
              <a:solidFill>
                <a:schemeClr val="accent6"/>
              </a:solidFill>
            </a:endParaRPr>
          </a:p>
        </p:txBody>
      </p:sp>
    </p:spTree>
    <p:extLst>
      <p:ext uri="{BB962C8B-B14F-4D97-AF65-F5344CB8AC3E}">
        <p14:creationId xmlns:p14="http://schemas.microsoft.com/office/powerpoint/2010/main" val="4062216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6722E-6E20-479E-8AAD-8036C5892633}"/>
              </a:ext>
            </a:extLst>
          </p:cNvPr>
          <p:cNvSpPr>
            <a:spLocks noGrp="1"/>
          </p:cNvSpPr>
          <p:nvPr>
            <p:ph type="title"/>
          </p:nvPr>
        </p:nvSpPr>
        <p:spPr/>
        <p:txBody>
          <a:bodyPr/>
          <a:lstStyle/>
          <a:p>
            <a:r>
              <a:rPr lang="en-US" dirty="0"/>
              <a:t>Long term horizontal deformation</a:t>
            </a:r>
            <a:endParaRPr lang="en-GB" dirty="0"/>
          </a:p>
        </p:txBody>
      </p:sp>
      <p:sp>
        <p:nvSpPr>
          <p:cNvPr id="3" name="Footer Placeholder 2">
            <a:extLst>
              <a:ext uri="{FF2B5EF4-FFF2-40B4-BE49-F238E27FC236}">
                <a16:creationId xmlns:a16="http://schemas.microsoft.com/office/drawing/2014/main" id="{76B52166-A1EF-4BFF-B554-B8BAD03BD948}"/>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15" name="Group 14">
            <a:extLst>
              <a:ext uri="{FF2B5EF4-FFF2-40B4-BE49-F238E27FC236}">
                <a16:creationId xmlns:a16="http://schemas.microsoft.com/office/drawing/2014/main" id="{27325F07-BD21-4B1C-A2A5-02508752DE8D}"/>
              </a:ext>
            </a:extLst>
          </p:cNvPr>
          <p:cNvGrpSpPr/>
          <p:nvPr/>
        </p:nvGrpSpPr>
        <p:grpSpPr>
          <a:xfrm>
            <a:off x="0" y="2412000"/>
            <a:ext cx="8964000" cy="4000500"/>
            <a:chOff x="0" y="2412000"/>
            <a:chExt cx="8964000" cy="4000500"/>
          </a:xfrm>
        </p:grpSpPr>
        <p:grpSp>
          <p:nvGrpSpPr>
            <p:cNvPr id="9" name="Group 8">
              <a:extLst>
                <a:ext uri="{FF2B5EF4-FFF2-40B4-BE49-F238E27FC236}">
                  <a16:creationId xmlns:a16="http://schemas.microsoft.com/office/drawing/2014/main" id="{9171FFEF-B0A6-41D9-B354-E2ACA9C75DD1}"/>
                </a:ext>
              </a:extLst>
            </p:cNvPr>
            <p:cNvGrpSpPr/>
            <p:nvPr/>
          </p:nvGrpSpPr>
          <p:grpSpPr>
            <a:xfrm>
              <a:off x="5189281" y="2412000"/>
              <a:ext cx="3774719" cy="4000500"/>
              <a:chOff x="5114351" y="1521829"/>
              <a:chExt cx="3774719" cy="4000500"/>
            </a:xfrm>
          </p:grpSpPr>
          <p:pic>
            <p:nvPicPr>
              <p:cNvPr id="16" name="Picture 5">
                <a:extLst>
                  <a:ext uri="{FF2B5EF4-FFF2-40B4-BE49-F238E27FC236}">
                    <a16:creationId xmlns:a16="http://schemas.microsoft.com/office/drawing/2014/main" id="{808CC57A-C522-4FCA-B01B-36E63ABFF497}"/>
                  </a:ext>
                </a:extLst>
              </p:cNvPr>
              <p:cNvPicPr>
                <a:picLocks noChangeAspect="1" noChangeArrowheads="1"/>
              </p:cNvPicPr>
              <p:nvPr/>
            </p:nvPicPr>
            <p:blipFill>
              <a:blip r:embed="rId2" cstate="print"/>
              <a:srcRect/>
              <a:stretch>
                <a:fillRect/>
              </a:stretch>
            </p:blipFill>
            <p:spPr bwMode="auto">
              <a:xfrm>
                <a:off x="5114351" y="1572490"/>
                <a:ext cx="3774718" cy="3615022"/>
              </a:xfrm>
              <a:prstGeom prst="rect">
                <a:avLst/>
              </a:prstGeom>
              <a:noFill/>
              <a:ln w="9525">
                <a:noFill/>
                <a:miter lim="800000"/>
                <a:headEnd/>
                <a:tailEnd/>
              </a:ln>
            </p:spPr>
          </p:pic>
          <p:sp>
            <p:nvSpPr>
              <p:cNvPr id="14" name="Rectangle 13">
                <a:extLst>
                  <a:ext uri="{FF2B5EF4-FFF2-40B4-BE49-F238E27FC236}">
                    <a16:creationId xmlns:a16="http://schemas.microsoft.com/office/drawing/2014/main" id="{26A2363F-314B-427E-9E88-C11EC2FB05C2}"/>
                  </a:ext>
                </a:extLst>
              </p:cNvPr>
              <p:cNvSpPr/>
              <p:nvPr/>
            </p:nvSpPr>
            <p:spPr>
              <a:xfrm>
                <a:off x="5114352" y="1572489"/>
                <a:ext cx="3774718" cy="3615021"/>
              </a:xfrm>
              <a:prstGeom prst="rect">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F8DDC2AA-9E39-4841-8F76-3A24D2454F3E}"/>
                  </a:ext>
                </a:extLst>
              </p:cNvPr>
              <p:cNvPicPr>
                <a:picLocks noChangeAspect="1"/>
              </p:cNvPicPr>
              <p:nvPr/>
            </p:nvPicPr>
            <p:blipFill rotWithShape="1">
              <a:blip r:embed="rId3">
                <a:clrChange>
                  <a:clrFrom>
                    <a:srgbClr val="FFFFFF"/>
                  </a:clrFrom>
                  <a:clrTo>
                    <a:srgbClr val="FFFFFF">
                      <a:alpha val="0"/>
                    </a:srgbClr>
                  </a:clrTo>
                </a:clrChange>
              </a:blip>
              <a:srcRect l="14753" r="14480"/>
              <a:stretch/>
            </p:blipFill>
            <p:spPr>
              <a:xfrm>
                <a:off x="5114351" y="1521829"/>
                <a:ext cx="3774718" cy="4000500"/>
              </a:xfrm>
              <a:prstGeom prst="rect">
                <a:avLst/>
              </a:prstGeom>
            </p:spPr>
          </p:pic>
          <p:cxnSp>
            <p:nvCxnSpPr>
              <p:cNvPr id="23" name="Straight Connector 22">
                <a:extLst>
                  <a:ext uri="{FF2B5EF4-FFF2-40B4-BE49-F238E27FC236}">
                    <a16:creationId xmlns:a16="http://schemas.microsoft.com/office/drawing/2014/main" id="{A63F59BF-2FC0-4A0E-989C-F111C1B95BF9}"/>
                  </a:ext>
                </a:extLst>
              </p:cNvPr>
              <p:cNvCxnSpPr>
                <a:cxnSpLocks/>
              </p:cNvCxnSpPr>
              <p:nvPr/>
            </p:nvCxnSpPr>
            <p:spPr>
              <a:xfrm flipV="1">
                <a:off x="6596418" y="3354347"/>
                <a:ext cx="906263" cy="212268"/>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357325-6D5D-4601-912F-7D28B84B255A}"/>
                  </a:ext>
                </a:extLst>
              </p:cNvPr>
              <p:cNvSpPr txBox="1"/>
              <p:nvPr/>
            </p:nvSpPr>
            <p:spPr>
              <a:xfrm>
                <a:off x="7502681" y="3235785"/>
                <a:ext cx="418704" cy="246221"/>
              </a:xfrm>
              <a:prstGeom prst="rect">
                <a:avLst/>
              </a:prstGeom>
              <a:solidFill>
                <a:schemeClr val="bg1"/>
              </a:solidFill>
              <a:effectLst>
                <a:softEdge rad="63500"/>
              </a:effectLst>
            </p:spPr>
            <p:txBody>
              <a:bodyPr wrap="none" rtlCol="0">
                <a:spAutoFit/>
              </a:bodyPr>
              <a:lstStyle/>
              <a:p>
                <a:r>
                  <a:rPr lang="en-US" sz="1000" dirty="0">
                    <a:solidFill>
                      <a:schemeClr val="accent6"/>
                    </a:solidFill>
                  </a:rPr>
                  <a:t>C01</a:t>
                </a:r>
                <a:endParaRPr lang="en-GB" sz="1000" dirty="0">
                  <a:solidFill>
                    <a:schemeClr val="accent6"/>
                  </a:solidFill>
                </a:endParaRPr>
              </a:p>
            </p:txBody>
          </p:sp>
          <p:sp>
            <p:nvSpPr>
              <p:cNvPr id="20" name="TextBox 19">
                <a:extLst>
                  <a:ext uri="{FF2B5EF4-FFF2-40B4-BE49-F238E27FC236}">
                    <a16:creationId xmlns:a16="http://schemas.microsoft.com/office/drawing/2014/main" id="{B804137D-4561-47E4-B483-E2F969FEC245}"/>
                  </a:ext>
                </a:extLst>
              </p:cNvPr>
              <p:cNvSpPr txBox="1"/>
              <p:nvPr/>
            </p:nvSpPr>
            <p:spPr>
              <a:xfrm>
                <a:off x="6133239" y="3482006"/>
                <a:ext cx="418704" cy="246221"/>
              </a:xfrm>
              <a:prstGeom prst="rect">
                <a:avLst/>
              </a:prstGeom>
              <a:solidFill>
                <a:schemeClr val="bg1"/>
              </a:solidFill>
              <a:effectLst>
                <a:softEdge rad="63500"/>
              </a:effectLst>
            </p:spPr>
            <p:txBody>
              <a:bodyPr wrap="none" rtlCol="0">
                <a:spAutoFit/>
              </a:bodyPr>
              <a:lstStyle/>
              <a:p>
                <a:r>
                  <a:rPr lang="en-US" sz="1000" dirty="0">
                    <a:solidFill>
                      <a:schemeClr val="accent6"/>
                    </a:solidFill>
                  </a:rPr>
                  <a:t>C17</a:t>
                </a:r>
                <a:endParaRPr lang="en-GB" sz="1000" dirty="0">
                  <a:solidFill>
                    <a:schemeClr val="accent6"/>
                  </a:solidFill>
                </a:endParaRPr>
              </a:p>
            </p:txBody>
          </p:sp>
          <p:cxnSp>
            <p:nvCxnSpPr>
              <p:cNvPr id="18" name="Straight Arrow Connector 17">
                <a:extLst>
                  <a:ext uri="{FF2B5EF4-FFF2-40B4-BE49-F238E27FC236}">
                    <a16:creationId xmlns:a16="http://schemas.microsoft.com/office/drawing/2014/main" id="{A235E97E-D333-4B60-89F1-A95FA72B3BE9}"/>
                  </a:ext>
                </a:extLst>
              </p:cNvPr>
              <p:cNvCxnSpPr>
                <a:cxnSpLocks noChangeAspect="1"/>
              </p:cNvCxnSpPr>
              <p:nvPr/>
            </p:nvCxnSpPr>
            <p:spPr>
              <a:xfrm flipH="1" flipV="1">
                <a:off x="5673811" y="2567765"/>
                <a:ext cx="1245537" cy="808229"/>
              </a:xfrm>
              <a:prstGeom prst="straightConnector1">
                <a:avLst/>
              </a:prstGeom>
              <a:ln w="57150">
                <a:solidFill>
                  <a:schemeClr val="accent6"/>
                </a:solidFill>
                <a:tailEnd type="arrow"/>
              </a:ln>
              <a:effectLst>
                <a:glow rad="63500">
                  <a:schemeClr val="accent1">
                    <a:satMod val="175000"/>
                    <a:alpha val="40000"/>
                  </a:schemeClr>
                </a:glow>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a:schemeClr val="tx1"/>
              </a:fontRef>
            </p:style>
          </p:cxnSp>
          <p:sp>
            <p:nvSpPr>
              <p:cNvPr id="21" name="TextBox 20">
                <a:extLst>
                  <a:ext uri="{FF2B5EF4-FFF2-40B4-BE49-F238E27FC236}">
                    <a16:creationId xmlns:a16="http://schemas.microsoft.com/office/drawing/2014/main" id="{ABDC92B4-A2A9-405E-8C96-C5EFC2F1FE7A}"/>
                  </a:ext>
                </a:extLst>
              </p:cNvPr>
              <p:cNvSpPr txBox="1"/>
              <p:nvPr/>
            </p:nvSpPr>
            <p:spPr>
              <a:xfrm>
                <a:off x="7076691" y="2235817"/>
                <a:ext cx="473206" cy="230832"/>
              </a:xfrm>
              <a:prstGeom prst="rect">
                <a:avLst/>
              </a:prstGeom>
              <a:solidFill>
                <a:schemeClr val="bg1"/>
              </a:solidFill>
              <a:effectLst>
                <a:softEdge rad="63500"/>
              </a:effectLst>
            </p:spPr>
            <p:txBody>
              <a:bodyPr wrap="none" rtlCol="0">
                <a:spAutoFit/>
              </a:bodyPr>
              <a:lstStyle/>
              <a:p>
                <a:r>
                  <a:rPr lang="en-US" sz="900" dirty="0">
                    <a:solidFill>
                      <a:schemeClr val="accent6"/>
                    </a:solidFill>
                  </a:rPr>
                  <a:t>0 mm</a:t>
                </a:r>
                <a:endParaRPr lang="en-GB" sz="900" dirty="0">
                  <a:solidFill>
                    <a:schemeClr val="accent6"/>
                  </a:solidFill>
                </a:endParaRPr>
              </a:p>
            </p:txBody>
          </p:sp>
          <p:sp>
            <p:nvSpPr>
              <p:cNvPr id="22" name="TextBox 21">
                <a:extLst>
                  <a:ext uri="{FF2B5EF4-FFF2-40B4-BE49-F238E27FC236}">
                    <a16:creationId xmlns:a16="http://schemas.microsoft.com/office/drawing/2014/main" id="{6334A26C-8C67-4F69-8261-89C60438519E}"/>
                  </a:ext>
                </a:extLst>
              </p:cNvPr>
              <p:cNvSpPr txBox="1"/>
              <p:nvPr/>
            </p:nvSpPr>
            <p:spPr>
              <a:xfrm>
                <a:off x="7014759" y="1699827"/>
                <a:ext cx="636713" cy="230832"/>
              </a:xfrm>
              <a:prstGeom prst="rect">
                <a:avLst/>
              </a:prstGeom>
              <a:solidFill>
                <a:schemeClr val="bg1"/>
              </a:solidFill>
              <a:effectLst>
                <a:softEdge rad="63500"/>
              </a:effectLst>
            </p:spPr>
            <p:txBody>
              <a:bodyPr wrap="none" rtlCol="0">
                <a:spAutoFit/>
              </a:bodyPr>
              <a:lstStyle/>
              <a:p>
                <a:r>
                  <a:rPr lang="en-US" sz="900" dirty="0">
                    <a:solidFill>
                      <a:schemeClr val="accent6"/>
                    </a:solidFill>
                  </a:rPr>
                  <a:t>+2.5 mm</a:t>
                </a:r>
                <a:endParaRPr lang="en-GB" sz="900" dirty="0">
                  <a:solidFill>
                    <a:schemeClr val="accent6"/>
                  </a:solidFill>
                </a:endParaRPr>
              </a:p>
            </p:txBody>
          </p:sp>
          <p:sp>
            <p:nvSpPr>
              <p:cNvPr id="24" name="TextBox 23">
                <a:extLst>
                  <a:ext uri="{FF2B5EF4-FFF2-40B4-BE49-F238E27FC236}">
                    <a16:creationId xmlns:a16="http://schemas.microsoft.com/office/drawing/2014/main" id="{0A8BA404-82A9-4C0D-963B-5B229ABED66C}"/>
                  </a:ext>
                </a:extLst>
              </p:cNvPr>
              <p:cNvSpPr txBox="1"/>
              <p:nvPr/>
            </p:nvSpPr>
            <p:spPr>
              <a:xfrm>
                <a:off x="7033902" y="3019528"/>
                <a:ext cx="607859" cy="230832"/>
              </a:xfrm>
              <a:prstGeom prst="rect">
                <a:avLst/>
              </a:prstGeom>
              <a:solidFill>
                <a:schemeClr val="bg1"/>
              </a:solidFill>
              <a:effectLst>
                <a:softEdge rad="63500"/>
              </a:effectLst>
            </p:spPr>
            <p:txBody>
              <a:bodyPr wrap="none" rtlCol="0">
                <a:spAutoFit/>
              </a:bodyPr>
              <a:lstStyle/>
              <a:p>
                <a:r>
                  <a:rPr lang="en-US" sz="900" dirty="0">
                    <a:solidFill>
                      <a:schemeClr val="accent6"/>
                    </a:solidFill>
                  </a:rPr>
                  <a:t>-3.5 mm</a:t>
                </a:r>
                <a:endParaRPr lang="en-GB" sz="900" dirty="0">
                  <a:solidFill>
                    <a:schemeClr val="accent6"/>
                  </a:solidFill>
                </a:endParaRPr>
              </a:p>
            </p:txBody>
          </p:sp>
        </p:grpSp>
        <p:pic>
          <p:nvPicPr>
            <p:cNvPr id="11" name="Picture 10">
              <a:extLst>
                <a:ext uri="{FF2B5EF4-FFF2-40B4-BE49-F238E27FC236}">
                  <a16:creationId xmlns:a16="http://schemas.microsoft.com/office/drawing/2014/main" id="{46A2CEDE-4A15-49C6-9947-C1415CC1967A}"/>
                </a:ext>
              </a:extLst>
            </p:cNvPr>
            <p:cNvPicPr>
              <a:picLocks noChangeAspect="1"/>
            </p:cNvPicPr>
            <p:nvPr/>
          </p:nvPicPr>
          <p:blipFill>
            <a:blip r:embed="rId4"/>
            <a:stretch>
              <a:fillRect/>
            </a:stretch>
          </p:blipFill>
          <p:spPr>
            <a:xfrm>
              <a:off x="0" y="2522250"/>
              <a:ext cx="5040000" cy="3780000"/>
            </a:xfrm>
            <a:prstGeom prst="rect">
              <a:avLst/>
            </a:prstGeom>
          </p:spPr>
        </p:pic>
      </p:grpSp>
      <p:pic>
        <p:nvPicPr>
          <p:cNvPr id="28" name="Picture 27">
            <a:extLst>
              <a:ext uri="{FF2B5EF4-FFF2-40B4-BE49-F238E27FC236}">
                <a16:creationId xmlns:a16="http://schemas.microsoft.com/office/drawing/2014/main" id="{1F10C4C1-9A43-4ACC-B697-C3D4C97C01A3}"/>
              </a:ext>
            </a:extLst>
          </p:cNvPr>
          <p:cNvPicPr>
            <a:picLocks noChangeAspect="1"/>
          </p:cNvPicPr>
          <p:nvPr/>
        </p:nvPicPr>
        <p:blipFill>
          <a:blip r:embed="rId5"/>
          <a:stretch>
            <a:fillRect/>
          </a:stretch>
        </p:blipFill>
        <p:spPr>
          <a:xfrm>
            <a:off x="181093" y="810000"/>
            <a:ext cx="4858907" cy="1512000"/>
          </a:xfrm>
          <a:prstGeom prst="rect">
            <a:avLst/>
          </a:prstGeom>
        </p:spPr>
      </p:pic>
      <p:sp>
        <p:nvSpPr>
          <p:cNvPr id="29" name="TextBox 28">
            <a:extLst>
              <a:ext uri="{FF2B5EF4-FFF2-40B4-BE49-F238E27FC236}">
                <a16:creationId xmlns:a16="http://schemas.microsoft.com/office/drawing/2014/main" id="{79CF57A1-0AE2-4A96-BD9F-1BD0F08085CF}"/>
              </a:ext>
            </a:extLst>
          </p:cNvPr>
          <p:cNvSpPr txBox="1"/>
          <p:nvPr/>
        </p:nvSpPr>
        <p:spPr>
          <a:xfrm>
            <a:off x="5165978" y="1150501"/>
            <a:ext cx="3885707" cy="830997"/>
          </a:xfrm>
          <a:prstGeom prst="rect">
            <a:avLst/>
          </a:prstGeom>
          <a:noFill/>
        </p:spPr>
        <p:txBody>
          <a:bodyPr wrap="square" rtlCol="0">
            <a:spAutoFit/>
          </a:bodyPr>
          <a:lstStyle/>
          <a:p>
            <a:r>
              <a:rPr lang="en-US" sz="1600" dirty="0">
                <a:solidFill>
                  <a:schemeClr val="accent6"/>
                </a:solidFill>
              </a:rPr>
              <a:t>The ESRF site, and machine are stretching along the valley and river axes…</a:t>
            </a:r>
            <a:endParaRPr lang="en-GB" sz="1600" dirty="0">
              <a:solidFill>
                <a:schemeClr val="accent6"/>
              </a:solidFill>
            </a:endParaRPr>
          </a:p>
        </p:txBody>
      </p:sp>
    </p:spTree>
    <p:extLst>
      <p:ext uri="{BB962C8B-B14F-4D97-AF65-F5344CB8AC3E}">
        <p14:creationId xmlns:p14="http://schemas.microsoft.com/office/powerpoint/2010/main" val="1453386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6722E-6E20-479E-8AAD-8036C5892633}"/>
              </a:ext>
            </a:extLst>
          </p:cNvPr>
          <p:cNvSpPr>
            <a:spLocks noGrp="1"/>
          </p:cNvSpPr>
          <p:nvPr>
            <p:ph type="title"/>
          </p:nvPr>
        </p:nvSpPr>
        <p:spPr/>
        <p:txBody>
          <a:bodyPr/>
          <a:lstStyle/>
          <a:p>
            <a:r>
              <a:rPr lang="en-US" dirty="0"/>
              <a:t>Long term Vertical deformation</a:t>
            </a:r>
            <a:endParaRPr lang="en-GB" dirty="0"/>
          </a:p>
        </p:txBody>
      </p:sp>
      <p:sp>
        <p:nvSpPr>
          <p:cNvPr id="3" name="Footer Placeholder 2">
            <a:extLst>
              <a:ext uri="{FF2B5EF4-FFF2-40B4-BE49-F238E27FC236}">
                <a16:creationId xmlns:a16="http://schemas.microsoft.com/office/drawing/2014/main" id="{76B52166-A1EF-4BFF-B554-B8BAD03BD948}"/>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40" name="Group 39">
            <a:extLst>
              <a:ext uri="{FF2B5EF4-FFF2-40B4-BE49-F238E27FC236}">
                <a16:creationId xmlns:a16="http://schemas.microsoft.com/office/drawing/2014/main" id="{E3A23BAC-583B-4DDE-8D8F-AD3EA3337AF1}"/>
              </a:ext>
            </a:extLst>
          </p:cNvPr>
          <p:cNvGrpSpPr/>
          <p:nvPr/>
        </p:nvGrpSpPr>
        <p:grpSpPr>
          <a:xfrm>
            <a:off x="0" y="2412000"/>
            <a:ext cx="8964000" cy="4003572"/>
            <a:chOff x="0" y="2418057"/>
            <a:chExt cx="8964000" cy="4003572"/>
          </a:xfrm>
        </p:grpSpPr>
        <p:grpSp>
          <p:nvGrpSpPr>
            <p:cNvPr id="38" name="Group 37">
              <a:extLst>
                <a:ext uri="{FF2B5EF4-FFF2-40B4-BE49-F238E27FC236}">
                  <a16:creationId xmlns:a16="http://schemas.microsoft.com/office/drawing/2014/main" id="{FCC7A7BD-402C-45AE-B29A-FA0908DD3037}"/>
                </a:ext>
              </a:extLst>
            </p:cNvPr>
            <p:cNvGrpSpPr/>
            <p:nvPr/>
          </p:nvGrpSpPr>
          <p:grpSpPr>
            <a:xfrm>
              <a:off x="5189276" y="2418057"/>
              <a:ext cx="3774724" cy="4003572"/>
              <a:chOff x="5189276" y="2418057"/>
              <a:chExt cx="3774724" cy="4003572"/>
            </a:xfrm>
          </p:grpSpPr>
          <p:pic>
            <p:nvPicPr>
              <p:cNvPr id="4" name="Picture 3">
                <a:extLst>
                  <a:ext uri="{FF2B5EF4-FFF2-40B4-BE49-F238E27FC236}">
                    <a16:creationId xmlns:a16="http://schemas.microsoft.com/office/drawing/2014/main" id="{C0EE92D1-65E7-4071-96F6-0CC079CFBC79}"/>
                  </a:ext>
                </a:extLst>
              </p:cNvPr>
              <p:cNvPicPr>
                <a:picLocks noChangeAspect="1"/>
              </p:cNvPicPr>
              <p:nvPr/>
            </p:nvPicPr>
            <p:blipFill rotWithShape="1">
              <a:blip r:embed="rId2">
                <a:clrChange>
                  <a:clrFrom>
                    <a:srgbClr val="FFFFFF"/>
                  </a:clrFrom>
                  <a:clrTo>
                    <a:srgbClr val="FFFFFF">
                      <a:alpha val="0"/>
                    </a:srgbClr>
                  </a:clrTo>
                </a:clrChange>
              </a:blip>
              <a:srcRect l="14640" r="14593"/>
              <a:stretch/>
            </p:blipFill>
            <p:spPr>
              <a:xfrm>
                <a:off x="5189279" y="2418057"/>
                <a:ext cx="3774719" cy="4000500"/>
              </a:xfrm>
              <a:prstGeom prst="rect">
                <a:avLst/>
              </a:prstGeom>
            </p:spPr>
          </p:pic>
          <p:pic>
            <p:nvPicPr>
              <p:cNvPr id="16" name="Picture 5">
                <a:extLst>
                  <a:ext uri="{FF2B5EF4-FFF2-40B4-BE49-F238E27FC236}">
                    <a16:creationId xmlns:a16="http://schemas.microsoft.com/office/drawing/2014/main" id="{808CC57A-C522-4FCA-B01B-36E63ABFF497}"/>
                  </a:ext>
                </a:extLst>
              </p:cNvPr>
              <p:cNvPicPr>
                <a:picLocks noChangeAspect="1" noChangeArrowheads="1"/>
              </p:cNvPicPr>
              <p:nvPr/>
            </p:nvPicPr>
            <p:blipFill>
              <a:blip r:embed="rId3" cstate="print"/>
              <a:srcRect/>
              <a:stretch>
                <a:fillRect/>
              </a:stretch>
            </p:blipFill>
            <p:spPr bwMode="auto">
              <a:xfrm>
                <a:off x="5189281" y="2468718"/>
                <a:ext cx="3774718" cy="3615022"/>
              </a:xfrm>
              <a:prstGeom prst="rect">
                <a:avLst/>
              </a:prstGeom>
              <a:noFill/>
              <a:ln w="9525">
                <a:noFill/>
                <a:miter lim="800000"/>
                <a:headEnd/>
                <a:tailEnd/>
              </a:ln>
            </p:spPr>
          </p:pic>
          <p:sp>
            <p:nvSpPr>
              <p:cNvPr id="14" name="Rectangle 13">
                <a:extLst>
                  <a:ext uri="{FF2B5EF4-FFF2-40B4-BE49-F238E27FC236}">
                    <a16:creationId xmlns:a16="http://schemas.microsoft.com/office/drawing/2014/main" id="{26A2363F-314B-427E-9E88-C11EC2FB05C2}"/>
                  </a:ext>
                </a:extLst>
              </p:cNvPr>
              <p:cNvSpPr/>
              <p:nvPr/>
            </p:nvSpPr>
            <p:spPr>
              <a:xfrm>
                <a:off x="5189282" y="2468717"/>
                <a:ext cx="3774718" cy="3615021"/>
              </a:xfrm>
              <a:prstGeom prst="rect">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Picture 29">
                <a:extLst>
                  <a:ext uri="{FF2B5EF4-FFF2-40B4-BE49-F238E27FC236}">
                    <a16:creationId xmlns:a16="http://schemas.microsoft.com/office/drawing/2014/main" id="{7A5F3C4E-5144-4B3B-8258-CBC12EF7C9CD}"/>
                  </a:ext>
                </a:extLst>
              </p:cNvPr>
              <p:cNvPicPr>
                <a:picLocks noChangeAspect="1"/>
              </p:cNvPicPr>
              <p:nvPr/>
            </p:nvPicPr>
            <p:blipFill rotWithShape="1">
              <a:blip r:embed="rId4">
                <a:clrChange>
                  <a:clrFrom>
                    <a:srgbClr val="FFFFFF"/>
                  </a:clrFrom>
                  <a:clrTo>
                    <a:srgbClr val="FFFFFF">
                      <a:alpha val="0"/>
                    </a:srgbClr>
                  </a:clrTo>
                </a:clrChange>
              </a:blip>
              <a:srcRect l="14800" r="14433"/>
              <a:stretch/>
            </p:blipFill>
            <p:spPr>
              <a:xfrm>
                <a:off x="5189276" y="2421129"/>
                <a:ext cx="3774721" cy="4000500"/>
              </a:xfrm>
              <a:prstGeom prst="rect">
                <a:avLst/>
              </a:prstGeom>
            </p:spPr>
          </p:pic>
          <p:cxnSp>
            <p:nvCxnSpPr>
              <p:cNvPr id="23" name="Straight Connector 22">
                <a:extLst>
                  <a:ext uri="{FF2B5EF4-FFF2-40B4-BE49-F238E27FC236}">
                    <a16:creationId xmlns:a16="http://schemas.microsoft.com/office/drawing/2014/main" id="{A63F59BF-2FC0-4A0E-989C-F111C1B95BF9}"/>
                  </a:ext>
                </a:extLst>
              </p:cNvPr>
              <p:cNvCxnSpPr>
                <a:cxnSpLocks/>
              </p:cNvCxnSpPr>
              <p:nvPr/>
            </p:nvCxnSpPr>
            <p:spPr>
              <a:xfrm flipV="1">
                <a:off x="6671348" y="4250575"/>
                <a:ext cx="906263" cy="212268"/>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357325-6D5D-4601-912F-7D28B84B255A}"/>
                  </a:ext>
                </a:extLst>
              </p:cNvPr>
              <p:cNvSpPr txBox="1"/>
              <p:nvPr/>
            </p:nvSpPr>
            <p:spPr>
              <a:xfrm>
                <a:off x="7577611" y="4132013"/>
                <a:ext cx="418704" cy="246221"/>
              </a:xfrm>
              <a:prstGeom prst="rect">
                <a:avLst/>
              </a:prstGeom>
              <a:solidFill>
                <a:schemeClr val="bg1"/>
              </a:solidFill>
              <a:effectLst>
                <a:softEdge rad="63500"/>
              </a:effectLst>
            </p:spPr>
            <p:txBody>
              <a:bodyPr wrap="none" rtlCol="0">
                <a:spAutoFit/>
              </a:bodyPr>
              <a:lstStyle/>
              <a:p>
                <a:r>
                  <a:rPr lang="en-US" sz="1000" dirty="0">
                    <a:solidFill>
                      <a:schemeClr val="accent6"/>
                    </a:solidFill>
                  </a:rPr>
                  <a:t>C01</a:t>
                </a:r>
                <a:endParaRPr lang="en-GB" sz="1000" dirty="0">
                  <a:solidFill>
                    <a:schemeClr val="accent6"/>
                  </a:solidFill>
                </a:endParaRPr>
              </a:p>
            </p:txBody>
          </p:sp>
          <p:sp>
            <p:nvSpPr>
              <p:cNvPr id="20" name="TextBox 19">
                <a:extLst>
                  <a:ext uri="{FF2B5EF4-FFF2-40B4-BE49-F238E27FC236}">
                    <a16:creationId xmlns:a16="http://schemas.microsoft.com/office/drawing/2014/main" id="{B804137D-4561-47E4-B483-E2F969FEC245}"/>
                  </a:ext>
                </a:extLst>
              </p:cNvPr>
              <p:cNvSpPr txBox="1"/>
              <p:nvPr/>
            </p:nvSpPr>
            <p:spPr>
              <a:xfrm>
                <a:off x="6208169" y="4378524"/>
                <a:ext cx="418704" cy="246221"/>
              </a:xfrm>
              <a:prstGeom prst="rect">
                <a:avLst/>
              </a:prstGeom>
              <a:solidFill>
                <a:schemeClr val="bg1"/>
              </a:solidFill>
              <a:effectLst>
                <a:softEdge rad="63500"/>
              </a:effectLst>
            </p:spPr>
            <p:txBody>
              <a:bodyPr wrap="none" rtlCol="0">
                <a:spAutoFit/>
              </a:bodyPr>
              <a:lstStyle/>
              <a:p>
                <a:r>
                  <a:rPr lang="en-US" sz="1000" dirty="0">
                    <a:solidFill>
                      <a:schemeClr val="accent6"/>
                    </a:solidFill>
                  </a:rPr>
                  <a:t>C17</a:t>
                </a:r>
                <a:endParaRPr lang="en-GB" sz="1000" dirty="0">
                  <a:solidFill>
                    <a:schemeClr val="accent6"/>
                  </a:solidFill>
                </a:endParaRPr>
              </a:p>
            </p:txBody>
          </p:sp>
          <p:cxnSp>
            <p:nvCxnSpPr>
              <p:cNvPr id="18" name="Straight Arrow Connector 17">
                <a:extLst>
                  <a:ext uri="{FF2B5EF4-FFF2-40B4-BE49-F238E27FC236}">
                    <a16:creationId xmlns:a16="http://schemas.microsoft.com/office/drawing/2014/main" id="{A235E97E-D333-4B60-89F1-A95FA72B3BE9}"/>
                  </a:ext>
                </a:extLst>
              </p:cNvPr>
              <p:cNvCxnSpPr>
                <a:cxnSpLocks noChangeAspect="1"/>
              </p:cNvCxnSpPr>
              <p:nvPr/>
            </p:nvCxnSpPr>
            <p:spPr>
              <a:xfrm rot="-180000" flipV="1">
                <a:off x="7800209" y="3787420"/>
                <a:ext cx="621434" cy="197104"/>
              </a:xfrm>
              <a:prstGeom prst="straightConnector1">
                <a:avLst/>
              </a:prstGeom>
              <a:ln w="57150">
                <a:solidFill>
                  <a:schemeClr val="accent6"/>
                </a:solidFill>
                <a:tailEnd type="arrow"/>
              </a:ln>
              <a:effectLst>
                <a:glow rad="63500">
                  <a:schemeClr val="accent1">
                    <a:satMod val="175000"/>
                    <a:alpha val="40000"/>
                  </a:schemeClr>
                </a:glow>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a:schemeClr val="tx1"/>
              </a:fontRef>
            </p:style>
          </p:cxnSp>
          <p:sp>
            <p:nvSpPr>
              <p:cNvPr id="21" name="TextBox 20">
                <a:extLst>
                  <a:ext uri="{FF2B5EF4-FFF2-40B4-BE49-F238E27FC236}">
                    <a16:creationId xmlns:a16="http://schemas.microsoft.com/office/drawing/2014/main" id="{ABDC92B4-A2A9-405E-8C96-C5EFC2F1FE7A}"/>
                  </a:ext>
                </a:extLst>
              </p:cNvPr>
              <p:cNvSpPr txBox="1"/>
              <p:nvPr/>
            </p:nvSpPr>
            <p:spPr>
              <a:xfrm>
                <a:off x="7151621" y="3132045"/>
                <a:ext cx="473206" cy="230832"/>
              </a:xfrm>
              <a:prstGeom prst="rect">
                <a:avLst/>
              </a:prstGeom>
              <a:solidFill>
                <a:schemeClr val="bg1"/>
              </a:solidFill>
              <a:effectLst>
                <a:softEdge rad="63500"/>
              </a:effectLst>
            </p:spPr>
            <p:txBody>
              <a:bodyPr wrap="none" rtlCol="0">
                <a:spAutoFit/>
              </a:bodyPr>
              <a:lstStyle/>
              <a:p>
                <a:r>
                  <a:rPr lang="en-US" sz="900" dirty="0">
                    <a:solidFill>
                      <a:schemeClr val="accent6"/>
                    </a:solidFill>
                  </a:rPr>
                  <a:t>0 mm</a:t>
                </a:r>
                <a:endParaRPr lang="en-GB" sz="900" dirty="0">
                  <a:solidFill>
                    <a:schemeClr val="accent6"/>
                  </a:solidFill>
                </a:endParaRPr>
              </a:p>
            </p:txBody>
          </p:sp>
          <p:sp>
            <p:nvSpPr>
              <p:cNvPr id="22" name="TextBox 21">
                <a:extLst>
                  <a:ext uri="{FF2B5EF4-FFF2-40B4-BE49-F238E27FC236}">
                    <a16:creationId xmlns:a16="http://schemas.microsoft.com/office/drawing/2014/main" id="{6334A26C-8C67-4F69-8261-89C60438519E}"/>
                  </a:ext>
                </a:extLst>
              </p:cNvPr>
              <p:cNvSpPr txBox="1"/>
              <p:nvPr/>
            </p:nvSpPr>
            <p:spPr>
              <a:xfrm>
                <a:off x="7089689" y="2596055"/>
                <a:ext cx="636713" cy="230832"/>
              </a:xfrm>
              <a:prstGeom prst="rect">
                <a:avLst/>
              </a:prstGeom>
              <a:solidFill>
                <a:schemeClr val="bg1"/>
              </a:solidFill>
              <a:effectLst>
                <a:softEdge rad="63500"/>
              </a:effectLst>
            </p:spPr>
            <p:txBody>
              <a:bodyPr wrap="none" rtlCol="0">
                <a:spAutoFit/>
              </a:bodyPr>
              <a:lstStyle/>
              <a:p>
                <a:r>
                  <a:rPr lang="en-US" sz="900" dirty="0">
                    <a:solidFill>
                      <a:schemeClr val="accent6"/>
                    </a:solidFill>
                  </a:rPr>
                  <a:t>+2.5 mm</a:t>
                </a:r>
                <a:endParaRPr lang="en-GB" sz="900" dirty="0">
                  <a:solidFill>
                    <a:schemeClr val="accent6"/>
                  </a:solidFill>
                </a:endParaRPr>
              </a:p>
            </p:txBody>
          </p:sp>
          <p:sp>
            <p:nvSpPr>
              <p:cNvPr id="24" name="TextBox 23">
                <a:extLst>
                  <a:ext uri="{FF2B5EF4-FFF2-40B4-BE49-F238E27FC236}">
                    <a16:creationId xmlns:a16="http://schemas.microsoft.com/office/drawing/2014/main" id="{0A8BA404-82A9-4C0D-963B-5B229ABED66C}"/>
                  </a:ext>
                </a:extLst>
              </p:cNvPr>
              <p:cNvSpPr txBox="1"/>
              <p:nvPr/>
            </p:nvSpPr>
            <p:spPr>
              <a:xfrm>
                <a:off x="7108832" y="3915756"/>
                <a:ext cx="607859" cy="230832"/>
              </a:xfrm>
              <a:prstGeom prst="rect">
                <a:avLst/>
              </a:prstGeom>
              <a:solidFill>
                <a:schemeClr val="bg1"/>
              </a:solidFill>
              <a:effectLst>
                <a:softEdge rad="63500"/>
              </a:effectLst>
            </p:spPr>
            <p:txBody>
              <a:bodyPr wrap="none" rtlCol="0">
                <a:spAutoFit/>
              </a:bodyPr>
              <a:lstStyle/>
              <a:p>
                <a:r>
                  <a:rPr lang="en-US" sz="900" dirty="0">
                    <a:solidFill>
                      <a:schemeClr val="accent6"/>
                    </a:solidFill>
                  </a:rPr>
                  <a:t>-3.5 mm</a:t>
                </a:r>
                <a:endParaRPr lang="en-GB" sz="900" dirty="0">
                  <a:solidFill>
                    <a:schemeClr val="accent6"/>
                  </a:solidFill>
                </a:endParaRPr>
              </a:p>
            </p:txBody>
          </p:sp>
        </p:grpSp>
        <p:pic>
          <p:nvPicPr>
            <p:cNvPr id="36" name="Picture 35">
              <a:extLst>
                <a:ext uri="{FF2B5EF4-FFF2-40B4-BE49-F238E27FC236}">
                  <a16:creationId xmlns:a16="http://schemas.microsoft.com/office/drawing/2014/main" id="{7F9806F6-6C87-4AB8-B18B-F264C511D828}"/>
                </a:ext>
              </a:extLst>
            </p:cNvPr>
            <p:cNvPicPr>
              <a:picLocks noChangeAspect="1"/>
            </p:cNvPicPr>
            <p:nvPr/>
          </p:nvPicPr>
          <p:blipFill>
            <a:blip r:embed="rId5"/>
            <a:stretch>
              <a:fillRect/>
            </a:stretch>
          </p:blipFill>
          <p:spPr>
            <a:xfrm>
              <a:off x="0" y="2529843"/>
              <a:ext cx="5040000" cy="3780000"/>
            </a:xfrm>
            <a:prstGeom prst="rect">
              <a:avLst/>
            </a:prstGeom>
          </p:spPr>
        </p:pic>
      </p:grpSp>
      <p:pic>
        <p:nvPicPr>
          <p:cNvPr id="37" name="Picture 36">
            <a:extLst>
              <a:ext uri="{FF2B5EF4-FFF2-40B4-BE49-F238E27FC236}">
                <a16:creationId xmlns:a16="http://schemas.microsoft.com/office/drawing/2014/main" id="{BB07BA5C-9B8B-49AE-A453-20EB1F0B4FC2}"/>
              </a:ext>
            </a:extLst>
          </p:cNvPr>
          <p:cNvPicPr>
            <a:picLocks noChangeAspect="1"/>
          </p:cNvPicPr>
          <p:nvPr/>
        </p:nvPicPr>
        <p:blipFill>
          <a:blip r:embed="rId6"/>
          <a:stretch>
            <a:fillRect/>
          </a:stretch>
        </p:blipFill>
        <p:spPr>
          <a:xfrm>
            <a:off x="181093" y="810000"/>
            <a:ext cx="4858907" cy="1512000"/>
          </a:xfrm>
          <a:prstGeom prst="rect">
            <a:avLst/>
          </a:prstGeom>
        </p:spPr>
      </p:pic>
      <p:sp>
        <p:nvSpPr>
          <p:cNvPr id="41" name="TextBox 40">
            <a:extLst>
              <a:ext uri="{FF2B5EF4-FFF2-40B4-BE49-F238E27FC236}">
                <a16:creationId xmlns:a16="http://schemas.microsoft.com/office/drawing/2014/main" id="{65684C89-0EB9-431C-BFC1-29B6726402FE}"/>
              </a:ext>
            </a:extLst>
          </p:cNvPr>
          <p:cNvSpPr txBox="1"/>
          <p:nvPr/>
        </p:nvSpPr>
        <p:spPr>
          <a:xfrm>
            <a:off x="5165978" y="1150501"/>
            <a:ext cx="3885707" cy="830997"/>
          </a:xfrm>
          <a:prstGeom prst="rect">
            <a:avLst/>
          </a:prstGeom>
          <a:noFill/>
        </p:spPr>
        <p:txBody>
          <a:bodyPr wrap="square" rtlCol="0">
            <a:spAutoFit/>
          </a:bodyPr>
          <a:lstStyle/>
          <a:p>
            <a:r>
              <a:rPr lang="en-US" sz="1600" dirty="0">
                <a:solidFill>
                  <a:schemeClr val="accent6"/>
                </a:solidFill>
              </a:rPr>
              <a:t>The ESRF site, and machine are tilting across the valley as we have already observed…</a:t>
            </a:r>
            <a:endParaRPr lang="en-GB" sz="1600" dirty="0">
              <a:solidFill>
                <a:schemeClr val="accent6"/>
              </a:solidFill>
            </a:endParaRPr>
          </a:p>
        </p:txBody>
      </p:sp>
    </p:spTree>
    <p:extLst>
      <p:ext uri="{BB962C8B-B14F-4D97-AF65-F5344CB8AC3E}">
        <p14:creationId xmlns:p14="http://schemas.microsoft.com/office/powerpoint/2010/main" val="1389556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6722E-6E20-479E-8AAD-8036C5892633}"/>
              </a:ext>
            </a:extLst>
          </p:cNvPr>
          <p:cNvSpPr>
            <a:spLocks noGrp="1"/>
          </p:cNvSpPr>
          <p:nvPr>
            <p:ph type="title"/>
          </p:nvPr>
        </p:nvSpPr>
        <p:spPr/>
        <p:txBody>
          <a:bodyPr/>
          <a:lstStyle/>
          <a:p>
            <a:r>
              <a:rPr lang="en-US" dirty="0"/>
              <a:t>Deformation due to dam purging</a:t>
            </a:r>
            <a:endParaRPr lang="en-GB" dirty="0"/>
          </a:p>
        </p:txBody>
      </p:sp>
      <p:sp>
        <p:nvSpPr>
          <p:cNvPr id="3" name="Footer Placeholder 2">
            <a:extLst>
              <a:ext uri="{FF2B5EF4-FFF2-40B4-BE49-F238E27FC236}">
                <a16:creationId xmlns:a16="http://schemas.microsoft.com/office/drawing/2014/main" id="{76B52166-A1EF-4BFF-B554-B8BAD03BD948}"/>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30" name="Group 29">
            <a:extLst>
              <a:ext uri="{FF2B5EF4-FFF2-40B4-BE49-F238E27FC236}">
                <a16:creationId xmlns:a16="http://schemas.microsoft.com/office/drawing/2014/main" id="{A8E5B9FA-E6D2-4A2B-984F-E471A65D7D38}"/>
              </a:ext>
            </a:extLst>
          </p:cNvPr>
          <p:cNvGrpSpPr/>
          <p:nvPr/>
        </p:nvGrpSpPr>
        <p:grpSpPr>
          <a:xfrm>
            <a:off x="-3973" y="2412000"/>
            <a:ext cx="8967973" cy="4000500"/>
            <a:chOff x="-3973" y="2430113"/>
            <a:chExt cx="8967973" cy="4000500"/>
          </a:xfrm>
        </p:grpSpPr>
        <p:grpSp>
          <p:nvGrpSpPr>
            <p:cNvPr id="29" name="Group 28">
              <a:extLst>
                <a:ext uri="{FF2B5EF4-FFF2-40B4-BE49-F238E27FC236}">
                  <a16:creationId xmlns:a16="http://schemas.microsoft.com/office/drawing/2014/main" id="{1A9D855A-26D9-4E45-BA68-B4957B8DA256}"/>
                </a:ext>
              </a:extLst>
            </p:cNvPr>
            <p:cNvGrpSpPr/>
            <p:nvPr/>
          </p:nvGrpSpPr>
          <p:grpSpPr>
            <a:xfrm>
              <a:off x="5189281" y="2430113"/>
              <a:ext cx="3774719" cy="4000500"/>
              <a:chOff x="5189281" y="2430113"/>
              <a:chExt cx="3774719" cy="4000500"/>
            </a:xfrm>
          </p:grpSpPr>
          <p:pic>
            <p:nvPicPr>
              <p:cNvPr id="16" name="Picture 5">
                <a:extLst>
                  <a:ext uri="{FF2B5EF4-FFF2-40B4-BE49-F238E27FC236}">
                    <a16:creationId xmlns:a16="http://schemas.microsoft.com/office/drawing/2014/main" id="{808CC57A-C522-4FCA-B01B-36E63ABFF497}"/>
                  </a:ext>
                </a:extLst>
              </p:cNvPr>
              <p:cNvPicPr>
                <a:picLocks noChangeAspect="1" noChangeArrowheads="1"/>
              </p:cNvPicPr>
              <p:nvPr/>
            </p:nvPicPr>
            <p:blipFill>
              <a:blip r:embed="rId2" cstate="print"/>
              <a:srcRect/>
              <a:stretch>
                <a:fillRect/>
              </a:stretch>
            </p:blipFill>
            <p:spPr bwMode="auto">
              <a:xfrm>
                <a:off x="5189281" y="2468718"/>
                <a:ext cx="3774718" cy="3615022"/>
              </a:xfrm>
              <a:prstGeom prst="rect">
                <a:avLst/>
              </a:prstGeom>
              <a:noFill/>
              <a:ln w="9525">
                <a:noFill/>
                <a:miter lim="800000"/>
                <a:headEnd/>
                <a:tailEnd/>
              </a:ln>
            </p:spPr>
          </p:pic>
          <p:sp>
            <p:nvSpPr>
              <p:cNvPr id="14" name="Rectangle 13">
                <a:extLst>
                  <a:ext uri="{FF2B5EF4-FFF2-40B4-BE49-F238E27FC236}">
                    <a16:creationId xmlns:a16="http://schemas.microsoft.com/office/drawing/2014/main" id="{26A2363F-314B-427E-9E88-C11EC2FB05C2}"/>
                  </a:ext>
                </a:extLst>
              </p:cNvPr>
              <p:cNvSpPr/>
              <p:nvPr/>
            </p:nvSpPr>
            <p:spPr>
              <a:xfrm>
                <a:off x="5189282" y="2468717"/>
                <a:ext cx="3774718" cy="3615021"/>
              </a:xfrm>
              <a:prstGeom prst="rect">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7C347C09-E878-4224-A47F-B7523F0ACDA8}"/>
                  </a:ext>
                </a:extLst>
              </p:cNvPr>
              <p:cNvPicPr>
                <a:picLocks noChangeAspect="1"/>
              </p:cNvPicPr>
              <p:nvPr/>
            </p:nvPicPr>
            <p:blipFill rotWithShape="1">
              <a:blip r:embed="rId3">
                <a:clrChange>
                  <a:clrFrom>
                    <a:srgbClr val="FFFFFF"/>
                  </a:clrFrom>
                  <a:clrTo>
                    <a:srgbClr val="FFFFFF">
                      <a:alpha val="0"/>
                    </a:srgbClr>
                  </a:clrTo>
                </a:clrChange>
              </a:blip>
              <a:srcRect l="15300" r="13933"/>
              <a:stretch/>
            </p:blipFill>
            <p:spPr>
              <a:xfrm>
                <a:off x="5189281" y="2430113"/>
                <a:ext cx="3774718" cy="4000500"/>
              </a:xfrm>
              <a:prstGeom prst="rect">
                <a:avLst/>
              </a:prstGeom>
            </p:spPr>
          </p:pic>
          <p:cxnSp>
            <p:nvCxnSpPr>
              <p:cNvPr id="23" name="Straight Connector 22">
                <a:extLst>
                  <a:ext uri="{FF2B5EF4-FFF2-40B4-BE49-F238E27FC236}">
                    <a16:creationId xmlns:a16="http://schemas.microsoft.com/office/drawing/2014/main" id="{A63F59BF-2FC0-4A0E-989C-F111C1B95BF9}"/>
                  </a:ext>
                </a:extLst>
              </p:cNvPr>
              <p:cNvCxnSpPr>
                <a:cxnSpLocks/>
              </p:cNvCxnSpPr>
              <p:nvPr/>
            </p:nvCxnSpPr>
            <p:spPr>
              <a:xfrm flipV="1">
                <a:off x="6671348" y="4250575"/>
                <a:ext cx="906263" cy="212268"/>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357325-6D5D-4601-912F-7D28B84B255A}"/>
                  </a:ext>
                </a:extLst>
              </p:cNvPr>
              <p:cNvSpPr txBox="1"/>
              <p:nvPr/>
            </p:nvSpPr>
            <p:spPr>
              <a:xfrm>
                <a:off x="7577611" y="4132013"/>
                <a:ext cx="418704" cy="246221"/>
              </a:xfrm>
              <a:prstGeom prst="rect">
                <a:avLst/>
              </a:prstGeom>
              <a:solidFill>
                <a:schemeClr val="bg1"/>
              </a:solidFill>
              <a:effectLst>
                <a:softEdge rad="63500"/>
              </a:effectLst>
            </p:spPr>
            <p:txBody>
              <a:bodyPr wrap="none" rtlCol="0">
                <a:spAutoFit/>
              </a:bodyPr>
              <a:lstStyle/>
              <a:p>
                <a:r>
                  <a:rPr lang="en-US" sz="1000" dirty="0">
                    <a:solidFill>
                      <a:schemeClr val="accent6"/>
                    </a:solidFill>
                  </a:rPr>
                  <a:t>C01</a:t>
                </a:r>
                <a:endParaRPr lang="en-GB" sz="1000" dirty="0">
                  <a:solidFill>
                    <a:schemeClr val="accent6"/>
                  </a:solidFill>
                </a:endParaRPr>
              </a:p>
            </p:txBody>
          </p:sp>
          <p:sp>
            <p:nvSpPr>
              <p:cNvPr id="20" name="TextBox 19">
                <a:extLst>
                  <a:ext uri="{FF2B5EF4-FFF2-40B4-BE49-F238E27FC236}">
                    <a16:creationId xmlns:a16="http://schemas.microsoft.com/office/drawing/2014/main" id="{B804137D-4561-47E4-B483-E2F969FEC245}"/>
                  </a:ext>
                </a:extLst>
              </p:cNvPr>
              <p:cNvSpPr txBox="1"/>
              <p:nvPr/>
            </p:nvSpPr>
            <p:spPr>
              <a:xfrm>
                <a:off x="6208169" y="4378234"/>
                <a:ext cx="418704" cy="246221"/>
              </a:xfrm>
              <a:prstGeom prst="rect">
                <a:avLst/>
              </a:prstGeom>
              <a:solidFill>
                <a:schemeClr val="bg1"/>
              </a:solidFill>
              <a:effectLst>
                <a:softEdge rad="63500"/>
              </a:effectLst>
            </p:spPr>
            <p:txBody>
              <a:bodyPr wrap="none" rtlCol="0">
                <a:spAutoFit/>
              </a:bodyPr>
              <a:lstStyle/>
              <a:p>
                <a:r>
                  <a:rPr lang="en-US" sz="1000" dirty="0">
                    <a:solidFill>
                      <a:schemeClr val="accent6"/>
                    </a:solidFill>
                  </a:rPr>
                  <a:t>C17</a:t>
                </a:r>
                <a:endParaRPr lang="en-GB" sz="1000" dirty="0">
                  <a:solidFill>
                    <a:schemeClr val="accent6"/>
                  </a:solidFill>
                </a:endParaRPr>
              </a:p>
            </p:txBody>
          </p:sp>
          <p:cxnSp>
            <p:nvCxnSpPr>
              <p:cNvPr id="18" name="Straight Arrow Connector 17">
                <a:extLst>
                  <a:ext uri="{FF2B5EF4-FFF2-40B4-BE49-F238E27FC236}">
                    <a16:creationId xmlns:a16="http://schemas.microsoft.com/office/drawing/2014/main" id="{A235E97E-D333-4B60-89F1-A95FA72B3BE9}"/>
                  </a:ext>
                </a:extLst>
              </p:cNvPr>
              <p:cNvCxnSpPr>
                <a:cxnSpLocks noChangeAspect="1"/>
              </p:cNvCxnSpPr>
              <p:nvPr/>
            </p:nvCxnSpPr>
            <p:spPr>
              <a:xfrm flipV="1">
                <a:off x="7288925" y="2999381"/>
                <a:ext cx="137708" cy="649002"/>
              </a:xfrm>
              <a:prstGeom prst="straightConnector1">
                <a:avLst/>
              </a:prstGeom>
              <a:ln w="57150">
                <a:solidFill>
                  <a:schemeClr val="accent6"/>
                </a:solidFill>
                <a:tailEnd type="arrow"/>
              </a:ln>
              <a:effectLst>
                <a:glow rad="63500">
                  <a:schemeClr val="accent1">
                    <a:satMod val="175000"/>
                    <a:alpha val="40000"/>
                  </a:schemeClr>
                </a:glow>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a:schemeClr val="tx1"/>
              </a:fontRef>
            </p:style>
          </p:cxnSp>
          <p:sp>
            <p:nvSpPr>
              <p:cNvPr id="21" name="TextBox 20">
                <a:extLst>
                  <a:ext uri="{FF2B5EF4-FFF2-40B4-BE49-F238E27FC236}">
                    <a16:creationId xmlns:a16="http://schemas.microsoft.com/office/drawing/2014/main" id="{ABDC92B4-A2A9-405E-8C96-C5EFC2F1FE7A}"/>
                  </a:ext>
                </a:extLst>
              </p:cNvPr>
              <p:cNvSpPr txBox="1"/>
              <p:nvPr/>
            </p:nvSpPr>
            <p:spPr>
              <a:xfrm>
                <a:off x="6685642" y="3132045"/>
                <a:ext cx="473206" cy="230832"/>
              </a:xfrm>
              <a:prstGeom prst="rect">
                <a:avLst/>
              </a:prstGeom>
              <a:solidFill>
                <a:schemeClr val="bg1"/>
              </a:solidFill>
              <a:effectLst>
                <a:softEdge rad="63500"/>
              </a:effectLst>
            </p:spPr>
            <p:txBody>
              <a:bodyPr wrap="none" rtlCol="0">
                <a:spAutoFit/>
              </a:bodyPr>
              <a:lstStyle/>
              <a:p>
                <a:r>
                  <a:rPr lang="en-US" sz="900" dirty="0">
                    <a:solidFill>
                      <a:schemeClr val="accent6"/>
                    </a:solidFill>
                  </a:rPr>
                  <a:t>0 mm</a:t>
                </a:r>
                <a:endParaRPr lang="en-GB" sz="900" dirty="0">
                  <a:solidFill>
                    <a:schemeClr val="accent6"/>
                  </a:solidFill>
                </a:endParaRPr>
              </a:p>
            </p:txBody>
          </p:sp>
          <p:sp>
            <p:nvSpPr>
              <p:cNvPr id="22" name="TextBox 21">
                <a:extLst>
                  <a:ext uri="{FF2B5EF4-FFF2-40B4-BE49-F238E27FC236}">
                    <a16:creationId xmlns:a16="http://schemas.microsoft.com/office/drawing/2014/main" id="{6334A26C-8C67-4F69-8261-89C60438519E}"/>
                  </a:ext>
                </a:extLst>
              </p:cNvPr>
              <p:cNvSpPr txBox="1"/>
              <p:nvPr/>
            </p:nvSpPr>
            <p:spPr>
              <a:xfrm>
                <a:off x="6522135" y="2596055"/>
                <a:ext cx="636713" cy="230832"/>
              </a:xfrm>
              <a:prstGeom prst="rect">
                <a:avLst/>
              </a:prstGeom>
              <a:solidFill>
                <a:schemeClr val="bg1"/>
              </a:solidFill>
              <a:effectLst>
                <a:softEdge rad="63500"/>
              </a:effectLst>
            </p:spPr>
            <p:txBody>
              <a:bodyPr wrap="none" rtlCol="0">
                <a:spAutoFit/>
              </a:bodyPr>
              <a:lstStyle/>
              <a:p>
                <a:r>
                  <a:rPr lang="en-US" sz="900" dirty="0">
                    <a:solidFill>
                      <a:schemeClr val="accent6"/>
                    </a:solidFill>
                  </a:rPr>
                  <a:t>+0.4 mm</a:t>
                </a:r>
                <a:endParaRPr lang="en-GB" sz="900" dirty="0">
                  <a:solidFill>
                    <a:schemeClr val="accent6"/>
                  </a:solidFill>
                </a:endParaRPr>
              </a:p>
            </p:txBody>
          </p:sp>
          <p:sp>
            <p:nvSpPr>
              <p:cNvPr id="24" name="TextBox 23">
                <a:extLst>
                  <a:ext uri="{FF2B5EF4-FFF2-40B4-BE49-F238E27FC236}">
                    <a16:creationId xmlns:a16="http://schemas.microsoft.com/office/drawing/2014/main" id="{0A8BA404-82A9-4C0D-963B-5B229ABED66C}"/>
                  </a:ext>
                </a:extLst>
              </p:cNvPr>
              <p:cNvSpPr txBox="1"/>
              <p:nvPr/>
            </p:nvSpPr>
            <p:spPr>
              <a:xfrm>
                <a:off x="6550989" y="3691310"/>
                <a:ext cx="607859" cy="230832"/>
              </a:xfrm>
              <a:prstGeom prst="rect">
                <a:avLst/>
              </a:prstGeom>
              <a:solidFill>
                <a:schemeClr val="bg1"/>
              </a:solidFill>
              <a:effectLst>
                <a:softEdge rad="63500"/>
              </a:effectLst>
            </p:spPr>
            <p:txBody>
              <a:bodyPr wrap="none" rtlCol="0">
                <a:spAutoFit/>
              </a:bodyPr>
              <a:lstStyle/>
              <a:p>
                <a:r>
                  <a:rPr lang="en-US" sz="900" dirty="0">
                    <a:solidFill>
                      <a:schemeClr val="accent6"/>
                    </a:solidFill>
                  </a:rPr>
                  <a:t>-0.4 mm</a:t>
                </a:r>
                <a:endParaRPr lang="en-GB" sz="900" dirty="0">
                  <a:solidFill>
                    <a:schemeClr val="accent6"/>
                  </a:solidFill>
                </a:endParaRPr>
              </a:p>
            </p:txBody>
          </p:sp>
          <p:cxnSp>
            <p:nvCxnSpPr>
              <p:cNvPr id="25" name="Straight Arrow Connector 24">
                <a:extLst>
                  <a:ext uri="{FF2B5EF4-FFF2-40B4-BE49-F238E27FC236}">
                    <a16:creationId xmlns:a16="http://schemas.microsoft.com/office/drawing/2014/main" id="{AA2A80FD-B4AC-49B7-9A8C-2FBA1812E4DC}"/>
                  </a:ext>
                </a:extLst>
              </p:cNvPr>
              <p:cNvCxnSpPr>
                <a:cxnSpLocks noChangeAspect="1"/>
              </p:cNvCxnSpPr>
              <p:nvPr/>
            </p:nvCxnSpPr>
            <p:spPr>
              <a:xfrm rot="4200000">
                <a:off x="6111052" y="4588726"/>
                <a:ext cx="137708" cy="649002"/>
              </a:xfrm>
              <a:prstGeom prst="straightConnector1">
                <a:avLst/>
              </a:prstGeom>
              <a:ln w="57150">
                <a:solidFill>
                  <a:schemeClr val="accent6"/>
                </a:solidFill>
                <a:tailEnd type="arrow"/>
              </a:ln>
              <a:effectLst>
                <a:glow rad="63500">
                  <a:schemeClr val="accent1">
                    <a:satMod val="175000"/>
                    <a:alpha val="40000"/>
                  </a:schemeClr>
                </a:glow>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a:schemeClr val="tx1"/>
              </a:fontRef>
            </p:style>
          </p:cxnSp>
        </p:grpSp>
        <p:pic>
          <p:nvPicPr>
            <p:cNvPr id="12" name="Picture 11">
              <a:extLst>
                <a:ext uri="{FF2B5EF4-FFF2-40B4-BE49-F238E27FC236}">
                  <a16:creationId xmlns:a16="http://schemas.microsoft.com/office/drawing/2014/main" id="{8F1803AF-82DD-4FDE-BCBF-09342B7E0CF5}"/>
                </a:ext>
              </a:extLst>
            </p:cNvPr>
            <p:cNvPicPr>
              <a:picLocks noChangeAspect="1"/>
            </p:cNvPicPr>
            <p:nvPr/>
          </p:nvPicPr>
          <p:blipFill>
            <a:blip r:embed="rId4"/>
            <a:stretch>
              <a:fillRect/>
            </a:stretch>
          </p:blipFill>
          <p:spPr>
            <a:xfrm>
              <a:off x="-3973" y="2540363"/>
              <a:ext cx="5040000" cy="3780000"/>
            </a:xfrm>
            <a:prstGeom prst="rect">
              <a:avLst/>
            </a:prstGeom>
          </p:spPr>
        </p:pic>
      </p:grpSp>
      <p:pic>
        <p:nvPicPr>
          <p:cNvPr id="26" name="Picture 25">
            <a:extLst>
              <a:ext uri="{FF2B5EF4-FFF2-40B4-BE49-F238E27FC236}">
                <a16:creationId xmlns:a16="http://schemas.microsoft.com/office/drawing/2014/main" id="{CB8A8D6E-D83E-4192-BEB8-65A87F927FD6}"/>
              </a:ext>
            </a:extLst>
          </p:cNvPr>
          <p:cNvPicPr>
            <a:picLocks noChangeAspect="1"/>
          </p:cNvPicPr>
          <p:nvPr/>
        </p:nvPicPr>
        <p:blipFill>
          <a:blip r:embed="rId5"/>
          <a:stretch>
            <a:fillRect/>
          </a:stretch>
        </p:blipFill>
        <p:spPr>
          <a:xfrm>
            <a:off x="180000" y="810555"/>
            <a:ext cx="4858907" cy="1512000"/>
          </a:xfrm>
          <a:prstGeom prst="rect">
            <a:avLst/>
          </a:prstGeom>
        </p:spPr>
      </p:pic>
      <p:sp>
        <p:nvSpPr>
          <p:cNvPr id="31" name="TextBox 30">
            <a:extLst>
              <a:ext uri="{FF2B5EF4-FFF2-40B4-BE49-F238E27FC236}">
                <a16:creationId xmlns:a16="http://schemas.microsoft.com/office/drawing/2014/main" id="{D771E208-112D-4DD6-9816-7AB3A2817503}"/>
              </a:ext>
            </a:extLst>
          </p:cNvPr>
          <p:cNvSpPr txBox="1"/>
          <p:nvPr/>
        </p:nvSpPr>
        <p:spPr>
          <a:xfrm>
            <a:off x="5165978" y="1150501"/>
            <a:ext cx="3885707" cy="584775"/>
          </a:xfrm>
          <a:prstGeom prst="rect">
            <a:avLst/>
          </a:prstGeom>
          <a:noFill/>
        </p:spPr>
        <p:txBody>
          <a:bodyPr wrap="square" rtlCol="0">
            <a:spAutoFit/>
          </a:bodyPr>
          <a:lstStyle/>
          <a:p>
            <a:r>
              <a:rPr lang="en-US" sz="1600" dirty="0">
                <a:solidFill>
                  <a:schemeClr val="accent6"/>
                </a:solidFill>
              </a:rPr>
              <a:t>The ESRF site, and machine bend up towards the adjacent rivers…</a:t>
            </a:r>
            <a:endParaRPr lang="en-GB" sz="1600" dirty="0">
              <a:solidFill>
                <a:schemeClr val="accent6"/>
              </a:solidFill>
            </a:endParaRPr>
          </a:p>
        </p:txBody>
      </p:sp>
    </p:spTree>
    <p:extLst>
      <p:ext uri="{BB962C8B-B14F-4D97-AF65-F5344CB8AC3E}">
        <p14:creationId xmlns:p14="http://schemas.microsoft.com/office/powerpoint/2010/main" val="3732490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92992-4039-47E2-BF67-DA639A4C1639}"/>
              </a:ext>
            </a:extLst>
          </p:cNvPr>
          <p:cNvSpPr>
            <a:spLocks noGrp="1"/>
          </p:cNvSpPr>
          <p:nvPr>
            <p:ph type="title"/>
          </p:nvPr>
        </p:nvSpPr>
        <p:spPr/>
        <p:txBody>
          <a:bodyPr/>
          <a:lstStyle/>
          <a:p>
            <a:r>
              <a:rPr lang="en-US" dirty="0"/>
              <a:t>Movements at the slab joints</a:t>
            </a:r>
            <a:endParaRPr lang="en-GB" dirty="0"/>
          </a:p>
        </p:txBody>
      </p:sp>
      <p:sp>
        <p:nvSpPr>
          <p:cNvPr id="3" name="Footer Placeholder 2">
            <a:extLst>
              <a:ext uri="{FF2B5EF4-FFF2-40B4-BE49-F238E27FC236}">
                <a16:creationId xmlns:a16="http://schemas.microsoft.com/office/drawing/2014/main" id="{6DE66B92-945A-4F79-B6B3-7A8FE711D658}"/>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21" name="Group 20">
            <a:extLst>
              <a:ext uri="{FF2B5EF4-FFF2-40B4-BE49-F238E27FC236}">
                <a16:creationId xmlns:a16="http://schemas.microsoft.com/office/drawing/2014/main" id="{1705A5D1-8523-4460-ADC1-23E6F4AB1D64}"/>
              </a:ext>
            </a:extLst>
          </p:cNvPr>
          <p:cNvGrpSpPr/>
          <p:nvPr/>
        </p:nvGrpSpPr>
        <p:grpSpPr>
          <a:xfrm>
            <a:off x="0" y="847670"/>
            <a:ext cx="9144000" cy="1879265"/>
            <a:chOff x="0" y="4608967"/>
            <a:chExt cx="9144000" cy="1879265"/>
          </a:xfrm>
        </p:grpSpPr>
        <p:pic>
          <p:nvPicPr>
            <p:cNvPr id="22" name="Picture 3">
              <a:extLst>
                <a:ext uri="{FF2B5EF4-FFF2-40B4-BE49-F238E27FC236}">
                  <a16:creationId xmlns:a16="http://schemas.microsoft.com/office/drawing/2014/main" id="{00FCAAD1-51A1-47F0-8D09-50D8393969D4}"/>
                </a:ext>
              </a:extLst>
            </p:cNvPr>
            <p:cNvPicPr>
              <a:picLocks noChangeAspect="1" noChangeArrowheads="1"/>
            </p:cNvPicPr>
            <p:nvPr/>
          </p:nvPicPr>
          <p:blipFill>
            <a:blip r:embed="rId2" cstate="print">
              <a:duotone>
                <a:srgbClr val="FFFFFF">
                  <a:shade val="45000"/>
                  <a:satMod val="135000"/>
                </a:srgbClr>
                <a:prstClr val="white"/>
              </a:duotone>
            </a:blip>
            <a:srcRect b="13188"/>
            <a:stretch>
              <a:fillRect/>
            </a:stretch>
          </p:blipFill>
          <p:spPr bwMode="auto">
            <a:xfrm>
              <a:off x="0" y="4608967"/>
              <a:ext cx="9144000" cy="1879265"/>
            </a:xfrm>
            <a:prstGeom prst="rect">
              <a:avLst/>
            </a:prstGeom>
            <a:noFill/>
            <a:ln w="9525">
              <a:noFill/>
              <a:miter lim="800000"/>
              <a:headEnd/>
              <a:tailEnd/>
            </a:ln>
          </p:spPr>
        </p:pic>
        <p:cxnSp>
          <p:nvCxnSpPr>
            <p:cNvPr id="23" name="Straight Connector 22">
              <a:extLst>
                <a:ext uri="{FF2B5EF4-FFF2-40B4-BE49-F238E27FC236}">
                  <a16:creationId xmlns:a16="http://schemas.microsoft.com/office/drawing/2014/main" id="{4FF4E18F-4784-493B-A5C4-7DE3676A48CA}"/>
                </a:ext>
              </a:extLst>
            </p:cNvPr>
            <p:cNvCxnSpPr/>
            <p:nvPr/>
          </p:nvCxnSpPr>
          <p:spPr>
            <a:xfrm>
              <a:off x="3398044" y="4893469"/>
              <a:ext cx="85725" cy="411956"/>
            </a:xfrm>
            <a:prstGeom prst="line">
              <a:avLst/>
            </a:prstGeom>
            <a:noFill/>
            <a:ln w="6350" cap="flat" cmpd="sng" algn="ctr">
              <a:solidFill>
                <a:srgbClr val="7DA9DA">
                  <a:shade val="95000"/>
                  <a:satMod val="105000"/>
                </a:srgbClr>
              </a:solidFill>
              <a:prstDash val="sysDash"/>
            </a:ln>
            <a:effectLst/>
          </p:spPr>
        </p:cxnSp>
        <p:cxnSp>
          <p:nvCxnSpPr>
            <p:cNvPr id="24" name="Straight Connector 23">
              <a:extLst>
                <a:ext uri="{FF2B5EF4-FFF2-40B4-BE49-F238E27FC236}">
                  <a16:creationId xmlns:a16="http://schemas.microsoft.com/office/drawing/2014/main" id="{310F0549-3379-4B12-8CC8-74A5CD6E069A}"/>
                </a:ext>
              </a:extLst>
            </p:cNvPr>
            <p:cNvCxnSpPr/>
            <p:nvPr/>
          </p:nvCxnSpPr>
          <p:spPr>
            <a:xfrm flipV="1">
              <a:off x="3483769" y="5041106"/>
              <a:ext cx="2664619" cy="264319"/>
            </a:xfrm>
            <a:prstGeom prst="line">
              <a:avLst/>
            </a:prstGeom>
            <a:noFill/>
            <a:ln w="6350" cap="flat" cmpd="sng" algn="ctr">
              <a:solidFill>
                <a:srgbClr val="7DA9DA">
                  <a:shade val="95000"/>
                  <a:satMod val="105000"/>
                </a:srgbClr>
              </a:solidFill>
              <a:prstDash val="sysDash"/>
            </a:ln>
            <a:effectLst/>
          </p:spPr>
        </p:cxnSp>
        <p:cxnSp>
          <p:nvCxnSpPr>
            <p:cNvPr id="25" name="Straight Connector 24">
              <a:extLst>
                <a:ext uri="{FF2B5EF4-FFF2-40B4-BE49-F238E27FC236}">
                  <a16:creationId xmlns:a16="http://schemas.microsoft.com/office/drawing/2014/main" id="{5F34E3B3-4E79-4519-9C31-2C0CF6D4CF24}"/>
                </a:ext>
              </a:extLst>
            </p:cNvPr>
            <p:cNvCxnSpPr/>
            <p:nvPr/>
          </p:nvCxnSpPr>
          <p:spPr>
            <a:xfrm>
              <a:off x="6150769" y="5043488"/>
              <a:ext cx="33337" cy="383381"/>
            </a:xfrm>
            <a:prstGeom prst="line">
              <a:avLst/>
            </a:prstGeom>
            <a:noFill/>
            <a:ln w="9525" cap="flat" cmpd="sng" algn="ctr">
              <a:solidFill>
                <a:srgbClr val="7DA9DA">
                  <a:shade val="95000"/>
                  <a:satMod val="105000"/>
                </a:srgbClr>
              </a:solidFill>
              <a:prstDash val="sysDash"/>
            </a:ln>
            <a:effectLst/>
          </p:spPr>
        </p:cxnSp>
        <p:cxnSp>
          <p:nvCxnSpPr>
            <p:cNvPr id="26" name="Straight Connector 25">
              <a:extLst>
                <a:ext uri="{FF2B5EF4-FFF2-40B4-BE49-F238E27FC236}">
                  <a16:creationId xmlns:a16="http://schemas.microsoft.com/office/drawing/2014/main" id="{EC3547AC-BCE6-4C08-8E9F-D5FAAF049888}"/>
                </a:ext>
              </a:extLst>
            </p:cNvPr>
            <p:cNvCxnSpPr/>
            <p:nvPr/>
          </p:nvCxnSpPr>
          <p:spPr>
            <a:xfrm flipV="1">
              <a:off x="6186488" y="5393531"/>
              <a:ext cx="1707356" cy="28575"/>
            </a:xfrm>
            <a:prstGeom prst="line">
              <a:avLst/>
            </a:prstGeom>
            <a:noFill/>
            <a:ln w="9525" cap="flat" cmpd="sng" algn="ctr">
              <a:solidFill>
                <a:srgbClr val="7DA9DA">
                  <a:shade val="95000"/>
                  <a:satMod val="105000"/>
                </a:srgbClr>
              </a:solidFill>
              <a:prstDash val="sysDash"/>
            </a:ln>
            <a:effectLst/>
          </p:spPr>
        </p:cxnSp>
        <p:cxnSp>
          <p:nvCxnSpPr>
            <p:cNvPr id="27" name="Straight Connector 26">
              <a:extLst>
                <a:ext uri="{FF2B5EF4-FFF2-40B4-BE49-F238E27FC236}">
                  <a16:creationId xmlns:a16="http://schemas.microsoft.com/office/drawing/2014/main" id="{5E064144-3398-4169-8034-C4AD4C064713}"/>
                </a:ext>
              </a:extLst>
            </p:cNvPr>
            <p:cNvCxnSpPr/>
            <p:nvPr/>
          </p:nvCxnSpPr>
          <p:spPr>
            <a:xfrm flipH="1" flipV="1">
              <a:off x="4624388" y="5936456"/>
              <a:ext cx="3498056" cy="342900"/>
            </a:xfrm>
            <a:prstGeom prst="line">
              <a:avLst/>
            </a:prstGeom>
            <a:noFill/>
            <a:ln w="9525" cap="flat" cmpd="sng" algn="ctr">
              <a:solidFill>
                <a:srgbClr val="7DA9DA">
                  <a:shade val="95000"/>
                  <a:satMod val="105000"/>
                </a:srgbClr>
              </a:solidFill>
              <a:prstDash val="sysDash"/>
            </a:ln>
            <a:effectLst/>
          </p:spPr>
        </p:cxnSp>
        <p:cxnSp>
          <p:nvCxnSpPr>
            <p:cNvPr id="28" name="Straight Connector 27">
              <a:extLst>
                <a:ext uri="{FF2B5EF4-FFF2-40B4-BE49-F238E27FC236}">
                  <a16:creationId xmlns:a16="http://schemas.microsoft.com/office/drawing/2014/main" id="{851FB016-7903-43C4-84A9-6666F48213CD}"/>
                </a:ext>
              </a:extLst>
            </p:cNvPr>
            <p:cNvCxnSpPr/>
            <p:nvPr/>
          </p:nvCxnSpPr>
          <p:spPr>
            <a:xfrm flipH="1">
              <a:off x="2824163" y="5934075"/>
              <a:ext cx="1804987" cy="4763"/>
            </a:xfrm>
            <a:prstGeom prst="line">
              <a:avLst/>
            </a:prstGeom>
            <a:noFill/>
            <a:ln w="9525" cap="flat" cmpd="sng" algn="ctr">
              <a:solidFill>
                <a:srgbClr val="7DA9DA">
                  <a:shade val="95000"/>
                  <a:satMod val="105000"/>
                </a:srgbClr>
              </a:solidFill>
              <a:prstDash val="sysDash"/>
            </a:ln>
            <a:effectLst/>
          </p:spPr>
        </p:cxnSp>
        <p:cxnSp>
          <p:nvCxnSpPr>
            <p:cNvPr id="29" name="Straight Connector 28">
              <a:extLst>
                <a:ext uri="{FF2B5EF4-FFF2-40B4-BE49-F238E27FC236}">
                  <a16:creationId xmlns:a16="http://schemas.microsoft.com/office/drawing/2014/main" id="{6A881EC7-2973-4398-B314-76AF94A5DF67}"/>
                </a:ext>
              </a:extLst>
            </p:cNvPr>
            <p:cNvCxnSpPr/>
            <p:nvPr/>
          </p:nvCxnSpPr>
          <p:spPr>
            <a:xfrm flipH="1">
              <a:off x="611982" y="5936456"/>
              <a:ext cx="2219324" cy="221457"/>
            </a:xfrm>
            <a:prstGeom prst="line">
              <a:avLst/>
            </a:prstGeom>
            <a:noFill/>
            <a:ln w="9525" cap="flat" cmpd="sng" algn="ctr">
              <a:solidFill>
                <a:srgbClr val="7DA9DA">
                  <a:shade val="95000"/>
                  <a:satMod val="105000"/>
                </a:srgbClr>
              </a:solidFill>
              <a:prstDash val="sysDash"/>
            </a:ln>
            <a:effectLst/>
          </p:spPr>
        </p:cxnSp>
        <p:cxnSp>
          <p:nvCxnSpPr>
            <p:cNvPr id="30" name="Straight Connector 29">
              <a:extLst>
                <a:ext uri="{FF2B5EF4-FFF2-40B4-BE49-F238E27FC236}">
                  <a16:creationId xmlns:a16="http://schemas.microsoft.com/office/drawing/2014/main" id="{08C19D1E-BE88-4339-B5BC-7E753F20A886}"/>
                </a:ext>
              </a:extLst>
            </p:cNvPr>
            <p:cNvCxnSpPr/>
            <p:nvPr/>
          </p:nvCxnSpPr>
          <p:spPr>
            <a:xfrm flipV="1">
              <a:off x="728663" y="4898231"/>
              <a:ext cx="2671762" cy="578644"/>
            </a:xfrm>
            <a:prstGeom prst="line">
              <a:avLst/>
            </a:prstGeom>
            <a:noFill/>
            <a:ln w="6350" cap="flat" cmpd="sng" algn="ctr">
              <a:solidFill>
                <a:srgbClr val="7DA9DA">
                  <a:shade val="95000"/>
                  <a:satMod val="105000"/>
                </a:srgbClr>
              </a:solidFill>
              <a:prstDash val="sysDash"/>
            </a:ln>
            <a:effectLst/>
          </p:spPr>
        </p:cxnSp>
        <p:cxnSp>
          <p:nvCxnSpPr>
            <p:cNvPr id="31" name="Straight Connector 30">
              <a:extLst>
                <a:ext uri="{FF2B5EF4-FFF2-40B4-BE49-F238E27FC236}">
                  <a16:creationId xmlns:a16="http://schemas.microsoft.com/office/drawing/2014/main" id="{ED3622A2-1322-4002-85B6-24D63AF3A93E}"/>
                </a:ext>
              </a:extLst>
            </p:cNvPr>
            <p:cNvCxnSpPr/>
            <p:nvPr/>
          </p:nvCxnSpPr>
          <p:spPr>
            <a:xfrm flipH="1">
              <a:off x="3283744" y="5305425"/>
              <a:ext cx="197644" cy="133350"/>
            </a:xfrm>
            <a:prstGeom prst="line">
              <a:avLst/>
            </a:prstGeom>
            <a:noFill/>
            <a:ln w="19050" cap="flat" cmpd="sng" algn="ctr">
              <a:solidFill>
                <a:srgbClr val="7DA9DA">
                  <a:shade val="95000"/>
                  <a:satMod val="105000"/>
                </a:srgbClr>
              </a:solidFill>
              <a:prstDash val="solid"/>
            </a:ln>
            <a:effectLst/>
          </p:spPr>
        </p:cxnSp>
        <p:cxnSp>
          <p:nvCxnSpPr>
            <p:cNvPr id="32" name="Straight Connector 31">
              <a:extLst>
                <a:ext uri="{FF2B5EF4-FFF2-40B4-BE49-F238E27FC236}">
                  <a16:creationId xmlns:a16="http://schemas.microsoft.com/office/drawing/2014/main" id="{3C6EA10A-BE6C-4064-AA68-4C3A53A8BF79}"/>
                </a:ext>
              </a:extLst>
            </p:cNvPr>
            <p:cNvCxnSpPr/>
            <p:nvPr/>
          </p:nvCxnSpPr>
          <p:spPr>
            <a:xfrm flipH="1">
              <a:off x="3281363" y="5438775"/>
              <a:ext cx="4762" cy="497681"/>
            </a:xfrm>
            <a:prstGeom prst="line">
              <a:avLst/>
            </a:prstGeom>
            <a:noFill/>
            <a:ln w="19050" cap="flat" cmpd="sng" algn="ctr">
              <a:solidFill>
                <a:srgbClr val="7DA9DA">
                  <a:shade val="95000"/>
                  <a:satMod val="105000"/>
                </a:srgbClr>
              </a:solidFill>
              <a:prstDash val="solid"/>
            </a:ln>
            <a:effectLst/>
          </p:spPr>
        </p:cxnSp>
        <p:sp>
          <p:nvSpPr>
            <p:cNvPr id="33" name="Freeform 46">
              <a:extLst>
                <a:ext uri="{FF2B5EF4-FFF2-40B4-BE49-F238E27FC236}">
                  <a16:creationId xmlns:a16="http://schemas.microsoft.com/office/drawing/2014/main" id="{5C99CE82-C49D-4B97-B9A8-2635D4923BB1}"/>
                </a:ext>
              </a:extLst>
            </p:cNvPr>
            <p:cNvSpPr/>
            <p:nvPr/>
          </p:nvSpPr>
          <p:spPr>
            <a:xfrm>
              <a:off x="6038850" y="5426869"/>
              <a:ext cx="140494" cy="647700"/>
            </a:xfrm>
            <a:custGeom>
              <a:avLst/>
              <a:gdLst>
                <a:gd name="connsiteX0" fmla="*/ 140494 w 140494"/>
                <a:gd name="connsiteY0" fmla="*/ 0 h 647700"/>
                <a:gd name="connsiteX1" fmla="*/ 133350 w 140494"/>
                <a:gd name="connsiteY1" fmla="*/ 2381 h 647700"/>
                <a:gd name="connsiteX2" fmla="*/ 130969 w 140494"/>
                <a:gd name="connsiteY2" fmla="*/ 11906 h 647700"/>
                <a:gd name="connsiteX3" fmla="*/ 126206 w 140494"/>
                <a:gd name="connsiteY3" fmla="*/ 26194 h 647700"/>
                <a:gd name="connsiteX4" fmla="*/ 123825 w 140494"/>
                <a:gd name="connsiteY4" fmla="*/ 33337 h 647700"/>
                <a:gd name="connsiteX5" fmla="*/ 128588 w 140494"/>
                <a:gd name="connsiteY5" fmla="*/ 64294 h 647700"/>
                <a:gd name="connsiteX6" fmla="*/ 133350 w 140494"/>
                <a:gd name="connsiteY6" fmla="*/ 71437 h 647700"/>
                <a:gd name="connsiteX7" fmla="*/ 126206 w 140494"/>
                <a:gd name="connsiteY7" fmla="*/ 73819 h 647700"/>
                <a:gd name="connsiteX8" fmla="*/ 111919 w 140494"/>
                <a:gd name="connsiteY8" fmla="*/ 83344 h 647700"/>
                <a:gd name="connsiteX9" fmla="*/ 104775 w 140494"/>
                <a:gd name="connsiteY9" fmla="*/ 88106 h 647700"/>
                <a:gd name="connsiteX10" fmla="*/ 97631 w 140494"/>
                <a:gd name="connsiteY10" fmla="*/ 95250 h 647700"/>
                <a:gd name="connsiteX11" fmla="*/ 92869 w 140494"/>
                <a:gd name="connsiteY11" fmla="*/ 121444 h 647700"/>
                <a:gd name="connsiteX12" fmla="*/ 88106 w 140494"/>
                <a:gd name="connsiteY12" fmla="*/ 135731 h 647700"/>
                <a:gd name="connsiteX13" fmla="*/ 85725 w 140494"/>
                <a:gd name="connsiteY13" fmla="*/ 142875 h 647700"/>
                <a:gd name="connsiteX14" fmla="*/ 80963 w 140494"/>
                <a:gd name="connsiteY14" fmla="*/ 178594 h 647700"/>
                <a:gd name="connsiteX15" fmla="*/ 73819 w 140494"/>
                <a:gd name="connsiteY15" fmla="*/ 226219 h 647700"/>
                <a:gd name="connsiteX16" fmla="*/ 66675 w 140494"/>
                <a:gd name="connsiteY16" fmla="*/ 230981 h 647700"/>
                <a:gd name="connsiteX17" fmla="*/ 61913 w 140494"/>
                <a:gd name="connsiteY17" fmla="*/ 245269 h 647700"/>
                <a:gd name="connsiteX18" fmla="*/ 54769 w 140494"/>
                <a:gd name="connsiteY18" fmla="*/ 283369 h 647700"/>
                <a:gd name="connsiteX19" fmla="*/ 52388 w 140494"/>
                <a:gd name="connsiteY19" fmla="*/ 290512 h 647700"/>
                <a:gd name="connsiteX20" fmla="*/ 45244 w 140494"/>
                <a:gd name="connsiteY20" fmla="*/ 297656 h 647700"/>
                <a:gd name="connsiteX21" fmla="*/ 42863 w 140494"/>
                <a:gd name="connsiteY21" fmla="*/ 304800 h 647700"/>
                <a:gd name="connsiteX22" fmla="*/ 38100 w 140494"/>
                <a:gd name="connsiteY22" fmla="*/ 311944 h 647700"/>
                <a:gd name="connsiteX23" fmla="*/ 40481 w 140494"/>
                <a:gd name="connsiteY23" fmla="*/ 323850 h 647700"/>
                <a:gd name="connsiteX24" fmla="*/ 35719 w 140494"/>
                <a:gd name="connsiteY24" fmla="*/ 416719 h 647700"/>
                <a:gd name="connsiteX25" fmla="*/ 33338 w 140494"/>
                <a:gd name="connsiteY25" fmla="*/ 426244 h 647700"/>
                <a:gd name="connsiteX26" fmla="*/ 28575 w 140494"/>
                <a:gd name="connsiteY26" fmla="*/ 433387 h 647700"/>
                <a:gd name="connsiteX27" fmla="*/ 26194 w 140494"/>
                <a:gd name="connsiteY27" fmla="*/ 445294 h 647700"/>
                <a:gd name="connsiteX28" fmla="*/ 23813 w 140494"/>
                <a:gd name="connsiteY28" fmla="*/ 452437 h 647700"/>
                <a:gd name="connsiteX29" fmla="*/ 28575 w 140494"/>
                <a:gd name="connsiteY29" fmla="*/ 478631 h 647700"/>
                <a:gd name="connsiteX30" fmla="*/ 30956 w 140494"/>
                <a:gd name="connsiteY30" fmla="*/ 485775 h 647700"/>
                <a:gd name="connsiteX31" fmla="*/ 33338 w 140494"/>
                <a:gd name="connsiteY31" fmla="*/ 497681 h 647700"/>
                <a:gd name="connsiteX32" fmla="*/ 30956 w 140494"/>
                <a:gd name="connsiteY32" fmla="*/ 528637 h 647700"/>
                <a:gd name="connsiteX33" fmla="*/ 26194 w 140494"/>
                <a:gd name="connsiteY33" fmla="*/ 535781 h 647700"/>
                <a:gd name="connsiteX34" fmla="*/ 21431 w 140494"/>
                <a:gd name="connsiteY34" fmla="*/ 545306 h 647700"/>
                <a:gd name="connsiteX35" fmla="*/ 16669 w 140494"/>
                <a:gd name="connsiteY35" fmla="*/ 561975 h 647700"/>
                <a:gd name="connsiteX36" fmla="*/ 14288 w 140494"/>
                <a:gd name="connsiteY36" fmla="*/ 569119 h 647700"/>
                <a:gd name="connsiteX37" fmla="*/ 11906 w 140494"/>
                <a:gd name="connsiteY37" fmla="*/ 578644 h 647700"/>
                <a:gd name="connsiteX38" fmla="*/ 9525 w 140494"/>
                <a:gd name="connsiteY38" fmla="*/ 590550 h 647700"/>
                <a:gd name="connsiteX39" fmla="*/ 4763 w 140494"/>
                <a:gd name="connsiteY39" fmla="*/ 604837 h 647700"/>
                <a:gd name="connsiteX40" fmla="*/ 7144 w 140494"/>
                <a:gd name="connsiteY40" fmla="*/ 623887 h 647700"/>
                <a:gd name="connsiteX41" fmla="*/ 4763 w 140494"/>
                <a:gd name="connsiteY41" fmla="*/ 635794 h 647700"/>
                <a:gd name="connsiteX42" fmla="*/ 0 w 140494"/>
                <a:gd name="connsiteY42" fmla="*/ 64770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40494" h="647700">
                  <a:moveTo>
                    <a:pt x="140494" y="0"/>
                  </a:moveTo>
                  <a:cubicBezTo>
                    <a:pt x="138113" y="794"/>
                    <a:pt x="134918" y="421"/>
                    <a:pt x="133350" y="2381"/>
                  </a:cubicBezTo>
                  <a:cubicBezTo>
                    <a:pt x="131306" y="4937"/>
                    <a:pt x="131909" y="8771"/>
                    <a:pt x="130969" y="11906"/>
                  </a:cubicBezTo>
                  <a:cubicBezTo>
                    <a:pt x="129526" y="16715"/>
                    <a:pt x="127794" y="21431"/>
                    <a:pt x="126206" y="26194"/>
                  </a:cubicBezTo>
                  <a:lnTo>
                    <a:pt x="123825" y="33337"/>
                  </a:lnTo>
                  <a:cubicBezTo>
                    <a:pt x="124509" y="40177"/>
                    <a:pt x="124295" y="55709"/>
                    <a:pt x="128588" y="64294"/>
                  </a:cubicBezTo>
                  <a:cubicBezTo>
                    <a:pt x="129868" y="66853"/>
                    <a:pt x="131763" y="69056"/>
                    <a:pt x="133350" y="71437"/>
                  </a:cubicBezTo>
                  <a:cubicBezTo>
                    <a:pt x="130969" y="72231"/>
                    <a:pt x="128400" y="72600"/>
                    <a:pt x="126206" y="73819"/>
                  </a:cubicBezTo>
                  <a:cubicBezTo>
                    <a:pt x="121203" y="76599"/>
                    <a:pt x="116681" y="80169"/>
                    <a:pt x="111919" y="83344"/>
                  </a:cubicBezTo>
                  <a:cubicBezTo>
                    <a:pt x="109538" y="84931"/>
                    <a:pt x="106799" y="86082"/>
                    <a:pt x="104775" y="88106"/>
                  </a:cubicBezTo>
                  <a:lnTo>
                    <a:pt x="97631" y="95250"/>
                  </a:lnTo>
                  <a:cubicBezTo>
                    <a:pt x="91113" y="114807"/>
                    <a:pt x="100950" y="83736"/>
                    <a:pt x="92869" y="121444"/>
                  </a:cubicBezTo>
                  <a:cubicBezTo>
                    <a:pt x="91817" y="126353"/>
                    <a:pt x="89694" y="130969"/>
                    <a:pt x="88106" y="135731"/>
                  </a:cubicBezTo>
                  <a:lnTo>
                    <a:pt x="85725" y="142875"/>
                  </a:lnTo>
                  <a:cubicBezTo>
                    <a:pt x="84647" y="150422"/>
                    <a:pt x="81523" y="171599"/>
                    <a:pt x="80963" y="178594"/>
                  </a:cubicBezTo>
                  <a:cubicBezTo>
                    <a:pt x="79935" y="191447"/>
                    <a:pt x="85756" y="214282"/>
                    <a:pt x="73819" y="226219"/>
                  </a:cubicBezTo>
                  <a:cubicBezTo>
                    <a:pt x="71795" y="228243"/>
                    <a:pt x="69056" y="229394"/>
                    <a:pt x="66675" y="230981"/>
                  </a:cubicBezTo>
                  <a:cubicBezTo>
                    <a:pt x="65088" y="235744"/>
                    <a:pt x="62413" y="240274"/>
                    <a:pt x="61913" y="245269"/>
                  </a:cubicBezTo>
                  <a:cubicBezTo>
                    <a:pt x="59032" y="274074"/>
                    <a:pt x="62053" y="261515"/>
                    <a:pt x="54769" y="283369"/>
                  </a:cubicBezTo>
                  <a:cubicBezTo>
                    <a:pt x="53975" y="285750"/>
                    <a:pt x="54163" y="288737"/>
                    <a:pt x="52388" y="290512"/>
                  </a:cubicBezTo>
                  <a:lnTo>
                    <a:pt x="45244" y="297656"/>
                  </a:lnTo>
                  <a:cubicBezTo>
                    <a:pt x="44450" y="300037"/>
                    <a:pt x="43986" y="302555"/>
                    <a:pt x="42863" y="304800"/>
                  </a:cubicBezTo>
                  <a:cubicBezTo>
                    <a:pt x="41583" y="307360"/>
                    <a:pt x="38455" y="309104"/>
                    <a:pt x="38100" y="311944"/>
                  </a:cubicBezTo>
                  <a:cubicBezTo>
                    <a:pt x="37598" y="315960"/>
                    <a:pt x="39687" y="319881"/>
                    <a:pt x="40481" y="323850"/>
                  </a:cubicBezTo>
                  <a:cubicBezTo>
                    <a:pt x="38849" y="379342"/>
                    <a:pt x="43264" y="382762"/>
                    <a:pt x="35719" y="416719"/>
                  </a:cubicBezTo>
                  <a:cubicBezTo>
                    <a:pt x="35009" y="419914"/>
                    <a:pt x="34627" y="423236"/>
                    <a:pt x="33338" y="426244"/>
                  </a:cubicBezTo>
                  <a:cubicBezTo>
                    <a:pt x="32211" y="428874"/>
                    <a:pt x="30163" y="431006"/>
                    <a:pt x="28575" y="433387"/>
                  </a:cubicBezTo>
                  <a:cubicBezTo>
                    <a:pt x="27781" y="437356"/>
                    <a:pt x="27176" y="441367"/>
                    <a:pt x="26194" y="445294"/>
                  </a:cubicBezTo>
                  <a:cubicBezTo>
                    <a:pt x="25585" y="447729"/>
                    <a:pt x="23813" y="449927"/>
                    <a:pt x="23813" y="452437"/>
                  </a:cubicBezTo>
                  <a:cubicBezTo>
                    <a:pt x="23813" y="459182"/>
                    <a:pt x="26491" y="471336"/>
                    <a:pt x="28575" y="478631"/>
                  </a:cubicBezTo>
                  <a:cubicBezTo>
                    <a:pt x="29265" y="481045"/>
                    <a:pt x="30347" y="483340"/>
                    <a:pt x="30956" y="485775"/>
                  </a:cubicBezTo>
                  <a:cubicBezTo>
                    <a:pt x="31938" y="489701"/>
                    <a:pt x="32544" y="493712"/>
                    <a:pt x="33338" y="497681"/>
                  </a:cubicBezTo>
                  <a:cubicBezTo>
                    <a:pt x="32544" y="508000"/>
                    <a:pt x="32863" y="518465"/>
                    <a:pt x="30956" y="528637"/>
                  </a:cubicBezTo>
                  <a:cubicBezTo>
                    <a:pt x="30429" y="531450"/>
                    <a:pt x="27614" y="533296"/>
                    <a:pt x="26194" y="535781"/>
                  </a:cubicBezTo>
                  <a:cubicBezTo>
                    <a:pt x="24433" y="538863"/>
                    <a:pt x="22829" y="542043"/>
                    <a:pt x="21431" y="545306"/>
                  </a:cubicBezTo>
                  <a:cubicBezTo>
                    <a:pt x="18985" y="551012"/>
                    <a:pt x="18394" y="555937"/>
                    <a:pt x="16669" y="561975"/>
                  </a:cubicBezTo>
                  <a:cubicBezTo>
                    <a:pt x="15979" y="564389"/>
                    <a:pt x="14978" y="566705"/>
                    <a:pt x="14288" y="569119"/>
                  </a:cubicBezTo>
                  <a:cubicBezTo>
                    <a:pt x="13389" y="572266"/>
                    <a:pt x="12616" y="575449"/>
                    <a:pt x="11906" y="578644"/>
                  </a:cubicBezTo>
                  <a:cubicBezTo>
                    <a:pt x="11028" y="582595"/>
                    <a:pt x="10590" y="586645"/>
                    <a:pt x="9525" y="590550"/>
                  </a:cubicBezTo>
                  <a:cubicBezTo>
                    <a:pt x="8204" y="595393"/>
                    <a:pt x="4763" y="604837"/>
                    <a:pt x="4763" y="604837"/>
                  </a:cubicBezTo>
                  <a:cubicBezTo>
                    <a:pt x="5557" y="611187"/>
                    <a:pt x="7144" y="617488"/>
                    <a:pt x="7144" y="623887"/>
                  </a:cubicBezTo>
                  <a:cubicBezTo>
                    <a:pt x="7144" y="627935"/>
                    <a:pt x="5745" y="631867"/>
                    <a:pt x="4763" y="635794"/>
                  </a:cubicBezTo>
                  <a:cubicBezTo>
                    <a:pt x="3293" y="641673"/>
                    <a:pt x="2461" y="642777"/>
                    <a:pt x="0" y="647700"/>
                  </a:cubicBezTo>
                </a:path>
              </a:pathLst>
            </a:custGeom>
            <a:noFill/>
            <a:ln w="19050" cap="flat" cmpd="sng" algn="ctr">
              <a:solidFill>
                <a:srgbClr val="7DA9DA">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Arial"/>
                <a:ea typeface="+mn-ea"/>
                <a:cs typeface="+mn-cs"/>
              </a:endParaRPr>
            </a:p>
          </p:txBody>
        </p:sp>
        <p:sp>
          <p:nvSpPr>
            <p:cNvPr id="34" name="TextBox 33">
              <a:extLst>
                <a:ext uri="{FF2B5EF4-FFF2-40B4-BE49-F238E27FC236}">
                  <a16:creationId xmlns:a16="http://schemas.microsoft.com/office/drawing/2014/main" id="{3112FA96-D723-4003-9BF4-52634557EB76}"/>
                </a:ext>
              </a:extLst>
            </p:cNvPr>
            <p:cNvSpPr txBox="1"/>
            <p:nvPr/>
          </p:nvSpPr>
          <p:spPr>
            <a:xfrm>
              <a:off x="3539905" y="4870764"/>
              <a:ext cx="61747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accent6"/>
                  </a:solidFill>
                  <a:effectLst/>
                  <a:uLnTx/>
                  <a:uFillTx/>
                </a:rPr>
                <a:t>Joint</a:t>
              </a:r>
              <a:endParaRPr kumimoji="0" lang="en-GB" sz="1600" b="0" i="0" u="none" strike="noStrike" kern="0" cap="none" spc="0" normalizeH="0" baseline="0" noProof="0" dirty="0">
                <a:ln>
                  <a:noFill/>
                </a:ln>
                <a:solidFill>
                  <a:schemeClr val="accent6"/>
                </a:solidFill>
                <a:effectLst/>
                <a:uLnTx/>
                <a:uFillTx/>
              </a:endParaRPr>
            </a:p>
          </p:txBody>
        </p:sp>
        <p:sp>
          <p:nvSpPr>
            <p:cNvPr id="35" name="TextBox 34">
              <a:extLst>
                <a:ext uri="{FF2B5EF4-FFF2-40B4-BE49-F238E27FC236}">
                  <a16:creationId xmlns:a16="http://schemas.microsoft.com/office/drawing/2014/main" id="{1845855E-7F54-49C6-B0D1-EFE481175658}"/>
                </a:ext>
              </a:extLst>
            </p:cNvPr>
            <p:cNvSpPr txBox="1"/>
            <p:nvPr/>
          </p:nvSpPr>
          <p:spPr>
            <a:xfrm>
              <a:off x="6210677" y="5033727"/>
              <a:ext cx="72006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accent6"/>
                  </a:solidFill>
                  <a:effectLst/>
                  <a:uLnTx/>
                  <a:uFillTx/>
                </a:rPr>
                <a:t>Crack</a:t>
              </a:r>
              <a:endParaRPr kumimoji="0" lang="en-GB" sz="1600" b="0" i="0" u="none" strike="noStrike" kern="0" cap="none" spc="0" normalizeH="0" baseline="0" noProof="0" dirty="0">
                <a:ln>
                  <a:noFill/>
                </a:ln>
                <a:solidFill>
                  <a:schemeClr val="accent6"/>
                </a:solidFill>
                <a:effectLst/>
                <a:uLnTx/>
                <a:uFillTx/>
              </a:endParaRPr>
            </a:p>
          </p:txBody>
        </p:sp>
      </p:grpSp>
      <p:grpSp>
        <p:nvGrpSpPr>
          <p:cNvPr id="42" name="Group 41">
            <a:extLst>
              <a:ext uri="{FF2B5EF4-FFF2-40B4-BE49-F238E27FC236}">
                <a16:creationId xmlns:a16="http://schemas.microsoft.com/office/drawing/2014/main" id="{5C4F060B-278D-428A-9C29-09691317B68D}"/>
              </a:ext>
            </a:extLst>
          </p:cNvPr>
          <p:cNvGrpSpPr/>
          <p:nvPr/>
        </p:nvGrpSpPr>
        <p:grpSpPr>
          <a:xfrm>
            <a:off x="0" y="2990576"/>
            <a:ext cx="9058275" cy="3594669"/>
            <a:chOff x="0" y="2377830"/>
            <a:chExt cx="9058275" cy="3594669"/>
          </a:xfrm>
        </p:grpSpPr>
        <p:pic>
          <p:nvPicPr>
            <p:cNvPr id="43" name="Picture 2">
              <a:extLst>
                <a:ext uri="{FF2B5EF4-FFF2-40B4-BE49-F238E27FC236}">
                  <a16:creationId xmlns:a16="http://schemas.microsoft.com/office/drawing/2014/main" id="{56224357-4C9D-4EAE-BD80-26D6D4646562}"/>
                </a:ext>
              </a:extLst>
            </p:cNvPr>
            <p:cNvPicPr>
              <a:picLocks noChangeAspect="1" noChangeArrowheads="1"/>
            </p:cNvPicPr>
            <p:nvPr/>
          </p:nvPicPr>
          <p:blipFill>
            <a:blip r:embed="rId3" cstate="print"/>
            <a:srcRect/>
            <a:stretch>
              <a:fillRect/>
            </a:stretch>
          </p:blipFill>
          <p:spPr bwMode="auto">
            <a:xfrm>
              <a:off x="0" y="2462499"/>
              <a:ext cx="4680000" cy="3510000"/>
            </a:xfrm>
            <a:prstGeom prst="rect">
              <a:avLst/>
            </a:prstGeom>
            <a:noFill/>
            <a:ln w="9525">
              <a:noFill/>
              <a:miter lim="800000"/>
              <a:headEnd/>
              <a:tailEnd/>
            </a:ln>
            <a:effectLst/>
          </p:spPr>
        </p:pic>
        <p:sp>
          <p:nvSpPr>
            <p:cNvPr id="44" name="TextBox 43">
              <a:extLst>
                <a:ext uri="{FF2B5EF4-FFF2-40B4-BE49-F238E27FC236}">
                  <a16:creationId xmlns:a16="http://schemas.microsoft.com/office/drawing/2014/main" id="{38E44849-214F-47B9-B3A8-07142AEC7CE7}"/>
                </a:ext>
              </a:extLst>
            </p:cNvPr>
            <p:cNvSpPr txBox="1"/>
            <p:nvPr/>
          </p:nvSpPr>
          <p:spPr>
            <a:xfrm>
              <a:off x="1387391" y="5623592"/>
              <a:ext cx="1617494" cy="307777"/>
            </a:xfrm>
            <a:prstGeom prst="rect">
              <a:avLst/>
            </a:prstGeom>
            <a:noFill/>
          </p:spPr>
          <p:txBody>
            <a:bodyPr wrap="none" rtlCol="0">
              <a:spAutoFit/>
            </a:bodyPr>
            <a:lstStyle/>
            <a:p>
              <a:r>
                <a:rPr lang="en-US" sz="1400" dirty="0">
                  <a:solidFill>
                    <a:schemeClr val="accent6"/>
                  </a:solidFill>
                </a:rPr>
                <a:t>January to August</a:t>
              </a:r>
              <a:endParaRPr lang="en-GB" sz="1400" dirty="0">
                <a:solidFill>
                  <a:schemeClr val="accent6"/>
                </a:solidFill>
              </a:endParaRPr>
            </a:p>
          </p:txBody>
        </p:sp>
        <p:grpSp>
          <p:nvGrpSpPr>
            <p:cNvPr id="45" name="Group 8">
              <a:extLst>
                <a:ext uri="{FF2B5EF4-FFF2-40B4-BE49-F238E27FC236}">
                  <a16:creationId xmlns:a16="http://schemas.microsoft.com/office/drawing/2014/main" id="{2A85BC95-90DE-4BA5-886B-C7E92750C37D}"/>
                </a:ext>
              </a:extLst>
            </p:cNvPr>
            <p:cNvGrpSpPr/>
            <p:nvPr/>
          </p:nvGrpSpPr>
          <p:grpSpPr>
            <a:xfrm>
              <a:off x="4378275" y="2377830"/>
              <a:ext cx="4680000" cy="3594669"/>
              <a:chOff x="4464000" y="2959010"/>
              <a:chExt cx="4680000" cy="3594669"/>
            </a:xfrm>
          </p:grpSpPr>
          <p:pic>
            <p:nvPicPr>
              <p:cNvPr id="46" name="Picture 3">
                <a:extLst>
                  <a:ext uri="{FF2B5EF4-FFF2-40B4-BE49-F238E27FC236}">
                    <a16:creationId xmlns:a16="http://schemas.microsoft.com/office/drawing/2014/main" id="{CB02DE9D-8590-4827-9919-CF53E3B6AC0B}"/>
                  </a:ext>
                </a:extLst>
              </p:cNvPr>
              <p:cNvPicPr>
                <a:picLocks noChangeAspect="1" noChangeArrowheads="1"/>
              </p:cNvPicPr>
              <p:nvPr/>
            </p:nvPicPr>
            <p:blipFill>
              <a:blip r:embed="rId4" cstate="print"/>
              <a:srcRect/>
              <a:stretch>
                <a:fillRect/>
              </a:stretch>
            </p:blipFill>
            <p:spPr bwMode="auto">
              <a:xfrm>
                <a:off x="4464000" y="3043679"/>
                <a:ext cx="4680000" cy="3510000"/>
              </a:xfrm>
              <a:prstGeom prst="rect">
                <a:avLst/>
              </a:prstGeom>
              <a:noFill/>
              <a:ln w="9525">
                <a:noFill/>
                <a:miter lim="800000"/>
                <a:headEnd/>
                <a:tailEnd/>
              </a:ln>
              <a:effectLst/>
            </p:spPr>
          </p:pic>
          <p:sp>
            <p:nvSpPr>
              <p:cNvPr id="47" name="TextBox 46">
                <a:extLst>
                  <a:ext uri="{FF2B5EF4-FFF2-40B4-BE49-F238E27FC236}">
                    <a16:creationId xmlns:a16="http://schemas.microsoft.com/office/drawing/2014/main" id="{6A34509F-A6C3-438C-890E-1E7E74733874}"/>
                  </a:ext>
                </a:extLst>
              </p:cNvPr>
              <p:cNvSpPr txBox="1"/>
              <p:nvPr/>
            </p:nvSpPr>
            <p:spPr>
              <a:xfrm>
                <a:off x="5867838" y="2959010"/>
                <a:ext cx="1677062" cy="307777"/>
              </a:xfrm>
              <a:prstGeom prst="rect">
                <a:avLst/>
              </a:prstGeom>
              <a:noFill/>
            </p:spPr>
            <p:txBody>
              <a:bodyPr wrap="none" rtlCol="0">
                <a:spAutoFit/>
              </a:bodyPr>
              <a:lstStyle/>
              <a:p>
                <a:r>
                  <a:rPr lang="en-US" sz="1400" dirty="0">
                    <a:solidFill>
                      <a:schemeClr val="accent6"/>
                    </a:solidFill>
                  </a:rPr>
                  <a:t>August  to January</a:t>
                </a:r>
                <a:endParaRPr lang="en-GB" sz="1400" dirty="0">
                  <a:solidFill>
                    <a:schemeClr val="accent6"/>
                  </a:solidFill>
                </a:endParaRPr>
              </a:p>
            </p:txBody>
          </p:sp>
        </p:grpSp>
      </p:grpSp>
      <p:sp>
        <p:nvSpPr>
          <p:cNvPr id="48" name="TextBox 47">
            <a:extLst>
              <a:ext uri="{FF2B5EF4-FFF2-40B4-BE49-F238E27FC236}">
                <a16:creationId xmlns:a16="http://schemas.microsoft.com/office/drawing/2014/main" id="{D72671AE-A48F-4055-84C7-5A50CC6FF5DB}"/>
              </a:ext>
            </a:extLst>
          </p:cNvPr>
          <p:cNvSpPr txBox="1"/>
          <p:nvPr/>
        </p:nvSpPr>
        <p:spPr>
          <a:xfrm>
            <a:off x="-3" y="2573414"/>
            <a:ext cx="4378278" cy="584775"/>
          </a:xfrm>
          <a:prstGeom prst="rect">
            <a:avLst/>
          </a:prstGeom>
          <a:noFill/>
        </p:spPr>
        <p:txBody>
          <a:bodyPr wrap="square" rtlCol="0">
            <a:spAutoFit/>
          </a:bodyPr>
          <a:lstStyle/>
          <a:p>
            <a:r>
              <a:rPr lang="en-US" sz="1600" dirty="0">
                <a:solidFill>
                  <a:schemeClr val="accent6"/>
                </a:solidFill>
              </a:rPr>
              <a:t>There are movements between girders of the old SR of ±150 µm per year.</a:t>
            </a:r>
            <a:endParaRPr lang="en-GB" sz="1600" dirty="0">
              <a:solidFill>
                <a:schemeClr val="accent6"/>
              </a:solidFill>
            </a:endParaRPr>
          </a:p>
        </p:txBody>
      </p:sp>
    </p:spTree>
    <p:extLst>
      <p:ext uri="{BB962C8B-B14F-4D97-AF65-F5344CB8AC3E}">
        <p14:creationId xmlns:p14="http://schemas.microsoft.com/office/powerpoint/2010/main" val="2432192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414F0-3ACE-46CE-A93E-EBFE5B0AC6BA}"/>
              </a:ext>
            </a:extLst>
          </p:cNvPr>
          <p:cNvSpPr>
            <a:spLocks noGrp="1"/>
          </p:cNvSpPr>
          <p:nvPr>
            <p:ph type="title"/>
          </p:nvPr>
        </p:nvSpPr>
        <p:spPr/>
        <p:txBody>
          <a:bodyPr/>
          <a:lstStyle/>
          <a:p>
            <a:r>
              <a:rPr lang="en-US" dirty="0"/>
              <a:t>Horizontal Movements at the slab joints</a:t>
            </a:r>
            <a:endParaRPr lang="en-GB" dirty="0"/>
          </a:p>
        </p:txBody>
      </p:sp>
      <p:sp>
        <p:nvSpPr>
          <p:cNvPr id="3" name="Footer Placeholder 2">
            <a:extLst>
              <a:ext uri="{FF2B5EF4-FFF2-40B4-BE49-F238E27FC236}">
                <a16:creationId xmlns:a16="http://schemas.microsoft.com/office/drawing/2014/main" id="{B002FB37-90E3-432B-B3BA-B54105F74975}"/>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a:extLst>
              <a:ext uri="{FF2B5EF4-FFF2-40B4-BE49-F238E27FC236}">
                <a16:creationId xmlns:a16="http://schemas.microsoft.com/office/drawing/2014/main" id="{89488E2F-4117-4634-B0F9-F21F0AA28E0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35760"/>
            <a:ext cx="5486400" cy="3586480"/>
          </a:xfrm>
          <a:prstGeom prst="rect">
            <a:avLst/>
          </a:prstGeom>
          <a:noFill/>
          <a:extLst/>
        </p:spPr>
      </p:pic>
      <p:sp>
        <p:nvSpPr>
          <p:cNvPr id="5" name="TextBox 4">
            <a:extLst>
              <a:ext uri="{FF2B5EF4-FFF2-40B4-BE49-F238E27FC236}">
                <a16:creationId xmlns:a16="http://schemas.microsoft.com/office/drawing/2014/main" id="{3573FC71-0DD5-4ADB-A1FA-3C7EE6140F82}"/>
              </a:ext>
            </a:extLst>
          </p:cNvPr>
          <p:cNvSpPr txBox="1"/>
          <p:nvPr/>
        </p:nvSpPr>
        <p:spPr>
          <a:xfrm>
            <a:off x="727199" y="910396"/>
            <a:ext cx="6022801" cy="584775"/>
          </a:xfrm>
          <a:prstGeom prst="rect">
            <a:avLst/>
          </a:prstGeom>
          <a:noFill/>
        </p:spPr>
        <p:txBody>
          <a:bodyPr wrap="square" rtlCol="0">
            <a:spAutoFit/>
          </a:bodyPr>
          <a:lstStyle/>
          <a:p>
            <a:r>
              <a:rPr lang="en-US" sz="1600" dirty="0">
                <a:solidFill>
                  <a:schemeClr val="accent6"/>
                </a:solidFill>
              </a:rPr>
              <a:t>Interestingly WPS observations show even larger horizontal movements across the slabs joints …</a:t>
            </a:r>
            <a:endParaRPr lang="en-GB" sz="1600" dirty="0">
              <a:solidFill>
                <a:schemeClr val="accent6"/>
              </a:solidFill>
            </a:endParaRPr>
          </a:p>
        </p:txBody>
      </p:sp>
    </p:spTree>
    <p:extLst>
      <p:ext uri="{BB962C8B-B14F-4D97-AF65-F5344CB8AC3E}">
        <p14:creationId xmlns:p14="http://schemas.microsoft.com/office/powerpoint/2010/main" val="1618537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08714-1A8D-46D4-8251-A2A2EF445BD3}"/>
              </a:ext>
            </a:extLst>
          </p:cNvPr>
          <p:cNvSpPr>
            <a:spLocks noGrp="1"/>
          </p:cNvSpPr>
          <p:nvPr>
            <p:ph type="title"/>
          </p:nvPr>
        </p:nvSpPr>
        <p:spPr/>
        <p:txBody>
          <a:bodyPr/>
          <a:lstStyle/>
          <a:p>
            <a:r>
              <a:rPr lang="en-US" dirty="0"/>
              <a:t>BM18 tests July 2009 to September 2011</a:t>
            </a:r>
            <a:endParaRPr lang="en-GB" dirty="0"/>
          </a:p>
        </p:txBody>
      </p:sp>
      <p:sp>
        <p:nvSpPr>
          <p:cNvPr id="3" name="Footer Placeholder 2">
            <a:extLst>
              <a:ext uri="{FF2B5EF4-FFF2-40B4-BE49-F238E27FC236}">
                <a16:creationId xmlns:a16="http://schemas.microsoft.com/office/drawing/2014/main" id="{9364EAB4-C69D-4CF0-AC48-DDD09592279B}"/>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descr="C:\Users\martin\AppData\Local\Temp\ConnectorClipboard7031212051303734309\image16311777835300.png">
            <a:extLst>
              <a:ext uri="{FF2B5EF4-FFF2-40B4-BE49-F238E27FC236}">
                <a16:creationId xmlns:a16="http://schemas.microsoft.com/office/drawing/2014/main" id="{C0A03873-8B9E-41ED-BBD2-0938C700CB3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464" y="1960113"/>
            <a:ext cx="5039995" cy="3397885"/>
          </a:xfrm>
          <a:prstGeom prst="rect">
            <a:avLst/>
          </a:prstGeom>
          <a:noFill/>
          <a:ln>
            <a:noFill/>
          </a:ln>
        </p:spPr>
      </p:pic>
      <p:sp>
        <p:nvSpPr>
          <p:cNvPr id="5" name="TextBox 4">
            <a:extLst>
              <a:ext uri="{FF2B5EF4-FFF2-40B4-BE49-F238E27FC236}">
                <a16:creationId xmlns:a16="http://schemas.microsoft.com/office/drawing/2014/main" id="{9BD08B2F-F654-4E25-B0FE-B1CFAD8B07B0}"/>
              </a:ext>
            </a:extLst>
          </p:cNvPr>
          <p:cNvSpPr txBox="1"/>
          <p:nvPr/>
        </p:nvSpPr>
        <p:spPr>
          <a:xfrm>
            <a:off x="5814031" y="1960505"/>
            <a:ext cx="3023848" cy="1600438"/>
          </a:xfrm>
          <a:prstGeom prst="rect">
            <a:avLst/>
          </a:prstGeom>
          <a:noFill/>
        </p:spPr>
        <p:txBody>
          <a:bodyPr wrap="square" rtlCol="0">
            <a:spAutoFit/>
          </a:bodyPr>
          <a:lstStyle/>
          <a:p>
            <a:r>
              <a:rPr lang="en-US" sz="1400" dirty="0">
                <a:solidFill>
                  <a:schemeClr val="accent6"/>
                </a:solidFill>
              </a:rPr>
              <a:t>This HLS was installed to determine the deformation of the slab under a charge of 5T. </a:t>
            </a:r>
          </a:p>
          <a:p>
            <a:endParaRPr lang="en-US" sz="1400" dirty="0">
              <a:solidFill>
                <a:schemeClr val="accent6"/>
              </a:solidFill>
            </a:endParaRPr>
          </a:p>
          <a:p>
            <a:r>
              <a:rPr lang="en-US" sz="1400" dirty="0">
                <a:solidFill>
                  <a:schemeClr val="accent6"/>
                </a:solidFill>
              </a:rPr>
              <a:t>However, it was also observed that the slab was bending – apparently as a function of temperature change </a:t>
            </a:r>
            <a:endParaRPr lang="en-GB" sz="1400" dirty="0">
              <a:solidFill>
                <a:schemeClr val="accent6"/>
              </a:solidFill>
            </a:endParaRPr>
          </a:p>
        </p:txBody>
      </p:sp>
    </p:spTree>
    <p:extLst>
      <p:ext uri="{BB962C8B-B14F-4D97-AF65-F5344CB8AC3E}">
        <p14:creationId xmlns:p14="http://schemas.microsoft.com/office/powerpoint/2010/main" val="33508110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5738A-2AFB-4327-A62C-E3780A4948D5}"/>
              </a:ext>
            </a:extLst>
          </p:cNvPr>
          <p:cNvSpPr>
            <a:spLocks noGrp="1"/>
          </p:cNvSpPr>
          <p:nvPr>
            <p:ph type="title"/>
          </p:nvPr>
        </p:nvSpPr>
        <p:spPr/>
        <p:txBody>
          <a:bodyPr/>
          <a:lstStyle/>
          <a:p>
            <a:r>
              <a:rPr lang="en-US" dirty="0"/>
              <a:t>BM18 slab bending as a function of temperature change</a:t>
            </a:r>
            <a:endParaRPr lang="en-GB" dirty="0"/>
          </a:p>
        </p:txBody>
      </p:sp>
      <p:sp>
        <p:nvSpPr>
          <p:cNvPr id="3" name="Footer Placeholder 2">
            <a:extLst>
              <a:ext uri="{FF2B5EF4-FFF2-40B4-BE49-F238E27FC236}">
                <a16:creationId xmlns:a16="http://schemas.microsoft.com/office/drawing/2014/main" id="{4F65CBA1-5DE6-44E2-98CE-228D745228AA}"/>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a:extLst>
              <a:ext uri="{FF2B5EF4-FFF2-40B4-BE49-F238E27FC236}">
                <a16:creationId xmlns:a16="http://schemas.microsoft.com/office/drawing/2014/main" id="{9406A860-57DB-4662-B23E-6EAB824EF7B6}"/>
              </a:ext>
            </a:extLst>
          </p:cNvPr>
          <p:cNvPicPr>
            <a:picLocks noChangeAspect="1"/>
          </p:cNvPicPr>
          <p:nvPr/>
        </p:nvPicPr>
        <p:blipFill rotWithShape="1">
          <a:blip r:embed="rId2"/>
          <a:srcRect l="9868" r="8491"/>
          <a:stretch/>
        </p:blipFill>
        <p:spPr bwMode="auto">
          <a:xfrm>
            <a:off x="829925" y="1633119"/>
            <a:ext cx="7484150" cy="3852000"/>
          </a:xfrm>
          <a:prstGeom prst="rect">
            <a:avLst/>
          </a:prstGeom>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4A55D04C-8BB2-4799-A42F-615E7C7931E0}"/>
              </a:ext>
            </a:extLst>
          </p:cNvPr>
          <p:cNvSpPr txBox="1"/>
          <p:nvPr/>
        </p:nvSpPr>
        <p:spPr>
          <a:xfrm>
            <a:off x="293199" y="5366049"/>
            <a:ext cx="8640960" cy="523220"/>
          </a:xfrm>
          <a:prstGeom prst="rect">
            <a:avLst/>
          </a:prstGeom>
          <a:noFill/>
        </p:spPr>
        <p:txBody>
          <a:bodyPr wrap="square" rtlCol="0">
            <a:spAutoFit/>
          </a:bodyPr>
          <a:lstStyle/>
          <a:p>
            <a:r>
              <a:rPr lang="en-US" sz="1400" dirty="0">
                <a:solidFill>
                  <a:schemeClr val="accent6"/>
                </a:solidFill>
              </a:rPr>
              <a:t>This discovery was made at the start of the Upgrade </a:t>
            </a:r>
            <a:r>
              <a:rPr lang="en-US" sz="1400" dirty="0" err="1">
                <a:solidFill>
                  <a:schemeClr val="accent6"/>
                </a:solidFill>
              </a:rPr>
              <a:t>Programme</a:t>
            </a:r>
            <a:r>
              <a:rPr lang="en-US" sz="1400" dirty="0">
                <a:solidFill>
                  <a:schemeClr val="accent6"/>
                </a:solidFill>
              </a:rPr>
              <a:t> High Quality Slab (HQS) study. It led to more detailed studies of slab bending…</a:t>
            </a:r>
            <a:endParaRPr lang="en-GB" sz="1400" dirty="0">
              <a:solidFill>
                <a:schemeClr val="accent6"/>
              </a:solidFill>
            </a:endParaRPr>
          </a:p>
        </p:txBody>
      </p:sp>
    </p:spTree>
    <p:extLst>
      <p:ext uri="{BB962C8B-B14F-4D97-AF65-F5344CB8AC3E}">
        <p14:creationId xmlns:p14="http://schemas.microsoft.com/office/powerpoint/2010/main" val="2000023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DA091-2DA0-4423-9F08-FBA01D6F9220}"/>
              </a:ext>
            </a:extLst>
          </p:cNvPr>
          <p:cNvSpPr>
            <a:spLocks noGrp="1"/>
          </p:cNvSpPr>
          <p:nvPr>
            <p:ph type="title"/>
          </p:nvPr>
        </p:nvSpPr>
        <p:spPr/>
        <p:txBody>
          <a:bodyPr/>
          <a:lstStyle/>
          <a:p>
            <a:r>
              <a:rPr lang="en-US" dirty="0"/>
              <a:t>Briefly what is a beamline?</a:t>
            </a:r>
            <a:endParaRPr lang="en-GB" dirty="0"/>
          </a:p>
        </p:txBody>
      </p:sp>
      <p:sp>
        <p:nvSpPr>
          <p:cNvPr id="3" name="Footer Placeholder 2">
            <a:extLst>
              <a:ext uri="{FF2B5EF4-FFF2-40B4-BE49-F238E27FC236}">
                <a16:creationId xmlns:a16="http://schemas.microsoft.com/office/drawing/2014/main" id="{BDC83B8B-06C3-4071-B5A5-4E1237FAD4FD}"/>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sp>
        <p:nvSpPr>
          <p:cNvPr id="4" name="TextBox 3">
            <a:extLst>
              <a:ext uri="{FF2B5EF4-FFF2-40B4-BE49-F238E27FC236}">
                <a16:creationId xmlns:a16="http://schemas.microsoft.com/office/drawing/2014/main" id="{48242668-C361-4897-8DBE-0704D5E36691}"/>
              </a:ext>
            </a:extLst>
          </p:cNvPr>
          <p:cNvSpPr txBox="1"/>
          <p:nvPr/>
        </p:nvSpPr>
        <p:spPr>
          <a:xfrm>
            <a:off x="682810" y="1005730"/>
            <a:ext cx="6067191" cy="1631216"/>
          </a:xfrm>
          <a:prstGeom prst="rect">
            <a:avLst/>
          </a:prstGeom>
          <a:noFill/>
        </p:spPr>
        <p:txBody>
          <a:bodyPr wrap="square" rtlCol="0">
            <a:spAutoFit/>
          </a:bodyPr>
          <a:lstStyle/>
          <a:p>
            <a:r>
              <a:rPr lang="en-US" sz="1600" dirty="0">
                <a:solidFill>
                  <a:schemeClr val="accent6"/>
                </a:solidFill>
              </a:rPr>
              <a:t>A beamline can be thought of in three ways: </a:t>
            </a:r>
          </a:p>
          <a:p>
            <a:pPr marL="800100" lvl="1" indent="-342900">
              <a:buFont typeface="+mj-lt"/>
              <a:buAutoNum type="arabicParenR"/>
            </a:pPr>
            <a:r>
              <a:rPr lang="en-US" sz="1400" dirty="0">
                <a:solidFill>
                  <a:schemeClr val="accent6"/>
                </a:solidFill>
              </a:rPr>
              <a:t>It’s a physical space within the experimental hall. </a:t>
            </a:r>
          </a:p>
          <a:p>
            <a:pPr marL="800100" lvl="1" indent="-342900">
              <a:buFont typeface="+mj-lt"/>
              <a:buAutoNum type="arabicParenR"/>
            </a:pPr>
            <a:r>
              <a:rPr lang="en-US" sz="1400" dirty="0">
                <a:solidFill>
                  <a:schemeClr val="accent6"/>
                </a:solidFill>
              </a:rPr>
              <a:t>It’s also a set of equipment that brings the X-ray beam to the material being studied and records what happens. </a:t>
            </a:r>
          </a:p>
          <a:p>
            <a:pPr marL="800100" lvl="1" indent="-342900">
              <a:buFont typeface="+mj-lt"/>
              <a:buAutoNum type="arabicParenR"/>
            </a:pPr>
            <a:r>
              <a:rPr lang="en-US" sz="1400" dirty="0">
                <a:solidFill>
                  <a:schemeClr val="accent6"/>
                </a:solidFill>
              </a:rPr>
              <a:t>And most importantly, it’s a dynamic meeting place, where scientists and staff collaborate to answer leading-edge research questions.</a:t>
            </a:r>
            <a:endParaRPr lang="en-GB" sz="1400" dirty="0">
              <a:solidFill>
                <a:schemeClr val="accent6"/>
              </a:solidFill>
            </a:endParaRPr>
          </a:p>
        </p:txBody>
      </p:sp>
      <p:grpSp>
        <p:nvGrpSpPr>
          <p:cNvPr id="9" name="Group 8">
            <a:extLst>
              <a:ext uri="{FF2B5EF4-FFF2-40B4-BE49-F238E27FC236}">
                <a16:creationId xmlns:a16="http://schemas.microsoft.com/office/drawing/2014/main" id="{1BFEA4B0-1C8F-4A10-8D45-BC2DC8DF4BA9}"/>
              </a:ext>
            </a:extLst>
          </p:cNvPr>
          <p:cNvGrpSpPr/>
          <p:nvPr/>
        </p:nvGrpSpPr>
        <p:grpSpPr>
          <a:xfrm>
            <a:off x="14287" y="2138262"/>
            <a:ext cx="9129712" cy="3816378"/>
            <a:chOff x="14287" y="1949078"/>
            <a:chExt cx="9129712" cy="3816378"/>
          </a:xfrm>
        </p:grpSpPr>
        <p:pic>
          <p:nvPicPr>
            <p:cNvPr id="5" name="Picture 4">
              <a:extLst>
                <a:ext uri="{FF2B5EF4-FFF2-40B4-BE49-F238E27FC236}">
                  <a16:creationId xmlns:a16="http://schemas.microsoft.com/office/drawing/2014/main" id="{6C5B2FBF-ACCD-43D1-B8F5-F037ECEA72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87" y="1949078"/>
              <a:ext cx="9115425" cy="3590925"/>
            </a:xfrm>
            <a:prstGeom prst="rect">
              <a:avLst/>
            </a:prstGeom>
          </p:spPr>
        </p:pic>
        <p:sp>
          <p:nvSpPr>
            <p:cNvPr id="6" name="TextBox 5">
              <a:extLst>
                <a:ext uri="{FF2B5EF4-FFF2-40B4-BE49-F238E27FC236}">
                  <a16:creationId xmlns:a16="http://schemas.microsoft.com/office/drawing/2014/main" id="{6F7A9501-55AE-4BE0-BA68-8DA2FD4A88FE}"/>
                </a:ext>
              </a:extLst>
            </p:cNvPr>
            <p:cNvSpPr txBox="1"/>
            <p:nvPr/>
          </p:nvSpPr>
          <p:spPr>
            <a:xfrm>
              <a:off x="945931" y="5457679"/>
              <a:ext cx="1199367" cy="307777"/>
            </a:xfrm>
            <a:prstGeom prst="rect">
              <a:avLst/>
            </a:prstGeom>
            <a:noFill/>
          </p:spPr>
          <p:txBody>
            <a:bodyPr wrap="square" rtlCol="0">
              <a:spAutoFit/>
            </a:bodyPr>
            <a:lstStyle/>
            <a:p>
              <a:r>
                <a:rPr lang="en-US" sz="1400" dirty="0">
                  <a:solidFill>
                    <a:schemeClr val="accent6"/>
                  </a:solidFill>
                </a:rPr>
                <a:t>X-ray source</a:t>
              </a:r>
              <a:endParaRPr lang="en-GB" sz="1400" dirty="0">
                <a:solidFill>
                  <a:schemeClr val="accent6"/>
                </a:solidFill>
              </a:endParaRPr>
            </a:p>
          </p:txBody>
        </p:sp>
        <p:sp>
          <p:nvSpPr>
            <p:cNvPr id="7" name="TextBox 6">
              <a:extLst>
                <a:ext uri="{FF2B5EF4-FFF2-40B4-BE49-F238E27FC236}">
                  <a16:creationId xmlns:a16="http://schemas.microsoft.com/office/drawing/2014/main" id="{82DD7644-5EDA-4B9B-B34E-92A4BF3B7151}"/>
                </a:ext>
              </a:extLst>
            </p:cNvPr>
            <p:cNvSpPr txBox="1"/>
            <p:nvPr/>
          </p:nvSpPr>
          <p:spPr>
            <a:xfrm>
              <a:off x="3352884" y="4645229"/>
              <a:ext cx="1130438" cy="307777"/>
            </a:xfrm>
            <a:prstGeom prst="rect">
              <a:avLst/>
            </a:prstGeom>
            <a:noFill/>
          </p:spPr>
          <p:txBody>
            <a:bodyPr wrap="square" rtlCol="0">
              <a:spAutoFit/>
            </a:bodyPr>
            <a:lstStyle/>
            <a:p>
              <a:r>
                <a:rPr lang="en-US" sz="1400" dirty="0">
                  <a:solidFill>
                    <a:schemeClr val="accent6"/>
                  </a:solidFill>
                </a:rPr>
                <a:t>X-ray optics</a:t>
              </a:r>
              <a:endParaRPr lang="en-GB" sz="1400" dirty="0">
                <a:solidFill>
                  <a:schemeClr val="accent6"/>
                </a:solidFill>
              </a:endParaRPr>
            </a:p>
          </p:txBody>
        </p:sp>
        <p:sp>
          <p:nvSpPr>
            <p:cNvPr id="8" name="TextBox 7">
              <a:extLst>
                <a:ext uri="{FF2B5EF4-FFF2-40B4-BE49-F238E27FC236}">
                  <a16:creationId xmlns:a16="http://schemas.microsoft.com/office/drawing/2014/main" id="{7A6A4FA4-B540-40B2-827B-F5E8B3E9DDA4}"/>
                </a:ext>
              </a:extLst>
            </p:cNvPr>
            <p:cNvSpPr txBox="1"/>
            <p:nvPr/>
          </p:nvSpPr>
          <p:spPr>
            <a:xfrm>
              <a:off x="7952126" y="3635549"/>
              <a:ext cx="1191873" cy="523220"/>
            </a:xfrm>
            <a:prstGeom prst="rect">
              <a:avLst/>
            </a:prstGeom>
            <a:noFill/>
          </p:spPr>
          <p:txBody>
            <a:bodyPr wrap="square" rtlCol="0">
              <a:spAutoFit/>
            </a:bodyPr>
            <a:lstStyle/>
            <a:p>
              <a:pPr algn="ctr"/>
              <a:r>
                <a:rPr lang="en-US" sz="1400" dirty="0">
                  <a:solidFill>
                    <a:schemeClr val="accent6"/>
                  </a:solidFill>
                </a:rPr>
                <a:t>Sample and detector</a:t>
              </a:r>
              <a:endParaRPr lang="en-GB" sz="1400" dirty="0">
                <a:solidFill>
                  <a:schemeClr val="accent6"/>
                </a:solidFill>
              </a:endParaRPr>
            </a:p>
          </p:txBody>
        </p:sp>
      </p:grpSp>
    </p:spTree>
    <p:extLst>
      <p:ext uri="{BB962C8B-B14F-4D97-AF65-F5344CB8AC3E}">
        <p14:creationId xmlns:p14="http://schemas.microsoft.com/office/powerpoint/2010/main" val="3832914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5AB45-2176-44A1-A70F-E41C355B1645}"/>
              </a:ext>
            </a:extLst>
          </p:cNvPr>
          <p:cNvSpPr>
            <a:spLocks noGrp="1"/>
          </p:cNvSpPr>
          <p:nvPr>
            <p:ph type="title"/>
          </p:nvPr>
        </p:nvSpPr>
        <p:spPr/>
        <p:txBody>
          <a:bodyPr/>
          <a:lstStyle/>
          <a:p>
            <a:r>
              <a:rPr lang="en-US" dirty="0"/>
              <a:t>Alignment – one of the defining characteristics of the UP1 and EBS</a:t>
            </a:r>
            <a:endParaRPr lang="en-GB" dirty="0"/>
          </a:p>
        </p:txBody>
      </p:sp>
      <p:sp>
        <p:nvSpPr>
          <p:cNvPr id="3" name="Footer Placeholder 2">
            <a:extLst>
              <a:ext uri="{FF2B5EF4-FFF2-40B4-BE49-F238E27FC236}">
                <a16:creationId xmlns:a16="http://schemas.microsoft.com/office/drawing/2014/main" id="{79CC9F1C-075F-483A-9DE3-ED9FE304742B}"/>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aphicFrame>
        <p:nvGraphicFramePr>
          <p:cNvPr id="11" name="Table 10">
            <a:extLst>
              <a:ext uri="{FF2B5EF4-FFF2-40B4-BE49-F238E27FC236}">
                <a16:creationId xmlns:a16="http://schemas.microsoft.com/office/drawing/2014/main" id="{4EC36211-C0F0-4C53-B52D-7ED48514D30F}"/>
              </a:ext>
            </a:extLst>
          </p:cNvPr>
          <p:cNvGraphicFramePr>
            <a:graphicFrameLocks noGrp="1"/>
          </p:cNvGraphicFramePr>
          <p:nvPr>
            <p:extLst>
              <p:ext uri="{D42A27DB-BD31-4B8C-83A1-F6EECF244321}">
                <p14:modId xmlns:p14="http://schemas.microsoft.com/office/powerpoint/2010/main" val="651999874"/>
              </p:ext>
            </p:extLst>
          </p:nvPr>
        </p:nvGraphicFramePr>
        <p:xfrm>
          <a:off x="727200" y="1345992"/>
          <a:ext cx="8236799" cy="4145280"/>
        </p:xfrm>
        <a:graphic>
          <a:graphicData uri="http://schemas.openxmlformats.org/drawingml/2006/table">
            <a:tbl>
              <a:tblPr firstRow="1" firstCol="1" bandRow="1"/>
              <a:tblGrid>
                <a:gridCol w="3473706">
                  <a:extLst>
                    <a:ext uri="{9D8B030D-6E8A-4147-A177-3AD203B41FA5}">
                      <a16:colId xmlns:a16="http://schemas.microsoft.com/office/drawing/2014/main" val="950638262"/>
                    </a:ext>
                  </a:extLst>
                </a:gridCol>
                <a:gridCol w="4763093">
                  <a:extLst>
                    <a:ext uri="{9D8B030D-6E8A-4147-A177-3AD203B41FA5}">
                      <a16:colId xmlns:a16="http://schemas.microsoft.com/office/drawing/2014/main" val="946598162"/>
                    </a:ext>
                  </a:extLst>
                </a:gridCol>
              </a:tblGrid>
              <a:tr h="1906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Loading case of long term movements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2224" marR="322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spcAft>
                          <a:spcPts val="0"/>
                        </a:spcAft>
                      </a:pPr>
                      <a:r>
                        <a:rPr lang="en-GB" sz="16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Response performance to loading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2224" marR="322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065893316"/>
                  </a:ext>
                </a:extLst>
              </a:tr>
              <a:tr h="600643">
                <a:tc>
                  <a:txBody>
                    <a:bodyPr/>
                    <a:lstStyle/>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Slab thermal stability with respect to the inside hall temperature set point and the external temperature variation over a 12 hour period</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tc>
                  <a:txBody>
                    <a:bodyPr/>
                    <a:lstStyle/>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Anywhere within a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solid disk of 5 metres radius </a:t>
                      </a:r>
                      <a:r>
                        <a:rPr lang="en-GB" sz="1600" dirty="0">
                          <a:effectLst/>
                          <a:latin typeface="Calibri" panose="020F0502020204030204" pitchFamily="34" charset="0"/>
                          <a:ea typeface="Calibri" panose="020F0502020204030204" pitchFamily="34" charset="0"/>
                          <a:cs typeface="Times New Roman" panose="02020603050405020304" pitchFamily="18" charset="0"/>
                        </a:rPr>
                        <a:t>over a 12 h period</a:t>
                      </a:r>
                    </a:p>
                    <a:p>
                      <a:pPr marL="0" lvl="0" indent="0">
                        <a:spcAft>
                          <a:spcPts val="0"/>
                        </a:spcAft>
                        <a:buFont typeface="Arial" panose="020B0604020202020204" pitchFamily="34" charset="0"/>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     ▪ Vertical deflections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&lt; 2 µm</a:t>
                      </a:r>
                    </a:p>
                    <a:p>
                      <a:pPr marL="0" lvl="0" indent="0">
                        <a:spcAft>
                          <a:spcPts val="0"/>
                        </a:spcAft>
                        <a:buFont typeface="Arial" panose="020B0604020202020204" pitchFamily="34" charset="0"/>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     ▪ Rotation angle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&lt; 200 </a:t>
                      </a:r>
                      <a:r>
                        <a:rPr lang="en-GB" sz="1600" b="1" dirty="0" err="1">
                          <a:effectLst/>
                          <a:latin typeface="Calibri" panose="020F0502020204030204" pitchFamily="34" charset="0"/>
                          <a:ea typeface="Calibri" panose="020F0502020204030204" pitchFamily="34" charset="0"/>
                          <a:cs typeface="Times New Roman" panose="02020603050405020304" pitchFamily="18" charset="0"/>
                        </a:rPr>
                        <a:t>nrad</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3878463403"/>
                  </a:ext>
                </a:extLst>
              </a:tr>
              <a:tr h="667441">
                <a:tc>
                  <a:txBody>
                    <a:bodyPr/>
                    <a:lstStyle/>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Daily external ambient temperature changes ΔT=20 C</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tc>
                  <a:txBody>
                    <a:bodyPr/>
                    <a:lstStyle/>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Anywhere within a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solid disk of 5 metres radius </a:t>
                      </a:r>
                      <a:r>
                        <a:rPr lang="en-GB" sz="1600" dirty="0">
                          <a:effectLst/>
                          <a:latin typeface="Calibri" panose="020F0502020204030204" pitchFamily="34" charset="0"/>
                          <a:ea typeface="Calibri" panose="020F0502020204030204" pitchFamily="34" charset="0"/>
                          <a:cs typeface="Times New Roman" panose="02020603050405020304" pitchFamily="18" charset="0"/>
                        </a:rPr>
                        <a:t>over a 24 h period vertical differential movement of</a:t>
                      </a:r>
                    </a:p>
                    <a:p>
                      <a:pPr marL="0" lvl="0" indent="0">
                        <a:spcAft>
                          <a:spcPts val="0"/>
                        </a:spcAft>
                        <a:buFont typeface="Arial" panose="020B0604020202020204" pitchFamily="34" charset="0"/>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     ▪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&lt; 1 µm</a:t>
                      </a:r>
                    </a:p>
                    <a:p>
                      <a:pPr marL="0" lvl="0" indent="0">
                        <a:spcAft>
                          <a:spcPts val="0"/>
                        </a:spcAft>
                        <a:buFont typeface="Arial" panose="020B0604020202020204" pitchFamily="34" charset="0"/>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     ▪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&lt; 100 </a:t>
                      </a:r>
                      <a:r>
                        <a:rPr lang="en-GB" sz="1600" b="1" dirty="0" err="1">
                          <a:effectLst/>
                          <a:latin typeface="Calibri" panose="020F0502020204030204" pitchFamily="34" charset="0"/>
                          <a:ea typeface="Calibri" panose="020F0502020204030204" pitchFamily="34" charset="0"/>
                          <a:cs typeface="Times New Roman" panose="02020603050405020304" pitchFamily="18" charset="0"/>
                        </a:rPr>
                        <a:t>nrad</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Anywhere on the Golden Slab except at distances closer than 1.5 m from the edge. </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290508735"/>
                  </a:ext>
                </a:extLst>
              </a:tr>
              <a:tr h="540590">
                <a:tc>
                  <a:txBody>
                    <a:bodyPr/>
                    <a:lstStyle/>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Vertical deformation due to medium term settlement</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tc>
                  <a:txBody>
                    <a:bodyPr/>
                    <a:lstStyle/>
                    <a:p>
                      <a:pPr>
                        <a:spcAft>
                          <a:spcPts val="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 250 µm</a:t>
                      </a:r>
                      <a:r>
                        <a:rPr lang="en-GB" sz="1600" dirty="0">
                          <a:effectLst/>
                          <a:latin typeface="Calibri" panose="020F0502020204030204" pitchFamily="34" charset="0"/>
                          <a:ea typeface="Calibri" panose="020F0502020204030204" pitchFamily="34" charset="0"/>
                          <a:cs typeface="Times New Roman" panose="02020603050405020304" pitchFamily="18" charset="0"/>
                        </a:rPr>
                        <a:t> peak to peak displacements anywhere in a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disk of 60 diameter over a period of 12 months </a:t>
                      </a:r>
                      <a:r>
                        <a:rPr lang="en-GB" sz="1600" dirty="0">
                          <a:effectLst/>
                          <a:latin typeface="Calibri" panose="020F0502020204030204" pitchFamily="34" charset="0"/>
                          <a:ea typeface="Calibri" panose="020F0502020204030204" pitchFamily="34" charset="0"/>
                          <a:cs typeface="Times New Roman" panose="02020603050405020304" pitchFamily="18" charset="0"/>
                        </a:rPr>
                        <a:t>starting one year after building completion.</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2767691192"/>
                  </a:ext>
                </a:extLst>
              </a:tr>
              <a:tr h="300321">
                <a:tc>
                  <a:txBody>
                    <a:bodyPr/>
                    <a:lstStyle/>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Golden Slab deformation due</a:t>
                      </a:r>
                    </a:p>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to settlement:</a:t>
                      </a:r>
                    </a:p>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Long term</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tc>
                  <a:txBody>
                    <a:bodyPr/>
                    <a:lstStyle/>
                    <a:p>
                      <a:pPr>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Differential movement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 5 mm </a:t>
                      </a:r>
                      <a:r>
                        <a:rPr lang="en-GB" sz="1600" dirty="0">
                          <a:effectLst/>
                          <a:latin typeface="Calibri" panose="020F0502020204030204" pitchFamily="34" charset="0"/>
                          <a:ea typeface="Calibri" panose="020F0502020204030204" pitchFamily="34" charset="0"/>
                          <a:cs typeface="Times New Roman" panose="02020603050405020304" pitchFamily="18" charset="0"/>
                        </a:rPr>
                        <a:t>peak-to-peak anywhere in a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circle of 200 m </a:t>
                      </a:r>
                      <a:r>
                        <a:rPr lang="en-GB" sz="1600" dirty="0">
                          <a:effectLst/>
                          <a:latin typeface="Calibri" panose="020F0502020204030204" pitchFamily="34" charset="0"/>
                          <a:ea typeface="Calibri" panose="020F0502020204030204" pitchFamily="34" charset="0"/>
                          <a:cs typeface="Times New Roman" panose="02020603050405020304" pitchFamily="18" charset="0"/>
                        </a:rPr>
                        <a:t>diameter, measured on the EXPH2 slabs over a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period of 10 years</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3068895878"/>
                  </a:ext>
                </a:extLst>
              </a:tr>
            </a:tbl>
          </a:graphicData>
        </a:graphic>
      </p:graphicFrame>
    </p:spTree>
    <p:extLst>
      <p:ext uri="{BB962C8B-B14F-4D97-AF65-F5344CB8AC3E}">
        <p14:creationId xmlns:p14="http://schemas.microsoft.com/office/powerpoint/2010/main" val="158513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39C47-BF5A-45FE-9D0C-2EF0C57FE750}"/>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C098284F-6D7E-43D7-98FE-7095FBA22349}"/>
              </a:ext>
            </a:extLst>
          </p:cNvPr>
          <p:cNvSpPr>
            <a:spLocks noGrp="1"/>
          </p:cNvSpPr>
          <p:nvPr>
            <p:ph idx="1"/>
          </p:nvPr>
        </p:nvSpPr>
        <p:spPr>
          <a:xfrm>
            <a:off x="727200" y="1791092"/>
            <a:ext cx="8236800" cy="1338607"/>
          </a:xfrm>
        </p:spPr>
        <p:txBody>
          <a:bodyPr/>
          <a:lstStyle/>
          <a:p>
            <a:pPr marL="285750" indent="-285750">
              <a:buFont typeface="Arial" panose="020B0604020202020204" pitchFamily="34" charset="0"/>
              <a:buChar char="•"/>
            </a:pPr>
            <a:r>
              <a:rPr lang="en-US" b="0" dirty="0">
                <a:latin typeface="+mj-lt"/>
              </a:rPr>
              <a:t>The ESRF</a:t>
            </a:r>
          </a:p>
          <a:p>
            <a:pPr marL="285750" indent="-285750">
              <a:buFont typeface="Arial" panose="020B0604020202020204" pitchFamily="34" charset="0"/>
              <a:buChar char="•"/>
            </a:pPr>
            <a:r>
              <a:rPr lang="en-US" b="0" dirty="0">
                <a:latin typeface="+mj-lt"/>
              </a:rPr>
              <a:t>ESRF site movement signatures</a:t>
            </a:r>
          </a:p>
          <a:p>
            <a:pPr marL="285750" indent="-285750">
              <a:buFont typeface="Arial" panose="020B0604020202020204" pitchFamily="34" charset="0"/>
              <a:buChar char="•"/>
            </a:pPr>
            <a:r>
              <a:rPr lang="en-US" b="0" dirty="0">
                <a:latin typeface="+mj-lt"/>
              </a:rPr>
              <a:t>Behavior of concrete slabs</a:t>
            </a:r>
            <a:endParaRPr lang="en-GB" b="0" dirty="0">
              <a:latin typeface="+mj-lt"/>
            </a:endParaRPr>
          </a:p>
        </p:txBody>
      </p:sp>
      <p:sp>
        <p:nvSpPr>
          <p:cNvPr id="4" name="Footer Placeholder 3">
            <a:extLst>
              <a:ext uri="{FF2B5EF4-FFF2-40B4-BE49-F238E27FC236}">
                <a16:creationId xmlns:a16="http://schemas.microsoft.com/office/drawing/2014/main" id="{B53A80ED-ACBD-46D5-B146-1DBD50F9A0CD}"/>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spTree>
    <p:extLst>
      <p:ext uri="{BB962C8B-B14F-4D97-AF65-F5344CB8AC3E}">
        <p14:creationId xmlns:p14="http://schemas.microsoft.com/office/powerpoint/2010/main" val="3771488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D0083-2D46-41CB-9E20-A28B4F4E6202}"/>
              </a:ext>
            </a:extLst>
          </p:cNvPr>
          <p:cNvSpPr>
            <a:spLocks noGrp="1"/>
          </p:cNvSpPr>
          <p:nvPr>
            <p:ph type="title"/>
          </p:nvPr>
        </p:nvSpPr>
        <p:spPr/>
        <p:txBody>
          <a:bodyPr/>
          <a:lstStyle/>
          <a:p>
            <a:r>
              <a:rPr lang="en-US" dirty="0"/>
              <a:t>ESRF long beamlines alignment tolerances</a:t>
            </a:r>
            <a:endParaRPr lang="en-GB" dirty="0"/>
          </a:p>
        </p:txBody>
      </p:sp>
      <p:sp>
        <p:nvSpPr>
          <p:cNvPr id="3" name="Footer Placeholder 2">
            <a:extLst>
              <a:ext uri="{FF2B5EF4-FFF2-40B4-BE49-F238E27FC236}">
                <a16:creationId xmlns:a16="http://schemas.microsoft.com/office/drawing/2014/main" id="{73F50907-9052-4FCA-80AD-22CCCC069888}"/>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sp>
        <p:nvSpPr>
          <p:cNvPr id="4" name="TextBox 3">
            <a:extLst>
              <a:ext uri="{FF2B5EF4-FFF2-40B4-BE49-F238E27FC236}">
                <a16:creationId xmlns:a16="http://schemas.microsoft.com/office/drawing/2014/main" id="{AB9C1C52-AF50-4D56-8BCB-510B89FF2A6E}"/>
              </a:ext>
            </a:extLst>
          </p:cNvPr>
          <p:cNvSpPr txBox="1"/>
          <p:nvPr/>
        </p:nvSpPr>
        <p:spPr>
          <a:xfrm>
            <a:off x="727200" y="826098"/>
            <a:ext cx="8236800" cy="646331"/>
          </a:xfrm>
          <a:prstGeom prst="rect">
            <a:avLst/>
          </a:prstGeom>
          <a:noFill/>
        </p:spPr>
        <p:txBody>
          <a:bodyPr wrap="square" rtlCol="0">
            <a:spAutoFit/>
          </a:bodyPr>
          <a:lstStyle/>
          <a:p>
            <a:r>
              <a:rPr lang="en-US" dirty="0">
                <a:solidFill>
                  <a:schemeClr val="accent6"/>
                </a:solidFill>
              </a:rPr>
              <a:t>To respect tolerances we must know the stability characteristics of the ground and the floor that everything is built on - and influence they have.</a:t>
            </a:r>
            <a:endParaRPr lang="en-GB" dirty="0">
              <a:solidFill>
                <a:schemeClr val="accent6"/>
              </a:solidFill>
            </a:endParaRPr>
          </a:p>
        </p:txBody>
      </p:sp>
      <p:pic>
        <p:nvPicPr>
          <p:cNvPr id="5" name="Content Placeholder 5" descr="Magnification.jpg">
            <a:extLst>
              <a:ext uri="{FF2B5EF4-FFF2-40B4-BE49-F238E27FC236}">
                <a16:creationId xmlns:a16="http://schemas.microsoft.com/office/drawing/2014/main" id="{91F3EBD5-DAE1-4373-A721-28D6A94BE3DF}"/>
              </a:ext>
            </a:extLst>
          </p:cNvPr>
          <p:cNvPicPr>
            <a:picLocks noChangeAspect="1"/>
          </p:cNvPicPr>
          <p:nvPr/>
        </p:nvPicPr>
        <p:blipFill>
          <a:blip r:embed="rId2" cstate="print"/>
          <a:stretch>
            <a:fillRect/>
          </a:stretch>
        </p:blipFill>
        <p:spPr>
          <a:xfrm>
            <a:off x="630001" y="1912420"/>
            <a:ext cx="8229600" cy="3033163"/>
          </a:xfrm>
          <a:prstGeom prst="rect">
            <a:avLst/>
          </a:prstGeom>
          <a:ln>
            <a:noFill/>
          </a:ln>
          <a:effectLst/>
        </p:spPr>
      </p:pic>
      <p:sp>
        <p:nvSpPr>
          <p:cNvPr id="6" name="TextBox 5">
            <a:extLst>
              <a:ext uri="{FF2B5EF4-FFF2-40B4-BE49-F238E27FC236}">
                <a16:creationId xmlns:a16="http://schemas.microsoft.com/office/drawing/2014/main" id="{6A2CCCDB-2F73-4C36-B9A4-1FC2959D06C9}"/>
              </a:ext>
            </a:extLst>
          </p:cNvPr>
          <p:cNvSpPr txBox="1"/>
          <p:nvPr/>
        </p:nvSpPr>
        <p:spPr>
          <a:xfrm>
            <a:off x="1265382" y="5090872"/>
            <a:ext cx="6871854" cy="954107"/>
          </a:xfrm>
          <a:prstGeom prst="rect">
            <a:avLst/>
          </a:prstGeom>
          <a:noFill/>
        </p:spPr>
        <p:txBody>
          <a:bodyPr wrap="square" rtlCol="0">
            <a:spAutoFit/>
          </a:bodyPr>
          <a:lstStyle/>
          <a:p>
            <a:r>
              <a:rPr lang="en-GB" sz="1400" dirty="0">
                <a:solidFill>
                  <a:schemeClr val="accent6"/>
                </a:solidFill>
              </a:rPr>
              <a:t>The size of the focused x-ray probe spot depends on:</a:t>
            </a:r>
          </a:p>
          <a:p>
            <a:pPr marL="263525" lvl="1" indent="-171450">
              <a:buClr>
                <a:schemeClr val="accent1"/>
              </a:buClr>
              <a:buFont typeface="Arial" pitchFamily="34" charset="0"/>
              <a:buChar char="•"/>
            </a:pPr>
            <a:r>
              <a:rPr lang="en-GB" sz="1400" dirty="0">
                <a:solidFill>
                  <a:schemeClr val="accent6"/>
                </a:solidFill>
              </a:rPr>
              <a:t>the source size, </a:t>
            </a:r>
          </a:p>
          <a:p>
            <a:pPr marL="263525" lvl="1" indent="-171450">
              <a:buClr>
                <a:schemeClr val="accent1"/>
              </a:buClr>
              <a:buFont typeface="Arial" pitchFamily="34" charset="0"/>
              <a:buChar char="•"/>
            </a:pPr>
            <a:r>
              <a:rPr lang="en-GB" sz="1400" dirty="0">
                <a:solidFill>
                  <a:schemeClr val="accent6"/>
                </a:solidFill>
              </a:rPr>
              <a:t>the distance between the source and the focusing optics  </a:t>
            </a:r>
            <a:r>
              <a:rPr lang="en-GB" sz="1400" i="1" dirty="0">
                <a:solidFill>
                  <a:schemeClr val="accent6"/>
                </a:solidFill>
                <a:latin typeface="Times New Roman" pitchFamily="18" charset="0"/>
                <a:cs typeface="Times New Roman" pitchFamily="18" charset="0"/>
              </a:rPr>
              <a:t>p</a:t>
            </a:r>
            <a:r>
              <a:rPr lang="en-GB" sz="1400" dirty="0">
                <a:solidFill>
                  <a:schemeClr val="accent6"/>
                </a:solidFill>
              </a:rPr>
              <a:t>, and </a:t>
            </a:r>
          </a:p>
          <a:p>
            <a:pPr marL="263525" lvl="1" indent="-171450">
              <a:buClr>
                <a:schemeClr val="accent1"/>
              </a:buClr>
              <a:buFont typeface="Arial" pitchFamily="34" charset="0"/>
              <a:buChar char="•"/>
            </a:pPr>
            <a:r>
              <a:rPr lang="en-GB" sz="1400" dirty="0">
                <a:solidFill>
                  <a:schemeClr val="accent6"/>
                </a:solidFill>
              </a:rPr>
              <a:t>the working distance  between optics and the experimental sample </a:t>
            </a:r>
            <a:r>
              <a:rPr lang="en-GB" sz="1400" i="1" dirty="0">
                <a:solidFill>
                  <a:schemeClr val="accent6"/>
                </a:solidFill>
                <a:latin typeface="Times New Roman" pitchFamily="18" charset="0"/>
                <a:cs typeface="Times New Roman" pitchFamily="18" charset="0"/>
              </a:rPr>
              <a:t>q</a:t>
            </a:r>
            <a:r>
              <a:rPr lang="en-GB" sz="1400" dirty="0">
                <a:solidFill>
                  <a:schemeClr val="accent6"/>
                </a:solidFill>
              </a:rPr>
              <a:t>.</a:t>
            </a:r>
          </a:p>
        </p:txBody>
      </p:sp>
      <p:sp>
        <p:nvSpPr>
          <p:cNvPr id="7" name="TextBox 6">
            <a:extLst>
              <a:ext uri="{FF2B5EF4-FFF2-40B4-BE49-F238E27FC236}">
                <a16:creationId xmlns:a16="http://schemas.microsoft.com/office/drawing/2014/main" id="{BBD75880-14EA-47BC-82A1-B23E960BE8A5}"/>
              </a:ext>
            </a:extLst>
          </p:cNvPr>
          <p:cNvSpPr txBox="1"/>
          <p:nvPr/>
        </p:nvSpPr>
        <p:spPr>
          <a:xfrm>
            <a:off x="2557436" y="6110641"/>
            <a:ext cx="5975482" cy="276999"/>
          </a:xfrm>
          <a:prstGeom prst="rect">
            <a:avLst/>
          </a:prstGeom>
          <a:noFill/>
        </p:spPr>
        <p:txBody>
          <a:bodyPr wrap="square" rtlCol="0">
            <a:spAutoFit/>
          </a:bodyPr>
          <a:lstStyle/>
          <a:p>
            <a:pPr marL="0" lvl="1" algn="ctr"/>
            <a:r>
              <a:rPr lang="en-GB" sz="1200" i="1" dirty="0">
                <a:solidFill>
                  <a:schemeClr val="accent6"/>
                </a:solidFill>
              </a:rPr>
              <a:t>At the ESRF p=150 m and q=0.05 m so </a:t>
            </a:r>
            <a:r>
              <a:rPr lang="en-GB" sz="1200" i="1" dirty="0">
                <a:solidFill>
                  <a:schemeClr val="accent6"/>
                </a:solidFill>
                <a:latin typeface="Times New Roman" pitchFamily="18" charset="0"/>
                <a:cs typeface="Times New Roman" pitchFamily="18" charset="0"/>
              </a:rPr>
              <a:t>q/p</a:t>
            </a:r>
            <a:r>
              <a:rPr lang="en-GB" sz="1200" i="1" dirty="0">
                <a:solidFill>
                  <a:schemeClr val="accent6"/>
                </a:solidFill>
              </a:rPr>
              <a:t>=3000</a:t>
            </a:r>
            <a:r>
              <a:rPr lang="en-GB" sz="1200" i="1" baseline="30000" dirty="0">
                <a:solidFill>
                  <a:schemeClr val="accent6"/>
                </a:solidFill>
              </a:rPr>
              <a:t>-1</a:t>
            </a:r>
            <a:r>
              <a:rPr lang="en-GB" sz="1200" i="1" dirty="0">
                <a:solidFill>
                  <a:schemeClr val="accent6"/>
                </a:solidFill>
              </a:rPr>
              <a:t> → theoretical probe size ~10 nm </a:t>
            </a:r>
          </a:p>
        </p:txBody>
      </p:sp>
      <p:sp>
        <p:nvSpPr>
          <p:cNvPr id="8" name="Oval 7">
            <a:extLst>
              <a:ext uri="{FF2B5EF4-FFF2-40B4-BE49-F238E27FC236}">
                <a16:creationId xmlns:a16="http://schemas.microsoft.com/office/drawing/2014/main" id="{F12C6ABC-DCD5-4D93-A08A-C08BEC15D2F2}"/>
              </a:ext>
            </a:extLst>
          </p:cNvPr>
          <p:cNvSpPr/>
          <p:nvPr/>
        </p:nvSpPr>
        <p:spPr>
          <a:xfrm>
            <a:off x="3690001" y="3971636"/>
            <a:ext cx="424872" cy="406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B8EF3346-AF82-49EF-B8DE-C192AFD19448}"/>
              </a:ext>
            </a:extLst>
          </p:cNvPr>
          <p:cNvSpPr/>
          <p:nvPr/>
        </p:nvSpPr>
        <p:spPr>
          <a:xfrm>
            <a:off x="7046742" y="3971636"/>
            <a:ext cx="424872" cy="406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 9">
            <a:extLst>
              <a:ext uri="{FF2B5EF4-FFF2-40B4-BE49-F238E27FC236}">
                <a16:creationId xmlns:a16="http://schemas.microsoft.com/office/drawing/2014/main" id="{E431ABB4-BE43-4ACC-8984-B34959F0688E}"/>
              </a:ext>
            </a:extLst>
          </p:cNvPr>
          <p:cNvSpPr/>
          <p:nvPr/>
        </p:nvSpPr>
        <p:spPr>
          <a:xfrm>
            <a:off x="1052946" y="3015672"/>
            <a:ext cx="424872" cy="406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597EF210-0F5E-4128-B11D-DBB54C402B65}"/>
              </a:ext>
            </a:extLst>
          </p:cNvPr>
          <p:cNvSpPr/>
          <p:nvPr/>
        </p:nvSpPr>
        <p:spPr>
          <a:xfrm>
            <a:off x="7924800" y="3022599"/>
            <a:ext cx="424872" cy="406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561777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D061D-99B1-4331-93B1-227F0F9D3BD5}"/>
              </a:ext>
            </a:extLst>
          </p:cNvPr>
          <p:cNvSpPr>
            <a:spLocks noGrp="1"/>
          </p:cNvSpPr>
          <p:nvPr>
            <p:ph type="title"/>
          </p:nvPr>
        </p:nvSpPr>
        <p:spPr/>
        <p:txBody>
          <a:bodyPr/>
          <a:lstStyle/>
          <a:p>
            <a:r>
              <a:rPr lang="en-US" dirty="0"/>
              <a:t>Long Beamline Translation tolerance</a:t>
            </a:r>
            <a:endParaRPr lang="en-GB" dirty="0"/>
          </a:p>
        </p:txBody>
      </p:sp>
      <p:sp>
        <p:nvSpPr>
          <p:cNvPr id="3" name="Footer Placeholder 2">
            <a:extLst>
              <a:ext uri="{FF2B5EF4-FFF2-40B4-BE49-F238E27FC236}">
                <a16:creationId xmlns:a16="http://schemas.microsoft.com/office/drawing/2014/main" id="{95EDC0F7-F75F-474C-BD19-14036667813C}"/>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Content Placeholder 47" descr="Translation.jpg">
            <a:extLst>
              <a:ext uri="{FF2B5EF4-FFF2-40B4-BE49-F238E27FC236}">
                <a16:creationId xmlns:a16="http://schemas.microsoft.com/office/drawing/2014/main" id="{0C0BC229-F789-408B-AEBF-E7F679F26D20}"/>
              </a:ext>
            </a:extLst>
          </p:cNvPr>
          <p:cNvPicPr>
            <a:picLocks noChangeAspect="1"/>
          </p:cNvPicPr>
          <p:nvPr/>
        </p:nvPicPr>
        <p:blipFill>
          <a:blip r:embed="rId2" cstate="print"/>
          <a:stretch>
            <a:fillRect/>
          </a:stretch>
        </p:blipFill>
        <p:spPr>
          <a:xfrm>
            <a:off x="457200" y="2668500"/>
            <a:ext cx="8229600" cy="2186175"/>
          </a:xfrm>
          <a:prstGeom prst="rect">
            <a:avLst/>
          </a:prstGeom>
          <a:ln>
            <a:noFill/>
          </a:ln>
          <a:effectLst/>
        </p:spPr>
      </p:pic>
      <p:sp>
        <p:nvSpPr>
          <p:cNvPr id="5" name="Oval 4">
            <a:extLst>
              <a:ext uri="{FF2B5EF4-FFF2-40B4-BE49-F238E27FC236}">
                <a16:creationId xmlns:a16="http://schemas.microsoft.com/office/drawing/2014/main" id="{A2154AB6-4F01-4A58-994A-4C16194B57E1}"/>
              </a:ext>
            </a:extLst>
          </p:cNvPr>
          <p:cNvSpPr/>
          <p:nvPr/>
        </p:nvSpPr>
        <p:spPr>
          <a:xfrm>
            <a:off x="8382001" y="3579094"/>
            <a:ext cx="424872" cy="406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6E10F0D0-6327-4366-B707-E0246C366398}"/>
              </a:ext>
            </a:extLst>
          </p:cNvPr>
          <p:cNvSpPr txBox="1"/>
          <p:nvPr/>
        </p:nvSpPr>
        <p:spPr>
          <a:xfrm>
            <a:off x="2084204" y="1440000"/>
            <a:ext cx="4975597" cy="369332"/>
          </a:xfrm>
          <a:prstGeom prst="rect">
            <a:avLst/>
          </a:prstGeom>
          <a:noFill/>
        </p:spPr>
        <p:txBody>
          <a:bodyPr wrap="square" rtlCol="0">
            <a:spAutoFit/>
          </a:bodyPr>
          <a:lstStyle/>
          <a:p>
            <a:r>
              <a:rPr lang="en-US" dirty="0">
                <a:solidFill>
                  <a:schemeClr val="accent6"/>
                </a:solidFill>
                <a:latin typeface="+mn-lt"/>
                <a:cs typeface="Times New Roman" pitchFamily="18" charset="0"/>
              </a:rPr>
              <a:t>Tolerance is 10% of 50 nm probe size </a:t>
            </a:r>
            <a:r>
              <a:rPr lang="en-US" i="1" dirty="0">
                <a:solidFill>
                  <a:schemeClr val="accent6"/>
                </a:solidFill>
                <a:latin typeface="+mn-lt"/>
                <a:cs typeface="Times New Roman" pitchFamily="18" charset="0"/>
              </a:rPr>
              <a:t>e</a:t>
            </a:r>
            <a:r>
              <a:rPr lang="en-US" dirty="0">
                <a:solidFill>
                  <a:schemeClr val="accent6"/>
                </a:solidFill>
                <a:latin typeface="+mn-lt"/>
                <a:cs typeface="Times New Roman" pitchFamily="18" charset="0"/>
              </a:rPr>
              <a:t> = 5 nm</a:t>
            </a:r>
            <a:endParaRPr lang="en-GB" dirty="0">
              <a:solidFill>
                <a:schemeClr val="accent6"/>
              </a:solidFill>
              <a:latin typeface="+mn-lt"/>
              <a:cs typeface="Times New Roman" pitchFamily="18" charset="0"/>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C15BDEE-8713-47A4-9651-2D41F38EC7AC}"/>
                  </a:ext>
                </a:extLst>
              </p:cNvPr>
              <p:cNvSpPr txBox="1"/>
              <p:nvPr/>
            </p:nvSpPr>
            <p:spPr>
              <a:xfrm>
                <a:off x="3600002" y="5400002"/>
                <a:ext cx="4224683" cy="427553"/>
              </a:xfrm>
              <a:prstGeom prst="rect">
                <a:avLst/>
              </a:prstGeom>
              <a:noFill/>
            </p:spPr>
            <p:txBody>
              <a:bodyPr wrap="none" lIns="0" tIns="0" rIns="0" bIns="0" rtlCol="0">
                <a:spAutoFit/>
              </a:bodyPr>
              <a:lstStyle/>
              <a:p>
                <a14:m>
                  <m:oMath xmlns:m="http://schemas.openxmlformats.org/officeDocument/2006/math">
                    <m:r>
                      <a:rPr lang="en-US" b="0" i="1" smtClean="0">
                        <a:solidFill>
                          <a:schemeClr val="accent6"/>
                        </a:solidFill>
                        <a:latin typeface="Cambria Math" panose="02040503050406030204" pitchFamily="18" charset="0"/>
                      </a:rPr>
                      <m:t>𝑈</m:t>
                    </m:r>
                    <m:d>
                      <m:dPr>
                        <m:ctrlPr>
                          <a:rPr lang="en-US" b="0" i="1" smtClean="0">
                            <a:solidFill>
                              <a:schemeClr val="accent6"/>
                            </a:solidFill>
                            <a:latin typeface="Cambria Math" panose="02040503050406030204" pitchFamily="18" charset="0"/>
                          </a:rPr>
                        </m:ctrlPr>
                      </m:dPr>
                      <m:e>
                        <m:r>
                          <a:rPr lang="en-US" b="0" i="1" smtClean="0">
                            <a:solidFill>
                              <a:schemeClr val="accent6"/>
                            </a:solidFill>
                            <a:latin typeface="Cambria Math" panose="02040503050406030204" pitchFamily="18" charset="0"/>
                          </a:rPr>
                          <m:t>𝑡𝑟𝑎𝑛𝑠</m:t>
                        </m:r>
                      </m:e>
                    </m:d>
                    <m:r>
                      <a:rPr lang="en-US" b="0" i="1" smtClean="0">
                        <a:solidFill>
                          <a:schemeClr val="accent6"/>
                        </a:solidFill>
                        <a:latin typeface="Cambria Math" panose="02040503050406030204" pitchFamily="18" charset="0"/>
                      </a:rPr>
                      <m:t>=</m:t>
                    </m:r>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𝑝</m:t>
                        </m:r>
                      </m:num>
                      <m:den>
                        <m:r>
                          <a:rPr lang="en-US" b="0" i="1" smtClean="0">
                            <a:solidFill>
                              <a:schemeClr val="accent6"/>
                            </a:solidFill>
                            <a:latin typeface="Cambria Math" panose="02040503050406030204" pitchFamily="18" charset="0"/>
                          </a:rPr>
                          <m:t>𝑞</m:t>
                        </m:r>
                      </m:den>
                    </m:f>
                    <m:r>
                      <a:rPr lang="en-US" b="0" i="1" smtClean="0">
                        <a:solidFill>
                          <a:schemeClr val="accent6"/>
                        </a:solidFill>
                        <a:latin typeface="Cambria Math" panose="02040503050406030204" pitchFamily="18" charset="0"/>
                        <a:ea typeface="Cambria Math" panose="02040503050406030204" pitchFamily="18" charset="0"/>
                      </a:rPr>
                      <m:t>×</m:t>
                    </m:r>
                    <m:r>
                      <a:rPr lang="en-US" b="0" i="1" smtClean="0">
                        <a:solidFill>
                          <a:schemeClr val="accent6"/>
                        </a:solidFill>
                        <a:latin typeface="Cambria Math" panose="02040503050406030204" pitchFamily="18" charset="0"/>
                        <a:ea typeface="Cambria Math" panose="02040503050406030204" pitchFamily="18" charset="0"/>
                      </a:rPr>
                      <m:t>𝑒</m:t>
                    </m:r>
                    <m:r>
                      <a:rPr lang="en-US" b="0" i="1" smtClean="0">
                        <a:solidFill>
                          <a:schemeClr val="accent6"/>
                        </a:solidFill>
                        <a:latin typeface="Cambria Math" panose="02040503050406030204" pitchFamily="18" charset="0"/>
                      </a:rPr>
                      <m:t>=</m:t>
                    </m:r>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150 </m:t>
                        </m:r>
                        <m:r>
                          <a:rPr lang="en-US" b="0" i="1" smtClean="0">
                            <a:solidFill>
                              <a:schemeClr val="accent6"/>
                            </a:solidFill>
                            <a:latin typeface="Cambria Math" panose="02040503050406030204" pitchFamily="18" charset="0"/>
                          </a:rPr>
                          <m:t>𝑚</m:t>
                        </m:r>
                      </m:num>
                      <m:den>
                        <m:r>
                          <a:rPr lang="en-US" b="0" i="1" smtClean="0">
                            <a:solidFill>
                              <a:schemeClr val="accent6"/>
                            </a:solidFill>
                            <a:latin typeface="Cambria Math" panose="02040503050406030204" pitchFamily="18" charset="0"/>
                          </a:rPr>
                          <m:t>0.05 </m:t>
                        </m:r>
                        <m:r>
                          <a:rPr lang="en-US" b="0" i="1" smtClean="0">
                            <a:solidFill>
                              <a:schemeClr val="accent6"/>
                            </a:solidFill>
                            <a:latin typeface="Cambria Math" panose="02040503050406030204" pitchFamily="18" charset="0"/>
                          </a:rPr>
                          <m:t>𝑚</m:t>
                        </m:r>
                      </m:den>
                    </m:f>
                  </m:oMath>
                </a14:m>
                <a:r>
                  <a:rPr lang="en-GB" dirty="0">
                    <a:solidFill>
                      <a:schemeClr val="accent6"/>
                    </a:solidFill>
                  </a:rPr>
                  <a:t> </a:t>
                </a:r>
                <a14:m>
                  <m:oMath xmlns:m="http://schemas.openxmlformats.org/officeDocument/2006/math">
                    <m:r>
                      <a:rPr lang="en-US" i="1">
                        <a:solidFill>
                          <a:schemeClr val="accent6"/>
                        </a:solidFill>
                        <a:latin typeface="Cambria Math" panose="02040503050406030204" pitchFamily="18" charset="0"/>
                        <a:ea typeface="Cambria Math" panose="02040503050406030204" pitchFamily="18" charset="0"/>
                      </a:rPr>
                      <m:t>×5 </m:t>
                    </m:r>
                    <m:r>
                      <a:rPr lang="en-US" i="1">
                        <a:solidFill>
                          <a:schemeClr val="accent6"/>
                        </a:solidFill>
                        <a:latin typeface="Cambria Math" panose="02040503050406030204" pitchFamily="18" charset="0"/>
                        <a:ea typeface="Cambria Math" panose="02040503050406030204" pitchFamily="18" charset="0"/>
                      </a:rPr>
                      <m:t>𝑛𝑚</m:t>
                    </m:r>
                    <m:r>
                      <a:rPr lang="en-US" b="0" i="1" smtClean="0">
                        <a:solidFill>
                          <a:schemeClr val="accent6"/>
                        </a:solidFill>
                        <a:latin typeface="Cambria Math" panose="02040503050406030204" pitchFamily="18" charset="0"/>
                        <a:ea typeface="Cambria Math" panose="02040503050406030204" pitchFamily="18" charset="0"/>
                      </a:rPr>
                      <m:t>=15</m:t>
                    </m:r>
                    <m:r>
                      <a:rPr lang="en-US" b="0" i="1" smtClean="0">
                        <a:solidFill>
                          <a:schemeClr val="accent6"/>
                        </a:solidFill>
                        <a:latin typeface="Cambria Math" panose="02040503050406030204" pitchFamily="18" charset="0"/>
                        <a:ea typeface="Cambria Math" panose="02040503050406030204" pitchFamily="18" charset="0"/>
                      </a:rPr>
                      <m:t>𝜇</m:t>
                    </m:r>
                    <m:r>
                      <a:rPr lang="en-US" b="0" i="1" smtClean="0">
                        <a:solidFill>
                          <a:schemeClr val="accent6"/>
                        </a:solidFill>
                        <a:latin typeface="Cambria Math" panose="02040503050406030204" pitchFamily="18" charset="0"/>
                        <a:ea typeface="Cambria Math" panose="02040503050406030204" pitchFamily="18" charset="0"/>
                      </a:rPr>
                      <m:t>𝑚</m:t>
                    </m:r>
                  </m:oMath>
                </a14:m>
                <a:endParaRPr lang="en-GB" dirty="0">
                  <a:solidFill>
                    <a:schemeClr val="accent6"/>
                  </a:solidFill>
                </a:endParaRPr>
              </a:p>
            </p:txBody>
          </p:sp>
        </mc:Choice>
        <mc:Fallback xmlns="">
          <p:sp>
            <p:nvSpPr>
              <p:cNvPr id="17" name="TextBox 16">
                <a:extLst>
                  <a:ext uri="{FF2B5EF4-FFF2-40B4-BE49-F238E27FC236}">
                    <a16:creationId xmlns:a16="http://schemas.microsoft.com/office/drawing/2014/main" id="{9C15BDEE-8713-47A4-9651-2D41F38EC7AC}"/>
                  </a:ext>
                </a:extLst>
              </p:cNvPr>
              <p:cNvSpPr txBox="1">
                <a:spLocks noRot="1" noChangeAspect="1" noMove="1" noResize="1" noEditPoints="1" noAdjustHandles="1" noChangeArrowheads="1" noChangeShapeType="1" noTextEdit="1"/>
              </p:cNvSpPr>
              <p:nvPr/>
            </p:nvSpPr>
            <p:spPr>
              <a:xfrm>
                <a:off x="3600002" y="5400002"/>
                <a:ext cx="4224683" cy="427553"/>
              </a:xfrm>
              <a:prstGeom prst="rect">
                <a:avLst/>
              </a:prstGeom>
              <a:blipFill>
                <a:blip r:embed="rId3"/>
                <a:stretch>
                  <a:fillRect l="-2020" t="-1429" r="-1443" b="-12857"/>
                </a:stretch>
              </a:blipFill>
            </p:spPr>
            <p:txBody>
              <a:bodyPr/>
              <a:lstStyle/>
              <a:p>
                <a:r>
                  <a:rPr lang="en-GB">
                    <a:noFill/>
                  </a:rPr>
                  <a:t> </a:t>
                </a:r>
              </a:p>
            </p:txBody>
          </p:sp>
        </mc:Fallback>
      </mc:AlternateContent>
    </p:spTree>
    <p:extLst>
      <p:ext uri="{BB962C8B-B14F-4D97-AF65-F5344CB8AC3E}">
        <p14:creationId xmlns:p14="http://schemas.microsoft.com/office/powerpoint/2010/main" val="409783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9E7B8-19BD-4347-9A8B-F2910ACE38D7}"/>
              </a:ext>
            </a:extLst>
          </p:cNvPr>
          <p:cNvSpPr>
            <a:spLocks noGrp="1"/>
          </p:cNvSpPr>
          <p:nvPr>
            <p:ph type="title"/>
          </p:nvPr>
        </p:nvSpPr>
        <p:spPr/>
        <p:txBody>
          <a:bodyPr/>
          <a:lstStyle/>
          <a:p>
            <a:r>
              <a:rPr lang="en-US" dirty="0"/>
              <a:t>Long Beamline Rotation tolerance</a:t>
            </a:r>
            <a:endParaRPr lang="en-GB" dirty="0"/>
          </a:p>
        </p:txBody>
      </p:sp>
      <p:sp>
        <p:nvSpPr>
          <p:cNvPr id="3" name="Footer Placeholder 2">
            <a:extLst>
              <a:ext uri="{FF2B5EF4-FFF2-40B4-BE49-F238E27FC236}">
                <a16:creationId xmlns:a16="http://schemas.microsoft.com/office/drawing/2014/main" id="{25525471-AD75-4254-B1FC-A3EAA383BBDA}"/>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Content Placeholder 25" descr="Rotation.jpg">
            <a:extLst>
              <a:ext uri="{FF2B5EF4-FFF2-40B4-BE49-F238E27FC236}">
                <a16:creationId xmlns:a16="http://schemas.microsoft.com/office/drawing/2014/main" id="{AE9044B6-5D64-4B40-B40E-DF4296C4CF70}"/>
              </a:ext>
            </a:extLst>
          </p:cNvPr>
          <p:cNvPicPr>
            <a:picLocks noChangeAspect="1"/>
          </p:cNvPicPr>
          <p:nvPr/>
        </p:nvPicPr>
        <p:blipFill>
          <a:blip r:embed="rId2" cstate="print"/>
          <a:stretch>
            <a:fillRect/>
          </a:stretch>
        </p:blipFill>
        <p:spPr>
          <a:xfrm>
            <a:off x="457200" y="2025669"/>
            <a:ext cx="8229600" cy="2806662"/>
          </a:xfrm>
          <a:prstGeom prst="rect">
            <a:avLst/>
          </a:prstGeom>
          <a:ln>
            <a:noFill/>
          </a:ln>
          <a:effectLst/>
        </p:spPr>
      </p:pic>
      <p:sp>
        <p:nvSpPr>
          <p:cNvPr id="5" name="Oval 4">
            <a:extLst>
              <a:ext uri="{FF2B5EF4-FFF2-40B4-BE49-F238E27FC236}">
                <a16:creationId xmlns:a16="http://schemas.microsoft.com/office/drawing/2014/main" id="{7B6FB659-26E5-4874-86EA-736E9C4122FD}"/>
              </a:ext>
            </a:extLst>
          </p:cNvPr>
          <p:cNvSpPr/>
          <p:nvPr/>
        </p:nvSpPr>
        <p:spPr>
          <a:xfrm>
            <a:off x="8320722" y="3225800"/>
            <a:ext cx="424872" cy="406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3078CD23-0EDC-4B96-812F-9F3BADB4C20C}"/>
              </a:ext>
            </a:extLst>
          </p:cNvPr>
          <p:cNvSpPr txBox="1"/>
          <p:nvPr/>
        </p:nvSpPr>
        <p:spPr>
          <a:xfrm>
            <a:off x="1977790" y="1440000"/>
            <a:ext cx="5003058" cy="369332"/>
          </a:xfrm>
          <a:prstGeom prst="rect">
            <a:avLst/>
          </a:prstGeom>
          <a:noFill/>
        </p:spPr>
        <p:txBody>
          <a:bodyPr wrap="square" rtlCol="0">
            <a:spAutoFit/>
          </a:bodyPr>
          <a:lstStyle/>
          <a:p>
            <a:pPr algn="ctr"/>
            <a:r>
              <a:rPr lang="en-US" dirty="0">
                <a:solidFill>
                  <a:schemeClr val="accent6"/>
                </a:solidFill>
                <a:latin typeface="+mn-lt"/>
                <a:cs typeface="Times New Roman" pitchFamily="18" charset="0"/>
              </a:rPr>
              <a:t>Tolerance is 10% of 50 nm probe size </a:t>
            </a:r>
            <a:r>
              <a:rPr lang="en-US" i="1" dirty="0">
                <a:solidFill>
                  <a:schemeClr val="accent6"/>
                </a:solidFill>
                <a:latin typeface="+mn-lt"/>
                <a:cs typeface="Times New Roman" pitchFamily="18" charset="0"/>
              </a:rPr>
              <a:t>e</a:t>
            </a:r>
            <a:r>
              <a:rPr lang="en-US" dirty="0">
                <a:solidFill>
                  <a:schemeClr val="accent6"/>
                </a:solidFill>
                <a:latin typeface="+mn-lt"/>
                <a:cs typeface="Times New Roman" pitchFamily="18" charset="0"/>
              </a:rPr>
              <a:t> = 5 nm</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4DA7828-C47D-41E9-B312-8B1AC6E96822}"/>
                  </a:ext>
                </a:extLst>
              </p:cNvPr>
              <p:cNvSpPr txBox="1"/>
              <p:nvPr/>
            </p:nvSpPr>
            <p:spPr>
              <a:xfrm>
                <a:off x="3600000" y="5400002"/>
                <a:ext cx="3166508" cy="427553"/>
              </a:xfrm>
              <a:prstGeom prst="rect">
                <a:avLst/>
              </a:prstGeom>
              <a:noFill/>
            </p:spPr>
            <p:txBody>
              <a:bodyPr wrap="none" lIns="0" tIns="0" rIns="0" bIns="0" rtlCol="0">
                <a:spAutoFit/>
              </a:bodyPr>
              <a:lstStyle/>
              <a:p>
                <a14:m>
                  <m:oMath xmlns:m="http://schemas.openxmlformats.org/officeDocument/2006/math">
                    <m:r>
                      <a:rPr lang="en-US" b="0" i="1" smtClean="0">
                        <a:solidFill>
                          <a:schemeClr val="accent6"/>
                        </a:solidFill>
                        <a:latin typeface="Cambria Math" panose="02040503050406030204" pitchFamily="18" charset="0"/>
                      </a:rPr>
                      <m:t>𝑈</m:t>
                    </m:r>
                    <m:d>
                      <m:dPr>
                        <m:ctrlPr>
                          <a:rPr lang="en-US" b="0" i="1" smtClean="0">
                            <a:solidFill>
                              <a:schemeClr val="accent6"/>
                            </a:solidFill>
                            <a:latin typeface="Cambria Math" panose="02040503050406030204" pitchFamily="18" charset="0"/>
                          </a:rPr>
                        </m:ctrlPr>
                      </m:dPr>
                      <m:e>
                        <m:r>
                          <a:rPr lang="en-US" b="0" i="1" smtClean="0">
                            <a:solidFill>
                              <a:schemeClr val="accent6"/>
                            </a:solidFill>
                            <a:latin typeface="Cambria Math" panose="02040503050406030204" pitchFamily="18" charset="0"/>
                          </a:rPr>
                          <m:t>𝑟𝑜𝑡</m:t>
                        </m:r>
                      </m:e>
                    </m:d>
                    <m:r>
                      <a:rPr lang="en-US" b="0" i="1" smtClean="0">
                        <a:solidFill>
                          <a:schemeClr val="accent6"/>
                        </a:solidFill>
                        <a:latin typeface="Cambria Math" panose="02040503050406030204" pitchFamily="18" charset="0"/>
                      </a:rPr>
                      <m:t>=</m:t>
                    </m:r>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𝑒</m:t>
                        </m:r>
                      </m:num>
                      <m:den>
                        <m:r>
                          <a:rPr lang="en-US" b="0" i="1" smtClean="0">
                            <a:solidFill>
                              <a:schemeClr val="accent6"/>
                            </a:solidFill>
                            <a:latin typeface="Cambria Math" panose="02040503050406030204" pitchFamily="18" charset="0"/>
                          </a:rPr>
                          <m:t>𝑞</m:t>
                        </m:r>
                      </m:den>
                    </m:f>
                    <m:r>
                      <a:rPr lang="en-US" b="0" i="1" smtClean="0">
                        <a:solidFill>
                          <a:schemeClr val="accent6"/>
                        </a:solidFill>
                        <a:latin typeface="Cambria Math" panose="02040503050406030204" pitchFamily="18" charset="0"/>
                      </a:rPr>
                      <m:t>=</m:t>
                    </m:r>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5 </m:t>
                        </m:r>
                        <m:r>
                          <a:rPr lang="en-US" b="0" i="1" smtClean="0">
                            <a:solidFill>
                              <a:schemeClr val="accent6"/>
                            </a:solidFill>
                            <a:latin typeface="Cambria Math" panose="02040503050406030204" pitchFamily="18" charset="0"/>
                          </a:rPr>
                          <m:t>𝑛𝑚</m:t>
                        </m:r>
                      </m:num>
                      <m:den>
                        <m:r>
                          <a:rPr lang="en-US" b="0" i="1" smtClean="0">
                            <a:solidFill>
                              <a:schemeClr val="accent6"/>
                            </a:solidFill>
                            <a:latin typeface="Cambria Math" panose="02040503050406030204" pitchFamily="18" charset="0"/>
                          </a:rPr>
                          <m:t>0.05 </m:t>
                        </m:r>
                        <m:r>
                          <a:rPr lang="en-US" b="0" i="1" smtClean="0">
                            <a:solidFill>
                              <a:schemeClr val="accent6"/>
                            </a:solidFill>
                            <a:latin typeface="Cambria Math" panose="02040503050406030204" pitchFamily="18" charset="0"/>
                          </a:rPr>
                          <m:t>𝑚</m:t>
                        </m:r>
                      </m:den>
                    </m:f>
                  </m:oMath>
                </a14:m>
                <a:r>
                  <a:rPr lang="en-GB" dirty="0">
                    <a:solidFill>
                      <a:schemeClr val="accent6"/>
                    </a:solidFill>
                  </a:rPr>
                  <a:t> </a:t>
                </a:r>
                <a14:m>
                  <m:oMath xmlns:m="http://schemas.openxmlformats.org/officeDocument/2006/math">
                    <m:r>
                      <a:rPr lang="en-US" b="0" i="1" smtClean="0">
                        <a:solidFill>
                          <a:schemeClr val="accent6"/>
                        </a:solidFill>
                        <a:latin typeface="Cambria Math" panose="02040503050406030204" pitchFamily="18" charset="0"/>
                        <a:ea typeface="Cambria Math" panose="02040503050406030204" pitchFamily="18" charset="0"/>
                      </a:rPr>
                      <m:t>=100 </m:t>
                    </m:r>
                    <m:r>
                      <a:rPr lang="en-US" b="0" i="1" smtClean="0">
                        <a:solidFill>
                          <a:schemeClr val="accent6"/>
                        </a:solidFill>
                        <a:latin typeface="Cambria Math" panose="02040503050406030204" pitchFamily="18" charset="0"/>
                        <a:ea typeface="Cambria Math" panose="02040503050406030204" pitchFamily="18" charset="0"/>
                      </a:rPr>
                      <m:t>𝑛𝑟𝑎𝑑</m:t>
                    </m:r>
                  </m:oMath>
                </a14:m>
                <a:endParaRPr lang="en-GB" dirty="0">
                  <a:solidFill>
                    <a:schemeClr val="accent6"/>
                  </a:solidFill>
                </a:endParaRPr>
              </a:p>
            </p:txBody>
          </p:sp>
        </mc:Choice>
        <mc:Fallback xmlns="">
          <p:sp>
            <p:nvSpPr>
              <p:cNvPr id="16" name="TextBox 15">
                <a:extLst>
                  <a:ext uri="{FF2B5EF4-FFF2-40B4-BE49-F238E27FC236}">
                    <a16:creationId xmlns:a16="http://schemas.microsoft.com/office/drawing/2014/main" id="{14DA7828-C47D-41E9-B312-8B1AC6E96822}"/>
                  </a:ext>
                </a:extLst>
              </p:cNvPr>
              <p:cNvSpPr txBox="1">
                <a:spLocks noRot="1" noChangeAspect="1" noMove="1" noResize="1" noEditPoints="1" noAdjustHandles="1" noChangeArrowheads="1" noChangeShapeType="1" noTextEdit="1"/>
              </p:cNvSpPr>
              <p:nvPr/>
            </p:nvSpPr>
            <p:spPr>
              <a:xfrm>
                <a:off x="3600000" y="5400002"/>
                <a:ext cx="3166508" cy="427553"/>
              </a:xfrm>
              <a:prstGeom prst="rect">
                <a:avLst/>
              </a:prstGeom>
              <a:blipFill>
                <a:blip r:embed="rId3"/>
                <a:stretch>
                  <a:fillRect l="-2697" t="-1429" r="-1734" b="-12857"/>
                </a:stretch>
              </a:blipFill>
            </p:spPr>
            <p:txBody>
              <a:bodyPr/>
              <a:lstStyle/>
              <a:p>
                <a:r>
                  <a:rPr lang="en-GB">
                    <a:noFill/>
                  </a:rPr>
                  <a:t> </a:t>
                </a:r>
              </a:p>
            </p:txBody>
          </p:sp>
        </mc:Fallback>
      </mc:AlternateContent>
    </p:spTree>
    <p:extLst>
      <p:ext uri="{BB962C8B-B14F-4D97-AF65-F5344CB8AC3E}">
        <p14:creationId xmlns:p14="http://schemas.microsoft.com/office/powerpoint/2010/main" val="398103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5AB45-2176-44A1-A70F-E41C355B1645}"/>
              </a:ext>
            </a:extLst>
          </p:cNvPr>
          <p:cNvSpPr>
            <a:spLocks noGrp="1"/>
          </p:cNvSpPr>
          <p:nvPr>
            <p:ph type="title"/>
          </p:nvPr>
        </p:nvSpPr>
        <p:spPr/>
        <p:txBody>
          <a:bodyPr/>
          <a:lstStyle/>
          <a:p>
            <a:r>
              <a:rPr lang="en-US" dirty="0"/>
              <a:t>Alignment – one of the defining characteristics of the UP1 and EBS</a:t>
            </a:r>
            <a:endParaRPr lang="en-GB" dirty="0"/>
          </a:p>
        </p:txBody>
      </p:sp>
      <p:sp>
        <p:nvSpPr>
          <p:cNvPr id="3" name="Footer Placeholder 2">
            <a:extLst>
              <a:ext uri="{FF2B5EF4-FFF2-40B4-BE49-F238E27FC236}">
                <a16:creationId xmlns:a16="http://schemas.microsoft.com/office/drawing/2014/main" id="{79CC9F1C-075F-483A-9DE3-ED9FE304742B}"/>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aphicFrame>
        <p:nvGraphicFramePr>
          <p:cNvPr id="12" name="Table 11">
            <a:extLst>
              <a:ext uri="{FF2B5EF4-FFF2-40B4-BE49-F238E27FC236}">
                <a16:creationId xmlns:a16="http://schemas.microsoft.com/office/drawing/2014/main" id="{C001EEE1-7A39-498C-A4EF-C8C42BCC77E1}"/>
              </a:ext>
            </a:extLst>
          </p:cNvPr>
          <p:cNvGraphicFramePr>
            <a:graphicFrameLocks noGrp="1"/>
          </p:cNvGraphicFramePr>
          <p:nvPr>
            <p:extLst>
              <p:ext uri="{D42A27DB-BD31-4B8C-83A1-F6EECF244321}">
                <p14:modId xmlns:p14="http://schemas.microsoft.com/office/powerpoint/2010/main" val="632036737"/>
              </p:ext>
            </p:extLst>
          </p:nvPr>
        </p:nvGraphicFramePr>
        <p:xfrm>
          <a:off x="727200" y="1975518"/>
          <a:ext cx="4896000" cy="2353160"/>
        </p:xfrm>
        <a:graphic>
          <a:graphicData uri="http://schemas.openxmlformats.org/drawingml/2006/table">
            <a:tbl>
              <a:tblPr firstRow="1" firstCol="1" bandRow="1">
                <a:tableStyleId>{5C22544A-7EE6-4342-B048-85BDC9FD1C3A}</a:tableStyleId>
              </a:tblPr>
              <a:tblGrid>
                <a:gridCol w="2726873">
                  <a:extLst>
                    <a:ext uri="{9D8B030D-6E8A-4147-A177-3AD203B41FA5}">
                      <a16:colId xmlns:a16="http://schemas.microsoft.com/office/drawing/2014/main" val="20000"/>
                    </a:ext>
                  </a:extLst>
                </a:gridCol>
                <a:gridCol w="756815">
                  <a:extLst>
                    <a:ext uri="{9D8B030D-6E8A-4147-A177-3AD203B41FA5}">
                      <a16:colId xmlns:a16="http://schemas.microsoft.com/office/drawing/2014/main" val="724274430"/>
                    </a:ext>
                  </a:extLst>
                </a:gridCol>
                <a:gridCol w="672713">
                  <a:extLst>
                    <a:ext uri="{9D8B030D-6E8A-4147-A177-3AD203B41FA5}">
                      <a16:colId xmlns:a16="http://schemas.microsoft.com/office/drawing/2014/main" val="20001"/>
                    </a:ext>
                  </a:extLst>
                </a:gridCol>
                <a:gridCol w="739599">
                  <a:extLst>
                    <a:ext uri="{9D8B030D-6E8A-4147-A177-3AD203B41FA5}">
                      <a16:colId xmlns:a16="http://schemas.microsoft.com/office/drawing/2014/main" val="20002"/>
                    </a:ext>
                  </a:extLst>
                </a:gridCol>
              </a:tblGrid>
              <a:tr h="494922">
                <a:tc>
                  <a:txBody>
                    <a:bodyPr/>
                    <a:lstStyle/>
                    <a:p>
                      <a:pPr>
                        <a:spcAft>
                          <a:spcPts val="600"/>
                        </a:spcAft>
                      </a:pPr>
                      <a:r>
                        <a:rPr lang="en-US" sz="1200" dirty="0">
                          <a:effectLst/>
                        </a:rPr>
                        <a:t>Machine</a:t>
                      </a:r>
                      <a:endParaRPr lang="en-GB"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80089" marR="80089" marT="0" marB="0" anchor="ctr"/>
                </a:tc>
                <a:tc>
                  <a:txBody>
                    <a:bodyPr/>
                    <a:lstStyle/>
                    <a:p>
                      <a:pPr algn="ctr">
                        <a:spcAft>
                          <a:spcPts val="0"/>
                        </a:spcAft>
                      </a:pPr>
                      <a:r>
                        <a:rPr lang="en-US" sz="1400" b="1" dirty="0">
                          <a:effectLst/>
                          <a:latin typeface="Calibri" panose="020F0502020204030204" pitchFamily="34" charset="0"/>
                          <a:ea typeface="Times New Roman" panose="02020603050405020304" pitchFamily="18" charset="0"/>
                          <a:cs typeface="Times New Roman" panose="02020603050405020304" pitchFamily="18" charset="0"/>
                        </a:rPr>
                        <a:t>U(L)</a:t>
                      </a:r>
                    </a:p>
                    <a:p>
                      <a:pPr algn="ctr">
                        <a:spcAft>
                          <a:spcPts val="0"/>
                        </a:spcAft>
                      </a:pPr>
                      <a:r>
                        <a:rPr lang="el-GR" sz="14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n-GB" sz="1400" b="1" dirty="0">
                          <a:effectLst/>
                          <a:latin typeface="Calibri" panose="020F0502020204030204" pitchFamily="34" charset="0"/>
                          <a:ea typeface="Times New Roman" panose="02020603050405020304" pitchFamily="18" charset="0"/>
                          <a:cs typeface="Times New Roman" panose="02020603050405020304" pitchFamily="18" charset="0"/>
                        </a:rPr>
                        <a:t>m]</a:t>
                      </a:r>
                    </a:p>
                  </a:txBody>
                  <a:tcPr marL="80089" marR="80089" marT="0" marB="0" anchor="ctr"/>
                </a:tc>
                <a:tc>
                  <a:txBody>
                    <a:bodyPr/>
                    <a:lstStyle/>
                    <a:p>
                      <a:pPr algn="ctr">
                        <a:spcAft>
                          <a:spcPts val="0"/>
                        </a:spcAft>
                      </a:pPr>
                      <a:r>
                        <a:rPr lang="en-US" sz="1400" b="1" dirty="0">
                          <a:effectLst/>
                          <a:latin typeface="Calibri" panose="020F0502020204030204" pitchFamily="34" charset="0"/>
                          <a:ea typeface="Times New Roman" panose="02020603050405020304" pitchFamily="18" charset="0"/>
                          <a:cs typeface="Times New Roman" panose="02020603050405020304" pitchFamily="18" charset="0"/>
                        </a:rPr>
                        <a:t>U(R)</a:t>
                      </a:r>
                    </a:p>
                    <a:p>
                      <a:pPr algn="ctr">
                        <a:spcAft>
                          <a:spcPts val="0"/>
                        </a:spcAft>
                      </a:pPr>
                      <a:r>
                        <a:rPr lang="el-GR" sz="14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n-GB" sz="1400" b="1" dirty="0">
                          <a:effectLst/>
                          <a:latin typeface="Calibri" panose="020F0502020204030204" pitchFamily="34" charset="0"/>
                          <a:ea typeface="Times New Roman" panose="02020603050405020304" pitchFamily="18" charset="0"/>
                          <a:cs typeface="Times New Roman" panose="02020603050405020304" pitchFamily="18" charset="0"/>
                        </a:rPr>
                        <a:t>m]</a:t>
                      </a:r>
                    </a:p>
                  </a:txBody>
                  <a:tcPr marL="80089" marR="80089" marT="0" marB="0" anchor="ctr"/>
                </a:tc>
                <a:tc>
                  <a:txBody>
                    <a:bodyPr/>
                    <a:lstStyle/>
                    <a:p>
                      <a:pPr algn="ctr">
                        <a:spcAft>
                          <a:spcPts val="0"/>
                        </a:spcAft>
                      </a:pPr>
                      <a:r>
                        <a:rPr lang="en-US" sz="1400" b="1" dirty="0">
                          <a:effectLst/>
                          <a:latin typeface="Calibri" panose="020F0502020204030204" pitchFamily="34" charset="0"/>
                          <a:ea typeface="Times New Roman" panose="02020603050405020304" pitchFamily="18" charset="0"/>
                          <a:cs typeface="Times New Roman" panose="02020603050405020304" pitchFamily="18" charset="0"/>
                        </a:rPr>
                        <a:t>U(Z)</a:t>
                      </a:r>
                    </a:p>
                    <a:p>
                      <a:pPr algn="ctr">
                        <a:spcAft>
                          <a:spcPts val="0"/>
                        </a:spcAft>
                      </a:pPr>
                      <a:r>
                        <a:rPr lang="el-GR" sz="14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n-GB" sz="1400" b="1" dirty="0">
                          <a:effectLst/>
                          <a:latin typeface="Calibri" panose="020F0502020204030204" pitchFamily="34" charset="0"/>
                          <a:ea typeface="Times New Roman" panose="02020603050405020304" pitchFamily="18" charset="0"/>
                          <a:cs typeface="Times New Roman" panose="02020603050405020304" pitchFamily="18" charset="0"/>
                        </a:rPr>
                        <a:t>m]</a:t>
                      </a:r>
                    </a:p>
                  </a:txBody>
                  <a:tcPr marL="80089" marR="80089" marT="0" marB="0" anchor="ctr"/>
                </a:tc>
                <a:extLst>
                  <a:ext uri="{0D108BD9-81ED-4DB2-BD59-A6C34878D82A}">
                    <a16:rowId xmlns:a16="http://schemas.microsoft.com/office/drawing/2014/main" val="10000"/>
                  </a:ext>
                </a:extLst>
              </a:tr>
              <a:tr h="345977">
                <a:tc>
                  <a:txBody>
                    <a:bodyPr/>
                    <a:lstStyle/>
                    <a:p>
                      <a:pPr algn="l">
                        <a:spcAft>
                          <a:spcPts val="0"/>
                        </a:spcAft>
                      </a:pPr>
                      <a:r>
                        <a:rPr lang="en-GB" sz="1200" b="0" dirty="0">
                          <a:effectLst/>
                        </a:rPr>
                        <a:t>Long. Varying field dipoles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1000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&gt;100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&gt;100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1"/>
                  </a:ext>
                </a:extLst>
              </a:tr>
              <a:tr h="604902">
                <a:tc>
                  <a:txBody>
                    <a:bodyPr/>
                    <a:lstStyle/>
                    <a:p>
                      <a:pPr algn="l">
                        <a:spcAft>
                          <a:spcPts val="0"/>
                        </a:spcAft>
                      </a:pPr>
                      <a:r>
                        <a:rPr lang="en-GB" sz="1200" b="0" dirty="0">
                          <a:effectLst/>
                        </a:rPr>
                        <a:t>High gradient quadrupoles, Combined function dipoles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60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60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2"/>
                  </a:ext>
                </a:extLst>
              </a:tr>
              <a:tr h="302453">
                <a:tc>
                  <a:txBody>
                    <a:bodyPr/>
                    <a:lstStyle/>
                    <a:p>
                      <a:pPr algn="l">
                        <a:spcAft>
                          <a:spcPts val="0"/>
                        </a:spcAft>
                      </a:pPr>
                      <a:r>
                        <a:rPr lang="en-GB" sz="1200" b="0" dirty="0">
                          <a:effectLst/>
                        </a:rPr>
                        <a:t>Medium gradient quads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85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3"/>
                  </a:ext>
                </a:extLst>
              </a:tr>
              <a:tr h="302453">
                <a:tc>
                  <a:txBody>
                    <a:bodyPr/>
                    <a:lstStyle/>
                    <a:p>
                      <a:pPr algn="l">
                        <a:spcAft>
                          <a:spcPts val="0"/>
                        </a:spcAft>
                      </a:pPr>
                      <a:r>
                        <a:rPr lang="en-GB" sz="1200" b="0" dirty="0">
                          <a:effectLst/>
                        </a:rPr>
                        <a:t>Sextupoles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70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4"/>
                  </a:ext>
                </a:extLst>
              </a:tr>
              <a:tr h="302453">
                <a:tc>
                  <a:txBody>
                    <a:bodyPr/>
                    <a:lstStyle/>
                    <a:p>
                      <a:pPr algn="l">
                        <a:spcAft>
                          <a:spcPts val="0"/>
                        </a:spcAft>
                      </a:pPr>
                      <a:r>
                        <a:rPr lang="en-GB" sz="1200" b="0" dirty="0">
                          <a:effectLst/>
                        </a:rPr>
                        <a:t>Octupoles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5"/>
                  </a:ext>
                </a:extLst>
              </a:tr>
            </a:tbl>
          </a:graphicData>
        </a:graphic>
      </p:graphicFrame>
      <p:sp>
        <p:nvSpPr>
          <p:cNvPr id="17" name="TextBox 16">
            <a:extLst>
              <a:ext uri="{FF2B5EF4-FFF2-40B4-BE49-F238E27FC236}">
                <a16:creationId xmlns:a16="http://schemas.microsoft.com/office/drawing/2014/main" id="{74A5F559-7F0D-4C9E-A061-5AE4BE17FE92}"/>
              </a:ext>
            </a:extLst>
          </p:cNvPr>
          <p:cNvSpPr txBox="1"/>
          <p:nvPr/>
        </p:nvSpPr>
        <p:spPr>
          <a:xfrm>
            <a:off x="5220072" y="4389812"/>
            <a:ext cx="2749471" cy="307777"/>
          </a:xfrm>
          <a:prstGeom prst="rect">
            <a:avLst/>
          </a:prstGeom>
          <a:noFill/>
        </p:spPr>
        <p:txBody>
          <a:bodyPr wrap="none" rtlCol="0">
            <a:spAutoFit/>
          </a:bodyPr>
          <a:lstStyle/>
          <a:p>
            <a:r>
              <a:rPr lang="en-US" sz="1400" i="1" dirty="0">
                <a:solidFill>
                  <a:schemeClr val="accent6"/>
                </a:solidFill>
              </a:rPr>
              <a:t>Maximum permissible error 2.5</a:t>
            </a:r>
            <a:r>
              <a:rPr lang="el-GR" sz="1400" i="1" dirty="0">
                <a:solidFill>
                  <a:schemeClr val="accent6"/>
                </a:solidFill>
              </a:rPr>
              <a:t>σ</a:t>
            </a:r>
            <a:endParaRPr lang="en-US" sz="1400" i="1" dirty="0">
              <a:solidFill>
                <a:schemeClr val="accent6"/>
              </a:solidFill>
            </a:endParaRPr>
          </a:p>
        </p:txBody>
      </p:sp>
      <p:sp>
        <p:nvSpPr>
          <p:cNvPr id="18" name="TextBox 17">
            <a:extLst>
              <a:ext uri="{FF2B5EF4-FFF2-40B4-BE49-F238E27FC236}">
                <a16:creationId xmlns:a16="http://schemas.microsoft.com/office/drawing/2014/main" id="{7AC3BC04-AA12-4154-B804-16EA028A621C}"/>
              </a:ext>
            </a:extLst>
          </p:cNvPr>
          <p:cNvSpPr txBox="1"/>
          <p:nvPr/>
        </p:nvSpPr>
        <p:spPr>
          <a:xfrm>
            <a:off x="409941" y="1071205"/>
            <a:ext cx="4429418" cy="369332"/>
          </a:xfrm>
          <a:prstGeom prst="rect">
            <a:avLst/>
          </a:prstGeom>
          <a:noFill/>
        </p:spPr>
        <p:txBody>
          <a:bodyPr wrap="none" rtlCol="0">
            <a:spAutoFit/>
          </a:bodyPr>
          <a:lstStyle/>
          <a:p>
            <a:r>
              <a:rPr lang="en-US" dirty="0">
                <a:solidFill>
                  <a:schemeClr val="accent6"/>
                </a:solidFill>
              </a:rPr>
              <a:t>There were </a:t>
            </a:r>
            <a:r>
              <a:rPr lang="en-US" b="1" dirty="0">
                <a:solidFill>
                  <a:schemeClr val="accent6"/>
                </a:solidFill>
              </a:rPr>
              <a:t>two key constraints </a:t>
            </a:r>
            <a:r>
              <a:rPr lang="en-US" dirty="0">
                <a:solidFill>
                  <a:schemeClr val="accent6"/>
                </a:solidFill>
              </a:rPr>
              <a:t>for EBS</a:t>
            </a:r>
          </a:p>
        </p:txBody>
      </p:sp>
      <p:sp>
        <p:nvSpPr>
          <p:cNvPr id="19" name="TextBox 18">
            <a:extLst>
              <a:ext uri="{FF2B5EF4-FFF2-40B4-BE49-F238E27FC236}">
                <a16:creationId xmlns:a16="http://schemas.microsoft.com/office/drawing/2014/main" id="{BB1CCE88-94B3-4A6A-B6DC-C6DF52439575}"/>
              </a:ext>
            </a:extLst>
          </p:cNvPr>
          <p:cNvSpPr txBox="1"/>
          <p:nvPr/>
        </p:nvSpPr>
        <p:spPr>
          <a:xfrm>
            <a:off x="608543" y="1529215"/>
            <a:ext cx="6058069" cy="369332"/>
          </a:xfrm>
          <a:prstGeom prst="rect">
            <a:avLst/>
          </a:prstGeom>
          <a:noFill/>
        </p:spPr>
        <p:txBody>
          <a:bodyPr wrap="none" rtlCol="0">
            <a:spAutoFit/>
          </a:bodyPr>
          <a:lstStyle/>
          <a:p>
            <a:r>
              <a:rPr lang="en-US" b="1" dirty="0">
                <a:solidFill>
                  <a:schemeClr val="accent6"/>
                </a:solidFill>
              </a:rPr>
              <a:t>first</a:t>
            </a:r>
            <a:r>
              <a:rPr lang="en-US" dirty="0">
                <a:solidFill>
                  <a:schemeClr val="accent6"/>
                </a:solidFill>
              </a:rPr>
              <a:t> respect the magnet (and other) alignment tolerances</a:t>
            </a:r>
          </a:p>
        </p:txBody>
      </p:sp>
      <p:sp>
        <p:nvSpPr>
          <p:cNvPr id="20" name="TextBox 19">
            <a:extLst>
              <a:ext uri="{FF2B5EF4-FFF2-40B4-BE49-F238E27FC236}">
                <a16:creationId xmlns:a16="http://schemas.microsoft.com/office/drawing/2014/main" id="{5ECFF498-F327-48D3-9940-A5A7B6D66E40}"/>
              </a:ext>
            </a:extLst>
          </p:cNvPr>
          <p:cNvSpPr txBox="1"/>
          <p:nvPr/>
        </p:nvSpPr>
        <p:spPr>
          <a:xfrm>
            <a:off x="732137" y="4879132"/>
            <a:ext cx="7872312" cy="646331"/>
          </a:xfrm>
          <a:prstGeom prst="rect">
            <a:avLst/>
          </a:prstGeom>
          <a:noFill/>
        </p:spPr>
        <p:txBody>
          <a:bodyPr wrap="square" rtlCol="0">
            <a:spAutoFit/>
          </a:bodyPr>
          <a:lstStyle/>
          <a:p>
            <a:r>
              <a:rPr lang="en-US" dirty="0">
                <a:solidFill>
                  <a:schemeClr val="accent6"/>
                </a:solidFill>
              </a:rPr>
              <a:t>… and </a:t>
            </a:r>
            <a:r>
              <a:rPr lang="en-US" b="1" dirty="0">
                <a:solidFill>
                  <a:schemeClr val="accent6"/>
                </a:solidFill>
              </a:rPr>
              <a:t>second</a:t>
            </a:r>
            <a:r>
              <a:rPr lang="en-US" dirty="0">
                <a:solidFill>
                  <a:schemeClr val="accent6"/>
                </a:solidFill>
              </a:rPr>
              <a:t> ensure the new machine was in the same place as the old machine to minimize disturbance to the functioning beamlines. </a:t>
            </a:r>
          </a:p>
        </p:txBody>
      </p:sp>
      <p:pic>
        <p:nvPicPr>
          <p:cNvPr id="21" name="Picture 20">
            <a:extLst>
              <a:ext uri="{FF2B5EF4-FFF2-40B4-BE49-F238E27FC236}">
                <a16:creationId xmlns:a16="http://schemas.microsoft.com/office/drawing/2014/main" id="{30A29174-2C02-4B5F-B461-4DE4D4D1C98B}"/>
              </a:ext>
            </a:extLst>
          </p:cNvPr>
          <p:cNvPicPr>
            <a:picLocks noChangeAspect="1"/>
          </p:cNvPicPr>
          <p:nvPr/>
        </p:nvPicPr>
        <p:blipFill>
          <a:blip r:embed="rId2"/>
          <a:stretch>
            <a:fillRect/>
          </a:stretch>
        </p:blipFill>
        <p:spPr>
          <a:xfrm>
            <a:off x="5904000" y="2035593"/>
            <a:ext cx="3060000" cy="2008337"/>
          </a:xfrm>
          <a:prstGeom prst="rect">
            <a:avLst/>
          </a:prstGeom>
        </p:spPr>
      </p:pic>
    </p:spTree>
    <p:extLst>
      <p:ext uri="{BB962C8B-B14F-4D97-AF65-F5344CB8AC3E}">
        <p14:creationId xmlns:p14="http://schemas.microsoft.com/office/powerpoint/2010/main" val="377883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92992-4039-47E2-BF67-DA639A4C1639}"/>
              </a:ext>
            </a:extLst>
          </p:cNvPr>
          <p:cNvSpPr>
            <a:spLocks noGrp="1"/>
          </p:cNvSpPr>
          <p:nvPr>
            <p:ph type="title"/>
          </p:nvPr>
        </p:nvSpPr>
        <p:spPr/>
        <p:txBody>
          <a:bodyPr/>
          <a:lstStyle/>
          <a:p>
            <a:r>
              <a:rPr lang="en-US" dirty="0"/>
              <a:t>Movements at the slab joints</a:t>
            </a:r>
            <a:endParaRPr lang="en-GB" dirty="0"/>
          </a:p>
        </p:txBody>
      </p:sp>
      <p:sp>
        <p:nvSpPr>
          <p:cNvPr id="3" name="Footer Placeholder 2">
            <a:extLst>
              <a:ext uri="{FF2B5EF4-FFF2-40B4-BE49-F238E27FC236}">
                <a16:creationId xmlns:a16="http://schemas.microsoft.com/office/drawing/2014/main" id="{6DE66B92-945A-4F79-B6B3-7A8FE711D658}"/>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21" name="Group 20">
            <a:extLst>
              <a:ext uri="{FF2B5EF4-FFF2-40B4-BE49-F238E27FC236}">
                <a16:creationId xmlns:a16="http://schemas.microsoft.com/office/drawing/2014/main" id="{1705A5D1-8523-4460-ADC1-23E6F4AB1D64}"/>
              </a:ext>
            </a:extLst>
          </p:cNvPr>
          <p:cNvGrpSpPr/>
          <p:nvPr/>
        </p:nvGrpSpPr>
        <p:grpSpPr>
          <a:xfrm>
            <a:off x="0" y="4608967"/>
            <a:ext cx="9144000" cy="1879265"/>
            <a:chOff x="0" y="4608967"/>
            <a:chExt cx="9144000" cy="1879265"/>
          </a:xfrm>
        </p:grpSpPr>
        <p:pic>
          <p:nvPicPr>
            <p:cNvPr id="22" name="Picture 3">
              <a:extLst>
                <a:ext uri="{FF2B5EF4-FFF2-40B4-BE49-F238E27FC236}">
                  <a16:creationId xmlns:a16="http://schemas.microsoft.com/office/drawing/2014/main" id="{00FCAAD1-51A1-47F0-8D09-50D8393969D4}"/>
                </a:ext>
              </a:extLst>
            </p:cNvPr>
            <p:cNvPicPr>
              <a:picLocks noChangeAspect="1" noChangeArrowheads="1"/>
            </p:cNvPicPr>
            <p:nvPr/>
          </p:nvPicPr>
          <p:blipFill>
            <a:blip r:embed="rId2" cstate="print">
              <a:duotone>
                <a:srgbClr val="FFFFFF">
                  <a:shade val="45000"/>
                  <a:satMod val="135000"/>
                </a:srgbClr>
                <a:prstClr val="white"/>
              </a:duotone>
            </a:blip>
            <a:srcRect b="13188"/>
            <a:stretch>
              <a:fillRect/>
            </a:stretch>
          </p:blipFill>
          <p:spPr bwMode="auto">
            <a:xfrm>
              <a:off x="0" y="4608967"/>
              <a:ext cx="9144000" cy="1879265"/>
            </a:xfrm>
            <a:prstGeom prst="rect">
              <a:avLst/>
            </a:prstGeom>
            <a:noFill/>
            <a:ln w="9525">
              <a:noFill/>
              <a:miter lim="800000"/>
              <a:headEnd/>
              <a:tailEnd/>
            </a:ln>
          </p:spPr>
        </p:pic>
        <p:cxnSp>
          <p:nvCxnSpPr>
            <p:cNvPr id="23" name="Straight Connector 22">
              <a:extLst>
                <a:ext uri="{FF2B5EF4-FFF2-40B4-BE49-F238E27FC236}">
                  <a16:creationId xmlns:a16="http://schemas.microsoft.com/office/drawing/2014/main" id="{4FF4E18F-4784-493B-A5C4-7DE3676A48CA}"/>
                </a:ext>
              </a:extLst>
            </p:cNvPr>
            <p:cNvCxnSpPr/>
            <p:nvPr/>
          </p:nvCxnSpPr>
          <p:spPr>
            <a:xfrm>
              <a:off x="3398044" y="4893469"/>
              <a:ext cx="85725" cy="411956"/>
            </a:xfrm>
            <a:prstGeom prst="line">
              <a:avLst/>
            </a:prstGeom>
            <a:noFill/>
            <a:ln w="6350" cap="flat" cmpd="sng" algn="ctr">
              <a:solidFill>
                <a:srgbClr val="7DA9DA">
                  <a:shade val="95000"/>
                  <a:satMod val="105000"/>
                </a:srgbClr>
              </a:solidFill>
              <a:prstDash val="sysDash"/>
            </a:ln>
            <a:effectLst/>
          </p:spPr>
        </p:cxnSp>
        <p:cxnSp>
          <p:nvCxnSpPr>
            <p:cNvPr id="24" name="Straight Connector 23">
              <a:extLst>
                <a:ext uri="{FF2B5EF4-FFF2-40B4-BE49-F238E27FC236}">
                  <a16:creationId xmlns:a16="http://schemas.microsoft.com/office/drawing/2014/main" id="{310F0549-3379-4B12-8CC8-74A5CD6E069A}"/>
                </a:ext>
              </a:extLst>
            </p:cNvPr>
            <p:cNvCxnSpPr/>
            <p:nvPr/>
          </p:nvCxnSpPr>
          <p:spPr>
            <a:xfrm flipV="1">
              <a:off x="3483769" y="5041106"/>
              <a:ext cx="2664619" cy="264319"/>
            </a:xfrm>
            <a:prstGeom prst="line">
              <a:avLst/>
            </a:prstGeom>
            <a:noFill/>
            <a:ln w="6350" cap="flat" cmpd="sng" algn="ctr">
              <a:solidFill>
                <a:srgbClr val="7DA9DA">
                  <a:shade val="95000"/>
                  <a:satMod val="105000"/>
                </a:srgbClr>
              </a:solidFill>
              <a:prstDash val="sysDash"/>
            </a:ln>
            <a:effectLst/>
          </p:spPr>
        </p:cxnSp>
        <p:cxnSp>
          <p:nvCxnSpPr>
            <p:cNvPr id="25" name="Straight Connector 24">
              <a:extLst>
                <a:ext uri="{FF2B5EF4-FFF2-40B4-BE49-F238E27FC236}">
                  <a16:creationId xmlns:a16="http://schemas.microsoft.com/office/drawing/2014/main" id="{5F34E3B3-4E79-4519-9C31-2C0CF6D4CF24}"/>
                </a:ext>
              </a:extLst>
            </p:cNvPr>
            <p:cNvCxnSpPr/>
            <p:nvPr/>
          </p:nvCxnSpPr>
          <p:spPr>
            <a:xfrm>
              <a:off x="6150769" y="5043488"/>
              <a:ext cx="33337" cy="383381"/>
            </a:xfrm>
            <a:prstGeom prst="line">
              <a:avLst/>
            </a:prstGeom>
            <a:noFill/>
            <a:ln w="9525" cap="flat" cmpd="sng" algn="ctr">
              <a:solidFill>
                <a:srgbClr val="7DA9DA">
                  <a:shade val="95000"/>
                  <a:satMod val="105000"/>
                </a:srgbClr>
              </a:solidFill>
              <a:prstDash val="sysDash"/>
            </a:ln>
            <a:effectLst/>
          </p:spPr>
        </p:cxnSp>
        <p:cxnSp>
          <p:nvCxnSpPr>
            <p:cNvPr id="26" name="Straight Connector 25">
              <a:extLst>
                <a:ext uri="{FF2B5EF4-FFF2-40B4-BE49-F238E27FC236}">
                  <a16:creationId xmlns:a16="http://schemas.microsoft.com/office/drawing/2014/main" id="{EC3547AC-BCE6-4C08-8E9F-D5FAAF049888}"/>
                </a:ext>
              </a:extLst>
            </p:cNvPr>
            <p:cNvCxnSpPr/>
            <p:nvPr/>
          </p:nvCxnSpPr>
          <p:spPr>
            <a:xfrm flipV="1">
              <a:off x="6186488" y="5393531"/>
              <a:ext cx="1707356" cy="28575"/>
            </a:xfrm>
            <a:prstGeom prst="line">
              <a:avLst/>
            </a:prstGeom>
            <a:noFill/>
            <a:ln w="9525" cap="flat" cmpd="sng" algn="ctr">
              <a:solidFill>
                <a:srgbClr val="7DA9DA">
                  <a:shade val="95000"/>
                  <a:satMod val="105000"/>
                </a:srgbClr>
              </a:solidFill>
              <a:prstDash val="sysDash"/>
            </a:ln>
            <a:effectLst/>
          </p:spPr>
        </p:cxnSp>
        <p:cxnSp>
          <p:nvCxnSpPr>
            <p:cNvPr id="27" name="Straight Connector 26">
              <a:extLst>
                <a:ext uri="{FF2B5EF4-FFF2-40B4-BE49-F238E27FC236}">
                  <a16:creationId xmlns:a16="http://schemas.microsoft.com/office/drawing/2014/main" id="{5E064144-3398-4169-8034-C4AD4C064713}"/>
                </a:ext>
              </a:extLst>
            </p:cNvPr>
            <p:cNvCxnSpPr/>
            <p:nvPr/>
          </p:nvCxnSpPr>
          <p:spPr>
            <a:xfrm flipH="1" flipV="1">
              <a:off x="4624388" y="5936456"/>
              <a:ext cx="3498056" cy="342900"/>
            </a:xfrm>
            <a:prstGeom prst="line">
              <a:avLst/>
            </a:prstGeom>
            <a:noFill/>
            <a:ln w="9525" cap="flat" cmpd="sng" algn="ctr">
              <a:solidFill>
                <a:srgbClr val="7DA9DA">
                  <a:shade val="95000"/>
                  <a:satMod val="105000"/>
                </a:srgbClr>
              </a:solidFill>
              <a:prstDash val="sysDash"/>
            </a:ln>
            <a:effectLst/>
          </p:spPr>
        </p:cxnSp>
        <p:cxnSp>
          <p:nvCxnSpPr>
            <p:cNvPr id="28" name="Straight Connector 27">
              <a:extLst>
                <a:ext uri="{FF2B5EF4-FFF2-40B4-BE49-F238E27FC236}">
                  <a16:creationId xmlns:a16="http://schemas.microsoft.com/office/drawing/2014/main" id="{851FB016-7903-43C4-84A9-6666F48213CD}"/>
                </a:ext>
              </a:extLst>
            </p:cNvPr>
            <p:cNvCxnSpPr/>
            <p:nvPr/>
          </p:nvCxnSpPr>
          <p:spPr>
            <a:xfrm flipH="1">
              <a:off x="2824163" y="5934075"/>
              <a:ext cx="1804987" cy="4763"/>
            </a:xfrm>
            <a:prstGeom prst="line">
              <a:avLst/>
            </a:prstGeom>
            <a:noFill/>
            <a:ln w="9525" cap="flat" cmpd="sng" algn="ctr">
              <a:solidFill>
                <a:srgbClr val="7DA9DA">
                  <a:shade val="95000"/>
                  <a:satMod val="105000"/>
                </a:srgbClr>
              </a:solidFill>
              <a:prstDash val="sysDash"/>
            </a:ln>
            <a:effectLst/>
          </p:spPr>
        </p:cxnSp>
        <p:cxnSp>
          <p:nvCxnSpPr>
            <p:cNvPr id="29" name="Straight Connector 28">
              <a:extLst>
                <a:ext uri="{FF2B5EF4-FFF2-40B4-BE49-F238E27FC236}">
                  <a16:creationId xmlns:a16="http://schemas.microsoft.com/office/drawing/2014/main" id="{6A881EC7-2973-4398-B314-76AF94A5DF67}"/>
                </a:ext>
              </a:extLst>
            </p:cNvPr>
            <p:cNvCxnSpPr/>
            <p:nvPr/>
          </p:nvCxnSpPr>
          <p:spPr>
            <a:xfrm flipH="1">
              <a:off x="611982" y="5936456"/>
              <a:ext cx="2219324" cy="221457"/>
            </a:xfrm>
            <a:prstGeom prst="line">
              <a:avLst/>
            </a:prstGeom>
            <a:noFill/>
            <a:ln w="9525" cap="flat" cmpd="sng" algn="ctr">
              <a:solidFill>
                <a:srgbClr val="7DA9DA">
                  <a:shade val="95000"/>
                  <a:satMod val="105000"/>
                </a:srgbClr>
              </a:solidFill>
              <a:prstDash val="sysDash"/>
            </a:ln>
            <a:effectLst/>
          </p:spPr>
        </p:cxnSp>
        <p:cxnSp>
          <p:nvCxnSpPr>
            <p:cNvPr id="30" name="Straight Connector 29">
              <a:extLst>
                <a:ext uri="{FF2B5EF4-FFF2-40B4-BE49-F238E27FC236}">
                  <a16:creationId xmlns:a16="http://schemas.microsoft.com/office/drawing/2014/main" id="{08C19D1E-BE88-4339-B5BC-7E753F20A886}"/>
                </a:ext>
              </a:extLst>
            </p:cNvPr>
            <p:cNvCxnSpPr/>
            <p:nvPr/>
          </p:nvCxnSpPr>
          <p:spPr>
            <a:xfrm flipV="1">
              <a:off x="728663" y="4898231"/>
              <a:ext cx="2671762" cy="578644"/>
            </a:xfrm>
            <a:prstGeom prst="line">
              <a:avLst/>
            </a:prstGeom>
            <a:noFill/>
            <a:ln w="6350" cap="flat" cmpd="sng" algn="ctr">
              <a:solidFill>
                <a:srgbClr val="7DA9DA">
                  <a:shade val="95000"/>
                  <a:satMod val="105000"/>
                </a:srgbClr>
              </a:solidFill>
              <a:prstDash val="sysDash"/>
            </a:ln>
            <a:effectLst/>
          </p:spPr>
        </p:cxnSp>
        <p:cxnSp>
          <p:nvCxnSpPr>
            <p:cNvPr id="31" name="Straight Connector 30">
              <a:extLst>
                <a:ext uri="{FF2B5EF4-FFF2-40B4-BE49-F238E27FC236}">
                  <a16:creationId xmlns:a16="http://schemas.microsoft.com/office/drawing/2014/main" id="{ED3622A2-1322-4002-85B6-24D63AF3A93E}"/>
                </a:ext>
              </a:extLst>
            </p:cNvPr>
            <p:cNvCxnSpPr/>
            <p:nvPr/>
          </p:nvCxnSpPr>
          <p:spPr>
            <a:xfrm flipH="1">
              <a:off x="3283744" y="5305425"/>
              <a:ext cx="197644" cy="133350"/>
            </a:xfrm>
            <a:prstGeom prst="line">
              <a:avLst/>
            </a:prstGeom>
            <a:noFill/>
            <a:ln w="19050" cap="flat" cmpd="sng" algn="ctr">
              <a:solidFill>
                <a:srgbClr val="7DA9DA">
                  <a:shade val="95000"/>
                  <a:satMod val="105000"/>
                </a:srgbClr>
              </a:solidFill>
              <a:prstDash val="solid"/>
            </a:ln>
            <a:effectLst/>
          </p:spPr>
        </p:cxnSp>
        <p:cxnSp>
          <p:nvCxnSpPr>
            <p:cNvPr id="32" name="Straight Connector 31">
              <a:extLst>
                <a:ext uri="{FF2B5EF4-FFF2-40B4-BE49-F238E27FC236}">
                  <a16:creationId xmlns:a16="http://schemas.microsoft.com/office/drawing/2014/main" id="{3C6EA10A-BE6C-4064-AA68-4C3A53A8BF79}"/>
                </a:ext>
              </a:extLst>
            </p:cNvPr>
            <p:cNvCxnSpPr/>
            <p:nvPr/>
          </p:nvCxnSpPr>
          <p:spPr>
            <a:xfrm flipH="1">
              <a:off x="3281363" y="5438775"/>
              <a:ext cx="4762" cy="497681"/>
            </a:xfrm>
            <a:prstGeom prst="line">
              <a:avLst/>
            </a:prstGeom>
            <a:noFill/>
            <a:ln w="19050" cap="flat" cmpd="sng" algn="ctr">
              <a:solidFill>
                <a:srgbClr val="7DA9DA">
                  <a:shade val="95000"/>
                  <a:satMod val="105000"/>
                </a:srgbClr>
              </a:solidFill>
              <a:prstDash val="solid"/>
            </a:ln>
            <a:effectLst/>
          </p:spPr>
        </p:cxnSp>
        <p:sp>
          <p:nvSpPr>
            <p:cNvPr id="33" name="Freeform 46">
              <a:extLst>
                <a:ext uri="{FF2B5EF4-FFF2-40B4-BE49-F238E27FC236}">
                  <a16:creationId xmlns:a16="http://schemas.microsoft.com/office/drawing/2014/main" id="{5C99CE82-C49D-4B97-B9A8-2635D4923BB1}"/>
                </a:ext>
              </a:extLst>
            </p:cNvPr>
            <p:cNvSpPr/>
            <p:nvPr/>
          </p:nvSpPr>
          <p:spPr>
            <a:xfrm>
              <a:off x="6038850" y="5426869"/>
              <a:ext cx="140494" cy="647700"/>
            </a:xfrm>
            <a:custGeom>
              <a:avLst/>
              <a:gdLst>
                <a:gd name="connsiteX0" fmla="*/ 140494 w 140494"/>
                <a:gd name="connsiteY0" fmla="*/ 0 h 647700"/>
                <a:gd name="connsiteX1" fmla="*/ 133350 w 140494"/>
                <a:gd name="connsiteY1" fmla="*/ 2381 h 647700"/>
                <a:gd name="connsiteX2" fmla="*/ 130969 w 140494"/>
                <a:gd name="connsiteY2" fmla="*/ 11906 h 647700"/>
                <a:gd name="connsiteX3" fmla="*/ 126206 w 140494"/>
                <a:gd name="connsiteY3" fmla="*/ 26194 h 647700"/>
                <a:gd name="connsiteX4" fmla="*/ 123825 w 140494"/>
                <a:gd name="connsiteY4" fmla="*/ 33337 h 647700"/>
                <a:gd name="connsiteX5" fmla="*/ 128588 w 140494"/>
                <a:gd name="connsiteY5" fmla="*/ 64294 h 647700"/>
                <a:gd name="connsiteX6" fmla="*/ 133350 w 140494"/>
                <a:gd name="connsiteY6" fmla="*/ 71437 h 647700"/>
                <a:gd name="connsiteX7" fmla="*/ 126206 w 140494"/>
                <a:gd name="connsiteY7" fmla="*/ 73819 h 647700"/>
                <a:gd name="connsiteX8" fmla="*/ 111919 w 140494"/>
                <a:gd name="connsiteY8" fmla="*/ 83344 h 647700"/>
                <a:gd name="connsiteX9" fmla="*/ 104775 w 140494"/>
                <a:gd name="connsiteY9" fmla="*/ 88106 h 647700"/>
                <a:gd name="connsiteX10" fmla="*/ 97631 w 140494"/>
                <a:gd name="connsiteY10" fmla="*/ 95250 h 647700"/>
                <a:gd name="connsiteX11" fmla="*/ 92869 w 140494"/>
                <a:gd name="connsiteY11" fmla="*/ 121444 h 647700"/>
                <a:gd name="connsiteX12" fmla="*/ 88106 w 140494"/>
                <a:gd name="connsiteY12" fmla="*/ 135731 h 647700"/>
                <a:gd name="connsiteX13" fmla="*/ 85725 w 140494"/>
                <a:gd name="connsiteY13" fmla="*/ 142875 h 647700"/>
                <a:gd name="connsiteX14" fmla="*/ 80963 w 140494"/>
                <a:gd name="connsiteY14" fmla="*/ 178594 h 647700"/>
                <a:gd name="connsiteX15" fmla="*/ 73819 w 140494"/>
                <a:gd name="connsiteY15" fmla="*/ 226219 h 647700"/>
                <a:gd name="connsiteX16" fmla="*/ 66675 w 140494"/>
                <a:gd name="connsiteY16" fmla="*/ 230981 h 647700"/>
                <a:gd name="connsiteX17" fmla="*/ 61913 w 140494"/>
                <a:gd name="connsiteY17" fmla="*/ 245269 h 647700"/>
                <a:gd name="connsiteX18" fmla="*/ 54769 w 140494"/>
                <a:gd name="connsiteY18" fmla="*/ 283369 h 647700"/>
                <a:gd name="connsiteX19" fmla="*/ 52388 w 140494"/>
                <a:gd name="connsiteY19" fmla="*/ 290512 h 647700"/>
                <a:gd name="connsiteX20" fmla="*/ 45244 w 140494"/>
                <a:gd name="connsiteY20" fmla="*/ 297656 h 647700"/>
                <a:gd name="connsiteX21" fmla="*/ 42863 w 140494"/>
                <a:gd name="connsiteY21" fmla="*/ 304800 h 647700"/>
                <a:gd name="connsiteX22" fmla="*/ 38100 w 140494"/>
                <a:gd name="connsiteY22" fmla="*/ 311944 h 647700"/>
                <a:gd name="connsiteX23" fmla="*/ 40481 w 140494"/>
                <a:gd name="connsiteY23" fmla="*/ 323850 h 647700"/>
                <a:gd name="connsiteX24" fmla="*/ 35719 w 140494"/>
                <a:gd name="connsiteY24" fmla="*/ 416719 h 647700"/>
                <a:gd name="connsiteX25" fmla="*/ 33338 w 140494"/>
                <a:gd name="connsiteY25" fmla="*/ 426244 h 647700"/>
                <a:gd name="connsiteX26" fmla="*/ 28575 w 140494"/>
                <a:gd name="connsiteY26" fmla="*/ 433387 h 647700"/>
                <a:gd name="connsiteX27" fmla="*/ 26194 w 140494"/>
                <a:gd name="connsiteY27" fmla="*/ 445294 h 647700"/>
                <a:gd name="connsiteX28" fmla="*/ 23813 w 140494"/>
                <a:gd name="connsiteY28" fmla="*/ 452437 h 647700"/>
                <a:gd name="connsiteX29" fmla="*/ 28575 w 140494"/>
                <a:gd name="connsiteY29" fmla="*/ 478631 h 647700"/>
                <a:gd name="connsiteX30" fmla="*/ 30956 w 140494"/>
                <a:gd name="connsiteY30" fmla="*/ 485775 h 647700"/>
                <a:gd name="connsiteX31" fmla="*/ 33338 w 140494"/>
                <a:gd name="connsiteY31" fmla="*/ 497681 h 647700"/>
                <a:gd name="connsiteX32" fmla="*/ 30956 w 140494"/>
                <a:gd name="connsiteY32" fmla="*/ 528637 h 647700"/>
                <a:gd name="connsiteX33" fmla="*/ 26194 w 140494"/>
                <a:gd name="connsiteY33" fmla="*/ 535781 h 647700"/>
                <a:gd name="connsiteX34" fmla="*/ 21431 w 140494"/>
                <a:gd name="connsiteY34" fmla="*/ 545306 h 647700"/>
                <a:gd name="connsiteX35" fmla="*/ 16669 w 140494"/>
                <a:gd name="connsiteY35" fmla="*/ 561975 h 647700"/>
                <a:gd name="connsiteX36" fmla="*/ 14288 w 140494"/>
                <a:gd name="connsiteY36" fmla="*/ 569119 h 647700"/>
                <a:gd name="connsiteX37" fmla="*/ 11906 w 140494"/>
                <a:gd name="connsiteY37" fmla="*/ 578644 h 647700"/>
                <a:gd name="connsiteX38" fmla="*/ 9525 w 140494"/>
                <a:gd name="connsiteY38" fmla="*/ 590550 h 647700"/>
                <a:gd name="connsiteX39" fmla="*/ 4763 w 140494"/>
                <a:gd name="connsiteY39" fmla="*/ 604837 h 647700"/>
                <a:gd name="connsiteX40" fmla="*/ 7144 w 140494"/>
                <a:gd name="connsiteY40" fmla="*/ 623887 h 647700"/>
                <a:gd name="connsiteX41" fmla="*/ 4763 w 140494"/>
                <a:gd name="connsiteY41" fmla="*/ 635794 h 647700"/>
                <a:gd name="connsiteX42" fmla="*/ 0 w 140494"/>
                <a:gd name="connsiteY42" fmla="*/ 64770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40494" h="647700">
                  <a:moveTo>
                    <a:pt x="140494" y="0"/>
                  </a:moveTo>
                  <a:cubicBezTo>
                    <a:pt x="138113" y="794"/>
                    <a:pt x="134918" y="421"/>
                    <a:pt x="133350" y="2381"/>
                  </a:cubicBezTo>
                  <a:cubicBezTo>
                    <a:pt x="131306" y="4937"/>
                    <a:pt x="131909" y="8771"/>
                    <a:pt x="130969" y="11906"/>
                  </a:cubicBezTo>
                  <a:cubicBezTo>
                    <a:pt x="129526" y="16715"/>
                    <a:pt x="127794" y="21431"/>
                    <a:pt x="126206" y="26194"/>
                  </a:cubicBezTo>
                  <a:lnTo>
                    <a:pt x="123825" y="33337"/>
                  </a:lnTo>
                  <a:cubicBezTo>
                    <a:pt x="124509" y="40177"/>
                    <a:pt x="124295" y="55709"/>
                    <a:pt x="128588" y="64294"/>
                  </a:cubicBezTo>
                  <a:cubicBezTo>
                    <a:pt x="129868" y="66853"/>
                    <a:pt x="131763" y="69056"/>
                    <a:pt x="133350" y="71437"/>
                  </a:cubicBezTo>
                  <a:cubicBezTo>
                    <a:pt x="130969" y="72231"/>
                    <a:pt x="128400" y="72600"/>
                    <a:pt x="126206" y="73819"/>
                  </a:cubicBezTo>
                  <a:cubicBezTo>
                    <a:pt x="121203" y="76599"/>
                    <a:pt x="116681" y="80169"/>
                    <a:pt x="111919" y="83344"/>
                  </a:cubicBezTo>
                  <a:cubicBezTo>
                    <a:pt x="109538" y="84931"/>
                    <a:pt x="106799" y="86082"/>
                    <a:pt x="104775" y="88106"/>
                  </a:cubicBezTo>
                  <a:lnTo>
                    <a:pt x="97631" y="95250"/>
                  </a:lnTo>
                  <a:cubicBezTo>
                    <a:pt x="91113" y="114807"/>
                    <a:pt x="100950" y="83736"/>
                    <a:pt x="92869" y="121444"/>
                  </a:cubicBezTo>
                  <a:cubicBezTo>
                    <a:pt x="91817" y="126353"/>
                    <a:pt x="89694" y="130969"/>
                    <a:pt x="88106" y="135731"/>
                  </a:cubicBezTo>
                  <a:lnTo>
                    <a:pt x="85725" y="142875"/>
                  </a:lnTo>
                  <a:cubicBezTo>
                    <a:pt x="84647" y="150422"/>
                    <a:pt x="81523" y="171599"/>
                    <a:pt x="80963" y="178594"/>
                  </a:cubicBezTo>
                  <a:cubicBezTo>
                    <a:pt x="79935" y="191447"/>
                    <a:pt x="85756" y="214282"/>
                    <a:pt x="73819" y="226219"/>
                  </a:cubicBezTo>
                  <a:cubicBezTo>
                    <a:pt x="71795" y="228243"/>
                    <a:pt x="69056" y="229394"/>
                    <a:pt x="66675" y="230981"/>
                  </a:cubicBezTo>
                  <a:cubicBezTo>
                    <a:pt x="65088" y="235744"/>
                    <a:pt x="62413" y="240274"/>
                    <a:pt x="61913" y="245269"/>
                  </a:cubicBezTo>
                  <a:cubicBezTo>
                    <a:pt x="59032" y="274074"/>
                    <a:pt x="62053" y="261515"/>
                    <a:pt x="54769" y="283369"/>
                  </a:cubicBezTo>
                  <a:cubicBezTo>
                    <a:pt x="53975" y="285750"/>
                    <a:pt x="54163" y="288737"/>
                    <a:pt x="52388" y="290512"/>
                  </a:cubicBezTo>
                  <a:lnTo>
                    <a:pt x="45244" y="297656"/>
                  </a:lnTo>
                  <a:cubicBezTo>
                    <a:pt x="44450" y="300037"/>
                    <a:pt x="43986" y="302555"/>
                    <a:pt x="42863" y="304800"/>
                  </a:cubicBezTo>
                  <a:cubicBezTo>
                    <a:pt x="41583" y="307360"/>
                    <a:pt x="38455" y="309104"/>
                    <a:pt x="38100" y="311944"/>
                  </a:cubicBezTo>
                  <a:cubicBezTo>
                    <a:pt x="37598" y="315960"/>
                    <a:pt x="39687" y="319881"/>
                    <a:pt x="40481" y="323850"/>
                  </a:cubicBezTo>
                  <a:cubicBezTo>
                    <a:pt x="38849" y="379342"/>
                    <a:pt x="43264" y="382762"/>
                    <a:pt x="35719" y="416719"/>
                  </a:cubicBezTo>
                  <a:cubicBezTo>
                    <a:pt x="35009" y="419914"/>
                    <a:pt x="34627" y="423236"/>
                    <a:pt x="33338" y="426244"/>
                  </a:cubicBezTo>
                  <a:cubicBezTo>
                    <a:pt x="32211" y="428874"/>
                    <a:pt x="30163" y="431006"/>
                    <a:pt x="28575" y="433387"/>
                  </a:cubicBezTo>
                  <a:cubicBezTo>
                    <a:pt x="27781" y="437356"/>
                    <a:pt x="27176" y="441367"/>
                    <a:pt x="26194" y="445294"/>
                  </a:cubicBezTo>
                  <a:cubicBezTo>
                    <a:pt x="25585" y="447729"/>
                    <a:pt x="23813" y="449927"/>
                    <a:pt x="23813" y="452437"/>
                  </a:cubicBezTo>
                  <a:cubicBezTo>
                    <a:pt x="23813" y="459182"/>
                    <a:pt x="26491" y="471336"/>
                    <a:pt x="28575" y="478631"/>
                  </a:cubicBezTo>
                  <a:cubicBezTo>
                    <a:pt x="29265" y="481045"/>
                    <a:pt x="30347" y="483340"/>
                    <a:pt x="30956" y="485775"/>
                  </a:cubicBezTo>
                  <a:cubicBezTo>
                    <a:pt x="31938" y="489701"/>
                    <a:pt x="32544" y="493712"/>
                    <a:pt x="33338" y="497681"/>
                  </a:cubicBezTo>
                  <a:cubicBezTo>
                    <a:pt x="32544" y="508000"/>
                    <a:pt x="32863" y="518465"/>
                    <a:pt x="30956" y="528637"/>
                  </a:cubicBezTo>
                  <a:cubicBezTo>
                    <a:pt x="30429" y="531450"/>
                    <a:pt x="27614" y="533296"/>
                    <a:pt x="26194" y="535781"/>
                  </a:cubicBezTo>
                  <a:cubicBezTo>
                    <a:pt x="24433" y="538863"/>
                    <a:pt x="22829" y="542043"/>
                    <a:pt x="21431" y="545306"/>
                  </a:cubicBezTo>
                  <a:cubicBezTo>
                    <a:pt x="18985" y="551012"/>
                    <a:pt x="18394" y="555937"/>
                    <a:pt x="16669" y="561975"/>
                  </a:cubicBezTo>
                  <a:cubicBezTo>
                    <a:pt x="15979" y="564389"/>
                    <a:pt x="14978" y="566705"/>
                    <a:pt x="14288" y="569119"/>
                  </a:cubicBezTo>
                  <a:cubicBezTo>
                    <a:pt x="13389" y="572266"/>
                    <a:pt x="12616" y="575449"/>
                    <a:pt x="11906" y="578644"/>
                  </a:cubicBezTo>
                  <a:cubicBezTo>
                    <a:pt x="11028" y="582595"/>
                    <a:pt x="10590" y="586645"/>
                    <a:pt x="9525" y="590550"/>
                  </a:cubicBezTo>
                  <a:cubicBezTo>
                    <a:pt x="8204" y="595393"/>
                    <a:pt x="4763" y="604837"/>
                    <a:pt x="4763" y="604837"/>
                  </a:cubicBezTo>
                  <a:cubicBezTo>
                    <a:pt x="5557" y="611187"/>
                    <a:pt x="7144" y="617488"/>
                    <a:pt x="7144" y="623887"/>
                  </a:cubicBezTo>
                  <a:cubicBezTo>
                    <a:pt x="7144" y="627935"/>
                    <a:pt x="5745" y="631867"/>
                    <a:pt x="4763" y="635794"/>
                  </a:cubicBezTo>
                  <a:cubicBezTo>
                    <a:pt x="3293" y="641673"/>
                    <a:pt x="2461" y="642777"/>
                    <a:pt x="0" y="647700"/>
                  </a:cubicBezTo>
                </a:path>
              </a:pathLst>
            </a:custGeom>
            <a:noFill/>
            <a:ln w="19050" cap="flat" cmpd="sng" algn="ctr">
              <a:solidFill>
                <a:srgbClr val="7DA9DA">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Arial"/>
                <a:ea typeface="+mn-ea"/>
                <a:cs typeface="+mn-cs"/>
              </a:endParaRPr>
            </a:p>
          </p:txBody>
        </p:sp>
        <p:sp>
          <p:nvSpPr>
            <p:cNvPr id="34" name="TextBox 33">
              <a:extLst>
                <a:ext uri="{FF2B5EF4-FFF2-40B4-BE49-F238E27FC236}">
                  <a16:creationId xmlns:a16="http://schemas.microsoft.com/office/drawing/2014/main" id="{3112FA96-D723-4003-9BF4-52634557EB76}"/>
                </a:ext>
              </a:extLst>
            </p:cNvPr>
            <p:cNvSpPr txBox="1"/>
            <p:nvPr/>
          </p:nvSpPr>
          <p:spPr>
            <a:xfrm>
              <a:off x="3539905" y="4870764"/>
              <a:ext cx="61747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accent6"/>
                  </a:solidFill>
                  <a:effectLst/>
                  <a:uLnTx/>
                  <a:uFillTx/>
                </a:rPr>
                <a:t>Joint</a:t>
              </a:r>
              <a:endParaRPr kumimoji="0" lang="en-GB" sz="1600" b="0" i="0" u="none" strike="noStrike" kern="0" cap="none" spc="0" normalizeH="0" baseline="0" noProof="0" dirty="0">
                <a:ln>
                  <a:noFill/>
                </a:ln>
                <a:solidFill>
                  <a:schemeClr val="accent6"/>
                </a:solidFill>
                <a:effectLst/>
                <a:uLnTx/>
                <a:uFillTx/>
              </a:endParaRPr>
            </a:p>
          </p:txBody>
        </p:sp>
        <p:sp>
          <p:nvSpPr>
            <p:cNvPr id="35" name="TextBox 34">
              <a:extLst>
                <a:ext uri="{FF2B5EF4-FFF2-40B4-BE49-F238E27FC236}">
                  <a16:creationId xmlns:a16="http://schemas.microsoft.com/office/drawing/2014/main" id="{1845855E-7F54-49C6-B0D1-EFE481175658}"/>
                </a:ext>
              </a:extLst>
            </p:cNvPr>
            <p:cNvSpPr txBox="1"/>
            <p:nvPr/>
          </p:nvSpPr>
          <p:spPr>
            <a:xfrm>
              <a:off x="6210677" y="5033727"/>
              <a:ext cx="72006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accent6"/>
                  </a:solidFill>
                  <a:effectLst/>
                  <a:uLnTx/>
                  <a:uFillTx/>
                </a:rPr>
                <a:t>Crack</a:t>
              </a:r>
              <a:endParaRPr kumimoji="0" lang="en-GB" sz="1600" b="0" i="0" u="none" strike="noStrike" kern="0" cap="none" spc="0" normalizeH="0" baseline="0" noProof="0" dirty="0">
                <a:ln>
                  <a:noFill/>
                </a:ln>
                <a:solidFill>
                  <a:schemeClr val="accent6"/>
                </a:solidFill>
                <a:effectLst/>
                <a:uLnTx/>
                <a:uFillTx/>
              </a:endParaRPr>
            </a:p>
          </p:txBody>
        </p:sp>
      </p:grpSp>
      <p:pic>
        <p:nvPicPr>
          <p:cNvPr id="36" name="Picture 19">
            <a:extLst>
              <a:ext uri="{FF2B5EF4-FFF2-40B4-BE49-F238E27FC236}">
                <a16:creationId xmlns:a16="http://schemas.microsoft.com/office/drawing/2014/main" id="{48882A2D-FF5C-48CD-80F9-FF96CB2838B1}"/>
              </a:ext>
            </a:extLst>
          </p:cNvPr>
          <p:cNvPicPr>
            <a:picLocks noChangeAspect="1" noChangeArrowheads="1"/>
          </p:cNvPicPr>
          <p:nvPr/>
        </p:nvPicPr>
        <p:blipFill>
          <a:blip r:embed="rId3" cstate="print"/>
          <a:srcRect/>
          <a:stretch>
            <a:fillRect/>
          </a:stretch>
        </p:blipFill>
        <p:spPr bwMode="auto">
          <a:xfrm>
            <a:off x="178574" y="824459"/>
            <a:ext cx="4680000" cy="3728492"/>
          </a:xfrm>
          <a:prstGeom prst="rect">
            <a:avLst/>
          </a:prstGeom>
          <a:noFill/>
          <a:ln w="9525">
            <a:noFill/>
            <a:miter lim="800000"/>
            <a:headEnd/>
            <a:tailEnd/>
          </a:ln>
          <a:effectLst/>
        </p:spPr>
      </p:pic>
      <p:sp>
        <p:nvSpPr>
          <p:cNvPr id="37" name="TextBox 36">
            <a:extLst>
              <a:ext uri="{FF2B5EF4-FFF2-40B4-BE49-F238E27FC236}">
                <a16:creationId xmlns:a16="http://schemas.microsoft.com/office/drawing/2014/main" id="{A897366E-62DB-4D3A-BEBF-7BDA16E341BE}"/>
              </a:ext>
            </a:extLst>
          </p:cNvPr>
          <p:cNvSpPr txBox="1"/>
          <p:nvPr/>
        </p:nvSpPr>
        <p:spPr>
          <a:xfrm>
            <a:off x="5033548" y="1172120"/>
            <a:ext cx="3885707" cy="830997"/>
          </a:xfrm>
          <a:prstGeom prst="rect">
            <a:avLst/>
          </a:prstGeom>
          <a:noFill/>
        </p:spPr>
        <p:txBody>
          <a:bodyPr wrap="square" rtlCol="0">
            <a:spAutoFit/>
          </a:bodyPr>
          <a:lstStyle/>
          <a:p>
            <a:r>
              <a:rPr lang="en-US" sz="1600" dirty="0">
                <a:solidFill>
                  <a:schemeClr val="accent6"/>
                </a:solidFill>
              </a:rPr>
              <a:t>Movements at the slab joints were directly observed in the orbit of the old SR machine.</a:t>
            </a:r>
            <a:endParaRPr lang="en-GB" sz="1600" dirty="0">
              <a:solidFill>
                <a:schemeClr val="accent6"/>
              </a:solidFill>
            </a:endParaRPr>
          </a:p>
        </p:txBody>
      </p:sp>
    </p:spTree>
    <p:extLst>
      <p:ext uri="{BB962C8B-B14F-4D97-AF65-F5344CB8AC3E}">
        <p14:creationId xmlns:p14="http://schemas.microsoft.com/office/powerpoint/2010/main" val="1120852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D270F-B23D-4CE8-B724-05A31CD64A0F}"/>
              </a:ext>
            </a:extLst>
          </p:cNvPr>
          <p:cNvSpPr>
            <a:spLocks noGrp="1"/>
          </p:cNvSpPr>
          <p:nvPr>
            <p:ph type="title"/>
          </p:nvPr>
        </p:nvSpPr>
        <p:spPr/>
        <p:txBody>
          <a:bodyPr/>
          <a:lstStyle/>
          <a:p>
            <a:r>
              <a:rPr lang="en-US" dirty="0"/>
              <a:t>EBS machine tolerances</a:t>
            </a:r>
            <a:endParaRPr lang="en-GB" dirty="0"/>
          </a:p>
        </p:txBody>
      </p:sp>
      <p:sp>
        <p:nvSpPr>
          <p:cNvPr id="3" name="Footer Placeholder 2">
            <a:extLst>
              <a:ext uri="{FF2B5EF4-FFF2-40B4-BE49-F238E27FC236}">
                <a16:creationId xmlns:a16="http://schemas.microsoft.com/office/drawing/2014/main" id="{B4D2673F-12A5-46D7-9023-46BAA44F8DBA}"/>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a:extLst>
              <a:ext uri="{FF2B5EF4-FFF2-40B4-BE49-F238E27FC236}">
                <a16:creationId xmlns:a16="http://schemas.microsoft.com/office/drawing/2014/main" id="{16B79219-CCB4-4D2C-89D3-D1339582970E}"/>
              </a:ext>
            </a:extLst>
          </p:cNvPr>
          <p:cNvPicPr>
            <a:picLocks noChangeAspect="1"/>
          </p:cNvPicPr>
          <p:nvPr/>
        </p:nvPicPr>
        <p:blipFill>
          <a:blip r:embed="rId2"/>
          <a:stretch>
            <a:fillRect/>
          </a:stretch>
        </p:blipFill>
        <p:spPr>
          <a:xfrm>
            <a:off x="163962" y="894685"/>
            <a:ext cx="3240000" cy="1568057"/>
          </a:xfrm>
          <a:prstGeom prst="rect">
            <a:avLst/>
          </a:prstGeom>
        </p:spPr>
      </p:pic>
      <p:sp>
        <p:nvSpPr>
          <p:cNvPr id="5" name="TextBox 4">
            <a:extLst>
              <a:ext uri="{FF2B5EF4-FFF2-40B4-BE49-F238E27FC236}">
                <a16:creationId xmlns:a16="http://schemas.microsoft.com/office/drawing/2014/main" id="{8F9C7DF0-890E-412B-B7F9-0C112A4B1C3A}"/>
              </a:ext>
            </a:extLst>
          </p:cNvPr>
          <p:cNvSpPr txBox="1"/>
          <p:nvPr/>
        </p:nvSpPr>
        <p:spPr>
          <a:xfrm>
            <a:off x="3426653" y="894684"/>
            <a:ext cx="5537349" cy="3247043"/>
          </a:xfrm>
          <a:prstGeom prst="rect">
            <a:avLst/>
          </a:prstGeom>
          <a:noFill/>
        </p:spPr>
        <p:txBody>
          <a:bodyPr wrap="square" rtlCol="0">
            <a:spAutoFit/>
          </a:bodyPr>
          <a:lstStyle/>
          <a:p>
            <a:pPr marL="285750" indent="-285750">
              <a:buFont typeface="Arial" panose="020B0604020202020204" pitchFamily="34" charset="0"/>
              <a:buChar char="•"/>
            </a:pPr>
            <a:r>
              <a:rPr lang="en-US" sz="1200" dirty="0">
                <a:solidFill>
                  <a:schemeClr val="accent6"/>
                </a:solidFill>
              </a:rPr>
              <a:t>Before the construction of EBS we discussed extensively what these tolerances mean and how they could be interpreted to the machine as a whole.</a:t>
            </a:r>
          </a:p>
          <a:p>
            <a:pPr marL="285750" indent="-285750">
              <a:buFont typeface="Arial" panose="020B0604020202020204" pitchFamily="34" charset="0"/>
              <a:buChar char="•"/>
            </a:pPr>
            <a:r>
              <a:rPr lang="en-US" sz="1200" dirty="0">
                <a:solidFill>
                  <a:schemeClr val="accent6"/>
                </a:solidFill>
              </a:rPr>
              <a:t>Error “waves” applied to the lattice: DX, DY, Rotations for quad and sext.</a:t>
            </a:r>
          </a:p>
          <a:p>
            <a:pPr marL="285750" indent="-285750">
              <a:buFont typeface="Arial" panose="020B0604020202020204" pitchFamily="34" charset="0"/>
              <a:buChar char="•"/>
            </a:pPr>
            <a:r>
              <a:rPr lang="en-US" sz="1200" dirty="0">
                <a:solidFill>
                  <a:schemeClr val="accent6"/>
                </a:solidFill>
              </a:rPr>
              <a:t>Correction performed for each frequency and amplitude.</a:t>
            </a:r>
          </a:p>
          <a:p>
            <a:pPr marL="285750" indent="-285750">
              <a:buFont typeface="Arial" panose="020B0604020202020204" pitchFamily="34" charset="0"/>
              <a:buChar char="•"/>
            </a:pPr>
            <a:r>
              <a:rPr lang="en-US" sz="1200" dirty="0">
                <a:solidFill>
                  <a:schemeClr val="accent6"/>
                </a:solidFill>
              </a:rPr>
              <a:t>This is an exercise to verify large errors at long wavelengths are unimportant (next slide).</a:t>
            </a:r>
          </a:p>
          <a:p>
            <a:pPr marL="285750" indent="-285750">
              <a:buFont typeface="Arial" panose="020B0604020202020204" pitchFamily="34" charset="0"/>
              <a:buChar char="•"/>
            </a:pPr>
            <a:endParaRPr lang="en-US" sz="800" dirty="0">
              <a:solidFill>
                <a:schemeClr val="accent6"/>
              </a:solidFill>
            </a:endParaRPr>
          </a:p>
          <a:p>
            <a:pPr marL="285750" indent="-285750">
              <a:buFont typeface="Arial" panose="020B0604020202020204" pitchFamily="34" charset="0"/>
              <a:buChar char="•"/>
            </a:pPr>
            <a:r>
              <a:rPr lang="en-US" sz="1200" dirty="0">
                <a:solidFill>
                  <a:schemeClr val="accent6"/>
                </a:solidFill>
              </a:rPr>
              <a:t>Simulations were </a:t>
            </a:r>
            <a:r>
              <a:rPr lang="en-US" sz="1300" dirty="0">
                <a:solidFill>
                  <a:schemeClr val="accent6"/>
                </a:solidFill>
              </a:rPr>
              <a:t>made</a:t>
            </a:r>
            <a:r>
              <a:rPr lang="en-US" sz="1200" dirty="0">
                <a:solidFill>
                  <a:schemeClr val="accent6"/>
                </a:solidFill>
              </a:rPr>
              <a:t> based on the old SR measured position (below).</a:t>
            </a:r>
          </a:p>
          <a:p>
            <a:pPr marL="285750" indent="-285750">
              <a:buFont typeface="Arial" panose="020B0604020202020204" pitchFamily="34" charset="0"/>
              <a:buChar char="•"/>
            </a:pPr>
            <a:r>
              <a:rPr lang="en-US" sz="1200" dirty="0">
                <a:solidFill>
                  <a:schemeClr val="accent6"/>
                </a:solidFill>
              </a:rPr>
              <a:t>Real survey data was used to define the tolerances interpolated to the new EBS machine positions. </a:t>
            </a:r>
          </a:p>
          <a:p>
            <a:pPr marL="285750" indent="-285750">
              <a:buFont typeface="Arial" panose="020B0604020202020204" pitchFamily="34" charset="0"/>
              <a:buChar char="•"/>
            </a:pPr>
            <a:r>
              <a:rPr lang="en-US" sz="1200" dirty="0">
                <a:solidFill>
                  <a:schemeClr val="accent6"/>
                </a:solidFill>
              </a:rPr>
              <a:t>Random Gaussian DX DY to represent fiducialisation and local alignment errors in quadrupoles and </a:t>
            </a:r>
            <a:r>
              <a:rPr lang="en-US" sz="1200" dirty="0" err="1">
                <a:solidFill>
                  <a:schemeClr val="accent6"/>
                </a:solidFill>
              </a:rPr>
              <a:t>sextupoles</a:t>
            </a:r>
            <a:r>
              <a:rPr lang="en-US" sz="1200" dirty="0">
                <a:solidFill>
                  <a:schemeClr val="accent6"/>
                </a:solidFill>
              </a:rPr>
              <a:t> were added on top of the survey errors.</a:t>
            </a:r>
          </a:p>
          <a:p>
            <a:pPr marL="285750" indent="-285750">
              <a:buFont typeface="Arial" panose="020B0604020202020204" pitchFamily="34" charset="0"/>
              <a:buChar char="•"/>
            </a:pPr>
            <a:r>
              <a:rPr lang="en-US" sz="1200" dirty="0">
                <a:solidFill>
                  <a:schemeClr val="accent6"/>
                </a:solidFill>
              </a:rPr>
              <a:t>In the definition of tolerances girders are unnecessary – they are replaced by the simulated machine survey.</a:t>
            </a:r>
          </a:p>
          <a:p>
            <a:pPr marL="285750" indent="-285750">
              <a:buFont typeface="Arial" panose="020B0604020202020204" pitchFamily="34" charset="0"/>
              <a:buChar char="•"/>
            </a:pPr>
            <a:endParaRPr lang="en-US" sz="1200" dirty="0">
              <a:solidFill>
                <a:schemeClr val="accent6"/>
              </a:solidFill>
            </a:endParaRPr>
          </a:p>
        </p:txBody>
      </p:sp>
      <p:sp>
        <p:nvSpPr>
          <p:cNvPr id="16" name="Rectangle 15">
            <a:extLst>
              <a:ext uri="{FF2B5EF4-FFF2-40B4-BE49-F238E27FC236}">
                <a16:creationId xmlns:a16="http://schemas.microsoft.com/office/drawing/2014/main" id="{571FA3C9-FB02-4362-8EB1-98DA85607BA3}"/>
              </a:ext>
            </a:extLst>
          </p:cNvPr>
          <p:cNvSpPr/>
          <p:nvPr/>
        </p:nvSpPr>
        <p:spPr>
          <a:xfrm>
            <a:off x="2472036" y="6218247"/>
            <a:ext cx="6012093" cy="246221"/>
          </a:xfrm>
          <a:prstGeom prst="rect">
            <a:avLst/>
          </a:prstGeom>
        </p:spPr>
        <p:txBody>
          <a:bodyPr wrap="square">
            <a:spAutoFit/>
          </a:bodyPr>
          <a:lstStyle/>
          <a:p>
            <a:pPr algn="r"/>
            <a:r>
              <a:rPr lang="en-US" sz="1000" i="1" dirty="0">
                <a:solidFill>
                  <a:schemeClr val="accent6"/>
                </a:solidFill>
              </a:rPr>
              <a:t>Alignment meeting | SOLEIL-ESRF Zoom | April 2022 | </a:t>
            </a:r>
            <a:r>
              <a:rPr lang="en-US" sz="1000" i="1" dirty="0" err="1">
                <a:solidFill>
                  <a:schemeClr val="accent6"/>
                </a:solidFill>
              </a:rPr>
              <a:t>S.M.Liuzzo</a:t>
            </a:r>
            <a:endParaRPr lang="en-US" sz="1000" i="1" dirty="0">
              <a:solidFill>
                <a:schemeClr val="accent6"/>
              </a:solidFill>
            </a:endParaRPr>
          </a:p>
        </p:txBody>
      </p:sp>
      <p:grpSp>
        <p:nvGrpSpPr>
          <p:cNvPr id="17" name="Group 16">
            <a:extLst>
              <a:ext uri="{FF2B5EF4-FFF2-40B4-BE49-F238E27FC236}">
                <a16:creationId xmlns:a16="http://schemas.microsoft.com/office/drawing/2014/main" id="{96692A74-3900-48DF-9B0F-6C0D337944C3}"/>
              </a:ext>
            </a:extLst>
          </p:cNvPr>
          <p:cNvGrpSpPr>
            <a:grpSpLocks noChangeAspect="1"/>
          </p:cNvGrpSpPr>
          <p:nvPr/>
        </p:nvGrpSpPr>
        <p:grpSpPr>
          <a:xfrm>
            <a:off x="55664" y="4018336"/>
            <a:ext cx="4320000" cy="2126314"/>
            <a:chOff x="242047" y="3569909"/>
            <a:chExt cx="5004000" cy="2462980"/>
          </a:xfrm>
        </p:grpSpPr>
        <p:pic>
          <p:nvPicPr>
            <p:cNvPr id="18" name="Picture 2">
              <a:extLst>
                <a:ext uri="{FF2B5EF4-FFF2-40B4-BE49-F238E27FC236}">
                  <a16:creationId xmlns:a16="http://schemas.microsoft.com/office/drawing/2014/main" id="{369AB20A-8C12-4D28-90C6-E4550CB8CAC6}"/>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42047" y="3569909"/>
              <a:ext cx="5004000" cy="2462980"/>
            </a:xfrm>
            <a:prstGeom prst="rect">
              <a:avLst/>
            </a:prstGeom>
            <a:ln>
              <a:noFill/>
            </a:ln>
            <a:effectLst>
              <a:outerShdw blurRad="292100" dist="139700" dir="2700000" algn="tl" rotWithShape="0">
                <a:srgbClr val="333333">
                  <a:alpha val="65000"/>
                </a:srgbClr>
              </a:outerShdw>
            </a:effectLst>
          </p:spPr>
        </p:pic>
        <p:sp>
          <p:nvSpPr>
            <p:cNvPr id="19" name="Straight Connector 18">
              <a:extLst>
                <a:ext uri="{FF2B5EF4-FFF2-40B4-BE49-F238E27FC236}">
                  <a16:creationId xmlns:a16="http://schemas.microsoft.com/office/drawing/2014/main" id="{23015F63-B268-4525-853C-291408B45FB3}"/>
                </a:ext>
              </a:extLst>
            </p:cNvPr>
            <p:cNvSpPr/>
            <p:nvPr/>
          </p:nvSpPr>
          <p:spPr>
            <a:xfrm flipV="1">
              <a:off x="457644" y="4621305"/>
              <a:ext cx="4644000" cy="0"/>
            </a:xfrm>
            <a:prstGeom prst="line">
              <a:avLst/>
            </a:prstGeom>
            <a:noFill/>
            <a:ln w="9525" cap="flat" cmpd="sng" algn="ctr">
              <a:solidFill>
                <a:srgbClr val="7DA9DA">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dirty="0"/>
            </a:p>
          </p:txBody>
        </p:sp>
        <p:cxnSp>
          <p:nvCxnSpPr>
            <p:cNvPr id="20" name="Straight Connector 19">
              <a:extLst>
                <a:ext uri="{FF2B5EF4-FFF2-40B4-BE49-F238E27FC236}">
                  <a16:creationId xmlns:a16="http://schemas.microsoft.com/office/drawing/2014/main" id="{6A41AAE3-AE63-45F5-B668-FF57F94520AD}"/>
                </a:ext>
              </a:extLst>
            </p:cNvPr>
            <p:cNvCxnSpPr/>
            <p:nvPr/>
          </p:nvCxnSpPr>
          <p:spPr>
            <a:xfrm>
              <a:off x="448235" y="3684505"/>
              <a:ext cx="0" cy="21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F4FB1EF-688C-4339-9D94-ECBD47DA6BCF}"/>
                </a:ext>
              </a:extLst>
            </p:cNvPr>
            <p:cNvCxnSpPr/>
            <p:nvPr/>
          </p:nvCxnSpPr>
          <p:spPr>
            <a:xfrm flipV="1">
              <a:off x="2581329" y="3944470"/>
              <a:ext cx="0" cy="6723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6E4EB215-CB3B-49C2-9B14-8E0DD9D20943}"/>
                </a:ext>
              </a:extLst>
            </p:cNvPr>
            <p:cNvCxnSpPr/>
            <p:nvPr/>
          </p:nvCxnSpPr>
          <p:spPr>
            <a:xfrm>
              <a:off x="2581329" y="4625787"/>
              <a:ext cx="0" cy="1116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733A6BA-4F0F-440E-9CA1-D3F2EDB20BDD}"/>
                </a:ext>
              </a:extLst>
            </p:cNvPr>
            <p:cNvSpPr txBox="1"/>
            <p:nvPr/>
          </p:nvSpPr>
          <p:spPr>
            <a:xfrm>
              <a:off x="753038" y="4312025"/>
              <a:ext cx="1216584" cy="267380"/>
            </a:xfrm>
            <a:prstGeom prst="rect">
              <a:avLst/>
            </a:prstGeom>
            <a:noFill/>
          </p:spPr>
          <p:txBody>
            <a:bodyPr wrap="none" rtlCol="0">
              <a:spAutoFit/>
            </a:bodyPr>
            <a:lstStyle/>
            <a:p>
              <a:r>
                <a:rPr lang="en-US" sz="900" dirty="0">
                  <a:solidFill>
                    <a:schemeClr val="accent1">
                      <a:lumMod val="60000"/>
                      <a:lumOff val="40000"/>
                    </a:schemeClr>
                  </a:solidFill>
                </a:rPr>
                <a:t>Nominal Position</a:t>
              </a:r>
              <a:endParaRPr lang="en-GB" sz="900" dirty="0">
                <a:solidFill>
                  <a:schemeClr val="accent1">
                    <a:lumMod val="60000"/>
                    <a:lumOff val="40000"/>
                  </a:schemeClr>
                </a:solidFill>
              </a:endParaRPr>
            </a:p>
          </p:txBody>
        </p:sp>
        <p:sp>
          <p:nvSpPr>
            <p:cNvPr id="24" name="TextBox 23">
              <a:extLst>
                <a:ext uri="{FF2B5EF4-FFF2-40B4-BE49-F238E27FC236}">
                  <a16:creationId xmlns:a16="http://schemas.microsoft.com/office/drawing/2014/main" id="{856B3A3F-4379-47CB-9A5F-AF7EA3F6EE49}"/>
                </a:ext>
              </a:extLst>
            </p:cNvPr>
            <p:cNvSpPr txBox="1"/>
            <p:nvPr/>
          </p:nvSpPr>
          <p:spPr>
            <a:xfrm>
              <a:off x="1778789" y="3926542"/>
              <a:ext cx="737526" cy="267380"/>
            </a:xfrm>
            <a:prstGeom prst="rect">
              <a:avLst/>
            </a:prstGeom>
            <a:noFill/>
          </p:spPr>
          <p:txBody>
            <a:bodyPr wrap="none" rtlCol="0">
              <a:spAutoFit/>
            </a:bodyPr>
            <a:lstStyle/>
            <a:p>
              <a:r>
                <a:rPr lang="en-US" sz="900" dirty="0">
                  <a:solidFill>
                    <a:schemeClr val="accent1">
                      <a:lumMod val="60000"/>
                      <a:lumOff val="40000"/>
                    </a:schemeClr>
                  </a:solidFill>
                </a:rPr>
                <a:t>+1.1 mm</a:t>
              </a:r>
              <a:endParaRPr lang="en-GB" sz="900" dirty="0">
                <a:solidFill>
                  <a:schemeClr val="accent1">
                    <a:lumMod val="60000"/>
                    <a:lumOff val="40000"/>
                  </a:schemeClr>
                </a:solidFill>
              </a:endParaRPr>
            </a:p>
          </p:txBody>
        </p:sp>
        <p:sp>
          <p:nvSpPr>
            <p:cNvPr id="25" name="TextBox 24">
              <a:extLst>
                <a:ext uri="{FF2B5EF4-FFF2-40B4-BE49-F238E27FC236}">
                  <a16:creationId xmlns:a16="http://schemas.microsoft.com/office/drawing/2014/main" id="{BE76F632-653D-42D4-B1FA-0797E3478C5D}"/>
                </a:ext>
              </a:extLst>
            </p:cNvPr>
            <p:cNvSpPr txBox="1"/>
            <p:nvPr/>
          </p:nvSpPr>
          <p:spPr>
            <a:xfrm>
              <a:off x="1860542" y="5414683"/>
              <a:ext cx="666967" cy="267380"/>
            </a:xfrm>
            <a:prstGeom prst="rect">
              <a:avLst/>
            </a:prstGeom>
            <a:noFill/>
          </p:spPr>
          <p:txBody>
            <a:bodyPr wrap="none" rtlCol="0">
              <a:spAutoFit/>
            </a:bodyPr>
            <a:lstStyle/>
            <a:p>
              <a:r>
                <a:rPr lang="en-US" sz="900" dirty="0">
                  <a:solidFill>
                    <a:schemeClr val="accent1">
                      <a:lumMod val="60000"/>
                      <a:lumOff val="40000"/>
                    </a:schemeClr>
                  </a:solidFill>
                </a:rPr>
                <a:t>-2.1mm</a:t>
              </a:r>
              <a:endParaRPr lang="en-GB" sz="900" dirty="0">
                <a:solidFill>
                  <a:schemeClr val="accent1">
                    <a:lumMod val="60000"/>
                    <a:lumOff val="40000"/>
                  </a:schemeClr>
                </a:solidFill>
              </a:endParaRPr>
            </a:p>
          </p:txBody>
        </p:sp>
        <p:sp>
          <p:nvSpPr>
            <p:cNvPr id="26" name="TextBox 25">
              <a:extLst>
                <a:ext uri="{FF2B5EF4-FFF2-40B4-BE49-F238E27FC236}">
                  <a16:creationId xmlns:a16="http://schemas.microsoft.com/office/drawing/2014/main" id="{DE40972F-E05F-4B1A-9109-20AD70166465}"/>
                </a:ext>
              </a:extLst>
            </p:cNvPr>
            <p:cNvSpPr txBox="1"/>
            <p:nvPr/>
          </p:nvSpPr>
          <p:spPr>
            <a:xfrm>
              <a:off x="474518" y="3657599"/>
              <a:ext cx="1012334" cy="320857"/>
            </a:xfrm>
            <a:prstGeom prst="rect">
              <a:avLst/>
            </a:prstGeom>
            <a:noFill/>
          </p:spPr>
          <p:txBody>
            <a:bodyPr wrap="none" rtlCol="0">
              <a:spAutoFit/>
            </a:bodyPr>
            <a:lstStyle/>
            <a:p>
              <a:r>
                <a:rPr lang="en-US" sz="1200" i="1" dirty="0">
                  <a:solidFill>
                    <a:schemeClr val="accent1">
                      <a:lumMod val="60000"/>
                      <a:lumOff val="40000"/>
                    </a:schemeClr>
                  </a:solidFill>
                </a:rPr>
                <a:t>Horizontal</a:t>
              </a:r>
              <a:endParaRPr lang="en-GB" sz="1200" i="1" dirty="0">
                <a:solidFill>
                  <a:schemeClr val="accent1">
                    <a:lumMod val="60000"/>
                    <a:lumOff val="40000"/>
                  </a:schemeClr>
                </a:solidFill>
              </a:endParaRPr>
            </a:p>
          </p:txBody>
        </p:sp>
      </p:grpSp>
      <p:grpSp>
        <p:nvGrpSpPr>
          <p:cNvPr id="27" name="Group 26">
            <a:extLst>
              <a:ext uri="{FF2B5EF4-FFF2-40B4-BE49-F238E27FC236}">
                <a16:creationId xmlns:a16="http://schemas.microsoft.com/office/drawing/2014/main" id="{E2220045-4421-47A2-AB10-FE920970C853}"/>
              </a:ext>
            </a:extLst>
          </p:cNvPr>
          <p:cNvGrpSpPr>
            <a:grpSpLocks noChangeAspect="1"/>
          </p:cNvGrpSpPr>
          <p:nvPr/>
        </p:nvGrpSpPr>
        <p:grpSpPr>
          <a:xfrm>
            <a:off x="4653778" y="4018336"/>
            <a:ext cx="4320000" cy="2056952"/>
            <a:chOff x="4123765" y="1855694"/>
            <a:chExt cx="4782217" cy="2277035"/>
          </a:xfrm>
        </p:grpSpPr>
        <p:pic>
          <p:nvPicPr>
            <p:cNvPr id="28" name="Picture 3">
              <a:extLst>
                <a:ext uri="{FF2B5EF4-FFF2-40B4-BE49-F238E27FC236}">
                  <a16:creationId xmlns:a16="http://schemas.microsoft.com/office/drawing/2014/main" id="{09707348-779F-49EF-95F1-D4A9B08EA2E5}"/>
                </a:ext>
              </a:extLst>
            </p:cNvPr>
            <p:cNvPicPr>
              <a:picLocks noChangeAspect="1" noChangeArrowheads="1"/>
            </p:cNvPicPr>
            <p:nvPr/>
          </p:nvPicPr>
          <p:blipFill>
            <a:blip r:embed="rId4" cstate="print">
              <a:clrChange>
                <a:clrFrom>
                  <a:srgbClr val="FFFFFF"/>
                </a:clrFrom>
                <a:clrTo>
                  <a:srgbClr val="FFFFFF">
                    <a:alpha val="0"/>
                  </a:srgbClr>
                </a:clrTo>
              </a:clrChange>
            </a:blip>
            <a:srcRect l="4432" t="10817" b="19623"/>
            <a:stretch>
              <a:fillRect/>
            </a:stretch>
          </p:blipFill>
          <p:spPr bwMode="auto">
            <a:xfrm>
              <a:off x="4123765" y="1855694"/>
              <a:ext cx="4782217" cy="2277035"/>
            </a:xfrm>
            <a:prstGeom prst="rect">
              <a:avLst/>
            </a:prstGeom>
            <a:ln>
              <a:noFill/>
            </a:ln>
            <a:effectLst>
              <a:outerShdw blurRad="292100" dist="139700" dir="2700000" algn="tl" rotWithShape="0">
                <a:srgbClr val="333333">
                  <a:alpha val="65000"/>
                </a:srgbClr>
              </a:outerShdw>
            </a:effectLst>
          </p:spPr>
        </p:pic>
        <p:grpSp>
          <p:nvGrpSpPr>
            <p:cNvPr id="29" name="Group 27">
              <a:extLst>
                <a:ext uri="{FF2B5EF4-FFF2-40B4-BE49-F238E27FC236}">
                  <a16:creationId xmlns:a16="http://schemas.microsoft.com/office/drawing/2014/main" id="{18359EE6-9DEA-4986-A6FF-9DB1DDAA7D4F}"/>
                </a:ext>
              </a:extLst>
            </p:cNvPr>
            <p:cNvGrpSpPr/>
            <p:nvPr/>
          </p:nvGrpSpPr>
          <p:grpSpPr>
            <a:xfrm>
              <a:off x="4177552" y="1927416"/>
              <a:ext cx="4653409" cy="2124000"/>
              <a:chOff x="4177552" y="1927416"/>
              <a:chExt cx="4653409" cy="2124000"/>
            </a:xfrm>
          </p:grpSpPr>
          <p:sp>
            <p:nvSpPr>
              <p:cNvPr id="30" name="Straight Connector 29">
                <a:extLst>
                  <a:ext uri="{FF2B5EF4-FFF2-40B4-BE49-F238E27FC236}">
                    <a16:creationId xmlns:a16="http://schemas.microsoft.com/office/drawing/2014/main" id="{32026E94-EC25-47AD-B5A7-574A487FBE77}"/>
                  </a:ext>
                </a:extLst>
              </p:cNvPr>
              <p:cNvSpPr/>
              <p:nvPr/>
            </p:nvSpPr>
            <p:spPr>
              <a:xfrm flipV="1">
                <a:off x="4186961" y="2882146"/>
                <a:ext cx="4644000" cy="0"/>
              </a:xfrm>
              <a:prstGeom prst="line">
                <a:avLst/>
              </a:prstGeom>
              <a:noFill/>
              <a:ln w="9525" cap="flat" cmpd="sng" algn="ctr">
                <a:solidFill>
                  <a:srgbClr val="7DA9DA">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dirty="0"/>
              </a:p>
            </p:txBody>
          </p:sp>
          <p:cxnSp>
            <p:nvCxnSpPr>
              <p:cNvPr id="31" name="Straight Connector 30">
                <a:extLst>
                  <a:ext uri="{FF2B5EF4-FFF2-40B4-BE49-F238E27FC236}">
                    <a16:creationId xmlns:a16="http://schemas.microsoft.com/office/drawing/2014/main" id="{9CB3F5F4-533C-44B0-813C-17797FB3A330}"/>
                  </a:ext>
                </a:extLst>
              </p:cNvPr>
              <p:cNvCxnSpPr/>
              <p:nvPr/>
            </p:nvCxnSpPr>
            <p:spPr>
              <a:xfrm>
                <a:off x="4177552" y="1927416"/>
                <a:ext cx="0" cy="21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A2DFC77-792C-4F0F-A637-2E7FEBE7ABB1}"/>
                  </a:ext>
                </a:extLst>
              </p:cNvPr>
              <p:cNvCxnSpPr/>
              <p:nvPr/>
            </p:nvCxnSpPr>
            <p:spPr>
              <a:xfrm flipV="1">
                <a:off x="7323691" y="2160485"/>
                <a:ext cx="0" cy="720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78B9E94-5D2F-4AE6-B38B-ABD3A0D5553A}"/>
                  </a:ext>
                </a:extLst>
              </p:cNvPr>
              <p:cNvSpPr txBox="1"/>
              <p:nvPr/>
            </p:nvSpPr>
            <p:spPr>
              <a:xfrm>
                <a:off x="7512426" y="2877666"/>
                <a:ext cx="1162663" cy="255530"/>
              </a:xfrm>
              <a:prstGeom prst="rect">
                <a:avLst/>
              </a:prstGeom>
              <a:noFill/>
            </p:spPr>
            <p:txBody>
              <a:bodyPr wrap="none" rtlCol="0">
                <a:spAutoFit/>
              </a:bodyPr>
              <a:lstStyle/>
              <a:p>
                <a:r>
                  <a:rPr lang="en-US" sz="900" dirty="0">
                    <a:solidFill>
                      <a:schemeClr val="accent1">
                        <a:lumMod val="60000"/>
                        <a:lumOff val="40000"/>
                      </a:schemeClr>
                    </a:solidFill>
                  </a:rPr>
                  <a:t>Nominal Position</a:t>
                </a:r>
                <a:endParaRPr lang="en-GB" sz="900" dirty="0">
                  <a:solidFill>
                    <a:schemeClr val="accent1">
                      <a:lumMod val="60000"/>
                      <a:lumOff val="40000"/>
                    </a:schemeClr>
                  </a:solidFill>
                </a:endParaRPr>
              </a:p>
            </p:txBody>
          </p:sp>
          <p:sp>
            <p:nvSpPr>
              <p:cNvPr id="34" name="TextBox 33">
                <a:extLst>
                  <a:ext uri="{FF2B5EF4-FFF2-40B4-BE49-F238E27FC236}">
                    <a16:creationId xmlns:a16="http://schemas.microsoft.com/office/drawing/2014/main" id="{D8B0F9BF-21D6-4660-9468-F8DC54ABC074}"/>
                  </a:ext>
                </a:extLst>
              </p:cNvPr>
              <p:cNvSpPr txBox="1"/>
              <p:nvPr/>
            </p:nvSpPr>
            <p:spPr>
              <a:xfrm>
                <a:off x="6521151" y="2187383"/>
                <a:ext cx="704838" cy="255530"/>
              </a:xfrm>
              <a:prstGeom prst="rect">
                <a:avLst/>
              </a:prstGeom>
              <a:noFill/>
            </p:spPr>
            <p:txBody>
              <a:bodyPr wrap="none" rtlCol="0">
                <a:spAutoFit/>
              </a:bodyPr>
              <a:lstStyle/>
              <a:p>
                <a:r>
                  <a:rPr lang="en-US" sz="900" dirty="0">
                    <a:solidFill>
                      <a:schemeClr val="accent1">
                        <a:lumMod val="60000"/>
                        <a:lumOff val="40000"/>
                      </a:schemeClr>
                    </a:solidFill>
                  </a:rPr>
                  <a:t>+0.8 mm</a:t>
                </a:r>
                <a:endParaRPr lang="en-GB" sz="900" dirty="0">
                  <a:solidFill>
                    <a:schemeClr val="accent1">
                      <a:lumMod val="60000"/>
                      <a:lumOff val="40000"/>
                    </a:schemeClr>
                  </a:solidFill>
                </a:endParaRPr>
              </a:p>
            </p:txBody>
          </p:sp>
          <p:sp>
            <p:nvSpPr>
              <p:cNvPr id="35" name="TextBox 34">
                <a:extLst>
                  <a:ext uri="{FF2B5EF4-FFF2-40B4-BE49-F238E27FC236}">
                    <a16:creationId xmlns:a16="http://schemas.microsoft.com/office/drawing/2014/main" id="{110F9AE1-5155-4280-8D0D-7EC4B73978CB}"/>
                  </a:ext>
                </a:extLst>
              </p:cNvPr>
              <p:cNvSpPr txBox="1"/>
              <p:nvPr/>
            </p:nvSpPr>
            <p:spPr>
              <a:xfrm>
                <a:off x="4186956" y="1942064"/>
                <a:ext cx="761126" cy="306636"/>
              </a:xfrm>
              <a:prstGeom prst="rect">
                <a:avLst/>
              </a:prstGeom>
              <a:noFill/>
            </p:spPr>
            <p:txBody>
              <a:bodyPr wrap="none" rtlCol="0">
                <a:spAutoFit/>
              </a:bodyPr>
              <a:lstStyle/>
              <a:p>
                <a:r>
                  <a:rPr lang="en-US" sz="1200" i="1" dirty="0">
                    <a:solidFill>
                      <a:schemeClr val="accent1">
                        <a:lumMod val="60000"/>
                        <a:lumOff val="40000"/>
                      </a:schemeClr>
                    </a:solidFill>
                  </a:rPr>
                  <a:t>Vertical</a:t>
                </a:r>
                <a:endParaRPr lang="en-GB" sz="1200" i="1" dirty="0">
                  <a:solidFill>
                    <a:schemeClr val="accent1">
                      <a:lumMod val="60000"/>
                      <a:lumOff val="40000"/>
                    </a:schemeClr>
                  </a:solidFill>
                </a:endParaRPr>
              </a:p>
            </p:txBody>
          </p:sp>
          <p:cxnSp>
            <p:nvCxnSpPr>
              <p:cNvPr id="36" name="Straight Arrow Connector 35">
                <a:extLst>
                  <a:ext uri="{FF2B5EF4-FFF2-40B4-BE49-F238E27FC236}">
                    <a16:creationId xmlns:a16="http://schemas.microsoft.com/office/drawing/2014/main" id="{2D64DEE4-83C3-4BAA-A70D-F010748AFC46}"/>
                  </a:ext>
                </a:extLst>
              </p:cNvPr>
              <p:cNvCxnSpPr/>
              <p:nvPr/>
            </p:nvCxnSpPr>
            <p:spPr>
              <a:xfrm>
                <a:off x="7323691" y="2877661"/>
                <a:ext cx="0" cy="115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9616FE2-B75F-4AF7-8FE2-47B6C3F24012}"/>
                  </a:ext>
                </a:extLst>
              </p:cNvPr>
              <p:cNvSpPr txBox="1"/>
              <p:nvPr/>
            </p:nvSpPr>
            <p:spPr>
              <a:xfrm>
                <a:off x="7435551" y="3756207"/>
                <a:ext cx="672897" cy="255530"/>
              </a:xfrm>
              <a:prstGeom prst="rect">
                <a:avLst/>
              </a:prstGeom>
              <a:noFill/>
            </p:spPr>
            <p:txBody>
              <a:bodyPr wrap="none" rtlCol="0">
                <a:spAutoFit/>
              </a:bodyPr>
              <a:lstStyle/>
              <a:p>
                <a:r>
                  <a:rPr lang="en-US" sz="900" dirty="0">
                    <a:solidFill>
                      <a:schemeClr val="accent1">
                        <a:lumMod val="60000"/>
                        <a:lumOff val="40000"/>
                      </a:schemeClr>
                    </a:solidFill>
                  </a:rPr>
                  <a:t>-1.2 mm</a:t>
                </a:r>
                <a:endParaRPr lang="en-GB" sz="900" dirty="0">
                  <a:solidFill>
                    <a:schemeClr val="accent1">
                      <a:lumMod val="60000"/>
                      <a:lumOff val="40000"/>
                    </a:schemeClr>
                  </a:solidFill>
                </a:endParaRPr>
              </a:p>
            </p:txBody>
          </p:sp>
        </p:grpSp>
      </p:grpSp>
    </p:spTree>
    <p:extLst>
      <p:ext uri="{BB962C8B-B14F-4D97-AF65-F5344CB8AC3E}">
        <p14:creationId xmlns:p14="http://schemas.microsoft.com/office/powerpoint/2010/main" val="21177524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9D11D-300C-48DA-8F7E-7300B56FC736}"/>
              </a:ext>
            </a:extLst>
          </p:cNvPr>
          <p:cNvSpPr>
            <a:spLocks noGrp="1"/>
          </p:cNvSpPr>
          <p:nvPr>
            <p:ph type="title"/>
          </p:nvPr>
        </p:nvSpPr>
        <p:spPr/>
        <p:txBody>
          <a:bodyPr/>
          <a:lstStyle/>
          <a:p>
            <a:r>
              <a:rPr lang="en-US" dirty="0"/>
              <a:t>Long range errors: error envelope function</a:t>
            </a:r>
            <a:endParaRPr lang="en-GB" dirty="0"/>
          </a:p>
        </p:txBody>
      </p:sp>
      <p:sp>
        <p:nvSpPr>
          <p:cNvPr id="3" name="Footer Placeholder 2">
            <a:extLst>
              <a:ext uri="{FF2B5EF4-FFF2-40B4-BE49-F238E27FC236}">
                <a16:creationId xmlns:a16="http://schemas.microsoft.com/office/drawing/2014/main" id="{BFF4D447-414A-4009-9DB7-DD1D64DDE91D}"/>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a:extLst>
              <a:ext uri="{FF2B5EF4-FFF2-40B4-BE49-F238E27FC236}">
                <a16:creationId xmlns:a16="http://schemas.microsoft.com/office/drawing/2014/main" id="{C9B2C73F-F528-496F-B688-DBA66D394979}"/>
              </a:ext>
            </a:extLst>
          </p:cNvPr>
          <p:cNvPicPr>
            <a:picLocks noChangeAspect="1"/>
          </p:cNvPicPr>
          <p:nvPr/>
        </p:nvPicPr>
        <p:blipFill rotWithShape="1">
          <a:blip r:embed="rId3">
            <a:extLst>
              <a:ext uri="{28A0092B-C50C-407E-A947-70E740481C1C}">
                <a14:useLocalDpi xmlns:a14="http://schemas.microsoft.com/office/drawing/2010/main" val="0"/>
              </a:ext>
            </a:extLst>
          </a:blip>
          <a:srcRect r="6987"/>
          <a:stretch/>
        </p:blipFill>
        <p:spPr>
          <a:xfrm>
            <a:off x="4190708" y="1150145"/>
            <a:ext cx="4932000" cy="3976845"/>
          </a:xfrm>
          <a:prstGeom prst="rect">
            <a:avLst/>
          </a:prstGeom>
        </p:spPr>
      </p:pic>
      <p:pic>
        <p:nvPicPr>
          <p:cNvPr id="5" name="Picture 4">
            <a:extLst>
              <a:ext uri="{FF2B5EF4-FFF2-40B4-BE49-F238E27FC236}">
                <a16:creationId xmlns:a16="http://schemas.microsoft.com/office/drawing/2014/main" id="{8B4DCF0B-2595-4649-93D9-64B155C159A6}"/>
              </a:ext>
            </a:extLst>
          </p:cNvPr>
          <p:cNvPicPr>
            <a:picLocks noChangeAspect="1"/>
          </p:cNvPicPr>
          <p:nvPr/>
        </p:nvPicPr>
        <p:blipFill>
          <a:blip r:embed="rId4"/>
          <a:stretch>
            <a:fillRect/>
          </a:stretch>
        </p:blipFill>
        <p:spPr>
          <a:xfrm>
            <a:off x="5554257" y="3435897"/>
            <a:ext cx="11430" cy="11430"/>
          </a:xfrm>
          <a:prstGeom prst="rect">
            <a:avLst/>
          </a:prstGeom>
        </p:spPr>
      </p:pic>
      <p:pic>
        <p:nvPicPr>
          <p:cNvPr id="6" name="Picture 5">
            <a:extLst>
              <a:ext uri="{FF2B5EF4-FFF2-40B4-BE49-F238E27FC236}">
                <a16:creationId xmlns:a16="http://schemas.microsoft.com/office/drawing/2014/main" id="{B23AA3B3-AF98-4025-9494-FB506D26F9AD}"/>
              </a:ext>
            </a:extLst>
          </p:cNvPr>
          <p:cNvPicPr>
            <a:picLocks noChangeAspect="1"/>
          </p:cNvPicPr>
          <p:nvPr/>
        </p:nvPicPr>
        <p:blipFill>
          <a:blip r:embed="rId4"/>
          <a:stretch>
            <a:fillRect/>
          </a:stretch>
        </p:blipFill>
        <p:spPr>
          <a:xfrm>
            <a:off x="5554257" y="3435897"/>
            <a:ext cx="11430" cy="11430"/>
          </a:xfrm>
          <a:prstGeom prst="rect">
            <a:avLst/>
          </a:prstGeom>
        </p:spPr>
      </p:pic>
      <p:graphicFrame>
        <p:nvGraphicFramePr>
          <p:cNvPr id="7" name="Object 6">
            <a:extLst>
              <a:ext uri="{FF2B5EF4-FFF2-40B4-BE49-F238E27FC236}">
                <a16:creationId xmlns:a16="http://schemas.microsoft.com/office/drawing/2014/main" id="{D8A316D4-1390-4E72-B682-0C825CA028E1}"/>
              </a:ext>
            </a:extLst>
          </p:cNvPr>
          <p:cNvGraphicFramePr>
            <a:graphicFrameLocks noChangeAspect="1"/>
          </p:cNvGraphicFramePr>
          <p:nvPr>
            <p:extLst>
              <p:ext uri="{D42A27DB-BD31-4B8C-83A1-F6EECF244321}">
                <p14:modId xmlns:p14="http://schemas.microsoft.com/office/powerpoint/2010/main" val="1004120306"/>
              </p:ext>
            </p:extLst>
          </p:nvPr>
        </p:nvGraphicFramePr>
        <p:xfrm>
          <a:off x="58929" y="3896797"/>
          <a:ext cx="4088476" cy="1956931"/>
        </p:xfrm>
        <a:graphic>
          <a:graphicData uri="http://schemas.openxmlformats.org/presentationml/2006/ole">
            <mc:AlternateContent xmlns:mc="http://schemas.openxmlformats.org/markup-compatibility/2006">
              <mc:Choice xmlns:v="urn:schemas-microsoft-com:vml" Requires="v">
                <p:oleObj spid="_x0000_s1071" name="Acrobat Document" r:id="rId5" imgW="9591610" imgH="4590810" progId="AcroExch.Document.11">
                  <p:embed/>
                </p:oleObj>
              </mc:Choice>
              <mc:Fallback>
                <p:oleObj name="Acrobat Document" r:id="rId5" imgW="9591610" imgH="4590810" progId="AcroExch.Document.11">
                  <p:embed/>
                  <p:pic>
                    <p:nvPicPr>
                      <p:cNvPr id="12" name="Object 11"/>
                      <p:cNvPicPr/>
                      <p:nvPr/>
                    </p:nvPicPr>
                    <p:blipFill>
                      <a:blip r:embed="rId6"/>
                      <a:stretch>
                        <a:fillRect/>
                      </a:stretch>
                    </p:blipFill>
                    <p:spPr>
                      <a:xfrm>
                        <a:off x="58929" y="3896797"/>
                        <a:ext cx="4088476" cy="1956931"/>
                      </a:xfrm>
                      <a:prstGeom prst="rect">
                        <a:avLst/>
                      </a:prstGeom>
                    </p:spPr>
                  </p:pic>
                </p:oleObj>
              </mc:Fallback>
            </mc:AlternateContent>
          </a:graphicData>
        </a:graphic>
      </p:graphicFrame>
      <p:cxnSp>
        <p:nvCxnSpPr>
          <p:cNvPr id="8" name="Straight Arrow Connector 7">
            <a:extLst>
              <a:ext uri="{FF2B5EF4-FFF2-40B4-BE49-F238E27FC236}">
                <a16:creationId xmlns:a16="http://schemas.microsoft.com/office/drawing/2014/main" id="{1080B34C-429F-479C-8F8A-E4761B0AF6B2}"/>
              </a:ext>
            </a:extLst>
          </p:cNvPr>
          <p:cNvCxnSpPr/>
          <p:nvPr/>
        </p:nvCxnSpPr>
        <p:spPr>
          <a:xfrm>
            <a:off x="849842" y="3965850"/>
            <a:ext cx="0" cy="17280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6EA4E5A-45FE-4677-95BA-1CBE5D618109}"/>
              </a:ext>
            </a:extLst>
          </p:cNvPr>
          <p:cNvCxnSpPr/>
          <p:nvPr/>
        </p:nvCxnSpPr>
        <p:spPr>
          <a:xfrm flipH="1">
            <a:off x="548216" y="5944198"/>
            <a:ext cx="220538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Elbow Connector 18">
            <a:extLst>
              <a:ext uri="{FF2B5EF4-FFF2-40B4-BE49-F238E27FC236}">
                <a16:creationId xmlns:a16="http://schemas.microsoft.com/office/drawing/2014/main" id="{9CC40373-FC6A-40FD-9048-94DF2069F6D3}"/>
              </a:ext>
            </a:extLst>
          </p:cNvPr>
          <p:cNvCxnSpPr>
            <a:cxnSpLocks/>
            <a:endCxn id="4" idx="1"/>
          </p:cNvCxnSpPr>
          <p:nvPr/>
        </p:nvCxnSpPr>
        <p:spPr>
          <a:xfrm flipV="1">
            <a:off x="849842" y="3138566"/>
            <a:ext cx="3340866" cy="824484"/>
          </a:xfrm>
          <a:prstGeom prst="bentConnector3">
            <a:avLst>
              <a:gd name="adj1" fmla="val 167"/>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4119598-0C46-4E29-9490-625DA4DAFCCB}"/>
              </a:ext>
            </a:extLst>
          </p:cNvPr>
          <p:cNvSpPr txBox="1"/>
          <p:nvPr/>
        </p:nvSpPr>
        <p:spPr>
          <a:xfrm>
            <a:off x="202579" y="966883"/>
            <a:ext cx="3988131" cy="1631216"/>
          </a:xfrm>
          <a:prstGeom prst="rect">
            <a:avLst/>
          </a:prstGeom>
          <a:noFill/>
        </p:spPr>
        <p:txBody>
          <a:bodyPr wrap="square" rtlCol="0">
            <a:spAutoFit/>
          </a:bodyPr>
          <a:lstStyle/>
          <a:p>
            <a:r>
              <a:rPr lang="en-US" sz="1600" dirty="0">
                <a:solidFill>
                  <a:schemeClr val="accent6"/>
                </a:solidFill>
              </a:rPr>
              <a:t>Impact of error “waves” on horizontal orbit</a:t>
            </a:r>
          </a:p>
          <a:p>
            <a:pPr marL="285750" indent="-285750">
              <a:buFont typeface="Arial" panose="020B0604020202020204" pitchFamily="34" charset="0"/>
              <a:buChar char="•"/>
            </a:pPr>
            <a:r>
              <a:rPr lang="en-US" sz="1400" dirty="0">
                <a:solidFill>
                  <a:schemeClr val="accent6"/>
                </a:solidFill>
              </a:rPr>
              <a:t>At a wavelength of L/128~6m 30 um errors amplitude give 30 um residual orbit distortion.</a:t>
            </a:r>
          </a:p>
          <a:p>
            <a:pPr marL="285750" indent="-285750">
              <a:buFont typeface="Arial" panose="020B0604020202020204" pitchFamily="34" charset="0"/>
              <a:buChar char="•"/>
            </a:pPr>
            <a:r>
              <a:rPr lang="en-US" sz="1400" dirty="0">
                <a:solidFill>
                  <a:schemeClr val="accent6"/>
                </a:solidFill>
              </a:rPr>
              <a:t>At a wavelength of L/2~422m 7mm errors amplitude give 30 um residual orbit distortion.</a:t>
            </a:r>
          </a:p>
        </p:txBody>
      </p:sp>
      <p:sp>
        <p:nvSpPr>
          <p:cNvPr id="13" name="Rectangle 12">
            <a:extLst>
              <a:ext uri="{FF2B5EF4-FFF2-40B4-BE49-F238E27FC236}">
                <a16:creationId xmlns:a16="http://schemas.microsoft.com/office/drawing/2014/main" id="{1BD8DBD4-EFD3-4133-AE0A-A4A0F375C51A}"/>
              </a:ext>
            </a:extLst>
          </p:cNvPr>
          <p:cNvSpPr/>
          <p:nvPr/>
        </p:nvSpPr>
        <p:spPr>
          <a:xfrm>
            <a:off x="4735688" y="5275444"/>
            <a:ext cx="4228312" cy="646331"/>
          </a:xfrm>
          <a:prstGeom prst="rect">
            <a:avLst/>
          </a:prstGeom>
        </p:spPr>
        <p:txBody>
          <a:bodyPr wrap="square">
            <a:spAutoFit/>
          </a:bodyPr>
          <a:lstStyle/>
          <a:p>
            <a:r>
              <a:rPr lang="en-US" dirty="0">
                <a:solidFill>
                  <a:schemeClr val="accent6"/>
                </a:solidFill>
              </a:rPr>
              <a:t>Slow, large variations have limited impact on the optics!</a:t>
            </a:r>
          </a:p>
        </p:txBody>
      </p:sp>
      <p:sp>
        <p:nvSpPr>
          <p:cNvPr id="22" name="Rectangle 21">
            <a:extLst>
              <a:ext uri="{FF2B5EF4-FFF2-40B4-BE49-F238E27FC236}">
                <a16:creationId xmlns:a16="http://schemas.microsoft.com/office/drawing/2014/main" id="{84DF4D4C-EF2B-46DF-B965-CAE4800566F1}"/>
              </a:ext>
            </a:extLst>
          </p:cNvPr>
          <p:cNvSpPr/>
          <p:nvPr/>
        </p:nvSpPr>
        <p:spPr>
          <a:xfrm>
            <a:off x="849842" y="6206352"/>
            <a:ext cx="7268524" cy="246221"/>
          </a:xfrm>
          <a:prstGeom prst="rect">
            <a:avLst/>
          </a:prstGeom>
        </p:spPr>
        <p:txBody>
          <a:bodyPr wrap="square">
            <a:spAutoFit/>
          </a:bodyPr>
          <a:lstStyle/>
          <a:p>
            <a:pPr algn="r"/>
            <a:r>
              <a:rPr lang="en-US" sz="1000" i="1" dirty="0">
                <a:solidFill>
                  <a:schemeClr val="accent6"/>
                </a:solidFill>
              </a:rPr>
              <a:t>Alignment meeting | SOLEIL-ESRF Zoom | April 2022 | </a:t>
            </a:r>
            <a:r>
              <a:rPr lang="en-US" sz="1000" i="1" dirty="0" err="1">
                <a:solidFill>
                  <a:schemeClr val="accent6"/>
                </a:solidFill>
              </a:rPr>
              <a:t>S.M.Liuzzo</a:t>
            </a:r>
            <a:endParaRPr lang="en-US" sz="1000" i="1" dirty="0">
              <a:solidFill>
                <a:schemeClr val="accent6"/>
              </a:solidFill>
            </a:endParaRPr>
          </a:p>
        </p:txBody>
      </p:sp>
      <p:sp>
        <p:nvSpPr>
          <p:cNvPr id="25" name="Rectangle 24">
            <a:extLst>
              <a:ext uri="{FF2B5EF4-FFF2-40B4-BE49-F238E27FC236}">
                <a16:creationId xmlns:a16="http://schemas.microsoft.com/office/drawing/2014/main" id="{740AD809-5A68-4A70-8F75-719B2BE7E61A}"/>
              </a:ext>
            </a:extLst>
          </p:cNvPr>
          <p:cNvSpPr/>
          <p:nvPr/>
        </p:nvSpPr>
        <p:spPr>
          <a:xfrm>
            <a:off x="4976818" y="819945"/>
            <a:ext cx="3546366" cy="307777"/>
          </a:xfrm>
          <a:prstGeom prst="rect">
            <a:avLst/>
          </a:prstGeom>
        </p:spPr>
        <p:txBody>
          <a:bodyPr wrap="square">
            <a:spAutoFit/>
          </a:bodyPr>
          <a:lstStyle/>
          <a:p>
            <a:r>
              <a:rPr lang="en-US" sz="1400" dirty="0">
                <a:solidFill>
                  <a:schemeClr val="accent6"/>
                </a:solidFill>
              </a:rPr>
              <a:t>Residual orbit after closed orbit correction</a:t>
            </a:r>
          </a:p>
        </p:txBody>
      </p:sp>
    </p:spTree>
    <p:extLst>
      <p:ext uri="{BB962C8B-B14F-4D97-AF65-F5344CB8AC3E}">
        <p14:creationId xmlns:p14="http://schemas.microsoft.com/office/powerpoint/2010/main" val="20622600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4082D-1B8A-44FD-83F8-666F914F236E}"/>
              </a:ext>
            </a:extLst>
          </p:cNvPr>
          <p:cNvSpPr>
            <a:spLocks noGrp="1"/>
          </p:cNvSpPr>
          <p:nvPr>
            <p:ph type="title"/>
          </p:nvPr>
        </p:nvSpPr>
        <p:spPr/>
        <p:txBody>
          <a:bodyPr/>
          <a:lstStyle/>
          <a:p>
            <a:r>
              <a:rPr lang="en-US" dirty="0"/>
              <a:t>Characteristic Thermally induced slab bending</a:t>
            </a:r>
            <a:endParaRPr lang="en-GB" dirty="0"/>
          </a:p>
        </p:txBody>
      </p:sp>
      <p:sp>
        <p:nvSpPr>
          <p:cNvPr id="3" name="Footer Placeholder 2">
            <a:extLst>
              <a:ext uri="{FF2B5EF4-FFF2-40B4-BE49-F238E27FC236}">
                <a16:creationId xmlns:a16="http://schemas.microsoft.com/office/drawing/2014/main" id="{4DDC74AF-71E3-40A5-A7C6-F4116EC197F0}"/>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8" name="Group 7">
            <a:extLst>
              <a:ext uri="{FF2B5EF4-FFF2-40B4-BE49-F238E27FC236}">
                <a16:creationId xmlns:a16="http://schemas.microsoft.com/office/drawing/2014/main" id="{C5F30D73-4E3E-4564-9E48-344606C72D33}"/>
              </a:ext>
            </a:extLst>
          </p:cNvPr>
          <p:cNvGrpSpPr/>
          <p:nvPr/>
        </p:nvGrpSpPr>
        <p:grpSpPr>
          <a:xfrm>
            <a:off x="453600" y="1222288"/>
            <a:ext cx="8236800" cy="4390166"/>
            <a:chOff x="273153" y="1222288"/>
            <a:chExt cx="8236800" cy="4390166"/>
          </a:xfrm>
        </p:grpSpPr>
        <p:pic>
          <p:nvPicPr>
            <p:cNvPr id="4" name="Picture 3">
              <a:extLst>
                <a:ext uri="{FF2B5EF4-FFF2-40B4-BE49-F238E27FC236}">
                  <a16:creationId xmlns:a16="http://schemas.microsoft.com/office/drawing/2014/main" id="{BAD2A05F-7664-439D-8945-7BC2E4D32CC3}"/>
                </a:ext>
              </a:extLst>
            </p:cNvPr>
            <p:cNvPicPr/>
            <p:nvPr/>
          </p:nvPicPr>
          <p:blipFill>
            <a:blip r:embed="rId2" cstate="print"/>
            <a:srcRect/>
            <a:stretch>
              <a:fillRect/>
            </a:stretch>
          </p:blipFill>
          <p:spPr bwMode="auto">
            <a:xfrm>
              <a:off x="273153" y="1222288"/>
              <a:ext cx="2519680" cy="4057015"/>
            </a:xfrm>
            <a:prstGeom prst="rect">
              <a:avLst/>
            </a:prstGeom>
            <a:noFill/>
            <a:ln w="9525">
              <a:noFill/>
              <a:miter lim="800000"/>
              <a:headEnd/>
              <a:tailEnd/>
            </a:ln>
            <a:effectLst/>
          </p:spPr>
        </p:pic>
        <p:pic>
          <p:nvPicPr>
            <p:cNvPr id="5" name="Picture 4">
              <a:extLst>
                <a:ext uri="{FF2B5EF4-FFF2-40B4-BE49-F238E27FC236}">
                  <a16:creationId xmlns:a16="http://schemas.microsoft.com/office/drawing/2014/main" id="{D867173A-C56F-4010-AC4A-9B90FB07ECDE}"/>
                </a:ext>
              </a:extLst>
            </p:cNvPr>
            <p:cNvPicPr/>
            <p:nvPr/>
          </p:nvPicPr>
          <p:blipFill>
            <a:blip r:embed="rId3" cstate="print"/>
            <a:srcRect/>
            <a:stretch>
              <a:fillRect/>
            </a:stretch>
          </p:blipFill>
          <p:spPr bwMode="auto">
            <a:xfrm>
              <a:off x="3387545" y="1582328"/>
              <a:ext cx="2519680" cy="2898775"/>
            </a:xfrm>
            <a:prstGeom prst="rect">
              <a:avLst/>
            </a:prstGeom>
            <a:noFill/>
            <a:ln w="9525">
              <a:noFill/>
              <a:miter lim="800000"/>
              <a:headEnd/>
              <a:tailEnd/>
            </a:ln>
            <a:effectLst/>
          </p:spPr>
        </p:pic>
        <p:sp>
          <p:nvSpPr>
            <p:cNvPr id="6" name="TextBox 5">
              <a:extLst>
                <a:ext uri="{FF2B5EF4-FFF2-40B4-BE49-F238E27FC236}">
                  <a16:creationId xmlns:a16="http://schemas.microsoft.com/office/drawing/2014/main" id="{ED17BA0F-9286-42C6-A281-B834F9BEE4D7}"/>
                </a:ext>
              </a:extLst>
            </p:cNvPr>
            <p:cNvSpPr txBox="1"/>
            <p:nvPr/>
          </p:nvSpPr>
          <p:spPr>
            <a:xfrm>
              <a:off x="3520033" y="4750680"/>
              <a:ext cx="4774384" cy="861774"/>
            </a:xfrm>
            <a:prstGeom prst="rect">
              <a:avLst/>
            </a:prstGeom>
            <a:noFill/>
          </p:spPr>
          <p:txBody>
            <a:bodyPr wrap="square" rtlCol="0">
              <a:spAutoFit/>
            </a:bodyPr>
            <a:lstStyle/>
            <a:p>
              <a:r>
                <a:rPr lang="fr-FR" sz="1000" dirty="0">
                  <a:solidFill>
                    <a:schemeClr val="accent6"/>
                  </a:solidFill>
                </a:rPr>
                <a:t>NECS (</a:t>
              </a:r>
              <a:r>
                <a:rPr lang="fr-FR" sz="1000" dirty="0" err="1">
                  <a:solidFill>
                    <a:schemeClr val="accent6"/>
                  </a:solidFill>
                </a:rPr>
                <a:t>Numerical</a:t>
              </a:r>
              <a:r>
                <a:rPr lang="fr-FR" sz="1000" dirty="0">
                  <a:solidFill>
                    <a:schemeClr val="accent6"/>
                  </a:solidFill>
                </a:rPr>
                <a:t> Engineering &amp; Consulting Services SAS), “«Etudes de Stabilité du Golden Slab»- Comportement Thermomécanique Tenant Compte des Charges Statiques, et des Déformations Différées Dues au Séchage du Béton, Note Technique - Rapport d’Etudes Paramétriques”, N001_A143_2010_ESRF_A,26 May 2010</a:t>
              </a:r>
              <a:endParaRPr lang="en-GB" sz="1000" dirty="0">
                <a:solidFill>
                  <a:schemeClr val="accent6"/>
                </a:solidFill>
              </a:endParaRPr>
            </a:p>
          </p:txBody>
        </p:sp>
        <p:sp>
          <p:nvSpPr>
            <p:cNvPr id="7" name="TextBox 6">
              <a:extLst>
                <a:ext uri="{FF2B5EF4-FFF2-40B4-BE49-F238E27FC236}">
                  <a16:creationId xmlns:a16="http://schemas.microsoft.com/office/drawing/2014/main" id="{A839430D-6385-42D1-836D-23BC28B4FFC2}"/>
                </a:ext>
              </a:extLst>
            </p:cNvPr>
            <p:cNvSpPr txBox="1"/>
            <p:nvPr/>
          </p:nvSpPr>
          <p:spPr>
            <a:xfrm>
              <a:off x="6045639" y="1737664"/>
              <a:ext cx="2464314" cy="738664"/>
            </a:xfrm>
            <a:prstGeom prst="rect">
              <a:avLst/>
            </a:prstGeom>
            <a:noFill/>
          </p:spPr>
          <p:txBody>
            <a:bodyPr wrap="square" rtlCol="0">
              <a:spAutoFit/>
            </a:bodyPr>
            <a:lstStyle/>
            <a:p>
              <a:r>
                <a:rPr lang="en-US" sz="1400" dirty="0">
                  <a:solidFill>
                    <a:schemeClr val="accent6"/>
                  </a:solidFill>
                </a:rPr>
                <a:t>It is assumed bending results from thermal gradient variations through the slab.</a:t>
              </a:r>
              <a:endParaRPr lang="en-GB" sz="1400" dirty="0">
                <a:solidFill>
                  <a:schemeClr val="accent6"/>
                </a:solidFill>
              </a:endParaRPr>
            </a:p>
          </p:txBody>
        </p:sp>
      </p:grpSp>
    </p:spTree>
    <p:extLst>
      <p:ext uri="{BB962C8B-B14F-4D97-AF65-F5344CB8AC3E}">
        <p14:creationId xmlns:p14="http://schemas.microsoft.com/office/powerpoint/2010/main" val="4600437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1220A-592D-4DA1-92AD-C76EABE81381}"/>
              </a:ext>
            </a:extLst>
          </p:cNvPr>
          <p:cNvSpPr>
            <a:spLocks noGrp="1"/>
          </p:cNvSpPr>
          <p:nvPr>
            <p:ph type="title"/>
          </p:nvPr>
        </p:nvSpPr>
        <p:spPr/>
        <p:txBody>
          <a:bodyPr/>
          <a:lstStyle/>
          <a:p>
            <a:r>
              <a:rPr lang="en-US" dirty="0"/>
              <a:t>Chartreuse (</a:t>
            </a:r>
            <a:r>
              <a:rPr lang="en-US" dirty="0" err="1"/>
              <a:t>Belledonne</a:t>
            </a:r>
            <a:r>
              <a:rPr lang="en-US" dirty="0"/>
              <a:t>, ID16) HQS HLS studies</a:t>
            </a:r>
            <a:endParaRPr lang="en-GB" dirty="0"/>
          </a:p>
        </p:txBody>
      </p:sp>
      <p:sp>
        <p:nvSpPr>
          <p:cNvPr id="3" name="Footer Placeholder 2">
            <a:extLst>
              <a:ext uri="{FF2B5EF4-FFF2-40B4-BE49-F238E27FC236}">
                <a16:creationId xmlns:a16="http://schemas.microsoft.com/office/drawing/2014/main" id="{782C310D-5B25-4BBF-9966-FD96D3A59DD8}"/>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a:extLst>
              <a:ext uri="{FF2B5EF4-FFF2-40B4-BE49-F238E27FC236}">
                <a16:creationId xmlns:a16="http://schemas.microsoft.com/office/drawing/2014/main" id="{6B288D74-5948-4009-A84E-1F796AF6A628}"/>
              </a:ext>
            </a:extLst>
          </p:cNvPr>
          <p:cNvPicPr>
            <a:picLocks noChangeAspect="1"/>
          </p:cNvPicPr>
          <p:nvPr/>
        </p:nvPicPr>
        <p:blipFill>
          <a:blip r:embed="rId2"/>
          <a:stretch>
            <a:fillRect/>
          </a:stretch>
        </p:blipFill>
        <p:spPr>
          <a:xfrm>
            <a:off x="180000" y="1230731"/>
            <a:ext cx="4680000" cy="4639245"/>
          </a:xfrm>
          <a:prstGeom prst="rect">
            <a:avLst/>
          </a:prstGeom>
        </p:spPr>
      </p:pic>
      <p:pic>
        <p:nvPicPr>
          <p:cNvPr id="5" name="Picture 4">
            <a:extLst>
              <a:ext uri="{FF2B5EF4-FFF2-40B4-BE49-F238E27FC236}">
                <a16:creationId xmlns:a16="http://schemas.microsoft.com/office/drawing/2014/main" id="{B5924C5D-F60A-4EC6-BA3E-11404C6FABC0}"/>
              </a:ext>
            </a:extLst>
          </p:cNvPr>
          <p:cNvPicPr>
            <a:picLocks noChangeAspect="1"/>
          </p:cNvPicPr>
          <p:nvPr/>
        </p:nvPicPr>
        <p:blipFill>
          <a:blip r:embed="rId3"/>
          <a:stretch>
            <a:fillRect/>
          </a:stretch>
        </p:blipFill>
        <p:spPr>
          <a:xfrm>
            <a:off x="5236946" y="1160358"/>
            <a:ext cx="3359854" cy="2520000"/>
          </a:xfrm>
          <a:prstGeom prst="rect">
            <a:avLst/>
          </a:prstGeom>
        </p:spPr>
      </p:pic>
      <p:pic>
        <p:nvPicPr>
          <p:cNvPr id="6" name="Picture 5">
            <a:extLst>
              <a:ext uri="{FF2B5EF4-FFF2-40B4-BE49-F238E27FC236}">
                <a16:creationId xmlns:a16="http://schemas.microsoft.com/office/drawing/2014/main" id="{F5F18944-63E0-4934-BEA6-36EA1EB7399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10469" y="3550353"/>
            <a:ext cx="3361611" cy="2520000"/>
          </a:xfrm>
          <a:prstGeom prst="rect">
            <a:avLst/>
          </a:prstGeom>
          <a:noFill/>
          <a:ln>
            <a:noFill/>
          </a:ln>
        </p:spPr>
      </p:pic>
      <p:sp>
        <p:nvSpPr>
          <p:cNvPr id="7" name="TextBox 6">
            <a:extLst>
              <a:ext uri="{FF2B5EF4-FFF2-40B4-BE49-F238E27FC236}">
                <a16:creationId xmlns:a16="http://schemas.microsoft.com/office/drawing/2014/main" id="{5659F1ED-E007-4B22-BFC7-BB063C89AF34}"/>
              </a:ext>
            </a:extLst>
          </p:cNvPr>
          <p:cNvSpPr txBox="1"/>
          <p:nvPr/>
        </p:nvSpPr>
        <p:spPr>
          <a:xfrm>
            <a:off x="352392" y="5495425"/>
            <a:ext cx="453970" cy="246221"/>
          </a:xfrm>
          <a:prstGeom prst="rect">
            <a:avLst/>
          </a:prstGeom>
          <a:noFill/>
        </p:spPr>
        <p:txBody>
          <a:bodyPr wrap="none" rtlCol="0">
            <a:spAutoFit/>
          </a:bodyPr>
          <a:lstStyle/>
          <a:p>
            <a:r>
              <a:rPr lang="en-US" sz="1000" dirty="0"/>
              <a:t>ID27</a:t>
            </a:r>
            <a:endParaRPr lang="en-GB" sz="1000" dirty="0"/>
          </a:p>
        </p:txBody>
      </p:sp>
      <p:sp>
        <p:nvSpPr>
          <p:cNvPr id="8" name="TextBox 7">
            <a:extLst>
              <a:ext uri="{FF2B5EF4-FFF2-40B4-BE49-F238E27FC236}">
                <a16:creationId xmlns:a16="http://schemas.microsoft.com/office/drawing/2014/main" id="{B67E8073-A6E7-4F53-A80E-7ED18D2CD59C}"/>
              </a:ext>
            </a:extLst>
          </p:cNvPr>
          <p:cNvSpPr txBox="1"/>
          <p:nvPr/>
        </p:nvSpPr>
        <p:spPr>
          <a:xfrm>
            <a:off x="2568164" y="5495426"/>
            <a:ext cx="453970" cy="246221"/>
          </a:xfrm>
          <a:prstGeom prst="rect">
            <a:avLst/>
          </a:prstGeom>
          <a:noFill/>
        </p:spPr>
        <p:txBody>
          <a:bodyPr wrap="none" rtlCol="0">
            <a:spAutoFit/>
          </a:bodyPr>
          <a:lstStyle/>
          <a:p>
            <a:r>
              <a:rPr lang="en-US" sz="1000" dirty="0"/>
              <a:t>ID28</a:t>
            </a:r>
            <a:endParaRPr lang="en-GB" sz="1000" dirty="0"/>
          </a:p>
        </p:txBody>
      </p:sp>
    </p:spTree>
    <p:extLst>
      <p:ext uri="{BB962C8B-B14F-4D97-AF65-F5344CB8AC3E}">
        <p14:creationId xmlns:p14="http://schemas.microsoft.com/office/powerpoint/2010/main" val="3033557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85B1C-CF02-4C71-902A-48CEFA8BC4ED}"/>
              </a:ext>
            </a:extLst>
          </p:cNvPr>
          <p:cNvSpPr>
            <a:spLocks noGrp="1"/>
          </p:cNvSpPr>
          <p:nvPr>
            <p:ph type="title"/>
          </p:nvPr>
        </p:nvSpPr>
        <p:spPr/>
        <p:txBody>
          <a:bodyPr/>
          <a:lstStyle/>
          <a:p>
            <a:r>
              <a:rPr lang="en-US" dirty="0"/>
              <a:t>Id27 AND id28 MAX AND MIN BENDING OVER TWO YEARS</a:t>
            </a:r>
            <a:endParaRPr lang="en-GB" dirty="0"/>
          </a:p>
        </p:txBody>
      </p:sp>
      <p:sp>
        <p:nvSpPr>
          <p:cNvPr id="3" name="Footer Placeholder 2">
            <a:extLst>
              <a:ext uri="{FF2B5EF4-FFF2-40B4-BE49-F238E27FC236}">
                <a16:creationId xmlns:a16="http://schemas.microsoft.com/office/drawing/2014/main" id="{C9E87012-DD20-45AC-888B-71142161AA6F}"/>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a:extLst>
              <a:ext uri="{FF2B5EF4-FFF2-40B4-BE49-F238E27FC236}">
                <a16:creationId xmlns:a16="http://schemas.microsoft.com/office/drawing/2014/main" id="{F4A5B74A-5DF6-4297-ABD9-339E7273357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000" y="1604875"/>
            <a:ext cx="4464000" cy="3346397"/>
          </a:xfrm>
          <a:prstGeom prst="rect">
            <a:avLst/>
          </a:prstGeom>
          <a:noFill/>
          <a:ln>
            <a:noFill/>
          </a:ln>
        </p:spPr>
      </p:pic>
      <p:pic>
        <p:nvPicPr>
          <p:cNvPr id="5" name="Picture 4">
            <a:extLst>
              <a:ext uri="{FF2B5EF4-FFF2-40B4-BE49-F238E27FC236}">
                <a16:creationId xmlns:a16="http://schemas.microsoft.com/office/drawing/2014/main" id="{17D707D6-4526-4AC2-9223-DB87D3C1CA7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89858" y="1604073"/>
            <a:ext cx="4466140" cy="3348000"/>
          </a:xfrm>
          <a:prstGeom prst="rect">
            <a:avLst/>
          </a:prstGeom>
          <a:noFill/>
          <a:ln>
            <a:noFill/>
          </a:ln>
        </p:spPr>
      </p:pic>
    </p:spTree>
    <p:extLst>
      <p:ext uri="{BB962C8B-B14F-4D97-AF65-F5344CB8AC3E}">
        <p14:creationId xmlns:p14="http://schemas.microsoft.com/office/powerpoint/2010/main" val="40392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895BF-DD87-424B-8308-52EB4418F7AA}"/>
              </a:ext>
            </a:extLst>
          </p:cNvPr>
          <p:cNvSpPr>
            <a:spLocks noGrp="1"/>
          </p:cNvSpPr>
          <p:nvPr>
            <p:ph type="title"/>
          </p:nvPr>
        </p:nvSpPr>
        <p:spPr/>
        <p:txBody>
          <a:bodyPr/>
          <a:lstStyle/>
          <a:p>
            <a:r>
              <a:rPr lang="en-US" dirty="0"/>
              <a:t>The ESRF</a:t>
            </a:r>
            <a:endParaRPr lang="en-GB" dirty="0"/>
          </a:p>
        </p:txBody>
      </p:sp>
      <p:sp>
        <p:nvSpPr>
          <p:cNvPr id="3" name="Footer Placeholder 2">
            <a:extLst>
              <a:ext uri="{FF2B5EF4-FFF2-40B4-BE49-F238E27FC236}">
                <a16:creationId xmlns:a16="http://schemas.microsoft.com/office/drawing/2014/main" id="{DDC96E32-B2E3-48C2-A8AD-9C3789D5414E}"/>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a:extLst>
              <a:ext uri="{FF2B5EF4-FFF2-40B4-BE49-F238E27FC236}">
                <a16:creationId xmlns:a16="http://schemas.microsoft.com/office/drawing/2014/main" id="{778413BB-3B11-49AC-A0F5-FF8AE99D3C9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115"/>
          <a:stretch/>
        </p:blipFill>
        <p:spPr>
          <a:xfrm>
            <a:off x="39452" y="979948"/>
            <a:ext cx="9065912" cy="4601462"/>
          </a:xfrm>
          <a:prstGeom prst="rect">
            <a:avLst/>
          </a:prstGeom>
        </p:spPr>
      </p:pic>
      <p:sp>
        <p:nvSpPr>
          <p:cNvPr id="5" name="Oval 4">
            <a:extLst>
              <a:ext uri="{FF2B5EF4-FFF2-40B4-BE49-F238E27FC236}">
                <a16:creationId xmlns:a16="http://schemas.microsoft.com/office/drawing/2014/main" id="{90FD28DF-6ECA-469D-B0C7-F04A52D15779}"/>
              </a:ext>
            </a:extLst>
          </p:cNvPr>
          <p:cNvSpPr/>
          <p:nvPr/>
        </p:nvSpPr>
        <p:spPr>
          <a:xfrm>
            <a:off x="4238194" y="2052141"/>
            <a:ext cx="85806" cy="858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63F7846D-861C-4C58-968D-1966843E34D4}"/>
              </a:ext>
            </a:extLst>
          </p:cNvPr>
          <p:cNvSpPr/>
          <p:nvPr/>
        </p:nvSpPr>
        <p:spPr>
          <a:xfrm>
            <a:off x="0" y="819000"/>
            <a:ext cx="3517876" cy="514628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18">
            <a:extLst>
              <a:ext uri="{FF2B5EF4-FFF2-40B4-BE49-F238E27FC236}">
                <a16:creationId xmlns:a16="http://schemas.microsoft.com/office/drawing/2014/main" id="{644E2C2A-1EE5-404C-B644-09A514115D41}"/>
              </a:ext>
            </a:extLst>
          </p:cNvPr>
          <p:cNvSpPr>
            <a:spLocks noChangeArrowheads="1"/>
          </p:cNvSpPr>
          <p:nvPr/>
        </p:nvSpPr>
        <p:spPr bwMode="auto">
          <a:xfrm>
            <a:off x="593071" y="979947"/>
            <a:ext cx="3514718" cy="490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7DA9DA"/>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7DA9DA"/>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7DA9DA"/>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7DA9DA"/>
              </a:buClr>
              <a:buChar char="•"/>
              <a:defRPr>
                <a:solidFill>
                  <a:schemeClr val="tx1"/>
                </a:solidFill>
                <a:latin typeface="Arial" panose="020B0604020202020204" pitchFamily="34" charset="0"/>
              </a:defRPr>
            </a:lvl9pPr>
          </a:lstStyle>
          <a:p>
            <a:pPr eaLnBrk="1" hangingPunct="1">
              <a:spcBef>
                <a:spcPct val="0"/>
              </a:spcBef>
              <a:buClrTx/>
              <a:buFontTx/>
              <a:buNone/>
            </a:pPr>
            <a:endParaRPr lang="en-US" altLang="en-US" sz="1400" b="1" dirty="0">
              <a:latin typeface="+mn-lt"/>
            </a:endParaRPr>
          </a:p>
          <a:p>
            <a:pPr eaLnBrk="1" hangingPunct="1">
              <a:spcBef>
                <a:spcPct val="0"/>
              </a:spcBef>
              <a:buClrTx/>
              <a:buFontTx/>
              <a:buNone/>
            </a:pPr>
            <a:r>
              <a:rPr lang="en-US" altLang="en-US" sz="1400" b="1" dirty="0">
                <a:solidFill>
                  <a:schemeClr val="tx1">
                    <a:lumMod val="95000"/>
                    <a:lumOff val="5000"/>
                  </a:schemeClr>
                </a:solidFill>
                <a:latin typeface="+mn-lt"/>
              </a:rPr>
              <a:t>13 Member states:</a:t>
            </a:r>
            <a:endParaRPr lang="en-US" altLang="en-US" sz="900" b="1" dirty="0">
              <a:solidFill>
                <a:schemeClr val="tx1">
                  <a:lumMod val="95000"/>
                  <a:lumOff val="5000"/>
                </a:schemeClr>
              </a:solidFill>
              <a:latin typeface="+mn-lt"/>
            </a:endParaRPr>
          </a:p>
          <a:p>
            <a:pPr eaLnBrk="1" hangingPunct="1">
              <a:tabLst>
                <a:tab pos="36000" algn="l"/>
              </a:tabLst>
            </a:pPr>
            <a:r>
              <a:rPr lang="en-US" altLang="en-US" sz="1400" b="1" dirty="0">
                <a:solidFill>
                  <a:srgbClr val="132577"/>
                </a:solidFill>
                <a:latin typeface="+mn-lt"/>
              </a:rPr>
              <a:t>France		27.5 %</a:t>
            </a:r>
          </a:p>
          <a:p>
            <a:pPr eaLnBrk="1" hangingPunct="1">
              <a:spcBef>
                <a:spcPct val="0"/>
              </a:spcBef>
              <a:buClrTx/>
              <a:buFontTx/>
              <a:buNone/>
            </a:pPr>
            <a:r>
              <a:rPr lang="en-US" altLang="en-US" sz="1400" b="1" dirty="0">
                <a:solidFill>
                  <a:srgbClr val="132577"/>
                </a:solidFill>
                <a:latin typeface="+mn-lt"/>
              </a:rPr>
              <a:t>Germany		   24 %</a:t>
            </a:r>
          </a:p>
          <a:p>
            <a:pPr eaLnBrk="1" hangingPunct="1">
              <a:spcBef>
                <a:spcPct val="0"/>
              </a:spcBef>
              <a:buClrTx/>
              <a:buFontTx/>
              <a:buNone/>
            </a:pPr>
            <a:r>
              <a:rPr lang="en-US" altLang="en-US" sz="1400" b="1" dirty="0">
                <a:solidFill>
                  <a:srgbClr val="132577"/>
                </a:solidFill>
                <a:latin typeface="+mn-lt"/>
              </a:rPr>
              <a:t>Italy		13.2 %</a:t>
            </a:r>
          </a:p>
          <a:p>
            <a:pPr eaLnBrk="1" hangingPunct="1">
              <a:spcBef>
                <a:spcPct val="0"/>
              </a:spcBef>
              <a:buClrTx/>
              <a:buFontTx/>
              <a:buNone/>
            </a:pPr>
            <a:r>
              <a:rPr lang="en-US" altLang="en-US" sz="1400" b="1" dirty="0">
                <a:solidFill>
                  <a:srgbClr val="132577"/>
                </a:solidFill>
                <a:latin typeface="+mn-lt"/>
              </a:rPr>
              <a:t>United Kingdom	10,5 %</a:t>
            </a:r>
          </a:p>
          <a:p>
            <a:pPr eaLnBrk="1" hangingPunct="1">
              <a:spcBef>
                <a:spcPct val="0"/>
              </a:spcBef>
              <a:buClrTx/>
              <a:buFontTx/>
              <a:buNone/>
            </a:pPr>
            <a:r>
              <a:rPr lang="en-US" altLang="en-US" sz="1400" b="1" dirty="0">
                <a:solidFill>
                  <a:srgbClr val="132577"/>
                </a:solidFill>
                <a:latin typeface="+mn-lt"/>
              </a:rPr>
              <a:t>Russia		     6 %</a:t>
            </a:r>
          </a:p>
          <a:p>
            <a:pPr eaLnBrk="1" hangingPunct="1">
              <a:spcBef>
                <a:spcPct val="0"/>
              </a:spcBef>
              <a:buClrTx/>
              <a:buFontTx/>
              <a:buNone/>
            </a:pPr>
            <a:r>
              <a:rPr lang="en-US" altLang="en-US" sz="1400" b="1" dirty="0" err="1">
                <a:solidFill>
                  <a:srgbClr val="132577"/>
                </a:solidFill>
                <a:latin typeface="+mn-lt"/>
              </a:rPr>
              <a:t>Benesync</a:t>
            </a:r>
            <a:r>
              <a:rPr lang="en-US" altLang="en-US" sz="1400" b="1" dirty="0">
                <a:solidFill>
                  <a:srgbClr val="132577"/>
                </a:solidFill>
                <a:latin typeface="+mn-lt"/>
              </a:rPr>
              <a:t>	  	  5,8 %</a:t>
            </a:r>
          </a:p>
          <a:p>
            <a:pPr eaLnBrk="1" hangingPunct="1">
              <a:spcBef>
                <a:spcPct val="0"/>
              </a:spcBef>
              <a:buClrTx/>
              <a:buFontTx/>
              <a:buNone/>
            </a:pPr>
            <a:r>
              <a:rPr lang="en-US" altLang="en-US" sz="1000" b="1" dirty="0">
                <a:solidFill>
                  <a:schemeClr val="tx1">
                    <a:lumMod val="65000"/>
                    <a:lumOff val="35000"/>
                  </a:schemeClr>
                </a:solidFill>
                <a:latin typeface="+mn-lt"/>
              </a:rPr>
              <a:t>(Belgium, The Netherlands)</a:t>
            </a:r>
            <a:endParaRPr lang="en-US" altLang="en-US" sz="1400" b="1" dirty="0">
              <a:solidFill>
                <a:schemeClr val="tx1">
                  <a:lumMod val="65000"/>
                  <a:lumOff val="35000"/>
                </a:schemeClr>
              </a:solidFill>
              <a:latin typeface="+mn-lt"/>
            </a:endParaRPr>
          </a:p>
          <a:p>
            <a:pPr eaLnBrk="1" hangingPunct="1">
              <a:spcBef>
                <a:spcPct val="0"/>
              </a:spcBef>
              <a:buClrTx/>
              <a:buFontTx/>
              <a:buNone/>
            </a:pPr>
            <a:r>
              <a:rPr lang="en-US" altLang="en-US" sz="1400" b="1" dirty="0" err="1">
                <a:solidFill>
                  <a:srgbClr val="132577"/>
                </a:solidFill>
                <a:latin typeface="+mn-lt"/>
              </a:rPr>
              <a:t>Nordsync</a:t>
            </a:r>
            <a:r>
              <a:rPr lang="en-US" altLang="en-US" sz="1400" b="1" dirty="0">
                <a:solidFill>
                  <a:srgbClr val="132577"/>
                </a:solidFill>
                <a:latin typeface="+mn-lt"/>
              </a:rPr>
              <a:t>	  </a:t>
            </a:r>
            <a:r>
              <a:rPr lang="en-US" altLang="en-US" sz="1400" b="1" dirty="0">
                <a:solidFill>
                  <a:schemeClr val="accent2"/>
                </a:solidFill>
                <a:latin typeface="+mn-lt"/>
              </a:rPr>
              <a:t>	     </a:t>
            </a:r>
            <a:r>
              <a:rPr lang="en-US" altLang="en-US" sz="1400" b="1" dirty="0">
                <a:solidFill>
                  <a:srgbClr val="132577"/>
                </a:solidFill>
                <a:latin typeface="+mn-lt"/>
              </a:rPr>
              <a:t>5 %</a:t>
            </a:r>
          </a:p>
          <a:p>
            <a:pPr eaLnBrk="1" hangingPunct="1">
              <a:spcBef>
                <a:spcPct val="0"/>
              </a:spcBef>
              <a:buClrTx/>
              <a:buFontTx/>
              <a:buNone/>
            </a:pPr>
            <a:r>
              <a:rPr lang="en-US" altLang="en-US" sz="1000" b="1" dirty="0">
                <a:solidFill>
                  <a:schemeClr val="tx1">
                    <a:lumMod val="65000"/>
                    <a:lumOff val="35000"/>
                  </a:schemeClr>
                </a:solidFill>
                <a:latin typeface="+mn-lt"/>
              </a:rPr>
              <a:t>(Denmark, Finland, Norway, Sweden)</a:t>
            </a:r>
            <a:endParaRPr lang="en-US" altLang="en-US" sz="1400" b="1" dirty="0">
              <a:solidFill>
                <a:schemeClr val="tx1">
                  <a:lumMod val="65000"/>
                  <a:lumOff val="35000"/>
                </a:schemeClr>
              </a:solidFill>
              <a:latin typeface="+mn-lt"/>
            </a:endParaRPr>
          </a:p>
          <a:p>
            <a:pPr eaLnBrk="1" hangingPunct="1">
              <a:spcBef>
                <a:spcPct val="0"/>
              </a:spcBef>
              <a:buClrTx/>
              <a:buFontTx/>
              <a:buNone/>
            </a:pPr>
            <a:r>
              <a:rPr lang="en-US" altLang="en-US" sz="1400" b="1" dirty="0">
                <a:solidFill>
                  <a:srgbClr val="132577"/>
                </a:solidFill>
                <a:latin typeface="+mn-lt"/>
              </a:rPr>
              <a:t>Spain		     4 %</a:t>
            </a:r>
          </a:p>
          <a:p>
            <a:pPr eaLnBrk="1" hangingPunct="1">
              <a:spcBef>
                <a:spcPct val="0"/>
              </a:spcBef>
              <a:buClrTx/>
              <a:buFontTx/>
              <a:buNone/>
            </a:pPr>
            <a:r>
              <a:rPr lang="en-US" altLang="en-US" sz="1400" b="1" dirty="0">
                <a:solidFill>
                  <a:srgbClr val="132577"/>
                </a:solidFill>
                <a:latin typeface="+mn-lt"/>
              </a:rPr>
              <a:t>Switzerland 	     4 %</a:t>
            </a:r>
          </a:p>
          <a:p>
            <a:pPr eaLnBrk="1" hangingPunct="1">
              <a:spcBef>
                <a:spcPct val="0"/>
              </a:spcBef>
              <a:buClrTx/>
              <a:buFontTx/>
              <a:buNone/>
            </a:pPr>
            <a:endParaRPr lang="en-US" altLang="en-US" sz="1400" b="1" dirty="0">
              <a:latin typeface="+mn-lt"/>
            </a:endParaRPr>
          </a:p>
          <a:p>
            <a:pPr eaLnBrk="1" hangingPunct="1">
              <a:spcBef>
                <a:spcPct val="0"/>
              </a:spcBef>
              <a:buClrTx/>
              <a:buFontTx/>
              <a:buNone/>
            </a:pPr>
            <a:r>
              <a:rPr lang="en-US" altLang="en-US" sz="1400" b="1" dirty="0">
                <a:solidFill>
                  <a:schemeClr val="tx1">
                    <a:lumMod val="95000"/>
                    <a:lumOff val="5000"/>
                  </a:schemeClr>
                </a:solidFill>
                <a:latin typeface="+mn-lt"/>
              </a:rPr>
              <a:t>8 Associate countries:</a:t>
            </a:r>
          </a:p>
          <a:p>
            <a:pPr eaLnBrk="1" hangingPunct="1"/>
            <a:r>
              <a:rPr lang="en-US" altLang="en-US" sz="1400" b="1" dirty="0">
                <a:solidFill>
                  <a:srgbClr val="132577"/>
                </a:solidFill>
              </a:rPr>
              <a:t>Austria</a:t>
            </a:r>
            <a:r>
              <a:rPr lang="en-US" altLang="en-US" sz="1400" b="1" dirty="0">
                <a:solidFill>
                  <a:schemeClr val="accent2"/>
                </a:solidFill>
              </a:rPr>
              <a:t>		</a:t>
            </a:r>
            <a:r>
              <a:rPr lang="en-US" altLang="en-US" sz="1400" b="1" dirty="0">
                <a:solidFill>
                  <a:srgbClr val="132577"/>
                </a:solidFill>
              </a:rPr>
              <a:t>  1.75 %</a:t>
            </a:r>
            <a:endParaRPr lang="en-US" altLang="en-US" sz="1400" b="1" dirty="0">
              <a:solidFill>
                <a:srgbClr val="132577"/>
              </a:solidFill>
              <a:latin typeface="+mn-lt"/>
            </a:endParaRPr>
          </a:p>
          <a:p>
            <a:pPr eaLnBrk="1" hangingPunct="1">
              <a:spcBef>
                <a:spcPct val="0"/>
              </a:spcBef>
              <a:buClrTx/>
              <a:buFontTx/>
              <a:buNone/>
            </a:pPr>
            <a:r>
              <a:rPr lang="en-US" altLang="en-US" sz="1400" b="1" dirty="0">
                <a:solidFill>
                  <a:srgbClr val="132577"/>
                </a:solidFill>
                <a:latin typeface="+mn-lt"/>
              </a:rPr>
              <a:t>Israel		  1.75 %</a:t>
            </a:r>
          </a:p>
          <a:p>
            <a:pPr eaLnBrk="1" hangingPunct="1">
              <a:spcBef>
                <a:spcPct val="0"/>
              </a:spcBef>
              <a:buClrTx/>
              <a:buFontTx/>
              <a:buNone/>
            </a:pPr>
            <a:r>
              <a:rPr lang="en-US" altLang="en-US" sz="1400" b="1" dirty="0">
                <a:solidFill>
                  <a:srgbClr val="132577"/>
                </a:solidFill>
                <a:latin typeface="+mn-lt"/>
              </a:rPr>
              <a:t>Poland		  1      %</a:t>
            </a:r>
          </a:p>
          <a:p>
            <a:pPr eaLnBrk="1" hangingPunct="1">
              <a:spcBef>
                <a:spcPct val="0"/>
              </a:spcBef>
              <a:buClrTx/>
              <a:buFontTx/>
              <a:buNone/>
            </a:pPr>
            <a:r>
              <a:rPr lang="en-US" altLang="en-US" sz="1400" b="1" dirty="0">
                <a:solidFill>
                  <a:srgbClr val="132577"/>
                </a:solidFill>
                <a:latin typeface="+mn-lt"/>
              </a:rPr>
              <a:t>Portugal		  1      %</a:t>
            </a:r>
          </a:p>
          <a:p>
            <a:pPr eaLnBrk="1" hangingPunct="1"/>
            <a:r>
              <a:rPr lang="en-US" altLang="en-US" sz="1400" b="1" dirty="0">
                <a:solidFill>
                  <a:srgbClr val="132577"/>
                </a:solidFill>
              </a:rPr>
              <a:t>India		  0.66 </a:t>
            </a:r>
            <a:r>
              <a:rPr lang="en-US" altLang="en-US" sz="1300" b="1" dirty="0">
                <a:solidFill>
                  <a:srgbClr val="132577"/>
                </a:solidFill>
              </a:rPr>
              <a:t>%</a:t>
            </a:r>
          </a:p>
          <a:p>
            <a:pPr eaLnBrk="1" hangingPunct="1"/>
            <a:r>
              <a:rPr lang="en-US" altLang="en-US" sz="1400" b="1" dirty="0">
                <a:solidFill>
                  <a:srgbClr val="132577"/>
                </a:solidFill>
              </a:rPr>
              <a:t>Czech Republic	  0.6   </a:t>
            </a:r>
            <a:r>
              <a:rPr lang="en-US" altLang="en-US" sz="1300" b="1" dirty="0">
                <a:solidFill>
                  <a:srgbClr val="132577"/>
                </a:solidFill>
              </a:rPr>
              <a:t>%</a:t>
            </a:r>
          </a:p>
          <a:p>
            <a:pPr eaLnBrk="1" hangingPunct="1"/>
            <a:r>
              <a:rPr lang="en-US" altLang="en-US" sz="1300" b="1" dirty="0">
                <a:solidFill>
                  <a:srgbClr val="132577"/>
                </a:solidFill>
              </a:rPr>
              <a:t>South Africa	  0.3    %</a:t>
            </a:r>
          </a:p>
          <a:p>
            <a:pPr eaLnBrk="1" hangingPunct="1">
              <a:spcBef>
                <a:spcPct val="0"/>
              </a:spcBef>
              <a:buClrTx/>
              <a:buFontTx/>
              <a:buNone/>
            </a:pPr>
            <a:r>
              <a:rPr lang="en-US" altLang="en-US" sz="1400" b="1" dirty="0">
                <a:solidFill>
                  <a:srgbClr val="132577"/>
                </a:solidFill>
                <a:latin typeface="+mn-lt"/>
              </a:rPr>
              <a:t>Hungary		  0.25  %</a:t>
            </a:r>
            <a:r>
              <a:rPr lang="en-US" altLang="en-US" sz="1400" b="1" dirty="0">
                <a:latin typeface="+mn-lt"/>
              </a:rPr>
              <a:t>	</a:t>
            </a:r>
          </a:p>
        </p:txBody>
      </p:sp>
      <p:sp>
        <p:nvSpPr>
          <p:cNvPr id="8" name="Rectangle 7">
            <a:extLst>
              <a:ext uri="{FF2B5EF4-FFF2-40B4-BE49-F238E27FC236}">
                <a16:creationId xmlns:a16="http://schemas.microsoft.com/office/drawing/2014/main" id="{A7D9DFB7-5D7E-4DE0-983F-B361C03BB2A3}"/>
              </a:ext>
            </a:extLst>
          </p:cNvPr>
          <p:cNvSpPr/>
          <p:nvPr/>
        </p:nvSpPr>
        <p:spPr>
          <a:xfrm>
            <a:off x="3968640" y="5278297"/>
            <a:ext cx="5080768" cy="840515"/>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en-US" sz="1200" b="1" dirty="0">
                <a:solidFill>
                  <a:srgbClr val="132577"/>
                </a:solidFill>
              </a:rPr>
              <a:t>21 partner nations</a:t>
            </a:r>
          </a:p>
          <a:p>
            <a:r>
              <a:rPr lang="en-US" altLang="en-US" sz="1200" b="1" dirty="0">
                <a:solidFill>
                  <a:schemeClr val="tx1">
                    <a:lumMod val="65000"/>
                    <a:lumOff val="35000"/>
                  </a:schemeClr>
                </a:solidFill>
              </a:rPr>
              <a:t>Annual budget: ~</a:t>
            </a:r>
            <a:r>
              <a:rPr lang="en-US" altLang="en-US" sz="1200" b="1" dirty="0">
                <a:solidFill>
                  <a:srgbClr val="132577"/>
                </a:solidFill>
              </a:rPr>
              <a:t>115 million euros</a:t>
            </a:r>
          </a:p>
          <a:p>
            <a:r>
              <a:rPr lang="en-US" altLang="en-US" sz="1200" b="1" dirty="0">
                <a:solidFill>
                  <a:schemeClr val="tx1">
                    <a:lumMod val="65000"/>
                    <a:lumOff val="35000"/>
                  </a:schemeClr>
                </a:solidFill>
              </a:rPr>
              <a:t>Members of staff: </a:t>
            </a:r>
            <a:r>
              <a:rPr lang="en-US" altLang="en-US" sz="1200" b="1" dirty="0">
                <a:solidFill>
                  <a:srgbClr val="132577"/>
                </a:solidFill>
              </a:rPr>
              <a:t>630 of 40 different nationalities</a:t>
            </a:r>
          </a:p>
          <a:p>
            <a:r>
              <a:rPr lang="en-US" altLang="en-US" sz="1200" b="1" dirty="0">
                <a:solidFill>
                  <a:schemeClr val="tx1">
                    <a:lumMod val="65000"/>
                    <a:lumOff val="35000"/>
                  </a:schemeClr>
                </a:solidFill>
              </a:rPr>
              <a:t>Legal status: </a:t>
            </a:r>
            <a:r>
              <a:rPr lang="en-US" altLang="en-US" sz="1200" b="1" dirty="0">
                <a:solidFill>
                  <a:srgbClr val="132577"/>
                </a:solidFill>
              </a:rPr>
              <a:t>Private civil company subject to French law</a:t>
            </a:r>
            <a:endParaRPr lang="en-US" altLang="en-US" sz="1200" b="1" dirty="0">
              <a:solidFill>
                <a:schemeClr val="tx1">
                  <a:lumMod val="65000"/>
                  <a:lumOff val="35000"/>
                </a:schemeClr>
              </a:solidFill>
            </a:endParaRPr>
          </a:p>
        </p:txBody>
      </p:sp>
      <p:grpSp>
        <p:nvGrpSpPr>
          <p:cNvPr id="9" name="Group 8">
            <a:extLst>
              <a:ext uri="{FF2B5EF4-FFF2-40B4-BE49-F238E27FC236}">
                <a16:creationId xmlns:a16="http://schemas.microsoft.com/office/drawing/2014/main" id="{030EBBF3-BAFB-4BD8-8042-91EF284A6908}"/>
              </a:ext>
            </a:extLst>
          </p:cNvPr>
          <p:cNvGrpSpPr/>
          <p:nvPr/>
        </p:nvGrpSpPr>
        <p:grpSpPr>
          <a:xfrm>
            <a:off x="3518101" y="2865539"/>
            <a:ext cx="5445901" cy="274823"/>
            <a:chOff x="755576" y="800708"/>
            <a:chExt cx="6228692" cy="314326"/>
          </a:xfrm>
          <a:solidFill>
            <a:schemeClr val="bg1"/>
          </a:solidFill>
        </p:grpSpPr>
        <p:pic>
          <p:nvPicPr>
            <p:cNvPr id="10" name="Picture 2" descr="flag of Belgium">
              <a:extLst>
                <a:ext uri="{FF2B5EF4-FFF2-40B4-BE49-F238E27FC236}">
                  <a16:creationId xmlns:a16="http://schemas.microsoft.com/office/drawing/2014/main" id="{74A39BF8-00C6-4E99-9021-A03656AC09AE}"/>
                </a:ext>
              </a:extLst>
            </p:cNvPr>
            <p:cNvPicPr>
              <a:picLocks noChangeAspect="1" noChangeArrowheads="1"/>
            </p:cNvPicPr>
            <p:nvPr/>
          </p:nvPicPr>
          <p:blipFill>
            <a:blip r:embed="rId3" cstate="print"/>
            <a:srcRect/>
            <a:stretch>
              <a:fillRect/>
            </a:stretch>
          </p:blipFill>
          <p:spPr bwMode="auto">
            <a:xfrm>
              <a:off x="755576" y="800708"/>
              <a:ext cx="457200" cy="314326"/>
            </a:xfrm>
            <a:prstGeom prst="rect">
              <a:avLst/>
            </a:prstGeom>
            <a:grpFill/>
          </p:spPr>
        </p:pic>
        <p:pic>
          <p:nvPicPr>
            <p:cNvPr id="11" name="Picture 4" descr="flag of Denmark">
              <a:extLst>
                <a:ext uri="{FF2B5EF4-FFF2-40B4-BE49-F238E27FC236}">
                  <a16:creationId xmlns:a16="http://schemas.microsoft.com/office/drawing/2014/main" id="{62FE9F69-7468-4A32-B1C6-B9B2766149EF}"/>
                </a:ext>
              </a:extLst>
            </p:cNvPr>
            <p:cNvPicPr>
              <a:picLocks noChangeAspect="1" noChangeArrowheads="1"/>
            </p:cNvPicPr>
            <p:nvPr/>
          </p:nvPicPr>
          <p:blipFill>
            <a:blip r:embed="rId4" cstate="print"/>
            <a:srcRect/>
            <a:stretch>
              <a:fillRect/>
            </a:stretch>
          </p:blipFill>
          <p:spPr bwMode="auto">
            <a:xfrm>
              <a:off x="1236534" y="800708"/>
              <a:ext cx="457200" cy="314326"/>
            </a:xfrm>
            <a:prstGeom prst="rect">
              <a:avLst/>
            </a:prstGeom>
            <a:grpFill/>
          </p:spPr>
        </p:pic>
        <p:pic>
          <p:nvPicPr>
            <p:cNvPr id="12" name="Picture 6" descr="flag of Finland">
              <a:extLst>
                <a:ext uri="{FF2B5EF4-FFF2-40B4-BE49-F238E27FC236}">
                  <a16:creationId xmlns:a16="http://schemas.microsoft.com/office/drawing/2014/main" id="{FF14F0D5-8B63-4224-9D2F-1BF4F5F82885}"/>
                </a:ext>
              </a:extLst>
            </p:cNvPr>
            <p:cNvPicPr>
              <a:picLocks noChangeAspect="1" noChangeArrowheads="1"/>
            </p:cNvPicPr>
            <p:nvPr/>
          </p:nvPicPr>
          <p:blipFill>
            <a:blip r:embed="rId5" cstate="print"/>
            <a:srcRect/>
            <a:stretch>
              <a:fillRect/>
            </a:stretch>
          </p:blipFill>
          <p:spPr bwMode="auto">
            <a:xfrm>
              <a:off x="1717492" y="800708"/>
              <a:ext cx="457200" cy="314326"/>
            </a:xfrm>
            <a:prstGeom prst="rect">
              <a:avLst/>
            </a:prstGeom>
            <a:grpFill/>
          </p:spPr>
        </p:pic>
        <p:pic>
          <p:nvPicPr>
            <p:cNvPr id="13" name="Picture 8" descr="flag of France">
              <a:extLst>
                <a:ext uri="{FF2B5EF4-FFF2-40B4-BE49-F238E27FC236}">
                  <a16:creationId xmlns:a16="http://schemas.microsoft.com/office/drawing/2014/main" id="{FC83494E-AC96-4F37-B370-5171771137BA}"/>
                </a:ext>
              </a:extLst>
            </p:cNvPr>
            <p:cNvPicPr>
              <a:picLocks noChangeAspect="1" noChangeArrowheads="1"/>
            </p:cNvPicPr>
            <p:nvPr/>
          </p:nvPicPr>
          <p:blipFill>
            <a:blip r:embed="rId6" cstate="print"/>
            <a:srcRect/>
            <a:stretch>
              <a:fillRect/>
            </a:stretch>
          </p:blipFill>
          <p:spPr bwMode="auto">
            <a:xfrm>
              <a:off x="2198450" y="800708"/>
              <a:ext cx="457200" cy="314326"/>
            </a:xfrm>
            <a:prstGeom prst="rect">
              <a:avLst/>
            </a:prstGeom>
            <a:grpFill/>
          </p:spPr>
        </p:pic>
        <p:pic>
          <p:nvPicPr>
            <p:cNvPr id="14" name="Picture 10" descr="flag of Germany">
              <a:extLst>
                <a:ext uri="{FF2B5EF4-FFF2-40B4-BE49-F238E27FC236}">
                  <a16:creationId xmlns:a16="http://schemas.microsoft.com/office/drawing/2014/main" id="{04C9E77E-541E-4202-BD71-AB4AE8819383}"/>
                </a:ext>
              </a:extLst>
            </p:cNvPr>
            <p:cNvPicPr>
              <a:picLocks noChangeAspect="1" noChangeArrowheads="1"/>
            </p:cNvPicPr>
            <p:nvPr/>
          </p:nvPicPr>
          <p:blipFill>
            <a:blip r:embed="rId7" cstate="print"/>
            <a:srcRect/>
            <a:stretch>
              <a:fillRect/>
            </a:stretch>
          </p:blipFill>
          <p:spPr bwMode="auto">
            <a:xfrm>
              <a:off x="2679408" y="800708"/>
              <a:ext cx="457200" cy="314326"/>
            </a:xfrm>
            <a:prstGeom prst="rect">
              <a:avLst/>
            </a:prstGeom>
            <a:grpFill/>
          </p:spPr>
        </p:pic>
        <p:pic>
          <p:nvPicPr>
            <p:cNvPr id="15" name="Picture 12" descr="flag of Italy">
              <a:extLst>
                <a:ext uri="{FF2B5EF4-FFF2-40B4-BE49-F238E27FC236}">
                  <a16:creationId xmlns:a16="http://schemas.microsoft.com/office/drawing/2014/main" id="{EDECF50E-70EB-460E-BED6-B038C5E45BF5}"/>
                </a:ext>
              </a:extLst>
            </p:cNvPr>
            <p:cNvPicPr>
              <a:picLocks noChangeAspect="1" noChangeArrowheads="1"/>
            </p:cNvPicPr>
            <p:nvPr/>
          </p:nvPicPr>
          <p:blipFill>
            <a:blip r:embed="rId8" cstate="print"/>
            <a:srcRect/>
            <a:stretch>
              <a:fillRect/>
            </a:stretch>
          </p:blipFill>
          <p:spPr bwMode="auto">
            <a:xfrm>
              <a:off x="3160366" y="800708"/>
              <a:ext cx="457200" cy="314326"/>
            </a:xfrm>
            <a:prstGeom prst="rect">
              <a:avLst/>
            </a:prstGeom>
            <a:grpFill/>
          </p:spPr>
        </p:pic>
        <p:pic>
          <p:nvPicPr>
            <p:cNvPr id="16" name="Picture 14" descr="flag of Netherlands">
              <a:extLst>
                <a:ext uri="{FF2B5EF4-FFF2-40B4-BE49-F238E27FC236}">
                  <a16:creationId xmlns:a16="http://schemas.microsoft.com/office/drawing/2014/main" id="{227DCF67-03A4-4A02-ACE0-847966F25E25}"/>
                </a:ext>
              </a:extLst>
            </p:cNvPr>
            <p:cNvPicPr>
              <a:picLocks noChangeAspect="1" noChangeArrowheads="1"/>
            </p:cNvPicPr>
            <p:nvPr/>
          </p:nvPicPr>
          <p:blipFill>
            <a:blip r:embed="rId9" cstate="print"/>
            <a:srcRect/>
            <a:stretch>
              <a:fillRect/>
            </a:stretch>
          </p:blipFill>
          <p:spPr bwMode="auto">
            <a:xfrm>
              <a:off x="3641324" y="800708"/>
              <a:ext cx="457200" cy="314326"/>
            </a:xfrm>
            <a:prstGeom prst="rect">
              <a:avLst/>
            </a:prstGeom>
            <a:grpFill/>
          </p:spPr>
        </p:pic>
        <p:pic>
          <p:nvPicPr>
            <p:cNvPr id="17" name="Picture 16" descr="flag of Norway">
              <a:extLst>
                <a:ext uri="{FF2B5EF4-FFF2-40B4-BE49-F238E27FC236}">
                  <a16:creationId xmlns:a16="http://schemas.microsoft.com/office/drawing/2014/main" id="{FC7B2D58-485E-4E3F-AD22-9DD3A8045FE9}"/>
                </a:ext>
              </a:extLst>
            </p:cNvPr>
            <p:cNvPicPr>
              <a:picLocks noChangeAspect="1" noChangeArrowheads="1"/>
            </p:cNvPicPr>
            <p:nvPr/>
          </p:nvPicPr>
          <p:blipFill>
            <a:blip r:embed="rId10" cstate="print"/>
            <a:srcRect/>
            <a:stretch>
              <a:fillRect/>
            </a:stretch>
          </p:blipFill>
          <p:spPr bwMode="auto">
            <a:xfrm>
              <a:off x="4122282" y="800708"/>
              <a:ext cx="457200" cy="314326"/>
            </a:xfrm>
            <a:prstGeom prst="rect">
              <a:avLst/>
            </a:prstGeom>
            <a:grpFill/>
          </p:spPr>
        </p:pic>
        <p:pic>
          <p:nvPicPr>
            <p:cNvPr id="18" name="Picture 18" descr="flag of Russia">
              <a:extLst>
                <a:ext uri="{FF2B5EF4-FFF2-40B4-BE49-F238E27FC236}">
                  <a16:creationId xmlns:a16="http://schemas.microsoft.com/office/drawing/2014/main" id="{F0FD4E1F-C1C8-47B7-A6FF-51568682AB57}"/>
                </a:ext>
              </a:extLst>
            </p:cNvPr>
            <p:cNvPicPr>
              <a:picLocks noChangeAspect="1" noChangeArrowheads="1"/>
            </p:cNvPicPr>
            <p:nvPr/>
          </p:nvPicPr>
          <p:blipFill>
            <a:blip r:embed="rId11" cstate="print"/>
            <a:srcRect/>
            <a:stretch>
              <a:fillRect/>
            </a:stretch>
          </p:blipFill>
          <p:spPr bwMode="auto">
            <a:xfrm>
              <a:off x="4603240" y="800708"/>
              <a:ext cx="457200" cy="314326"/>
            </a:xfrm>
            <a:prstGeom prst="rect">
              <a:avLst/>
            </a:prstGeom>
            <a:grpFill/>
            <a:ln>
              <a:noFill/>
            </a:ln>
          </p:spPr>
        </p:pic>
        <p:pic>
          <p:nvPicPr>
            <p:cNvPr id="19" name="Picture 18" descr="flag of Spain">
              <a:extLst>
                <a:ext uri="{FF2B5EF4-FFF2-40B4-BE49-F238E27FC236}">
                  <a16:creationId xmlns:a16="http://schemas.microsoft.com/office/drawing/2014/main" id="{F665EF2A-A197-4CC8-B964-04F821504FD6}"/>
                </a:ext>
              </a:extLst>
            </p:cNvPr>
            <p:cNvPicPr>
              <a:picLocks noChangeAspect="1" noChangeArrowheads="1"/>
            </p:cNvPicPr>
            <p:nvPr/>
          </p:nvPicPr>
          <p:blipFill>
            <a:blip r:embed="rId12" cstate="print"/>
            <a:srcRect/>
            <a:stretch>
              <a:fillRect/>
            </a:stretch>
          </p:blipFill>
          <p:spPr bwMode="auto">
            <a:xfrm>
              <a:off x="5084198" y="800708"/>
              <a:ext cx="457200" cy="314326"/>
            </a:xfrm>
            <a:prstGeom prst="rect">
              <a:avLst/>
            </a:prstGeom>
            <a:grpFill/>
          </p:spPr>
        </p:pic>
        <p:pic>
          <p:nvPicPr>
            <p:cNvPr id="20" name="Picture 22" descr="flag of Sweden">
              <a:extLst>
                <a:ext uri="{FF2B5EF4-FFF2-40B4-BE49-F238E27FC236}">
                  <a16:creationId xmlns:a16="http://schemas.microsoft.com/office/drawing/2014/main" id="{91CFF79B-E02F-4BD0-9660-4635C0CAEF59}"/>
                </a:ext>
              </a:extLst>
            </p:cNvPr>
            <p:cNvPicPr>
              <a:picLocks noChangeAspect="1" noChangeArrowheads="1"/>
            </p:cNvPicPr>
            <p:nvPr/>
          </p:nvPicPr>
          <p:blipFill>
            <a:blip r:embed="rId13" cstate="print"/>
            <a:srcRect/>
            <a:stretch>
              <a:fillRect/>
            </a:stretch>
          </p:blipFill>
          <p:spPr bwMode="auto">
            <a:xfrm>
              <a:off x="5565156" y="800708"/>
              <a:ext cx="457200" cy="314326"/>
            </a:xfrm>
            <a:prstGeom prst="rect">
              <a:avLst/>
            </a:prstGeom>
            <a:grpFill/>
          </p:spPr>
        </p:pic>
        <p:pic>
          <p:nvPicPr>
            <p:cNvPr id="21" name="Picture 33" descr="flag of Switzerland">
              <a:extLst>
                <a:ext uri="{FF2B5EF4-FFF2-40B4-BE49-F238E27FC236}">
                  <a16:creationId xmlns:a16="http://schemas.microsoft.com/office/drawing/2014/main" id="{C38380FA-C6CA-4117-91E8-6F0F5DB2293F}"/>
                </a:ext>
              </a:extLst>
            </p:cNvPr>
            <p:cNvPicPr>
              <a:picLocks noChangeAspect="1" noChangeArrowheads="1"/>
            </p:cNvPicPr>
            <p:nvPr/>
          </p:nvPicPr>
          <p:blipFill>
            <a:blip r:embed="rId14" cstate="print"/>
            <a:srcRect/>
            <a:stretch>
              <a:fillRect/>
            </a:stretch>
          </p:blipFill>
          <p:spPr bwMode="auto">
            <a:xfrm>
              <a:off x="6046114" y="800708"/>
              <a:ext cx="457200" cy="314326"/>
            </a:xfrm>
            <a:prstGeom prst="rect">
              <a:avLst/>
            </a:prstGeom>
            <a:grpFill/>
          </p:spPr>
        </p:pic>
        <p:pic>
          <p:nvPicPr>
            <p:cNvPr id="22" name="Picture 26" descr="flag of United Kingdom">
              <a:extLst>
                <a:ext uri="{FF2B5EF4-FFF2-40B4-BE49-F238E27FC236}">
                  <a16:creationId xmlns:a16="http://schemas.microsoft.com/office/drawing/2014/main" id="{35C1D2C7-E424-4FA7-B1F3-5417F2958C5D}"/>
                </a:ext>
              </a:extLst>
            </p:cNvPr>
            <p:cNvPicPr>
              <a:picLocks noChangeAspect="1" noChangeArrowheads="1"/>
            </p:cNvPicPr>
            <p:nvPr/>
          </p:nvPicPr>
          <p:blipFill>
            <a:blip r:embed="rId15" cstate="print"/>
            <a:srcRect/>
            <a:stretch>
              <a:fillRect/>
            </a:stretch>
          </p:blipFill>
          <p:spPr bwMode="auto">
            <a:xfrm>
              <a:off x="6527068" y="800708"/>
              <a:ext cx="457200" cy="314326"/>
            </a:xfrm>
            <a:prstGeom prst="rect">
              <a:avLst/>
            </a:prstGeom>
            <a:grpFill/>
          </p:spPr>
        </p:pic>
      </p:grpSp>
      <p:grpSp>
        <p:nvGrpSpPr>
          <p:cNvPr id="23" name="Group 41">
            <a:extLst>
              <a:ext uri="{FF2B5EF4-FFF2-40B4-BE49-F238E27FC236}">
                <a16:creationId xmlns:a16="http://schemas.microsoft.com/office/drawing/2014/main" id="{6804C9B3-437F-4E0E-A278-034A389EF190}"/>
              </a:ext>
            </a:extLst>
          </p:cNvPr>
          <p:cNvGrpSpPr/>
          <p:nvPr/>
        </p:nvGrpSpPr>
        <p:grpSpPr>
          <a:xfrm>
            <a:off x="4604719" y="3346502"/>
            <a:ext cx="3317818" cy="274823"/>
            <a:chOff x="4150804" y="620688"/>
            <a:chExt cx="3794720" cy="314326"/>
          </a:xfrm>
        </p:grpSpPr>
        <p:pic>
          <p:nvPicPr>
            <p:cNvPr id="24" name="Picture 2" descr="flag of Austria">
              <a:extLst>
                <a:ext uri="{FF2B5EF4-FFF2-40B4-BE49-F238E27FC236}">
                  <a16:creationId xmlns:a16="http://schemas.microsoft.com/office/drawing/2014/main" id="{C9A4E618-1C92-43A9-8C45-F63F25454632}"/>
                </a:ext>
              </a:extLst>
            </p:cNvPr>
            <p:cNvPicPr>
              <a:picLocks noChangeAspect="1" noChangeArrowheads="1"/>
            </p:cNvPicPr>
            <p:nvPr/>
          </p:nvPicPr>
          <p:blipFill>
            <a:blip r:embed="rId16" cstate="print"/>
            <a:srcRect/>
            <a:stretch>
              <a:fillRect/>
            </a:stretch>
          </p:blipFill>
          <p:spPr bwMode="auto">
            <a:xfrm>
              <a:off x="4150804" y="620688"/>
              <a:ext cx="457200" cy="314326"/>
            </a:xfrm>
            <a:prstGeom prst="rect">
              <a:avLst/>
            </a:prstGeom>
            <a:noFill/>
          </p:spPr>
        </p:pic>
        <p:pic>
          <p:nvPicPr>
            <p:cNvPr id="25" name="Picture 4" descr="flag of Czech Republic">
              <a:extLst>
                <a:ext uri="{FF2B5EF4-FFF2-40B4-BE49-F238E27FC236}">
                  <a16:creationId xmlns:a16="http://schemas.microsoft.com/office/drawing/2014/main" id="{305B9149-4C74-4FD7-B58A-12FC8D655FF3}"/>
                </a:ext>
              </a:extLst>
            </p:cNvPr>
            <p:cNvPicPr>
              <a:picLocks noChangeAspect="1" noChangeArrowheads="1"/>
            </p:cNvPicPr>
            <p:nvPr/>
          </p:nvPicPr>
          <p:blipFill>
            <a:blip r:embed="rId17" cstate="print"/>
            <a:srcRect/>
            <a:stretch>
              <a:fillRect/>
            </a:stretch>
          </p:blipFill>
          <p:spPr bwMode="auto">
            <a:xfrm>
              <a:off x="4627593" y="620688"/>
              <a:ext cx="457200" cy="314326"/>
            </a:xfrm>
            <a:prstGeom prst="rect">
              <a:avLst/>
            </a:prstGeom>
            <a:noFill/>
          </p:spPr>
        </p:pic>
        <p:pic>
          <p:nvPicPr>
            <p:cNvPr id="26" name="Picture 6" descr="flag of Hungary">
              <a:extLst>
                <a:ext uri="{FF2B5EF4-FFF2-40B4-BE49-F238E27FC236}">
                  <a16:creationId xmlns:a16="http://schemas.microsoft.com/office/drawing/2014/main" id="{82945A4C-7839-488E-ABA2-2D1346B56F6B}"/>
                </a:ext>
              </a:extLst>
            </p:cNvPr>
            <p:cNvPicPr>
              <a:picLocks noChangeAspect="1" noChangeArrowheads="1"/>
            </p:cNvPicPr>
            <p:nvPr/>
          </p:nvPicPr>
          <p:blipFill>
            <a:blip r:embed="rId18" cstate="print"/>
            <a:srcRect/>
            <a:stretch>
              <a:fillRect/>
            </a:stretch>
          </p:blipFill>
          <p:spPr bwMode="auto">
            <a:xfrm>
              <a:off x="5104382" y="620688"/>
              <a:ext cx="457200" cy="314326"/>
            </a:xfrm>
            <a:prstGeom prst="rect">
              <a:avLst/>
            </a:prstGeom>
            <a:noFill/>
          </p:spPr>
        </p:pic>
        <p:pic>
          <p:nvPicPr>
            <p:cNvPr id="27" name="Picture 8" descr="flag of Israel">
              <a:extLst>
                <a:ext uri="{FF2B5EF4-FFF2-40B4-BE49-F238E27FC236}">
                  <a16:creationId xmlns:a16="http://schemas.microsoft.com/office/drawing/2014/main" id="{C2F123D9-58E6-4DF8-AC2D-B3CAE0A11152}"/>
                </a:ext>
              </a:extLst>
            </p:cNvPr>
            <p:cNvPicPr>
              <a:picLocks noChangeAspect="1" noChangeArrowheads="1"/>
            </p:cNvPicPr>
            <p:nvPr/>
          </p:nvPicPr>
          <p:blipFill>
            <a:blip r:embed="rId19" cstate="print"/>
            <a:srcRect/>
            <a:stretch>
              <a:fillRect/>
            </a:stretch>
          </p:blipFill>
          <p:spPr bwMode="auto">
            <a:xfrm>
              <a:off x="5581171" y="620688"/>
              <a:ext cx="457200" cy="314326"/>
            </a:xfrm>
            <a:prstGeom prst="rect">
              <a:avLst/>
            </a:prstGeom>
            <a:noFill/>
          </p:spPr>
        </p:pic>
        <p:pic>
          <p:nvPicPr>
            <p:cNvPr id="28" name="Picture 10" descr="flag of Poland">
              <a:extLst>
                <a:ext uri="{FF2B5EF4-FFF2-40B4-BE49-F238E27FC236}">
                  <a16:creationId xmlns:a16="http://schemas.microsoft.com/office/drawing/2014/main" id="{0232992C-FE22-4381-AA09-3F4BCBEEE363}"/>
                </a:ext>
              </a:extLst>
            </p:cNvPr>
            <p:cNvPicPr>
              <a:picLocks noChangeAspect="1" noChangeArrowheads="1"/>
            </p:cNvPicPr>
            <p:nvPr/>
          </p:nvPicPr>
          <p:blipFill>
            <a:blip r:embed="rId20" cstate="print"/>
            <a:srcRect/>
            <a:stretch>
              <a:fillRect/>
            </a:stretch>
          </p:blipFill>
          <p:spPr bwMode="auto">
            <a:xfrm>
              <a:off x="6057960" y="620688"/>
              <a:ext cx="457200" cy="314326"/>
            </a:xfrm>
            <a:prstGeom prst="rect">
              <a:avLst/>
            </a:prstGeom>
            <a:noFill/>
          </p:spPr>
        </p:pic>
        <p:pic>
          <p:nvPicPr>
            <p:cNvPr id="29" name="Picture 12" descr="flag of Portugal">
              <a:extLst>
                <a:ext uri="{FF2B5EF4-FFF2-40B4-BE49-F238E27FC236}">
                  <a16:creationId xmlns:a16="http://schemas.microsoft.com/office/drawing/2014/main" id="{B2378C58-B02D-4AA1-B513-9E8C4FF97C0A}"/>
                </a:ext>
              </a:extLst>
            </p:cNvPr>
            <p:cNvPicPr>
              <a:picLocks noChangeAspect="1" noChangeArrowheads="1"/>
            </p:cNvPicPr>
            <p:nvPr/>
          </p:nvPicPr>
          <p:blipFill>
            <a:blip r:embed="rId21" cstate="print"/>
            <a:srcRect/>
            <a:stretch>
              <a:fillRect/>
            </a:stretch>
          </p:blipFill>
          <p:spPr bwMode="auto">
            <a:xfrm>
              <a:off x="6534749" y="620688"/>
              <a:ext cx="457200" cy="314326"/>
            </a:xfrm>
            <a:prstGeom prst="rect">
              <a:avLst/>
            </a:prstGeom>
            <a:noFill/>
          </p:spPr>
        </p:pic>
        <p:pic>
          <p:nvPicPr>
            <p:cNvPr id="30" name="Picture 14" descr="flag of Slovakia">
              <a:extLst>
                <a:ext uri="{FF2B5EF4-FFF2-40B4-BE49-F238E27FC236}">
                  <a16:creationId xmlns:a16="http://schemas.microsoft.com/office/drawing/2014/main" id="{8BE51134-3463-419D-8600-C24D3460CB3D}"/>
                </a:ext>
              </a:extLst>
            </p:cNvPr>
            <p:cNvPicPr>
              <a:picLocks noChangeAspect="1" noChangeArrowheads="1"/>
            </p:cNvPicPr>
            <p:nvPr/>
          </p:nvPicPr>
          <p:blipFill>
            <a:blip r:embed="rId22" cstate="print"/>
            <a:srcRect/>
            <a:stretch>
              <a:fillRect/>
            </a:stretch>
          </p:blipFill>
          <p:spPr bwMode="auto">
            <a:xfrm>
              <a:off x="7011538" y="620688"/>
              <a:ext cx="457200" cy="314326"/>
            </a:xfrm>
            <a:prstGeom prst="rect">
              <a:avLst/>
            </a:prstGeom>
            <a:noFill/>
          </p:spPr>
        </p:pic>
        <p:pic>
          <p:nvPicPr>
            <p:cNvPr id="31" name="Picture 16" descr="flag of South Africa">
              <a:extLst>
                <a:ext uri="{FF2B5EF4-FFF2-40B4-BE49-F238E27FC236}">
                  <a16:creationId xmlns:a16="http://schemas.microsoft.com/office/drawing/2014/main" id="{D92FDEC0-2D79-4759-9038-8F49AEF64E3F}"/>
                </a:ext>
              </a:extLst>
            </p:cNvPr>
            <p:cNvPicPr>
              <a:picLocks noChangeAspect="1" noChangeArrowheads="1"/>
            </p:cNvPicPr>
            <p:nvPr/>
          </p:nvPicPr>
          <p:blipFill>
            <a:blip r:embed="rId23" cstate="print"/>
            <a:srcRect/>
            <a:stretch>
              <a:fillRect/>
            </a:stretch>
          </p:blipFill>
          <p:spPr bwMode="auto">
            <a:xfrm>
              <a:off x="7488324" y="620688"/>
              <a:ext cx="457200" cy="314326"/>
            </a:xfrm>
            <a:prstGeom prst="rect">
              <a:avLst/>
            </a:prstGeom>
            <a:noFill/>
          </p:spPr>
        </p:pic>
      </p:grpSp>
      <p:sp>
        <p:nvSpPr>
          <p:cNvPr id="32" name="Rectangle 31">
            <a:extLst>
              <a:ext uri="{FF2B5EF4-FFF2-40B4-BE49-F238E27FC236}">
                <a16:creationId xmlns:a16="http://schemas.microsoft.com/office/drawing/2014/main" id="{559FD79E-E036-45DD-9E54-0443398BC93C}"/>
              </a:ext>
            </a:extLst>
          </p:cNvPr>
          <p:cNvSpPr/>
          <p:nvPr/>
        </p:nvSpPr>
        <p:spPr>
          <a:xfrm rot="5400000">
            <a:off x="2345717" y="2154595"/>
            <a:ext cx="1717137" cy="215444"/>
          </a:xfrm>
          <a:prstGeom prst="rect">
            <a:avLst/>
          </a:prstGeom>
        </p:spPr>
        <p:txBody>
          <a:bodyPr wrap="none">
            <a:spAutoFit/>
          </a:bodyPr>
          <a:lstStyle/>
          <a:p>
            <a:r>
              <a:rPr lang="fr-FR" altLang="en-US" sz="800" b="1" dirty="0">
                <a:solidFill>
                  <a:schemeClr val="bg1">
                    <a:lumMod val="75000"/>
                  </a:schemeClr>
                </a:solidFill>
              </a:rPr>
              <a:t>Contribution to the budget in %</a:t>
            </a:r>
            <a:endParaRPr lang="fr-FR" sz="800" dirty="0">
              <a:solidFill>
                <a:schemeClr val="bg1">
                  <a:lumMod val="75000"/>
                </a:schemeClr>
              </a:solidFill>
            </a:endParaRPr>
          </a:p>
        </p:txBody>
      </p:sp>
    </p:spTree>
    <p:extLst>
      <p:ext uri="{BB962C8B-B14F-4D97-AF65-F5344CB8AC3E}">
        <p14:creationId xmlns:p14="http://schemas.microsoft.com/office/powerpoint/2010/main" val="5621025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5A838-8C3B-4CE1-A334-BF9F997B0980}"/>
              </a:ext>
            </a:extLst>
          </p:cNvPr>
          <p:cNvSpPr>
            <a:spLocks noGrp="1"/>
          </p:cNvSpPr>
          <p:nvPr>
            <p:ph type="title"/>
          </p:nvPr>
        </p:nvSpPr>
        <p:spPr/>
        <p:txBody>
          <a:bodyPr/>
          <a:lstStyle/>
          <a:p>
            <a:r>
              <a:rPr lang="en-US" dirty="0"/>
              <a:t>BM19 HLS</a:t>
            </a:r>
            <a:endParaRPr lang="en-GB" dirty="0"/>
          </a:p>
        </p:txBody>
      </p:sp>
      <p:sp>
        <p:nvSpPr>
          <p:cNvPr id="3" name="Footer Placeholder 2">
            <a:extLst>
              <a:ext uri="{FF2B5EF4-FFF2-40B4-BE49-F238E27FC236}">
                <a16:creationId xmlns:a16="http://schemas.microsoft.com/office/drawing/2014/main" id="{F6AEA1E1-C43E-4921-8E4A-E2633AF03E0A}"/>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8" name="Group 7">
            <a:extLst>
              <a:ext uri="{FF2B5EF4-FFF2-40B4-BE49-F238E27FC236}">
                <a16:creationId xmlns:a16="http://schemas.microsoft.com/office/drawing/2014/main" id="{4126C0F4-53B6-4997-B0CC-2D8E42461645}"/>
              </a:ext>
            </a:extLst>
          </p:cNvPr>
          <p:cNvGrpSpPr/>
          <p:nvPr/>
        </p:nvGrpSpPr>
        <p:grpSpPr>
          <a:xfrm>
            <a:off x="242144" y="1349439"/>
            <a:ext cx="8838008" cy="4663508"/>
            <a:chOff x="198000" y="769268"/>
            <a:chExt cx="8838008" cy="4663508"/>
          </a:xfrm>
        </p:grpSpPr>
        <p:pic>
          <p:nvPicPr>
            <p:cNvPr id="4" name="Picture 3">
              <a:extLst>
                <a:ext uri="{FF2B5EF4-FFF2-40B4-BE49-F238E27FC236}">
                  <a16:creationId xmlns:a16="http://schemas.microsoft.com/office/drawing/2014/main" id="{62B977D7-A949-4BD9-BE34-B12ACDE2E3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901934" y="1941211"/>
              <a:ext cx="4176000" cy="1976131"/>
            </a:xfrm>
            <a:prstGeom prst="rect">
              <a:avLst/>
            </a:prstGeom>
          </p:spPr>
        </p:pic>
        <p:pic>
          <p:nvPicPr>
            <p:cNvPr id="5" name="Picture 4">
              <a:extLst>
                <a:ext uri="{FF2B5EF4-FFF2-40B4-BE49-F238E27FC236}">
                  <a16:creationId xmlns:a16="http://schemas.microsoft.com/office/drawing/2014/main" id="{6F94FC97-98F5-4369-9E28-269CB43313F6}"/>
                </a:ext>
              </a:extLst>
            </p:cNvPr>
            <p:cNvPicPr>
              <a:picLocks noChangeAspect="1"/>
            </p:cNvPicPr>
            <p:nvPr/>
          </p:nvPicPr>
          <p:blipFill rotWithShape="1">
            <a:blip r:embed="rId3"/>
            <a:srcRect l="2167"/>
            <a:stretch/>
          </p:blipFill>
          <p:spPr bwMode="auto">
            <a:xfrm>
              <a:off x="2843808" y="1517898"/>
              <a:ext cx="4860000" cy="2822755"/>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D2BB55E1-ED27-4FEF-AF8B-11C0237BD257}"/>
                </a:ext>
              </a:extLst>
            </p:cNvPr>
            <p:cNvSpPr txBox="1"/>
            <p:nvPr/>
          </p:nvSpPr>
          <p:spPr>
            <a:xfrm>
              <a:off x="2555776" y="769268"/>
              <a:ext cx="6408224" cy="523220"/>
            </a:xfrm>
            <a:prstGeom prst="rect">
              <a:avLst/>
            </a:prstGeom>
            <a:noFill/>
          </p:spPr>
          <p:txBody>
            <a:bodyPr wrap="square" rtlCol="0">
              <a:spAutoFit/>
            </a:bodyPr>
            <a:lstStyle/>
            <a:p>
              <a:r>
                <a:rPr lang="en-US" sz="1400" dirty="0">
                  <a:solidFill>
                    <a:schemeClr val="accent6"/>
                  </a:solidFill>
                </a:rPr>
                <a:t>To study carefully slab thermal bending an extensive HLS was installed on BM19 Slab1a and Slab1b in November 2021.</a:t>
              </a:r>
              <a:endParaRPr lang="en-GB" sz="1400" dirty="0">
                <a:solidFill>
                  <a:schemeClr val="accent6"/>
                </a:solidFill>
              </a:endParaRPr>
            </a:p>
          </p:txBody>
        </p:sp>
        <p:sp>
          <p:nvSpPr>
            <p:cNvPr id="7" name="TextBox 6">
              <a:extLst>
                <a:ext uri="{FF2B5EF4-FFF2-40B4-BE49-F238E27FC236}">
                  <a16:creationId xmlns:a16="http://schemas.microsoft.com/office/drawing/2014/main" id="{12C7F5C2-F23B-4763-84B3-DA5A20E91A34}"/>
                </a:ext>
              </a:extLst>
            </p:cNvPr>
            <p:cNvSpPr txBox="1"/>
            <p:nvPr/>
          </p:nvSpPr>
          <p:spPr>
            <a:xfrm>
              <a:off x="2627784" y="4494057"/>
              <a:ext cx="6408224" cy="938719"/>
            </a:xfrm>
            <a:prstGeom prst="rect">
              <a:avLst/>
            </a:prstGeom>
            <a:noFill/>
          </p:spPr>
          <p:txBody>
            <a:bodyPr wrap="square" rtlCol="0">
              <a:spAutoFit/>
            </a:bodyPr>
            <a:lstStyle/>
            <a:p>
              <a:r>
                <a:rPr lang="en-US" sz="1100" dirty="0">
                  <a:solidFill>
                    <a:schemeClr val="accent6"/>
                  </a:solidFill>
                </a:rPr>
                <a:t>Recall, when the EXPH floor was build in 1990-91, four steel reinforced slabs were poured along each beamline from the port end to the freeway. A surface joint was then cut at the middle of each slab. In reality, these surface joints run through the depth of the slab, and despite reinforcement between slab parts, they act independently. So there are actually 8 slabs along a given beamline between the port end and the freeway.</a:t>
              </a:r>
              <a:endParaRPr lang="en-GB" sz="1100" dirty="0">
                <a:solidFill>
                  <a:schemeClr val="accent6"/>
                </a:solidFill>
              </a:endParaRPr>
            </a:p>
          </p:txBody>
        </p:sp>
      </p:grpSp>
    </p:spTree>
    <p:extLst>
      <p:ext uri="{BB962C8B-B14F-4D97-AF65-F5344CB8AC3E}">
        <p14:creationId xmlns:p14="http://schemas.microsoft.com/office/powerpoint/2010/main" val="9061031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D13D9-2E4F-4258-8799-2911DCE90EC5}"/>
              </a:ext>
            </a:extLst>
          </p:cNvPr>
          <p:cNvSpPr>
            <a:spLocks noGrp="1"/>
          </p:cNvSpPr>
          <p:nvPr>
            <p:ph type="title"/>
          </p:nvPr>
        </p:nvSpPr>
        <p:spPr/>
        <p:txBody>
          <a:bodyPr/>
          <a:lstStyle/>
          <a:p>
            <a:r>
              <a:rPr lang="en-US" dirty="0"/>
              <a:t>BM19 HLS</a:t>
            </a:r>
            <a:endParaRPr lang="en-GB" dirty="0"/>
          </a:p>
        </p:txBody>
      </p:sp>
      <p:sp>
        <p:nvSpPr>
          <p:cNvPr id="3" name="Footer Placeholder 2">
            <a:extLst>
              <a:ext uri="{FF2B5EF4-FFF2-40B4-BE49-F238E27FC236}">
                <a16:creationId xmlns:a16="http://schemas.microsoft.com/office/drawing/2014/main" id="{3C589023-F690-4BE7-88DF-98786951E75A}"/>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17" name="Picture 16">
            <a:extLst>
              <a:ext uri="{FF2B5EF4-FFF2-40B4-BE49-F238E27FC236}">
                <a16:creationId xmlns:a16="http://schemas.microsoft.com/office/drawing/2014/main" id="{58A79E47-480E-46DC-BACC-42E1D4044D94}"/>
              </a:ext>
            </a:extLst>
          </p:cNvPr>
          <p:cNvPicPr>
            <a:picLocks noChangeAspect="1"/>
          </p:cNvPicPr>
          <p:nvPr/>
        </p:nvPicPr>
        <p:blipFill>
          <a:blip r:embed="rId2"/>
          <a:stretch>
            <a:fillRect/>
          </a:stretch>
        </p:blipFill>
        <p:spPr>
          <a:xfrm>
            <a:off x="308385" y="1484510"/>
            <a:ext cx="3360000" cy="2520000"/>
          </a:xfrm>
          <a:prstGeom prst="rect">
            <a:avLst/>
          </a:prstGeom>
        </p:spPr>
      </p:pic>
      <p:pic>
        <p:nvPicPr>
          <p:cNvPr id="18" name="Picture 17">
            <a:extLst>
              <a:ext uri="{FF2B5EF4-FFF2-40B4-BE49-F238E27FC236}">
                <a16:creationId xmlns:a16="http://schemas.microsoft.com/office/drawing/2014/main" id="{4941D820-233F-4DD7-8D09-6591A2F937BE}"/>
              </a:ext>
            </a:extLst>
          </p:cNvPr>
          <p:cNvPicPr>
            <a:picLocks noChangeAspect="1"/>
          </p:cNvPicPr>
          <p:nvPr/>
        </p:nvPicPr>
        <p:blipFill>
          <a:blip r:embed="rId3"/>
          <a:stretch>
            <a:fillRect/>
          </a:stretch>
        </p:blipFill>
        <p:spPr>
          <a:xfrm>
            <a:off x="404461" y="4006291"/>
            <a:ext cx="2783878" cy="2088000"/>
          </a:xfrm>
          <a:prstGeom prst="rect">
            <a:avLst/>
          </a:prstGeom>
        </p:spPr>
      </p:pic>
      <p:cxnSp>
        <p:nvCxnSpPr>
          <p:cNvPr id="19" name="Straight Connector 18">
            <a:extLst>
              <a:ext uri="{FF2B5EF4-FFF2-40B4-BE49-F238E27FC236}">
                <a16:creationId xmlns:a16="http://schemas.microsoft.com/office/drawing/2014/main" id="{3A129C3C-6588-4097-95F3-D59B4FEB0141}"/>
              </a:ext>
            </a:extLst>
          </p:cNvPr>
          <p:cNvCxnSpPr/>
          <p:nvPr/>
        </p:nvCxnSpPr>
        <p:spPr>
          <a:xfrm>
            <a:off x="1514080" y="4292822"/>
            <a:ext cx="0" cy="12960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C2F2427-B087-4C47-B86A-200446A053BF}"/>
              </a:ext>
            </a:extLst>
          </p:cNvPr>
          <p:cNvCxnSpPr/>
          <p:nvPr/>
        </p:nvCxnSpPr>
        <p:spPr>
          <a:xfrm>
            <a:off x="1082032" y="4292822"/>
            <a:ext cx="0" cy="12960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21" name="Arrow: Left 20">
            <a:extLst>
              <a:ext uri="{FF2B5EF4-FFF2-40B4-BE49-F238E27FC236}">
                <a16:creationId xmlns:a16="http://schemas.microsoft.com/office/drawing/2014/main" id="{51052781-CE22-4668-AD64-CB09C43D87BE}"/>
              </a:ext>
            </a:extLst>
          </p:cNvPr>
          <p:cNvSpPr/>
          <p:nvPr/>
        </p:nvSpPr>
        <p:spPr>
          <a:xfrm rot="6074979">
            <a:off x="1122793" y="3726655"/>
            <a:ext cx="432046" cy="144016"/>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ight Brace 21">
            <a:extLst>
              <a:ext uri="{FF2B5EF4-FFF2-40B4-BE49-F238E27FC236}">
                <a16:creationId xmlns:a16="http://schemas.microsoft.com/office/drawing/2014/main" id="{768AEFD1-F202-4D93-B64F-65FDC4E0CD9A}"/>
              </a:ext>
            </a:extLst>
          </p:cNvPr>
          <p:cNvSpPr/>
          <p:nvPr/>
        </p:nvSpPr>
        <p:spPr>
          <a:xfrm rot="16200000">
            <a:off x="1209521" y="3986478"/>
            <a:ext cx="177074" cy="432049"/>
          </a:xfrm>
          <a:prstGeom prst="rightBrace">
            <a:avLst>
              <a:gd name="adj1" fmla="val 39374"/>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TextBox 22">
            <a:extLst>
              <a:ext uri="{FF2B5EF4-FFF2-40B4-BE49-F238E27FC236}">
                <a16:creationId xmlns:a16="http://schemas.microsoft.com/office/drawing/2014/main" id="{3F49DC7B-D49E-43CF-887D-D96804321633}"/>
              </a:ext>
            </a:extLst>
          </p:cNvPr>
          <p:cNvSpPr txBox="1"/>
          <p:nvPr/>
        </p:nvSpPr>
        <p:spPr>
          <a:xfrm>
            <a:off x="758487" y="5588966"/>
            <a:ext cx="1532792" cy="215444"/>
          </a:xfrm>
          <a:prstGeom prst="rect">
            <a:avLst/>
          </a:prstGeom>
          <a:noFill/>
        </p:spPr>
        <p:txBody>
          <a:bodyPr wrap="none" rtlCol="0">
            <a:spAutoFit/>
          </a:bodyPr>
          <a:lstStyle/>
          <a:p>
            <a:r>
              <a:rPr lang="en-US" sz="800" dirty="0"/>
              <a:t>11/2014 to 05/2015 6 months</a:t>
            </a:r>
            <a:endParaRPr lang="en-GB" sz="800" dirty="0"/>
          </a:p>
        </p:txBody>
      </p:sp>
      <p:pic>
        <p:nvPicPr>
          <p:cNvPr id="24" name="Picture 23">
            <a:extLst>
              <a:ext uri="{FF2B5EF4-FFF2-40B4-BE49-F238E27FC236}">
                <a16:creationId xmlns:a16="http://schemas.microsoft.com/office/drawing/2014/main" id="{96F5296E-954C-4511-837D-17401ECBD528}"/>
              </a:ext>
            </a:extLst>
          </p:cNvPr>
          <p:cNvPicPr>
            <a:picLocks noChangeAspect="1"/>
          </p:cNvPicPr>
          <p:nvPr/>
        </p:nvPicPr>
        <p:blipFill rotWithShape="1">
          <a:blip r:embed="rId4">
            <a:clrChange>
              <a:clrFrom>
                <a:srgbClr val="FFFFFF"/>
              </a:clrFrom>
              <a:clrTo>
                <a:srgbClr val="FFFFFF">
                  <a:alpha val="0"/>
                </a:srgbClr>
              </a:clrTo>
            </a:clrChange>
          </a:blip>
          <a:srcRect l="5152" t="4505" r="7009"/>
          <a:stretch/>
        </p:blipFill>
        <p:spPr>
          <a:xfrm>
            <a:off x="3942915" y="2951872"/>
            <a:ext cx="4680033" cy="3141150"/>
          </a:xfrm>
          <a:prstGeom prst="rect">
            <a:avLst/>
          </a:prstGeom>
        </p:spPr>
      </p:pic>
      <p:grpSp>
        <p:nvGrpSpPr>
          <p:cNvPr id="25" name="Group 24">
            <a:extLst>
              <a:ext uri="{FF2B5EF4-FFF2-40B4-BE49-F238E27FC236}">
                <a16:creationId xmlns:a16="http://schemas.microsoft.com/office/drawing/2014/main" id="{DC4664ED-9B3C-4ACB-9791-17568E9C9C2E}"/>
              </a:ext>
            </a:extLst>
          </p:cNvPr>
          <p:cNvGrpSpPr/>
          <p:nvPr/>
        </p:nvGrpSpPr>
        <p:grpSpPr>
          <a:xfrm>
            <a:off x="2954240" y="5327356"/>
            <a:ext cx="1397882" cy="261610"/>
            <a:chOff x="3275856" y="4223874"/>
            <a:chExt cx="1397882" cy="261610"/>
          </a:xfrm>
        </p:grpSpPr>
        <p:sp>
          <p:nvSpPr>
            <p:cNvPr id="26" name="Arrow: Left 25">
              <a:extLst>
                <a:ext uri="{FF2B5EF4-FFF2-40B4-BE49-F238E27FC236}">
                  <a16:creationId xmlns:a16="http://schemas.microsoft.com/office/drawing/2014/main" id="{4F4A5F13-D2CB-47B6-AA1A-17E442E332C4}"/>
                </a:ext>
              </a:extLst>
            </p:cNvPr>
            <p:cNvSpPr/>
            <p:nvPr/>
          </p:nvSpPr>
          <p:spPr>
            <a:xfrm>
              <a:off x="3275856" y="4282671"/>
              <a:ext cx="432046" cy="144016"/>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686FBACE-1891-4044-B03D-548FBA4CBE46}"/>
                </a:ext>
              </a:extLst>
            </p:cNvPr>
            <p:cNvSpPr txBox="1"/>
            <p:nvPr/>
          </p:nvSpPr>
          <p:spPr>
            <a:xfrm>
              <a:off x="3690001" y="4223874"/>
              <a:ext cx="983737" cy="261610"/>
            </a:xfrm>
            <a:prstGeom prst="rect">
              <a:avLst/>
            </a:prstGeom>
            <a:noFill/>
          </p:spPr>
          <p:txBody>
            <a:bodyPr wrap="square" rtlCol="0">
              <a:spAutoFit/>
            </a:bodyPr>
            <a:lstStyle/>
            <a:p>
              <a:r>
                <a:rPr lang="en-US" sz="1100" dirty="0">
                  <a:solidFill>
                    <a:schemeClr val="accent6"/>
                  </a:solidFill>
                </a:rPr>
                <a:t>Recall ID27 </a:t>
              </a:r>
              <a:endParaRPr lang="en-GB" sz="1100" dirty="0">
                <a:solidFill>
                  <a:schemeClr val="accent6"/>
                </a:solidFill>
              </a:endParaRPr>
            </a:p>
          </p:txBody>
        </p:sp>
      </p:grpSp>
      <p:sp>
        <p:nvSpPr>
          <p:cNvPr id="28" name="TextBox 27">
            <a:extLst>
              <a:ext uri="{FF2B5EF4-FFF2-40B4-BE49-F238E27FC236}">
                <a16:creationId xmlns:a16="http://schemas.microsoft.com/office/drawing/2014/main" id="{4D6284CF-1344-47D8-A3D8-28E32DBCA7C1}"/>
              </a:ext>
            </a:extLst>
          </p:cNvPr>
          <p:cNvSpPr txBox="1"/>
          <p:nvPr/>
        </p:nvSpPr>
        <p:spPr>
          <a:xfrm>
            <a:off x="3875243" y="1461155"/>
            <a:ext cx="4680032" cy="1384995"/>
          </a:xfrm>
          <a:prstGeom prst="rect">
            <a:avLst/>
          </a:prstGeom>
          <a:noFill/>
        </p:spPr>
        <p:txBody>
          <a:bodyPr wrap="square" rtlCol="0">
            <a:spAutoFit/>
          </a:bodyPr>
          <a:lstStyle/>
          <a:p>
            <a:r>
              <a:rPr lang="en-US" sz="1400" dirty="0">
                <a:solidFill>
                  <a:schemeClr val="accent6"/>
                </a:solidFill>
              </a:rPr>
              <a:t>Observations on BM19 for roughly 6 months between November 2021 and May 2022 show movements that are qualitatively similar to those observed on ID27 in 2014-15.</a:t>
            </a:r>
          </a:p>
          <a:p>
            <a:r>
              <a:rPr lang="en-US" sz="1400" dirty="0">
                <a:solidFill>
                  <a:schemeClr val="accent6"/>
                </a:solidFill>
              </a:rPr>
              <a:t>The bending between the start and the maximum in March is highly characteristic.</a:t>
            </a:r>
            <a:endParaRPr lang="en-GB" sz="1400" dirty="0">
              <a:solidFill>
                <a:schemeClr val="accent6"/>
              </a:solidFill>
            </a:endParaRPr>
          </a:p>
        </p:txBody>
      </p:sp>
      <p:sp>
        <p:nvSpPr>
          <p:cNvPr id="29" name="Arrow: Down 28">
            <a:extLst>
              <a:ext uri="{FF2B5EF4-FFF2-40B4-BE49-F238E27FC236}">
                <a16:creationId xmlns:a16="http://schemas.microsoft.com/office/drawing/2014/main" id="{4709A8A7-AD42-44D1-90E8-BE913C527AC6}"/>
              </a:ext>
            </a:extLst>
          </p:cNvPr>
          <p:cNvSpPr/>
          <p:nvPr/>
        </p:nvSpPr>
        <p:spPr>
          <a:xfrm>
            <a:off x="2201017" y="1412502"/>
            <a:ext cx="129127" cy="36938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64CDB6C6-4559-45E0-ABD0-00ABE9CF9CD3}"/>
              </a:ext>
            </a:extLst>
          </p:cNvPr>
          <p:cNvSpPr txBox="1"/>
          <p:nvPr/>
        </p:nvSpPr>
        <p:spPr>
          <a:xfrm>
            <a:off x="1636882" y="1338042"/>
            <a:ext cx="628698" cy="215444"/>
          </a:xfrm>
          <a:prstGeom prst="rect">
            <a:avLst/>
          </a:prstGeom>
          <a:noFill/>
        </p:spPr>
        <p:txBody>
          <a:bodyPr wrap="none" rtlCol="0">
            <a:spAutoFit/>
          </a:bodyPr>
          <a:lstStyle/>
          <a:p>
            <a:r>
              <a:rPr lang="en-US" sz="800" dirty="0"/>
              <a:t>maximum</a:t>
            </a:r>
            <a:endParaRPr lang="en-GB" sz="800" dirty="0"/>
          </a:p>
        </p:txBody>
      </p:sp>
    </p:spTree>
    <p:extLst>
      <p:ext uri="{BB962C8B-B14F-4D97-AF65-F5344CB8AC3E}">
        <p14:creationId xmlns:p14="http://schemas.microsoft.com/office/powerpoint/2010/main" val="3962395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FD1AA-7584-4D65-B7CC-95514ED6C222}"/>
              </a:ext>
            </a:extLst>
          </p:cNvPr>
          <p:cNvSpPr>
            <a:spLocks noGrp="1"/>
          </p:cNvSpPr>
          <p:nvPr>
            <p:ph type="title"/>
          </p:nvPr>
        </p:nvSpPr>
        <p:spPr/>
        <p:txBody>
          <a:bodyPr/>
          <a:lstStyle/>
          <a:p>
            <a:r>
              <a:rPr lang="en-US" dirty="0"/>
              <a:t>BM19 HLS floor Tilt</a:t>
            </a:r>
            <a:endParaRPr lang="en-GB" dirty="0"/>
          </a:p>
        </p:txBody>
      </p:sp>
      <p:sp>
        <p:nvSpPr>
          <p:cNvPr id="3" name="Footer Placeholder 2">
            <a:extLst>
              <a:ext uri="{FF2B5EF4-FFF2-40B4-BE49-F238E27FC236}">
                <a16:creationId xmlns:a16="http://schemas.microsoft.com/office/drawing/2014/main" id="{8D243855-A164-4ADB-837A-8A48CD4FA5EA}"/>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9" name="Group 8">
            <a:extLst>
              <a:ext uri="{FF2B5EF4-FFF2-40B4-BE49-F238E27FC236}">
                <a16:creationId xmlns:a16="http://schemas.microsoft.com/office/drawing/2014/main" id="{20F015AA-0DCA-47F1-841A-029E710609A0}"/>
              </a:ext>
            </a:extLst>
          </p:cNvPr>
          <p:cNvGrpSpPr/>
          <p:nvPr/>
        </p:nvGrpSpPr>
        <p:grpSpPr>
          <a:xfrm>
            <a:off x="179512" y="1175287"/>
            <a:ext cx="8712488" cy="4859364"/>
            <a:chOff x="179512" y="374400"/>
            <a:chExt cx="8712488" cy="4859364"/>
          </a:xfrm>
        </p:grpSpPr>
        <p:pic>
          <p:nvPicPr>
            <p:cNvPr id="4" name="Picture 3">
              <a:extLst>
                <a:ext uri="{FF2B5EF4-FFF2-40B4-BE49-F238E27FC236}">
                  <a16:creationId xmlns:a16="http://schemas.microsoft.com/office/drawing/2014/main" id="{1A16316F-9695-4D96-81B1-B87BF09DBA54}"/>
                </a:ext>
              </a:extLst>
            </p:cNvPr>
            <p:cNvPicPr>
              <a:picLocks noChangeAspect="1"/>
            </p:cNvPicPr>
            <p:nvPr/>
          </p:nvPicPr>
          <p:blipFill>
            <a:blip r:embed="rId2"/>
            <a:stretch>
              <a:fillRect/>
            </a:stretch>
          </p:blipFill>
          <p:spPr>
            <a:xfrm>
              <a:off x="179512" y="2031128"/>
              <a:ext cx="4320000" cy="3202636"/>
            </a:xfrm>
            <a:prstGeom prst="rect">
              <a:avLst/>
            </a:prstGeom>
          </p:spPr>
        </p:pic>
        <p:pic>
          <p:nvPicPr>
            <p:cNvPr id="5" name="Picture 4">
              <a:extLst>
                <a:ext uri="{FF2B5EF4-FFF2-40B4-BE49-F238E27FC236}">
                  <a16:creationId xmlns:a16="http://schemas.microsoft.com/office/drawing/2014/main" id="{00B923BE-59F0-4AAF-8069-A2D09C052CFC}"/>
                </a:ext>
              </a:extLst>
            </p:cNvPr>
            <p:cNvPicPr>
              <a:picLocks noChangeAspect="1"/>
            </p:cNvPicPr>
            <p:nvPr/>
          </p:nvPicPr>
          <p:blipFill>
            <a:blip r:embed="rId3"/>
            <a:stretch>
              <a:fillRect/>
            </a:stretch>
          </p:blipFill>
          <p:spPr>
            <a:xfrm>
              <a:off x="4572000" y="2032908"/>
              <a:ext cx="4320000" cy="3199077"/>
            </a:xfrm>
            <a:prstGeom prst="rect">
              <a:avLst/>
            </a:prstGeom>
          </p:spPr>
        </p:pic>
        <p:sp>
          <p:nvSpPr>
            <p:cNvPr id="6" name="TextBox 5">
              <a:extLst>
                <a:ext uri="{FF2B5EF4-FFF2-40B4-BE49-F238E27FC236}">
                  <a16:creationId xmlns:a16="http://schemas.microsoft.com/office/drawing/2014/main" id="{E6F55DB9-2B7A-4DE3-8D23-1D33E74E4E88}"/>
                </a:ext>
              </a:extLst>
            </p:cNvPr>
            <p:cNvSpPr txBox="1"/>
            <p:nvPr/>
          </p:nvSpPr>
          <p:spPr>
            <a:xfrm>
              <a:off x="1647656" y="1851108"/>
              <a:ext cx="1383712" cy="261610"/>
            </a:xfrm>
            <a:prstGeom prst="rect">
              <a:avLst/>
            </a:prstGeom>
            <a:noFill/>
          </p:spPr>
          <p:txBody>
            <a:bodyPr wrap="none" rtlCol="0">
              <a:spAutoFit/>
            </a:bodyPr>
            <a:lstStyle/>
            <a:p>
              <a:r>
                <a:rPr lang="en-US" sz="1100" dirty="0"/>
                <a:t>Tilt along the beam</a:t>
              </a:r>
              <a:endParaRPr lang="en-GB" sz="1100" dirty="0"/>
            </a:p>
          </p:txBody>
        </p:sp>
        <p:sp>
          <p:nvSpPr>
            <p:cNvPr id="7" name="TextBox 6">
              <a:extLst>
                <a:ext uri="{FF2B5EF4-FFF2-40B4-BE49-F238E27FC236}">
                  <a16:creationId xmlns:a16="http://schemas.microsoft.com/office/drawing/2014/main" id="{0F64940A-2A2F-4370-B8B1-A583159223DC}"/>
                </a:ext>
              </a:extLst>
            </p:cNvPr>
            <p:cNvSpPr txBox="1"/>
            <p:nvPr/>
          </p:nvSpPr>
          <p:spPr>
            <a:xfrm>
              <a:off x="6058145" y="1851108"/>
              <a:ext cx="1452642" cy="261610"/>
            </a:xfrm>
            <a:prstGeom prst="rect">
              <a:avLst/>
            </a:prstGeom>
            <a:noFill/>
          </p:spPr>
          <p:txBody>
            <a:bodyPr wrap="none" rtlCol="0">
              <a:spAutoFit/>
            </a:bodyPr>
            <a:lstStyle/>
            <a:p>
              <a:r>
                <a:rPr lang="en-US" sz="1100" dirty="0"/>
                <a:t>Tilt across the beam</a:t>
              </a:r>
              <a:endParaRPr lang="en-GB" sz="1100" dirty="0"/>
            </a:p>
          </p:txBody>
        </p:sp>
        <p:pic>
          <p:nvPicPr>
            <p:cNvPr id="8" name="Picture 7">
              <a:extLst>
                <a:ext uri="{FF2B5EF4-FFF2-40B4-BE49-F238E27FC236}">
                  <a16:creationId xmlns:a16="http://schemas.microsoft.com/office/drawing/2014/main" id="{FF519B58-3E18-48E7-8640-E3504B4C1B6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517550" y="374400"/>
              <a:ext cx="3600000" cy="1802273"/>
            </a:xfrm>
            <a:prstGeom prst="rect">
              <a:avLst/>
            </a:prstGeom>
          </p:spPr>
        </p:pic>
      </p:grpSp>
    </p:spTree>
    <p:extLst>
      <p:ext uri="{BB962C8B-B14F-4D97-AF65-F5344CB8AC3E}">
        <p14:creationId xmlns:p14="http://schemas.microsoft.com/office/powerpoint/2010/main" val="16348031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07040-5ED2-49D4-97F0-1A18F5FFDEB9}"/>
              </a:ext>
            </a:extLst>
          </p:cNvPr>
          <p:cNvSpPr>
            <a:spLocks noGrp="1"/>
          </p:cNvSpPr>
          <p:nvPr>
            <p:ph type="title"/>
          </p:nvPr>
        </p:nvSpPr>
        <p:spPr/>
        <p:txBody>
          <a:bodyPr/>
          <a:lstStyle/>
          <a:p>
            <a:r>
              <a:rPr lang="en-US" dirty="0"/>
              <a:t>BM19 HLS floor Movements as a function of time</a:t>
            </a:r>
            <a:endParaRPr lang="en-GB" dirty="0"/>
          </a:p>
        </p:txBody>
      </p:sp>
      <p:sp>
        <p:nvSpPr>
          <p:cNvPr id="3" name="Footer Placeholder 2">
            <a:extLst>
              <a:ext uri="{FF2B5EF4-FFF2-40B4-BE49-F238E27FC236}">
                <a16:creationId xmlns:a16="http://schemas.microsoft.com/office/drawing/2014/main" id="{57D79462-EC87-4A43-BCF9-EA487EFF20A2}"/>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10" name="Group 9">
            <a:extLst>
              <a:ext uri="{FF2B5EF4-FFF2-40B4-BE49-F238E27FC236}">
                <a16:creationId xmlns:a16="http://schemas.microsoft.com/office/drawing/2014/main" id="{81714DC6-A01E-4233-8CF5-F60EF8D7CB06}"/>
              </a:ext>
            </a:extLst>
          </p:cNvPr>
          <p:cNvGrpSpPr/>
          <p:nvPr/>
        </p:nvGrpSpPr>
        <p:grpSpPr>
          <a:xfrm>
            <a:off x="198001" y="1478201"/>
            <a:ext cx="8765999" cy="4518407"/>
            <a:chOff x="198001" y="841276"/>
            <a:chExt cx="8765999" cy="4518407"/>
          </a:xfrm>
        </p:grpSpPr>
        <p:pic>
          <p:nvPicPr>
            <p:cNvPr id="4" name="Picture 3">
              <a:extLst>
                <a:ext uri="{FF2B5EF4-FFF2-40B4-BE49-F238E27FC236}">
                  <a16:creationId xmlns:a16="http://schemas.microsoft.com/office/drawing/2014/main" id="{95636692-EA4B-4214-978C-353B6CC30628}"/>
                </a:ext>
              </a:extLst>
            </p:cNvPr>
            <p:cNvPicPr>
              <a:picLocks noChangeAspect="1"/>
            </p:cNvPicPr>
            <p:nvPr/>
          </p:nvPicPr>
          <p:blipFill>
            <a:blip r:embed="rId2"/>
            <a:stretch>
              <a:fillRect/>
            </a:stretch>
          </p:blipFill>
          <p:spPr>
            <a:xfrm>
              <a:off x="198001" y="1057300"/>
              <a:ext cx="4320000" cy="3240000"/>
            </a:xfrm>
            <a:prstGeom prst="rect">
              <a:avLst/>
            </a:prstGeom>
          </p:spPr>
        </p:pic>
        <p:pic>
          <p:nvPicPr>
            <p:cNvPr id="5" name="Picture 4">
              <a:extLst>
                <a:ext uri="{FF2B5EF4-FFF2-40B4-BE49-F238E27FC236}">
                  <a16:creationId xmlns:a16="http://schemas.microsoft.com/office/drawing/2014/main" id="{17DEF596-6C74-4074-9B87-E91101EA2E02}"/>
                </a:ext>
              </a:extLst>
            </p:cNvPr>
            <p:cNvPicPr>
              <a:picLocks noChangeAspect="1"/>
            </p:cNvPicPr>
            <p:nvPr/>
          </p:nvPicPr>
          <p:blipFill>
            <a:blip r:embed="rId3"/>
            <a:stretch>
              <a:fillRect/>
            </a:stretch>
          </p:blipFill>
          <p:spPr>
            <a:xfrm>
              <a:off x="4644000" y="1057300"/>
              <a:ext cx="4320000" cy="3240000"/>
            </a:xfrm>
            <a:prstGeom prst="rect">
              <a:avLst/>
            </a:prstGeom>
          </p:spPr>
        </p:pic>
        <p:sp>
          <p:nvSpPr>
            <p:cNvPr id="6" name="TextBox 5">
              <a:extLst>
                <a:ext uri="{FF2B5EF4-FFF2-40B4-BE49-F238E27FC236}">
                  <a16:creationId xmlns:a16="http://schemas.microsoft.com/office/drawing/2014/main" id="{F875842D-A0AE-44E7-A96D-9CF712BAD604}"/>
                </a:ext>
              </a:extLst>
            </p:cNvPr>
            <p:cNvSpPr txBox="1"/>
            <p:nvPr/>
          </p:nvSpPr>
          <p:spPr>
            <a:xfrm>
              <a:off x="6020773" y="841276"/>
              <a:ext cx="1566454" cy="276999"/>
            </a:xfrm>
            <a:prstGeom prst="rect">
              <a:avLst/>
            </a:prstGeom>
            <a:noFill/>
          </p:spPr>
          <p:txBody>
            <a:bodyPr wrap="none" rtlCol="0">
              <a:spAutoFit/>
            </a:bodyPr>
            <a:lstStyle/>
            <a:p>
              <a:r>
                <a:rPr lang="en-US" sz="1200" dirty="0">
                  <a:solidFill>
                    <a:schemeClr val="accent6"/>
                  </a:solidFill>
                </a:rPr>
                <a:t>Range of movement</a:t>
              </a:r>
              <a:endParaRPr lang="en-GB" sz="1200" dirty="0">
                <a:solidFill>
                  <a:schemeClr val="accent6"/>
                </a:solidFill>
              </a:endParaRPr>
            </a:p>
          </p:txBody>
        </p:sp>
        <p:sp>
          <p:nvSpPr>
            <p:cNvPr id="7" name="TextBox 6">
              <a:extLst>
                <a:ext uri="{FF2B5EF4-FFF2-40B4-BE49-F238E27FC236}">
                  <a16:creationId xmlns:a16="http://schemas.microsoft.com/office/drawing/2014/main" id="{F7F57235-E80E-4E66-BF40-0E8CE23CB3CD}"/>
                </a:ext>
              </a:extLst>
            </p:cNvPr>
            <p:cNvSpPr txBox="1"/>
            <p:nvPr/>
          </p:nvSpPr>
          <p:spPr>
            <a:xfrm>
              <a:off x="1148375" y="841276"/>
              <a:ext cx="2419252" cy="276999"/>
            </a:xfrm>
            <a:prstGeom prst="rect">
              <a:avLst/>
            </a:prstGeom>
            <a:noFill/>
          </p:spPr>
          <p:txBody>
            <a:bodyPr wrap="none" rtlCol="0">
              <a:spAutoFit/>
            </a:bodyPr>
            <a:lstStyle/>
            <a:p>
              <a:r>
                <a:rPr lang="en-US" sz="1200" dirty="0">
                  <a:solidFill>
                    <a:schemeClr val="accent6"/>
                  </a:solidFill>
                </a:rPr>
                <a:t>Standard Deviation of movement</a:t>
              </a:r>
              <a:endParaRPr lang="en-GB" sz="1200" dirty="0">
                <a:solidFill>
                  <a:schemeClr val="accent6"/>
                </a:solidFill>
              </a:endParaRPr>
            </a:p>
          </p:txBody>
        </p:sp>
        <p:sp>
          <p:nvSpPr>
            <p:cNvPr id="8" name="TextBox 7">
              <a:extLst>
                <a:ext uri="{FF2B5EF4-FFF2-40B4-BE49-F238E27FC236}">
                  <a16:creationId xmlns:a16="http://schemas.microsoft.com/office/drawing/2014/main" id="{B9B37A60-FC2F-49FB-839F-ED0775473D38}"/>
                </a:ext>
              </a:extLst>
            </p:cNvPr>
            <p:cNvSpPr txBox="1"/>
            <p:nvPr/>
          </p:nvSpPr>
          <p:spPr>
            <a:xfrm>
              <a:off x="1691680" y="4316301"/>
              <a:ext cx="5990743" cy="784830"/>
            </a:xfrm>
            <a:prstGeom prst="rect">
              <a:avLst/>
            </a:prstGeom>
            <a:noFill/>
          </p:spPr>
          <p:txBody>
            <a:bodyPr wrap="none" rtlCol="0">
              <a:spAutoFit/>
            </a:bodyPr>
            <a:lstStyle/>
            <a:p>
              <a:r>
                <a:rPr lang="en-US" sz="1200" dirty="0">
                  <a:solidFill>
                    <a:schemeClr val="accent6"/>
                  </a:solidFill>
                </a:rPr>
                <a:t>Some key points:</a:t>
              </a:r>
            </a:p>
            <a:p>
              <a:pPr marL="628650" lvl="1" indent="-171450">
                <a:buFont typeface="Arial" panose="020B0604020202020204" pitchFamily="34" charset="0"/>
                <a:buChar char="•"/>
              </a:pPr>
              <a:r>
                <a:rPr lang="en-US" sz="1100" dirty="0">
                  <a:solidFill>
                    <a:schemeClr val="accent6"/>
                  </a:solidFill>
                </a:rPr>
                <a:t>Peak at 8 to 12 hours,</a:t>
              </a:r>
            </a:p>
            <a:p>
              <a:pPr marL="628650" lvl="1" indent="-171450">
                <a:buFont typeface="Arial" panose="020B0604020202020204" pitchFamily="34" charset="0"/>
                <a:buChar char="•"/>
              </a:pPr>
              <a:r>
                <a:rPr lang="en-US" sz="1100" dirty="0">
                  <a:solidFill>
                    <a:schemeClr val="accent6"/>
                  </a:solidFill>
                </a:rPr>
                <a:t>SD greater than 10 um after 24 hours, and greater than 100 um after 4 weeks,</a:t>
              </a:r>
            </a:p>
            <a:p>
              <a:pPr marL="628650" lvl="1" indent="-171450">
                <a:buFont typeface="Arial" panose="020B0604020202020204" pitchFamily="34" charset="0"/>
                <a:buChar char="•"/>
              </a:pPr>
              <a:r>
                <a:rPr lang="en-US" sz="1100" dirty="0">
                  <a:solidFill>
                    <a:schemeClr val="accent6"/>
                  </a:solidFill>
                </a:rPr>
                <a:t>Range greater than 10 um after 2 hours, and greater than 100 um after 2 to 3 days.</a:t>
              </a:r>
            </a:p>
          </p:txBody>
        </p:sp>
        <p:sp>
          <p:nvSpPr>
            <p:cNvPr id="9" name="TextBox 8">
              <a:extLst>
                <a:ext uri="{FF2B5EF4-FFF2-40B4-BE49-F238E27FC236}">
                  <a16:creationId xmlns:a16="http://schemas.microsoft.com/office/drawing/2014/main" id="{BEEDD215-5989-4122-83FE-596CC0BC2FF4}"/>
                </a:ext>
              </a:extLst>
            </p:cNvPr>
            <p:cNvSpPr txBox="1"/>
            <p:nvPr/>
          </p:nvSpPr>
          <p:spPr>
            <a:xfrm>
              <a:off x="198001" y="5144239"/>
              <a:ext cx="6686446" cy="215444"/>
            </a:xfrm>
            <a:prstGeom prst="rect">
              <a:avLst/>
            </a:prstGeom>
            <a:noFill/>
          </p:spPr>
          <p:txBody>
            <a:bodyPr wrap="none" rtlCol="0">
              <a:spAutoFit/>
            </a:bodyPr>
            <a:lstStyle/>
            <a:p>
              <a:r>
                <a:rPr lang="en-US" sz="800" i="1" dirty="0">
                  <a:solidFill>
                    <a:schemeClr val="accent6"/>
                  </a:solidFill>
                </a:rPr>
                <a:t>Note these graphs are created using 1000 samples of each specified period (e.g. 24 hours) over the entire period November 2021 to May 2022 </a:t>
              </a:r>
              <a:endParaRPr lang="en-GB" sz="800" i="1" dirty="0">
                <a:solidFill>
                  <a:schemeClr val="accent6"/>
                </a:solidFill>
              </a:endParaRPr>
            </a:p>
          </p:txBody>
        </p:sp>
      </p:grpSp>
    </p:spTree>
    <p:extLst>
      <p:ext uri="{BB962C8B-B14F-4D97-AF65-F5344CB8AC3E}">
        <p14:creationId xmlns:p14="http://schemas.microsoft.com/office/powerpoint/2010/main" val="13737433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D7926-4CBF-49D5-A211-CE416A851DD0}"/>
              </a:ext>
            </a:extLst>
          </p:cNvPr>
          <p:cNvSpPr>
            <a:spLocks noGrp="1"/>
          </p:cNvSpPr>
          <p:nvPr>
            <p:ph type="title"/>
          </p:nvPr>
        </p:nvSpPr>
        <p:spPr/>
        <p:txBody>
          <a:bodyPr/>
          <a:lstStyle/>
          <a:p>
            <a:r>
              <a:rPr lang="en-US" dirty="0"/>
              <a:t>BM19 HLS floor Tilt on beam axis for different time periods</a:t>
            </a:r>
            <a:endParaRPr lang="en-GB" dirty="0"/>
          </a:p>
        </p:txBody>
      </p:sp>
      <p:sp>
        <p:nvSpPr>
          <p:cNvPr id="3" name="Footer Placeholder 2">
            <a:extLst>
              <a:ext uri="{FF2B5EF4-FFF2-40B4-BE49-F238E27FC236}">
                <a16:creationId xmlns:a16="http://schemas.microsoft.com/office/drawing/2014/main" id="{4C693698-DC9B-4ECE-B625-F224AA45107C}"/>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8" name="Group 7">
            <a:extLst>
              <a:ext uri="{FF2B5EF4-FFF2-40B4-BE49-F238E27FC236}">
                <a16:creationId xmlns:a16="http://schemas.microsoft.com/office/drawing/2014/main" id="{1A9A6003-5E7F-45D4-9151-B58AFA1FAB5F}"/>
              </a:ext>
            </a:extLst>
          </p:cNvPr>
          <p:cNvGrpSpPr/>
          <p:nvPr/>
        </p:nvGrpSpPr>
        <p:grpSpPr>
          <a:xfrm>
            <a:off x="93562" y="1506134"/>
            <a:ext cx="8956877" cy="4389574"/>
            <a:chOff x="198001" y="970109"/>
            <a:chExt cx="8956877" cy="4389574"/>
          </a:xfrm>
        </p:grpSpPr>
        <p:sp>
          <p:nvSpPr>
            <p:cNvPr id="4" name="TextBox 3">
              <a:extLst>
                <a:ext uri="{FF2B5EF4-FFF2-40B4-BE49-F238E27FC236}">
                  <a16:creationId xmlns:a16="http://schemas.microsoft.com/office/drawing/2014/main" id="{EFF2DE8B-A258-4339-A347-8E6652E04144}"/>
                </a:ext>
              </a:extLst>
            </p:cNvPr>
            <p:cNvSpPr txBox="1"/>
            <p:nvPr/>
          </p:nvSpPr>
          <p:spPr>
            <a:xfrm>
              <a:off x="198001" y="5144239"/>
              <a:ext cx="6686446" cy="215444"/>
            </a:xfrm>
            <a:prstGeom prst="rect">
              <a:avLst/>
            </a:prstGeom>
            <a:noFill/>
          </p:spPr>
          <p:txBody>
            <a:bodyPr wrap="none" rtlCol="0">
              <a:spAutoFit/>
            </a:bodyPr>
            <a:lstStyle/>
            <a:p>
              <a:r>
                <a:rPr lang="en-US" sz="800" i="1" dirty="0">
                  <a:solidFill>
                    <a:schemeClr val="accent6"/>
                  </a:solidFill>
                </a:rPr>
                <a:t>Note these graphs are created using 1000 samples of each specified period (e.g. 24 hours) over the entire period November 2021 to May 2022 </a:t>
              </a:r>
              <a:endParaRPr lang="en-GB" sz="800" i="1" dirty="0">
                <a:solidFill>
                  <a:schemeClr val="accent6"/>
                </a:solidFill>
              </a:endParaRPr>
            </a:p>
          </p:txBody>
        </p:sp>
        <p:sp>
          <p:nvSpPr>
            <p:cNvPr id="5" name="TextBox 4">
              <a:extLst>
                <a:ext uri="{FF2B5EF4-FFF2-40B4-BE49-F238E27FC236}">
                  <a16:creationId xmlns:a16="http://schemas.microsoft.com/office/drawing/2014/main" id="{C547D0F8-4748-41F7-9C50-4CD48A2FC570}"/>
                </a:ext>
              </a:extLst>
            </p:cNvPr>
            <p:cNvSpPr txBox="1"/>
            <p:nvPr/>
          </p:nvSpPr>
          <p:spPr>
            <a:xfrm>
              <a:off x="1691681" y="4316301"/>
              <a:ext cx="7056784" cy="615553"/>
            </a:xfrm>
            <a:prstGeom prst="rect">
              <a:avLst/>
            </a:prstGeom>
            <a:noFill/>
          </p:spPr>
          <p:txBody>
            <a:bodyPr wrap="square" rtlCol="0">
              <a:spAutoFit/>
            </a:bodyPr>
            <a:lstStyle/>
            <a:p>
              <a:r>
                <a:rPr lang="en-US" sz="1200" dirty="0">
                  <a:solidFill>
                    <a:schemeClr val="accent6"/>
                  </a:solidFill>
                </a:rPr>
                <a:t>A key point:</a:t>
              </a:r>
            </a:p>
            <a:p>
              <a:pPr lvl="1"/>
              <a:r>
                <a:rPr lang="en-US" sz="1100" dirty="0">
                  <a:solidFill>
                    <a:schemeClr val="accent6"/>
                  </a:solidFill>
                </a:rPr>
                <a:t>Tilts near and on the beam axis are less variable on slab1b than slab1a. This is because the beam axis is much closer to the edge of the slab1a.</a:t>
              </a:r>
            </a:p>
          </p:txBody>
        </p:sp>
        <p:pic>
          <p:nvPicPr>
            <p:cNvPr id="6" name="Picture 5">
              <a:extLst>
                <a:ext uri="{FF2B5EF4-FFF2-40B4-BE49-F238E27FC236}">
                  <a16:creationId xmlns:a16="http://schemas.microsoft.com/office/drawing/2014/main" id="{4D92E21A-BF9D-41CC-A1A9-E391133CC521}"/>
                </a:ext>
              </a:extLst>
            </p:cNvPr>
            <p:cNvPicPr>
              <a:picLocks noChangeAspect="1"/>
            </p:cNvPicPr>
            <p:nvPr/>
          </p:nvPicPr>
          <p:blipFill>
            <a:blip r:embed="rId2"/>
            <a:stretch>
              <a:fillRect/>
            </a:stretch>
          </p:blipFill>
          <p:spPr>
            <a:xfrm>
              <a:off x="4834878" y="970109"/>
              <a:ext cx="4320000" cy="3240000"/>
            </a:xfrm>
            <a:prstGeom prst="rect">
              <a:avLst/>
            </a:prstGeom>
          </p:spPr>
        </p:pic>
        <p:pic>
          <p:nvPicPr>
            <p:cNvPr id="7" name="Picture 6">
              <a:extLst>
                <a:ext uri="{FF2B5EF4-FFF2-40B4-BE49-F238E27FC236}">
                  <a16:creationId xmlns:a16="http://schemas.microsoft.com/office/drawing/2014/main" id="{508783B1-6A86-45E9-A6F2-9853D8A7A960}"/>
                </a:ext>
              </a:extLst>
            </p:cNvPr>
            <p:cNvPicPr>
              <a:picLocks noChangeAspect="1"/>
            </p:cNvPicPr>
            <p:nvPr/>
          </p:nvPicPr>
          <p:blipFill>
            <a:blip r:embed="rId3"/>
            <a:stretch>
              <a:fillRect/>
            </a:stretch>
          </p:blipFill>
          <p:spPr>
            <a:xfrm>
              <a:off x="252000" y="970109"/>
              <a:ext cx="4320000" cy="3240000"/>
            </a:xfrm>
            <a:prstGeom prst="rect">
              <a:avLst/>
            </a:prstGeom>
          </p:spPr>
        </p:pic>
      </p:grpSp>
    </p:spTree>
    <p:extLst>
      <p:ext uri="{BB962C8B-B14F-4D97-AF65-F5344CB8AC3E}">
        <p14:creationId xmlns:p14="http://schemas.microsoft.com/office/powerpoint/2010/main" val="785907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59C4A-E007-4B6A-8BF8-7A071694EC67}"/>
              </a:ext>
            </a:extLst>
          </p:cNvPr>
          <p:cNvSpPr>
            <a:spLocks noGrp="1"/>
          </p:cNvSpPr>
          <p:nvPr>
            <p:ph type="title"/>
          </p:nvPr>
        </p:nvSpPr>
        <p:spPr/>
        <p:txBody>
          <a:bodyPr/>
          <a:lstStyle/>
          <a:p>
            <a:r>
              <a:rPr lang="en-US" dirty="0"/>
              <a:t>Variable Movements for a change in temperature of 1°C</a:t>
            </a:r>
            <a:endParaRPr lang="en-GB" dirty="0"/>
          </a:p>
        </p:txBody>
      </p:sp>
      <p:sp>
        <p:nvSpPr>
          <p:cNvPr id="3" name="Footer Placeholder 2">
            <a:extLst>
              <a:ext uri="{FF2B5EF4-FFF2-40B4-BE49-F238E27FC236}">
                <a16:creationId xmlns:a16="http://schemas.microsoft.com/office/drawing/2014/main" id="{FBA55D6F-6E8E-4B7F-8BF3-CD8A1529AC12}"/>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grpSp>
        <p:nvGrpSpPr>
          <p:cNvPr id="26" name="Group 25">
            <a:extLst>
              <a:ext uri="{FF2B5EF4-FFF2-40B4-BE49-F238E27FC236}">
                <a16:creationId xmlns:a16="http://schemas.microsoft.com/office/drawing/2014/main" id="{4AADBE0D-4993-47E2-A986-076C2EBB1BCE}"/>
              </a:ext>
            </a:extLst>
          </p:cNvPr>
          <p:cNvGrpSpPr/>
          <p:nvPr/>
        </p:nvGrpSpPr>
        <p:grpSpPr>
          <a:xfrm>
            <a:off x="35496" y="1410571"/>
            <a:ext cx="9119448" cy="4392765"/>
            <a:chOff x="35496" y="773646"/>
            <a:chExt cx="9119448" cy="4392765"/>
          </a:xfrm>
        </p:grpSpPr>
        <p:pic>
          <p:nvPicPr>
            <p:cNvPr id="15" name="Picture 14">
              <a:extLst>
                <a:ext uri="{FF2B5EF4-FFF2-40B4-BE49-F238E27FC236}">
                  <a16:creationId xmlns:a16="http://schemas.microsoft.com/office/drawing/2014/main" id="{DE519368-0160-4A70-9A56-177D4AE64D9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496" y="913277"/>
              <a:ext cx="2988000" cy="2238454"/>
            </a:xfrm>
            <a:prstGeom prst="rect">
              <a:avLst/>
            </a:prstGeom>
            <a:noFill/>
            <a:ln>
              <a:noFill/>
            </a:ln>
          </p:spPr>
        </p:pic>
        <p:pic>
          <p:nvPicPr>
            <p:cNvPr id="16" name="Picture 15">
              <a:extLst>
                <a:ext uri="{FF2B5EF4-FFF2-40B4-BE49-F238E27FC236}">
                  <a16:creationId xmlns:a16="http://schemas.microsoft.com/office/drawing/2014/main" id="{EE6A2141-9503-4E24-A87D-3711ABAF122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01220" y="913276"/>
              <a:ext cx="2988000" cy="2238454"/>
            </a:xfrm>
            <a:prstGeom prst="rect">
              <a:avLst/>
            </a:prstGeom>
            <a:noFill/>
            <a:ln>
              <a:noFill/>
            </a:ln>
          </p:spPr>
        </p:pic>
        <p:pic>
          <p:nvPicPr>
            <p:cNvPr id="17" name="Picture 16">
              <a:extLst>
                <a:ext uri="{FF2B5EF4-FFF2-40B4-BE49-F238E27FC236}">
                  <a16:creationId xmlns:a16="http://schemas.microsoft.com/office/drawing/2014/main" id="{64C34FE5-6B22-4C56-9CDF-F9EDC9D3531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66944" y="913275"/>
              <a:ext cx="2988000" cy="2238454"/>
            </a:xfrm>
            <a:prstGeom prst="rect">
              <a:avLst/>
            </a:prstGeom>
            <a:noFill/>
            <a:ln>
              <a:noFill/>
            </a:ln>
          </p:spPr>
        </p:pic>
        <p:sp>
          <p:nvSpPr>
            <p:cNvPr id="18" name="TextBox 17">
              <a:extLst>
                <a:ext uri="{FF2B5EF4-FFF2-40B4-BE49-F238E27FC236}">
                  <a16:creationId xmlns:a16="http://schemas.microsoft.com/office/drawing/2014/main" id="{2BF7127F-FCAD-4B8B-A4D6-4103A5E7E1D2}"/>
                </a:ext>
              </a:extLst>
            </p:cNvPr>
            <p:cNvSpPr txBox="1"/>
            <p:nvPr/>
          </p:nvSpPr>
          <p:spPr>
            <a:xfrm>
              <a:off x="1275260" y="773647"/>
              <a:ext cx="508473" cy="276999"/>
            </a:xfrm>
            <a:prstGeom prst="rect">
              <a:avLst/>
            </a:prstGeom>
            <a:noFill/>
          </p:spPr>
          <p:txBody>
            <a:bodyPr wrap="none" rtlCol="0">
              <a:spAutoFit/>
            </a:bodyPr>
            <a:lstStyle/>
            <a:p>
              <a:r>
                <a:rPr lang="en-US" sz="1200" dirty="0">
                  <a:solidFill>
                    <a:schemeClr val="accent6"/>
                  </a:solidFill>
                </a:rPr>
                <a:t>ID03</a:t>
              </a:r>
              <a:endParaRPr lang="en-GB" sz="1200" dirty="0">
                <a:solidFill>
                  <a:schemeClr val="accent6"/>
                </a:solidFill>
              </a:endParaRPr>
            </a:p>
          </p:txBody>
        </p:sp>
        <p:sp>
          <p:nvSpPr>
            <p:cNvPr id="19" name="TextBox 18">
              <a:extLst>
                <a:ext uri="{FF2B5EF4-FFF2-40B4-BE49-F238E27FC236}">
                  <a16:creationId xmlns:a16="http://schemas.microsoft.com/office/drawing/2014/main" id="{AE650538-6AFC-44C9-BE2A-3D856F96E98A}"/>
                </a:ext>
              </a:extLst>
            </p:cNvPr>
            <p:cNvSpPr txBox="1"/>
            <p:nvPr/>
          </p:nvSpPr>
          <p:spPr>
            <a:xfrm>
              <a:off x="4340984" y="773646"/>
              <a:ext cx="508473" cy="276999"/>
            </a:xfrm>
            <a:prstGeom prst="rect">
              <a:avLst/>
            </a:prstGeom>
            <a:noFill/>
          </p:spPr>
          <p:txBody>
            <a:bodyPr wrap="none" rtlCol="0">
              <a:spAutoFit/>
            </a:bodyPr>
            <a:lstStyle/>
            <a:p>
              <a:r>
                <a:rPr lang="en-US" sz="1200" dirty="0">
                  <a:solidFill>
                    <a:schemeClr val="accent6"/>
                  </a:solidFill>
                </a:rPr>
                <a:t>ID14</a:t>
              </a:r>
              <a:endParaRPr lang="en-GB" sz="1200" dirty="0">
                <a:solidFill>
                  <a:schemeClr val="accent6"/>
                </a:solidFill>
              </a:endParaRPr>
            </a:p>
          </p:txBody>
        </p:sp>
        <p:sp>
          <p:nvSpPr>
            <p:cNvPr id="20" name="TextBox 19">
              <a:extLst>
                <a:ext uri="{FF2B5EF4-FFF2-40B4-BE49-F238E27FC236}">
                  <a16:creationId xmlns:a16="http://schemas.microsoft.com/office/drawing/2014/main" id="{24F6D813-4F6B-4255-972C-ECBE87B4B6E6}"/>
                </a:ext>
              </a:extLst>
            </p:cNvPr>
            <p:cNvSpPr txBox="1"/>
            <p:nvPr/>
          </p:nvSpPr>
          <p:spPr>
            <a:xfrm>
              <a:off x="7368236" y="773648"/>
              <a:ext cx="585417" cy="276999"/>
            </a:xfrm>
            <a:prstGeom prst="rect">
              <a:avLst/>
            </a:prstGeom>
            <a:noFill/>
          </p:spPr>
          <p:txBody>
            <a:bodyPr wrap="none" rtlCol="0">
              <a:spAutoFit/>
            </a:bodyPr>
            <a:lstStyle/>
            <a:p>
              <a:r>
                <a:rPr lang="en-US" sz="1200" dirty="0">
                  <a:solidFill>
                    <a:schemeClr val="accent6"/>
                  </a:solidFill>
                </a:rPr>
                <a:t>BM18</a:t>
              </a:r>
              <a:endParaRPr lang="en-GB" sz="1200" dirty="0">
                <a:solidFill>
                  <a:schemeClr val="accent6"/>
                </a:solidFill>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AF16651-90D0-4E52-935C-1CA39D91C679}"/>
                    </a:ext>
                  </a:extLst>
                </p:cNvPr>
                <p:cNvSpPr txBox="1"/>
                <p:nvPr/>
              </p:nvSpPr>
              <p:spPr>
                <a:xfrm>
                  <a:off x="438813" y="3637054"/>
                  <a:ext cx="2181366" cy="2629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solidFill>
                                  <a:schemeClr val="accent6"/>
                                </a:solidFill>
                                <a:latin typeface="Cambria Math" panose="02040503050406030204" pitchFamily="18" charset="0"/>
                                <a:ea typeface="Cambria Math" panose="02040503050406030204" pitchFamily="18" charset="0"/>
                              </a:rPr>
                            </m:ctrlPr>
                          </m:sSubPr>
                          <m:e>
                            <m:f>
                              <m:fPr>
                                <m:type m:val="lin"/>
                                <m:ctrlPr>
                                  <a:rPr lang="en-GB" sz="1600" i="1">
                                    <a:solidFill>
                                      <a:schemeClr val="accent6"/>
                                    </a:solidFill>
                                    <a:latin typeface="Cambria Math" panose="02040503050406030204" pitchFamily="18" charset="0"/>
                                  </a:rPr>
                                </m:ctrlPr>
                              </m:fPr>
                              <m:num>
                                <m:r>
                                  <a:rPr lang="en-US" sz="1600" i="1">
                                    <a:solidFill>
                                      <a:schemeClr val="accent6"/>
                                    </a:solidFill>
                                    <a:latin typeface="Cambria Math" panose="02040503050406030204" pitchFamily="18" charset="0"/>
                                  </a:rPr>
                                  <m:t>𝑑𝐻</m:t>
                                </m:r>
                              </m:num>
                              <m:den>
                                <m:r>
                                  <a:rPr lang="en-US" sz="1600" i="1">
                                    <a:solidFill>
                                      <a:schemeClr val="accent6"/>
                                    </a:solidFill>
                                    <a:latin typeface="Cambria Math" panose="02040503050406030204" pitchFamily="18" charset="0"/>
                                  </a:rPr>
                                  <m:t>𝑑𝑇</m:t>
                                </m:r>
                              </m:den>
                            </m:f>
                          </m:e>
                          <m:sub>
                            <m:r>
                              <a:rPr lang="en-US" sz="1600" b="0" i="1" smtClean="0">
                                <a:solidFill>
                                  <a:schemeClr val="accent6"/>
                                </a:solidFill>
                                <a:latin typeface="Cambria Math" panose="02040503050406030204" pitchFamily="18" charset="0"/>
                                <a:ea typeface="Cambria Math" panose="02040503050406030204" pitchFamily="18" charset="0"/>
                              </a:rPr>
                              <m:t>𝑚𝑎𝑥</m:t>
                            </m:r>
                          </m:sub>
                        </m:sSub>
                        <m:r>
                          <a:rPr lang="en-GB" sz="1600" i="1" smtClean="0">
                            <a:solidFill>
                              <a:schemeClr val="accent6"/>
                            </a:solidFill>
                            <a:latin typeface="Cambria Math" panose="02040503050406030204" pitchFamily="18" charset="0"/>
                            <a:ea typeface="Cambria Math" panose="02040503050406030204" pitchFamily="18" charset="0"/>
                          </a:rPr>
                          <m:t>≈</m:t>
                        </m:r>
                        <m:r>
                          <a:rPr lang="en-US" sz="1600" b="0" i="1" smtClean="0">
                            <a:solidFill>
                              <a:schemeClr val="accent6"/>
                            </a:solidFill>
                            <a:latin typeface="Cambria Math" panose="02040503050406030204" pitchFamily="18" charset="0"/>
                            <a:ea typeface="Cambria Math" panose="02040503050406030204" pitchFamily="18" charset="0"/>
                          </a:rPr>
                          <m:t>13 </m:t>
                        </m:r>
                        <m:f>
                          <m:fPr>
                            <m:type m:val="lin"/>
                            <m:ctrlPr>
                              <a:rPr lang="en-US" sz="1600" b="0" i="1" smtClean="0">
                                <a:solidFill>
                                  <a:schemeClr val="accent6"/>
                                </a:solidFill>
                                <a:latin typeface="Cambria Math" panose="02040503050406030204" pitchFamily="18" charset="0"/>
                                <a:ea typeface="Cambria Math" panose="02040503050406030204" pitchFamily="18" charset="0"/>
                              </a:rPr>
                            </m:ctrlPr>
                          </m:fPr>
                          <m:num>
                            <m:r>
                              <a:rPr lang="en-US" sz="1600" b="0" i="1" smtClean="0">
                                <a:solidFill>
                                  <a:schemeClr val="accent6"/>
                                </a:solidFill>
                                <a:latin typeface="Cambria Math" panose="02040503050406030204" pitchFamily="18" charset="0"/>
                                <a:ea typeface="Cambria Math" panose="02040503050406030204" pitchFamily="18" charset="0"/>
                              </a:rPr>
                              <m:t>𝜇</m:t>
                            </m:r>
                            <m:r>
                              <a:rPr lang="en-US" sz="1600" b="0" i="1" smtClean="0">
                                <a:solidFill>
                                  <a:schemeClr val="accent6"/>
                                </a:solidFill>
                                <a:latin typeface="Cambria Math" panose="02040503050406030204" pitchFamily="18" charset="0"/>
                                <a:ea typeface="Cambria Math" panose="02040503050406030204" pitchFamily="18" charset="0"/>
                              </a:rPr>
                              <m:t>𝑚</m:t>
                            </m:r>
                          </m:num>
                          <m:den>
                            <m:r>
                              <a:rPr lang="en-US" sz="1600" b="0" i="1" smtClean="0">
                                <a:solidFill>
                                  <a:schemeClr val="accent6"/>
                                </a:solidFill>
                                <a:latin typeface="Cambria Math" panose="02040503050406030204" pitchFamily="18" charset="0"/>
                                <a:ea typeface="Cambria Math" panose="02040503050406030204" pitchFamily="18" charset="0"/>
                              </a:rPr>
                              <m:t>℃</m:t>
                            </m:r>
                          </m:den>
                        </m:f>
                      </m:oMath>
                    </m:oMathPara>
                  </a14:m>
                  <a:endParaRPr lang="en-GB" sz="1600" dirty="0">
                    <a:solidFill>
                      <a:schemeClr val="accent6"/>
                    </a:solidFill>
                  </a:endParaRPr>
                </a:p>
              </p:txBody>
            </p:sp>
          </mc:Choice>
          <mc:Fallback xmlns="">
            <p:sp>
              <p:nvSpPr>
                <p:cNvPr id="21" name="TextBox 20">
                  <a:extLst>
                    <a:ext uri="{FF2B5EF4-FFF2-40B4-BE49-F238E27FC236}">
                      <a16:creationId xmlns:a16="http://schemas.microsoft.com/office/drawing/2014/main" id="{CAF16651-90D0-4E52-935C-1CA39D91C679}"/>
                    </a:ext>
                  </a:extLst>
                </p:cNvPr>
                <p:cNvSpPr txBox="1">
                  <a:spLocks noRot="1" noChangeAspect="1" noMove="1" noResize="1" noEditPoints="1" noAdjustHandles="1" noChangeArrowheads="1" noChangeShapeType="1" noTextEdit="1"/>
                </p:cNvSpPr>
                <p:nvPr/>
              </p:nvSpPr>
              <p:spPr>
                <a:xfrm>
                  <a:off x="438813" y="3637054"/>
                  <a:ext cx="2181366" cy="262957"/>
                </a:xfrm>
                <a:prstGeom prst="rect">
                  <a:avLst/>
                </a:prstGeom>
                <a:blipFill>
                  <a:blip r:embed="rId5"/>
                  <a:stretch>
                    <a:fillRect l="-2514" t="-146512" r="-18715" b="-2279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BB8BC059-1019-4187-9D9C-B130A9650B3C}"/>
                    </a:ext>
                  </a:extLst>
                </p:cNvPr>
                <p:cNvSpPr txBox="1"/>
                <p:nvPr/>
              </p:nvSpPr>
              <p:spPr>
                <a:xfrm>
                  <a:off x="3504537" y="3637053"/>
                  <a:ext cx="2181366" cy="2629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a:solidFill>
                                  <a:schemeClr val="accent6"/>
                                </a:solidFill>
                                <a:latin typeface="Cambria Math" panose="02040503050406030204" pitchFamily="18" charset="0"/>
                                <a:ea typeface="Cambria Math" panose="02040503050406030204" pitchFamily="18" charset="0"/>
                              </a:rPr>
                            </m:ctrlPr>
                          </m:sSubPr>
                          <m:e>
                            <m:f>
                              <m:fPr>
                                <m:type m:val="lin"/>
                                <m:ctrlPr>
                                  <a:rPr lang="en-GB" sz="1600" i="1">
                                    <a:solidFill>
                                      <a:schemeClr val="accent6"/>
                                    </a:solidFill>
                                    <a:latin typeface="Cambria Math" panose="02040503050406030204" pitchFamily="18" charset="0"/>
                                  </a:rPr>
                                </m:ctrlPr>
                              </m:fPr>
                              <m:num>
                                <m:r>
                                  <a:rPr lang="en-US" sz="1600" i="1">
                                    <a:solidFill>
                                      <a:schemeClr val="accent6"/>
                                    </a:solidFill>
                                    <a:latin typeface="Cambria Math" panose="02040503050406030204" pitchFamily="18" charset="0"/>
                                  </a:rPr>
                                  <m:t>𝑑𝐻</m:t>
                                </m:r>
                              </m:num>
                              <m:den>
                                <m:r>
                                  <a:rPr lang="en-US" sz="1600" i="1">
                                    <a:solidFill>
                                      <a:schemeClr val="accent6"/>
                                    </a:solidFill>
                                    <a:latin typeface="Cambria Math" panose="02040503050406030204" pitchFamily="18" charset="0"/>
                                  </a:rPr>
                                  <m:t>𝑑𝑇</m:t>
                                </m:r>
                              </m:den>
                            </m:f>
                          </m:e>
                          <m:sub>
                            <m:r>
                              <a:rPr lang="en-US" sz="1600" i="1">
                                <a:solidFill>
                                  <a:schemeClr val="accent6"/>
                                </a:solidFill>
                                <a:latin typeface="Cambria Math" panose="02040503050406030204" pitchFamily="18" charset="0"/>
                                <a:ea typeface="Cambria Math" panose="02040503050406030204" pitchFamily="18" charset="0"/>
                              </a:rPr>
                              <m:t>𝑚𝑎𝑥</m:t>
                            </m:r>
                          </m:sub>
                        </m:sSub>
                        <m:r>
                          <a:rPr lang="en-GB" sz="1600" i="1" smtClean="0">
                            <a:solidFill>
                              <a:schemeClr val="accent6"/>
                            </a:solidFill>
                            <a:latin typeface="Cambria Math" panose="02040503050406030204" pitchFamily="18" charset="0"/>
                            <a:ea typeface="Cambria Math" panose="02040503050406030204" pitchFamily="18" charset="0"/>
                          </a:rPr>
                          <m:t>≈</m:t>
                        </m:r>
                        <m:r>
                          <a:rPr lang="en-US" sz="1600" b="0" i="1" smtClean="0">
                            <a:solidFill>
                              <a:schemeClr val="accent6"/>
                            </a:solidFill>
                            <a:latin typeface="Cambria Math" panose="02040503050406030204" pitchFamily="18" charset="0"/>
                            <a:ea typeface="Cambria Math" panose="02040503050406030204" pitchFamily="18" charset="0"/>
                          </a:rPr>
                          <m:t>27 </m:t>
                        </m:r>
                        <m:f>
                          <m:fPr>
                            <m:type m:val="lin"/>
                            <m:ctrlPr>
                              <a:rPr lang="en-US" sz="1600" b="0" i="1" smtClean="0">
                                <a:solidFill>
                                  <a:schemeClr val="accent6"/>
                                </a:solidFill>
                                <a:latin typeface="Cambria Math" panose="02040503050406030204" pitchFamily="18" charset="0"/>
                                <a:ea typeface="Cambria Math" panose="02040503050406030204" pitchFamily="18" charset="0"/>
                              </a:rPr>
                            </m:ctrlPr>
                          </m:fPr>
                          <m:num>
                            <m:r>
                              <a:rPr lang="en-US" sz="1600" b="0" i="1" smtClean="0">
                                <a:solidFill>
                                  <a:schemeClr val="accent6"/>
                                </a:solidFill>
                                <a:latin typeface="Cambria Math" panose="02040503050406030204" pitchFamily="18" charset="0"/>
                                <a:ea typeface="Cambria Math" panose="02040503050406030204" pitchFamily="18" charset="0"/>
                              </a:rPr>
                              <m:t>𝜇</m:t>
                            </m:r>
                            <m:r>
                              <a:rPr lang="en-US" sz="1600" b="0" i="1" smtClean="0">
                                <a:solidFill>
                                  <a:schemeClr val="accent6"/>
                                </a:solidFill>
                                <a:latin typeface="Cambria Math" panose="02040503050406030204" pitchFamily="18" charset="0"/>
                                <a:ea typeface="Cambria Math" panose="02040503050406030204" pitchFamily="18" charset="0"/>
                              </a:rPr>
                              <m:t>𝑚</m:t>
                            </m:r>
                          </m:num>
                          <m:den>
                            <m:r>
                              <a:rPr lang="en-US" sz="1600" b="0" i="1" smtClean="0">
                                <a:solidFill>
                                  <a:schemeClr val="accent6"/>
                                </a:solidFill>
                                <a:latin typeface="Cambria Math" panose="02040503050406030204" pitchFamily="18" charset="0"/>
                                <a:ea typeface="Cambria Math" panose="02040503050406030204" pitchFamily="18" charset="0"/>
                              </a:rPr>
                              <m:t>℃</m:t>
                            </m:r>
                          </m:den>
                        </m:f>
                      </m:oMath>
                    </m:oMathPara>
                  </a14:m>
                  <a:endParaRPr lang="en-GB" sz="1600" dirty="0">
                    <a:solidFill>
                      <a:schemeClr val="accent6"/>
                    </a:solidFill>
                  </a:endParaRPr>
                </a:p>
              </p:txBody>
            </p:sp>
          </mc:Choice>
          <mc:Fallback xmlns="">
            <p:sp>
              <p:nvSpPr>
                <p:cNvPr id="22" name="TextBox 21">
                  <a:extLst>
                    <a:ext uri="{FF2B5EF4-FFF2-40B4-BE49-F238E27FC236}">
                      <a16:creationId xmlns:a16="http://schemas.microsoft.com/office/drawing/2014/main" id="{BB8BC059-1019-4187-9D9C-B130A9650B3C}"/>
                    </a:ext>
                  </a:extLst>
                </p:cNvPr>
                <p:cNvSpPr txBox="1">
                  <a:spLocks noRot="1" noChangeAspect="1" noMove="1" noResize="1" noEditPoints="1" noAdjustHandles="1" noChangeArrowheads="1" noChangeShapeType="1" noTextEdit="1"/>
                </p:cNvSpPr>
                <p:nvPr/>
              </p:nvSpPr>
              <p:spPr>
                <a:xfrm>
                  <a:off x="3504537" y="3637053"/>
                  <a:ext cx="2181366" cy="262957"/>
                </a:xfrm>
                <a:prstGeom prst="rect">
                  <a:avLst/>
                </a:prstGeom>
                <a:blipFill>
                  <a:blip r:embed="rId6"/>
                  <a:stretch>
                    <a:fillRect l="-2514" t="-146512" r="-18715" b="-2279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376DFE3A-4EDC-4531-B564-95A403A8F1D4}"/>
                    </a:ext>
                  </a:extLst>
                </p:cNvPr>
                <p:cNvSpPr txBox="1"/>
                <p:nvPr/>
              </p:nvSpPr>
              <p:spPr>
                <a:xfrm>
                  <a:off x="6570261" y="3637052"/>
                  <a:ext cx="2181366" cy="2629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solidFill>
                                  <a:schemeClr val="accent6"/>
                                </a:solidFill>
                                <a:latin typeface="Cambria Math" panose="02040503050406030204" pitchFamily="18" charset="0"/>
                                <a:ea typeface="Cambria Math" panose="02040503050406030204" pitchFamily="18" charset="0"/>
                              </a:rPr>
                            </m:ctrlPr>
                          </m:sSubPr>
                          <m:e>
                            <m:f>
                              <m:fPr>
                                <m:type m:val="lin"/>
                                <m:ctrlPr>
                                  <a:rPr lang="en-GB" sz="1600" i="1">
                                    <a:solidFill>
                                      <a:schemeClr val="accent6"/>
                                    </a:solidFill>
                                    <a:latin typeface="Cambria Math" panose="02040503050406030204" pitchFamily="18" charset="0"/>
                                  </a:rPr>
                                </m:ctrlPr>
                              </m:fPr>
                              <m:num>
                                <m:r>
                                  <a:rPr lang="en-US" sz="1600" i="1">
                                    <a:solidFill>
                                      <a:schemeClr val="accent6"/>
                                    </a:solidFill>
                                    <a:latin typeface="Cambria Math" panose="02040503050406030204" pitchFamily="18" charset="0"/>
                                  </a:rPr>
                                  <m:t>𝑑𝐻</m:t>
                                </m:r>
                              </m:num>
                              <m:den>
                                <m:r>
                                  <a:rPr lang="en-US" sz="1600" i="1">
                                    <a:solidFill>
                                      <a:schemeClr val="accent6"/>
                                    </a:solidFill>
                                    <a:latin typeface="Cambria Math" panose="02040503050406030204" pitchFamily="18" charset="0"/>
                                  </a:rPr>
                                  <m:t>𝑑𝑇</m:t>
                                </m:r>
                              </m:den>
                            </m:f>
                          </m:e>
                          <m:sub>
                            <m:r>
                              <a:rPr lang="en-US" sz="1600" i="1">
                                <a:solidFill>
                                  <a:schemeClr val="accent6"/>
                                </a:solidFill>
                                <a:latin typeface="Cambria Math" panose="02040503050406030204" pitchFamily="18" charset="0"/>
                                <a:ea typeface="Cambria Math" panose="02040503050406030204" pitchFamily="18" charset="0"/>
                              </a:rPr>
                              <m:t>𝑚𝑎𝑥</m:t>
                            </m:r>
                          </m:sub>
                        </m:sSub>
                        <m:r>
                          <a:rPr lang="en-GB" sz="1600" i="1" smtClean="0">
                            <a:solidFill>
                              <a:schemeClr val="accent6"/>
                            </a:solidFill>
                            <a:latin typeface="Cambria Math" panose="02040503050406030204" pitchFamily="18" charset="0"/>
                            <a:ea typeface="Cambria Math" panose="02040503050406030204" pitchFamily="18" charset="0"/>
                          </a:rPr>
                          <m:t>≈</m:t>
                        </m:r>
                        <m:r>
                          <a:rPr lang="en-US" sz="1600" b="0" i="1" smtClean="0">
                            <a:solidFill>
                              <a:schemeClr val="accent6"/>
                            </a:solidFill>
                            <a:latin typeface="Cambria Math" panose="02040503050406030204" pitchFamily="18" charset="0"/>
                            <a:ea typeface="Cambria Math" panose="02040503050406030204" pitchFamily="18" charset="0"/>
                          </a:rPr>
                          <m:t>70 </m:t>
                        </m:r>
                        <m:f>
                          <m:fPr>
                            <m:type m:val="lin"/>
                            <m:ctrlPr>
                              <a:rPr lang="en-US" sz="1600" b="0" i="1" smtClean="0">
                                <a:solidFill>
                                  <a:schemeClr val="accent6"/>
                                </a:solidFill>
                                <a:latin typeface="Cambria Math" panose="02040503050406030204" pitchFamily="18" charset="0"/>
                                <a:ea typeface="Cambria Math" panose="02040503050406030204" pitchFamily="18" charset="0"/>
                              </a:rPr>
                            </m:ctrlPr>
                          </m:fPr>
                          <m:num>
                            <m:r>
                              <a:rPr lang="en-US" sz="1600" b="0" i="1" smtClean="0">
                                <a:solidFill>
                                  <a:schemeClr val="accent6"/>
                                </a:solidFill>
                                <a:latin typeface="Cambria Math" panose="02040503050406030204" pitchFamily="18" charset="0"/>
                                <a:ea typeface="Cambria Math" panose="02040503050406030204" pitchFamily="18" charset="0"/>
                              </a:rPr>
                              <m:t>𝜇</m:t>
                            </m:r>
                            <m:r>
                              <a:rPr lang="en-US" sz="1600" b="0" i="1" smtClean="0">
                                <a:solidFill>
                                  <a:schemeClr val="accent6"/>
                                </a:solidFill>
                                <a:latin typeface="Cambria Math" panose="02040503050406030204" pitchFamily="18" charset="0"/>
                                <a:ea typeface="Cambria Math" panose="02040503050406030204" pitchFamily="18" charset="0"/>
                              </a:rPr>
                              <m:t>𝑚</m:t>
                            </m:r>
                          </m:num>
                          <m:den>
                            <m:r>
                              <a:rPr lang="en-US" sz="1600" b="0" i="1" smtClean="0">
                                <a:solidFill>
                                  <a:schemeClr val="accent6"/>
                                </a:solidFill>
                                <a:latin typeface="Cambria Math" panose="02040503050406030204" pitchFamily="18" charset="0"/>
                                <a:ea typeface="Cambria Math" panose="02040503050406030204" pitchFamily="18" charset="0"/>
                              </a:rPr>
                              <m:t>℃</m:t>
                            </m:r>
                          </m:den>
                        </m:f>
                      </m:oMath>
                    </m:oMathPara>
                  </a14:m>
                  <a:endParaRPr lang="en-GB" sz="1600" dirty="0">
                    <a:solidFill>
                      <a:schemeClr val="accent6"/>
                    </a:solidFill>
                  </a:endParaRPr>
                </a:p>
              </p:txBody>
            </p:sp>
          </mc:Choice>
          <mc:Fallback xmlns="">
            <p:sp>
              <p:nvSpPr>
                <p:cNvPr id="23" name="TextBox 22">
                  <a:extLst>
                    <a:ext uri="{FF2B5EF4-FFF2-40B4-BE49-F238E27FC236}">
                      <a16:creationId xmlns:a16="http://schemas.microsoft.com/office/drawing/2014/main" id="{376DFE3A-4EDC-4531-B564-95A403A8F1D4}"/>
                    </a:ext>
                  </a:extLst>
                </p:cNvPr>
                <p:cNvSpPr txBox="1">
                  <a:spLocks noRot="1" noChangeAspect="1" noMove="1" noResize="1" noEditPoints="1" noAdjustHandles="1" noChangeArrowheads="1" noChangeShapeType="1" noTextEdit="1"/>
                </p:cNvSpPr>
                <p:nvPr/>
              </p:nvSpPr>
              <p:spPr>
                <a:xfrm>
                  <a:off x="6570261" y="3637052"/>
                  <a:ext cx="2181366" cy="262957"/>
                </a:xfrm>
                <a:prstGeom prst="rect">
                  <a:avLst/>
                </a:prstGeom>
                <a:blipFill>
                  <a:blip r:embed="rId7"/>
                  <a:stretch>
                    <a:fillRect l="-2514" t="-146512" r="-18715" b="-227907"/>
                  </a:stretch>
                </a:blipFill>
              </p:spPr>
              <p:txBody>
                <a:bodyPr/>
                <a:lstStyle/>
                <a:p>
                  <a:r>
                    <a:rPr lang="en-GB">
                      <a:noFill/>
                    </a:rPr>
                    <a:t> </a:t>
                  </a:r>
                </a:p>
              </p:txBody>
            </p:sp>
          </mc:Fallback>
        </mc:AlternateContent>
        <p:sp>
          <p:nvSpPr>
            <p:cNvPr id="24" name="TextBox 23">
              <a:extLst>
                <a:ext uri="{FF2B5EF4-FFF2-40B4-BE49-F238E27FC236}">
                  <a16:creationId xmlns:a16="http://schemas.microsoft.com/office/drawing/2014/main" id="{9D066032-412F-4F11-A9C8-DD987335DFAE}"/>
                </a:ext>
              </a:extLst>
            </p:cNvPr>
            <p:cNvSpPr txBox="1"/>
            <p:nvPr/>
          </p:nvSpPr>
          <p:spPr>
            <a:xfrm>
              <a:off x="1043608" y="4309557"/>
              <a:ext cx="7413498" cy="523220"/>
            </a:xfrm>
            <a:prstGeom prst="rect">
              <a:avLst/>
            </a:prstGeom>
            <a:noFill/>
          </p:spPr>
          <p:txBody>
            <a:bodyPr wrap="square" rtlCol="0">
              <a:spAutoFit/>
            </a:bodyPr>
            <a:lstStyle/>
            <a:p>
              <a:r>
                <a:rPr lang="en-US" sz="1400" dirty="0">
                  <a:solidFill>
                    <a:schemeClr val="accent6"/>
                  </a:solidFill>
                </a:rPr>
                <a:t>A study was made that shows variations in thermally induced movements between different parts of the EXPH.</a:t>
              </a:r>
              <a:endParaRPr lang="en-GB" sz="1400" dirty="0">
                <a:solidFill>
                  <a:schemeClr val="accent6"/>
                </a:solidFill>
              </a:endParaRPr>
            </a:p>
          </p:txBody>
        </p:sp>
        <p:sp>
          <p:nvSpPr>
            <p:cNvPr id="25" name="TextBox 24">
              <a:extLst>
                <a:ext uri="{FF2B5EF4-FFF2-40B4-BE49-F238E27FC236}">
                  <a16:creationId xmlns:a16="http://schemas.microsoft.com/office/drawing/2014/main" id="{7558F9CD-1F97-45D2-ACAA-89DAEEE6EEED}"/>
                </a:ext>
              </a:extLst>
            </p:cNvPr>
            <p:cNvSpPr txBox="1"/>
            <p:nvPr/>
          </p:nvSpPr>
          <p:spPr>
            <a:xfrm>
              <a:off x="2771800" y="4950967"/>
              <a:ext cx="6293711" cy="215444"/>
            </a:xfrm>
            <a:prstGeom prst="rect">
              <a:avLst/>
            </a:prstGeom>
            <a:noFill/>
          </p:spPr>
          <p:txBody>
            <a:bodyPr wrap="none" rtlCol="0">
              <a:spAutoFit/>
            </a:bodyPr>
            <a:lstStyle/>
            <a:p>
              <a:r>
                <a:rPr lang="en-GB" sz="800" i="1" dirty="0">
                  <a:solidFill>
                    <a:schemeClr val="accent6"/>
                  </a:solidFill>
                </a:rPr>
                <a:t>ESRF-TS-ALGE/2202DM, </a:t>
              </a:r>
              <a:r>
                <a:rPr lang="en-US" sz="800" i="1" dirty="0">
                  <a:solidFill>
                    <a:schemeClr val="accent6"/>
                  </a:solidFill>
                </a:rPr>
                <a:t>Final ID03 HLS slab study and a detailed slab thermal bending study for ID03, ID14 and BM18, 23/09/2021</a:t>
              </a:r>
              <a:endParaRPr lang="en-GB" sz="800" i="1" dirty="0">
                <a:solidFill>
                  <a:schemeClr val="accent6"/>
                </a:solidFill>
              </a:endParaRPr>
            </a:p>
          </p:txBody>
        </p:sp>
      </p:grpSp>
    </p:spTree>
    <p:extLst>
      <p:ext uri="{BB962C8B-B14F-4D97-AF65-F5344CB8AC3E}">
        <p14:creationId xmlns:p14="http://schemas.microsoft.com/office/powerpoint/2010/main" val="1526488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F988C-E6DB-42C6-B386-15D91D0E423D}"/>
              </a:ext>
            </a:extLst>
          </p:cNvPr>
          <p:cNvSpPr>
            <a:spLocks noGrp="1"/>
          </p:cNvSpPr>
          <p:nvPr>
            <p:ph type="title"/>
          </p:nvPr>
        </p:nvSpPr>
        <p:spPr/>
        <p:txBody>
          <a:bodyPr/>
          <a:lstStyle/>
          <a:p>
            <a:r>
              <a:rPr lang="en-US"/>
              <a:t>Conclusion</a:t>
            </a:r>
            <a:endParaRPr lang="en-GB" dirty="0"/>
          </a:p>
        </p:txBody>
      </p:sp>
      <p:sp>
        <p:nvSpPr>
          <p:cNvPr id="3" name="Footer Placeholder 2">
            <a:extLst>
              <a:ext uri="{FF2B5EF4-FFF2-40B4-BE49-F238E27FC236}">
                <a16:creationId xmlns:a16="http://schemas.microsoft.com/office/drawing/2014/main" id="{F82DD383-8AD3-43CA-9BA8-54A982D2AB9D}"/>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sp>
        <p:nvSpPr>
          <p:cNvPr id="24" name="TextBox 23">
            <a:extLst>
              <a:ext uri="{FF2B5EF4-FFF2-40B4-BE49-F238E27FC236}">
                <a16:creationId xmlns:a16="http://schemas.microsoft.com/office/drawing/2014/main" id="{232E6200-74E7-4172-BD37-42C02B9692CF}"/>
              </a:ext>
            </a:extLst>
          </p:cNvPr>
          <p:cNvSpPr txBox="1"/>
          <p:nvPr/>
        </p:nvSpPr>
        <p:spPr>
          <a:xfrm>
            <a:off x="727202" y="896809"/>
            <a:ext cx="7483477" cy="2062103"/>
          </a:xfrm>
          <a:prstGeom prst="rect">
            <a:avLst/>
          </a:prstGeom>
          <a:noFill/>
        </p:spPr>
        <p:txBody>
          <a:bodyPr wrap="square" rtlCol="0">
            <a:spAutoFit/>
          </a:bodyPr>
          <a:lstStyle/>
          <a:p>
            <a:r>
              <a:rPr lang="en-US" sz="1600" dirty="0">
                <a:solidFill>
                  <a:schemeClr val="accent6"/>
                </a:solidFill>
              </a:rPr>
              <a:t>In summary and ignoring vibration:</a:t>
            </a:r>
          </a:p>
          <a:p>
            <a:pPr marL="742950" lvl="1" indent="-285750">
              <a:buFont typeface="Arial" panose="020B0604020202020204" pitchFamily="34" charset="0"/>
              <a:buChar char="•"/>
            </a:pPr>
            <a:r>
              <a:rPr lang="en-US" sz="1400" dirty="0">
                <a:solidFill>
                  <a:schemeClr val="accent6"/>
                </a:solidFill>
              </a:rPr>
              <a:t>Dam purging and associated ground water variations produce a smooth deformation over the entire ESRF site. Movements typically last less than a week.</a:t>
            </a:r>
          </a:p>
          <a:p>
            <a:pPr marL="742950" lvl="1" indent="-285750">
              <a:buFont typeface="Arial" panose="020B0604020202020204" pitchFamily="34" charset="0"/>
              <a:buChar char="•"/>
            </a:pPr>
            <a:r>
              <a:rPr lang="en-US" sz="1400" dirty="0">
                <a:solidFill>
                  <a:schemeClr val="accent6"/>
                </a:solidFill>
              </a:rPr>
              <a:t>Movements due to the adjacent rivers, geomorphology and geology are also smooth but take place over years to decades.</a:t>
            </a:r>
          </a:p>
          <a:p>
            <a:pPr marL="742950" lvl="1" indent="-285750">
              <a:buFont typeface="Arial" panose="020B0604020202020204" pitchFamily="34" charset="0"/>
              <a:buChar char="•"/>
            </a:pPr>
            <a:r>
              <a:rPr lang="en-US" sz="1400" dirty="0">
                <a:solidFill>
                  <a:schemeClr val="accent6"/>
                </a:solidFill>
              </a:rPr>
              <a:t>Slab movements occur on 12 hour and 6 month cycles. They can produce sharp discontinuities at the joints between adjacent slabs.</a:t>
            </a:r>
          </a:p>
          <a:p>
            <a:pPr marL="742950" lvl="1" indent="-285750">
              <a:buFont typeface="Arial" panose="020B0604020202020204" pitchFamily="34" charset="0"/>
              <a:buChar char="•"/>
            </a:pPr>
            <a:r>
              <a:rPr lang="en-US" sz="1400" dirty="0">
                <a:solidFill>
                  <a:schemeClr val="accent6"/>
                </a:solidFill>
              </a:rPr>
              <a:t>Slab bending produces both vertical and horizontal displacements and tilts that can have an adverse effect on both machine and beamline performance.</a:t>
            </a:r>
            <a:endParaRPr lang="en-GB" sz="1400" dirty="0">
              <a:solidFill>
                <a:schemeClr val="accent6"/>
              </a:solidFill>
            </a:endParaRPr>
          </a:p>
        </p:txBody>
      </p:sp>
      <p:grpSp>
        <p:nvGrpSpPr>
          <p:cNvPr id="26" name="Group 25">
            <a:extLst>
              <a:ext uri="{FF2B5EF4-FFF2-40B4-BE49-F238E27FC236}">
                <a16:creationId xmlns:a16="http://schemas.microsoft.com/office/drawing/2014/main" id="{BC7A860C-33FD-4CCE-89DA-A70E58A38C32}"/>
              </a:ext>
            </a:extLst>
          </p:cNvPr>
          <p:cNvGrpSpPr/>
          <p:nvPr/>
        </p:nvGrpSpPr>
        <p:grpSpPr>
          <a:xfrm>
            <a:off x="875660" y="3533113"/>
            <a:ext cx="7392680" cy="2894612"/>
            <a:chOff x="1420449" y="3602736"/>
            <a:chExt cx="7392680" cy="2894612"/>
          </a:xfrm>
        </p:grpSpPr>
        <p:sp>
          <p:nvSpPr>
            <p:cNvPr id="7" name="Freeform 16">
              <a:extLst>
                <a:ext uri="{FF2B5EF4-FFF2-40B4-BE49-F238E27FC236}">
                  <a16:creationId xmlns:a16="http://schemas.microsoft.com/office/drawing/2014/main" id="{C72480E9-7EDB-4471-84B8-06502EB4F9F8}"/>
                </a:ext>
              </a:extLst>
            </p:cNvPr>
            <p:cNvSpPr/>
            <p:nvPr/>
          </p:nvSpPr>
          <p:spPr>
            <a:xfrm>
              <a:off x="1908281" y="3602736"/>
              <a:ext cx="6519672" cy="2560320"/>
            </a:xfrm>
            <a:custGeom>
              <a:avLst/>
              <a:gdLst>
                <a:gd name="connsiteX0" fmla="*/ 0 w 6519672"/>
                <a:gd name="connsiteY0" fmla="*/ 2560320 h 2560320"/>
                <a:gd name="connsiteX1" fmla="*/ 3072384 w 6519672"/>
                <a:gd name="connsiteY1" fmla="*/ 1755648 h 2560320"/>
                <a:gd name="connsiteX2" fmla="*/ 6519672 w 6519672"/>
                <a:gd name="connsiteY2" fmla="*/ 0 h 2560320"/>
              </a:gdLst>
              <a:ahLst/>
              <a:cxnLst>
                <a:cxn ang="0">
                  <a:pos x="connsiteX0" y="connsiteY0"/>
                </a:cxn>
                <a:cxn ang="0">
                  <a:pos x="connsiteX1" y="connsiteY1"/>
                </a:cxn>
                <a:cxn ang="0">
                  <a:pos x="connsiteX2" y="connsiteY2"/>
                </a:cxn>
              </a:cxnLst>
              <a:rect l="l" t="t" r="r" b="b"/>
              <a:pathLst>
                <a:path w="6519672" h="2560320">
                  <a:moveTo>
                    <a:pt x="0" y="2560320"/>
                  </a:moveTo>
                  <a:cubicBezTo>
                    <a:pt x="992886" y="2371344"/>
                    <a:pt x="1985772" y="2182368"/>
                    <a:pt x="3072384" y="1755648"/>
                  </a:cubicBezTo>
                  <a:cubicBezTo>
                    <a:pt x="4158996" y="1328928"/>
                    <a:pt x="5339334" y="664464"/>
                    <a:pt x="6519672" y="0"/>
                  </a:cubicBezTo>
                </a:path>
              </a:pathLst>
            </a:cu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D69CE34D-6FCA-4C62-A85F-B0950344DB1F}"/>
                </a:ext>
              </a:extLst>
            </p:cNvPr>
            <p:cNvCxnSpPr/>
            <p:nvPr/>
          </p:nvCxnSpPr>
          <p:spPr>
            <a:xfrm flipV="1">
              <a:off x="1843193" y="3820924"/>
              <a:ext cx="0" cy="2628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46A6F14-0CD0-4EFC-9036-4CFC51181C3D}"/>
                </a:ext>
              </a:extLst>
            </p:cNvPr>
            <p:cNvCxnSpPr/>
            <p:nvPr/>
          </p:nvCxnSpPr>
          <p:spPr>
            <a:xfrm>
              <a:off x="1649129" y="6276604"/>
              <a:ext cx="7164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7B1007C-6D0D-4C01-B813-D5F7B72D3C1F}"/>
                </a:ext>
              </a:extLst>
            </p:cNvPr>
            <p:cNvSpPr txBox="1"/>
            <p:nvPr/>
          </p:nvSpPr>
          <p:spPr>
            <a:xfrm>
              <a:off x="3550728" y="5467102"/>
              <a:ext cx="1160895" cy="307777"/>
            </a:xfrm>
            <a:prstGeom prst="rect">
              <a:avLst/>
            </a:prstGeom>
            <a:solidFill>
              <a:schemeClr val="bg1"/>
            </a:solidFill>
            <a:effectLst>
              <a:softEdge rad="31750"/>
            </a:effectLst>
          </p:spPr>
          <p:txBody>
            <a:bodyPr wrap="none" rtlCol="0">
              <a:spAutoFit/>
            </a:bodyPr>
            <a:lstStyle/>
            <a:p>
              <a:r>
                <a:rPr lang="en-US" sz="1400" dirty="0">
                  <a:solidFill>
                    <a:srgbClr val="FF0000"/>
                  </a:solidFill>
                </a:rPr>
                <a:t>Slab Diurnal</a:t>
              </a:r>
              <a:endParaRPr lang="en-GB" sz="1400" dirty="0">
                <a:solidFill>
                  <a:srgbClr val="FF0000"/>
                </a:solidFill>
              </a:endParaRPr>
            </a:p>
          </p:txBody>
        </p:sp>
        <p:sp>
          <p:nvSpPr>
            <p:cNvPr id="12" name="TextBox 11">
              <a:extLst>
                <a:ext uri="{FF2B5EF4-FFF2-40B4-BE49-F238E27FC236}">
                  <a16:creationId xmlns:a16="http://schemas.microsoft.com/office/drawing/2014/main" id="{8596443C-B4FE-4396-ABC4-D06B0F64FE0A}"/>
                </a:ext>
              </a:extLst>
            </p:cNvPr>
            <p:cNvSpPr txBox="1"/>
            <p:nvPr/>
          </p:nvSpPr>
          <p:spPr>
            <a:xfrm>
              <a:off x="7676563" y="3640572"/>
              <a:ext cx="891591" cy="307777"/>
            </a:xfrm>
            <a:prstGeom prst="rect">
              <a:avLst/>
            </a:prstGeom>
            <a:solidFill>
              <a:schemeClr val="bg1"/>
            </a:solidFill>
            <a:effectLst>
              <a:softEdge rad="31750"/>
            </a:effectLst>
          </p:spPr>
          <p:txBody>
            <a:bodyPr wrap="none" rtlCol="0">
              <a:spAutoFit/>
            </a:bodyPr>
            <a:lstStyle/>
            <a:p>
              <a:r>
                <a:rPr lang="en-US" sz="1400" dirty="0">
                  <a:solidFill>
                    <a:schemeClr val="accent5"/>
                  </a:solidFill>
                </a:rPr>
                <a:t>Geologic</a:t>
              </a:r>
              <a:endParaRPr lang="en-GB" sz="1400" dirty="0">
                <a:solidFill>
                  <a:schemeClr val="accent5"/>
                </a:solidFill>
              </a:endParaRPr>
            </a:p>
          </p:txBody>
        </p:sp>
        <p:sp>
          <p:nvSpPr>
            <p:cNvPr id="13" name="TextBox 12">
              <a:extLst>
                <a:ext uri="{FF2B5EF4-FFF2-40B4-BE49-F238E27FC236}">
                  <a16:creationId xmlns:a16="http://schemas.microsoft.com/office/drawing/2014/main" id="{4B562EBB-5E7B-42C0-B72D-278DEEB8FEEA}"/>
                </a:ext>
              </a:extLst>
            </p:cNvPr>
            <p:cNvSpPr txBox="1"/>
            <p:nvPr/>
          </p:nvSpPr>
          <p:spPr>
            <a:xfrm>
              <a:off x="5712662" y="4531766"/>
              <a:ext cx="1598515" cy="307777"/>
            </a:xfrm>
            <a:prstGeom prst="rect">
              <a:avLst/>
            </a:prstGeom>
            <a:solidFill>
              <a:schemeClr val="bg1"/>
            </a:solidFill>
            <a:effectLst>
              <a:softEdge rad="31750"/>
            </a:effectLst>
          </p:spPr>
          <p:txBody>
            <a:bodyPr wrap="none" rtlCol="0">
              <a:spAutoFit/>
            </a:bodyPr>
            <a:lstStyle/>
            <a:p>
              <a:r>
                <a:rPr lang="en-US" sz="1400" dirty="0">
                  <a:solidFill>
                    <a:srgbClr val="FF0000"/>
                  </a:solidFill>
                </a:rPr>
                <a:t>Slab Semi-annual</a:t>
              </a:r>
              <a:endParaRPr lang="en-GB" sz="1400" dirty="0">
                <a:solidFill>
                  <a:srgbClr val="FF0000"/>
                </a:solidFill>
              </a:endParaRPr>
            </a:p>
          </p:txBody>
        </p:sp>
        <p:sp>
          <p:nvSpPr>
            <p:cNvPr id="14" name="TextBox 13">
              <a:extLst>
                <a:ext uri="{FF2B5EF4-FFF2-40B4-BE49-F238E27FC236}">
                  <a16:creationId xmlns:a16="http://schemas.microsoft.com/office/drawing/2014/main" id="{BDA7C30A-C97A-406F-9194-7322358BE31D}"/>
                </a:ext>
              </a:extLst>
            </p:cNvPr>
            <p:cNvSpPr txBox="1"/>
            <p:nvPr/>
          </p:nvSpPr>
          <p:spPr>
            <a:xfrm>
              <a:off x="4344993" y="4996281"/>
              <a:ext cx="2446247" cy="307777"/>
            </a:xfrm>
            <a:prstGeom prst="rect">
              <a:avLst/>
            </a:prstGeom>
            <a:solidFill>
              <a:schemeClr val="bg1"/>
            </a:solidFill>
            <a:effectLst>
              <a:softEdge rad="31750"/>
            </a:effectLst>
          </p:spPr>
          <p:txBody>
            <a:bodyPr wrap="none" rtlCol="0">
              <a:spAutoFit/>
            </a:bodyPr>
            <a:lstStyle/>
            <a:p>
              <a:r>
                <a:rPr lang="en-US" sz="1400" dirty="0">
                  <a:solidFill>
                    <a:schemeClr val="accent5"/>
                  </a:solidFill>
                </a:rPr>
                <a:t>Dam Purging/Ground Water</a:t>
              </a:r>
              <a:endParaRPr lang="en-GB" sz="1400" dirty="0">
                <a:solidFill>
                  <a:schemeClr val="accent5"/>
                </a:solidFill>
              </a:endParaRPr>
            </a:p>
          </p:txBody>
        </p:sp>
        <p:sp>
          <p:nvSpPr>
            <p:cNvPr id="15" name="TextBox 14">
              <a:extLst>
                <a:ext uri="{FF2B5EF4-FFF2-40B4-BE49-F238E27FC236}">
                  <a16:creationId xmlns:a16="http://schemas.microsoft.com/office/drawing/2014/main" id="{50634E81-75FF-4A21-AF73-AD4CA97961EA}"/>
                </a:ext>
              </a:extLst>
            </p:cNvPr>
            <p:cNvSpPr txBox="1"/>
            <p:nvPr/>
          </p:nvSpPr>
          <p:spPr>
            <a:xfrm>
              <a:off x="2133722" y="5870448"/>
              <a:ext cx="888320" cy="307777"/>
            </a:xfrm>
            <a:prstGeom prst="rect">
              <a:avLst/>
            </a:prstGeom>
            <a:solidFill>
              <a:schemeClr val="bg1"/>
            </a:solidFill>
            <a:effectLst>
              <a:softEdge rad="63500"/>
            </a:effectLst>
          </p:spPr>
          <p:txBody>
            <a:bodyPr wrap="none" rtlCol="0">
              <a:spAutoFit/>
            </a:bodyPr>
            <a:lstStyle/>
            <a:p>
              <a:r>
                <a:rPr lang="en-US" sz="1400" strike="sngStrike" dirty="0">
                  <a:solidFill>
                    <a:schemeClr val="bg1">
                      <a:lumMod val="85000"/>
                    </a:schemeClr>
                  </a:solidFill>
                </a:rPr>
                <a:t>Vibration</a:t>
              </a:r>
              <a:endParaRPr lang="en-GB" sz="1400" strike="sngStrike" dirty="0">
                <a:solidFill>
                  <a:schemeClr val="bg1">
                    <a:lumMod val="85000"/>
                  </a:schemeClr>
                </a:solidFill>
              </a:endParaRPr>
            </a:p>
          </p:txBody>
        </p:sp>
        <p:sp>
          <p:nvSpPr>
            <p:cNvPr id="16" name="TextBox 15">
              <a:extLst>
                <a:ext uri="{FF2B5EF4-FFF2-40B4-BE49-F238E27FC236}">
                  <a16:creationId xmlns:a16="http://schemas.microsoft.com/office/drawing/2014/main" id="{86FE53DF-D508-436B-8C76-AEEE5F42F89A}"/>
                </a:ext>
              </a:extLst>
            </p:cNvPr>
            <p:cNvSpPr txBox="1"/>
            <p:nvPr/>
          </p:nvSpPr>
          <p:spPr>
            <a:xfrm>
              <a:off x="5920188" y="6251127"/>
              <a:ext cx="708848" cy="246221"/>
            </a:xfrm>
            <a:prstGeom prst="rect">
              <a:avLst/>
            </a:prstGeom>
            <a:solidFill>
              <a:schemeClr val="bg1"/>
            </a:solidFill>
            <a:effectLst>
              <a:softEdge rad="63500"/>
            </a:effectLst>
          </p:spPr>
          <p:txBody>
            <a:bodyPr wrap="none" rtlCol="0">
              <a:spAutoFit/>
            </a:bodyPr>
            <a:lstStyle/>
            <a:p>
              <a:r>
                <a:rPr lang="en-US" sz="1000" i="1" dirty="0">
                  <a:solidFill>
                    <a:schemeClr val="accent6"/>
                  </a:solidFill>
                </a:rPr>
                <a:t>6 months</a:t>
              </a:r>
              <a:endParaRPr lang="en-GB" sz="1000" i="1" dirty="0">
                <a:solidFill>
                  <a:schemeClr val="accent6"/>
                </a:solidFill>
              </a:endParaRPr>
            </a:p>
          </p:txBody>
        </p:sp>
        <p:sp>
          <p:nvSpPr>
            <p:cNvPr id="17" name="TextBox 16">
              <a:extLst>
                <a:ext uri="{FF2B5EF4-FFF2-40B4-BE49-F238E27FC236}">
                  <a16:creationId xmlns:a16="http://schemas.microsoft.com/office/drawing/2014/main" id="{B895A6E6-10E0-4A6F-81F6-5136F0B7CD60}"/>
                </a:ext>
              </a:extLst>
            </p:cNvPr>
            <p:cNvSpPr txBox="1"/>
            <p:nvPr/>
          </p:nvSpPr>
          <p:spPr>
            <a:xfrm>
              <a:off x="3754454" y="6251127"/>
              <a:ext cx="679994" cy="246221"/>
            </a:xfrm>
            <a:prstGeom prst="rect">
              <a:avLst/>
            </a:prstGeom>
            <a:solidFill>
              <a:schemeClr val="bg1"/>
            </a:solidFill>
            <a:effectLst>
              <a:softEdge rad="63500"/>
            </a:effectLst>
          </p:spPr>
          <p:txBody>
            <a:bodyPr wrap="none" rtlCol="0">
              <a:spAutoFit/>
            </a:bodyPr>
            <a:lstStyle/>
            <a:p>
              <a:r>
                <a:rPr lang="en-US" sz="1000" i="1" dirty="0">
                  <a:solidFill>
                    <a:schemeClr val="accent6"/>
                  </a:solidFill>
                </a:rPr>
                <a:t>12 hours</a:t>
              </a:r>
              <a:endParaRPr lang="en-GB" sz="1000" i="1" dirty="0">
                <a:solidFill>
                  <a:schemeClr val="accent6"/>
                </a:solidFill>
              </a:endParaRPr>
            </a:p>
          </p:txBody>
        </p:sp>
        <p:sp>
          <p:nvSpPr>
            <p:cNvPr id="18" name="TextBox 17">
              <a:extLst>
                <a:ext uri="{FF2B5EF4-FFF2-40B4-BE49-F238E27FC236}">
                  <a16:creationId xmlns:a16="http://schemas.microsoft.com/office/drawing/2014/main" id="{33373CFF-8662-4916-839F-6E9136CC4024}"/>
                </a:ext>
              </a:extLst>
            </p:cNvPr>
            <p:cNvSpPr txBox="1"/>
            <p:nvPr/>
          </p:nvSpPr>
          <p:spPr>
            <a:xfrm>
              <a:off x="6914815" y="6251127"/>
              <a:ext cx="518091" cy="246221"/>
            </a:xfrm>
            <a:prstGeom prst="rect">
              <a:avLst/>
            </a:prstGeom>
            <a:solidFill>
              <a:schemeClr val="bg1"/>
            </a:solidFill>
            <a:effectLst>
              <a:softEdge rad="63500"/>
            </a:effectLst>
          </p:spPr>
          <p:txBody>
            <a:bodyPr wrap="none" rtlCol="0">
              <a:spAutoFit/>
            </a:bodyPr>
            <a:lstStyle/>
            <a:p>
              <a:r>
                <a:rPr lang="en-US" sz="1000" i="1" dirty="0">
                  <a:solidFill>
                    <a:schemeClr val="accent6"/>
                  </a:solidFill>
                </a:rPr>
                <a:t>Years</a:t>
              </a:r>
              <a:endParaRPr lang="en-GB" sz="1000" i="1" dirty="0">
                <a:solidFill>
                  <a:schemeClr val="accent6"/>
                </a:solidFill>
              </a:endParaRPr>
            </a:p>
          </p:txBody>
        </p:sp>
        <p:sp>
          <p:nvSpPr>
            <p:cNvPr id="19" name="TextBox 18">
              <a:extLst>
                <a:ext uri="{FF2B5EF4-FFF2-40B4-BE49-F238E27FC236}">
                  <a16:creationId xmlns:a16="http://schemas.microsoft.com/office/drawing/2014/main" id="{62FAF537-FA30-45E2-9D81-4BC768CC7127}"/>
                </a:ext>
              </a:extLst>
            </p:cNvPr>
            <p:cNvSpPr txBox="1"/>
            <p:nvPr/>
          </p:nvSpPr>
          <p:spPr>
            <a:xfrm>
              <a:off x="7709763" y="6251127"/>
              <a:ext cx="688009" cy="246221"/>
            </a:xfrm>
            <a:prstGeom prst="rect">
              <a:avLst/>
            </a:prstGeom>
            <a:solidFill>
              <a:schemeClr val="bg1"/>
            </a:solidFill>
            <a:effectLst>
              <a:softEdge rad="63500"/>
            </a:effectLst>
          </p:spPr>
          <p:txBody>
            <a:bodyPr wrap="none" rtlCol="0">
              <a:spAutoFit/>
            </a:bodyPr>
            <a:lstStyle/>
            <a:p>
              <a:r>
                <a:rPr lang="en-US" sz="1000" i="1" dirty="0">
                  <a:solidFill>
                    <a:schemeClr val="accent6"/>
                  </a:solidFill>
                </a:rPr>
                <a:t>Decades</a:t>
              </a:r>
              <a:endParaRPr lang="en-GB" sz="1000" i="1" dirty="0">
                <a:solidFill>
                  <a:schemeClr val="accent6"/>
                </a:solidFill>
              </a:endParaRPr>
            </a:p>
          </p:txBody>
        </p:sp>
        <p:sp>
          <p:nvSpPr>
            <p:cNvPr id="20" name="TextBox 19">
              <a:extLst>
                <a:ext uri="{FF2B5EF4-FFF2-40B4-BE49-F238E27FC236}">
                  <a16:creationId xmlns:a16="http://schemas.microsoft.com/office/drawing/2014/main" id="{52D12B44-AAB5-4C18-80C1-30A19BEE19C7}"/>
                </a:ext>
              </a:extLst>
            </p:cNvPr>
            <p:cNvSpPr txBox="1"/>
            <p:nvPr/>
          </p:nvSpPr>
          <p:spPr>
            <a:xfrm>
              <a:off x="5092953" y="6251127"/>
              <a:ext cx="476412" cy="246221"/>
            </a:xfrm>
            <a:prstGeom prst="rect">
              <a:avLst/>
            </a:prstGeom>
            <a:solidFill>
              <a:schemeClr val="bg1"/>
            </a:solidFill>
            <a:effectLst>
              <a:softEdge rad="63500"/>
            </a:effectLst>
          </p:spPr>
          <p:txBody>
            <a:bodyPr wrap="none" rtlCol="0">
              <a:spAutoFit/>
            </a:bodyPr>
            <a:lstStyle/>
            <a:p>
              <a:r>
                <a:rPr lang="en-US" sz="1000" i="1" dirty="0">
                  <a:solidFill>
                    <a:schemeClr val="accent6"/>
                  </a:solidFill>
                </a:rPr>
                <a:t>Days</a:t>
              </a:r>
              <a:endParaRPr lang="en-GB" sz="1000" i="1" dirty="0">
                <a:solidFill>
                  <a:schemeClr val="accent6"/>
                </a:solidFill>
              </a:endParaRPr>
            </a:p>
          </p:txBody>
        </p:sp>
        <p:sp>
          <p:nvSpPr>
            <p:cNvPr id="22" name="TextBox 21">
              <a:extLst>
                <a:ext uri="{FF2B5EF4-FFF2-40B4-BE49-F238E27FC236}">
                  <a16:creationId xmlns:a16="http://schemas.microsoft.com/office/drawing/2014/main" id="{348A5B89-445A-40BC-BC9B-A52B14EAB0C9}"/>
                </a:ext>
              </a:extLst>
            </p:cNvPr>
            <p:cNvSpPr txBox="1"/>
            <p:nvPr/>
          </p:nvSpPr>
          <p:spPr>
            <a:xfrm>
              <a:off x="2237885" y="6251127"/>
              <a:ext cx="811441" cy="246221"/>
            </a:xfrm>
            <a:prstGeom prst="rect">
              <a:avLst/>
            </a:prstGeom>
            <a:solidFill>
              <a:schemeClr val="bg1"/>
            </a:solidFill>
            <a:effectLst>
              <a:softEdge rad="63500"/>
            </a:effectLst>
          </p:spPr>
          <p:txBody>
            <a:bodyPr wrap="none" rtlCol="0">
              <a:spAutoFit/>
            </a:bodyPr>
            <a:lstStyle/>
            <a:p>
              <a:r>
                <a:rPr lang="en-US" sz="1000" i="1" dirty="0">
                  <a:solidFill>
                    <a:schemeClr val="accent6"/>
                  </a:solidFill>
                </a:rPr>
                <a:t>&lt; 1 second</a:t>
              </a:r>
              <a:endParaRPr lang="en-GB" sz="1000" i="1" dirty="0">
                <a:solidFill>
                  <a:schemeClr val="accent6"/>
                </a:solidFill>
              </a:endParaRPr>
            </a:p>
          </p:txBody>
        </p:sp>
        <p:sp>
          <p:nvSpPr>
            <p:cNvPr id="23" name="TextBox 22">
              <a:extLst>
                <a:ext uri="{FF2B5EF4-FFF2-40B4-BE49-F238E27FC236}">
                  <a16:creationId xmlns:a16="http://schemas.microsoft.com/office/drawing/2014/main" id="{3488B1AB-FA75-49CC-AAE3-CBA4C83253A6}"/>
                </a:ext>
              </a:extLst>
            </p:cNvPr>
            <p:cNvSpPr txBox="1"/>
            <p:nvPr/>
          </p:nvSpPr>
          <p:spPr>
            <a:xfrm rot="16200000">
              <a:off x="1153869" y="5076282"/>
              <a:ext cx="779381" cy="246221"/>
            </a:xfrm>
            <a:prstGeom prst="rect">
              <a:avLst/>
            </a:prstGeom>
            <a:solidFill>
              <a:schemeClr val="bg1"/>
            </a:solidFill>
            <a:effectLst>
              <a:softEdge rad="63500"/>
            </a:effectLst>
          </p:spPr>
          <p:txBody>
            <a:bodyPr wrap="none" rtlCol="0">
              <a:spAutoFit/>
            </a:bodyPr>
            <a:lstStyle/>
            <a:p>
              <a:r>
                <a:rPr lang="en-US" sz="1000" i="1" dirty="0">
                  <a:solidFill>
                    <a:schemeClr val="accent6"/>
                  </a:solidFill>
                </a:rPr>
                <a:t>Magnitude</a:t>
              </a:r>
              <a:endParaRPr lang="en-GB" sz="1000" i="1" dirty="0">
                <a:solidFill>
                  <a:schemeClr val="accent6"/>
                </a:solidFill>
              </a:endParaRPr>
            </a:p>
          </p:txBody>
        </p:sp>
        <p:sp>
          <p:nvSpPr>
            <p:cNvPr id="21" name="Rectangle 20">
              <a:extLst>
                <a:ext uri="{FF2B5EF4-FFF2-40B4-BE49-F238E27FC236}">
                  <a16:creationId xmlns:a16="http://schemas.microsoft.com/office/drawing/2014/main" id="{884C1AFB-CF7B-4AE9-8405-B2EDFEE1FE6E}"/>
                </a:ext>
              </a:extLst>
            </p:cNvPr>
            <p:cNvSpPr/>
            <p:nvPr/>
          </p:nvSpPr>
          <p:spPr>
            <a:xfrm>
              <a:off x="6358101" y="4067251"/>
              <a:ext cx="2164375" cy="307777"/>
            </a:xfrm>
            <a:prstGeom prst="rect">
              <a:avLst/>
            </a:prstGeom>
            <a:solidFill>
              <a:schemeClr val="bg1"/>
            </a:solidFill>
            <a:effectLst>
              <a:softEdge rad="31750"/>
            </a:effectLst>
          </p:spPr>
          <p:txBody>
            <a:bodyPr wrap="none">
              <a:spAutoFit/>
            </a:bodyPr>
            <a:lstStyle/>
            <a:p>
              <a:r>
                <a:rPr lang="en-US" sz="1400" dirty="0">
                  <a:solidFill>
                    <a:schemeClr val="accent5"/>
                  </a:solidFill>
                </a:rPr>
                <a:t>Geomorphologic - Rivers</a:t>
              </a:r>
              <a:endParaRPr lang="en-GB" sz="1400" dirty="0"/>
            </a:p>
          </p:txBody>
        </p:sp>
      </p:grpSp>
      <p:sp>
        <p:nvSpPr>
          <p:cNvPr id="4" name="TextBox 3">
            <a:extLst>
              <a:ext uri="{FF2B5EF4-FFF2-40B4-BE49-F238E27FC236}">
                <a16:creationId xmlns:a16="http://schemas.microsoft.com/office/drawing/2014/main" id="{62638C34-EE2D-40CE-86F8-9B268FECDAA8}"/>
              </a:ext>
            </a:extLst>
          </p:cNvPr>
          <p:cNvSpPr txBox="1"/>
          <p:nvPr/>
        </p:nvSpPr>
        <p:spPr>
          <a:xfrm>
            <a:off x="727200" y="3168862"/>
            <a:ext cx="5357047" cy="830997"/>
          </a:xfrm>
          <a:prstGeom prst="rect">
            <a:avLst/>
          </a:prstGeom>
          <a:noFill/>
        </p:spPr>
        <p:txBody>
          <a:bodyPr wrap="square" rtlCol="0">
            <a:spAutoFit/>
          </a:bodyPr>
          <a:lstStyle/>
          <a:p>
            <a:pPr algn="r"/>
            <a:r>
              <a:rPr lang="en-US" sz="1600" b="1" u="sng" dirty="0">
                <a:solidFill>
                  <a:schemeClr val="accent6"/>
                </a:solidFill>
              </a:rPr>
              <a:t>All slabs bend</a:t>
            </a:r>
            <a:r>
              <a:rPr lang="en-US" sz="1600" b="1" dirty="0">
                <a:solidFill>
                  <a:schemeClr val="accent6"/>
                </a:solidFill>
              </a:rPr>
              <a:t>, and their movements can impose an </a:t>
            </a:r>
            <a:br>
              <a:rPr lang="en-US" sz="1600" b="1" dirty="0">
                <a:solidFill>
                  <a:schemeClr val="accent6"/>
                </a:solidFill>
              </a:rPr>
            </a:br>
            <a:r>
              <a:rPr lang="en-US" sz="1600" b="1" dirty="0">
                <a:solidFill>
                  <a:schemeClr val="accent6"/>
                </a:solidFill>
              </a:rPr>
              <a:t>upper limit on alignment if their behavior </a:t>
            </a:r>
            <a:br>
              <a:rPr lang="en-US" sz="1600" b="1" dirty="0">
                <a:solidFill>
                  <a:schemeClr val="accent6"/>
                </a:solidFill>
              </a:rPr>
            </a:br>
            <a:r>
              <a:rPr lang="en-US" sz="1600" b="1" dirty="0">
                <a:solidFill>
                  <a:schemeClr val="accent6"/>
                </a:solidFill>
              </a:rPr>
              <a:t>is not properly considered!</a:t>
            </a:r>
            <a:endParaRPr lang="en-GB" sz="1600" b="1" dirty="0">
              <a:solidFill>
                <a:schemeClr val="accent6"/>
              </a:solidFill>
            </a:endParaRPr>
          </a:p>
        </p:txBody>
      </p:sp>
    </p:spTree>
    <p:extLst>
      <p:ext uri="{BB962C8B-B14F-4D97-AF65-F5344CB8AC3E}">
        <p14:creationId xmlns:p14="http://schemas.microsoft.com/office/powerpoint/2010/main" val="2729564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726E3-99E0-4A28-9E56-EBE1634588F7}"/>
              </a:ext>
            </a:extLst>
          </p:cNvPr>
          <p:cNvSpPr>
            <a:spLocks noGrp="1"/>
          </p:cNvSpPr>
          <p:nvPr>
            <p:ph type="title"/>
          </p:nvPr>
        </p:nvSpPr>
        <p:spPr/>
        <p:txBody>
          <a:bodyPr/>
          <a:lstStyle/>
          <a:p>
            <a:r>
              <a:rPr lang="en-US" dirty="0"/>
              <a:t>The ESRF</a:t>
            </a:r>
            <a:endParaRPr lang="en-GB" dirty="0"/>
          </a:p>
        </p:txBody>
      </p:sp>
      <p:sp>
        <p:nvSpPr>
          <p:cNvPr id="3" name="Footer Placeholder 2">
            <a:extLst>
              <a:ext uri="{FF2B5EF4-FFF2-40B4-BE49-F238E27FC236}">
                <a16:creationId xmlns:a16="http://schemas.microsoft.com/office/drawing/2014/main" id="{5DE82EB4-EC0B-4192-9429-565A2E9ED8C4}"/>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sp>
        <p:nvSpPr>
          <p:cNvPr id="15" name="TextBox 14">
            <a:extLst>
              <a:ext uri="{FF2B5EF4-FFF2-40B4-BE49-F238E27FC236}">
                <a16:creationId xmlns:a16="http://schemas.microsoft.com/office/drawing/2014/main" id="{A937E4C5-9F31-4769-8A44-7981CEAECC1D}"/>
              </a:ext>
            </a:extLst>
          </p:cNvPr>
          <p:cNvSpPr txBox="1"/>
          <p:nvPr/>
        </p:nvSpPr>
        <p:spPr>
          <a:xfrm>
            <a:off x="727201" y="4363932"/>
            <a:ext cx="8416802" cy="1200329"/>
          </a:xfrm>
          <a:prstGeom prst="rect">
            <a:avLst/>
          </a:prstGeom>
          <a:noFill/>
        </p:spPr>
        <p:txBody>
          <a:bodyPr wrap="square" rtlCol="0">
            <a:spAutoFit/>
          </a:bodyPr>
          <a:lstStyle/>
          <a:p>
            <a:r>
              <a:rPr lang="en-US" dirty="0">
                <a:solidFill>
                  <a:schemeClr val="accent6"/>
                </a:solidFill>
              </a:rPr>
              <a:t>A ESRF is composed of two main elements:</a:t>
            </a:r>
          </a:p>
          <a:p>
            <a:pPr marL="627063" indent="-285750">
              <a:buFont typeface="Arial" panose="020B0604020202020204" pitchFamily="34" charset="0"/>
              <a:buChar char="•"/>
            </a:pPr>
            <a:r>
              <a:rPr lang="en-US" dirty="0">
                <a:solidFill>
                  <a:schemeClr val="accent6"/>
                </a:solidFill>
              </a:rPr>
              <a:t>A particle accelerator that generates synchrotron radiation – the source,</a:t>
            </a:r>
          </a:p>
          <a:p>
            <a:pPr marL="627063" indent="-285750">
              <a:buFont typeface="Arial" panose="020B0604020202020204" pitchFamily="34" charset="0"/>
              <a:buChar char="•"/>
            </a:pPr>
            <a:r>
              <a:rPr lang="en-US" dirty="0">
                <a:solidFill>
                  <a:schemeClr val="accent6"/>
                </a:solidFill>
              </a:rPr>
              <a:t>Beamline(s) that use the synchrotron radiation generated by the accelerator to study matter.</a:t>
            </a:r>
          </a:p>
        </p:txBody>
      </p:sp>
      <p:pic>
        <p:nvPicPr>
          <p:cNvPr id="16" name="Picture 15" descr="synchrotron.gif">
            <a:extLst>
              <a:ext uri="{FF2B5EF4-FFF2-40B4-BE49-F238E27FC236}">
                <a16:creationId xmlns:a16="http://schemas.microsoft.com/office/drawing/2014/main" id="{DEDD2B4E-A853-43B0-8B2C-80A0C863C64B}"/>
              </a:ext>
            </a:extLst>
          </p:cNvPr>
          <p:cNvPicPr>
            <a:picLocks noChangeAspect="1"/>
          </p:cNvPicPr>
          <p:nvPr/>
        </p:nvPicPr>
        <p:blipFill>
          <a:blip r:embed="rId2" cstate="print">
            <a:clrChange>
              <a:clrFrom>
                <a:srgbClr val="FFFFFF"/>
              </a:clrFrom>
              <a:clrTo>
                <a:srgbClr val="FFFFFF">
                  <a:alpha val="0"/>
                </a:srgbClr>
              </a:clrTo>
            </a:clrChange>
            <a:duotone>
              <a:schemeClr val="accent1">
                <a:shade val="45000"/>
                <a:satMod val="135000"/>
              </a:schemeClr>
              <a:prstClr val="white"/>
            </a:duotone>
          </a:blip>
          <a:stretch>
            <a:fillRect/>
          </a:stretch>
        </p:blipFill>
        <p:spPr>
          <a:xfrm>
            <a:off x="4" y="873546"/>
            <a:ext cx="5381625" cy="3143250"/>
          </a:xfrm>
          <a:prstGeom prst="rect">
            <a:avLst/>
          </a:prstGeom>
        </p:spPr>
      </p:pic>
      <p:cxnSp>
        <p:nvCxnSpPr>
          <p:cNvPr id="17" name="Straight Connector 16">
            <a:extLst>
              <a:ext uri="{FF2B5EF4-FFF2-40B4-BE49-F238E27FC236}">
                <a16:creationId xmlns:a16="http://schemas.microsoft.com/office/drawing/2014/main" id="{1D2758E7-1761-4E21-89F3-174980A0881E}"/>
              </a:ext>
            </a:extLst>
          </p:cNvPr>
          <p:cNvCxnSpPr/>
          <p:nvPr/>
        </p:nvCxnSpPr>
        <p:spPr>
          <a:xfrm flipH="1" flipV="1">
            <a:off x="1804466" y="2604128"/>
            <a:ext cx="450087" cy="16598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Freeform 10">
            <a:extLst>
              <a:ext uri="{FF2B5EF4-FFF2-40B4-BE49-F238E27FC236}">
                <a16:creationId xmlns:a16="http://schemas.microsoft.com/office/drawing/2014/main" id="{4007FCC2-51E8-414E-9B7A-6FC3FD542E71}"/>
              </a:ext>
            </a:extLst>
          </p:cNvPr>
          <p:cNvSpPr/>
          <p:nvPr/>
        </p:nvSpPr>
        <p:spPr>
          <a:xfrm>
            <a:off x="1622535" y="2572837"/>
            <a:ext cx="180794" cy="34768"/>
          </a:xfrm>
          <a:custGeom>
            <a:avLst/>
            <a:gdLst>
              <a:gd name="connsiteX0" fmla="*/ 180794 w 180794"/>
              <a:gd name="connsiteY0" fmla="*/ 34768 h 34768"/>
              <a:gd name="connsiteX1" fmla="*/ 125165 w 180794"/>
              <a:gd name="connsiteY1" fmla="*/ 24337 h 34768"/>
              <a:gd name="connsiteX2" fmla="*/ 0 w 180794"/>
              <a:gd name="connsiteY2" fmla="*/ 0 h 34768"/>
              <a:gd name="connsiteX0" fmla="*/ 180794 w 180794"/>
              <a:gd name="connsiteY0" fmla="*/ 34768 h 34768"/>
              <a:gd name="connsiteX1" fmla="*/ 131989 w 180794"/>
              <a:gd name="connsiteY1" fmla="*/ 7277 h 34768"/>
              <a:gd name="connsiteX2" fmla="*/ 0 w 180794"/>
              <a:gd name="connsiteY2" fmla="*/ 0 h 34768"/>
              <a:gd name="connsiteX0" fmla="*/ 180794 w 180794"/>
              <a:gd name="connsiteY0" fmla="*/ 34768 h 34768"/>
              <a:gd name="connsiteX1" fmla="*/ 97870 w 180794"/>
              <a:gd name="connsiteY1" fmla="*/ 10689 h 34768"/>
              <a:gd name="connsiteX2" fmla="*/ 0 w 180794"/>
              <a:gd name="connsiteY2" fmla="*/ 0 h 34768"/>
            </a:gdLst>
            <a:ahLst/>
            <a:cxnLst>
              <a:cxn ang="0">
                <a:pos x="connsiteX0" y="connsiteY0"/>
              </a:cxn>
              <a:cxn ang="0">
                <a:pos x="connsiteX1" y="connsiteY1"/>
              </a:cxn>
              <a:cxn ang="0">
                <a:pos x="connsiteX2" y="connsiteY2"/>
              </a:cxn>
            </a:cxnLst>
            <a:rect l="l" t="t" r="r" b="b"/>
            <a:pathLst>
              <a:path w="180794" h="34768">
                <a:moveTo>
                  <a:pt x="180794" y="34768"/>
                </a:moveTo>
                <a:lnTo>
                  <a:pt x="97870" y="10689"/>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a:extLst>
              <a:ext uri="{FF2B5EF4-FFF2-40B4-BE49-F238E27FC236}">
                <a16:creationId xmlns:a16="http://schemas.microsoft.com/office/drawing/2014/main" id="{9DD92562-C599-4F05-BE04-259F76D204D4}"/>
              </a:ext>
            </a:extLst>
          </p:cNvPr>
          <p:cNvSpPr/>
          <p:nvPr/>
        </p:nvSpPr>
        <p:spPr>
          <a:xfrm rot="60000">
            <a:off x="522376" y="2193881"/>
            <a:ext cx="4244453" cy="133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Oval 19">
            <a:extLst>
              <a:ext uri="{FF2B5EF4-FFF2-40B4-BE49-F238E27FC236}">
                <a16:creationId xmlns:a16="http://schemas.microsoft.com/office/drawing/2014/main" id="{8BB944A8-79D2-4885-B425-979F2CF0D222}"/>
              </a:ext>
            </a:extLst>
          </p:cNvPr>
          <p:cNvSpPr/>
          <p:nvPr/>
        </p:nvSpPr>
        <p:spPr>
          <a:xfrm rot="-120000">
            <a:off x="1237176" y="2301657"/>
            <a:ext cx="1016806" cy="270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Freeform 12">
            <a:extLst>
              <a:ext uri="{FF2B5EF4-FFF2-40B4-BE49-F238E27FC236}">
                <a16:creationId xmlns:a16="http://schemas.microsoft.com/office/drawing/2014/main" id="{5D68F0AF-BEBB-4034-AA6F-DA734B429C99}"/>
              </a:ext>
            </a:extLst>
          </p:cNvPr>
          <p:cNvSpPr/>
          <p:nvPr/>
        </p:nvSpPr>
        <p:spPr>
          <a:xfrm>
            <a:off x="1299949" y="2241042"/>
            <a:ext cx="457200" cy="139889"/>
          </a:xfrm>
          <a:custGeom>
            <a:avLst/>
            <a:gdLst>
              <a:gd name="connsiteX0" fmla="*/ 0 w 457200"/>
              <a:gd name="connsiteY0" fmla="*/ 139889 h 139889"/>
              <a:gd name="connsiteX1" fmla="*/ 228600 w 457200"/>
              <a:gd name="connsiteY1" fmla="*/ 47767 h 139889"/>
              <a:gd name="connsiteX2" fmla="*/ 457200 w 457200"/>
              <a:gd name="connsiteY2" fmla="*/ 0 h 139889"/>
              <a:gd name="connsiteX3" fmla="*/ 457200 w 457200"/>
              <a:gd name="connsiteY3" fmla="*/ 0 h 139889"/>
              <a:gd name="connsiteX4" fmla="*/ 457200 w 457200"/>
              <a:gd name="connsiteY4" fmla="*/ 0 h 139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 h="139889">
                <a:moveTo>
                  <a:pt x="0" y="139889"/>
                </a:moveTo>
                <a:cubicBezTo>
                  <a:pt x="76200" y="105485"/>
                  <a:pt x="152400" y="71082"/>
                  <a:pt x="228600" y="47767"/>
                </a:cubicBezTo>
                <a:cubicBezTo>
                  <a:pt x="304800" y="24452"/>
                  <a:pt x="457200" y="0"/>
                  <a:pt x="457200" y="0"/>
                </a:cubicBezTo>
                <a:lnTo>
                  <a:pt x="457200" y="0"/>
                </a:lnTo>
                <a:lnTo>
                  <a:pt x="45720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2" name="Straight Connector 21">
            <a:extLst>
              <a:ext uri="{FF2B5EF4-FFF2-40B4-BE49-F238E27FC236}">
                <a16:creationId xmlns:a16="http://schemas.microsoft.com/office/drawing/2014/main" id="{487CF93E-0416-473C-ACE9-2D439A55C1F9}"/>
              </a:ext>
            </a:extLst>
          </p:cNvPr>
          <p:cNvCxnSpPr>
            <a:stCxn id="19" idx="5"/>
          </p:cNvCxnSpPr>
          <p:nvPr/>
        </p:nvCxnSpPr>
        <p:spPr>
          <a:xfrm flipH="1">
            <a:off x="3090337" y="3356936"/>
            <a:ext cx="1046459" cy="328775"/>
          </a:xfrm>
          <a:prstGeom prst="line">
            <a:avLst/>
          </a:prstGeom>
          <a:ln w="28575">
            <a:solidFill>
              <a:schemeClr val="accent1"/>
            </a:solidFill>
          </a:ln>
          <a:effectLst>
            <a:glow rad="1397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20C10B4-1CD8-4558-9003-19242046C804}"/>
              </a:ext>
            </a:extLst>
          </p:cNvPr>
          <p:cNvSpPr txBox="1"/>
          <p:nvPr/>
        </p:nvSpPr>
        <p:spPr>
          <a:xfrm>
            <a:off x="6036737" y="803226"/>
            <a:ext cx="3107267" cy="738664"/>
          </a:xfrm>
          <a:prstGeom prst="rect">
            <a:avLst/>
          </a:prstGeom>
          <a:noFill/>
        </p:spPr>
        <p:txBody>
          <a:bodyPr wrap="square" rtlCol="0">
            <a:spAutoFit/>
          </a:bodyPr>
          <a:lstStyle/>
          <a:p>
            <a:r>
              <a:rPr lang="en-US" sz="1400" dirty="0">
                <a:solidFill>
                  <a:schemeClr val="accent6"/>
                </a:solidFill>
              </a:rPr>
              <a:t>The linear accelerator (linac) accelerates the electrons from rest mass to 100 MeV</a:t>
            </a:r>
            <a:endParaRPr lang="en-GB" sz="1400" dirty="0">
              <a:solidFill>
                <a:schemeClr val="accent6"/>
              </a:solidFill>
            </a:endParaRPr>
          </a:p>
        </p:txBody>
      </p:sp>
      <p:sp>
        <p:nvSpPr>
          <p:cNvPr id="24" name="TextBox 23">
            <a:extLst>
              <a:ext uri="{FF2B5EF4-FFF2-40B4-BE49-F238E27FC236}">
                <a16:creationId xmlns:a16="http://schemas.microsoft.com/office/drawing/2014/main" id="{30B0E00E-3BEC-4C3C-99DB-D6743ABD13AD}"/>
              </a:ext>
            </a:extLst>
          </p:cNvPr>
          <p:cNvSpPr txBox="1"/>
          <p:nvPr/>
        </p:nvSpPr>
        <p:spPr>
          <a:xfrm>
            <a:off x="6036737" y="1628944"/>
            <a:ext cx="3107267" cy="523220"/>
          </a:xfrm>
          <a:prstGeom prst="rect">
            <a:avLst/>
          </a:prstGeom>
          <a:noFill/>
        </p:spPr>
        <p:txBody>
          <a:bodyPr wrap="square" rtlCol="0">
            <a:spAutoFit/>
          </a:bodyPr>
          <a:lstStyle/>
          <a:p>
            <a:r>
              <a:rPr lang="en-US" sz="1400" dirty="0">
                <a:solidFill>
                  <a:schemeClr val="accent6"/>
                </a:solidFill>
              </a:rPr>
              <a:t>The booster accelerates the electrons from 100MeV to 6GeV</a:t>
            </a:r>
            <a:endParaRPr lang="en-GB" sz="1400" dirty="0">
              <a:solidFill>
                <a:schemeClr val="accent6"/>
              </a:solidFill>
            </a:endParaRPr>
          </a:p>
        </p:txBody>
      </p:sp>
      <p:sp>
        <p:nvSpPr>
          <p:cNvPr id="25" name="TextBox 24">
            <a:extLst>
              <a:ext uri="{FF2B5EF4-FFF2-40B4-BE49-F238E27FC236}">
                <a16:creationId xmlns:a16="http://schemas.microsoft.com/office/drawing/2014/main" id="{390E2ED4-746B-4982-B5BB-F043774E8207}"/>
              </a:ext>
            </a:extLst>
          </p:cNvPr>
          <p:cNvSpPr txBox="1"/>
          <p:nvPr/>
        </p:nvSpPr>
        <p:spPr>
          <a:xfrm>
            <a:off x="6036737" y="2239218"/>
            <a:ext cx="3107267" cy="523220"/>
          </a:xfrm>
          <a:prstGeom prst="rect">
            <a:avLst/>
          </a:prstGeom>
          <a:noFill/>
        </p:spPr>
        <p:txBody>
          <a:bodyPr wrap="square" rtlCol="0">
            <a:spAutoFit/>
          </a:bodyPr>
          <a:lstStyle/>
          <a:p>
            <a:r>
              <a:rPr lang="en-US" sz="1400" dirty="0">
                <a:solidFill>
                  <a:schemeClr val="accent6"/>
                </a:solidFill>
              </a:rPr>
              <a:t>The storage ring keeps the electrons circulating at 6GeV for many hours</a:t>
            </a:r>
            <a:endParaRPr lang="en-GB" sz="1400" dirty="0">
              <a:solidFill>
                <a:schemeClr val="accent6"/>
              </a:solidFill>
            </a:endParaRPr>
          </a:p>
        </p:txBody>
      </p:sp>
      <p:sp>
        <p:nvSpPr>
          <p:cNvPr id="26" name="TextBox 25">
            <a:extLst>
              <a:ext uri="{FF2B5EF4-FFF2-40B4-BE49-F238E27FC236}">
                <a16:creationId xmlns:a16="http://schemas.microsoft.com/office/drawing/2014/main" id="{B33BE8A0-90E5-402F-A299-3DB4C3B76FC7}"/>
              </a:ext>
            </a:extLst>
          </p:cNvPr>
          <p:cNvSpPr txBox="1"/>
          <p:nvPr/>
        </p:nvSpPr>
        <p:spPr>
          <a:xfrm>
            <a:off x="6036737" y="2849491"/>
            <a:ext cx="3107267" cy="738664"/>
          </a:xfrm>
          <a:prstGeom prst="rect">
            <a:avLst/>
          </a:prstGeom>
          <a:noFill/>
        </p:spPr>
        <p:txBody>
          <a:bodyPr wrap="square" rtlCol="0">
            <a:spAutoFit/>
          </a:bodyPr>
          <a:lstStyle/>
          <a:p>
            <a:r>
              <a:rPr lang="en-US" sz="1400" dirty="0">
                <a:solidFill>
                  <a:schemeClr val="accent6"/>
                </a:solidFill>
              </a:rPr>
              <a:t>The 6GeV electrons produce synchrotron radiation in a tangential direction to the beam travel</a:t>
            </a:r>
            <a:endParaRPr lang="en-GB" sz="1400" dirty="0">
              <a:solidFill>
                <a:schemeClr val="accent6"/>
              </a:solidFill>
            </a:endParaRPr>
          </a:p>
        </p:txBody>
      </p:sp>
    </p:spTree>
    <p:extLst>
      <p:ext uri="{BB962C8B-B14F-4D97-AF65-F5344CB8AC3E}">
        <p14:creationId xmlns:p14="http://schemas.microsoft.com/office/powerpoint/2010/main" val="325221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CFCF5-0604-4344-82C6-C75B8BE3E1DF}"/>
              </a:ext>
            </a:extLst>
          </p:cNvPr>
          <p:cNvSpPr>
            <a:spLocks noGrp="1"/>
          </p:cNvSpPr>
          <p:nvPr>
            <p:ph type="title"/>
          </p:nvPr>
        </p:nvSpPr>
        <p:spPr/>
        <p:txBody>
          <a:bodyPr/>
          <a:lstStyle/>
          <a:p>
            <a:r>
              <a:rPr lang="en-US" dirty="0"/>
              <a:t>The ESRF X-rays for science</a:t>
            </a:r>
            <a:endParaRPr lang="en-GB" dirty="0"/>
          </a:p>
        </p:txBody>
      </p:sp>
      <p:sp>
        <p:nvSpPr>
          <p:cNvPr id="3" name="Footer Placeholder 2">
            <a:extLst>
              <a:ext uri="{FF2B5EF4-FFF2-40B4-BE49-F238E27FC236}">
                <a16:creationId xmlns:a16="http://schemas.microsoft.com/office/drawing/2014/main" id="{8CE2904A-ED50-41E4-868C-BFF739E839E3}"/>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a:extLst>
              <a:ext uri="{FF2B5EF4-FFF2-40B4-BE49-F238E27FC236}">
                <a16:creationId xmlns:a16="http://schemas.microsoft.com/office/drawing/2014/main" id="{3906532F-1069-49CB-A5BF-D1059F25F439}"/>
              </a:ext>
            </a:extLst>
          </p:cNvPr>
          <p:cNvPicPr>
            <a:picLocks noChangeAspect="1"/>
          </p:cNvPicPr>
          <p:nvPr/>
        </p:nvPicPr>
        <p:blipFill>
          <a:blip r:embed="rId2"/>
          <a:stretch>
            <a:fillRect/>
          </a:stretch>
        </p:blipFill>
        <p:spPr>
          <a:xfrm>
            <a:off x="727200" y="2083367"/>
            <a:ext cx="5771576" cy="1980000"/>
          </a:xfrm>
          <a:prstGeom prst="rect">
            <a:avLst/>
          </a:prstGeom>
        </p:spPr>
      </p:pic>
      <p:pic>
        <p:nvPicPr>
          <p:cNvPr id="5" name="Picture 4">
            <a:extLst>
              <a:ext uri="{FF2B5EF4-FFF2-40B4-BE49-F238E27FC236}">
                <a16:creationId xmlns:a16="http://schemas.microsoft.com/office/drawing/2014/main" id="{4AD6BA1B-96D7-4633-8A66-AD2C631B6DF4}"/>
              </a:ext>
            </a:extLst>
          </p:cNvPr>
          <p:cNvPicPr>
            <a:picLocks noChangeAspect="1"/>
          </p:cNvPicPr>
          <p:nvPr/>
        </p:nvPicPr>
        <p:blipFill>
          <a:blip r:embed="rId3"/>
          <a:stretch>
            <a:fillRect/>
          </a:stretch>
        </p:blipFill>
        <p:spPr>
          <a:xfrm>
            <a:off x="3015541" y="4129855"/>
            <a:ext cx="5948461" cy="1980000"/>
          </a:xfrm>
          <a:prstGeom prst="rect">
            <a:avLst/>
          </a:prstGeom>
        </p:spPr>
      </p:pic>
      <p:pic>
        <p:nvPicPr>
          <p:cNvPr id="7" name="Picture 6">
            <a:extLst>
              <a:ext uri="{FF2B5EF4-FFF2-40B4-BE49-F238E27FC236}">
                <a16:creationId xmlns:a16="http://schemas.microsoft.com/office/drawing/2014/main" id="{9D9221E0-A1D1-4D99-AA4E-825006A72813}"/>
              </a:ext>
            </a:extLst>
          </p:cNvPr>
          <p:cNvPicPr>
            <a:picLocks noChangeAspect="1"/>
          </p:cNvPicPr>
          <p:nvPr/>
        </p:nvPicPr>
        <p:blipFill rotWithShape="1">
          <a:blip r:embed="rId4">
            <a:extLst>
              <a:ext uri="{28A0092B-C50C-407E-A947-70E740481C1C}">
                <a14:useLocalDpi xmlns:a14="http://schemas.microsoft.com/office/drawing/2010/main" val="0"/>
              </a:ext>
            </a:extLst>
          </a:blip>
          <a:srcRect t="19556"/>
          <a:stretch/>
        </p:blipFill>
        <p:spPr>
          <a:xfrm>
            <a:off x="2253472" y="828879"/>
            <a:ext cx="6710528" cy="1188000"/>
          </a:xfrm>
          <a:prstGeom prst="rect">
            <a:avLst/>
          </a:prstGeom>
        </p:spPr>
      </p:pic>
      <p:sp>
        <p:nvSpPr>
          <p:cNvPr id="8" name="TextBox 7">
            <a:extLst>
              <a:ext uri="{FF2B5EF4-FFF2-40B4-BE49-F238E27FC236}">
                <a16:creationId xmlns:a16="http://schemas.microsoft.com/office/drawing/2014/main" id="{E24FE346-BDBC-4BD3-BD44-FB7D2A4F611B}"/>
              </a:ext>
            </a:extLst>
          </p:cNvPr>
          <p:cNvSpPr txBox="1"/>
          <p:nvPr/>
        </p:nvSpPr>
        <p:spPr>
          <a:xfrm>
            <a:off x="6646745" y="2427892"/>
            <a:ext cx="2317257" cy="1200329"/>
          </a:xfrm>
          <a:prstGeom prst="rect">
            <a:avLst/>
          </a:prstGeom>
          <a:noFill/>
        </p:spPr>
        <p:txBody>
          <a:bodyPr wrap="square" rtlCol="0">
            <a:spAutoFit/>
          </a:bodyPr>
          <a:lstStyle/>
          <a:p>
            <a:r>
              <a:rPr lang="en-US" sz="1200" dirty="0">
                <a:solidFill>
                  <a:schemeClr val="accent6"/>
                </a:solidFill>
              </a:rPr>
              <a:t>Scientists use the ESRF to explore everything from exotic states of matter to snake fossils to the reason why chocolate sometimes develops a white film when it melts …</a:t>
            </a:r>
            <a:endParaRPr lang="en-GB" sz="1200" dirty="0">
              <a:solidFill>
                <a:schemeClr val="accent6"/>
              </a:solidFill>
            </a:endParaRPr>
          </a:p>
        </p:txBody>
      </p:sp>
    </p:spTree>
    <p:extLst>
      <p:ext uri="{BB962C8B-B14F-4D97-AF65-F5344CB8AC3E}">
        <p14:creationId xmlns:p14="http://schemas.microsoft.com/office/powerpoint/2010/main" val="2538214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ESRF Upgrade </a:t>
            </a:r>
            <a:r>
              <a:rPr lang="en-US" dirty="0" err="1"/>
              <a:t>programme</a:t>
            </a:r>
            <a:endParaRPr lang="en-GB" dirty="0"/>
          </a:p>
        </p:txBody>
      </p:sp>
      <p:sp>
        <p:nvSpPr>
          <p:cNvPr id="3" name="Footer Placeholder 2"/>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4384" y="3440638"/>
            <a:ext cx="6861117" cy="298946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3432" y="3441197"/>
            <a:ext cx="6861117" cy="2989465"/>
          </a:xfrm>
          <a:prstGeom prst="rect">
            <a:avLst/>
          </a:prstGeom>
        </p:spPr>
      </p:pic>
      <p:grpSp>
        <p:nvGrpSpPr>
          <p:cNvPr id="6" name="Group 5"/>
          <p:cNvGrpSpPr/>
          <p:nvPr/>
        </p:nvGrpSpPr>
        <p:grpSpPr>
          <a:xfrm>
            <a:off x="342000" y="819000"/>
            <a:ext cx="3790956" cy="2185182"/>
            <a:chOff x="386291" y="1738818"/>
            <a:chExt cx="3790956" cy="2185182"/>
          </a:xfrm>
        </p:grpSpPr>
        <p:sp>
          <p:nvSpPr>
            <p:cNvPr id="7" name="Rectangle 6"/>
            <p:cNvSpPr/>
            <p:nvPr/>
          </p:nvSpPr>
          <p:spPr>
            <a:xfrm>
              <a:off x="386291" y="1832954"/>
              <a:ext cx="3790956" cy="20910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7"/>
            <p:cNvSpPr/>
            <p:nvPr/>
          </p:nvSpPr>
          <p:spPr>
            <a:xfrm>
              <a:off x="386291" y="2477405"/>
              <a:ext cx="3724956" cy="14465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7800" indent="-177800"/>
              <a:r>
                <a:rPr lang="en-US" sz="1400" dirty="0">
                  <a:solidFill>
                    <a:schemeClr val="accent6"/>
                  </a:solidFill>
                  <a:cs typeface="Calibri"/>
                </a:rPr>
                <a:t>- 	Construction of 19 new-generation experimental stations to explore the nanoworld</a:t>
              </a:r>
            </a:p>
            <a:p>
              <a:pPr marL="177800" indent="-177800"/>
              <a:r>
                <a:rPr lang="en-US" sz="1400" dirty="0">
                  <a:solidFill>
                    <a:schemeClr val="accent6"/>
                  </a:solidFill>
                  <a:cs typeface="Calibri"/>
                </a:rPr>
                <a:t>- 	Creation of a new ultra-stable experimental hall</a:t>
              </a:r>
            </a:p>
            <a:p>
              <a:pPr marL="177800" indent="-177800"/>
              <a:r>
                <a:rPr lang="en-US" sz="1400" dirty="0">
                  <a:solidFill>
                    <a:schemeClr val="accent6"/>
                  </a:solidFill>
                  <a:cs typeface="Calibri"/>
                </a:rPr>
                <a:t>- 	Improvement and refurbishment of most of the cutting-edge scientific equipment and accelerator infrastructure</a:t>
              </a:r>
              <a:endParaRPr lang="en-US" altLang="ko-KR" sz="1400" b="1" dirty="0">
                <a:solidFill>
                  <a:schemeClr val="accent6"/>
                </a:solidFill>
                <a:ea typeface="Gulim" pitchFamily="34" charset="-127"/>
                <a:cs typeface="Calibri"/>
              </a:endParaRPr>
            </a:p>
          </p:txBody>
        </p:sp>
        <p:sp>
          <p:nvSpPr>
            <p:cNvPr id="9" name="Rectangle 8"/>
            <p:cNvSpPr/>
            <p:nvPr/>
          </p:nvSpPr>
          <p:spPr>
            <a:xfrm>
              <a:off x="386291" y="1738818"/>
              <a:ext cx="926369" cy="7721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rgbClr val="132577"/>
                  </a:solidFill>
                </a:rPr>
                <a:t>2009</a:t>
              </a:r>
            </a:p>
            <a:p>
              <a:r>
                <a:rPr lang="en-US" sz="1400" dirty="0">
                  <a:solidFill>
                    <a:srgbClr val="132577"/>
                  </a:solidFill>
                </a:rPr>
                <a:t>2015</a:t>
              </a:r>
              <a:endParaRPr lang="fr-FR" sz="1400" dirty="0">
                <a:solidFill>
                  <a:srgbClr val="132577"/>
                </a:solidFill>
              </a:endParaRPr>
            </a:p>
          </p:txBody>
        </p:sp>
        <p:sp>
          <p:nvSpPr>
            <p:cNvPr id="10" name="Rectangle 9"/>
            <p:cNvSpPr/>
            <p:nvPr/>
          </p:nvSpPr>
          <p:spPr>
            <a:xfrm>
              <a:off x="956274" y="1832954"/>
              <a:ext cx="3154973" cy="5838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rgbClr val="132577"/>
                  </a:solidFill>
                </a:rPr>
                <a:t>Upgrade PHASE I – 160 M€</a:t>
              </a:r>
            </a:p>
            <a:p>
              <a:r>
                <a:rPr lang="en-US" sz="1200" dirty="0">
                  <a:solidFill>
                    <a:schemeClr val="tx1">
                      <a:lumMod val="65000"/>
                      <a:lumOff val="35000"/>
                    </a:schemeClr>
                  </a:solidFill>
                </a:rPr>
                <a:t>In time and within budget</a:t>
              </a:r>
            </a:p>
          </p:txBody>
        </p:sp>
        <p:cxnSp>
          <p:nvCxnSpPr>
            <p:cNvPr id="11" name="Straight Connector 10"/>
            <p:cNvCxnSpPr/>
            <p:nvPr/>
          </p:nvCxnSpPr>
          <p:spPr>
            <a:xfrm>
              <a:off x="477000" y="2416802"/>
              <a:ext cx="3634247" cy="0"/>
            </a:xfrm>
            <a:prstGeom prst="line">
              <a:avLst/>
            </a:prstGeom>
            <a:ln w="76200">
              <a:solidFill>
                <a:srgbClr val="AF007C"/>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4977002" y="833186"/>
            <a:ext cx="3823583" cy="2479976"/>
            <a:chOff x="4818717" y="1939024"/>
            <a:chExt cx="3823583" cy="2479976"/>
          </a:xfrm>
        </p:grpSpPr>
        <p:sp>
          <p:nvSpPr>
            <p:cNvPr id="13" name="Rectangle 12"/>
            <p:cNvSpPr/>
            <p:nvPr/>
          </p:nvSpPr>
          <p:spPr>
            <a:xfrm>
              <a:off x="4818718" y="2033160"/>
              <a:ext cx="3823582" cy="22058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Rectangle 13"/>
            <p:cNvSpPr/>
            <p:nvPr/>
          </p:nvSpPr>
          <p:spPr>
            <a:xfrm>
              <a:off x="4818717" y="2673502"/>
              <a:ext cx="3790956" cy="17454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7800" indent="-177800"/>
              <a:r>
                <a:rPr lang="en-US" sz="1400" dirty="0">
                  <a:solidFill>
                    <a:schemeClr val="accent6"/>
                  </a:solidFill>
                  <a:cs typeface="Calibri"/>
                </a:rPr>
                <a:t>- 	Construction of a new storage ring –the EBS, inside the existing structure, with performance increased by a factor of 100</a:t>
              </a:r>
            </a:p>
            <a:p>
              <a:pPr marL="177800" indent="-177800"/>
              <a:r>
                <a:rPr lang="en-US" sz="1400" dirty="0">
                  <a:solidFill>
                    <a:schemeClr val="accent6"/>
                  </a:solidFill>
                  <a:cs typeface="Calibri"/>
                </a:rPr>
                <a:t>- 	Construction of new state-of-the-art beamlines</a:t>
              </a:r>
            </a:p>
            <a:p>
              <a:pPr marL="177800" indent="-177800"/>
              <a:r>
                <a:rPr lang="en-US" sz="1400" dirty="0">
                  <a:solidFill>
                    <a:schemeClr val="accent6"/>
                  </a:solidFill>
                  <a:cs typeface="Calibri"/>
                </a:rPr>
                <a:t>- 	Ambitious instrumentation programme (optics, high-performance detectors)</a:t>
              </a:r>
            </a:p>
            <a:p>
              <a:pPr marL="177800" indent="-177800"/>
              <a:r>
                <a:rPr lang="en-US" altLang="ko-KR" sz="1400" dirty="0">
                  <a:solidFill>
                    <a:schemeClr val="accent6"/>
                  </a:solidFill>
                  <a:ea typeface="Gulim" pitchFamily="34" charset="-127"/>
                  <a:cs typeface="Calibri"/>
                </a:rPr>
                <a:t>- 	Intensified big data strategy</a:t>
              </a:r>
            </a:p>
          </p:txBody>
        </p:sp>
        <p:sp>
          <p:nvSpPr>
            <p:cNvPr id="15" name="Rectangle 14"/>
            <p:cNvSpPr/>
            <p:nvPr/>
          </p:nvSpPr>
          <p:spPr>
            <a:xfrm>
              <a:off x="4818717" y="1939024"/>
              <a:ext cx="926369" cy="7721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rgbClr val="132577"/>
                  </a:solidFill>
                </a:rPr>
                <a:t>2015</a:t>
              </a:r>
            </a:p>
            <a:p>
              <a:r>
                <a:rPr lang="en-US" sz="1400" dirty="0">
                  <a:solidFill>
                    <a:srgbClr val="132577"/>
                  </a:solidFill>
                </a:rPr>
                <a:t>2022</a:t>
              </a:r>
              <a:endParaRPr lang="fr-FR" sz="1400" dirty="0">
                <a:solidFill>
                  <a:srgbClr val="132577"/>
                </a:solidFill>
              </a:endParaRPr>
            </a:p>
          </p:txBody>
        </p:sp>
        <p:sp>
          <p:nvSpPr>
            <p:cNvPr id="16" name="Rectangle 15"/>
            <p:cNvSpPr/>
            <p:nvPr/>
          </p:nvSpPr>
          <p:spPr>
            <a:xfrm>
              <a:off x="5388700" y="2033160"/>
              <a:ext cx="3154973" cy="5838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rgbClr val="132577"/>
                  </a:solidFill>
                </a:rPr>
                <a:t>ESRF-EBS – 150 M€</a:t>
              </a:r>
            </a:p>
            <a:p>
              <a:r>
                <a:rPr lang="en-US" sz="1200" dirty="0">
                  <a:solidFill>
                    <a:schemeClr val="tx1">
                      <a:lumMod val="65000"/>
                      <a:lumOff val="35000"/>
                    </a:schemeClr>
                  </a:solidFill>
                </a:rPr>
                <a:t>Launched in June 2015</a:t>
              </a:r>
            </a:p>
          </p:txBody>
        </p:sp>
        <p:cxnSp>
          <p:nvCxnSpPr>
            <p:cNvPr id="17" name="Straight Connector 16"/>
            <p:cNvCxnSpPr/>
            <p:nvPr/>
          </p:nvCxnSpPr>
          <p:spPr>
            <a:xfrm>
              <a:off x="4909426" y="2617008"/>
              <a:ext cx="3634247"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2989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5AB45-2176-44A1-A70F-E41C355B1645}"/>
              </a:ext>
            </a:extLst>
          </p:cNvPr>
          <p:cNvSpPr>
            <a:spLocks noGrp="1"/>
          </p:cNvSpPr>
          <p:nvPr>
            <p:ph type="title"/>
          </p:nvPr>
        </p:nvSpPr>
        <p:spPr/>
        <p:txBody>
          <a:bodyPr/>
          <a:lstStyle/>
          <a:p>
            <a:r>
              <a:rPr lang="en-US" dirty="0"/>
              <a:t>Alignment – one of the defining characteristics of the UP1 and EBS</a:t>
            </a:r>
            <a:endParaRPr lang="en-GB" dirty="0"/>
          </a:p>
        </p:txBody>
      </p:sp>
      <p:sp>
        <p:nvSpPr>
          <p:cNvPr id="3" name="Footer Placeholder 2">
            <a:extLst>
              <a:ext uri="{FF2B5EF4-FFF2-40B4-BE49-F238E27FC236}">
                <a16:creationId xmlns:a16="http://schemas.microsoft.com/office/drawing/2014/main" id="{79CC9F1C-075F-483A-9DE3-ED9FE304742B}"/>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6" name="Picture 5">
            <a:extLst>
              <a:ext uri="{FF2B5EF4-FFF2-40B4-BE49-F238E27FC236}">
                <a16:creationId xmlns:a16="http://schemas.microsoft.com/office/drawing/2014/main" id="{47EF7180-FBED-4067-AC65-EA86F778CA1C}"/>
              </a:ext>
            </a:extLst>
          </p:cNvPr>
          <p:cNvPicPr>
            <a:picLocks noChangeAspect="1"/>
          </p:cNvPicPr>
          <p:nvPr/>
        </p:nvPicPr>
        <p:blipFill>
          <a:blip r:embed="rId2"/>
          <a:stretch>
            <a:fillRect/>
          </a:stretch>
        </p:blipFill>
        <p:spPr>
          <a:xfrm>
            <a:off x="4748576" y="813500"/>
            <a:ext cx="2022021" cy="2880000"/>
          </a:xfrm>
          <a:prstGeom prst="rect">
            <a:avLst/>
          </a:prstGeom>
        </p:spPr>
      </p:pic>
      <p:pic>
        <p:nvPicPr>
          <p:cNvPr id="7" name="Picture 6">
            <a:extLst>
              <a:ext uri="{FF2B5EF4-FFF2-40B4-BE49-F238E27FC236}">
                <a16:creationId xmlns:a16="http://schemas.microsoft.com/office/drawing/2014/main" id="{0D937333-845B-4DA3-A92C-B7B1CD72F5D7}"/>
              </a:ext>
            </a:extLst>
          </p:cNvPr>
          <p:cNvPicPr>
            <a:picLocks noChangeAspect="1"/>
          </p:cNvPicPr>
          <p:nvPr/>
        </p:nvPicPr>
        <p:blipFill>
          <a:blip r:embed="rId3"/>
          <a:stretch>
            <a:fillRect/>
          </a:stretch>
        </p:blipFill>
        <p:spPr>
          <a:xfrm>
            <a:off x="180003" y="813500"/>
            <a:ext cx="2035951" cy="2880000"/>
          </a:xfrm>
          <a:prstGeom prst="rect">
            <a:avLst/>
          </a:prstGeom>
        </p:spPr>
      </p:pic>
      <p:graphicFrame>
        <p:nvGraphicFramePr>
          <p:cNvPr id="11" name="Table 10">
            <a:extLst>
              <a:ext uri="{FF2B5EF4-FFF2-40B4-BE49-F238E27FC236}">
                <a16:creationId xmlns:a16="http://schemas.microsoft.com/office/drawing/2014/main" id="{4EC36211-C0F0-4C53-B52D-7ED48514D30F}"/>
              </a:ext>
            </a:extLst>
          </p:cNvPr>
          <p:cNvGraphicFramePr>
            <a:graphicFrameLocks noGrp="1"/>
          </p:cNvGraphicFramePr>
          <p:nvPr>
            <p:extLst>
              <p:ext uri="{D42A27DB-BD31-4B8C-83A1-F6EECF244321}">
                <p14:modId xmlns:p14="http://schemas.microsoft.com/office/powerpoint/2010/main" val="2226237271"/>
              </p:ext>
            </p:extLst>
          </p:nvPr>
        </p:nvGraphicFramePr>
        <p:xfrm>
          <a:off x="180001" y="3759642"/>
          <a:ext cx="4104000" cy="2512833"/>
        </p:xfrm>
        <a:graphic>
          <a:graphicData uri="http://schemas.openxmlformats.org/drawingml/2006/table">
            <a:tbl>
              <a:tblPr firstRow="1" firstCol="1" bandRow="1"/>
              <a:tblGrid>
                <a:gridCol w="1730780">
                  <a:extLst>
                    <a:ext uri="{9D8B030D-6E8A-4147-A177-3AD203B41FA5}">
                      <a16:colId xmlns:a16="http://schemas.microsoft.com/office/drawing/2014/main" val="950638262"/>
                    </a:ext>
                  </a:extLst>
                </a:gridCol>
                <a:gridCol w="2373220">
                  <a:extLst>
                    <a:ext uri="{9D8B030D-6E8A-4147-A177-3AD203B41FA5}">
                      <a16:colId xmlns:a16="http://schemas.microsoft.com/office/drawing/2014/main" val="946598162"/>
                    </a:ext>
                  </a:extLst>
                </a:gridCol>
              </a:tblGrid>
              <a:tr h="1906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Loading case of long term movements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2224" marR="322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spcAft>
                          <a:spcPts val="0"/>
                        </a:spcAft>
                      </a:pPr>
                      <a:r>
                        <a:rPr lang="en-GB" sz="9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Response performance to loading</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2224" marR="322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065893316"/>
                  </a:ext>
                </a:extLst>
              </a:tr>
              <a:tr h="600643">
                <a:tc>
                  <a:txBody>
                    <a:bodyPr/>
                    <a:lstStyle/>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Slab thermal stability with respect to the inside hall temperature set point and the external temperature variation over a 12 hour period</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tc>
                  <a:txBody>
                    <a:bodyPr/>
                    <a:lstStyle/>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Anywhere within a </a:t>
                      </a:r>
                      <a:r>
                        <a:rPr lang="en-GB" sz="800" b="1" dirty="0">
                          <a:effectLst/>
                          <a:latin typeface="Calibri" panose="020F0502020204030204" pitchFamily="34" charset="0"/>
                          <a:ea typeface="Calibri" panose="020F0502020204030204" pitchFamily="34" charset="0"/>
                          <a:cs typeface="Times New Roman" panose="02020603050405020304" pitchFamily="18" charset="0"/>
                        </a:rPr>
                        <a:t>solid disk of 5 metres radius </a:t>
                      </a:r>
                      <a:r>
                        <a:rPr lang="en-GB" sz="800" dirty="0">
                          <a:effectLst/>
                          <a:latin typeface="Calibri" panose="020F0502020204030204" pitchFamily="34" charset="0"/>
                          <a:ea typeface="Calibri" panose="020F0502020204030204" pitchFamily="34" charset="0"/>
                          <a:cs typeface="Times New Roman" panose="02020603050405020304" pitchFamily="18" charset="0"/>
                        </a:rPr>
                        <a:t>over a 12 h period</a:t>
                      </a:r>
                    </a:p>
                    <a:p>
                      <a:pPr marL="0" lvl="0" indent="0">
                        <a:spcAft>
                          <a:spcPts val="0"/>
                        </a:spcAft>
                        <a:buFont typeface="Arial" panose="020B0604020202020204" pitchFamily="34" charset="0"/>
                        <a:buNone/>
                      </a:pPr>
                      <a:r>
                        <a:rPr lang="en-GB" sz="800" dirty="0">
                          <a:effectLst/>
                          <a:latin typeface="Calibri" panose="020F0502020204030204" pitchFamily="34" charset="0"/>
                          <a:ea typeface="Calibri" panose="020F0502020204030204" pitchFamily="34" charset="0"/>
                          <a:cs typeface="Times New Roman" panose="02020603050405020304" pitchFamily="18" charset="0"/>
                        </a:rPr>
                        <a:t>     ▪ Vertical deflections </a:t>
                      </a:r>
                      <a:r>
                        <a:rPr lang="en-GB" sz="800" b="1" dirty="0">
                          <a:effectLst/>
                          <a:latin typeface="Calibri" panose="020F0502020204030204" pitchFamily="34" charset="0"/>
                          <a:ea typeface="Calibri" panose="020F0502020204030204" pitchFamily="34" charset="0"/>
                          <a:cs typeface="Times New Roman" panose="02020603050405020304" pitchFamily="18" charset="0"/>
                        </a:rPr>
                        <a:t>&lt; 2 µm</a:t>
                      </a:r>
                    </a:p>
                    <a:p>
                      <a:pPr marL="0" lvl="0" indent="0">
                        <a:spcAft>
                          <a:spcPts val="0"/>
                        </a:spcAft>
                        <a:buFont typeface="Arial" panose="020B0604020202020204" pitchFamily="34" charset="0"/>
                        <a:buNone/>
                      </a:pPr>
                      <a:r>
                        <a:rPr lang="en-GB" sz="800" dirty="0">
                          <a:effectLst/>
                          <a:latin typeface="Calibri" panose="020F0502020204030204" pitchFamily="34" charset="0"/>
                          <a:ea typeface="Calibri" panose="020F0502020204030204" pitchFamily="34" charset="0"/>
                          <a:cs typeface="Times New Roman" panose="02020603050405020304" pitchFamily="18" charset="0"/>
                        </a:rPr>
                        <a:t>     ▪ Rotation angle </a:t>
                      </a:r>
                      <a:r>
                        <a:rPr lang="en-GB" sz="800" b="1" dirty="0">
                          <a:effectLst/>
                          <a:latin typeface="Calibri" panose="020F0502020204030204" pitchFamily="34" charset="0"/>
                          <a:ea typeface="Calibri" panose="020F0502020204030204" pitchFamily="34" charset="0"/>
                          <a:cs typeface="Times New Roman" panose="02020603050405020304" pitchFamily="18" charset="0"/>
                        </a:rPr>
                        <a:t>&lt; 200 </a:t>
                      </a:r>
                      <a:r>
                        <a:rPr lang="en-GB" sz="800" b="1" dirty="0" err="1">
                          <a:effectLst/>
                          <a:latin typeface="Calibri" panose="020F0502020204030204" pitchFamily="34" charset="0"/>
                          <a:ea typeface="Calibri" panose="020F0502020204030204" pitchFamily="34" charset="0"/>
                          <a:cs typeface="Times New Roman" panose="02020603050405020304" pitchFamily="18" charset="0"/>
                        </a:rPr>
                        <a:t>nrad</a:t>
                      </a:r>
                      <a:endParaRPr lang="en-GB" sz="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3878463403"/>
                  </a:ext>
                </a:extLst>
              </a:tr>
              <a:tr h="667441">
                <a:tc>
                  <a:txBody>
                    <a:bodyPr/>
                    <a:lstStyle/>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Daily external ambient temperature changes ΔT=20 C</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tc>
                  <a:txBody>
                    <a:bodyPr/>
                    <a:lstStyle/>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Anywhere within a </a:t>
                      </a:r>
                      <a:r>
                        <a:rPr lang="en-GB" sz="800" b="1" dirty="0">
                          <a:effectLst/>
                          <a:latin typeface="Calibri" panose="020F0502020204030204" pitchFamily="34" charset="0"/>
                          <a:ea typeface="Calibri" panose="020F0502020204030204" pitchFamily="34" charset="0"/>
                          <a:cs typeface="Times New Roman" panose="02020603050405020304" pitchFamily="18" charset="0"/>
                        </a:rPr>
                        <a:t>solid disk of 5 metres radius </a:t>
                      </a:r>
                      <a:r>
                        <a:rPr lang="en-GB" sz="800" dirty="0">
                          <a:effectLst/>
                          <a:latin typeface="Calibri" panose="020F0502020204030204" pitchFamily="34" charset="0"/>
                          <a:ea typeface="Calibri" panose="020F0502020204030204" pitchFamily="34" charset="0"/>
                          <a:cs typeface="Times New Roman" panose="02020603050405020304" pitchFamily="18" charset="0"/>
                        </a:rPr>
                        <a:t>over a 24 h period vertical differential movement of</a:t>
                      </a:r>
                    </a:p>
                    <a:p>
                      <a:pPr marL="0" lvl="0" indent="0">
                        <a:spcAft>
                          <a:spcPts val="0"/>
                        </a:spcAft>
                        <a:buFont typeface="Arial" panose="020B0604020202020204" pitchFamily="34" charset="0"/>
                        <a:buNone/>
                      </a:pPr>
                      <a:r>
                        <a:rPr lang="en-GB" sz="800" dirty="0">
                          <a:effectLst/>
                          <a:latin typeface="Calibri" panose="020F0502020204030204" pitchFamily="34" charset="0"/>
                          <a:ea typeface="Calibri" panose="020F0502020204030204" pitchFamily="34" charset="0"/>
                          <a:cs typeface="Times New Roman" panose="02020603050405020304" pitchFamily="18" charset="0"/>
                        </a:rPr>
                        <a:t>     ▪ </a:t>
                      </a:r>
                      <a:r>
                        <a:rPr lang="en-GB" sz="800" b="1" dirty="0">
                          <a:effectLst/>
                          <a:latin typeface="Calibri" panose="020F0502020204030204" pitchFamily="34" charset="0"/>
                          <a:ea typeface="Calibri" panose="020F0502020204030204" pitchFamily="34" charset="0"/>
                          <a:cs typeface="Times New Roman" panose="02020603050405020304" pitchFamily="18" charset="0"/>
                        </a:rPr>
                        <a:t>&lt; 1 µm</a:t>
                      </a:r>
                    </a:p>
                    <a:p>
                      <a:pPr marL="0" lvl="0" indent="0">
                        <a:spcAft>
                          <a:spcPts val="0"/>
                        </a:spcAft>
                        <a:buFont typeface="Arial" panose="020B0604020202020204" pitchFamily="34" charset="0"/>
                        <a:buNone/>
                      </a:pPr>
                      <a:r>
                        <a:rPr lang="en-GB" sz="800" dirty="0">
                          <a:effectLst/>
                          <a:latin typeface="Calibri" panose="020F0502020204030204" pitchFamily="34" charset="0"/>
                          <a:ea typeface="Calibri" panose="020F0502020204030204" pitchFamily="34" charset="0"/>
                          <a:cs typeface="Times New Roman" panose="02020603050405020304" pitchFamily="18" charset="0"/>
                        </a:rPr>
                        <a:t>     ▪ </a:t>
                      </a:r>
                      <a:r>
                        <a:rPr lang="en-GB" sz="800" b="1" dirty="0">
                          <a:effectLst/>
                          <a:latin typeface="Calibri" panose="020F0502020204030204" pitchFamily="34" charset="0"/>
                          <a:ea typeface="Calibri" panose="020F0502020204030204" pitchFamily="34" charset="0"/>
                          <a:cs typeface="Times New Roman" panose="02020603050405020304" pitchFamily="18" charset="0"/>
                        </a:rPr>
                        <a:t>&lt; 100 </a:t>
                      </a:r>
                      <a:r>
                        <a:rPr lang="en-GB" sz="800" b="1" dirty="0" err="1">
                          <a:effectLst/>
                          <a:latin typeface="Calibri" panose="020F0502020204030204" pitchFamily="34" charset="0"/>
                          <a:ea typeface="Calibri" panose="020F0502020204030204" pitchFamily="34" charset="0"/>
                          <a:cs typeface="Times New Roman" panose="02020603050405020304" pitchFamily="18" charset="0"/>
                        </a:rPr>
                        <a:t>nrad</a:t>
                      </a:r>
                      <a:endParaRPr lang="en-GB" sz="800" b="1"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Anywhere on the Golden Slab except at distances closer than 1.5 m from the edge. </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290508735"/>
                  </a:ext>
                </a:extLst>
              </a:tr>
              <a:tr h="540590">
                <a:tc>
                  <a:txBody>
                    <a:bodyPr/>
                    <a:lstStyle/>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Vertical deformation due to medium term settlement</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tc>
                  <a:txBody>
                    <a:bodyPr/>
                    <a:lstStyle/>
                    <a:p>
                      <a:pPr>
                        <a:spcAft>
                          <a:spcPts val="0"/>
                        </a:spcAft>
                      </a:pPr>
                      <a:r>
                        <a:rPr lang="en-GB" sz="800" b="1" dirty="0">
                          <a:effectLst/>
                          <a:latin typeface="Calibri" panose="020F0502020204030204" pitchFamily="34" charset="0"/>
                          <a:ea typeface="Calibri" panose="020F0502020204030204" pitchFamily="34" charset="0"/>
                          <a:cs typeface="Times New Roman" panose="02020603050405020304" pitchFamily="18" charset="0"/>
                        </a:rPr>
                        <a:t>≤ 250 µm</a:t>
                      </a:r>
                      <a:r>
                        <a:rPr lang="en-GB" sz="800" dirty="0">
                          <a:effectLst/>
                          <a:latin typeface="Calibri" panose="020F0502020204030204" pitchFamily="34" charset="0"/>
                          <a:ea typeface="Calibri" panose="020F0502020204030204" pitchFamily="34" charset="0"/>
                          <a:cs typeface="Times New Roman" panose="02020603050405020304" pitchFamily="18" charset="0"/>
                        </a:rPr>
                        <a:t> peak to peak displacements anywhere in a </a:t>
                      </a:r>
                      <a:r>
                        <a:rPr lang="en-GB" sz="800" b="1" dirty="0">
                          <a:effectLst/>
                          <a:latin typeface="Calibri" panose="020F0502020204030204" pitchFamily="34" charset="0"/>
                          <a:ea typeface="Calibri" panose="020F0502020204030204" pitchFamily="34" charset="0"/>
                          <a:cs typeface="Times New Roman" panose="02020603050405020304" pitchFamily="18" charset="0"/>
                        </a:rPr>
                        <a:t>disk of 60 diameter over a period of 12 months </a:t>
                      </a:r>
                      <a:r>
                        <a:rPr lang="en-GB" sz="800" dirty="0">
                          <a:effectLst/>
                          <a:latin typeface="Calibri" panose="020F0502020204030204" pitchFamily="34" charset="0"/>
                          <a:ea typeface="Calibri" panose="020F0502020204030204" pitchFamily="34" charset="0"/>
                          <a:cs typeface="Times New Roman" panose="02020603050405020304" pitchFamily="18" charset="0"/>
                        </a:rPr>
                        <a:t>starting one year after building completion.</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2767691192"/>
                  </a:ext>
                </a:extLst>
              </a:tr>
              <a:tr h="300321">
                <a:tc>
                  <a:txBody>
                    <a:bodyPr/>
                    <a:lstStyle/>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Golden Slab deformation due</a:t>
                      </a:r>
                    </a:p>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to settlement:</a:t>
                      </a:r>
                    </a:p>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Long term</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tc>
                  <a:txBody>
                    <a:bodyPr/>
                    <a:lstStyle/>
                    <a:p>
                      <a:pPr>
                        <a:spcAft>
                          <a:spcPts val="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Differential movement </a:t>
                      </a:r>
                      <a:r>
                        <a:rPr lang="en-GB" sz="800" b="1" dirty="0">
                          <a:effectLst/>
                          <a:latin typeface="Calibri" panose="020F0502020204030204" pitchFamily="34" charset="0"/>
                          <a:ea typeface="Calibri" panose="020F0502020204030204" pitchFamily="34" charset="0"/>
                          <a:cs typeface="Times New Roman" panose="02020603050405020304" pitchFamily="18" charset="0"/>
                        </a:rPr>
                        <a:t>≤ 5 mm </a:t>
                      </a:r>
                      <a:r>
                        <a:rPr lang="en-GB" sz="800" dirty="0">
                          <a:effectLst/>
                          <a:latin typeface="Calibri" panose="020F0502020204030204" pitchFamily="34" charset="0"/>
                          <a:ea typeface="Calibri" panose="020F0502020204030204" pitchFamily="34" charset="0"/>
                          <a:cs typeface="Times New Roman" panose="02020603050405020304" pitchFamily="18" charset="0"/>
                        </a:rPr>
                        <a:t>peak-to-peak anywhere in a </a:t>
                      </a:r>
                      <a:r>
                        <a:rPr lang="en-GB" sz="800" b="1" dirty="0">
                          <a:effectLst/>
                          <a:latin typeface="Calibri" panose="020F0502020204030204" pitchFamily="34" charset="0"/>
                          <a:ea typeface="Calibri" panose="020F0502020204030204" pitchFamily="34" charset="0"/>
                          <a:cs typeface="Times New Roman" panose="02020603050405020304" pitchFamily="18" charset="0"/>
                        </a:rPr>
                        <a:t>circle of 200 m </a:t>
                      </a:r>
                      <a:r>
                        <a:rPr lang="en-GB" sz="800" dirty="0">
                          <a:effectLst/>
                          <a:latin typeface="Calibri" panose="020F0502020204030204" pitchFamily="34" charset="0"/>
                          <a:ea typeface="Calibri" panose="020F0502020204030204" pitchFamily="34" charset="0"/>
                          <a:cs typeface="Times New Roman" panose="02020603050405020304" pitchFamily="18" charset="0"/>
                        </a:rPr>
                        <a:t>diameter, measured on the EXPH2 slabs over a </a:t>
                      </a:r>
                      <a:r>
                        <a:rPr lang="en-GB" sz="800" b="1" dirty="0">
                          <a:effectLst/>
                          <a:latin typeface="Calibri" panose="020F0502020204030204" pitchFamily="34" charset="0"/>
                          <a:ea typeface="Calibri" panose="020F0502020204030204" pitchFamily="34" charset="0"/>
                          <a:cs typeface="Times New Roman" panose="02020603050405020304" pitchFamily="18" charset="0"/>
                        </a:rPr>
                        <a:t>period of 10 years</a:t>
                      </a:r>
                    </a:p>
                  </a:txBody>
                  <a:tcPr marL="32224" marR="3222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3068895878"/>
                  </a:ext>
                </a:extLst>
              </a:tr>
            </a:tbl>
          </a:graphicData>
        </a:graphic>
      </p:graphicFrame>
      <p:cxnSp>
        <p:nvCxnSpPr>
          <p:cNvPr id="13" name="Straight Connector 12">
            <a:extLst>
              <a:ext uri="{FF2B5EF4-FFF2-40B4-BE49-F238E27FC236}">
                <a16:creationId xmlns:a16="http://schemas.microsoft.com/office/drawing/2014/main" id="{F7F11B0D-D966-4D53-B87E-B990137C304C}"/>
              </a:ext>
            </a:extLst>
          </p:cNvPr>
          <p:cNvCxnSpPr/>
          <p:nvPr/>
        </p:nvCxnSpPr>
        <p:spPr>
          <a:xfrm>
            <a:off x="4496326" y="813500"/>
            <a:ext cx="0" cy="5467482"/>
          </a:xfrm>
          <a:prstGeom prst="line">
            <a:avLst/>
          </a:prstGeom>
          <a:ln>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92DEB0-DE79-4C45-9C9C-7AC2F3065D29}"/>
              </a:ext>
            </a:extLst>
          </p:cNvPr>
          <p:cNvSpPr txBox="1"/>
          <p:nvPr/>
        </p:nvSpPr>
        <p:spPr>
          <a:xfrm>
            <a:off x="2232003" y="1244740"/>
            <a:ext cx="2286203" cy="276999"/>
          </a:xfrm>
          <a:prstGeom prst="rect">
            <a:avLst/>
          </a:prstGeom>
          <a:noFill/>
        </p:spPr>
        <p:txBody>
          <a:bodyPr wrap="none" rtlCol="0">
            <a:spAutoFit/>
          </a:bodyPr>
          <a:lstStyle/>
          <a:p>
            <a:r>
              <a:rPr lang="en-US" sz="1200" b="1" dirty="0">
                <a:solidFill>
                  <a:schemeClr val="bg2"/>
                </a:solidFill>
              </a:rPr>
              <a:t>Upgrade </a:t>
            </a:r>
            <a:r>
              <a:rPr lang="en-US" sz="1200" b="1" dirty="0" err="1">
                <a:solidFill>
                  <a:schemeClr val="bg2"/>
                </a:solidFill>
              </a:rPr>
              <a:t>Programme</a:t>
            </a:r>
            <a:r>
              <a:rPr lang="en-US" sz="1200" b="1" dirty="0">
                <a:solidFill>
                  <a:schemeClr val="bg2"/>
                </a:solidFill>
              </a:rPr>
              <a:t> Phase I</a:t>
            </a:r>
            <a:endParaRPr lang="en-GB" sz="1200" b="1" dirty="0">
              <a:solidFill>
                <a:schemeClr val="bg2"/>
              </a:solidFill>
            </a:endParaRPr>
          </a:p>
        </p:txBody>
      </p:sp>
      <p:sp>
        <p:nvSpPr>
          <p:cNvPr id="15" name="TextBox 14">
            <a:extLst>
              <a:ext uri="{FF2B5EF4-FFF2-40B4-BE49-F238E27FC236}">
                <a16:creationId xmlns:a16="http://schemas.microsoft.com/office/drawing/2014/main" id="{03C53048-7A8C-4D56-9D22-C7454B39E5B1}"/>
              </a:ext>
            </a:extLst>
          </p:cNvPr>
          <p:cNvSpPr txBox="1"/>
          <p:nvPr/>
        </p:nvSpPr>
        <p:spPr>
          <a:xfrm>
            <a:off x="6813190" y="1244739"/>
            <a:ext cx="1473930" cy="276999"/>
          </a:xfrm>
          <a:prstGeom prst="rect">
            <a:avLst/>
          </a:prstGeom>
          <a:noFill/>
        </p:spPr>
        <p:txBody>
          <a:bodyPr wrap="none" rtlCol="0">
            <a:spAutoFit/>
          </a:bodyPr>
          <a:lstStyle/>
          <a:p>
            <a:r>
              <a:rPr lang="en-US" sz="1200" b="1" dirty="0">
                <a:solidFill>
                  <a:srgbClr val="FF9900"/>
                </a:solidFill>
              </a:rPr>
              <a:t>EBS - UP Phase II</a:t>
            </a:r>
            <a:endParaRPr lang="en-GB" sz="1200" b="1" dirty="0">
              <a:solidFill>
                <a:srgbClr val="FF9900"/>
              </a:solidFill>
            </a:endParaRPr>
          </a:p>
        </p:txBody>
      </p:sp>
      <p:sp>
        <p:nvSpPr>
          <p:cNvPr id="16" name="TextBox 15">
            <a:extLst>
              <a:ext uri="{FF2B5EF4-FFF2-40B4-BE49-F238E27FC236}">
                <a16:creationId xmlns:a16="http://schemas.microsoft.com/office/drawing/2014/main" id="{9C487F4D-A8E2-4EBC-8CD0-10AA16EB8EC0}"/>
              </a:ext>
            </a:extLst>
          </p:cNvPr>
          <p:cNvSpPr txBox="1"/>
          <p:nvPr/>
        </p:nvSpPr>
        <p:spPr>
          <a:xfrm>
            <a:off x="6832108" y="3201059"/>
            <a:ext cx="2307922" cy="492443"/>
          </a:xfrm>
          <a:prstGeom prst="rect">
            <a:avLst/>
          </a:prstGeom>
          <a:noFill/>
        </p:spPr>
        <p:txBody>
          <a:bodyPr wrap="square" rtlCol="0">
            <a:spAutoFit/>
          </a:bodyPr>
          <a:lstStyle/>
          <a:p>
            <a:r>
              <a:rPr lang="en-US" sz="1000" i="1" dirty="0">
                <a:solidFill>
                  <a:srgbClr val="FF9900"/>
                </a:solidFill>
              </a:rPr>
              <a:t>Note EBS will be discussed in detail :</a:t>
            </a:r>
          </a:p>
          <a:p>
            <a:pPr marL="171450" indent="-171450">
              <a:buFont typeface="Arial" panose="020B0604020202020204" pitchFamily="34" charset="0"/>
              <a:buChar char="•"/>
            </a:pPr>
            <a:r>
              <a:rPr lang="en-US" sz="800" i="1" dirty="0">
                <a:solidFill>
                  <a:srgbClr val="FF9900"/>
                </a:solidFill>
              </a:rPr>
              <a:t>03 November 2022, 09:45 AM (Machine)</a:t>
            </a:r>
          </a:p>
          <a:p>
            <a:pPr marL="171450" indent="-171450">
              <a:buFont typeface="Arial" panose="020B0604020202020204" pitchFamily="34" charset="0"/>
              <a:buChar char="•"/>
            </a:pPr>
            <a:r>
              <a:rPr lang="en-US" sz="800" i="1" dirty="0">
                <a:solidFill>
                  <a:srgbClr val="FF9900"/>
                </a:solidFill>
              </a:rPr>
              <a:t>04 November 2022, 11:05 AM (Beamlines)</a:t>
            </a:r>
          </a:p>
        </p:txBody>
      </p:sp>
      <p:pic>
        <p:nvPicPr>
          <p:cNvPr id="4" name="Picture 3">
            <a:extLst>
              <a:ext uri="{FF2B5EF4-FFF2-40B4-BE49-F238E27FC236}">
                <a16:creationId xmlns:a16="http://schemas.microsoft.com/office/drawing/2014/main" id="{58AFFB45-F39C-4525-8B8D-D6C2E37BC685}"/>
              </a:ext>
            </a:extLst>
          </p:cNvPr>
          <p:cNvPicPr>
            <a:picLocks noChangeAspect="1"/>
          </p:cNvPicPr>
          <p:nvPr/>
        </p:nvPicPr>
        <p:blipFill>
          <a:blip r:embed="rId4"/>
          <a:stretch>
            <a:fillRect/>
          </a:stretch>
        </p:blipFill>
        <p:spPr>
          <a:xfrm>
            <a:off x="4748576" y="3962080"/>
            <a:ext cx="4320000" cy="2082420"/>
          </a:xfrm>
          <a:prstGeom prst="rect">
            <a:avLst/>
          </a:prstGeom>
        </p:spPr>
      </p:pic>
    </p:spTree>
    <p:extLst>
      <p:ext uri="{BB962C8B-B14F-4D97-AF65-F5344CB8AC3E}">
        <p14:creationId xmlns:p14="http://schemas.microsoft.com/office/powerpoint/2010/main" val="1531694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8E230-C20F-4757-955C-CDB33DD79758}"/>
              </a:ext>
            </a:extLst>
          </p:cNvPr>
          <p:cNvSpPr>
            <a:spLocks noGrp="1"/>
          </p:cNvSpPr>
          <p:nvPr>
            <p:ph type="title"/>
          </p:nvPr>
        </p:nvSpPr>
        <p:spPr/>
        <p:txBody>
          <a:bodyPr/>
          <a:lstStyle/>
          <a:p>
            <a:r>
              <a:rPr lang="en-US" dirty="0"/>
              <a:t>Context - ESRF Site Movement signatures</a:t>
            </a:r>
            <a:endParaRPr lang="en-GB" dirty="0"/>
          </a:p>
        </p:txBody>
      </p:sp>
      <p:sp>
        <p:nvSpPr>
          <p:cNvPr id="3" name="Footer Placeholder 2">
            <a:extLst>
              <a:ext uri="{FF2B5EF4-FFF2-40B4-BE49-F238E27FC236}">
                <a16:creationId xmlns:a16="http://schemas.microsoft.com/office/drawing/2014/main" id="{A6379DAB-FE49-4049-A2FB-9AFBAFEB1764}"/>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pic>
        <p:nvPicPr>
          <p:cNvPr id="4" name="Picture 3">
            <a:extLst>
              <a:ext uri="{FF2B5EF4-FFF2-40B4-BE49-F238E27FC236}">
                <a16:creationId xmlns:a16="http://schemas.microsoft.com/office/drawing/2014/main" id="{FC5AA677-CF17-4095-B60B-0621964BFE98}"/>
              </a:ext>
            </a:extLst>
          </p:cNvPr>
          <p:cNvPicPr>
            <a:picLocks noChangeAspect="1"/>
          </p:cNvPicPr>
          <p:nvPr/>
        </p:nvPicPr>
        <p:blipFill>
          <a:blip r:embed="rId2"/>
          <a:stretch>
            <a:fillRect/>
          </a:stretch>
        </p:blipFill>
        <p:spPr>
          <a:xfrm>
            <a:off x="0" y="1296000"/>
            <a:ext cx="9144000" cy="3833224"/>
          </a:xfrm>
          <a:prstGeom prst="rect">
            <a:avLst/>
          </a:prstGeom>
        </p:spPr>
      </p:pic>
      <p:sp>
        <p:nvSpPr>
          <p:cNvPr id="5" name="TextBox 4">
            <a:extLst>
              <a:ext uri="{FF2B5EF4-FFF2-40B4-BE49-F238E27FC236}">
                <a16:creationId xmlns:a16="http://schemas.microsoft.com/office/drawing/2014/main" id="{2211161D-3CD7-4CF5-B275-DCC732259E25}"/>
              </a:ext>
            </a:extLst>
          </p:cNvPr>
          <p:cNvSpPr txBox="1"/>
          <p:nvPr/>
        </p:nvSpPr>
        <p:spPr>
          <a:xfrm>
            <a:off x="727202" y="847795"/>
            <a:ext cx="7244589" cy="338554"/>
          </a:xfrm>
          <a:prstGeom prst="rect">
            <a:avLst/>
          </a:prstGeom>
          <a:noFill/>
        </p:spPr>
        <p:txBody>
          <a:bodyPr wrap="square" rtlCol="0">
            <a:spAutoFit/>
          </a:bodyPr>
          <a:lstStyle/>
          <a:p>
            <a:r>
              <a:rPr lang="en-US" sz="1600" dirty="0">
                <a:solidFill>
                  <a:schemeClr val="accent6"/>
                </a:solidFill>
              </a:rPr>
              <a:t>At the ESRF, there are several well known site movement signatures …</a:t>
            </a:r>
            <a:endParaRPr lang="en-GB" sz="1600" dirty="0">
              <a:solidFill>
                <a:schemeClr val="accent6"/>
              </a:solidFill>
            </a:endParaRPr>
          </a:p>
        </p:txBody>
      </p:sp>
      <p:sp>
        <p:nvSpPr>
          <p:cNvPr id="6" name="Rectangle 5">
            <a:extLst>
              <a:ext uri="{FF2B5EF4-FFF2-40B4-BE49-F238E27FC236}">
                <a16:creationId xmlns:a16="http://schemas.microsoft.com/office/drawing/2014/main" id="{E9CC7895-72FC-4969-8234-026CD5EF87EA}"/>
              </a:ext>
            </a:extLst>
          </p:cNvPr>
          <p:cNvSpPr/>
          <p:nvPr/>
        </p:nvSpPr>
        <p:spPr>
          <a:xfrm>
            <a:off x="309004" y="5173279"/>
            <a:ext cx="8654996" cy="1046440"/>
          </a:xfrm>
          <a:prstGeom prst="rect">
            <a:avLst/>
          </a:prstGeom>
        </p:spPr>
        <p:txBody>
          <a:bodyPr wrap="square">
            <a:spAutoFit/>
          </a:bodyPr>
          <a:lstStyle/>
          <a:p>
            <a:r>
              <a:rPr lang="en-US" sz="1400" dirty="0">
                <a:solidFill>
                  <a:schemeClr val="accent6"/>
                </a:solidFill>
              </a:rPr>
              <a:t>The ESRF is located:</a:t>
            </a:r>
          </a:p>
          <a:p>
            <a:pPr marL="285750" indent="-285750">
              <a:buFont typeface="Arial" panose="020B0604020202020204" pitchFamily="34" charset="0"/>
              <a:buChar char="•"/>
            </a:pPr>
            <a:r>
              <a:rPr lang="en-US" sz="1200" dirty="0">
                <a:solidFill>
                  <a:schemeClr val="accent6"/>
                </a:solidFill>
              </a:rPr>
              <a:t>between the Chartreuse and </a:t>
            </a:r>
            <a:r>
              <a:rPr lang="en-US" sz="1200" dirty="0" err="1">
                <a:solidFill>
                  <a:schemeClr val="accent6"/>
                </a:solidFill>
              </a:rPr>
              <a:t>Vercors</a:t>
            </a:r>
            <a:r>
              <a:rPr lang="en-US" sz="1200" dirty="0">
                <a:solidFill>
                  <a:schemeClr val="accent6"/>
                </a:solidFill>
              </a:rPr>
              <a:t> mountain ranges so there are geological influences.</a:t>
            </a:r>
          </a:p>
          <a:p>
            <a:pPr marL="285750" indent="-285750">
              <a:buFont typeface="Arial" panose="020B0604020202020204" pitchFamily="34" charset="0"/>
              <a:buChar char="•"/>
            </a:pPr>
            <a:r>
              <a:rPr lang="en-US" sz="1200" dirty="0">
                <a:solidFill>
                  <a:schemeClr val="accent6"/>
                </a:solidFill>
              </a:rPr>
              <a:t>between the </a:t>
            </a:r>
            <a:r>
              <a:rPr lang="en-US" sz="1200" dirty="0" err="1">
                <a:solidFill>
                  <a:schemeClr val="accent6"/>
                </a:solidFill>
              </a:rPr>
              <a:t>Drac</a:t>
            </a:r>
            <a:r>
              <a:rPr lang="en-US" sz="1200" dirty="0">
                <a:solidFill>
                  <a:schemeClr val="accent6"/>
                </a:solidFill>
              </a:rPr>
              <a:t> and Isère rivers so there are geomorphological influences.</a:t>
            </a:r>
          </a:p>
          <a:p>
            <a:pPr marL="285750" indent="-285750">
              <a:buFont typeface="Arial" panose="020B0604020202020204" pitchFamily="34" charset="0"/>
              <a:buChar char="•"/>
            </a:pPr>
            <a:r>
              <a:rPr lang="en-US" sz="1200" dirty="0">
                <a:solidFill>
                  <a:schemeClr val="accent6"/>
                </a:solidFill>
              </a:rPr>
              <a:t>upriver of the Saint-</a:t>
            </a:r>
            <a:r>
              <a:rPr lang="en-US" sz="1200" dirty="0" err="1">
                <a:solidFill>
                  <a:schemeClr val="accent6"/>
                </a:solidFill>
              </a:rPr>
              <a:t>Égrève</a:t>
            </a:r>
            <a:r>
              <a:rPr lang="en-US" sz="1200" dirty="0">
                <a:solidFill>
                  <a:schemeClr val="accent6"/>
                </a:solidFill>
              </a:rPr>
              <a:t> dam which is emptied periodically changing the level of water in the rivers and ground water.</a:t>
            </a:r>
          </a:p>
          <a:p>
            <a:pPr marL="285750" indent="-285750">
              <a:buFont typeface="Arial" panose="020B0604020202020204" pitchFamily="34" charset="0"/>
              <a:buChar char="•"/>
            </a:pPr>
            <a:r>
              <a:rPr lang="en-US" sz="1200" dirty="0">
                <a:solidFill>
                  <a:schemeClr val="accent6"/>
                </a:solidFill>
              </a:rPr>
              <a:t>on an old glacial lake bed – the underlying soil profile is relatively homogeneous clay overlaid by alluvial material.</a:t>
            </a:r>
            <a:endParaRPr lang="en-GB" sz="1200" dirty="0">
              <a:solidFill>
                <a:schemeClr val="accent6"/>
              </a:solidFill>
            </a:endParaRPr>
          </a:p>
        </p:txBody>
      </p:sp>
    </p:spTree>
    <p:extLst>
      <p:ext uri="{BB962C8B-B14F-4D97-AF65-F5344CB8AC3E}">
        <p14:creationId xmlns:p14="http://schemas.microsoft.com/office/powerpoint/2010/main" val="2652288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32F96-EC7E-42DB-BDED-24170F651EAD}"/>
              </a:ext>
            </a:extLst>
          </p:cNvPr>
          <p:cNvSpPr>
            <a:spLocks noGrp="1"/>
          </p:cNvSpPr>
          <p:nvPr>
            <p:ph type="title"/>
          </p:nvPr>
        </p:nvSpPr>
        <p:spPr/>
        <p:txBody>
          <a:bodyPr/>
          <a:lstStyle/>
          <a:p>
            <a:r>
              <a:rPr lang="en-US" dirty="0"/>
              <a:t>Grenoble Basin</a:t>
            </a:r>
            <a:endParaRPr lang="en-GB" dirty="0"/>
          </a:p>
        </p:txBody>
      </p:sp>
      <p:sp>
        <p:nvSpPr>
          <p:cNvPr id="3" name="Footer Placeholder 2">
            <a:extLst>
              <a:ext uri="{FF2B5EF4-FFF2-40B4-BE49-F238E27FC236}">
                <a16:creationId xmlns:a16="http://schemas.microsoft.com/office/drawing/2014/main" id="{420DEE3C-DEFF-44F8-A0D9-AC599AA1231D}"/>
              </a:ext>
            </a:extLst>
          </p:cNvPr>
          <p:cNvSpPr>
            <a:spLocks noGrp="1"/>
          </p:cNvSpPr>
          <p:nvPr>
            <p:ph type="ftr" sz="quarter" idx="12"/>
          </p:nvPr>
        </p:nvSpPr>
        <p:spPr/>
        <p:txBody>
          <a:bodyPr/>
          <a:lstStyle/>
          <a:p>
            <a:r>
              <a:rPr lang="en-US"/>
              <a:t>Stability Studies of High-Quality Concrete Slab Floors at the ESRF, IWAA2022</a:t>
            </a:r>
            <a:endParaRPr lang="en-GB" dirty="0"/>
          </a:p>
        </p:txBody>
      </p:sp>
      <p:sp>
        <p:nvSpPr>
          <p:cNvPr id="5" name="TextBox 4">
            <a:extLst>
              <a:ext uri="{FF2B5EF4-FFF2-40B4-BE49-F238E27FC236}">
                <a16:creationId xmlns:a16="http://schemas.microsoft.com/office/drawing/2014/main" id="{4780C375-6A4A-4E88-A1F3-F08814EBB54A}"/>
              </a:ext>
            </a:extLst>
          </p:cNvPr>
          <p:cNvSpPr txBox="1"/>
          <p:nvPr/>
        </p:nvSpPr>
        <p:spPr>
          <a:xfrm>
            <a:off x="727202" y="847795"/>
            <a:ext cx="7956447" cy="338554"/>
          </a:xfrm>
          <a:prstGeom prst="rect">
            <a:avLst/>
          </a:prstGeom>
          <a:noFill/>
        </p:spPr>
        <p:txBody>
          <a:bodyPr wrap="square" rtlCol="0">
            <a:spAutoFit/>
          </a:bodyPr>
          <a:lstStyle/>
          <a:p>
            <a:r>
              <a:rPr lang="en-US" sz="1600" dirty="0">
                <a:solidFill>
                  <a:schemeClr val="accent6"/>
                </a:solidFill>
              </a:rPr>
              <a:t>A study based on levelling of the Grenoble basin between 1880 and 2001 shows …</a:t>
            </a:r>
            <a:endParaRPr lang="en-GB" sz="1600" dirty="0">
              <a:solidFill>
                <a:schemeClr val="accent6"/>
              </a:solidFill>
            </a:endParaRPr>
          </a:p>
        </p:txBody>
      </p:sp>
      <p:sp>
        <p:nvSpPr>
          <p:cNvPr id="6" name="TextBox 5">
            <a:extLst>
              <a:ext uri="{FF2B5EF4-FFF2-40B4-BE49-F238E27FC236}">
                <a16:creationId xmlns:a16="http://schemas.microsoft.com/office/drawing/2014/main" id="{220DED99-52D8-4D54-930B-08219D64C83C}"/>
              </a:ext>
            </a:extLst>
          </p:cNvPr>
          <p:cNvSpPr txBox="1"/>
          <p:nvPr/>
        </p:nvSpPr>
        <p:spPr>
          <a:xfrm>
            <a:off x="472348" y="5303114"/>
            <a:ext cx="8160851" cy="861774"/>
          </a:xfrm>
          <a:prstGeom prst="rect">
            <a:avLst/>
          </a:prstGeom>
          <a:noFill/>
        </p:spPr>
        <p:txBody>
          <a:bodyPr wrap="square" rtlCol="0">
            <a:spAutoFit/>
          </a:bodyPr>
          <a:lstStyle/>
          <a:p>
            <a:r>
              <a:rPr lang="en-US" sz="1400" dirty="0">
                <a:solidFill>
                  <a:schemeClr val="accent6"/>
                </a:solidFill>
              </a:rPr>
              <a:t>Several things appear to be happening:</a:t>
            </a:r>
          </a:p>
          <a:p>
            <a:pPr marL="285750" indent="-285750">
              <a:buFont typeface="Arial" panose="020B0604020202020204" pitchFamily="34" charset="0"/>
              <a:buChar char="•"/>
            </a:pPr>
            <a:r>
              <a:rPr lang="en-US" sz="1200" dirty="0">
                <a:solidFill>
                  <a:schemeClr val="accent6"/>
                </a:solidFill>
              </a:rPr>
              <a:t>The center of the Grenoble basin is sinking (48 mm between 1989 and 2001, &gt; 40cm since 1880).</a:t>
            </a:r>
          </a:p>
          <a:p>
            <a:pPr marL="285750" indent="-285750">
              <a:buFont typeface="Arial" panose="020B0604020202020204" pitchFamily="34" charset="0"/>
              <a:buChar char="•"/>
            </a:pPr>
            <a:r>
              <a:rPr lang="en-US" sz="1200" dirty="0">
                <a:solidFill>
                  <a:schemeClr val="accent6"/>
                </a:solidFill>
              </a:rPr>
              <a:t>The Chartreuse range is slowly separating from the </a:t>
            </a:r>
            <a:r>
              <a:rPr lang="en-US" sz="1200" dirty="0" err="1">
                <a:solidFill>
                  <a:schemeClr val="accent6"/>
                </a:solidFill>
              </a:rPr>
              <a:t>Vercors</a:t>
            </a:r>
            <a:r>
              <a:rPr lang="en-US" sz="1200" dirty="0">
                <a:solidFill>
                  <a:schemeClr val="accent6"/>
                </a:solidFill>
              </a:rPr>
              <a:t>.</a:t>
            </a:r>
          </a:p>
          <a:p>
            <a:pPr marL="285750" indent="-285750">
              <a:buFont typeface="Arial" panose="020B0604020202020204" pitchFamily="34" charset="0"/>
              <a:buChar char="•"/>
            </a:pPr>
            <a:r>
              <a:rPr lang="en-US" sz="1200" dirty="0">
                <a:solidFill>
                  <a:schemeClr val="accent6"/>
                </a:solidFill>
              </a:rPr>
              <a:t>These observations indicate the ESRF has tilted ~ 5 mm towards the </a:t>
            </a:r>
            <a:r>
              <a:rPr lang="en-US" sz="1200" dirty="0" err="1">
                <a:solidFill>
                  <a:schemeClr val="accent6"/>
                </a:solidFill>
              </a:rPr>
              <a:t>Vercors</a:t>
            </a:r>
            <a:r>
              <a:rPr lang="en-US" sz="1200" dirty="0">
                <a:solidFill>
                  <a:schemeClr val="accent6"/>
                </a:solidFill>
              </a:rPr>
              <a:t> over 11 years or so.</a:t>
            </a:r>
          </a:p>
        </p:txBody>
      </p:sp>
      <p:sp>
        <p:nvSpPr>
          <p:cNvPr id="7" name="TextBox 6">
            <a:extLst>
              <a:ext uri="{FF2B5EF4-FFF2-40B4-BE49-F238E27FC236}">
                <a16:creationId xmlns:a16="http://schemas.microsoft.com/office/drawing/2014/main" id="{5136D1BA-BA6D-415B-B65C-762B66484DB2}"/>
              </a:ext>
            </a:extLst>
          </p:cNvPr>
          <p:cNvSpPr txBox="1"/>
          <p:nvPr/>
        </p:nvSpPr>
        <p:spPr>
          <a:xfrm>
            <a:off x="7228093" y="5205277"/>
            <a:ext cx="1975221" cy="276999"/>
          </a:xfrm>
          <a:prstGeom prst="rect">
            <a:avLst/>
          </a:prstGeom>
          <a:noFill/>
        </p:spPr>
        <p:txBody>
          <a:bodyPr wrap="none" rtlCol="0">
            <a:spAutoFit/>
          </a:bodyPr>
          <a:lstStyle/>
          <a:p>
            <a:r>
              <a:rPr lang="en-US" sz="1200" i="1" dirty="0">
                <a:solidFill>
                  <a:schemeClr val="accent6"/>
                </a:solidFill>
              </a:rPr>
              <a:t>Movements 1989 to 2001*</a:t>
            </a:r>
            <a:endParaRPr lang="en-GB" sz="1200" i="1" dirty="0">
              <a:solidFill>
                <a:schemeClr val="accent6"/>
              </a:solidFill>
            </a:endParaRPr>
          </a:p>
        </p:txBody>
      </p:sp>
      <p:sp>
        <p:nvSpPr>
          <p:cNvPr id="9" name="TextBox 8">
            <a:extLst>
              <a:ext uri="{FF2B5EF4-FFF2-40B4-BE49-F238E27FC236}">
                <a16:creationId xmlns:a16="http://schemas.microsoft.com/office/drawing/2014/main" id="{EB15F2F6-EF48-4FD2-9275-4B9EF206CBF3}"/>
              </a:ext>
            </a:extLst>
          </p:cNvPr>
          <p:cNvSpPr txBox="1"/>
          <p:nvPr/>
        </p:nvSpPr>
        <p:spPr>
          <a:xfrm>
            <a:off x="97199" y="6312886"/>
            <a:ext cx="8416800" cy="246221"/>
          </a:xfrm>
          <a:prstGeom prst="rect">
            <a:avLst/>
          </a:prstGeom>
          <a:noFill/>
        </p:spPr>
        <p:txBody>
          <a:bodyPr wrap="square" rtlCol="0">
            <a:spAutoFit/>
          </a:bodyPr>
          <a:lstStyle/>
          <a:p>
            <a:r>
              <a:rPr lang="en-GB" sz="1000" i="1" dirty="0">
                <a:solidFill>
                  <a:schemeClr val="accent6"/>
                </a:solidFill>
              </a:rPr>
              <a:t>*</a:t>
            </a:r>
            <a:r>
              <a:rPr lang="en-GB" sz="1000" i="1" dirty="0" err="1">
                <a:solidFill>
                  <a:schemeClr val="accent6"/>
                </a:solidFill>
              </a:rPr>
              <a:t>Mesure</a:t>
            </a:r>
            <a:r>
              <a:rPr lang="en-GB" sz="1000" i="1" dirty="0">
                <a:solidFill>
                  <a:schemeClr val="accent6"/>
                </a:solidFill>
              </a:rPr>
              <a:t> de </a:t>
            </a:r>
            <a:r>
              <a:rPr lang="en-GB" sz="1000" i="1" dirty="0" err="1">
                <a:solidFill>
                  <a:schemeClr val="accent6"/>
                </a:solidFill>
              </a:rPr>
              <a:t>l’affaissement</a:t>
            </a:r>
            <a:r>
              <a:rPr lang="en-GB" sz="1000" i="1" dirty="0">
                <a:solidFill>
                  <a:schemeClr val="accent6"/>
                </a:solidFill>
              </a:rPr>
              <a:t> </a:t>
            </a:r>
            <a:r>
              <a:rPr lang="en-GB" sz="1000" i="1" dirty="0" err="1">
                <a:solidFill>
                  <a:schemeClr val="accent6"/>
                </a:solidFill>
              </a:rPr>
              <a:t>actuel</a:t>
            </a:r>
            <a:r>
              <a:rPr lang="en-GB" sz="1000" i="1" dirty="0">
                <a:solidFill>
                  <a:schemeClr val="accent6"/>
                </a:solidFill>
              </a:rPr>
              <a:t> de la cuvette </a:t>
            </a:r>
            <a:r>
              <a:rPr lang="en-GB" sz="1000" i="1" dirty="0" err="1">
                <a:solidFill>
                  <a:schemeClr val="accent6"/>
                </a:solidFill>
              </a:rPr>
              <a:t>grenobloise</a:t>
            </a:r>
            <a:r>
              <a:rPr lang="en-GB" sz="1000" i="1" dirty="0">
                <a:solidFill>
                  <a:schemeClr val="accent6"/>
                </a:solidFill>
              </a:rPr>
              <a:t> par </a:t>
            </a:r>
            <a:r>
              <a:rPr lang="en-GB" sz="1000" i="1" dirty="0" err="1">
                <a:solidFill>
                  <a:schemeClr val="accent6"/>
                </a:solidFill>
              </a:rPr>
              <a:t>comparaisons</a:t>
            </a:r>
            <a:r>
              <a:rPr lang="en-GB" sz="1000" i="1" dirty="0">
                <a:solidFill>
                  <a:schemeClr val="accent6"/>
                </a:solidFill>
              </a:rPr>
              <a:t> de </a:t>
            </a:r>
            <a:r>
              <a:rPr lang="en-GB" sz="1000" i="1" dirty="0" err="1">
                <a:solidFill>
                  <a:schemeClr val="accent6"/>
                </a:solidFill>
              </a:rPr>
              <a:t>nivellements</a:t>
            </a:r>
            <a:r>
              <a:rPr lang="en-GB" sz="1000" i="1" dirty="0">
                <a:solidFill>
                  <a:schemeClr val="accent6"/>
                </a:solidFill>
              </a:rPr>
              <a:t>, Menard G., </a:t>
            </a:r>
            <a:r>
              <a:rPr lang="en-GB" sz="1000" i="1" dirty="0" err="1">
                <a:solidFill>
                  <a:schemeClr val="accent6"/>
                </a:solidFill>
              </a:rPr>
              <a:t>Pôle</a:t>
            </a:r>
            <a:r>
              <a:rPr lang="en-GB" sz="1000" i="1" dirty="0">
                <a:solidFill>
                  <a:schemeClr val="accent6"/>
                </a:solidFill>
              </a:rPr>
              <a:t> </a:t>
            </a:r>
            <a:r>
              <a:rPr lang="en-GB" sz="1000" i="1" dirty="0" err="1">
                <a:solidFill>
                  <a:schemeClr val="accent6"/>
                </a:solidFill>
              </a:rPr>
              <a:t>Grenoblois</a:t>
            </a:r>
            <a:r>
              <a:rPr lang="en-GB" sz="1000" i="1" dirty="0">
                <a:solidFill>
                  <a:schemeClr val="accent6"/>
                </a:solidFill>
              </a:rPr>
              <a:t> </a:t>
            </a:r>
            <a:r>
              <a:rPr lang="en-GB" sz="1000" i="1" dirty="0" err="1">
                <a:solidFill>
                  <a:schemeClr val="accent6"/>
                </a:solidFill>
              </a:rPr>
              <a:t>Risques</a:t>
            </a:r>
            <a:r>
              <a:rPr lang="en-GB" sz="1000" i="1" dirty="0">
                <a:solidFill>
                  <a:schemeClr val="accent6"/>
                </a:solidFill>
              </a:rPr>
              <a:t> </a:t>
            </a:r>
            <a:r>
              <a:rPr lang="en-GB" sz="1000" i="1" dirty="0" err="1">
                <a:solidFill>
                  <a:schemeClr val="accent6"/>
                </a:solidFill>
              </a:rPr>
              <a:t>Naturels</a:t>
            </a:r>
            <a:endParaRPr lang="en-GB" sz="1000" i="1" dirty="0">
              <a:solidFill>
                <a:schemeClr val="accent6"/>
              </a:solidFill>
            </a:endParaRPr>
          </a:p>
        </p:txBody>
      </p:sp>
      <p:pic>
        <p:nvPicPr>
          <p:cNvPr id="4" name="Picture 3">
            <a:extLst>
              <a:ext uri="{FF2B5EF4-FFF2-40B4-BE49-F238E27FC236}">
                <a16:creationId xmlns:a16="http://schemas.microsoft.com/office/drawing/2014/main" id="{D6503934-F382-44D6-A8A0-CF03297449C1}"/>
              </a:ext>
            </a:extLst>
          </p:cNvPr>
          <p:cNvPicPr>
            <a:picLocks noChangeAspect="1"/>
          </p:cNvPicPr>
          <p:nvPr/>
        </p:nvPicPr>
        <p:blipFill>
          <a:blip r:embed="rId2"/>
          <a:stretch>
            <a:fillRect/>
          </a:stretch>
        </p:blipFill>
        <p:spPr>
          <a:xfrm>
            <a:off x="0" y="1220744"/>
            <a:ext cx="9144000" cy="4050762"/>
          </a:xfrm>
          <a:prstGeom prst="rect">
            <a:avLst/>
          </a:prstGeom>
        </p:spPr>
      </p:pic>
    </p:spTree>
    <p:extLst>
      <p:ext uri="{BB962C8B-B14F-4D97-AF65-F5344CB8AC3E}">
        <p14:creationId xmlns:p14="http://schemas.microsoft.com/office/powerpoint/2010/main" val="1537280506"/>
      </p:ext>
    </p:extLst>
  </p:cSld>
  <p:clrMapOvr>
    <a:masterClrMapping/>
  </p:clrMapOvr>
</p:sld>
</file>

<file path=ppt/theme/theme1.xml><?xml version="1.0" encoding="utf-8"?>
<a:theme xmlns:a="http://schemas.openxmlformats.org/drawingml/2006/main" name="ESRF_presentation_silver">
  <a:themeElements>
    <a:clrScheme name="ESRF_presentation_silver 13">
      <a:dk1>
        <a:srgbClr val="000000"/>
      </a:dk1>
      <a:lt1>
        <a:srgbClr val="FFFFFF"/>
      </a:lt1>
      <a:dk2>
        <a:srgbClr val="000000"/>
      </a:dk2>
      <a:lt2>
        <a:srgbClr val="8A8B8E"/>
      </a:lt2>
      <a:accent1>
        <a:srgbClr val="7DA9DA"/>
      </a:accent1>
      <a:accent2>
        <a:srgbClr val="1B5092"/>
      </a:accent2>
      <a:accent3>
        <a:srgbClr val="FFFFFF"/>
      </a:accent3>
      <a:accent4>
        <a:srgbClr val="000000"/>
      </a:accent4>
      <a:accent5>
        <a:srgbClr val="BFD1EA"/>
      </a:accent5>
      <a:accent6>
        <a:srgbClr val="174884"/>
      </a:accent6>
      <a:hlink>
        <a:srgbClr val="DD2026"/>
      </a:hlink>
      <a:folHlink>
        <a:srgbClr val="9E1C20"/>
      </a:folHlink>
    </a:clrScheme>
    <a:fontScheme name="ESRF_presentation_silv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RF_presentation_silv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RF_presentation_silv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SRF_presentation_silv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SRF_presentation_silv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SRF_presentation_silv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SRF_presentation_silv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SRF_presentation_silv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SRF_presentation_silv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SRF_presentation_silv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SRF_presentation_silv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SRF_presentation_silv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SRF_presentation_silv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SRF_presentation_silver 13">
        <a:dk1>
          <a:srgbClr val="000000"/>
        </a:dk1>
        <a:lt1>
          <a:srgbClr val="FFFFFF"/>
        </a:lt1>
        <a:dk2>
          <a:srgbClr val="000000"/>
        </a:dk2>
        <a:lt2>
          <a:srgbClr val="8A8B8E"/>
        </a:lt2>
        <a:accent1>
          <a:srgbClr val="7DA9DA"/>
        </a:accent1>
        <a:accent2>
          <a:srgbClr val="1B5092"/>
        </a:accent2>
        <a:accent3>
          <a:srgbClr val="FFFFFF"/>
        </a:accent3>
        <a:accent4>
          <a:srgbClr val="000000"/>
        </a:accent4>
        <a:accent5>
          <a:srgbClr val="BFD1EA"/>
        </a:accent5>
        <a:accent6>
          <a:srgbClr val="174884"/>
        </a:accent6>
        <a:hlink>
          <a:srgbClr val="DD2026"/>
        </a:hlink>
        <a:folHlink>
          <a:srgbClr val="9E1C2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ide-screen">
  <a:themeElements>
    <a:clrScheme name="ESRF">
      <a:dk1>
        <a:sysClr val="windowText" lastClr="000000"/>
      </a:dk1>
      <a:lt1>
        <a:sysClr val="window" lastClr="FFFFFF"/>
      </a:lt1>
      <a:dk2>
        <a:srgbClr val="B7B9BA"/>
      </a:dk2>
      <a:lt2>
        <a:srgbClr val="AF007C"/>
      </a:lt2>
      <a:accent1>
        <a:srgbClr val="132577"/>
      </a:accent1>
      <a:accent2>
        <a:srgbClr val="ED7703"/>
      </a:accent2>
      <a:accent3>
        <a:srgbClr val="F4A300"/>
      </a:accent3>
      <a:accent4>
        <a:srgbClr val="FFDD00"/>
      </a:accent4>
      <a:accent5>
        <a:srgbClr val="51A026"/>
      </a:accent5>
      <a:accent6>
        <a:srgbClr val="0098D4"/>
      </a:accent6>
      <a:hlink>
        <a:srgbClr val="000000"/>
      </a:hlink>
      <a:folHlink>
        <a:srgbClr val="000000"/>
      </a:folHlink>
    </a:clrScheme>
    <a:fontScheme name="Solocal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ESRF_presentation_silver</Template>
  <TotalTime>5842</TotalTime>
  <Words>3029</Words>
  <Application>Microsoft Office PowerPoint</Application>
  <PresentationFormat>On-screen Show (4:3)</PresentationFormat>
  <Paragraphs>344</Paragraphs>
  <Slides>36</Slides>
  <Notes>1</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36</vt:i4>
      </vt:variant>
    </vt:vector>
  </HeadingPairs>
  <TitlesOfParts>
    <vt:vector size="46" baseType="lpstr">
      <vt:lpstr>Gulim</vt:lpstr>
      <vt:lpstr>Arial</vt:lpstr>
      <vt:lpstr>Calibri</vt:lpstr>
      <vt:lpstr>Cambria Math</vt:lpstr>
      <vt:lpstr>ITCOfficinaSans LT Book</vt:lpstr>
      <vt:lpstr>Times New Roman</vt:lpstr>
      <vt:lpstr>Wingdings</vt:lpstr>
      <vt:lpstr>ESRF_presentation_silver</vt:lpstr>
      <vt:lpstr>wide-screen</vt:lpstr>
      <vt:lpstr>Acrobat Document</vt:lpstr>
      <vt:lpstr>PowerPoint Presentation</vt:lpstr>
      <vt:lpstr>Outline</vt:lpstr>
      <vt:lpstr>The ESRF</vt:lpstr>
      <vt:lpstr>The ESRF</vt:lpstr>
      <vt:lpstr>The ESRF X-rays for science</vt:lpstr>
      <vt:lpstr>ESRF Upgrade programme</vt:lpstr>
      <vt:lpstr>Alignment – one of the defining characteristics of the UP1 and EBS</vt:lpstr>
      <vt:lpstr>Context - ESRF Site Movement signatures</vt:lpstr>
      <vt:lpstr>Grenoble Basin</vt:lpstr>
      <vt:lpstr>ESRF vertical movements in the Grenoble basin context</vt:lpstr>
      <vt:lpstr>Long term horizontal deformation</vt:lpstr>
      <vt:lpstr>Long term Vertical deformation</vt:lpstr>
      <vt:lpstr>Deformation due to dam purging</vt:lpstr>
      <vt:lpstr>Movements at the slab joints</vt:lpstr>
      <vt:lpstr>Horizontal Movements at the slab joints</vt:lpstr>
      <vt:lpstr>BM18 tests July 2009 to September 2011</vt:lpstr>
      <vt:lpstr>BM18 slab bending as a function of temperature change</vt:lpstr>
      <vt:lpstr>Briefly what is a beamline?</vt:lpstr>
      <vt:lpstr>Alignment – one of the defining characteristics of the UP1 and EBS</vt:lpstr>
      <vt:lpstr>ESRF long beamlines alignment tolerances</vt:lpstr>
      <vt:lpstr>Long Beamline Translation tolerance</vt:lpstr>
      <vt:lpstr>Long Beamline Rotation tolerance</vt:lpstr>
      <vt:lpstr>Alignment – one of the defining characteristics of the UP1 and EBS</vt:lpstr>
      <vt:lpstr>Movements at the slab joints</vt:lpstr>
      <vt:lpstr>EBS machine tolerances</vt:lpstr>
      <vt:lpstr>Long range errors: error envelope function</vt:lpstr>
      <vt:lpstr>Characteristic Thermally induced slab bending</vt:lpstr>
      <vt:lpstr>Chartreuse (Belledonne, ID16) HQS HLS studies</vt:lpstr>
      <vt:lpstr>Id27 AND id28 MAX AND MIN BENDING OVER TWO YEARS</vt:lpstr>
      <vt:lpstr>BM19 HLS</vt:lpstr>
      <vt:lpstr>BM19 HLS</vt:lpstr>
      <vt:lpstr>BM19 HLS floor Tilt</vt:lpstr>
      <vt:lpstr>BM19 HLS floor Movements as a function of time</vt:lpstr>
      <vt:lpstr>BM19 HLS floor Tilt on beam axis for different time periods</vt:lpstr>
      <vt:lpstr>Variable Movements for a change in temperature of 1°C</vt:lpstr>
      <vt:lpstr>Conclusion</vt:lpstr>
    </vt:vector>
  </TitlesOfParts>
  <Company>ESRF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martin</dc:creator>
  <cp:lastModifiedBy>MARTIN David</cp:lastModifiedBy>
  <cp:revision>1555</cp:revision>
  <cp:lastPrinted>2022-10-27T06:37:44Z</cp:lastPrinted>
  <dcterms:created xsi:type="dcterms:W3CDTF">2013-02-27T09:07:52Z</dcterms:created>
  <dcterms:modified xsi:type="dcterms:W3CDTF">2022-10-30T09:11:58Z</dcterms:modified>
</cp:coreProperties>
</file>