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8" r:id="rId2"/>
    <p:sldId id="299" r:id="rId3"/>
    <p:sldId id="294" r:id="rId4"/>
    <p:sldId id="302" r:id="rId5"/>
    <p:sldId id="301" r:id="rId6"/>
    <p:sldId id="303" r:id="rId7"/>
    <p:sldId id="295" r:id="rId8"/>
    <p:sldId id="296" r:id="rId9"/>
    <p:sldId id="297" r:id="rId10"/>
    <p:sldId id="300" r:id="rId11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6" autoAdjust="0"/>
    <p:restoredTop sz="94686"/>
  </p:normalViewPr>
  <p:slideViewPr>
    <p:cSldViewPr snapToGrid="0" snapToObjects="1">
      <p:cViewPr varScale="1">
        <p:scale>
          <a:sx n="125" d="100"/>
          <a:sy n="125" d="100"/>
        </p:scale>
        <p:origin x="182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IWAA 31/10-4/11/22  |  Malika Meddahi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6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7272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14557" y="919791"/>
            <a:ext cx="11376024" cy="5323115"/>
          </a:xfrm>
        </p:spPr>
        <p:txBody>
          <a:bodyPr/>
          <a:lstStyle/>
          <a:p>
            <a:r>
              <a:rPr lang="en-GB" sz="2000" dirty="0" smtClean="0"/>
              <a:t>Acting in meeting today’s accelerator 'requirement while inventing the tools needed to respond to the future accelerators specifications. </a:t>
            </a:r>
          </a:p>
          <a:p>
            <a:r>
              <a:rPr lang="en-GB" sz="2000" dirty="0" smtClean="0"/>
              <a:t>More and more </a:t>
            </a:r>
            <a:r>
              <a:rPr lang="en-GB" sz="2000" dirty="0"/>
              <a:t>demanding specification, </a:t>
            </a:r>
            <a:r>
              <a:rPr lang="en-GB" sz="2000" dirty="0" smtClean="0"/>
              <a:t>entering into ‘never-done before’ world.</a:t>
            </a:r>
          </a:p>
          <a:p>
            <a:r>
              <a:rPr lang="en-GB" sz="2000" dirty="0" smtClean="0"/>
              <a:t>Relying on innovation, research and development, and always thinking out of the box.</a:t>
            </a:r>
          </a:p>
          <a:p>
            <a:r>
              <a:rPr lang="en-GB" sz="2000" dirty="0" smtClean="0"/>
              <a:t>Our </a:t>
            </a:r>
            <a:r>
              <a:rPr lang="en-GB" sz="2000" dirty="0"/>
              <a:t>future relies on international collaborations, and indeed we can only be meeting the next challenges together.</a:t>
            </a:r>
          </a:p>
          <a:p>
            <a:r>
              <a:rPr lang="en-GB" sz="2000" dirty="0"/>
              <a:t>As all the other </a:t>
            </a:r>
            <a:r>
              <a:rPr lang="en-GB" sz="2000" dirty="0" smtClean="0"/>
              <a:t>accelerator’ fields, </a:t>
            </a:r>
            <a:r>
              <a:rPr lang="en-GB" sz="2000" dirty="0"/>
              <a:t>yours </a:t>
            </a:r>
            <a:r>
              <a:rPr lang="en-GB" sz="2000"/>
              <a:t>is </a:t>
            </a:r>
            <a:r>
              <a:rPr lang="en-GB" sz="2000" smtClean="0"/>
              <a:t>an </a:t>
            </a:r>
            <a:r>
              <a:rPr lang="en-GB" sz="2000" dirty="0"/>
              <a:t>essential brick to be successful</a:t>
            </a:r>
            <a:r>
              <a:rPr lang="en-GB" sz="2000" dirty="0" smtClean="0"/>
              <a:t>.</a:t>
            </a:r>
          </a:p>
          <a:p>
            <a:r>
              <a:rPr lang="en-GB" sz="2000" dirty="0" smtClean="0"/>
              <a:t>Accelerator alignment is an integral part of the first conceptual studies.</a:t>
            </a:r>
          </a:p>
          <a:p>
            <a:r>
              <a:rPr lang="en-GB" sz="2000" dirty="0" smtClean="0"/>
              <a:t>This workshop is a </a:t>
            </a:r>
            <a:r>
              <a:rPr lang="en-GB" sz="2000" dirty="0"/>
              <a:t>fantastic opportunity to share our knowledge, experiences, debate on new ideas, challenge each other. </a:t>
            </a:r>
          </a:p>
          <a:p>
            <a:r>
              <a:rPr lang="en-GB" sz="2000" dirty="0" smtClean="0"/>
              <a:t>To contribute to a healthy and exciting future in which the next talented generation will engage and commit to carry on our solid professional engagement journey.</a:t>
            </a:r>
          </a:p>
          <a:p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16</a:t>
            </a:r>
            <a:r>
              <a:rPr lang="en-GB" baseline="30000" dirty="0" smtClean="0"/>
              <a:t>th</a:t>
            </a:r>
            <a:r>
              <a:rPr lang="en-GB" dirty="0" smtClean="0"/>
              <a:t> IWAA: Today needs you even more than ever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73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400" dirty="0" smtClean="0"/>
              <a:t>Welcome to the 16</a:t>
            </a:r>
            <a:r>
              <a:rPr lang="en-GB" sz="4400" baseline="30000" dirty="0" smtClean="0"/>
              <a:t>th</a:t>
            </a:r>
            <a:r>
              <a:rPr lang="en-GB" sz="4400" dirty="0" smtClean="0"/>
              <a:t> International Workshop on Accelerator Alignment (IWAA) </a:t>
            </a:r>
            <a:endParaRPr lang="en-GB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Malika Meddahi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823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IWAA: A long standing important workshop series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 txBox="1">
            <a:spLocks/>
          </p:cNvSpPr>
          <p:nvPr/>
        </p:nvSpPr>
        <p:spPr>
          <a:xfrm>
            <a:off x="5152623" y="2437019"/>
            <a:ext cx="1222671" cy="4239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1200" b="1" dirty="0" smtClean="0">
                <a:solidFill>
                  <a:schemeClr val="bg1"/>
                </a:solidFill>
              </a:rPr>
              <a:t>FNAL, 2018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998" y="924048"/>
            <a:ext cx="7909797" cy="525712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1037" y="1802726"/>
            <a:ext cx="4126159" cy="640482"/>
          </a:xfrm>
        </p:spPr>
        <p:txBody>
          <a:bodyPr/>
          <a:lstStyle/>
          <a:p>
            <a:pPr marL="0" lvl="1" indent="0">
              <a:buNone/>
            </a:pPr>
            <a:r>
              <a:rPr lang="en-US" sz="2800" b="1" dirty="0">
                <a:solidFill>
                  <a:schemeClr val="bg1"/>
                </a:solidFill>
              </a:rPr>
              <a:t>1</a:t>
            </a:r>
            <a:r>
              <a:rPr lang="en-US" sz="2800" b="1" baseline="30000" dirty="0">
                <a:solidFill>
                  <a:schemeClr val="bg1"/>
                </a:solidFill>
              </a:rPr>
              <a:t>st</a:t>
            </a:r>
            <a:r>
              <a:rPr lang="en-US" sz="2800" b="1" dirty="0">
                <a:solidFill>
                  <a:schemeClr val="bg1"/>
                </a:solidFill>
              </a:rPr>
              <a:t> IWAA, </a:t>
            </a:r>
            <a:r>
              <a:rPr lang="en-US" sz="2800" b="1" dirty="0" smtClean="0">
                <a:solidFill>
                  <a:schemeClr val="bg1"/>
                </a:solidFill>
              </a:rPr>
              <a:t>SLAC, 1989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9CCAAD-1CB5-3FB7-0D65-CFC8BD8199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998" y="914230"/>
            <a:ext cx="1578116" cy="141360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9" name="TextBox 48"/>
          <p:cNvSpPr txBox="1"/>
          <p:nvPr/>
        </p:nvSpPr>
        <p:spPr>
          <a:xfrm>
            <a:off x="8414240" y="2257751"/>
            <a:ext cx="3733800" cy="25545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1989 Workshop Menu:</a:t>
            </a:r>
            <a:endParaRPr lang="en-GB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 smtClean="0"/>
              <a:t>Current Alignment Topics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 smtClean="0"/>
              <a:t>Toolboxes</a:t>
            </a:r>
            <a:r>
              <a:rPr lang="en-GB" dirty="0"/>
              <a:t>: Instrumentation, Software, and </a:t>
            </a:r>
            <a:r>
              <a:rPr lang="en-GB" dirty="0" smtClean="0"/>
              <a:t>Methods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 err="1"/>
              <a:t>Fiducialization</a:t>
            </a:r>
            <a:r>
              <a:rPr lang="en-GB" dirty="0"/>
              <a:t> of Conventional </a:t>
            </a:r>
            <a:r>
              <a:rPr lang="en-GB" dirty="0" smtClean="0"/>
              <a:t>Magnets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/>
              <a:t>Next Generation Linear Colliders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3742" y="912080"/>
            <a:ext cx="11655058" cy="6118589"/>
          </a:xfrm>
        </p:spPr>
        <p:txBody>
          <a:bodyPr/>
          <a:lstStyle/>
          <a:p>
            <a:pPr marL="324000" lvl="2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b="0" i="1" dirty="0" smtClean="0"/>
              <a:t>The idea for this workshop goes back quite a few years when we started aligning the SLC</a:t>
            </a:r>
            <a:r>
              <a:rPr lang="en-GB" b="0" i="1" dirty="0"/>
              <a:t>. </a:t>
            </a:r>
            <a:endParaRPr lang="en-GB" b="0" i="1" dirty="0" smtClean="0"/>
          </a:p>
          <a:p>
            <a:pPr marL="324000" lvl="2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b="0" i="1" dirty="0" smtClean="0"/>
              <a:t>At </a:t>
            </a:r>
            <a:r>
              <a:rPr lang="en-GB" b="0" i="1" dirty="0"/>
              <a:t>that time, we knocked at CERN’s and DESY’s doors </a:t>
            </a:r>
            <a:r>
              <a:rPr lang="en-GB" b="1" i="1" dirty="0"/>
              <a:t>to ask for help</a:t>
            </a:r>
            <a:r>
              <a:rPr lang="en-GB" b="0" i="1" dirty="0"/>
              <a:t>. </a:t>
            </a:r>
            <a:endParaRPr lang="en-GB" b="0" i="1" dirty="0" smtClean="0"/>
          </a:p>
          <a:p>
            <a:pPr marL="324000" lvl="2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b="0" i="1" dirty="0" smtClean="0"/>
              <a:t>The original </a:t>
            </a:r>
            <a:r>
              <a:rPr lang="en-GB" b="0" i="1" dirty="0"/>
              <a:t>one way information street eventually evolved into a relationship </a:t>
            </a:r>
            <a:r>
              <a:rPr lang="en-GB" b="0" i="1" dirty="0" smtClean="0"/>
              <a:t>where we </a:t>
            </a:r>
            <a:r>
              <a:rPr lang="en-GB" b="1" i="1" dirty="0"/>
              <a:t>exchanged mutual experiences and developments</a:t>
            </a:r>
            <a:r>
              <a:rPr lang="en-GB" b="0" i="1" dirty="0"/>
              <a:t>. </a:t>
            </a:r>
            <a:endParaRPr lang="en-GB" b="0" i="1" dirty="0" smtClean="0"/>
          </a:p>
          <a:p>
            <a:pPr marL="324000" lvl="2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b="0" i="1" dirty="0" smtClean="0"/>
              <a:t>One </a:t>
            </a:r>
            <a:r>
              <a:rPr lang="en-GB" b="0" i="1" dirty="0"/>
              <a:t>day, we noticed </a:t>
            </a:r>
            <a:r>
              <a:rPr lang="en-GB" b="0" i="1" dirty="0" smtClean="0"/>
              <a:t>that we </a:t>
            </a:r>
            <a:r>
              <a:rPr lang="en-GB" b="0" i="1" dirty="0"/>
              <a:t>had been </a:t>
            </a:r>
            <a:r>
              <a:rPr lang="en-GB" b="1" i="1" dirty="0"/>
              <a:t>reinventing the wheel a number of times</a:t>
            </a:r>
            <a:r>
              <a:rPr lang="en-GB" b="0" i="1" dirty="0"/>
              <a:t>. </a:t>
            </a:r>
            <a:endParaRPr lang="en-GB" b="0" i="1" dirty="0" smtClean="0"/>
          </a:p>
          <a:p>
            <a:pPr marL="324000" lvl="2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b="0" i="1" dirty="0" smtClean="0"/>
              <a:t>Then </a:t>
            </a:r>
            <a:r>
              <a:rPr lang="en-GB" b="0" i="1" dirty="0"/>
              <a:t>came a time </a:t>
            </a:r>
            <a:r>
              <a:rPr lang="en-GB" b="0" i="1" dirty="0" smtClean="0"/>
              <a:t>when others </a:t>
            </a:r>
            <a:r>
              <a:rPr lang="en-GB" b="0" i="1" dirty="0"/>
              <a:t>started knocking on our door </a:t>
            </a:r>
            <a:r>
              <a:rPr lang="en-GB" b="1" i="1" dirty="0"/>
              <a:t>for support and exchange of ideas</a:t>
            </a:r>
            <a:r>
              <a:rPr lang="en-GB" b="0" i="1" dirty="0"/>
              <a:t>. We </a:t>
            </a:r>
            <a:r>
              <a:rPr lang="en-GB" b="0" i="1" dirty="0" smtClean="0"/>
              <a:t>had the </a:t>
            </a:r>
            <a:r>
              <a:rPr lang="en-GB" b="0" i="1" dirty="0"/>
              <a:t>same feeling again: a great deal of </a:t>
            </a:r>
            <a:r>
              <a:rPr lang="en-GB" b="1" i="1" dirty="0"/>
              <a:t>work had been done over again</a:t>
            </a:r>
            <a:r>
              <a:rPr lang="en-GB" b="0" i="1" dirty="0"/>
              <a:t>, not </a:t>
            </a:r>
            <a:r>
              <a:rPr lang="en-GB" b="0" i="1" dirty="0" smtClean="0"/>
              <a:t>because of </a:t>
            </a:r>
            <a:r>
              <a:rPr lang="en-GB" b="0" i="1" dirty="0"/>
              <a:t>competition, but because we were always </a:t>
            </a:r>
            <a:r>
              <a:rPr lang="en-GB" b="1" i="1" dirty="0"/>
              <a:t>unaware what our </a:t>
            </a:r>
            <a:r>
              <a:rPr lang="en-GB" b="1" i="1" dirty="0" smtClean="0"/>
              <a:t>neighbours were doing</a:t>
            </a:r>
            <a:r>
              <a:rPr lang="en-GB" b="0" i="1" dirty="0"/>
              <a:t>. </a:t>
            </a:r>
            <a:endParaRPr lang="en-GB" b="0" i="1" dirty="0" smtClean="0"/>
          </a:p>
          <a:p>
            <a:pPr marL="324000" lvl="2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b="0" i="1" dirty="0" smtClean="0"/>
              <a:t>This </a:t>
            </a:r>
            <a:r>
              <a:rPr lang="en-GB" b="0" i="1" dirty="0"/>
              <a:t>is the reason for initiating this workshop. </a:t>
            </a:r>
            <a:r>
              <a:rPr lang="en-GB" b="1" i="1" u="sng" dirty="0"/>
              <a:t>We want to establish </a:t>
            </a:r>
            <a:r>
              <a:rPr lang="en-GB" b="1" i="1" u="sng" dirty="0" smtClean="0"/>
              <a:t>lines of </a:t>
            </a:r>
            <a:r>
              <a:rPr lang="en-GB" b="1" i="1" u="sng" dirty="0"/>
              <a:t>communication; we want everyone to share not only their accomplishments, </a:t>
            </a:r>
            <a:r>
              <a:rPr lang="en-GB" b="1" i="1" u="sng" dirty="0" smtClean="0"/>
              <a:t>but also </a:t>
            </a:r>
            <a:r>
              <a:rPr lang="en-GB" b="1" i="1" u="sng" dirty="0"/>
              <a:t>their problems</a:t>
            </a:r>
            <a:r>
              <a:rPr lang="en-GB" b="0" i="1" dirty="0" smtClean="0"/>
              <a:t>.</a:t>
            </a:r>
            <a:endParaRPr lang="en-GB" dirty="0"/>
          </a:p>
          <a:p>
            <a:pPr marL="324000" lvl="2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b="0" dirty="0" smtClean="0"/>
              <a:t>…. Tackling the millimetre ‘old’ world to the micrometre current world ….</a:t>
            </a:r>
          </a:p>
          <a:p>
            <a:pPr marL="324000" lvl="2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dirty="0"/>
              <a:t>…. </a:t>
            </a:r>
            <a:r>
              <a:rPr lang="en-GB" b="1" dirty="0" err="1"/>
              <a:t>Fiducialization</a:t>
            </a:r>
            <a:r>
              <a:rPr lang="en-GB" dirty="0"/>
              <a:t> is a fancy name for </a:t>
            </a:r>
            <a:r>
              <a:rPr lang="en-GB" b="1" dirty="0"/>
              <a:t>relating the effective magnetic axis of a component to some kind of surveying reference </a:t>
            </a:r>
            <a:r>
              <a:rPr lang="en-GB" b="1" dirty="0" smtClean="0"/>
              <a:t>marks</a:t>
            </a:r>
            <a:r>
              <a:rPr lang="en-GB" dirty="0" smtClean="0"/>
              <a:t>. </a:t>
            </a:r>
            <a:r>
              <a:rPr lang="en-GB" b="1" dirty="0"/>
              <a:t>The alignment process</a:t>
            </a:r>
            <a:r>
              <a:rPr lang="en-GB" dirty="0"/>
              <a:t> is one in which we </a:t>
            </a:r>
            <a:r>
              <a:rPr lang="en-GB" b="1" dirty="0"/>
              <a:t>move a component’s reference mark to its called for coordinate</a:t>
            </a:r>
            <a:r>
              <a:rPr lang="en-GB" dirty="0"/>
              <a:t>. But this is only one part of the story. </a:t>
            </a:r>
            <a:r>
              <a:rPr lang="en-GB" b="1" dirty="0"/>
              <a:t>The beam does not know anything about fiducials</a:t>
            </a:r>
            <a:r>
              <a:rPr lang="en-GB" dirty="0"/>
              <a:t>, the beam is influenced only by the electromagnetic field of a component. </a:t>
            </a:r>
            <a:r>
              <a:rPr lang="en-GB" b="1" dirty="0"/>
              <a:t>We have, therefore, to relate the magnetic axis to the fiducial marks with the same care as we do the final </a:t>
            </a:r>
            <a:r>
              <a:rPr lang="en-GB" b="1" dirty="0" smtClean="0"/>
              <a:t>positioning</a:t>
            </a:r>
            <a:r>
              <a:rPr lang="en-GB" dirty="0" smtClean="0"/>
              <a:t>….</a:t>
            </a:r>
          </a:p>
          <a:p>
            <a:pPr marL="324000" lvl="2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dirty="0" smtClean="0"/>
              <a:t>…. these sessions will </a:t>
            </a:r>
            <a:r>
              <a:rPr lang="en-GB" dirty="0"/>
              <a:t>give an overview of some of the new approaches of making the </a:t>
            </a:r>
            <a:r>
              <a:rPr lang="en-GB" dirty="0" err="1" smtClean="0"/>
              <a:t>fiducialization</a:t>
            </a:r>
            <a:r>
              <a:rPr lang="en-GB" dirty="0" smtClean="0"/>
              <a:t> process </a:t>
            </a:r>
            <a:r>
              <a:rPr lang="en-GB" dirty="0"/>
              <a:t>more reliable and improving what is now a weak </a:t>
            </a:r>
            <a:r>
              <a:rPr lang="en-GB" dirty="0" smtClean="0"/>
              <a:t>link….</a:t>
            </a:r>
          </a:p>
          <a:p>
            <a:pPr marL="324000" lvl="2" indent="0">
              <a:spcBef>
                <a:spcPts val="600"/>
              </a:spcBef>
              <a:spcAft>
                <a:spcPts val="0"/>
              </a:spcAft>
              <a:buNone/>
            </a:pPr>
            <a:endParaRPr lang="en-GB" dirty="0" smtClean="0"/>
          </a:p>
          <a:p>
            <a:pPr marL="324000" lvl="2" indent="0">
              <a:spcBef>
                <a:spcPts val="600"/>
              </a:spcBef>
              <a:spcAft>
                <a:spcPts val="0"/>
              </a:spcAft>
              <a:buNone/>
            </a:pPr>
            <a:endParaRPr lang="fr-FR" b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1989 IWAA chaired by Robert </a:t>
            </a:r>
            <a:r>
              <a:rPr lang="en-GB" dirty="0" err="1" smtClean="0"/>
              <a:t>Ruland</a:t>
            </a:r>
            <a:r>
              <a:rPr lang="en-GB" dirty="0" smtClean="0"/>
              <a:t> – </a:t>
            </a:r>
            <a:r>
              <a:rPr lang="en-GB" sz="2400" dirty="0" smtClean="0"/>
              <a:t>Opening remarks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566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5298" y="2770816"/>
            <a:ext cx="5966772" cy="325837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7968" y="1276320"/>
            <a:ext cx="1563322" cy="439038"/>
          </a:xfrm>
        </p:spPr>
        <p:txBody>
          <a:bodyPr/>
          <a:lstStyle/>
          <a:p>
            <a:pPr marL="0" lvl="1" indent="0">
              <a:buNone/>
            </a:pPr>
            <a:r>
              <a:rPr lang="en-US" sz="1200" b="1" dirty="0"/>
              <a:t>1</a:t>
            </a:r>
            <a:r>
              <a:rPr lang="en-US" sz="1200" b="1" baseline="30000" dirty="0"/>
              <a:t>st</a:t>
            </a:r>
            <a:r>
              <a:rPr lang="en-US" sz="1200" b="1" dirty="0"/>
              <a:t> IWAA, </a:t>
            </a:r>
            <a:r>
              <a:rPr lang="en-US" sz="1200" b="1" dirty="0" smtClean="0"/>
              <a:t>SLAC 1989</a:t>
            </a:r>
            <a:endParaRPr lang="en-US" sz="1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IWAA</a:t>
            </a:r>
            <a:r>
              <a:rPr lang="en-US" dirty="0"/>
              <a:t> </a:t>
            </a:r>
            <a:r>
              <a:rPr lang="en-US" dirty="0" smtClean="0"/>
              <a:t>lifecycle: </a:t>
            </a:r>
            <a:r>
              <a:rPr lang="en-GB" sz="2800" dirty="0" smtClean="0"/>
              <a:t>a long-standing important workshop series</a:t>
            </a:r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9CCAAD-1CB5-3FB7-0D65-CFC8BD8199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839" y="1040871"/>
            <a:ext cx="790784" cy="70834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16FC568-B1D3-2BB6-92B6-5A94686ADF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839" y="2612217"/>
            <a:ext cx="835397" cy="7713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67E5E2-526A-A267-B955-FEFE04E528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4196" y="1873515"/>
            <a:ext cx="760305" cy="67755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3C48378-9D34-0F8C-3ACC-E7D7FE35D8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5333" y="2771718"/>
            <a:ext cx="791898" cy="730119"/>
          </a:xfrm>
          <a:prstGeom prst="rect">
            <a:avLst/>
          </a:prstGeom>
        </p:spPr>
      </p:pic>
      <p:sp>
        <p:nvSpPr>
          <p:cNvPr id="9" name="Down Arrow 8"/>
          <p:cNvSpPr/>
          <p:nvPr/>
        </p:nvSpPr>
        <p:spPr>
          <a:xfrm>
            <a:off x="2632974" y="1040872"/>
            <a:ext cx="375557" cy="5056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058" y="1882895"/>
            <a:ext cx="755626" cy="697501"/>
          </a:xfrm>
          <a:prstGeom prst="rect">
            <a:avLst/>
          </a:prstGeom>
        </p:spPr>
      </p:pic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 txBox="1">
            <a:spLocks/>
          </p:cNvSpPr>
          <p:nvPr/>
        </p:nvSpPr>
        <p:spPr>
          <a:xfrm>
            <a:off x="1188927" y="2093336"/>
            <a:ext cx="1222671" cy="4239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1200" b="1" dirty="0" smtClean="0"/>
              <a:t>DESY, 1990</a:t>
            </a:r>
            <a:endParaRPr lang="en-US" sz="1200" dirty="0"/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 txBox="1">
            <a:spLocks/>
          </p:cNvSpPr>
          <p:nvPr/>
        </p:nvSpPr>
        <p:spPr>
          <a:xfrm>
            <a:off x="1213124" y="2865818"/>
            <a:ext cx="1222671" cy="4239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1200" b="1" dirty="0" smtClean="0"/>
              <a:t>CERN, 1993 </a:t>
            </a:r>
            <a:endParaRPr lang="en-US" sz="1200" dirty="0"/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 txBox="1">
            <a:spLocks/>
          </p:cNvSpPr>
          <p:nvPr/>
        </p:nvSpPr>
        <p:spPr>
          <a:xfrm>
            <a:off x="4224578" y="2127135"/>
            <a:ext cx="946608" cy="4239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1200" b="1" dirty="0" smtClean="0"/>
              <a:t>CERN, 2004 </a:t>
            </a:r>
            <a:endParaRPr lang="en-US" sz="1200" dirty="0"/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 txBox="1">
            <a:spLocks/>
          </p:cNvSpPr>
          <p:nvPr/>
        </p:nvSpPr>
        <p:spPr>
          <a:xfrm>
            <a:off x="7384791" y="3023898"/>
            <a:ext cx="1222671" cy="4239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1200" b="1" dirty="0" smtClean="0">
                <a:solidFill>
                  <a:schemeClr val="bg1"/>
                </a:solidFill>
              </a:rPr>
              <a:t>FNAL, 2018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2839" y="3452371"/>
            <a:ext cx="865129" cy="798581"/>
          </a:xfrm>
          <a:prstGeom prst="rect">
            <a:avLst/>
          </a:prstGeom>
        </p:spPr>
      </p:pic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 txBox="1">
            <a:spLocks/>
          </p:cNvSpPr>
          <p:nvPr/>
        </p:nvSpPr>
        <p:spPr>
          <a:xfrm>
            <a:off x="1168952" y="3638223"/>
            <a:ext cx="1222671" cy="4239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1200" b="1" dirty="0" smtClean="0"/>
              <a:t>KEK, 1995 </a:t>
            </a:r>
            <a:endParaRPr lang="en-US" sz="12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2058" y="4360329"/>
            <a:ext cx="872981" cy="805829"/>
          </a:xfrm>
          <a:prstGeom prst="rect">
            <a:avLst/>
          </a:prstGeom>
        </p:spPr>
      </p:pic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 txBox="1">
            <a:spLocks/>
          </p:cNvSpPr>
          <p:nvPr/>
        </p:nvSpPr>
        <p:spPr>
          <a:xfrm>
            <a:off x="1168952" y="4492660"/>
            <a:ext cx="1222671" cy="4239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1200" b="1" dirty="0" smtClean="0"/>
              <a:t>ANL, 1997 </a:t>
            </a:r>
            <a:endParaRPr lang="en-US" sz="12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0326" y="5299435"/>
            <a:ext cx="864713" cy="798197"/>
          </a:xfrm>
          <a:prstGeom prst="rect">
            <a:avLst/>
          </a:prstGeom>
        </p:spPr>
      </p:pic>
      <p:sp>
        <p:nvSpPr>
          <p:cNvPr id="27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 txBox="1">
            <a:spLocks/>
          </p:cNvSpPr>
          <p:nvPr/>
        </p:nvSpPr>
        <p:spPr>
          <a:xfrm>
            <a:off x="1146365" y="5517788"/>
            <a:ext cx="1222671" cy="4239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1200" b="1" dirty="0" smtClean="0"/>
              <a:t>ESRF, 1999 </a:t>
            </a:r>
            <a:endParaRPr lang="en-US" sz="12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17126" y="1040872"/>
            <a:ext cx="767375" cy="708346"/>
          </a:xfrm>
          <a:prstGeom prst="rect">
            <a:avLst/>
          </a:prstGeom>
        </p:spPr>
      </p:pic>
      <p:sp>
        <p:nvSpPr>
          <p:cNvPr id="30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 txBox="1">
            <a:spLocks/>
          </p:cNvSpPr>
          <p:nvPr/>
        </p:nvSpPr>
        <p:spPr>
          <a:xfrm>
            <a:off x="4226028" y="1256513"/>
            <a:ext cx="1222671" cy="4239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1200" b="1" dirty="0" smtClean="0"/>
              <a:t>Spring-8, 2022 </a:t>
            </a:r>
            <a:endParaRPr lang="en-US" sz="120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20926" y="2703773"/>
            <a:ext cx="763575" cy="704838"/>
          </a:xfrm>
          <a:prstGeom prst="rect">
            <a:avLst/>
          </a:prstGeom>
        </p:spPr>
      </p:pic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 txBox="1">
            <a:spLocks/>
          </p:cNvSpPr>
          <p:nvPr/>
        </p:nvSpPr>
        <p:spPr>
          <a:xfrm>
            <a:off x="4179965" y="2895291"/>
            <a:ext cx="946608" cy="4239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1200" b="1" dirty="0" smtClean="0"/>
              <a:t>SLAC, 2006 </a:t>
            </a:r>
            <a:endParaRPr lang="en-US" sz="12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212362" y="3567476"/>
            <a:ext cx="762950" cy="704262"/>
          </a:xfrm>
          <a:prstGeom prst="rect">
            <a:avLst/>
          </a:prstGeom>
        </p:spPr>
      </p:pic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 txBox="1">
            <a:spLocks/>
          </p:cNvSpPr>
          <p:nvPr/>
        </p:nvSpPr>
        <p:spPr>
          <a:xfrm>
            <a:off x="4168808" y="3754848"/>
            <a:ext cx="946608" cy="4239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1200" b="1" dirty="0" smtClean="0"/>
              <a:t>KEK, 2008 </a:t>
            </a:r>
            <a:endParaRPr lang="en-US" sz="12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217126" y="4492660"/>
            <a:ext cx="788699" cy="728030"/>
          </a:xfrm>
          <a:prstGeom prst="rect">
            <a:avLst/>
          </a:prstGeom>
        </p:spPr>
      </p:pic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 txBox="1">
            <a:spLocks/>
          </p:cNvSpPr>
          <p:nvPr/>
        </p:nvSpPr>
        <p:spPr>
          <a:xfrm>
            <a:off x="4179965" y="4674652"/>
            <a:ext cx="946608" cy="4239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1200" b="1" dirty="0" smtClean="0"/>
              <a:t>DESY, 2010 </a:t>
            </a:r>
            <a:endParaRPr lang="en-US" sz="1200" dirty="0"/>
          </a:p>
        </p:txBody>
      </p:sp>
      <p:sp>
        <p:nvSpPr>
          <p:cNvPr id="37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 txBox="1">
            <a:spLocks/>
          </p:cNvSpPr>
          <p:nvPr/>
        </p:nvSpPr>
        <p:spPr>
          <a:xfrm>
            <a:off x="4163415" y="5534209"/>
            <a:ext cx="946608" cy="4239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1200" b="1" dirty="0" smtClean="0"/>
              <a:t>FNAL, 2012 </a:t>
            </a:r>
            <a:endParaRPr lang="en-US" sz="1200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197004" y="5343690"/>
            <a:ext cx="816770" cy="753942"/>
          </a:xfrm>
          <a:prstGeom prst="rect">
            <a:avLst/>
          </a:prstGeom>
        </p:spPr>
      </p:pic>
      <p:sp>
        <p:nvSpPr>
          <p:cNvPr id="39" name="Down Arrow 38"/>
          <p:cNvSpPr/>
          <p:nvPr/>
        </p:nvSpPr>
        <p:spPr>
          <a:xfrm>
            <a:off x="5817172" y="1039096"/>
            <a:ext cx="375557" cy="5056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365298" y="1040872"/>
            <a:ext cx="777881" cy="718044"/>
          </a:xfrm>
          <a:prstGeom prst="rect">
            <a:avLst/>
          </a:prstGeom>
        </p:spPr>
      </p:pic>
      <p:sp>
        <p:nvSpPr>
          <p:cNvPr id="41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 txBox="1">
            <a:spLocks/>
          </p:cNvSpPr>
          <p:nvPr/>
        </p:nvSpPr>
        <p:spPr>
          <a:xfrm>
            <a:off x="7249257" y="1040872"/>
            <a:ext cx="1222671" cy="4076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1200" b="1" dirty="0" smtClean="0"/>
              <a:t>IHEP, 2014 </a:t>
            </a:r>
            <a:endParaRPr lang="en-US" sz="1200" dirty="0"/>
          </a:p>
        </p:txBody>
      </p:sp>
      <p:sp>
        <p:nvSpPr>
          <p:cNvPr id="43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 txBox="1">
            <a:spLocks/>
          </p:cNvSpPr>
          <p:nvPr/>
        </p:nvSpPr>
        <p:spPr>
          <a:xfrm>
            <a:off x="7289955" y="1983263"/>
            <a:ext cx="1222671" cy="4239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1200" b="1" dirty="0" smtClean="0"/>
              <a:t>ISRF, 2016 </a:t>
            </a:r>
            <a:endParaRPr lang="en-US" sz="1200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371387" y="1850488"/>
            <a:ext cx="765701" cy="706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439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4702" y="1027179"/>
            <a:ext cx="11229618" cy="588261"/>
          </a:xfrm>
        </p:spPr>
        <p:txBody>
          <a:bodyPr/>
          <a:lstStyle/>
          <a:p>
            <a:r>
              <a:rPr lang="en-GB" dirty="0" smtClean="0"/>
              <a:t>Pandemic stopped the numerous attempts to get together and continue the fruitful in-person exchanges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Finally: here we are again in person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77" y="3101606"/>
            <a:ext cx="12134923" cy="3185417"/>
          </a:xfrm>
          <a:prstGeom prst="rect">
            <a:avLst/>
          </a:prstGeom>
        </p:spPr>
      </p:pic>
      <p:sp>
        <p:nvSpPr>
          <p:cNvPr id="9" name="Content Placeholder 1"/>
          <p:cNvSpPr txBox="1">
            <a:spLocks/>
          </p:cNvSpPr>
          <p:nvPr/>
        </p:nvSpPr>
        <p:spPr>
          <a:xfrm>
            <a:off x="474702" y="1725061"/>
            <a:ext cx="11229618" cy="19359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And at last, 2022 IWAA (CERN) taking place in </a:t>
            </a:r>
            <a:r>
              <a:rPr lang="en-GB" dirty="0" err="1" smtClean="0"/>
              <a:t>Ferney</a:t>
            </a:r>
            <a:r>
              <a:rPr lang="en-GB" dirty="0"/>
              <a:t>-</a:t>
            </a:r>
            <a:r>
              <a:rPr lang="en-GB" smtClean="0"/>
              <a:t>Voltaire </a:t>
            </a:r>
            <a:endParaRPr lang="en-GB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b="0" dirty="0" smtClean="0"/>
              <a:t>Voltaire a French Enlightenment writer, historian and philosopher, advocating freedom of expression </a:t>
            </a:r>
            <a:r>
              <a:rPr lang="en-GB" b="0" dirty="0"/>
              <a:t>a</a:t>
            </a:r>
            <a:r>
              <a:rPr lang="en-GB" b="0" dirty="0" smtClean="0"/>
              <a:t>nd believing </a:t>
            </a:r>
            <a:r>
              <a:rPr lang="en-GB" b="0" dirty="0"/>
              <a:t>above all in the efficacy of reason.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b="0" dirty="0" smtClean="0"/>
              <a:t>‘</a:t>
            </a:r>
            <a:r>
              <a:rPr lang="en-GB" b="0" i="1" dirty="0" smtClean="0"/>
              <a:t>Common sense is not so common</a:t>
            </a:r>
            <a:r>
              <a:rPr lang="en-GB" b="0" dirty="0" smtClean="0"/>
              <a:t>…’ (Voltaire quote)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361494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074931A-6F32-C3D8-A42B-69216269B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16</a:t>
            </a:r>
            <a:r>
              <a:rPr lang="fr-CH" baseline="30000" dirty="0"/>
              <a:t>th</a:t>
            </a:r>
            <a:r>
              <a:rPr lang="fr-CH" dirty="0"/>
              <a:t> IWAA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6DAED-4226-A38F-D03A-1AD3F2196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D801F-BC60-C189-BA06-FC5686E35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04411B-B95C-C829-693C-741EEE60B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77F59F-BB7C-EB8C-B8FB-5A378FE8EA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200400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EAABD4A-C935-2E3D-F504-7C1F5C0A7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952" y="3239157"/>
            <a:ext cx="4459891" cy="3111694"/>
          </a:xfrm>
        </p:spPr>
        <p:txBody>
          <a:bodyPr/>
          <a:lstStyle/>
          <a:p>
            <a:pPr marL="0" lvl="1" indent="0">
              <a:buNone/>
            </a:pPr>
            <a:r>
              <a:rPr lang="en-US" b="1" dirty="0"/>
              <a:t>The International Organizing Committee:</a:t>
            </a:r>
          </a:p>
          <a:p>
            <a:pPr marL="324000" lvl="2" indent="0">
              <a:buNone/>
            </a:pPr>
            <a:r>
              <a:rPr lang="en-US" dirty="0"/>
              <a:t>V. Bocean (FNAL, USA)</a:t>
            </a:r>
          </a:p>
          <a:p>
            <a:pPr marL="324000" lvl="2" indent="0">
              <a:spcBef>
                <a:spcPts val="0"/>
              </a:spcBef>
              <a:buNone/>
            </a:pPr>
            <a:r>
              <a:rPr lang="en-US" dirty="0"/>
              <a:t>G. Gassner (SLAC, USA)</a:t>
            </a:r>
          </a:p>
          <a:p>
            <a:pPr marL="324000" lvl="2" indent="0">
              <a:spcBef>
                <a:spcPts val="0"/>
              </a:spcBef>
              <a:buNone/>
            </a:pPr>
            <a:r>
              <a:rPr lang="en-US" dirty="0"/>
              <a:t>W. Jansma (ANL, USA)</a:t>
            </a:r>
          </a:p>
          <a:p>
            <a:pPr marL="324000" lvl="2" indent="0">
              <a:spcBef>
                <a:spcPts val="0"/>
              </a:spcBef>
              <a:buNone/>
            </a:pPr>
            <a:r>
              <a:rPr lang="en-US" dirty="0"/>
              <a:t>H. Kimura (SPring8, Japan)</a:t>
            </a:r>
          </a:p>
          <a:p>
            <a:pPr marL="324000" lvl="2" indent="0">
              <a:spcBef>
                <a:spcPts val="0"/>
              </a:spcBef>
              <a:buNone/>
            </a:pPr>
            <a:r>
              <a:rPr lang="en-US" dirty="0"/>
              <a:t>D. Martin (ESRF, France)</a:t>
            </a:r>
          </a:p>
          <a:p>
            <a:pPr marL="324000" lvl="2" indent="0">
              <a:spcBef>
                <a:spcPts val="0"/>
              </a:spcBef>
              <a:buNone/>
            </a:pPr>
            <a:r>
              <a:rPr lang="en-US" dirty="0"/>
              <a:t>D. Masuzawa (KEK, Japan)</a:t>
            </a:r>
          </a:p>
          <a:p>
            <a:pPr marL="324000" lvl="2" indent="0">
              <a:spcBef>
                <a:spcPts val="0"/>
              </a:spcBef>
              <a:buNone/>
            </a:pPr>
            <a:r>
              <a:rPr lang="en-US" dirty="0"/>
              <a:t>D. Missiaen (CERN, Switzerland)</a:t>
            </a:r>
          </a:p>
          <a:p>
            <a:pPr marL="324000" lvl="2" indent="0">
              <a:spcBef>
                <a:spcPts val="0"/>
              </a:spcBef>
              <a:buNone/>
            </a:pPr>
            <a:r>
              <a:rPr lang="en-US" dirty="0"/>
              <a:t>J. Prenting (DESY, Germany)</a:t>
            </a:r>
          </a:p>
          <a:p>
            <a:pPr marL="324000" lvl="2" indent="0">
              <a:spcBef>
                <a:spcPts val="0"/>
              </a:spcBef>
              <a:buNone/>
            </a:pPr>
            <a:r>
              <a:rPr lang="en-US" dirty="0"/>
              <a:t>X. Wang (IHEP, China)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5E0BDC7A-360B-F401-EDCB-82388DE13412}"/>
              </a:ext>
            </a:extLst>
          </p:cNvPr>
          <p:cNvSpPr txBox="1">
            <a:spLocks/>
          </p:cNvSpPr>
          <p:nvPr/>
        </p:nvSpPr>
        <p:spPr>
          <a:xfrm>
            <a:off x="6096000" y="3246970"/>
            <a:ext cx="4459891" cy="31116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b="1" dirty="0"/>
              <a:t>The local Organizing Committee:</a:t>
            </a:r>
          </a:p>
          <a:p>
            <a:pPr marL="666900" lvl="2" indent="-342900">
              <a:buFont typeface="Arial" panose="020B0604020202020204" pitchFamily="34" charset="0"/>
              <a:buAutoNum type="alphaUcPeriod"/>
            </a:pPr>
            <a:r>
              <a:rPr lang="en-US" dirty="0"/>
              <a:t>Behrens</a:t>
            </a:r>
          </a:p>
          <a:p>
            <a:pPr marL="324000" lvl="2" indent="0">
              <a:spcBef>
                <a:spcPts val="0"/>
              </a:spcBef>
              <a:buNone/>
            </a:pPr>
            <a:r>
              <a:rPr lang="en-US" dirty="0"/>
              <a:t>P. Bestmann</a:t>
            </a:r>
          </a:p>
          <a:p>
            <a:pPr marL="324000" lvl="2" indent="0">
              <a:spcBef>
                <a:spcPts val="0"/>
              </a:spcBef>
              <a:buNone/>
            </a:pPr>
            <a:r>
              <a:rPr lang="en-US" dirty="0"/>
              <a:t>J-C. Gayde</a:t>
            </a:r>
          </a:p>
          <a:p>
            <a:pPr marL="324000" lvl="2" indent="0">
              <a:spcBef>
                <a:spcPts val="0"/>
              </a:spcBef>
              <a:buNone/>
            </a:pPr>
            <a:r>
              <a:rPr lang="en-US" dirty="0"/>
              <a:t>G. Kautzmann</a:t>
            </a:r>
          </a:p>
          <a:p>
            <a:pPr marL="324000" lvl="2" indent="0">
              <a:spcBef>
                <a:spcPts val="0"/>
              </a:spcBef>
              <a:buNone/>
            </a:pPr>
            <a:r>
              <a:rPr lang="en-US" dirty="0"/>
              <a:t>J. Kotzian</a:t>
            </a:r>
          </a:p>
          <a:p>
            <a:pPr marL="324000" lvl="2" indent="0">
              <a:spcBef>
                <a:spcPts val="0"/>
              </a:spcBef>
              <a:buNone/>
            </a:pPr>
            <a:r>
              <a:rPr lang="en-US" dirty="0"/>
              <a:t>H. Mainaud Durand</a:t>
            </a:r>
          </a:p>
          <a:p>
            <a:pPr marL="324000" lvl="2" indent="0">
              <a:spcBef>
                <a:spcPts val="0"/>
              </a:spcBef>
              <a:buNone/>
            </a:pPr>
            <a:r>
              <a:rPr lang="en-US" dirty="0"/>
              <a:t>D. Mergelkuhl</a:t>
            </a:r>
          </a:p>
          <a:p>
            <a:pPr marL="324000" lvl="2" indent="0">
              <a:spcBef>
                <a:spcPts val="0"/>
              </a:spcBef>
              <a:buNone/>
            </a:pPr>
            <a:r>
              <a:rPr lang="en-US" dirty="0"/>
              <a:t>D. Missiaen</a:t>
            </a:r>
          </a:p>
          <a:p>
            <a:pPr marL="324000" lvl="2" indent="0">
              <a:spcBef>
                <a:spcPts val="0"/>
              </a:spcBef>
              <a:buNone/>
            </a:pPr>
            <a:r>
              <a:rPr lang="en-US" dirty="0"/>
              <a:t>P. Sainvitu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804948" y="3551898"/>
            <a:ext cx="3086100" cy="27699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smtClean="0"/>
              <a:t>Thank you to the International and local Organising Committees.</a:t>
            </a:r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It is a highly interesting programme ahead of us, including the visits.</a:t>
            </a:r>
          </a:p>
          <a:p>
            <a:pPr algn="l"/>
            <a:endParaRPr lang="en-GB" dirty="0"/>
          </a:p>
          <a:p>
            <a:pPr algn="l"/>
            <a:r>
              <a:rPr lang="en-GB" dirty="0" smtClean="0"/>
              <a:t>With an impressive international participation …</a:t>
            </a:r>
          </a:p>
        </p:txBody>
      </p:sp>
    </p:spTree>
    <p:extLst>
      <p:ext uri="{BB962C8B-B14F-4D97-AF65-F5344CB8AC3E}">
        <p14:creationId xmlns:p14="http://schemas.microsoft.com/office/powerpoint/2010/main" val="705859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F09364-5F83-065A-E7C6-B96C9AA6A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1220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1 exhibitor: Hexagon Metrology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125 participants, from 34 companies, laboratories or universities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40BE40-AA69-06C2-056C-4CC591A89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16</a:t>
            </a:r>
            <a:r>
              <a:rPr lang="fr-CH" baseline="30000" dirty="0"/>
              <a:t>th</a:t>
            </a:r>
            <a:r>
              <a:rPr lang="fr-CH" dirty="0"/>
              <a:t> </a:t>
            </a:r>
            <a:r>
              <a:rPr lang="fr-CH" dirty="0" smtClean="0"/>
              <a:t>IWAA participation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7D5EBE-A574-A6C1-59C0-FFA0001E8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0FFEE-F685-697C-5CB3-0DD414152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E4D8B3-7E3A-CD31-F48E-667862199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3770074-2B25-124B-EC3E-3BCE6A473272}"/>
              </a:ext>
            </a:extLst>
          </p:cNvPr>
          <p:cNvSpPr txBox="1">
            <a:spLocks/>
          </p:cNvSpPr>
          <p:nvPr/>
        </p:nvSpPr>
        <p:spPr>
          <a:xfrm>
            <a:off x="4972120" y="2602690"/>
            <a:ext cx="3500089" cy="34945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GANIL (France)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GEOFIT (France)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GEOS3D (Austria)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GSI (Germany)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KEK (Japan)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INFN (Italy)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Institute of High Energy Physics (China)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Institut für Geodäsie (Germany)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ISIS Neutron &amp; Muon Source (UK)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Jefferson Lab (USA)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Korea Atomic Energy Research Institute (South Korea)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fr-CH" sz="1600" b="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CH" sz="1600" dirty="0"/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en-US" sz="1600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9B13D572-12CF-F312-1B91-90A5BD8891D6}"/>
              </a:ext>
            </a:extLst>
          </p:cNvPr>
          <p:cNvSpPr txBox="1">
            <a:spLocks/>
          </p:cNvSpPr>
          <p:nvPr/>
        </p:nvSpPr>
        <p:spPr>
          <a:xfrm>
            <a:off x="1338655" y="2585558"/>
            <a:ext cx="3500089" cy="34945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ALBA Synchrotron (Spain)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Argonne (USA)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BNL (USA)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Canadian Light Source (Canada)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CERN (Switzerland)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DESY (Germany)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Diamond Light Source (UK)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DUKE (USA)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ESRF (France)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ESS (Sweden)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FNAL (USA)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FOGALE Sensors (France)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CH" sz="1600" dirty="0"/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en-US" sz="1600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0BF2831C-A5F6-2331-F4F5-C173300809CD}"/>
              </a:ext>
            </a:extLst>
          </p:cNvPr>
          <p:cNvSpPr txBox="1">
            <a:spLocks/>
          </p:cNvSpPr>
          <p:nvPr/>
        </p:nvSpPr>
        <p:spPr>
          <a:xfrm>
            <a:off x="8776710" y="2602689"/>
            <a:ext cx="3500089" cy="34945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LAPP (France)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Liberec Technical University (Czech Republic)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Lund university (Sweden)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MAX IV (Sweden)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NSRRC (Taiwan)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PSI (Switzerland)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SLAC (USA)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SOLARIS Synchrotron (Poland)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Synchrotron Light Research Institute (Thailand)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Synchrotron Soleil (France)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CH" sz="1600" b="0" dirty="0"/>
              <a:t>Universitat Politechnica Valencia (Spain)</a:t>
            </a:r>
          </a:p>
          <a:p>
            <a:pPr>
              <a:spcBef>
                <a:spcPts val="0"/>
              </a:spcBef>
            </a:pPr>
            <a:endParaRPr lang="fr-CH" sz="1600" b="0" dirty="0"/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fr-CH" sz="1600" b="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CH" sz="1600" dirty="0"/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64964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06F574-AE55-65C9-0FCE-7648BD04B6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Program at glance: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2 keynotes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34 oral presentations in 12 sessions: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Surveying and alignment  (2) 		- Instrumentation (3) 	-  Metrology (2)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Monitoring (2) 			- Geodesy (1) 		-  Surveying concepts and strategies (2)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30 poster presentations: 2 sessions on Wednesday and Thursday morning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Visits on Wednesday afternoon: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ATLAS  				Wire offset measurements for alignment	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From a drone to orthophoto		Universal Adjustment Platform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Structured Laser Beam		Alignment sensors for HL-LHC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475DCA-634C-43E9-6F01-5BC3FB4C3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550809-8809-879C-0BC3-2F1891F11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IWAA 31/10-4/11/22  |  Malika Meddahi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9B5205-E6A4-80C0-AAC5-43ACD1FFB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A148B23-9AD2-065D-C60D-AC996FEC1185}"/>
              </a:ext>
            </a:extLst>
          </p:cNvPr>
          <p:cNvSpPr txBox="1">
            <a:spLocks/>
          </p:cNvSpPr>
          <p:nvPr/>
        </p:nvSpPr>
        <p:spPr>
          <a:xfrm>
            <a:off x="560388" y="5259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16</a:t>
            </a:r>
            <a:r>
              <a:rPr lang="fr-CH" baseline="30000" dirty="0"/>
              <a:t>th</a:t>
            </a:r>
            <a:r>
              <a:rPr lang="fr-CH" dirty="0"/>
              <a:t> </a:t>
            </a:r>
            <a:r>
              <a:rPr lang="fr-CH" dirty="0" smtClean="0"/>
              <a:t>IWAA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612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1123</TotalTime>
  <Words>1136</Words>
  <Application>Microsoft Office PowerPoint</Application>
  <PresentationFormat>Widescreen</PresentationFormat>
  <Paragraphs>156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 Theme</vt:lpstr>
      <vt:lpstr>PowerPoint Presentation</vt:lpstr>
      <vt:lpstr>Welcome to the 16th International Workshop on Accelerator Alignment (IWAA) </vt:lpstr>
      <vt:lpstr>IWAA: A long standing important workshop series</vt:lpstr>
      <vt:lpstr>1989 IWAA chaired by Robert Ruland – Opening remarks</vt:lpstr>
      <vt:lpstr>IWAA lifecycle: a long-standing important workshop series</vt:lpstr>
      <vt:lpstr>Finally: here we are again in person</vt:lpstr>
      <vt:lpstr>16th IWAA</vt:lpstr>
      <vt:lpstr>16th IWAA participation</vt:lpstr>
      <vt:lpstr>PowerPoint Presentation</vt:lpstr>
      <vt:lpstr>16th IWAA: Today needs you even more than ever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Helene Mainaud Durand</dc:creator>
  <cp:lastModifiedBy>Malika Meddahi</cp:lastModifiedBy>
  <cp:revision>116</cp:revision>
  <cp:lastPrinted>2022-10-31T08:55:45Z</cp:lastPrinted>
  <dcterms:created xsi:type="dcterms:W3CDTF">2022-10-27T16:16:26Z</dcterms:created>
  <dcterms:modified xsi:type="dcterms:W3CDTF">2022-11-01T10:54:33Z</dcterms:modified>
</cp:coreProperties>
</file>