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5" r:id="rId2"/>
  </p:sldMasterIdLst>
  <p:notesMasterIdLst>
    <p:notesMasterId r:id="rId36"/>
  </p:notesMasterIdLst>
  <p:sldIdLst>
    <p:sldId id="256" r:id="rId3"/>
    <p:sldId id="257" r:id="rId4"/>
    <p:sldId id="258" r:id="rId5"/>
    <p:sldId id="259" r:id="rId6"/>
    <p:sldId id="265" r:id="rId7"/>
    <p:sldId id="261" r:id="rId8"/>
    <p:sldId id="301" r:id="rId9"/>
    <p:sldId id="297" r:id="rId10"/>
    <p:sldId id="281" r:id="rId11"/>
    <p:sldId id="263" r:id="rId12"/>
    <p:sldId id="288" r:id="rId13"/>
    <p:sldId id="264" r:id="rId14"/>
    <p:sldId id="302" r:id="rId15"/>
    <p:sldId id="266" r:id="rId16"/>
    <p:sldId id="267" r:id="rId17"/>
    <p:sldId id="303" r:id="rId18"/>
    <p:sldId id="304" r:id="rId19"/>
    <p:sldId id="305" r:id="rId20"/>
    <p:sldId id="306" r:id="rId21"/>
    <p:sldId id="299" r:id="rId22"/>
    <p:sldId id="272" r:id="rId23"/>
    <p:sldId id="273" r:id="rId24"/>
    <p:sldId id="278" r:id="rId25"/>
    <p:sldId id="276" r:id="rId26"/>
    <p:sldId id="277" r:id="rId27"/>
    <p:sldId id="308" r:id="rId28"/>
    <p:sldId id="307" r:id="rId29"/>
    <p:sldId id="269" r:id="rId30"/>
    <p:sldId id="270" r:id="rId31"/>
    <p:sldId id="271" r:id="rId32"/>
    <p:sldId id="298" r:id="rId33"/>
    <p:sldId id="268" r:id="rId34"/>
    <p:sldId id="309" r:id="rId3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4" autoAdjust="0"/>
    <p:restoredTop sz="85800" autoAdjust="0"/>
  </p:normalViewPr>
  <p:slideViewPr>
    <p:cSldViewPr snapToGrid="0">
      <p:cViewPr varScale="1">
        <p:scale>
          <a:sx n="50" d="100"/>
          <a:sy n="50" d="100"/>
        </p:scale>
        <p:origin x="62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7E18D-ED51-4995-89C6-15C846A991E4}" type="datetimeFigureOut">
              <a:rPr lang="fr-FR" smtClean="0"/>
              <a:t>01/11/2022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8C8A3-25B0-4A60-9DF5-793A249AFA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27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603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109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0198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404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671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4842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7442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627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199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39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012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86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C549E03-5E61-9344-9F2B-A7AC2BD1FB60}" type="slidenum">
              <a:rPr/>
              <a:t>8</a:t>
            </a:fld>
            <a:endParaRPr lang="fr"/>
          </a:p>
        </p:txBody>
      </p:sp>
    </p:spTree>
    <p:extLst>
      <p:ext uri="{BB962C8B-B14F-4D97-AF65-F5344CB8AC3E}">
        <p14:creationId xmlns:p14="http://schemas.microsoft.com/office/powerpoint/2010/main" val="3638621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672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8C8A3-25B0-4A60-9DF5-793A249AFAD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187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65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2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1244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17353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467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958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417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14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46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707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57130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0163"/>
            <a:ext cx="11376025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504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62578"/>
            <a:ext cx="11376025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030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88961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5725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527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1281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582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413224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82858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482138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3962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5620397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3124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238419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614373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1357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761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4055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988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8864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808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585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47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0246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7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91306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1/11/22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16th IWAA @ Ferney-Voltaire  |  Malika Meddahi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9339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100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1/11/22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16th IWAA @ Ferney-Voltaire  |  Malika Meddahi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3629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4244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smtClean="0"/>
              <a:t>16th IWAA @ Ferney-Voltaire  |  Malika Meddahi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3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700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41B8C0A-CE2D-4135-B6D2-9476D2339AB8}" type="slidenum">
              <a:rPr lang="fr-FR" smtClean="0"/>
              <a:t>‹#›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16th IWAA @ Ferney-Voltaire  |  Malika Meddahi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56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1" r:id="rId25"/>
    <p:sldLayoutId id="2147483702" r:id="rId2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Ingredients for building our particle accelerator future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Malika Meddahi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2154803" y="4365266"/>
            <a:ext cx="82455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Our mission and ‘raison d’</a:t>
            </a:r>
            <a:r>
              <a:rPr lang="fr-FR" dirty="0" smtClean="0"/>
              <a:t>ê</a:t>
            </a:r>
            <a:r>
              <a:rPr lang="en-GB" dirty="0" err="1" smtClean="0"/>
              <a:t>tre</a:t>
            </a:r>
            <a:r>
              <a:rPr lang="en-GB" dirty="0" smtClean="0"/>
              <a:t>’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From </a:t>
            </a:r>
            <a:r>
              <a:rPr lang="en-GB" dirty="0"/>
              <a:t>today to the next </a:t>
            </a:r>
            <a:r>
              <a:rPr lang="en-GB" dirty="0" smtClean="0"/>
              <a:t>decades: vision and a strategy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CERN </a:t>
            </a:r>
            <a:r>
              <a:rPr lang="en-GB" dirty="0" smtClean="0"/>
              <a:t>environmental commitments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next generation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Concluding words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8C0A-CE2D-4135-B6D2-9476D2339AB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3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76BE9E-AEAC-614C-A7B3-C1417D4D6A2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4494" y="146756"/>
            <a:ext cx="11525569" cy="64831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heritage: a unique accelerators complex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3742" y="824724"/>
            <a:ext cx="3009627" cy="375058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4259262" y="5432156"/>
            <a:ext cx="937648" cy="395207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5158352" y="4300781"/>
            <a:ext cx="937648" cy="438460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5853193" y="5109335"/>
            <a:ext cx="937648" cy="438460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5384369" y="3053767"/>
            <a:ext cx="937648" cy="438460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3181323" y="2154398"/>
            <a:ext cx="937648" cy="438460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5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diverse and rich scientific programme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ZoneTexte 9"/>
          <p:cNvSpPr txBox="1"/>
          <p:nvPr/>
        </p:nvSpPr>
        <p:spPr>
          <a:xfrm>
            <a:off x="695999" y="1670570"/>
            <a:ext cx="3528000" cy="646331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Theoretical Particle 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Arial" charset="0"/>
              <a:cs typeface="Arial" charset="0"/>
            </a:endParaRPr>
          </a:p>
        </p:txBody>
      </p:sp>
      <p:sp>
        <p:nvSpPr>
          <p:cNvPr id="8" name="ZoneTexte 10"/>
          <p:cNvSpPr txBox="1"/>
          <p:nvPr/>
        </p:nvSpPr>
        <p:spPr>
          <a:xfrm>
            <a:off x="4331999" y="1670568"/>
            <a:ext cx="3528000" cy="646331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Nuclear Physics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(ISOLDE)</a:t>
            </a:r>
          </a:p>
        </p:txBody>
      </p:sp>
      <p:sp>
        <p:nvSpPr>
          <p:cNvPr id="9" name="ZoneTexte 11"/>
          <p:cNvSpPr txBox="1"/>
          <p:nvPr/>
        </p:nvSpPr>
        <p:spPr>
          <a:xfrm>
            <a:off x="4331999" y="5177687"/>
            <a:ext cx="3528000" cy="876890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Fixed-target experiments, which include searches for rare phenomena</a:t>
            </a:r>
          </a:p>
        </p:txBody>
      </p:sp>
      <p:sp>
        <p:nvSpPr>
          <p:cNvPr id="10" name="ZoneTexte 12"/>
          <p:cNvSpPr txBox="1"/>
          <p:nvPr/>
        </p:nvSpPr>
        <p:spPr>
          <a:xfrm>
            <a:off x="695999" y="5177414"/>
            <a:ext cx="3528000" cy="877163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Cosmic rays and cloud formation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(CLOUD)</a:t>
            </a:r>
          </a:p>
        </p:txBody>
      </p:sp>
      <p:sp>
        <p:nvSpPr>
          <p:cNvPr id="11" name="ZoneTexte 13"/>
          <p:cNvSpPr txBox="1"/>
          <p:nvPr/>
        </p:nvSpPr>
        <p:spPr>
          <a:xfrm>
            <a:off x="8026797" y="1678861"/>
            <a:ext cx="3469201" cy="636413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Antimatter Research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(Antiproton Decelerator)</a:t>
            </a:r>
          </a:p>
        </p:txBody>
      </p:sp>
      <p:sp>
        <p:nvSpPr>
          <p:cNvPr id="12" name="ZoneTexte 14"/>
          <p:cNvSpPr txBox="1"/>
          <p:nvPr/>
        </p:nvSpPr>
        <p:spPr>
          <a:xfrm>
            <a:off x="7967998" y="5177414"/>
            <a:ext cx="3528000" cy="877163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Contribution to the Long Baseline </a:t>
            </a:r>
            <a:b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</a:b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Neutrino Facility in the USA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rial" charset="0"/>
                <a:cs typeface="Arial" charset="0"/>
              </a:rPr>
              <a:t>(LBNF)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FFACC0-F02F-BE43-BD5C-99DA68E79E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"/>
          <a:stretch/>
        </p:blipFill>
        <p:spPr>
          <a:xfrm>
            <a:off x="695998" y="2313648"/>
            <a:ext cx="10799999" cy="286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4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10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2259" y="1439335"/>
            <a:ext cx="8384137" cy="460851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Large Hadron Collider LHC</a:t>
            </a:r>
            <a:endParaRPr lang="en-GB" dirty="0"/>
          </a:p>
        </p:txBody>
      </p:sp>
      <p:sp>
        <p:nvSpPr>
          <p:cNvPr id="9" name="Titre 4"/>
          <p:cNvSpPr txBox="1">
            <a:spLocks/>
          </p:cNvSpPr>
          <p:nvPr/>
        </p:nvSpPr>
        <p:spPr>
          <a:xfrm>
            <a:off x="8425419" y="465591"/>
            <a:ext cx="3511208" cy="13200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000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6553746" y="1439335"/>
            <a:ext cx="5382881" cy="46085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27 km in circumference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About 100 m underground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2 beams of trillions of protons travelling at 0.999999991 times the speed of light in opposite directions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Superconducting radiofrequency system to accelerate the beams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 err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NbTi</a:t>
            </a: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 Superconducting magnets operating at - 271.3 °C to bend them in a circle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Largest beam vacuum system worldwide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Advanced powering, machine protection systems, beam diagnostics &amp; control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GB" sz="2000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4 Large experiments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44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948C2-CF6D-41B4-D81F-2A51D0035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1386651"/>
            <a:ext cx="10205143" cy="314345"/>
          </a:xfrm>
          <a:solidFill>
            <a:schemeClr val="tx1"/>
          </a:solidFill>
        </p:spPr>
        <p:txBody>
          <a:bodyPr/>
          <a:lstStyle/>
          <a:p>
            <a:r>
              <a:rPr lang="en-GB" altLang="root" sz="1800" dirty="0" smtClean="0">
                <a:solidFill>
                  <a:schemeClr val="bg1"/>
                </a:solidFill>
              </a:rPr>
              <a:t> Ambitious target values ​​for the beam parameters expected at the gates of the HL-LHC:</a:t>
            </a:r>
          </a:p>
          <a:p>
            <a:endParaRPr lang="en-GB" sz="1800" dirty="0" smtClean="0">
              <a:solidFill>
                <a:schemeClr val="bg1"/>
              </a:solidFill>
            </a:endParaRPr>
          </a:p>
          <a:p>
            <a:endParaRPr lang="en-GB" sz="1800" dirty="0" smtClean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altLang="en-US" sz="1800" b="0" dirty="0" smtClean="0">
              <a:solidFill>
                <a:schemeClr val="bg1"/>
              </a:solidFill>
              <a:latin typeface="inheri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altLang="en-US" sz="1800" b="0" dirty="0" smtClean="0">
              <a:solidFill>
                <a:schemeClr val="bg1"/>
              </a:solidFill>
              <a:latin typeface="inheri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altLang="en-US" sz="1800" b="0" dirty="0" smtClean="0">
              <a:solidFill>
                <a:schemeClr val="bg1"/>
              </a:solidFill>
              <a:latin typeface="inheri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altLang="en-US" sz="1800" b="0" dirty="0" smtClean="0">
              <a:solidFill>
                <a:schemeClr val="bg1"/>
              </a:solidFill>
              <a:latin typeface="inherit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832AB8B-8D06-E834-2A4C-814FB02B3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06602"/>
              </p:ext>
            </p:extLst>
          </p:nvPr>
        </p:nvGraphicFramePr>
        <p:xfrm>
          <a:off x="403200" y="1721522"/>
          <a:ext cx="10205143" cy="1381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9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42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8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15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</a:rPr>
                        <a:t>Beam parameters @ LHC entrance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N</a:t>
                      </a:r>
                      <a:r>
                        <a:rPr lang="en-GB" baseline="-25000" noProof="0" dirty="0" err="1" smtClean="0"/>
                        <a:t>b</a:t>
                      </a:r>
                      <a:r>
                        <a:rPr lang="en-GB" baseline="0" noProof="0" dirty="0" smtClean="0"/>
                        <a:t> (x 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baseline="0" noProof="0" dirty="0" smtClean="0"/>
                        <a:t> p/b)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GB" baseline="-25000" noProof="0" dirty="0" err="1" smtClean="0"/>
                        <a:t>x,y</a:t>
                      </a:r>
                      <a:r>
                        <a:rPr lang="en-GB" baseline="-25000" noProof="0" dirty="0" smtClean="0"/>
                        <a:t>,</a:t>
                      </a:r>
                      <a:r>
                        <a:rPr lang="en-GB" baseline="0" noProof="0" dirty="0" smtClean="0"/>
                        <a:t> (</a:t>
                      </a:r>
                      <a:r>
                        <a:rPr lang="en-GB" baseline="0" noProof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baseline="0" noProof="0" dirty="0" smtClean="0"/>
                        <a:t>m)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spacing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</a:t>
                      </a:r>
                      <a:r>
                        <a:rPr lang="en-GB" baseline="0" noProof="0" dirty="0" smtClean="0"/>
                        <a:t> number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noProof="0" dirty="0" smtClean="0">
                          <a:solidFill>
                            <a:srgbClr val="008000"/>
                          </a:solidFill>
                        </a:rPr>
                        <a:t>HL-LHC targets</a:t>
                      </a:r>
                      <a:endParaRPr lang="en-GB" b="1" noProof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rgbClr val="008000"/>
                          </a:solidFill>
                        </a:rPr>
                        <a:t>2.3</a:t>
                      </a:r>
                      <a:endParaRPr lang="en-GB" b="1" noProof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rgbClr val="008000"/>
                          </a:solidFill>
                        </a:rPr>
                        <a:t>2.1</a:t>
                      </a:r>
                      <a:endParaRPr lang="en-GB" b="1" noProof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rgbClr val="008000"/>
                          </a:solidFill>
                        </a:rPr>
                        <a:t>25 ns</a:t>
                      </a:r>
                      <a:endParaRPr lang="en-GB" b="1" noProof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 smtClean="0">
                          <a:solidFill>
                            <a:srgbClr val="008000"/>
                          </a:solidFill>
                        </a:rPr>
                        <a:t>4x72 per injection</a:t>
                      </a:r>
                      <a:endParaRPr lang="en-GB" b="1" noProof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Pre LS2 targets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2.7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25</a:t>
                      </a:r>
                      <a:r>
                        <a:rPr lang="en-GB" baseline="0" noProof="0" dirty="0" smtClean="0"/>
                        <a:t> ns</a:t>
                      </a:r>
                      <a:endParaRPr lang="en-GB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4x72 per injection</a:t>
                      </a:r>
                      <a:endParaRPr lang="en-GB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6011" y="171731"/>
            <a:ext cx="11959979" cy="1065742"/>
          </a:xfrm>
        </p:spPr>
        <p:txBody>
          <a:bodyPr/>
          <a:lstStyle/>
          <a:p>
            <a:r>
              <a:rPr lang="en-GB" dirty="0"/>
              <a:t>Provide users with the beams of today while preparing those of tomorrow.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224" y="3357562"/>
            <a:ext cx="4700217" cy="28211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3201" y="3357562"/>
            <a:ext cx="4184298" cy="2769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/>
              <a:t>LHC Injectors Upgrade project - 2011-2021: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Define the modifications needed to overcome beam performance limitations in all injectors so that the required parameter set can be achieved;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Make the identified changes;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Bring the injectors back into service at pre-LS2 performance then gradually at the ‘LIU’ target values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9609288" y="3693967"/>
            <a:ext cx="183888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>
                <a:latin typeface="inherit"/>
              </a:rPr>
              <a:t>In 2022, the SPS extracted 1.8e11 p/b with the required luminosity and packet length, in line with the LIU ramp-up plan.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100" dirty="0" smtClean="0">
              <a:latin typeface="inheri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dirty="0" smtClean="0">
                <a:latin typeface="inherit"/>
              </a:rPr>
              <a:t>2.3e11 </a:t>
            </a:r>
            <a:r>
              <a:rPr lang="en-GB" altLang="en-US" sz="1100" dirty="0">
                <a:latin typeface="inherit"/>
              </a:rPr>
              <a:t>p/b are now stable on the injection energy plateau.</a:t>
            </a:r>
            <a:endParaRPr lang="fr-FR" altLang="en-US" sz="1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931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6945" y="1439335"/>
            <a:ext cx="8459518" cy="4608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 to the High-Luminosity LHC under way</a:t>
            </a:r>
            <a:endParaRPr lang="en-GB" dirty="0"/>
          </a:p>
        </p:txBody>
      </p:sp>
      <p:sp>
        <p:nvSpPr>
          <p:cNvPr id="9" name="Titre 4"/>
          <p:cNvSpPr txBox="1">
            <a:spLocks/>
          </p:cNvSpPr>
          <p:nvPr/>
        </p:nvSpPr>
        <p:spPr>
          <a:xfrm>
            <a:off x="8425419" y="465591"/>
            <a:ext cx="3511208" cy="13200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000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8680792" y="1451051"/>
            <a:ext cx="3398319" cy="45967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 smtClean="0">
              <a:solidFill>
                <a:schemeClr val="bg1"/>
              </a:solidFill>
            </a:endParaRPr>
          </a:p>
          <a:p>
            <a:pPr marL="108000"/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dirty="0">
                <a:solidFill>
                  <a:schemeClr val="bg1"/>
                </a:solidFill>
              </a:rPr>
              <a:t>HL-LHC will use new technologies to provide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10 times more collisions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than the LHC.</a:t>
            </a:r>
          </a:p>
          <a:p>
            <a:pPr marL="108000"/>
            <a:endParaRPr lang="en-US" sz="2000" dirty="0">
              <a:solidFill>
                <a:schemeClr val="bg1"/>
              </a:solidFill>
            </a:endParaRPr>
          </a:p>
          <a:p>
            <a:pPr marL="108000"/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provide greater precision and discovery potential.</a:t>
            </a:r>
          </a:p>
          <a:p>
            <a:pPr marL="108000"/>
            <a:endParaRPr lang="en-US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marL="108000">
              <a:spcBef>
                <a:spcPts val="600"/>
              </a:spcBef>
              <a:buSzPct val="100000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It will start operating in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2029,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and run until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2042.</a:t>
            </a:r>
            <a:endParaRPr lang="fr-FR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3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Scientific priorities for the future: a fertile ground of ideas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56" y="1245905"/>
            <a:ext cx="8129044" cy="4625056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407988" y="1329047"/>
            <a:ext cx="5238044" cy="45419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</a:pPr>
            <a:endParaRPr lang="en-US" sz="1900" dirty="0" smtClean="0">
              <a:solidFill>
                <a:schemeClr val="bg1"/>
              </a:solidFill>
              <a:latin typeface="Arial" panose="020B0604020202020204"/>
            </a:endParaRPr>
          </a:p>
          <a:p>
            <a:pPr marL="108000" lvl="0">
              <a:lnSpc>
                <a:spcPct val="120000"/>
              </a:lnSpc>
            </a:pPr>
            <a:r>
              <a:rPr lang="en-US" sz="1900" dirty="0" smtClean="0">
                <a:solidFill>
                  <a:schemeClr val="bg1"/>
                </a:solidFill>
                <a:latin typeface="Arial" panose="020B0604020202020204"/>
              </a:rPr>
              <a:t>Implementation </a:t>
            </a:r>
            <a:r>
              <a:rPr lang="en-US" sz="1900" dirty="0">
                <a:solidFill>
                  <a:schemeClr val="bg1"/>
                </a:solidFill>
                <a:latin typeface="Arial" panose="020B0604020202020204"/>
              </a:rPr>
              <a:t>of the recommendations </a:t>
            </a:r>
            <a:br>
              <a:rPr lang="en-US" sz="1900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sz="1900" dirty="0">
                <a:solidFill>
                  <a:schemeClr val="bg1"/>
                </a:solidFill>
                <a:latin typeface="Arial" panose="020B0604020202020204"/>
              </a:rPr>
              <a:t>of the </a:t>
            </a:r>
            <a:r>
              <a:rPr lang="en-US" sz="1900" b="1" dirty="0">
                <a:solidFill>
                  <a:schemeClr val="bg1"/>
                </a:solidFill>
                <a:latin typeface="Arial" panose="020B0604020202020204"/>
              </a:rPr>
              <a:t>2020 Update of the European Strategy </a:t>
            </a:r>
            <a:br>
              <a:rPr lang="en-US" sz="19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sz="1900" b="1" dirty="0">
                <a:solidFill>
                  <a:schemeClr val="bg1"/>
                </a:solidFill>
                <a:latin typeface="Arial" panose="020B0604020202020204"/>
              </a:rPr>
              <a:t>for Particle Physics</a:t>
            </a:r>
            <a:r>
              <a:rPr lang="en-US" sz="1900" dirty="0" smtClean="0">
                <a:solidFill>
                  <a:schemeClr val="bg1"/>
                </a:solidFill>
                <a:latin typeface="Arial" panose="020B0604020202020204"/>
              </a:rPr>
              <a:t>:</a:t>
            </a:r>
            <a:endParaRPr lang="en-US" sz="1900" dirty="0">
              <a:solidFill>
                <a:schemeClr val="bg1"/>
              </a:solidFill>
              <a:latin typeface="Arial" panose="020B0604020202020204"/>
            </a:endParaRPr>
          </a:p>
          <a:p>
            <a:pPr marL="285750" lvl="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Fully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exploit the HL-LHC </a:t>
            </a:r>
          </a:p>
          <a:p>
            <a:pPr marL="285750" lvl="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Build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a Higgs factory to further understand 	this unique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particle</a:t>
            </a:r>
          </a:p>
          <a:p>
            <a:pPr marL="285750" lvl="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Investigate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the technical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and financial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 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feasibility of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a future energy-frontier 100 km collider at 	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CERN</a:t>
            </a:r>
          </a:p>
          <a:p>
            <a:pPr marL="285750" lvl="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Ramp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up relevant R&amp;D </a:t>
            </a:r>
          </a:p>
          <a:p>
            <a:pPr marL="285750" lvl="0" indent="-285750" defTabSz="288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/>
              </a:rPr>
              <a:t>Continue </a:t>
            </a: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supporting other projects around </a:t>
            </a:r>
            <a:br>
              <a:rPr lang="en-US" sz="1800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sz="1800" dirty="0">
                <a:solidFill>
                  <a:schemeClr val="bg1"/>
                </a:solidFill>
                <a:latin typeface="Arial" panose="020B0604020202020204"/>
              </a:rPr>
              <a:t>	the world</a:t>
            </a:r>
          </a:p>
        </p:txBody>
      </p:sp>
    </p:spTree>
    <p:extLst>
      <p:ext uri="{BB962C8B-B14F-4D97-AF65-F5344CB8AC3E}">
        <p14:creationId xmlns:p14="http://schemas.microsoft.com/office/powerpoint/2010/main" val="10727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Clipping">
            <a:extLst>
              <a:ext uri="{FF2B5EF4-FFF2-40B4-BE49-F238E27FC236}">
                <a16:creationId xmlns:a16="http://schemas.microsoft.com/office/drawing/2014/main" id="{D6E7BA0C-E1B8-47A4-8B25-532A9D7B8C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3" r="28338" b="41086"/>
          <a:stretch/>
        </p:blipFill>
        <p:spPr>
          <a:xfrm>
            <a:off x="-9727" y="3883769"/>
            <a:ext cx="7042252" cy="241725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98C547-D90F-42F8-830E-BC2289AA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43258"/>
            <a:ext cx="11376024" cy="4608512"/>
          </a:xfrm>
        </p:spPr>
        <p:txBody>
          <a:bodyPr/>
          <a:lstStyle/>
          <a:p>
            <a:r>
              <a:rPr lang="en-GB" dirty="0"/>
              <a:t>A Future Circular Collider – feasibility study </a:t>
            </a:r>
            <a:r>
              <a:rPr lang="en-GB" dirty="0" smtClean="0"/>
              <a:t>underway – completed by end 2025</a:t>
            </a:r>
            <a:endParaRPr lang="en-GB" dirty="0"/>
          </a:p>
          <a:p>
            <a:pPr lvl="1"/>
            <a:r>
              <a:rPr lang="en-GB" dirty="0"/>
              <a:t>Goal: to push the energy frontier of particle colliders to reach 100 </a:t>
            </a:r>
            <a:r>
              <a:rPr lang="en-GB" dirty="0" err="1"/>
              <a:t>TeV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/>
              <a:t>~100km ring linking to the existing CERN accelerator complex</a:t>
            </a:r>
          </a:p>
          <a:p>
            <a:pPr lvl="1"/>
            <a:r>
              <a:rPr lang="en-GB" dirty="0"/>
              <a:t>Sustainable operational model being elaborated</a:t>
            </a:r>
          </a:p>
          <a:p>
            <a:pPr lvl="1"/>
            <a:r>
              <a:rPr lang="en-GB" dirty="0"/>
              <a:t>Key engineering challenges include:</a:t>
            </a:r>
          </a:p>
          <a:p>
            <a:pPr lvl="2"/>
            <a:r>
              <a:rPr lang="en-GB" dirty="0"/>
              <a:t>Civil engineering the tunnel &amp; related infrastructure</a:t>
            </a:r>
          </a:p>
          <a:p>
            <a:pPr lvl="2"/>
            <a:r>
              <a:rPr lang="en-GB" dirty="0"/>
              <a:t>Magnet technology to reach much higher field</a:t>
            </a:r>
          </a:p>
          <a:p>
            <a:pPr lvl="2"/>
            <a:r>
              <a:rPr lang="en-GB" dirty="0"/>
              <a:t>Improved superconducting RF 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023F01-77CC-431B-80FE-B43854C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9767"/>
          </a:xfrm>
        </p:spPr>
        <p:txBody>
          <a:bodyPr/>
          <a:lstStyle/>
          <a:p>
            <a:r>
              <a:rPr lang="en-US" dirty="0" smtClean="0"/>
              <a:t>Scientific priorities for the future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D79FE-0225-4818-A2FA-D2B91F5C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78162-4367-4547-8594-D6B5323D6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1D1FD-5D17-4D60-9345-DE53C933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38" name="Picture 14" descr="Future Circular Collider,FCC study,accelerator,technology,colliders">
            <a:extLst>
              <a:ext uri="{FF2B5EF4-FFF2-40B4-BE49-F238E27FC236}">
                <a16:creationId xmlns:a16="http://schemas.microsoft.com/office/drawing/2014/main" id="{A317679F-8C9B-4D53-BA7A-B65891958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2" r="7921"/>
          <a:stretch/>
        </p:blipFill>
        <p:spPr bwMode="auto">
          <a:xfrm>
            <a:off x="7032524" y="3303891"/>
            <a:ext cx="5159476" cy="299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5556" y="1332795"/>
            <a:ext cx="2011854" cy="9144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219567" y="491126"/>
            <a:ext cx="282962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100" b="1" dirty="0" smtClean="0"/>
              <a:t>Courtesy Rhodri Jones – EUSPEN2022 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255319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98C547-D90F-42F8-830E-BC2289AA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43258"/>
            <a:ext cx="11376024" cy="4608512"/>
          </a:xfrm>
        </p:spPr>
        <p:txBody>
          <a:bodyPr/>
          <a:lstStyle/>
          <a:p>
            <a:r>
              <a:rPr lang="en-GB" dirty="0"/>
              <a:t>A Compact Linear Collider – technical design report under preparation</a:t>
            </a:r>
          </a:p>
          <a:p>
            <a:pPr lvl="1"/>
            <a:r>
              <a:rPr lang="en-GB" dirty="0"/>
              <a:t>For the era beyond HL-LHC – horizon of 2040</a:t>
            </a:r>
          </a:p>
          <a:p>
            <a:pPr lvl="1"/>
            <a:r>
              <a:rPr lang="en-GB" dirty="0"/>
              <a:t>Novel two-beam accelerating technique using high-gradient, room temperature, X-band RF cavities</a:t>
            </a:r>
          </a:p>
          <a:p>
            <a:pPr lvl="2"/>
            <a:r>
              <a:rPr lang="en-GB" dirty="0"/>
              <a:t>Proof of principle experiment completed at CERN</a:t>
            </a:r>
          </a:p>
          <a:p>
            <a:pPr lvl="1"/>
            <a:r>
              <a:rPr lang="en-GB" dirty="0"/>
              <a:t>Expandable, staged programme (11 – 50 km) with collision energies up to the energy frontier</a:t>
            </a:r>
          </a:p>
          <a:p>
            <a:pPr lvl="1"/>
            <a:r>
              <a:rPr lang="en-GB" dirty="0"/>
              <a:t>Engineering challenges include:</a:t>
            </a:r>
          </a:p>
          <a:p>
            <a:pPr lvl="2"/>
            <a:r>
              <a:rPr lang="en-GB" dirty="0"/>
              <a:t>Avoiding breakdown in any of the 140000 accelerating structures, high precision alignment &amp; stability, minimising power consumption.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023F01-77CC-431B-80FE-B43854C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9767"/>
          </a:xfrm>
        </p:spPr>
        <p:txBody>
          <a:bodyPr/>
          <a:lstStyle/>
          <a:p>
            <a:r>
              <a:rPr lang="en-US" dirty="0"/>
              <a:t>Scientific priorities for the future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D79FE-0225-4818-A2FA-D2B91F5C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78162-4367-4547-8594-D6B5323D6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1D1FD-5D17-4D60-9345-DE53C933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32" name="Picture 8" descr="The Compact Linear Collider | CERN">
            <a:extLst>
              <a:ext uri="{FF2B5EF4-FFF2-40B4-BE49-F238E27FC236}">
                <a16:creationId xmlns:a16="http://schemas.microsoft.com/office/drawing/2014/main" id="{72AF5A78-3629-438D-A9A2-2EA0D9CE63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21"/>
          <a:stretch/>
        </p:blipFill>
        <p:spPr bwMode="auto">
          <a:xfrm>
            <a:off x="0" y="3930268"/>
            <a:ext cx="12192000" cy="236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65CFD894-1CE8-490A-9DE5-0C2F89090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83" y="580308"/>
            <a:ext cx="1261004" cy="12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262866" y="290000"/>
            <a:ext cx="282962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100" b="1" dirty="0" smtClean="0"/>
              <a:t>Courtesy Rhodri Jones – EUSPEN2022 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3212570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98C547-D90F-42F8-830E-BC2289AA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43258"/>
            <a:ext cx="11376024" cy="4608512"/>
          </a:xfrm>
        </p:spPr>
        <p:txBody>
          <a:bodyPr/>
          <a:lstStyle/>
          <a:p>
            <a:r>
              <a:rPr lang="en-GB" dirty="0"/>
              <a:t>A Muon Collider – Study underway</a:t>
            </a:r>
          </a:p>
          <a:p>
            <a:pPr lvl="1"/>
            <a:r>
              <a:rPr lang="en-GB" dirty="0"/>
              <a:t>Promises to reach higher energy and luminosity than linear colliders</a:t>
            </a:r>
          </a:p>
          <a:p>
            <a:pPr lvl="1"/>
            <a:r>
              <a:rPr lang="en-GB" b="1" dirty="0"/>
              <a:t>Global Challenges:</a:t>
            </a:r>
          </a:p>
          <a:p>
            <a:pPr lvl="2"/>
            <a:r>
              <a:rPr lang="en-GB" dirty="0"/>
              <a:t>Muons are not stable (lifetime only 2.2 </a:t>
            </a:r>
            <a:r>
              <a:rPr lang="en-GB" dirty="0" err="1"/>
              <a:t>μs</a:t>
            </a:r>
            <a:r>
              <a:rPr lang="en-GB" dirty="0"/>
              <a:t> at rest) so acceleration needs to be quick</a:t>
            </a:r>
          </a:p>
          <a:p>
            <a:pPr lvl="3"/>
            <a:r>
              <a:rPr lang="en-GB" dirty="0"/>
              <a:t>At relativistic speeds their lifetime is much longer as time slows down for the muon!</a:t>
            </a:r>
          </a:p>
          <a:p>
            <a:pPr lvl="2"/>
            <a:r>
              <a:rPr lang="en-GB" dirty="0"/>
              <a:t>Muons decay to produce neutrinos leading to radiation issues at the surface</a:t>
            </a:r>
          </a:p>
          <a:p>
            <a:pPr lvl="1"/>
            <a:r>
              <a:rPr lang="en-GB" b="1" dirty="0"/>
              <a:t>Engineering challenges</a:t>
            </a:r>
          </a:p>
          <a:p>
            <a:pPr lvl="2"/>
            <a:r>
              <a:rPr lang="en-GB" dirty="0"/>
              <a:t>high-field magnets</a:t>
            </a:r>
          </a:p>
          <a:p>
            <a:pPr lvl="2"/>
            <a:r>
              <a:rPr lang="en-GB" dirty="0"/>
              <a:t>efficient RF</a:t>
            </a:r>
          </a:p>
          <a:p>
            <a:pPr lvl="2"/>
            <a:r>
              <a:rPr lang="en-GB" dirty="0"/>
              <a:t>robust targets</a:t>
            </a:r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023F01-77CC-431B-80FE-B43854C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9767"/>
          </a:xfrm>
        </p:spPr>
        <p:txBody>
          <a:bodyPr/>
          <a:lstStyle/>
          <a:p>
            <a:r>
              <a:rPr lang="en-US" dirty="0"/>
              <a:t>Scientific priorities for the </a:t>
            </a:r>
            <a:r>
              <a:rPr lang="en-US" dirty="0" smtClean="0"/>
              <a:t>future: </a:t>
            </a:r>
            <a:r>
              <a:rPr lang="en-US" dirty="0"/>
              <a:t>R&amp;D Concepts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D79FE-0225-4818-A2FA-D2B91F5C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78162-4367-4547-8594-D6B5323D6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1D1FD-5D17-4D60-9345-DE53C933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104">
            <a:extLst>
              <a:ext uri="{FF2B5EF4-FFF2-40B4-BE49-F238E27FC236}">
                <a16:creationId xmlns:a16="http://schemas.microsoft.com/office/drawing/2014/main" id="{FC5B031A-450A-43A3-BB8D-6698BFC056C2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59523" y="1139935"/>
            <a:ext cx="1351731" cy="135173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2E430-3B7E-4878-A303-6BB0415F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6042" y="3228975"/>
            <a:ext cx="8439968" cy="30765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362379" y="942508"/>
            <a:ext cx="282962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100" b="1" dirty="0" smtClean="0"/>
              <a:t>Courtesy Rhodri Jones – EUSPEN2022 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1251380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98C547-D90F-42F8-830E-BC2289AA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95634"/>
            <a:ext cx="11376024" cy="400410"/>
          </a:xfrm>
        </p:spPr>
        <p:txBody>
          <a:bodyPr/>
          <a:lstStyle/>
          <a:p>
            <a:r>
              <a:rPr lang="en-GB" dirty="0"/>
              <a:t>Plasma Wakefield Acceleration – Experimental studies underway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023F01-77CC-431B-80FE-B43854C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9767"/>
          </a:xfrm>
        </p:spPr>
        <p:txBody>
          <a:bodyPr/>
          <a:lstStyle/>
          <a:p>
            <a:r>
              <a:rPr lang="en-US" dirty="0"/>
              <a:t>Scientific priorities for the future– R&amp;D Concepts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D79FE-0225-4818-A2FA-D2B91F5C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78162-4367-4547-8594-D6B5323D6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1D1FD-5D17-4D60-9345-DE53C933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039187-C1E0-4076-A8F9-EC2F3C5ED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4527" y="1246873"/>
            <a:ext cx="2427473" cy="136505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68BD2A9C-5E06-4727-A4C8-376A124E2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942" y="1365731"/>
            <a:ext cx="7948803" cy="475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BF20153-639F-4748-A756-15C53B1D2724}"/>
              </a:ext>
            </a:extLst>
          </p:cNvPr>
          <p:cNvSpPr txBox="1">
            <a:spLocks/>
          </p:cNvSpPr>
          <p:nvPr/>
        </p:nvSpPr>
        <p:spPr>
          <a:xfrm>
            <a:off x="407989" y="1396043"/>
            <a:ext cx="3983036" cy="1855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Novel acceleration concept being studied by the AWAKE experiment at CERN</a:t>
            </a:r>
          </a:p>
          <a:p>
            <a:pPr lvl="1"/>
            <a:r>
              <a:rPr lang="en-GB" dirty="0"/>
              <a:t>Replaces traditional radiofrequency cavities with a plasma cell for acceleration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0FFE446C-7081-465C-813E-0D4FB75D5D87}"/>
              </a:ext>
            </a:extLst>
          </p:cNvPr>
          <p:cNvSpPr txBox="1">
            <a:spLocks/>
          </p:cNvSpPr>
          <p:nvPr/>
        </p:nvSpPr>
        <p:spPr>
          <a:xfrm>
            <a:off x="407988" y="3251680"/>
            <a:ext cx="5688011" cy="29378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Plasma waves generated by an intense proton bunch</a:t>
            </a:r>
          </a:p>
          <a:p>
            <a:pPr lvl="1"/>
            <a:r>
              <a:rPr lang="en-GB" dirty="0"/>
              <a:t>An electron bunch can then be injected onto these waves to be accelerated to high energy</a:t>
            </a:r>
          </a:p>
          <a:p>
            <a:pPr lvl="1"/>
            <a:r>
              <a:rPr lang="en-GB" dirty="0"/>
              <a:t>Capable of generating accelerating gradients an order of magnitude higher than current radiofrequency systems allowing for much more compact accelerators</a:t>
            </a:r>
          </a:p>
          <a:p>
            <a:pPr lvl="2"/>
            <a:endParaRPr lang="en-GB" dirty="0"/>
          </a:p>
          <a:p>
            <a:pPr lvl="1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9266124" y="999312"/>
            <a:ext cx="282962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100" b="1" dirty="0" smtClean="0"/>
              <a:t>Courtesy Rhodri Jones – EUSPEN2022 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3014312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Our mission and ‘raison d’être’</a:t>
            </a:r>
            <a:endParaRPr lang="fr-FR" dirty="0"/>
          </a:p>
        </p:txBody>
      </p:sp>
      <p:pic>
        <p:nvPicPr>
          <p:cNvPr id="4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838" y="822311"/>
            <a:ext cx="10013343" cy="5448666"/>
          </a:xfrm>
          <a:prstGeom prst="rect">
            <a:avLst/>
          </a:prstGeom>
        </p:spPr>
      </p:pic>
      <p:sp>
        <p:nvSpPr>
          <p:cNvPr id="6" name="Larme 11"/>
          <p:cNvSpPr/>
          <p:nvPr/>
        </p:nvSpPr>
        <p:spPr>
          <a:xfrm>
            <a:off x="7930662" y="1088862"/>
            <a:ext cx="3064520" cy="2735792"/>
          </a:xfrm>
          <a:prstGeom prst="teardrop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861225" y="4266867"/>
            <a:ext cx="3098175" cy="1443162"/>
          </a:xfrm>
          <a:prstGeom prst="rect">
            <a:avLst/>
          </a:prstGeom>
          <a:solidFill>
            <a:srgbClr val="7030A0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">
              <a:solidFill>
                <a:schemeClr val="accent3"/>
              </a:solidFill>
            </a:endParaRPr>
          </a:p>
        </p:txBody>
      </p:sp>
      <p:sp>
        <p:nvSpPr>
          <p:cNvPr id="9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8025675" y="4388283"/>
            <a:ext cx="2769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goal is to understand the most fundamental particles and laws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67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354C56-188E-4714-9130-A1A297735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354" y="1173849"/>
            <a:ext cx="3846487" cy="521634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Challenges</a:t>
            </a:r>
          </a:p>
          <a:p>
            <a:pPr lvl="1"/>
            <a:r>
              <a:rPr lang="en-GB" dirty="0"/>
              <a:t>Scale from nm to 100km</a:t>
            </a:r>
          </a:p>
          <a:p>
            <a:pPr lvl="1"/>
            <a:r>
              <a:rPr lang="en-GB" dirty="0"/>
              <a:t>Range in size of components</a:t>
            </a:r>
          </a:p>
          <a:p>
            <a:pPr lvl="1"/>
            <a:r>
              <a:rPr lang="en-GB" dirty="0"/>
              <a:t>Environment - radiation, cryogenic, limited access,..</a:t>
            </a:r>
          </a:p>
          <a:p>
            <a:pPr lvl="1"/>
            <a:r>
              <a:rPr lang="en-GB" dirty="0"/>
              <a:t>Accuracy &amp; Precision required</a:t>
            </a:r>
          </a:p>
          <a:p>
            <a:r>
              <a:rPr lang="en-GB" dirty="0"/>
              <a:t>Position Monitoring &amp; Adjustment</a:t>
            </a:r>
          </a:p>
          <a:p>
            <a:pPr lvl="1"/>
            <a:r>
              <a:rPr lang="en-GB" b="1" dirty="0"/>
              <a:t>HL-LHC</a:t>
            </a:r>
          </a:p>
          <a:p>
            <a:pPr lvl="2"/>
            <a:r>
              <a:rPr lang="en-GB" dirty="0"/>
              <a:t>Monitoring of magnet inside cryostat at </a:t>
            </a:r>
            <a:r>
              <a:rPr lang="en-GB" dirty="0" err="1"/>
              <a:t>micrometer</a:t>
            </a:r>
            <a:r>
              <a:rPr lang="en-GB" dirty="0"/>
              <a:t> level</a:t>
            </a:r>
          </a:p>
          <a:p>
            <a:pPr lvl="2"/>
            <a:r>
              <a:rPr lang="en-GB" dirty="0"/>
              <a:t>Alignment over all components over 200m better than ~250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pPr lvl="1"/>
            <a:r>
              <a:rPr lang="en-GB" b="1" dirty="0"/>
              <a:t>CLIC</a:t>
            </a:r>
          </a:p>
          <a:p>
            <a:pPr lvl="2"/>
            <a:r>
              <a:rPr lang="en-GB" dirty="0"/>
              <a:t>Component alignment at ~10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pPr lvl="2"/>
            <a:r>
              <a:rPr lang="en-GB" dirty="0"/>
              <a:t>Stabilisation of critical components at nanometre level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39A7F0-9997-43E8-9B0E-7781ECD91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Geodetic Metrology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FC67E-20AF-48FE-947F-F04177BA2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4A2A2-D6C4-41AB-AF63-CC3697BC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16th IWAA @ Ferney-Voltaire  |  Malika Meddahi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25726-8C0C-4FA7-BABF-4BA5D4C0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025F0F-293B-4890-8925-99BE34E27D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6" t="3239" r="3802" b="6216"/>
          <a:stretch/>
        </p:blipFill>
        <p:spPr>
          <a:xfrm>
            <a:off x="9776433" y="1567757"/>
            <a:ext cx="2662226" cy="3262926"/>
          </a:xfrm>
          <a:prstGeom prst="rect">
            <a:avLst/>
          </a:prstGeom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269D73B2-270E-4E29-AB0E-AB236B474FE3}"/>
              </a:ext>
            </a:extLst>
          </p:cNvPr>
          <p:cNvSpPr txBox="1"/>
          <p:nvPr/>
        </p:nvSpPr>
        <p:spPr>
          <a:xfrm>
            <a:off x="10029274" y="5078837"/>
            <a:ext cx="21565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100" b="1" dirty="0">
                <a:solidFill>
                  <a:srgbClr val="2F2F2F"/>
                </a:solidFill>
              </a:rPr>
              <a:t>Georeferenced scans</a:t>
            </a:r>
            <a:endParaRPr lang="fr-CH" sz="2100" b="1" dirty="0">
              <a:solidFill>
                <a:srgbClr val="2F2F2F"/>
              </a:solidFill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7E0EE733-532F-46BD-98B7-782EB4986315}"/>
              </a:ext>
            </a:extLst>
          </p:cNvPr>
          <p:cNvSpPr txBox="1"/>
          <p:nvPr/>
        </p:nvSpPr>
        <p:spPr>
          <a:xfrm>
            <a:off x="7954111" y="5240420"/>
            <a:ext cx="150224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100" b="1" dirty="0">
                <a:solidFill>
                  <a:srgbClr val="2F2F2F"/>
                </a:solidFill>
              </a:rPr>
              <a:t>R&amp;D</a:t>
            </a:r>
            <a:endParaRPr lang="fr-CH" sz="2100" b="1" dirty="0">
              <a:solidFill>
                <a:srgbClr val="2F2F2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2C3B99-71F2-434E-B5F1-81F79BD15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668" y="1663255"/>
            <a:ext cx="1704847" cy="3167428"/>
          </a:xfrm>
          <a:prstGeom prst="rect">
            <a:avLst/>
          </a:prstGeom>
        </p:spPr>
      </p:pic>
      <p:sp>
        <p:nvSpPr>
          <p:cNvPr id="12" name="TextBox 17">
            <a:extLst>
              <a:ext uri="{FF2B5EF4-FFF2-40B4-BE49-F238E27FC236}">
                <a16:creationId xmlns:a16="http://schemas.microsoft.com/office/drawing/2014/main" id="{44156968-BE88-4E16-AE06-D7F16E3C2E08}"/>
              </a:ext>
            </a:extLst>
          </p:cNvPr>
          <p:cNvSpPr txBox="1"/>
          <p:nvPr/>
        </p:nvSpPr>
        <p:spPr>
          <a:xfrm>
            <a:off x="5684357" y="5078837"/>
            <a:ext cx="20994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100" b="1" dirty="0">
                <a:solidFill>
                  <a:srgbClr val="2F2F2F"/>
                </a:solidFill>
              </a:rPr>
              <a:t>Geodetic aspects</a:t>
            </a:r>
            <a:endParaRPr lang="fr-CH" sz="2100" b="1" dirty="0">
              <a:solidFill>
                <a:srgbClr val="2F2F2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07045C-AB09-4F10-AAB0-B85F0B54D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137" y="1663255"/>
            <a:ext cx="1588150" cy="3167428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E2936737-AA80-40E8-811E-50B3A098943E}"/>
              </a:ext>
            </a:extLst>
          </p:cNvPr>
          <p:cNvSpPr txBox="1"/>
          <p:nvPr/>
        </p:nvSpPr>
        <p:spPr>
          <a:xfrm>
            <a:off x="3974818" y="5078837"/>
            <a:ext cx="19827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100" b="1" dirty="0">
                <a:solidFill>
                  <a:srgbClr val="2F2F2F"/>
                </a:solidFill>
              </a:rPr>
              <a:t>Permanent monitoring</a:t>
            </a:r>
            <a:endParaRPr lang="fr-CH" sz="2100" b="1" dirty="0">
              <a:solidFill>
                <a:srgbClr val="2F2F2F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2562CC1-33E8-4EAA-8D18-88FE6E27353F}"/>
              </a:ext>
            </a:extLst>
          </p:cNvPr>
          <p:cNvGrpSpPr/>
          <p:nvPr/>
        </p:nvGrpSpPr>
        <p:grpSpPr>
          <a:xfrm>
            <a:off x="7643387" y="1663255"/>
            <a:ext cx="2076173" cy="3344318"/>
            <a:chOff x="7308329" y="1530390"/>
            <a:chExt cx="2076173" cy="33443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487F76D-E2A9-445F-B7FF-5DA362E48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56310" y="2033783"/>
              <a:ext cx="1580210" cy="1512728"/>
            </a:xfrm>
            <a:prstGeom prst="rect">
              <a:avLst/>
            </a:prstGeom>
          </p:spPr>
        </p:pic>
        <p:pic>
          <p:nvPicPr>
            <p:cNvPr id="15" name="Picture 14" descr="Shape&#10;&#10;Description automatically generated">
              <a:extLst>
                <a:ext uri="{FF2B5EF4-FFF2-40B4-BE49-F238E27FC236}">
                  <a16:creationId xmlns:a16="http://schemas.microsoft.com/office/drawing/2014/main" id="{8F89836C-D957-4B45-91DF-67136D96C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8329" y="3619911"/>
              <a:ext cx="2076173" cy="688954"/>
            </a:xfrm>
            <a:prstGeom prst="rect">
              <a:avLst/>
            </a:prstGeom>
          </p:spPr>
        </p:pic>
        <p:sp>
          <p:nvSpPr>
            <p:cNvPr id="16" name="TextBox 22">
              <a:extLst>
                <a:ext uri="{FF2B5EF4-FFF2-40B4-BE49-F238E27FC236}">
                  <a16:creationId xmlns:a16="http://schemas.microsoft.com/office/drawing/2014/main" id="{D5E9B3BF-5CF4-41E2-A22A-2C56E5BB4D37}"/>
                </a:ext>
              </a:extLst>
            </p:cNvPr>
            <p:cNvSpPr txBox="1"/>
            <p:nvPr/>
          </p:nvSpPr>
          <p:spPr>
            <a:xfrm>
              <a:off x="7399623" y="4382265"/>
              <a:ext cx="189358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/>
                <a:t>Frequency Scanning Interferometry (FSI)</a:t>
              </a:r>
            </a:p>
          </p:txBody>
        </p:sp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E909DE93-D5BF-4BA4-89C1-2601B903CD7E}"/>
                </a:ext>
              </a:extLst>
            </p:cNvPr>
            <p:cNvSpPr txBox="1"/>
            <p:nvPr/>
          </p:nvSpPr>
          <p:spPr>
            <a:xfrm>
              <a:off x="7399623" y="1530390"/>
              <a:ext cx="189358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/>
                <a:t>Structured laser beam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266515" y="412509"/>
            <a:ext cx="282962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100" b="1" dirty="0" smtClean="0"/>
              <a:t>Courtesy Rhodri Jones – EUSPEN2022 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4016236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2C23F-E6B2-394E-9D8F-33717582B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" y="1497142"/>
            <a:ext cx="8007592" cy="17166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A long-term approach that originates from the creation of the laboratory in 1954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1980-1990: integration of environmental concerns into impact studies of new accelerators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Since </a:t>
            </a:r>
            <a:r>
              <a:rPr lang="en-GB" sz="1600" dirty="0"/>
              <a:t>then, greater consideration of environmental issues in CERN's activities according to the evolution of the theme in the Host States and on an international scale - breakthrough of key subjects such as energy and greenhouse gas emissions tight</a:t>
            </a:r>
            <a:endParaRPr lang="fr-CH" sz="1600" dirty="0"/>
          </a:p>
          <a:p>
            <a:endParaRPr lang="fr-FR" sz="1600" dirty="0"/>
          </a:p>
          <a:p>
            <a:endParaRPr lang="fr-FR" sz="1600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a research which </a:t>
            </a:r>
            <a:r>
              <a:rPr lang="en-GB" dirty="0"/>
              <a:t>respects the environment: context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401" y="1402021"/>
            <a:ext cx="3365284" cy="179847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E2C23F-E6B2-394E-9D8F-33717582BA26}"/>
              </a:ext>
            </a:extLst>
          </p:cNvPr>
          <p:cNvSpPr txBox="1">
            <a:spLocks/>
          </p:cNvSpPr>
          <p:nvPr/>
        </p:nvSpPr>
        <p:spPr>
          <a:xfrm>
            <a:off x="337021" y="3465004"/>
            <a:ext cx="11719435" cy="262582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CH" sz="1600" dirty="0" smtClean="0"/>
              <a:t>Establishment:</a:t>
            </a:r>
            <a:endParaRPr lang="en-GB" sz="1400" dirty="0" smtClean="0"/>
          </a:p>
          <a:p>
            <a:pPr lvl="1">
              <a:spcBef>
                <a:spcPts val="0"/>
              </a:spcBef>
            </a:pPr>
            <a:r>
              <a:rPr lang="en-GB" sz="1400" dirty="0" smtClean="0"/>
              <a:t>of the </a:t>
            </a:r>
            <a:r>
              <a:rPr lang="en-GB" sz="1400" b="1" dirty="0" smtClean="0"/>
              <a:t>Tripartite Environment Committee in 2007 </a:t>
            </a:r>
            <a:r>
              <a:rPr lang="en-GB" sz="1400" dirty="0" smtClean="0"/>
              <a:t>(CERN – Authorities of the Host States France and Switzerland)</a:t>
            </a:r>
          </a:p>
          <a:p>
            <a:pPr lvl="1">
              <a:spcBef>
                <a:spcPts val="0"/>
              </a:spcBef>
            </a:pPr>
            <a:r>
              <a:rPr lang="en-GB" sz="1400" dirty="0" smtClean="0"/>
              <a:t>of a </a:t>
            </a:r>
            <a:r>
              <a:rPr lang="en-GB" sz="1400" b="1" dirty="0" smtClean="0"/>
              <a:t>Tripartite Agreement on the protection against ionizing radiation</a:t>
            </a:r>
            <a:r>
              <a:rPr lang="en-GB" sz="1400" dirty="0" smtClean="0"/>
              <a:t> and the safety of the Organization's facilities in 2010</a:t>
            </a:r>
          </a:p>
          <a:p>
            <a:pPr lvl="1">
              <a:spcBef>
                <a:spcPts val="0"/>
              </a:spcBef>
            </a:pPr>
            <a:r>
              <a:rPr lang="en-GB" sz="1400" dirty="0" smtClean="0"/>
              <a:t>a </a:t>
            </a:r>
            <a:r>
              <a:rPr lang="en-GB" sz="1400" b="1" dirty="0" smtClean="0"/>
              <a:t>CERN committee dedicated to energy in 2015 </a:t>
            </a:r>
            <a:r>
              <a:rPr lang="en-GB" sz="1400" dirty="0" smtClean="0"/>
              <a:t>and creation in 2017 of a </a:t>
            </a:r>
            <a:r>
              <a:rPr lang="en-GB" sz="1400" b="1" dirty="0" smtClean="0"/>
              <a:t>CERN committee dedicated to all environmental issues</a:t>
            </a:r>
          </a:p>
          <a:p>
            <a:pPr lvl="1">
              <a:spcBef>
                <a:spcPts val="0"/>
              </a:spcBef>
            </a:pPr>
            <a:r>
              <a:rPr lang="en-GB" sz="1400" dirty="0" smtClean="0"/>
              <a:t>an </a:t>
            </a:r>
            <a:r>
              <a:rPr lang="en-GB" sz="1400" b="1" dirty="0" smtClean="0"/>
              <a:t>ISO 50001 certification process for energy management</a:t>
            </a:r>
            <a:r>
              <a:rPr lang="en-GB" sz="1400" dirty="0" smtClean="0"/>
              <a:t>, started in 2021 with completion at the end of 2022.</a:t>
            </a:r>
            <a:endParaRPr lang="fr-CH" sz="1400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CH" sz="1600" dirty="0" smtClean="0"/>
              <a:t>Publication :</a:t>
            </a:r>
            <a:endParaRPr lang="fr-CH" sz="1400" dirty="0" smtClean="0"/>
          </a:p>
          <a:p>
            <a:pPr lvl="1">
              <a:spcBef>
                <a:spcPts val="0"/>
              </a:spcBef>
            </a:pPr>
            <a:r>
              <a:rPr lang="en-GB" sz="1400" dirty="0" smtClean="0"/>
              <a:t>the first 2017-2018 environmental report in September 2020 according to the GRI (Global Reporting Initiative) standard, available to the public, and the second 2019-2020 report in November 2021</a:t>
            </a:r>
          </a:p>
          <a:p>
            <a:pPr lvl="1">
              <a:spcBef>
                <a:spcPts val="0"/>
              </a:spcBef>
            </a:pPr>
            <a:r>
              <a:rPr lang="en-GB" sz="1400" dirty="0" smtClean="0"/>
              <a:t>Publication of MASTERPLAN 2040 in December 2021 for the development of CERN sites, integrating framework objectives for the protection of the environment</a:t>
            </a:r>
            <a:endParaRPr lang="fr-CH" sz="1400" dirty="0" smtClean="0"/>
          </a:p>
          <a:p>
            <a:pPr lvl="1">
              <a:spcBef>
                <a:spcPts val="0"/>
              </a:spcBef>
            </a:pPr>
            <a:endParaRPr lang="fr-CH" sz="1400" dirty="0" smtClean="0"/>
          </a:p>
          <a:p>
            <a:pPr lvl="1">
              <a:spcBef>
                <a:spcPts val="0"/>
              </a:spcBef>
            </a:pPr>
            <a:endParaRPr lang="fr-CH" sz="1400" dirty="0" smtClean="0"/>
          </a:p>
          <a:p>
            <a:pPr lvl="1">
              <a:spcBef>
                <a:spcPts val="0"/>
              </a:spcBef>
            </a:pPr>
            <a:endParaRPr lang="fr-CH" sz="14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04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00" y="1777880"/>
            <a:ext cx="5880318" cy="380820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2C23F-E6B2-394E-9D8F-33717582B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784" y="2100263"/>
            <a:ext cx="5628216" cy="399573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GB" sz="2000" dirty="0"/>
              <a:t>Minimize the impact of laboratory activities on the environment through priority actions defined by 2025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GB" sz="2000" b="1" dirty="0"/>
              <a:t>Pursue </a:t>
            </a:r>
            <a:r>
              <a:rPr lang="en-GB" sz="2000" dirty="0"/>
              <a:t>actions and the development of technologies to consume less, improve efficiency and recover more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GB" sz="2000" b="1" dirty="0"/>
              <a:t>Continue </a:t>
            </a:r>
            <a:r>
              <a:rPr lang="en-GB" sz="2000" dirty="0"/>
              <a:t>to identify and develop CERN technologies that would help to mitigate society's impact on the environment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For </a:t>
            </a:r>
            <a:r>
              <a:rPr lang="en-GB" dirty="0" smtClean="0"/>
              <a:t>a research which </a:t>
            </a:r>
            <a:r>
              <a:rPr lang="en-GB" dirty="0"/>
              <a:t>respects the environment: </a:t>
            </a:r>
            <a:r>
              <a:rPr lang="en-GB" dirty="0" smtClean="0"/>
              <a:t>strategy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9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2C23F-E6B2-394E-9D8F-33717582B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898195"/>
            <a:ext cx="7029966" cy="423480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dirty="0"/>
              <a:t>Heat recovery from CERN-P8 (</a:t>
            </a:r>
            <a:r>
              <a:rPr lang="en-GB" sz="1800" dirty="0" err="1"/>
              <a:t>Ferney</a:t>
            </a:r>
            <a:r>
              <a:rPr lang="en-GB" sz="1800" dirty="0"/>
              <a:t> Voltaire) to be injected into an “</a:t>
            </a:r>
            <a:r>
              <a:rPr lang="en-GB" sz="1800" dirty="0" err="1"/>
              <a:t>anergy</a:t>
            </a:r>
            <a:r>
              <a:rPr lang="en-GB" sz="1800" dirty="0"/>
              <a:t>” local loop (</a:t>
            </a:r>
            <a:r>
              <a:rPr lang="en-GB" sz="1800" dirty="0" smtClean="0"/>
              <a:t>ZAC </a:t>
            </a:r>
            <a:r>
              <a:rPr lang="en-GB" sz="1800" dirty="0"/>
              <a:t>Zone </a:t>
            </a:r>
            <a:r>
              <a:rPr lang="en-GB" sz="1800" dirty="0" err="1"/>
              <a:t>d’Aménagement</a:t>
            </a:r>
            <a:r>
              <a:rPr lang="en-GB" sz="1800" dirty="0"/>
              <a:t> </a:t>
            </a:r>
            <a:r>
              <a:rPr lang="en-GB" sz="1800" dirty="0" err="1" smtClean="0"/>
              <a:t>Concerté</a:t>
            </a:r>
            <a:r>
              <a:rPr lang="en-GB" sz="1800" smtClean="0"/>
              <a:t>, </a:t>
            </a:r>
            <a:r>
              <a:rPr lang="en-GB" sz="1800" smtClean="0"/>
              <a:t>Ferney</a:t>
            </a:r>
            <a:r>
              <a:rPr lang="en-GB" sz="1800" dirty="0" smtClean="0"/>
              <a:t>-Voltaire </a:t>
            </a:r>
            <a:r>
              <a:rPr lang="en-GB" sz="1800" dirty="0"/>
              <a:t>innovation) - 20 </a:t>
            </a:r>
            <a:r>
              <a:rPr lang="en-GB" sz="1800" dirty="0" err="1"/>
              <a:t>GWh</a:t>
            </a:r>
            <a:r>
              <a:rPr lang="en-GB" sz="1800" dirty="0"/>
              <a:t>/year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Renovation of the </a:t>
            </a:r>
            <a:r>
              <a:rPr lang="en-GB" sz="1800" dirty="0" err="1"/>
              <a:t>Prévessin</a:t>
            </a:r>
            <a:r>
              <a:rPr lang="en-GB" sz="1800" dirty="0"/>
              <a:t> boiler room (F) including heat recovery from the new Computing </a:t>
            </a:r>
            <a:r>
              <a:rPr lang="en-GB" sz="1800" dirty="0" err="1"/>
              <a:t>Center</a:t>
            </a:r>
            <a:r>
              <a:rPr lang="en-GB" sz="1800" dirty="0"/>
              <a:t> (PCC) planned to heat the buildings on the site from 2024 – reduction of emissions from the gas boiler room located on the site (up to ~1900 tCO2e/year).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Ongoing studies to recover heat from the CERN cooling towers at LHC point 1 to heat the buildings of the </a:t>
            </a:r>
            <a:r>
              <a:rPr lang="en-GB" sz="1800" dirty="0" err="1"/>
              <a:t>Meyrin</a:t>
            </a:r>
            <a:r>
              <a:rPr lang="en-GB" sz="1800" dirty="0"/>
              <a:t> site (CH) – reduction of emissions from the gas-fired boiler room located on the site (from ~2000 tCO2e/ year).</a:t>
            </a:r>
            <a:endParaRPr lang="fr-FR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>
                <a:cs typeface="Arial" panose="020B0604020202020204" pitchFamily="34" charset="0"/>
              </a:rPr>
              <a:t>Energy – consume less, improve efficiency and recover more: the numbers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23</a:t>
            </a:fld>
            <a:endParaRPr lang="fr-FR"/>
          </a:p>
        </p:txBody>
      </p:sp>
      <p:pic>
        <p:nvPicPr>
          <p:cNvPr id="10" name="Picture 9" descr="Zoom P8-ZAC">
            <a:extLst>
              <a:ext uri="{FF2B5EF4-FFF2-40B4-BE49-F238E27FC236}">
                <a16:creationId xmlns:a16="http://schemas.microsoft.com/office/drawing/2014/main" id="{B71B0D8E-0FCF-0A49-ABA7-03797F90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714017" y="2133601"/>
            <a:ext cx="3799323" cy="230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01ED1F-3D89-4D40-8EE6-5FA84FF33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017" y="4516799"/>
            <a:ext cx="3797865" cy="1616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988" y="1417136"/>
            <a:ext cx="745749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The thermal discharges of some become the resource of others.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0211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91127" y="1356514"/>
            <a:ext cx="4450466" cy="14814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>
                <a:cs typeface="Arial" panose="020B0604020202020204" pitchFamily="34" charset="0"/>
              </a:rPr>
              <a:t>Energy – consume less, improve efficiency and recover more: the numbers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24</a:t>
            </a:fld>
            <a:endParaRPr lang="fr-FR"/>
          </a:p>
        </p:txBody>
      </p:sp>
      <p:sp>
        <p:nvSpPr>
          <p:cNvPr id="14" name="Text Box 1046">
            <a:extLst>
              <a:ext uri="{FF2B5EF4-FFF2-40B4-BE49-F238E27FC236}">
                <a16:creationId xmlns:a16="http://schemas.microsoft.com/office/drawing/2014/main" id="{90A3FB8E-265A-0E4D-BB39-E0989497623E}"/>
              </a:ext>
            </a:extLst>
          </p:cNvPr>
          <p:cNvSpPr>
            <a:spLocks/>
          </p:cNvSpPr>
          <p:nvPr/>
        </p:nvSpPr>
        <p:spPr bwMode="auto">
          <a:xfrm>
            <a:off x="6591196" y="3000710"/>
            <a:ext cx="5018257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GB" sz="1400" dirty="0">
                <a:solidFill>
                  <a:schemeClr val="tx2"/>
                </a:solidFill>
                <a:latin typeface="Arial Narrow"/>
                <a:cs typeface="Arial Narrow"/>
              </a:rPr>
              <a:t>~90% for accelerators, detectors and test facilities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84B596-127B-754C-8E33-BD4B2C15A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44447" y="2013067"/>
            <a:ext cx="4119865" cy="2909390"/>
          </a:xfrm>
          <a:prstGeom prst="rect">
            <a:avLst/>
          </a:prstGeom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C983822-3CED-A54B-9BDF-BC93C43C7771}"/>
              </a:ext>
            </a:extLst>
          </p:cNvPr>
          <p:cNvSpPr/>
          <p:nvPr/>
        </p:nvSpPr>
        <p:spPr>
          <a:xfrm>
            <a:off x="582604" y="5004076"/>
            <a:ext cx="5562164" cy="7386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Main feeding point from a 400kV line (interconnection F-CH</a:t>
            </a:r>
            <a:r>
              <a:rPr lang="en-GB" sz="1400" dirty="0" smtClean="0">
                <a:solidFill>
                  <a:schemeClr val="tx2"/>
                </a:solidFill>
              </a:rPr>
              <a:t>)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Mandatory for CERN </a:t>
            </a:r>
            <a:r>
              <a:rPr lang="en-GB" sz="1400" dirty="0" smtClean="0">
                <a:solidFill>
                  <a:schemeClr val="tx2"/>
                </a:solidFill>
              </a:rPr>
              <a:t>accelerators (capacity </a:t>
            </a:r>
            <a:r>
              <a:rPr lang="en-GB" sz="1400" dirty="0">
                <a:solidFill>
                  <a:schemeClr val="tx2"/>
                </a:solidFill>
              </a:rPr>
              <a:t>and stability</a:t>
            </a:r>
            <a:r>
              <a:rPr lang="en-GB" sz="1400" dirty="0" smtClean="0">
                <a:solidFill>
                  <a:schemeClr val="tx2"/>
                </a:solidFill>
              </a:rPr>
              <a:t>)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Back-up from </a:t>
            </a:r>
            <a:r>
              <a:rPr lang="en-GB" sz="1400" dirty="0" smtClean="0">
                <a:solidFill>
                  <a:schemeClr val="tx2"/>
                </a:solidFill>
              </a:rPr>
              <a:t>130kV (limited </a:t>
            </a:r>
            <a:r>
              <a:rPr lang="en-GB" sz="1400" dirty="0">
                <a:solidFill>
                  <a:schemeClr val="tx2"/>
                </a:solidFill>
              </a:rPr>
              <a:t>capacity</a:t>
            </a:r>
            <a:r>
              <a:rPr lang="en-GB" sz="1400" dirty="0" smtClean="0">
                <a:solidFill>
                  <a:schemeClr val="tx2"/>
                </a:solidFill>
              </a:rPr>
              <a:t>)</a:t>
            </a:r>
            <a:r>
              <a:rPr lang="fr-FR" sz="1400" dirty="0" smtClean="0">
                <a:solidFill>
                  <a:schemeClr val="tx2"/>
                </a:solidFill>
              </a:rPr>
              <a:t>.</a:t>
            </a:r>
            <a:endParaRPr lang="fr-FR" sz="1400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8A13F-CBC7-A344-939E-90D2C8E40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1127" y="3956307"/>
            <a:ext cx="4228508" cy="165008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015CF7D-A818-554C-BDFE-66AB37C36382}"/>
              </a:ext>
            </a:extLst>
          </p:cNvPr>
          <p:cNvCxnSpPr>
            <a:cxnSpLocks/>
          </p:cNvCxnSpPr>
          <p:nvPr/>
        </p:nvCxnSpPr>
        <p:spPr>
          <a:xfrm>
            <a:off x="6144768" y="1331164"/>
            <a:ext cx="0" cy="4970233"/>
          </a:xfrm>
          <a:prstGeom prst="line">
            <a:avLst/>
          </a:prstGeom>
          <a:ln w="31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8F12566-4667-B546-B1BE-64F097C2009A}"/>
              </a:ext>
            </a:extLst>
          </p:cNvPr>
          <p:cNvCxnSpPr>
            <a:cxnSpLocks/>
          </p:cNvCxnSpPr>
          <p:nvPr/>
        </p:nvCxnSpPr>
        <p:spPr>
          <a:xfrm>
            <a:off x="6144768" y="3769791"/>
            <a:ext cx="6193536" cy="0"/>
          </a:xfrm>
          <a:prstGeom prst="line">
            <a:avLst/>
          </a:prstGeom>
          <a:ln w="31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5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453" y="1228813"/>
            <a:ext cx="6523886" cy="44073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Oval 7"/>
          <p:cNvSpPr/>
          <p:nvPr/>
        </p:nvSpPr>
        <p:spPr>
          <a:xfrm>
            <a:off x="10305779" y="2148396"/>
            <a:ext cx="1652441" cy="786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2C23F-E6B2-394E-9D8F-33717582B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716" y="1228813"/>
            <a:ext cx="5312732" cy="4386506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44000">
              <a:lnSpc>
                <a:spcPct val="100000"/>
              </a:lnSpc>
            </a:pPr>
            <a:r>
              <a:rPr lang="en-GB" sz="1600" b="1" dirty="0"/>
              <a:t>Energy efficiency and savings related to scientific and technical </a:t>
            </a:r>
            <a:r>
              <a:rPr lang="en-GB" sz="1600" b="1" dirty="0" smtClean="0"/>
              <a:t>facilities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Savings of ~100 </a:t>
            </a:r>
            <a:r>
              <a:rPr lang="en-GB" sz="1600" dirty="0" err="1"/>
              <a:t>GWh</a:t>
            </a:r>
            <a:r>
              <a:rPr lang="en-GB" sz="1600" dirty="0"/>
              <a:t>/year in place since 2010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Energy efficiency, energy savings taken into account in each renovation/optimization project of the CERN accelerator infrastructure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New metric developed for the Large Hadron Collider (LHC) to illustrate the amount of energy used per unit of luminosity </a:t>
            </a:r>
            <a:r>
              <a:rPr lang="en-GB" sz="1600" dirty="0" smtClean="0"/>
              <a:t>delivered</a:t>
            </a:r>
          </a:p>
          <a:p>
            <a:pPr marL="144000">
              <a:lnSpc>
                <a:spcPct val="100000"/>
              </a:lnSpc>
            </a:pPr>
            <a:r>
              <a:rPr lang="en-GB" sz="1600" dirty="0"/>
              <a:t>Energy efficiency standards are systematically applied for new constructions at CERN and in the building renovation master plan.</a:t>
            </a:r>
            <a:endParaRPr lang="fr-FR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63071"/>
            <a:ext cx="11376025" cy="1065742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cs typeface="Arial" panose="020B0604020202020204" pitchFamily="34" charset="0"/>
              </a:rPr>
              <a:t>Energy – consume less, improve efficiency and recover </a:t>
            </a:r>
            <a:r>
              <a:rPr lang="en-GB" dirty="0" smtClean="0">
                <a:cs typeface="Arial" panose="020B0604020202020204" pitchFamily="34" charset="0"/>
              </a:rPr>
              <a:t>more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25</a:t>
            </a:fld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75CE92-6E37-6A4C-880F-0D80627AFEE4}"/>
              </a:ext>
            </a:extLst>
          </p:cNvPr>
          <p:cNvSpPr txBox="1"/>
          <p:nvPr/>
        </p:nvSpPr>
        <p:spPr>
          <a:xfrm>
            <a:off x="6951595" y="6270015"/>
            <a:ext cx="4560287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Travail similaire fait pour la chaine des injecteurs du LHC </a:t>
            </a:r>
          </a:p>
        </p:txBody>
      </p:sp>
    </p:spTree>
    <p:extLst>
      <p:ext uri="{BB962C8B-B14F-4D97-AF65-F5344CB8AC3E}">
        <p14:creationId xmlns:p14="http://schemas.microsoft.com/office/powerpoint/2010/main" val="362012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199B-CAA3-974A-9789-90F6034A1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4525"/>
            <a:ext cx="11376025" cy="1065742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cs typeface="Arial" panose="020B0604020202020204" pitchFamily="34" charset="0"/>
              </a:rPr>
              <a:t>Energy – consume less, improve efficiency and recover </a:t>
            </a:r>
            <a:r>
              <a:rPr lang="en-GB" dirty="0" smtClean="0">
                <a:cs typeface="Arial" panose="020B0604020202020204" pitchFamily="34" charset="0"/>
              </a:rPr>
              <a:t>more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D4A8A-7585-7A40-BBBC-AE10A8E2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A77F-5A69-1D48-A97E-997ED690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587-AF9D-2D41-B108-CE10B120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26</a:t>
            </a:fld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75CE92-6E37-6A4C-880F-0D80627AFEE4}"/>
              </a:ext>
            </a:extLst>
          </p:cNvPr>
          <p:cNvSpPr txBox="1"/>
          <p:nvPr/>
        </p:nvSpPr>
        <p:spPr>
          <a:xfrm>
            <a:off x="6951595" y="6270015"/>
            <a:ext cx="4560287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sz="1400" dirty="0"/>
              <a:t>Travail similaire fait pour la chaine des injecteurs du LHC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7988" y="1237359"/>
            <a:ext cx="9282943" cy="2154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 smtClean="0"/>
              <a:t>FCC power being evaluated by machine configuration- Jean-Paul Burnet, ESS WK, 29-30 September 2022, Grenoble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738" y="1555855"/>
            <a:ext cx="2360094" cy="9949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512177"/>
            <a:ext cx="8753332" cy="46651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7" name="Text Placeholder 7"/>
          <p:cNvSpPr>
            <a:spLocks noGrp="1"/>
          </p:cNvSpPr>
          <p:nvPr>
            <p:ph idx="1"/>
          </p:nvPr>
        </p:nvSpPr>
        <p:spPr>
          <a:xfrm>
            <a:off x="9231738" y="2879957"/>
            <a:ext cx="2674470" cy="3282384"/>
          </a:xfrm>
          <a:ln w="1905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Next steps</a:t>
            </a:r>
            <a:endParaRPr lang="en-GB" sz="160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600" b="0" dirty="0"/>
              <a:t>Define the electrical infrastructure based on these </a:t>
            </a:r>
            <a:r>
              <a:rPr lang="en-GB" sz="1600" b="0" dirty="0" smtClean="0"/>
              <a:t>numbers for the feasibility study</a:t>
            </a:r>
            <a:endParaRPr lang="en-GB" sz="1600" b="0" dirty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600" b="0" dirty="0"/>
              <a:t>Work on the reduction of the energy consumption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600" b="0" dirty="0"/>
              <a:t>Study energy </a:t>
            </a:r>
            <a:r>
              <a:rPr lang="en-GB" sz="1600" b="0" dirty="0" smtClean="0"/>
              <a:t>production, energy recovery and sustainability</a:t>
            </a:r>
            <a:endParaRPr lang="en-GB" sz="16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284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390E28-96D6-246A-7C7B-77F4AD6AA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65561"/>
            <a:ext cx="11376025" cy="531663"/>
          </a:xfrm>
        </p:spPr>
        <p:txBody>
          <a:bodyPr/>
          <a:lstStyle/>
          <a:p>
            <a:r>
              <a:rPr lang="en-GB" dirty="0"/>
              <a:t>FCC – environmental initial state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78D15-BEA1-16B6-6411-BDA49CDB7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242390" y="2747959"/>
            <a:ext cx="3059395" cy="114513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Physical environment</a:t>
            </a:r>
            <a:endParaRPr lang="en-GB" dirty="0">
              <a:solidFill>
                <a:srgbClr val="0C377A"/>
              </a:solidFill>
              <a:latin typeface="Helvetica" pitchFamily="2" charset="0"/>
            </a:endParaRP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climatic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and meteorological conditions,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sites topography,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geology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8565397" y="3951235"/>
            <a:ext cx="3059395" cy="143432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Soil and water </a:t>
            </a: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surface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water, hydrology, soil profile, land cover and land use and existing soil pollution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8991288" y="1861854"/>
            <a:ext cx="3059395" cy="1547433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C377A"/>
                </a:solidFill>
                <a:latin typeface="Helvetica" pitchFamily="2" charset="0"/>
              </a:rPr>
              <a:t>N</a:t>
            </a:r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atural environment</a:t>
            </a: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flora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, fauna, biodiversity, presence and relevance of habitats, presence and conditions of forests, existence and evolution of protection zones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390993" y="4978953"/>
            <a:ext cx="2979805" cy="108438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Ionisation and non-ionising radiation</a:t>
            </a:r>
            <a:endParaRPr lang="en-GB" dirty="0" smtClean="0">
              <a:solidFill>
                <a:srgbClr val="0C377A"/>
              </a:solidFill>
              <a:latin typeface="Helvetica" pitchFamily="2" charset="0"/>
            </a:endParaRPr>
          </a:p>
          <a:p>
            <a:pPr lvl="1"/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s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ource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, type,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level 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49757" y="1386314"/>
            <a:ext cx="3059395" cy="114513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Heritage </a:t>
            </a:r>
            <a:r>
              <a:rPr lang="en-GB" b="1" dirty="0">
                <a:solidFill>
                  <a:srgbClr val="0C377A"/>
                </a:solidFill>
                <a:latin typeface="Helvetica" pitchFamily="2" charset="0"/>
              </a:rPr>
              <a:t>and </a:t>
            </a:r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landscape</a:t>
            </a:r>
            <a:endParaRPr lang="en-GB" dirty="0" smtClean="0">
              <a:solidFill>
                <a:srgbClr val="0C377A"/>
              </a:solidFill>
              <a:latin typeface="Helvetica" pitchFamily="2" charset="0"/>
            </a:endParaRP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viewpoints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and sites of cultural, natural importance and historical importance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10966" y="4815677"/>
            <a:ext cx="1797302" cy="124616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Air</a:t>
            </a: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air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quality and types of pollutants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32771" y="4048759"/>
            <a:ext cx="2310821" cy="76747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Noise</a:t>
            </a:r>
            <a:endParaRPr lang="en-GB" dirty="0">
              <a:solidFill>
                <a:srgbClr val="0C377A"/>
              </a:solidFill>
              <a:latin typeface="Helvetica" pitchFamily="2" charset="0"/>
            </a:endParaRP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level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, frequency and places of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occurrence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20915" y="3432433"/>
            <a:ext cx="2310821" cy="111645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Light</a:t>
            </a: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artificial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light pollution,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source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, type, intensity, direction, places of occurrence and duration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04657" y="4739378"/>
            <a:ext cx="2310821" cy="1322954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Vibration</a:t>
            </a:r>
            <a:r>
              <a:rPr lang="en-GB" dirty="0">
                <a:solidFill>
                  <a:srgbClr val="0C377A"/>
                </a:solidFill>
                <a:latin typeface="Helvetica" pitchFamily="2" charset="0"/>
              </a:rPr>
              <a:t>,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source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, type, level, frequency, places of occurrence and duration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938411" y="741704"/>
            <a:ext cx="2351518" cy="313135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Human environment</a:t>
            </a:r>
            <a:r>
              <a:rPr lang="en-GB" dirty="0" smtClean="0">
                <a:solidFill>
                  <a:srgbClr val="0C377A"/>
                </a:solidFill>
                <a:latin typeface="Helvetica" pitchFamily="2" charset="0"/>
              </a:rPr>
              <a:t>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agricultural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economic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study,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transport infrastructures, constructed areas </a:t>
            </a:r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strategic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infrastructures of national interest, demography and development, analysis of risks relating to technical infrastructures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370269" y="1037155"/>
            <a:ext cx="3336477" cy="123757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C377A"/>
                </a:solidFill>
                <a:latin typeface="Helvetica" pitchFamily="2" charset="0"/>
              </a:rPr>
              <a:t>Services</a:t>
            </a:r>
          </a:p>
          <a:p>
            <a:pPr algn="ctr"/>
            <a:r>
              <a:rPr lang="en-GB" sz="1100" dirty="0" smtClean="0">
                <a:solidFill>
                  <a:srgbClr val="0C377A"/>
                </a:solidFill>
                <a:latin typeface="Helvetica" pitchFamily="2" charset="0"/>
              </a:rPr>
              <a:t>public </a:t>
            </a:r>
            <a:r>
              <a:rPr lang="en-GB" sz="1100" dirty="0">
                <a:solidFill>
                  <a:srgbClr val="0C377A"/>
                </a:solidFill>
                <a:latin typeface="Helvetica" pitchFamily="2" charset="0"/>
              </a:rPr>
              <a:t>health and emergency services, security, education, housing, industry and commerce</a:t>
            </a:r>
            <a:endParaRPr lang="fr-FR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4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373573-A6D3-5443-8E41-D00AEEC90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80163"/>
            <a:ext cx="11659834" cy="1065742"/>
          </a:xfrm>
        </p:spPr>
        <p:txBody>
          <a:bodyPr>
            <a:normAutofit/>
          </a:bodyPr>
          <a:lstStyle/>
          <a:p>
            <a:r>
              <a:rPr lang="en-GB" dirty="0"/>
              <a:t>Our future: the next </a:t>
            </a:r>
            <a:r>
              <a:rPr lang="en-GB" dirty="0" smtClean="0"/>
              <a:t>generations, </a:t>
            </a:r>
            <a:r>
              <a:rPr lang="en-US" dirty="0"/>
              <a:t>f</a:t>
            </a:r>
            <a:r>
              <a:rPr lang="en-US" dirty="0" smtClean="0"/>
              <a:t>rom the early age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064F65-4F54-6B45-A29F-4848AD1CA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1/11/22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58C1FD-98B6-7747-AB7E-1A07162B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1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16th IWAA @ Ferney-Voltaire  |  Malika Meddahi</a:t>
            </a:r>
            <a:endParaRPr kumimoji="0" lang="fr-FR" sz="800" b="0" i="1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45150-FEC7-AF41-8052-F651D8A2E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87C257-1C79-E44B-85BC-7BFAA12913C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5827" y="2992263"/>
            <a:ext cx="3919773" cy="3239203"/>
          </a:xfrm>
          <a:solidFill>
            <a:schemeClr val="accent6">
              <a:lumMod val="60000"/>
              <a:lumOff val="40000"/>
            </a:schemeClr>
          </a:solidFill>
        </p:spPr>
        <p:txBody>
          <a:bodyPr tIns="144000" anchor="t" anchorCtr="0">
            <a:noAutofit/>
          </a:bodyPr>
          <a:lstStyle/>
          <a:p>
            <a:pPr marL="72000" algn="ctr">
              <a:spcAft>
                <a:spcPts val="600"/>
              </a:spcAft>
              <a:defRPr/>
            </a:pPr>
            <a:r>
              <a:rPr lang="en-GB" sz="2000" b="1" dirty="0" smtClean="0">
                <a:solidFill>
                  <a:schemeClr val="bg1"/>
                </a:solidFill>
              </a:rPr>
              <a:t>Be a scientist</a:t>
            </a:r>
          </a:p>
          <a:p>
            <a:pPr marL="288000" indent="-228594" algn="l">
              <a:spcBef>
                <a:spcPts val="30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0" dirty="0" smtClean="0">
                <a:solidFill>
                  <a:schemeClr val="bg1"/>
                </a:solidFill>
              </a:rPr>
              <a:t>Since 2011</a:t>
            </a:r>
          </a:p>
          <a:p>
            <a:pPr marL="288000" indent="-228594" algn="l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0" dirty="0" smtClean="0">
                <a:solidFill>
                  <a:schemeClr val="bg1"/>
                </a:solidFill>
              </a:rPr>
              <a:t>In collaboration with the educational institutions </a:t>
            </a:r>
          </a:p>
          <a:p>
            <a:pPr marL="288000" indent="-228594" algn="l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0" dirty="0">
                <a:solidFill>
                  <a:schemeClr val="bg1"/>
                </a:solidFill>
              </a:rPr>
              <a:t>Discovery of the scientific approach through group activities in </a:t>
            </a:r>
            <a:r>
              <a:rPr lang="en-GB" sz="1400" b="0" dirty="0" smtClean="0">
                <a:solidFill>
                  <a:schemeClr val="bg1"/>
                </a:solidFill>
              </a:rPr>
              <a:t>class (9-12 years old)</a:t>
            </a:r>
            <a:endParaRPr lang="en-GB" sz="1400" b="0" dirty="0">
              <a:solidFill>
                <a:schemeClr val="bg1"/>
              </a:solidFill>
            </a:endParaRPr>
          </a:p>
          <a:p>
            <a:pPr marL="288000" indent="-228594" algn="l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b="0" dirty="0" smtClean="0">
                <a:solidFill>
                  <a:schemeClr val="bg1"/>
                </a:solidFill>
              </a:rPr>
              <a:t>CERN schools visits</a:t>
            </a:r>
          </a:p>
          <a:p>
            <a:pPr algn="l">
              <a:spcBef>
                <a:spcPts val="500"/>
              </a:spcBef>
              <a:defRPr/>
            </a:pPr>
            <a:r>
              <a:rPr lang="en-GB" sz="1400" b="0" dirty="0">
                <a:solidFill>
                  <a:schemeClr val="bg1"/>
                </a:solidFill>
                <a:sym typeface="Webdings" panose="05030102010509060703" pitchFamily="18" charset="2"/>
              </a:rPr>
              <a:t>https://voisins.cern/en/be-scientist</a:t>
            </a:r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A0B505C-B151-3A48-99D3-48332EE8A6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259262" y="2992263"/>
            <a:ext cx="3738400" cy="3239204"/>
          </a:xfrm>
          <a:solidFill>
            <a:schemeClr val="accent6">
              <a:lumMod val="60000"/>
              <a:lumOff val="40000"/>
            </a:schemeClr>
          </a:solidFill>
        </p:spPr>
        <p:txBody>
          <a:bodyPr tIns="144000" anchor="t" anchorCtr="0">
            <a:noAutofit/>
          </a:bodyPr>
          <a:lstStyle/>
          <a:p>
            <a:pPr marL="72000" algn="ctr" fontAlgn="auto">
              <a:spcAft>
                <a:spcPts val="600"/>
              </a:spcAft>
              <a:defRPr/>
            </a:pPr>
            <a:r>
              <a:rPr lang="fr-CH" sz="2000" b="1" dirty="0">
                <a:solidFill>
                  <a:schemeClr val="bg1"/>
                </a:solidFill>
              </a:rPr>
              <a:t>Django </a:t>
            </a:r>
            <a:r>
              <a:rPr lang="fr-CH" sz="2000" b="1" dirty="0" smtClean="0">
                <a:solidFill>
                  <a:schemeClr val="bg1"/>
                </a:solidFill>
              </a:rPr>
              <a:t>Girls </a:t>
            </a:r>
            <a:r>
              <a:rPr lang="fr-CH" sz="2000" b="1" dirty="0">
                <a:solidFill>
                  <a:schemeClr val="bg1"/>
                </a:solidFill>
              </a:rPr>
              <a:t>in </a:t>
            </a:r>
            <a:r>
              <a:rPr lang="fr-CH" sz="2000" b="1" dirty="0" smtClean="0">
                <a:solidFill>
                  <a:schemeClr val="bg1"/>
                </a:solidFill>
              </a:rPr>
              <a:t>ICT</a:t>
            </a:r>
            <a:endParaRPr lang="fr-CH" sz="2000" b="1" dirty="0">
              <a:solidFill>
                <a:schemeClr val="bg1"/>
              </a:solidFill>
            </a:endParaRPr>
          </a:p>
          <a:p>
            <a:pPr marL="252000" indent="-171450" algn="l" fontAlgn="auto">
              <a:spcBef>
                <a:spcPts val="3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1400" b="0" dirty="0" smtClean="0">
                <a:solidFill>
                  <a:schemeClr val="bg1"/>
                </a:solidFill>
              </a:rPr>
              <a:t>In </a:t>
            </a:r>
            <a:r>
              <a:rPr lang="fr-CH" sz="1400" b="0" dirty="0">
                <a:solidFill>
                  <a:schemeClr val="bg1"/>
                </a:solidFill>
              </a:rPr>
              <a:t>2018, 2019 </a:t>
            </a:r>
            <a:r>
              <a:rPr lang="fr-CH" sz="1400" b="0" dirty="0" smtClean="0">
                <a:solidFill>
                  <a:schemeClr val="bg1"/>
                </a:solidFill>
              </a:rPr>
              <a:t>and </a:t>
            </a:r>
            <a:r>
              <a:rPr lang="fr-CH" sz="1400" b="0" dirty="0">
                <a:solidFill>
                  <a:schemeClr val="bg1"/>
                </a:solidFill>
              </a:rPr>
              <a:t>2021</a:t>
            </a:r>
          </a:p>
          <a:p>
            <a:pPr marL="252000" indent="-171450" algn="l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0" dirty="0">
                <a:solidFill>
                  <a:schemeClr val="bg1"/>
                </a:solidFill>
              </a:rPr>
              <a:t>Computer discovery workshops for </a:t>
            </a:r>
            <a:r>
              <a:rPr lang="en-GB" sz="1400" b="0" dirty="0" smtClean="0">
                <a:solidFill>
                  <a:schemeClr val="bg1"/>
                </a:solidFill>
              </a:rPr>
              <a:t>girls</a:t>
            </a:r>
          </a:p>
          <a:p>
            <a:pPr algn="l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fr-CH" sz="1400" b="0" dirty="0" smtClean="0">
                <a:solidFill>
                  <a:schemeClr val="bg1"/>
                </a:solidFill>
                <a:sym typeface="Webdings" panose="05030102010509060703" pitchFamily="18" charset="2"/>
              </a:rPr>
              <a:t> </a:t>
            </a:r>
            <a:r>
              <a:rPr lang="fr-CH" sz="1400" b="0" dirty="0">
                <a:solidFill>
                  <a:schemeClr val="bg1"/>
                </a:solidFill>
              </a:rPr>
              <a:t>voisins.cern/fr/day-ict-workshops-girls-globe</a:t>
            </a:r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B37EF8-35AA-0C4A-84F1-1EBC65CD3C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069884" y="2992263"/>
            <a:ext cx="3997938" cy="3239204"/>
          </a:xfrm>
          <a:solidFill>
            <a:schemeClr val="accent6">
              <a:lumMod val="60000"/>
              <a:lumOff val="40000"/>
            </a:schemeClr>
          </a:solidFill>
        </p:spPr>
        <p:txBody>
          <a:bodyPr tIns="144000" anchor="t" anchorCtr="0">
            <a:noAutofit/>
          </a:bodyPr>
          <a:lstStyle/>
          <a:p>
            <a:pPr marL="72000" algn="ctr" fontAlgn="auto">
              <a:spcAft>
                <a:spcPts val="600"/>
              </a:spcAft>
              <a:defRPr/>
            </a:pPr>
            <a:r>
              <a:rPr lang="en-GB" sz="2000" b="1" dirty="0" smtClean="0">
                <a:solidFill>
                  <a:schemeClr val="bg1"/>
                </a:solidFill>
              </a:rPr>
              <a:t>Women and Girls in Science and Technology</a:t>
            </a:r>
          </a:p>
          <a:p>
            <a:pPr marL="252000" indent="-171450" algn="l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0" dirty="0" smtClean="0">
                <a:solidFill>
                  <a:schemeClr val="bg1"/>
                </a:solidFill>
              </a:rPr>
              <a:t>Since 2017</a:t>
            </a:r>
          </a:p>
          <a:p>
            <a:pPr marL="252000" indent="-171450" algn="l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0" dirty="0">
                <a:solidFill>
                  <a:schemeClr val="bg1"/>
                </a:solidFill>
              </a:rPr>
              <a:t>11 February is the International Day of Women and Girls in Science. On this occasion and for the whole of the week, UNIGE </a:t>
            </a:r>
            <a:r>
              <a:rPr lang="en-GB" sz="1400" b="0" dirty="0" err="1">
                <a:solidFill>
                  <a:schemeClr val="bg1"/>
                </a:solidFill>
              </a:rPr>
              <a:t>Scienscope</a:t>
            </a:r>
            <a:r>
              <a:rPr lang="en-GB" sz="1400" b="0" dirty="0">
                <a:solidFill>
                  <a:schemeClr val="bg1"/>
                </a:solidFill>
              </a:rPr>
              <a:t>, EPFL, LAPP and CERN offer local schools the opportunity to welcome a </a:t>
            </a:r>
            <a:r>
              <a:rPr lang="en-GB" sz="1400" b="0" dirty="0" smtClean="0">
                <a:solidFill>
                  <a:schemeClr val="bg1"/>
                </a:solidFill>
              </a:rPr>
              <a:t>female scientist / engineer </a:t>
            </a:r>
            <a:r>
              <a:rPr lang="en-GB" sz="1400" b="0" dirty="0">
                <a:solidFill>
                  <a:schemeClr val="bg1"/>
                </a:solidFill>
              </a:rPr>
              <a:t>to present her work to (mixed) classes</a:t>
            </a:r>
            <a:r>
              <a:rPr lang="en-GB" sz="1400" b="0" dirty="0" smtClean="0">
                <a:solidFill>
                  <a:schemeClr val="bg1"/>
                </a:solidFill>
              </a:rPr>
              <a:t>.</a:t>
            </a:r>
          </a:p>
          <a:p>
            <a:pPr marL="252000" indent="-171450" algn="l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400" b="0" dirty="0">
                <a:solidFill>
                  <a:schemeClr val="bg1"/>
                </a:solidFill>
              </a:rPr>
              <a:t>They are invited to tell their story, reveal some mysteries of science and, if they wish, to conduct some small demonstrations. 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26D7FB61-7BAE-0D49-8BD4-F2ACB365FA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827" y="890275"/>
            <a:ext cx="3920365" cy="190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AC30B3-3219-E14C-9C81-F86B7E58AB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6388" y="925677"/>
            <a:ext cx="3830990" cy="18676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01315F-784F-3745-BF98-76D9C11408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1034" y="890274"/>
            <a:ext cx="3861321" cy="190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305140"/>
              </p:ext>
            </p:extLst>
          </p:nvPr>
        </p:nvGraphicFramePr>
        <p:xfrm>
          <a:off x="407988" y="1592263"/>
          <a:ext cx="11374896" cy="43965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338">
                  <a:extLst>
                    <a:ext uri="{9D8B030D-6E8A-4147-A177-3AD203B41FA5}">
                      <a16:colId xmlns:a16="http://schemas.microsoft.com/office/drawing/2014/main" val="2872216055"/>
                    </a:ext>
                  </a:extLst>
                </a:gridCol>
                <a:gridCol w="2163226">
                  <a:extLst>
                    <a:ext uri="{9D8B030D-6E8A-4147-A177-3AD203B41FA5}">
                      <a16:colId xmlns:a16="http://schemas.microsoft.com/office/drawing/2014/main" val="3466842782"/>
                    </a:ext>
                  </a:extLst>
                </a:gridCol>
                <a:gridCol w="1578668">
                  <a:extLst>
                    <a:ext uri="{9D8B030D-6E8A-4147-A177-3AD203B41FA5}">
                      <a16:colId xmlns:a16="http://schemas.microsoft.com/office/drawing/2014/main" val="447731685"/>
                    </a:ext>
                  </a:extLst>
                </a:gridCol>
                <a:gridCol w="1871411">
                  <a:extLst>
                    <a:ext uri="{9D8B030D-6E8A-4147-A177-3AD203B41FA5}">
                      <a16:colId xmlns:a16="http://schemas.microsoft.com/office/drawing/2014/main" val="1272353705"/>
                    </a:ext>
                  </a:extLst>
                </a:gridCol>
                <a:gridCol w="1995861">
                  <a:extLst>
                    <a:ext uri="{9D8B030D-6E8A-4147-A177-3AD203B41FA5}">
                      <a16:colId xmlns:a16="http://schemas.microsoft.com/office/drawing/2014/main" val="2064735820"/>
                    </a:ext>
                  </a:extLst>
                </a:gridCol>
                <a:gridCol w="1893392">
                  <a:extLst>
                    <a:ext uri="{9D8B030D-6E8A-4147-A177-3AD203B41FA5}">
                      <a16:colId xmlns:a16="http://schemas.microsoft.com/office/drawing/2014/main" val="1987117038"/>
                    </a:ext>
                  </a:extLst>
                </a:gridCol>
              </a:tblGrid>
              <a:tr h="830426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Opportunities</a:t>
                      </a:r>
                      <a:r>
                        <a:rPr lang="en-GB" sz="1600" baseline="0" noProof="0" dirty="0" smtClean="0"/>
                        <a:t> for students</a:t>
                      </a:r>
                      <a:endParaRPr lang="en-GB" sz="16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Field</a:t>
                      </a:r>
                      <a:endParaRPr lang="en-GB" sz="16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Duration</a:t>
                      </a:r>
                      <a:endParaRPr lang="en-GB" sz="16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Eligibility</a:t>
                      </a:r>
                      <a:endParaRPr lang="en-GB" sz="16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Features</a:t>
                      </a:r>
                      <a:endParaRPr lang="en-GB" sz="16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Open to applications</a:t>
                      </a:r>
                      <a:endParaRPr lang="en-GB" sz="1600" noProof="0" dirty="0"/>
                    </a:p>
                  </a:txBody>
                  <a:tcPr marL="87648" marR="87648"/>
                </a:tc>
                <a:extLst>
                  <a:ext uri="{0D108BD9-81ED-4DB2-BD59-A6C34878D82A}">
                    <a16:rowId xmlns:a16="http://schemas.microsoft.com/office/drawing/2014/main" val="714317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Interns</a:t>
                      </a:r>
                    </a:p>
                    <a:p>
                      <a:r>
                        <a:rPr lang="en-GB" sz="1400" noProof="0" dirty="0" smtClean="0"/>
                        <a:t>(100/an)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Applied Physics, Engineering, Computer Science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Max. 6 months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smtClean="0"/>
                        <a:t>Full-time undergraduate student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Project with CERN supervisor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11/2022</a:t>
                      </a:r>
                      <a:endParaRPr lang="en-GB" sz="1400" noProof="0" dirty="0"/>
                    </a:p>
                  </a:txBody>
                  <a:tcPr marL="87648" marR="87648"/>
                </a:tc>
                <a:extLst>
                  <a:ext uri="{0D108BD9-81ED-4DB2-BD59-A6C34878D82A}">
                    <a16:rowId xmlns:a16="http://schemas.microsoft.com/office/drawing/2014/main" val="933557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Technical students</a:t>
                      </a:r>
                    </a:p>
                    <a:p>
                      <a:r>
                        <a:rPr lang="en-GB" sz="1400" noProof="0" dirty="0" smtClean="0"/>
                        <a:t>(200/an)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Applied Physics, Engineering, Computer Science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4 to 12</a:t>
                      </a:r>
                      <a:r>
                        <a:rPr lang="en-GB" sz="1400" baseline="0" noProof="0" dirty="0" smtClean="0"/>
                        <a:t> months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Have completed 18 months of undergraduate studies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Project with CERN supervisor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08/2022</a:t>
                      </a:r>
                      <a:r>
                        <a:rPr lang="en-GB" sz="1400" baseline="0" noProof="0" dirty="0" smtClean="0"/>
                        <a:t> to 7/11/2022</a:t>
                      </a:r>
                      <a:endParaRPr lang="en-GB" sz="1400" noProof="0" dirty="0"/>
                    </a:p>
                  </a:txBody>
                  <a:tcPr marL="87648" marR="87648"/>
                </a:tc>
                <a:extLst>
                  <a:ext uri="{0D108BD9-81ED-4DB2-BD59-A6C34878D82A}">
                    <a16:rowId xmlns:a16="http://schemas.microsoft.com/office/drawing/2014/main" val="1470530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Summer students</a:t>
                      </a:r>
                    </a:p>
                    <a:p>
                      <a:r>
                        <a:rPr lang="en-GB" sz="1400" noProof="0" dirty="0" smtClean="0"/>
                        <a:t>(300/an)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Physics, Engineering, Computer Science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8 to 13 weeks in summer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Have completed 3 years of undergraduate studies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Conferences, visits, workshops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11/2022 to 01/2023</a:t>
                      </a:r>
                      <a:endParaRPr lang="en-GB" sz="1400" noProof="0" dirty="0"/>
                    </a:p>
                  </a:txBody>
                  <a:tcPr marL="87648" marR="87648"/>
                </a:tc>
                <a:extLst>
                  <a:ext uri="{0D108BD9-81ED-4DB2-BD59-A6C34878D82A}">
                    <a16:rowId xmlns:a16="http://schemas.microsoft.com/office/drawing/2014/main" val="1523264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Doctoral students</a:t>
                      </a:r>
                    </a:p>
                    <a:p>
                      <a:r>
                        <a:rPr lang="en-GB" sz="1400" noProof="0" dirty="0" smtClean="0"/>
                        <a:t>(80/an)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Applied Physics, Engineering, Computer Science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6 months</a:t>
                      </a:r>
                      <a:r>
                        <a:rPr lang="en-GB" sz="1400" baseline="0" noProof="0" dirty="0" smtClean="0"/>
                        <a:t> to</a:t>
                      </a:r>
                      <a:r>
                        <a:rPr lang="en-GB" sz="1400" noProof="0" dirty="0" smtClean="0"/>
                        <a:t> 3 years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Enrolled in a doctoral program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Project leading to a thesis, 2 thesis supervisors (University / School and CERN)</a:t>
                      </a:r>
                      <a:endParaRPr lang="en-GB" sz="1400" noProof="0" dirty="0"/>
                    </a:p>
                  </a:txBody>
                  <a:tcPr marL="87648" marR="87648"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08/2022 to 7/11/2023</a:t>
                      </a:r>
                      <a:endParaRPr lang="en-GB" sz="1400" noProof="0" dirty="0"/>
                    </a:p>
                  </a:txBody>
                  <a:tcPr marL="87648" marR="87648"/>
                </a:tc>
                <a:extLst>
                  <a:ext uri="{0D108BD9-81ED-4DB2-BD59-A6C34878D82A}">
                    <a16:rowId xmlns:a16="http://schemas.microsoft.com/office/drawing/2014/main" val="105911879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3E0730F-37E7-D54F-A7F7-35B179B81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Countless training </a:t>
            </a:r>
            <a:r>
              <a:rPr lang="en-GB" dirty="0" smtClean="0"/>
              <a:t>possibilities offered at CERN</a:t>
            </a:r>
            <a:endParaRPr lang="fr" b="0" i="0" u="none" baseline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2B2DA-2BDD-3F40-83F3-76B40018E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1/11/22</a:t>
            </a:r>
            <a:endParaRPr kumimoji="0" lang="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324D6CFA-4A03-2E45-8316-688CE2A91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16th IWAA @ Ferney-Voltaire  |  Malika Meddahi</a:t>
            </a:r>
            <a:endParaRPr kumimoji="0" lang="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1147A-DFB5-8840-81A5-CA200E93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882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218" y="547468"/>
            <a:ext cx="6465753" cy="2282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75" y="66636"/>
            <a:ext cx="11376025" cy="1065742"/>
          </a:xfrm>
        </p:spPr>
        <p:txBody>
          <a:bodyPr/>
          <a:lstStyle/>
          <a:p>
            <a:r>
              <a:rPr lang="en-GB" dirty="0" smtClean="0"/>
              <a:t>The fundamental questions</a:t>
            </a:r>
            <a:endParaRPr lang="en-GB" dirty="0"/>
          </a:p>
        </p:txBody>
      </p:sp>
      <p:sp>
        <p:nvSpPr>
          <p:cNvPr id="6" name="Larme 11"/>
          <p:cNvSpPr/>
          <p:nvPr/>
        </p:nvSpPr>
        <p:spPr>
          <a:xfrm>
            <a:off x="711636" y="1111615"/>
            <a:ext cx="1966623" cy="1154113"/>
          </a:xfrm>
          <a:prstGeom prst="teardrop">
            <a:avLst>
              <a:gd name="adj" fmla="val 11609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What is the universe made of?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8991394" y="1088508"/>
            <a:ext cx="3155092" cy="120032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study the elementary building blocks of matter and the forces that control their behavior</a:t>
            </a:r>
            <a:r>
              <a:rPr lang="fr-FR" dirty="0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3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9001696" y="4005864"/>
            <a:ext cx="3144790" cy="147732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/>
                </a:solidFill>
              </a:rPr>
              <a:t>We reproduce the conditions a fraction of </a:t>
            </a: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second after the Big Bang, to gain insight into the structure and evolution </a:t>
            </a:r>
            <a:r>
              <a:rPr lang="en-US" dirty="0" smtClean="0">
                <a:solidFill>
                  <a:schemeClr val="bg1"/>
                </a:solidFill>
              </a:rPr>
              <a:t>of the universe.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218" y="2677586"/>
            <a:ext cx="6465753" cy="414524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4" name="Larme 11"/>
          <p:cNvSpPr/>
          <p:nvPr/>
        </p:nvSpPr>
        <p:spPr>
          <a:xfrm>
            <a:off x="711636" y="2954080"/>
            <a:ext cx="1966623" cy="1154113"/>
          </a:xfrm>
          <a:prstGeom prst="teardrop">
            <a:avLst>
              <a:gd name="adj" fmla="val 11609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How did the universe begin?</a:t>
            </a:r>
            <a:endParaRPr lang="fr-FR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730F-37E7-D54F-A7F7-35B179B81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Endless career </a:t>
            </a:r>
            <a:r>
              <a:rPr lang="en-GB" dirty="0" smtClean="0"/>
              <a:t>opportunities at CERN</a:t>
            </a:r>
            <a:endParaRPr lang="fr" b="0" i="0" u="none" baseline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2B2DA-2BDD-3F40-83F3-76B40018E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1/11/22</a:t>
            </a:r>
            <a:endParaRPr kumimoji="0" lang="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324D6CFA-4A03-2E45-8316-688CE2A91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16th IWAA @ Ferney-Voltaire  |  Malika Meddahi</a:t>
            </a:r>
            <a:endParaRPr kumimoji="0" lang="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1147A-DFB5-8840-81A5-CA200E93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2F28ABB-A9FD-4578-B821-CA71A71C7153}"/>
              </a:ext>
            </a:extLst>
          </p:cNvPr>
          <p:cNvSpPr txBox="1">
            <a:spLocks/>
          </p:cNvSpPr>
          <p:nvPr/>
        </p:nvSpPr>
        <p:spPr bwMode="auto">
          <a:xfrm>
            <a:off x="126628" y="1711102"/>
            <a:ext cx="3572536" cy="4170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72000" tIns="36000" rIns="36000" bIns="36000" rtlCol="0" anchor="t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ORIGIN </a:t>
            </a:r>
            <a:b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</a:br>
            <a:r>
              <a:rPr lang="en-GB" sz="1400" kern="0" dirty="0" smtClean="0">
                <a:solidFill>
                  <a:srgbClr val="0033A0"/>
                </a:solidFill>
                <a:cs typeface="Arial"/>
              </a:rPr>
              <a:t>Give a real boost to your career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.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400" b="0" kern="0" dirty="0" smtClean="0">
                <a:solidFill>
                  <a:srgbClr val="0033A0"/>
                </a:solidFill>
              </a:rPr>
              <a:t>Continue learning with a job offering support and guidance from the supervisor and a CERN team.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kumimoji="0" lang="en-GB" sz="1400" b="0" i="0" u="sng" strike="noStrike" kern="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kumimoji="0" lang="en-GB" sz="1400" b="0" i="0" u="sng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Duration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 6 – 36 months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u="sng" kern="0" dirty="0" smtClean="0">
                <a:solidFill>
                  <a:srgbClr val="0033A0"/>
                </a:solidFill>
              </a:rPr>
              <a:t>Selection committee: </a:t>
            </a:r>
            <a:r>
              <a:rPr lang="en-GB" sz="1400" b="0" kern="0" dirty="0" smtClean="0">
                <a:solidFill>
                  <a:srgbClr val="0033A0"/>
                </a:solidFill>
              </a:rPr>
              <a:t>November – March – May – August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kumimoji="0" lang="en-GB" sz="1400" b="0" i="0" u="sng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Eligibility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kern="0" dirty="0" smtClean="0">
                <a:solidFill>
                  <a:srgbClr val="0033A0"/>
                </a:solidFill>
              </a:rPr>
              <a:t>Candidates from Member States and Associate Member States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kern="0" dirty="0" smtClean="0">
                <a:solidFill>
                  <a:srgbClr val="0033A0"/>
                </a:solidFill>
              </a:rPr>
              <a:t>Specialized studies/technician's diploma or Bachelor's or Master's degree; less than 2 years of experience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72F28ABB-A9FD-4578-B821-CA71A71C7153}"/>
              </a:ext>
            </a:extLst>
          </p:cNvPr>
          <p:cNvSpPr txBox="1">
            <a:spLocks/>
          </p:cNvSpPr>
          <p:nvPr/>
        </p:nvSpPr>
        <p:spPr bwMode="auto">
          <a:xfrm>
            <a:off x="3863274" y="1712421"/>
            <a:ext cx="4194682" cy="41696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72000" tIns="36000" rIns="36000" bIns="36000" rtlCol="0" anchor="t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QUEST </a:t>
            </a:r>
            <a:b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</a:br>
            <a:r>
              <a:rPr lang="en-GB" sz="1400" kern="0" dirty="0" smtClean="0">
                <a:solidFill>
                  <a:srgbClr val="0033A0"/>
                </a:solidFill>
                <a:cs typeface="Arial"/>
              </a:rPr>
              <a:t>Deepen your knowledge and expertise.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1400" b="0" kern="0" dirty="0" smtClean="0">
                <a:solidFill>
                  <a:srgbClr val="0033A0"/>
                </a:solidFill>
                <a:ea typeface="+mn-lt"/>
                <a:cs typeface="Arial" panose="020B0604020202020204"/>
              </a:rPr>
              <a:t>Work on a specific proposed project, under expert supervision, within a team.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1400" b="0" kern="0" dirty="0" smtClean="0">
                <a:solidFill>
                  <a:srgbClr val="0033A0"/>
                </a:solidFill>
                <a:ea typeface="+mn-lt"/>
                <a:cs typeface="Arial" panose="020B0604020202020204"/>
              </a:rPr>
              <a:t>Development of the professional network in the areas of interest. Ability to supervise a student.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kumimoji="0" lang="en-GB" sz="1400" b="0" i="0" u="sng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Duration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 6 – 36 months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u="sng" kern="0" dirty="0" smtClean="0">
                <a:solidFill>
                  <a:srgbClr val="0033A0"/>
                </a:solidFill>
              </a:rPr>
              <a:t>Selection committee: </a:t>
            </a:r>
            <a:r>
              <a:rPr lang="en-GB" sz="1400" b="0" kern="0" dirty="0" smtClean="0">
                <a:solidFill>
                  <a:srgbClr val="0033A0"/>
                </a:solidFill>
              </a:rPr>
              <a:t>March – October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sng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Eligibility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</a:t>
            </a:r>
            <a:endParaRPr lang="en-GB" sz="1400" b="0" kern="0" dirty="0" smtClean="0">
              <a:solidFill>
                <a:srgbClr val="0033A0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kern="0" dirty="0" smtClean="0">
                <a:solidFill>
                  <a:srgbClr val="0033A0"/>
                </a:solidFill>
              </a:rPr>
              <a:t>Candidates from Member States and Associated Member States - (exceptionally for candidates from non-Member States)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kern="0" dirty="0" smtClean="0">
                <a:solidFill>
                  <a:srgbClr val="0033A0"/>
                </a:solidFill>
              </a:rPr>
              <a:t>Master 2 to 6 years of experience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kern="0" dirty="0" smtClean="0">
                <a:solidFill>
                  <a:srgbClr val="0033A0"/>
                </a:solidFill>
              </a:rPr>
              <a:t>PhD with maximum 3 years of experience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2F28ABB-A9FD-4578-B821-CA71A71C7153}"/>
              </a:ext>
            </a:extLst>
          </p:cNvPr>
          <p:cNvSpPr txBox="1">
            <a:spLocks/>
          </p:cNvSpPr>
          <p:nvPr/>
        </p:nvSpPr>
        <p:spPr bwMode="auto">
          <a:xfrm>
            <a:off x="8206082" y="1696402"/>
            <a:ext cx="3859290" cy="41856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72000" tIns="36000" rIns="36000" bIns="36000" rtlCol="0" anchor="t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Research Fellows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sz="1400" dirty="0" smtClean="0">
                <a:solidFill>
                  <a:srgbClr val="0033A0"/>
                </a:solidFill>
              </a:rPr>
              <a:t>Build international visibility and develop a network in the scientific community.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kumimoji="0" lang="en-GB" sz="1400" b="0" i="0" u="sng" strike="noStrike" kern="0" cap="none" spc="0" normalizeH="0" baseline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sz="1400" b="0" u="sng" kern="0" dirty="0" smtClean="0">
              <a:solidFill>
                <a:srgbClr val="0033A0"/>
              </a:solidFill>
              <a:latin typeface="Arial" panose="020B0604020202020204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kumimoji="0" lang="en-GB" sz="1400" b="0" i="0" u="sng" strike="noStrike" kern="0" cap="none" spc="0" normalizeH="0" baseline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Duration</a:t>
            </a:r>
            <a:r>
              <a:rPr kumimoji="0" lang="en-GB" sz="1400" b="0" i="0" u="none" strike="noStrike" kern="0" cap="none" spc="0" normalizeH="0" baseline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 6 – 36 months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400" b="0" u="sng" kern="0" dirty="0" smtClean="0">
                <a:solidFill>
                  <a:srgbClr val="0033A0"/>
                </a:solidFill>
              </a:rPr>
              <a:t>Selection committee: </a:t>
            </a:r>
            <a:r>
              <a:rPr lang="en-GB" sz="1400" b="0" kern="0" dirty="0" smtClean="0">
                <a:solidFill>
                  <a:srgbClr val="0033A0"/>
                </a:solidFill>
              </a:rPr>
              <a:t>November – May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0" i="0" u="sng" strike="noStrike" kern="0" cap="none" spc="0" normalizeH="0" baseline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Eligibility</a:t>
            </a:r>
            <a:r>
              <a:rPr kumimoji="0" lang="en-GB" sz="1400" b="1" i="0" u="none" strike="noStrike" kern="0" cap="none" spc="0" normalizeH="0" baseline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</a:rPr>
              <a:t>: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rgbClr val="0033A0"/>
                </a:solidFill>
              </a:rPr>
              <a:t>Postdoctoral research topic to be submitted (particle physics, applied physics, engineering)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rgbClr val="0033A0"/>
                </a:solidFill>
              </a:rPr>
              <a:t>Candidates from Member States and Associated Member States - (exceptionally for candidates from non-Member States)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rgbClr val="0033A0"/>
                </a:solidFill>
              </a:rPr>
              <a:t>PhD with up to 6 years of experience</a:t>
            </a:r>
            <a:endParaRPr kumimoji="0" lang="en-GB" sz="1400" b="1" i="0" u="none" strike="noStrike" kern="0" cap="none" spc="0" normalizeH="0" baseline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AA3F79-955F-FF43-8761-2711A9AB655E}"/>
              </a:ext>
            </a:extLst>
          </p:cNvPr>
          <p:cNvSpPr txBox="1"/>
          <p:nvPr/>
        </p:nvSpPr>
        <p:spPr>
          <a:xfrm>
            <a:off x="2574099" y="5929036"/>
            <a:ext cx="680480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b="1" dirty="0">
                <a:solidFill>
                  <a:srgbClr val="FFFFFF"/>
                </a:solidFill>
              </a:rPr>
              <a:t>CERN recruits around 250 new graduates every year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256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7FC06C-97EE-A046-BF09-D48BC1B3C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5FD3E-BD6A-4E46-9A1C-5D2988BCC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9C45B-7EA0-7A4C-98D5-E69CBFEC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31</a:t>
            </a:fld>
            <a:endParaRPr lang="fr-FR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91428D4-DD0A-9645-9F0B-E04FC026FD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5" y="1074634"/>
            <a:ext cx="12192000" cy="3788028"/>
          </a:xfrm>
          <a:prstGeom prst="rect">
            <a:avLst/>
          </a:prstGeom>
          <a:pattFill prst="smCheck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F703B55-481B-694C-922B-BA816EC66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384" y="156731"/>
            <a:ext cx="10800000" cy="1116849"/>
          </a:xfrm>
        </p:spPr>
        <p:txBody>
          <a:bodyPr>
            <a:normAutofit/>
          </a:bodyPr>
          <a:lstStyle/>
          <a:p>
            <a:r>
              <a:rPr lang="fr" dirty="0" smtClean="0"/>
              <a:t>CERN Science Gateway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621A5E5-5F02-0D4A-AAC4-C80AC11451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6237" y="4928703"/>
            <a:ext cx="4143025" cy="1356107"/>
          </a:xfrm>
        </p:spPr>
        <p:txBody>
          <a:bodyPr>
            <a:normAutofit fontScale="92500"/>
          </a:bodyPr>
          <a:lstStyle/>
          <a:p>
            <a:endParaRPr lang="en-GB" sz="1800" dirty="0" smtClean="0"/>
          </a:p>
          <a:p>
            <a:r>
              <a:rPr lang="en-GB" sz="1800" dirty="0" smtClean="0"/>
              <a:t>CERN's </a:t>
            </a:r>
            <a:r>
              <a:rPr lang="en-GB" sz="1800" dirty="0"/>
              <a:t>new education and communication </a:t>
            </a:r>
            <a:r>
              <a:rPr lang="en-GB" sz="1800" dirty="0" err="1"/>
              <a:t>center</a:t>
            </a:r>
            <a:r>
              <a:rPr lang="en-GB" sz="1800" dirty="0"/>
              <a:t> for the general public, everyone from 5 years </a:t>
            </a:r>
            <a:r>
              <a:rPr lang="en-GB" sz="1800" dirty="0" smtClean="0"/>
              <a:t>old</a:t>
            </a:r>
          </a:p>
          <a:p>
            <a:endParaRPr lang="en-GB" sz="1800" dirty="0" smtClean="0"/>
          </a:p>
          <a:p>
            <a:endParaRPr lang="fr-FR" sz="18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5DED158-C712-7E4B-B395-13A1E341E7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07482" y="4928703"/>
            <a:ext cx="3377036" cy="1356107"/>
          </a:xfrm>
        </p:spPr>
        <p:txBody>
          <a:bodyPr>
            <a:normAutofit/>
          </a:bodyPr>
          <a:lstStyle/>
          <a:p>
            <a:r>
              <a:rPr lang="en-GB" sz="1800" dirty="0"/>
              <a:t>Opening scheduled for summer 2023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722FA44-31DC-DE44-B1F9-BB7C876D40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79476" y="4929266"/>
            <a:ext cx="3411672" cy="1356106"/>
          </a:xfrm>
        </p:spPr>
        <p:txBody>
          <a:bodyPr>
            <a:normAutofit/>
          </a:bodyPr>
          <a:lstStyle/>
          <a:p>
            <a:r>
              <a:rPr lang="en-GB" sz="1800" dirty="0"/>
              <a:t>Immersive exhibitions, educational laboratories, events and shows</a:t>
            </a:r>
            <a:endParaRPr lang="fr" sz="1800" dirty="0"/>
          </a:p>
        </p:txBody>
      </p:sp>
    </p:spTree>
    <p:extLst>
      <p:ext uri="{BB962C8B-B14F-4D97-AF65-F5344CB8AC3E}">
        <p14:creationId xmlns:p14="http://schemas.microsoft.com/office/powerpoint/2010/main" val="24372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720588"/>
            <a:ext cx="11564452" cy="549220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/>
              <a:t>CERN </a:t>
            </a:r>
            <a:r>
              <a:rPr lang="en-GB" sz="1600" dirty="0"/>
              <a:t>has a vast and exciting scientific programme: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With the LHC running until ~</a:t>
            </a:r>
            <a:r>
              <a:rPr lang="en-GB" sz="1600" dirty="0" smtClean="0"/>
              <a:t>2042;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With </a:t>
            </a:r>
            <a:r>
              <a:rPr lang="en-GB" sz="1600" dirty="0"/>
              <a:t>the facilities and experiments of the injector complex, complementary to the collider, at the service of a large </a:t>
            </a:r>
            <a:r>
              <a:rPr lang="en-GB" sz="1600" dirty="0" smtClean="0"/>
              <a:t>community;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Through </a:t>
            </a:r>
            <a:r>
              <a:rPr lang="en-GB" sz="1600" dirty="0"/>
              <a:t>vigorous R&amp;D and design studies for future installations</a:t>
            </a:r>
            <a:r>
              <a:rPr lang="en-GB" sz="160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The </a:t>
            </a:r>
            <a:r>
              <a:rPr lang="en-GB" sz="1600" dirty="0"/>
              <a:t>ESPP 2020 program has identified the Future Circular Collider as the preferred option at CERN for an upcoming post-LHC collider.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An immense physical potential, but also a very difficult and ambitious project;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The feasibility study has started and will be completed by the end of 2025;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The focus is on FCC-</a:t>
            </a:r>
            <a:r>
              <a:rPr lang="en-GB" sz="1600" dirty="0" err="1"/>
              <a:t>ee</a:t>
            </a:r>
            <a:r>
              <a:rPr lang="en-GB" sz="1600" dirty="0"/>
              <a:t> and magnet </a:t>
            </a:r>
            <a:r>
              <a:rPr lang="en-GB" sz="1600" dirty="0" smtClean="0"/>
              <a:t>R&amp;D;</a:t>
            </a:r>
            <a:endParaRPr lang="en-GB" sz="1600" dirty="0"/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Other options are also being studied</a:t>
            </a:r>
            <a:r>
              <a:rPr lang="en-GB" sz="160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T</a:t>
            </a:r>
            <a:r>
              <a:rPr lang="en-GB" sz="1600" dirty="0" smtClean="0"/>
              <a:t>o </a:t>
            </a:r>
            <a:r>
              <a:rPr lang="en-GB" sz="1600" dirty="0"/>
              <a:t>maintain interest in CERN and motivate the community (especially </a:t>
            </a:r>
            <a:r>
              <a:rPr lang="en-GB" sz="1600" dirty="0" smtClean="0"/>
              <a:t>younger generation), </a:t>
            </a:r>
            <a:r>
              <a:rPr lang="en-GB" sz="1600" dirty="0"/>
              <a:t>it is crucial to: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Avoid too much time between the end of the HL-LHC around 2042 and the start of physics in a new installation (around ~2045</a:t>
            </a:r>
            <a:r>
              <a:rPr lang="en-GB" sz="1600" dirty="0" smtClean="0"/>
              <a:t>);</a:t>
            </a:r>
            <a:endParaRPr lang="en-GB" sz="1600" dirty="0"/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Build a new facility alongside the operation of the HL-LHC where the next generation can work on HL-LHC data analysis and R&amp;D for the construction of the new facility</a:t>
            </a:r>
            <a:r>
              <a:rPr lang="en-GB" sz="1600" dirty="0" smtClean="0"/>
              <a:t>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Today's </a:t>
            </a:r>
            <a:r>
              <a:rPr lang="en-GB" sz="1600" dirty="0"/>
              <a:t>accelerators form our heritage and our foundation for tomorrow</a:t>
            </a:r>
            <a:r>
              <a:rPr lang="en-GB" sz="1600" b="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There </a:t>
            </a:r>
            <a:r>
              <a:rPr lang="en-GB" sz="1600" dirty="0"/>
              <a:t>will be no future large-scale scientific project without a thoughtful energy management policy, including a strong incentive for energy efficiency and energy recovery among the major </a:t>
            </a:r>
            <a:r>
              <a:rPr lang="en-GB" sz="1600" dirty="0" smtClean="0"/>
              <a:t>objectives.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Any future projects will have challenging ‘alignment and survey’ specification. Your expertise is integrally part of the success of our future programmes.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80163"/>
            <a:ext cx="11376025" cy="656745"/>
          </a:xfrm>
        </p:spPr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331A5A-F4C2-634C-BD63-BF79192E612F}"/>
              </a:ext>
            </a:extLst>
          </p:cNvPr>
          <p:cNvSpPr txBox="1">
            <a:spLocks/>
          </p:cNvSpPr>
          <p:nvPr/>
        </p:nvSpPr>
        <p:spPr>
          <a:xfrm>
            <a:off x="696000" y="1316736"/>
            <a:ext cx="10800000" cy="513644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fr-FR" sz="2400" dirty="0" smtClean="0">
                <a:solidFill>
                  <a:srgbClr val="FFFFFF"/>
                </a:solidFill>
                <a:latin typeface="Arial" panose="020B0604020202020204"/>
              </a:rPr>
              <a:t>. </a:t>
            </a:r>
            <a:endParaRPr lang="fr-FR" sz="2400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4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THANK 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main technical ingredients</a:t>
            </a:r>
            <a:endParaRPr lang="en-GB" dirty="0"/>
          </a:p>
        </p:txBody>
      </p:sp>
      <p:pic>
        <p:nvPicPr>
          <p:cNvPr id="5" name="Espace réservé pour une image  1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2000" y="2663497"/>
            <a:ext cx="3960000" cy="3279146"/>
          </a:xfrm>
          <a:prstGeom prst="rect">
            <a:avLst/>
          </a:prstGeom>
        </p:spPr>
      </p:pic>
      <p:sp>
        <p:nvSpPr>
          <p:cNvPr id="6" name="ZoneTexte 15"/>
          <p:cNvSpPr txBox="1"/>
          <p:nvPr/>
        </p:nvSpPr>
        <p:spPr>
          <a:xfrm>
            <a:off x="0" y="5881172"/>
            <a:ext cx="3960000" cy="4154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16"/>
          <p:cNvSpPr txBox="1"/>
          <p:nvPr/>
        </p:nvSpPr>
        <p:spPr>
          <a:xfrm>
            <a:off x="4116000" y="5881172"/>
            <a:ext cx="3960000" cy="4154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ZoneTexte 17"/>
          <p:cNvSpPr txBox="1"/>
          <p:nvPr/>
        </p:nvSpPr>
        <p:spPr>
          <a:xfrm>
            <a:off x="8232000" y="5881172"/>
            <a:ext cx="3960000" cy="4154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2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Espace réservé pour une image 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6000" y="2663497"/>
            <a:ext cx="3960000" cy="3279146"/>
          </a:xfrm>
          <a:prstGeom prst="rect">
            <a:avLst/>
          </a:prstGeom>
        </p:spPr>
      </p:pic>
      <p:pic>
        <p:nvPicPr>
          <p:cNvPr id="10" name="Espace réservé pour une image 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663497"/>
            <a:ext cx="3960000" cy="327914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ZoneTexte 8"/>
          <p:cNvSpPr txBox="1">
            <a:spLocks/>
          </p:cNvSpPr>
          <p:nvPr/>
        </p:nvSpPr>
        <p:spPr>
          <a:xfrm>
            <a:off x="27938" y="943711"/>
            <a:ext cx="12164062" cy="1588159"/>
          </a:xfrm>
          <a:prstGeom prst="rect">
            <a:avLst/>
          </a:prstGeom>
          <a:solidFill>
            <a:srgbClr val="1C446B">
              <a:alpha val="70000"/>
            </a:srgbClr>
          </a:solidFill>
          <a:ln>
            <a:noFill/>
          </a:ln>
        </p:spPr>
        <p:txBody>
          <a:bodyPr vert="horz" wrap="square" lIns="216000" tIns="144000" rIns="216000" bIns="10800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largest machines to study the smallest particles in the universe – relying on technology innovation and R&amp;D to advance the limits of what is </a:t>
            </a: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 - 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giant 3D </a:t>
            </a: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cameras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power - Worldwide Computing Grid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4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8"/>
          <p:cNvSpPr txBox="1">
            <a:spLocks noGrp="1"/>
          </p:cNvSpPr>
          <p:nvPr>
            <p:ph idx="1"/>
          </p:nvPr>
        </p:nvSpPr>
        <p:spPr>
          <a:xfrm>
            <a:off x="27938" y="687305"/>
            <a:ext cx="12164062" cy="1188050"/>
          </a:xfrm>
          <a:prstGeom prst="rect">
            <a:avLst/>
          </a:prstGeom>
          <a:solidFill>
            <a:srgbClr val="1C446B">
              <a:alpha val="70000"/>
            </a:srgb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Accelerate particles to almost the speed of light.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Giant detectors record the product of the beam collisions in the heart of the four experiments.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kumimoji="0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Worldwide LHC Computing Grid.</a:t>
            </a:r>
            <a:endParaRPr kumimoji="0" lang="en-GB" sz="1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</a:t>
            </a:r>
            <a:r>
              <a:rPr lang="en-GB" dirty="0" smtClean="0"/>
              <a:t> main technical ingredients</a:t>
            </a:r>
            <a:endParaRPr lang="en-GB" dirty="0"/>
          </a:p>
        </p:txBody>
      </p:sp>
      <p:pic>
        <p:nvPicPr>
          <p:cNvPr id="4" name="Content Placeholder 19">
            <a:extLst>
              <a:ext uri="{FF2B5EF4-FFF2-40B4-BE49-F238E27FC236}">
                <a16:creationId xmlns:a16="http://schemas.microsoft.com/office/drawing/2014/main" id="{AC3FEF9E-A8B7-1C4C-A81E-DFC958AE46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t="10273" b="6676"/>
          <a:stretch/>
        </p:blipFill>
        <p:spPr>
          <a:xfrm>
            <a:off x="6753263" y="1865123"/>
            <a:ext cx="4782995" cy="2612873"/>
          </a:xfrm>
          <a:prstGeom prst="rect">
            <a:avLst/>
          </a:prstGeom>
        </p:spPr>
      </p:pic>
      <p:sp>
        <p:nvSpPr>
          <p:cNvPr id="5" name="ZoneTexte 8"/>
          <p:cNvSpPr txBox="1"/>
          <p:nvPr/>
        </p:nvSpPr>
        <p:spPr>
          <a:xfrm>
            <a:off x="6782039" y="1866538"/>
            <a:ext cx="4736842" cy="439127"/>
          </a:xfrm>
          <a:prstGeom prst="rect">
            <a:avLst/>
          </a:prstGeom>
          <a:solidFill>
            <a:srgbClr val="1C446B">
              <a:alpha val="70000"/>
            </a:srgb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</a:rPr>
              <a:t>The energy of the particles in collision is converted into new particles.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6280" y="2379293"/>
            <a:ext cx="1782602" cy="8482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132" y="1865123"/>
            <a:ext cx="4288372" cy="25148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4393" y="1884785"/>
            <a:ext cx="1804216" cy="2400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6280" y="3247031"/>
            <a:ext cx="1782601" cy="8450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2124" y="4306103"/>
            <a:ext cx="6596139" cy="211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75" y="46589"/>
            <a:ext cx="11861883" cy="1065742"/>
          </a:xfrm>
        </p:spPr>
        <p:txBody>
          <a:bodyPr/>
          <a:lstStyle/>
          <a:p>
            <a:r>
              <a:rPr lang="en-GB" dirty="0" smtClean="0"/>
              <a:t>A lot of successes and still many opportunities ahead of us to answer remaining questions</a:t>
            </a:r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5232DE-DE2B-C040-A705-2B12B506FA7C}"/>
              </a:ext>
            </a:extLst>
          </p:cNvPr>
          <p:cNvSpPr txBox="1"/>
          <p:nvPr/>
        </p:nvSpPr>
        <p:spPr bwMode="auto">
          <a:xfrm>
            <a:off x="2924814" y="4931772"/>
            <a:ext cx="2668895" cy="18575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95% of the mass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and energy 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of the universe is unknown. </a:t>
            </a:r>
          </a:p>
        </p:txBody>
      </p:sp>
      <p:sp>
        <p:nvSpPr>
          <p:cNvPr id="12" name="ZoneTexte 15">
            <a:extLst>
              <a:ext uri="{FF2B5EF4-FFF2-40B4-BE49-F238E27FC236}">
                <a16:creationId xmlns:a16="http://schemas.microsoft.com/office/drawing/2014/main" id="{CE5B8CBE-2DAC-FD44-9A4A-851B113DDAFB}"/>
              </a:ext>
            </a:extLst>
          </p:cNvPr>
          <p:cNvSpPr txBox="1"/>
          <p:nvPr/>
        </p:nvSpPr>
        <p:spPr bwMode="auto">
          <a:xfrm>
            <a:off x="5774334" y="4931772"/>
            <a:ext cx="2685169" cy="18575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Why is gravity so weak compared to the other forces?</a:t>
            </a:r>
          </a:p>
        </p:txBody>
      </p:sp>
      <p:sp>
        <p:nvSpPr>
          <p:cNvPr id="13" name="ZoneTexte 15">
            <a:extLst>
              <a:ext uri="{FF2B5EF4-FFF2-40B4-BE49-F238E27FC236}">
                <a16:creationId xmlns:a16="http://schemas.microsoft.com/office/drawing/2014/main" id="{C3206628-D58E-4B46-994B-99CF0C2EA2A4}"/>
              </a:ext>
            </a:extLst>
          </p:cNvPr>
          <p:cNvSpPr txBox="1"/>
          <p:nvPr/>
        </p:nvSpPr>
        <p:spPr bwMode="auto">
          <a:xfrm>
            <a:off x="8640128" y="4929729"/>
            <a:ext cx="2685168" cy="18575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Is there only one Higgs boson, and does it behave exactly as expected?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645" y="1122689"/>
            <a:ext cx="4966063" cy="3030649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75294" y="1112332"/>
            <a:ext cx="1880944" cy="30410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</a:rPr>
              <a:t>N</a:t>
            </a:r>
            <a:r>
              <a:rPr lang="en-US" sz="2400" b="1" dirty="0" smtClean="0">
                <a:solidFill>
                  <a:schemeClr val="bg1"/>
                </a:solidFill>
              </a:rPr>
              <a:t>umerous and giant steps forward …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847" y="1122689"/>
            <a:ext cx="5019616" cy="311196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75295" y="4404532"/>
            <a:ext cx="11250001" cy="435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</a:rPr>
              <a:t>…. and still many unanswered questions in fundamental physics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7" name="ZoneTexte 12">
            <a:extLst>
              <a:ext uri="{FF2B5EF4-FFF2-40B4-BE49-F238E27FC236}">
                <a16:creationId xmlns:a16="http://schemas.microsoft.com/office/drawing/2014/main" id="{85335768-A652-FD4B-8A31-3B63643822E6}"/>
              </a:ext>
            </a:extLst>
          </p:cNvPr>
          <p:cNvSpPr txBox="1"/>
          <p:nvPr/>
        </p:nvSpPr>
        <p:spPr bwMode="auto">
          <a:xfrm>
            <a:off x="75294" y="4922185"/>
            <a:ext cx="2668895" cy="1855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Why is the universe made only of matter, with hardly any antimatter?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89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203411"/>
            <a:ext cx="11784012" cy="1065742"/>
          </a:xfrm>
        </p:spPr>
        <p:txBody>
          <a:bodyPr/>
          <a:lstStyle/>
          <a:p>
            <a:r>
              <a:rPr lang="en-GB" dirty="0"/>
              <a:t>CERN’s technological innovations have applications in many fields</a:t>
            </a:r>
            <a:br>
              <a:rPr lang="en-GB" dirty="0"/>
            </a:b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826" y="1273741"/>
            <a:ext cx="9307259" cy="507711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1/11/22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16th IWAA @ Ferney-Voltaire  |  Malika Meddahi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33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0"/>
            <a:r>
              <a:rPr lang="en-US" smtClean="0"/>
              <a:t>1/11/22</a:t>
            </a:r>
            <a:endParaRPr lang="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r>
              <a:rPr lang="en-US" b="0" i="1" u="none" baseline="0" smtClean="0"/>
              <a:t>16th IWAA @ Ferney-Voltaire  |  Malika Meddahi</a:t>
            </a:r>
            <a:endParaRPr lang="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90AA3F6-1618-3548-975A-DD1A2939A246}" type="slidenum">
              <a:rPr/>
              <a:t>8</a:t>
            </a:fld>
            <a:endParaRPr lang="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b="0" dirty="0"/>
              <a:t>CERN's technological innovations have important applications in the fields of medicine and health</a:t>
            </a:r>
            <a:endParaRPr lang="fr" sz="3800" b="0" i="0" u="none" baseline="0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984" y="2112646"/>
            <a:ext cx="2605088" cy="20621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55D8E6-893B-4245-9B93-C72368AD9403}"/>
              </a:ext>
            </a:extLst>
          </p:cNvPr>
          <p:cNvSpPr txBox="1"/>
          <p:nvPr/>
        </p:nvSpPr>
        <p:spPr>
          <a:xfrm>
            <a:off x="2939013" y="4017446"/>
            <a:ext cx="42076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400" b="0" i="0" u="none" baseline="0">
                <a:solidFill>
                  <a:schemeClr val="bg1"/>
                </a:solidFill>
              </a:rPr>
              <a:t>© CNAO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42BF56-8C4E-DA4A-A68A-3732326E5695}"/>
              </a:ext>
            </a:extLst>
          </p:cNvPr>
          <p:cNvSpPr txBox="1"/>
          <p:nvPr/>
        </p:nvSpPr>
        <p:spPr>
          <a:xfrm>
            <a:off x="8159526" y="3777847"/>
            <a:ext cx="60506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400" b="0" i="0" u="none" baseline="0">
                <a:solidFill>
                  <a:schemeClr val="bg1"/>
                </a:solidFill>
              </a:rPr>
              <a:t>© marsbioimaging</a:t>
            </a:r>
            <a:endParaRPr lang="fr" sz="400" dirty="0">
              <a:solidFill>
                <a:schemeClr val="bg1"/>
              </a:solidFill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7397E03-09EF-244E-B1B4-066A9F6566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283" y="2112646"/>
            <a:ext cx="2604737" cy="206248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3EFD053-54C8-CB48-BD6B-74296B737705}"/>
              </a:ext>
            </a:extLst>
          </p:cNvPr>
          <p:cNvPicPr>
            <a:picLocks noGrp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413" y="4174488"/>
            <a:ext cx="2604737" cy="20628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C25873-819D-7C44-AFDE-03E46308C7D6}"/>
              </a:ext>
            </a:extLst>
          </p:cNvPr>
          <p:cNvSpPr txBox="1"/>
          <p:nvPr/>
        </p:nvSpPr>
        <p:spPr>
          <a:xfrm>
            <a:off x="5369156" y="4146622"/>
            <a:ext cx="76082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400" b="0" i="0" u="none" baseline="0">
                <a:solidFill>
                  <a:schemeClr val="bg1"/>
                </a:solidFill>
              </a:rPr>
              <a:t>© ENVISION / ENLIGHT</a:t>
            </a:r>
          </a:p>
        </p:txBody>
      </p:sp>
      <p:pic>
        <p:nvPicPr>
          <p:cNvPr id="18" name="Picture 17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FFA75EB8-8A4C-EE06-905F-929C2150DC4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9288" y="4174488"/>
            <a:ext cx="2606400" cy="2062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271" y="4233442"/>
            <a:ext cx="2609314" cy="2060627"/>
          </a:xfrm>
          <a:prstGeom prst="rect">
            <a:avLst/>
          </a:prstGeom>
        </p:spPr>
      </p:pic>
      <p:sp>
        <p:nvSpPr>
          <p:cNvPr id="19" name="ZoneTexte 25">
            <a:extLst>
              <a:ext uri="{FF2B5EF4-FFF2-40B4-BE49-F238E27FC236}">
                <a16:creationId xmlns:a16="http://schemas.microsoft.com/office/drawing/2014/main" id="{6FB94AF1-59DB-044F-AE0A-47CF6BAD7337}"/>
              </a:ext>
            </a:extLst>
          </p:cNvPr>
          <p:cNvSpPr txBox="1"/>
          <p:nvPr/>
        </p:nvSpPr>
        <p:spPr>
          <a:xfrm>
            <a:off x="3427413" y="2112646"/>
            <a:ext cx="2606400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Technologies applied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at CERN are also used in PET, for medical imaging and diagnostics.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ZoneTexte 25"/>
          <p:cNvSpPr txBox="1"/>
          <p:nvPr/>
        </p:nvSpPr>
        <p:spPr>
          <a:xfrm>
            <a:off x="6159500" y="4175126"/>
            <a:ext cx="2605088" cy="206216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Pixel detector technologies are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used for high resolution </a:t>
            </a:r>
            <a:b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3D </a:t>
            </a:r>
            <a:r>
              <a:rPr lang="en-US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colour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X-ray imaging.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2470" y="2085995"/>
            <a:ext cx="2603218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1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Preparing the future: CERN scientific programme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1/11/22</a:t>
            </a: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16th IWAA @ Ferney-Voltaire  |  Malika Meddahi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1B8C0A-CE2D-4135-B6D2-9476D2339AB8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849" y="1049409"/>
            <a:ext cx="2138571" cy="2476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>
                <a:solidFill>
                  <a:srgbClr val="FFFFFF"/>
                </a:solidFill>
              </a:rPr>
              <a:t>Based on the 2020 update of the European Strategy for Particle Physics =&gt; 3 pillars CERN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43847" y="1049410"/>
            <a:ext cx="1986945" cy="109330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1- LHC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xploitation: RUN3 &amp; HL-LHC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43848" y="2391129"/>
            <a:ext cx="1953150" cy="16509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2- </a:t>
            </a:r>
            <a:r>
              <a:rPr lang="en-GB" altLang="en-US" dirty="0">
                <a:solidFill>
                  <a:srgbClr val="FFFFFF"/>
                </a:solidFill>
                <a:sym typeface="Wingdings" pitchFamily="2" charset="2"/>
              </a:rPr>
              <a:t>Scientific program complementary to the LHC experiments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3848" y="4290513"/>
            <a:ext cx="1953151" cy="197113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altLang="en-US" dirty="0" smtClean="0">
                <a:solidFill>
                  <a:srgbClr val="FFFFFF"/>
                </a:solidFill>
              </a:rPr>
              <a:t>3- Preparing </a:t>
            </a:r>
            <a:r>
              <a:rPr lang="en-GB" altLang="en-US" dirty="0">
                <a:solidFill>
                  <a:srgbClr val="FFFFFF"/>
                </a:solidFill>
              </a:rPr>
              <a:t>for the future of CERN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33849" y="4221907"/>
            <a:ext cx="2138571" cy="203752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dirty="0">
                <a:solidFill>
                  <a:srgbClr val="FFFFFF"/>
                </a:solidFill>
              </a:rPr>
              <a:t>New contributions expected at the end of 2025 for an update of the strategy towards 2026-2027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89483" y="1020864"/>
            <a:ext cx="7094530" cy="11218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RUN3: 2022-25; 13.6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TeV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c.d.m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250 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fb</a:t>
            </a:r>
            <a:r>
              <a:rPr kumimoji="0" lang="fr-F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(ATLAS 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CMS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 25-30 fb</a:t>
            </a:r>
            <a:r>
              <a:rPr kumimoji="0" lang="fr-F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fr-F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LHCb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), 7 nb</a:t>
            </a:r>
            <a:r>
              <a:rPr kumimoji="0" lang="fr-F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ALICE, Pb-Pb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HL-LHC: 2029-2042, ~3000 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fb</a:t>
            </a:r>
            <a:r>
              <a:rPr kumimoji="0" lang="fr-F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(ATLAS </a:t>
            </a:r>
            <a:r>
              <a:rPr lang="fr-FR" altLang="en-US" dirty="0" smtClean="0">
                <a:solidFill>
                  <a:srgbClr val="FFFFFF"/>
                </a:solidFill>
                <a:latin typeface="Arial"/>
              </a:rPr>
              <a:t>and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CMS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).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89483" y="2391129"/>
            <a:ext cx="7048630" cy="16509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Experiments</a:t>
            </a:r>
            <a:r>
              <a:rPr kumimoji="0" lang="en-GB" alt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en-GB" altLang="en-US" dirty="0" smtClean="0">
                <a:solidFill>
                  <a:srgbClr val="FFFFFF"/>
                </a:solidFill>
                <a:latin typeface="Arial"/>
              </a:rPr>
              <a:t>at the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Booster, PS, SPS ;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FFFFFF"/>
                </a:solidFill>
              </a:rPr>
              <a:t>Participation in accelerator-based neutrino projects (LBNF/DUNE) through the CERN Neutrino Platform;</a:t>
            </a:r>
            <a:endParaRPr kumimoji="0" lang="en-GB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rgbClr val="FFFFFF"/>
                </a:solidFill>
              </a:rPr>
              <a:t>Other </a:t>
            </a:r>
            <a:r>
              <a:rPr lang="en-GB" altLang="en-US" dirty="0">
                <a:solidFill>
                  <a:srgbClr val="FFFFFF"/>
                </a:solidFill>
              </a:rPr>
              <a:t>opportunities discussed as part of the 'Physics Beyond Colliders' working group.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89483" y="4290513"/>
            <a:ext cx="6999372" cy="197113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FFFFFF"/>
                </a:solidFill>
              </a:rPr>
              <a:t>Intense R&amp;D program for accelerators (incl. high field superconducting magnets, radio frequency, plasma field waves…)</a:t>
            </a:r>
            <a:r>
              <a:rPr lang="fr-FR" altLang="en-US" dirty="0" smtClean="0">
                <a:solidFill>
                  <a:srgbClr val="FFFFFF"/>
                </a:solidFill>
              </a:rPr>
              <a:t>;</a:t>
            </a:r>
            <a:endParaRPr kumimoji="0" lang="fr-F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FFFFFF"/>
                </a:solidFill>
              </a:rPr>
              <a:t>The Feasibility Study for a Future Circular Collider (FCC) (final report expected Dec. 2025)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;</a:t>
            </a:r>
            <a:endParaRPr kumimoji="0" lang="fr-F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FFFFFF"/>
                </a:solidFill>
              </a:rPr>
              <a:t>R&amp;D and design studies for other scenarios: e.g. CLIC, Muon colliders</a:t>
            </a:r>
            <a:r>
              <a:rPr kumimoji="0" lang="fr-F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fr-F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00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2.xml><?xml version="1.0" encoding="utf-8"?>
<a:theme xmlns:a="http://schemas.openxmlformats.org/drawingml/2006/main" name="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37D27141-329C-46D9-AF2F-29196D3F6E81}" vid="{F1E7389B-18B2-481D-8563-A28DAFBB41E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3331</Words>
  <Application>Microsoft Office PowerPoint</Application>
  <PresentationFormat>Widescreen</PresentationFormat>
  <Paragraphs>461</Paragraphs>
  <Slides>33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Arial Narrow</vt:lpstr>
      <vt:lpstr>Calibri</vt:lpstr>
      <vt:lpstr>Helvetica</vt:lpstr>
      <vt:lpstr>inherit</vt:lpstr>
      <vt:lpstr>Symbol</vt:lpstr>
      <vt:lpstr>Webdings</vt:lpstr>
      <vt:lpstr>Wingdings</vt:lpstr>
      <vt:lpstr>4_Education and Training</vt:lpstr>
      <vt:lpstr>Theme1</vt:lpstr>
      <vt:lpstr>Ingredients for building our particle accelerator future </vt:lpstr>
      <vt:lpstr>Our mission and ‘raison d’être’</vt:lpstr>
      <vt:lpstr>The fundamental questions</vt:lpstr>
      <vt:lpstr>3 main technical ingredients</vt:lpstr>
      <vt:lpstr>3 main technical ingredients</vt:lpstr>
      <vt:lpstr>A lot of successes and still many opportunities ahead of us to answer remaining questions</vt:lpstr>
      <vt:lpstr>CERN’s technological innovations have applications in many fields </vt:lpstr>
      <vt:lpstr>CERN's technological innovations have important applications in the fields of medicine and health</vt:lpstr>
      <vt:lpstr>Preparing the future: CERN scientific programme</vt:lpstr>
      <vt:lpstr>The heritage: a unique accelerators complex</vt:lpstr>
      <vt:lpstr>A diverse and rich scientific programme</vt:lpstr>
      <vt:lpstr>The Large Hadron Collider LHC</vt:lpstr>
      <vt:lpstr>Provide users with the beams of today while preparing those of tomorrow.</vt:lpstr>
      <vt:lpstr>Upgrade to the High-Luminosity LHC under way</vt:lpstr>
      <vt:lpstr>Scientific priorities for the future: a fertile ground of ideas</vt:lpstr>
      <vt:lpstr>Scientific priorities for the future</vt:lpstr>
      <vt:lpstr>Scientific priorities for the future</vt:lpstr>
      <vt:lpstr>Scientific priorities for the future: R&amp;D Concepts</vt:lpstr>
      <vt:lpstr>Scientific priorities for the future– R&amp;D Concepts</vt:lpstr>
      <vt:lpstr>Geodetic Metrology</vt:lpstr>
      <vt:lpstr>For a research which respects the environment: context</vt:lpstr>
      <vt:lpstr>For a research which respects the environment: strategy</vt:lpstr>
      <vt:lpstr>Energy – consume less, improve efficiency and recover more: the numbers</vt:lpstr>
      <vt:lpstr>Energy – consume less, improve efficiency and recover more: the numbers</vt:lpstr>
      <vt:lpstr>Energy – consume less, improve efficiency and recover more</vt:lpstr>
      <vt:lpstr>Energy – consume less, improve efficiency and recover more</vt:lpstr>
      <vt:lpstr>FCC – environmental initial state analysis</vt:lpstr>
      <vt:lpstr>Our future: the next generations, from the early age</vt:lpstr>
      <vt:lpstr>Countless training possibilities offered at CERN</vt:lpstr>
      <vt:lpstr>Endless career opportunities at CERN</vt:lpstr>
      <vt:lpstr>CERN Science Gateway</vt:lpstr>
      <vt:lpstr>Concluding remarks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Ingredients for building our particle accelerator future</dc:title>
  <dc:creator>Malika Meddahi</dc:creator>
  <cp:lastModifiedBy>Malika Meddahi</cp:lastModifiedBy>
  <cp:revision>368</cp:revision>
  <cp:lastPrinted>2022-10-31T07:56:42Z</cp:lastPrinted>
  <dcterms:created xsi:type="dcterms:W3CDTF">2022-10-26T07:08:57Z</dcterms:created>
  <dcterms:modified xsi:type="dcterms:W3CDTF">2022-11-01T10:56:38Z</dcterms:modified>
</cp:coreProperties>
</file>