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3" r:id="rId2"/>
    <p:sldMasterId id="2147483685" r:id="rId3"/>
    <p:sldMasterId id="2147483697" r:id="rId4"/>
    <p:sldMasterId id="2147483722" r:id="rId5"/>
    <p:sldMasterId id="2147483737" r:id="rId6"/>
    <p:sldMasterId id="2147483749" r:id="rId7"/>
  </p:sldMasterIdLst>
  <p:notesMasterIdLst>
    <p:notesMasterId r:id="rId56"/>
  </p:notesMasterIdLst>
  <p:sldIdLst>
    <p:sldId id="490" r:id="rId8"/>
    <p:sldId id="652" r:id="rId9"/>
    <p:sldId id="731" r:id="rId10"/>
    <p:sldId id="732" r:id="rId11"/>
    <p:sldId id="583" r:id="rId12"/>
    <p:sldId id="590" r:id="rId13"/>
    <p:sldId id="591" r:id="rId14"/>
    <p:sldId id="600" r:id="rId15"/>
    <p:sldId id="627" r:id="rId16"/>
    <p:sldId id="630" r:id="rId17"/>
    <p:sldId id="629" r:id="rId18"/>
    <p:sldId id="326" r:id="rId19"/>
    <p:sldId id="592" r:id="rId20"/>
    <p:sldId id="597" r:id="rId21"/>
    <p:sldId id="613" r:id="rId22"/>
    <p:sldId id="330" r:id="rId23"/>
    <p:sldId id="333" r:id="rId24"/>
    <p:sldId id="623" r:id="rId25"/>
    <p:sldId id="664" r:id="rId26"/>
    <p:sldId id="622" r:id="rId27"/>
    <p:sldId id="621" r:id="rId28"/>
    <p:sldId id="665" r:id="rId29"/>
    <p:sldId id="719" r:id="rId30"/>
    <p:sldId id="635" r:id="rId31"/>
    <p:sldId id="612" r:id="rId32"/>
    <p:sldId id="733" r:id="rId33"/>
    <p:sldId id="670" r:id="rId34"/>
    <p:sldId id="734" r:id="rId35"/>
    <p:sldId id="735" r:id="rId36"/>
    <p:sldId id="736" r:id="rId37"/>
    <p:sldId id="739" r:id="rId38"/>
    <p:sldId id="763" r:id="rId39"/>
    <p:sldId id="764" r:id="rId40"/>
    <p:sldId id="765" r:id="rId41"/>
    <p:sldId id="737" r:id="rId42"/>
    <p:sldId id="401" r:id="rId43"/>
    <p:sldId id="738" r:id="rId44"/>
    <p:sldId id="351" r:id="rId45"/>
    <p:sldId id="391" r:id="rId46"/>
    <p:sldId id="353" r:id="rId47"/>
    <p:sldId id="392" r:id="rId48"/>
    <p:sldId id="256" r:id="rId49"/>
    <p:sldId id="393" r:id="rId50"/>
    <p:sldId id="282" r:id="rId51"/>
    <p:sldId id="397" r:id="rId52"/>
    <p:sldId id="398" r:id="rId53"/>
    <p:sldId id="727" r:id="rId54"/>
    <p:sldId id="766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36"/>
    <p:restoredTop sz="96301"/>
  </p:normalViewPr>
  <p:slideViewPr>
    <p:cSldViewPr snapToGrid="0" snapToObjects="1">
      <p:cViewPr varScale="1">
        <p:scale>
          <a:sx n="151" d="100"/>
          <a:sy n="151" d="100"/>
        </p:scale>
        <p:origin x="200" y="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theme" Target="theme/theme1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presProps" Target="presProps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0F812-E0E9-5F45-A885-D7AE9813D0C9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CA0DD-5C20-DF46-B832-5E805AED2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373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32E32-6026-1E4B-84B4-3FA37DCA99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6451E8-270F-9E4C-8A2C-2285B4553A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8962BB-9256-C14F-8EFB-658252ED1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DC78-109D-8B40-85D7-896D3B5E19DF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0EA01-E62D-344B-BDC2-15DA06AA7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16DE6-E3DB-C745-94F7-4D4E90A1D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0FA7-4401-C240-BACB-F97BF97C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237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071CA-9BBD-204D-8542-CBD57E60E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3342B5-B151-1941-B241-D82A09F133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F2206-5435-D14B-8A17-E96A5AFB9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DC78-109D-8B40-85D7-896D3B5E19DF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C2B06-B15C-5549-AA7D-30CD01E74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DD9DF-43E3-B146-A007-35C7C67E9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0FA7-4401-C240-BACB-F97BF97C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624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FA19B8-6EFA-134C-9A31-D70A3167E2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5A2ABB-A67E-3F46-AE1C-2A85ED3239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C45402-EE5B-3F43-99BC-5A5D86692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DC78-109D-8B40-85D7-896D3B5E19DF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AE220-7DCF-E14F-931A-9B872DC3D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D69CC9-ACC4-4A4E-A309-BB5A01020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0FA7-4401-C240-BACB-F97BF97C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295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393EB-A189-524A-91BE-9FBD526D7D27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64C02-A8F4-4B28-BB64-9FBA2DAA0DB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1451919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531ED-0113-1045-B911-ED511BF7406B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480800" y="6477000"/>
            <a:ext cx="711200" cy="457200"/>
          </a:xfrm>
        </p:spPr>
        <p:txBody>
          <a:bodyPr/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5FFC5321-F65B-45C3-8E59-ED410671001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xfrm>
            <a:off x="-101600" y="6477000"/>
            <a:ext cx="2032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3896251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6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8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2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90DA1-649A-5947-B05E-77E534956EE5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9C2F2-A429-41B4-9AFD-ACBCE05B56E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2988544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119D9-F316-7047-B87C-E2CE1D5E09BF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B594D-EC04-4B4F-B419-97690EA3F0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4114780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0F359-946C-BD4A-8AE8-5699337C674C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BFA10-88E1-4E0D-9F9E-E27C1EF21B1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2412881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05D4A-DA9F-1441-97EF-E96DE58EAF05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B0F61-0A2A-4357-9291-3D4A6D0243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20450258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72665-5B4F-A94C-9BF0-966C25AB3329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67009-9A60-45DA-B5DC-745A8E92BB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37921954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6" y="273053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7DA84-57FC-1C43-80AA-855FB820C4A8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92680-70AC-4F22-B2E6-D409D304BA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3555002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E5088-FD4D-8947-B523-768FF636B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68AC0-6D05-F84D-ABAC-974E242B5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18B68-235D-0744-B983-CC6C5EE97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DC78-109D-8B40-85D7-896D3B5E19DF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1F95F7-3A91-4D46-9FA8-EBE4A9965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E8DF1-3A5C-9448-9584-76BD8BD63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0FA7-4401-C240-BACB-F97BF97C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3797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C5C1F-0DE3-3A4E-92E1-EFBC5EA39F9E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18C8E-CCBA-4179-BD86-92E119B6C94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3011225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64C89-0E18-1D4A-927E-C9FA18090D62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D968E-B386-4E7B-AABC-9E813CF773C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28422397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3" y="381000"/>
            <a:ext cx="25908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3" y="381000"/>
            <a:ext cx="75692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FB224-03DA-034A-99AD-504E1E0A52EC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5B663-B358-492B-9021-A5CDEE5E5A3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</p:spTree>
    <p:extLst>
      <p:ext uri="{BB962C8B-B14F-4D97-AF65-F5344CB8AC3E}">
        <p14:creationId xmlns:p14="http://schemas.microsoft.com/office/powerpoint/2010/main" val="3580906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028"/>
            <a:ext cx="10363200" cy="147042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8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2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93C14-91EC-5E44-9D72-D53110EC53F0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B692C-B858-4E16-93CF-295CC05F2F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671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07402-985C-6849-96B6-A0F3BFCA3246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8331201" y="6644878"/>
            <a:ext cx="3860800" cy="21312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63C21-522B-4B1E-BAF1-A1E2FB8BFDB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364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79" y="44065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379" y="2906317"/>
            <a:ext cx="10363200" cy="15001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8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2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A6BBF-1DBB-B246-A969-4678F664DBEB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DE102-8256-4DF2-BFE9-E4B36C8FE87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838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50934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6" y="1600200"/>
            <a:ext cx="5350934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2AB4B-4249-A54C-8D45-C6F0EA6DC480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5D942-A912-43C5-BFAA-7B3400C84FA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0302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4716"/>
            <a:ext cx="5387623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5272"/>
            <a:ext cx="5387623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4782" y="1534716"/>
            <a:ext cx="5387621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4782" y="2175272"/>
            <a:ext cx="5387621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F5423-5850-9146-8BC9-8C552260D217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17F5B-AE85-41E1-B409-F8B8C2824C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1189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0EEB6-E5FD-A24D-8F66-085CA4F32398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50A4FB-9514-4DFE-9483-2059ECDD8A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9758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chlump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27456" y="6505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BE28B-9F90-D84B-9D3A-5B34F4F62390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-933450" y="6515100"/>
            <a:ext cx="3454400" cy="34290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W. </a:t>
            </a:r>
            <a:r>
              <a:rPr lang="en-US" dirty="0" err="1">
                <a:solidFill>
                  <a:srgbClr val="000000"/>
                </a:solidFill>
              </a:rPr>
              <a:t>Riegler</a:t>
            </a:r>
            <a:r>
              <a:rPr lang="en-US" dirty="0">
                <a:solidFill>
                  <a:srgbClr val="000000"/>
                </a:solidFill>
              </a:rPr>
              <a:t>/CERN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39251" y="65151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AAA4F-B066-4A7B-BF3F-CF49F130BA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476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B0C46-5E25-9643-A1C1-C483163D8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FDE5EF-0078-7D4E-8661-DE31B1202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34663-1DD5-DA48-B7C2-6CF822F42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DC78-109D-8B40-85D7-896D3B5E19DF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AD535-43FA-2440-8AFE-4C27B4CB6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41C4D-3EA2-3A4A-ADF0-ADB862DB7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0FA7-4401-C240-BACB-F97BF97C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4133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2654"/>
            <a:ext cx="401037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7" y="272655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4705"/>
            <a:ext cx="401037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230F7-12FD-D745-96BD-FF0DD066695E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CC413-4567-4166-A5BA-8A4407AC38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6374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423" y="480060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0423" y="613172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0423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45A7A-961B-F54D-BAC1-55C6D5E4FCEA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20DA2-7C51-4040-9FCF-D7367642C35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7956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B3B40-C85B-FA4C-88BE-0D0CDA12DC85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5FF80-AD66-43A7-92CA-8A4AF2BE73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3959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5037"/>
            <a:ext cx="2743200" cy="585073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5037"/>
            <a:ext cx="7958667" cy="585073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74EA9-4375-EB4F-9B7E-EAAED584B7CA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162DF-24F7-4BF0-B5BA-E623B09000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0687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521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4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3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2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69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11/1/22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0174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11/1/22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8503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8691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749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621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49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366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235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1120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69865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11/1/22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4853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11/1/22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8360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8691" indent="0">
              <a:buNone/>
              <a:defRPr sz="2667" b="1"/>
            </a:lvl2pPr>
            <a:lvl3pPr marL="1217490" indent="0">
              <a:buNone/>
              <a:defRPr sz="2400" b="1"/>
            </a:lvl3pPr>
            <a:lvl4pPr marL="1826216" indent="0">
              <a:buNone/>
              <a:defRPr sz="2133" b="1"/>
            </a:lvl4pPr>
            <a:lvl5pPr marL="2434978" indent="0">
              <a:buNone/>
              <a:defRPr sz="2133" b="1"/>
            </a:lvl5pPr>
            <a:lvl6pPr marL="3043668" indent="0">
              <a:buNone/>
              <a:defRPr sz="2133" b="1"/>
            </a:lvl6pPr>
            <a:lvl7pPr marL="3652359" indent="0">
              <a:buNone/>
              <a:defRPr sz="2133" b="1"/>
            </a:lvl7pPr>
            <a:lvl8pPr marL="4261120" indent="0">
              <a:buNone/>
              <a:defRPr sz="2133" b="1"/>
            </a:lvl8pPr>
            <a:lvl9pPr marL="4869865" indent="0">
              <a:buNone/>
              <a:defRPr sz="21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72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8691" indent="0">
              <a:buNone/>
              <a:defRPr sz="2667" b="1"/>
            </a:lvl2pPr>
            <a:lvl3pPr marL="1217490" indent="0">
              <a:buNone/>
              <a:defRPr sz="2400" b="1"/>
            </a:lvl3pPr>
            <a:lvl4pPr marL="1826216" indent="0">
              <a:buNone/>
              <a:defRPr sz="2133" b="1"/>
            </a:lvl4pPr>
            <a:lvl5pPr marL="2434978" indent="0">
              <a:buNone/>
              <a:defRPr sz="2133" b="1"/>
            </a:lvl5pPr>
            <a:lvl6pPr marL="3043668" indent="0">
              <a:buNone/>
              <a:defRPr sz="2133" b="1"/>
            </a:lvl6pPr>
            <a:lvl7pPr marL="3652359" indent="0">
              <a:buNone/>
              <a:defRPr sz="2133" b="1"/>
            </a:lvl7pPr>
            <a:lvl8pPr marL="4261120" indent="0">
              <a:buNone/>
              <a:defRPr sz="2133" b="1"/>
            </a:lvl8pPr>
            <a:lvl9pPr marL="4869865" indent="0">
              <a:buNone/>
              <a:defRPr sz="21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72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11/1/22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9841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11/1/22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126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E712C-A70B-2041-8438-9C4C10BE2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ACC30-E78D-0E48-B368-F637B63E3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4933F1-3F7A-0540-A541-DC5FF223E2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CF20DB-DC8B-DC48-898C-B8476265F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DC78-109D-8B40-85D7-896D3B5E19DF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572420-093F-6448-8329-3A397720C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095E52-4AB4-4A4B-839F-3BD759F24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0FA7-4401-C240-BACB-F97BF97C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70582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11/1/22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3755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26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146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26" y="1435104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8691" indent="0">
              <a:buNone/>
              <a:defRPr sz="1600"/>
            </a:lvl2pPr>
            <a:lvl3pPr marL="1217490" indent="0">
              <a:buNone/>
              <a:defRPr sz="1333"/>
            </a:lvl3pPr>
            <a:lvl4pPr marL="1826216" indent="0">
              <a:buNone/>
              <a:defRPr sz="1200"/>
            </a:lvl4pPr>
            <a:lvl5pPr marL="2434978" indent="0">
              <a:buNone/>
              <a:defRPr sz="1200"/>
            </a:lvl5pPr>
            <a:lvl6pPr marL="3043668" indent="0">
              <a:buNone/>
              <a:defRPr sz="1200"/>
            </a:lvl6pPr>
            <a:lvl7pPr marL="3652359" indent="0">
              <a:buNone/>
              <a:defRPr sz="1200"/>
            </a:lvl7pPr>
            <a:lvl8pPr marL="4261120" indent="0">
              <a:buNone/>
              <a:defRPr sz="1200"/>
            </a:lvl8pPr>
            <a:lvl9pPr marL="4869865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11/1/22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0958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8691" indent="0">
              <a:buNone/>
              <a:defRPr sz="3733"/>
            </a:lvl2pPr>
            <a:lvl3pPr marL="1217490" indent="0">
              <a:buNone/>
              <a:defRPr sz="3200"/>
            </a:lvl3pPr>
            <a:lvl4pPr marL="1826216" indent="0">
              <a:buNone/>
              <a:defRPr sz="2667"/>
            </a:lvl4pPr>
            <a:lvl5pPr marL="2434978" indent="0">
              <a:buNone/>
              <a:defRPr sz="2667"/>
            </a:lvl5pPr>
            <a:lvl6pPr marL="3043668" indent="0">
              <a:buNone/>
              <a:defRPr sz="2667"/>
            </a:lvl6pPr>
            <a:lvl7pPr marL="3652359" indent="0">
              <a:buNone/>
              <a:defRPr sz="2667"/>
            </a:lvl7pPr>
            <a:lvl8pPr marL="4261120" indent="0">
              <a:buNone/>
              <a:defRPr sz="2667"/>
            </a:lvl8pPr>
            <a:lvl9pPr marL="4869865" indent="0">
              <a:buNone/>
              <a:defRPr sz="2667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433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8691" indent="0">
              <a:buNone/>
              <a:defRPr sz="1600"/>
            </a:lvl2pPr>
            <a:lvl3pPr marL="1217490" indent="0">
              <a:buNone/>
              <a:defRPr sz="1333"/>
            </a:lvl3pPr>
            <a:lvl4pPr marL="1826216" indent="0">
              <a:buNone/>
              <a:defRPr sz="1200"/>
            </a:lvl4pPr>
            <a:lvl5pPr marL="2434978" indent="0">
              <a:buNone/>
              <a:defRPr sz="1200"/>
            </a:lvl5pPr>
            <a:lvl6pPr marL="3043668" indent="0">
              <a:buNone/>
              <a:defRPr sz="1200"/>
            </a:lvl6pPr>
            <a:lvl7pPr marL="3652359" indent="0">
              <a:buNone/>
              <a:defRPr sz="1200"/>
            </a:lvl7pPr>
            <a:lvl8pPr marL="4261120" indent="0">
              <a:buNone/>
              <a:defRPr sz="1200"/>
            </a:lvl8pPr>
            <a:lvl9pPr marL="4869865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11/1/22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3942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11/1/22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0849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11/1/22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2564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11/1/22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4416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59589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52400"/>
            <a:ext cx="11480800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14400"/>
            <a:ext cx="11480800" cy="5378451"/>
          </a:xfrm>
        </p:spPr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66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849233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677857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E2AED-D855-DF46-ABD0-C7B296B7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11866-9290-5147-863C-B9A5E78351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501820-6CED-7A4A-84C5-00243079F3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BF3A06-C584-9E41-885F-4F91853AA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AF225A-B63F-6A4B-AED7-C841ABBD34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C88FA5-2C34-754A-949D-A20F559FF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DC78-109D-8B40-85D7-896D3B5E19DF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9ADB6C-4B29-8949-BF8D-CFB6A20DB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CD6A62-DFEE-9647-9994-CD2007773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0FA7-4401-C240-BACB-F97BF97C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72106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914400"/>
            <a:ext cx="5638800" cy="5378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914400"/>
            <a:ext cx="5638800" cy="5378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633760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3948764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52400"/>
            <a:ext cx="114808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46394274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6439581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778318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dirty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33132393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684285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7000" y="152400"/>
            <a:ext cx="2870200" cy="61404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152400"/>
            <a:ext cx="8407400" cy="6140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7470675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458384" y="152400"/>
            <a:ext cx="10428816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6400" y="914401"/>
            <a:ext cx="5638800" cy="26130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8400" y="914401"/>
            <a:ext cx="5638800" cy="26130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06400" y="3679826"/>
            <a:ext cx="5638800" cy="26130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8400" y="3679826"/>
            <a:ext cx="5638800" cy="26130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3431011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384" y="152400"/>
            <a:ext cx="10428816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6400" y="914400"/>
            <a:ext cx="5638800" cy="53784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8400" y="914401"/>
            <a:ext cx="5638800" cy="26130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48400" y="3679826"/>
            <a:ext cx="5638800" cy="26130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11 Oct 2017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Academic Training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53483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559C7-D7D6-A843-AFBD-5F3DA1E4B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3193A8-B2B0-D240-BC7F-D41EA354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DC78-109D-8B40-85D7-896D3B5E19DF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7CBDAD-131A-1D4E-9A92-E961D41EA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0C17BA-F681-8C4B-A058-C4815C958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0FA7-4401-C240-BACB-F97BF97C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1591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11/1/22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006652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11/1/22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462779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11/1/22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47540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11/1/22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91800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11/1/22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93383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11/1/22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952197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11/1/22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86417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11/1/22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84160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11/1/22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139950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11/1/22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3277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B2F05-D2F9-DC4E-9A55-4359F456D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DC78-109D-8B40-85D7-896D3B5E19DF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15CA11-9522-1C4C-B82F-A67E18651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38F96C-91E7-0D44-BF6F-50796D4AC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0FA7-4401-C240-BACB-F97BF97C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96942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73266-F69F-0F4E-BD34-91B1BC323BDC}" type="datetimeFigureOut">
              <a:rPr lang="en-US" smtClean="0"/>
              <a:t>11/1/22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088174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6718568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75846395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18554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4553919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44818939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0473238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5212669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4505528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04692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00297-F37B-A743-9D0B-7DA38B16B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F6C602-83BD-E649-8B3B-AF019A42B7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7E25F2-7C23-634F-AA06-7F4E37AC5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EBED8D-4D66-D440-95B7-71BF0DC1E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DC78-109D-8B40-85D7-896D3B5E19DF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39CA5D-30EC-8B4C-9B0E-CE7887C6D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6CB768-673E-B44D-8FB8-BDCA19C30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0FA7-4401-C240-BACB-F97BF97C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96335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75040989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90875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570B3-684C-954A-AA2E-CBEC59BF4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B10560-81A7-FE46-B094-09BC2FC4B2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F99207-239B-9B49-944D-B0E6172CF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012C1C-AE46-564E-A915-2FD26214C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ADC78-109D-8B40-85D7-896D3B5E19DF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70D7D3-ACFB-284F-AF5C-F81B52E54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7462E0-84C5-614F-8B66-AA0AB92F7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D0FA7-4401-C240-BACB-F97BF97C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59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4F393E-10AD-A64A-86D6-99355458C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21E2B6-AA8D-694C-A276-0BCD82498D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7F8364-D543-354E-B147-233F04AA35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ADC78-109D-8B40-85D7-896D3B5E19DF}" type="datetimeFigureOut">
              <a:rPr lang="en-GB" smtClean="0"/>
              <a:t>01/11/2022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E085FF-0D9B-554E-93F1-4F2F099716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451E3-92A6-2045-A0DD-D43BA2650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D0FA7-4401-C240-BACB-F97BF97C76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156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566400" y="0"/>
            <a:ext cx="162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 eaLnBrk="0" hangingPunct="0">
              <a:defRPr/>
            </a:pPr>
            <a:fld id="{B2AA5581-DD68-F44C-888E-BA111EACF5E3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381000"/>
            <a:ext cx="802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79201" y="6477000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b="0">
                <a:latin typeface="Times New Roman" pitchFamily="18" charset="0"/>
              </a:defRPr>
            </a:lvl1pPr>
          </a:lstStyle>
          <a:p>
            <a:pPr eaLnBrk="0" hangingPunct="0">
              <a:defRPr/>
            </a:pPr>
            <a:fld id="{9C7808BD-4526-4FCC-8123-64ACEBDA9154}" type="slidenum">
              <a:rPr lang="en-US">
                <a:solidFill>
                  <a:srgbClr val="000000"/>
                </a:solidFill>
              </a:rPr>
              <a:pPr eaLnBrk="0" hangingPunct="0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203200" y="6477000"/>
            <a:ext cx="203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b="0">
                <a:latin typeface="+mj-lt"/>
              </a:defRPr>
            </a:lvl1pPr>
          </a:lstStyle>
          <a:p>
            <a:pPr eaLnBrk="0" hangingPunct="0"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0" y="129540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  <a:defRPr/>
            </a:pPr>
            <a:endParaRPr lang="en-US" sz="1500" b="1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50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189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378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566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754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84166" indent="-384166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70000"/>
        <a:buFont typeface="Wingdings" pitchFamily="2" charset="2"/>
        <a:buChar char="u"/>
        <a:defRPr sz="20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855641" indent="-280981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70000"/>
        <a:buFont typeface="Wingdings" pitchFamily="2" charset="2"/>
        <a:buChar char="n"/>
        <a:defRPr sz="1700" b="1">
          <a:solidFill>
            <a:schemeClr val="tx1"/>
          </a:solidFill>
          <a:latin typeface="+mn-lt"/>
        </a:defRPr>
      </a:lvl2pPr>
      <a:lvl3pPr marL="1330292" indent="-19208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712870" indent="-19208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097035" indent="-19208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</a:defRPr>
      </a:lvl5pPr>
      <a:lvl6pPr marL="2554224" indent="-19208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011413" indent="-19208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468602" indent="-19208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3925790" indent="-19208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5035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244829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76E6A05E-6523-664B-A538-F5536E90047F}" type="datetime1">
              <a:rPr lang="en-US" smtClean="0">
                <a:solidFill>
                  <a:srgbClr val="000000"/>
                </a:solidFill>
              </a:rPr>
              <a:t>11/1/22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331201" y="6381750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4829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F1358876-3A6B-4EA6-9510-293C8B577E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40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37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892" indent="-342892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72" indent="-228594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348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915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328" tIns="45664" rIns="91328" bIns="45664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328" tIns="45664" rIns="91328" bIns="45664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328" tIns="45664" rIns="91328" bIns="4566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0D15C-7CB2-DE4C-B812-C8D7CD2B73C8}" type="datetimeFigureOut">
              <a:rPr lang="en-US" smtClean="0"/>
              <a:t>11/1/22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328" tIns="45664" rIns="91328" bIns="4566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328" tIns="45664" rIns="91328" bIns="4566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320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ctr" defTabSz="608691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519" indent="-456519" algn="l" defTabSz="608691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89230" indent="-380468" algn="l" defTabSz="608691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1835" indent="-304344" algn="l" defTabSz="60869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0560" indent="-304344" algn="l" defTabSz="608691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39322" indent="-304344" algn="l" defTabSz="608691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48012" indent="-304344" algn="l" defTabSz="608691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56776" indent="-304344" algn="l" defTabSz="608691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65503" indent="-304344" algn="l" defTabSz="608691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74228" indent="-304344" algn="l" defTabSz="608691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6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691" algn="l" defTabSz="6086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490" algn="l" defTabSz="6086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216" algn="l" defTabSz="6086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4978" algn="l" defTabSz="6086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3668" algn="l" defTabSz="6086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2359" algn="l" defTabSz="6086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120" algn="l" defTabSz="6086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69865" algn="l" defTabSz="60869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52400"/>
            <a:ext cx="114808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914400"/>
            <a:ext cx="11480800" cy="5378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94767" y="6557965"/>
            <a:ext cx="2540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11 Oct 2017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67463"/>
            <a:ext cx="3860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Academic Training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636746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4F9ECCC-5760-4339-B592-055385547EC6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914377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06400" y="6324600"/>
            <a:ext cx="114808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364068" y="6343651"/>
            <a:ext cx="10727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821717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</p:sldLayoutIdLs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189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377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566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754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8914" indent="-228594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73266-F69F-0F4E-BD34-91B1BC323BDC}" type="datetimeFigureOut">
              <a:rPr lang="en-US" smtClean="0"/>
              <a:t>11/1/22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4CD97-2BBD-BF43-86CF-9E72B567E41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3858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69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4.tiff"/><Relationship Id="rId5" Type="http://schemas.openxmlformats.org/officeDocument/2006/relationships/image" Target="../media/image33.tiff"/><Relationship Id="rId4" Type="http://schemas.openxmlformats.org/officeDocument/2006/relationships/image" Target="../media/image32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0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2" Type="http://schemas.openxmlformats.org/officeDocument/2006/relationships/image" Target="../media/image50.tif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6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1.xml"/><Relationship Id="rId4" Type="http://schemas.openxmlformats.org/officeDocument/2006/relationships/image" Target="../media/image75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1.xml"/><Relationship Id="rId4" Type="http://schemas.openxmlformats.org/officeDocument/2006/relationships/image" Target="../media/image7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tiff"/><Relationship Id="rId2" Type="http://schemas.openxmlformats.org/officeDocument/2006/relationships/image" Target="../media/image77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tif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81350" y="1851259"/>
            <a:ext cx="9029299" cy="2335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4000" b="1" kern="0" dirty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Detectors, Metrology, Alignment</a:t>
            </a:r>
          </a:p>
          <a:p>
            <a:pPr algn="ctr" eaLnBrk="0" hangingPunct="0">
              <a:lnSpc>
                <a:spcPct val="90000"/>
              </a:lnSpc>
              <a:defRPr/>
            </a:pPr>
            <a:endParaRPr lang="en-US" sz="3200" b="1" kern="0" dirty="0">
              <a:solidFill>
                <a:srgbClr val="000090"/>
              </a:solidFill>
              <a:latin typeface="Arial"/>
              <a:ea typeface="+mj-ea"/>
              <a:cs typeface="+mj-cs"/>
            </a:endParaRP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2000" b="1" kern="0" dirty="0">
                <a:latin typeface="Arial"/>
                <a:ea typeface="+mj-ea"/>
                <a:cs typeface="+mj-cs"/>
              </a:rPr>
              <a:t>CERN, 2.11. 2022</a:t>
            </a:r>
          </a:p>
          <a:p>
            <a:pPr algn="ctr" eaLnBrk="0" hangingPunct="0">
              <a:lnSpc>
                <a:spcPct val="90000"/>
              </a:lnSpc>
              <a:defRPr/>
            </a:pPr>
            <a:endParaRPr lang="en-US" sz="2000" b="1" kern="0" dirty="0">
              <a:latin typeface="Arial"/>
              <a:ea typeface="+mj-ea"/>
              <a:cs typeface="+mj-cs"/>
            </a:endParaRP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US" sz="1200" b="1" kern="0" dirty="0">
                <a:latin typeface="Arial"/>
                <a:ea typeface="+mj-ea"/>
                <a:cs typeface="+mj-cs"/>
              </a:rPr>
              <a:t>W. Riegler, CERN</a:t>
            </a:r>
            <a:endParaRPr lang="en-US" sz="2000" b="1" kern="0" dirty="0"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05734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an0013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1672" y="-1"/>
            <a:ext cx="4584491" cy="674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010400" y="2209801"/>
            <a:ext cx="327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90"/>
                </a:solidFill>
              </a:rPr>
              <a:t>The Mass of the original particle is determined by the decay particle’s 4 momenta through relativistic kinematics.</a:t>
            </a:r>
          </a:p>
        </p:txBody>
      </p:sp>
    </p:spTree>
    <p:extLst>
      <p:ext uri="{BB962C8B-B14F-4D97-AF65-F5344CB8AC3E}">
        <p14:creationId xmlns:p14="http://schemas.microsoft.com/office/powerpoint/2010/main" val="3423053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scan0009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6506" y="0"/>
            <a:ext cx="4914677" cy="6680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010400" y="2438400"/>
            <a:ext cx="327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90"/>
                </a:solidFill>
              </a:rPr>
              <a:t>Displaced vertices from short lived particles like tau, B, D mesons are ‘boosted, prolonged’ by the particle’s Lorentz factor.</a:t>
            </a:r>
          </a:p>
        </p:txBody>
      </p:sp>
    </p:spTree>
    <p:extLst>
      <p:ext uri="{BB962C8B-B14F-4D97-AF65-F5344CB8AC3E}">
        <p14:creationId xmlns:p14="http://schemas.microsoft.com/office/powerpoint/2010/main" val="2646614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685800" fontAlgn="base"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W. Riegler/CERN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14400"/>
            <a:ext cx="4914900" cy="2920855"/>
          </a:xfrm>
          <a:prstGeom prst="rect">
            <a:avLst/>
          </a:prstGeom>
        </p:spPr>
      </p:pic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0" y="2"/>
            <a:ext cx="12192000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8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8000"/>
              </a:buClr>
              <a:buSzPct val="70000"/>
            </a:pPr>
            <a:r>
              <a:rPr lang="en-US" sz="2400" b="1" dirty="0" err="1">
                <a:solidFill>
                  <a:srgbClr val="FF0000"/>
                </a:solidFill>
                <a:latin typeface="Arial" pitchFamily="34" charset="0"/>
              </a:rPr>
              <a:t>LHCb</a:t>
            </a:r>
            <a:r>
              <a:rPr lang="en-US" sz="2400" b="1" dirty="0">
                <a:solidFill>
                  <a:srgbClr val="FF0000"/>
                </a:solidFill>
                <a:latin typeface="Arial" pitchFamily="34" charset="0"/>
              </a:rPr>
              <a:t> B decay</a:t>
            </a:r>
            <a:endParaRPr lang="en-US" sz="2400" b="1" baseline="30000" dirty="0">
              <a:solidFill>
                <a:srgbClr val="FF0000"/>
              </a:solidFill>
              <a:latin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750" y="2914650"/>
            <a:ext cx="5257800" cy="350733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5800" fontAlgn="base">
              <a:spcAft>
                <a:spcPct val="0"/>
              </a:spcAft>
              <a:defRPr/>
            </a:pPr>
            <a:fld id="{92867009-9A60-45DA-B5DC-745A8E92BB83}" type="slidenum">
              <a:rPr lang="en-US">
                <a:solidFill>
                  <a:srgbClr val="000000"/>
                </a:solidFill>
              </a:rPr>
              <a:pPr defTabSz="685800" fontAlgn="base">
                <a:spcAft>
                  <a:spcPct val="0"/>
                </a:spcAft>
                <a:defRPr/>
              </a:pPr>
              <a:t>12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211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scan0023"/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17822" y="611832"/>
            <a:ext cx="6036040" cy="5902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402236" y="15016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Particles ‘seen’ by a detector:</a:t>
            </a:r>
          </a:p>
        </p:txBody>
      </p:sp>
    </p:spTree>
    <p:extLst>
      <p:ext uri="{BB962C8B-B14F-4D97-AF65-F5344CB8AC3E}">
        <p14:creationId xmlns:p14="http://schemas.microsoft.com/office/powerpoint/2010/main" val="9321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E:\vorlesung\Summer_student_lecture\CMS_Slic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366" y="222106"/>
            <a:ext cx="9218293" cy="4739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4" descr="CM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89029" y="68283"/>
            <a:ext cx="1842653" cy="128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scan0024">
            <a:extLst>
              <a:ext uri="{FF2B5EF4-FFF2-40B4-BE49-F238E27FC236}">
                <a16:creationId xmlns:a16="http://schemas.microsoft.com/office/drawing/2014/main" id="{667EF10D-2A4A-9E40-A51E-B98981E7B0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8008" y="5071928"/>
            <a:ext cx="4217359" cy="11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scan0024">
            <a:extLst>
              <a:ext uri="{FF2B5EF4-FFF2-40B4-BE49-F238E27FC236}">
                <a16:creationId xmlns:a16="http://schemas.microsoft.com/office/drawing/2014/main" id="{D7E8E80C-172C-EE4D-8BD7-748AC1C8F8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46597" y="5037744"/>
            <a:ext cx="4217359" cy="164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3084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X\lectures\ars_electronica\atlas_schem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4191000" cy="2964760"/>
          </a:xfrm>
          <a:prstGeom prst="rect">
            <a:avLst/>
          </a:prstGeom>
          <a:noFill/>
        </p:spPr>
      </p:pic>
      <p:pic>
        <p:nvPicPr>
          <p:cNvPr id="4099" name="Picture 3" descr="C:\X\lectures\ars_electronica\alice_o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9737" y="152401"/>
            <a:ext cx="4968263" cy="2819399"/>
          </a:xfrm>
          <a:prstGeom prst="rect">
            <a:avLst/>
          </a:prstGeom>
          <a:noFill/>
        </p:spPr>
      </p:pic>
      <p:pic>
        <p:nvPicPr>
          <p:cNvPr id="4100" name="Picture 4" descr="C:\X\lectures\ars_electronica\lhcb_layou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3276600"/>
            <a:ext cx="4419600" cy="3314700"/>
          </a:xfrm>
          <a:prstGeom prst="rect">
            <a:avLst/>
          </a:prstGeom>
          <a:noFill/>
        </p:spPr>
      </p:pic>
      <p:pic>
        <p:nvPicPr>
          <p:cNvPr id="4101" name="Picture 5" descr="C:\X\lectures\ars_electronica\cms_layou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9316" y="3352800"/>
            <a:ext cx="4588685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1671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114301"/>
            <a:ext cx="1219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457189"/>
            <a:r>
              <a:rPr lang="en-US" sz="2400" b="1" dirty="0">
                <a:solidFill>
                  <a:srgbClr val="FF0000"/>
                </a:solidFill>
                <a:latin typeface="Arial"/>
              </a:rPr>
              <a:t>Bubble Chamber versus Silicon Tracker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90"/>
          <a:stretch/>
        </p:blipFill>
        <p:spPr>
          <a:xfrm>
            <a:off x="857250" y="901780"/>
            <a:ext cx="3632200" cy="510738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fld id="{6DDAAA4F-B066-4A7B-BF3F-CF49F130BA7F}" type="slidenum">
              <a:rPr lang="en-US">
                <a:solidFill>
                  <a:srgbClr val="000000"/>
                </a:solidFill>
              </a:rPr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D718DB-3FBE-A449-9E7E-EC2E51DF63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7468" y="1576945"/>
            <a:ext cx="5416798" cy="3757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44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1367" y="3314700"/>
            <a:ext cx="19223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GB" sz="1350" dirty="0">
                <a:solidFill>
                  <a:srgbClr val="000000"/>
                </a:solidFill>
                <a:latin typeface="Arial" charset="0"/>
              </a:rPr>
              <a:t>Candidate Higgs </a:t>
            </a:r>
            <a:r>
              <a:rPr lang="en-GB" sz="1350" dirty="0">
                <a:solidFill>
                  <a:srgbClr val="000000"/>
                </a:solidFill>
                <a:latin typeface="Arial" charset="0"/>
                <a:sym typeface="Wingdings"/>
              </a:rPr>
              <a:t> 4e</a:t>
            </a:r>
            <a:endParaRPr lang="en-GB" sz="135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40614" y="3314700"/>
            <a:ext cx="19255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GB" sz="1350" dirty="0">
                <a:solidFill>
                  <a:srgbClr val="000000"/>
                </a:solidFill>
                <a:latin typeface="Arial" charset="0"/>
              </a:rPr>
              <a:t>Candidate Higgs </a:t>
            </a:r>
            <a:r>
              <a:rPr lang="en-GB" sz="1350" dirty="0">
                <a:solidFill>
                  <a:srgbClr val="000000"/>
                </a:solidFill>
                <a:latin typeface="Arial" charset="0"/>
                <a:sym typeface="Wingdings"/>
              </a:rPr>
              <a:t> 4μ</a:t>
            </a:r>
            <a:endParaRPr lang="en-GB" sz="135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50" y="3722224"/>
            <a:ext cx="3761678" cy="25798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1" y="6409551"/>
            <a:ext cx="21178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GB" sz="1350" dirty="0">
                <a:solidFill>
                  <a:srgbClr val="000000"/>
                </a:solidFill>
                <a:latin typeface="Arial" charset="0"/>
              </a:rPr>
              <a:t>Candidate Higgs </a:t>
            </a:r>
            <a:r>
              <a:rPr lang="en-GB" sz="1350" dirty="0">
                <a:solidFill>
                  <a:srgbClr val="000000"/>
                </a:solidFill>
                <a:latin typeface="Arial" charset="0"/>
                <a:sym typeface="Wingdings"/>
              </a:rPr>
              <a:t> 2μ2e</a:t>
            </a:r>
            <a:endParaRPr lang="en-GB" sz="135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36585" y="6409551"/>
            <a:ext cx="24897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GB" sz="1350" dirty="0">
                <a:solidFill>
                  <a:srgbClr val="000000"/>
                </a:solidFill>
                <a:latin typeface="Arial" charset="0"/>
              </a:rPr>
              <a:t>Candidate Higgs </a:t>
            </a:r>
            <a:r>
              <a:rPr lang="en-GB" sz="1350" dirty="0">
                <a:solidFill>
                  <a:srgbClr val="000000"/>
                </a:solidFill>
                <a:latin typeface="Arial" charset="0"/>
                <a:sym typeface="Wingdings"/>
              </a:rPr>
              <a:t> 2 photons</a:t>
            </a:r>
            <a:endParaRPr lang="en-GB" sz="135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50" y="769666"/>
            <a:ext cx="4299270" cy="25777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681379"/>
            <a:ext cx="2893866" cy="26028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4241" y="3924837"/>
            <a:ext cx="3723063" cy="238838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491" y="688348"/>
            <a:ext cx="3596852" cy="2595917"/>
          </a:xfrm>
          <a:prstGeom prst="rect">
            <a:avLst/>
          </a:prstGeom>
        </p:spPr>
      </p:pic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0" y="63733"/>
            <a:ext cx="1219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457189"/>
            <a:r>
              <a:rPr lang="en-US" sz="2400" b="1" dirty="0">
                <a:solidFill>
                  <a:srgbClr val="FF0000"/>
                </a:solidFill>
                <a:latin typeface="Arial"/>
              </a:rPr>
              <a:t>Candidate Higgs Events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fld id="{6DDAAA4F-B066-4A7B-BF3F-CF49F130BA7F}" type="slidenum">
              <a:rPr lang="en-US">
                <a:solidFill>
                  <a:srgbClr val="000000"/>
                </a:solidFill>
              </a:rPr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1143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scan00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352800"/>
            <a:ext cx="4648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Rectangle 5"/>
          <p:cNvSpPr>
            <a:spLocks noChangeArrowheads="1"/>
          </p:cNvSpPr>
          <p:nvPr/>
        </p:nvSpPr>
        <p:spPr bwMode="auto">
          <a:xfrm>
            <a:off x="2070100" y="1038414"/>
            <a:ext cx="7543800" cy="3211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Statistical (quite complex) analysis of multiple coulomb collisions (Rutherford scattering at the nuclei of the detector material) gives:</a:t>
            </a:r>
          </a:p>
          <a:p>
            <a:endParaRPr lang="en-US" sz="1600" dirty="0">
              <a:solidFill>
                <a:srgbClr val="002060"/>
              </a:solidFill>
            </a:endParaRPr>
          </a:p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Probability that a particle is defected by an angle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sym typeface="Symbol" pitchFamily="18" charset="2"/>
              </a:rPr>
              <a:t> after travelling a distance x in the material is given by a Gaussian distribution with sigma of:</a:t>
            </a:r>
          </a:p>
          <a:p>
            <a:endParaRPr lang="en-US" sz="1600" b="1" dirty="0">
              <a:solidFill>
                <a:srgbClr val="002060"/>
              </a:solidFill>
              <a:sym typeface="Symbol" pitchFamily="18" charset="2"/>
            </a:endParaRPr>
          </a:p>
          <a:p>
            <a:endParaRPr lang="en-US" sz="1600" b="1" baseline="-25000" dirty="0">
              <a:solidFill>
                <a:srgbClr val="002060"/>
              </a:solidFill>
              <a:sym typeface="Symbol" pitchFamily="18" charset="2"/>
            </a:endParaRPr>
          </a:p>
          <a:p>
            <a:endParaRPr lang="en-US" sz="1600" b="1" baseline="-25000" dirty="0">
              <a:solidFill>
                <a:srgbClr val="002060"/>
              </a:solidFill>
              <a:sym typeface="Symbol" pitchFamily="18" charset="2"/>
            </a:endParaRPr>
          </a:p>
          <a:p>
            <a:endParaRPr lang="en-US" sz="1600" b="1" baseline="-25000" dirty="0">
              <a:solidFill>
                <a:srgbClr val="002060"/>
              </a:solidFill>
              <a:sym typeface="Symbol" pitchFamily="18" charset="2"/>
            </a:endParaRPr>
          </a:p>
          <a:p>
            <a:endParaRPr lang="en-US" sz="1600" b="1" baseline="-25000" dirty="0">
              <a:solidFill>
                <a:srgbClr val="002060"/>
              </a:solidFill>
              <a:sym typeface="Symbol" pitchFamily="18" charset="2"/>
            </a:endParaRPr>
          </a:p>
          <a:p>
            <a:endParaRPr lang="en-US" sz="1600" b="1" dirty="0">
              <a:solidFill>
                <a:srgbClr val="002060"/>
              </a:solidFill>
              <a:sym typeface="Symbol" pitchFamily="18" charset="2"/>
            </a:endParaRPr>
          </a:p>
          <a:p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X</a:t>
            </a:r>
            <a:r>
              <a:rPr lang="en-US" sz="1600" baseline="-25000" dirty="0">
                <a:solidFill>
                  <a:srgbClr val="002060"/>
                </a:solidFill>
                <a:sym typeface="Symbol" pitchFamily="18" charset="2"/>
              </a:rPr>
              <a:t>0 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... Radiation length of the material</a:t>
            </a:r>
          </a:p>
          <a:p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Z</a:t>
            </a:r>
            <a:r>
              <a:rPr lang="en-US" sz="1600" baseline="-25000" dirty="0">
                <a:solidFill>
                  <a:srgbClr val="002060"/>
                </a:solidFill>
                <a:sym typeface="Symbol" pitchFamily="18" charset="2"/>
              </a:rPr>
              <a:t>1 </a:t>
            </a:r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... Charge of the particle</a:t>
            </a:r>
          </a:p>
          <a:p>
            <a:r>
              <a:rPr lang="en-US" sz="1600" dirty="0">
                <a:solidFill>
                  <a:srgbClr val="002060"/>
                </a:solidFill>
                <a:sym typeface="Symbol" pitchFamily="18" charset="2"/>
              </a:rPr>
              <a:t>p ...  Momentum of the particle</a:t>
            </a:r>
            <a:endParaRPr lang="en-US" sz="1600" baseline="-25000" dirty="0">
              <a:solidFill>
                <a:srgbClr val="002060"/>
              </a:solidFill>
              <a:sym typeface="Symbol" pitchFamily="18" charset="2"/>
            </a:endParaRPr>
          </a:p>
        </p:txBody>
      </p:sp>
      <p:sp>
        <p:nvSpPr>
          <p:cNvPr id="38916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DB9A03-22E7-4A6D-965C-B05D2B48C445}" type="slidenum">
              <a:rPr lang="en-US" smtClean="0">
                <a:solidFill>
                  <a:srgbClr val="000000"/>
                </a:solidFill>
                <a:latin typeface="Arial" charset="0"/>
              </a:rPr>
              <a:pPr/>
              <a:t>18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8918" name="TextBox 8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Multiple Scattering</a:t>
            </a:r>
          </a:p>
        </p:txBody>
      </p:sp>
      <p:pic>
        <p:nvPicPr>
          <p:cNvPr id="3891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1" y="2514601"/>
            <a:ext cx="300037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scan0061"/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52600" y="4724401"/>
            <a:ext cx="5245100" cy="783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981200" y="5539246"/>
            <a:ext cx="8686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For small deflection of the particles by our detector we want: </a:t>
            </a:r>
          </a:p>
          <a:p>
            <a:r>
              <a:rPr lang="en-US" sz="1600" dirty="0">
                <a:solidFill>
                  <a:srgbClr val="006600"/>
                </a:solidFill>
                <a:sym typeface="Wingdings"/>
              </a:rPr>
              <a:t> </a:t>
            </a:r>
            <a:r>
              <a:rPr lang="en-US" sz="1600" dirty="0">
                <a:solidFill>
                  <a:srgbClr val="006600"/>
                </a:solidFill>
              </a:rPr>
              <a:t>Large Radiation length X</a:t>
            </a:r>
            <a:r>
              <a:rPr lang="en-US" sz="1600" baseline="-25000" dirty="0">
                <a:solidFill>
                  <a:srgbClr val="006600"/>
                </a:solidFill>
              </a:rPr>
              <a:t>0</a:t>
            </a:r>
            <a:r>
              <a:rPr lang="en-US" sz="1600" dirty="0">
                <a:solidFill>
                  <a:srgbClr val="006600"/>
                </a:solidFill>
              </a:rPr>
              <a:t> – i.e. low Z and low density material (Be, C …)</a:t>
            </a:r>
          </a:p>
          <a:p>
            <a:r>
              <a:rPr lang="en-US" sz="1600" dirty="0">
                <a:solidFill>
                  <a:srgbClr val="006600"/>
                </a:solidFill>
                <a:sym typeface="Wingdings"/>
              </a:rPr>
              <a:t> Small x i.e. very thin detector elements.</a:t>
            </a:r>
            <a:endParaRPr lang="en-US" sz="1600" dirty="0">
              <a:solidFill>
                <a:srgbClr val="006600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73501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168DE8-AC4F-DC4A-B74F-091FF9157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70" y="527708"/>
            <a:ext cx="10251930" cy="61727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F70B76-4769-1443-810F-463D7E92DB91}"/>
              </a:ext>
            </a:extLst>
          </p:cNvPr>
          <p:cNvSpPr txBox="1"/>
          <p:nvPr/>
        </p:nvSpPr>
        <p:spPr>
          <a:xfrm>
            <a:off x="2996587" y="583894"/>
            <a:ext cx="1769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Radiation Length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8DB0A7-9731-3A47-9818-0E62E0D586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7135" y="152400"/>
            <a:ext cx="3241955" cy="2514600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12584ED-9155-3A48-879A-F9DB70BC51DA}"/>
              </a:ext>
            </a:extLst>
          </p:cNvPr>
          <p:cNvSpPr/>
          <p:nvPr/>
        </p:nvSpPr>
        <p:spPr>
          <a:xfrm>
            <a:off x="1476353" y="1409700"/>
            <a:ext cx="1327807" cy="15773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50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600" b="1" dirty="0">
                <a:solidFill>
                  <a:srgbClr val="FF0000"/>
                </a:solidFill>
              </a:rPr>
              <a:t>Standard Model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1000" y="852828"/>
            <a:ext cx="5715000" cy="4578781"/>
            <a:chOff x="609600" y="702235"/>
            <a:chExt cx="6781800" cy="5112181"/>
          </a:xfrm>
        </p:grpSpPr>
        <p:pic>
          <p:nvPicPr>
            <p:cNvPr id="2" name="Picture 3" descr="C:\X\lectures\ars_electronica\SMelementsEnglish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253" t="-997"/>
            <a:stretch/>
          </p:blipFill>
          <p:spPr bwMode="auto">
            <a:xfrm>
              <a:off x="609600" y="702235"/>
              <a:ext cx="6781800" cy="4153647"/>
            </a:xfrm>
            <a:prstGeom prst="rect">
              <a:avLst/>
            </a:prstGeom>
            <a:noFill/>
          </p:spPr>
        </p:pic>
        <p:pic>
          <p:nvPicPr>
            <p:cNvPr id="5" name="Picture 3" descr="C:\X\lectures\ars_electronica\SMelementsEnglish.jpg"/>
            <p:cNvPicPr>
              <a:picLocks noChangeAspect="1" noChangeArrowheads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178423" y="4800600"/>
              <a:ext cx="3823447" cy="1013816"/>
            </a:xfrm>
            <a:prstGeom prst="rect">
              <a:avLst/>
            </a:prstGeom>
            <a:noFill/>
          </p:spPr>
        </p:pic>
        <p:pic>
          <p:nvPicPr>
            <p:cNvPr id="6" name="Picture 3" descr="C:\X\lectures\ars_electronica\SMelementsEnglish.jpg"/>
            <p:cNvPicPr>
              <a:picLocks noChangeAspect="1" noChangeArrowheads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0800000">
              <a:off x="5988423" y="4770718"/>
              <a:ext cx="522941" cy="1013816"/>
            </a:xfrm>
            <a:prstGeom prst="rect">
              <a:avLst/>
            </a:prstGeom>
            <a:noFill/>
          </p:spPr>
        </p:pic>
      </p:grpSp>
      <p:sp>
        <p:nvSpPr>
          <p:cNvPr id="9" name="Rectangle 8"/>
          <p:cNvSpPr/>
          <p:nvPr/>
        </p:nvSpPr>
        <p:spPr>
          <a:xfrm>
            <a:off x="6611079" y="1314880"/>
            <a:ext cx="415983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‘Completed’ with the discovery of the Higgs particle.</a:t>
            </a:r>
          </a:p>
          <a:p>
            <a:endParaRPr lang="en-US" dirty="0">
              <a:solidFill>
                <a:srgbClr val="000090"/>
              </a:solidFill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Verified and confirmed quantitatively with incredible precision. 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No hint where to find solutions for unresolved questions like </a:t>
            </a:r>
          </a:p>
          <a:p>
            <a:r>
              <a:rPr lang="en-US" dirty="0">
                <a:solidFill>
                  <a:srgbClr val="002060"/>
                </a:solidFill>
              </a:rPr>
              <a:t>dark matter, matter-antimatter asymmetry, dark energy …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We need new tricks, new tools, more precision … to make progress !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dirty="0">
              <a:solidFill>
                <a:srgbClr val="000090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97539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Grp="1" noChangeAspect="1"/>
          </p:cNvGraphicFramePr>
          <p:nvPr>
            <p:extLst/>
          </p:nvPr>
        </p:nvGraphicFramePr>
        <p:xfrm>
          <a:off x="4337051" y="2628900"/>
          <a:ext cx="1611313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7" name="Equation" r:id="rId3" imgW="1168400" imgH="533400" progId="Equation.3">
                  <p:embed/>
                </p:oleObj>
              </mc:Choice>
              <mc:Fallback>
                <p:oleObj name="Equation" r:id="rId3" imgW="1168400" imgH="533400" progId="Equation.3">
                  <p:embed/>
                  <p:pic>
                    <p:nvPicPr>
                      <p:cNvPr id="1229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7051" y="2628900"/>
                        <a:ext cx="1611313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3"/>
          <p:cNvGraphicFramePr>
            <a:graphicFrameLocks noGrp="1" noChangeAspect="1"/>
          </p:cNvGraphicFramePr>
          <p:nvPr>
            <p:extLst/>
          </p:nvPr>
        </p:nvGraphicFramePr>
        <p:xfrm>
          <a:off x="6424614" y="2332039"/>
          <a:ext cx="2390775" cy="72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8" name="Equation" r:id="rId5" imgW="1422400" imgH="431800" progId="Equation.3">
                  <p:embed/>
                </p:oleObj>
              </mc:Choice>
              <mc:Fallback>
                <p:oleObj name="Equation" r:id="rId5" imgW="1422400" imgH="431800" progId="Equation.3">
                  <p:embed/>
                  <p:pic>
                    <p:nvPicPr>
                      <p:cNvPr id="12291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4614" y="2332039"/>
                        <a:ext cx="2390775" cy="725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4"/>
          <p:cNvGraphicFramePr>
            <a:graphicFrameLocks noGrp="1" noChangeAspect="1"/>
          </p:cNvGraphicFramePr>
          <p:nvPr>
            <p:extLst/>
          </p:nvPr>
        </p:nvGraphicFramePr>
        <p:xfrm>
          <a:off x="6743701" y="3422650"/>
          <a:ext cx="1293813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9" name="Equation" r:id="rId7" imgW="571500" imgH="215900" progId="Equation.3">
                  <p:embed/>
                </p:oleObj>
              </mc:Choice>
              <mc:Fallback>
                <p:oleObj name="Equation" r:id="rId7" imgW="571500" imgH="215900" progId="Equation.3">
                  <p:embed/>
                  <p:pic>
                    <p:nvPicPr>
                      <p:cNvPr id="12292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43701" y="3422650"/>
                        <a:ext cx="1293813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Text Box 29"/>
          <p:cNvSpPr txBox="1">
            <a:spLocks noChangeArrowheads="1"/>
          </p:cNvSpPr>
          <p:nvPr/>
        </p:nvSpPr>
        <p:spPr bwMode="auto">
          <a:xfrm>
            <a:off x="1570038" y="4094163"/>
            <a:ext cx="1319212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US" b="0">
                <a:solidFill>
                  <a:srgbClr val="000000"/>
                </a:solidFill>
              </a:rPr>
              <a:t>detector layer 1</a:t>
            </a:r>
            <a:endParaRPr lang="en-US" b="0">
              <a:solidFill>
                <a:prstClr val="black"/>
              </a:solidFill>
            </a:endParaRPr>
          </a:p>
        </p:txBody>
      </p:sp>
      <p:sp>
        <p:nvSpPr>
          <p:cNvPr id="12294" name="Text Box 30"/>
          <p:cNvSpPr txBox="1">
            <a:spLocks noChangeArrowheads="1"/>
          </p:cNvSpPr>
          <p:nvPr/>
        </p:nvSpPr>
        <p:spPr bwMode="auto">
          <a:xfrm>
            <a:off x="1570038" y="3255962"/>
            <a:ext cx="1281112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US" b="0">
                <a:solidFill>
                  <a:srgbClr val="000000"/>
                </a:solidFill>
              </a:rPr>
              <a:t>detector layer 2</a:t>
            </a:r>
            <a:endParaRPr lang="en-US" b="0">
              <a:solidFill>
                <a:prstClr val="black"/>
              </a:solidFill>
            </a:endParaRPr>
          </a:p>
        </p:txBody>
      </p:sp>
      <p:sp>
        <p:nvSpPr>
          <p:cNvPr id="12295" name="Rectangle 35"/>
          <p:cNvSpPr>
            <a:spLocks noChangeArrowheads="1"/>
          </p:cNvSpPr>
          <p:nvPr/>
        </p:nvSpPr>
        <p:spPr bwMode="auto">
          <a:xfrm>
            <a:off x="3733800" y="914400"/>
            <a:ext cx="4191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200"/>
            <a:r>
              <a:rPr kumimoji="1" lang="en-US" dirty="0">
                <a:solidFill>
                  <a:prstClr val="black"/>
                </a:solidFill>
                <a:latin typeface="Calibri"/>
              </a:rPr>
              <a:t>pointing resolution = (  a   </a:t>
            </a:r>
            <a:r>
              <a:rPr kumimoji="1" lang="en-US" dirty="0">
                <a:solidFill>
                  <a:prstClr val="black"/>
                </a:solidFill>
                <a:latin typeface="Calibri"/>
                <a:sym typeface="Symbol" charset="0"/>
              </a:rPr>
              <a:t>   b  ) m</a:t>
            </a:r>
          </a:p>
        </p:txBody>
      </p:sp>
      <p:sp>
        <p:nvSpPr>
          <p:cNvPr id="12296" name="Text Box 36"/>
          <p:cNvSpPr txBox="1">
            <a:spLocks noChangeArrowheads="1"/>
          </p:cNvSpPr>
          <p:nvPr/>
        </p:nvSpPr>
        <p:spPr bwMode="auto">
          <a:xfrm>
            <a:off x="4114801" y="1524000"/>
            <a:ext cx="7397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US" b="0" dirty="0">
                <a:solidFill>
                  <a:prstClr val="black"/>
                </a:solidFill>
              </a:rPr>
              <a:t>from</a:t>
            </a:r>
          </a:p>
          <a:p>
            <a:pPr defTabSz="457200" eaLnBrk="1" hangingPunct="1"/>
            <a:r>
              <a:rPr lang="en-US" b="0" dirty="0">
                <a:solidFill>
                  <a:prstClr val="black"/>
                </a:solidFill>
              </a:rPr>
              <a:t>detector</a:t>
            </a:r>
          </a:p>
          <a:p>
            <a:pPr defTabSz="457200" eaLnBrk="1" hangingPunct="1"/>
            <a:r>
              <a:rPr lang="en-US" b="0" dirty="0">
                <a:solidFill>
                  <a:prstClr val="black"/>
                </a:solidFill>
              </a:rPr>
              <a:t>position</a:t>
            </a:r>
          </a:p>
          <a:p>
            <a:pPr defTabSz="457200" eaLnBrk="1" hangingPunct="1"/>
            <a:r>
              <a:rPr lang="en-US" b="0" dirty="0">
                <a:solidFill>
                  <a:prstClr val="black"/>
                </a:solidFill>
              </a:rPr>
              <a:t>error</a:t>
            </a:r>
          </a:p>
        </p:txBody>
      </p:sp>
      <p:sp>
        <p:nvSpPr>
          <p:cNvPr id="12297" name="Line 59"/>
          <p:cNvSpPr>
            <a:spLocks noChangeShapeType="1"/>
          </p:cNvSpPr>
          <p:nvPr/>
        </p:nvSpPr>
        <p:spPr bwMode="auto">
          <a:xfrm flipH="1">
            <a:off x="4952996" y="1371600"/>
            <a:ext cx="990604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sp>
        <p:nvSpPr>
          <p:cNvPr id="12298" name="Text Box 60"/>
          <p:cNvSpPr txBox="1">
            <a:spLocks noChangeArrowheads="1"/>
          </p:cNvSpPr>
          <p:nvPr/>
        </p:nvSpPr>
        <p:spPr bwMode="auto">
          <a:xfrm>
            <a:off x="7315201" y="1600201"/>
            <a:ext cx="849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US" b="0" dirty="0">
                <a:solidFill>
                  <a:prstClr val="black"/>
                </a:solidFill>
              </a:rPr>
              <a:t>from</a:t>
            </a:r>
          </a:p>
          <a:p>
            <a:pPr defTabSz="457200" eaLnBrk="1" hangingPunct="1"/>
            <a:r>
              <a:rPr lang="en-US" b="0" dirty="0">
                <a:solidFill>
                  <a:prstClr val="black"/>
                </a:solidFill>
              </a:rPr>
              <a:t>coulomb</a:t>
            </a:r>
          </a:p>
          <a:p>
            <a:pPr defTabSz="457200" eaLnBrk="1" hangingPunct="1"/>
            <a:r>
              <a:rPr lang="en-US" b="0" dirty="0">
                <a:solidFill>
                  <a:prstClr val="black"/>
                </a:solidFill>
              </a:rPr>
              <a:t>scattering</a:t>
            </a:r>
          </a:p>
        </p:txBody>
      </p:sp>
      <p:sp>
        <p:nvSpPr>
          <p:cNvPr id="12299" name="Line 61"/>
          <p:cNvSpPr>
            <a:spLocks noChangeShapeType="1"/>
          </p:cNvSpPr>
          <p:nvPr/>
        </p:nvSpPr>
        <p:spPr bwMode="auto">
          <a:xfrm>
            <a:off x="6629400" y="13716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2300" name="Group 66"/>
          <p:cNvGrpSpPr>
            <a:grpSpLocks/>
          </p:cNvGrpSpPr>
          <p:nvPr/>
        </p:nvGrpSpPr>
        <p:grpSpPr bwMode="auto">
          <a:xfrm>
            <a:off x="1798638" y="2286000"/>
            <a:ext cx="2544762" cy="2952750"/>
            <a:chOff x="39" y="1116"/>
            <a:chExt cx="1603" cy="1860"/>
          </a:xfrm>
        </p:grpSpPr>
        <p:sp>
          <p:nvSpPr>
            <p:cNvPr id="12340" name="Text Box 67"/>
            <p:cNvSpPr txBox="1">
              <a:spLocks noChangeArrowheads="1"/>
            </p:cNvSpPr>
            <p:nvPr/>
          </p:nvSpPr>
          <p:spPr bwMode="auto">
            <a:xfrm>
              <a:off x="1386" y="2406"/>
              <a:ext cx="256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200" eaLnBrk="1" hangingPunct="1"/>
              <a:r>
                <a:rPr lang="en-US" b="0">
                  <a:solidFill>
                    <a:srgbClr val="000000"/>
                  </a:solidFill>
                </a:rPr>
                <a:t>r</a:t>
              </a:r>
              <a:r>
                <a:rPr lang="en-US" b="0" baseline="-25000">
                  <a:solidFill>
                    <a:srgbClr val="000000"/>
                  </a:solidFill>
                </a:rPr>
                <a:t>2</a:t>
              </a:r>
              <a:endParaRPr lang="en-US" b="0">
                <a:solidFill>
                  <a:prstClr val="black"/>
                </a:solidFill>
              </a:endParaRPr>
            </a:p>
          </p:txBody>
        </p:sp>
        <p:sp>
          <p:nvSpPr>
            <p:cNvPr id="12341" name="Text Box 68"/>
            <p:cNvSpPr txBox="1">
              <a:spLocks noChangeArrowheads="1"/>
            </p:cNvSpPr>
            <p:nvPr/>
          </p:nvSpPr>
          <p:spPr bwMode="auto">
            <a:xfrm>
              <a:off x="972" y="2406"/>
              <a:ext cx="257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200" eaLnBrk="1" hangingPunct="1"/>
              <a:r>
                <a:rPr lang="en-US" b="0">
                  <a:solidFill>
                    <a:srgbClr val="000000"/>
                  </a:solidFill>
                </a:rPr>
                <a:t>r</a:t>
              </a:r>
              <a:r>
                <a:rPr lang="en-US" b="0" baseline="-25000">
                  <a:solidFill>
                    <a:srgbClr val="000000"/>
                  </a:solidFill>
                </a:rPr>
                <a:t>1</a:t>
              </a:r>
              <a:endParaRPr lang="en-US" b="0">
                <a:solidFill>
                  <a:prstClr val="black"/>
                </a:solidFill>
              </a:endParaRPr>
            </a:p>
          </p:txBody>
        </p:sp>
        <p:sp>
          <p:nvSpPr>
            <p:cNvPr id="12342" name="Text Box 69"/>
            <p:cNvSpPr txBox="1">
              <a:spLocks noChangeArrowheads="1"/>
            </p:cNvSpPr>
            <p:nvPr/>
          </p:nvSpPr>
          <p:spPr bwMode="auto">
            <a:xfrm>
              <a:off x="831" y="2773"/>
              <a:ext cx="56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200" eaLnBrk="1" hangingPunct="1"/>
              <a:r>
                <a:rPr lang="en-US" b="0">
                  <a:solidFill>
                    <a:srgbClr val="000000"/>
                  </a:solidFill>
                </a:rPr>
                <a:t>true vertex</a:t>
              </a:r>
              <a:endParaRPr lang="en-US" b="0">
                <a:solidFill>
                  <a:prstClr val="black"/>
                </a:solidFill>
              </a:endParaRPr>
            </a:p>
          </p:txBody>
        </p:sp>
        <p:sp>
          <p:nvSpPr>
            <p:cNvPr id="12343" name="Text Box 70"/>
            <p:cNvSpPr txBox="1">
              <a:spLocks noChangeArrowheads="1"/>
            </p:cNvSpPr>
            <p:nvPr/>
          </p:nvSpPr>
          <p:spPr bwMode="auto">
            <a:xfrm>
              <a:off x="39" y="2648"/>
              <a:ext cx="55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200" eaLnBrk="1" hangingPunct="1"/>
              <a:r>
                <a:rPr lang="en-US" b="0">
                  <a:solidFill>
                    <a:srgbClr val="000000"/>
                  </a:solidFill>
                </a:rPr>
                <a:t>perceived</a:t>
              </a:r>
            </a:p>
            <a:p>
              <a:pPr defTabSz="457200" eaLnBrk="1" hangingPunct="1"/>
              <a:r>
                <a:rPr lang="en-US" b="0">
                  <a:solidFill>
                    <a:srgbClr val="000000"/>
                  </a:solidFill>
                </a:rPr>
                <a:t> vertex</a:t>
              </a:r>
              <a:endParaRPr lang="en-US" b="0">
                <a:solidFill>
                  <a:prstClr val="black"/>
                </a:solidFill>
              </a:endParaRPr>
            </a:p>
          </p:txBody>
        </p:sp>
        <p:sp>
          <p:nvSpPr>
            <p:cNvPr id="12344" name="Line 71"/>
            <p:cNvSpPr>
              <a:spLocks noChangeShapeType="1"/>
            </p:cNvSpPr>
            <p:nvPr/>
          </p:nvSpPr>
          <p:spPr bwMode="auto">
            <a:xfrm>
              <a:off x="183" y="2814"/>
              <a:ext cx="1425" cy="0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345" name="Line 72"/>
            <p:cNvSpPr>
              <a:spLocks noChangeShapeType="1"/>
            </p:cNvSpPr>
            <p:nvPr/>
          </p:nvSpPr>
          <p:spPr bwMode="auto">
            <a:xfrm>
              <a:off x="461" y="2200"/>
              <a:ext cx="69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346" name="Line 73"/>
            <p:cNvSpPr>
              <a:spLocks noChangeShapeType="1"/>
            </p:cNvSpPr>
            <p:nvPr/>
          </p:nvSpPr>
          <p:spPr bwMode="auto">
            <a:xfrm>
              <a:off x="461" y="1632"/>
              <a:ext cx="104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12347" name="Group 74"/>
            <p:cNvGrpSpPr>
              <a:grpSpLocks/>
            </p:cNvGrpSpPr>
            <p:nvPr/>
          </p:nvGrpSpPr>
          <p:grpSpPr bwMode="auto">
            <a:xfrm>
              <a:off x="667" y="2149"/>
              <a:ext cx="91" cy="95"/>
              <a:chOff x="1362" y="2832"/>
              <a:chExt cx="126" cy="96"/>
            </a:xfrm>
          </p:grpSpPr>
          <p:sp>
            <p:nvSpPr>
              <p:cNvPr id="12373" name="Line 75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374" name="Line 76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2348" name="Group 77"/>
            <p:cNvGrpSpPr>
              <a:grpSpLocks/>
            </p:cNvGrpSpPr>
            <p:nvPr/>
          </p:nvGrpSpPr>
          <p:grpSpPr bwMode="auto">
            <a:xfrm>
              <a:off x="473" y="2771"/>
              <a:ext cx="91" cy="95"/>
              <a:chOff x="1362" y="2832"/>
              <a:chExt cx="126" cy="96"/>
            </a:xfrm>
          </p:grpSpPr>
          <p:sp>
            <p:nvSpPr>
              <p:cNvPr id="12371" name="Line 78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0099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372" name="Line 79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0099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2349" name="Group 80"/>
            <p:cNvGrpSpPr>
              <a:grpSpLocks/>
            </p:cNvGrpSpPr>
            <p:nvPr/>
          </p:nvGrpSpPr>
          <p:grpSpPr bwMode="auto">
            <a:xfrm>
              <a:off x="849" y="1582"/>
              <a:ext cx="91" cy="95"/>
              <a:chOff x="1362" y="2832"/>
              <a:chExt cx="126" cy="96"/>
            </a:xfrm>
          </p:grpSpPr>
          <p:sp>
            <p:nvSpPr>
              <p:cNvPr id="12369" name="Line 81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370" name="Line 82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2350" name="Group 83"/>
            <p:cNvGrpSpPr>
              <a:grpSpLocks/>
            </p:cNvGrpSpPr>
            <p:nvPr/>
          </p:nvGrpSpPr>
          <p:grpSpPr bwMode="auto">
            <a:xfrm>
              <a:off x="764" y="2771"/>
              <a:ext cx="91" cy="94"/>
              <a:chOff x="1362" y="2832"/>
              <a:chExt cx="126" cy="96"/>
            </a:xfrm>
          </p:grpSpPr>
          <p:sp>
            <p:nvSpPr>
              <p:cNvPr id="12367" name="Line 84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368" name="Line 85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12351" name="Line 86"/>
            <p:cNvSpPr>
              <a:spLocks noChangeShapeType="1"/>
            </p:cNvSpPr>
            <p:nvPr/>
          </p:nvSpPr>
          <p:spPr bwMode="auto">
            <a:xfrm flipV="1">
              <a:off x="809" y="1116"/>
              <a:ext cx="2" cy="169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352" name="Line 87"/>
            <p:cNvSpPr>
              <a:spLocks noChangeShapeType="1"/>
            </p:cNvSpPr>
            <p:nvPr/>
          </p:nvSpPr>
          <p:spPr bwMode="auto">
            <a:xfrm flipV="1">
              <a:off x="519" y="1175"/>
              <a:ext cx="516" cy="16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353" name="Line 88"/>
            <p:cNvSpPr>
              <a:spLocks noChangeShapeType="1"/>
            </p:cNvSpPr>
            <p:nvPr/>
          </p:nvSpPr>
          <p:spPr bwMode="auto">
            <a:xfrm flipV="1">
              <a:off x="1017" y="2200"/>
              <a:ext cx="0" cy="6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354" name="Line 89"/>
            <p:cNvSpPr>
              <a:spLocks noChangeShapeType="1"/>
            </p:cNvSpPr>
            <p:nvPr/>
          </p:nvSpPr>
          <p:spPr bwMode="auto">
            <a:xfrm flipV="1">
              <a:off x="1399" y="1632"/>
              <a:ext cx="0" cy="11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355" name="Rectangle 90"/>
            <p:cNvSpPr>
              <a:spLocks noChangeArrowheads="1"/>
            </p:cNvSpPr>
            <p:nvPr/>
          </p:nvSpPr>
          <p:spPr bwMode="auto">
            <a:xfrm>
              <a:off x="1208" y="1533"/>
              <a:ext cx="41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defTabSz="457200"/>
              <a:r>
                <a:rPr lang="en-US">
                  <a:solidFill>
                    <a:prstClr val="black"/>
                  </a:solidFill>
                  <a:latin typeface="Calibri"/>
                  <a:cs typeface="Times New Roman" charset="0"/>
                </a:rPr>
                <a:t>         </a:t>
              </a: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12356" name="Group 91"/>
            <p:cNvGrpSpPr>
              <a:grpSpLocks/>
            </p:cNvGrpSpPr>
            <p:nvPr/>
          </p:nvGrpSpPr>
          <p:grpSpPr bwMode="auto">
            <a:xfrm>
              <a:off x="764" y="2151"/>
              <a:ext cx="91" cy="95"/>
              <a:chOff x="1362" y="2832"/>
              <a:chExt cx="126" cy="96"/>
            </a:xfrm>
          </p:grpSpPr>
          <p:sp>
            <p:nvSpPr>
              <p:cNvPr id="12365" name="Line 92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366" name="Line 93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2357" name="Group 94"/>
            <p:cNvGrpSpPr>
              <a:grpSpLocks/>
            </p:cNvGrpSpPr>
            <p:nvPr/>
          </p:nvGrpSpPr>
          <p:grpSpPr bwMode="auto">
            <a:xfrm>
              <a:off x="764" y="1581"/>
              <a:ext cx="91" cy="95"/>
              <a:chOff x="1362" y="2832"/>
              <a:chExt cx="126" cy="96"/>
            </a:xfrm>
          </p:grpSpPr>
          <p:sp>
            <p:nvSpPr>
              <p:cNvPr id="12363" name="Line 95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364" name="Line 96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12358" name="Text Box 98"/>
            <p:cNvSpPr txBox="1">
              <a:spLocks noChangeArrowheads="1"/>
            </p:cNvSpPr>
            <p:nvPr/>
          </p:nvSpPr>
          <p:spPr bwMode="auto">
            <a:xfrm>
              <a:off x="567" y="1923"/>
              <a:ext cx="23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200" eaLnBrk="1" hangingPunct="1"/>
              <a:r>
                <a:rPr lang="en-US" b="0" dirty="0">
                  <a:solidFill>
                    <a:prstClr val="black"/>
                  </a:solidFill>
                  <a:sym typeface="Symbol" charset="0"/>
                </a:rPr>
                <a:t></a:t>
              </a:r>
              <a:r>
                <a:rPr lang="en-US" b="0" dirty="0">
                  <a:solidFill>
                    <a:prstClr val="black"/>
                  </a:solidFill>
                  <a:latin typeface="Century Gothic" charset="0"/>
                  <a:sym typeface="Symbol" charset="0"/>
                </a:rPr>
                <a:t>x</a:t>
              </a:r>
            </a:p>
          </p:txBody>
        </p:sp>
        <p:sp>
          <p:nvSpPr>
            <p:cNvPr id="12359" name="Text Box 101"/>
            <p:cNvSpPr txBox="1">
              <a:spLocks noChangeArrowheads="1"/>
            </p:cNvSpPr>
            <p:nvPr/>
          </p:nvSpPr>
          <p:spPr bwMode="auto">
            <a:xfrm>
              <a:off x="769" y="1341"/>
              <a:ext cx="23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200" eaLnBrk="1" hangingPunct="1"/>
              <a:r>
                <a:rPr lang="en-US" b="0">
                  <a:solidFill>
                    <a:prstClr val="black"/>
                  </a:solidFill>
                  <a:sym typeface="Symbol" charset="0"/>
                </a:rPr>
                <a:t></a:t>
              </a:r>
              <a:r>
                <a:rPr lang="en-US" b="0">
                  <a:solidFill>
                    <a:prstClr val="black"/>
                  </a:solidFill>
                  <a:latin typeface="Century Gothic" charset="0"/>
                  <a:sym typeface="Symbol" charset="0"/>
                </a:rPr>
                <a:t>x</a:t>
              </a:r>
            </a:p>
          </p:txBody>
        </p:sp>
        <p:grpSp>
          <p:nvGrpSpPr>
            <p:cNvPr id="12360" name="Group 103"/>
            <p:cNvGrpSpPr>
              <a:grpSpLocks/>
            </p:cNvGrpSpPr>
            <p:nvPr/>
          </p:nvGrpSpPr>
          <p:grpSpPr bwMode="auto">
            <a:xfrm>
              <a:off x="513" y="2796"/>
              <a:ext cx="267" cy="180"/>
              <a:chOff x="1203" y="3141"/>
              <a:chExt cx="267" cy="180"/>
            </a:xfrm>
          </p:grpSpPr>
          <p:sp>
            <p:nvSpPr>
              <p:cNvPr id="12361" name="Text Box 104"/>
              <p:cNvSpPr txBox="1">
                <a:spLocks noChangeArrowheads="1"/>
              </p:cNvSpPr>
              <p:nvPr/>
            </p:nvSpPr>
            <p:spPr bwMode="auto">
              <a:xfrm>
                <a:off x="1276" y="3141"/>
                <a:ext cx="17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457200" eaLnBrk="1" hangingPunct="1"/>
                <a:r>
                  <a:rPr lang="en-US" b="0" dirty="0">
                    <a:solidFill>
                      <a:prstClr val="black"/>
                    </a:solidFill>
                    <a:sym typeface="Symbol" charset="0"/>
                  </a:rPr>
                  <a:t>a</a:t>
                </a:r>
              </a:p>
            </p:txBody>
          </p:sp>
          <p:sp>
            <p:nvSpPr>
              <p:cNvPr id="12362" name="Line 105"/>
              <p:cNvSpPr>
                <a:spLocks noChangeShapeType="1"/>
              </p:cNvSpPr>
              <p:nvPr/>
            </p:nvSpPr>
            <p:spPr bwMode="auto">
              <a:xfrm>
                <a:off x="1203" y="3321"/>
                <a:ext cx="26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grpSp>
        <p:nvGrpSpPr>
          <p:cNvPr id="12301" name="Group 109"/>
          <p:cNvGrpSpPr>
            <a:grpSpLocks/>
          </p:cNvGrpSpPr>
          <p:nvPr/>
        </p:nvGrpSpPr>
        <p:grpSpPr bwMode="auto">
          <a:xfrm>
            <a:off x="7689850" y="2743200"/>
            <a:ext cx="2749550" cy="2471738"/>
            <a:chOff x="3870" y="2634"/>
            <a:chExt cx="1732" cy="1557"/>
          </a:xfrm>
        </p:grpSpPr>
        <p:sp>
          <p:nvSpPr>
            <p:cNvPr id="12310" name="Line 22"/>
            <p:cNvSpPr>
              <a:spLocks noChangeShapeType="1"/>
            </p:cNvSpPr>
            <p:nvPr/>
          </p:nvSpPr>
          <p:spPr bwMode="auto">
            <a:xfrm flipV="1">
              <a:off x="4413" y="3419"/>
              <a:ext cx="351" cy="6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311" name="Line 106"/>
            <p:cNvSpPr>
              <a:spLocks noChangeShapeType="1"/>
            </p:cNvSpPr>
            <p:nvPr/>
          </p:nvSpPr>
          <p:spPr bwMode="auto">
            <a:xfrm flipV="1">
              <a:off x="4770" y="2634"/>
              <a:ext cx="447" cy="7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312" name="Text Box 25"/>
            <p:cNvSpPr txBox="1">
              <a:spLocks noChangeArrowheads="1"/>
            </p:cNvSpPr>
            <p:nvPr/>
          </p:nvSpPr>
          <p:spPr bwMode="auto">
            <a:xfrm>
              <a:off x="5346" y="3621"/>
              <a:ext cx="256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200" eaLnBrk="1" hangingPunct="1"/>
              <a:r>
                <a:rPr lang="en-US" b="0">
                  <a:solidFill>
                    <a:srgbClr val="000000"/>
                  </a:solidFill>
                </a:rPr>
                <a:t>r</a:t>
              </a:r>
              <a:r>
                <a:rPr lang="en-US" b="0" baseline="-25000">
                  <a:solidFill>
                    <a:srgbClr val="000000"/>
                  </a:solidFill>
                </a:rPr>
                <a:t>2</a:t>
              </a:r>
              <a:endParaRPr lang="en-US" b="0">
                <a:solidFill>
                  <a:prstClr val="black"/>
                </a:solidFill>
              </a:endParaRPr>
            </a:p>
          </p:txBody>
        </p:sp>
        <p:sp>
          <p:nvSpPr>
            <p:cNvPr id="12313" name="Text Box 26"/>
            <p:cNvSpPr txBox="1">
              <a:spLocks noChangeArrowheads="1"/>
            </p:cNvSpPr>
            <p:nvPr/>
          </p:nvSpPr>
          <p:spPr bwMode="auto">
            <a:xfrm>
              <a:off x="4932" y="3621"/>
              <a:ext cx="257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200" eaLnBrk="1" hangingPunct="1"/>
              <a:r>
                <a:rPr lang="en-US" b="0">
                  <a:solidFill>
                    <a:srgbClr val="000000"/>
                  </a:solidFill>
                </a:rPr>
                <a:t>r</a:t>
              </a:r>
              <a:r>
                <a:rPr lang="en-US" b="0" baseline="-25000">
                  <a:solidFill>
                    <a:srgbClr val="000000"/>
                  </a:solidFill>
                </a:rPr>
                <a:t>1</a:t>
              </a:r>
              <a:endParaRPr lang="en-US" b="0">
                <a:solidFill>
                  <a:prstClr val="black"/>
                </a:solidFill>
              </a:endParaRPr>
            </a:p>
          </p:txBody>
        </p:sp>
        <p:sp>
          <p:nvSpPr>
            <p:cNvPr id="12314" name="Text Box 32"/>
            <p:cNvSpPr txBox="1">
              <a:spLocks noChangeArrowheads="1"/>
            </p:cNvSpPr>
            <p:nvPr/>
          </p:nvSpPr>
          <p:spPr bwMode="auto">
            <a:xfrm>
              <a:off x="4791" y="3988"/>
              <a:ext cx="56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200" eaLnBrk="1" hangingPunct="1"/>
              <a:r>
                <a:rPr lang="en-US" b="0">
                  <a:solidFill>
                    <a:srgbClr val="000000"/>
                  </a:solidFill>
                </a:rPr>
                <a:t>true vertex</a:t>
              </a:r>
              <a:endParaRPr lang="en-US" b="0">
                <a:solidFill>
                  <a:prstClr val="black"/>
                </a:solidFill>
              </a:endParaRPr>
            </a:p>
          </p:txBody>
        </p:sp>
        <p:sp>
          <p:nvSpPr>
            <p:cNvPr id="12315" name="Text Box 33"/>
            <p:cNvSpPr txBox="1">
              <a:spLocks noChangeArrowheads="1"/>
            </p:cNvSpPr>
            <p:nvPr/>
          </p:nvSpPr>
          <p:spPr bwMode="auto">
            <a:xfrm>
              <a:off x="3870" y="3884"/>
              <a:ext cx="556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200" eaLnBrk="1" hangingPunct="1"/>
              <a:r>
                <a:rPr lang="en-US" b="0">
                  <a:solidFill>
                    <a:srgbClr val="000000"/>
                  </a:solidFill>
                </a:rPr>
                <a:t>perceived</a:t>
              </a:r>
            </a:p>
            <a:p>
              <a:pPr defTabSz="457200" eaLnBrk="1" hangingPunct="1"/>
              <a:r>
                <a:rPr lang="en-US" b="0">
                  <a:solidFill>
                    <a:srgbClr val="000000"/>
                  </a:solidFill>
                </a:rPr>
                <a:t> vertex</a:t>
              </a:r>
              <a:endParaRPr lang="en-US" b="0">
                <a:solidFill>
                  <a:prstClr val="black"/>
                </a:solidFill>
              </a:endParaRPr>
            </a:p>
          </p:txBody>
        </p:sp>
        <p:sp>
          <p:nvSpPr>
            <p:cNvPr id="12316" name="Line 4"/>
            <p:cNvSpPr>
              <a:spLocks noChangeShapeType="1"/>
            </p:cNvSpPr>
            <p:nvPr/>
          </p:nvSpPr>
          <p:spPr bwMode="auto">
            <a:xfrm>
              <a:off x="4143" y="4029"/>
              <a:ext cx="1425" cy="0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317" name="Line 5"/>
            <p:cNvSpPr>
              <a:spLocks noChangeShapeType="1"/>
            </p:cNvSpPr>
            <p:nvPr/>
          </p:nvSpPr>
          <p:spPr bwMode="auto">
            <a:xfrm>
              <a:off x="4421" y="3415"/>
              <a:ext cx="69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318" name="Line 6"/>
            <p:cNvSpPr>
              <a:spLocks noChangeShapeType="1"/>
            </p:cNvSpPr>
            <p:nvPr/>
          </p:nvSpPr>
          <p:spPr bwMode="auto">
            <a:xfrm>
              <a:off x="4421" y="2847"/>
              <a:ext cx="104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12319" name="Group 10"/>
            <p:cNvGrpSpPr>
              <a:grpSpLocks/>
            </p:cNvGrpSpPr>
            <p:nvPr/>
          </p:nvGrpSpPr>
          <p:grpSpPr bwMode="auto">
            <a:xfrm>
              <a:off x="4370" y="3986"/>
              <a:ext cx="91" cy="95"/>
              <a:chOff x="1362" y="2832"/>
              <a:chExt cx="126" cy="96"/>
            </a:xfrm>
          </p:grpSpPr>
          <p:sp>
            <p:nvSpPr>
              <p:cNvPr id="12338" name="Line 11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0099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339" name="Line 12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0099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2320" name="Group 16"/>
            <p:cNvGrpSpPr>
              <a:grpSpLocks/>
            </p:cNvGrpSpPr>
            <p:nvPr/>
          </p:nvGrpSpPr>
          <p:grpSpPr bwMode="auto">
            <a:xfrm>
              <a:off x="4724" y="3986"/>
              <a:ext cx="91" cy="94"/>
              <a:chOff x="1362" y="2832"/>
              <a:chExt cx="126" cy="96"/>
            </a:xfrm>
          </p:grpSpPr>
          <p:sp>
            <p:nvSpPr>
              <p:cNvPr id="12336" name="Line 17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337" name="Line 18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12321" name="Line 19"/>
            <p:cNvSpPr>
              <a:spLocks noChangeShapeType="1"/>
            </p:cNvSpPr>
            <p:nvPr/>
          </p:nvSpPr>
          <p:spPr bwMode="auto">
            <a:xfrm flipH="1" flipV="1">
              <a:off x="4765" y="3414"/>
              <a:ext cx="4" cy="61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322" name="Line 23"/>
            <p:cNvSpPr>
              <a:spLocks noChangeShapeType="1"/>
            </p:cNvSpPr>
            <p:nvPr/>
          </p:nvSpPr>
          <p:spPr bwMode="auto">
            <a:xfrm flipV="1">
              <a:off x="4977" y="3415"/>
              <a:ext cx="0" cy="6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323" name="Line 24"/>
            <p:cNvSpPr>
              <a:spLocks noChangeShapeType="1"/>
            </p:cNvSpPr>
            <p:nvPr/>
          </p:nvSpPr>
          <p:spPr bwMode="auto">
            <a:xfrm flipV="1">
              <a:off x="5359" y="2847"/>
              <a:ext cx="0" cy="11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324" name="Rectangle 34"/>
            <p:cNvSpPr>
              <a:spLocks noChangeArrowheads="1"/>
            </p:cNvSpPr>
            <p:nvPr/>
          </p:nvSpPr>
          <p:spPr bwMode="auto">
            <a:xfrm>
              <a:off x="5168" y="2748"/>
              <a:ext cx="41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defTabSz="457200"/>
              <a:r>
                <a:rPr lang="en-US">
                  <a:solidFill>
                    <a:prstClr val="black"/>
                  </a:solidFill>
                  <a:latin typeface="Calibri"/>
                  <a:cs typeface="Times New Roman" charset="0"/>
                </a:rPr>
                <a:t>         </a:t>
              </a:r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12325" name="Group 38"/>
            <p:cNvGrpSpPr>
              <a:grpSpLocks/>
            </p:cNvGrpSpPr>
            <p:nvPr/>
          </p:nvGrpSpPr>
          <p:grpSpPr bwMode="auto">
            <a:xfrm>
              <a:off x="4724" y="3366"/>
              <a:ext cx="91" cy="95"/>
              <a:chOff x="1362" y="2832"/>
              <a:chExt cx="126" cy="96"/>
            </a:xfrm>
          </p:grpSpPr>
          <p:sp>
            <p:nvSpPr>
              <p:cNvPr id="12334" name="Line 39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335" name="Line 40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2326" name="Group 41"/>
            <p:cNvGrpSpPr>
              <a:grpSpLocks/>
            </p:cNvGrpSpPr>
            <p:nvPr/>
          </p:nvGrpSpPr>
          <p:grpSpPr bwMode="auto">
            <a:xfrm>
              <a:off x="5054" y="2796"/>
              <a:ext cx="91" cy="95"/>
              <a:chOff x="1362" y="2832"/>
              <a:chExt cx="126" cy="96"/>
            </a:xfrm>
          </p:grpSpPr>
          <p:sp>
            <p:nvSpPr>
              <p:cNvPr id="12332" name="Line 42"/>
              <p:cNvSpPr>
                <a:spLocks noChangeShapeType="1"/>
              </p:cNvSpPr>
              <p:nvPr/>
            </p:nvSpPr>
            <p:spPr bwMode="auto">
              <a:xfrm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333" name="Line 43"/>
              <p:cNvSpPr>
                <a:spLocks noChangeShapeType="1"/>
              </p:cNvSpPr>
              <p:nvPr/>
            </p:nvSpPr>
            <p:spPr bwMode="auto">
              <a:xfrm flipH="1">
                <a:off x="1362" y="2832"/>
                <a:ext cx="126" cy="9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2327" name="Group 57"/>
            <p:cNvGrpSpPr>
              <a:grpSpLocks/>
            </p:cNvGrpSpPr>
            <p:nvPr/>
          </p:nvGrpSpPr>
          <p:grpSpPr bwMode="auto">
            <a:xfrm>
              <a:off x="4473" y="4009"/>
              <a:ext cx="267" cy="182"/>
              <a:chOff x="1203" y="3139"/>
              <a:chExt cx="267" cy="182"/>
            </a:xfrm>
          </p:grpSpPr>
          <p:sp>
            <p:nvSpPr>
              <p:cNvPr id="12330" name="Text Box 55"/>
              <p:cNvSpPr txBox="1">
                <a:spLocks noChangeArrowheads="1"/>
              </p:cNvSpPr>
              <p:nvPr/>
            </p:nvSpPr>
            <p:spPr bwMode="auto">
              <a:xfrm>
                <a:off x="1272" y="3139"/>
                <a:ext cx="17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defTabSz="457200" eaLnBrk="1" hangingPunct="1"/>
                <a:r>
                  <a:rPr lang="en-US" b="0" dirty="0">
                    <a:solidFill>
                      <a:prstClr val="black"/>
                    </a:solidFill>
                    <a:sym typeface="Symbol" charset="0"/>
                  </a:rPr>
                  <a:t>b</a:t>
                </a:r>
              </a:p>
            </p:txBody>
          </p:sp>
          <p:sp>
            <p:nvSpPr>
              <p:cNvPr id="12331" name="Line 56"/>
              <p:cNvSpPr>
                <a:spLocks noChangeShapeType="1"/>
              </p:cNvSpPr>
              <p:nvPr/>
            </p:nvSpPr>
            <p:spPr bwMode="auto">
              <a:xfrm>
                <a:off x="1203" y="3321"/>
                <a:ext cx="26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12328" name="Line 107"/>
            <p:cNvSpPr>
              <a:spLocks noChangeShapeType="1"/>
            </p:cNvSpPr>
            <p:nvPr/>
          </p:nvSpPr>
          <p:spPr bwMode="auto">
            <a:xfrm flipV="1">
              <a:off x="4767" y="2964"/>
              <a:ext cx="0" cy="4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329" name="Text Box 108"/>
            <p:cNvSpPr txBox="1">
              <a:spLocks noChangeArrowheads="1"/>
            </p:cNvSpPr>
            <p:nvPr/>
          </p:nvSpPr>
          <p:spPr bwMode="auto">
            <a:xfrm>
              <a:off x="4724" y="2877"/>
              <a:ext cx="22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200" eaLnBrk="1" hangingPunct="1"/>
              <a:r>
                <a:rPr lang="en-US" b="0">
                  <a:solidFill>
                    <a:prstClr val="black"/>
                  </a:solidFill>
                  <a:sym typeface="Symbol" charset="0"/>
                </a:rPr>
                <a:t></a:t>
              </a:r>
              <a:r>
                <a:rPr lang="en-US" b="0" baseline="-25000">
                  <a:solidFill>
                    <a:prstClr val="black"/>
                  </a:solidFill>
                  <a:sym typeface="Symbol" charset="0"/>
                </a:rPr>
                <a:t>m</a:t>
              </a:r>
            </a:p>
          </p:txBody>
        </p:sp>
      </p:grpSp>
      <p:sp>
        <p:nvSpPr>
          <p:cNvPr id="88" name="Rectangle 2"/>
          <p:cNvSpPr txBox="1">
            <a:spLocks noChangeArrowheads="1"/>
          </p:cNvSpPr>
          <p:nvPr/>
        </p:nvSpPr>
        <p:spPr>
          <a:xfrm>
            <a:off x="2209800" y="25400"/>
            <a:ext cx="7620000" cy="457200"/>
          </a:xfrm>
          <a:prstGeom prst="rect">
            <a:avLst/>
          </a:prstGeom>
          <a:noFill/>
          <a:ln/>
        </p:spPr>
        <p:txBody>
          <a:bodyPr/>
          <a:lstStyle/>
          <a:p>
            <a:pPr algn="ctr" defTabSz="457200" eaLnBrk="0" hangingPunct="0">
              <a:defRPr/>
            </a:pPr>
            <a:r>
              <a:rPr lang="en-US" sz="2000" kern="0" dirty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What determines the impact parameter resolution?</a:t>
            </a:r>
          </a:p>
        </p:txBody>
      </p:sp>
      <p:sp>
        <p:nvSpPr>
          <p:cNvPr id="12306" name="Line 111"/>
          <p:cNvSpPr>
            <a:spLocks noChangeShapeType="1"/>
          </p:cNvSpPr>
          <p:nvPr/>
        </p:nvSpPr>
        <p:spPr bwMode="auto">
          <a:xfrm>
            <a:off x="6248400" y="1524000"/>
            <a:ext cx="0" cy="4648200"/>
          </a:xfrm>
          <a:prstGeom prst="line">
            <a:avLst/>
          </a:prstGeom>
          <a:noFill/>
          <a:ln w="9525">
            <a:solidFill>
              <a:srgbClr val="002060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defTabSz="457200"/>
            <a:endParaRPr lang="en-US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2307" name="Straight Arrow Connector 90"/>
          <p:cNvCxnSpPr>
            <a:cxnSpLocks noChangeShapeType="1"/>
          </p:cNvCxnSpPr>
          <p:nvPr/>
        </p:nvCxnSpPr>
        <p:spPr bwMode="auto">
          <a:xfrm>
            <a:off x="2994025" y="2951162"/>
            <a:ext cx="2286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2308" name="Straight Arrow Connector 92"/>
          <p:cNvCxnSpPr>
            <a:cxnSpLocks noChangeShapeType="1"/>
          </p:cNvCxnSpPr>
          <p:nvPr/>
        </p:nvCxnSpPr>
        <p:spPr bwMode="auto">
          <a:xfrm>
            <a:off x="2789238" y="3863976"/>
            <a:ext cx="2286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309" name="Text Box 112"/>
          <p:cNvSpPr txBox="1">
            <a:spLocks noChangeArrowheads="1"/>
          </p:cNvSpPr>
          <p:nvPr/>
        </p:nvSpPr>
        <p:spPr bwMode="auto">
          <a:xfrm>
            <a:off x="1676400" y="609600"/>
            <a:ext cx="785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US" sz="1600" dirty="0">
                <a:solidFill>
                  <a:srgbClr val="000090"/>
                </a:solidFill>
              </a:rPr>
              <a:t>Vertex projection from two points: a simplified approach (telescope equation)  </a:t>
            </a:r>
          </a:p>
        </p:txBody>
      </p:sp>
      <p:sp>
        <p:nvSpPr>
          <p:cNvPr id="87" name="Text Box 4"/>
          <p:cNvSpPr txBox="1">
            <a:spLocks noChangeArrowheads="1"/>
          </p:cNvSpPr>
          <p:nvPr/>
        </p:nvSpPr>
        <p:spPr bwMode="auto">
          <a:xfrm>
            <a:off x="1612910" y="39813"/>
            <a:ext cx="7738692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/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What determines the impact parameter resolution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1477962" y="5484397"/>
            <a:ext cx="4419600" cy="1518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90"/>
                </a:solidFill>
              </a:rPr>
              <a:t>Detector Granularity, minimize </a:t>
            </a:r>
            <a:r>
              <a:rPr lang="en-US" sz="1600" dirty="0">
                <a:solidFill>
                  <a:srgbClr val="000090"/>
                </a:solidFill>
                <a:sym typeface="Symbol" charset="0"/>
              </a:rPr>
              <a:t></a:t>
            </a:r>
            <a:r>
              <a:rPr lang="en-US" sz="1600" dirty="0">
                <a:solidFill>
                  <a:srgbClr val="000090"/>
                </a:solidFill>
                <a:latin typeface="Century Gothic" charset="0"/>
                <a:sym typeface="Symbol" charset="0"/>
              </a:rPr>
              <a:t>x:</a:t>
            </a:r>
            <a:endParaRPr lang="en-US" sz="1600" dirty="0">
              <a:solidFill>
                <a:srgbClr val="000090"/>
              </a:solidFill>
            </a:endParaRPr>
          </a:p>
          <a:p>
            <a:endParaRPr lang="en-US" sz="1600" dirty="0">
              <a:solidFill>
                <a:srgbClr val="000090"/>
              </a:solidFill>
            </a:endParaRPr>
          </a:p>
          <a:p>
            <a:r>
              <a:rPr lang="en-US" sz="1600" dirty="0">
                <a:solidFill>
                  <a:srgbClr val="000090"/>
                </a:solidFill>
              </a:rPr>
              <a:t>e.g. 50um pixel and r</a:t>
            </a:r>
            <a:r>
              <a:rPr lang="en-US" sz="1600" baseline="-25000" dirty="0">
                <a:solidFill>
                  <a:srgbClr val="000090"/>
                </a:solidFill>
              </a:rPr>
              <a:t>2</a:t>
            </a:r>
            <a:r>
              <a:rPr lang="en-US" sz="1600" dirty="0">
                <a:solidFill>
                  <a:srgbClr val="000090"/>
                </a:solidFill>
              </a:rPr>
              <a:t> very large compared to r</a:t>
            </a:r>
            <a:r>
              <a:rPr lang="en-US" sz="1600" baseline="-25000" dirty="0">
                <a:solidFill>
                  <a:srgbClr val="000090"/>
                </a:solidFill>
              </a:rPr>
              <a:t>1</a:t>
            </a:r>
          </a:p>
          <a:p>
            <a:endParaRPr lang="en-US" sz="1600" baseline="-25000" dirty="0">
              <a:solidFill>
                <a:srgbClr val="000090"/>
              </a:solidFill>
            </a:endParaRPr>
          </a:p>
          <a:p>
            <a:r>
              <a:rPr lang="en-US" sz="1600" dirty="0">
                <a:solidFill>
                  <a:srgbClr val="000090"/>
                </a:solidFill>
                <a:sym typeface="Wingdings"/>
              </a:rPr>
              <a:t> a=</a:t>
            </a:r>
            <a:r>
              <a:rPr lang="en-US" sz="1600" dirty="0">
                <a:solidFill>
                  <a:srgbClr val="000090"/>
                </a:solidFill>
                <a:sym typeface="Symbol" charset="0"/>
              </a:rPr>
              <a:t></a:t>
            </a:r>
            <a:r>
              <a:rPr lang="en-US" sz="1600" dirty="0">
                <a:solidFill>
                  <a:srgbClr val="000090"/>
                </a:solidFill>
                <a:latin typeface="Century Gothic" charset="0"/>
                <a:sym typeface="Symbol" charset="0"/>
              </a:rPr>
              <a:t>x=50/√12 = 15um</a:t>
            </a:r>
          </a:p>
          <a:p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742908" y="5317172"/>
            <a:ext cx="4419600" cy="1764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90"/>
                </a:solidFill>
              </a:rPr>
              <a:t>First layer as close as possible to the vertex and First layer with minimal amount of material.</a:t>
            </a:r>
          </a:p>
          <a:p>
            <a:endParaRPr lang="en-US" sz="1600" dirty="0">
              <a:solidFill>
                <a:srgbClr val="000090"/>
              </a:solidFill>
            </a:endParaRPr>
          </a:p>
          <a:p>
            <a:r>
              <a:rPr lang="en-US" sz="1600" dirty="0">
                <a:solidFill>
                  <a:srgbClr val="000090"/>
                </a:solidFill>
              </a:rPr>
              <a:t>e.g.  x/X</a:t>
            </a:r>
            <a:r>
              <a:rPr lang="en-US" sz="1600" baseline="-25000" dirty="0">
                <a:solidFill>
                  <a:srgbClr val="000090"/>
                </a:solidFill>
              </a:rPr>
              <a:t>0</a:t>
            </a:r>
            <a:r>
              <a:rPr lang="en-US" sz="1600" dirty="0">
                <a:solidFill>
                  <a:srgbClr val="000090"/>
                </a:solidFill>
              </a:rPr>
              <a:t> = 0.0114, r</a:t>
            </a:r>
            <a:r>
              <a:rPr lang="en-US" sz="1600" baseline="-25000" dirty="0">
                <a:solidFill>
                  <a:srgbClr val="000090"/>
                </a:solidFill>
              </a:rPr>
              <a:t>1</a:t>
            </a:r>
            <a:r>
              <a:rPr lang="en-US" sz="1600" dirty="0">
                <a:solidFill>
                  <a:srgbClr val="000090"/>
                </a:solidFill>
              </a:rPr>
              <a:t>= 39mm</a:t>
            </a:r>
          </a:p>
          <a:p>
            <a:endParaRPr lang="en-US" sz="1600" baseline="-25000" dirty="0">
              <a:solidFill>
                <a:srgbClr val="000090"/>
              </a:solidFill>
              <a:latin typeface="Century Gothic" charset="0"/>
              <a:sym typeface="Symbol" charset="0"/>
            </a:endParaRPr>
          </a:p>
          <a:p>
            <a:r>
              <a:rPr lang="en-US" sz="1600" dirty="0">
                <a:solidFill>
                  <a:srgbClr val="000090"/>
                </a:solidFill>
                <a:latin typeface="Century Gothic" charset="0"/>
                <a:sym typeface="Wingdings"/>
              </a:rPr>
              <a:t> b= 57um for p=1GeV/c</a:t>
            </a:r>
            <a:endParaRPr lang="en-US" sz="1600" dirty="0">
              <a:solidFill>
                <a:srgbClr val="000090"/>
              </a:solidFill>
              <a:latin typeface="Century Gothic" charset="0"/>
              <a:sym typeface="Symbol" charset="0"/>
            </a:endParaRPr>
          </a:p>
          <a:p>
            <a:endParaRPr lang="en-US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1357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8" name="Text Box 4"/>
          <p:cNvSpPr txBox="1">
            <a:spLocks noChangeArrowheads="1"/>
          </p:cNvSpPr>
          <p:nvPr/>
        </p:nvSpPr>
        <p:spPr bwMode="auto">
          <a:xfrm>
            <a:off x="3775076" y="76200"/>
            <a:ext cx="4792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b="0">
                <a:solidFill>
                  <a:schemeClr val="bg1"/>
                </a:solidFill>
                <a:latin typeface="Calibri" charset="0"/>
                <a:cs typeface="Calibri" charset="0"/>
              </a:rPr>
              <a:t>Heavy Flavour – Experimental measurement</a:t>
            </a:r>
          </a:p>
        </p:txBody>
      </p:sp>
      <p:pic>
        <p:nvPicPr>
          <p:cNvPr id="11300" name="Picture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764"/>
          <a:stretch>
            <a:fillRect/>
          </a:stretch>
        </p:blipFill>
        <p:spPr bwMode="auto">
          <a:xfrm>
            <a:off x="640080" y="1950720"/>
            <a:ext cx="4365924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01" name="Text Box 69"/>
          <p:cNvSpPr txBox="1">
            <a:spLocks noChangeArrowheads="1"/>
          </p:cNvSpPr>
          <p:nvPr/>
        </p:nvSpPr>
        <p:spPr bwMode="auto">
          <a:xfrm>
            <a:off x="640080" y="1417320"/>
            <a:ext cx="3730678" cy="339196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0" dirty="0">
                <a:solidFill>
                  <a:srgbClr val="000000"/>
                </a:solidFill>
              </a:rPr>
              <a:t>Impact parameter resolution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43050" y="379697"/>
            <a:ext cx="5006499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Example of ALICE Silicon Tracker</a:t>
            </a:r>
          </a:p>
        </p:txBody>
      </p:sp>
      <p:sp>
        <p:nvSpPr>
          <p:cNvPr id="2" name="Rectangle 1"/>
          <p:cNvSpPr/>
          <p:nvPr/>
        </p:nvSpPr>
        <p:spPr>
          <a:xfrm>
            <a:off x="5693094" y="612130"/>
            <a:ext cx="6146482" cy="5796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For high particle momenta the resolution is dominated by the detector granularity.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For ‘low’ particle momenta i.e. p &lt; 10GeV/c the impact parameter resolution is dominated by the material and distance of the first layer.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  <a:sym typeface="Symbol" pitchFamily="18" charset="2"/>
              </a:rPr>
              <a:t>ALICE 1: x/X</a:t>
            </a:r>
            <a:r>
              <a:rPr lang="en-US" sz="2000" baseline="-25000" dirty="0">
                <a:solidFill>
                  <a:srgbClr val="002060"/>
                </a:solidFill>
                <a:sym typeface="Symbol" pitchFamily="18" charset="2"/>
              </a:rPr>
              <a:t>0</a:t>
            </a:r>
            <a:r>
              <a:rPr lang="en-US" sz="2000" dirty="0">
                <a:solidFill>
                  <a:srgbClr val="002060"/>
                </a:solidFill>
                <a:sym typeface="Symbol" pitchFamily="18" charset="2"/>
              </a:rPr>
              <a:t> = 0.014 and r</a:t>
            </a:r>
            <a:r>
              <a:rPr lang="en-US" sz="2000" baseline="-25000" dirty="0">
                <a:solidFill>
                  <a:srgbClr val="002060"/>
                </a:solidFill>
                <a:sym typeface="Symbol" pitchFamily="18" charset="2"/>
              </a:rPr>
              <a:t>1</a:t>
            </a:r>
            <a:r>
              <a:rPr lang="en-US" sz="2000" dirty="0">
                <a:solidFill>
                  <a:srgbClr val="002060"/>
                </a:solidFill>
                <a:sym typeface="Symbol" pitchFamily="18" charset="2"/>
              </a:rPr>
              <a:t>= 39mm is already very good !</a:t>
            </a:r>
          </a:p>
          <a:p>
            <a:r>
              <a:rPr lang="en-US" sz="2000" dirty="0">
                <a:solidFill>
                  <a:srgbClr val="002060"/>
                </a:solidFill>
                <a:sym typeface="Symbol" pitchFamily="18" charset="2"/>
              </a:rPr>
              <a:t>ALICE 2:  x/X</a:t>
            </a:r>
            <a:r>
              <a:rPr lang="en-US" sz="2000" baseline="-25000" dirty="0">
                <a:solidFill>
                  <a:srgbClr val="002060"/>
                </a:solidFill>
                <a:sym typeface="Symbol" pitchFamily="18" charset="2"/>
              </a:rPr>
              <a:t>0</a:t>
            </a:r>
            <a:r>
              <a:rPr lang="en-US" sz="2000" dirty="0">
                <a:solidFill>
                  <a:srgbClr val="002060"/>
                </a:solidFill>
                <a:sym typeface="Symbol" pitchFamily="18" charset="2"/>
              </a:rPr>
              <a:t> = 0.003 and r</a:t>
            </a:r>
            <a:r>
              <a:rPr lang="en-US" sz="2000" baseline="-25000" dirty="0">
                <a:solidFill>
                  <a:srgbClr val="002060"/>
                </a:solidFill>
                <a:sym typeface="Symbol" pitchFamily="18" charset="2"/>
              </a:rPr>
              <a:t>1</a:t>
            </a:r>
            <a:r>
              <a:rPr lang="en-US" sz="2000" dirty="0">
                <a:solidFill>
                  <a:srgbClr val="002060"/>
                </a:solidFill>
                <a:sym typeface="Symbol" pitchFamily="18" charset="2"/>
              </a:rPr>
              <a:t>= 22mm !</a:t>
            </a:r>
          </a:p>
          <a:p>
            <a:endParaRPr lang="en-US" sz="2000" dirty="0">
              <a:solidFill>
                <a:srgbClr val="002060"/>
              </a:solidFill>
              <a:sym typeface="Symbol" pitchFamily="18" charset="2"/>
            </a:endParaRPr>
          </a:p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  <a:sym typeface="Symbol" pitchFamily="18" charset="2"/>
              </a:rPr>
              <a:t>Future:</a:t>
            </a:r>
          </a:p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  <a:sym typeface="Symbol" pitchFamily="18" charset="2"/>
              </a:rPr>
              <a:t>ALICE ITS 3:  x/X</a:t>
            </a:r>
            <a:r>
              <a:rPr lang="en-US" sz="2000" baseline="-25000" dirty="0">
                <a:solidFill>
                  <a:schemeClr val="accent6">
                    <a:lumMod val="50000"/>
                  </a:schemeClr>
                </a:solidFill>
                <a:sym typeface="Symbol" pitchFamily="18" charset="2"/>
              </a:rPr>
              <a:t>0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sym typeface="Symbol" pitchFamily="18" charset="2"/>
              </a:rPr>
              <a:t> &lt; 0.001 and r</a:t>
            </a:r>
            <a:r>
              <a:rPr lang="en-US" sz="2000" baseline="-25000" dirty="0">
                <a:solidFill>
                  <a:schemeClr val="accent6">
                    <a:lumMod val="50000"/>
                  </a:schemeClr>
                </a:solidFill>
                <a:sym typeface="Symbol" pitchFamily="18" charset="2"/>
              </a:rPr>
              <a:t>1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sym typeface="Symbol" pitchFamily="18" charset="2"/>
              </a:rPr>
              <a:t>= 20mm !</a:t>
            </a:r>
          </a:p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  <a:sym typeface="Symbol" pitchFamily="18" charset="2"/>
              </a:rPr>
              <a:t>ALICE 3:        x&lt;X</a:t>
            </a:r>
            <a:r>
              <a:rPr lang="en-US" sz="2000" baseline="-25000" dirty="0">
                <a:solidFill>
                  <a:schemeClr val="accent6">
                    <a:lumMod val="50000"/>
                  </a:schemeClr>
                </a:solidFill>
                <a:sym typeface="Symbol" pitchFamily="18" charset="2"/>
              </a:rPr>
              <a:t>0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sym typeface="Symbol" pitchFamily="18" charset="2"/>
              </a:rPr>
              <a:t> &lt; 0.001 and r</a:t>
            </a:r>
            <a:r>
              <a:rPr lang="en-US" sz="2000" baseline="-25000" dirty="0">
                <a:solidFill>
                  <a:schemeClr val="accent6">
                    <a:lumMod val="50000"/>
                  </a:schemeClr>
                </a:solidFill>
                <a:sym typeface="Symbol" pitchFamily="18" charset="2"/>
              </a:rPr>
              <a:t>1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sym typeface="Symbol" pitchFamily="18" charset="2"/>
              </a:rPr>
              <a:t> = 5mm !</a:t>
            </a:r>
          </a:p>
          <a:p>
            <a:endParaRPr lang="en-US" sz="2000" dirty="0">
              <a:solidFill>
                <a:schemeClr val="accent6">
                  <a:lumMod val="50000"/>
                </a:schemeClr>
              </a:solidFill>
              <a:sym typeface="Symbol" pitchFamily="18" charset="2"/>
            </a:endParaRPr>
          </a:p>
          <a:p>
            <a:endParaRPr lang="en-US" sz="2000" dirty="0">
              <a:solidFill>
                <a:srgbClr val="002060"/>
              </a:solidFill>
              <a:sym typeface="Symbol" pitchFamily="18" charset="2"/>
            </a:endParaRPr>
          </a:p>
          <a:p>
            <a:r>
              <a:rPr lang="en-US" sz="2000" dirty="0">
                <a:solidFill>
                  <a:srgbClr val="002060"/>
                </a:solidFill>
                <a:sym typeface="Wingdings"/>
              </a:rPr>
              <a:t> </a:t>
            </a:r>
            <a:r>
              <a:rPr lang="en-US" sz="2000" dirty="0">
                <a:solidFill>
                  <a:srgbClr val="002060"/>
                </a:solidFill>
                <a:sym typeface="Symbol" pitchFamily="18" charset="2"/>
              </a:rPr>
              <a:t>Very small beampipe</a:t>
            </a:r>
          </a:p>
          <a:p>
            <a:r>
              <a:rPr lang="en-US" sz="2000" dirty="0">
                <a:solidFill>
                  <a:srgbClr val="002060"/>
                </a:solidFill>
                <a:sym typeface="Wingdings"/>
              </a:rPr>
              <a:t> </a:t>
            </a:r>
            <a:r>
              <a:rPr lang="en-US" sz="2000" dirty="0">
                <a:solidFill>
                  <a:srgbClr val="002060"/>
                </a:solidFill>
                <a:sym typeface="Symbol" pitchFamily="18" charset="2"/>
              </a:rPr>
              <a:t>Monolithic silicon sensors &lt;50um</a:t>
            </a:r>
          </a:p>
          <a:p>
            <a:r>
              <a:rPr lang="en-US" sz="2000" dirty="0">
                <a:solidFill>
                  <a:srgbClr val="002060"/>
                </a:solidFill>
                <a:sym typeface="Symbol" pitchFamily="18" charset="2"/>
              </a:rPr>
              <a:t>Optimized carbon fiber supports and cooling tubes.</a:t>
            </a:r>
          </a:p>
          <a:p>
            <a:endParaRPr lang="en-US" sz="1600" b="1" baseline="-25000" dirty="0">
              <a:solidFill>
                <a:srgbClr val="006600"/>
              </a:solidFill>
              <a:sym typeface="Symbol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21080" y="5760721"/>
            <a:ext cx="222776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400" b="1" dirty="0">
                <a:solidFill>
                  <a:srgbClr val="000090"/>
                </a:solidFill>
                <a:sym typeface="Wingdings"/>
              </a:rPr>
              <a:t>a =</a:t>
            </a:r>
            <a:r>
              <a:rPr lang="en-US" sz="1400" b="1" dirty="0">
                <a:solidFill>
                  <a:srgbClr val="000090"/>
                </a:solidFill>
                <a:sym typeface="Symbol" charset="0"/>
              </a:rPr>
              <a:t> </a:t>
            </a:r>
            <a:r>
              <a:rPr lang="en-US" sz="1400" b="1" dirty="0">
                <a:solidFill>
                  <a:srgbClr val="000090"/>
                </a:solidFill>
                <a:latin typeface="Century Gothic" charset="0"/>
                <a:sym typeface="Symbol" charset="0"/>
              </a:rPr>
              <a:t>15um</a:t>
            </a:r>
          </a:p>
          <a:p>
            <a:r>
              <a:rPr lang="en-US" sz="1400" b="1" dirty="0">
                <a:solidFill>
                  <a:srgbClr val="000090"/>
                </a:solidFill>
                <a:latin typeface="Century Gothic" charset="0"/>
                <a:sym typeface="Wingdings"/>
              </a:rPr>
              <a:t>b = 57um for p=1GeV/c</a:t>
            </a:r>
            <a:endParaRPr lang="en-US" sz="1400" b="1" dirty="0">
              <a:solidFill>
                <a:srgbClr val="000090"/>
              </a:solidFill>
              <a:latin typeface="Century Gothic" charset="0"/>
              <a:sym typeface="Symbol" charset="0"/>
            </a:endParaRPr>
          </a:p>
          <a:p>
            <a:endParaRPr lang="en-US" sz="1400" b="1" dirty="0">
              <a:solidFill>
                <a:srgbClr val="000090"/>
              </a:solidFill>
            </a:endParaRPr>
          </a:p>
          <a:p>
            <a:pPr lvl="0"/>
            <a:endParaRPr lang="en-US" sz="1400" b="1" dirty="0">
              <a:solidFill>
                <a:srgbClr val="000090"/>
              </a:solidFill>
              <a:latin typeface="Century Gothic" charset="0"/>
              <a:sym typeface="Symbo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1644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3D5AD41-6CE0-9B43-B4EB-851643FC40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1005840"/>
            <a:ext cx="10337799" cy="5571269"/>
          </a:xfrm>
          <a:prstGeom prst="rect">
            <a:avLst/>
          </a:prstGeom>
        </p:spPr>
      </p:pic>
      <p:sp>
        <p:nvSpPr>
          <p:cNvPr id="3" name="Text Box 4">
            <a:extLst>
              <a:ext uri="{FF2B5EF4-FFF2-40B4-BE49-F238E27FC236}">
                <a16:creationId xmlns:a16="http://schemas.microsoft.com/office/drawing/2014/main" id="{1163FE84-D4FA-0646-A69D-8A27F841E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7250" y="0"/>
            <a:ext cx="4730654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solidFill>
                  <a:srgbClr val="FF0000"/>
                </a:solidFill>
                <a:latin typeface="Calibri" charset="0"/>
                <a:cs typeface="Calibri" charset="0"/>
              </a:rPr>
              <a:t>ALICE3 vertex tracker proposal</a:t>
            </a:r>
          </a:p>
        </p:txBody>
      </p:sp>
    </p:spTree>
    <p:extLst>
      <p:ext uri="{BB962C8B-B14F-4D97-AF65-F5344CB8AC3E}">
        <p14:creationId xmlns:p14="http://schemas.microsoft.com/office/powerpoint/2010/main" val="2297315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EDAB3B2-D59B-BA4F-98E3-E82635CC082A}"/>
              </a:ext>
            </a:extLst>
          </p:cNvPr>
          <p:cNvCxnSpPr>
            <a:cxnSpLocks/>
          </p:cNvCxnSpPr>
          <p:nvPr/>
        </p:nvCxnSpPr>
        <p:spPr>
          <a:xfrm>
            <a:off x="2716316" y="2809961"/>
            <a:ext cx="17888" cy="14895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F638442-1129-344F-A929-F6D052114440}"/>
              </a:ext>
            </a:extLst>
          </p:cNvPr>
          <p:cNvCxnSpPr>
            <a:cxnSpLocks/>
          </p:cNvCxnSpPr>
          <p:nvPr/>
        </p:nvCxnSpPr>
        <p:spPr>
          <a:xfrm>
            <a:off x="5589708" y="2754671"/>
            <a:ext cx="0" cy="14895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CCA1757-4EF7-7245-B9AE-CBBEBF7803F0}"/>
              </a:ext>
            </a:extLst>
          </p:cNvPr>
          <p:cNvSpPr txBox="1"/>
          <p:nvPr/>
        </p:nvSpPr>
        <p:spPr>
          <a:xfrm>
            <a:off x="2513033" y="4280536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x=0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47D8689-7240-4C4F-B6FC-EA8595509174}"/>
              </a:ext>
            </a:extLst>
          </p:cNvPr>
          <p:cNvCxnSpPr>
            <a:cxnSpLocks/>
          </p:cNvCxnSpPr>
          <p:nvPr/>
        </p:nvCxnSpPr>
        <p:spPr>
          <a:xfrm flipV="1">
            <a:off x="336382" y="4183927"/>
            <a:ext cx="6072330" cy="532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976055D-B7DD-4840-8B45-E6B1CEA8E5EB}"/>
              </a:ext>
            </a:extLst>
          </p:cNvPr>
          <p:cNvCxnSpPr/>
          <p:nvPr/>
        </p:nvCxnSpPr>
        <p:spPr>
          <a:xfrm>
            <a:off x="515276" y="3912725"/>
            <a:ext cx="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CE06D90-A9DB-DE41-BE40-D2592FF3F0A7}"/>
              </a:ext>
            </a:extLst>
          </p:cNvPr>
          <p:cNvCxnSpPr/>
          <p:nvPr/>
        </p:nvCxnSpPr>
        <p:spPr>
          <a:xfrm>
            <a:off x="512613" y="2655051"/>
            <a:ext cx="0" cy="187220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00F0E66-D99D-954B-9E35-184F0FA6EF00}"/>
              </a:ext>
            </a:extLst>
          </p:cNvPr>
          <p:cNvCxnSpPr>
            <a:cxnSpLocks/>
          </p:cNvCxnSpPr>
          <p:nvPr/>
        </p:nvCxnSpPr>
        <p:spPr>
          <a:xfrm flipV="1">
            <a:off x="2702137" y="2812750"/>
            <a:ext cx="2902198" cy="9759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C7CDB8AC-5B2E-7D4E-B914-C3BC6E22A909}"/>
              </a:ext>
            </a:extLst>
          </p:cNvPr>
          <p:cNvSpPr/>
          <p:nvPr/>
        </p:nvSpPr>
        <p:spPr>
          <a:xfrm>
            <a:off x="0" y="3815366"/>
            <a:ext cx="437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2D5876C-26FE-1347-BDD9-0BA8D2B49BD4}"/>
              </a:ext>
            </a:extLst>
          </p:cNvPr>
          <p:cNvSpPr/>
          <p:nvPr/>
        </p:nvSpPr>
        <p:spPr>
          <a:xfrm>
            <a:off x="5679765" y="2570005"/>
            <a:ext cx="449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9052FF8-97AA-5745-AE04-0BEC303FE9BD}"/>
              </a:ext>
            </a:extLst>
          </p:cNvPr>
          <p:cNvCxnSpPr>
            <a:cxnSpLocks/>
          </p:cNvCxnSpPr>
          <p:nvPr/>
        </p:nvCxnSpPr>
        <p:spPr>
          <a:xfrm flipH="1" flipV="1">
            <a:off x="2711806" y="2090083"/>
            <a:ext cx="26160" cy="2197974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BC021C7-AE60-5743-AEE5-E84FF3A1E086}"/>
              </a:ext>
            </a:extLst>
          </p:cNvPr>
          <p:cNvSpPr txBox="1"/>
          <p:nvPr/>
        </p:nvSpPr>
        <p:spPr>
          <a:xfrm>
            <a:off x="6201245" y="424422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x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114C66B-36F8-BC43-AF69-37A1E916C4E4}"/>
              </a:ext>
            </a:extLst>
          </p:cNvPr>
          <p:cNvSpPr/>
          <p:nvPr/>
        </p:nvSpPr>
        <p:spPr>
          <a:xfrm>
            <a:off x="5411814" y="4327243"/>
            <a:ext cx="385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x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4F9F70E-3912-A547-9877-A0900DDF814A}"/>
              </a:ext>
            </a:extLst>
          </p:cNvPr>
          <p:cNvSpPr txBox="1"/>
          <p:nvPr/>
        </p:nvSpPr>
        <p:spPr>
          <a:xfrm>
            <a:off x="2177685" y="4270918"/>
            <a:ext cx="335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F0DB18C-B976-2B4A-81EF-90587BBE9EB1}"/>
              </a:ext>
            </a:extLst>
          </p:cNvPr>
          <p:cNvCxnSpPr>
            <a:cxnSpLocks/>
          </p:cNvCxnSpPr>
          <p:nvPr/>
        </p:nvCxnSpPr>
        <p:spPr>
          <a:xfrm flipV="1">
            <a:off x="543911" y="3893514"/>
            <a:ext cx="1461770" cy="192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4346C45-7CEE-BF4A-9A0A-295A4D18DDCD}"/>
              </a:ext>
            </a:extLst>
          </p:cNvPr>
          <p:cNvCxnSpPr>
            <a:cxnSpLocks/>
          </p:cNvCxnSpPr>
          <p:nvPr/>
        </p:nvCxnSpPr>
        <p:spPr>
          <a:xfrm flipV="1">
            <a:off x="904513" y="3885367"/>
            <a:ext cx="2433476" cy="30873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F23B91CA-0AD1-4A46-A90D-D3D7E78483E2}"/>
              </a:ext>
            </a:extLst>
          </p:cNvPr>
          <p:cNvSpPr txBox="1"/>
          <p:nvPr/>
        </p:nvSpPr>
        <p:spPr>
          <a:xfrm>
            <a:off x="2380007" y="3792706"/>
            <a:ext cx="356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α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1EF4BB7-2B41-6943-ADD1-2BB7CBC65617}"/>
              </a:ext>
            </a:extLst>
          </p:cNvPr>
          <p:cNvCxnSpPr>
            <a:cxnSpLocks/>
          </p:cNvCxnSpPr>
          <p:nvPr/>
        </p:nvCxnSpPr>
        <p:spPr>
          <a:xfrm>
            <a:off x="2025611" y="2819790"/>
            <a:ext cx="0" cy="14895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DE98CFA-F2D2-FC42-9F79-87924BFA6662}"/>
              </a:ext>
            </a:extLst>
          </p:cNvPr>
          <p:cNvCxnSpPr>
            <a:cxnSpLocks/>
          </p:cNvCxnSpPr>
          <p:nvPr/>
        </p:nvCxnSpPr>
        <p:spPr>
          <a:xfrm flipV="1">
            <a:off x="2025611" y="3773043"/>
            <a:ext cx="713103" cy="1277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D427456-7654-D145-8C6E-E287F4292DE1}"/>
              </a:ext>
            </a:extLst>
          </p:cNvPr>
          <p:cNvCxnSpPr>
            <a:cxnSpLocks/>
          </p:cNvCxnSpPr>
          <p:nvPr/>
        </p:nvCxnSpPr>
        <p:spPr>
          <a:xfrm flipV="1">
            <a:off x="2045000" y="3469950"/>
            <a:ext cx="2435570" cy="434448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5DC0482A-718D-8C4F-B923-A199091E75B5}"/>
              </a:ext>
            </a:extLst>
          </p:cNvPr>
          <p:cNvSpPr txBox="1"/>
          <p:nvPr/>
        </p:nvSpPr>
        <p:spPr>
          <a:xfrm>
            <a:off x="3956115" y="3248330"/>
            <a:ext cx="356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α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082BDBD-97D3-9741-AB35-4B65A76E076D}"/>
              </a:ext>
            </a:extLst>
          </p:cNvPr>
          <p:cNvCxnSpPr>
            <a:cxnSpLocks/>
          </p:cNvCxnSpPr>
          <p:nvPr/>
        </p:nvCxnSpPr>
        <p:spPr>
          <a:xfrm>
            <a:off x="543637" y="4599725"/>
            <a:ext cx="2158500" cy="15348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E2F7C866-BE08-3144-B5AC-38894A83F967}"/>
              </a:ext>
            </a:extLst>
          </p:cNvPr>
          <p:cNvSpPr txBox="1"/>
          <p:nvPr/>
        </p:nvSpPr>
        <p:spPr>
          <a:xfrm>
            <a:off x="1532521" y="4524648"/>
            <a:ext cx="335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6B95F05-75F6-6B4B-9CE2-1CB4AD637351}"/>
              </a:ext>
            </a:extLst>
          </p:cNvPr>
          <p:cNvCxnSpPr>
            <a:cxnSpLocks/>
          </p:cNvCxnSpPr>
          <p:nvPr/>
        </p:nvCxnSpPr>
        <p:spPr>
          <a:xfrm>
            <a:off x="2045000" y="4327243"/>
            <a:ext cx="657137" cy="0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270C89E-2C02-7147-A427-EA3B65B6567A}"/>
              </a:ext>
            </a:extLst>
          </p:cNvPr>
          <p:cNvSpPr txBox="1"/>
          <p:nvPr/>
        </p:nvSpPr>
        <p:spPr>
          <a:xfrm rot="16200000">
            <a:off x="1402312" y="169481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Beampipe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0BA369F-5DAB-0649-B56E-48FC74A8E55B}"/>
              </a:ext>
            </a:extLst>
          </p:cNvPr>
          <p:cNvSpPr txBox="1"/>
          <p:nvPr/>
        </p:nvSpPr>
        <p:spPr>
          <a:xfrm rot="16200000">
            <a:off x="2199005" y="1305732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</a:t>
            </a: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layer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6EA012B-779F-E049-AD57-65318A06D823}"/>
              </a:ext>
            </a:extLst>
          </p:cNvPr>
          <p:cNvSpPr txBox="1"/>
          <p:nvPr/>
        </p:nvSpPr>
        <p:spPr>
          <a:xfrm rot="16200000">
            <a:off x="5045846" y="1539065"/>
            <a:ext cx="1087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layer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00010C2-419A-234D-AA1F-65041C1A7F97}"/>
              </a:ext>
            </a:extLst>
          </p:cNvPr>
          <p:cNvSpPr/>
          <p:nvPr/>
        </p:nvSpPr>
        <p:spPr>
          <a:xfrm>
            <a:off x="2381094" y="3306081"/>
            <a:ext cx="449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</a:t>
            </a:r>
            <a:r>
              <a:rPr kumimoji="0" lang="en-GB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0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29756D87-06A6-E34F-978B-FB259BA98678}"/>
              </a:ext>
            </a:extLst>
          </p:cNvPr>
          <p:cNvCxnSpPr>
            <a:cxnSpLocks/>
          </p:cNvCxnSpPr>
          <p:nvPr/>
        </p:nvCxnSpPr>
        <p:spPr>
          <a:xfrm flipV="1">
            <a:off x="188429" y="2410377"/>
            <a:ext cx="6546668" cy="2246242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E81DE38E-6D22-B649-8635-FBCCAAB8B635}"/>
              </a:ext>
            </a:extLst>
          </p:cNvPr>
          <p:cNvSpPr/>
          <p:nvPr/>
        </p:nvSpPr>
        <p:spPr>
          <a:xfrm>
            <a:off x="93998" y="4211628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 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9F4CD9E-F626-3D40-8E12-8401575D6046}"/>
              </a:ext>
            </a:extLst>
          </p:cNvPr>
          <p:cNvSpPr txBox="1"/>
          <p:nvPr/>
        </p:nvSpPr>
        <p:spPr>
          <a:xfrm>
            <a:off x="0" y="23234"/>
            <a:ext cx="12192000" cy="533393"/>
          </a:xfrm>
          <a:prstGeom prst="rect">
            <a:avLst/>
          </a:prstGeom>
          <a:noFill/>
        </p:spPr>
        <p:txBody>
          <a:bodyPr wrap="square" lIns="121771" tIns="60885" rIns="121771" bIns="60885" rtlCol="0">
            <a:spAutoFit/>
          </a:bodyPr>
          <a:lstStyle/>
          <a:p>
            <a:pPr marL="0" marR="0" lvl="0" indent="0" algn="ctr" defTabSz="6086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67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Effect of the beampipe</a:t>
            </a:r>
            <a:endParaRPr kumimoji="0" lang="en-GB" sz="2667" b="1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55E17EA-F886-ED4A-8815-B94B04234BEB}"/>
              </a:ext>
            </a:extLst>
          </p:cNvPr>
          <p:cNvSpPr txBox="1"/>
          <p:nvPr/>
        </p:nvSpPr>
        <p:spPr>
          <a:xfrm>
            <a:off x="1164891" y="5062880"/>
            <a:ext cx="220765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Beryllium X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0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 35.8cm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800um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Wingdings" pitchFamily="2" charset="2"/>
              </a:rPr>
              <a:t> 0.22% of X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Wingdings" pitchFamily="2" charset="2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500um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Wingdings" pitchFamily="2" charset="2"/>
              </a:rPr>
              <a:t> 0.14% of X</a:t>
            </a:r>
            <a:r>
              <a:rPr kumimoji="0" lang="en-GB" sz="16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Wingdings" pitchFamily="2" charset="2"/>
              </a:rPr>
              <a:t>0</a:t>
            </a:r>
            <a:endParaRPr kumimoji="0" lang="en-GB" sz="1600" b="0" i="0" u="none" strike="noStrike" kern="1200" cap="none" spc="0" normalizeH="0" baseline="-2500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1EBC66E1-DE0A-B34B-B660-6C73532F1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645" y="1340677"/>
            <a:ext cx="4620281" cy="2843250"/>
          </a:xfrm>
          <a:prstGeom prst="rect">
            <a:avLst/>
          </a:prstGeom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2DF11196-690E-8349-BFBE-65DF50DAA292}"/>
              </a:ext>
            </a:extLst>
          </p:cNvPr>
          <p:cNvSpPr/>
          <p:nvPr/>
        </p:nvSpPr>
        <p:spPr>
          <a:xfrm>
            <a:off x="6916492" y="4696575"/>
            <a:ext cx="441042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First layer as close as possible to the beampipe – ideally fixed on the beampipe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Wingdings" pitchFamily="2" charset="2"/>
              </a:rPr>
              <a:t> s=0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+mn-ea"/>
              <a:cs typeface="+mn-cs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Wingdings" pitchFamily="2" charset="2"/>
              </a:rPr>
              <a:t>No use of first layer being much thinner than the beampipe.</a:t>
            </a:r>
          </a:p>
        </p:txBody>
      </p:sp>
    </p:spTree>
    <p:extLst>
      <p:ext uri="{BB962C8B-B14F-4D97-AF65-F5344CB8AC3E}">
        <p14:creationId xmlns:p14="http://schemas.microsoft.com/office/powerpoint/2010/main" val="17484870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scan00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4325" y="1185964"/>
            <a:ext cx="5133340" cy="5352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1905000" y="2286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63595" y="4394200"/>
            <a:ext cx="4114800" cy="91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942" name="Rectangle 7"/>
          <p:cNvSpPr>
            <a:spLocks noChangeArrowheads="1"/>
          </p:cNvSpPr>
          <p:nvPr/>
        </p:nvSpPr>
        <p:spPr bwMode="auto">
          <a:xfrm>
            <a:off x="2429933" y="582543"/>
            <a:ext cx="70319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solidFill>
                  <a:srgbClr val="000090"/>
                </a:solidFill>
              </a:rPr>
              <a:t>Magnetic Spectrometer: A charged particle describes a circle in a magnetic field: </a:t>
            </a:r>
          </a:p>
        </p:txBody>
      </p:sp>
      <p:sp>
        <p:nvSpPr>
          <p:cNvPr id="3994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8D3727-F746-4A6D-9ADE-EA2E76A9D904}" type="slidenum">
              <a:rPr lang="en-US" smtClean="0">
                <a:latin typeface="Arial" charset="0"/>
              </a:rPr>
              <a:pPr/>
              <a:t>24</a:t>
            </a:fld>
            <a:endParaRPr lang="en-US">
              <a:latin typeface="Arial" charset="0"/>
            </a:endParaRPr>
          </a:p>
        </p:txBody>
      </p:sp>
      <p:sp>
        <p:nvSpPr>
          <p:cNvPr id="39945" name="TextBox 8"/>
          <p:cNvSpPr txBox="1">
            <a:spLocks noChangeArrowheads="1"/>
          </p:cNvSpPr>
          <p:nvPr/>
        </p:nvSpPr>
        <p:spPr bwMode="auto">
          <a:xfrm>
            <a:off x="1524000" y="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cs typeface="Arial" charset="0"/>
              </a:rPr>
              <a:t>Momentum Measurement</a:t>
            </a:r>
          </a:p>
        </p:txBody>
      </p:sp>
    </p:spTree>
    <p:extLst>
      <p:ext uri="{BB962C8B-B14F-4D97-AF65-F5344CB8AC3E}">
        <p14:creationId xmlns:p14="http://schemas.microsoft.com/office/powerpoint/2010/main" val="28172166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atlas_atlas_muon_x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743200"/>
            <a:ext cx="32146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971800"/>
            <a:ext cx="5410200" cy="318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TextBox 6"/>
          <p:cNvSpPr txBox="1">
            <a:spLocks noChangeArrowheads="1"/>
          </p:cNvSpPr>
          <p:nvPr/>
        </p:nvSpPr>
        <p:spPr bwMode="auto">
          <a:xfrm>
            <a:off x="2743200" y="914400"/>
            <a:ext cx="6400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N=3,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σ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=50um, p=1TeV, 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L=5m, B=0.4T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∆p/p ~ 8% for the most energetic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muons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at LHC</a:t>
            </a:r>
          </a:p>
          <a:p>
            <a:endParaRPr lang="en-US" dirty="0"/>
          </a:p>
        </p:txBody>
      </p:sp>
      <p:sp>
        <p:nvSpPr>
          <p:cNvPr id="4198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A8808F-EF9F-4D07-A43D-4353817FB3E0}" type="slidenum">
              <a:rPr lang="en-US" smtClean="0">
                <a:latin typeface="Arial" charset="0"/>
              </a:rPr>
              <a:pPr/>
              <a:t>25</a:t>
            </a:fld>
            <a:endParaRPr lang="en-US">
              <a:latin typeface="Arial" charset="0"/>
            </a:endParaRPr>
          </a:p>
        </p:txBody>
      </p:sp>
      <p:sp>
        <p:nvSpPr>
          <p:cNvPr id="41990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>
                <a:latin typeface="Arial" charset="0"/>
              </a:rPr>
              <a:t>W. Riegler/CERN</a:t>
            </a:r>
          </a:p>
        </p:txBody>
      </p:sp>
      <p:sp>
        <p:nvSpPr>
          <p:cNvPr id="41991" name="TextBox 7"/>
          <p:cNvSpPr txBox="1">
            <a:spLocks noChangeArrowheads="1"/>
          </p:cNvSpPr>
          <p:nvPr/>
        </p:nvSpPr>
        <p:spPr bwMode="auto">
          <a:xfrm>
            <a:off x="1524000" y="1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cs typeface="Arial" charset="0"/>
              </a:rPr>
              <a:t>Example: ATLAS </a:t>
            </a:r>
            <a:r>
              <a:rPr lang="en-US" sz="2800" b="1" dirty="0" err="1">
                <a:solidFill>
                  <a:srgbClr val="FF0000"/>
                </a:solidFill>
                <a:cs typeface="Arial" charset="0"/>
              </a:rPr>
              <a:t>Muon</a:t>
            </a:r>
            <a:r>
              <a:rPr lang="en-US" sz="2800" b="1" dirty="0">
                <a:solidFill>
                  <a:srgbClr val="FF0000"/>
                </a:solidFill>
                <a:cs typeface="Arial" charset="0"/>
              </a:rPr>
              <a:t> Spectrometer</a:t>
            </a:r>
          </a:p>
        </p:txBody>
      </p:sp>
    </p:spTree>
    <p:extLst>
      <p:ext uri="{BB962C8B-B14F-4D97-AF65-F5344CB8AC3E}">
        <p14:creationId xmlns:p14="http://schemas.microsoft.com/office/powerpoint/2010/main" val="39581982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FBCD32A-B550-A740-A73A-B5F7F1DD2530}"/>
              </a:ext>
            </a:extLst>
          </p:cNvPr>
          <p:cNvSpPr txBox="1"/>
          <p:nvPr/>
        </p:nvSpPr>
        <p:spPr>
          <a:xfrm>
            <a:off x="-1" y="13184"/>
            <a:ext cx="12189884" cy="615402"/>
          </a:xfrm>
          <a:prstGeom prst="rect">
            <a:avLst/>
          </a:prstGeom>
          <a:noFill/>
        </p:spPr>
        <p:txBody>
          <a:bodyPr wrap="square" lIns="121771" tIns="60885" rIns="121771" bIns="60885" rtlCol="0">
            <a:spAutoFit/>
          </a:bodyPr>
          <a:lstStyle/>
          <a:p>
            <a:pPr algn="ctr" defTabSz="608691"/>
            <a:r>
              <a:rPr lang="en-GB" sz="3200" b="1" dirty="0">
                <a:solidFill>
                  <a:srgbClr val="FF0000"/>
                </a:solidFill>
                <a:latin typeface="Calibri"/>
              </a:rPr>
              <a:t>Typical Steps for Alignment of a Detector</a:t>
            </a:r>
            <a:endParaRPr lang="en-GB" sz="3200" baseline="300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898C205-6F79-A04C-B867-55F260DDF804}"/>
              </a:ext>
            </a:extLst>
          </p:cNvPr>
          <p:cNvSpPr/>
          <p:nvPr/>
        </p:nvSpPr>
        <p:spPr>
          <a:xfrm>
            <a:off x="1440251" y="1043204"/>
            <a:ext cx="872751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691"/>
            <a:r>
              <a:rPr lang="en-GB" dirty="0">
                <a:solidFill>
                  <a:srgbClr val="002060"/>
                </a:solidFill>
              </a:rPr>
              <a:t>The detector elements are built to a given precision. This precision is monitored during the construction by different methods of metrology.</a:t>
            </a:r>
          </a:p>
          <a:p>
            <a:pPr defTabSz="608691"/>
            <a:endParaRPr lang="en-GB" dirty="0">
              <a:solidFill>
                <a:srgbClr val="002060"/>
              </a:solidFill>
            </a:endParaRPr>
          </a:p>
          <a:p>
            <a:pPr defTabSz="608691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position of the many detector elements is referred to an external reference.</a:t>
            </a:r>
          </a:p>
          <a:p>
            <a:pPr defTabSz="608691"/>
            <a:endParaRPr lang="en-GB" dirty="0">
              <a:solidFill>
                <a:srgbClr val="002060"/>
              </a:solidFill>
            </a:endParaRPr>
          </a:p>
          <a:p>
            <a:pPr defTabSz="608691"/>
            <a:r>
              <a:rPr lang="en-GB" dirty="0">
                <a:solidFill>
                  <a:srgbClr val="002060"/>
                </a:solidFill>
              </a:rPr>
              <a:t>After installation of the detector, these references are surveyed with an absolute precision +0.5-0.7mm </a:t>
            </a:r>
            <a:r>
              <a:rPr lang="en-GB" dirty="0" err="1">
                <a:solidFill>
                  <a:srgbClr val="002060"/>
                </a:solidFill>
              </a:rPr>
              <a:t>r.m.s</a:t>
            </a:r>
            <a:r>
              <a:rPr lang="en-GB" dirty="0">
                <a:solidFill>
                  <a:srgbClr val="002060"/>
                </a:solidFill>
              </a:rPr>
              <a:t>. and relative precision that is typically better than that.  </a:t>
            </a:r>
          </a:p>
          <a:p>
            <a:pPr defTabSz="608691"/>
            <a:endParaRPr lang="en-GB" dirty="0">
              <a:solidFill>
                <a:srgbClr val="002060"/>
              </a:solidFill>
            </a:endParaRPr>
          </a:p>
          <a:p>
            <a:pPr defTabSz="608691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Most of the time one tries to adjust the detector elements in order to get them to their nominal position as close as possible.</a:t>
            </a:r>
          </a:p>
          <a:p>
            <a:pPr defTabSz="608691"/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defTabSz="608691"/>
            <a:r>
              <a:rPr lang="en-GB" dirty="0">
                <a:solidFill>
                  <a:srgbClr val="002060"/>
                </a:solidFill>
              </a:rPr>
              <a:t>The position can also be used to then place the detector at it’s true position in the detector simulation, but this is rare and not preferred. </a:t>
            </a:r>
          </a:p>
          <a:p>
            <a:pPr defTabSz="608691"/>
            <a:endParaRPr lang="en-GB" dirty="0">
              <a:solidFill>
                <a:srgbClr val="002060"/>
              </a:solidFill>
            </a:endParaRPr>
          </a:p>
          <a:p>
            <a:pPr defTabSz="608691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The detectors are typically placed in their nominal position in the track reconstruction software, and the difference (residuals) of the over-constrained tracks then a measure for the displacement.</a:t>
            </a:r>
          </a:p>
          <a:p>
            <a:pPr defTabSz="608691"/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defTabSz="608691"/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682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74E9EF-5195-ED40-AF32-510F37A70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102" y="1165074"/>
            <a:ext cx="10223035" cy="35234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11E043D-BE7D-4E41-97B8-6BAD1AB9CD39}"/>
              </a:ext>
            </a:extLst>
          </p:cNvPr>
          <p:cNvSpPr txBox="1"/>
          <p:nvPr/>
        </p:nvSpPr>
        <p:spPr>
          <a:xfrm>
            <a:off x="-1" y="13184"/>
            <a:ext cx="12189884" cy="615402"/>
          </a:xfrm>
          <a:prstGeom prst="rect">
            <a:avLst/>
          </a:prstGeom>
          <a:noFill/>
        </p:spPr>
        <p:txBody>
          <a:bodyPr wrap="square" lIns="121771" tIns="60885" rIns="121771" bIns="60885" rtlCol="0">
            <a:spAutoFit/>
          </a:bodyPr>
          <a:lstStyle/>
          <a:p>
            <a:pPr algn="ctr" defTabSz="608691"/>
            <a:r>
              <a:rPr lang="en-GB" sz="3200" b="1" dirty="0">
                <a:solidFill>
                  <a:srgbClr val="FF0000"/>
                </a:solidFill>
                <a:latin typeface="Calibri"/>
              </a:rPr>
              <a:t>Example of ALICE ITS detector</a:t>
            </a:r>
            <a:endParaRPr lang="en-GB" sz="3200" baseline="300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F90543-2526-C34C-B97E-3FC1A98454E0}"/>
              </a:ext>
            </a:extLst>
          </p:cNvPr>
          <p:cNvSpPr/>
          <p:nvPr/>
        </p:nvSpPr>
        <p:spPr>
          <a:xfrm>
            <a:off x="941616" y="5000242"/>
            <a:ext cx="98923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691"/>
            <a:r>
              <a:rPr lang="en-GB" dirty="0">
                <a:solidFill>
                  <a:srgbClr val="002060"/>
                </a:solidFill>
              </a:rPr>
              <a:t>Different hierarchy of elements can be seen. Staves (ladders) with precise placement of sensors on the ladders, but relative displacement of the ladders. Typically within ±200μm in this example, </a:t>
            </a:r>
            <a:r>
              <a:rPr lang="en-GB" dirty="0" err="1">
                <a:solidFill>
                  <a:srgbClr val="002060"/>
                </a:solidFill>
              </a:rPr>
              <a:t>rms</a:t>
            </a:r>
            <a:r>
              <a:rPr lang="en-GB" dirty="0">
                <a:solidFill>
                  <a:srgbClr val="002060"/>
                </a:solidFill>
              </a:rPr>
              <a:t> much much better.</a:t>
            </a:r>
          </a:p>
          <a:p>
            <a:pPr defTabSz="608691"/>
            <a:endParaRPr lang="en-GB" dirty="0">
              <a:solidFill>
                <a:srgbClr val="002060"/>
              </a:solidFill>
            </a:endParaRPr>
          </a:p>
          <a:p>
            <a:pPr defTabSz="608691"/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5132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D3B827-1410-F341-B8FF-EF4D03ACE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769" y="628586"/>
            <a:ext cx="7371554" cy="23840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DEC947E-216C-4244-926E-D0EE9CDA5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0625" y="3286215"/>
            <a:ext cx="4672869" cy="31152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3807AE-3140-2140-9145-525D7385C233}"/>
              </a:ext>
            </a:extLst>
          </p:cNvPr>
          <p:cNvSpPr txBox="1"/>
          <p:nvPr/>
        </p:nvSpPr>
        <p:spPr>
          <a:xfrm>
            <a:off x="-1" y="13184"/>
            <a:ext cx="12189884" cy="615402"/>
          </a:xfrm>
          <a:prstGeom prst="rect">
            <a:avLst/>
          </a:prstGeom>
          <a:noFill/>
        </p:spPr>
        <p:txBody>
          <a:bodyPr wrap="square" lIns="121771" tIns="60885" rIns="121771" bIns="60885" rtlCol="0">
            <a:spAutoFit/>
          </a:bodyPr>
          <a:lstStyle/>
          <a:p>
            <a:pPr algn="ctr" defTabSz="608691"/>
            <a:r>
              <a:rPr lang="en-GB" sz="3200" b="1" dirty="0">
                <a:solidFill>
                  <a:srgbClr val="FF0000"/>
                </a:solidFill>
                <a:latin typeface="Calibri"/>
              </a:rPr>
              <a:t>Example of ALICE ITS detector</a:t>
            </a:r>
            <a:endParaRPr lang="en-GB" sz="3200" baseline="300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D06D46-5AEF-7343-9BA9-640B2594DF93}"/>
              </a:ext>
            </a:extLst>
          </p:cNvPr>
          <p:cNvSpPr/>
          <p:nvPr/>
        </p:nvSpPr>
        <p:spPr>
          <a:xfrm>
            <a:off x="317351" y="3286215"/>
            <a:ext cx="662229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691"/>
            <a:r>
              <a:rPr lang="en-GB" sz="1400" dirty="0">
                <a:solidFill>
                  <a:srgbClr val="002060"/>
                </a:solidFill>
              </a:rPr>
              <a:t>Metrology for verification of construction tolerances.</a:t>
            </a:r>
          </a:p>
          <a:p>
            <a:pPr defTabSz="608691"/>
            <a:endParaRPr lang="en-GB" sz="1400" dirty="0">
              <a:solidFill>
                <a:srgbClr val="002060"/>
              </a:solidFill>
            </a:endParaRPr>
          </a:p>
          <a:p>
            <a:pPr defTabSz="608691"/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Construction precision not only for well defined nominal position for measurement, but also for constraints of clearances between detector elements and e.g. between detector and beampipe.</a:t>
            </a:r>
          </a:p>
          <a:p>
            <a:pPr defTabSz="608691"/>
            <a:endParaRPr lang="en-GB" sz="1400" dirty="0">
              <a:solidFill>
                <a:srgbClr val="002060"/>
              </a:solidFill>
            </a:endParaRPr>
          </a:p>
          <a:p>
            <a:pPr defTabSz="608691"/>
            <a:r>
              <a:rPr lang="en-GB" sz="1400" dirty="0">
                <a:solidFill>
                  <a:srgbClr val="002060"/>
                </a:solidFill>
              </a:rPr>
              <a:t>In general, many times the metrology data are not used for the alignment in the software. The nominal position is taken as a starting point and then alignment is done using tracking data.  !! Formats, Coordinate Systems !!</a:t>
            </a:r>
          </a:p>
          <a:p>
            <a:pPr defTabSz="608691"/>
            <a:endParaRPr lang="en-GB" sz="1400" dirty="0">
              <a:solidFill>
                <a:srgbClr val="002060"/>
              </a:solidFill>
            </a:endParaRPr>
          </a:p>
          <a:p>
            <a:pPr defTabSz="608691"/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Alignment must be better than intrinsic sensor resolution e.g.5um in the case of the ALICE ITS.</a:t>
            </a:r>
          </a:p>
          <a:p>
            <a:pPr defTabSz="608691"/>
            <a:endParaRPr lang="en-GB" dirty="0">
              <a:solidFill>
                <a:srgbClr val="002060"/>
              </a:solidFill>
            </a:endParaRPr>
          </a:p>
          <a:p>
            <a:pPr defTabSz="608691"/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6987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487696-9969-F24B-AAB5-EF22E2EF732B}"/>
              </a:ext>
            </a:extLst>
          </p:cNvPr>
          <p:cNvSpPr txBox="1"/>
          <p:nvPr/>
        </p:nvSpPr>
        <p:spPr>
          <a:xfrm>
            <a:off x="-1" y="13184"/>
            <a:ext cx="12189884" cy="615402"/>
          </a:xfrm>
          <a:prstGeom prst="rect">
            <a:avLst/>
          </a:prstGeom>
          <a:noFill/>
        </p:spPr>
        <p:txBody>
          <a:bodyPr wrap="square" lIns="121771" tIns="60885" rIns="121771" bIns="60885" rtlCol="0">
            <a:spAutoFit/>
          </a:bodyPr>
          <a:lstStyle/>
          <a:p>
            <a:pPr algn="ctr" defTabSz="608691"/>
            <a:r>
              <a:rPr lang="en-GB" sz="3200" b="1" dirty="0">
                <a:solidFill>
                  <a:srgbClr val="FF0000"/>
                </a:solidFill>
                <a:latin typeface="Calibri"/>
              </a:rPr>
              <a:t>”Weak Modes”, example of clocking</a:t>
            </a:r>
            <a:endParaRPr lang="en-GB" sz="3200" baseline="30000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B0197B-B144-5B48-9A4E-1961E6C1E7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764" y="1018539"/>
            <a:ext cx="10112876" cy="542910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8C24292-A16D-7741-A242-FC513D41EDCE}"/>
              </a:ext>
            </a:extLst>
          </p:cNvPr>
          <p:cNvSpPr/>
          <p:nvPr/>
        </p:nvSpPr>
        <p:spPr>
          <a:xfrm>
            <a:off x="6278336" y="3257550"/>
            <a:ext cx="5535386" cy="25472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892CC7-1BF6-1249-84D5-D13B76772F4D}"/>
              </a:ext>
            </a:extLst>
          </p:cNvPr>
          <p:cNvSpPr txBox="1"/>
          <p:nvPr/>
        </p:nvSpPr>
        <p:spPr>
          <a:xfrm>
            <a:off x="6841672" y="4359729"/>
            <a:ext cx="32902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This type of classic alignment is the baseline for all future large scale silicon trackers.</a:t>
            </a:r>
          </a:p>
        </p:txBody>
      </p:sp>
    </p:spTree>
    <p:extLst>
      <p:ext uri="{BB962C8B-B14F-4D97-AF65-F5344CB8AC3E}">
        <p14:creationId xmlns:p14="http://schemas.microsoft.com/office/powerpoint/2010/main" val="3825585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X\lectures\ars_electronica\atlas_schem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4191000" cy="2964760"/>
          </a:xfrm>
          <a:prstGeom prst="rect">
            <a:avLst/>
          </a:prstGeom>
          <a:noFill/>
        </p:spPr>
      </p:pic>
      <p:pic>
        <p:nvPicPr>
          <p:cNvPr id="4099" name="Picture 3" descr="C:\X\lectures\ars_electronica\alice_o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9737" y="152401"/>
            <a:ext cx="4968263" cy="2819399"/>
          </a:xfrm>
          <a:prstGeom prst="rect">
            <a:avLst/>
          </a:prstGeom>
          <a:noFill/>
        </p:spPr>
      </p:pic>
      <p:pic>
        <p:nvPicPr>
          <p:cNvPr id="4100" name="Picture 4" descr="C:\X\lectures\ars_electronica\lhcb_layou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3276600"/>
            <a:ext cx="4419600" cy="3314700"/>
          </a:xfrm>
          <a:prstGeom prst="rect">
            <a:avLst/>
          </a:prstGeom>
          <a:noFill/>
        </p:spPr>
      </p:pic>
      <p:pic>
        <p:nvPicPr>
          <p:cNvPr id="4101" name="Picture 5" descr="C:\X\lectures\ars_electronica\cms_layou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9316" y="3352800"/>
            <a:ext cx="4588685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04521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F6FBBBE-E9D9-1542-9FB0-49EA3E1693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80" y="773162"/>
            <a:ext cx="5214123" cy="34787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73A8C9-775F-0945-95E4-E107D9FECED2}"/>
              </a:ext>
            </a:extLst>
          </p:cNvPr>
          <p:cNvSpPr txBox="1"/>
          <p:nvPr/>
        </p:nvSpPr>
        <p:spPr>
          <a:xfrm>
            <a:off x="-1" y="13184"/>
            <a:ext cx="12189884" cy="615402"/>
          </a:xfrm>
          <a:prstGeom prst="rect">
            <a:avLst/>
          </a:prstGeom>
          <a:noFill/>
        </p:spPr>
        <p:txBody>
          <a:bodyPr wrap="square" lIns="121771" tIns="60885" rIns="121771" bIns="60885" rtlCol="0">
            <a:spAutoFit/>
          </a:bodyPr>
          <a:lstStyle/>
          <a:p>
            <a:pPr algn="ctr" defTabSz="608691"/>
            <a:r>
              <a:rPr lang="en-GB" sz="3200" b="1" dirty="0">
                <a:solidFill>
                  <a:srgbClr val="FF0000"/>
                </a:solidFill>
                <a:latin typeface="Calibri"/>
              </a:rPr>
              <a:t>Large scale muon systems, ATLAS</a:t>
            </a:r>
            <a:endParaRPr lang="en-GB" sz="3200" baseline="300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6426D1-750D-B94D-A511-F2EC935B6EBE}"/>
              </a:ext>
            </a:extLst>
          </p:cNvPr>
          <p:cNvSpPr txBox="1"/>
          <p:nvPr/>
        </p:nvSpPr>
        <p:spPr>
          <a:xfrm>
            <a:off x="6284630" y="1419711"/>
            <a:ext cx="52804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1 </a:t>
            </a:r>
            <a:r>
              <a:rPr lang="en-GB" dirty="0" err="1">
                <a:solidFill>
                  <a:srgbClr val="002060"/>
                </a:solidFill>
              </a:rPr>
              <a:t>TeV</a:t>
            </a:r>
            <a:r>
              <a:rPr lang="en-GB" dirty="0">
                <a:solidFill>
                  <a:srgbClr val="002060"/>
                </a:solidFill>
              </a:rPr>
              <a:t> muon deviates 0.5mm from a straight line.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Detector position resolution is 70-80um.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Alignment to 50um precision is the goal (over 10m).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5800 optical sensors in the barrel and 6600 sensors in the end-caps (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Rasniks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, BCAMs, Laser, lens, CCD).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4BFA33-9AFF-124B-AC8A-CCC7AF65D2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167" y="4519160"/>
            <a:ext cx="9645052" cy="11972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952088-76DE-8849-8D25-A1286B2064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6781" y="6076040"/>
            <a:ext cx="1801458" cy="65152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3F47FB6-78E1-EE43-9E2F-B56FC0F9DB73}"/>
              </a:ext>
            </a:extLst>
          </p:cNvPr>
          <p:cNvSpPr/>
          <p:nvPr/>
        </p:nvSpPr>
        <p:spPr>
          <a:xfrm>
            <a:off x="589280" y="5983574"/>
            <a:ext cx="767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Whether a alignment of a system can be done with tracks alone depends on the</a:t>
            </a:r>
          </a:p>
          <a:p>
            <a:r>
              <a:rPr lang="en-GB" dirty="0">
                <a:solidFill>
                  <a:srgbClr val="002060"/>
                </a:solidFill>
              </a:rPr>
              <a:t>Stability of the system and the track statistics during that time.  </a:t>
            </a:r>
          </a:p>
        </p:txBody>
      </p:sp>
    </p:spTree>
    <p:extLst>
      <p:ext uri="{BB962C8B-B14F-4D97-AF65-F5344CB8AC3E}">
        <p14:creationId xmlns:p14="http://schemas.microsoft.com/office/powerpoint/2010/main" val="24566026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A113C40-670B-434E-BB71-68A6240A2B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630" y="171935"/>
            <a:ext cx="11243887" cy="63467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ABA1EE-8234-7943-8066-FDEDFAB0D7EA}"/>
              </a:ext>
            </a:extLst>
          </p:cNvPr>
          <p:cNvSpPr txBox="1"/>
          <p:nvPr/>
        </p:nvSpPr>
        <p:spPr>
          <a:xfrm>
            <a:off x="4853940" y="1143000"/>
            <a:ext cx="3571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>
                <a:solidFill>
                  <a:srgbClr val="C00000"/>
                </a:solidFill>
              </a:rPr>
              <a:t>‘Perfect Detector’</a:t>
            </a:r>
          </a:p>
        </p:txBody>
      </p:sp>
    </p:spTree>
    <p:extLst>
      <p:ext uri="{BB962C8B-B14F-4D97-AF65-F5344CB8AC3E}">
        <p14:creationId xmlns:p14="http://schemas.microsoft.com/office/powerpoint/2010/main" val="21752567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ADB462E-7261-F845-AFF2-AE9044647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726"/>
            <a:ext cx="12192000" cy="680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8871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1638D7-FD68-2C44-A0F2-0C731F01CF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4" y="0"/>
            <a:ext cx="121497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7777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4550CAB-5FF3-E440-AF5B-78EF96C6A9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44" y="0"/>
            <a:ext cx="121497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4396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531" y="1640027"/>
            <a:ext cx="11382939" cy="48005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3234"/>
            <a:ext cx="12192000" cy="615402"/>
          </a:xfrm>
          <a:prstGeom prst="rect">
            <a:avLst/>
          </a:prstGeom>
          <a:noFill/>
        </p:spPr>
        <p:txBody>
          <a:bodyPr wrap="square" lIns="121771" tIns="60885" rIns="121771" bIns="60885" rtlCol="0">
            <a:spAutoFit/>
          </a:bodyPr>
          <a:lstStyle/>
          <a:p>
            <a:pPr algn="ctr" defTabSz="608691"/>
            <a:r>
              <a:rPr lang="en-GB" sz="3200" b="1" dirty="0">
                <a:solidFill>
                  <a:srgbClr val="FF0000"/>
                </a:solidFill>
                <a:latin typeface="Calibri"/>
              </a:rPr>
              <a:t>FCC-</a:t>
            </a:r>
            <a:r>
              <a:rPr lang="en-GB" sz="3200" b="1" dirty="0" err="1">
                <a:solidFill>
                  <a:srgbClr val="FF0000"/>
                </a:solidFill>
                <a:latin typeface="Calibri"/>
              </a:rPr>
              <a:t>hh</a:t>
            </a:r>
            <a:r>
              <a:rPr lang="en-GB" sz="3200" b="1" dirty="0">
                <a:solidFill>
                  <a:srgbClr val="FF0000"/>
                </a:solidFill>
                <a:latin typeface="Calibri"/>
              </a:rPr>
              <a:t> Reference Detector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9349" y="681542"/>
            <a:ext cx="3164352" cy="1846512"/>
          </a:xfrm>
          <a:prstGeom prst="rect">
            <a:avLst/>
          </a:prstGeom>
          <a:noFill/>
        </p:spPr>
        <p:txBody>
          <a:bodyPr wrap="none" lIns="121773" tIns="60887" rIns="121773" bIns="60887" rtlCol="0">
            <a:spAutoFit/>
          </a:bodyPr>
          <a:lstStyle/>
          <a:p>
            <a:pPr marL="380477" indent="-380477" defTabSz="608691">
              <a:buFont typeface="Arial"/>
              <a:buChar char="•"/>
            </a:pPr>
            <a:r>
              <a:rPr lang="en-GB" sz="1600" dirty="0">
                <a:solidFill>
                  <a:prstClr val="black"/>
                </a:solidFill>
                <a:latin typeface="Calibri"/>
              </a:rPr>
              <a:t>4T, 10m solenoid, unshielded</a:t>
            </a:r>
          </a:p>
          <a:p>
            <a:pPr marL="380477" indent="-380477" defTabSz="608691">
              <a:buFont typeface="Arial"/>
              <a:buChar char="•"/>
            </a:pPr>
            <a:r>
              <a:rPr lang="en-GB" sz="1600" dirty="0">
                <a:solidFill>
                  <a:prstClr val="black"/>
                </a:solidFill>
                <a:latin typeface="Calibri"/>
              </a:rPr>
              <a:t>Forward solenoids, unshielded</a:t>
            </a:r>
          </a:p>
          <a:p>
            <a:pPr marL="380477" indent="-380477" defTabSz="608691">
              <a:buFont typeface="Arial"/>
              <a:buChar char="•"/>
            </a:pPr>
            <a:r>
              <a:rPr lang="en-GB" sz="1600" dirty="0">
                <a:solidFill>
                  <a:prstClr val="black"/>
                </a:solidFill>
                <a:latin typeface="Calibri"/>
              </a:rPr>
              <a:t>Silicon tracker</a:t>
            </a:r>
          </a:p>
          <a:p>
            <a:pPr marL="380477" indent="-380477" defTabSz="608691">
              <a:buFont typeface="Arial"/>
              <a:buChar char="•"/>
            </a:pPr>
            <a:r>
              <a:rPr lang="en-GB" sz="1600" dirty="0">
                <a:solidFill>
                  <a:prstClr val="black"/>
                </a:solidFill>
                <a:latin typeface="Calibri"/>
              </a:rPr>
              <a:t>Barrel ECAL </a:t>
            </a:r>
            <a:r>
              <a:rPr lang="en-GB" sz="1600" dirty="0" err="1">
                <a:solidFill>
                  <a:prstClr val="black"/>
                </a:solidFill>
                <a:latin typeface="Calibri"/>
              </a:rPr>
              <a:t>LAr</a:t>
            </a:r>
            <a:endParaRPr lang="en-GB" sz="1600" dirty="0">
              <a:solidFill>
                <a:prstClr val="black"/>
              </a:solidFill>
              <a:latin typeface="Calibri"/>
            </a:endParaRPr>
          </a:p>
          <a:p>
            <a:pPr marL="380477" indent="-380477" defTabSz="608691">
              <a:buFont typeface="Arial"/>
              <a:buChar char="•"/>
            </a:pPr>
            <a:r>
              <a:rPr lang="en-GB" sz="1600" dirty="0">
                <a:solidFill>
                  <a:prstClr val="black"/>
                </a:solidFill>
                <a:latin typeface="Calibri"/>
              </a:rPr>
              <a:t>Barrel HCAL Fe/</a:t>
            </a:r>
            <a:r>
              <a:rPr lang="en-GB" sz="1600" dirty="0" err="1">
                <a:solidFill>
                  <a:prstClr val="black"/>
                </a:solidFill>
                <a:latin typeface="Calibri"/>
              </a:rPr>
              <a:t>Sci</a:t>
            </a:r>
            <a:endParaRPr lang="en-GB" sz="1600" dirty="0">
              <a:solidFill>
                <a:prstClr val="black"/>
              </a:solidFill>
              <a:latin typeface="Calibri"/>
            </a:endParaRPr>
          </a:p>
          <a:p>
            <a:pPr marL="380477" indent="-380477" defTabSz="608691">
              <a:buFont typeface="Arial"/>
              <a:buChar char="•"/>
            </a:pPr>
            <a:r>
              <a:rPr lang="en-GB" sz="1600" dirty="0" err="1">
                <a:solidFill>
                  <a:prstClr val="black"/>
                </a:solidFill>
                <a:latin typeface="Calibri"/>
              </a:rPr>
              <a:t>Endcap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 HCAL/ECAL </a:t>
            </a:r>
            <a:r>
              <a:rPr lang="en-GB" sz="1600" dirty="0" err="1">
                <a:solidFill>
                  <a:prstClr val="black"/>
                </a:solidFill>
                <a:latin typeface="Calibri"/>
              </a:rPr>
              <a:t>LAr</a:t>
            </a:r>
            <a:endParaRPr lang="en-GB" sz="1600" dirty="0">
              <a:solidFill>
                <a:prstClr val="black"/>
              </a:solidFill>
              <a:latin typeface="Calibri"/>
            </a:endParaRPr>
          </a:p>
          <a:p>
            <a:pPr marL="380477" indent="-380477" defTabSz="608691">
              <a:buFont typeface="Arial"/>
              <a:buChar char="•"/>
            </a:pPr>
            <a:r>
              <a:rPr lang="en-GB" sz="1600" dirty="0">
                <a:solidFill>
                  <a:prstClr val="black"/>
                </a:solidFill>
                <a:latin typeface="Calibri"/>
              </a:rPr>
              <a:t>Forward HCAL/ECAL </a:t>
            </a:r>
            <a:r>
              <a:rPr lang="en-GB" sz="1600" dirty="0" err="1">
                <a:solidFill>
                  <a:prstClr val="black"/>
                </a:solidFill>
                <a:latin typeface="Calibri"/>
              </a:rPr>
              <a:t>LAr</a:t>
            </a:r>
            <a:endParaRPr lang="en-GB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64909" y="6091747"/>
            <a:ext cx="2770823" cy="66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8691"/>
            <a:r>
              <a:rPr lang="en-GB" sz="1867" dirty="0">
                <a:solidFill>
                  <a:srgbClr val="002060"/>
                </a:solidFill>
                <a:latin typeface="Calibri"/>
              </a:rPr>
              <a:t>50m length, 20m diameter</a:t>
            </a:r>
          </a:p>
          <a:p>
            <a:pPr defTabSz="608691"/>
            <a:r>
              <a:rPr lang="en-GB" sz="1867" dirty="0">
                <a:solidFill>
                  <a:srgbClr val="002060"/>
                </a:solidFill>
                <a:latin typeface="Calibri"/>
              </a:rPr>
              <a:t>similar to size of ATLAS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C8C8D9-B859-9E4C-AFBB-62CD48DA591F}"/>
              </a:ext>
            </a:extLst>
          </p:cNvPr>
          <p:cNvSpPr txBox="1"/>
          <p:nvPr/>
        </p:nvSpPr>
        <p:spPr>
          <a:xfrm>
            <a:off x="8672688" y="763765"/>
            <a:ext cx="3114781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691"/>
            <a:r>
              <a:rPr lang="en-GB" sz="1333" dirty="0">
                <a:solidFill>
                  <a:prstClr val="black"/>
                </a:solidFill>
                <a:latin typeface="Calibri"/>
              </a:rPr>
              <a:t>The cost and weight of a yoke that returns the magnetic flux is considered excessive. </a:t>
            </a:r>
          </a:p>
        </p:txBody>
      </p:sp>
    </p:spTree>
    <p:extLst>
      <p:ext uri="{BB962C8B-B14F-4D97-AF65-F5344CB8AC3E}">
        <p14:creationId xmlns:p14="http://schemas.microsoft.com/office/powerpoint/2010/main" val="38243024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238F161-FE4E-5A45-8ADF-A4CEC085D4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247" y="2413770"/>
            <a:ext cx="9741264" cy="39558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9BFA58-7B5E-2843-BD5F-D2CA54DC3456}"/>
              </a:ext>
            </a:extLst>
          </p:cNvPr>
          <p:cNvSpPr txBox="1"/>
          <p:nvPr/>
        </p:nvSpPr>
        <p:spPr>
          <a:xfrm>
            <a:off x="0" y="23234"/>
            <a:ext cx="12192000" cy="615402"/>
          </a:xfrm>
          <a:prstGeom prst="rect">
            <a:avLst/>
          </a:prstGeom>
          <a:noFill/>
        </p:spPr>
        <p:txBody>
          <a:bodyPr wrap="square" lIns="121771" tIns="60885" rIns="121771" bIns="60885" rtlCol="0">
            <a:spAutoFit/>
          </a:bodyPr>
          <a:lstStyle/>
          <a:p>
            <a:pPr algn="ctr" defTabSz="608691"/>
            <a:r>
              <a:rPr lang="en-GB" sz="3200" b="1" dirty="0">
                <a:solidFill>
                  <a:srgbClr val="FF0000"/>
                </a:solidFill>
                <a:latin typeface="Calibri"/>
              </a:rPr>
              <a:t>Tracker Numbers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448E84-C052-9541-A59F-1C4A8A1577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338" y="330958"/>
            <a:ext cx="4133668" cy="157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8912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376" y="721288"/>
            <a:ext cx="5698997" cy="31773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4239" y="4559219"/>
            <a:ext cx="3691788" cy="214812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0" y="23234"/>
            <a:ext cx="12192000" cy="615402"/>
          </a:xfrm>
          <a:prstGeom prst="rect">
            <a:avLst/>
          </a:prstGeom>
          <a:noFill/>
        </p:spPr>
        <p:txBody>
          <a:bodyPr wrap="square" lIns="121771" tIns="60885" rIns="121771" bIns="60885" rtlCol="0">
            <a:spAutoFit/>
          </a:bodyPr>
          <a:lstStyle/>
          <a:p>
            <a:pPr algn="ctr" defTabSz="608691"/>
            <a:r>
              <a:rPr lang="en-GB" sz="3200" b="1" dirty="0">
                <a:solidFill>
                  <a:srgbClr val="FF0000"/>
                </a:solidFill>
                <a:latin typeface="Calibri"/>
              </a:rPr>
              <a:t>Comparison to ATLAS &amp; CMS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1117" y="1259469"/>
            <a:ext cx="6053556" cy="25229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0667" y="4016779"/>
            <a:ext cx="6053556" cy="2522903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114380" y="3626387"/>
            <a:ext cx="11963245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08376" y="6395027"/>
            <a:ext cx="11963245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4BBEAC9-477C-D647-8672-A17AC31FC8A1}"/>
              </a:ext>
            </a:extLst>
          </p:cNvPr>
          <p:cNvSpPr txBox="1"/>
          <p:nvPr/>
        </p:nvSpPr>
        <p:spPr>
          <a:xfrm>
            <a:off x="8644254" y="347986"/>
            <a:ext cx="3153556" cy="66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8691"/>
            <a:r>
              <a:rPr lang="en-GB" sz="1867" dirty="0">
                <a:solidFill>
                  <a:srgbClr val="002060"/>
                </a:solidFill>
                <a:latin typeface="Calibri"/>
              </a:rPr>
              <a:t>FCC-</a:t>
            </a:r>
            <a:r>
              <a:rPr lang="en-GB" sz="1867" dirty="0" err="1">
                <a:solidFill>
                  <a:srgbClr val="002060"/>
                </a:solidFill>
                <a:latin typeface="Calibri"/>
              </a:rPr>
              <a:t>hh</a:t>
            </a:r>
            <a:r>
              <a:rPr lang="en-GB" sz="1867" dirty="0">
                <a:solidFill>
                  <a:srgbClr val="002060"/>
                </a:solidFill>
                <a:latin typeface="Calibri"/>
              </a:rPr>
              <a:t> reference detector </a:t>
            </a:r>
          </a:p>
          <a:p>
            <a:pPr defTabSz="608691"/>
            <a:r>
              <a:rPr lang="en-GB" sz="1867" dirty="0">
                <a:solidFill>
                  <a:srgbClr val="002060"/>
                </a:solidFill>
                <a:latin typeface="Calibri"/>
              </a:rPr>
              <a:t>similar to size similar to  ATLAS</a:t>
            </a:r>
          </a:p>
        </p:txBody>
      </p:sp>
    </p:spTree>
    <p:extLst>
      <p:ext uri="{BB962C8B-B14F-4D97-AF65-F5344CB8AC3E}">
        <p14:creationId xmlns:p14="http://schemas.microsoft.com/office/powerpoint/2010/main" val="254124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194" y="880699"/>
            <a:ext cx="11369772" cy="45013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3234"/>
            <a:ext cx="12192000" cy="615402"/>
          </a:xfrm>
          <a:prstGeom prst="rect">
            <a:avLst/>
          </a:prstGeom>
          <a:noFill/>
        </p:spPr>
        <p:txBody>
          <a:bodyPr wrap="square" lIns="121771" tIns="60885" rIns="121771" bIns="60885" rtlCol="0">
            <a:spAutoFit/>
          </a:bodyPr>
          <a:lstStyle/>
          <a:p>
            <a:pPr algn="ctr" defTabSz="608691"/>
            <a:r>
              <a:rPr lang="en-GB" sz="3200" b="1" dirty="0">
                <a:solidFill>
                  <a:srgbClr val="FF0000"/>
                </a:solidFill>
                <a:latin typeface="Calibri"/>
              </a:rPr>
              <a:t>FCC-</a:t>
            </a:r>
            <a:r>
              <a:rPr lang="en-GB" sz="3200" b="1" dirty="0" err="1">
                <a:solidFill>
                  <a:srgbClr val="FF0000"/>
                </a:solidFill>
                <a:latin typeface="Calibri"/>
              </a:rPr>
              <a:t>hh</a:t>
            </a:r>
            <a:r>
              <a:rPr lang="en-GB" sz="3200" b="1" dirty="0">
                <a:solidFill>
                  <a:srgbClr val="FF0000"/>
                </a:solidFill>
                <a:latin typeface="Calibri"/>
              </a:rPr>
              <a:t> Reference Detector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552384" y="132689"/>
            <a:ext cx="36484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691"/>
            <a:r>
              <a:rPr lang="en-US" sz="1600" dirty="0">
                <a:solidFill>
                  <a:srgbClr val="002060"/>
                </a:solidFill>
                <a:latin typeface="Calibri"/>
                <a:sym typeface="Wingdings"/>
              </a:rPr>
              <a:t>50m long, 20m diameter</a:t>
            </a:r>
          </a:p>
          <a:p>
            <a:pPr defTabSz="608691"/>
            <a:r>
              <a:rPr lang="en-US" sz="1600" dirty="0">
                <a:solidFill>
                  <a:srgbClr val="009051"/>
                </a:solidFill>
                <a:latin typeface="Calibri"/>
                <a:sym typeface="Wingdings"/>
              </a:rPr>
              <a:t>Cavern length 66m</a:t>
            </a:r>
          </a:p>
          <a:p>
            <a:pPr defTabSz="608691"/>
            <a:r>
              <a:rPr lang="en-US" sz="1600" dirty="0">
                <a:solidFill>
                  <a:srgbClr val="002060"/>
                </a:solidFill>
                <a:latin typeface="Calibri"/>
                <a:sym typeface="Wingdings"/>
              </a:rPr>
              <a:t>L* of FCC 40m.</a:t>
            </a:r>
          </a:p>
          <a:p>
            <a:pPr defTabSz="608691"/>
            <a:endParaRPr lang="en-US" sz="1600" b="1" dirty="0">
              <a:solidFill>
                <a:srgbClr val="002060"/>
              </a:solidFill>
              <a:latin typeface="Calibri"/>
              <a:sym typeface="Wingding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6383" y="5382005"/>
            <a:ext cx="9505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691"/>
            <a:r>
              <a:rPr lang="en-US" sz="1600" dirty="0">
                <a:solidFill>
                  <a:srgbClr val="002060"/>
                </a:solidFill>
                <a:latin typeface="Calibri"/>
                <a:sym typeface="Wingdings"/>
              </a:rPr>
              <a:t>90% of ‘heavy‘ physics will take place in </a:t>
            </a:r>
            <a:r>
              <a:rPr lang="en-US" sz="1600" dirty="0" err="1">
                <a:solidFill>
                  <a:srgbClr val="002060"/>
                </a:solidFill>
                <a:latin typeface="Calibri"/>
                <a:sym typeface="Wingdings"/>
              </a:rPr>
              <a:t>η</a:t>
            </a:r>
            <a:r>
              <a:rPr lang="en-US" sz="1600" dirty="0">
                <a:solidFill>
                  <a:srgbClr val="002060"/>
                </a:solidFill>
                <a:latin typeface="Calibri"/>
                <a:sym typeface="Wingdings"/>
              </a:rPr>
              <a:t>&lt;2.5.</a:t>
            </a:r>
          </a:p>
          <a:p>
            <a:pPr defTabSz="608691"/>
            <a:endParaRPr lang="en-US" sz="1600" dirty="0">
              <a:solidFill>
                <a:srgbClr val="002060"/>
              </a:solidFill>
              <a:latin typeface="Calibri"/>
              <a:sym typeface="Wingdings"/>
            </a:endParaRPr>
          </a:p>
          <a:p>
            <a:pPr defTabSz="608691"/>
            <a:r>
              <a:rPr lang="en-US" sz="1600" dirty="0">
                <a:solidFill>
                  <a:srgbClr val="9BBB59">
                    <a:lumMod val="50000"/>
                  </a:srgbClr>
                </a:solidFill>
                <a:latin typeface="Calibri"/>
                <a:sym typeface="Wingdings"/>
              </a:rPr>
              <a:t>Increase of acceptance for precision spectroscopy and calorimetry from 2.5 at LHC to 3.8-4 for SM physics.</a:t>
            </a:r>
          </a:p>
          <a:p>
            <a:pPr defTabSz="608691"/>
            <a:endParaRPr lang="en-US" sz="1600" dirty="0">
              <a:solidFill>
                <a:srgbClr val="002060"/>
              </a:solidFill>
              <a:latin typeface="Calibri"/>
              <a:sym typeface="Wingdings"/>
            </a:endParaRPr>
          </a:p>
          <a:p>
            <a:pPr defTabSz="608691"/>
            <a:r>
              <a:rPr lang="en-US" sz="1600" dirty="0">
                <a:solidFill>
                  <a:srgbClr val="002060"/>
                </a:solidFill>
                <a:latin typeface="Calibri"/>
                <a:sym typeface="Wingdings"/>
              </a:rPr>
              <a:t>Calorimetry and tracking up to </a:t>
            </a:r>
            <a:r>
              <a:rPr lang="en-US" sz="1600" dirty="0" err="1">
                <a:solidFill>
                  <a:srgbClr val="002060"/>
                </a:solidFill>
                <a:latin typeface="Calibri"/>
                <a:sym typeface="Wingdings"/>
              </a:rPr>
              <a:t>η</a:t>
            </a:r>
            <a:r>
              <a:rPr lang="en-US" sz="1600" dirty="0">
                <a:solidFill>
                  <a:srgbClr val="002060"/>
                </a:solidFill>
                <a:latin typeface="Calibri"/>
                <a:sym typeface="Wingdings"/>
              </a:rPr>
              <a:t>=6 to have sufficient acceptance for VFB jets</a:t>
            </a:r>
          </a:p>
        </p:txBody>
      </p:sp>
    </p:spTree>
    <p:extLst>
      <p:ext uri="{BB962C8B-B14F-4D97-AF65-F5344CB8AC3E}">
        <p14:creationId xmlns:p14="http://schemas.microsoft.com/office/powerpoint/2010/main" val="12851331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37A5F4F6-62AE-A744-ABA2-ADE2EA7359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963" r="16526" b="17643"/>
          <a:stretch/>
        </p:blipFill>
        <p:spPr>
          <a:xfrm>
            <a:off x="1291771" y="739921"/>
            <a:ext cx="9407475" cy="51389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8D95E7-317D-3B4C-A36B-838CF69BEF97}"/>
              </a:ext>
            </a:extLst>
          </p:cNvPr>
          <p:cNvSpPr txBox="1"/>
          <p:nvPr/>
        </p:nvSpPr>
        <p:spPr>
          <a:xfrm>
            <a:off x="4558741" y="679880"/>
            <a:ext cx="4132676" cy="202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691"/>
            <a:r>
              <a:rPr lang="en-US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Distance of 50m</a:t>
            </a:r>
          </a:p>
          <a:p>
            <a:pPr defTabSz="608691"/>
            <a:endParaRPr lang="en-US" sz="16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  <a:sym typeface="Wingdings"/>
            </a:endParaRPr>
          </a:p>
          <a:p>
            <a:pPr marL="228594" indent="-228594" defTabSz="608691">
              <a:buFont typeface="Arial" charset="0"/>
              <a:buChar char="•"/>
            </a:pPr>
            <a:r>
              <a:rPr lang="en-US" sz="1600" dirty="0">
                <a:solidFill>
                  <a:srgbClr val="008F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civil engineering (separate object, no pillar)</a:t>
            </a:r>
          </a:p>
          <a:p>
            <a:pPr marL="228594" indent="-228594" defTabSz="608691">
              <a:buFont typeface="Arial" charset="0"/>
              <a:buChar char="•"/>
            </a:pPr>
            <a:r>
              <a:rPr lang="en-US" sz="1600" dirty="0">
                <a:solidFill>
                  <a:srgbClr val="008F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Radiation shielding (10-15m might be sufficient)</a:t>
            </a:r>
          </a:p>
          <a:p>
            <a:pPr marL="228594" indent="-228594" defTabSz="608691">
              <a:buFont typeface="Arial" charset="0"/>
              <a:buChar char="•"/>
            </a:pPr>
            <a:r>
              <a:rPr lang="en-US" sz="1600" dirty="0">
                <a:solidFill>
                  <a:srgbClr val="008F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stray field reduction</a:t>
            </a:r>
          </a:p>
          <a:p>
            <a:pPr defTabSz="608691"/>
            <a:endParaRPr lang="en-US" sz="1333" dirty="0">
              <a:solidFill>
                <a:srgbClr val="009051"/>
              </a:solidFill>
              <a:latin typeface="Corbel"/>
              <a:sym typeface="Wingdings"/>
            </a:endParaRPr>
          </a:p>
          <a:p>
            <a:pPr defTabSz="608691"/>
            <a:endParaRPr lang="en-US" sz="1600" b="1" dirty="0">
              <a:solidFill>
                <a:srgbClr val="002060"/>
              </a:solidFill>
              <a:latin typeface="Corbel"/>
              <a:sym typeface="Wingding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437AFB-427F-234F-989D-123336A5A917}"/>
              </a:ext>
            </a:extLst>
          </p:cNvPr>
          <p:cNvSpPr/>
          <p:nvPr/>
        </p:nvSpPr>
        <p:spPr>
          <a:xfrm>
            <a:off x="10085309" y="2919983"/>
            <a:ext cx="14814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691"/>
            <a:r>
              <a:rPr lang="en-US" sz="1600" b="1" dirty="0">
                <a:solidFill>
                  <a:srgbClr val="002060"/>
                </a:solidFill>
                <a:latin typeface="Corbel"/>
                <a:sym typeface="Wingdings"/>
              </a:rPr>
              <a:t>Service Cavern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EB2D117-3082-2B47-9141-4285930A1033}"/>
              </a:ext>
            </a:extLst>
          </p:cNvPr>
          <p:cNvSpPr/>
          <p:nvPr/>
        </p:nvSpPr>
        <p:spPr>
          <a:xfrm>
            <a:off x="122274" y="2952043"/>
            <a:ext cx="16225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691"/>
            <a:r>
              <a:rPr lang="en-US" sz="1600" b="1" dirty="0">
                <a:solidFill>
                  <a:srgbClr val="002060"/>
                </a:solidFill>
                <a:latin typeface="Corbel"/>
                <a:sym typeface="Wingdings"/>
              </a:rPr>
              <a:t>Detector Cavern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A7D873-9DAC-394F-A2D1-5A4AF99AFFD8}"/>
              </a:ext>
            </a:extLst>
          </p:cNvPr>
          <p:cNvSpPr txBox="1"/>
          <p:nvPr/>
        </p:nvSpPr>
        <p:spPr>
          <a:xfrm>
            <a:off x="932710" y="6193295"/>
            <a:ext cx="8732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8691"/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Trigger Latencies: 100m propagation time = 0.5 us. ATLAS/CMS Phase-II L1 latency is 10us </a:t>
            </a: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No issue.</a:t>
            </a: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471067-8B4C-3C4A-9775-9D8E7E2770F5}"/>
              </a:ext>
            </a:extLst>
          </p:cNvPr>
          <p:cNvSpPr txBox="1"/>
          <p:nvPr/>
        </p:nvSpPr>
        <p:spPr>
          <a:xfrm>
            <a:off x="0" y="1"/>
            <a:ext cx="12192000" cy="533393"/>
          </a:xfrm>
          <a:prstGeom prst="rect">
            <a:avLst/>
          </a:prstGeom>
          <a:noFill/>
        </p:spPr>
        <p:txBody>
          <a:bodyPr wrap="square" lIns="121771" tIns="60885" rIns="121771" bIns="60885" rtlCol="0">
            <a:spAutoFit/>
          </a:bodyPr>
          <a:lstStyle/>
          <a:p>
            <a:pPr algn="ctr" defTabSz="608691">
              <a:defRPr/>
            </a:pPr>
            <a:r>
              <a:rPr lang="en-GB" sz="2667" b="1" dirty="0">
                <a:solidFill>
                  <a:srgbClr val="FF0000"/>
                </a:solidFill>
                <a:latin typeface="Calibri"/>
              </a:rPr>
              <a:t>Service Cavern</a:t>
            </a:r>
            <a:endParaRPr lang="en-GB" sz="2667" b="1" baseline="30000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125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373F69-25E1-AA4F-8F63-AB0D2069AF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94" y="1088426"/>
            <a:ext cx="4610757" cy="425608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65EED6D-3E7C-404D-B1C2-1AC99CC618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4870" y="1088426"/>
            <a:ext cx="6136281" cy="425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9091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381" y="1124745"/>
            <a:ext cx="11355824" cy="39106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3234"/>
            <a:ext cx="12192000" cy="615402"/>
          </a:xfrm>
          <a:prstGeom prst="rect">
            <a:avLst/>
          </a:prstGeom>
          <a:noFill/>
        </p:spPr>
        <p:txBody>
          <a:bodyPr wrap="square" lIns="121771" tIns="60885" rIns="121771" bIns="60885" rtlCol="0">
            <a:spAutoFit/>
          </a:bodyPr>
          <a:lstStyle/>
          <a:p>
            <a:pPr algn="ctr" defTabSz="608691"/>
            <a:r>
              <a:rPr lang="en-GB" sz="3200" b="1" dirty="0">
                <a:solidFill>
                  <a:srgbClr val="FF0000"/>
                </a:solidFill>
                <a:latin typeface="Calibri"/>
              </a:rPr>
              <a:t>Magnet System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53605" y="5419301"/>
            <a:ext cx="3496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691"/>
            <a:r>
              <a:rPr lang="en-US" sz="1600" dirty="0">
                <a:solidFill>
                  <a:srgbClr val="002060"/>
                </a:solidFill>
                <a:latin typeface="Calibri"/>
                <a:sym typeface="Wingdings"/>
              </a:rPr>
              <a:t>Central Solenoid + 2 </a:t>
            </a:r>
            <a:r>
              <a:rPr lang="en-US" sz="1600">
                <a:solidFill>
                  <a:srgbClr val="002060"/>
                </a:solidFill>
                <a:latin typeface="Calibri"/>
                <a:sym typeface="Wingdings"/>
              </a:rPr>
              <a:t>Forward Solenoids</a:t>
            </a:r>
            <a:endParaRPr lang="en-US" sz="1600" dirty="0">
              <a:solidFill>
                <a:srgbClr val="008F00"/>
              </a:solidFill>
              <a:latin typeface="Calibri"/>
              <a:sym typeface="Wingdings"/>
            </a:endParaRPr>
          </a:p>
          <a:p>
            <a:pPr defTabSz="608691"/>
            <a:endParaRPr lang="en-US" sz="1600" b="1" dirty="0">
              <a:solidFill>
                <a:srgbClr val="002060"/>
              </a:solidFill>
              <a:latin typeface="Calibri"/>
              <a:sym typeface="Wingding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20434" y="5419299"/>
            <a:ext cx="3496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691"/>
            <a:r>
              <a:rPr lang="en-US" sz="1600" dirty="0">
                <a:solidFill>
                  <a:srgbClr val="002060"/>
                </a:solidFill>
                <a:latin typeface="Calibri"/>
                <a:sym typeface="Wingdings"/>
              </a:rPr>
              <a:t>Central Solenoid + 2 Forward Dipoles</a:t>
            </a:r>
            <a:endParaRPr lang="en-US" sz="1600" dirty="0">
              <a:solidFill>
                <a:srgbClr val="008F00"/>
              </a:solidFill>
              <a:latin typeface="Calibri"/>
              <a:sym typeface="Wingdings"/>
            </a:endParaRPr>
          </a:p>
          <a:p>
            <a:pPr defTabSz="608691"/>
            <a:endParaRPr lang="en-US" sz="1600" b="1" dirty="0">
              <a:solidFill>
                <a:srgbClr val="002060"/>
              </a:solidFill>
              <a:latin typeface="Calibri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41016452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5413" y="932723"/>
            <a:ext cx="10907203" cy="46085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3234"/>
            <a:ext cx="12192000" cy="615402"/>
          </a:xfrm>
          <a:prstGeom prst="rect">
            <a:avLst/>
          </a:prstGeom>
          <a:noFill/>
        </p:spPr>
        <p:txBody>
          <a:bodyPr wrap="square" lIns="121771" tIns="60885" rIns="121771" bIns="60885" rtlCol="0">
            <a:spAutoFit/>
          </a:bodyPr>
          <a:lstStyle/>
          <a:p>
            <a:pPr algn="ctr" defTabSz="608691"/>
            <a:r>
              <a:rPr lang="en-GB" sz="3200" b="1" dirty="0">
                <a:solidFill>
                  <a:srgbClr val="FF0000"/>
                </a:solidFill>
                <a:latin typeface="Calibri"/>
              </a:rPr>
              <a:t>Stray Field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73428" y="5667673"/>
            <a:ext cx="63546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8691"/>
            <a:r>
              <a:rPr lang="en-GB" sz="1600" dirty="0">
                <a:solidFill>
                  <a:srgbClr val="002060"/>
                </a:solidFill>
                <a:latin typeface="Calibri"/>
              </a:rPr>
              <a:t>200-300mT outside the detector.</a:t>
            </a:r>
          </a:p>
          <a:p>
            <a:pPr defTabSz="608691"/>
            <a:r>
              <a:rPr lang="en-GB" sz="1600" dirty="0">
                <a:solidFill>
                  <a:srgbClr val="002060"/>
                </a:solidFill>
                <a:latin typeface="Calibri"/>
              </a:rPr>
              <a:t>Less than 5mT in the service cavern.</a:t>
            </a:r>
          </a:p>
          <a:p>
            <a:pPr defTabSz="608691"/>
            <a:r>
              <a:rPr lang="en-GB" sz="1600" dirty="0">
                <a:solidFill>
                  <a:srgbClr val="002060"/>
                </a:solidFill>
                <a:latin typeface="Calibri"/>
                <a:sym typeface="Wingdings" pitchFamily="2" charset="2"/>
              </a:rPr>
              <a:t> This allows the use of standard equipment (pumps, motors, turbines …)</a:t>
            </a:r>
            <a:endParaRPr lang="en-GB" sz="1600" dirty="0">
              <a:solidFill>
                <a:srgbClr val="002060"/>
              </a:solidFill>
              <a:latin typeface="Calibri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E4834B52-9D20-7E4B-A400-9248459221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963" r="16526" b="17643"/>
          <a:stretch/>
        </p:blipFill>
        <p:spPr>
          <a:xfrm>
            <a:off x="253311" y="2459394"/>
            <a:ext cx="4840236" cy="264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4264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5235" y="1098651"/>
            <a:ext cx="5807280" cy="43642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66830" y="1586267"/>
            <a:ext cx="10927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de-DE" sz="2800" b="1" dirty="0">
                <a:solidFill>
                  <a:srgbClr val="FF0000"/>
                </a:solidFill>
                <a:latin typeface="Calibri"/>
              </a:rPr>
              <a:t>ATLAS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332535" y="4830138"/>
            <a:ext cx="1380925" cy="78905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976268" y="5377098"/>
            <a:ext cx="838419" cy="25442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463421" y="3749383"/>
            <a:ext cx="0" cy="88794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60372" y="5278191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de-DE" dirty="0">
                <a:solidFill>
                  <a:prstClr val="black"/>
                </a:solidFill>
                <a:latin typeface="Calibri"/>
              </a:rPr>
              <a:t>50m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55077" y="5486721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de-DE" dirty="0">
                <a:solidFill>
                  <a:prstClr val="black"/>
                </a:solidFill>
                <a:latin typeface="Calibri"/>
              </a:rPr>
              <a:t>30m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93525" y="4110327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de-DE" dirty="0">
                <a:solidFill>
                  <a:prstClr val="black"/>
                </a:solidFill>
                <a:latin typeface="Calibri"/>
              </a:rPr>
              <a:t>35m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4270888" y="3428830"/>
            <a:ext cx="2367297" cy="32055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628448" y="3007418"/>
            <a:ext cx="2009736" cy="1770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788246" y="2815141"/>
            <a:ext cx="1684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de-DE" dirty="0">
                <a:solidFill>
                  <a:prstClr val="black"/>
                </a:solidFill>
                <a:latin typeface="Calibri"/>
              </a:rPr>
              <a:t>12.6m </a:t>
            </a:r>
            <a:r>
              <a:rPr lang="de-DE" dirty="0" err="1">
                <a:solidFill>
                  <a:prstClr val="black"/>
                </a:solidFill>
                <a:latin typeface="Calibri"/>
              </a:rPr>
              <a:t>diameter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88246" y="3244163"/>
            <a:ext cx="15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r>
              <a:rPr lang="de-DE" dirty="0">
                <a:solidFill>
                  <a:prstClr val="black"/>
                </a:solidFill>
                <a:latin typeface="Calibri"/>
              </a:rPr>
              <a:t>18m </a:t>
            </a:r>
            <a:r>
              <a:rPr lang="de-DE" dirty="0" err="1">
                <a:solidFill>
                  <a:prstClr val="black"/>
                </a:solidFill>
                <a:latin typeface="Calibri"/>
              </a:rPr>
              <a:t>diameter</a:t>
            </a:r>
            <a:endParaRPr lang="de-DE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047792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F21BFD-2B36-C04E-937F-E01FC4B8FC93}"/>
              </a:ext>
            </a:extLst>
          </p:cNvPr>
          <p:cNvSpPr txBox="1"/>
          <p:nvPr/>
        </p:nvSpPr>
        <p:spPr>
          <a:xfrm>
            <a:off x="0" y="23234"/>
            <a:ext cx="12192000" cy="615402"/>
          </a:xfrm>
          <a:prstGeom prst="rect">
            <a:avLst/>
          </a:prstGeom>
          <a:noFill/>
        </p:spPr>
        <p:txBody>
          <a:bodyPr wrap="square" lIns="121771" tIns="60885" rIns="121771" bIns="60885" rtlCol="0">
            <a:spAutoFit/>
          </a:bodyPr>
          <a:lstStyle/>
          <a:p>
            <a:pPr algn="ctr" defTabSz="608691"/>
            <a:r>
              <a:rPr lang="en-GB" sz="3200" b="1" dirty="0">
                <a:solidFill>
                  <a:srgbClr val="FF0000"/>
                </a:solidFill>
                <a:latin typeface="Calibri"/>
              </a:rPr>
              <a:t>Requirements for FCC-</a:t>
            </a:r>
            <a:r>
              <a:rPr lang="en-GB" sz="3200" b="1" dirty="0" err="1">
                <a:solidFill>
                  <a:srgbClr val="FF0000"/>
                </a:solidFill>
                <a:latin typeface="Calibri"/>
              </a:rPr>
              <a:t>hh</a:t>
            </a:r>
            <a:r>
              <a:rPr lang="en-GB" sz="3200" b="1" dirty="0">
                <a:solidFill>
                  <a:srgbClr val="FF0000"/>
                </a:solidFill>
                <a:latin typeface="Calibri"/>
              </a:rPr>
              <a:t> (CDR)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A9F8C2B-C2F7-DA41-A956-B33419B5F7F2}"/>
              </a:ext>
            </a:extLst>
          </p:cNvPr>
          <p:cNvGrpSpPr/>
          <p:nvPr/>
        </p:nvGrpSpPr>
        <p:grpSpPr>
          <a:xfrm>
            <a:off x="304800" y="1647062"/>
            <a:ext cx="11582400" cy="3318933"/>
            <a:chOff x="228600" y="1235296"/>
            <a:chExt cx="8686800" cy="24892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D1CCD15-6F8A-3049-A8EA-D501C6A262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600" y="1235296"/>
              <a:ext cx="8686800" cy="24892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4ABE90D-96D0-C24E-AE0C-31AC43C31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463245" y="1793965"/>
              <a:ext cx="339635" cy="3831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32821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ool&#10;&#10;Description automatically generated">
            <a:extLst>
              <a:ext uri="{FF2B5EF4-FFF2-40B4-BE49-F238E27FC236}">
                <a16:creationId xmlns:a16="http://schemas.microsoft.com/office/drawing/2014/main" id="{49D3AA60-C38A-C99B-EDCC-634603D118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3361" y="909247"/>
            <a:ext cx="10230024" cy="5767148"/>
          </a:xfrm>
          <a:prstGeom prst="rect">
            <a:avLst/>
          </a:prstGeom>
        </p:spPr>
      </p:pic>
      <p:pic>
        <p:nvPicPr>
          <p:cNvPr id="35" name="Picture 34" descr="A picture containing icon&#10;&#10;Description automatically generated">
            <a:extLst>
              <a:ext uri="{FF2B5EF4-FFF2-40B4-BE49-F238E27FC236}">
                <a16:creationId xmlns:a16="http://schemas.microsoft.com/office/drawing/2014/main" id="{5C1C3F91-0B37-9332-3841-57F77465945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991" y="2847490"/>
            <a:ext cx="3401267" cy="3136247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9898"/>
            <a:ext cx="385972" cy="226761"/>
          </a:xfrm>
        </p:spPr>
        <p:txBody>
          <a:bodyPr/>
          <a:lstStyle/>
          <a:p>
            <a:pPr defTabSz="914280">
              <a:defRPr/>
            </a:pPr>
            <a:fld id="{88A1DFE4-5FC5-43BD-BB7E-75EAD82B965F}" type="slidenum">
              <a:rPr lang="de-AT">
                <a:solidFill>
                  <a:srgbClr val="FFFFFF"/>
                </a:solidFill>
                <a:latin typeface="Arial"/>
              </a:rPr>
              <a:pPr defTabSz="914280">
                <a:defRPr/>
              </a:pPr>
              <a:t>44</a:t>
            </a:fld>
            <a:endParaRPr lang="de-AT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5455" y="0"/>
            <a:ext cx="1057143" cy="463779"/>
          </a:xfrm>
          <a:prstGeom prst="rect">
            <a:avLst/>
          </a:prstGeom>
        </p:spPr>
      </p:pic>
      <p:sp>
        <p:nvSpPr>
          <p:cNvPr id="5" name="Textfeld 7">
            <a:extLst>
              <a:ext uri="{FF2B5EF4-FFF2-40B4-BE49-F238E27FC236}">
                <a16:creationId xmlns:a16="http://schemas.microsoft.com/office/drawing/2014/main" id="{E2E08C9F-C10E-049D-49D7-FD1AA231CE2F}"/>
              </a:ext>
            </a:extLst>
          </p:cNvPr>
          <p:cNvSpPr txBox="1"/>
          <p:nvPr/>
        </p:nvSpPr>
        <p:spPr>
          <a:xfrm>
            <a:off x="4463819" y="129898"/>
            <a:ext cx="3360373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914280">
              <a:lnSpc>
                <a:spcPts val="1651"/>
              </a:lnSpc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</a:rPr>
              <a:t>F. Valchkova-Georgieva</a:t>
            </a:r>
            <a:endParaRPr lang="de-AT" sz="12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Textfeld 4">
            <a:extLst>
              <a:ext uri="{FF2B5EF4-FFF2-40B4-BE49-F238E27FC236}">
                <a16:creationId xmlns:a16="http://schemas.microsoft.com/office/drawing/2014/main" id="{E59EA455-80A7-CF3C-3DD9-3232B5B4785C}"/>
              </a:ext>
            </a:extLst>
          </p:cNvPr>
          <p:cNvSpPr txBox="1"/>
          <p:nvPr/>
        </p:nvSpPr>
        <p:spPr>
          <a:xfrm>
            <a:off x="1343775" y="129898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914280">
              <a:lnSpc>
                <a:spcPts val="1651"/>
              </a:lnSpc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</a:rPr>
              <a:t>27.09.2022 </a:t>
            </a:r>
            <a:endParaRPr lang="de-AT" sz="12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2AEFD7A2-A635-F5E9-A1DF-DD71C8FED1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128" y="533955"/>
            <a:ext cx="11657563" cy="451405"/>
          </a:xfrm>
        </p:spPr>
        <p:txBody>
          <a:bodyPr rtlCol="0">
            <a:normAutofit/>
          </a:bodyPr>
          <a:lstStyle/>
          <a:p>
            <a:pPr marL="0" lvl="1">
              <a:spcBef>
                <a:spcPts val="667"/>
              </a:spcBef>
              <a:defRPr/>
            </a:pPr>
            <a:r>
              <a:rPr lang="en-US" sz="2667" u="sng" dirty="0"/>
              <a:t>FCC Experiment Underground Structure version 2022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C41CAFB-1776-9690-ED23-CAA338EE09C2}"/>
              </a:ext>
            </a:extLst>
          </p:cNvPr>
          <p:cNvCxnSpPr>
            <a:cxnSpLocks/>
          </p:cNvCxnSpPr>
          <p:nvPr/>
        </p:nvCxnSpPr>
        <p:spPr>
          <a:xfrm>
            <a:off x="4992024" y="1385822"/>
            <a:ext cx="659672" cy="717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DD8EAE4-35A9-0788-22FC-B44B04F3469A}"/>
              </a:ext>
            </a:extLst>
          </p:cNvPr>
          <p:cNvSpPr txBox="1"/>
          <p:nvPr/>
        </p:nvSpPr>
        <p:spPr>
          <a:xfrm>
            <a:off x="2149836" y="700429"/>
            <a:ext cx="3268844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Experimental Shaft ø18m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6D97B4-D37F-8895-D7C7-E3D446792809}"/>
              </a:ext>
            </a:extLst>
          </p:cNvPr>
          <p:cNvSpPr txBox="1"/>
          <p:nvPr/>
        </p:nvSpPr>
        <p:spPr>
          <a:xfrm>
            <a:off x="8340898" y="829985"/>
            <a:ext cx="2888932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Elliptical Service Shaft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ADB7E0E-4E69-4888-A568-549CE2B4DC39}"/>
              </a:ext>
            </a:extLst>
          </p:cNvPr>
          <p:cNvCxnSpPr>
            <a:cxnSpLocks/>
          </p:cNvCxnSpPr>
          <p:nvPr/>
        </p:nvCxnSpPr>
        <p:spPr>
          <a:xfrm flipH="1">
            <a:off x="8265407" y="1512379"/>
            <a:ext cx="672075" cy="372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0E4280-89BD-E849-8CD4-88AE34A3C851}"/>
              </a:ext>
            </a:extLst>
          </p:cNvPr>
          <p:cNvSpPr txBox="1"/>
          <p:nvPr/>
        </p:nvSpPr>
        <p:spPr>
          <a:xfrm>
            <a:off x="8851097" y="2661949"/>
            <a:ext cx="3389069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Connection tunnel ø 5.5m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F39997C-7D3E-D79C-4E3B-6F7D944EDB8E}"/>
              </a:ext>
            </a:extLst>
          </p:cNvPr>
          <p:cNvCxnSpPr>
            <a:cxnSpLocks/>
          </p:cNvCxnSpPr>
          <p:nvPr/>
        </p:nvCxnSpPr>
        <p:spPr>
          <a:xfrm flipH="1">
            <a:off x="8726572" y="3262028"/>
            <a:ext cx="637297" cy="470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6841A89-2D44-AAFE-1B4F-429278A74C67}"/>
              </a:ext>
            </a:extLst>
          </p:cNvPr>
          <p:cNvCxnSpPr>
            <a:cxnSpLocks/>
          </p:cNvCxnSpPr>
          <p:nvPr/>
        </p:nvCxnSpPr>
        <p:spPr>
          <a:xfrm flipV="1">
            <a:off x="7183001" y="4137885"/>
            <a:ext cx="197264" cy="1243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C89BB36-77DE-78E9-E03F-AE562567341D}"/>
              </a:ext>
            </a:extLst>
          </p:cNvPr>
          <p:cNvSpPr txBox="1"/>
          <p:nvPr/>
        </p:nvSpPr>
        <p:spPr>
          <a:xfrm>
            <a:off x="4544502" y="5217733"/>
            <a:ext cx="3389069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Connection tunnel ø 5.5m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EC44C5-6CED-6A03-68C0-A68263025964}"/>
              </a:ext>
            </a:extLst>
          </p:cNvPr>
          <p:cNvSpPr txBox="1"/>
          <p:nvPr/>
        </p:nvSpPr>
        <p:spPr>
          <a:xfrm>
            <a:off x="9400506" y="4168435"/>
            <a:ext cx="2039341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Machine tunnel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8F6D53A-52F3-A2B7-4DC6-F4E91B01E567}"/>
              </a:ext>
            </a:extLst>
          </p:cNvPr>
          <p:cNvCxnSpPr>
            <a:cxnSpLocks/>
          </p:cNvCxnSpPr>
          <p:nvPr/>
        </p:nvCxnSpPr>
        <p:spPr>
          <a:xfrm flipH="1">
            <a:off x="9814806" y="4936639"/>
            <a:ext cx="600649" cy="611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1E4C6CB-26D3-68D0-8195-EF778C45C4F1}"/>
              </a:ext>
            </a:extLst>
          </p:cNvPr>
          <p:cNvCxnSpPr>
            <a:cxnSpLocks/>
          </p:cNvCxnSpPr>
          <p:nvPr/>
        </p:nvCxnSpPr>
        <p:spPr>
          <a:xfrm flipV="1">
            <a:off x="6301337" y="4640270"/>
            <a:ext cx="412945" cy="2963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2A0313B-BCA1-9BDB-4BB7-8CFE0D9137C0}"/>
              </a:ext>
            </a:extLst>
          </p:cNvPr>
          <p:cNvSpPr txBox="1"/>
          <p:nvPr/>
        </p:nvSpPr>
        <p:spPr>
          <a:xfrm>
            <a:off x="4544501" y="4721487"/>
            <a:ext cx="2191626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Survey Galleries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A1ACAC5-8C59-431D-5A2D-6A856A9182FB}"/>
              </a:ext>
            </a:extLst>
          </p:cNvPr>
          <p:cNvCxnSpPr>
            <a:cxnSpLocks/>
          </p:cNvCxnSpPr>
          <p:nvPr/>
        </p:nvCxnSpPr>
        <p:spPr>
          <a:xfrm flipH="1">
            <a:off x="8403607" y="2163186"/>
            <a:ext cx="672075" cy="372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4CC3CDA-CD4D-11EE-7AE5-73A1611F6F93}"/>
              </a:ext>
            </a:extLst>
          </p:cNvPr>
          <p:cNvSpPr txBox="1"/>
          <p:nvPr/>
        </p:nvSpPr>
        <p:spPr>
          <a:xfrm>
            <a:off x="8794634" y="1533227"/>
            <a:ext cx="2053767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Service Cavern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7C49FE4-6392-5FEF-1A90-351BE74D6299}"/>
              </a:ext>
            </a:extLst>
          </p:cNvPr>
          <p:cNvSpPr txBox="1"/>
          <p:nvPr/>
        </p:nvSpPr>
        <p:spPr>
          <a:xfrm>
            <a:off x="3246010" y="4188533"/>
            <a:ext cx="2525050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Experiment Cavern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A003809-0132-D012-1762-8023D4B612B7}"/>
              </a:ext>
            </a:extLst>
          </p:cNvPr>
          <p:cNvCxnSpPr>
            <a:cxnSpLocks/>
          </p:cNvCxnSpPr>
          <p:nvPr/>
        </p:nvCxnSpPr>
        <p:spPr>
          <a:xfrm flipV="1">
            <a:off x="5109409" y="4168436"/>
            <a:ext cx="372964" cy="319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E80AAF4-40D2-1F8F-DA94-B43FFA56689F}"/>
              </a:ext>
            </a:extLst>
          </p:cNvPr>
          <p:cNvCxnSpPr>
            <a:cxnSpLocks/>
          </p:cNvCxnSpPr>
          <p:nvPr/>
        </p:nvCxnSpPr>
        <p:spPr>
          <a:xfrm>
            <a:off x="6515440" y="1711402"/>
            <a:ext cx="330361" cy="12804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6339477-D443-F8A4-E054-EF9DBE9BCF1A}"/>
              </a:ext>
            </a:extLst>
          </p:cNvPr>
          <p:cNvSpPr txBox="1"/>
          <p:nvPr/>
        </p:nvSpPr>
        <p:spPr>
          <a:xfrm>
            <a:off x="5571755" y="886714"/>
            <a:ext cx="2372765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80"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Evacuation </a:t>
            </a:r>
          </a:p>
          <a:p>
            <a:pPr defTabSz="914280"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connection tunnel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A1E0136-5229-EDD4-3CD5-D61334D261FA}"/>
              </a:ext>
            </a:extLst>
          </p:cNvPr>
          <p:cNvSpPr txBox="1"/>
          <p:nvPr/>
        </p:nvSpPr>
        <p:spPr>
          <a:xfrm>
            <a:off x="429257" y="6023369"/>
            <a:ext cx="3313728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Connection tunnel ø 10m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DDFC59B-1AAA-F09B-9EEC-C475E792A9C0}"/>
              </a:ext>
            </a:extLst>
          </p:cNvPr>
          <p:cNvCxnSpPr>
            <a:cxnSpLocks/>
          </p:cNvCxnSpPr>
          <p:nvPr/>
        </p:nvCxnSpPr>
        <p:spPr>
          <a:xfrm flipH="1" flipV="1">
            <a:off x="1623362" y="5802428"/>
            <a:ext cx="31375" cy="4228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242609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ool&#10;&#10;Description automatically generated">
            <a:extLst>
              <a:ext uri="{FF2B5EF4-FFF2-40B4-BE49-F238E27FC236}">
                <a16:creationId xmlns:a16="http://schemas.microsoft.com/office/drawing/2014/main" id="{49D3AA60-C38A-C99B-EDCC-634603D118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3361" y="909247"/>
            <a:ext cx="10230024" cy="5767148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9898"/>
            <a:ext cx="385972" cy="226761"/>
          </a:xfrm>
        </p:spPr>
        <p:txBody>
          <a:bodyPr/>
          <a:lstStyle/>
          <a:p>
            <a:pPr defTabSz="914280">
              <a:defRPr/>
            </a:pPr>
            <a:fld id="{88A1DFE4-5FC5-43BD-BB7E-75EAD82B965F}" type="slidenum">
              <a:rPr lang="de-AT">
                <a:solidFill>
                  <a:srgbClr val="FFFFFF"/>
                </a:solidFill>
                <a:latin typeface="Arial"/>
              </a:rPr>
              <a:pPr defTabSz="914280">
                <a:defRPr/>
              </a:pPr>
              <a:t>45</a:t>
            </a:fld>
            <a:endParaRPr lang="de-AT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5455" y="0"/>
            <a:ext cx="1057143" cy="463779"/>
          </a:xfrm>
          <a:prstGeom prst="rect">
            <a:avLst/>
          </a:prstGeom>
        </p:spPr>
      </p:pic>
      <p:sp>
        <p:nvSpPr>
          <p:cNvPr id="5" name="Textfeld 7">
            <a:extLst>
              <a:ext uri="{FF2B5EF4-FFF2-40B4-BE49-F238E27FC236}">
                <a16:creationId xmlns:a16="http://schemas.microsoft.com/office/drawing/2014/main" id="{E2E08C9F-C10E-049D-49D7-FD1AA231CE2F}"/>
              </a:ext>
            </a:extLst>
          </p:cNvPr>
          <p:cNvSpPr txBox="1"/>
          <p:nvPr/>
        </p:nvSpPr>
        <p:spPr>
          <a:xfrm>
            <a:off x="4463819" y="129898"/>
            <a:ext cx="3360373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914280">
              <a:lnSpc>
                <a:spcPts val="1651"/>
              </a:lnSpc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</a:rPr>
              <a:t>F. Valchkova-Georgieva</a:t>
            </a:r>
            <a:endParaRPr lang="de-AT" sz="12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Textfeld 4">
            <a:extLst>
              <a:ext uri="{FF2B5EF4-FFF2-40B4-BE49-F238E27FC236}">
                <a16:creationId xmlns:a16="http://schemas.microsoft.com/office/drawing/2014/main" id="{E59EA455-80A7-CF3C-3DD9-3232B5B4785C}"/>
              </a:ext>
            </a:extLst>
          </p:cNvPr>
          <p:cNvSpPr txBox="1"/>
          <p:nvPr/>
        </p:nvSpPr>
        <p:spPr>
          <a:xfrm>
            <a:off x="1343775" y="129898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914280">
              <a:lnSpc>
                <a:spcPts val="1651"/>
              </a:lnSpc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</a:rPr>
              <a:t>27.09.2022 </a:t>
            </a:r>
            <a:endParaRPr lang="de-AT" sz="12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2AEFD7A2-A635-F5E9-A1DF-DD71C8FED1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128" y="533955"/>
            <a:ext cx="11657563" cy="451405"/>
          </a:xfrm>
        </p:spPr>
        <p:txBody>
          <a:bodyPr rtlCol="0">
            <a:normAutofit/>
          </a:bodyPr>
          <a:lstStyle/>
          <a:p>
            <a:pPr marL="0" lvl="1">
              <a:spcBef>
                <a:spcPts val="667"/>
              </a:spcBef>
              <a:defRPr/>
            </a:pPr>
            <a:r>
              <a:rPr lang="en-US" sz="2667" u="sng" dirty="0"/>
              <a:t>FCC Experiment Underground Structure version 2022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C41CAFB-1776-9690-ED23-CAA338EE09C2}"/>
              </a:ext>
            </a:extLst>
          </p:cNvPr>
          <p:cNvCxnSpPr>
            <a:cxnSpLocks/>
          </p:cNvCxnSpPr>
          <p:nvPr/>
        </p:nvCxnSpPr>
        <p:spPr>
          <a:xfrm>
            <a:off x="4992024" y="1385822"/>
            <a:ext cx="659672" cy="717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DD8EAE4-35A9-0788-22FC-B44B04F3469A}"/>
              </a:ext>
            </a:extLst>
          </p:cNvPr>
          <p:cNvSpPr txBox="1"/>
          <p:nvPr/>
        </p:nvSpPr>
        <p:spPr>
          <a:xfrm>
            <a:off x="2149836" y="700429"/>
            <a:ext cx="3268844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Experimental Shaft ø18m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6D97B4-D37F-8895-D7C7-E3D446792809}"/>
              </a:ext>
            </a:extLst>
          </p:cNvPr>
          <p:cNvSpPr txBox="1"/>
          <p:nvPr/>
        </p:nvSpPr>
        <p:spPr>
          <a:xfrm>
            <a:off x="8340898" y="829985"/>
            <a:ext cx="2888932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Elliptical Service Shaft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ADB7E0E-4E69-4888-A568-549CE2B4DC39}"/>
              </a:ext>
            </a:extLst>
          </p:cNvPr>
          <p:cNvCxnSpPr>
            <a:cxnSpLocks/>
          </p:cNvCxnSpPr>
          <p:nvPr/>
        </p:nvCxnSpPr>
        <p:spPr>
          <a:xfrm flipH="1">
            <a:off x="8265407" y="1512379"/>
            <a:ext cx="672075" cy="372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0E4280-89BD-E849-8CD4-88AE34A3C851}"/>
              </a:ext>
            </a:extLst>
          </p:cNvPr>
          <p:cNvSpPr txBox="1"/>
          <p:nvPr/>
        </p:nvSpPr>
        <p:spPr>
          <a:xfrm>
            <a:off x="8851097" y="2661949"/>
            <a:ext cx="3389069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Connection tunnel ø 5.5m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F39997C-7D3E-D79C-4E3B-6F7D944EDB8E}"/>
              </a:ext>
            </a:extLst>
          </p:cNvPr>
          <p:cNvCxnSpPr>
            <a:cxnSpLocks/>
          </p:cNvCxnSpPr>
          <p:nvPr/>
        </p:nvCxnSpPr>
        <p:spPr>
          <a:xfrm flipH="1">
            <a:off x="8726572" y="3262028"/>
            <a:ext cx="637297" cy="470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BEC44C5-6CED-6A03-68C0-A68263025964}"/>
              </a:ext>
            </a:extLst>
          </p:cNvPr>
          <p:cNvSpPr txBox="1"/>
          <p:nvPr/>
        </p:nvSpPr>
        <p:spPr>
          <a:xfrm>
            <a:off x="9400506" y="4168435"/>
            <a:ext cx="2039341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Machine tunnel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8F6D53A-52F3-A2B7-4DC6-F4E91B01E567}"/>
              </a:ext>
            </a:extLst>
          </p:cNvPr>
          <p:cNvCxnSpPr>
            <a:cxnSpLocks/>
          </p:cNvCxnSpPr>
          <p:nvPr/>
        </p:nvCxnSpPr>
        <p:spPr>
          <a:xfrm flipH="1">
            <a:off x="9814806" y="4936639"/>
            <a:ext cx="600649" cy="611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A1ACAC5-8C59-431D-5A2D-6A856A9182FB}"/>
              </a:ext>
            </a:extLst>
          </p:cNvPr>
          <p:cNvCxnSpPr>
            <a:cxnSpLocks/>
          </p:cNvCxnSpPr>
          <p:nvPr/>
        </p:nvCxnSpPr>
        <p:spPr>
          <a:xfrm flipH="1">
            <a:off x="8403607" y="2163186"/>
            <a:ext cx="672075" cy="372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4CC3CDA-CD4D-11EE-7AE5-73A1611F6F93}"/>
              </a:ext>
            </a:extLst>
          </p:cNvPr>
          <p:cNvSpPr txBox="1"/>
          <p:nvPr/>
        </p:nvSpPr>
        <p:spPr>
          <a:xfrm>
            <a:off x="8794634" y="1533227"/>
            <a:ext cx="2053767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Service Cavern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E80AAF4-40D2-1F8F-DA94-B43FFA56689F}"/>
              </a:ext>
            </a:extLst>
          </p:cNvPr>
          <p:cNvCxnSpPr>
            <a:cxnSpLocks/>
          </p:cNvCxnSpPr>
          <p:nvPr/>
        </p:nvCxnSpPr>
        <p:spPr>
          <a:xfrm>
            <a:off x="6515440" y="1711402"/>
            <a:ext cx="330361" cy="12804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6339477-D443-F8A4-E054-EF9DBE9BCF1A}"/>
              </a:ext>
            </a:extLst>
          </p:cNvPr>
          <p:cNvSpPr txBox="1"/>
          <p:nvPr/>
        </p:nvSpPr>
        <p:spPr>
          <a:xfrm>
            <a:off x="5571755" y="886714"/>
            <a:ext cx="2372765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80"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Evacuation </a:t>
            </a:r>
          </a:p>
          <a:p>
            <a:pPr defTabSz="914280"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connection tunnel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4D7A2DB-1CC2-EE41-92DA-993A1CB57D4A}"/>
              </a:ext>
            </a:extLst>
          </p:cNvPr>
          <p:cNvSpPr txBox="1"/>
          <p:nvPr/>
        </p:nvSpPr>
        <p:spPr>
          <a:xfrm>
            <a:off x="152365" y="3137390"/>
            <a:ext cx="37386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691">
              <a:defRPr/>
            </a:pPr>
            <a:r>
              <a:rPr lang="en-GB" sz="1600" dirty="0">
                <a:solidFill>
                  <a:srgbClr val="002060"/>
                </a:solidFill>
                <a:latin typeface="Calibri"/>
              </a:rPr>
              <a:t>We consider one shaft (15m clearance) to the experiment cavern to be sufficient.</a:t>
            </a:r>
          </a:p>
          <a:p>
            <a:pPr defTabSz="608691">
              <a:defRPr/>
            </a:pPr>
            <a:endParaRPr lang="en-GB" sz="1600" dirty="0">
              <a:solidFill>
                <a:srgbClr val="002060"/>
              </a:solidFill>
              <a:latin typeface="Calibri"/>
            </a:endParaRPr>
          </a:p>
          <a:p>
            <a:pPr defTabSz="608691">
              <a:defRPr/>
            </a:pPr>
            <a:r>
              <a:rPr lang="en-GB" sz="1600" dirty="0">
                <a:solidFill>
                  <a:srgbClr val="008F00"/>
                </a:solidFill>
                <a:latin typeface="Calibri"/>
              </a:rPr>
              <a:t>The largest part on the ‘away’ side is the forward solenoid, which can pass to the shaft side.</a:t>
            </a:r>
          </a:p>
          <a:p>
            <a:pPr defTabSz="608691">
              <a:defRPr/>
            </a:pPr>
            <a:endParaRPr lang="en-GB" sz="1600" dirty="0">
              <a:solidFill>
                <a:srgbClr val="002060"/>
              </a:solidFill>
              <a:latin typeface="Calibri"/>
            </a:endParaRPr>
          </a:p>
          <a:p>
            <a:pPr defTabSz="608691">
              <a:defRPr/>
            </a:pPr>
            <a:r>
              <a:rPr lang="en-GB" sz="1600" dirty="0">
                <a:solidFill>
                  <a:srgbClr val="002060"/>
                </a:solidFill>
                <a:latin typeface="Calibri"/>
              </a:rPr>
              <a:t>CMS installed their detector in the same configuration.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34F94E-FC03-8648-A3B7-7F387B15C058}"/>
              </a:ext>
            </a:extLst>
          </p:cNvPr>
          <p:cNvCxnSpPr/>
          <p:nvPr/>
        </p:nvCxnSpPr>
        <p:spPr>
          <a:xfrm flipV="1">
            <a:off x="3738880" y="3944433"/>
            <a:ext cx="2405125" cy="3341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6464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ool&#10;&#10;Description automatically generated">
            <a:extLst>
              <a:ext uri="{FF2B5EF4-FFF2-40B4-BE49-F238E27FC236}">
                <a16:creationId xmlns:a16="http://schemas.microsoft.com/office/drawing/2014/main" id="{49D3AA60-C38A-C99B-EDCC-634603D118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3361" y="909247"/>
            <a:ext cx="10230024" cy="5767148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9898"/>
            <a:ext cx="385972" cy="226761"/>
          </a:xfrm>
        </p:spPr>
        <p:txBody>
          <a:bodyPr/>
          <a:lstStyle/>
          <a:p>
            <a:pPr defTabSz="914280">
              <a:defRPr/>
            </a:pPr>
            <a:fld id="{88A1DFE4-5FC5-43BD-BB7E-75EAD82B965F}" type="slidenum">
              <a:rPr lang="de-AT">
                <a:solidFill>
                  <a:srgbClr val="FFFFFF"/>
                </a:solidFill>
                <a:latin typeface="Arial"/>
              </a:rPr>
              <a:pPr defTabSz="914280">
                <a:defRPr/>
              </a:pPr>
              <a:t>46</a:t>
            </a:fld>
            <a:endParaRPr lang="de-AT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5455" y="0"/>
            <a:ext cx="1057143" cy="463779"/>
          </a:xfrm>
          <a:prstGeom prst="rect">
            <a:avLst/>
          </a:prstGeom>
        </p:spPr>
      </p:pic>
      <p:sp>
        <p:nvSpPr>
          <p:cNvPr id="5" name="Textfeld 7">
            <a:extLst>
              <a:ext uri="{FF2B5EF4-FFF2-40B4-BE49-F238E27FC236}">
                <a16:creationId xmlns:a16="http://schemas.microsoft.com/office/drawing/2014/main" id="{E2E08C9F-C10E-049D-49D7-FD1AA231CE2F}"/>
              </a:ext>
            </a:extLst>
          </p:cNvPr>
          <p:cNvSpPr txBox="1"/>
          <p:nvPr/>
        </p:nvSpPr>
        <p:spPr>
          <a:xfrm>
            <a:off x="4463819" y="129898"/>
            <a:ext cx="3360373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914280">
              <a:lnSpc>
                <a:spcPts val="1651"/>
              </a:lnSpc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</a:rPr>
              <a:t>F. Valchkova-Georgieva</a:t>
            </a:r>
            <a:endParaRPr lang="de-AT" sz="12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Textfeld 4">
            <a:extLst>
              <a:ext uri="{FF2B5EF4-FFF2-40B4-BE49-F238E27FC236}">
                <a16:creationId xmlns:a16="http://schemas.microsoft.com/office/drawing/2014/main" id="{E59EA455-80A7-CF3C-3DD9-3232B5B4785C}"/>
              </a:ext>
            </a:extLst>
          </p:cNvPr>
          <p:cNvSpPr txBox="1"/>
          <p:nvPr/>
        </p:nvSpPr>
        <p:spPr>
          <a:xfrm>
            <a:off x="1343775" y="129898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914280">
              <a:lnSpc>
                <a:spcPts val="1651"/>
              </a:lnSpc>
              <a:defRPr/>
            </a:pPr>
            <a:r>
              <a:rPr lang="en-US" sz="1200" dirty="0">
                <a:solidFill>
                  <a:srgbClr val="FFFFFF"/>
                </a:solidFill>
                <a:latin typeface="Arial"/>
              </a:rPr>
              <a:t>27.09.2022 </a:t>
            </a:r>
            <a:endParaRPr lang="de-AT" sz="12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2AEFD7A2-A635-F5E9-A1DF-DD71C8FED1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8128" y="533955"/>
            <a:ext cx="11657563" cy="451405"/>
          </a:xfrm>
        </p:spPr>
        <p:txBody>
          <a:bodyPr rtlCol="0">
            <a:normAutofit/>
          </a:bodyPr>
          <a:lstStyle/>
          <a:p>
            <a:pPr marL="0" lvl="1">
              <a:spcBef>
                <a:spcPts val="667"/>
              </a:spcBef>
              <a:defRPr/>
            </a:pPr>
            <a:r>
              <a:rPr lang="en-US" sz="2667" u="sng" dirty="0"/>
              <a:t>FCC Experiment Underground Structure version 2022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C41CAFB-1776-9690-ED23-CAA338EE09C2}"/>
              </a:ext>
            </a:extLst>
          </p:cNvPr>
          <p:cNvCxnSpPr>
            <a:cxnSpLocks/>
          </p:cNvCxnSpPr>
          <p:nvPr/>
        </p:nvCxnSpPr>
        <p:spPr>
          <a:xfrm>
            <a:off x="4992024" y="1385822"/>
            <a:ext cx="659672" cy="7175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DD8EAE4-35A9-0788-22FC-B44B04F3469A}"/>
              </a:ext>
            </a:extLst>
          </p:cNvPr>
          <p:cNvSpPr txBox="1"/>
          <p:nvPr/>
        </p:nvSpPr>
        <p:spPr>
          <a:xfrm>
            <a:off x="2149836" y="700429"/>
            <a:ext cx="3268844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Experimental Shaft ø18m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6D97B4-D37F-8895-D7C7-E3D446792809}"/>
              </a:ext>
            </a:extLst>
          </p:cNvPr>
          <p:cNvSpPr txBox="1"/>
          <p:nvPr/>
        </p:nvSpPr>
        <p:spPr>
          <a:xfrm>
            <a:off x="8340898" y="829985"/>
            <a:ext cx="2888932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Elliptical Service Shaft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ADB7E0E-4E69-4888-A568-549CE2B4DC39}"/>
              </a:ext>
            </a:extLst>
          </p:cNvPr>
          <p:cNvCxnSpPr>
            <a:cxnSpLocks/>
          </p:cNvCxnSpPr>
          <p:nvPr/>
        </p:nvCxnSpPr>
        <p:spPr>
          <a:xfrm flipH="1">
            <a:off x="8265407" y="1512379"/>
            <a:ext cx="672075" cy="372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0E4280-89BD-E849-8CD4-88AE34A3C851}"/>
              </a:ext>
            </a:extLst>
          </p:cNvPr>
          <p:cNvSpPr txBox="1"/>
          <p:nvPr/>
        </p:nvSpPr>
        <p:spPr>
          <a:xfrm>
            <a:off x="8851097" y="2661949"/>
            <a:ext cx="3389069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Connection tunnel ø 5.5m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F39997C-7D3E-D79C-4E3B-6F7D944EDB8E}"/>
              </a:ext>
            </a:extLst>
          </p:cNvPr>
          <p:cNvCxnSpPr>
            <a:cxnSpLocks/>
          </p:cNvCxnSpPr>
          <p:nvPr/>
        </p:nvCxnSpPr>
        <p:spPr>
          <a:xfrm flipH="1">
            <a:off x="8726572" y="3262028"/>
            <a:ext cx="637297" cy="470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BEC44C5-6CED-6A03-68C0-A68263025964}"/>
              </a:ext>
            </a:extLst>
          </p:cNvPr>
          <p:cNvSpPr txBox="1"/>
          <p:nvPr/>
        </p:nvSpPr>
        <p:spPr>
          <a:xfrm>
            <a:off x="9400506" y="4168435"/>
            <a:ext cx="2039341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Machine tunnel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8F6D53A-52F3-A2B7-4DC6-F4E91B01E567}"/>
              </a:ext>
            </a:extLst>
          </p:cNvPr>
          <p:cNvCxnSpPr>
            <a:cxnSpLocks/>
          </p:cNvCxnSpPr>
          <p:nvPr/>
        </p:nvCxnSpPr>
        <p:spPr>
          <a:xfrm flipH="1">
            <a:off x="9814806" y="4936639"/>
            <a:ext cx="600649" cy="611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A1ACAC5-8C59-431D-5A2D-6A856A9182FB}"/>
              </a:ext>
            </a:extLst>
          </p:cNvPr>
          <p:cNvCxnSpPr>
            <a:cxnSpLocks/>
          </p:cNvCxnSpPr>
          <p:nvPr/>
        </p:nvCxnSpPr>
        <p:spPr>
          <a:xfrm flipH="1">
            <a:off x="8403607" y="2163186"/>
            <a:ext cx="672075" cy="372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4CC3CDA-CD4D-11EE-7AE5-73A1611F6F93}"/>
              </a:ext>
            </a:extLst>
          </p:cNvPr>
          <p:cNvSpPr txBox="1"/>
          <p:nvPr/>
        </p:nvSpPr>
        <p:spPr>
          <a:xfrm>
            <a:off x="8794634" y="1533227"/>
            <a:ext cx="2053767" cy="625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80">
              <a:lnSpc>
                <a:spcPts val="4933"/>
              </a:lnSpc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Service Cavern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E80AAF4-40D2-1F8F-DA94-B43FFA56689F}"/>
              </a:ext>
            </a:extLst>
          </p:cNvPr>
          <p:cNvCxnSpPr>
            <a:cxnSpLocks/>
          </p:cNvCxnSpPr>
          <p:nvPr/>
        </p:nvCxnSpPr>
        <p:spPr>
          <a:xfrm>
            <a:off x="6515440" y="1711402"/>
            <a:ext cx="330361" cy="12804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6339477-D443-F8A4-E054-EF9DBE9BCF1A}"/>
              </a:ext>
            </a:extLst>
          </p:cNvPr>
          <p:cNvSpPr txBox="1"/>
          <p:nvPr/>
        </p:nvSpPr>
        <p:spPr>
          <a:xfrm>
            <a:off x="5571755" y="886714"/>
            <a:ext cx="2372765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80"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Evacuation </a:t>
            </a:r>
          </a:p>
          <a:p>
            <a:pPr defTabSz="914280">
              <a:defRPr/>
            </a:pPr>
            <a:r>
              <a:rPr lang="en-GB" sz="2133" dirty="0">
                <a:solidFill>
                  <a:srgbClr val="0F124A"/>
                </a:solidFill>
                <a:latin typeface="Arial"/>
              </a:rPr>
              <a:t>connection tunnel</a:t>
            </a:r>
          </a:p>
        </p:txBody>
      </p:sp>
      <p:pic>
        <p:nvPicPr>
          <p:cNvPr id="22" name="Picture 21" descr="A picture containing ski tow&#10;&#10;Description automatically generated">
            <a:extLst>
              <a:ext uri="{FF2B5EF4-FFF2-40B4-BE49-F238E27FC236}">
                <a16:creationId xmlns:a16="http://schemas.microsoft.com/office/drawing/2014/main" id="{1AC06E1F-CC88-224B-ADE0-345FD45402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04698" y="5154632"/>
            <a:ext cx="3028772" cy="170336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330D4DE-492E-6A48-B1DC-69A7EE5BB0F6}"/>
              </a:ext>
            </a:extLst>
          </p:cNvPr>
          <p:cNvSpPr txBox="1"/>
          <p:nvPr/>
        </p:nvSpPr>
        <p:spPr>
          <a:xfrm>
            <a:off x="4669664" y="4775752"/>
            <a:ext cx="1609736" cy="60247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608691">
              <a:lnSpc>
                <a:spcPts val="4933"/>
              </a:lnSpc>
            </a:pPr>
            <a:r>
              <a:rPr lang="en-GB" sz="1333" dirty="0">
                <a:solidFill>
                  <a:srgbClr val="0F124A"/>
                </a:solidFill>
                <a:latin typeface="Arial"/>
              </a:rPr>
              <a:t>CMS shaft ø20.5m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7381EF-DD1A-5140-AE84-2E0F4B7F9AED}"/>
              </a:ext>
            </a:extLst>
          </p:cNvPr>
          <p:cNvSpPr txBox="1"/>
          <p:nvPr/>
        </p:nvSpPr>
        <p:spPr>
          <a:xfrm>
            <a:off x="280513" y="3084759"/>
            <a:ext cx="37386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691">
              <a:defRPr/>
            </a:pPr>
            <a:r>
              <a:rPr lang="en-GB" sz="1600" dirty="0">
                <a:solidFill>
                  <a:srgbClr val="002060"/>
                </a:solidFill>
                <a:latin typeface="Calibri"/>
              </a:rPr>
              <a:t>We do not consider the CMS strategy of assembling the the detector on the surface.</a:t>
            </a:r>
          </a:p>
          <a:p>
            <a:pPr defTabSz="608691">
              <a:defRPr/>
            </a:pPr>
            <a:endParaRPr lang="en-GB" sz="1600" dirty="0">
              <a:solidFill>
                <a:srgbClr val="002060"/>
              </a:solidFill>
              <a:latin typeface="Calibri"/>
            </a:endParaRPr>
          </a:p>
          <a:p>
            <a:pPr defTabSz="608691">
              <a:defRPr/>
            </a:pPr>
            <a:r>
              <a:rPr lang="en-GB" sz="1600" dirty="0">
                <a:solidFill>
                  <a:srgbClr val="008F00"/>
                </a:solidFill>
                <a:latin typeface="Calibri"/>
              </a:rPr>
              <a:t>It is not an option for the FCC-</a:t>
            </a:r>
            <a:r>
              <a:rPr lang="en-GB" sz="1600" dirty="0" err="1">
                <a:solidFill>
                  <a:srgbClr val="008F00"/>
                </a:solidFill>
                <a:latin typeface="Calibri"/>
              </a:rPr>
              <a:t>hh</a:t>
            </a:r>
            <a:r>
              <a:rPr lang="en-GB" sz="1600" dirty="0">
                <a:solidFill>
                  <a:srgbClr val="008F00"/>
                </a:solidFill>
                <a:latin typeface="Calibri"/>
              </a:rPr>
              <a:t> reference detector.</a:t>
            </a:r>
          </a:p>
          <a:p>
            <a:pPr defTabSz="608691">
              <a:defRPr/>
            </a:pPr>
            <a:endParaRPr lang="en-GB" sz="1600" dirty="0">
              <a:solidFill>
                <a:srgbClr val="008F00"/>
              </a:solidFill>
              <a:latin typeface="Calibri"/>
            </a:endParaRPr>
          </a:p>
          <a:p>
            <a:pPr defTabSz="608691">
              <a:defRPr/>
            </a:pPr>
            <a:r>
              <a:rPr lang="en-GB" sz="1600" dirty="0">
                <a:solidFill>
                  <a:srgbClr val="002060"/>
                </a:solidFill>
                <a:latin typeface="Calibri"/>
              </a:rPr>
              <a:t>It might be a possibility for other detector types, but it is one of many possibilities, not a priori the preferred one.</a:t>
            </a:r>
          </a:p>
        </p:txBody>
      </p:sp>
    </p:spTree>
    <p:extLst>
      <p:ext uri="{BB962C8B-B14F-4D97-AF65-F5344CB8AC3E}">
        <p14:creationId xmlns:p14="http://schemas.microsoft.com/office/powerpoint/2010/main" val="316355194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5DACF5-85F8-7447-8A29-4D9B658B8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415" y="1153522"/>
            <a:ext cx="4634936" cy="27827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9E8D4D-0F05-8849-BBDB-5979B3877B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9467" y="1256573"/>
            <a:ext cx="4113217" cy="2679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B63E43-06C4-A04D-A3CB-6C4B6F83F6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108" y="4254079"/>
            <a:ext cx="4211550" cy="24446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C6BE90-424F-FF4B-9F12-4D6FFDF0FEF6}"/>
              </a:ext>
            </a:extLst>
          </p:cNvPr>
          <p:cNvSpPr txBox="1"/>
          <p:nvPr/>
        </p:nvSpPr>
        <p:spPr>
          <a:xfrm>
            <a:off x="1511300" y="835716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1703F7-9200-DD48-B8AE-909044EFA881}"/>
              </a:ext>
            </a:extLst>
          </p:cNvPr>
          <p:cNvSpPr txBox="1"/>
          <p:nvPr/>
        </p:nvSpPr>
        <p:spPr>
          <a:xfrm>
            <a:off x="6451600" y="791781"/>
            <a:ext cx="627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6C661D-7026-9D46-A4D6-D8BC4EB65061}"/>
              </a:ext>
            </a:extLst>
          </p:cNvPr>
          <p:cNvSpPr txBox="1"/>
          <p:nvPr/>
        </p:nvSpPr>
        <p:spPr>
          <a:xfrm>
            <a:off x="-1" y="13184"/>
            <a:ext cx="12189884" cy="615402"/>
          </a:xfrm>
          <a:prstGeom prst="rect">
            <a:avLst/>
          </a:prstGeom>
          <a:noFill/>
        </p:spPr>
        <p:txBody>
          <a:bodyPr wrap="square" lIns="121771" tIns="60885" rIns="121771" bIns="60885" rtlCol="0">
            <a:spAutoFit/>
          </a:bodyPr>
          <a:lstStyle/>
          <a:p>
            <a:pPr marL="0" marR="0" lvl="0" indent="0" algn="ctr" defTabSz="6086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Detectors for FCC-</a:t>
            </a:r>
            <a:r>
              <a:rPr kumimoji="0" lang="en-GB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ee</a:t>
            </a:r>
            <a:endParaRPr kumimoji="0" lang="en-GB" sz="3200" b="0" i="0" u="none" strike="noStrike" kern="120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A75B8C-1AF8-A44A-BE4B-DDFAD5DBA080}"/>
              </a:ext>
            </a:extLst>
          </p:cNvPr>
          <p:cNvSpPr txBox="1"/>
          <p:nvPr/>
        </p:nvSpPr>
        <p:spPr>
          <a:xfrm>
            <a:off x="5900051" y="4272677"/>
            <a:ext cx="57839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Typically similar size to LEP detectors, of course with much more performant sensors.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14619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B91DD9-A335-CE4C-95C0-6D0CEE96A22C}"/>
              </a:ext>
            </a:extLst>
          </p:cNvPr>
          <p:cNvSpPr txBox="1"/>
          <p:nvPr/>
        </p:nvSpPr>
        <p:spPr>
          <a:xfrm>
            <a:off x="-1" y="13184"/>
            <a:ext cx="12189884" cy="615402"/>
          </a:xfrm>
          <a:prstGeom prst="rect">
            <a:avLst/>
          </a:prstGeom>
          <a:noFill/>
        </p:spPr>
        <p:txBody>
          <a:bodyPr wrap="square" lIns="121771" tIns="60885" rIns="121771" bIns="60885" rtlCol="0">
            <a:spAutoFit/>
          </a:bodyPr>
          <a:lstStyle/>
          <a:p>
            <a:pPr algn="ctr" defTabSz="608691"/>
            <a:r>
              <a:rPr lang="en-GB" sz="3200" b="1" dirty="0">
                <a:solidFill>
                  <a:srgbClr val="FF0000"/>
                </a:solidFill>
                <a:latin typeface="Calibri"/>
              </a:rPr>
              <a:t>Conclusion</a:t>
            </a:r>
            <a:endParaRPr lang="en-GB" sz="3200" baseline="300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9A6EC1-4972-AD4E-A51D-665C90DC298F}"/>
              </a:ext>
            </a:extLst>
          </p:cNvPr>
          <p:cNvSpPr/>
          <p:nvPr/>
        </p:nvSpPr>
        <p:spPr>
          <a:xfrm>
            <a:off x="669536" y="761512"/>
            <a:ext cx="1085081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691"/>
            <a:r>
              <a:rPr lang="en-GB" dirty="0">
                <a:solidFill>
                  <a:srgbClr val="002060"/>
                </a:solidFill>
              </a:rPr>
              <a:t>For detector construction, classical metrology techniques are used in order to control construction tolerances etc.</a:t>
            </a:r>
          </a:p>
          <a:p>
            <a:pPr defTabSz="608691"/>
            <a:endParaRPr lang="en-GB" dirty="0">
              <a:solidFill>
                <a:srgbClr val="002060"/>
              </a:solidFill>
            </a:endParaRPr>
          </a:p>
          <a:p>
            <a:pPr defTabSz="608691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After installation of the detector elements, the reference points on the detectors are measured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w.r.t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. the cavern survey network to a precision of 0.5-1mm. </a:t>
            </a:r>
          </a:p>
          <a:p>
            <a:pPr defTabSz="608691"/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defTabSz="608691"/>
            <a:r>
              <a:rPr lang="en-GB" dirty="0">
                <a:solidFill>
                  <a:srgbClr val="002060"/>
                </a:solidFill>
              </a:rPr>
              <a:t>The survey measurements are either used to align the detector to nominal position or to implement the know position in the detector simulation.</a:t>
            </a:r>
          </a:p>
          <a:p>
            <a:pPr defTabSz="608691"/>
            <a:endParaRPr lang="en-GB" dirty="0">
              <a:solidFill>
                <a:srgbClr val="002060"/>
              </a:solidFill>
            </a:endParaRPr>
          </a:p>
          <a:p>
            <a:pPr defTabSz="608691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Precise alignment of the detector elements is done using tracks B on/B off/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Cosmics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defTabSz="608691"/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defTabSz="608691"/>
            <a:r>
              <a:rPr lang="en-GB" dirty="0">
                <a:solidFill>
                  <a:srgbClr val="002060"/>
                </a:solidFill>
              </a:rPr>
              <a:t>External reference measurements are typically used for monitoring of the stability or for referring the variations of the positions to given reference alignment. </a:t>
            </a:r>
          </a:p>
          <a:p>
            <a:pPr defTabSz="608691"/>
            <a:endParaRPr lang="en-GB" dirty="0">
              <a:solidFill>
                <a:srgbClr val="002060"/>
              </a:solidFill>
            </a:endParaRPr>
          </a:p>
          <a:p>
            <a:pPr defTabSz="608691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Making sure that all positioning modes are properly aligned is tedious and depends on the specific geometry and track distribution (weak modes).</a:t>
            </a:r>
          </a:p>
          <a:p>
            <a:pPr defTabSz="608691"/>
            <a:endParaRPr lang="en-GB" dirty="0">
              <a:solidFill>
                <a:srgbClr val="002060"/>
              </a:solidFill>
            </a:endParaRPr>
          </a:p>
          <a:p>
            <a:pPr defTabSz="608691"/>
            <a:r>
              <a:rPr lang="en-GB" dirty="0">
                <a:solidFill>
                  <a:srgbClr val="002060"/>
                </a:solidFill>
              </a:rPr>
              <a:t>Novel detector concepts using e.g. bent silicon wavers differ from the ‘classic’ flat surface elements.</a:t>
            </a:r>
          </a:p>
          <a:p>
            <a:pPr defTabSz="608691"/>
            <a:endParaRPr lang="en-GB" dirty="0">
              <a:solidFill>
                <a:schemeClr val="accent6">
                  <a:lumMod val="50000"/>
                </a:schemeClr>
              </a:solidFill>
            </a:endParaRPr>
          </a:p>
          <a:p>
            <a:pPr defTabSz="608691"/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Future detectors at the FCC have a size, layout and cavern infrastructure that does not differ significantly from the LHC detectors and caverns. Channel number, radiation load, data rate are a big challenge.</a:t>
            </a:r>
          </a:p>
        </p:txBody>
      </p:sp>
    </p:spTree>
    <p:extLst>
      <p:ext uri="{BB962C8B-B14F-4D97-AF65-F5344CB8AC3E}">
        <p14:creationId xmlns:p14="http://schemas.microsoft.com/office/powerpoint/2010/main" val="2023826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E:\junk\scan0012.jpg"/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34000" y="1"/>
            <a:ext cx="530639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339932" y="2030682"/>
            <a:ext cx="33033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A selection of particles listed by the particle data group.</a:t>
            </a:r>
          </a:p>
          <a:p>
            <a:endParaRPr lang="en-US" dirty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rgbClr val="006600"/>
                </a:solidFill>
              </a:rPr>
              <a:t>How can we tell them apart in our detector ?!</a:t>
            </a:r>
          </a:p>
        </p:txBody>
      </p:sp>
    </p:spTree>
    <p:extLst>
      <p:ext uri="{BB962C8B-B14F-4D97-AF65-F5344CB8AC3E}">
        <p14:creationId xmlns:p14="http://schemas.microsoft.com/office/powerpoint/2010/main" val="2091832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867400" y="9813"/>
            <a:ext cx="3581400" cy="6712118"/>
            <a:chOff x="2209800" y="69682"/>
            <a:chExt cx="3581400" cy="6712118"/>
          </a:xfrm>
        </p:grpSpPr>
        <p:pic>
          <p:nvPicPr>
            <p:cNvPr id="27650" name="Picture 2" descr="scan0020"/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69682"/>
              <a:ext cx="3505200" cy="502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1" name="Picture 3" descr="scan0021"/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800" y="5041731"/>
              <a:ext cx="3179064" cy="1740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Rectangle 4"/>
          <p:cNvSpPr/>
          <p:nvPr/>
        </p:nvSpPr>
        <p:spPr>
          <a:xfrm>
            <a:off x="1180604" y="1375560"/>
            <a:ext cx="402078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90"/>
                </a:solidFill>
              </a:rPr>
              <a:t>Out of the hundreds of known particles, these are the only ones that have a lifetime long enough to produce a track of &gt;1um before they decay </a:t>
            </a:r>
          </a:p>
          <a:p>
            <a:r>
              <a:rPr lang="en-US" dirty="0">
                <a:solidFill>
                  <a:srgbClr val="000090"/>
                </a:solidFill>
              </a:rPr>
              <a:t>(at </a:t>
            </a:r>
            <a:r>
              <a:rPr lang="en-US" dirty="0" err="1">
                <a:solidFill>
                  <a:srgbClr val="000090"/>
                </a:solidFill>
              </a:rPr>
              <a:t>GeV</a:t>
            </a:r>
            <a:r>
              <a:rPr lang="en-US" dirty="0">
                <a:solidFill>
                  <a:srgbClr val="000090"/>
                </a:solidFill>
              </a:rPr>
              <a:t> Level).</a:t>
            </a:r>
          </a:p>
          <a:p>
            <a:endParaRPr lang="en-US" dirty="0">
              <a:solidFill>
                <a:srgbClr val="006600"/>
              </a:solidFill>
            </a:endParaRPr>
          </a:p>
          <a:p>
            <a:r>
              <a:rPr lang="en-US" dirty="0">
                <a:solidFill>
                  <a:srgbClr val="006600"/>
                </a:solidFill>
              </a:rPr>
              <a:t>Some of them decay after flying only a few hundred um.</a:t>
            </a:r>
          </a:p>
          <a:p>
            <a:endParaRPr lang="en-US" dirty="0">
              <a:solidFill>
                <a:srgbClr val="006600"/>
              </a:solidFill>
            </a:endParaRPr>
          </a:p>
          <a:p>
            <a:r>
              <a:rPr lang="en-US" dirty="0">
                <a:solidFill>
                  <a:srgbClr val="000090"/>
                </a:solidFill>
              </a:rPr>
              <a:t>Others traverse the entire detector.</a:t>
            </a:r>
          </a:p>
          <a:p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039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scan0022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483" y="246877"/>
            <a:ext cx="6414609" cy="6516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s://twiki.cern.ch/twiki/pub/Atlas/EventDisplayPublicResults/Atlantis-Wenu-lego-rz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0846" y="1697819"/>
            <a:ext cx="5560753" cy="3306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7941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3455233" y="262235"/>
            <a:ext cx="46738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Interaction of Particles with Matter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922464" y="1013826"/>
            <a:ext cx="76962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Any device that is to detect a particle must interact with it in some way 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 almost 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In many experiments neutrinos are measured by missing transverse momentum.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E.g.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e</a:t>
            </a:r>
            <a:r>
              <a:rPr kumimoji="0" lang="en-US" sz="20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+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e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-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 collider.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P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tot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=0,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If the </a:t>
            </a:r>
            <a:r>
              <a:rPr kumimoji="0" lang="el-GR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Σ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 p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i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itchFamily="2" charset="2"/>
              </a:rPr>
              <a:t>of all collision products is ≠0  neutrino escaped.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2514600" y="6400801"/>
            <a:ext cx="6248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Claus Grupen, Particle Detectors, Cambridge University Press,  Cambridge 1996 (455 pp. ISBN 0-521-55216-8) </a:t>
            </a:r>
          </a:p>
        </p:txBody>
      </p:sp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822AAC-6BF7-45CB-B9FF-3FDB13FD652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199" name="Picture 3" descr="detector15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1" y="4572000"/>
            <a:ext cx="22272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276600" y="3810000"/>
            <a:ext cx="4038600" cy="2514600"/>
            <a:chOff x="1752600" y="3810000"/>
            <a:chExt cx="4038600" cy="2514600"/>
          </a:xfrm>
        </p:grpSpPr>
        <p:pic>
          <p:nvPicPr>
            <p:cNvPr id="8201" name="Picture 3" descr="detector1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52600" y="3810000"/>
              <a:ext cx="4000500" cy="2506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4572000" y="5791200"/>
              <a:ext cx="12192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1827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W. Riegler/CERN</a:t>
            </a:r>
          </a:p>
        </p:txBody>
      </p:sp>
      <p:pic>
        <p:nvPicPr>
          <p:cNvPr id="6" name="Picture 4" descr="https://twiki.cern.ch/twiki/pub/Atlas/EventDisplayPublicResults/Atlantis-Wenu-lego-r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1" y="1143000"/>
            <a:ext cx="768927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3810000" y="228601"/>
            <a:ext cx="33950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2010 ATLAS W candidate </a:t>
            </a:r>
          </a:p>
        </p:txBody>
      </p:sp>
    </p:spTree>
    <p:extLst>
      <p:ext uri="{BB962C8B-B14F-4D97-AF65-F5344CB8AC3E}">
        <p14:creationId xmlns:p14="http://schemas.microsoft.com/office/powerpoint/2010/main" val="2514986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schlump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008000"/>
          </a:buClr>
          <a:buSzPct val="70000"/>
          <a:buFont typeface="Wingdings" pitchFamily="2" charset="2"/>
          <a:buNone/>
          <a:tabLst/>
          <a:defRPr kumimoji="0" lang="en-US" sz="1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008000"/>
          </a:buClr>
          <a:buSzPct val="70000"/>
          <a:buFont typeface="Wingdings" pitchFamily="2" charset="2"/>
          <a:buNone/>
          <a:tabLst/>
          <a:defRPr kumimoji="0" lang="en-US" sz="1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1579</TotalTime>
  <Words>1961</Words>
  <Application>Microsoft Macintosh PowerPoint</Application>
  <PresentationFormat>Widescreen</PresentationFormat>
  <Paragraphs>314</Paragraphs>
  <Slides>48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68" baseType="lpstr">
      <vt:lpstr>ＭＳ Ｐゴシック</vt:lpstr>
      <vt:lpstr>Arial</vt:lpstr>
      <vt:lpstr>Calibri</vt:lpstr>
      <vt:lpstr>Calibri Light</vt:lpstr>
      <vt:lpstr>Century Gothic</vt:lpstr>
      <vt:lpstr>Comic Sans MS</vt:lpstr>
      <vt:lpstr>Corbel</vt:lpstr>
      <vt:lpstr>FG Deanna's Hand</vt:lpstr>
      <vt:lpstr>Symbol</vt:lpstr>
      <vt:lpstr>Times New Roman</vt:lpstr>
      <vt:lpstr>Wingdings</vt:lpstr>
      <vt:lpstr>Zapf Dingbats</vt:lpstr>
      <vt:lpstr>Office Theme</vt:lpstr>
      <vt:lpstr>1_schlumpf</vt:lpstr>
      <vt:lpstr>3_Default Design</vt:lpstr>
      <vt:lpstr>1_Office Theme</vt:lpstr>
      <vt:lpstr>2_Theme1</vt:lpstr>
      <vt:lpstr>2_Office Theme</vt:lpstr>
      <vt:lpstr>Content Slides - Deep Blue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Werner Riegler</dc:creator>
  <cp:lastModifiedBy>Werner Riegler</cp:lastModifiedBy>
  <cp:revision>262</cp:revision>
  <dcterms:created xsi:type="dcterms:W3CDTF">2022-09-13T17:03:00Z</dcterms:created>
  <dcterms:modified xsi:type="dcterms:W3CDTF">2022-11-01T23:19:04Z</dcterms:modified>
</cp:coreProperties>
</file>