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6"/>
  </p:notesMasterIdLst>
  <p:handoutMasterIdLst>
    <p:handoutMasterId r:id="rId17"/>
  </p:handoutMasterIdLst>
  <p:sldIdLst>
    <p:sldId id="296" r:id="rId2"/>
    <p:sldId id="307" r:id="rId3"/>
    <p:sldId id="308" r:id="rId4"/>
    <p:sldId id="300" r:id="rId5"/>
    <p:sldId id="309" r:id="rId6"/>
    <p:sldId id="313" r:id="rId7"/>
    <p:sldId id="299" r:id="rId8"/>
    <p:sldId id="305" r:id="rId9"/>
    <p:sldId id="303" r:id="rId10"/>
    <p:sldId id="312" r:id="rId11"/>
    <p:sldId id="306" r:id="rId12"/>
    <p:sldId id="310" r:id="rId13"/>
    <p:sldId id="288" r:id="rId14"/>
    <p:sldId id="315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0033A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08"/>
    <p:restoredTop sz="72400" autoAdjust="0"/>
  </p:normalViewPr>
  <p:slideViewPr>
    <p:cSldViewPr snapToGrid="0" snapToObjects="1">
      <p:cViewPr varScale="1">
        <p:scale>
          <a:sx n="94" d="100"/>
          <a:sy n="94" d="100"/>
        </p:scale>
        <p:origin x="942" y="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10/28/2022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baseline="0" noProof="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0069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158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35498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2131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5019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00609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1"/>
            <a:ext cx="11376025" cy="1676400"/>
          </a:xfrm>
        </p:spPr>
        <p:txBody>
          <a:bodyPr/>
          <a:lstStyle/>
          <a:p>
            <a:r>
              <a:rPr lang="en-GB" noProof="0" dirty="0"/>
              <a:t>ATLAS Cavern Deformation</a:t>
            </a:r>
            <a:br>
              <a:rPr lang="en-GB" noProof="0" dirty="0"/>
            </a:br>
            <a:r>
              <a:rPr lang="en-GB" sz="2800" noProof="0" dirty="0"/>
              <a:t>N</a:t>
            </a:r>
            <a:r>
              <a:rPr lang="en-GB" sz="2800" dirty="0"/>
              <a:t>early 20 years </a:t>
            </a:r>
            <a:r>
              <a:rPr lang="en-GB" sz="2800" noProof="0" dirty="0"/>
              <a:t>of geodetic monitoring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029200"/>
            <a:ext cx="11376026" cy="1474839"/>
          </a:xfrm>
        </p:spPr>
        <p:txBody>
          <a:bodyPr/>
          <a:lstStyle/>
          <a:p>
            <a:pPr algn="l"/>
            <a:r>
              <a:rPr lang="en-GB" noProof="0" dirty="0"/>
              <a:t>Presentation: Witold NIEWIEM </a:t>
            </a:r>
            <a:r>
              <a:rPr lang="en-GB" sz="1600" noProof="0" dirty="0"/>
              <a:t>BE/GM/ESA</a:t>
            </a:r>
          </a:p>
          <a:p>
            <a:r>
              <a:rPr lang="en-GB" sz="1800" noProof="0" dirty="0"/>
              <a:t>Project: Dirk MERGELKUHL, Witold NIEWIEM, Jean-Christophe Gayde</a:t>
            </a:r>
          </a:p>
          <a:p>
            <a:pPr algn="l"/>
            <a:r>
              <a:rPr lang="en-GB" sz="1800" dirty="0"/>
              <a:t>02</a:t>
            </a:r>
            <a:r>
              <a:rPr lang="en-GB" sz="1800" noProof="0" dirty="0"/>
              <a:t>.11.2022</a:t>
            </a:r>
          </a:p>
        </p:txBody>
      </p:sp>
    </p:spTree>
    <p:extLst>
      <p:ext uri="{BB962C8B-B14F-4D97-AF65-F5344CB8AC3E}">
        <p14:creationId xmlns:p14="http://schemas.microsoft.com/office/powerpoint/2010/main" val="24833462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Wall </a:t>
            </a:r>
            <a:r>
              <a:rPr lang="en-US" u="sng" dirty="0"/>
              <a:t>perpendicular </a:t>
            </a:r>
            <a:r>
              <a:rPr lang="en-US" dirty="0"/>
              <a:t>movement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510E-7CE3-EF42-A7A2-0B9C737939B5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Witold Niewiem | </a:t>
            </a:r>
            <a:r>
              <a:rPr lang="en-GB" noProof="0" dirty="0"/>
              <a:t>ATLAS Cavern Deformation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0" name="1_US_wall">
            <a:hlinkClick r:id="" action="ppaction://media"/>
            <a:extLst>
              <a:ext uri="{FF2B5EF4-FFF2-40B4-BE49-F238E27FC236}">
                <a16:creationId xmlns:a16="http://schemas.microsoft.com/office/drawing/2014/main" id="{9E943286-99AB-C859-A7F7-468227B3DAC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12676" t="12130" r="12757" b="13500"/>
          <a:stretch/>
        </p:blipFill>
        <p:spPr>
          <a:xfrm>
            <a:off x="2412174" y="878840"/>
            <a:ext cx="6818440" cy="510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2974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064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for future measurement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510E-7CE3-EF42-A7A2-0B9C737939B5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Witold Niewiem | </a:t>
            </a:r>
            <a:r>
              <a:rPr lang="en-GB" noProof="0" dirty="0"/>
              <a:t>ATLAS Cavern Deformation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5485159-CCCE-0928-0B9B-D34C34E36FE3}"/>
              </a:ext>
            </a:extLst>
          </p:cNvPr>
          <p:cNvSpPr txBox="1"/>
          <p:nvPr/>
        </p:nvSpPr>
        <p:spPr>
          <a:xfrm>
            <a:off x="8683136" y="4797247"/>
            <a:ext cx="3105664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Measurement 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not only 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for construction 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follow-up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and 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adjustment</a:t>
            </a:r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D08DD8-DC1E-43DE-C11C-2178C8DA222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82" t="11768" r="5929"/>
          <a:stretch/>
        </p:blipFill>
        <p:spPr>
          <a:xfrm>
            <a:off x="8831598" y="1735469"/>
            <a:ext cx="2685535" cy="259046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5D3A032-1DC5-01E0-B552-0C6236565089}"/>
              </a:ext>
            </a:extLst>
          </p:cNvPr>
          <p:cNvSpPr txBox="1"/>
          <p:nvPr/>
        </p:nvSpPr>
        <p:spPr>
          <a:xfrm>
            <a:off x="4859837" y="4764981"/>
            <a:ext cx="268553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0" algn="ctr">
              <a:buNone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Unavoidable 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reference network adaptation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BD50CF-C19C-D1F3-E468-1D8177BC13CE}"/>
              </a:ext>
            </a:extLst>
          </p:cNvPr>
          <p:cNvSpPr txBox="1"/>
          <p:nvPr/>
        </p:nvSpPr>
        <p:spPr>
          <a:xfrm>
            <a:off x="974739" y="4939996"/>
            <a:ext cx="268553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algn="ctr"/>
            <a:r>
              <a:rPr lang="en-US" b="1" dirty="0">
                <a:solidFill>
                  <a:schemeClr val="bg2">
                    <a:lumMod val="10000"/>
                  </a:schemeClr>
                </a:solidFill>
              </a:rPr>
              <a:t>No effective absolute reference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 over 20 years</a:t>
            </a:r>
          </a:p>
          <a:p>
            <a:pPr marL="0" lvl="1" indent="0" algn="ctr">
              <a:buNone/>
            </a:pPr>
            <a:endParaRPr lang="en-US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985FD73-C229-4AF9-450B-6868A3FA25F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45124" y="1641006"/>
            <a:ext cx="2940780" cy="287780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9424416" y="3596640"/>
            <a:ext cx="536448" cy="536448"/>
          </a:xfrm>
          <a:prstGeom prst="rect">
            <a:avLst/>
          </a:prstGeom>
          <a:solidFill>
            <a:srgbClr val="303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hape&#10;&#10;Description automatically generated with low confidence">
            <a:extLst>
              <a:ext uri="{FF2B5EF4-FFF2-40B4-BE49-F238E27FC236}">
                <a16:creationId xmlns:a16="http://schemas.microsoft.com/office/drawing/2014/main" id="{547D1E4C-F618-54DD-E6E4-63833F98422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0050" y="1784798"/>
            <a:ext cx="2590224" cy="2590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069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2" grpId="0"/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FE023EC-F840-4045-5231-9A93AAA26D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9955211" cy="4608512"/>
          </a:xfrm>
        </p:spPr>
        <p:txBody>
          <a:bodyPr/>
          <a:lstStyle/>
          <a:p>
            <a:r>
              <a:rPr lang="en-US" dirty="0"/>
              <a:t>Why is the monitoring?</a:t>
            </a:r>
          </a:p>
          <a:p>
            <a:r>
              <a:rPr lang="en-US" dirty="0">
                <a:solidFill>
                  <a:srgbClr val="0033A0"/>
                </a:solidFill>
              </a:rPr>
              <a:t>Safety and effectiveness of the ATLAS detector</a:t>
            </a:r>
            <a:endParaRPr lang="en-US" dirty="0">
              <a:solidFill>
                <a:srgbClr val="FF0000"/>
              </a:solidFill>
            </a:endParaRPr>
          </a:p>
          <a:p>
            <a:r>
              <a:rPr lang="en-US" dirty="0"/>
              <a:t>What are the cavern movements?</a:t>
            </a:r>
          </a:p>
          <a:p>
            <a:r>
              <a:rPr lang="en-US" dirty="0">
                <a:solidFill>
                  <a:srgbClr val="0033A0"/>
                </a:solidFill>
              </a:rPr>
              <a:t>5.0 mm heave in the center over 20 years</a:t>
            </a:r>
          </a:p>
          <a:p>
            <a:r>
              <a:rPr lang="en-US" dirty="0">
                <a:solidFill>
                  <a:srgbClr val="0033A0"/>
                </a:solidFill>
              </a:rPr>
              <a:t>0.15 mm/year heave from 2009 on</a:t>
            </a:r>
          </a:p>
          <a:p>
            <a:r>
              <a:rPr lang="en-US" dirty="0">
                <a:solidFill>
                  <a:srgbClr val="0033A0"/>
                </a:solidFill>
              </a:rPr>
              <a:t>14.6 mm max displacement of the wall</a:t>
            </a:r>
            <a:endParaRPr lang="en-US" dirty="0"/>
          </a:p>
          <a:p>
            <a:r>
              <a:rPr lang="en-US" dirty="0"/>
              <a:t>What is the lesson learned?</a:t>
            </a:r>
          </a:p>
          <a:p>
            <a:r>
              <a:rPr lang="en-US" dirty="0">
                <a:solidFill>
                  <a:srgbClr val="0033A0"/>
                </a:solidFill>
              </a:rPr>
              <a:t>Stability of  reference points and conception change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BDA5D57-55C2-8980-5812-06FD1D5CB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D995F6-478D-07BF-B64D-C527CBB77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5E6EE9-BE92-B5DE-2D8F-70F57FFC31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69B60C40-E0A8-175D-CDED-723E7EC6E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Witold Niewiem | </a:t>
            </a:r>
            <a:r>
              <a:rPr lang="en-GB" noProof="0" dirty="0"/>
              <a:t>ATLAS Cavern Deformation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1734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 txBox="1">
            <a:spLocks/>
          </p:cNvSpPr>
          <p:nvPr/>
        </p:nvSpPr>
        <p:spPr>
          <a:xfrm>
            <a:off x="3783273" y="4364712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Witold Niewiem | </a:t>
            </a:r>
            <a:r>
              <a:rPr lang="en-GB" dirty="0"/>
              <a:t>ATLAS Cavern Deformation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6760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noFill/>
          <a:ln>
            <a:noFill/>
          </a:ln>
        </p:spPr>
        <p:txBody>
          <a:bodyPr/>
          <a:lstStyle/>
          <a:p>
            <a:r>
              <a:rPr lang="en-US" dirty="0"/>
              <a:t>Cavern shape is dynamic and it is important to monitor its evolution</a:t>
            </a:r>
          </a:p>
          <a:p>
            <a:pPr marL="457200" indent="-457200">
              <a:buFont typeface="Arial"/>
              <a:buAutoNum type="arabicPeriod"/>
            </a:pPr>
            <a:r>
              <a:rPr lang="en-US" b="0" dirty="0"/>
              <a:t>Why do we monitor the caver?</a:t>
            </a:r>
          </a:p>
          <a:p>
            <a:pPr marL="457200" indent="-457200">
              <a:buAutoNum type="arabicPeriod"/>
            </a:pPr>
            <a:r>
              <a:rPr lang="en-US" b="0" dirty="0"/>
              <a:t>Methodology of measurements</a:t>
            </a:r>
          </a:p>
          <a:p>
            <a:pPr marL="457200" indent="-457200">
              <a:buAutoNum type="arabicPeriod"/>
            </a:pPr>
            <a:r>
              <a:rPr lang="en-US" b="0" dirty="0"/>
              <a:t>Floor vertical and horizontal movements</a:t>
            </a:r>
          </a:p>
          <a:p>
            <a:pPr marL="457200" indent="-457200">
              <a:buAutoNum type="arabicPeriod"/>
            </a:pPr>
            <a:r>
              <a:rPr lang="en-US" b="0" dirty="0"/>
              <a:t>Wall perpendicular movements</a:t>
            </a:r>
          </a:p>
          <a:p>
            <a:pPr marL="457200" indent="-457200">
              <a:buAutoNum type="arabicPeriod"/>
            </a:pPr>
            <a:r>
              <a:rPr lang="en-US" b="0" dirty="0"/>
              <a:t>What is a lesson for surveyors?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Subject of the presentation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486BFBE-6784-CC64-53CF-0C2414153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Witold Niewiem | </a:t>
            </a:r>
            <a:r>
              <a:rPr lang="en-GB" noProof="0" dirty="0"/>
              <a:t>ATLAS Cavern Deformation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439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 of monitoring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510E-7CE3-EF42-A7A2-0B9C737939B5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Witold Niewiem | </a:t>
            </a:r>
            <a:r>
              <a:rPr lang="en-GB" noProof="0" dirty="0"/>
              <a:t>ATLAS Cavern Deformation</a:t>
            </a:r>
            <a:endParaRPr lang="en-US" dirty="0"/>
          </a:p>
        </p:txBody>
      </p:sp>
      <p:sp>
        <p:nvSpPr>
          <p:cNvPr id="30" name="Slide Number Placeholder 5">
            <a:extLst>
              <a:ext uri="{FF2B5EF4-FFF2-40B4-BE49-F238E27FC236}">
                <a16:creationId xmlns:a16="http://schemas.microsoft.com/office/drawing/2014/main" id="{56BEC5F7-BEA6-3DEC-1E9A-0667BD07D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46723" y="3400611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1" name="Flowchart: Delay 30">
            <a:extLst>
              <a:ext uri="{FF2B5EF4-FFF2-40B4-BE49-F238E27FC236}">
                <a16:creationId xmlns:a16="http://schemas.microsoft.com/office/drawing/2014/main" id="{1DC9CBFB-0683-CD18-CF15-17F50F83197D}"/>
              </a:ext>
            </a:extLst>
          </p:cNvPr>
          <p:cNvSpPr/>
          <p:nvPr/>
        </p:nvSpPr>
        <p:spPr>
          <a:xfrm rot="16200000">
            <a:off x="7742250" y="1520515"/>
            <a:ext cx="3483529" cy="2876745"/>
          </a:xfrm>
          <a:prstGeom prst="flowChartDelay">
            <a:avLst/>
          </a:prstGeom>
          <a:noFill/>
          <a:ln w="57150">
            <a:solidFill>
              <a:srgbClr val="0033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32" name="Striped Right Arrow 17">
            <a:extLst>
              <a:ext uri="{FF2B5EF4-FFF2-40B4-BE49-F238E27FC236}">
                <a16:creationId xmlns:a16="http://schemas.microsoft.com/office/drawing/2014/main" id="{01872D85-74A8-6CE7-B90F-E0DFAA7E713F}"/>
              </a:ext>
            </a:extLst>
          </p:cNvPr>
          <p:cNvSpPr/>
          <p:nvPr/>
        </p:nvSpPr>
        <p:spPr>
          <a:xfrm rot="16200000">
            <a:off x="9091110" y="5625934"/>
            <a:ext cx="772090" cy="447461"/>
          </a:xfrm>
          <a:prstGeom prst="stripedRightArrow">
            <a:avLst/>
          </a:prstGeom>
          <a:solidFill>
            <a:schemeClr val="bg2">
              <a:lumMod val="10000"/>
            </a:schemeClr>
          </a:solidFill>
          <a:ln>
            <a:solidFill>
              <a:srgbClr val="3030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E15E32"/>
              </a:solidFill>
            </a:endParaRPr>
          </a:p>
        </p:txBody>
      </p:sp>
      <p:sp>
        <p:nvSpPr>
          <p:cNvPr id="33" name="Striped Right Arrow 19">
            <a:extLst>
              <a:ext uri="{FF2B5EF4-FFF2-40B4-BE49-F238E27FC236}">
                <a16:creationId xmlns:a16="http://schemas.microsoft.com/office/drawing/2014/main" id="{BC8F7D0A-3F3C-CEDF-59DF-3B44D04ACCAA}"/>
              </a:ext>
            </a:extLst>
          </p:cNvPr>
          <p:cNvSpPr/>
          <p:nvPr/>
        </p:nvSpPr>
        <p:spPr>
          <a:xfrm rot="10800000">
            <a:off x="11160678" y="2610859"/>
            <a:ext cx="772090" cy="447461"/>
          </a:xfrm>
          <a:prstGeom prst="stripedRightArrow">
            <a:avLst/>
          </a:prstGeom>
          <a:solidFill>
            <a:schemeClr val="bg2">
              <a:lumMod val="10000"/>
            </a:schemeClr>
          </a:solidFill>
          <a:ln>
            <a:solidFill>
              <a:srgbClr val="3030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E15E32"/>
              </a:solidFill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4808F53B-64F8-17CF-09CB-8DB4B2D6BDD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299" r="15851"/>
          <a:stretch/>
        </p:blipFill>
        <p:spPr>
          <a:xfrm>
            <a:off x="8538668" y="1999555"/>
            <a:ext cx="1959952" cy="1854325"/>
          </a:xfrm>
          <a:prstGeom prst="rect">
            <a:avLst/>
          </a:prstGeom>
        </p:spPr>
      </p:pic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193E949E-F5A9-8521-6FA9-38A11A18C18C}"/>
              </a:ext>
            </a:extLst>
          </p:cNvPr>
          <p:cNvCxnSpPr>
            <a:cxnSpLocks/>
          </p:cNvCxnSpPr>
          <p:nvPr/>
        </p:nvCxnSpPr>
        <p:spPr>
          <a:xfrm>
            <a:off x="8010730" y="5184949"/>
            <a:ext cx="2911657" cy="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F1339B38-92AA-52FC-A626-46AD77C14777}"/>
              </a:ext>
            </a:extLst>
          </p:cNvPr>
          <p:cNvSpPr txBox="1">
            <a:spLocks/>
          </p:cNvSpPr>
          <p:nvPr/>
        </p:nvSpPr>
        <p:spPr>
          <a:xfrm>
            <a:off x="8998516" y="4839542"/>
            <a:ext cx="1221855" cy="5023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GB" b="1" dirty="0"/>
              <a:t>53 x 30 m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1C7F62E1-B41F-1F0E-E5AD-BC0616515E01}"/>
              </a:ext>
            </a:extLst>
          </p:cNvPr>
          <p:cNvCxnSpPr>
            <a:cxnSpLocks/>
          </p:cNvCxnSpPr>
          <p:nvPr/>
        </p:nvCxnSpPr>
        <p:spPr>
          <a:xfrm>
            <a:off x="7634357" y="1317379"/>
            <a:ext cx="33882" cy="340042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Content Placeholder 1">
            <a:extLst>
              <a:ext uri="{FF2B5EF4-FFF2-40B4-BE49-F238E27FC236}">
                <a16:creationId xmlns:a16="http://schemas.microsoft.com/office/drawing/2014/main" id="{43522FA8-B1B5-D843-8C90-253791D24D2C}"/>
              </a:ext>
            </a:extLst>
          </p:cNvPr>
          <p:cNvSpPr txBox="1">
            <a:spLocks/>
          </p:cNvSpPr>
          <p:nvPr/>
        </p:nvSpPr>
        <p:spPr>
          <a:xfrm rot="16200000">
            <a:off x="6879167" y="2400262"/>
            <a:ext cx="1221855" cy="5023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GB" b="1" dirty="0"/>
              <a:t>35 m</a:t>
            </a:r>
          </a:p>
        </p:txBody>
      </p:sp>
      <p:sp>
        <p:nvSpPr>
          <p:cNvPr id="39" name="Content Placeholder 1">
            <a:extLst>
              <a:ext uri="{FF2B5EF4-FFF2-40B4-BE49-F238E27FC236}">
                <a16:creationId xmlns:a16="http://schemas.microsoft.com/office/drawing/2014/main" id="{F6B73AF5-7FE1-53F2-CD4B-2E0E862A474C}"/>
              </a:ext>
            </a:extLst>
          </p:cNvPr>
          <p:cNvSpPr txBox="1">
            <a:spLocks/>
          </p:cNvSpPr>
          <p:nvPr/>
        </p:nvSpPr>
        <p:spPr>
          <a:xfrm>
            <a:off x="9961109" y="5771637"/>
            <a:ext cx="1822903" cy="427789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GB" b="1" dirty="0"/>
              <a:t>Earth pressure</a:t>
            </a:r>
          </a:p>
        </p:txBody>
      </p:sp>
      <p:sp>
        <p:nvSpPr>
          <p:cNvPr id="40" name="Content Placeholder 1">
            <a:extLst>
              <a:ext uri="{FF2B5EF4-FFF2-40B4-BE49-F238E27FC236}">
                <a16:creationId xmlns:a16="http://schemas.microsoft.com/office/drawing/2014/main" id="{1996FC26-8C61-E5EF-4A91-2F6203E20592}"/>
              </a:ext>
            </a:extLst>
          </p:cNvPr>
          <p:cNvSpPr txBox="1">
            <a:spLocks/>
          </p:cNvSpPr>
          <p:nvPr/>
        </p:nvSpPr>
        <p:spPr>
          <a:xfrm>
            <a:off x="8580054" y="4054801"/>
            <a:ext cx="1221855" cy="5023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GB" b="1" dirty="0">
                <a:solidFill>
                  <a:srgbClr val="0033A0"/>
                </a:solidFill>
              </a:rPr>
              <a:t>7000 t</a:t>
            </a:r>
          </a:p>
        </p:txBody>
      </p:sp>
      <p:sp>
        <p:nvSpPr>
          <p:cNvPr id="41" name="Striped Right Arrow 17">
            <a:extLst>
              <a:ext uri="{FF2B5EF4-FFF2-40B4-BE49-F238E27FC236}">
                <a16:creationId xmlns:a16="http://schemas.microsoft.com/office/drawing/2014/main" id="{C10BCAE6-524D-82DE-5ACA-7A690C035DFF}"/>
              </a:ext>
            </a:extLst>
          </p:cNvPr>
          <p:cNvSpPr/>
          <p:nvPr/>
        </p:nvSpPr>
        <p:spPr>
          <a:xfrm rot="5400000">
            <a:off x="9160901" y="4055389"/>
            <a:ext cx="632508" cy="374508"/>
          </a:xfrm>
          <a:prstGeom prst="stripedRightArrow">
            <a:avLst/>
          </a:prstGeom>
          <a:solidFill>
            <a:srgbClr val="0033A0"/>
          </a:solidFill>
          <a:ln>
            <a:solidFill>
              <a:srgbClr val="3030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0033A0"/>
              </a:solidFill>
            </a:endParaRPr>
          </a:p>
        </p:txBody>
      </p:sp>
      <p:sp>
        <p:nvSpPr>
          <p:cNvPr id="44" name="Striped Right Arrow 19">
            <a:extLst>
              <a:ext uri="{FF2B5EF4-FFF2-40B4-BE49-F238E27FC236}">
                <a16:creationId xmlns:a16="http://schemas.microsoft.com/office/drawing/2014/main" id="{2378C4A7-893F-2DBF-878C-DE2CF2DC56C5}"/>
              </a:ext>
            </a:extLst>
          </p:cNvPr>
          <p:cNvSpPr/>
          <p:nvPr/>
        </p:nvSpPr>
        <p:spPr>
          <a:xfrm rot="5400000">
            <a:off x="9117901" y="338535"/>
            <a:ext cx="772090" cy="447461"/>
          </a:xfrm>
          <a:prstGeom prst="stripedRightArrow">
            <a:avLst/>
          </a:prstGeom>
          <a:solidFill>
            <a:schemeClr val="bg2">
              <a:lumMod val="10000"/>
            </a:schemeClr>
          </a:solidFill>
          <a:ln>
            <a:solidFill>
              <a:srgbClr val="3030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E15E32"/>
              </a:solidFill>
            </a:endParaRPr>
          </a:p>
        </p:txBody>
      </p:sp>
      <p:sp>
        <p:nvSpPr>
          <p:cNvPr id="46" name="Striped Right Arrow 19">
            <a:extLst>
              <a:ext uri="{FF2B5EF4-FFF2-40B4-BE49-F238E27FC236}">
                <a16:creationId xmlns:a16="http://schemas.microsoft.com/office/drawing/2014/main" id="{772991A6-F633-CEEA-F263-02CAE4170159}"/>
              </a:ext>
            </a:extLst>
          </p:cNvPr>
          <p:cNvSpPr/>
          <p:nvPr/>
        </p:nvSpPr>
        <p:spPr>
          <a:xfrm rot="8776453">
            <a:off x="10803103" y="1114007"/>
            <a:ext cx="772090" cy="447461"/>
          </a:xfrm>
          <a:prstGeom prst="stripedRightArrow">
            <a:avLst/>
          </a:prstGeom>
          <a:solidFill>
            <a:schemeClr val="bg2">
              <a:lumMod val="10000"/>
            </a:schemeClr>
          </a:solidFill>
          <a:ln>
            <a:solidFill>
              <a:srgbClr val="3030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E15E32"/>
              </a:solidFill>
            </a:endParaRPr>
          </a:p>
        </p:txBody>
      </p:sp>
      <p:sp>
        <p:nvSpPr>
          <p:cNvPr id="47" name="Striped Right Arrow 19">
            <a:extLst>
              <a:ext uri="{FF2B5EF4-FFF2-40B4-BE49-F238E27FC236}">
                <a16:creationId xmlns:a16="http://schemas.microsoft.com/office/drawing/2014/main" id="{B0861640-D39A-4192-B38D-59ABAA516827}"/>
              </a:ext>
            </a:extLst>
          </p:cNvPr>
          <p:cNvSpPr/>
          <p:nvPr/>
        </p:nvSpPr>
        <p:spPr>
          <a:xfrm rot="10800000">
            <a:off x="11139591" y="4004447"/>
            <a:ext cx="772090" cy="447461"/>
          </a:xfrm>
          <a:prstGeom prst="stripedRightArrow">
            <a:avLst/>
          </a:prstGeom>
          <a:solidFill>
            <a:schemeClr val="bg2">
              <a:lumMod val="10000"/>
            </a:schemeClr>
          </a:solidFill>
          <a:ln>
            <a:solidFill>
              <a:srgbClr val="30303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rgbClr val="E15E32"/>
              </a:solidFill>
            </a:endParaRP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0D7A3B5B-CAC1-B2DE-8FAF-C0FADA7FC2D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113" t="16089" r="17406"/>
          <a:stretch/>
        </p:blipFill>
        <p:spPr>
          <a:xfrm>
            <a:off x="407988" y="1142266"/>
            <a:ext cx="5410200" cy="5130066"/>
          </a:xfrm>
          <a:prstGeom prst="rect">
            <a:avLst/>
          </a:prstGeom>
        </p:spPr>
      </p:pic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0E6DE137-1F6F-45C7-C2D7-D6D52448B2F0}"/>
              </a:ext>
            </a:extLst>
          </p:cNvPr>
          <p:cNvCxnSpPr/>
          <p:nvPr/>
        </p:nvCxnSpPr>
        <p:spPr>
          <a:xfrm>
            <a:off x="5943600" y="2806681"/>
            <a:ext cx="0" cy="3124200"/>
          </a:xfrm>
          <a:prstGeom prst="straightConnector1">
            <a:avLst/>
          </a:prstGeom>
          <a:ln w="57150"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id="{8C61D37E-90AD-073D-94F5-FE6C2D95DA5B}"/>
              </a:ext>
            </a:extLst>
          </p:cNvPr>
          <p:cNvSpPr txBox="1"/>
          <p:nvPr/>
        </p:nvSpPr>
        <p:spPr>
          <a:xfrm rot="5400000">
            <a:off x="5518666" y="4339779"/>
            <a:ext cx="1524000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400" dirty="0"/>
              <a:t>~100 m </a:t>
            </a:r>
          </a:p>
        </p:txBody>
      </p:sp>
    </p:spTree>
    <p:extLst>
      <p:ext uri="{BB962C8B-B14F-4D97-AF65-F5344CB8AC3E}">
        <p14:creationId xmlns:p14="http://schemas.microsoft.com/office/powerpoint/2010/main" val="336093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 animBg="1"/>
      <p:bldP spid="32" grpId="0" animBg="1"/>
      <p:bldP spid="33" grpId="0" animBg="1"/>
      <p:bldP spid="36" grpId="0"/>
      <p:bldP spid="38" grpId="0"/>
      <p:bldP spid="39" grpId="0"/>
      <p:bldP spid="40" grpId="0"/>
      <p:bldP spid="41" grpId="0" animBg="1"/>
      <p:bldP spid="44" grpId="0" animBg="1"/>
      <p:bldP spid="46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of cavern monitoring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510E-7CE3-EF42-A7A2-0B9C737939B5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Witold Niewiem | </a:t>
            </a:r>
            <a:r>
              <a:rPr lang="en-GB" noProof="0" dirty="0"/>
              <a:t>ATLAS Cavern Deformation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041502" y="4288409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5DBA7727-3E16-41BA-1655-2326587D962C}"/>
              </a:ext>
            </a:extLst>
          </p:cNvPr>
          <p:cNvSpPr txBox="1">
            <a:spLocks/>
          </p:cNvSpPr>
          <p:nvPr/>
        </p:nvSpPr>
        <p:spPr>
          <a:xfrm>
            <a:off x="3069586" y="2437391"/>
            <a:ext cx="5911798" cy="5023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GB" sz="2800" b="1" dirty="0"/>
              <a:t>Safety of underground cavern</a:t>
            </a:r>
          </a:p>
        </p:txBody>
      </p:sp>
      <p:pic>
        <p:nvPicPr>
          <p:cNvPr id="1026" name="Picture 2" descr="thunder crack Icon - Free PNG &amp; SVG 1361806 - Noun Project">
            <a:extLst>
              <a:ext uri="{FF2B5EF4-FFF2-40B4-BE49-F238E27FC236}">
                <a16:creationId xmlns:a16="http://schemas.microsoft.com/office/drawing/2014/main" id="{A9C54AEB-DD40-1A90-6E65-774677FFDBE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5800" y="3095299"/>
            <a:ext cx="1735144" cy="173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Content Placeholder 1">
            <a:extLst>
              <a:ext uri="{FF2B5EF4-FFF2-40B4-BE49-F238E27FC236}">
                <a16:creationId xmlns:a16="http://schemas.microsoft.com/office/drawing/2014/main" id="{FCA26108-DF3B-F440-F836-25EFA752B805}"/>
              </a:ext>
            </a:extLst>
          </p:cNvPr>
          <p:cNvSpPr txBox="1">
            <a:spLocks/>
          </p:cNvSpPr>
          <p:nvPr/>
        </p:nvSpPr>
        <p:spPr>
          <a:xfrm>
            <a:off x="7755342" y="1175930"/>
            <a:ext cx="4481608" cy="5023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GB" sz="2400" b="1" dirty="0"/>
              <a:t>Future project and upgrade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2008982D-2EFC-5EF9-B0CF-E7DC7FCAE9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93214" y="4497397"/>
            <a:ext cx="1901101" cy="1597858"/>
          </a:xfrm>
          <a:prstGeom prst="rect">
            <a:avLst/>
          </a:prstGeom>
        </p:spPr>
      </p:pic>
      <p:sp>
        <p:nvSpPr>
          <p:cNvPr id="40" name="Content Placeholder 1">
            <a:extLst>
              <a:ext uri="{FF2B5EF4-FFF2-40B4-BE49-F238E27FC236}">
                <a16:creationId xmlns:a16="http://schemas.microsoft.com/office/drawing/2014/main" id="{30D89ED1-C469-03E0-DD8E-EBD91C80E15A}"/>
              </a:ext>
            </a:extLst>
          </p:cNvPr>
          <p:cNvSpPr txBox="1">
            <a:spLocks/>
          </p:cNvSpPr>
          <p:nvPr/>
        </p:nvSpPr>
        <p:spPr>
          <a:xfrm>
            <a:off x="7482370" y="3906696"/>
            <a:ext cx="4481608" cy="5023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GB" sz="2400" b="1" dirty="0"/>
              <a:t>Mechanical adjustment design</a:t>
            </a:r>
          </a:p>
        </p:txBody>
      </p:sp>
      <p:sp>
        <p:nvSpPr>
          <p:cNvPr id="41" name="Content Placeholder 1">
            <a:extLst>
              <a:ext uri="{FF2B5EF4-FFF2-40B4-BE49-F238E27FC236}">
                <a16:creationId xmlns:a16="http://schemas.microsoft.com/office/drawing/2014/main" id="{703B465A-8F49-C245-A61F-903E03E20C44}"/>
              </a:ext>
            </a:extLst>
          </p:cNvPr>
          <p:cNvSpPr txBox="1">
            <a:spLocks/>
          </p:cNvSpPr>
          <p:nvPr/>
        </p:nvSpPr>
        <p:spPr>
          <a:xfrm>
            <a:off x="771317" y="3953842"/>
            <a:ext cx="2510513" cy="5023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GB" sz="2400" b="1" dirty="0"/>
              <a:t>Detector ageing</a:t>
            </a:r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CA529DD0-7179-703B-2C7E-86F895946D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5835" y="4399651"/>
            <a:ext cx="1257695" cy="1708730"/>
          </a:xfrm>
          <a:prstGeom prst="rect">
            <a:avLst/>
          </a:prstGeom>
        </p:spPr>
      </p:pic>
      <p:sp>
        <p:nvSpPr>
          <p:cNvPr id="44" name="Content Placeholder 1">
            <a:extLst>
              <a:ext uri="{FF2B5EF4-FFF2-40B4-BE49-F238E27FC236}">
                <a16:creationId xmlns:a16="http://schemas.microsoft.com/office/drawing/2014/main" id="{0076EC9F-3190-5756-1AF0-CD19B6043A04}"/>
              </a:ext>
            </a:extLst>
          </p:cNvPr>
          <p:cNvSpPr txBox="1">
            <a:spLocks/>
          </p:cNvSpPr>
          <p:nvPr/>
        </p:nvSpPr>
        <p:spPr>
          <a:xfrm>
            <a:off x="188448" y="1096087"/>
            <a:ext cx="4481608" cy="50233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GB" sz="2400" b="1" dirty="0"/>
              <a:t>Accuracy requirements</a:t>
            </a:r>
          </a:p>
        </p:txBody>
      </p:sp>
      <p:pic>
        <p:nvPicPr>
          <p:cNvPr id="45" name="Picture 44">
            <a:extLst>
              <a:ext uri="{FF2B5EF4-FFF2-40B4-BE49-F238E27FC236}">
                <a16:creationId xmlns:a16="http://schemas.microsoft.com/office/drawing/2014/main" id="{D6458F7A-1AE4-64FC-03E1-4FD1B561D9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23598" y="1599230"/>
            <a:ext cx="1445814" cy="1427037"/>
          </a:xfrm>
          <a:prstGeom prst="rect">
            <a:avLst/>
          </a:prstGeom>
        </p:spPr>
      </p:pic>
      <p:pic>
        <p:nvPicPr>
          <p:cNvPr id="60" name="Picture 5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B972924-8867-CC7A-F806-B62155F2ABD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67204" y="1781766"/>
            <a:ext cx="2108727" cy="933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07729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35" grpId="0"/>
      <p:bldP spid="40" grpId="0"/>
      <p:bldP spid="41" grpId="0"/>
      <p:bldP spid="4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1654" y="1124744"/>
            <a:ext cx="6958013" cy="4608512"/>
          </a:xfrm>
        </p:spPr>
        <p:txBody>
          <a:bodyPr/>
          <a:lstStyle/>
          <a:p>
            <a:pPr marL="0" lvl="1" indent="0">
              <a:buNone/>
            </a:pPr>
            <a:r>
              <a:rPr lang="en-US" sz="2200" b="1" dirty="0"/>
              <a:t>Important aspects of measurement methodology:</a:t>
            </a:r>
          </a:p>
          <a:p>
            <a:pPr lvl="1">
              <a:lnSpc>
                <a:spcPct val="250000"/>
              </a:lnSpc>
            </a:pPr>
            <a:r>
              <a:rPr lang="en-US" sz="2200" b="1" dirty="0"/>
              <a:t>Survey monuments</a:t>
            </a:r>
          </a:p>
          <a:p>
            <a:pPr lvl="1">
              <a:lnSpc>
                <a:spcPct val="250000"/>
              </a:lnSpc>
            </a:pPr>
            <a:r>
              <a:rPr lang="en-US" sz="2200" b="1" dirty="0"/>
              <a:t>Coordinates system</a:t>
            </a:r>
          </a:p>
          <a:p>
            <a:pPr lvl="1">
              <a:lnSpc>
                <a:spcPct val="250000"/>
              </a:lnSpc>
            </a:pPr>
            <a:r>
              <a:rPr lang="en-US" sz="2200" b="1" dirty="0"/>
              <a:t>Datum and deep references</a:t>
            </a:r>
          </a:p>
          <a:p>
            <a:pPr lvl="1">
              <a:lnSpc>
                <a:spcPct val="250000"/>
              </a:lnSpc>
            </a:pPr>
            <a:r>
              <a:rPr lang="en-US" sz="2200" b="1" dirty="0"/>
              <a:t>Technique evolution</a:t>
            </a:r>
          </a:p>
          <a:p>
            <a:pPr marL="0" lvl="1" indent="0">
              <a:buNone/>
            </a:pPr>
            <a:endParaRPr lang="en-US" b="1" dirty="0"/>
          </a:p>
          <a:p>
            <a:pPr marL="0" lvl="1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and equipment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510E-7CE3-EF42-A7A2-0B9C737939B5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Witold Niewiem | </a:t>
            </a:r>
            <a:r>
              <a:rPr lang="en-GB" noProof="0" dirty="0"/>
              <a:t>ATLAS Cavern Deformation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39026F-2F13-2647-FAF8-3F5952EA614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9558" y="1744273"/>
            <a:ext cx="6094455" cy="43079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056419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The civil engineering predictions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1486BFBE-6784-CC64-53CF-0C2414153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56350"/>
            <a:ext cx="6572221" cy="365125"/>
          </a:xfrm>
        </p:spPr>
        <p:txBody>
          <a:bodyPr/>
          <a:lstStyle/>
          <a:p>
            <a:r>
              <a:rPr lang="en-US" dirty="0"/>
              <a:t>Witold Niewiem | </a:t>
            </a:r>
            <a:r>
              <a:rPr lang="en-GB" noProof="0" dirty="0"/>
              <a:t>ATLAS Cavern Deformation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7616556-E107-89A1-6A5F-3E4806B2D3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3525" y="1988539"/>
            <a:ext cx="5105400" cy="38186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E023EB2-CC45-E5E3-8A85-3DFE6D3287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3525" y="1988539"/>
            <a:ext cx="5136234" cy="38186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27A6512-B2AE-3A0E-4B19-D4172735FA9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1635" y="1988539"/>
            <a:ext cx="5180013" cy="3775159"/>
          </a:xfrm>
          <a:prstGeom prst="rect">
            <a:avLst/>
          </a:prstGeom>
        </p:spPr>
      </p:pic>
      <p:sp>
        <p:nvSpPr>
          <p:cNvPr id="9" name="Arrow: Down 8">
            <a:extLst>
              <a:ext uri="{FF2B5EF4-FFF2-40B4-BE49-F238E27FC236}">
                <a16:creationId xmlns:a16="http://schemas.microsoft.com/office/drawing/2014/main" id="{223D3DA8-3AFD-79D7-00F6-6DCC85C476E7}"/>
              </a:ext>
            </a:extLst>
          </p:cNvPr>
          <p:cNvSpPr/>
          <p:nvPr/>
        </p:nvSpPr>
        <p:spPr>
          <a:xfrm>
            <a:off x="318251" y="2200277"/>
            <a:ext cx="255588" cy="3048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Arrow: Down 9">
            <a:extLst>
              <a:ext uri="{FF2B5EF4-FFF2-40B4-BE49-F238E27FC236}">
                <a16:creationId xmlns:a16="http://schemas.microsoft.com/office/drawing/2014/main" id="{E22F9A0F-0C94-3795-87EF-A1EA510BB6E5}"/>
              </a:ext>
            </a:extLst>
          </p:cNvPr>
          <p:cNvSpPr/>
          <p:nvPr/>
        </p:nvSpPr>
        <p:spPr>
          <a:xfrm>
            <a:off x="318251" y="3058320"/>
            <a:ext cx="255588" cy="304800"/>
          </a:xfrm>
          <a:prstGeom prst="down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F598EE4A-0AAA-E053-DAE2-64E1524411CA}"/>
              </a:ext>
            </a:extLst>
          </p:cNvPr>
          <p:cNvSpPr/>
          <p:nvPr/>
        </p:nvSpPr>
        <p:spPr>
          <a:xfrm rot="10800000">
            <a:off x="329197" y="3916363"/>
            <a:ext cx="255588" cy="30480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A9E7E12F-6C60-ECAD-CD75-90019FD2F92A}"/>
              </a:ext>
            </a:extLst>
          </p:cNvPr>
          <p:cNvSpPr/>
          <p:nvPr/>
        </p:nvSpPr>
        <p:spPr>
          <a:xfrm rot="10800000">
            <a:off x="329197" y="4782610"/>
            <a:ext cx="255588" cy="304800"/>
          </a:xfrm>
          <a:prstGeom prst="downArrow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CEC38CA0-6537-8731-4ED3-F10F0D59806D}"/>
              </a:ext>
            </a:extLst>
          </p:cNvPr>
          <p:cNvSpPr txBox="1">
            <a:spLocks/>
          </p:cNvSpPr>
          <p:nvPr/>
        </p:nvSpPr>
        <p:spPr>
          <a:xfrm>
            <a:off x="407988" y="1439335"/>
            <a:ext cx="5688012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GB" sz="2000" b="1" dirty="0"/>
              <a:t>ATLAS base slab movements:</a:t>
            </a:r>
          </a:p>
          <a:p>
            <a:pPr marL="285750" lvl="1" indent="-285750">
              <a:lnSpc>
                <a:spcPct val="250000"/>
              </a:lnSpc>
            </a:pPr>
            <a:r>
              <a:rPr lang="en-GB" sz="2000" b="1" dirty="0">
                <a:solidFill>
                  <a:srgbClr val="FF0000"/>
                </a:solidFill>
              </a:rPr>
              <a:t>2.0 mm down before ATLAS installation</a:t>
            </a:r>
          </a:p>
          <a:p>
            <a:pPr marL="285750" lvl="1" indent="-285750">
              <a:lnSpc>
                <a:spcPct val="250000"/>
              </a:lnSpc>
            </a:pPr>
            <a:r>
              <a:rPr lang="en-GB" sz="2000" b="1" dirty="0">
                <a:solidFill>
                  <a:srgbClr val="FF0000"/>
                </a:solidFill>
              </a:rPr>
              <a:t>5.5 mm down due to ATLAS installation</a:t>
            </a:r>
          </a:p>
          <a:p>
            <a:pPr marL="285750" lvl="1" indent="-285750">
              <a:lnSpc>
                <a:spcPct val="250000"/>
              </a:lnSpc>
            </a:pPr>
            <a:r>
              <a:rPr lang="en-GB" sz="2000" b="1" dirty="0">
                <a:solidFill>
                  <a:srgbClr val="00B050"/>
                </a:solidFill>
              </a:rPr>
              <a:t>1.0 mm/year up caused by ground pressure </a:t>
            </a:r>
          </a:p>
          <a:p>
            <a:pPr marL="285750" lvl="1" indent="-285750">
              <a:lnSpc>
                <a:spcPct val="250000"/>
              </a:lnSpc>
            </a:pPr>
            <a:r>
              <a:rPr lang="en-GB" sz="2000" b="1" dirty="0">
                <a:solidFill>
                  <a:srgbClr val="00B050"/>
                </a:solidFill>
              </a:rPr>
              <a:t>&lt; 1.0 mm/year up to stabilisation period</a:t>
            </a:r>
            <a:endParaRPr lang="en-GB" sz="16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1943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 slab </a:t>
            </a:r>
            <a:r>
              <a:rPr lang="en-US" u="sng" dirty="0"/>
              <a:t>vertical</a:t>
            </a:r>
            <a:r>
              <a:rPr lang="en-US" dirty="0"/>
              <a:t> movement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510E-7CE3-EF42-A7A2-0B9C737939B5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Witold Niewiem | </a:t>
            </a:r>
            <a:r>
              <a:rPr lang="en-GB" noProof="0" dirty="0"/>
              <a:t>ATLAS Cavern Deformation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1_BS_vertical">
            <a:hlinkClick r:id="" action="ppaction://media"/>
            <a:extLst>
              <a:ext uri="{FF2B5EF4-FFF2-40B4-BE49-F238E27FC236}">
                <a16:creationId xmlns:a16="http://schemas.microsoft.com/office/drawing/2014/main" id="{3DCE8058-463A-7878-23D5-B3F50E3ADFA3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22074" t="8937" r="22065" b="8861"/>
          <a:stretch/>
        </p:blipFill>
        <p:spPr>
          <a:xfrm>
            <a:off x="3009900" y="1167763"/>
            <a:ext cx="6096000" cy="5045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58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2053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 slab </a:t>
            </a:r>
            <a:r>
              <a:rPr lang="en-US" u="sng" dirty="0"/>
              <a:t>vertical</a:t>
            </a:r>
            <a:r>
              <a:rPr lang="en-US" dirty="0"/>
              <a:t> movement - Centre and corners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510E-7CE3-EF42-A7A2-0B9C737939B5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Witold Niewiem | </a:t>
            </a:r>
            <a:r>
              <a:rPr lang="en-GB" noProof="0" dirty="0"/>
              <a:t>ATLAS Cavern Deformation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D0115B-B5CF-0724-E832-D304BF888D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6870" y="1439335"/>
            <a:ext cx="6864022" cy="48577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19984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Base slab </a:t>
            </a:r>
            <a:r>
              <a:rPr lang="en-US" u="sng" dirty="0"/>
              <a:t>horizontal</a:t>
            </a:r>
            <a:r>
              <a:rPr lang="en-US" dirty="0"/>
              <a:t> movement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3D299F-0D9B-F941-8D2F-1BB0ECDAC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510E-7CE3-EF42-A7A2-0B9C737939B5}" type="datetime3">
              <a:rPr lang="en-US" smtClean="0"/>
              <a:t>28 October 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Witold Niewiem | </a:t>
            </a:r>
            <a:r>
              <a:rPr lang="en-GB" noProof="0" dirty="0"/>
              <a:t>ATLAS Cavern Deformation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1_BS_horizontal">
            <a:hlinkClick r:id="" action="ppaction://media"/>
            <a:extLst>
              <a:ext uri="{FF2B5EF4-FFF2-40B4-BE49-F238E27FC236}">
                <a16:creationId xmlns:a16="http://schemas.microsoft.com/office/drawing/2014/main" id="{2D3C0DCE-9297-DEFF-6FE6-88C7D238933C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/>
          <a:srcRect l="12655" t="10787" r="13349" b="11620"/>
          <a:stretch/>
        </p:blipFill>
        <p:spPr>
          <a:xfrm>
            <a:off x="2719388" y="995559"/>
            <a:ext cx="6532532" cy="5137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51853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5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4042</TotalTime>
  <Words>363</Words>
  <Application>Microsoft Office PowerPoint</Application>
  <PresentationFormat>Widescreen</PresentationFormat>
  <Paragraphs>92</Paragraphs>
  <Slides>14</Slides>
  <Notes>6</Notes>
  <HiddenSlides>0</HiddenSlides>
  <MMClips>3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Arial</vt:lpstr>
      <vt:lpstr>Calibri</vt:lpstr>
      <vt:lpstr>Office Theme</vt:lpstr>
      <vt:lpstr>ATLAS Cavern Deformation Nearly 20 years of geodetic monitoring</vt:lpstr>
      <vt:lpstr>Subject of the presentation</vt:lpstr>
      <vt:lpstr>Object of monitoring</vt:lpstr>
      <vt:lpstr>Motivation of cavern monitoring</vt:lpstr>
      <vt:lpstr>Network and equipment</vt:lpstr>
      <vt:lpstr>The civil engineering predictions</vt:lpstr>
      <vt:lpstr>Base slab vertical movement</vt:lpstr>
      <vt:lpstr>Base slab vertical movement - Centre and corners</vt:lpstr>
      <vt:lpstr>Base slab horizontal movement</vt:lpstr>
      <vt:lpstr>Wall perpendicular movement</vt:lpstr>
      <vt:lpstr>Lessons for future measurement</vt:lpstr>
      <vt:lpstr>Conclusion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Witold Grzegorz Niewiem</dc:creator>
  <cp:lastModifiedBy>Witold Grzegorz Niewiem</cp:lastModifiedBy>
  <cp:revision>90</cp:revision>
  <dcterms:created xsi:type="dcterms:W3CDTF">2022-08-27T08:00:00Z</dcterms:created>
  <dcterms:modified xsi:type="dcterms:W3CDTF">2022-10-28T10:58:13Z</dcterms:modified>
</cp:coreProperties>
</file>