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6" r:id="rId3"/>
  </p:sldIdLst>
  <p:sldSz cx="12192000" cy="6858000"/>
  <p:notesSz cx="7023100" cy="9309100"/>
  <p:custDataLst>
    <p:tags r:id="rId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698" autoAdjust="0"/>
    <p:restoredTop sz="94660"/>
  </p:normalViewPr>
  <p:slideViewPr>
    <p:cSldViewPr snapToGrid="0">
      <p:cViewPr>
        <p:scale>
          <a:sx n="54" d="100"/>
          <a:sy n="54" d="100"/>
        </p:scale>
        <p:origin x="734" y="21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6725"/>
          </a:xfrm>
          <a:prstGeom prst="rect">
            <a:avLst/>
          </a:prstGeom>
        </p:spPr>
        <p:txBody>
          <a:bodyPr vert="horz" lIns="91440" tIns="45720" rIns="91440" bIns="45720" rtlCol="0"/>
          <a:lstStyle>
            <a:lvl1pPr algn="r">
              <a:defRPr sz="1200"/>
            </a:lvl1pPr>
          </a:lstStyle>
          <a:p>
            <a:fld id="{B2615109-91C5-4A9F-944A-26733DC4C175}" type="datetimeFigureOut">
              <a:rPr lang="en-US" smtClean="0"/>
              <a:t>11/1/2022</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9925"/>
            <a:ext cx="5619750" cy="36655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6725"/>
          </a:xfrm>
          <a:prstGeom prst="rect">
            <a:avLst/>
          </a:prstGeom>
        </p:spPr>
        <p:txBody>
          <a:bodyPr vert="horz" lIns="91440" tIns="45720" rIns="91440" bIns="45720" rtlCol="0" anchor="b"/>
          <a:lstStyle>
            <a:lvl1pPr algn="r">
              <a:defRPr sz="1200"/>
            </a:lvl1pPr>
          </a:lstStyle>
          <a:p>
            <a:fld id="{D3FA807D-5AAA-47BF-88D4-D2DD31EC0F98}" type="slidenum">
              <a:rPr lang="en-US" smtClean="0"/>
              <a:t>‹#›</a:t>
            </a:fld>
            <a:endParaRPr lang="en-US"/>
          </a:p>
        </p:txBody>
      </p:sp>
    </p:spTree>
    <p:extLst>
      <p:ext uri="{BB962C8B-B14F-4D97-AF65-F5344CB8AC3E}">
        <p14:creationId xmlns:p14="http://schemas.microsoft.com/office/powerpoint/2010/main" val="2896342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767E3C5-2BF3-41E5-9002-384C14638249}" type="datetime1">
              <a:rPr lang="en-US" smtClean="0"/>
              <a:t>11/1/2022</a:t>
            </a:fld>
            <a:endParaRPr lang="en-US"/>
          </a:p>
        </p:txBody>
      </p:sp>
      <p:sp>
        <p:nvSpPr>
          <p:cNvPr id="5" name="Footer Placeholder 4"/>
          <p:cNvSpPr>
            <a:spLocks noGrp="1"/>
          </p:cNvSpPr>
          <p:nvPr>
            <p:ph type="ftr" sz="quarter" idx="11"/>
          </p:nvPr>
        </p:nvSpPr>
        <p:spPr/>
        <p:txBody>
          <a:bodyPr/>
          <a:lstStyle/>
          <a:p>
            <a:r>
              <a:rPr lang="en-US"/>
              <a:t>IWAA 2022 CERN</a:t>
            </a:r>
          </a:p>
        </p:txBody>
      </p:sp>
      <p:sp>
        <p:nvSpPr>
          <p:cNvPr id="6" name="Slide Number Placeholder 5"/>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286101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33EFAC-61EB-42DE-BC5B-25EB2CD678E6}" type="datetime1">
              <a:rPr lang="en-US" smtClean="0"/>
              <a:t>11/1/2022</a:t>
            </a:fld>
            <a:endParaRPr lang="en-US"/>
          </a:p>
        </p:txBody>
      </p:sp>
      <p:sp>
        <p:nvSpPr>
          <p:cNvPr id="5" name="Footer Placeholder 4"/>
          <p:cNvSpPr>
            <a:spLocks noGrp="1"/>
          </p:cNvSpPr>
          <p:nvPr>
            <p:ph type="ftr" sz="quarter" idx="11"/>
          </p:nvPr>
        </p:nvSpPr>
        <p:spPr/>
        <p:txBody>
          <a:bodyPr/>
          <a:lstStyle/>
          <a:p>
            <a:r>
              <a:rPr lang="en-US"/>
              <a:t>IWAA 2022 CERN</a:t>
            </a:r>
          </a:p>
        </p:txBody>
      </p:sp>
      <p:sp>
        <p:nvSpPr>
          <p:cNvPr id="6" name="Slide Number Placeholder 5"/>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1154895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EFC37-1735-4B0A-9E0F-193BFA131C80}" type="datetime1">
              <a:rPr lang="en-US" smtClean="0"/>
              <a:t>11/1/2022</a:t>
            </a:fld>
            <a:endParaRPr lang="en-US"/>
          </a:p>
        </p:txBody>
      </p:sp>
      <p:sp>
        <p:nvSpPr>
          <p:cNvPr id="5" name="Footer Placeholder 4"/>
          <p:cNvSpPr>
            <a:spLocks noGrp="1"/>
          </p:cNvSpPr>
          <p:nvPr>
            <p:ph type="ftr" sz="quarter" idx="11"/>
          </p:nvPr>
        </p:nvSpPr>
        <p:spPr/>
        <p:txBody>
          <a:bodyPr/>
          <a:lstStyle/>
          <a:p>
            <a:r>
              <a:rPr lang="en-US"/>
              <a:t>IWAA 2022 CERN</a:t>
            </a:r>
          </a:p>
        </p:txBody>
      </p:sp>
      <p:sp>
        <p:nvSpPr>
          <p:cNvPr id="6" name="Slide Number Placeholder 5"/>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2852936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02D805-C9FC-43C9-8352-4EB125E293AF}" type="datetime1">
              <a:rPr lang="en-US" smtClean="0"/>
              <a:t>11/1/2022</a:t>
            </a:fld>
            <a:endParaRPr lang="en-US"/>
          </a:p>
        </p:txBody>
      </p:sp>
      <p:sp>
        <p:nvSpPr>
          <p:cNvPr id="5" name="Footer Placeholder 4"/>
          <p:cNvSpPr>
            <a:spLocks noGrp="1"/>
          </p:cNvSpPr>
          <p:nvPr>
            <p:ph type="ftr" sz="quarter" idx="11"/>
          </p:nvPr>
        </p:nvSpPr>
        <p:spPr/>
        <p:txBody>
          <a:bodyPr/>
          <a:lstStyle/>
          <a:p>
            <a:r>
              <a:rPr lang="en-US"/>
              <a:t>IWAA 2022 CERN</a:t>
            </a:r>
          </a:p>
        </p:txBody>
      </p:sp>
      <p:sp>
        <p:nvSpPr>
          <p:cNvPr id="6" name="Slide Number Placeholder 5"/>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3896302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43DAFC-2B5E-4941-8901-3D85903AA0BA}" type="datetime1">
              <a:rPr lang="en-US" smtClean="0"/>
              <a:t>11/1/2022</a:t>
            </a:fld>
            <a:endParaRPr lang="en-US"/>
          </a:p>
        </p:txBody>
      </p:sp>
      <p:sp>
        <p:nvSpPr>
          <p:cNvPr id="5" name="Footer Placeholder 4"/>
          <p:cNvSpPr>
            <a:spLocks noGrp="1"/>
          </p:cNvSpPr>
          <p:nvPr>
            <p:ph type="ftr" sz="quarter" idx="11"/>
          </p:nvPr>
        </p:nvSpPr>
        <p:spPr/>
        <p:txBody>
          <a:bodyPr/>
          <a:lstStyle/>
          <a:p>
            <a:r>
              <a:rPr lang="en-US"/>
              <a:t>IWAA 2022 CERN</a:t>
            </a:r>
          </a:p>
        </p:txBody>
      </p:sp>
      <p:sp>
        <p:nvSpPr>
          <p:cNvPr id="6" name="Slide Number Placeholder 5"/>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1732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E55D0CA-49E2-4844-9AF2-C83FBBE417A4}" type="datetime1">
              <a:rPr lang="en-US" smtClean="0"/>
              <a:t>11/1/2022</a:t>
            </a:fld>
            <a:endParaRPr lang="en-US"/>
          </a:p>
        </p:txBody>
      </p:sp>
      <p:sp>
        <p:nvSpPr>
          <p:cNvPr id="6" name="Footer Placeholder 5"/>
          <p:cNvSpPr>
            <a:spLocks noGrp="1"/>
          </p:cNvSpPr>
          <p:nvPr>
            <p:ph type="ftr" sz="quarter" idx="11"/>
          </p:nvPr>
        </p:nvSpPr>
        <p:spPr/>
        <p:txBody>
          <a:bodyPr/>
          <a:lstStyle/>
          <a:p>
            <a:r>
              <a:rPr lang="en-US"/>
              <a:t>IWAA 2022 CERN</a:t>
            </a:r>
          </a:p>
        </p:txBody>
      </p:sp>
      <p:sp>
        <p:nvSpPr>
          <p:cNvPr id="7" name="Slide Number Placeholder 6"/>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1566459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43E830B-26DA-4095-B9D2-C31AFAFDB5BD}" type="datetime1">
              <a:rPr lang="en-US" smtClean="0"/>
              <a:t>11/1/2022</a:t>
            </a:fld>
            <a:endParaRPr lang="en-US"/>
          </a:p>
        </p:txBody>
      </p:sp>
      <p:sp>
        <p:nvSpPr>
          <p:cNvPr id="8" name="Footer Placeholder 7"/>
          <p:cNvSpPr>
            <a:spLocks noGrp="1"/>
          </p:cNvSpPr>
          <p:nvPr>
            <p:ph type="ftr" sz="quarter" idx="11"/>
          </p:nvPr>
        </p:nvSpPr>
        <p:spPr/>
        <p:txBody>
          <a:bodyPr/>
          <a:lstStyle/>
          <a:p>
            <a:r>
              <a:rPr lang="en-US"/>
              <a:t>IWAA 2022 CERN</a:t>
            </a:r>
          </a:p>
        </p:txBody>
      </p:sp>
      <p:sp>
        <p:nvSpPr>
          <p:cNvPr id="9" name="Slide Number Placeholder 8"/>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2644350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78DCA5E-DDCC-467A-8BED-8D4C22C94B16}" type="datetime1">
              <a:rPr lang="en-US" smtClean="0"/>
              <a:t>11/1/2022</a:t>
            </a:fld>
            <a:endParaRPr lang="en-US"/>
          </a:p>
        </p:txBody>
      </p:sp>
      <p:sp>
        <p:nvSpPr>
          <p:cNvPr id="4" name="Footer Placeholder 3"/>
          <p:cNvSpPr>
            <a:spLocks noGrp="1"/>
          </p:cNvSpPr>
          <p:nvPr>
            <p:ph type="ftr" sz="quarter" idx="11"/>
          </p:nvPr>
        </p:nvSpPr>
        <p:spPr/>
        <p:txBody>
          <a:bodyPr/>
          <a:lstStyle/>
          <a:p>
            <a:r>
              <a:rPr lang="en-US"/>
              <a:t>IWAA 2022 CERN</a:t>
            </a:r>
          </a:p>
        </p:txBody>
      </p:sp>
      <p:sp>
        <p:nvSpPr>
          <p:cNvPr id="5" name="Slide Number Placeholder 4"/>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789457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DB8AF-41F9-41EF-9E91-A96B03998711}" type="datetime1">
              <a:rPr lang="en-US" smtClean="0"/>
              <a:t>11/1/2022</a:t>
            </a:fld>
            <a:endParaRPr lang="en-US"/>
          </a:p>
        </p:txBody>
      </p:sp>
      <p:sp>
        <p:nvSpPr>
          <p:cNvPr id="3" name="Footer Placeholder 2"/>
          <p:cNvSpPr>
            <a:spLocks noGrp="1"/>
          </p:cNvSpPr>
          <p:nvPr>
            <p:ph type="ftr" sz="quarter" idx="11"/>
          </p:nvPr>
        </p:nvSpPr>
        <p:spPr/>
        <p:txBody>
          <a:bodyPr/>
          <a:lstStyle/>
          <a:p>
            <a:r>
              <a:rPr lang="en-US"/>
              <a:t>IWAA 2022 CERN</a:t>
            </a:r>
          </a:p>
        </p:txBody>
      </p:sp>
      <p:sp>
        <p:nvSpPr>
          <p:cNvPr id="4" name="Slide Number Placeholder 3"/>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1681669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E2713B-BBBE-4A5D-B9EE-AA343499803D}" type="datetime1">
              <a:rPr lang="en-US" smtClean="0"/>
              <a:t>11/1/2022</a:t>
            </a:fld>
            <a:endParaRPr lang="en-US"/>
          </a:p>
        </p:txBody>
      </p:sp>
      <p:sp>
        <p:nvSpPr>
          <p:cNvPr id="6" name="Footer Placeholder 5"/>
          <p:cNvSpPr>
            <a:spLocks noGrp="1"/>
          </p:cNvSpPr>
          <p:nvPr>
            <p:ph type="ftr" sz="quarter" idx="11"/>
          </p:nvPr>
        </p:nvSpPr>
        <p:spPr/>
        <p:txBody>
          <a:bodyPr/>
          <a:lstStyle/>
          <a:p>
            <a:r>
              <a:rPr lang="en-US"/>
              <a:t>IWAA 2022 CERN</a:t>
            </a:r>
          </a:p>
        </p:txBody>
      </p:sp>
      <p:sp>
        <p:nvSpPr>
          <p:cNvPr id="7" name="Slide Number Placeholder 6"/>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392158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19B12CE-6531-4B16-91AA-1B7B785FB284}" type="datetime1">
              <a:rPr lang="en-US" smtClean="0"/>
              <a:t>11/1/2022</a:t>
            </a:fld>
            <a:endParaRPr lang="en-US"/>
          </a:p>
        </p:txBody>
      </p:sp>
      <p:sp>
        <p:nvSpPr>
          <p:cNvPr id="6" name="Footer Placeholder 5"/>
          <p:cNvSpPr>
            <a:spLocks noGrp="1"/>
          </p:cNvSpPr>
          <p:nvPr>
            <p:ph type="ftr" sz="quarter" idx="11"/>
          </p:nvPr>
        </p:nvSpPr>
        <p:spPr/>
        <p:txBody>
          <a:bodyPr/>
          <a:lstStyle/>
          <a:p>
            <a:r>
              <a:rPr lang="en-US"/>
              <a:t>IWAA 2022 CERN</a:t>
            </a:r>
          </a:p>
        </p:txBody>
      </p:sp>
      <p:sp>
        <p:nvSpPr>
          <p:cNvPr id="7" name="Slide Number Placeholder 6"/>
          <p:cNvSpPr>
            <a:spLocks noGrp="1"/>
          </p:cNvSpPr>
          <p:nvPr>
            <p:ph type="sldNum" sz="quarter" idx="12"/>
          </p:nvPr>
        </p:nvSpPr>
        <p:spPr/>
        <p:txBody>
          <a:bodyPr/>
          <a:lstStyle/>
          <a:p>
            <a:fld id="{141B6ADB-09EF-42AF-B1FF-F00EC651B520}" type="slidenum">
              <a:rPr lang="en-US" smtClean="0"/>
              <a:t>‹#›</a:t>
            </a:fld>
            <a:endParaRPr lang="en-US"/>
          </a:p>
        </p:txBody>
      </p:sp>
    </p:spTree>
    <p:extLst>
      <p:ext uri="{BB962C8B-B14F-4D97-AF65-F5344CB8AC3E}">
        <p14:creationId xmlns:p14="http://schemas.microsoft.com/office/powerpoint/2010/main" val="1691053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CB7468-BD49-4336-92BB-CFD5C0751D29}" type="datetime1">
              <a:rPr lang="en-US" smtClean="0"/>
              <a:t>11/1/2022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IWAA 2022 CERN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1B6ADB-09EF-42AF-B1FF-F00EC651B520}" type="slidenum">
              <a:rPr lang="en-US" smtClean="0"/>
              <a:t>‹#›</a:t>
            </a:fld>
            <a:endParaRPr lang="en-US"/>
          </a:p>
        </p:txBody>
      </p:sp>
    </p:spTree>
    <p:extLst>
      <p:ext uri="{BB962C8B-B14F-4D97-AF65-F5344CB8AC3E}">
        <p14:creationId xmlns:p14="http://schemas.microsoft.com/office/powerpoint/2010/main" val="12370879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A33C9BB-271B-1CE2-5479-281D80C3CE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550" y="3373188"/>
            <a:ext cx="4974959" cy="3316639"/>
          </a:xfrm>
          <a:prstGeom prst="rect">
            <a:avLst/>
          </a:prstGeom>
        </p:spPr>
      </p:pic>
      <p:pic>
        <p:nvPicPr>
          <p:cNvPr id="5" name="Picture 4">
            <a:extLst>
              <a:ext uri="{FF2B5EF4-FFF2-40B4-BE49-F238E27FC236}">
                <a16:creationId xmlns:a16="http://schemas.microsoft.com/office/drawing/2014/main" id="{4CCF1557-8F54-5E8C-5456-FD14F62E8B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0486" y="531084"/>
            <a:ext cx="4611388" cy="3458540"/>
          </a:xfrm>
          <a:prstGeom prst="rect">
            <a:avLst/>
          </a:prstGeom>
        </p:spPr>
      </p:pic>
      <p:sp>
        <p:nvSpPr>
          <p:cNvPr id="3" name="TextBox 2">
            <a:extLst>
              <a:ext uri="{FF2B5EF4-FFF2-40B4-BE49-F238E27FC236}">
                <a16:creationId xmlns:a16="http://schemas.microsoft.com/office/drawing/2014/main" id="{522F32C2-E8B0-EC87-E46E-81A7053C476C}"/>
              </a:ext>
            </a:extLst>
          </p:cNvPr>
          <p:cNvSpPr txBox="1"/>
          <p:nvPr/>
        </p:nvSpPr>
        <p:spPr>
          <a:xfrm>
            <a:off x="171450" y="182940"/>
            <a:ext cx="11763375" cy="954107"/>
          </a:xfrm>
          <a:prstGeom prst="rect">
            <a:avLst/>
          </a:prstGeom>
          <a:noFill/>
        </p:spPr>
        <p:txBody>
          <a:bodyPr wrap="square">
            <a:spAutoFit/>
          </a:bodyPr>
          <a:lstStyle/>
          <a:p>
            <a:pPr algn="ctr"/>
            <a:r>
              <a:rPr lang="en-US" sz="2400" dirty="0">
                <a:effectLst/>
                <a:latin typeface="Calibri" panose="020F0502020204030204" pitchFamily="34" charset="0"/>
                <a:ea typeface="Calibri" panose="020F0502020204030204" pitchFamily="34" charset="0"/>
                <a:cs typeface="Arial" panose="020B0604020202020204" pitchFamily="34" charset="0"/>
              </a:rPr>
              <a:t>A NEW ALIGNMENT PROVISION FOR LENA’S 240 KeV ECR ACCELERATOR AT DUKE UNIVERSITY</a:t>
            </a:r>
            <a:br>
              <a:rPr lang="en-US" sz="3200" dirty="0">
                <a:effectLst/>
                <a:latin typeface="Calibri" panose="020F0502020204030204" pitchFamily="34" charset="0"/>
                <a:ea typeface="Calibri" panose="020F0502020204030204" pitchFamily="34" charset="0"/>
                <a:cs typeface="Arial" panose="020B0604020202020204" pitchFamily="34" charset="0"/>
              </a:rPr>
            </a:br>
            <a:r>
              <a:rPr lang="en-US" sz="1600" i="1" dirty="0">
                <a:effectLst/>
                <a:latin typeface="Calibri" panose="020F0502020204030204" pitchFamily="34" charset="0"/>
                <a:ea typeface="Calibri" panose="020F0502020204030204" pitchFamily="34" charset="0"/>
                <a:cs typeface="Arial" panose="020B0604020202020204" pitchFamily="34" charset="0"/>
              </a:rPr>
              <a:t>Mark Emamian, Duke Free Electron Laser Laboratory (FELL)</a:t>
            </a:r>
            <a:br>
              <a:rPr lang="en-US" sz="1600" i="1" dirty="0">
                <a:effectLst/>
                <a:latin typeface="Calibri" panose="020F0502020204030204" pitchFamily="34" charset="0"/>
                <a:ea typeface="Calibri" panose="020F0502020204030204" pitchFamily="34" charset="0"/>
                <a:cs typeface="Arial" panose="020B0604020202020204" pitchFamily="34" charset="0"/>
              </a:rPr>
            </a:br>
            <a:r>
              <a:rPr lang="en-US" sz="1600" i="1" dirty="0">
                <a:latin typeface="Calibri" panose="020F0502020204030204" pitchFamily="34" charset="0"/>
                <a:ea typeface="Calibri" panose="020F0502020204030204" pitchFamily="34" charset="0"/>
                <a:cs typeface="Arial" panose="020B0604020202020204" pitchFamily="34" charset="0"/>
              </a:rPr>
              <a:t>Thomas </a:t>
            </a:r>
            <a:r>
              <a:rPr lang="en-US" sz="1600" i="1" dirty="0" err="1">
                <a:latin typeface="Calibri" panose="020F0502020204030204" pitchFamily="34" charset="0"/>
                <a:ea typeface="Calibri" panose="020F0502020204030204" pitchFamily="34" charset="0"/>
                <a:cs typeface="Arial" panose="020B0604020202020204" pitchFamily="34" charset="0"/>
              </a:rPr>
              <a:t>Chappelo</a:t>
            </a:r>
            <a:r>
              <a:rPr lang="en-US" sz="1600" i="1" dirty="0">
                <a:effectLst/>
                <a:latin typeface="Calibri" panose="020F0502020204030204" pitchFamily="34" charset="0"/>
                <a:ea typeface="Calibri" panose="020F0502020204030204" pitchFamily="34" charset="0"/>
                <a:cs typeface="Arial" panose="020B0604020202020204" pitchFamily="34" charset="0"/>
              </a:rPr>
              <a:t>, Laboratory for Experimental Nuclear Astrophysics (LENA)</a:t>
            </a:r>
            <a:endParaRPr lang="en-US" sz="1600" dirty="0"/>
          </a:p>
        </p:txBody>
      </p:sp>
      <p:sp>
        <p:nvSpPr>
          <p:cNvPr id="4" name="TextBox 3">
            <a:extLst>
              <a:ext uri="{FF2B5EF4-FFF2-40B4-BE49-F238E27FC236}">
                <a16:creationId xmlns:a16="http://schemas.microsoft.com/office/drawing/2014/main" id="{BA7EB3A0-1617-89BC-57AA-CAD726142C6C}"/>
              </a:ext>
            </a:extLst>
          </p:cNvPr>
          <p:cNvSpPr txBox="1"/>
          <p:nvPr/>
        </p:nvSpPr>
        <p:spPr>
          <a:xfrm>
            <a:off x="433799" y="1255831"/>
            <a:ext cx="7619906" cy="2031325"/>
          </a:xfrm>
          <a:prstGeom prst="rect">
            <a:avLst/>
          </a:prstGeom>
          <a:noFill/>
        </p:spPr>
        <p:txBody>
          <a:bodyPr wrap="none" rtlCol="0">
            <a:spAutoFit/>
          </a:bodyPr>
          <a:lstStyle/>
          <a:p>
            <a:r>
              <a:rPr lang="en-US" dirty="0"/>
              <a:t>A Brief Report on Accelerator Facilities at Duke University:</a:t>
            </a:r>
          </a:p>
          <a:p>
            <a:endParaRPr lang="en-US" dirty="0"/>
          </a:p>
          <a:p>
            <a:r>
              <a:rPr lang="en-US" dirty="0"/>
              <a:t>1. Triangle Universities Nuclear Laboratory (TUNL), 10 MeV Tandem Accelerator</a:t>
            </a:r>
          </a:p>
          <a:p>
            <a:r>
              <a:rPr lang="en-US" dirty="0"/>
              <a:t>2. Duke Free Electron Laser Laboratory (FELL), 1 GeV Electron Storage Ring</a:t>
            </a:r>
          </a:p>
          <a:p>
            <a:r>
              <a:rPr lang="en-US" dirty="0"/>
              <a:t>3. Laboratory for Experimental Nuclear Astrophysics (LENA)  </a:t>
            </a:r>
          </a:p>
          <a:p>
            <a:r>
              <a:rPr lang="en-US" dirty="0"/>
              <a:t>     a. 2 </a:t>
            </a:r>
            <a:r>
              <a:rPr lang="en-US" dirty="0" err="1"/>
              <a:t>Mev</a:t>
            </a:r>
            <a:r>
              <a:rPr lang="en-US" dirty="0"/>
              <a:t> Singletron Accelerator</a:t>
            </a:r>
          </a:p>
          <a:p>
            <a:r>
              <a:rPr lang="en-US" dirty="0"/>
              <a:t>     b. 240 Kev Electron Cyclotron Resonator (ECR) Accelerator</a:t>
            </a:r>
          </a:p>
        </p:txBody>
      </p:sp>
      <p:pic>
        <p:nvPicPr>
          <p:cNvPr id="6" name="Picture 5" descr="Diagram">
            <a:extLst>
              <a:ext uri="{FF2B5EF4-FFF2-40B4-BE49-F238E27FC236}">
                <a16:creationId xmlns:a16="http://schemas.microsoft.com/office/drawing/2014/main" id="{D9A8BB39-F3FB-BFF2-C7E9-274E5757E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677" t="20937" b="19234"/>
          <a:stretch/>
        </p:blipFill>
        <p:spPr>
          <a:xfrm>
            <a:off x="7030995" y="4120508"/>
            <a:ext cx="4870879" cy="2369247"/>
          </a:xfrm>
          <a:prstGeom prst="rect">
            <a:avLst/>
          </a:prstGeom>
        </p:spPr>
      </p:pic>
      <p:sp>
        <p:nvSpPr>
          <p:cNvPr id="7" name="Footer Placeholder 6">
            <a:extLst>
              <a:ext uri="{FF2B5EF4-FFF2-40B4-BE49-F238E27FC236}">
                <a16:creationId xmlns:a16="http://schemas.microsoft.com/office/drawing/2014/main" id="{16D62A2F-BDD2-0D77-039B-DE451F14A5BE}"/>
              </a:ext>
            </a:extLst>
          </p:cNvPr>
          <p:cNvSpPr>
            <a:spLocks noGrp="1"/>
          </p:cNvSpPr>
          <p:nvPr>
            <p:ph type="ftr" sz="quarter" idx="11"/>
          </p:nvPr>
        </p:nvSpPr>
        <p:spPr>
          <a:xfrm>
            <a:off x="0" y="6476041"/>
            <a:ext cx="1402080" cy="365125"/>
          </a:xfrm>
        </p:spPr>
        <p:txBody>
          <a:bodyPr/>
          <a:lstStyle/>
          <a:p>
            <a:r>
              <a:rPr lang="en-US" dirty="0"/>
              <a:t>IWAA 2022 CERN</a:t>
            </a:r>
          </a:p>
        </p:txBody>
      </p:sp>
      <p:sp>
        <p:nvSpPr>
          <p:cNvPr id="8" name="Slide Number Placeholder 7">
            <a:extLst>
              <a:ext uri="{FF2B5EF4-FFF2-40B4-BE49-F238E27FC236}">
                <a16:creationId xmlns:a16="http://schemas.microsoft.com/office/drawing/2014/main" id="{B512CFA9-95D7-CEE5-B5A2-327F4B218C5F}"/>
              </a:ext>
            </a:extLst>
          </p:cNvPr>
          <p:cNvSpPr>
            <a:spLocks noGrp="1"/>
          </p:cNvSpPr>
          <p:nvPr>
            <p:ph type="sldNum" sz="quarter" idx="12"/>
          </p:nvPr>
        </p:nvSpPr>
        <p:spPr>
          <a:xfrm>
            <a:off x="11627708" y="6507265"/>
            <a:ext cx="426307" cy="365125"/>
          </a:xfrm>
        </p:spPr>
        <p:txBody>
          <a:bodyPr/>
          <a:lstStyle/>
          <a:p>
            <a:fld id="{141B6ADB-09EF-42AF-B1FF-F00EC651B520}" type="slidenum">
              <a:rPr lang="en-US" smtClean="0"/>
              <a:t>1</a:t>
            </a:fld>
            <a:endParaRPr lang="en-US" dirty="0"/>
          </a:p>
        </p:txBody>
      </p:sp>
      <p:sp>
        <p:nvSpPr>
          <p:cNvPr id="12" name="TextBox 11">
            <a:extLst>
              <a:ext uri="{FF2B5EF4-FFF2-40B4-BE49-F238E27FC236}">
                <a16:creationId xmlns:a16="http://schemas.microsoft.com/office/drawing/2014/main" id="{AF313D2A-6944-5F5B-6EF6-0D53B1179772}"/>
              </a:ext>
            </a:extLst>
          </p:cNvPr>
          <p:cNvSpPr txBox="1"/>
          <p:nvPr/>
        </p:nvSpPr>
        <p:spPr>
          <a:xfrm>
            <a:off x="7217330" y="6411800"/>
            <a:ext cx="3809953" cy="278028"/>
          </a:xfrm>
          <a:prstGeom prst="rect">
            <a:avLst/>
          </a:prstGeom>
          <a:noFill/>
        </p:spPr>
        <p:txBody>
          <a:bodyPr wrap="square">
            <a:spAutoFit/>
          </a:bodyPr>
          <a:lstStyle/>
          <a:p>
            <a:r>
              <a:rPr lang="en-US" sz="1200" i="1" dirty="0"/>
              <a:t>Laboratory for Experimental Nuclear Astrophysics (LENA) </a:t>
            </a:r>
          </a:p>
        </p:txBody>
      </p:sp>
      <p:sp>
        <p:nvSpPr>
          <p:cNvPr id="14" name="TextBox 13">
            <a:extLst>
              <a:ext uri="{FF2B5EF4-FFF2-40B4-BE49-F238E27FC236}">
                <a16:creationId xmlns:a16="http://schemas.microsoft.com/office/drawing/2014/main" id="{E25E1BFA-00A4-D184-45C8-353180A7EDE4}"/>
              </a:ext>
            </a:extLst>
          </p:cNvPr>
          <p:cNvSpPr txBox="1"/>
          <p:nvPr/>
        </p:nvSpPr>
        <p:spPr>
          <a:xfrm>
            <a:off x="9122306" y="3550963"/>
            <a:ext cx="2857570" cy="307777"/>
          </a:xfrm>
          <a:prstGeom prst="rect">
            <a:avLst/>
          </a:prstGeom>
          <a:noFill/>
        </p:spPr>
        <p:txBody>
          <a:bodyPr wrap="square">
            <a:spAutoFit/>
          </a:bodyPr>
          <a:lstStyle/>
          <a:p>
            <a:r>
              <a:rPr lang="en-US" sz="1400" i="1" dirty="0"/>
              <a:t>Free Electron Laser Laboratory (FELL) </a:t>
            </a:r>
          </a:p>
        </p:txBody>
      </p:sp>
    </p:spTree>
    <p:extLst>
      <p:ext uri="{BB962C8B-B14F-4D97-AF65-F5344CB8AC3E}">
        <p14:creationId xmlns:p14="http://schemas.microsoft.com/office/powerpoint/2010/main" val="1575388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A close-up of a machine&#10;&#10;Description automatically generated with medium confidence">
            <a:extLst>
              <a:ext uri="{FF2B5EF4-FFF2-40B4-BE49-F238E27FC236}">
                <a16:creationId xmlns:a16="http://schemas.microsoft.com/office/drawing/2014/main" id="{7691AB8B-51B8-0249-6F09-E0F81B5A13F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276" r="31159"/>
          <a:stretch/>
        </p:blipFill>
        <p:spPr>
          <a:xfrm>
            <a:off x="7520940" y="4276177"/>
            <a:ext cx="2060763" cy="2004100"/>
          </a:xfrm>
          <a:prstGeom prst="rect">
            <a:avLst/>
          </a:prstGeom>
        </p:spPr>
      </p:pic>
      <p:pic>
        <p:nvPicPr>
          <p:cNvPr id="29" name="Picture 28" descr="Diagram&#10;&#10;Description automatically generated with medium confidence">
            <a:extLst>
              <a:ext uri="{FF2B5EF4-FFF2-40B4-BE49-F238E27FC236}">
                <a16:creationId xmlns:a16="http://schemas.microsoft.com/office/drawing/2014/main" id="{C8E9D34F-4B83-2DA6-636F-0F94C18C3E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039" r="32383"/>
          <a:stretch/>
        </p:blipFill>
        <p:spPr>
          <a:xfrm>
            <a:off x="9927946" y="4244586"/>
            <a:ext cx="1846243" cy="2029639"/>
          </a:xfrm>
          <a:prstGeom prst="rect">
            <a:avLst/>
          </a:prstGeom>
        </p:spPr>
      </p:pic>
      <p:pic>
        <p:nvPicPr>
          <p:cNvPr id="9" name="Picture 8" descr="Diagram&#10;&#10;Description automatically generated">
            <a:extLst>
              <a:ext uri="{FF2B5EF4-FFF2-40B4-BE49-F238E27FC236}">
                <a16:creationId xmlns:a16="http://schemas.microsoft.com/office/drawing/2014/main" id="{4EFB8D95-BA7A-0EA2-0A29-8BA0218949C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677" t="20937" b="19234"/>
          <a:stretch/>
        </p:blipFill>
        <p:spPr>
          <a:xfrm>
            <a:off x="403080" y="1733662"/>
            <a:ext cx="4065669" cy="1977495"/>
          </a:xfrm>
          <a:prstGeom prst="rect">
            <a:avLst/>
          </a:prstGeom>
        </p:spPr>
      </p:pic>
      <p:pic>
        <p:nvPicPr>
          <p:cNvPr id="17" name="Picture 16" descr="A picture containing toy&#10;&#10;Description automatically generated">
            <a:extLst>
              <a:ext uri="{FF2B5EF4-FFF2-40B4-BE49-F238E27FC236}">
                <a16:creationId xmlns:a16="http://schemas.microsoft.com/office/drawing/2014/main" id="{B070AD92-F0CE-5105-0D55-9851DF44F15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21163" y="1586108"/>
            <a:ext cx="3136164" cy="1847205"/>
          </a:xfrm>
          <a:prstGeom prst="rect">
            <a:avLst/>
          </a:prstGeom>
        </p:spPr>
      </p:pic>
      <p:pic>
        <p:nvPicPr>
          <p:cNvPr id="14" name="Picture 13" descr="A picture containing toy&#10;&#10;Description automatically generated">
            <a:extLst>
              <a:ext uri="{FF2B5EF4-FFF2-40B4-BE49-F238E27FC236}">
                <a16:creationId xmlns:a16="http://schemas.microsoft.com/office/drawing/2014/main" id="{5A0D0D93-91B9-3736-89BD-963084906A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1598" y="1483630"/>
            <a:ext cx="3655264" cy="2152957"/>
          </a:xfrm>
          <a:prstGeom prst="rect">
            <a:avLst/>
          </a:prstGeom>
        </p:spPr>
      </p:pic>
      <p:sp>
        <p:nvSpPr>
          <p:cNvPr id="2" name="Title 1"/>
          <p:cNvSpPr>
            <a:spLocks noGrp="1"/>
          </p:cNvSpPr>
          <p:nvPr>
            <p:ph type="ctrTitle"/>
          </p:nvPr>
        </p:nvSpPr>
        <p:spPr>
          <a:xfrm>
            <a:off x="178067" y="13475"/>
            <a:ext cx="11817775" cy="910436"/>
          </a:xfrm>
        </p:spPr>
        <p:txBody>
          <a:bodyPr>
            <a:normAutofit fontScale="90000"/>
          </a:bodyPr>
          <a:lstStyle/>
          <a:p>
            <a:pPr marL="0" marR="0">
              <a:lnSpc>
                <a:spcPct val="107000"/>
              </a:lnSpc>
              <a:spcBef>
                <a:spcPts val="0"/>
              </a:spcBef>
              <a:spcAft>
                <a:spcPts val="800"/>
              </a:spcAft>
            </a:pPr>
            <a:r>
              <a:rPr lang="en-US" sz="2700" dirty="0">
                <a:effectLst/>
                <a:latin typeface="Calibri" panose="020F0502020204030204" pitchFamily="34" charset="0"/>
                <a:ea typeface="Calibri" panose="020F0502020204030204" pitchFamily="34" charset="0"/>
                <a:cs typeface="Arial" panose="020B0604020202020204" pitchFamily="34" charset="0"/>
              </a:rPr>
              <a:t>A NEW ALIGNMENT PROVISION FOR LENA’S 240 KeV ECR ACCELERATOR AT DUKE UNIVERSITY</a:t>
            </a:r>
            <a:br>
              <a:rPr lang="en-US" sz="2400" dirty="0">
                <a:effectLst/>
                <a:latin typeface="Calibri" panose="020F0502020204030204" pitchFamily="34" charset="0"/>
                <a:ea typeface="Calibri" panose="020F0502020204030204" pitchFamily="34" charset="0"/>
                <a:cs typeface="Arial" panose="020B0604020202020204" pitchFamily="34" charset="0"/>
              </a:rPr>
            </a:br>
            <a:r>
              <a:rPr lang="en-US" sz="1400" i="1" dirty="0">
                <a:effectLst/>
                <a:latin typeface="Calibri" panose="020F0502020204030204" pitchFamily="34" charset="0"/>
                <a:ea typeface="Calibri" panose="020F0502020204030204" pitchFamily="34" charset="0"/>
                <a:cs typeface="Arial" panose="020B0604020202020204" pitchFamily="34" charset="0"/>
              </a:rPr>
              <a:t>Mark Emamian, Duke Free Electron Laser Laboratory (FELL)</a:t>
            </a:r>
            <a:br>
              <a:rPr lang="en-US" sz="1400" i="1" dirty="0">
                <a:effectLst/>
                <a:latin typeface="Calibri" panose="020F0502020204030204" pitchFamily="34" charset="0"/>
                <a:ea typeface="Calibri" panose="020F0502020204030204" pitchFamily="34" charset="0"/>
                <a:cs typeface="Arial" panose="020B0604020202020204" pitchFamily="34" charset="0"/>
              </a:rPr>
            </a:br>
            <a:r>
              <a:rPr lang="en-US" sz="1400" i="1" dirty="0">
                <a:latin typeface="Calibri" panose="020F0502020204030204" pitchFamily="34" charset="0"/>
                <a:ea typeface="Calibri" panose="020F0502020204030204" pitchFamily="34" charset="0"/>
                <a:cs typeface="Arial" panose="020B0604020202020204" pitchFamily="34" charset="0"/>
              </a:rPr>
              <a:t>Thomas </a:t>
            </a:r>
            <a:r>
              <a:rPr lang="en-US" sz="1400" i="1" dirty="0" err="1">
                <a:latin typeface="Calibri" panose="020F0502020204030204" pitchFamily="34" charset="0"/>
                <a:ea typeface="Calibri" panose="020F0502020204030204" pitchFamily="34" charset="0"/>
                <a:cs typeface="Arial" panose="020B0604020202020204" pitchFamily="34" charset="0"/>
              </a:rPr>
              <a:t>Chappelo</a:t>
            </a:r>
            <a:r>
              <a:rPr lang="en-US" sz="1400" i="1" dirty="0">
                <a:effectLst/>
                <a:latin typeface="Calibri" panose="020F0502020204030204" pitchFamily="34" charset="0"/>
                <a:ea typeface="Calibri" panose="020F0502020204030204" pitchFamily="34" charset="0"/>
                <a:cs typeface="Arial" panose="020B0604020202020204" pitchFamily="34" charset="0"/>
              </a:rPr>
              <a:t>, Laboratory for Experimental Nuclear Astrophysics (LENA)</a:t>
            </a:r>
            <a:endParaRPr lang="en-US" sz="1400" i="1" dirty="0"/>
          </a:p>
        </p:txBody>
      </p:sp>
      <p:sp>
        <p:nvSpPr>
          <p:cNvPr id="3" name="Subtitle 2"/>
          <p:cNvSpPr>
            <a:spLocks noGrp="1"/>
          </p:cNvSpPr>
          <p:nvPr>
            <p:ph type="subTitle" idx="1"/>
          </p:nvPr>
        </p:nvSpPr>
        <p:spPr>
          <a:xfrm>
            <a:off x="462638" y="955910"/>
            <a:ext cx="11216452" cy="606167"/>
          </a:xfrm>
        </p:spPr>
        <p:txBody>
          <a:bodyPr>
            <a:noAutofit/>
          </a:bodyPr>
          <a:lstStyle/>
          <a:p>
            <a:pPr marL="0" marR="0">
              <a:lnSpc>
                <a:spcPct val="107000"/>
              </a:lnSpc>
              <a:spcBef>
                <a:spcPts val="0"/>
              </a:spcBef>
              <a:spcAft>
                <a:spcPts val="800"/>
              </a:spcAft>
            </a:pPr>
            <a:r>
              <a:rPr lang="en-US" sz="1000" i="1" dirty="0">
                <a:effectLst/>
                <a:latin typeface="Times New Roman" panose="02020603050405020304" pitchFamily="18" charset="0"/>
                <a:ea typeface="Calibri" panose="020F0502020204030204" pitchFamily="34" charset="0"/>
                <a:cs typeface="Times New Roman" panose="02020603050405020304" pitchFamily="18" charset="0"/>
              </a:rPr>
              <a:t>The Electron Cyclotron Resonator (ECR) ion accelerator is housed at the Duke University’s Laboratory for Experimental Nuclear Astrophysics (LENA) and </a:t>
            </a:r>
            <a:r>
              <a:rPr lang="en-US" sz="1000" i="1" dirty="0">
                <a:latin typeface="Times New Roman" panose="02020603050405020304" pitchFamily="18" charset="0"/>
                <a:ea typeface="Calibri" panose="020F0502020204030204" pitchFamily="34" charset="0"/>
                <a:cs typeface="Times New Roman" panose="02020603050405020304" pitchFamily="18" charset="0"/>
              </a:rPr>
              <a:t>can </a:t>
            </a:r>
            <a:r>
              <a:rPr lang="en-US" sz="1000" i="1" dirty="0">
                <a:effectLst/>
                <a:latin typeface="Times New Roman" panose="02020603050405020304" pitchFamily="18" charset="0"/>
                <a:ea typeface="Calibri" panose="020F0502020204030204" pitchFamily="34" charset="0"/>
                <a:cs typeface="Times New Roman" panose="02020603050405020304" pitchFamily="18" charset="0"/>
              </a:rPr>
              <a:t>produce beam energies of up to 240 keV at the target. Alignment procedure and detailed design of this ECR ion accelerator was presented in the IWAA conference in Grenoble, France. Since then, a new design provision for the beam extraction section of the accelerator was implemented for ease of alignment and operation. In this report, the survey and alignment procedure for this modified beam extraction section will be presented in detail.</a:t>
            </a:r>
          </a:p>
        </p:txBody>
      </p:sp>
      <p:pic>
        <p:nvPicPr>
          <p:cNvPr id="5" name="Picture 4"/>
          <p:cNvPicPr>
            <a:picLocks noChangeAspect="1"/>
          </p:cNvPicPr>
          <p:nvPr/>
        </p:nvPicPr>
        <p:blipFill rotWithShape="1">
          <a:blip r:embed="rId7" cstate="print">
            <a:extLst>
              <a:ext uri="{28A0092B-C50C-407E-A947-70E740481C1C}">
                <a14:useLocalDpi xmlns:a14="http://schemas.microsoft.com/office/drawing/2010/main" val="0"/>
              </a:ext>
            </a:extLst>
          </a:blip>
          <a:srcRect l="3312" t="5940" r="19649" b="11470"/>
          <a:stretch/>
        </p:blipFill>
        <p:spPr>
          <a:xfrm>
            <a:off x="4065959" y="4356819"/>
            <a:ext cx="2370157" cy="2032752"/>
          </a:xfrm>
          <a:prstGeom prst="rect">
            <a:avLst/>
          </a:prstGeom>
        </p:spPr>
      </p:pic>
      <p:sp>
        <p:nvSpPr>
          <p:cNvPr id="13" name="Rectangle 12"/>
          <p:cNvSpPr/>
          <p:nvPr/>
        </p:nvSpPr>
        <p:spPr>
          <a:xfrm>
            <a:off x="1084440" y="3800080"/>
            <a:ext cx="3194190" cy="246221"/>
          </a:xfrm>
          <a:prstGeom prst="rect">
            <a:avLst/>
          </a:prstGeom>
        </p:spPr>
        <p:txBody>
          <a:bodyPr wrap="square">
            <a:spAutoFit/>
          </a:bodyPr>
          <a:lstStyle/>
          <a:p>
            <a:r>
              <a:rPr lang="en-US" sz="1000" i="1" dirty="0">
                <a:effectLst/>
                <a:latin typeface="Calibri" panose="020F0502020204030204" pitchFamily="34" charset="0"/>
                <a:ea typeface="Calibri" panose="020F0502020204030204" pitchFamily="34" charset="0"/>
                <a:cs typeface="Arial" panose="020B0604020202020204" pitchFamily="34" charset="0"/>
              </a:rPr>
              <a:t>Laboratory for Experimental Nuclear Astrophysics (LENA)</a:t>
            </a:r>
            <a:endParaRPr lang="en-US" sz="1000" dirty="0"/>
          </a:p>
        </p:txBody>
      </p:sp>
      <p:pic>
        <p:nvPicPr>
          <p:cNvPr id="21" name="Picture 20"/>
          <p:cNvPicPr>
            <a:picLocks noChangeAspect="1"/>
          </p:cNvPicPr>
          <p:nvPr/>
        </p:nvPicPr>
        <p:blipFill rotWithShape="1">
          <a:blip r:embed="rId8" cstate="print">
            <a:extLst>
              <a:ext uri="{28A0092B-C50C-407E-A947-70E740481C1C}">
                <a14:useLocalDpi xmlns:a14="http://schemas.microsoft.com/office/drawing/2010/main" val="0"/>
              </a:ext>
            </a:extLst>
          </a:blip>
          <a:srcRect l="6935" t="6620" r="26845" b="12307"/>
          <a:stretch/>
        </p:blipFill>
        <p:spPr>
          <a:xfrm>
            <a:off x="1359728" y="4320115"/>
            <a:ext cx="2051102" cy="2008932"/>
          </a:xfrm>
          <a:prstGeom prst="rect">
            <a:avLst/>
          </a:prstGeom>
        </p:spPr>
      </p:pic>
      <p:sp>
        <p:nvSpPr>
          <p:cNvPr id="25" name="TextBox 24"/>
          <p:cNvSpPr txBox="1"/>
          <p:nvPr/>
        </p:nvSpPr>
        <p:spPr>
          <a:xfrm>
            <a:off x="4486116" y="3565812"/>
            <a:ext cx="7520939" cy="553998"/>
          </a:xfrm>
          <a:prstGeom prst="rect">
            <a:avLst/>
          </a:prstGeom>
          <a:noFill/>
        </p:spPr>
        <p:txBody>
          <a:bodyPr wrap="square" rtlCol="0">
            <a:spAutoFit/>
          </a:bodyPr>
          <a:lstStyle/>
          <a:p>
            <a:pPr algn="ctr"/>
            <a:r>
              <a:rPr lang="en-US" sz="1000" i="1" dirty="0"/>
              <a:t> </a:t>
            </a:r>
          </a:p>
          <a:p>
            <a:pPr algn="ctr"/>
            <a:r>
              <a:rPr lang="en-US" sz="1000" i="1" dirty="0"/>
              <a:t>ECR consists of a plasma chamber into which 2.45 GHz microwave power is injected through a tapered waveguide, a surrounding solenoidal magnet array, and ion extraction and focusing electrodes, which shape the beam and transport it to the accelerator column</a:t>
            </a:r>
            <a:r>
              <a:rPr lang="en-US" sz="900" i="1" dirty="0"/>
              <a:t>.</a:t>
            </a:r>
          </a:p>
        </p:txBody>
      </p:sp>
      <p:sp>
        <p:nvSpPr>
          <p:cNvPr id="27" name="TextBox 26"/>
          <p:cNvSpPr txBox="1"/>
          <p:nvPr/>
        </p:nvSpPr>
        <p:spPr>
          <a:xfrm>
            <a:off x="6418954" y="3322091"/>
            <a:ext cx="2970226" cy="369332"/>
          </a:xfrm>
          <a:prstGeom prst="rect">
            <a:avLst/>
          </a:prstGeom>
          <a:noFill/>
        </p:spPr>
        <p:txBody>
          <a:bodyPr wrap="square" rtlCol="0">
            <a:spAutoFit/>
          </a:bodyPr>
          <a:lstStyle/>
          <a:p>
            <a:r>
              <a:rPr lang="en-US" sz="800" i="1" dirty="0"/>
              <a:t>3D Model of ECR Column (left) and the Cross Section View (Right)  </a:t>
            </a:r>
            <a:r>
              <a:rPr lang="en-US" i="1" dirty="0"/>
              <a:t> </a:t>
            </a:r>
          </a:p>
        </p:txBody>
      </p:sp>
      <p:cxnSp>
        <p:nvCxnSpPr>
          <p:cNvPr id="33" name="Straight Arrow Connector 32"/>
          <p:cNvCxnSpPr>
            <a:cxnSpLocks/>
          </p:cNvCxnSpPr>
          <p:nvPr/>
        </p:nvCxnSpPr>
        <p:spPr>
          <a:xfrm flipH="1">
            <a:off x="10751475" y="1733662"/>
            <a:ext cx="353859" cy="718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0950923" y="1582859"/>
            <a:ext cx="744114" cy="184666"/>
          </a:xfrm>
          <a:prstGeom prst="rect">
            <a:avLst/>
          </a:prstGeom>
          <a:noFill/>
        </p:spPr>
        <p:txBody>
          <a:bodyPr wrap="none" rtlCol="0">
            <a:spAutoFit/>
          </a:bodyPr>
          <a:lstStyle/>
          <a:p>
            <a:r>
              <a:rPr lang="en-US" sz="600" dirty="0"/>
              <a:t>Extraction System</a:t>
            </a:r>
          </a:p>
        </p:txBody>
      </p:sp>
      <p:cxnSp>
        <p:nvCxnSpPr>
          <p:cNvPr id="55" name="Straight Arrow Connector 54"/>
          <p:cNvCxnSpPr>
            <a:cxnSpLocks/>
          </p:cNvCxnSpPr>
          <p:nvPr/>
        </p:nvCxnSpPr>
        <p:spPr>
          <a:xfrm>
            <a:off x="1275193" y="4933814"/>
            <a:ext cx="256386" cy="369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59768" y="4664148"/>
            <a:ext cx="1201783" cy="369332"/>
          </a:xfrm>
          <a:prstGeom prst="rect">
            <a:avLst/>
          </a:prstGeom>
          <a:noFill/>
        </p:spPr>
        <p:txBody>
          <a:bodyPr wrap="square" rtlCol="0">
            <a:spAutoFit/>
          </a:bodyPr>
          <a:lstStyle/>
          <a:p>
            <a:r>
              <a:rPr lang="en-US" sz="600" i="1" dirty="0"/>
              <a:t>Stepper Motor to Move the Extraction System in the Beam Direction</a:t>
            </a:r>
          </a:p>
        </p:txBody>
      </p:sp>
      <p:sp>
        <p:nvSpPr>
          <p:cNvPr id="58" name="TextBox 57"/>
          <p:cNvSpPr txBox="1"/>
          <p:nvPr/>
        </p:nvSpPr>
        <p:spPr>
          <a:xfrm>
            <a:off x="4706158" y="6552103"/>
            <a:ext cx="2499171" cy="215444"/>
          </a:xfrm>
          <a:prstGeom prst="rect">
            <a:avLst/>
          </a:prstGeom>
          <a:noFill/>
        </p:spPr>
        <p:txBody>
          <a:bodyPr wrap="square" rtlCol="0">
            <a:spAutoFit/>
          </a:bodyPr>
          <a:lstStyle/>
          <a:p>
            <a:r>
              <a:rPr lang="en-US" sz="800" i="1" dirty="0"/>
              <a:t>Alignment Mechanism for the ECR Extraction System</a:t>
            </a:r>
          </a:p>
        </p:txBody>
      </p:sp>
      <p:cxnSp>
        <p:nvCxnSpPr>
          <p:cNvPr id="63" name="Straight Arrow Connector 62"/>
          <p:cNvCxnSpPr>
            <a:cxnSpLocks/>
          </p:cNvCxnSpPr>
          <p:nvPr/>
        </p:nvCxnSpPr>
        <p:spPr>
          <a:xfrm flipH="1">
            <a:off x="2616403" y="4795394"/>
            <a:ext cx="1070993" cy="5835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8" name="Straight Arrow Connector 1027"/>
          <p:cNvCxnSpPr>
            <a:cxnSpLocks/>
          </p:cNvCxnSpPr>
          <p:nvPr/>
        </p:nvCxnSpPr>
        <p:spPr>
          <a:xfrm>
            <a:off x="3998910" y="4762145"/>
            <a:ext cx="1142122" cy="765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30" name="TextBox 1029"/>
          <p:cNvSpPr txBox="1"/>
          <p:nvPr/>
        </p:nvSpPr>
        <p:spPr>
          <a:xfrm>
            <a:off x="3563473" y="4623809"/>
            <a:ext cx="990726" cy="184666"/>
          </a:xfrm>
          <a:prstGeom prst="rect">
            <a:avLst/>
          </a:prstGeom>
          <a:noFill/>
        </p:spPr>
        <p:txBody>
          <a:bodyPr wrap="square" rtlCol="0">
            <a:spAutoFit/>
          </a:bodyPr>
          <a:lstStyle/>
          <a:p>
            <a:r>
              <a:rPr lang="en-US" sz="600" dirty="0"/>
              <a:t>Yaw Adjustments Screws   </a:t>
            </a:r>
          </a:p>
        </p:txBody>
      </p:sp>
      <p:cxnSp>
        <p:nvCxnSpPr>
          <p:cNvPr id="1051" name="Straight Arrow Connector 1050"/>
          <p:cNvCxnSpPr>
            <a:cxnSpLocks/>
          </p:cNvCxnSpPr>
          <p:nvPr/>
        </p:nvCxnSpPr>
        <p:spPr>
          <a:xfrm flipH="1" flipV="1">
            <a:off x="8521163" y="5501801"/>
            <a:ext cx="863066" cy="4279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4" name="Straight Arrow Connector 1053"/>
          <p:cNvCxnSpPr>
            <a:cxnSpLocks/>
          </p:cNvCxnSpPr>
          <p:nvPr/>
        </p:nvCxnSpPr>
        <p:spPr>
          <a:xfrm flipH="1" flipV="1">
            <a:off x="5829914" y="5496481"/>
            <a:ext cx="565799" cy="3586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68" name="TextBox 1067"/>
          <p:cNvSpPr txBox="1"/>
          <p:nvPr/>
        </p:nvSpPr>
        <p:spPr>
          <a:xfrm>
            <a:off x="6114044" y="5818347"/>
            <a:ext cx="824558" cy="276999"/>
          </a:xfrm>
          <a:prstGeom prst="rect">
            <a:avLst/>
          </a:prstGeom>
          <a:noFill/>
        </p:spPr>
        <p:txBody>
          <a:bodyPr wrap="square" rtlCol="0">
            <a:spAutoFit/>
          </a:bodyPr>
          <a:lstStyle/>
          <a:p>
            <a:r>
              <a:rPr lang="en-US" sz="600" i="1" dirty="0"/>
              <a:t>Roll, Pitch &amp; Height Adjustments Screws   </a:t>
            </a:r>
          </a:p>
        </p:txBody>
      </p:sp>
      <p:sp>
        <p:nvSpPr>
          <p:cNvPr id="1073" name="TextBox 1072"/>
          <p:cNvSpPr txBox="1"/>
          <p:nvPr/>
        </p:nvSpPr>
        <p:spPr>
          <a:xfrm>
            <a:off x="3245036" y="6070910"/>
            <a:ext cx="1351652" cy="276999"/>
          </a:xfrm>
          <a:prstGeom prst="rect">
            <a:avLst/>
          </a:prstGeom>
          <a:noFill/>
        </p:spPr>
        <p:txBody>
          <a:bodyPr wrap="none" rtlCol="0">
            <a:spAutoFit/>
          </a:bodyPr>
          <a:lstStyle/>
          <a:p>
            <a:pPr algn="ctr"/>
            <a:r>
              <a:rPr lang="en-US" sz="600" i="1" dirty="0"/>
              <a:t>Extraction System’s Alignment Cradle</a:t>
            </a:r>
          </a:p>
          <a:p>
            <a:pPr algn="ctr"/>
            <a:r>
              <a:rPr lang="en-US" sz="600" i="1" dirty="0"/>
              <a:t> and its Adjustment Provisions</a:t>
            </a:r>
          </a:p>
        </p:txBody>
      </p:sp>
      <p:sp>
        <p:nvSpPr>
          <p:cNvPr id="1074" name="TextBox 1073"/>
          <p:cNvSpPr txBox="1"/>
          <p:nvPr/>
        </p:nvSpPr>
        <p:spPr>
          <a:xfrm>
            <a:off x="1577323" y="6269657"/>
            <a:ext cx="1446230" cy="276999"/>
          </a:xfrm>
          <a:prstGeom prst="rect">
            <a:avLst/>
          </a:prstGeom>
          <a:noFill/>
        </p:spPr>
        <p:txBody>
          <a:bodyPr wrap="none" rtlCol="0">
            <a:spAutoFit/>
          </a:bodyPr>
          <a:lstStyle/>
          <a:p>
            <a:pPr algn="ctr"/>
            <a:r>
              <a:rPr lang="en-US" sz="600" i="1" dirty="0"/>
              <a:t>Isometric View of the Extraction System </a:t>
            </a:r>
          </a:p>
          <a:p>
            <a:pPr algn="ctr"/>
            <a:r>
              <a:rPr lang="en-US" sz="600" i="1" dirty="0"/>
              <a:t>and its Kinematic Mount Mechanism</a:t>
            </a:r>
          </a:p>
        </p:txBody>
      </p:sp>
      <p:sp>
        <p:nvSpPr>
          <p:cNvPr id="1075" name="TextBox 1074"/>
          <p:cNvSpPr txBox="1"/>
          <p:nvPr/>
        </p:nvSpPr>
        <p:spPr>
          <a:xfrm>
            <a:off x="7790318" y="6521326"/>
            <a:ext cx="1885453" cy="276999"/>
          </a:xfrm>
          <a:prstGeom prst="rect">
            <a:avLst/>
          </a:prstGeom>
          <a:noFill/>
        </p:spPr>
        <p:txBody>
          <a:bodyPr wrap="none" rtlCol="0">
            <a:spAutoFit/>
          </a:bodyPr>
          <a:lstStyle/>
          <a:p>
            <a:pPr algn="ctr"/>
            <a:r>
              <a:rPr lang="en-US" sz="600" i="1" dirty="0"/>
              <a:t>3D View of the Extraction System </a:t>
            </a:r>
          </a:p>
          <a:p>
            <a:pPr algn="ctr"/>
            <a:r>
              <a:rPr lang="en-US" sz="600" i="1" dirty="0"/>
              <a:t>With its New Kinematic Mount Alignment Mechanism</a:t>
            </a:r>
          </a:p>
        </p:txBody>
      </p:sp>
      <p:sp>
        <p:nvSpPr>
          <p:cNvPr id="1076" name="TextBox 1075"/>
          <p:cNvSpPr txBox="1"/>
          <p:nvPr/>
        </p:nvSpPr>
        <p:spPr>
          <a:xfrm>
            <a:off x="9917261" y="6521326"/>
            <a:ext cx="1816523" cy="307777"/>
          </a:xfrm>
          <a:prstGeom prst="rect">
            <a:avLst/>
          </a:prstGeom>
          <a:noFill/>
        </p:spPr>
        <p:txBody>
          <a:bodyPr wrap="none" rtlCol="0">
            <a:spAutoFit/>
          </a:bodyPr>
          <a:lstStyle/>
          <a:p>
            <a:pPr algn="ctr"/>
            <a:r>
              <a:rPr lang="en-US" sz="600" i="1" dirty="0"/>
              <a:t>Cross</a:t>
            </a:r>
            <a:r>
              <a:rPr lang="en-US" sz="800" i="1" dirty="0"/>
              <a:t> </a:t>
            </a:r>
            <a:r>
              <a:rPr lang="en-US" sz="600" i="1" dirty="0"/>
              <a:t>Section Front View of the Extraction System </a:t>
            </a:r>
          </a:p>
          <a:p>
            <a:pPr algn="ctr"/>
            <a:r>
              <a:rPr lang="en-US" sz="600" i="1" dirty="0"/>
              <a:t>With its New Kinematic Mount Mechanism</a:t>
            </a:r>
          </a:p>
        </p:txBody>
      </p:sp>
      <p:cxnSp>
        <p:nvCxnSpPr>
          <p:cNvPr id="1079" name="Straight Arrow Connector 1078"/>
          <p:cNvCxnSpPr/>
          <p:nvPr/>
        </p:nvCxnSpPr>
        <p:spPr>
          <a:xfrm flipH="1" flipV="1">
            <a:off x="2934117" y="5470162"/>
            <a:ext cx="421370" cy="364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84" name="TextBox 1083"/>
          <p:cNvSpPr txBox="1"/>
          <p:nvPr/>
        </p:nvSpPr>
        <p:spPr>
          <a:xfrm rot="2392410">
            <a:off x="3159639" y="5722219"/>
            <a:ext cx="667170" cy="184666"/>
          </a:xfrm>
          <a:prstGeom prst="rect">
            <a:avLst/>
          </a:prstGeom>
          <a:noFill/>
        </p:spPr>
        <p:txBody>
          <a:bodyPr wrap="none" rtlCol="0">
            <a:spAutoFit/>
          </a:bodyPr>
          <a:lstStyle/>
          <a:p>
            <a:r>
              <a:rPr lang="en-US" sz="600" dirty="0"/>
              <a:t>Beam Direction</a:t>
            </a:r>
          </a:p>
        </p:txBody>
      </p:sp>
      <p:cxnSp>
        <p:nvCxnSpPr>
          <p:cNvPr id="42" name="Straight Arrow Connector 41">
            <a:extLst>
              <a:ext uri="{FF2B5EF4-FFF2-40B4-BE49-F238E27FC236}">
                <a16:creationId xmlns:a16="http://schemas.microsoft.com/office/drawing/2014/main" id="{579B5679-90C0-7FA0-919D-C7791B0D7886}"/>
              </a:ext>
            </a:extLst>
          </p:cNvPr>
          <p:cNvCxnSpPr>
            <a:cxnSpLocks/>
          </p:cNvCxnSpPr>
          <p:nvPr/>
        </p:nvCxnSpPr>
        <p:spPr>
          <a:xfrm flipH="1">
            <a:off x="8664309" y="4665048"/>
            <a:ext cx="658619" cy="346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00607771-B975-6BCB-E865-BE73994BA3A1}"/>
              </a:ext>
            </a:extLst>
          </p:cNvPr>
          <p:cNvSpPr txBox="1"/>
          <p:nvPr/>
        </p:nvSpPr>
        <p:spPr>
          <a:xfrm>
            <a:off x="9224311" y="4529686"/>
            <a:ext cx="641522" cy="184666"/>
          </a:xfrm>
          <a:prstGeom prst="rect">
            <a:avLst/>
          </a:prstGeom>
          <a:noFill/>
        </p:spPr>
        <p:txBody>
          <a:bodyPr wrap="none" rtlCol="0">
            <a:spAutoFit/>
          </a:bodyPr>
          <a:lstStyle/>
          <a:p>
            <a:r>
              <a:rPr lang="en-US" sz="600" i="1" dirty="0"/>
              <a:t>Retaining Ring</a:t>
            </a:r>
          </a:p>
        </p:txBody>
      </p:sp>
      <p:sp>
        <p:nvSpPr>
          <p:cNvPr id="47" name="TextBox 46">
            <a:extLst>
              <a:ext uri="{FF2B5EF4-FFF2-40B4-BE49-F238E27FC236}">
                <a16:creationId xmlns:a16="http://schemas.microsoft.com/office/drawing/2014/main" id="{7F19B208-2ECD-EC79-A137-7FE29851A24F}"/>
              </a:ext>
            </a:extLst>
          </p:cNvPr>
          <p:cNvSpPr txBox="1"/>
          <p:nvPr/>
        </p:nvSpPr>
        <p:spPr>
          <a:xfrm>
            <a:off x="11305702" y="5830307"/>
            <a:ext cx="778669" cy="184666"/>
          </a:xfrm>
          <a:prstGeom prst="rect">
            <a:avLst/>
          </a:prstGeom>
          <a:noFill/>
        </p:spPr>
        <p:txBody>
          <a:bodyPr wrap="square" rtlCol="0">
            <a:spAutoFit/>
          </a:bodyPr>
          <a:lstStyle/>
          <a:p>
            <a:r>
              <a:rPr lang="en-US" sz="600" i="1" dirty="0"/>
              <a:t>Linear Ball Bushing</a:t>
            </a:r>
          </a:p>
        </p:txBody>
      </p:sp>
      <p:cxnSp>
        <p:nvCxnSpPr>
          <p:cNvPr id="62" name="Straight Arrow Connector 61">
            <a:extLst>
              <a:ext uri="{FF2B5EF4-FFF2-40B4-BE49-F238E27FC236}">
                <a16:creationId xmlns:a16="http://schemas.microsoft.com/office/drawing/2014/main" id="{2C529FF5-30DC-8EBD-490D-C9FEF0312147}"/>
              </a:ext>
            </a:extLst>
          </p:cNvPr>
          <p:cNvCxnSpPr>
            <a:cxnSpLocks/>
          </p:cNvCxnSpPr>
          <p:nvPr/>
        </p:nvCxnSpPr>
        <p:spPr>
          <a:xfrm flipH="1">
            <a:off x="7805452" y="2722409"/>
            <a:ext cx="4411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27" name="TextBox 1026">
            <a:extLst>
              <a:ext uri="{FF2B5EF4-FFF2-40B4-BE49-F238E27FC236}">
                <a16:creationId xmlns:a16="http://schemas.microsoft.com/office/drawing/2014/main" id="{85932FEB-50A3-E809-CF48-FE615BDA2668}"/>
              </a:ext>
            </a:extLst>
          </p:cNvPr>
          <p:cNvSpPr txBox="1"/>
          <p:nvPr/>
        </p:nvSpPr>
        <p:spPr>
          <a:xfrm>
            <a:off x="7609295" y="2515441"/>
            <a:ext cx="825867" cy="215444"/>
          </a:xfrm>
          <a:prstGeom prst="rect">
            <a:avLst/>
          </a:prstGeom>
          <a:noFill/>
        </p:spPr>
        <p:txBody>
          <a:bodyPr wrap="none" rtlCol="0">
            <a:spAutoFit/>
          </a:bodyPr>
          <a:lstStyle/>
          <a:p>
            <a:r>
              <a:rPr lang="en-US" sz="800" i="1" dirty="0"/>
              <a:t>Beam Direction</a:t>
            </a:r>
          </a:p>
        </p:txBody>
      </p:sp>
      <p:pic>
        <p:nvPicPr>
          <p:cNvPr id="4" name="Picture 3" descr="Diagram&#10;&#10;Description automatically generated">
            <a:extLst>
              <a:ext uri="{FF2B5EF4-FFF2-40B4-BE49-F238E27FC236}">
                <a16:creationId xmlns:a16="http://schemas.microsoft.com/office/drawing/2014/main" id="{7442C784-5F16-FB00-9451-F44411BE6AF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677" t="20937" b="19234"/>
          <a:stretch/>
        </p:blipFill>
        <p:spPr>
          <a:xfrm>
            <a:off x="406639" y="1733662"/>
            <a:ext cx="4065669" cy="1977495"/>
          </a:xfrm>
          <a:prstGeom prst="rect">
            <a:avLst/>
          </a:prstGeom>
        </p:spPr>
      </p:pic>
      <p:pic>
        <p:nvPicPr>
          <p:cNvPr id="6" name="Picture 5" descr="Diagram">
            <a:extLst>
              <a:ext uri="{FF2B5EF4-FFF2-40B4-BE49-F238E27FC236}">
                <a16:creationId xmlns:a16="http://schemas.microsoft.com/office/drawing/2014/main" id="{D9A8BB39-F3FB-BFF2-C7E9-274E5757E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677" t="20937" b="19234"/>
          <a:stretch/>
        </p:blipFill>
        <p:spPr>
          <a:xfrm>
            <a:off x="406292" y="1733662"/>
            <a:ext cx="4065669" cy="1977495"/>
          </a:xfrm>
          <a:prstGeom prst="rect">
            <a:avLst/>
          </a:prstGeom>
        </p:spPr>
      </p:pic>
      <p:cxnSp>
        <p:nvCxnSpPr>
          <p:cNvPr id="10" name="Straight Arrow Connector 9">
            <a:extLst>
              <a:ext uri="{FF2B5EF4-FFF2-40B4-BE49-F238E27FC236}">
                <a16:creationId xmlns:a16="http://schemas.microsoft.com/office/drawing/2014/main" id="{FE4955D3-E622-F4C1-7F9E-1DE079FE4542}"/>
              </a:ext>
            </a:extLst>
          </p:cNvPr>
          <p:cNvCxnSpPr>
            <a:cxnSpLocks/>
          </p:cNvCxnSpPr>
          <p:nvPr/>
        </p:nvCxnSpPr>
        <p:spPr>
          <a:xfrm flipH="1" flipV="1">
            <a:off x="10794261" y="5427177"/>
            <a:ext cx="863066" cy="4279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4F6157B-AC66-079C-2BD0-1BB35E3056EC}"/>
              </a:ext>
            </a:extLst>
          </p:cNvPr>
          <p:cNvSpPr txBox="1"/>
          <p:nvPr/>
        </p:nvSpPr>
        <p:spPr>
          <a:xfrm>
            <a:off x="9286436" y="5900132"/>
            <a:ext cx="778669" cy="276999"/>
          </a:xfrm>
          <a:prstGeom prst="rect">
            <a:avLst/>
          </a:prstGeom>
          <a:noFill/>
        </p:spPr>
        <p:txBody>
          <a:bodyPr wrap="square" rtlCol="0">
            <a:spAutoFit/>
          </a:bodyPr>
          <a:lstStyle/>
          <a:p>
            <a:r>
              <a:rPr lang="en-US" sz="600" i="1" dirty="0"/>
              <a:t>Rack &amp; Pinon Gear Mechanism</a:t>
            </a:r>
          </a:p>
        </p:txBody>
      </p:sp>
      <p:cxnSp>
        <p:nvCxnSpPr>
          <p:cNvPr id="12" name="Straight Arrow Connector 11">
            <a:extLst>
              <a:ext uri="{FF2B5EF4-FFF2-40B4-BE49-F238E27FC236}">
                <a16:creationId xmlns:a16="http://schemas.microsoft.com/office/drawing/2014/main" id="{96E03CD3-2760-1E52-50CB-8D7AF1366CFE}"/>
              </a:ext>
            </a:extLst>
          </p:cNvPr>
          <p:cNvCxnSpPr>
            <a:cxnSpLocks/>
          </p:cNvCxnSpPr>
          <p:nvPr/>
        </p:nvCxnSpPr>
        <p:spPr>
          <a:xfrm flipH="1" flipV="1">
            <a:off x="9037891" y="5303146"/>
            <a:ext cx="584000" cy="2831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D5CE8A-7EA2-C131-FCBB-315F27B27DC1}"/>
              </a:ext>
            </a:extLst>
          </p:cNvPr>
          <p:cNvSpPr txBox="1"/>
          <p:nvPr/>
        </p:nvSpPr>
        <p:spPr>
          <a:xfrm>
            <a:off x="9446342" y="5556658"/>
            <a:ext cx="804203" cy="184666"/>
          </a:xfrm>
          <a:prstGeom prst="rect">
            <a:avLst/>
          </a:prstGeom>
          <a:noFill/>
        </p:spPr>
        <p:txBody>
          <a:bodyPr wrap="square" rtlCol="0">
            <a:spAutoFit/>
          </a:bodyPr>
          <a:lstStyle/>
          <a:p>
            <a:r>
              <a:rPr lang="en-US" sz="600" dirty="0"/>
              <a:t>Extraction System</a:t>
            </a:r>
          </a:p>
        </p:txBody>
      </p:sp>
      <p:cxnSp>
        <p:nvCxnSpPr>
          <p:cNvPr id="19" name="Straight Arrow Connector 18">
            <a:extLst>
              <a:ext uri="{FF2B5EF4-FFF2-40B4-BE49-F238E27FC236}">
                <a16:creationId xmlns:a16="http://schemas.microsoft.com/office/drawing/2014/main" id="{022D81FE-1CF8-A09B-76D2-F37018F22CF8}"/>
              </a:ext>
            </a:extLst>
          </p:cNvPr>
          <p:cNvCxnSpPr>
            <a:cxnSpLocks/>
          </p:cNvCxnSpPr>
          <p:nvPr/>
        </p:nvCxnSpPr>
        <p:spPr>
          <a:xfrm flipH="1">
            <a:off x="11222238" y="4871784"/>
            <a:ext cx="456580" cy="4307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F5FA701-2299-30DD-13B6-538E0C23F893}"/>
              </a:ext>
            </a:extLst>
          </p:cNvPr>
          <p:cNvSpPr txBox="1"/>
          <p:nvPr/>
        </p:nvSpPr>
        <p:spPr>
          <a:xfrm>
            <a:off x="11372087" y="4716142"/>
            <a:ext cx="804203" cy="184666"/>
          </a:xfrm>
          <a:prstGeom prst="rect">
            <a:avLst/>
          </a:prstGeom>
          <a:noFill/>
        </p:spPr>
        <p:txBody>
          <a:bodyPr wrap="square" rtlCol="0">
            <a:spAutoFit/>
          </a:bodyPr>
          <a:lstStyle/>
          <a:p>
            <a:r>
              <a:rPr lang="en-US" sz="600" dirty="0"/>
              <a:t>Extraction System</a:t>
            </a:r>
          </a:p>
        </p:txBody>
      </p:sp>
      <p:sp>
        <p:nvSpPr>
          <p:cNvPr id="24" name="Footer Placeholder 23">
            <a:extLst>
              <a:ext uri="{FF2B5EF4-FFF2-40B4-BE49-F238E27FC236}">
                <a16:creationId xmlns:a16="http://schemas.microsoft.com/office/drawing/2014/main" id="{98A250DA-6AD8-A30F-0A5A-C8A6102BCF55}"/>
              </a:ext>
            </a:extLst>
          </p:cNvPr>
          <p:cNvSpPr>
            <a:spLocks noGrp="1"/>
          </p:cNvSpPr>
          <p:nvPr>
            <p:ph type="ftr" sz="quarter" idx="11"/>
          </p:nvPr>
        </p:nvSpPr>
        <p:spPr>
          <a:xfrm>
            <a:off x="58091" y="6436451"/>
            <a:ext cx="1297749" cy="365125"/>
          </a:xfrm>
        </p:spPr>
        <p:txBody>
          <a:bodyPr/>
          <a:lstStyle/>
          <a:p>
            <a:r>
              <a:rPr lang="en-US" dirty="0"/>
              <a:t>IWAA 2022 CERN</a:t>
            </a:r>
          </a:p>
        </p:txBody>
      </p:sp>
      <p:sp>
        <p:nvSpPr>
          <p:cNvPr id="26" name="Slide Number Placeholder 25">
            <a:extLst>
              <a:ext uri="{FF2B5EF4-FFF2-40B4-BE49-F238E27FC236}">
                <a16:creationId xmlns:a16="http://schemas.microsoft.com/office/drawing/2014/main" id="{F11DBF86-A968-22DD-0019-4158EB702213}"/>
              </a:ext>
            </a:extLst>
          </p:cNvPr>
          <p:cNvSpPr>
            <a:spLocks noGrp="1"/>
          </p:cNvSpPr>
          <p:nvPr>
            <p:ph type="sldNum" sz="quarter" idx="12"/>
          </p:nvPr>
        </p:nvSpPr>
        <p:spPr>
          <a:xfrm>
            <a:off x="11774188" y="6542741"/>
            <a:ext cx="325394" cy="365125"/>
          </a:xfrm>
        </p:spPr>
        <p:txBody>
          <a:bodyPr/>
          <a:lstStyle/>
          <a:p>
            <a:fld id="{141B6ADB-09EF-42AF-B1FF-F00EC651B520}" type="slidenum">
              <a:rPr lang="en-US" smtClean="0"/>
              <a:t>2</a:t>
            </a:fld>
            <a:endParaRPr lang="en-US" dirty="0"/>
          </a:p>
        </p:txBody>
      </p:sp>
    </p:spTree>
    <p:extLst>
      <p:ext uri="{BB962C8B-B14F-4D97-AF65-F5344CB8AC3E}">
        <p14:creationId xmlns:p14="http://schemas.microsoft.com/office/powerpoint/2010/main" val="13018638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caaa8a4d979185387288a923134cc7fc7bb52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6462</TotalTime>
  <Words>431</Words>
  <Application>Microsoft Office PowerPoint</Application>
  <PresentationFormat>Widescreen</PresentationFormat>
  <Paragraphs>40</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Times New Roman</vt:lpstr>
      <vt:lpstr>Office Theme</vt:lpstr>
      <vt:lpstr>PowerPoint Presentation</vt:lpstr>
      <vt:lpstr>A NEW ALIGNMENT PROVISION FOR LENA’S 240 KeV ECR ACCELERATOR AT DUKE UNIVERSITY Mark Emamian, Duke Free Electron Laser Laboratory (FELL) Thomas Chappelo, Laboratory for Experimental Nuclear Astrophysics (LENA)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Emamian</dc:creator>
  <cp:lastModifiedBy>Mark Emamian</cp:lastModifiedBy>
  <cp:revision>72</cp:revision>
  <cp:lastPrinted>2022-10-24T21:14:12Z</cp:lastPrinted>
  <dcterms:created xsi:type="dcterms:W3CDTF">2016-09-27T20:46:33Z</dcterms:created>
  <dcterms:modified xsi:type="dcterms:W3CDTF">2022-11-01T23:03:03Z</dcterms:modified>
</cp:coreProperties>
</file>