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9" r:id="rId2"/>
    <p:sldId id="320" r:id="rId3"/>
    <p:sldId id="304" r:id="rId4"/>
    <p:sldId id="305" r:id="rId5"/>
    <p:sldId id="341" r:id="rId6"/>
    <p:sldId id="306" r:id="rId7"/>
    <p:sldId id="307" r:id="rId8"/>
    <p:sldId id="335" r:id="rId9"/>
    <p:sldId id="325" r:id="rId10"/>
    <p:sldId id="334" r:id="rId11"/>
    <p:sldId id="343" r:id="rId12"/>
    <p:sldId id="336" r:id="rId13"/>
    <p:sldId id="337" r:id="rId14"/>
    <p:sldId id="338" r:id="rId15"/>
    <p:sldId id="339" r:id="rId16"/>
    <p:sldId id="324" r:id="rId17"/>
    <p:sldId id="288" r:id="rId18"/>
    <p:sldId id="33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45" autoAdjust="0"/>
  </p:normalViewPr>
  <p:slideViewPr>
    <p:cSldViewPr snapToObjects="1">
      <p:cViewPr varScale="1">
        <p:scale>
          <a:sx n="108" d="100"/>
          <a:sy n="108" d="100"/>
        </p:scale>
        <p:origin x="540"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10/31/2022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0136428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2.11.2022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cs-CZ"/>
              <a:t>Kliknutím lze upravit styl.</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Krystof Polak | Structured laser beam in non-homogeneus environment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cs-CZ"/>
              <a:t>Kliknutím lze upravit styl.</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Krystof Polak | Structured laser beam in non-homogeneus environment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cs-CZ"/>
              <a:t>Kliknutím lze upravit styl.</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2.11.2022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Krystof Polak | Structured laser beam in non-homogeneus environment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2.11.2022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Krystof Polak | Structured laser beam in non-homogeneus environment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2.11.2022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Krystof Polak | Structured laser beam in non-homogeneus environment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2.11.2022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Krystof Polak | Structured laser beam in non-homogeneus environment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cs-CZ"/>
              <a:t>Po kliknutí můžete upravovat styly textu v předloze.</a:t>
            </a:r>
          </a:p>
          <a:p>
            <a:pPr lvl="1"/>
            <a:r>
              <a:rPr lang="cs-CZ"/>
              <a:t>Druhá úroveň</a:t>
            </a:r>
          </a:p>
          <a:p>
            <a:pPr lvl="2"/>
            <a:r>
              <a:rPr lang="cs-CZ"/>
              <a:t>Třetí úroveň</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cs-CZ"/>
              <a:t>Po kliknutí můžete upravovat styly textu v předloze.</a:t>
            </a:r>
          </a:p>
          <a:p>
            <a:pPr lvl="1"/>
            <a:r>
              <a:rPr lang="cs-CZ"/>
              <a:t>Druhá úroveň</a:t>
            </a:r>
          </a:p>
          <a:p>
            <a:pPr lvl="2"/>
            <a:r>
              <a:rPr lang="cs-CZ"/>
              <a:t>Třetí úroveň</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2.11.2022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Krystof Polak | Structured laser beam in non-homogeneus environment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cs-CZ"/>
              <a:t>Po kliknutí můžete upravovat styly textu v předloze.</a:t>
            </a:r>
          </a:p>
          <a:p>
            <a:pPr lvl="1"/>
            <a:r>
              <a:rPr lang="cs-CZ"/>
              <a:t>Druhá úroveň</a:t>
            </a:r>
          </a:p>
          <a:p>
            <a:pPr lvl="2"/>
            <a:r>
              <a:rPr lang="cs-CZ"/>
              <a:t>Třetí úroveň</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cs-CZ"/>
              <a:t>Kliknutím lze upravit styl.</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cs-CZ"/>
              <a:t>Po kliknutí můžete upravovat styly textu v předloze.</a:t>
            </a:r>
          </a:p>
          <a:p>
            <a:pPr lvl="1"/>
            <a:r>
              <a:rPr lang="cs-CZ"/>
              <a:t>Druhá úroveň</a:t>
            </a:r>
          </a:p>
          <a:p>
            <a:pPr lvl="2"/>
            <a:r>
              <a:rPr lang="cs-CZ"/>
              <a:t>Třetí úroveň</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cs-CZ"/>
              <a:t>Po kliknutí můžete upravovat styly textu v předloze.</a:t>
            </a:r>
          </a:p>
          <a:p>
            <a:pPr lvl="1"/>
            <a:r>
              <a:rPr lang="cs-CZ"/>
              <a:t>Druhá úroveň</a:t>
            </a:r>
          </a:p>
          <a:p>
            <a:pPr lvl="2"/>
            <a:r>
              <a:rPr lang="cs-CZ"/>
              <a:t>Třetí úroveň</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2.11.2022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Krystof Polak | Structured laser beam in non-homogeneus environment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cs-CZ"/>
              <a:t>Po kliknutí můžete upravovat styly textu v předloze.</a:t>
            </a:r>
          </a:p>
          <a:p>
            <a:pPr lvl="1"/>
            <a:r>
              <a:rPr lang="cs-CZ"/>
              <a:t>Druhá úroveň</a:t>
            </a:r>
          </a:p>
          <a:p>
            <a:pPr lvl="2"/>
            <a:r>
              <a:rPr lang="cs-CZ"/>
              <a:t>Třetí úroveň</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cs-CZ"/>
              <a:t>Kliknutím lze upravit styl.</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2.11.2022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2.11.2022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2.11.2022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2.11.2022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cs-CZ"/>
              <a:t>Kliknutím lze upravit styl.</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cs-CZ"/>
              <a:t>Kliknutím lze upravit styl.</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cs-CZ"/>
              <a:t>Kliknutím lze upravit styl.</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cs-CZ"/>
              <a:t>Kliknutím lze upravit styl.</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2.11.2022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Krystof Polak | Structured laser beam in non-homogeneus environment</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2.11.2022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Content Placeholder 3"/>
          <p:cNvSpPr>
            <a:spLocks noGrp="1"/>
          </p:cNvSpPr>
          <p:nvPr>
            <p:ph sz="half" idx="2"/>
          </p:nvPr>
        </p:nvSpPr>
        <p:spPr>
          <a:xfrm>
            <a:off x="6172199" y="1592264"/>
            <a:ext cx="5611813" cy="4608511"/>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2.11.2022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cs-CZ"/>
              <a:t>Kliknutím lze upravit styl.</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en-US" noProof="0"/>
              <a:t>2.11.2022</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Krystof Polak | Structured laser beam in non-homogeneus environment</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58.png"/><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1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 Id="rId5" Type="http://schemas.openxmlformats.org/officeDocument/2006/relationships/image" Target="../media/image73.png"/><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281.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0.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370.png"/><Relationship Id="rId13" Type="http://schemas.openxmlformats.org/officeDocument/2006/relationships/image" Target="../media/image45.png"/><Relationship Id="rId3" Type="http://schemas.openxmlformats.org/officeDocument/2006/relationships/image" Target="../media/image43.png"/><Relationship Id="rId7" Type="http://schemas.openxmlformats.org/officeDocument/2006/relationships/image" Target="../media/image240.png"/><Relationship Id="rId12"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230.png"/><Relationship Id="rId11" Type="http://schemas.openxmlformats.org/officeDocument/2006/relationships/image" Target="../media/image390.png"/><Relationship Id="rId5" Type="http://schemas.openxmlformats.org/officeDocument/2006/relationships/image" Target="../media/image220.png"/><Relationship Id="rId10" Type="http://schemas.openxmlformats.org/officeDocument/2006/relationships/image" Target="../media/image270.png"/><Relationship Id="rId4" Type="http://schemas.openxmlformats.org/officeDocument/2006/relationships/image" Target="../media/image210.png"/><Relationship Id="rId9" Type="http://schemas.openxmlformats.org/officeDocument/2006/relationships/image" Target="../media/image38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0"/>
            <a:ext cx="10224517" cy="2153265"/>
          </a:xfrm>
        </p:spPr>
        <p:txBody>
          <a:bodyPr/>
          <a:lstStyle/>
          <a:p>
            <a:r>
              <a:rPr lang="en-US" dirty="0"/>
              <a:t>Structured Laser Beam In </a:t>
            </a:r>
            <a:br>
              <a:rPr lang="cs-CZ" dirty="0"/>
            </a:br>
            <a:r>
              <a:rPr lang="en-US" dirty="0"/>
              <a:t>Non-</a:t>
            </a:r>
            <a:r>
              <a:rPr lang="en-US" dirty="0" err="1"/>
              <a:t>Homogene</a:t>
            </a:r>
            <a:r>
              <a:rPr lang="cs-CZ" dirty="0"/>
              <a:t>o</a:t>
            </a:r>
            <a:r>
              <a:rPr lang="en-US" dirty="0"/>
              <a:t>us Environment</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u="sng" dirty="0"/>
              <a:t>Krystof Polak</a:t>
            </a:r>
            <a:r>
              <a:rPr lang="cs-CZ" sz="1800" baseline="30000" dirty="0"/>
              <a:t>1,3</a:t>
            </a:r>
            <a:r>
              <a:rPr lang="cs-CZ" sz="1800" dirty="0"/>
              <a:t>, Jean-Christophe Gayde</a:t>
            </a:r>
            <a:r>
              <a:rPr lang="cs-CZ" sz="1800" baseline="30000" dirty="0"/>
              <a:t>1</a:t>
            </a:r>
            <a:r>
              <a:rPr lang="cs-CZ" sz="1800" dirty="0"/>
              <a:t>, Miroslav Sulc</a:t>
            </a:r>
            <a:r>
              <a:rPr lang="cs-CZ" sz="1800" baseline="30000" dirty="0"/>
              <a:t>2,3</a:t>
            </a:r>
            <a:endParaRPr lang="en-US" sz="1800" baseline="30000" dirty="0"/>
          </a:p>
          <a:p>
            <a:pPr algn="l"/>
            <a:r>
              <a:rPr lang="cs-CZ" sz="1800" dirty="0"/>
              <a:t>2</a:t>
            </a:r>
            <a:r>
              <a:rPr lang="en-US" sz="1800" dirty="0"/>
              <a:t>.</a:t>
            </a:r>
            <a:r>
              <a:rPr lang="cs-CZ" sz="1800" dirty="0"/>
              <a:t>11</a:t>
            </a:r>
            <a:r>
              <a:rPr lang="en-US" sz="1800" dirty="0"/>
              <a:t>.2022</a:t>
            </a:r>
          </a:p>
        </p:txBody>
      </p:sp>
      <p:sp>
        <p:nvSpPr>
          <p:cNvPr id="5" name="TextovéPole 4">
            <a:extLst>
              <a:ext uri="{FF2B5EF4-FFF2-40B4-BE49-F238E27FC236}">
                <a16:creationId xmlns:a16="http://schemas.microsoft.com/office/drawing/2014/main" id="{F1F01B39-722D-4AD0-D1E6-E9FA752C3F73}"/>
              </a:ext>
            </a:extLst>
          </p:cNvPr>
          <p:cNvSpPr txBox="1"/>
          <p:nvPr/>
        </p:nvSpPr>
        <p:spPr>
          <a:xfrm>
            <a:off x="5174632" y="6021288"/>
            <a:ext cx="6984776" cy="738664"/>
          </a:xfrm>
          <a:prstGeom prst="rect">
            <a:avLst/>
          </a:prstGeom>
          <a:noFill/>
        </p:spPr>
        <p:txBody>
          <a:bodyPr wrap="square">
            <a:spAutoFit/>
          </a:bodyPr>
          <a:lstStyle/>
          <a:p>
            <a:pPr>
              <a:tabLst>
                <a:tab pos="594360" algn="l"/>
                <a:tab pos="1485900" algn="l"/>
              </a:tabLst>
            </a:pPr>
            <a:r>
              <a:rPr lang="en-GB" sz="1400" baseline="30000" dirty="0">
                <a:solidFill>
                  <a:schemeClr val="bg1"/>
                </a:solidFill>
              </a:rPr>
              <a:t>1</a:t>
            </a:r>
            <a:r>
              <a:rPr lang="en-GB" sz="1400" dirty="0">
                <a:solidFill>
                  <a:schemeClr val="bg1"/>
                </a:solidFill>
              </a:rPr>
              <a:t>CERN – European Organization for Nuclear Research, Switzerland</a:t>
            </a:r>
            <a:endParaRPr lang="en-US" sz="1400" dirty="0">
              <a:solidFill>
                <a:schemeClr val="bg1"/>
              </a:solidFill>
            </a:endParaRPr>
          </a:p>
          <a:p>
            <a:pPr>
              <a:tabLst>
                <a:tab pos="594360" algn="l"/>
                <a:tab pos="1485900" algn="l"/>
              </a:tabLst>
            </a:pPr>
            <a:r>
              <a:rPr lang="en-GB" sz="1400" baseline="30000" dirty="0">
                <a:solidFill>
                  <a:schemeClr val="bg1"/>
                </a:solidFill>
              </a:rPr>
              <a:t>2</a:t>
            </a:r>
            <a:r>
              <a:rPr lang="en-GB" sz="1400" dirty="0">
                <a:solidFill>
                  <a:schemeClr val="bg1"/>
                </a:solidFill>
              </a:rPr>
              <a:t>IPP – Institute of Plasma Physics of the Czech Academy of Sciences, Czech Republic</a:t>
            </a:r>
            <a:endParaRPr lang="en-US" sz="1400" dirty="0">
              <a:solidFill>
                <a:schemeClr val="bg1"/>
              </a:solidFill>
            </a:endParaRPr>
          </a:p>
          <a:p>
            <a:pPr>
              <a:tabLst>
                <a:tab pos="594360" algn="l"/>
                <a:tab pos="1485900" algn="l"/>
              </a:tabLst>
            </a:pPr>
            <a:r>
              <a:rPr lang="en-GB" sz="1400" baseline="30000" dirty="0">
                <a:solidFill>
                  <a:schemeClr val="bg1"/>
                </a:solidFill>
              </a:rPr>
              <a:t>3</a:t>
            </a:r>
            <a:r>
              <a:rPr lang="en-GB" sz="1400" dirty="0">
                <a:solidFill>
                  <a:schemeClr val="bg1"/>
                </a:solidFill>
              </a:rPr>
              <a:t>TUL – Technical University of Liberec, Czech Republic</a:t>
            </a:r>
            <a:endParaRPr lang="en-US" sz="1400"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Zástupný obsah 1">
                <a:extLst>
                  <a:ext uri="{FF2B5EF4-FFF2-40B4-BE49-F238E27FC236}">
                    <a16:creationId xmlns:a16="http://schemas.microsoft.com/office/drawing/2014/main" id="{CA292EF2-36EE-B25D-7B39-65D7BA65B402}"/>
                  </a:ext>
                </a:extLst>
              </p:cNvPr>
              <p:cNvSpPr>
                <a:spLocks noGrp="1"/>
              </p:cNvSpPr>
              <p:nvPr>
                <p:ph idx="1"/>
              </p:nvPr>
            </p:nvSpPr>
            <p:spPr>
              <a:xfrm>
                <a:off x="407989" y="1592263"/>
                <a:ext cx="6602108" cy="4608512"/>
              </a:xfrm>
            </p:spPr>
            <p:txBody>
              <a:bodyPr/>
              <a:lstStyle/>
              <a:p>
                <a:pPr marL="342900" indent="-342900">
                  <a:lnSpc>
                    <a:spcPct val="120000"/>
                  </a:lnSpc>
                  <a:spcBef>
                    <a:spcPts val="0"/>
                  </a:spcBef>
                  <a:spcAft>
                    <a:spcPts val="600"/>
                  </a:spcAft>
                  <a:buFont typeface="Arial" panose="020B0604020202020204" pitchFamily="34" charset="0"/>
                  <a:buChar char="•"/>
                </a:pPr>
                <a:r>
                  <a:rPr lang="en-GB" sz="1800" b="0" dirty="0"/>
                  <a:t>Proposal of a new method for tracing complex amplitude in non-homogeneous media - Generalized Diffraction Integral (GDI).</a:t>
                </a:r>
                <a:endParaRPr lang="cs-CZ" sz="1800" b="0" dirty="0"/>
              </a:p>
              <a:p>
                <a:pPr marL="342900" indent="-342900">
                  <a:lnSpc>
                    <a:spcPct val="120000"/>
                  </a:lnSpc>
                  <a:spcBef>
                    <a:spcPts val="0"/>
                  </a:spcBef>
                  <a:spcAft>
                    <a:spcPts val="600"/>
                  </a:spcAft>
                  <a:buFont typeface="Arial" panose="020B0604020202020204" pitchFamily="34" charset="0"/>
                  <a:buChar char="•"/>
                </a:pPr>
                <a:r>
                  <a:rPr lang="en-GB" sz="1800" b="0" dirty="0"/>
                  <a:t>The trajectory of the contribution is no longer considered straightforward. Rather, the trajectory of each contribution is described by the trajectory of a ray in a </a:t>
                </a:r>
                <a:r>
                  <a:rPr lang="cs-CZ" sz="1800" b="0" dirty="0"/>
                  <a:t>non-</a:t>
                </a:r>
                <a:r>
                  <a:rPr lang="en-GB" sz="1800" b="0" dirty="0"/>
                  <a:t>homogeneous </a:t>
                </a:r>
                <a:r>
                  <a:rPr lang="cs-CZ" sz="1800" b="0" dirty="0"/>
                  <a:t>environment</a:t>
                </a:r>
                <a:r>
                  <a:rPr lang="en-GB" sz="1800" b="0" dirty="0"/>
                  <a:t>.</a:t>
                </a:r>
                <a:endParaRPr lang="cs-CZ" sz="1800" b="0" dirty="0"/>
              </a:p>
              <a:p>
                <a:pPr marL="342900" indent="-342900">
                  <a:lnSpc>
                    <a:spcPct val="120000"/>
                  </a:lnSpc>
                  <a:spcBef>
                    <a:spcPts val="0"/>
                  </a:spcBef>
                  <a:spcAft>
                    <a:spcPts val="600"/>
                  </a:spcAft>
                  <a:buFont typeface="Arial" panose="020B0604020202020204" pitchFamily="34" charset="0"/>
                  <a:buChar char="•"/>
                </a:pPr>
                <a:r>
                  <a:rPr lang="en-GB" sz="1800" b="0" dirty="0"/>
                  <a:t>Radius vector </a:t>
                </a:r>
                <a14:m>
                  <m:oMath xmlns:m="http://schemas.openxmlformats.org/officeDocument/2006/math">
                    <m:r>
                      <a:rPr lang="en-GB" sz="1800" b="0" i="1" dirty="0" smtClean="0">
                        <a:latin typeface="Cambria Math" panose="02040503050406030204" pitchFamily="18" charset="0"/>
                      </a:rPr>
                      <m:t>𝑟</m:t>
                    </m:r>
                  </m:oMath>
                </a14:m>
                <a:r>
                  <a:rPr lang="en-GB" sz="1800" b="0" dirty="0"/>
                  <a:t> in the diffraction integral is replaced by Optical Path Length (</a:t>
                </a:r>
                <a14:m>
                  <m:oMath xmlns:m="http://schemas.openxmlformats.org/officeDocument/2006/math">
                    <m:r>
                      <a:rPr lang="en-GB" sz="1800" b="0" i="1" dirty="0" smtClean="0">
                        <a:latin typeface="Cambria Math" panose="02040503050406030204" pitchFamily="18" charset="0"/>
                      </a:rPr>
                      <m:t>𝑂𝑃𝐿</m:t>
                    </m:r>
                  </m:oMath>
                </a14:m>
                <a:r>
                  <a:rPr lang="en-GB" sz="1800" b="0" dirty="0"/>
                  <a:t>)</a:t>
                </a:r>
                <a:r>
                  <a:rPr lang="cs-CZ" sz="1800" b="0" dirty="0"/>
                  <a:t>, </a:t>
                </a:r>
                <a:r>
                  <a:rPr lang="en-US" sz="1800" b="0" dirty="0"/>
                  <a:t>where</a:t>
                </a:r>
                <a:r>
                  <a:rPr lang="cs-CZ" sz="1800" b="0" dirty="0"/>
                  <a:t> </a:t>
                </a:r>
                <a14:m>
                  <m:oMath xmlns:m="http://schemas.openxmlformats.org/officeDocument/2006/math">
                    <m:r>
                      <a:rPr lang="cs-CZ" sz="1800" b="0" i="1">
                        <a:latin typeface="Cambria Math" panose="02040503050406030204" pitchFamily="18" charset="0"/>
                      </a:rPr>
                      <m:t>𝑂𝑃𝐿</m:t>
                    </m:r>
                    <m:r>
                      <a:rPr lang="cs-CZ" sz="1800" b="0" i="1">
                        <a:latin typeface="Cambria Math" panose="02040503050406030204" pitchFamily="18" charset="0"/>
                      </a:rPr>
                      <m:t>=</m:t>
                    </m:r>
                    <m:nary>
                      <m:naryPr>
                        <m:limLoc m:val="undOvr"/>
                        <m:subHide m:val="on"/>
                        <m:supHide m:val="on"/>
                        <m:ctrlPr>
                          <a:rPr lang="cs-CZ" sz="1800" b="0" i="1" smtClean="0">
                            <a:latin typeface="Cambria Math" panose="02040503050406030204" pitchFamily="18" charset="0"/>
                          </a:rPr>
                        </m:ctrlPr>
                      </m:naryPr>
                      <m:sub/>
                      <m:sup/>
                      <m:e>
                        <m:r>
                          <a:rPr lang="cs-CZ" sz="1800" b="0" i="1">
                            <a:latin typeface="Cambria Math" panose="02040503050406030204" pitchFamily="18" charset="0"/>
                          </a:rPr>
                          <m:t>𝑛</m:t>
                        </m:r>
                        <m:r>
                          <a:rPr lang="cs-CZ" sz="1800" b="0" i="1">
                            <a:latin typeface="Cambria Math" panose="02040503050406030204" pitchFamily="18" charset="0"/>
                          </a:rPr>
                          <m:t>(</m:t>
                        </m:r>
                        <m:r>
                          <a:rPr lang="cs-CZ" sz="1800" b="0" i="1">
                            <a:latin typeface="Cambria Math" panose="02040503050406030204" pitchFamily="18" charset="0"/>
                          </a:rPr>
                          <m:t>𝑥</m:t>
                        </m:r>
                        <m:r>
                          <a:rPr lang="cs-CZ" sz="1800" b="0" i="1">
                            <a:latin typeface="Cambria Math" panose="02040503050406030204" pitchFamily="18" charset="0"/>
                          </a:rPr>
                          <m:t>,</m:t>
                        </m:r>
                        <m:r>
                          <a:rPr lang="cs-CZ" sz="1800" b="0" i="1">
                            <a:latin typeface="Cambria Math" panose="02040503050406030204" pitchFamily="18" charset="0"/>
                          </a:rPr>
                          <m:t>𝑦</m:t>
                        </m:r>
                        <m:r>
                          <a:rPr lang="cs-CZ" sz="1800" b="0" i="1">
                            <a:latin typeface="Cambria Math" panose="02040503050406030204" pitchFamily="18" charset="0"/>
                          </a:rPr>
                          <m:t>,</m:t>
                        </m:r>
                        <m:r>
                          <a:rPr lang="cs-CZ" sz="1800" b="0" i="1">
                            <a:latin typeface="Cambria Math" panose="02040503050406030204" pitchFamily="18" charset="0"/>
                          </a:rPr>
                          <m:t>𝑧</m:t>
                        </m:r>
                        <m:r>
                          <a:rPr lang="cs-CZ" sz="1800" b="0" i="1">
                            <a:latin typeface="Cambria Math" panose="02040503050406030204" pitchFamily="18" charset="0"/>
                          </a:rPr>
                          <m:t>)</m:t>
                        </m:r>
                        <m:r>
                          <a:rPr lang="cs-CZ" sz="1800" b="0" i="0" smtClean="0">
                            <a:latin typeface="Cambria Math" panose="02040503050406030204" pitchFamily="18" charset="0"/>
                          </a:rPr>
                          <m:t>ⅆ</m:t>
                        </m:r>
                        <m:r>
                          <a:rPr lang="cs-CZ" sz="1800" b="0" i="1" smtClean="0">
                            <a:latin typeface="Cambria Math" panose="02040503050406030204" pitchFamily="18" charset="0"/>
                          </a:rPr>
                          <m:t>𝑠</m:t>
                        </m:r>
                      </m:e>
                    </m:nary>
                  </m:oMath>
                </a14:m>
                <a:endParaRPr lang="cs-CZ" sz="1800" b="0" dirty="0"/>
              </a:p>
              <a:p>
                <a:pPr marL="342900" indent="-342900">
                  <a:lnSpc>
                    <a:spcPct val="120000"/>
                  </a:lnSpc>
                  <a:spcBef>
                    <a:spcPts val="0"/>
                  </a:spcBef>
                  <a:spcAft>
                    <a:spcPts val="600"/>
                  </a:spcAft>
                  <a:buFont typeface="Arial" panose="020B0604020202020204" pitchFamily="34" charset="0"/>
                  <a:buChar char="•"/>
                </a:pPr>
                <a:r>
                  <a:rPr lang="en-GB" sz="1800" b="0" dirty="0"/>
                  <a:t>The change in angle </a:t>
                </a:r>
                <a14:m>
                  <m:oMath xmlns:m="http://schemas.openxmlformats.org/officeDocument/2006/math">
                    <m:r>
                      <a:rPr lang="cs-CZ" sz="1800" b="0" i="1" dirty="0" smtClean="0">
                        <a:latin typeface="Cambria Math" panose="02040503050406030204" pitchFamily="18" charset="0"/>
                      </a:rPr>
                      <m:t>𝜃</m:t>
                    </m:r>
                  </m:oMath>
                </a14:m>
                <a:r>
                  <a:rPr lang="en-GB" sz="1800" b="0" dirty="0"/>
                  <a:t> must also be calculated.</a:t>
                </a:r>
                <a:endParaRPr lang="cs-CZ" sz="1800" b="0" dirty="0"/>
              </a:p>
            </p:txBody>
          </p:sp>
        </mc:Choice>
        <mc:Fallback>
          <p:sp>
            <p:nvSpPr>
              <p:cNvPr id="2" name="Zástupný obsah 1">
                <a:extLst>
                  <a:ext uri="{FF2B5EF4-FFF2-40B4-BE49-F238E27FC236}">
                    <a16:creationId xmlns:a16="http://schemas.microsoft.com/office/drawing/2014/main" id="{CA292EF2-36EE-B25D-7B39-65D7BA65B402}"/>
                  </a:ext>
                </a:extLst>
              </p:cNvPr>
              <p:cNvSpPr>
                <a:spLocks noGrp="1" noRot="1" noChangeAspect="1" noMove="1" noResize="1" noEditPoints="1" noAdjustHandles="1" noChangeArrowheads="1" noChangeShapeType="1" noTextEdit="1"/>
              </p:cNvSpPr>
              <p:nvPr>
                <p:ph idx="1"/>
              </p:nvPr>
            </p:nvSpPr>
            <p:spPr>
              <a:xfrm>
                <a:off x="407989" y="1592263"/>
                <a:ext cx="6602108" cy="4608512"/>
              </a:xfrm>
              <a:blipFill>
                <a:blip r:embed="rId2"/>
                <a:stretch>
                  <a:fillRect l="-2031" t="-1058"/>
                </a:stretch>
              </a:blipFill>
            </p:spPr>
            <p:txBody>
              <a:bodyPr/>
              <a:lstStyle/>
              <a:p>
                <a:r>
                  <a:rPr lang="en-US">
                    <a:noFill/>
                  </a:rPr>
                  <a:t> </a:t>
                </a:r>
              </a:p>
            </p:txBody>
          </p:sp>
        </mc:Fallback>
      </mc:AlternateContent>
      <p:sp>
        <p:nvSpPr>
          <p:cNvPr id="3" name="Nadpis 2">
            <a:extLst>
              <a:ext uri="{FF2B5EF4-FFF2-40B4-BE49-F238E27FC236}">
                <a16:creationId xmlns:a16="http://schemas.microsoft.com/office/drawing/2014/main" id="{D05D990B-CDBF-F503-4834-D6CBE65EFABC}"/>
              </a:ext>
            </a:extLst>
          </p:cNvPr>
          <p:cNvSpPr>
            <a:spLocks noGrp="1"/>
          </p:cNvSpPr>
          <p:nvPr>
            <p:ph type="title"/>
          </p:nvPr>
        </p:nvSpPr>
        <p:spPr/>
        <p:txBody>
          <a:bodyPr/>
          <a:lstStyle/>
          <a:p>
            <a:r>
              <a:rPr lang="en-US" dirty="0"/>
              <a:t>Generalization of the Diffraction integral</a:t>
            </a:r>
          </a:p>
        </p:txBody>
      </p:sp>
      <p:sp>
        <p:nvSpPr>
          <p:cNvPr id="4" name="Zástupný symbol pro datum 3">
            <a:extLst>
              <a:ext uri="{FF2B5EF4-FFF2-40B4-BE49-F238E27FC236}">
                <a16:creationId xmlns:a16="http://schemas.microsoft.com/office/drawing/2014/main" id="{E7660F75-108B-E77C-4CE0-5E475677AFDA}"/>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88741E79-0A60-15F2-F4B0-49813BD96260}"/>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FCE83E96-8F1A-72A3-02F5-F75D514DBA12}"/>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34" name="Obrázek 33">
            <a:extLst>
              <a:ext uri="{FF2B5EF4-FFF2-40B4-BE49-F238E27FC236}">
                <a16:creationId xmlns:a16="http://schemas.microsoft.com/office/drawing/2014/main" id="{E5D5485D-2191-2F61-43CF-7A15EA98ADAC}"/>
              </a:ext>
            </a:extLst>
          </p:cNvPr>
          <p:cNvPicPr>
            <a:picLocks noChangeAspect="1"/>
          </p:cNvPicPr>
          <p:nvPr/>
        </p:nvPicPr>
        <p:blipFill>
          <a:blip r:embed="rId3"/>
          <a:stretch>
            <a:fillRect/>
          </a:stretch>
        </p:blipFill>
        <p:spPr>
          <a:xfrm>
            <a:off x="7281785" y="3664389"/>
            <a:ext cx="4230539" cy="2299206"/>
          </a:xfrm>
          <a:prstGeom prst="rect">
            <a:avLst/>
          </a:prstGeom>
        </p:spPr>
      </p:pic>
      <p:pic>
        <p:nvPicPr>
          <p:cNvPr id="36" name="Obrázek 35">
            <a:extLst>
              <a:ext uri="{FF2B5EF4-FFF2-40B4-BE49-F238E27FC236}">
                <a16:creationId xmlns:a16="http://schemas.microsoft.com/office/drawing/2014/main" id="{930B28C7-36BE-9E39-B051-7748B712CD04}"/>
              </a:ext>
            </a:extLst>
          </p:cNvPr>
          <p:cNvPicPr>
            <a:picLocks noChangeAspect="1"/>
          </p:cNvPicPr>
          <p:nvPr/>
        </p:nvPicPr>
        <p:blipFill>
          <a:blip r:embed="rId4"/>
          <a:stretch>
            <a:fillRect/>
          </a:stretch>
        </p:blipFill>
        <p:spPr>
          <a:xfrm>
            <a:off x="7281786" y="1301874"/>
            <a:ext cx="4230539" cy="2117366"/>
          </a:xfrm>
          <a:prstGeom prst="rect">
            <a:avLst/>
          </a:prstGeom>
        </p:spPr>
      </p:pic>
      <mc:AlternateContent xmlns:mc="http://schemas.openxmlformats.org/markup-compatibility/2006">
        <mc:Choice xmlns:a14="http://schemas.microsoft.com/office/drawing/2010/main" Requires="a14">
          <p:sp>
            <p:nvSpPr>
              <p:cNvPr id="7" name="TextovéPole 6">
                <a:extLst>
                  <a:ext uri="{FF2B5EF4-FFF2-40B4-BE49-F238E27FC236}">
                    <a16:creationId xmlns:a16="http://schemas.microsoft.com/office/drawing/2014/main" id="{2AC51F22-C63C-93C0-956A-A6F73A2B1D47}"/>
                  </a:ext>
                </a:extLst>
              </p:cNvPr>
              <p:cNvSpPr txBox="1"/>
              <p:nvPr/>
            </p:nvSpPr>
            <p:spPr>
              <a:xfrm>
                <a:off x="1395813" y="5155977"/>
                <a:ext cx="4626459" cy="8095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𝑢</m:t>
                      </m:r>
                      <m:d>
                        <m:dPr>
                          <m:ctrlPr>
                            <a:rPr lang="cs-CZ" b="0" i="1" smtClean="0">
                              <a:latin typeface="Cambria Math" panose="02040503050406030204" pitchFamily="18" charset="0"/>
                            </a:rPr>
                          </m:ctrlPr>
                        </m:dPr>
                        <m:e>
                          <m:sSub>
                            <m:sSubPr>
                              <m:ctrlPr>
                                <a:rPr lang="cs-CZ" b="0" i="1" smtClean="0">
                                  <a:latin typeface="Cambria Math" panose="02040503050406030204" pitchFamily="18" charset="0"/>
                                </a:rPr>
                              </m:ctrlPr>
                            </m:sSubPr>
                            <m:e>
                              <m:r>
                                <a:rPr lang="cs-CZ" b="0" i="1" smtClean="0">
                                  <a:latin typeface="Cambria Math" panose="02040503050406030204" pitchFamily="18" charset="0"/>
                                </a:rPr>
                                <m:t>𝑥</m:t>
                              </m:r>
                            </m:e>
                            <m:sub>
                              <m:r>
                                <a:rPr lang="cs-CZ" b="0" i="1" smtClean="0">
                                  <a:latin typeface="Cambria Math" panose="02040503050406030204" pitchFamily="18" charset="0"/>
                                </a:rPr>
                                <m:t>𝑧</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𝑦</m:t>
                              </m:r>
                            </m:e>
                            <m:sub>
                              <m:r>
                                <a:rPr lang="cs-CZ" b="0" i="1" smtClean="0">
                                  <a:latin typeface="Cambria Math" panose="02040503050406030204" pitchFamily="18" charset="0"/>
                                </a:rPr>
                                <m:t>𝑧</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𝑧</m:t>
                              </m:r>
                            </m:e>
                            <m:sub>
                              <m:r>
                                <a:rPr lang="cs-CZ" b="0" i="1" smtClean="0">
                                  <a:latin typeface="Cambria Math" panose="02040503050406030204" pitchFamily="18" charset="0"/>
                                </a:rPr>
                                <m:t>𝑧</m:t>
                              </m:r>
                            </m:sub>
                          </m:sSub>
                        </m:e>
                      </m:d>
                      <m:r>
                        <a:rPr lang="cs-CZ" b="0" i="1" smtClean="0">
                          <a:latin typeface="Cambria Math" panose="02040503050406030204" pitchFamily="18" charset="0"/>
                        </a:rPr>
                        <m:t>=</m:t>
                      </m:r>
                      <m:nary>
                        <m:naryPr>
                          <m:chr m:val="∬"/>
                          <m:limLoc m:val="undOvr"/>
                          <m:ctrlPr>
                            <a:rPr lang="cs-CZ" b="0" i="1" smtClean="0">
                              <a:latin typeface="Cambria Math" panose="02040503050406030204" pitchFamily="18" charset="0"/>
                            </a:rPr>
                          </m:ctrlPr>
                        </m:naryPr>
                        <m:sub>
                          <m:r>
                            <m:rPr>
                              <m:brk m:alnAt="24"/>
                            </m:rPr>
                            <a:rPr lang="cs-CZ" b="0" i="1" smtClean="0">
                              <a:latin typeface="Cambria Math" panose="02040503050406030204" pitchFamily="18" charset="0"/>
                            </a:rPr>
                            <m:t>−</m:t>
                          </m:r>
                          <m:r>
                            <a:rPr lang="cs-CZ" b="0" i="1" smtClean="0">
                              <a:latin typeface="Cambria Math" panose="02040503050406030204" pitchFamily="18" charset="0"/>
                              <a:ea typeface="Cambria Math" panose="02040503050406030204" pitchFamily="18" charset="0"/>
                            </a:rPr>
                            <m:t>∞</m:t>
                          </m:r>
                        </m:sub>
                        <m:sup>
                          <m:r>
                            <a:rPr lang="cs-CZ" b="0" i="1" smtClean="0">
                              <a:latin typeface="Cambria Math" panose="02040503050406030204" pitchFamily="18" charset="0"/>
                              <a:ea typeface="Cambria Math" panose="02040503050406030204" pitchFamily="18" charset="0"/>
                            </a:rPr>
                            <m:t>∞</m:t>
                          </m:r>
                        </m:sup>
                        <m:e>
                          <m:r>
                            <a:rPr lang="cs-CZ" b="0" i="1" smtClean="0">
                              <a:latin typeface="Cambria Math" panose="02040503050406030204" pitchFamily="18" charset="0"/>
                            </a:rPr>
                            <m:t>𝑢</m:t>
                          </m:r>
                          <m:d>
                            <m:dPr>
                              <m:ctrlPr>
                                <a:rPr lang="cs-CZ" b="0" i="1" smtClean="0">
                                  <a:latin typeface="Cambria Math" panose="02040503050406030204" pitchFamily="18" charset="0"/>
                                </a:rPr>
                              </m:ctrlPr>
                            </m:dPr>
                            <m:e>
                              <m:r>
                                <a:rPr lang="cs-CZ" b="0" i="1" smtClean="0">
                                  <a:latin typeface="Cambria Math" panose="02040503050406030204" pitchFamily="18" charset="0"/>
                                </a:rPr>
                                <m:t>𝑥</m:t>
                              </m:r>
                              <m:r>
                                <a:rPr lang="cs-CZ" b="0" i="1" smtClean="0">
                                  <a:latin typeface="Cambria Math" panose="02040503050406030204" pitchFamily="18" charset="0"/>
                                </a:rPr>
                                <m:t>,</m:t>
                              </m:r>
                              <m:r>
                                <a:rPr lang="cs-CZ" b="0" i="1" smtClean="0">
                                  <a:latin typeface="Cambria Math" panose="02040503050406030204" pitchFamily="18" charset="0"/>
                                </a:rPr>
                                <m:t>𝑦</m:t>
                              </m:r>
                              <m:r>
                                <a:rPr lang="cs-CZ" b="0" i="1" smtClean="0">
                                  <a:latin typeface="Cambria Math" panose="02040503050406030204" pitchFamily="18" charset="0"/>
                                </a:rPr>
                                <m:t>,0</m:t>
                              </m:r>
                            </m:e>
                          </m:d>
                          <m:f>
                            <m:fPr>
                              <m:ctrlPr>
                                <a:rPr lang="cs-CZ" b="0" i="1" smtClean="0">
                                  <a:latin typeface="Cambria Math" panose="02040503050406030204" pitchFamily="18" charset="0"/>
                                </a:rPr>
                              </m:ctrlPr>
                            </m:fPr>
                            <m:num>
                              <m:sSup>
                                <m:sSupPr>
                                  <m:ctrlPr>
                                    <a:rPr lang="cs-CZ" b="0" i="1" smtClean="0">
                                      <a:latin typeface="Cambria Math" panose="02040503050406030204" pitchFamily="18" charset="0"/>
                                    </a:rPr>
                                  </m:ctrlPr>
                                </m:sSupPr>
                                <m:e>
                                  <m:r>
                                    <a:rPr lang="cs-CZ" b="0" i="1" smtClean="0">
                                      <a:latin typeface="Cambria Math" panose="02040503050406030204" pitchFamily="18" charset="0"/>
                                    </a:rPr>
                                    <m:t>𝑒</m:t>
                                  </m:r>
                                </m:e>
                                <m:sup>
                                  <m:r>
                                    <a:rPr lang="cs-CZ" b="0" i="1" smtClean="0">
                                      <a:latin typeface="Cambria Math" panose="02040503050406030204" pitchFamily="18" charset="0"/>
                                    </a:rPr>
                                    <m:t>−</m:t>
                                  </m:r>
                                  <m:r>
                                    <a:rPr lang="cs-CZ" b="0" i="1" smtClean="0">
                                      <a:latin typeface="Cambria Math" panose="02040503050406030204" pitchFamily="18" charset="0"/>
                                    </a:rPr>
                                    <m:t>𝑖𝑘𝑂𝑃𝐿</m:t>
                                  </m:r>
                                </m:sup>
                              </m:sSup>
                            </m:num>
                            <m:den>
                              <m:r>
                                <a:rPr lang="cs-CZ" b="0" i="1" smtClean="0">
                                  <a:latin typeface="Cambria Math" panose="02040503050406030204" pitchFamily="18" charset="0"/>
                                </a:rPr>
                                <m:t>𝑂𝑃𝐿</m:t>
                              </m:r>
                            </m:den>
                          </m:f>
                          <m:r>
                            <m:rPr>
                              <m:sty m:val="p"/>
                            </m:rPr>
                            <a:rPr lang="cs-CZ" b="0" i="0" smtClean="0">
                              <a:latin typeface="Cambria Math" panose="02040503050406030204" pitchFamily="18" charset="0"/>
                            </a:rPr>
                            <m:t>K</m:t>
                          </m:r>
                        </m:e>
                      </m:nary>
                      <m:d>
                        <m:dPr>
                          <m:ctrlPr>
                            <a:rPr lang="cs-CZ" b="0" i="1" smtClean="0">
                              <a:latin typeface="Cambria Math" panose="02040503050406030204" pitchFamily="18" charset="0"/>
                            </a:rPr>
                          </m:ctrlPr>
                        </m:dPr>
                        <m:e>
                          <m:r>
                            <a:rPr lang="cs-CZ" b="0" i="1" smtClean="0">
                              <a:latin typeface="Cambria Math" panose="02040503050406030204" pitchFamily="18" charset="0"/>
                            </a:rPr>
                            <m:t>𝜃</m:t>
                          </m:r>
                        </m:e>
                      </m:d>
                      <m:r>
                        <m:rPr>
                          <m:sty m:val="p"/>
                        </m:rPr>
                        <a:rPr lang="cs-CZ" b="0" i="0" smtClean="0">
                          <a:latin typeface="Cambria Math" panose="02040503050406030204" pitchFamily="18" charset="0"/>
                        </a:rPr>
                        <m:t>d</m:t>
                      </m:r>
                      <m:r>
                        <a:rPr lang="cs-CZ" b="0" i="1" smtClean="0">
                          <a:latin typeface="Cambria Math" panose="02040503050406030204" pitchFamily="18" charset="0"/>
                        </a:rPr>
                        <m:t>𝑥</m:t>
                      </m:r>
                      <m:r>
                        <m:rPr>
                          <m:sty m:val="p"/>
                        </m:rPr>
                        <a:rPr lang="cs-CZ">
                          <a:latin typeface="Cambria Math" panose="02040503050406030204" pitchFamily="18" charset="0"/>
                        </a:rPr>
                        <m:t>d</m:t>
                      </m:r>
                      <m:r>
                        <m:rPr>
                          <m:sty m:val="p"/>
                        </m:rPr>
                        <a:rPr lang="cs-CZ" b="0" i="0" smtClean="0">
                          <a:latin typeface="Cambria Math" panose="02040503050406030204" pitchFamily="18" charset="0"/>
                        </a:rPr>
                        <m:t>y</m:t>
                      </m:r>
                    </m:oMath>
                  </m:oMathPara>
                </a14:m>
                <a:endParaRPr lang="en-US" dirty="0"/>
              </a:p>
            </p:txBody>
          </p:sp>
        </mc:Choice>
        <mc:Fallback>
          <p:sp>
            <p:nvSpPr>
              <p:cNvPr id="7" name="TextovéPole 6">
                <a:extLst>
                  <a:ext uri="{FF2B5EF4-FFF2-40B4-BE49-F238E27FC236}">
                    <a16:creationId xmlns:a16="http://schemas.microsoft.com/office/drawing/2014/main" id="{2AC51F22-C63C-93C0-956A-A6F73A2B1D47}"/>
                  </a:ext>
                </a:extLst>
              </p:cNvPr>
              <p:cNvSpPr txBox="1">
                <a:spLocks noRot="1" noChangeAspect="1" noMove="1" noResize="1" noEditPoints="1" noAdjustHandles="1" noChangeArrowheads="1" noChangeShapeType="1" noTextEdit="1"/>
              </p:cNvSpPr>
              <p:nvPr/>
            </p:nvSpPr>
            <p:spPr>
              <a:xfrm>
                <a:off x="1395813" y="5155977"/>
                <a:ext cx="4626459" cy="80958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3308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5" descr="A close up of a clock&#10;&#10;Description automatically generated">
            <a:extLst>
              <a:ext uri="{FF2B5EF4-FFF2-40B4-BE49-F238E27FC236}">
                <a16:creationId xmlns:a16="http://schemas.microsoft.com/office/drawing/2014/main" id="{955119DE-53A0-9783-4409-0715944C93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2101" y="3399823"/>
            <a:ext cx="3946492" cy="1482613"/>
          </a:xfrm>
          <a:prstGeom prst="rect">
            <a:avLst/>
          </a:prstGeom>
        </p:spPr>
      </p:pic>
      <p:pic>
        <p:nvPicPr>
          <p:cNvPr id="11" name="Obrázek 10">
            <a:extLst>
              <a:ext uri="{FF2B5EF4-FFF2-40B4-BE49-F238E27FC236}">
                <a16:creationId xmlns:a16="http://schemas.microsoft.com/office/drawing/2014/main" id="{1D72F79D-28E4-D911-87C2-FC42FA819AF5}"/>
              </a:ext>
            </a:extLst>
          </p:cNvPr>
          <p:cNvPicPr>
            <a:picLocks noChangeAspect="1"/>
          </p:cNvPicPr>
          <p:nvPr/>
        </p:nvPicPr>
        <p:blipFill>
          <a:blip r:embed="rId3"/>
          <a:stretch>
            <a:fillRect/>
          </a:stretch>
        </p:blipFill>
        <p:spPr>
          <a:xfrm>
            <a:off x="7069802" y="4759343"/>
            <a:ext cx="4664185" cy="1471440"/>
          </a:xfrm>
          <a:prstGeom prst="rect">
            <a:avLst/>
          </a:prstGeom>
        </p:spPr>
      </p:pic>
      <p:pic>
        <p:nvPicPr>
          <p:cNvPr id="8" name="Obrázek 7">
            <a:extLst>
              <a:ext uri="{FF2B5EF4-FFF2-40B4-BE49-F238E27FC236}">
                <a16:creationId xmlns:a16="http://schemas.microsoft.com/office/drawing/2014/main" id="{AC4BE0BC-392C-3906-DF99-E3D205466D60}"/>
              </a:ext>
            </a:extLst>
          </p:cNvPr>
          <p:cNvPicPr>
            <a:picLocks noChangeAspect="1"/>
          </p:cNvPicPr>
          <p:nvPr/>
        </p:nvPicPr>
        <p:blipFill>
          <a:blip r:embed="rId4"/>
          <a:stretch>
            <a:fillRect/>
          </a:stretch>
        </p:blipFill>
        <p:spPr>
          <a:xfrm>
            <a:off x="7041130" y="2217685"/>
            <a:ext cx="4660017" cy="2011019"/>
          </a:xfrm>
          <a:prstGeom prst="rect">
            <a:avLst/>
          </a:prstGeom>
        </p:spPr>
      </p:pic>
      <p:sp>
        <p:nvSpPr>
          <p:cNvPr id="3" name="Nadpis 2">
            <a:extLst>
              <a:ext uri="{FF2B5EF4-FFF2-40B4-BE49-F238E27FC236}">
                <a16:creationId xmlns:a16="http://schemas.microsoft.com/office/drawing/2014/main" id="{7FC0F2BD-7B6C-4968-AC13-DD3D06629835}"/>
              </a:ext>
            </a:extLst>
          </p:cNvPr>
          <p:cNvSpPr>
            <a:spLocks noGrp="1"/>
          </p:cNvSpPr>
          <p:nvPr>
            <p:ph type="title"/>
          </p:nvPr>
        </p:nvSpPr>
        <p:spPr/>
        <p:txBody>
          <a:bodyPr/>
          <a:lstStyle/>
          <a:p>
            <a:r>
              <a:rPr lang="en-US" dirty="0"/>
              <a:t>Parameters of SLB generator</a:t>
            </a:r>
            <a:r>
              <a:rPr lang="cs-CZ" dirty="0"/>
              <a:t> and </a:t>
            </a:r>
            <a:r>
              <a:rPr lang="cs-CZ" dirty="0" err="1"/>
              <a:t>models</a:t>
            </a:r>
            <a:r>
              <a:rPr lang="en-US" dirty="0"/>
              <a:t> for simulations</a:t>
            </a:r>
          </a:p>
        </p:txBody>
      </p:sp>
      <p:sp>
        <p:nvSpPr>
          <p:cNvPr id="4" name="Zástupný symbol pro datum 3">
            <a:extLst>
              <a:ext uri="{FF2B5EF4-FFF2-40B4-BE49-F238E27FC236}">
                <a16:creationId xmlns:a16="http://schemas.microsoft.com/office/drawing/2014/main" id="{0E380324-6145-E21C-7F8E-79BCCD694EA7}"/>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6E9A9F74-3E49-9E1E-DAF1-67064B99E404}"/>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A71EFDD-2A6B-4CF7-4525-4D73DAB507BB}"/>
              </a:ext>
            </a:extLst>
          </p:cNvPr>
          <p:cNvSpPr>
            <a:spLocks noGrp="1"/>
          </p:cNvSpPr>
          <p:nvPr>
            <p:ph type="sldNum" sz="quarter" idx="12"/>
          </p:nvPr>
        </p:nvSpPr>
        <p:spPr/>
        <p:txBody>
          <a:bodyPr/>
          <a:lstStyle/>
          <a:p>
            <a:fld id="{36B5EA5A-BC32-A742-B11B-8E7414D5B535}" type="slidenum">
              <a:rPr lang="en-US" smtClean="0"/>
              <a:pPr/>
              <a:t>11</a:t>
            </a:fld>
            <a:endParaRPr lang="en-US" dirty="0"/>
          </a:p>
        </p:txBody>
      </p:sp>
      <mc:AlternateContent xmlns:mc="http://schemas.openxmlformats.org/markup-compatibility/2006" xmlns:a14="http://schemas.microsoft.com/office/drawing/2010/main">
        <mc:Choice Requires="a14">
          <p:sp>
            <p:nvSpPr>
              <p:cNvPr id="16" name="Zástupný obsah 1">
                <a:extLst>
                  <a:ext uri="{FF2B5EF4-FFF2-40B4-BE49-F238E27FC236}">
                    <a16:creationId xmlns:a16="http://schemas.microsoft.com/office/drawing/2014/main" id="{66BC0ADE-4E0B-7472-69FF-0649FB8DFA74}"/>
                  </a:ext>
                </a:extLst>
              </p:cNvPr>
              <p:cNvSpPr>
                <a:spLocks noGrp="1"/>
              </p:cNvSpPr>
              <p:nvPr>
                <p:ph idx="1"/>
              </p:nvPr>
            </p:nvSpPr>
            <p:spPr>
              <a:xfrm>
                <a:off x="407988" y="1592263"/>
                <a:ext cx="6661814" cy="2201256"/>
              </a:xfrm>
            </p:spPr>
            <p:txBody>
              <a:bodyPr/>
              <a:lstStyle/>
              <a:p>
                <a:pPr>
                  <a:lnSpc>
                    <a:spcPct val="100000"/>
                  </a:lnSpc>
                  <a:spcBef>
                    <a:spcPts val="0"/>
                  </a:spcBef>
                  <a:spcAft>
                    <a:spcPts val="0"/>
                  </a:spcAft>
                </a:pPr>
                <a:r>
                  <a:rPr lang="en-US" sz="1800" b="0" dirty="0"/>
                  <a:t>For the simulations, the following generator was chosen</a:t>
                </a:r>
                <a:endParaRPr lang="cs-CZ" sz="1800" b="0" dirty="0"/>
              </a:p>
              <a:p>
                <a:pPr lvl="1">
                  <a:spcBef>
                    <a:spcPts val="0"/>
                  </a:spcBef>
                  <a:spcAft>
                    <a:spcPts val="0"/>
                  </a:spcAft>
                </a:pPr>
                <a:r>
                  <a:rPr lang="en-US" dirty="0"/>
                  <a:t>Wavelength:</a:t>
                </a:r>
                <a:r>
                  <a:rPr lang="cs-CZ" dirty="0"/>
                  <a:t>			</a:t>
                </a:r>
                <a:r>
                  <a:rPr lang="en-US" dirty="0"/>
                  <a:t>	</a:t>
                </a:r>
                <a14:m>
                  <m:oMath xmlns:m="http://schemas.openxmlformats.org/officeDocument/2006/math">
                    <m:r>
                      <a:rPr lang="en-GB">
                        <a:latin typeface="Cambria Math" panose="02040503050406030204" pitchFamily="18" charset="0"/>
                      </a:rPr>
                      <m:t>𝜆</m:t>
                    </m:r>
                    <m:r>
                      <a:rPr lang="en-GB">
                        <a:latin typeface="Cambria Math" panose="02040503050406030204" pitchFamily="18" charset="0"/>
                      </a:rPr>
                      <m:t>=632.8 </m:t>
                    </m:r>
                    <m:r>
                      <a:rPr lang="en-GB">
                        <a:latin typeface="Cambria Math" panose="02040503050406030204" pitchFamily="18" charset="0"/>
                      </a:rPr>
                      <m:t>𝑛𝑚</m:t>
                    </m:r>
                  </m:oMath>
                </a14:m>
                <a:endParaRPr lang="en-US" dirty="0"/>
              </a:p>
              <a:p>
                <a:pPr lvl="1">
                  <a:spcBef>
                    <a:spcPts val="0"/>
                  </a:spcBef>
                  <a:spcAft>
                    <a:spcPts val="0"/>
                  </a:spcAft>
                </a:pPr>
                <a:r>
                  <a:rPr lang="en-US" dirty="0"/>
                  <a:t>Radius o</a:t>
                </a:r>
                <a:r>
                  <a:rPr lang="cs-CZ" dirty="0"/>
                  <a:t>f</a:t>
                </a:r>
                <a:r>
                  <a:rPr lang="en-US" dirty="0"/>
                  <a:t> the ball lens (BL):</a:t>
                </a:r>
                <a:r>
                  <a:rPr lang="cs-CZ"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𝐵𝐿</m:t>
                        </m:r>
                      </m:sub>
                    </m:sSub>
                    <m:r>
                      <a:rPr lang="en-US" b="0" i="1" smtClean="0">
                        <a:latin typeface="Cambria Math" panose="02040503050406030204" pitchFamily="18" charset="0"/>
                      </a:rPr>
                      <m:t>=</m:t>
                    </m:r>
                    <m:r>
                      <a:rPr lang="cs-CZ" b="0" i="1" smtClean="0">
                        <a:latin typeface="Cambria Math" panose="02040503050406030204" pitchFamily="18" charset="0"/>
                      </a:rPr>
                      <m:t>5</m:t>
                    </m:r>
                    <m:r>
                      <a:rPr lang="en-US" b="0" i="1" smtClean="0">
                        <a:latin typeface="Cambria Math" panose="02040503050406030204" pitchFamily="18" charset="0"/>
                      </a:rPr>
                      <m:t> </m:t>
                    </m:r>
                    <m:r>
                      <a:rPr lang="en-US" b="0" i="1" smtClean="0">
                        <a:latin typeface="Cambria Math" panose="02040503050406030204" pitchFamily="18" charset="0"/>
                      </a:rPr>
                      <m:t>𝑚𝑚</m:t>
                    </m:r>
                  </m:oMath>
                </a14:m>
                <a:endParaRPr lang="cs-CZ" dirty="0"/>
              </a:p>
              <a:p>
                <a:pPr lvl="1">
                  <a:spcBef>
                    <a:spcPts val="0"/>
                  </a:spcBef>
                  <a:spcAft>
                    <a:spcPts val="0"/>
                  </a:spcAft>
                </a:pPr>
                <a:r>
                  <a:rPr lang="en-US" dirty="0"/>
                  <a:t>Refractive index of the BL:</a:t>
                </a:r>
                <a:r>
                  <a:rPr lang="cs-CZ" dirty="0"/>
                  <a:t>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=1.98</m:t>
                    </m:r>
                  </m:oMath>
                </a14:m>
                <a:endParaRPr lang="en-US" dirty="0"/>
              </a:p>
              <a:p>
                <a:pPr lvl="1">
                  <a:spcBef>
                    <a:spcPts val="0"/>
                  </a:spcBef>
                  <a:spcAft>
                    <a:spcPts val="0"/>
                  </a:spcAft>
                </a:pPr>
                <a:r>
                  <a:rPr lang="en-US" dirty="0"/>
                  <a:t>Focal length of the </a:t>
                </a:r>
                <a:r>
                  <a:rPr lang="en-GB" dirty="0"/>
                  <a:t>projection lens (</a:t>
                </a:r>
                <a:r>
                  <a:rPr lang="en-US" dirty="0"/>
                  <a:t>PL):</a:t>
                </a:r>
                <a:r>
                  <a:rPr lang="cs-CZ" dirty="0"/>
                  <a:t>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f</m:t>
                        </m:r>
                      </m:e>
                      <m:sub>
                        <m:r>
                          <m:rPr>
                            <m:sty m:val="p"/>
                          </m:rPr>
                          <a:rPr lang="en-US" b="0" i="0" smtClean="0">
                            <a:latin typeface="Cambria Math" panose="02040503050406030204" pitchFamily="18" charset="0"/>
                          </a:rPr>
                          <m:t>PL</m:t>
                        </m:r>
                      </m:sub>
                    </m:sSub>
                    <m:r>
                      <a:rPr lang="en-GB">
                        <a:latin typeface="Cambria Math" panose="02040503050406030204" pitchFamily="18" charset="0"/>
                      </a:rPr>
                      <m:t>=</m:t>
                    </m:r>
                    <m:r>
                      <a:rPr lang="cs-CZ" b="0" i="0" smtClean="0">
                        <a:latin typeface="Cambria Math" panose="02040503050406030204" pitchFamily="18" charset="0"/>
                      </a:rPr>
                      <m:t>106.7</m:t>
                    </m:r>
                    <m:r>
                      <a:rPr lang="en-GB">
                        <a:latin typeface="Cambria Math" panose="02040503050406030204" pitchFamily="18" charset="0"/>
                      </a:rPr>
                      <m:t> </m:t>
                    </m:r>
                    <m:r>
                      <a:rPr lang="en-GB">
                        <a:latin typeface="Cambria Math" panose="02040503050406030204" pitchFamily="18" charset="0"/>
                      </a:rPr>
                      <m:t>𝑚𝑚</m:t>
                    </m:r>
                  </m:oMath>
                </a14:m>
                <a:endParaRPr lang="cs-CZ" dirty="0"/>
              </a:p>
              <a:p>
                <a:pPr lvl="1">
                  <a:spcBef>
                    <a:spcPts val="0"/>
                  </a:spcBef>
                  <a:spcAft>
                    <a:spcPts val="0"/>
                  </a:spcAft>
                </a:pPr>
                <a:r>
                  <a:rPr lang="en-GB" dirty="0"/>
                  <a:t>Diameter of the PL aperture:</a:t>
                </a:r>
                <a:r>
                  <a:rPr lang="cs-CZ" dirty="0"/>
                  <a:t>		</a:t>
                </a:r>
                <a14:m>
                  <m:oMath xmlns:m="http://schemas.openxmlformats.org/officeDocument/2006/math">
                    <m:r>
                      <a:rPr lang="cs-CZ">
                        <a:latin typeface="Cambria Math" panose="02040503050406030204" pitchFamily="18" charset="0"/>
                      </a:rPr>
                      <m:t>𝐴</m:t>
                    </m:r>
                    <m:r>
                      <a:rPr lang="en-GB">
                        <a:latin typeface="Cambria Math" panose="02040503050406030204" pitchFamily="18" charset="0"/>
                      </a:rPr>
                      <m:t>=</m:t>
                    </m:r>
                    <m:r>
                      <a:rPr lang="cs-CZ" b="0" i="0" smtClean="0">
                        <a:latin typeface="Cambria Math" panose="02040503050406030204" pitchFamily="18" charset="0"/>
                      </a:rPr>
                      <m:t>38</m:t>
                    </m:r>
                    <m:r>
                      <a:rPr lang="en-GB">
                        <a:latin typeface="Cambria Math" panose="02040503050406030204" pitchFamily="18" charset="0"/>
                      </a:rPr>
                      <m:t> </m:t>
                    </m:r>
                    <m:r>
                      <a:rPr lang="en-GB">
                        <a:latin typeface="Cambria Math" panose="02040503050406030204" pitchFamily="18" charset="0"/>
                      </a:rPr>
                      <m:t>𝑚𝑚</m:t>
                    </m:r>
                  </m:oMath>
                </a14:m>
                <a:endParaRPr lang="en-US" dirty="0"/>
              </a:p>
              <a:p>
                <a:pPr lvl="1">
                  <a:spcBef>
                    <a:spcPts val="0"/>
                  </a:spcBef>
                  <a:spcAft>
                    <a:spcPts val="0"/>
                  </a:spcAft>
                </a:pPr>
                <a:r>
                  <a:rPr lang="en-US" dirty="0"/>
                  <a:t>Distance between BL and PL:</a:t>
                </a:r>
                <a:r>
                  <a:rPr lang="cs-CZ"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𝑃𝐿</m:t>
                        </m:r>
                      </m:sub>
                    </m:sSub>
                    <m:r>
                      <a:rPr lang="en-US" b="0" i="1" smtClean="0">
                        <a:latin typeface="Cambria Math" panose="02040503050406030204" pitchFamily="18" charset="0"/>
                      </a:rPr>
                      <m:t>=</m:t>
                    </m:r>
                    <m:r>
                      <a:rPr lang="cs-CZ" b="0" i="1" smtClean="0">
                        <a:latin typeface="Cambria Math" panose="02040503050406030204" pitchFamily="18" charset="0"/>
                      </a:rPr>
                      <m:t>100.6</m:t>
                    </m:r>
                    <m:r>
                      <a:rPr lang="en-US" b="0" i="1" smtClean="0">
                        <a:latin typeface="Cambria Math" panose="02040503050406030204" pitchFamily="18" charset="0"/>
                      </a:rPr>
                      <m:t> </m:t>
                    </m:r>
                    <m:r>
                      <a:rPr lang="en-US" b="0" i="1" smtClean="0">
                        <a:latin typeface="Cambria Math" panose="02040503050406030204" pitchFamily="18" charset="0"/>
                      </a:rPr>
                      <m:t>𝑚𝑚</m:t>
                    </m:r>
                  </m:oMath>
                </a14:m>
                <a:endParaRPr lang="cs-CZ" dirty="0"/>
              </a:p>
              <a:p>
                <a:pPr marL="0" lvl="1" indent="0">
                  <a:spcBef>
                    <a:spcPts val="0"/>
                  </a:spcBef>
                  <a:spcAft>
                    <a:spcPts val="0"/>
                  </a:spcAft>
                  <a:buNone/>
                </a:pPr>
                <a:endParaRPr lang="en-US" dirty="0"/>
              </a:p>
              <a:p>
                <a:pPr lvl="1">
                  <a:spcBef>
                    <a:spcPts val="0"/>
                  </a:spcBef>
                  <a:spcAft>
                    <a:spcPts val="0"/>
                  </a:spcAft>
                </a:pPr>
                <a:endParaRPr lang="en-US" dirty="0"/>
              </a:p>
              <a:p>
                <a:pPr lvl="1">
                  <a:spcBef>
                    <a:spcPts val="0"/>
                  </a:spcBef>
                  <a:spcAft>
                    <a:spcPts val="0"/>
                  </a:spcAft>
                </a:pPr>
                <a:endParaRPr lang="en-US" b="0" dirty="0"/>
              </a:p>
              <a:p>
                <a:pPr lvl="1">
                  <a:spcBef>
                    <a:spcPts val="0"/>
                  </a:spcBef>
                  <a:spcAft>
                    <a:spcPts val="0"/>
                  </a:spcAft>
                </a:pPr>
                <a:endParaRPr lang="en-US" dirty="0"/>
              </a:p>
              <a:p>
                <a:pPr lvl="1">
                  <a:spcBef>
                    <a:spcPts val="0"/>
                  </a:spcBef>
                  <a:spcAft>
                    <a:spcPts val="0"/>
                  </a:spcAft>
                </a:pPr>
                <a:endParaRPr lang="en-US" dirty="0"/>
              </a:p>
            </p:txBody>
          </p:sp>
        </mc:Choice>
        <mc:Fallback xmlns="">
          <p:sp>
            <p:nvSpPr>
              <p:cNvPr id="16" name="Zástupný obsah 1">
                <a:extLst>
                  <a:ext uri="{FF2B5EF4-FFF2-40B4-BE49-F238E27FC236}">
                    <a16:creationId xmlns:a16="http://schemas.microsoft.com/office/drawing/2014/main" id="{66BC0ADE-4E0B-7472-69FF-0649FB8DFA74}"/>
                  </a:ext>
                </a:extLst>
              </p:cNvPr>
              <p:cNvSpPr>
                <a:spLocks noGrp="1" noRot="1" noChangeAspect="1" noMove="1" noResize="1" noEditPoints="1" noAdjustHandles="1" noChangeArrowheads="1" noChangeShapeType="1" noTextEdit="1"/>
              </p:cNvSpPr>
              <p:nvPr>
                <p:ph idx="1"/>
              </p:nvPr>
            </p:nvSpPr>
            <p:spPr>
              <a:xfrm>
                <a:off x="407988" y="1592263"/>
                <a:ext cx="6661814" cy="2201256"/>
              </a:xfrm>
              <a:blipFill>
                <a:blip r:embed="rId5"/>
                <a:stretch>
                  <a:fillRect l="-2196" t="-3601"/>
                </a:stretch>
              </a:blipFill>
            </p:spPr>
            <p:txBody>
              <a:bodyPr/>
              <a:lstStyle/>
              <a:p>
                <a:r>
                  <a:rPr lang="en-US">
                    <a:noFill/>
                  </a:rPr>
                  <a:t> </a:t>
                </a:r>
              </a:p>
            </p:txBody>
          </p:sp>
        </mc:Fallback>
      </mc:AlternateContent>
      <p:sp>
        <p:nvSpPr>
          <p:cNvPr id="19" name="Zástupný obsah 1">
            <a:extLst>
              <a:ext uri="{FF2B5EF4-FFF2-40B4-BE49-F238E27FC236}">
                <a16:creationId xmlns:a16="http://schemas.microsoft.com/office/drawing/2014/main" id="{24A9D6F0-49FE-2B6A-F096-8B2B290A4B62}"/>
              </a:ext>
            </a:extLst>
          </p:cNvPr>
          <p:cNvSpPr txBox="1">
            <a:spLocks/>
          </p:cNvSpPr>
          <p:nvPr/>
        </p:nvSpPr>
        <p:spPr>
          <a:xfrm>
            <a:off x="7123098" y="1591890"/>
            <a:ext cx="4748734" cy="453228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US" sz="1800" b="0" dirty="0"/>
              <a:t>Generated field in the plane immediately after SLB generator</a:t>
            </a:r>
            <a:endParaRPr lang="en-US" dirty="0"/>
          </a:p>
          <a:p>
            <a:pPr lvl="1">
              <a:spcBef>
                <a:spcPts val="0"/>
              </a:spcBef>
              <a:spcAft>
                <a:spcPts val="0"/>
              </a:spcAft>
            </a:pPr>
            <a:endParaRPr lang="en-US" dirty="0"/>
          </a:p>
          <a:p>
            <a:pPr lvl="1">
              <a:spcBef>
                <a:spcPts val="0"/>
              </a:spcBef>
              <a:spcAft>
                <a:spcPts val="0"/>
              </a:spcAft>
            </a:pPr>
            <a:endParaRPr lang="en-US" dirty="0"/>
          </a:p>
          <a:p>
            <a:pPr lvl="1">
              <a:spcBef>
                <a:spcPts val="0"/>
              </a:spcBef>
              <a:spcAft>
                <a:spcPts val="0"/>
              </a:spcAft>
            </a:pPr>
            <a:endParaRPr lang="en-US" dirty="0"/>
          </a:p>
        </p:txBody>
      </p:sp>
      <p:cxnSp>
        <p:nvCxnSpPr>
          <p:cNvPr id="7" name="Přímá spojnice se šipkou 6">
            <a:extLst>
              <a:ext uri="{FF2B5EF4-FFF2-40B4-BE49-F238E27FC236}">
                <a16:creationId xmlns:a16="http://schemas.microsoft.com/office/drawing/2014/main" id="{8B658948-F065-BA24-9265-B2CB87EB8852}"/>
              </a:ext>
            </a:extLst>
          </p:cNvPr>
          <p:cNvCxnSpPr>
            <a:cxnSpLocks/>
          </p:cNvCxnSpPr>
          <p:nvPr/>
        </p:nvCxnSpPr>
        <p:spPr>
          <a:xfrm>
            <a:off x="8575621" y="3832127"/>
            <a:ext cx="73474" cy="1529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TextovéPole 11">
                <a:extLst>
                  <a:ext uri="{FF2B5EF4-FFF2-40B4-BE49-F238E27FC236}">
                    <a16:creationId xmlns:a16="http://schemas.microsoft.com/office/drawing/2014/main" id="{57AA38F8-A475-2679-149B-BDEFA1AD871E}"/>
                  </a:ext>
                </a:extLst>
              </p:cNvPr>
              <p:cNvSpPr txBox="1"/>
              <p:nvPr/>
            </p:nvSpPr>
            <p:spPr>
              <a:xfrm>
                <a:off x="7679967" y="4291392"/>
                <a:ext cx="887160" cy="492443"/>
              </a:xfrm>
              <a:prstGeom prst="rect">
                <a:avLst/>
              </a:prstGeom>
              <a:noFill/>
            </p:spPr>
            <p:txBody>
              <a:bodyPr wrap="square" lIns="0" tIns="0" rIns="0" bIns="0" rtlCol="0">
                <a:spAutoFit/>
              </a:bodyPr>
              <a:lstStyle/>
              <a:p>
                <a:pPr algn="l"/>
                <a:r>
                  <a:rPr lang="en-US" sz="1600" dirty="0"/>
                  <a:t>Phase</a:t>
                </a:r>
                <a:r>
                  <a:rPr lang="cs-CZ" sz="1600" dirty="0"/>
                  <a:t> </a:t>
                </a:r>
                <a:r>
                  <a:rPr lang="en-US" sz="1600" dirty="0"/>
                  <a:t>for</a:t>
                </a:r>
                <a:r>
                  <a:rPr lang="cs-CZ" sz="1600" dirty="0"/>
                  <a:t> </a:t>
                </a: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=0 </m:t>
                    </m:r>
                    <m:r>
                      <a:rPr lang="en-US" sz="1600" b="0" i="1" smtClean="0">
                        <a:latin typeface="Cambria Math" panose="02040503050406030204" pitchFamily="18" charset="0"/>
                      </a:rPr>
                      <m:t>𝑚𝑚</m:t>
                    </m:r>
                  </m:oMath>
                </a14:m>
                <a:endParaRPr lang="en-US" sz="1600" dirty="0"/>
              </a:p>
            </p:txBody>
          </p:sp>
        </mc:Choice>
        <mc:Fallback xmlns="">
          <p:sp>
            <p:nvSpPr>
              <p:cNvPr id="12" name="TextovéPole 11">
                <a:extLst>
                  <a:ext uri="{FF2B5EF4-FFF2-40B4-BE49-F238E27FC236}">
                    <a16:creationId xmlns:a16="http://schemas.microsoft.com/office/drawing/2014/main" id="{57AA38F8-A475-2679-149B-BDEFA1AD871E}"/>
                  </a:ext>
                </a:extLst>
              </p:cNvPr>
              <p:cNvSpPr txBox="1">
                <a:spLocks noRot="1" noChangeAspect="1" noMove="1" noResize="1" noEditPoints="1" noAdjustHandles="1" noChangeArrowheads="1" noChangeShapeType="1" noTextEdit="1"/>
              </p:cNvSpPr>
              <p:nvPr/>
            </p:nvSpPr>
            <p:spPr>
              <a:xfrm>
                <a:off x="7679967" y="4291392"/>
                <a:ext cx="887160" cy="492443"/>
              </a:xfrm>
              <a:prstGeom prst="rect">
                <a:avLst/>
              </a:prstGeom>
              <a:blipFill>
                <a:blip r:embed="rId6"/>
                <a:stretch>
                  <a:fillRect l="-14483" t="-13580" r="-11724" b="-12346"/>
                </a:stretch>
              </a:blipFill>
            </p:spPr>
            <p:txBody>
              <a:bodyPr/>
              <a:lstStyle/>
              <a:p>
                <a:r>
                  <a:rPr lang="en-US">
                    <a:noFill/>
                  </a:rPr>
                  <a:t> </a:t>
                </a:r>
              </a:p>
            </p:txBody>
          </p:sp>
        </mc:Fallback>
      </mc:AlternateContent>
      <p:cxnSp>
        <p:nvCxnSpPr>
          <p:cNvPr id="25" name="Přímá spojnice se šipkou 24">
            <a:extLst>
              <a:ext uri="{FF2B5EF4-FFF2-40B4-BE49-F238E27FC236}">
                <a16:creationId xmlns:a16="http://schemas.microsoft.com/office/drawing/2014/main" id="{E7C878DB-0051-6155-4F1B-F12511F87CDA}"/>
              </a:ext>
            </a:extLst>
          </p:cNvPr>
          <p:cNvCxnSpPr>
            <a:cxnSpLocks/>
          </p:cNvCxnSpPr>
          <p:nvPr/>
        </p:nvCxnSpPr>
        <p:spPr>
          <a:xfrm flipH="1">
            <a:off x="9421137" y="3858032"/>
            <a:ext cx="678884" cy="1737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ovéPole 25">
                <a:extLst>
                  <a:ext uri="{FF2B5EF4-FFF2-40B4-BE49-F238E27FC236}">
                    <a16:creationId xmlns:a16="http://schemas.microsoft.com/office/drawing/2014/main" id="{6DFB24E6-711E-B53F-7264-92CF09C3AC8A}"/>
                  </a:ext>
                </a:extLst>
              </p:cNvPr>
              <p:cNvSpPr txBox="1"/>
              <p:nvPr/>
            </p:nvSpPr>
            <p:spPr>
              <a:xfrm>
                <a:off x="9930830" y="4338637"/>
                <a:ext cx="1746760" cy="492443"/>
              </a:xfrm>
              <a:prstGeom prst="rect">
                <a:avLst/>
              </a:prstGeom>
              <a:noFill/>
            </p:spPr>
            <p:txBody>
              <a:bodyPr wrap="square" lIns="0" tIns="0" rIns="0" bIns="0" rtlCol="0">
                <a:spAutoFit/>
              </a:bodyPr>
              <a:lstStyle/>
              <a:p>
                <a:pPr algn="l"/>
                <a:r>
                  <a:rPr lang="en-US" sz="1600" dirty="0"/>
                  <a:t>Amplitude of the field for</a:t>
                </a:r>
                <a:r>
                  <a:rPr lang="cs-CZ" sz="1600" dirty="0"/>
                  <a:t> </a:t>
                </a: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=0 </m:t>
                    </m:r>
                    <m:r>
                      <a:rPr lang="en-US" sz="1600" b="0" i="1" smtClean="0">
                        <a:latin typeface="Cambria Math" panose="02040503050406030204" pitchFamily="18" charset="0"/>
                      </a:rPr>
                      <m:t>𝑚𝑚</m:t>
                    </m:r>
                  </m:oMath>
                </a14:m>
                <a:endParaRPr lang="en-US" sz="1600" dirty="0"/>
              </a:p>
            </p:txBody>
          </p:sp>
        </mc:Choice>
        <mc:Fallback xmlns="">
          <p:sp>
            <p:nvSpPr>
              <p:cNvPr id="26" name="TextovéPole 25">
                <a:extLst>
                  <a:ext uri="{FF2B5EF4-FFF2-40B4-BE49-F238E27FC236}">
                    <a16:creationId xmlns:a16="http://schemas.microsoft.com/office/drawing/2014/main" id="{6DFB24E6-711E-B53F-7264-92CF09C3AC8A}"/>
                  </a:ext>
                </a:extLst>
              </p:cNvPr>
              <p:cNvSpPr txBox="1">
                <a:spLocks noRot="1" noChangeAspect="1" noMove="1" noResize="1" noEditPoints="1" noAdjustHandles="1" noChangeArrowheads="1" noChangeShapeType="1" noTextEdit="1"/>
              </p:cNvSpPr>
              <p:nvPr/>
            </p:nvSpPr>
            <p:spPr>
              <a:xfrm>
                <a:off x="9930830" y="4338637"/>
                <a:ext cx="1746760" cy="492443"/>
              </a:xfrm>
              <a:prstGeom prst="rect">
                <a:avLst/>
              </a:prstGeom>
              <a:blipFill>
                <a:blip r:embed="rId7"/>
                <a:stretch>
                  <a:fillRect l="-6969" t="-13580" b="-23457"/>
                </a:stretch>
              </a:blipFill>
            </p:spPr>
            <p:txBody>
              <a:bodyPr/>
              <a:lstStyle/>
              <a:p>
                <a:r>
                  <a:rPr lang="en-US">
                    <a:noFill/>
                  </a:rPr>
                  <a:t> </a:t>
                </a:r>
              </a:p>
            </p:txBody>
          </p:sp>
        </mc:Fallback>
      </mc:AlternateContent>
      <p:grpSp>
        <p:nvGrpSpPr>
          <p:cNvPr id="10" name="Skupina 9">
            <a:extLst>
              <a:ext uri="{FF2B5EF4-FFF2-40B4-BE49-F238E27FC236}">
                <a16:creationId xmlns:a16="http://schemas.microsoft.com/office/drawing/2014/main" id="{063D310D-3BE2-FFDD-F885-6CEB8072C44E}"/>
              </a:ext>
            </a:extLst>
          </p:cNvPr>
          <p:cNvGrpSpPr/>
          <p:nvPr/>
        </p:nvGrpSpPr>
        <p:grpSpPr>
          <a:xfrm>
            <a:off x="3426781" y="1844824"/>
            <a:ext cx="6866079" cy="2749202"/>
            <a:chOff x="3426781" y="1844824"/>
            <a:chExt cx="6866079" cy="2749202"/>
          </a:xfrm>
        </p:grpSpPr>
        <p:cxnSp>
          <p:nvCxnSpPr>
            <p:cNvPr id="22" name="Přímá spojnice 21">
              <a:extLst>
                <a:ext uri="{FF2B5EF4-FFF2-40B4-BE49-F238E27FC236}">
                  <a16:creationId xmlns:a16="http://schemas.microsoft.com/office/drawing/2014/main" id="{4D75A07A-BF28-7638-521F-0E1A15CF16AD}"/>
                </a:ext>
              </a:extLst>
            </p:cNvPr>
            <p:cNvCxnSpPr>
              <a:cxnSpLocks/>
            </p:cNvCxnSpPr>
            <p:nvPr/>
          </p:nvCxnSpPr>
          <p:spPr>
            <a:xfrm>
              <a:off x="3427261" y="3647876"/>
              <a:ext cx="0" cy="94615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Přímá spojnice 22">
              <a:extLst>
                <a:ext uri="{FF2B5EF4-FFF2-40B4-BE49-F238E27FC236}">
                  <a16:creationId xmlns:a16="http://schemas.microsoft.com/office/drawing/2014/main" id="{A65A29A1-FD07-E53D-38A3-165A3EDCF835}"/>
                </a:ext>
              </a:extLst>
            </p:cNvPr>
            <p:cNvCxnSpPr>
              <a:cxnSpLocks/>
            </p:cNvCxnSpPr>
            <p:nvPr/>
          </p:nvCxnSpPr>
          <p:spPr>
            <a:xfrm flipH="1">
              <a:off x="9681844" y="1844824"/>
              <a:ext cx="611016"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Volný tvar: obrazec 1">
              <a:extLst>
                <a:ext uri="{FF2B5EF4-FFF2-40B4-BE49-F238E27FC236}">
                  <a16:creationId xmlns:a16="http://schemas.microsoft.com/office/drawing/2014/main" id="{0BB465A9-8E80-76CD-293A-0546B064A52A}"/>
                </a:ext>
              </a:extLst>
            </p:cNvPr>
            <p:cNvSpPr/>
            <p:nvPr/>
          </p:nvSpPr>
          <p:spPr>
            <a:xfrm>
              <a:off x="3426781" y="1855433"/>
              <a:ext cx="6844683" cy="1938086"/>
            </a:xfrm>
            <a:custGeom>
              <a:avLst/>
              <a:gdLst>
                <a:gd name="connsiteX0" fmla="*/ 0 w 6844683"/>
                <a:gd name="connsiteY0" fmla="*/ 1802167 h 1938086"/>
                <a:gd name="connsiteX1" fmla="*/ 2032986 w 6844683"/>
                <a:gd name="connsiteY1" fmla="*/ 1846555 h 1938086"/>
                <a:gd name="connsiteX2" fmla="*/ 3320248 w 6844683"/>
                <a:gd name="connsiteY2" fmla="*/ 1837678 h 1938086"/>
                <a:gd name="connsiteX3" fmla="*/ 3666477 w 6844683"/>
                <a:gd name="connsiteY3" fmla="*/ 541538 h 1938086"/>
                <a:gd name="connsiteX4" fmla="*/ 6249879 w 6844683"/>
                <a:gd name="connsiteY4" fmla="*/ 435006 h 1938086"/>
                <a:gd name="connsiteX5" fmla="*/ 6844683 w 6844683"/>
                <a:gd name="connsiteY5" fmla="*/ 0 h 193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683" h="1938086">
                  <a:moveTo>
                    <a:pt x="0" y="1802167"/>
                  </a:moveTo>
                  <a:lnTo>
                    <a:pt x="2032986" y="1846555"/>
                  </a:lnTo>
                  <a:cubicBezTo>
                    <a:pt x="2586361" y="1852474"/>
                    <a:pt x="3048000" y="2055181"/>
                    <a:pt x="3320248" y="1837678"/>
                  </a:cubicBezTo>
                  <a:cubicBezTo>
                    <a:pt x="3592496" y="1620175"/>
                    <a:pt x="3178205" y="775317"/>
                    <a:pt x="3666477" y="541538"/>
                  </a:cubicBezTo>
                  <a:cubicBezTo>
                    <a:pt x="4154749" y="307759"/>
                    <a:pt x="5720178" y="525262"/>
                    <a:pt x="6249879" y="435006"/>
                  </a:cubicBezTo>
                  <a:cubicBezTo>
                    <a:pt x="6779580" y="344750"/>
                    <a:pt x="6785499" y="66582"/>
                    <a:pt x="6844683" y="0"/>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Zástupný obsah 1">
            <a:extLst>
              <a:ext uri="{FF2B5EF4-FFF2-40B4-BE49-F238E27FC236}">
                <a16:creationId xmlns:a16="http://schemas.microsoft.com/office/drawing/2014/main" id="{9511ADFC-F37B-2FED-F3CE-1BE6280F4766}"/>
              </a:ext>
            </a:extLst>
          </p:cNvPr>
          <p:cNvSpPr txBox="1">
            <a:spLocks/>
          </p:cNvSpPr>
          <p:nvPr/>
        </p:nvSpPr>
        <p:spPr>
          <a:xfrm>
            <a:off x="402990" y="4783835"/>
            <a:ext cx="6661814" cy="144694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spcBef>
                <a:spcPts val="0"/>
              </a:spcBef>
              <a:spcAft>
                <a:spcPts val="0"/>
              </a:spcAft>
            </a:pPr>
            <a:r>
              <a:rPr lang="en-GB" dirty="0"/>
              <a:t>The environmental non-homogeneity is described by the refractive index distribution in the models used.</a:t>
            </a:r>
            <a:endParaRPr lang="cs-CZ" dirty="0"/>
          </a:p>
          <a:p>
            <a:pPr lvl="1">
              <a:spcBef>
                <a:spcPts val="0"/>
              </a:spcBef>
              <a:spcAft>
                <a:spcPts val="0"/>
              </a:spcAft>
            </a:pPr>
            <a:r>
              <a:rPr lang="en-GB" dirty="0"/>
              <a:t>For simplicity, the models consider only temperature dependence and not pressure, humidity, etc., which are at least an order of magnitude less sensitive. </a:t>
            </a:r>
            <a:endParaRPr lang="en-US" dirty="0"/>
          </a:p>
          <a:p>
            <a:pPr lvl="1">
              <a:spcBef>
                <a:spcPts val="0"/>
              </a:spcBef>
              <a:spcAft>
                <a:spcPts val="0"/>
              </a:spcAft>
            </a:pPr>
            <a:endParaRPr lang="en-US" dirty="0"/>
          </a:p>
          <a:p>
            <a:pPr lvl="1">
              <a:spcBef>
                <a:spcPts val="0"/>
              </a:spcBef>
              <a:spcAft>
                <a:spcPts val="0"/>
              </a:spcAft>
            </a:pPr>
            <a:endParaRPr lang="en-US" dirty="0"/>
          </a:p>
          <a:p>
            <a:pPr lvl="1">
              <a:spcBef>
                <a:spcPts val="0"/>
              </a:spcBef>
              <a:spcAft>
                <a:spcPts val="0"/>
              </a:spcAft>
            </a:pPr>
            <a:endParaRPr lang="en-US" dirty="0"/>
          </a:p>
          <a:p>
            <a:pPr lvl="1">
              <a:spcBef>
                <a:spcPts val="0"/>
              </a:spcBef>
              <a:spcAft>
                <a:spcPts val="0"/>
              </a:spcAft>
            </a:pPr>
            <a:endParaRPr lang="en-US" dirty="0"/>
          </a:p>
        </p:txBody>
      </p:sp>
    </p:spTree>
    <p:extLst>
      <p:ext uri="{BB962C8B-B14F-4D97-AF65-F5344CB8AC3E}">
        <p14:creationId xmlns:p14="http://schemas.microsoft.com/office/powerpoint/2010/main" val="1733455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9" grpId="0"/>
      <p:bldP spid="12" grpId="0"/>
      <p:bldP spid="26"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ek 10">
            <a:extLst>
              <a:ext uri="{FF2B5EF4-FFF2-40B4-BE49-F238E27FC236}">
                <a16:creationId xmlns:a16="http://schemas.microsoft.com/office/drawing/2014/main" id="{28926F51-4B1E-5400-13A8-67A035BC740D}"/>
              </a:ext>
            </a:extLst>
          </p:cNvPr>
          <p:cNvPicPr>
            <a:picLocks noChangeAspect="1"/>
          </p:cNvPicPr>
          <p:nvPr/>
        </p:nvPicPr>
        <p:blipFill>
          <a:blip r:embed="rId2"/>
          <a:stretch>
            <a:fillRect/>
          </a:stretch>
        </p:blipFill>
        <p:spPr>
          <a:xfrm>
            <a:off x="456197" y="4663372"/>
            <a:ext cx="5058351" cy="1587534"/>
          </a:xfrm>
          <a:prstGeom prst="rect">
            <a:avLst/>
          </a:prstGeom>
        </p:spPr>
      </p:pic>
      <p:sp>
        <p:nvSpPr>
          <p:cNvPr id="3" name="Nadpis 2">
            <a:extLst>
              <a:ext uri="{FF2B5EF4-FFF2-40B4-BE49-F238E27FC236}">
                <a16:creationId xmlns:a16="http://schemas.microsoft.com/office/drawing/2014/main" id="{90E90259-EBCD-EDBF-2A7C-946680E30DE2}"/>
              </a:ext>
            </a:extLst>
          </p:cNvPr>
          <p:cNvSpPr>
            <a:spLocks noGrp="1"/>
          </p:cNvSpPr>
          <p:nvPr>
            <p:ph type="title"/>
          </p:nvPr>
        </p:nvSpPr>
        <p:spPr/>
        <p:txBody>
          <a:bodyPr/>
          <a:lstStyle/>
          <a:p>
            <a:r>
              <a:rPr lang="en-GB" dirty="0"/>
              <a:t>Model case with linear change of temperature</a:t>
            </a:r>
            <a:endParaRPr lang="en-US" dirty="0"/>
          </a:p>
        </p:txBody>
      </p:sp>
      <p:sp>
        <p:nvSpPr>
          <p:cNvPr id="4" name="Zástupný symbol pro datum 3">
            <a:extLst>
              <a:ext uri="{FF2B5EF4-FFF2-40B4-BE49-F238E27FC236}">
                <a16:creationId xmlns:a16="http://schemas.microsoft.com/office/drawing/2014/main" id="{48004E6D-1295-44E5-36BE-8B52C00862B8}"/>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B0FCDCE7-B0EB-37C4-AAB3-FA824180E10E}"/>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539EF76-5F5B-FE3A-654F-DC564BC8C0C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15" name="Obrázek 14">
            <a:extLst>
              <a:ext uri="{FF2B5EF4-FFF2-40B4-BE49-F238E27FC236}">
                <a16:creationId xmlns:a16="http://schemas.microsoft.com/office/drawing/2014/main" id="{A06E54CF-CD69-7252-B5FA-D82EA5528D10}"/>
              </a:ext>
            </a:extLst>
          </p:cNvPr>
          <p:cNvPicPr>
            <a:picLocks noChangeAspect="1"/>
          </p:cNvPicPr>
          <p:nvPr/>
        </p:nvPicPr>
        <p:blipFill>
          <a:blip r:embed="rId3"/>
          <a:stretch>
            <a:fillRect/>
          </a:stretch>
        </p:blipFill>
        <p:spPr>
          <a:xfrm>
            <a:off x="6960462" y="1280660"/>
            <a:ext cx="5058352" cy="1587534"/>
          </a:xfrm>
          <a:prstGeom prst="rect">
            <a:avLst/>
          </a:prstGeom>
        </p:spPr>
      </p:pic>
      <p:pic>
        <p:nvPicPr>
          <p:cNvPr id="18" name="Obrázek 17">
            <a:extLst>
              <a:ext uri="{FF2B5EF4-FFF2-40B4-BE49-F238E27FC236}">
                <a16:creationId xmlns:a16="http://schemas.microsoft.com/office/drawing/2014/main" id="{DC49FF61-808C-9025-64AB-4CB2B88F3D77}"/>
              </a:ext>
            </a:extLst>
          </p:cNvPr>
          <p:cNvPicPr>
            <a:picLocks noChangeAspect="1"/>
          </p:cNvPicPr>
          <p:nvPr/>
        </p:nvPicPr>
        <p:blipFill>
          <a:blip r:embed="rId4"/>
          <a:stretch>
            <a:fillRect/>
          </a:stretch>
        </p:blipFill>
        <p:spPr>
          <a:xfrm>
            <a:off x="6960096" y="3075838"/>
            <a:ext cx="5058352" cy="1587534"/>
          </a:xfrm>
          <a:prstGeom prst="rect">
            <a:avLst/>
          </a:prstGeom>
        </p:spPr>
      </p:pic>
      <mc:AlternateContent xmlns:mc="http://schemas.openxmlformats.org/markup-compatibility/2006" xmlns:a14="http://schemas.microsoft.com/office/drawing/2010/main">
        <mc:Choice Requires="a14">
          <p:sp>
            <p:nvSpPr>
              <p:cNvPr id="20" name="Zástupný obsah 19">
                <a:extLst>
                  <a:ext uri="{FF2B5EF4-FFF2-40B4-BE49-F238E27FC236}">
                    <a16:creationId xmlns:a16="http://schemas.microsoft.com/office/drawing/2014/main" id="{49ED721F-FB72-0590-8A36-969A9813C646}"/>
                  </a:ext>
                </a:extLst>
              </p:cNvPr>
              <p:cNvSpPr>
                <a:spLocks noGrp="1"/>
              </p:cNvSpPr>
              <p:nvPr>
                <p:ph idx="1"/>
              </p:nvPr>
            </p:nvSpPr>
            <p:spPr>
              <a:xfrm>
                <a:off x="407989" y="1592263"/>
                <a:ext cx="6696123" cy="3071109"/>
              </a:xfrm>
            </p:spPr>
            <p:txBody>
              <a:bodyPr/>
              <a:lstStyle/>
              <a:p>
                <a:pPr marL="342900" indent="-342900">
                  <a:lnSpc>
                    <a:spcPct val="100000"/>
                  </a:lnSpc>
                  <a:spcBef>
                    <a:spcPts val="0"/>
                  </a:spcBef>
                  <a:spcAft>
                    <a:spcPts val="0"/>
                  </a:spcAft>
                  <a:buFont typeface="Arial" panose="020B0604020202020204" pitchFamily="34" charset="0"/>
                  <a:buChar char="•"/>
                </a:pPr>
                <a:r>
                  <a:rPr lang="en-GB" sz="1800" b="0" dirty="0"/>
                  <a:t>Linear temperature change with vertical y-axis.</a:t>
                </a:r>
                <a:endParaRPr lang="cs-CZ" sz="1800" b="0" dirty="0"/>
              </a:p>
              <a:p>
                <a:pPr marL="342900" indent="-342900">
                  <a:lnSpc>
                    <a:spcPct val="100000"/>
                  </a:lnSpc>
                  <a:spcBef>
                    <a:spcPts val="0"/>
                  </a:spcBef>
                  <a:spcAft>
                    <a:spcPts val="0"/>
                  </a:spcAft>
                  <a:buFont typeface="Arial" panose="020B0604020202020204" pitchFamily="34" charset="0"/>
                  <a:buChar char="•"/>
                </a:pPr>
                <a:r>
                  <a:rPr lang="en-US" sz="1800" b="0" dirty="0"/>
                  <a:t>Temperature gradient</a:t>
                </a:r>
                <a:r>
                  <a:rPr lang="cs-CZ" sz="1800" b="0" dirty="0"/>
                  <a:t> </a:t>
                </a:r>
                <a:r>
                  <a:rPr lang="cs-CZ" sz="1800" b="0" dirty="0" err="1"/>
                  <a:t>is</a:t>
                </a:r>
                <a:r>
                  <a:rPr lang="en-US" sz="1800" b="0" dirty="0"/>
                  <a:t> 1°</a:t>
                </a:r>
                <a:r>
                  <a:rPr lang="cs-CZ" sz="1800" b="0" dirty="0"/>
                  <a:t>C per </a:t>
                </a:r>
                <a:r>
                  <a:rPr lang="en-US" sz="1800" b="0" dirty="0"/>
                  <a:t>3 m of altitude.</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The trajectory of the optical beam has a natural sag in a given environment. </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The reference line is the line between the first and the last point of the centre of the </a:t>
                </a:r>
                <a:r>
                  <a:rPr lang="cs-CZ" sz="1800" b="0" dirty="0"/>
                  <a:t>o</a:t>
                </a:r>
                <a:r>
                  <a:rPr lang="en-GB" sz="1800" b="0" dirty="0" err="1"/>
                  <a:t>ptical</a:t>
                </a:r>
                <a:r>
                  <a:rPr lang="en-GB" sz="1800" b="0" dirty="0"/>
                  <a:t> </a:t>
                </a:r>
                <a:r>
                  <a:rPr lang="cs-CZ" sz="1800" b="0" dirty="0"/>
                  <a:t>b</a:t>
                </a:r>
                <a:r>
                  <a:rPr lang="en-GB" sz="1800" b="0" dirty="0" err="1"/>
                  <a:t>eam</a:t>
                </a:r>
                <a:r>
                  <a:rPr lang="en-GB" sz="1800" b="0" dirty="0"/>
                  <a:t>.</a:t>
                </a:r>
                <a:endParaRPr lang="cs-CZ" sz="1800" b="0" dirty="0"/>
              </a:p>
              <a:p>
                <a:pPr marL="666900" lvl="1" indent="-342900">
                  <a:spcBef>
                    <a:spcPts val="0"/>
                  </a:spcBef>
                  <a:spcAft>
                    <a:spcPts val="0"/>
                  </a:spcAft>
                  <a:buFont typeface="Arial" panose="020B0604020202020204" pitchFamily="34" charset="0"/>
                  <a:buChar char="•"/>
                </a:pPr>
                <a:r>
                  <a:rPr lang="en-GB" sz="1500" b="0" dirty="0"/>
                  <a:t>An Offset of the optical beam trajectories from the reference line was observed.</a:t>
                </a:r>
                <a:endParaRPr lang="en-US" sz="1500" b="0" dirty="0"/>
              </a:p>
              <a:p>
                <a:pPr marL="342900" indent="-342900">
                  <a:lnSpc>
                    <a:spcPct val="100000"/>
                  </a:lnSpc>
                  <a:spcBef>
                    <a:spcPts val="0"/>
                  </a:spcBef>
                  <a:spcAft>
                    <a:spcPts val="0"/>
                  </a:spcAft>
                  <a:buFont typeface="Arial" panose="020B0604020202020204" pitchFamily="34" charset="0"/>
                  <a:buChar char="•"/>
                </a:pPr>
                <a:r>
                  <a:rPr lang="en-GB" sz="1800" b="0" dirty="0"/>
                  <a:t>Observed deviations </a:t>
                </a:r>
                <a14:m>
                  <m:oMath xmlns:m="http://schemas.openxmlformats.org/officeDocument/2006/math">
                    <m:r>
                      <m:rPr>
                        <m:sty m:val="p"/>
                      </m:rPr>
                      <a:rPr lang="cs-CZ" sz="1800" b="0" i="0" dirty="0" smtClean="0">
                        <a:latin typeface="Cambria Math" panose="02040503050406030204" pitchFamily="18" charset="0"/>
                      </a:rPr>
                      <m:t>Δ</m:t>
                    </m:r>
                    <m:r>
                      <a:rPr lang="cs-CZ" sz="1800" b="0" i="1" dirty="0" smtClean="0">
                        <a:latin typeface="Cambria Math" panose="02040503050406030204" pitchFamily="18" charset="0"/>
                      </a:rPr>
                      <m:t>𝑦</m:t>
                    </m:r>
                  </m:oMath>
                </a14:m>
                <a:r>
                  <a:rPr lang="en-GB" sz="1800" b="0" dirty="0"/>
                  <a:t> between trajectories calculated using the </a:t>
                </a:r>
                <a:r>
                  <a:rPr lang="en-GB" sz="1800" b="0" dirty="0" err="1"/>
                  <a:t>Eikonal</a:t>
                </a:r>
                <a:r>
                  <a:rPr lang="en-GB" sz="1800" b="0" dirty="0"/>
                  <a:t> equation and the GDI.</a:t>
                </a:r>
                <a:endParaRPr lang="cs-CZ" sz="1800" b="0" dirty="0"/>
              </a:p>
              <a:p>
                <a:pPr marL="666900" lvl="1" indent="-342900">
                  <a:spcBef>
                    <a:spcPts val="0"/>
                  </a:spcBef>
                  <a:spcAft>
                    <a:spcPts val="0"/>
                  </a:spcAft>
                  <a:buFont typeface="Arial" panose="020B0604020202020204" pitchFamily="34" charset="0"/>
                  <a:buChar char="•"/>
                </a:pPr>
                <a:r>
                  <a:rPr lang="en-GB" sz="1500" dirty="0"/>
                  <a:t>The deviations of </a:t>
                </a:r>
                <a14:m>
                  <m:oMath xmlns:m="http://schemas.openxmlformats.org/officeDocument/2006/math">
                    <m:r>
                      <m:rPr>
                        <m:sty m:val="p"/>
                      </m:rPr>
                      <a:rPr lang="cs-CZ" sz="1500" b="0" i="0" smtClean="0">
                        <a:latin typeface="Cambria Math" panose="02040503050406030204" pitchFamily="18" charset="0"/>
                      </a:rPr>
                      <m:t>Δ</m:t>
                    </m:r>
                    <m:r>
                      <a:rPr lang="cs-CZ" sz="1500" b="0" i="1" smtClean="0">
                        <a:latin typeface="Cambria Math" panose="02040503050406030204" pitchFamily="18" charset="0"/>
                      </a:rPr>
                      <m:t>𝑦</m:t>
                    </m:r>
                  </m:oMath>
                </a14:m>
                <a:r>
                  <a:rPr lang="en-GB" sz="1500" dirty="0"/>
                  <a:t> are the same for SLB and GB and increase linearly with distance.</a:t>
                </a:r>
                <a:endParaRPr lang="cs-CZ" sz="1500" dirty="0"/>
              </a:p>
            </p:txBody>
          </p:sp>
        </mc:Choice>
        <mc:Fallback xmlns="">
          <p:sp>
            <p:nvSpPr>
              <p:cNvPr id="20" name="Zástupný obsah 19">
                <a:extLst>
                  <a:ext uri="{FF2B5EF4-FFF2-40B4-BE49-F238E27FC236}">
                    <a16:creationId xmlns:a16="http://schemas.microsoft.com/office/drawing/2014/main" id="{49ED721F-FB72-0590-8A36-969A9813C646}"/>
                  </a:ext>
                </a:extLst>
              </p:cNvPr>
              <p:cNvSpPr>
                <a:spLocks noGrp="1" noRot="1" noChangeAspect="1" noMove="1" noResize="1" noEditPoints="1" noAdjustHandles="1" noChangeArrowheads="1" noChangeShapeType="1" noTextEdit="1"/>
              </p:cNvSpPr>
              <p:nvPr>
                <p:ph idx="1"/>
              </p:nvPr>
            </p:nvSpPr>
            <p:spPr>
              <a:xfrm>
                <a:off x="407989" y="1592263"/>
                <a:ext cx="6696123" cy="3071109"/>
              </a:xfrm>
              <a:blipFill>
                <a:blip r:embed="rId6"/>
                <a:stretch>
                  <a:fillRect l="-2004" t="-2579" r="-1093" b="-49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ovéPole 20">
                <a:extLst>
                  <a:ext uri="{FF2B5EF4-FFF2-40B4-BE49-F238E27FC236}">
                    <a16:creationId xmlns:a16="http://schemas.microsoft.com/office/drawing/2014/main" id="{C0858EC3-13B0-745B-DD6F-85B95CE46A8A}"/>
                  </a:ext>
                </a:extLst>
              </p:cNvPr>
              <p:cNvSpPr txBox="1"/>
              <p:nvPr/>
            </p:nvSpPr>
            <p:spPr>
              <a:xfrm rot="16200000">
                <a:off x="4744563" y="5217914"/>
                <a:ext cx="1324529"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sz="1400" b="0" i="1" smtClean="0">
                          <a:latin typeface="Cambria Math" panose="02040503050406030204" pitchFamily="18" charset="0"/>
                        </a:rPr>
                        <m:t>𝑇</m:t>
                      </m:r>
                      <m:d>
                        <m:dPr>
                          <m:begChr m:val="["/>
                          <m:endChr m:val="]"/>
                          <m:ctrlPr>
                            <a:rPr lang="cs-CZ" sz="1400" b="0" i="1" smtClean="0">
                              <a:latin typeface="Cambria Math" panose="02040503050406030204" pitchFamily="18" charset="0"/>
                            </a:rPr>
                          </m:ctrlPr>
                        </m:dPr>
                        <m:e>
                          <m:r>
                            <a:rPr lang="cs-CZ" sz="1400" b="0" i="1" smtClean="0">
                              <a:latin typeface="Cambria Math" panose="02040503050406030204" pitchFamily="18" charset="0"/>
                            </a:rPr>
                            <m:t>°</m:t>
                          </m:r>
                          <m:r>
                            <a:rPr lang="cs-CZ" sz="1400" b="0" i="1" smtClean="0">
                              <a:latin typeface="Cambria Math" panose="02040503050406030204" pitchFamily="18" charset="0"/>
                            </a:rPr>
                            <m:t>𝐶</m:t>
                          </m:r>
                        </m:e>
                      </m:d>
                      <m:r>
                        <a:rPr lang="cs-CZ" sz="1400" b="0" i="1" smtClean="0">
                          <a:latin typeface="Cambria Math" panose="02040503050406030204" pitchFamily="18" charset="0"/>
                        </a:rPr>
                        <m:t>=16+</m:t>
                      </m:r>
                      <m:r>
                        <a:rPr lang="cs-CZ" sz="1400" b="0" i="1" smtClean="0">
                          <a:latin typeface="Cambria Math" panose="02040503050406030204" pitchFamily="18" charset="0"/>
                        </a:rPr>
                        <m:t>𝛿</m:t>
                      </m:r>
                      <m:r>
                        <a:rPr lang="cs-CZ" sz="1400" b="0" i="1" smtClean="0">
                          <a:latin typeface="Cambria Math" panose="02040503050406030204" pitchFamily="18" charset="0"/>
                        </a:rPr>
                        <m:t>𝑇</m:t>
                      </m:r>
                    </m:oMath>
                  </m:oMathPara>
                </a14:m>
                <a:endParaRPr lang="en-US" sz="1400" dirty="0"/>
              </a:p>
            </p:txBody>
          </p:sp>
        </mc:Choice>
        <mc:Fallback xmlns="">
          <p:sp>
            <p:nvSpPr>
              <p:cNvPr id="21" name="TextovéPole 20">
                <a:extLst>
                  <a:ext uri="{FF2B5EF4-FFF2-40B4-BE49-F238E27FC236}">
                    <a16:creationId xmlns:a16="http://schemas.microsoft.com/office/drawing/2014/main" id="{C0858EC3-13B0-745B-DD6F-85B95CE46A8A}"/>
                  </a:ext>
                </a:extLst>
              </p:cNvPr>
              <p:cNvSpPr txBox="1">
                <a:spLocks noRot="1" noChangeAspect="1" noMove="1" noResize="1" noEditPoints="1" noAdjustHandles="1" noChangeArrowheads="1" noChangeShapeType="1" noTextEdit="1"/>
              </p:cNvSpPr>
              <p:nvPr/>
            </p:nvSpPr>
            <p:spPr>
              <a:xfrm rot="16200000">
                <a:off x="4744563" y="5217914"/>
                <a:ext cx="1324529" cy="215444"/>
              </a:xfrm>
              <a:prstGeom prst="rect">
                <a:avLst/>
              </a:prstGeom>
              <a:blipFill>
                <a:blip r:embed="rId7"/>
                <a:stretch>
                  <a:fillRect t="-1843" r="-8333" b="-2304"/>
                </a:stretch>
              </a:blipFill>
            </p:spPr>
            <p:txBody>
              <a:bodyPr/>
              <a:lstStyle/>
              <a:p>
                <a:r>
                  <a:rPr lang="en-US">
                    <a:noFill/>
                  </a:rPr>
                  <a:t> </a:t>
                </a:r>
              </a:p>
            </p:txBody>
          </p:sp>
        </mc:Fallback>
      </mc:AlternateContent>
      <p:pic>
        <p:nvPicPr>
          <p:cNvPr id="8" name="Obrázek 7">
            <a:extLst>
              <a:ext uri="{FF2B5EF4-FFF2-40B4-BE49-F238E27FC236}">
                <a16:creationId xmlns:a16="http://schemas.microsoft.com/office/drawing/2014/main" id="{8B53FCAC-9149-DB17-F8F0-5EAE55D726E5}"/>
              </a:ext>
            </a:extLst>
          </p:cNvPr>
          <p:cNvPicPr>
            <a:picLocks noChangeAspect="1"/>
          </p:cNvPicPr>
          <p:nvPr/>
        </p:nvPicPr>
        <p:blipFill>
          <a:blip r:embed="rId8"/>
          <a:stretch>
            <a:fillRect/>
          </a:stretch>
        </p:blipFill>
        <p:spPr>
          <a:xfrm>
            <a:off x="6960094" y="4665931"/>
            <a:ext cx="5058352" cy="1587534"/>
          </a:xfrm>
          <a:prstGeom prst="rect">
            <a:avLst/>
          </a:prstGeom>
        </p:spPr>
      </p:pic>
    </p:spTree>
    <p:extLst>
      <p:ext uri="{BB962C8B-B14F-4D97-AF65-F5344CB8AC3E}">
        <p14:creationId xmlns:p14="http://schemas.microsoft.com/office/powerpoint/2010/main" val="62585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90E90259-EBCD-EDBF-2A7C-946680E30DE2}"/>
              </a:ext>
            </a:extLst>
          </p:cNvPr>
          <p:cNvSpPr>
            <a:spLocks noGrp="1"/>
          </p:cNvSpPr>
          <p:nvPr>
            <p:ph type="title"/>
          </p:nvPr>
        </p:nvSpPr>
        <p:spPr/>
        <p:txBody>
          <a:bodyPr/>
          <a:lstStyle/>
          <a:p>
            <a:r>
              <a:rPr lang="en-US" dirty="0"/>
              <a:t>2</a:t>
            </a:r>
            <a:r>
              <a:rPr lang="en-US" baseline="30000" dirty="0"/>
              <a:t>nd</a:t>
            </a:r>
            <a:r>
              <a:rPr lang="en-US" dirty="0"/>
              <a:t> model based on measured TT1 data</a:t>
            </a:r>
          </a:p>
        </p:txBody>
      </p:sp>
      <p:sp>
        <p:nvSpPr>
          <p:cNvPr id="4" name="Zástupný symbol pro datum 3">
            <a:extLst>
              <a:ext uri="{FF2B5EF4-FFF2-40B4-BE49-F238E27FC236}">
                <a16:creationId xmlns:a16="http://schemas.microsoft.com/office/drawing/2014/main" id="{48004E6D-1295-44E5-36BE-8B52C00862B8}"/>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B0FCDCE7-B0EB-37C4-AAB3-FA824180E10E}"/>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539EF76-5F5B-FE3A-654F-DC564BC8C0C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20" name="Zástupný obsah 19">
            <a:extLst>
              <a:ext uri="{FF2B5EF4-FFF2-40B4-BE49-F238E27FC236}">
                <a16:creationId xmlns:a16="http://schemas.microsoft.com/office/drawing/2014/main" id="{49ED721F-FB72-0590-8A36-969A9813C646}"/>
              </a:ext>
            </a:extLst>
          </p:cNvPr>
          <p:cNvSpPr>
            <a:spLocks noGrp="1"/>
          </p:cNvSpPr>
          <p:nvPr>
            <p:ph idx="1"/>
          </p:nvPr>
        </p:nvSpPr>
        <p:spPr>
          <a:xfrm>
            <a:off x="407989" y="1592264"/>
            <a:ext cx="6696123" cy="1434606"/>
          </a:xfrm>
        </p:spPr>
        <p:txBody>
          <a:bodyPr/>
          <a:lstStyle/>
          <a:p>
            <a:pPr marL="342900" indent="-342900">
              <a:lnSpc>
                <a:spcPct val="100000"/>
              </a:lnSpc>
              <a:spcBef>
                <a:spcPts val="0"/>
              </a:spcBef>
              <a:spcAft>
                <a:spcPts val="0"/>
              </a:spcAft>
              <a:buFont typeface="Arial" panose="020B0604020202020204" pitchFamily="34" charset="0"/>
              <a:buChar char="•"/>
            </a:pPr>
            <a:r>
              <a:rPr lang="en-GB" sz="1800" b="0" dirty="0"/>
              <a:t>The model is based on real temperature measurement data</a:t>
            </a:r>
            <a:r>
              <a:rPr lang="en-US" sz="1800" b="0" dirty="0"/>
              <a:t> in Transfer Tunnel 1 (TT1) at CERN</a:t>
            </a:r>
            <a:r>
              <a:rPr lang="en-GB" sz="1800" b="0" dirty="0"/>
              <a:t>.</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For simplicity, temperature invariance in the horizontal direction was considered.</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Different SLB, GB and ray trajectories were observed.</a:t>
            </a:r>
            <a:endParaRPr lang="cs-CZ" sz="1800" b="0" dirty="0"/>
          </a:p>
        </p:txBody>
      </p:sp>
      <p:pic>
        <p:nvPicPr>
          <p:cNvPr id="8" name="Obrázek 7">
            <a:extLst>
              <a:ext uri="{FF2B5EF4-FFF2-40B4-BE49-F238E27FC236}">
                <a16:creationId xmlns:a16="http://schemas.microsoft.com/office/drawing/2014/main" id="{8B577554-1215-D488-99BE-E27C970CAAAB}"/>
              </a:ext>
            </a:extLst>
          </p:cNvPr>
          <p:cNvPicPr>
            <a:picLocks noChangeAspect="1"/>
          </p:cNvPicPr>
          <p:nvPr/>
        </p:nvPicPr>
        <p:blipFill>
          <a:blip r:embed="rId2"/>
          <a:stretch>
            <a:fillRect/>
          </a:stretch>
        </p:blipFill>
        <p:spPr>
          <a:xfrm>
            <a:off x="407988" y="3075838"/>
            <a:ext cx="5058352" cy="1587534"/>
          </a:xfrm>
          <a:prstGeom prst="rect">
            <a:avLst/>
          </a:prstGeom>
        </p:spPr>
      </p:pic>
      <p:pic>
        <p:nvPicPr>
          <p:cNvPr id="10" name="Obrázek 9">
            <a:extLst>
              <a:ext uri="{FF2B5EF4-FFF2-40B4-BE49-F238E27FC236}">
                <a16:creationId xmlns:a16="http://schemas.microsoft.com/office/drawing/2014/main" id="{1D74C0A3-A12F-84D1-309D-B5A37E86A01C}"/>
              </a:ext>
            </a:extLst>
          </p:cNvPr>
          <p:cNvPicPr>
            <a:picLocks noChangeAspect="1"/>
          </p:cNvPicPr>
          <p:nvPr/>
        </p:nvPicPr>
        <p:blipFill>
          <a:blip r:embed="rId3"/>
          <a:stretch>
            <a:fillRect/>
          </a:stretch>
        </p:blipFill>
        <p:spPr>
          <a:xfrm>
            <a:off x="407987" y="4663371"/>
            <a:ext cx="5058352" cy="1587534"/>
          </a:xfrm>
          <a:prstGeom prst="rect">
            <a:avLst/>
          </a:prstGeom>
        </p:spPr>
      </p:pic>
      <p:pic>
        <p:nvPicPr>
          <p:cNvPr id="13" name="Obrázek 12">
            <a:extLst>
              <a:ext uri="{FF2B5EF4-FFF2-40B4-BE49-F238E27FC236}">
                <a16:creationId xmlns:a16="http://schemas.microsoft.com/office/drawing/2014/main" id="{E8415B1E-6703-6757-B04A-82AC40A06406}"/>
              </a:ext>
            </a:extLst>
          </p:cNvPr>
          <p:cNvPicPr>
            <a:picLocks noChangeAspect="1"/>
          </p:cNvPicPr>
          <p:nvPr/>
        </p:nvPicPr>
        <p:blipFill>
          <a:blip r:embed="rId4"/>
          <a:stretch>
            <a:fillRect/>
          </a:stretch>
        </p:blipFill>
        <p:spPr>
          <a:xfrm>
            <a:off x="7104112" y="1124744"/>
            <a:ext cx="5058352" cy="1587534"/>
          </a:xfrm>
          <a:prstGeom prst="rect">
            <a:avLst/>
          </a:prstGeom>
        </p:spPr>
      </p:pic>
      <p:pic>
        <p:nvPicPr>
          <p:cNvPr id="16" name="Obrázek 15">
            <a:extLst>
              <a:ext uri="{FF2B5EF4-FFF2-40B4-BE49-F238E27FC236}">
                <a16:creationId xmlns:a16="http://schemas.microsoft.com/office/drawing/2014/main" id="{A22FCA06-B72B-41CD-64EB-8C79E61EBFBD}"/>
              </a:ext>
            </a:extLst>
          </p:cNvPr>
          <p:cNvPicPr>
            <a:picLocks noChangeAspect="1"/>
          </p:cNvPicPr>
          <p:nvPr/>
        </p:nvPicPr>
        <p:blipFill>
          <a:blip r:embed="rId5"/>
          <a:stretch>
            <a:fillRect/>
          </a:stretch>
        </p:blipFill>
        <p:spPr>
          <a:xfrm>
            <a:off x="7104110" y="2712278"/>
            <a:ext cx="5058353" cy="1587534"/>
          </a:xfrm>
          <a:prstGeom prst="rect">
            <a:avLst/>
          </a:prstGeom>
        </p:spPr>
      </p:pic>
      <p:pic>
        <p:nvPicPr>
          <p:cNvPr id="7" name="Obrázek 6">
            <a:extLst>
              <a:ext uri="{FF2B5EF4-FFF2-40B4-BE49-F238E27FC236}">
                <a16:creationId xmlns:a16="http://schemas.microsoft.com/office/drawing/2014/main" id="{892D4349-F195-07A7-F7D9-23C91F72AB32}"/>
              </a:ext>
            </a:extLst>
          </p:cNvPr>
          <p:cNvPicPr>
            <a:picLocks noChangeAspect="1"/>
          </p:cNvPicPr>
          <p:nvPr/>
        </p:nvPicPr>
        <p:blipFill>
          <a:blip r:embed="rId6"/>
          <a:stretch>
            <a:fillRect/>
          </a:stretch>
        </p:blipFill>
        <p:spPr>
          <a:xfrm>
            <a:off x="7104110" y="4451899"/>
            <a:ext cx="5058352" cy="1587534"/>
          </a:xfrm>
          <a:prstGeom prst="rect">
            <a:avLst/>
          </a:prstGeom>
        </p:spPr>
      </p:pic>
    </p:spTree>
    <p:extLst>
      <p:ext uri="{BB962C8B-B14F-4D97-AF65-F5344CB8AC3E}">
        <p14:creationId xmlns:p14="http://schemas.microsoft.com/office/powerpoint/2010/main" val="1712450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90E90259-EBCD-EDBF-2A7C-946680E30DE2}"/>
              </a:ext>
            </a:extLst>
          </p:cNvPr>
          <p:cNvSpPr>
            <a:spLocks noGrp="1"/>
          </p:cNvSpPr>
          <p:nvPr>
            <p:ph type="title"/>
          </p:nvPr>
        </p:nvSpPr>
        <p:spPr/>
        <p:txBody>
          <a:bodyPr/>
          <a:lstStyle/>
          <a:p>
            <a:r>
              <a:rPr lang="cs-CZ" dirty="0"/>
              <a:t>3</a:t>
            </a:r>
            <a:r>
              <a:rPr lang="cs-CZ" baseline="30000" dirty="0"/>
              <a:t>r</a:t>
            </a:r>
            <a:r>
              <a:rPr lang="en-US" baseline="30000" dirty="0"/>
              <a:t>d</a:t>
            </a:r>
            <a:r>
              <a:rPr lang="en-US" dirty="0"/>
              <a:t> model based on measured </a:t>
            </a:r>
            <a:r>
              <a:rPr lang="cs-CZ" dirty="0"/>
              <a:t>LHC</a:t>
            </a:r>
            <a:r>
              <a:rPr lang="en-US" dirty="0"/>
              <a:t> data</a:t>
            </a:r>
          </a:p>
        </p:txBody>
      </p:sp>
      <p:sp>
        <p:nvSpPr>
          <p:cNvPr id="4" name="Zástupný symbol pro datum 3">
            <a:extLst>
              <a:ext uri="{FF2B5EF4-FFF2-40B4-BE49-F238E27FC236}">
                <a16:creationId xmlns:a16="http://schemas.microsoft.com/office/drawing/2014/main" id="{48004E6D-1295-44E5-36BE-8B52C00862B8}"/>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B0FCDCE7-B0EB-37C4-AAB3-FA824180E10E}"/>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539EF76-5F5B-FE3A-654F-DC564BC8C0CD}"/>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20" name="Zástupný obsah 19">
            <a:extLst>
              <a:ext uri="{FF2B5EF4-FFF2-40B4-BE49-F238E27FC236}">
                <a16:creationId xmlns:a16="http://schemas.microsoft.com/office/drawing/2014/main" id="{49ED721F-FB72-0590-8A36-969A9813C646}"/>
              </a:ext>
            </a:extLst>
          </p:cNvPr>
          <p:cNvSpPr>
            <a:spLocks noGrp="1"/>
          </p:cNvSpPr>
          <p:nvPr>
            <p:ph idx="1"/>
          </p:nvPr>
        </p:nvSpPr>
        <p:spPr>
          <a:xfrm>
            <a:off x="407989" y="1592264"/>
            <a:ext cx="6696123" cy="1434606"/>
          </a:xfrm>
        </p:spPr>
        <p:txBody>
          <a:bodyPr/>
          <a:lstStyle/>
          <a:p>
            <a:pPr marL="342900" indent="-342900">
              <a:lnSpc>
                <a:spcPct val="100000"/>
              </a:lnSpc>
              <a:spcBef>
                <a:spcPts val="0"/>
              </a:spcBef>
              <a:spcAft>
                <a:spcPts val="0"/>
              </a:spcAft>
              <a:buFont typeface="Arial" panose="020B0604020202020204" pitchFamily="34" charset="0"/>
              <a:buChar char="•"/>
            </a:pPr>
            <a:r>
              <a:rPr lang="en-GB" sz="1800" b="0" dirty="0"/>
              <a:t>The model is based on real temperature measurement data</a:t>
            </a:r>
            <a:r>
              <a:rPr lang="en-US" sz="1800" b="0" dirty="0"/>
              <a:t> in LHC tunnel at CERN</a:t>
            </a:r>
            <a:r>
              <a:rPr lang="en-GB" sz="1800" b="0" dirty="0"/>
              <a:t>.</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For simplicity, temperature invariance in the horizontal direction was considered.</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Different SLB, GB and ray trajectories were observed.</a:t>
            </a:r>
            <a:endParaRPr lang="cs-CZ" sz="1800" b="0" dirty="0"/>
          </a:p>
        </p:txBody>
      </p:sp>
      <p:pic>
        <p:nvPicPr>
          <p:cNvPr id="7" name="Obrázek 6">
            <a:extLst>
              <a:ext uri="{FF2B5EF4-FFF2-40B4-BE49-F238E27FC236}">
                <a16:creationId xmlns:a16="http://schemas.microsoft.com/office/drawing/2014/main" id="{1E3F4C23-E1F8-55DA-2B59-5C5CECA92D8F}"/>
              </a:ext>
            </a:extLst>
          </p:cNvPr>
          <p:cNvPicPr>
            <a:picLocks noChangeAspect="1"/>
          </p:cNvPicPr>
          <p:nvPr/>
        </p:nvPicPr>
        <p:blipFill>
          <a:blip r:embed="rId2"/>
          <a:stretch>
            <a:fillRect/>
          </a:stretch>
        </p:blipFill>
        <p:spPr>
          <a:xfrm>
            <a:off x="412163" y="3075836"/>
            <a:ext cx="5058352" cy="1587534"/>
          </a:xfrm>
          <a:prstGeom prst="rect">
            <a:avLst/>
          </a:prstGeom>
        </p:spPr>
      </p:pic>
      <p:pic>
        <p:nvPicPr>
          <p:cNvPr id="11" name="Obrázek 10">
            <a:extLst>
              <a:ext uri="{FF2B5EF4-FFF2-40B4-BE49-F238E27FC236}">
                <a16:creationId xmlns:a16="http://schemas.microsoft.com/office/drawing/2014/main" id="{EAF88AD1-F826-01D9-CBEE-9609C5CF7E11}"/>
              </a:ext>
            </a:extLst>
          </p:cNvPr>
          <p:cNvPicPr>
            <a:picLocks noChangeAspect="1"/>
          </p:cNvPicPr>
          <p:nvPr/>
        </p:nvPicPr>
        <p:blipFill>
          <a:blip r:embed="rId3"/>
          <a:stretch>
            <a:fillRect/>
          </a:stretch>
        </p:blipFill>
        <p:spPr>
          <a:xfrm>
            <a:off x="412163" y="4663370"/>
            <a:ext cx="5058352" cy="1587534"/>
          </a:xfrm>
          <a:prstGeom prst="rect">
            <a:avLst/>
          </a:prstGeom>
        </p:spPr>
      </p:pic>
      <p:pic>
        <p:nvPicPr>
          <p:cNvPr id="14" name="Obrázek 13">
            <a:extLst>
              <a:ext uri="{FF2B5EF4-FFF2-40B4-BE49-F238E27FC236}">
                <a16:creationId xmlns:a16="http://schemas.microsoft.com/office/drawing/2014/main" id="{B318522E-D7FB-87F8-891A-1A57577BACB5}"/>
              </a:ext>
            </a:extLst>
          </p:cNvPr>
          <p:cNvPicPr>
            <a:picLocks noChangeAspect="1"/>
          </p:cNvPicPr>
          <p:nvPr/>
        </p:nvPicPr>
        <p:blipFill>
          <a:blip r:embed="rId4"/>
          <a:stretch>
            <a:fillRect/>
          </a:stretch>
        </p:blipFill>
        <p:spPr>
          <a:xfrm>
            <a:off x="7098991" y="1124743"/>
            <a:ext cx="5058352" cy="1587534"/>
          </a:xfrm>
          <a:prstGeom prst="rect">
            <a:avLst/>
          </a:prstGeom>
        </p:spPr>
      </p:pic>
      <p:pic>
        <p:nvPicPr>
          <p:cNvPr id="17" name="Obrázek 16">
            <a:extLst>
              <a:ext uri="{FF2B5EF4-FFF2-40B4-BE49-F238E27FC236}">
                <a16:creationId xmlns:a16="http://schemas.microsoft.com/office/drawing/2014/main" id="{42BB9DA0-F7C8-B720-A26E-6D455F98893D}"/>
              </a:ext>
            </a:extLst>
          </p:cNvPr>
          <p:cNvPicPr>
            <a:picLocks noChangeAspect="1"/>
          </p:cNvPicPr>
          <p:nvPr/>
        </p:nvPicPr>
        <p:blipFill>
          <a:blip r:embed="rId5"/>
          <a:stretch>
            <a:fillRect/>
          </a:stretch>
        </p:blipFill>
        <p:spPr>
          <a:xfrm>
            <a:off x="7098991" y="2712277"/>
            <a:ext cx="5058352" cy="1587534"/>
          </a:xfrm>
          <a:prstGeom prst="rect">
            <a:avLst/>
          </a:prstGeom>
        </p:spPr>
      </p:pic>
      <p:pic>
        <p:nvPicPr>
          <p:cNvPr id="8" name="Obrázek 7">
            <a:extLst>
              <a:ext uri="{FF2B5EF4-FFF2-40B4-BE49-F238E27FC236}">
                <a16:creationId xmlns:a16="http://schemas.microsoft.com/office/drawing/2014/main" id="{55A69550-9F8A-F602-3584-F1C4C61F6A90}"/>
              </a:ext>
            </a:extLst>
          </p:cNvPr>
          <p:cNvPicPr>
            <a:picLocks noChangeAspect="1"/>
          </p:cNvPicPr>
          <p:nvPr/>
        </p:nvPicPr>
        <p:blipFill>
          <a:blip r:embed="rId6"/>
          <a:stretch>
            <a:fillRect/>
          </a:stretch>
        </p:blipFill>
        <p:spPr>
          <a:xfrm>
            <a:off x="7096174" y="4481721"/>
            <a:ext cx="5058352" cy="1587534"/>
          </a:xfrm>
          <a:prstGeom prst="rect">
            <a:avLst/>
          </a:prstGeom>
        </p:spPr>
      </p:pic>
    </p:spTree>
    <p:extLst>
      <p:ext uri="{BB962C8B-B14F-4D97-AF65-F5344CB8AC3E}">
        <p14:creationId xmlns:p14="http://schemas.microsoft.com/office/powerpoint/2010/main" val="171404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90E90259-EBCD-EDBF-2A7C-946680E30DE2}"/>
              </a:ext>
            </a:extLst>
          </p:cNvPr>
          <p:cNvSpPr>
            <a:spLocks noGrp="1"/>
          </p:cNvSpPr>
          <p:nvPr>
            <p:ph type="title"/>
          </p:nvPr>
        </p:nvSpPr>
        <p:spPr/>
        <p:txBody>
          <a:bodyPr/>
          <a:lstStyle/>
          <a:p>
            <a:r>
              <a:rPr lang="en-US" dirty="0"/>
              <a:t>Comparison of all models</a:t>
            </a:r>
          </a:p>
        </p:txBody>
      </p:sp>
      <p:sp>
        <p:nvSpPr>
          <p:cNvPr id="4" name="Zástupný symbol pro datum 3">
            <a:extLst>
              <a:ext uri="{FF2B5EF4-FFF2-40B4-BE49-F238E27FC236}">
                <a16:creationId xmlns:a16="http://schemas.microsoft.com/office/drawing/2014/main" id="{48004E6D-1295-44E5-36BE-8B52C00862B8}"/>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B0FCDCE7-B0EB-37C4-AAB3-FA824180E10E}"/>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539EF76-5F5B-FE3A-654F-DC564BC8C0CD}"/>
              </a:ext>
            </a:extLst>
          </p:cNvPr>
          <p:cNvSpPr>
            <a:spLocks noGrp="1"/>
          </p:cNvSpPr>
          <p:nvPr>
            <p:ph type="sldNum" sz="quarter" idx="12"/>
          </p:nvPr>
        </p:nvSpPr>
        <p:spPr/>
        <p:txBody>
          <a:bodyPr/>
          <a:lstStyle/>
          <a:p>
            <a:fld id="{36B5EA5A-BC32-A742-B11B-8E7414D5B535}" type="slidenum">
              <a:rPr lang="en-US" smtClean="0"/>
              <a:pPr/>
              <a:t>15</a:t>
            </a:fld>
            <a:endParaRPr lang="en-US" dirty="0"/>
          </a:p>
        </p:txBody>
      </p:sp>
      <mc:AlternateContent xmlns:mc="http://schemas.openxmlformats.org/markup-compatibility/2006" xmlns:a14="http://schemas.microsoft.com/office/drawing/2010/main">
        <mc:Choice Requires="a14">
          <p:sp>
            <p:nvSpPr>
              <p:cNvPr id="20" name="Zástupný obsah 19">
                <a:extLst>
                  <a:ext uri="{FF2B5EF4-FFF2-40B4-BE49-F238E27FC236}">
                    <a16:creationId xmlns:a16="http://schemas.microsoft.com/office/drawing/2014/main" id="{49ED721F-FB72-0590-8A36-969A9813C646}"/>
                  </a:ext>
                </a:extLst>
              </p:cNvPr>
              <p:cNvSpPr>
                <a:spLocks noGrp="1"/>
              </p:cNvSpPr>
              <p:nvPr>
                <p:ph idx="1"/>
              </p:nvPr>
            </p:nvSpPr>
            <p:spPr>
              <a:xfrm>
                <a:off x="407989" y="1592264"/>
                <a:ext cx="6840139" cy="2570708"/>
              </a:xfrm>
            </p:spPr>
            <p:txBody>
              <a:bodyPr/>
              <a:lstStyle/>
              <a:p>
                <a:pPr marL="342900" indent="-342900">
                  <a:lnSpc>
                    <a:spcPct val="100000"/>
                  </a:lnSpc>
                  <a:spcBef>
                    <a:spcPts val="0"/>
                  </a:spcBef>
                  <a:spcAft>
                    <a:spcPts val="0"/>
                  </a:spcAft>
                  <a:buFont typeface="Arial" panose="020B0604020202020204" pitchFamily="34" charset="0"/>
                  <a:buChar char="•"/>
                </a:pPr>
                <a:r>
                  <a:rPr lang="en-GB" sz="1800" b="0" dirty="0"/>
                  <a:t>Offset trajectories in a linear model can be described by a parabola</a:t>
                </a:r>
                <a:r>
                  <a:rPr lang="cs-CZ" sz="1800" b="0" dirty="0"/>
                  <a:t>.</a:t>
                </a:r>
              </a:p>
              <a:p>
                <a:pPr marL="342900" indent="-342900">
                  <a:spcBef>
                    <a:spcPts val="0"/>
                  </a:spcBef>
                  <a:spcAft>
                    <a:spcPts val="0"/>
                  </a:spcAft>
                  <a:buFont typeface="Arial" panose="020B0604020202020204" pitchFamily="34" charset="0"/>
                  <a:buChar char="•"/>
                </a:pPr>
                <a:r>
                  <a:rPr lang="en-US" sz="1800" b="0" dirty="0"/>
                  <a:t>In general cases </a:t>
                </a:r>
                <a:r>
                  <a:rPr lang="en-US" sz="1800" b="0" dirty="0" err="1"/>
                  <a:t>th</a:t>
                </a:r>
                <a:r>
                  <a:rPr lang="en-GB" sz="1800" b="0" dirty="0"/>
                  <a:t>e parabola is disturbed by temperature changes in the longitudinal direction (e.g. LHC model in 150</a:t>
                </a:r>
                <a:r>
                  <a:rPr lang="cs-CZ" sz="1800" b="0" dirty="0"/>
                  <a:t> </a:t>
                </a:r>
                <a:r>
                  <a:rPr lang="en-GB" sz="1800" b="0" dirty="0"/>
                  <a:t>m).</a:t>
                </a:r>
                <a:endParaRPr lang="cs-CZ" b="0" dirty="0"/>
              </a:p>
              <a:p>
                <a:pPr marL="342900" indent="-342900">
                  <a:lnSpc>
                    <a:spcPct val="100000"/>
                  </a:lnSpc>
                  <a:spcBef>
                    <a:spcPts val="0"/>
                  </a:spcBef>
                  <a:spcAft>
                    <a:spcPts val="0"/>
                  </a:spcAft>
                  <a:buFont typeface="Arial" panose="020B0604020202020204" pitchFamily="34" charset="0"/>
                  <a:buChar char="•"/>
                </a:pP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The deviation</a:t>
                </a:r>
                <a:r>
                  <a:rPr lang="cs-CZ" sz="1800" b="0" dirty="0"/>
                  <a:t> </a:t>
                </a:r>
                <a14:m>
                  <m:oMath xmlns:m="http://schemas.openxmlformats.org/officeDocument/2006/math">
                    <m:r>
                      <m:rPr>
                        <m:sty m:val="p"/>
                      </m:rPr>
                      <a:rPr lang="cs-CZ" sz="1800" b="0" i="0" smtClean="0">
                        <a:latin typeface="Cambria Math" panose="02040503050406030204" pitchFamily="18" charset="0"/>
                      </a:rPr>
                      <m:t>Δ</m:t>
                    </m:r>
                    <m:r>
                      <a:rPr lang="cs-CZ" sz="1800" b="0" i="1" smtClean="0">
                        <a:latin typeface="Cambria Math" panose="02040503050406030204" pitchFamily="18" charset="0"/>
                      </a:rPr>
                      <m:t>𝑦</m:t>
                    </m:r>
                  </m:oMath>
                </a14:m>
                <a:r>
                  <a:rPr lang="en-GB" sz="1800" b="0" dirty="0"/>
                  <a:t> in the linear model has a linear increase</a:t>
                </a:r>
                <a:r>
                  <a:rPr lang="cs-CZ" sz="1800" b="0" dirty="0"/>
                  <a:t>.</a:t>
                </a:r>
              </a:p>
              <a:p>
                <a:pPr marL="342900" indent="-342900">
                  <a:lnSpc>
                    <a:spcPct val="100000"/>
                  </a:lnSpc>
                  <a:spcBef>
                    <a:spcPts val="0"/>
                  </a:spcBef>
                  <a:spcAft>
                    <a:spcPts val="0"/>
                  </a:spcAft>
                  <a:buFont typeface="Arial" panose="020B0604020202020204" pitchFamily="34" charset="0"/>
                  <a:buChar char="•"/>
                </a:pPr>
                <a:r>
                  <a:rPr lang="en-GB" sz="1800" b="0" dirty="0"/>
                  <a:t>In the general case, the progression of the </a:t>
                </a:r>
                <a14:m>
                  <m:oMath xmlns:m="http://schemas.openxmlformats.org/officeDocument/2006/math">
                    <m:r>
                      <m:rPr>
                        <m:sty m:val="p"/>
                      </m:rPr>
                      <a:rPr lang="cs-CZ" sz="1800" b="0" i="0" dirty="0" smtClean="0">
                        <a:latin typeface="Cambria Math" panose="02040503050406030204" pitchFamily="18" charset="0"/>
                      </a:rPr>
                      <m:t>Δ</m:t>
                    </m:r>
                    <m:r>
                      <a:rPr lang="cs-CZ" sz="1800" b="0" i="1" dirty="0" smtClean="0">
                        <a:latin typeface="Cambria Math" panose="02040503050406030204" pitchFamily="18" charset="0"/>
                      </a:rPr>
                      <m:t>𝑦</m:t>
                    </m:r>
                  </m:oMath>
                </a14:m>
                <a:r>
                  <a:rPr lang="en-GB" sz="1800" b="0" dirty="0"/>
                  <a:t> is non-trivial.</a:t>
                </a:r>
                <a:endParaRPr lang="cs-CZ" sz="1800" b="0" dirty="0"/>
              </a:p>
              <a:p>
                <a:pPr marL="342900" indent="-342900">
                  <a:lnSpc>
                    <a:spcPct val="100000"/>
                  </a:lnSpc>
                  <a:spcBef>
                    <a:spcPts val="0"/>
                  </a:spcBef>
                  <a:spcAft>
                    <a:spcPts val="0"/>
                  </a:spcAft>
                  <a:buFont typeface="Arial" panose="020B0604020202020204" pitchFamily="34" charset="0"/>
                  <a:buChar char="•"/>
                </a:pPr>
                <a:r>
                  <a:rPr lang="en-GB" sz="1800" b="0" dirty="0"/>
                  <a:t>There is a strong dependence of the progression of the deviation on the type of optical beam.</a:t>
                </a:r>
                <a:endParaRPr lang="cs-CZ" sz="1800" b="0" dirty="0"/>
              </a:p>
            </p:txBody>
          </p:sp>
        </mc:Choice>
        <mc:Fallback xmlns="">
          <p:sp>
            <p:nvSpPr>
              <p:cNvPr id="20" name="Zástupný obsah 19">
                <a:extLst>
                  <a:ext uri="{FF2B5EF4-FFF2-40B4-BE49-F238E27FC236}">
                    <a16:creationId xmlns:a16="http://schemas.microsoft.com/office/drawing/2014/main" id="{49ED721F-FB72-0590-8A36-969A9813C646}"/>
                  </a:ext>
                </a:extLst>
              </p:cNvPr>
              <p:cNvSpPr>
                <a:spLocks noGrp="1" noRot="1" noChangeAspect="1" noMove="1" noResize="1" noEditPoints="1" noAdjustHandles="1" noChangeArrowheads="1" noChangeShapeType="1" noTextEdit="1"/>
              </p:cNvSpPr>
              <p:nvPr>
                <p:ph idx="1"/>
              </p:nvPr>
            </p:nvSpPr>
            <p:spPr>
              <a:xfrm>
                <a:off x="407989" y="1592264"/>
                <a:ext cx="6840139" cy="2570708"/>
              </a:xfrm>
              <a:blipFill>
                <a:blip r:embed="rId2"/>
                <a:stretch>
                  <a:fillRect l="-1961" t="-3081" r="-1426"/>
                </a:stretch>
              </a:blipFill>
            </p:spPr>
            <p:txBody>
              <a:bodyPr/>
              <a:lstStyle/>
              <a:p>
                <a:r>
                  <a:rPr lang="en-US">
                    <a:noFill/>
                  </a:rPr>
                  <a:t> </a:t>
                </a:r>
              </a:p>
            </p:txBody>
          </p:sp>
        </mc:Fallback>
      </mc:AlternateContent>
      <p:pic>
        <p:nvPicPr>
          <p:cNvPr id="8" name="Obrázek 7">
            <a:extLst>
              <a:ext uri="{FF2B5EF4-FFF2-40B4-BE49-F238E27FC236}">
                <a16:creationId xmlns:a16="http://schemas.microsoft.com/office/drawing/2014/main" id="{5CC6DD7A-3376-8634-2259-7EE900B17E63}"/>
              </a:ext>
            </a:extLst>
          </p:cNvPr>
          <p:cNvPicPr>
            <a:picLocks noChangeAspect="1"/>
          </p:cNvPicPr>
          <p:nvPr/>
        </p:nvPicPr>
        <p:blipFill>
          <a:blip r:embed="rId3"/>
          <a:stretch>
            <a:fillRect/>
          </a:stretch>
        </p:blipFill>
        <p:spPr>
          <a:xfrm>
            <a:off x="7128190" y="3471396"/>
            <a:ext cx="5063809" cy="2630594"/>
          </a:xfrm>
          <a:prstGeom prst="rect">
            <a:avLst/>
          </a:prstGeom>
        </p:spPr>
      </p:pic>
      <p:pic>
        <p:nvPicPr>
          <p:cNvPr id="10" name="Obrázek 9">
            <a:extLst>
              <a:ext uri="{FF2B5EF4-FFF2-40B4-BE49-F238E27FC236}">
                <a16:creationId xmlns:a16="http://schemas.microsoft.com/office/drawing/2014/main" id="{CB14BCB2-BB73-5E3B-81FC-088C047CBE16}"/>
              </a:ext>
            </a:extLst>
          </p:cNvPr>
          <p:cNvPicPr>
            <a:picLocks noChangeAspect="1"/>
          </p:cNvPicPr>
          <p:nvPr/>
        </p:nvPicPr>
        <p:blipFill>
          <a:blip r:embed="rId4"/>
          <a:stretch>
            <a:fillRect/>
          </a:stretch>
        </p:blipFill>
        <p:spPr>
          <a:xfrm>
            <a:off x="7128191" y="840802"/>
            <a:ext cx="5063809" cy="2630594"/>
          </a:xfrm>
          <a:prstGeom prst="rect">
            <a:avLst/>
          </a:prstGeom>
        </p:spPr>
      </p:pic>
      <mc:AlternateContent xmlns:mc="http://schemas.openxmlformats.org/markup-compatibility/2006" xmlns:a14="http://schemas.microsoft.com/office/drawing/2010/main">
        <mc:Choice Requires="a14">
          <p:graphicFrame>
            <p:nvGraphicFramePr>
              <p:cNvPr id="15" name="Tabulka 15">
                <a:extLst>
                  <a:ext uri="{FF2B5EF4-FFF2-40B4-BE49-F238E27FC236}">
                    <a16:creationId xmlns:a16="http://schemas.microsoft.com/office/drawing/2014/main" id="{B2A45F5A-BD12-58C3-01AA-67628E46D1F9}"/>
                  </a:ext>
                </a:extLst>
              </p:cNvPr>
              <p:cNvGraphicFramePr>
                <a:graphicFrameLocks noGrp="1"/>
              </p:cNvGraphicFramePr>
              <p:nvPr>
                <p:extLst>
                  <p:ext uri="{D42A27DB-BD31-4B8C-83A1-F6EECF244321}">
                    <p14:modId xmlns:p14="http://schemas.microsoft.com/office/powerpoint/2010/main" val="1485762579"/>
                  </p:ext>
                </p:extLst>
              </p:nvPr>
            </p:nvGraphicFramePr>
            <p:xfrm>
              <a:off x="1019746" y="4324532"/>
              <a:ext cx="5616623" cy="1676400"/>
            </p:xfrm>
            <a:graphic>
              <a:graphicData uri="http://schemas.openxmlformats.org/drawingml/2006/table">
                <a:tbl>
                  <a:tblPr firstRow="1" bandRow="1">
                    <a:tableStyleId>{8EC20E35-A176-4012-BC5E-935CFFF8708E}</a:tableStyleId>
                  </a:tblPr>
                  <a:tblGrid>
                    <a:gridCol w="2175047">
                      <a:extLst>
                        <a:ext uri="{9D8B030D-6E8A-4147-A177-3AD203B41FA5}">
                          <a16:colId xmlns:a16="http://schemas.microsoft.com/office/drawing/2014/main" val="4181722648"/>
                        </a:ext>
                      </a:extLst>
                    </a:gridCol>
                    <a:gridCol w="1147192">
                      <a:extLst>
                        <a:ext uri="{9D8B030D-6E8A-4147-A177-3AD203B41FA5}">
                          <a16:colId xmlns:a16="http://schemas.microsoft.com/office/drawing/2014/main" val="2481976505"/>
                        </a:ext>
                      </a:extLst>
                    </a:gridCol>
                    <a:gridCol w="1147192">
                      <a:extLst>
                        <a:ext uri="{9D8B030D-6E8A-4147-A177-3AD203B41FA5}">
                          <a16:colId xmlns:a16="http://schemas.microsoft.com/office/drawing/2014/main" val="148893302"/>
                        </a:ext>
                      </a:extLst>
                    </a:gridCol>
                    <a:gridCol w="1147192">
                      <a:extLst>
                        <a:ext uri="{9D8B030D-6E8A-4147-A177-3AD203B41FA5}">
                          <a16:colId xmlns:a16="http://schemas.microsoft.com/office/drawing/2014/main" val="2217940517"/>
                        </a:ext>
                      </a:extLst>
                    </a:gridCol>
                  </a:tblGrid>
                  <a:tr h="303830">
                    <a:tc>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noProof="0" dirty="0"/>
                            <a:t>1. </a:t>
                          </a:r>
                          <a:r>
                            <a:rPr lang="en-US" sz="1600" noProof="0" dirty="0"/>
                            <a:t>Linear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dirty="0"/>
                            <a:t>2. TT1</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dirty="0"/>
                            <a:t>3. LHC</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700391"/>
                      </a:ext>
                    </a:extLst>
                  </a:tr>
                  <a:tr h="303830">
                    <a:tc>
                      <a:txBody>
                        <a:bodyPr/>
                        <a:lstStyle/>
                        <a:p>
                          <a:pPr algn="ctr"/>
                          <a:r>
                            <a:rPr lang="cs-CZ" sz="1600" dirty="0"/>
                            <a:t>max Offset SLB [mm]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9</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2.4</a:t>
                          </a:r>
                          <a:r>
                            <a:rPr lang="cs-CZ" sz="1600" dirty="0"/>
                            <a:t>5</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5328376"/>
                      </a:ext>
                    </a:extLst>
                  </a:tr>
                  <a:tr h="303830">
                    <a:tc>
                      <a:txBody>
                        <a:bodyPr/>
                        <a:lstStyle/>
                        <a:p>
                          <a:pPr algn="ctr"/>
                          <a:r>
                            <a:rPr lang="cs-CZ" sz="1600" dirty="0"/>
                            <a:t>max Offset GB [mm]</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9</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3.39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2.4</a:t>
                          </a:r>
                          <a:r>
                            <a:rPr lang="cs-CZ" sz="1600" dirty="0"/>
                            <a:t>6</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241553"/>
                      </a:ext>
                    </a:extLst>
                  </a:tr>
                  <a:tr h="303830">
                    <a:tc>
                      <a:txBody>
                        <a:bodyPr/>
                        <a:lstStyle/>
                        <a:p>
                          <a:pPr algn="ctr"/>
                          <a:r>
                            <a:rPr lang="cs-CZ" sz="1600" dirty="0"/>
                            <a:t>max </a:t>
                          </a:r>
                          <a14:m>
                            <m:oMath xmlns:m="http://schemas.openxmlformats.org/officeDocument/2006/math">
                              <m:r>
                                <m:rPr>
                                  <m:sty m:val="p"/>
                                </m:rPr>
                                <a:rPr lang="cs-CZ" sz="1600" b="0" i="0" dirty="0" smtClean="0">
                                  <a:latin typeface="Cambria Math" panose="02040503050406030204" pitchFamily="18" charset="0"/>
                                </a:rPr>
                                <m:t>Δ</m:t>
                              </m:r>
                              <m:r>
                                <a:rPr lang="cs-CZ" sz="1600" b="0" i="1" dirty="0" smtClean="0">
                                  <a:latin typeface="Cambria Math" panose="02040503050406030204" pitchFamily="18" charset="0"/>
                                </a:rPr>
                                <m:t>𝑦</m:t>
                              </m:r>
                            </m:oMath>
                          </a14:m>
                          <a:r>
                            <a:rPr lang="cs-CZ" sz="1600" dirty="0"/>
                            <a:t> SLB [</a:t>
                          </a:r>
                          <a14:m>
                            <m:oMath xmlns:m="http://schemas.openxmlformats.org/officeDocument/2006/math">
                              <m:r>
                                <a:rPr lang="cs-CZ" sz="1600" b="0" i="1" smtClean="0">
                                  <a:latin typeface="Cambria Math" panose="02040503050406030204" pitchFamily="18" charset="0"/>
                                </a:rPr>
                                <m:t>𝜇</m:t>
                              </m:r>
                            </m:oMath>
                          </a14:m>
                          <a:r>
                            <a:rPr lang="cs-CZ" sz="1600" dirty="0"/>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3.1</a:t>
                          </a:r>
                          <a:r>
                            <a:rPr lang="cs-CZ" sz="1600" dirty="0"/>
                            <a:t>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53.</a:t>
                          </a:r>
                          <a:r>
                            <a:rPr lang="cs-CZ" sz="1600" dirty="0"/>
                            <a:t>5</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6</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954326"/>
                      </a:ext>
                    </a:extLst>
                  </a:tr>
                  <a:tr h="303830">
                    <a:tc>
                      <a:txBody>
                        <a:bodyPr/>
                        <a:lstStyle/>
                        <a:p>
                          <a:pPr algn="ctr"/>
                          <a:r>
                            <a:rPr lang="cs-CZ" sz="1600" dirty="0"/>
                            <a:t>max </a:t>
                          </a:r>
                          <a14:m>
                            <m:oMath xmlns:m="http://schemas.openxmlformats.org/officeDocument/2006/math">
                              <m:r>
                                <m:rPr>
                                  <m:sty m:val="p"/>
                                </m:rPr>
                                <a:rPr lang="cs-CZ" sz="1600" b="0" i="0" dirty="0" smtClean="0">
                                  <a:latin typeface="Cambria Math" panose="02040503050406030204" pitchFamily="18" charset="0"/>
                                </a:rPr>
                                <m:t>Δ</m:t>
                              </m:r>
                              <m:r>
                                <a:rPr lang="cs-CZ" sz="1600" b="0" i="1" dirty="0" smtClean="0">
                                  <a:latin typeface="Cambria Math" panose="02040503050406030204" pitchFamily="18" charset="0"/>
                                </a:rPr>
                                <m:t>𝑦</m:t>
                              </m:r>
                            </m:oMath>
                          </a14:m>
                          <a:r>
                            <a:rPr lang="cs-CZ" sz="1600" dirty="0"/>
                            <a:t> GB [</a:t>
                          </a:r>
                          <a14:m>
                            <m:oMath xmlns:m="http://schemas.openxmlformats.org/officeDocument/2006/math">
                              <m:r>
                                <a:rPr lang="cs-CZ" sz="1600" b="0" i="1" smtClean="0">
                                  <a:latin typeface="Cambria Math" panose="02040503050406030204" pitchFamily="18" charset="0"/>
                                </a:rPr>
                                <m:t>𝜇</m:t>
                              </m:r>
                            </m:oMath>
                          </a14:m>
                          <a:r>
                            <a:rPr lang="cs-CZ" sz="1600" dirty="0"/>
                            <a:t>m]</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19</a:t>
                          </a:r>
                          <a:r>
                            <a:rPr lang="cs-CZ" sz="1600" dirty="0"/>
                            <a:t>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59.5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0913188"/>
                      </a:ext>
                    </a:extLst>
                  </a:tr>
                </a:tbl>
              </a:graphicData>
            </a:graphic>
          </p:graphicFrame>
        </mc:Choice>
        <mc:Fallback xmlns="">
          <p:graphicFrame>
            <p:nvGraphicFramePr>
              <p:cNvPr id="15" name="Tabulka 15">
                <a:extLst>
                  <a:ext uri="{FF2B5EF4-FFF2-40B4-BE49-F238E27FC236}">
                    <a16:creationId xmlns:a16="http://schemas.microsoft.com/office/drawing/2014/main" id="{B2A45F5A-BD12-58C3-01AA-67628E46D1F9}"/>
                  </a:ext>
                </a:extLst>
              </p:cNvPr>
              <p:cNvGraphicFramePr>
                <a:graphicFrameLocks noGrp="1"/>
              </p:cNvGraphicFramePr>
              <p:nvPr>
                <p:extLst>
                  <p:ext uri="{D42A27DB-BD31-4B8C-83A1-F6EECF244321}">
                    <p14:modId xmlns:p14="http://schemas.microsoft.com/office/powerpoint/2010/main" val="1485762579"/>
                  </p:ext>
                </p:extLst>
              </p:nvPr>
            </p:nvGraphicFramePr>
            <p:xfrm>
              <a:off x="1019746" y="4324532"/>
              <a:ext cx="5616623" cy="1676400"/>
            </p:xfrm>
            <a:graphic>
              <a:graphicData uri="http://schemas.openxmlformats.org/drawingml/2006/table">
                <a:tbl>
                  <a:tblPr firstRow="1" bandRow="1">
                    <a:tableStyleId>{8EC20E35-A176-4012-BC5E-935CFFF8708E}</a:tableStyleId>
                  </a:tblPr>
                  <a:tblGrid>
                    <a:gridCol w="2175047">
                      <a:extLst>
                        <a:ext uri="{9D8B030D-6E8A-4147-A177-3AD203B41FA5}">
                          <a16:colId xmlns:a16="http://schemas.microsoft.com/office/drawing/2014/main" val="4181722648"/>
                        </a:ext>
                      </a:extLst>
                    </a:gridCol>
                    <a:gridCol w="1147192">
                      <a:extLst>
                        <a:ext uri="{9D8B030D-6E8A-4147-A177-3AD203B41FA5}">
                          <a16:colId xmlns:a16="http://schemas.microsoft.com/office/drawing/2014/main" val="2481976505"/>
                        </a:ext>
                      </a:extLst>
                    </a:gridCol>
                    <a:gridCol w="1147192">
                      <a:extLst>
                        <a:ext uri="{9D8B030D-6E8A-4147-A177-3AD203B41FA5}">
                          <a16:colId xmlns:a16="http://schemas.microsoft.com/office/drawing/2014/main" val="148893302"/>
                        </a:ext>
                      </a:extLst>
                    </a:gridCol>
                    <a:gridCol w="1147192">
                      <a:extLst>
                        <a:ext uri="{9D8B030D-6E8A-4147-A177-3AD203B41FA5}">
                          <a16:colId xmlns:a16="http://schemas.microsoft.com/office/drawing/2014/main" val="2217940517"/>
                        </a:ext>
                      </a:extLst>
                    </a:gridCol>
                  </a:tblGrid>
                  <a:tr h="335280">
                    <a:tc>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noProof="0" dirty="0"/>
                            <a:t>1. </a:t>
                          </a:r>
                          <a:r>
                            <a:rPr lang="en-US" sz="1600" noProof="0" dirty="0"/>
                            <a:t>Linear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dirty="0"/>
                            <a:t>2. TT1</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cs-CZ" sz="1600" dirty="0"/>
                            <a:t>3. LHC</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700391"/>
                      </a:ext>
                    </a:extLst>
                  </a:tr>
                  <a:tr h="335280">
                    <a:tc>
                      <a:txBody>
                        <a:bodyPr/>
                        <a:lstStyle/>
                        <a:p>
                          <a:pPr algn="ctr"/>
                          <a:r>
                            <a:rPr lang="cs-CZ" sz="1600" dirty="0"/>
                            <a:t>max Offset SLB [mm]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9</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2.4</a:t>
                          </a:r>
                          <a:r>
                            <a:rPr lang="cs-CZ" sz="1600" dirty="0"/>
                            <a:t>5</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5328376"/>
                      </a:ext>
                    </a:extLst>
                  </a:tr>
                  <a:tr h="335280">
                    <a:tc>
                      <a:txBody>
                        <a:bodyPr/>
                        <a:lstStyle/>
                        <a:p>
                          <a:pPr algn="ctr"/>
                          <a:r>
                            <a:rPr lang="cs-CZ" sz="1600" dirty="0"/>
                            <a:t>max Offset GB [mm]</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9</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3.39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2.4</a:t>
                          </a:r>
                          <a:r>
                            <a:rPr lang="cs-CZ" sz="1600" dirty="0"/>
                            <a:t>6</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241553"/>
                      </a:ext>
                    </a:extLst>
                  </a:tr>
                  <a:tr h="33528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80" t="-307273" r="-158824" b="-121818"/>
                          </a:stretch>
                        </a:blipFill>
                      </a:tcPr>
                    </a:tc>
                    <a:tc>
                      <a:txBody>
                        <a:bodyPr/>
                        <a:lstStyle/>
                        <a:p>
                          <a:pPr algn="ctr"/>
                          <a:r>
                            <a:rPr lang="en-US" sz="1600" dirty="0"/>
                            <a:t>3.1</a:t>
                          </a:r>
                          <a:r>
                            <a:rPr lang="cs-CZ" sz="1600" dirty="0"/>
                            <a:t>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53.</a:t>
                          </a:r>
                          <a:r>
                            <a:rPr lang="cs-CZ" sz="1600" dirty="0"/>
                            <a:t>5</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15.</a:t>
                          </a:r>
                          <a:r>
                            <a:rPr lang="cs-CZ" sz="1600" dirty="0"/>
                            <a:t>6</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954326"/>
                      </a:ext>
                    </a:extLst>
                  </a:tr>
                  <a:tr h="33528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80" t="-407273" r="-158824" b="-21818"/>
                          </a:stretch>
                        </a:blipFill>
                      </a:tcPr>
                    </a:tc>
                    <a:tc>
                      <a:txBody>
                        <a:bodyPr/>
                        <a:lstStyle/>
                        <a:p>
                          <a:pPr algn="ctr"/>
                          <a:r>
                            <a:rPr lang="en-US" sz="1600" dirty="0"/>
                            <a:t>3.17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19</a:t>
                          </a:r>
                          <a:r>
                            <a:rPr lang="cs-CZ" sz="1600" dirty="0"/>
                            <a:t>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t>59.5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0913188"/>
                      </a:ext>
                    </a:extLst>
                  </a:tr>
                </a:tbl>
              </a:graphicData>
            </a:graphic>
          </p:graphicFrame>
        </mc:Fallback>
      </mc:AlternateContent>
    </p:spTree>
    <p:extLst>
      <p:ext uri="{BB962C8B-B14F-4D97-AF65-F5344CB8AC3E}">
        <p14:creationId xmlns:p14="http://schemas.microsoft.com/office/powerpoint/2010/main" val="23198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F7EEEDA6-327C-E7A5-A569-91323F6534D5}"/>
              </a:ext>
            </a:extLst>
          </p:cNvPr>
          <p:cNvSpPr>
            <a:spLocks noGrp="1"/>
          </p:cNvSpPr>
          <p:nvPr>
            <p:ph idx="1"/>
          </p:nvPr>
        </p:nvSpPr>
        <p:spPr>
          <a:xfrm>
            <a:off x="442808" y="1340768"/>
            <a:ext cx="11380811" cy="4824536"/>
          </a:xfrm>
        </p:spPr>
        <p:txBody>
          <a:bodyPr/>
          <a:lstStyle/>
          <a:p>
            <a:pPr marL="342900" indent="-342900">
              <a:lnSpc>
                <a:spcPct val="100000"/>
              </a:lnSpc>
              <a:spcBef>
                <a:spcPts val="800"/>
              </a:spcBef>
              <a:spcAft>
                <a:spcPts val="600"/>
              </a:spcAft>
              <a:buFont typeface="Arial" panose="020B0604020202020204" pitchFamily="34" charset="0"/>
              <a:buChar char="•"/>
            </a:pPr>
            <a:r>
              <a:rPr lang="en-GB" sz="1800" b="0" dirty="0"/>
              <a:t>This study examines how the SLB trajectory is affected by environmental </a:t>
            </a:r>
            <a:r>
              <a:rPr lang="cs-CZ" sz="1800" b="0" dirty="0"/>
              <a:t>non-</a:t>
            </a:r>
            <a:r>
              <a:rPr lang="en-GB" sz="1800" b="0" dirty="0"/>
              <a:t>homogeneity.</a:t>
            </a:r>
            <a:endParaRPr lang="cs-CZ" sz="1800" b="0" dirty="0"/>
          </a:p>
          <a:p>
            <a:pPr marL="342900" indent="-342900">
              <a:lnSpc>
                <a:spcPct val="100000"/>
              </a:lnSpc>
              <a:spcBef>
                <a:spcPts val="800"/>
              </a:spcBef>
              <a:spcAft>
                <a:spcPts val="600"/>
              </a:spcAft>
              <a:buFont typeface="Arial" panose="020B0604020202020204" pitchFamily="34" charset="0"/>
              <a:buChar char="•"/>
            </a:pPr>
            <a:r>
              <a:rPr lang="en-GB" sz="1800" b="0" dirty="0"/>
              <a:t>Conventional methods for describing the trajectory of light in an non-homogeneous medium do not consider the change in optical intensity distribution</a:t>
            </a:r>
            <a:r>
              <a:rPr lang="cs-CZ" sz="1800" b="0" dirty="0"/>
              <a:t>, s</a:t>
            </a:r>
            <a:r>
              <a:rPr lang="en-GB" sz="1800" b="0" dirty="0"/>
              <a:t>o they are fundamentally inaccurate</a:t>
            </a:r>
            <a:r>
              <a:rPr lang="cs-CZ" sz="1800" b="0" dirty="0"/>
              <a:t>.</a:t>
            </a:r>
          </a:p>
          <a:p>
            <a:pPr marL="342900" indent="-342900">
              <a:lnSpc>
                <a:spcPct val="100000"/>
              </a:lnSpc>
              <a:spcBef>
                <a:spcPts val="800"/>
              </a:spcBef>
              <a:spcAft>
                <a:spcPts val="600"/>
              </a:spcAft>
              <a:buFont typeface="Arial" panose="020B0604020202020204" pitchFamily="34" charset="0"/>
              <a:buChar char="•"/>
            </a:pPr>
            <a:r>
              <a:rPr lang="en-GB" sz="1800" b="0" dirty="0"/>
              <a:t>A new GDI method based on the generalization of the diffraction integral was proposed to solve this problem.</a:t>
            </a:r>
            <a:endParaRPr lang="cs-CZ" sz="1800" b="0" dirty="0"/>
          </a:p>
          <a:p>
            <a:pPr marL="342900" indent="-342900">
              <a:lnSpc>
                <a:spcPct val="100000"/>
              </a:lnSpc>
              <a:spcBef>
                <a:spcPts val="800"/>
              </a:spcBef>
              <a:spcAft>
                <a:spcPts val="600"/>
              </a:spcAft>
              <a:buFont typeface="Arial" panose="020B0604020202020204" pitchFamily="34" charset="0"/>
              <a:buChar char="•"/>
            </a:pPr>
            <a:r>
              <a:rPr lang="en-GB" sz="1800" b="0" dirty="0"/>
              <a:t>Simulations on three cases were performed.</a:t>
            </a:r>
            <a:endParaRPr lang="cs-CZ" sz="1800" b="0" dirty="0"/>
          </a:p>
          <a:p>
            <a:pPr marL="666900" lvl="1" indent="-342900">
              <a:spcBef>
                <a:spcPts val="800"/>
              </a:spcBef>
              <a:spcAft>
                <a:spcPts val="600"/>
              </a:spcAft>
              <a:buFont typeface="Arial" panose="020B0604020202020204" pitchFamily="34" charset="0"/>
              <a:buChar char="•"/>
            </a:pPr>
            <a:r>
              <a:rPr lang="en-GB" sz="1500" dirty="0"/>
              <a:t>The simulations demonstrated the deviation of the optical beam trajectory from the beam path.</a:t>
            </a:r>
            <a:endParaRPr lang="cs-CZ" sz="1500" dirty="0"/>
          </a:p>
          <a:p>
            <a:pPr marL="666900" lvl="1" indent="-342900">
              <a:spcBef>
                <a:spcPts val="800"/>
              </a:spcBef>
              <a:spcAft>
                <a:spcPts val="600"/>
              </a:spcAft>
              <a:buFont typeface="Arial" panose="020B0604020202020204" pitchFamily="34" charset="0"/>
              <a:buChar char="•"/>
            </a:pPr>
            <a:r>
              <a:rPr lang="en-GB" sz="1500" dirty="0"/>
              <a:t>Significant deviation of SLB and GB trajectories exceeding 100 </a:t>
            </a:r>
            <a:r>
              <a:rPr lang="en-GB" sz="1500" dirty="0" err="1"/>
              <a:t>μm</a:t>
            </a:r>
            <a:r>
              <a:rPr lang="en-GB" sz="1500" dirty="0"/>
              <a:t> was observed for non-trivial </a:t>
            </a:r>
            <a:r>
              <a:rPr lang="cs-CZ" sz="1500" dirty="0"/>
              <a:t>non-</a:t>
            </a:r>
            <a:r>
              <a:rPr lang="en-GB" sz="1500" dirty="0"/>
              <a:t>homogeneity.</a:t>
            </a:r>
            <a:endParaRPr lang="cs-CZ" sz="1500" b="0" dirty="0"/>
          </a:p>
          <a:p>
            <a:pPr marL="666900" lvl="1" indent="-342900">
              <a:spcBef>
                <a:spcPts val="800"/>
              </a:spcBef>
              <a:spcAft>
                <a:spcPts val="600"/>
              </a:spcAft>
              <a:buFont typeface="Arial" panose="020B0604020202020204" pitchFamily="34" charset="0"/>
              <a:buChar char="•"/>
            </a:pPr>
            <a:r>
              <a:rPr lang="en-GB" sz="1500" dirty="0"/>
              <a:t>The SLB trajectory is closer to the </a:t>
            </a:r>
            <a:r>
              <a:rPr lang="cs-CZ" sz="1500" dirty="0" err="1"/>
              <a:t>ray</a:t>
            </a:r>
            <a:r>
              <a:rPr lang="en-GB" sz="1500" dirty="0"/>
              <a:t> trajectory than the GB trajectory.</a:t>
            </a:r>
            <a:endParaRPr lang="cs-CZ" sz="1500" b="0" dirty="0"/>
          </a:p>
          <a:p>
            <a:pPr marL="342900" indent="-342900">
              <a:lnSpc>
                <a:spcPct val="100000"/>
              </a:lnSpc>
              <a:spcBef>
                <a:spcPts val="800"/>
              </a:spcBef>
              <a:spcAft>
                <a:spcPts val="600"/>
              </a:spcAft>
              <a:buFont typeface="Arial" panose="020B0604020202020204" pitchFamily="34" charset="0"/>
              <a:buChar char="•"/>
            </a:pPr>
            <a:r>
              <a:rPr lang="en-GB" sz="1800" b="0" dirty="0"/>
              <a:t>Sag trajectories of the optical </a:t>
            </a:r>
            <a:r>
              <a:rPr lang="cs-CZ" sz="1800" b="0" dirty="0" err="1"/>
              <a:t>beam</a:t>
            </a:r>
            <a:r>
              <a:rPr lang="en-GB" sz="1800" b="0" dirty="0"/>
              <a:t> cause an offset from the reference line</a:t>
            </a:r>
            <a:r>
              <a:rPr lang="cs-CZ" sz="1800" b="0" dirty="0"/>
              <a:t>.</a:t>
            </a:r>
          </a:p>
          <a:p>
            <a:pPr marL="666900" lvl="1" indent="-342900">
              <a:spcBef>
                <a:spcPts val="800"/>
              </a:spcBef>
              <a:spcAft>
                <a:spcPts val="600"/>
              </a:spcAft>
              <a:buFont typeface="Arial" panose="020B0604020202020204" pitchFamily="34" charset="0"/>
              <a:buChar char="•"/>
            </a:pPr>
            <a:r>
              <a:rPr lang="en-GB" sz="1500" dirty="0"/>
              <a:t>With a linear transverse temperature change, the offset progresses along the parabola.</a:t>
            </a:r>
            <a:endParaRPr lang="cs-CZ" sz="1500" dirty="0"/>
          </a:p>
          <a:p>
            <a:pPr marL="666900" lvl="1" indent="-342900">
              <a:spcBef>
                <a:spcPts val="800"/>
              </a:spcBef>
              <a:spcAft>
                <a:spcPts val="600"/>
              </a:spcAft>
              <a:buFont typeface="Arial" panose="020B0604020202020204" pitchFamily="34" charset="0"/>
              <a:buChar char="•"/>
            </a:pPr>
            <a:r>
              <a:rPr lang="en-GB" sz="1500" dirty="0"/>
              <a:t>The general temperature distribution shows small transverse changes and step changes in the longitudinal direction. Thus, the evolution of the offset can be described locally by parabolas that change parameters with longitudinal temperature changes.</a:t>
            </a:r>
            <a:endParaRPr lang="cs-CZ" sz="1500" b="0" dirty="0"/>
          </a:p>
        </p:txBody>
      </p:sp>
      <p:sp>
        <p:nvSpPr>
          <p:cNvPr id="3" name="Nadpis 2">
            <a:extLst>
              <a:ext uri="{FF2B5EF4-FFF2-40B4-BE49-F238E27FC236}">
                <a16:creationId xmlns:a16="http://schemas.microsoft.com/office/drawing/2014/main" id="{F5C5AE0F-5EA9-9428-F18C-E0405D5D3816}"/>
              </a:ext>
            </a:extLst>
          </p:cNvPr>
          <p:cNvSpPr>
            <a:spLocks noGrp="1"/>
          </p:cNvSpPr>
          <p:nvPr>
            <p:ph type="title"/>
          </p:nvPr>
        </p:nvSpPr>
        <p:spPr>
          <a:xfrm>
            <a:off x="407988" y="373593"/>
            <a:ext cx="11376025" cy="463119"/>
          </a:xfrm>
        </p:spPr>
        <p:txBody>
          <a:bodyPr/>
          <a:lstStyle/>
          <a:p>
            <a:r>
              <a:rPr lang="en-US" dirty="0"/>
              <a:t>Conclusion</a:t>
            </a:r>
          </a:p>
        </p:txBody>
      </p:sp>
      <p:sp>
        <p:nvSpPr>
          <p:cNvPr id="4" name="Zástupný symbol pro datum 3">
            <a:extLst>
              <a:ext uri="{FF2B5EF4-FFF2-40B4-BE49-F238E27FC236}">
                <a16:creationId xmlns:a16="http://schemas.microsoft.com/office/drawing/2014/main" id="{D4E02E42-52F3-3CA8-BAAD-B3C197E16305}"/>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FF78F896-9165-8BC9-CEE4-A726280BCCD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E0D99F7E-5009-E665-2E0D-71EAD889359E}"/>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59104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CCC5A4AD-A630-5B4F-FED5-B574A18E4248}"/>
              </a:ext>
            </a:extLst>
          </p:cNvPr>
          <p:cNvSpPr txBox="1"/>
          <p:nvPr/>
        </p:nvSpPr>
        <p:spPr>
          <a:xfrm>
            <a:off x="4151784" y="1268760"/>
            <a:ext cx="3888432" cy="369332"/>
          </a:xfrm>
          <a:prstGeom prst="rect">
            <a:avLst/>
          </a:prstGeom>
          <a:noFill/>
        </p:spPr>
        <p:txBody>
          <a:bodyPr wrap="square" lIns="0" tIns="0" rIns="0" bIns="0" rtlCol="0">
            <a:spAutoFit/>
          </a:bodyPr>
          <a:lstStyle/>
          <a:p>
            <a:pPr algn="l"/>
            <a:r>
              <a:rPr lang="en-US" sz="2400" dirty="0"/>
              <a:t>Thank you for your attention!</a:t>
            </a:r>
          </a:p>
        </p:txBody>
      </p:sp>
      <p:sp>
        <p:nvSpPr>
          <p:cNvPr id="4" name="TextovéPole 3">
            <a:extLst>
              <a:ext uri="{FF2B5EF4-FFF2-40B4-BE49-F238E27FC236}">
                <a16:creationId xmlns:a16="http://schemas.microsoft.com/office/drawing/2014/main" id="{4AB652AC-7832-079B-912D-4A392B4C693E}"/>
              </a:ext>
            </a:extLst>
          </p:cNvPr>
          <p:cNvSpPr txBox="1"/>
          <p:nvPr/>
        </p:nvSpPr>
        <p:spPr>
          <a:xfrm>
            <a:off x="2009546" y="4725144"/>
            <a:ext cx="8172908" cy="830997"/>
          </a:xfrm>
          <a:prstGeom prst="rect">
            <a:avLst/>
          </a:prstGeom>
          <a:noFill/>
        </p:spPr>
        <p:txBody>
          <a:bodyPr wrap="square" lIns="0" tIns="0" rIns="0" bIns="0" rtlCol="0">
            <a:spAutoFit/>
          </a:bodyPr>
          <a:lstStyle/>
          <a:p>
            <a:pPr algn="ctr"/>
            <a:r>
              <a:rPr lang="en-US" dirty="0">
                <a:solidFill>
                  <a:srgbClr val="303030"/>
                </a:solidFill>
              </a:rPr>
              <a:t>The SLB generation principle is protected by patent:</a:t>
            </a:r>
            <a:r>
              <a:rPr lang="en-GB" i="1" dirty="0">
                <a:solidFill>
                  <a:srgbClr val="303030"/>
                </a:solidFill>
              </a:rPr>
              <a:t> </a:t>
            </a:r>
            <a:endParaRPr lang="cs-CZ" i="1" dirty="0">
              <a:solidFill>
                <a:srgbClr val="303030"/>
              </a:solidFill>
            </a:endParaRPr>
          </a:p>
          <a:p>
            <a:pPr algn="ctr"/>
            <a:r>
              <a:rPr lang="en-GB" i="1" dirty="0">
                <a:solidFill>
                  <a:srgbClr val="303030"/>
                </a:solidFill>
              </a:rPr>
              <a:t>J.-C. </a:t>
            </a:r>
            <a:r>
              <a:rPr lang="en-GB" i="1" dirty="0" err="1">
                <a:solidFill>
                  <a:srgbClr val="303030"/>
                </a:solidFill>
              </a:rPr>
              <a:t>Gayde</a:t>
            </a:r>
            <a:r>
              <a:rPr lang="en-GB" i="1" dirty="0">
                <a:solidFill>
                  <a:srgbClr val="303030"/>
                </a:solidFill>
              </a:rPr>
              <a:t> and M. </a:t>
            </a:r>
            <a:r>
              <a:rPr lang="en-GB" i="1" dirty="0" err="1">
                <a:solidFill>
                  <a:srgbClr val="303030"/>
                </a:solidFill>
              </a:rPr>
              <a:t>Sulc</a:t>
            </a:r>
            <a:r>
              <a:rPr lang="en-GB" i="1" dirty="0">
                <a:solidFill>
                  <a:srgbClr val="303030"/>
                </a:solidFill>
              </a:rPr>
              <a:t>, “An Optical System for Producing a</a:t>
            </a:r>
          </a:p>
          <a:p>
            <a:pPr algn="ctr"/>
            <a:r>
              <a:rPr lang="en-GB" i="1" dirty="0">
                <a:solidFill>
                  <a:srgbClr val="303030"/>
                </a:solidFill>
              </a:rPr>
              <a:t>Structured Beam</a:t>
            </a:r>
            <a:r>
              <a:rPr lang="cs-CZ" i="1" dirty="0">
                <a:solidFill>
                  <a:srgbClr val="303030"/>
                </a:solidFill>
              </a:rPr>
              <a:t>“</a:t>
            </a:r>
            <a:r>
              <a:rPr lang="en-GB" i="1" dirty="0">
                <a:solidFill>
                  <a:srgbClr val="303030"/>
                </a:solidFill>
              </a:rPr>
              <a:t>. EP3564734, 2019.</a:t>
            </a:r>
            <a:endParaRPr lang="en-US" i="1" dirty="0">
              <a:solidFill>
                <a:srgbClr val="303030"/>
              </a:solidFill>
            </a:endParaRPr>
          </a:p>
        </p:txBody>
      </p:sp>
    </p:spTree>
    <p:extLst>
      <p:ext uri="{BB962C8B-B14F-4D97-AF65-F5344CB8AC3E}">
        <p14:creationId xmlns:p14="http://schemas.microsoft.com/office/powerpoint/2010/main" val="3142636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F7EEEDA6-327C-E7A5-A569-91323F6534D5}"/>
              </a:ext>
            </a:extLst>
          </p:cNvPr>
          <p:cNvSpPr>
            <a:spLocks noGrp="1"/>
          </p:cNvSpPr>
          <p:nvPr>
            <p:ph idx="1"/>
          </p:nvPr>
        </p:nvSpPr>
        <p:spPr>
          <a:xfrm>
            <a:off x="442808" y="1124744"/>
            <a:ext cx="11380811" cy="5184576"/>
          </a:xfrm>
        </p:spPr>
        <p:txBody>
          <a:bodyPr/>
          <a:lstStyle/>
          <a:p>
            <a:pPr marL="342900" indent="-342900">
              <a:lnSpc>
                <a:spcPct val="110000"/>
              </a:lnSpc>
              <a:spcBef>
                <a:spcPts val="0"/>
              </a:spcBef>
              <a:spcAft>
                <a:spcPts val="0"/>
              </a:spcAft>
              <a:buFont typeface="Arial" panose="020B0604020202020204" pitchFamily="34" charset="0"/>
              <a:buChar char="•"/>
            </a:pPr>
            <a:r>
              <a:rPr lang="en-GB" sz="1800" b="0" dirty="0"/>
              <a:t>D. M. Gale, “Visual alignment of mechanical structures using a Bessel beam - datum practical implementation”, in Optical Measurement Systems for Industrial Inspection </a:t>
            </a:r>
            <a:r>
              <a:rPr lang="en-GB" sz="1800" b="0" dirty="0" err="1"/>
              <a:t>Vii</a:t>
            </a:r>
            <a:r>
              <a:rPr lang="en-GB" sz="1800" b="0" dirty="0"/>
              <a:t>, Bellingham, 2011, 8082, 80823D. </a:t>
            </a:r>
            <a:endParaRPr lang="en-US" sz="1800" b="0" dirty="0"/>
          </a:p>
          <a:p>
            <a:pPr marL="342900" indent="-342900">
              <a:lnSpc>
                <a:spcPct val="110000"/>
              </a:lnSpc>
              <a:spcBef>
                <a:spcPts val="0"/>
              </a:spcBef>
              <a:spcAft>
                <a:spcPts val="0"/>
              </a:spcAft>
              <a:buFont typeface="Arial" panose="020B0604020202020204" pitchFamily="34" charset="0"/>
              <a:buChar char="•"/>
            </a:pPr>
            <a:r>
              <a:rPr lang="en-GB" sz="1800" b="0" dirty="0"/>
              <a:t>R. E. Parks, “Aligning reflecting optics with Bessel beams”, in Proc. SPIE 11488, Optical System Alignment, Tolerancing, and Verification XIII, Online Only, United States, 2020, 114880J.</a:t>
            </a:r>
            <a:endParaRPr lang="en-US" sz="1800" b="0" dirty="0"/>
          </a:p>
          <a:p>
            <a:pPr marL="342900" indent="-342900">
              <a:lnSpc>
                <a:spcPct val="110000"/>
              </a:lnSpc>
              <a:spcBef>
                <a:spcPts val="0"/>
              </a:spcBef>
              <a:spcAft>
                <a:spcPts val="0"/>
              </a:spcAft>
              <a:buFont typeface="Arial" panose="020B0604020202020204" pitchFamily="34" charset="0"/>
              <a:buChar char="•"/>
            </a:pPr>
            <a:r>
              <a:rPr lang="en-GB" sz="1800" b="0" dirty="0"/>
              <a:t>R. E. Parks, “Practical considerations for using grating produced Bessel beams for alignment purposes”, in </a:t>
            </a:r>
            <a:r>
              <a:rPr lang="en-GB" sz="1800" b="0" dirty="0" err="1"/>
              <a:t>Optomechanics</a:t>
            </a:r>
            <a:r>
              <a:rPr lang="en-GB" sz="1800" b="0" dirty="0"/>
              <a:t> and Optical Alignment, Bellingham, 2021, 11816, 1181603.</a:t>
            </a:r>
            <a:endParaRPr lang="en-US" sz="1800" b="0" dirty="0"/>
          </a:p>
          <a:p>
            <a:pPr marL="342900" indent="-342900">
              <a:lnSpc>
                <a:spcPct val="110000"/>
              </a:lnSpc>
              <a:spcBef>
                <a:spcPts val="0"/>
              </a:spcBef>
              <a:spcAft>
                <a:spcPts val="0"/>
              </a:spcAft>
              <a:buFont typeface="Arial" panose="020B0604020202020204" pitchFamily="34" charset="0"/>
              <a:buChar char="•"/>
            </a:pPr>
            <a:r>
              <a:rPr lang="en-GB" sz="1800" b="0" dirty="0"/>
              <a:t>J.-C. </a:t>
            </a:r>
            <a:r>
              <a:rPr lang="en-GB" sz="1800" b="0" dirty="0" err="1"/>
              <a:t>Gayde</a:t>
            </a:r>
            <a:r>
              <a:rPr lang="en-GB" sz="1800" b="0" dirty="0"/>
              <a:t> and M. </a:t>
            </a:r>
            <a:r>
              <a:rPr lang="en-GB" sz="1800" b="0" dirty="0" err="1"/>
              <a:t>Sulc</a:t>
            </a:r>
            <a:r>
              <a:rPr lang="en-GB" sz="1800" b="0" dirty="0"/>
              <a:t>,</a:t>
            </a:r>
            <a:r>
              <a:rPr lang="cs-CZ" sz="1800" b="0" dirty="0"/>
              <a:t> </a:t>
            </a:r>
            <a:r>
              <a:rPr lang="en-GB" sz="1800" b="0" dirty="0"/>
              <a:t>“An Optical System for Producing a Structured Beam”, European patent application 3564734 A1. 2019-11-06.</a:t>
            </a:r>
            <a:endParaRPr lang="cs-CZ" sz="1800" b="0" dirty="0"/>
          </a:p>
          <a:p>
            <a:pPr marL="342900" indent="-342900">
              <a:lnSpc>
                <a:spcPct val="110000"/>
              </a:lnSpc>
              <a:spcBef>
                <a:spcPts val="0"/>
              </a:spcBef>
              <a:spcAft>
                <a:spcPts val="0"/>
              </a:spcAft>
              <a:buFont typeface="Arial" panose="020B0604020202020204" pitchFamily="34" charset="0"/>
              <a:buChar char="•"/>
            </a:pPr>
            <a:r>
              <a:rPr lang="en-GB" sz="1800" b="0" dirty="0"/>
              <a:t>J.-C. </a:t>
            </a:r>
            <a:r>
              <a:rPr lang="en-GB" sz="1800" b="0" dirty="0" err="1"/>
              <a:t>Gayde</a:t>
            </a:r>
            <a:r>
              <a:rPr lang="en-GB" sz="1800" b="0" dirty="0"/>
              <a:t>, K. Polak, and M. </a:t>
            </a:r>
            <a:r>
              <a:rPr lang="en-GB" sz="1800" b="0" dirty="0" err="1"/>
              <a:t>Sulc</a:t>
            </a:r>
            <a:r>
              <a:rPr lang="en-GB" sz="1800" b="0" dirty="0"/>
              <a:t>, “Introduction to structured laser beam for alignment and status of the R&amp;D,” 2022.</a:t>
            </a:r>
            <a:endParaRPr lang="en-US" sz="1800" b="0" dirty="0"/>
          </a:p>
          <a:p>
            <a:pPr marL="342900" indent="-342900">
              <a:lnSpc>
                <a:spcPct val="110000"/>
              </a:lnSpc>
              <a:spcBef>
                <a:spcPts val="0"/>
              </a:spcBef>
              <a:spcAft>
                <a:spcPts val="0"/>
              </a:spcAft>
              <a:buFont typeface="Arial" panose="020B0604020202020204" pitchFamily="34" charset="0"/>
              <a:buChar char="•"/>
            </a:pPr>
            <a:r>
              <a:rPr lang="en-GB" sz="1800" b="0" dirty="0"/>
              <a:t>Born, Max; Wolf, Emil (1999), “Principles of optics: electromagnetic theory of propagation, interference and diffraction of light (7th  ed.)”, London; New York; Paris: Pergamon Press.</a:t>
            </a:r>
            <a:endParaRPr lang="en-US" sz="1800" b="0" dirty="0"/>
          </a:p>
          <a:p>
            <a:pPr marL="342900" indent="-342900">
              <a:lnSpc>
                <a:spcPct val="110000"/>
              </a:lnSpc>
              <a:spcBef>
                <a:spcPts val="0"/>
              </a:spcBef>
              <a:spcAft>
                <a:spcPts val="0"/>
              </a:spcAft>
              <a:buFont typeface="Arial" panose="020B0604020202020204" pitchFamily="34" charset="0"/>
              <a:buChar char="•"/>
            </a:pPr>
            <a:r>
              <a:rPr lang="en-GB" sz="1800" b="0" dirty="0"/>
              <a:t>Saleh, B. E. A., &amp; </a:t>
            </a:r>
            <a:r>
              <a:rPr lang="en-GB" sz="1800" b="0" dirty="0" err="1"/>
              <a:t>Teich</a:t>
            </a:r>
            <a:r>
              <a:rPr lang="en-GB" sz="1800" b="0" dirty="0"/>
              <a:t>, M. C. (2019). “Fundamentals of Photonics: 2 Volume Set (3rd ed.)”, Wiley-Blackwell. Volume 1.</a:t>
            </a:r>
            <a:endParaRPr lang="cs-CZ" sz="1800" b="0" dirty="0"/>
          </a:p>
          <a:p>
            <a:pPr marL="342900" indent="-342900">
              <a:lnSpc>
                <a:spcPct val="110000"/>
              </a:lnSpc>
              <a:spcBef>
                <a:spcPts val="0"/>
              </a:spcBef>
              <a:spcAft>
                <a:spcPts val="0"/>
              </a:spcAft>
              <a:buFont typeface="Arial" panose="020B0604020202020204" pitchFamily="34" charset="0"/>
              <a:buChar char="•"/>
            </a:pPr>
            <a:r>
              <a:rPr lang="en-GB" sz="1800" b="0" dirty="0"/>
              <a:t>P. E. </a:t>
            </a:r>
            <a:r>
              <a:rPr lang="en-GB" sz="1800" b="0" dirty="0" err="1"/>
              <a:t>Ciddor</a:t>
            </a:r>
            <a:r>
              <a:rPr lang="en-GB" sz="1800" b="0" dirty="0"/>
              <a:t>, “Refractive index of air: new equations for the</a:t>
            </a:r>
            <a:r>
              <a:rPr lang="cs-CZ" sz="1800" b="0" dirty="0"/>
              <a:t> </a:t>
            </a:r>
            <a:r>
              <a:rPr lang="en-GB" sz="1800" b="0" dirty="0"/>
              <a:t>visible and near infrared,” Appl. Opt., vol. 35, pp.</a:t>
            </a:r>
            <a:r>
              <a:rPr lang="cs-CZ" sz="1800" b="0" dirty="0"/>
              <a:t> </a:t>
            </a:r>
            <a:r>
              <a:rPr lang="en-GB" sz="1800" b="0" dirty="0"/>
              <a:t>1566–1573,</a:t>
            </a:r>
            <a:r>
              <a:rPr lang="cs-CZ" sz="1800" b="0" dirty="0"/>
              <a:t> </a:t>
            </a:r>
            <a:r>
              <a:rPr lang="en-GB" sz="1800" b="0" dirty="0"/>
              <a:t>Mar. 1996.</a:t>
            </a:r>
            <a:endParaRPr lang="en-US" sz="1800" b="0" dirty="0"/>
          </a:p>
        </p:txBody>
      </p:sp>
      <p:sp>
        <p:nvSpPr>
          <p:cNvPr id="3" name="Nadpis 2">
            <a:extLst>
              <a:ext uri="{FF2B5EF4-FFF2-40B4-BE49-F238E27FC236}">
                <a16:creationId xmlns:a16="http://schemas.microsoft.com/office/drawing/2014/main" id="{F5C5AE0F-5EA9-9428-F18C-E0405D5D3816}"/>
              </a:ext>
            </a:extLst>
          </p:cNvPr>
          <p:cNvSpPr>
            <a:spLocks noGrp="1"/>
          </p:cNvSpPr>
          <p:nvPr>
            <p:ph type="title"/>
          </p:nvPr>
        </p:nvSpPr>
        <p:spPr>
          <a:xfrm>
            <a:off x="407988" y="373593"/>
            <a:ext cx="11376025" cy="463119"/>
          </a:xfrm>
        </p:spPr>
        <p:txBody>
          <a:bodyPr/>
          <a:lstStyle/>
          <a:p>
            <a:r>
              <a:rPr lang="en-US" dirty="0"/>
              <a:t>References</a:t>
            </a:r>
          </a:p>
        </p:txBody>
      </p:sp>
      <p:sp>
        <p:nvSpPr>
          <p:cNvPr id="4" name="Zástupný symbol pro datum 3">
            <a:extLst>
              <a:ext uri="{FF2B5EF4-FFF2-40B4-BE49-F238E27FC236}">
                <a16:creationId xmlns:a16="http://schemas.microsoft.com/office/drawing/2014/main" id="{D4E02E42-52F3-3CA8-BAAD-B3C197E16305}"/>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FF78F896-9165-8BC9-CEE4-A726280BCCD2}"/>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E0D99F7E-5009-E665-2E0D-71EAD889359E}"/>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87370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Skupina 7">
            <a:extLst>
              <a:ext uri="{FF2B5EF4-FFF2-40B4-BE49-F238E27FC236}">
                <a16:creationId xmlns:a16="http://schemas.microsoft.com/office/drawing/2014/main" id="{96084587-6B50-1D6C-C9DB-C4DCB0D76B7F}"/>
              </a:ext>
            </a:extLst>
          </p:cNvPr>
          <p:cNvGrpSpPr/>
          <p:nvPr/>
        </p:nvGrpSpPr>
        <p:grpSpPr>
          <a:xfrm>
            <a:off x="497024" y="2867233"/>
            <a:ext cx="10975212" cy="2634909"/>
            <a:chOff x="654607" y="1791606"/>
            <a:chExt cx="10975212" cy="2634909"/>
          </a:xfrm>
        </p:grpSpPr>
        <p:pic>
          <p:nvPicPr>
            <p:cNvPr id="12" name="Picture 11">
              <a:extLst>
                <a:ext uri="{FF2B5EF4-FFF2-40B4-BE49-F238E27FC236}">
                  <a16:creationId xmlns:a16="http://schemas.microsoft.com/office/drawing/2014/main" id="{CC1E57D4-E16A-4C2F-B20A-0B5A942166C6}"/>
                </a:ext>
              </a:extLst>
            </p:cNvPr>
            <p:cNvPicPr>
              <a:picLocks noChangeAspect="1"/>
            </p:cNvPicPr>
            <p:nvPr/>
          </p:nvPicPr>
          <p:blipFill>
            <a:blip r:embed="rId2"/>
            <a:stretch>
              <a:fillRect/>
            </a:stretch>
          </p:blipFill>
          <p:spPr>
            <a:xfrm>
              <a:off x="654607" y="1791606"/>
              <a:ext cx="10937357" cy="2634909"/>
            </a:xfrm>
            <a:prstGeom prst="rect">
              <a:avLst/>
            </a:prstGeom>
          </p:spPr>
        </p:pic>
        <p:sp>
          <p:nvSpPr>
            <p:cNvPr id="15" name="TextBox 14">
              <a:extLst>
                <a:ext uri="{FF2B5EF4-FFF2-40B4-BE49-F238E27FC236}">
                  <a16:creationId xmlns:a16="http://schemas.microsoft.com/office/drawing/2014/main" id="{5DD5CC00-5A47-479A-9C29-928685B737CD}"/>
                </a:ext>
              </a:extLst>
            </p:cNvPr>
            <p:cNvSpPr txBox="1"/>
            <p:nvPr/>
          </p:nvSpPr>
          <p:spPr>
            <a:xfrm rot="21042424">
              <a:off x="4833073" y="3502942"/>
              <a:ext cx="2814873" cy="276999"/>
            </a:xfrm>
            <a:prstGeom prst="rect">
              <a:avLst/>
            </a:prstGeom>
            <a:noFill/>
          </p:spPr>
          <p:txBody>
            <a:bodyPr wrap="none" lIns="0" tIns="0" rIns="0" bIns="0" rtlCol="0">
              <a:spAutoFit/>
            </a:bodyPr>
            <a:lstStyle/>
            <a:p>
              <a:pPr algn="l"/>
              <a:r>
                <a:rPr lang="en-GB" dirty="0">
                  <a:latin typeface="Open Sans" panose="020B0606030504020204" pitchFamily="34" charset="0"/>
                  <a:ea typeface="Open Sans" panose="020B0606030504020204" pitchFamily="34" charset="0"/>
                  <a:cs typeface="Open Sans" panose="020B0606030504020204" pitchFamily="34" charset="0"/>
                </a:rPr>
                <a:t>High Luminosity LHC </a:t>
              </a:r>
              <a:r>
                <a:rPr lang="en-GB" sz="1000" dirty="0">
                  <a:latin typeface="Open Sans" panose="020B0606030504020204" pitchFamily="34" charset="0"/>
                  <a:ea typeface="Open Sans" panose="020B0606030504020204" pitchFamily="34" charset="0"/>
                  <a:cs typeface="Open Sans" panose="020B0606030504020204" pitchFamily="34" charset="0"/>
                </a:rPr>
                <a:t>(~200 m)</a:t>
              </a:r>
            </a:p>
          </p:txBody>
        </p:sp>
        <p:cxnSp>
          <p:nvCxnSpPr>
            <p:cNvPr id="16" name="Straight Arrow Connector 15">
              <a:extLst>
                <a:ext uri="{FF2B5EF4-FFF2-40B4-BE49-F238E27FC236}">
                  <a16:creationId xmlns:a16="http://schemas.microsoft.com/office/drawing/2014/main" id="{9B3A8490-A8A1-4816-9995-FA2ED0062E3C}"/>
                </a:ext>
              </a:extLst>
            </p:cNvPr>
            <p:cNvCxnSpPr/>
            <p:nvPr/>
          </p:nvCxnSpPr>
          <p:spPr>
            <a:xfrm flipV="1">
              <a:off x="654607" y="2640557"/>
              <a:ext cx="10975212" cy="16929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 name="Zástupný obsah 1">
            <a:extLst>
              <a:ext uri="{FF2B5EF4-FFF2-40B4-BE49-F238E27FC236}">
                <a16:creationId xmlns:a16="http://schemas.microsoft.com/office/drawing/2014/main" id="{0098F252-49D7-4063-BB45-6A04B7D1BB5A}"/>
              </a:ext>
            </a:extLst>
          </p:cNvPr>
          <p:cNvSpPr>
            <a:spLocks noGrp="1"/>
          </p:cNvSpPr>
          <p:nvPr>
            <p:ph idx="1"/>
          </p:nvPr>
        </p:nvSpPr>
        <p:spPr>
          <a:xfrm>
            <a:off x="435274" y="1462662"/>
            <a:ext cx="11376024" cy="1646399"/>
          </a:xfrm>
        </p:spPr>
        <p:txBody>
          <a:bodyPr/>
          <a:lstStyle/>
          <a:p>
            <a:pPr marL="342900" indent="-342900">
              <a:lnSpc>
                <a:spcPct val="100000"/>
              </a:lnSpc>
              <a:spcBef>
                <a:spcPts val="0"/>
              </a:spcBef>
              <a:spcAft>
                <a:spcPts val="600"/>
              </a:spcAft>
              <a:buFont typeface="Arial" panose="020B0604020202020204" pitchFamily="34" charset="0"/>
              <a:buChar char="•"/>
            </a:pPr>
            <a:r>
              <a:rPr lang="en-GB" sz="1800" b="0" dirty="0"/>
              <a:t>SLB offers hope to create a laser beam based optical alternative for long distance alignment systems</a:t>
            </a:r>
            <a:endParaRPr lang="cs-CZ" sz="1800" b="0" dirty="0"/>
          </a:p>
          <a:p>
            <a:pPr marL="342900" indent="-342900">
              <a:lnSpc>
                <a:spcPct val="100000"/>
              </a:lnSpc>
              <a:spcBef>
                <a:spcPts val="0"/>
              </a:spcBef>
              <a:spcAft>
                <a:spcPts val="600"/>
              </a:spcAft>
              <a:buFont typeface="Arial" panose="020B0604020202020204" pitchFamily="34" charset="0"/>
              <a:buChar char="•"/>
            </a:pPr>
            <a:r>
              <a:rPr lang="en-US" sz="1800" b="0" dirty="0"/>
              <a:t>Presently Hydrostatic Leveling Systems and stretched Wire Positioning Systems are used for monitoring</a:t>
            </a:r>
          </a:p>
          <a:p>
            <a:pPr marL="342900" indent="-342900">
              <a:lnSpc>
                <a:spcPct val="100000"/>
              </a:lnSpc>
              <a:spcBef>
                <a:spcPts val="0"/>
              </a:spcBef>
              <a:spcAft>
                <a:spcPts val="600"/>
              </a:spcAft>
              <a:buFont typeface="Arial" panose="020B0604020202020204" pitchFamily="34" charset="0"/>
              <a:buChar char="•"/>
            </a:pPr>
            <a:r>
              <a:rPr lang="en-US" sz="1800" b="0" dirty="0"/>
              <a:t>In the particle accelerators, high accuracy is required for the alignment of adjacent components</a:t>
            </a:r>
          </a:p>
          <a:p>
            <a:pPr marL="342900" indent="-342900">
              <a:lnSpc>
                <a:spcPct val="100000"/>
              </a:lnSpc>
              <a:spcBef>
                <a:spcPts val="0"/>
              </a:spcBef>
              <a:spcAft>
                <a:spcPts val="600"/>
              </a:spcAft>
              <a:buFont typeface="Arial" panose="020B0604020202020204" pitchFamily="34" charset="0"/>
              <a:buChar char="•"/>
            </a:pPr>
            <a:r>
              <a:rPr lang="en-GB" sz="1800" b="0" dirty="0"/>
              <a:t>Typical alignment requirements for accelerators at CERN:</a:t>
            </a:r>
          </a:p>
          <a:p>
            <a:pPr marL="666900" lvl="1" indent="-342900">
              <a:spcBef>
                <a:spcPts val="0"/>
              </a:spcBef>
              <a:spcAft>
                <a:spcPts val="600"/>
              </a:spcAft>
              <a:buFont typeface="Arial" panose="020B0604020202020204" pitchFamily="34" charset="0"/>
              <a:buChar char="•"/>
            </a:pPr>
            <a:r>
              <a:rPr lang="en-GB" sz="1600" b="0" dirty="0"/>
              <a:t>LHC:	</a:t>
            </a:r>
            <a:r>
              <a:rPr lang="el-GR" sz="1600" dirty="0"/>
              <a:t>σ</a:t>
            </a:r>
            <a:r>
              <a:rPr lang="fr-CH" sz="1600" dirty="0"/>
              <a:t> = </a:t>
            </a:r>
            <a:r>
              <a:rPr lang="en-GB" sz="1600" b="0" dirty="0"/>
              <a:t>150 µm over L = 150 m</a:t>
            </a:r>
          </a:p>
          <a:p>
            <a:pPr marL="666900" lvl="1" indent="-342900">
              <a:spcBef>
                <a:spcPts val="0"/>
              </a:spcBef>
              <a:spcAft>
                <a:spcPts val="600"/>
              </a:spcAft>
              <a:buFont typeface="Arial" panose="020B0604020202020204" pitchFamily="34" charset="0"/>
              <a:buChar char="•"/>
            </a:pPr>
            <a:r>
              <a:rPr lang="en-GB" sz="1600" b="0" dirty="0"/>
              <a:t>HL-LHC:	</a:t>
            </a:r>
            <a:r>
              <a:rPr lang="el-GR" sz="1600" dirty="0"/>
              <a:t>σ </a:t>
            </a:r>
            <a:r>
              <a:rPr lang="fr-CH" sz="1600" dirty="0"/>
              <a:t>= </a:t>
            </a:r>
            <a:r>
              <a:rPr lang="en-GB" sz="1600" b="0" dirty="0"/>
              <a:t>150 µm over </a:t>
            </a:r>
            <a:r>
              <a:rPr lang="en-GB" sz="1600" dirty="0"/>
              <a:t>L = </a:t>
            </a:r>
            <a:r>
              <a:rPr lang="en-GB" sz="1600" b="0" dirty="0"/>
              <a:t>200 m</a:t>
            </a:r>
          </a:p>
          <a:p>
            <a:pPr marL="666900" lvl="1" indent="-342900">
              <a:spcBef>
                <a:spcPts val="0"/>
              </a:spcBef>
              <a:spcAft>
                <a:spcPts val="600"/>
              </a:spcAft>
              <a:buFont typeface="Arial" panose="020B0604020202020204" pitchFamily="34" charset="0"/>
              <a:buChar char="•"/>
            </a:pPr>
            <a:r>
              <a:rPr lang="en-GB" sz="1600" b="0" dirty="0"/>
              <a:t>CLIC:	</a:t>
            </a:r>
            <a:r>
              <a:rPr lang="el-GR" sz="1600" dirty="0"/>
              <a:t>σ </a:t>
            </a:r>
            <a:r>
              <a:rPr lang="fr-CH" sz="1600" dirty="0"/>
              <a:t>= </a:t>
            </a:r>
            <a:r>
              <a:rPr lang="en-GB" sz="1600" b="0" dirty="0"/>
              <a:t>15 µm over </a:t>
            </a:r>
            <a:r>
              <a:rPr lang="en-GB" sz="1600" dirty="0"/>
              <a:t>L = </a:t>
            </a:r>
            <a:r>
              <a:rPr lang="en-GB" sz="1600" b="0" dirty="0"/>
              <a:t>200</a:t>
            </a:r>
            <a:r>
              <a:rPr lang="cs-CZ" sz="1600" b="0" dirty="0"/>
              <a:t> </a:t>
            </a:r>
            <a:r>
              <a:rPr lang="en-GB" sz="1600" b="0" dirty="0"/>
              <a:t>m</a:t>
            </a:r>
          </a:p>
          <a:p>
            <a:pPr>
              <a:lnSpc>
                <a:spcPct val="100000"/>
              </a:lnSpc>
              <a:spcBef>
                <a:spcPts val="0"/>
              </a:spcBef>
              <a:spcAft>
                <a:spcPts val="600"/>
              </a:spcAft>
            </a:pPr>
            <a:endParaRPr lang="en-US" sz="1800" b="0" dirty="0"/>
          </a:p>
        </p:txBody>
      </p:sp>
      <p:sp>
        <p:nvSpPr>
          <p:cNvPr id="3" name="Nadpis 2">
            <a:extLst>
              <a:ext uri="{FF2B5EF4-FFF2-40B4-BE49-F238E27FC236}">
                <a16:creationId xmlns:a16="http://schemas.microsoft.com/office/drawing/2014/main" id="{CDB75727-A256-4E62-B762-D8F40462CA22}"/>
              </a:ext>
            </a:extLst>
          </p:cNvPr>
          <p:cNvSpPr>
            <a:spLocks noGrp="1"/>
          </p:cNvSpPr>
          <p:nvPr>
            <p:ph type="title"/>
          </p:nvPr>
        </p:nvSpPr>
        <p:spPr>
          <a:xfrm>
            <a:off x="407988" y="373593"/>
            <a:ext cx="11376025" cy="607135"/>
          </a:xfrm>
        </p:spPr>
        <p:txBody>
          <a:bodyPr/>
          <a:lstStyle/>
          <a:p>
            <a:r>
              <a:rPr lang="en-US" dirty="0"/>
              <a:t>Alignment of Particle Accelerators</a:t>
            </a:r>
          </a:p>
        </p:txBody>
      </p:sp>
      <p:sp>
        <p:nvSpPr>
          <p:cNvPr id="4" name="Zástupný symbol pro datum 3">
            <a:extLst>
              <a:ext uri="{FF2B5EF4-FFF2-40B4-BE49-F238E27FC236}">
                <a16:creationId xmlns:a16="http://schemas.microsoft.com/office/drawing/2014/main" id="{612EFCBB-0418-4246-A9B2-22E2B3F0684C}"/>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A7CBD109-3B1E-4BEC-A5D0-CDEF87D4EF57}"/>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A8DD7E1E-FAB8-4555-97DD-ED12D8F5DD9D}"/>
              </a:ext>
            </a:extLst>
          </p:cNvPr>
          <p:cNvSpPr>
            <a:spLocks noGrp="1"/>
          </p:cNvSpPr>
          <p:nvPr>
            <p:ph type="sldNum" sz="quarter" idx="12"/>
          </p:nvPr>
        </p:nvSpPr>
        <p:spPr/>
        <p:txBody>
          <a:bodyPr/>
          <a:lstStyle/>
          <a:p>
            <a:fld id="{36B5EA5A-BC32-A742-B11B-8E7414D5B535}" type="slidenum">
              <a:rPr lang="en-US" smtClean="0"/>
              <a:pPr/>
              <a:t>2</a:t>
            </a:fld>
            <a:endParaRPr lang="en-US" dirty="0"/>
          </a:p>
        </p:txBody>
      </p:sp>
      <p:grpSp>
        <p:nvGrpSpPr>
          <p:cNvPr id="32" name="Group 31"/>
          <p:cNvGrpSpPr/>
          <p:nvPr/>
        </p:nvGrpSpPr>
        <p:grpSpPr>
          <a:xfrm>
            <a:off x="7928881" y="4277644"/>
            <a:ext cx="4020329" cy="1920290"/>
            <a:chOff x="7457579" y="3277483"/>
            <a:chExt cx="4020329" cy="1920290"/>
          </a:xfrm>
        </p:grpSpPr>
        <p:grpSp>
          <p:nvGrpSpPr>
            <p:cNvPr id="20" name="Group 19"/>
            <p:cNvGrpSpPr/>
            <p:nvPr/>
          </p:nvGrpSpPr>
          <p:grpSpPr>
            <a:xfrm>
              <a:off x="7457579" y="3277483"/>
              <a:ext cx="4020329" cy="1920290"/>
              <a:chOff x="7457579" y="3277483"/>
              <a:chExt cx="4020329" cy="1920290"/>
            </a:xfrm>
          </p:grpSpPr>
          <p:pic>
            <p:nvPicPr>
              <p:cNvPr id="7" name="Picture 1">
                <a:extLst>
                  <a:ext uri="{FF2B5EF4-FFF2-40B4-BE49-F238E27FC236}">
                    <a16:creationId xmlns:a16="http://schemas.microsoft.com/office/drawing/2014/main" id="{5677E310-E9AB-DBCC-3642-28FCE2320D4E}"/>
                  </a:ext>
                </a:extLst>
              </p:cNvPr>
              <p:cNvPicPr>
                <a:picLocks noChangeAspect="1"/>
              </p:cNvPicPr>
              <p:nvPr/>
            </p:nvPicPr>
            <p:blipFill>
              <a:blip r:embed="rId3"/>
              <a:stretch>
                <a:fillRect/>
              </a:stretch>
            </p:blipFill>
            <p:spPr>
              <a:xfrm>
                <a:off x="7457579" y="3277483"/>
                <a:ext cx="4004712" cy="1920290"/>
              </a:xfrm>
              <a:prstGeom prst="rect">
                <a:avLst/>
              </a:prstGeom>
            </p:spPr>
          </p:pic>
          <p:sp>
            <p:nvSpPr>
              <p:cNvPr id="18" name="TextBox 17"/>
              <p:cNvSpPr txBox="1"/>
              <p:nvPr/>
            </p:nvSpPr>
            <p:spPr>
              <a:xfrm>
                <a:off x="8995212" y="3384124"/>
                <a:ext cx="1041952" cy="276999"/>
              </a:xfrm>
              <a:prstGeom prst="rect">
                <a:avLst/>
              </a:prstGeom>
              <a:noFill/>
            </p:spPr>
            <p:txBody>
              <a:bodyPr wrap="none" lIns="0" tIns="0" rIns="0" bIns="0" rtlCol="0">
                <a:spAutoFit/>
              </a:bodyPr>
              <a:lstStyle/>
              <a:p>
                <a:pPr algn="l"/>
                <a:r>
                  <a:rPr lang="fr-CH" sz="1600" dirty="0"/>
                  <a:t>Radi</a:t>
                </a:r>
                <a:r>
                  <a:rPr lang="cs-CZ" sz="1600" dirty="0"/>
                  <a:t>u</a:t>
                </a:r>
                <a:r>
                  <a:rPr lang="fr-CH" sz="1600" dirty="0"/>
                  <a:t>s</a:t>
                </a:r>
                <a:r>
                  <a:rPr lang="fr-CH" dirty="0"/>
                  <a:t> = </a:t>
                </a:r>
                <a:r>
                  <a:rPr lang="el-GR" dirty="0"/>
                  <a:t>σ</a:t>
                </a:r>
                <a:endParaRPr lang="en-GB" dirty="0"/>
              </a:p>
            </p:txBody>
          </p:sp>
          <p:sp>
            <p:nvSpPr>
              <p:cNvPr id="19" name="Rectangle 18"/>
              <p:cNvSpPr/>
              <p:nvPr/>
            </p:nvSpPr>
            <p:spPr>
              <a:xfrm rot="21021341">
                <a:off x="10863418" y="3475735"/>
                <a:ext cx="614490" cy="4911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2" name="Straight Arrow Connector 21"/>
            <p:cNvCxnSpPr/>
            <p:nvPr/>
          </p:nvCxnSpPr>
          <p:spPr>
            <a:xfrm flipV="1">
              <a:off x="8544272" y="4194043"/>
              <a:ext cx="2287211" cy="400122"/>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rot="21061701">
              <a:off x="8865965" y="4462739"/>
              <a:ext cx="1821011" cy="246221"/>
            </a:xfrm>
            <a:prstGeom prst="rect">
              <a:avLst/>
            </a:prstGeom>
            <a:noFill/>
          </p:spPr>
          <p:txBody>
            <a:bodyPr wrap="none" lIns="0" tIns="0" rIns="0" bIns="0" rtlCol="0">
              <a:spAutoFit/>
            </a:bodyPr>
            <a:lstStyle/>
            <a:p>
              <a:pPr algn="l"/>
              <a:r>
                <a:rPr lang="fr-CH" sz="1600" dirty="0" err="1"/>
                <a:t>Alignment</a:t>
              </a:r>
              <a:r>
                <a:rPr lang="fr-CH" sz="1600" dirty="0"/>
                <a:t> </a:t>
              </a:r>
              <a:r>
                <a:rPr lang="fr-CH" sz="1600" dirty="0" err="1"/>
                <a:t>window</a:t>
              </a:r>
              <a:r>
                <a:rPr lang="en-GB" sz="1600" dirty="0"/>
                <a:t> L</a:t>
              </a:r>
              <a:endParaRPr lang="fr-CH" sz="1600" dirty="0"/>
            </a:p>
          </p:txBody>
        </p:sp>
        <p:cxnSp>
          <p:nvCxnSpPr>
            <p:cNvPr id="28" name="Elbow Connector 27"/>
            <p:cNvCxnSpPr/>
            <p:nvPr/>
          </p:nvCxnSpPr>
          <p:spPr>
            <a:xfrm rot="5400000">
              <a:off x="8695440" y="3618835"/>
              <a:ext cx="328778" cy="181481"/>
            </a:xfrm>
            <a:prstGeom prst="bentConnector3">
              <a:avLst>
                <a:gd name="adj1" fmla="val -1233"/>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5659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DB97D663-01EB-4C2F-BCB0-6F5FA4741D5C}"/>
              </a:ext>
            </a:extLst>
          </p:cNvPr>
          <p:cNvSpPr>
            <a:spLocks noGrp="1"/>
          </p:cNvSpPr>
          <p:nvPr>
            <p:ph idx="1"/>
          </p:nvPr>
        </p:nvSpPr>
        <p:spPr>
          <a:xfrm>
            <a:off x="407989" y="984212"/>
            <a:ext cx="11376024" cy="5216564"/>
          </a:xfrm>
        </p:spPr>
        <p:txBody>
          <a:bodyPr/>
          <a:lstStyle/>
          <a:p>
            <a:pPr marL="342900" indent="-342900">
              <a:lnSpc>
                <a:spcPct val="100000"/>
              </a:lnSpc>
              <a:spcBef>
                <a:spcPts val="0"/>
              </a:spcBef>
              <a:spcAft>
                <a:spcPts val="0"/>
              </a:spcAft>
              <a:buFont typeface="Arial" panose="020B0604020202020204" pitchFamily="34" charset="0"/>
              <a:buChar char="•"/>
            </a:pPr>
            <a:r>
              <a:rPr lang="en-US" sz="1600" b="0" dirty="0"/>
              <a:t>An optical beam is a special bounded</a:t>
            </a:r>
            <a:r>
              <a:rPr lang="cs-CZ" sz="1600" b="0" dirty="0"/>
              <a:t> </a:t>
            </a:r>
            <a:r>
              <a:rPr lang="en-US" sz="1600" b="0" dirty="0"/>
              <a:t>form of the light propagating with a small divergence</a:t>
            </a:r>
          </a:p>
          <a:p>
            <a:pPr>
              <a:lnSpc>
                <a:spcPct val="100000"/>
              </a:lnSpc>
              <a:spcBef>
                <a:spcPts val="0"/>
              </a:spcBef>
              <a:spcAft>
                <a:spcPts val="0"/>
              </a:spcAft>
            </a:pPr>
            <a:endParaRPr lang="en-US" sz="1600" b="0" dirty="0"/>
          </a:p>
          <a:p>
            <a:pPr marL="342900" indent="-342900">
              <a:lnSpc>
                <a:spcPct val="100000"/>
              </a:lnSpc>
              <a:spcBef>
                <a:spcPts val="0"/>
              </a:spcBef>
              <a:spcAft>
                <a:spcPts val="0"/>
              </a:spcAft>
              <a:buFont typeface="Arial" panose="020B0604020202020204" pitchFamily="34" charset="0"/>
              <a:buChar char="•"/>
            </a:pPr>
            <a:r>
              <a:rPr lang="en-US" sz="1600" b="0" dirty="0"/>
              <a:t>Gaussian beam</a:t>
            </a:r>
          </a:p>
          <a:p>
            <a:pPr marL="666900" lvl="1" indent="-342900">
              <a:spcBef>
                <a:spcPts val="0"/>
              </a:spcBef>
              <a:spcAft>
                <a:spcPts val="600"/>
              </a:spcAft>
              <a:buFont typeface="Arial" panose="020B0604020202020204" pitchFamily="34" charset="0"/>
              <a:buChar char="•"/>
            </a:pPr>
            <a:r>
              <a:rPr lang="en-US" sz="1600" dirty="0"/>
              <a:t>Small focus</a:t>
            </a:r>
          </a:p>
          <a:p>
            <a:pPr marL="666900" lvl="1" indent="-342900">
              <a:spcBef>
                <a:spcPts val="0"/>
              </a:spcBef>
              <a:spcAft>
                <a:spcPts val="600"/>
              </a:spcAft>
              <a:buFont typeface="Arial" panose="020B0604020202020204" pitchFamily="34" charset="0"/>
              <a:buChar char="•"/>
            </a:pPr>
            <a:r>
              <a:rPr lang="en-US" sz="1600" dirty="0"/>
              <a:t>Significantly divergent</a:t>
            </a:r>
          </a:p>
          <a:p>
            <a:pPr marL="666900" lvl="1" indent="-342900">
              <a:buFont typeface="Arial" panose="020B0604020202020204" pitchFamily="34" charset="0"/>
              <a:buChar char="•"/>
            </a:pPr>
            <a:endParaRPr lang="en-US" sz="1600" dirty="0"/>
          </a:p>
          <a:p>
            <a:pPr marL="342900" indent="-342900">
              <a:lnSpc>
                <a:spcPct val="100000"/>
              </a:lnSpc>
              <a:spcBef>
                <a:spcPts val="0"/>
              </a:spcBef>
              <a:spcAft>
                <a:spcPts val="0"/>
              </a:spcAft>
              <a:buFont typeface="Arial" panose="020B0604020202020204" pitchFamily="34" charset="0"/>
              <a:buChar char="•"/>
            </a:pPr>
            <a:r>
              <a:rPr lang="en-US" sz="1600" b="0" dirty="0"/>
              <a:t>Bessel beam</a:t>
            </a:r>
          </a:p>
          <a:p>
            <a:pPr marL="666900" lvl="1" indent="-342900">
              <a:spcBef>
                <a:spcPts val="0"/>
              </a:spcBef>
              <a:spcAft>
                <a:spcPts val="600"/>
              </a:spcAft>
              <a:buFont typeface="Arial" panose="020B0604020202020204" pitchFamily="34" charset="0"/>
              <a:buChar char="•"/>
            </a:pPr>
            <a:r>
              <a:rPr lang="en-US" sz="1600" dirty="0"/>
              <a:t>Long longitudinal focus</a:t>
            </a:r>
          </a:p>
          <a:p>
            <a:pPr marL="666900" lvl="1" indent="-342900">
              <a:spcBef>
                <a:spcPts val="0"/>
              </a:spcBef>
              <a:spcAft>
                <a:spcPts val="600"/>
              </a:spcAft>
              <a:buFont typeface="Arial" panose="020B0604020202020204" pitchFamily="34" charset="0"/>
              <a:buChar char="•"/>
            </a:pPr>
            <a:r>
              <a:rPr lang="en-US" sz="1600" dirty="0"/>
              <a:t>Limited longitudinal range</a:t>
            </a:r>
          </a:p>
          <a:p>
            <a:pPr marL="666900" lvl="1" indent="-342900">
              <a:spcBef>
                <a:spcPts val="0"/>
              </a:spcBef>
              <a:spcAft>
                <a:spcPts val="600"/>
              </a:spcAft>
              <a:buFont typeface="Arial" panose="020B0604020202020204" pitchFamily="34" charset="0"/>
              <a:buChar char="•"/>
            </a:pPr>
            <a:r>
              <a:rPr lang="en-US" sz="1600" dirty="0"/>
              <a:t>Zero divergence</a:t>
            </a:r>
          </a:p>
        </p:txBody>
      </p:sp>
      <p:sp>
        <p:nvSpPr>
          <p:cNvPr id="3" name="Nadpis 2">
            <a:extLst>
              <a:ext uri="{FF2B5EF4-FFF2-40B4-BE49-F238E27FC236}">
                <a16:creationId xmlns:a16="http://schemas.microsoft.com/office/drawing/2014/main" id="{95676E34-C537-45E9-91D1-C4AAE69C05F8}"/>
              </a:ext>
            </a:extLst>
          </p:cNvPr>
          <p:cNvSpPr>
            <a:spLocks noGrp="1"/>
          </p:cNvSpPr>
          <p:nvPr>
            <p:ph type="title"/>
          </p:nvPr>
        </p:nvSpPr>
        <p:spPr/>
        <p:txBody>
          <a:bodyPr/>
          <a:lstStyle/>
          <a:p>
            <a:r>
              <a:rPr lang="en-US" dirty="0"/>
              <a:t>Basics about optical beams</a:t>
            </a:r>
          </a:p>
        </p:txBody>
      </p:sp>
      <p:sp>
        <p:nvSpPr>
          <p:cNvPr id="4" name="Zástupný symbol pro datum 3">
            <a:extLst>
              <a:ext uri="{FF2B5EF4-FFF2-40B4-BE49-F238E27FC236}">
                <a16:creationId xmlns:a16="http://schemas.microsoft.com/office/drawing/2014/main" id="{DC56F23C-87B0-4027-8DCB-CE50491DF193}"/>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4B83435B-A225-481A-896E-F7DCFE9689F5}"/>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96DC7BBC-83D9-4FC2-B0B9-827976D3C8B9}"/>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43" name="Picture 12" descr="Background pattern&#10;&#10;Description automatically generated">
            <a:extLst>
              <a:ext uri="{FF2B5EF4-FFF2-40B4-BE49-F238E27FC236}">
                <a16:creationId xmlns:a16="http://schemas.microsoft.com/office/drawing/2014/main" id="{AB2E52F6-5A98-40F2-A00D-83728ACE484E}"/>
              </a:ext>
            </a:extLst>
          </p:cNvPr>
          <p:cNvPicPr>
            <a:picLocks/>
          </p:cNvPicPr>
          <p:nvPr/>
        </p:nvPicPr>
        <p:blipFill rotWithShape="1">
          <a:blip r:embed="rId2">
            <a:extLst>
              <a:ext uri="{28A0092B-C50C-407E-A947-70E740481C1C}">
                <a14:useLocalDpi xmlns:a14="http://schemas.microsoft.com/office/drawing/2010/main" val="0"/>
              </a:ext>
            </a:extLst>
          </a:blip>
          <a:srcRect l="12196" t="6749" r="16983" b="10395"/>
          <a:stretch/>
        </p:blipFill>
        <p:spPr>
          <a:xfrm>
            <a:off x="354149" y="4005064"/>
            <a:ext cx="4173719" cy="2146407"/>
          </a:xfrm>
          <a:prstGeom prst="rect">
            <a:avLst/>
          </a:prstGeom>
        </p:spPr>
      </p:pic>
      <p:pic>
        <p:nvPicPr>
          <p:cNvPr id="44" name="Picture 14" descr="Background pattern&#10;&#10;Description automatically generated">
            <a:extLst>
              <a:ext uri="{FF2B5EF4-FFF2-40B4-BE49-F238E27FC236}">
                <a16:creationId xmlns:a16="http://schemas.microsoft.com/office/drawing/2014/main" id="{83D1B7B9-2A68-431F-866D-621828D06C15}"/>
              </a:ext>
            </a:extLst>
          </p:cNvPr>
          <p:cNvPicPr>
            <a:picLocks noChangeAspect="1"/>
          </p:cNvPicPr>
          <p:nvPr/>
        </p:nvPicPr>
        <p:blipFill rotWithShape="1">
          <a:blip r:embed="rId3">
            <a:extLst>
              <a:ext uri="{28A0092B-C50C-407E-A947-70E740481C1C}">
                <a14:useLocalDpi xmlns:a14="http://schemas.microsoft.com/office/drawing/2010/main" val="0"/>
              </a:ext>
            </a:extLst>
          </a:blip>
          <a:srcRect l="21647" t="9237" r="17596" b="12196"/>
          <a:stretch/>
        </p:blipFill>
        <p:spPr>
          <a:xfrm>
            <a:off x="9238062" y="3655346"/>
            <a:ext cx="2620268" cy="2541307"/>
          </a:xfrm>
          <a:prstGeom prst="rect">
            <a:avLst/>
          </a:prstGeom>
        </p:spPr>
      </p:pic>
      <p:pic>
        <p:nvPicPr>
          <p:cNvPr id="45" name="Picture 16" descr="A picture containing graphical user interface&#10;&#10;Description automatically generated">
            <a:extLst>
              <a:ext uri="{FF2B5EF4-FFF2-40B4-BE49-F238E27FC236}">
                <a16:creationId xmlns:a16="http://schemas.microsoft.com/office/drawing/2014/main" id="{7D8AA768-AFCB-4006-A109-46C33346ED6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667" t="1614" b="6153"/>
          <a:stretch/>
        </p:blipFill>
        <p:spPr>
          <a:xfrm>
            <a:off x="9288836" y="1347258"/>
            <a:ext cx="2766328" cy="2324219"/>
          </a:xfrm>
          <a:prstGeom prst="rect">
            <a:avLst/>
          </a:prstGeom>
        </p:spPr>
      </p:pic>
      <p:grpSp>
        <p:nvGrpSpPr>
          <p:cNvPr id="49" name="Skupina 48">
            <a:extLst>
              <a:ext uri="{FF2B5EF4-FFF2-40B4-BE49-F238E27FC236}">
                <a16:creationId xmlns:a16="http://schemas.microsoft.com/office/drawing/2014/main" id="{10AFD0F0-0470-B233-A477-34660BED25AD}"/>
              </a:ext>
            </a:extLst>
          </p:cNvPr>
          <p:cNvGrpSpPr/>
          <p:nvPr/>
        </p:nvGrpSpPr>
        <p:grpSpPr>
          <a:xfrm>
            <a:off x="4873431" y="1998882"/>
            <a:ext cx="3492108" cy="1475334"/>
            <a:chOff x="4873431" y="1998882"/>
            <a:chExt cx="3492108" cy="1475334"/>
          </a:xfrm>
        </p:grpSpPr>
        <p:grpSp>
          <p:nvGrpSpPr>
            <p:cNvPr id="7" name="Skupina 6">
              <a:extLst>
                <a:ext uri="{FF2B5EF4-FFF2-40B4-BE49-F238E27FC236}">
                  <a16:creationId xmlns:a16="http://schemas.microsoft.com/office/drawing/2014/main" id="{05EE7DA1-2674-4032-94FB-549E393890F9}"/>
                </a:ext>
              </a:extLst>
            </p:cNvPr>
            <p:cNvGrpSpPr/>
            <p:nvPr/>
          </p:nvGrpSpPr>
          <p:grpSpPr>
            <a:xfrm>
              <a:off x="4901614" y="1998882"/>
              <a:ext cx="3463925" cy="1475334"/>
              <a:chOff x="6096000" y="1135451"/>
              <a:chExt cx="3463925" cy="1475334"/>
            </a:xfrm>
          </p:grpSpPr>
          <p:sp>
            <p:nvSpPr>
              <p:cNvPr id="8" name="Obdélník 7">
                <a:extLst>
                  <a:ext uri="{FF2B5EF4-FFF2-40B4-BE49-F238E27FC236}">
                    <a16:creationId xmlns:a16="http://schemas.microsoft.com/office/drawing/2014/main" id="{B4D04053-A71E-41A8-BE49-FC86A4C3B49A}"/>
                  </a:ext>
                </a:extLst>
              </p:cNvPr>
              <p:cNvSpPr/>
              <p:nvPr/>
            </p:nvSpPr>
            <p:spPr>
              <a:xfrm>
                <a:off x="7427548" y="1232379"/>
                <a:ext cx="2132377" cy="1252498"/>
              </a:xfrm>
              <a:prstGeom prst="rect">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bdélník 8">
                <a:extLst>
                  <a:ext uri="{FF2B5EF4-FFF2-40B4-BE49-F238E27FC236}">
                    <a16:creationId xmlns:a16="http://schemas.microsoft.com/office/drawing/2014/main" id="{B8B5C597-7D5B-4119-845D-91FE1FA16B42}"/>
                  </a:ext>
                </a:extLst>
              </p:cNvPr>
              <p:cNvSpPr/>
              <p:nvPr/>
            </p:nvSpPr>
            <p:spPr>
              <a:xfrm>
                <a:off x="6231751" y="1246869"/>
                <a:ext cx="1195797" cy="1252498"/>
              </a:xfrm>
              <a:prstGeom prst="rect">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Volný tvar: obrazec 9">
                <a:extLst>
                  <a:ext uri="{FF2B5EF4-FFF2-40B4-BE49-F238E27FC236}">
                    <a16:creationId xmlns:a16="http://schemas.microsoft.com/office/drawing/2014/main" id="{DC6FA02B-500A-4836-8EBF-2EFC3CC13414}"/>
                  </a:ext>
                </a:extLst>
              </p:cNvPr>
              <p:cNvSpPr/>
              <p:nvPr/>
            </p:nvSpPr>
            <p:spPr>
              <a:xfrm>
                <a:off x="7435850" y="1222375"/>
                <a:ext cx="2120900" cy="527051"/>
              </a:xfrm>
              <a:custGeom>
                <a:avLst/>
                <a:gdLst>
                  <a:gd name="connsiteX0" fmla="*/ 0 w 2120900"/>
                  <a:gd name="connsiteY0" fmla="*/ 0 h 527051"/>
                  <a:gd name="connsiteX1" fmla="*/ 1003300 w 2120900"/>
                  <a:gd name="connsiteY1" fmla="*/ 527050 h 527051"/>
                  <a:gd name="connsiteX2" fmla="*/ 2120900 w 2120900"/>
                  <a:gd name="connsiteY2" fmla="*/ 6350 h 527051"/>
                  <a:gd name="connsiteX0" fmla="*/ 0 w 2120900"/>
                  <a:gd name="connsiteY0" fmla="*/ 0 h 527051"/>
                  <a:gd name="connsiteX1" fmla="*/ 1003300 w 2120900"/>
                  <a:gd name="connsiteY1" fmla="*/ 527050 h 527051"/>
                  <a:gd name="connsiteX2" fmla="*/ 2120900 w 2120900"/>
                  <a:gd name="connsiteY2" fmla="*/ 3175 h 527051"/>
                </a:gdLst>
                <a:ahLst/>
                <a:cxnLst>
                  <a:cxn ang="0">
                    <a:pos x="connsiteX0" y="connsiteY0"/>
                  </a:cxn>
                  <a:cxn ang="0">
                    <a:pos x="connsiteX1" y="connsiteY1"/>
                  </a:cxn>
                  <a:cxn ang="0">
                    <a:pos x="connsiteX2" y="connsiteY2"/>
                  </a:cxn>
                </a:cxnLst>
                <a:rect l="l" t="t" r="r" b="b"/>
                <a:pathLst>
                  <a:path w="2120900" h="527051">
                    <a:moveTo>
                      <a:pt x="0" y="0"/>
                    </a:moveTo>
                    <a:cubicBezTo>
                      <a:pt x="324908" y="262996"/>
                      <a:pt x="649817" y="525992"/>
                      <a:pt x="1003300" y="527050"/>
                    </a:cubicBezTo>
                    <a:cubicBezTo>
                      <a:pt x="1356783" y="528108"/>
                      <a:pt x="1920346" y="93133"/>
                      <a:pt x="2120900" y="3175"/>
                    </a:cubicBezTo>
                  </a:path>
                </a:pathLst>
              </a:cu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Volný tvar: obrazec 10">
                <a:extLst>
                  <a:ext uri="{FF2B5EF4-FFF2-40B4-BE49-F238E27FC236}">
                    <a16:creationId xmlns:a16="http://schemas.microsoft.com/office/drawing/2014/main" id="{32C83FDE-D5BB-442D-89B1-C1E8203952DF}"/>
                  </a:ext>
                </a:extLst>
              </p:cNvPr>
              <p:cNvSpPr/>
              <p:nvPr/>
            </p:nvSpPr>
            <p:spPr>
              <a:xfrm flipV="1">
                <a:off x="7439025" y="1971421"/>
                <a:ext cx="2120900" cy="527051"/>
              </a:xfrm>
              <a:custGeom>
                <a:avLst/>
                <a:gdLst>
                  <a:gd name="connsiteX0" fmla="*/ 0 w 2120900"/>
                  <a:gd name="connsiteY0" fmla="*/ 0 h 527051"/>
                  <a:gd name="connsiteX1" fmla="*/ 1003300 w 2120900"/>
                  <a:gd name="connsiteY1" fmla="*/ 527050 h 527051"/>
                  <a:gd name="connsiteX2" fmla="*/ 2120900 w 2120900"/>
                  <a:gd name="connsiteY2" fmla="*/ 6350 h 527051"/>
                  <a:gd name="connsiteX0" fmla="*/ 0 w 2120900"/>
                  <a:gd name="connsiteY0" fmla="*/ 0 h 527051"/>
                  <a:gd name="connsiteX1" fmla="*/ 1003300 w 2120900"/>
                  <a:gd name="connsiteY1" fmla="*/ 527050 h 527051"/>
                  <a:gd name="connsiteX2" fmla="*/ 2120900 w 2120900"/>
                  <a:gd name="connsiteY2" fmla="*/ 3175 h 527051"/>
                </a:gdLst>
                <a:ahLst/>
                <a:cxnLst>
                  <a:cxn ang="0">
                    <a:pos x="connsiteX0" y="connsiteY0"/>
                  </a:cxn>
                  <a:cxn ang="0">
                    <a:pos x="connsiteX1" y="connsiteY1"/>
                  </a:cxn>
                  <a:cxn ang="0">
                    <a:pos x="connsiteX2" y="connsiteY2"/>
                  </a:cxn>
                </a:cxnLst>
                <a:rect l="l" t="t" r="r" b="b"/>
                <a:pathLst>
                  <a:path w="2120900" h="527051">
                    <a:moveTo>
                      <a:pt x="0" y="0"/>
                    </a:moveTo>
                    <a:cubicBezTo>
                      <a:pt x="324908" y="262996"/>
                      <a:pt x="649817" y="525992"/>
                      <a:pt x="1003300" y="527050"/>
                    </a:cubicBezTo>
                    <a:cubicBezTo>
                      <a:pt x="1356783" y="528108"/>
                      <a:pt x="1920346" y="93133"/>
                      <a:pt x="2120900" y="3175"/>
                    </a:cubicBezTo>
                  </a:path>
                </a:pathLst>
              </a:cu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ál 11">
                <a:extLst>
                  <a:ext uri="{FF2B5EF4-FFF2-40B4-BE49-F238E27FC236}">
                    <a16:creationId xmlns:a16="http://schemas.microsoft.com/office/drawing/2014/main" id="{F41D428F-BCDF-484E-A3F3-7BA18BB66CEF}"/>
                  </a:ext>
                </a:extLst>
              </p:cNvPr>
              <p:cNvSpPr/>
              <p:nvPr/>
            </p:nvSpPr>
            <p:spPr>
              <a:xfrm>
                <a:off x="7348147" y="1135451"/>
                <a:ext cx="158803" cy="1475334"/>
              </a:xfrm>
              <a:prstGeom prst="ellipse">
                <a:avLst/>
              </a:prstGeom>
              <a:solidFill>
                <a:schemeClr val="tx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Přímá spojnice se šipkou 12">
                <a:extLst>
                  <a:ext uri="{FF2B5EF4-FFF2-40B4-BE49-F238E27FC236}">
                    <a16:creationId xmlns:a16="http://schemas.microsoft.com/office/drawing/2014/main" id="{6F47763F-1C85-476F-A355-7DA0B8BBDF71}"/>
                  </a:ext>
                </a:extLst>
              </p:cNvPr>
              <p:cNvCxnSpPr/>
              <p:nvPr/>
            </p:nvCxnSpPr>
            <p:spPr>
              <a:xfrm>
                <a:off x="6096000" y="1246869"/>
                <a:ext cx="134214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Přímá spojnice se šipkou 13">
                <a:extLst>
                  <a:ext uri="{FF2B5EF4-FFF2-40B4-BE49-F238E27FC236}">
                    <a16:creationId xmlns:a16="http://schemas.microsoft.com/office/drawing/2014/main" id="{AA1DEF67-ED6E-4875-8C94-995140FC5B44}"/>
                  </a:ext>
                </a:extLst>
              </p:cNvPr>
              <p:cNvCxnSpPr/>
              <p:nvPr/>
            </p:nvCxnSpPr>
            <p:spPr>
              <a:xfrm>
                <a:off x="6096000" y="2499367"/>
                <a:ext cx="134214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Přímá spojnice 14">
                <a:extLst>
                  <a:ext uri="{FF2B5EF4-FFF2-40B4-BE49-F238E27FC236}">
                    <a16:creationId xmlns:a16="http://schemas.microsoft.com/office/drawing/2014/main" id="{776CBE9C-72B2-421B-824F-4BA579B94F52}"/>
                  </a:ext>
                </a:extLst>
              </p:cNvPr>
              <p:cNvCxnSpPr>
                <a:cxnSpLocks/>
              </p:cNvCxnSpPr>
              <p:nvPr/>
            </p:nvCxnSpPr>
            <p:spPr>
              <a:xfrm>
                <a:off x="7192255" y="12468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Přímá spojnice 15">
                <a:extLst>
                  <a:ext uri="{FF2B5EF4-FFF2-40B4-BE49-F238E27FC236}">
                    <a16:creationId xmlns:a16="http://schemas.microsoft.com/office/drawing/2014/main" id="{18CB0D96-9095-49D9-9F83-5093819A1AAF}"/>
                  </a:ext>
                </a:extLst>
              </p:cNvPr>
              <p:cNvCxnSpPr>
                <a:cxnSpLocks/>
              </p:cNvCxnSpPr>
              <p:nvPr/>
            </p:nvCxnSpPr>
            <p:spPr>
              <a:xfrm>
                <a:off x="7076995" y="12468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 name="Přímá spojnice 16">
                <a:extLst>
                  <a:ext uri="{FF2B5EF4-FFF2-40B4-BE49-F238E27FC236}">
                    <a16:creationId xmlns:a16="http://schemas.microsoft.com/office/drawing/2014/main" id="{2BEC7359-BB4C-403E-B966-21D712D3899A}"/>
                  </a:ext>
                </a:extLst>
              </p:cNvPr>
              <p:cNvCxnSpPr>
                <a:cxnSpLocks/>
              </p:cNvCxnSpPr>
              <p:nvPr/>
            </p:nvCxnSpPr>
            <p:spPr>
              <a:xfrm>
                <a:off x="6954050" y="12468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 name="Přímá spojnice 17">
                <a:extLst>
                  <a:ext uri="{FF2B5EF4-FFF2-40B4-BE49-F238E27FC236}">
                    <a16:creationId xmlns:a16="http://schemas.microsoft.com/office/drawing/2014/main" id="{12AC8F29-F2C7-418E-80FA-8CDCBD8BD2AE}"/>
                  </a:ext>
                </a:extLst>
              </p:cNvPr>
              <p:cNvCxnSpPr>
                <a:cxnSpLocks/>
              </p:cNvCxnSpPr>
              <p:nvPr/>
            </p:nvCxnSpPr>
            <p:spPr>
              <a:xfrm>
                <a:off x="6815738" y="12468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 name="Přímá spojnice 18">
                <a:extLst>
                  <a:ext uri="{FF2B5EF4-FFF2-40B4-BE49-F238E27FC236}">
                    <a16:creationId xmlns:a16="http://schemas.microsoft.com/office/drawing/2014/main" id="{2156F4DA-2DFA-47A3-B3F3-487BBA1E4B1A}"/>
                  </a:ext>
                </a:extLst>
              </p:cNvPr>
              <p:cNvCxnSpPr>
                <a:cxnSpLocks/>
              </p:cNvCxnSpPr>
              <p:nvPr/>
            </p:nvCxnSpPr>
            <p:spPr>
              <a:xfrm>
                <a:off x="6677425" y="12468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0" name="Ovál 19">
                <a:extLst>
                  <a:ext uri="{FF2B5EF4-FFF2-40B4-BE49-F238E27FC236}">
                    <a16:creationId xmlns:a16="http://schemas.microsoft.com/office/drawing/2014/main" id="{4CA7E389-DA09-45B3-BA65-EB110ADD5AD4}"/>
                  </a:ext>
                </a:extLst>
              </p:cNvPr>
              <p:cNvSpPr/>
              <p:nvPr/>
            </p:nvSpPr>
            <p:spPr>
              <a:xfrm>
                <a:off x="8280096" y="1776534"/>
                <a:ext cx="328613" cy="16777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Obdélník 45">
              <a:extLst>
                <a:ext uri="{FF2B5EF4-FFF2-40B4-BE49-F238E27FC236}">
                  <a16:creationId xmlns:a16="http://schemas.microsoft.com/office/drawing/2014/main" id="{F70299EC-0E06-534A-E72F-DDCB214E7BBD}"/>
                </a:ext>
              </a:extLst>
            </p:cNvPr>
            <p:cNvSpPr/>
            <p:nvPr/>
          </p:nvSpPr>
          <p:spPr>
            <a:xfrm>
              <a:off x="4873431" y="2060058"/>
              <a:ext cx="483685" cy="1324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Skupina 47">
            <a:extLst>
              <a:ext uri="{FF2B5EF4-FFF2-40B4-BE49-F238E27FC236}">
                <a16:creationId xmlns:a16="http://schemas.microsoft.com/office/drawing/2014/main" id="{1F22875A-B0F6-5D6A-E8DA-0075C72230DF}"/>
              </a:ext>
            </a:extLst>
          </p:cNvPr>
          <p:cNvGrpSpPr/>
          <p:nvPr/>
        </p:nvGrpSpPr>
        <p:grpSpPr>
          <a:xfrm>
            <a:off x="4898193" y="3931362"/>
            <a:ext cx="4308721" cy="1790700"/>
            <a:chOff x="4898193" y="3931362"/>
            <a:chExt cx="4308721" cy="1790700"/>
          </a:xfrm>
        </p:grpSpPr>
        <p:grpSp>
          <p:nvGrpSpPr>
            <p:cNvPr id="21" name="Skupina 20">
              <a:extLst>
                <a:ext uri="{FF2B5EF4-FFF2-40B4-BE49-F238E27FC236}">
                  <a16:creationId xmlns:a16="http://schemas.microsoft.com/office/drawing/2014/main" id="{864F70BB-2B52-4DBB-84D8-AC8D12BB1E6D}"/>
                </a:ext>
              </a:extLst>
            </p:cNvPr>
            <p:cNvGrpSpPr/>
            <p:nvPr/>
          </p:nvGrpSpPr>
          <p:grpSpPr>
            <a:xfrm>
              <a:off x="4901614" y="3931362"/>
              <a:ext cx="4305300" cy="1790700"/>
              <a:chOff x="2461772" y="3313152"/>
              <a:chExt cx="4305300" cy="1790700"/>
            </a:xfrm>
          </p:grpSpPr>
          <p:grpSp>
            <p:nvGrpSpPr>
              <p:cNvPr id="22" name="Skupina 21">
                <a:extLst>
                  <a:ext uri="{FF2B5EF4-FFF2-40B4-BE49-F238E27FC236}">
                    <a16:creationId xmlns:a16="http://schemas.microsoft.com/office/drawing/2014/main" id="{6643B74D-1C93-405A-BBFB-626699278551}"/>
                  </a:ext>
                </a:extLst>
              </p:cNvPr>
              <p:cNvGrpSpPr/>
              <p:nvPr/>
            </p:nvGrpSpPr>
            <p:grpSpPr>
              <a:xfrm>
                <a:off x="2461772" y="3313152"/>
                <a:ext cx="4305300" cy="1790700"/>
                <a:chOff x="2552700" y="3720972"/>
                <a:chExt cx="4305300" cy="1790700"/>
              </a:xfrm>
            </p:grpSpPr>
            <p:sp>
              <p:nvSpPr>
                <p:cNvPr id="24" name="Obdélník 23">
                  <a:extLst>
                    <a:ext uri="{FF2B5EF4-FFF2-40B4-BE49-F238E27FC236}">
                      <a16:creationId xmlns:a16="http://schemas.microsoft.com/office/drawing/2014/main" id="{EBB8F0BE-6E89-488E-B43A-D52B3514C0A1}"/>
                    </a:ext>
                  </a:extLst>
                </p:cNvPr>
                <p:cNvSpPr/>
                <p:nvPr/>
              </p:nvSpPr>
              <p:spPr>
                <a:xfrm>
                  <a:off x="3375238" y="3987375"/>
                  <a:ext cx="3239381" cy="1243764"/>
                </a:xfrm>
                <a:prstGeom prst="rect">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ovnoramenný trojúhelník 24">
                  <a:extLst>
                    <a:ext uri="{FF2B5EF4-FFF2-40B4-BE49-F238E27FC236}">
                      <a16:creationId xmlns:a16="http://schemas.microsoft.com/office/drawing/2014/main" id="{577A1CF8-7B35-4041-A62E-BC203C589D60}"/>
                    </a:ext>
                  </a:extLst>
                </p:cNvPr>
                <p:cNvSpPr/>
                <p:nvPr/>
              </p:nvSpPr>
              <p:spPr>
                <a:xfrm rot="16200000">
                  <a:off x="6010571" y="4243580"/>
                  <a:ext cx="468000" cy="74009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vnoramenný trojúhelník 25">
                  <a:extLst>
                    <a:ext uri="{FF2B5EF4-FFF2-40B4-BE49-F238E27FC236}">
                      <a16:creationId xmlns:a16="http://schemas.microsoft.com/office/drawing/2014/main" id="{AE2A6314-FC03-4EFA-956C-E83DFF7E0D35}"/>
                    </a:ext>
                  </a:extLst>
                </p:cNvPr>
                <p:cNvSpPr>
                  <a:spLocks noChangeAspect="1"/>
                </p:cNvSpPr>
                <p:nvPr/>
              </p:nvSpPr>
              <p:spPr>
                <a:xfrm flipV="1">
                  <a:off x="3878969" y="3978641"/>
                  <a:ext cx="2184696" cy="34495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ovnoramenný trojúhelník 26">
                  <a:extLst>
                    <a:ext uri="{FF2B5EF4-FFF2-40B4-BE49-F238E27FC236}">
                      <a16:creationId xmlns:a16="http://schemas.microsoft.com/office/drawing/2014/main" id="{6E34771F-7A93-4885-BD3B-D261A26096EB}"/>
                    </a:ext>
                  </a:extLst>
                </p:cNvPr>
                <p:cNvSpPr>
                  <a:spLocks noChangeAspect="1"/>
                </p:cNvSpPr>
                <p:nvPr/>
              </p:nvSpPr>
              <p:spPr>
                <a:xfrm>
                  <a:off x="3833698" y="4904362"/>
                  <a:ext cx="2280000" cy="360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bdélník 27">
                  <a:extLst>
                    <a:ext uri="{FF2B5EF4-FFF2-40B4-BE49-F238E27FC236}">
                      <a16:creationId xmlns:a16="http://schemas.microsoft.com/office/drawing/2014/main" id="{3EC8D550-8434-4DC2-8C5D-958DD165BAB8}"/>
                    </a:ext>
                  </a:extLst>
                </p:cNvPr>
                <p:cNvSpPr/>
                <p:nvPr/>
              </p:nvSpPr>
              <p:spPr>
                <a:xfrm>
                  <a:off x="2688451" y="3990069"/>
                  <a:ext cx="1195797" cy="1252498"/>
                </a:xfrm>
                <a:prstGeom prst="rect">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ovnoramenný trojúhelník 28">
                  <a:extLst>
                    <a:ext uri="{FF2B5EF4-FFF2-40B4-BE49-F238E27FC236}">
                      <a16:creationId xmlns:a16="http://schemas.microsoft.com/office/drawing/2014/main" id="{258520DA-C4BE-401E-B7A1-A3CC844F12D6}"/>
                    </a:ext>
                  </a:extLst>
                </p:cNvPr>
                <p:cNvSpPr/>
                <p:nvPr/>
              </p:nvSpPr>
              <p:spPr>
                <a:xfrm rot="5400000">
                  <a:off x="3057124" y="4495736"/>
                  <a:ext cx="1790700" cy="241172"/>
                </a:xfrm>
                <a:prstGeom prst="triangle">
                  <a:avLst/>
                </a:prstGeom>
                <a:solidFill>
                  <a:schemeClr val="tx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Přímá spojnice se šipkou 29">
                  <a:extLst>
                    <a:ext uri="{FF2B5EF4-FFF2-40B4-BE49-F238E27FC236}">
                      <a16:creationId xmlns:a16="http://schemas.microsoft.com/office/drawing/2014/main" id="{B857FFF8-AB57-41DF-89E6-25F94FA7FF53}"/>
                    </a:ext>
                  </a:extLst>
                </p:cNvPr>
                <p:cNvCxnSpPr/>
                <p:nvPr/>
              </p:nvCxnSpPr>
              <p:spPr>
                <a:xfrm>
                  <a:off x="2552700" y="3990069"/>
                  <a:ext cx="134214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Přímá spojnice se šipkou 30">
                  <a:extLst>
                    <a:ext uri="{FF2B5EF4-FFF2-40B4-BE49-F238E27FC236}">
                      <a16:creationId xmlns:a16="http://schemas.microsoft.com/office/drawing/2014/main" id="{5393922D-A38E-4900-8D39-88CD2A87102A}"/>
                    </a:ext>
                  </a:extLst>
                </p:cNvPr>
                <p:cNvCxnSpPr/>
                <p:nvPr/>
              </p:nvCxnSpPr>
              <p:spPr>
                <a:xfrm>
                  <a:off x="2552700" y="5242567"/>
                  <a:ext cx="1342144" cy="0"/>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Přímá spojnice 31">
                  <a:extLst>
                    <a:ext uri="{FF2B5EF4-FFF2-40B4-BE49-F238E27FC236}">
                      <a16:creationId xmlns:a16="http://schemas.microsoft.com/office/drawing/2014/main" id="{032E8E23-947F-43FC-A88A-4DDFF547E724}"/>
                    </a:ext>
                  </a:extLst>
                </p:cNvPr>
                <p:cNvCxnSpPr>
                  <a:cxnSpLocks/>
                </p:cNvCxnSpPr>
                <p:nvPr/>
              </p:nvCxnSpPr>
              <p:spPr>
                <a:xfrm>
                  <a:off x="3648955" y="39900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Přímá spojnice 32">
                  <a:extLst>
                    <a:ext uri="{FF2B5EF4-FFF2-40B4-BE49-F238E27FC236}">
                      <a16:creationId xmlns:a16="http://schemas.microsoft.com/office/drawing/2014/main" id="{8D699572-05D9-4C6B-924A-B21F9A0D0389}"/>
                    </a:ext>
                  </a:extLst>
                </p:cNvPr>
                <p:cNvCxnSpPr>
                  <a:cxnSpLocks/>
                </p:cNvCxnSpPr>
                <p:nvPr/>
              </p:nvCxnSpPr>
              <p:spPr>
                <a:xfrm>
                  <a:off x="3533695" y="39900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Přímá spojnice 33">
                  <a:extLst>
                    <a:ext uri="{FF2B5EF4-FFF2-40B4-BE49-F238E27FC236}">
                      <a16:creationId xmlns:a16="http://schemas.microsoft.com/office/drawing/2014/main" id="{C3D23C9D-C2DF-4632-8A8C-DB6D15E86965}"/>
                    </a:ext>
                  </a:extLst>
                </p:cNvPr>
                <p:cNvCxnSpPr>
                  <a:cxnSpLocks/>
                </p:cNvCxnSpPr>
                <p:nvPr/>
              </p:nvCxnSpPr>
              <p:spPr>
                <a:xfrm>
                  <a:off x="3410750" y="39900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5" name="Přímá spojnice 34">
                  <a:extLst>
                    <a:ext uri="{FF2B5EF4-FFF2-40B4-BE49-F238E27FC236}">
                      <a16:creationId xmlns:a16="http://schemas.microsoft.com/office/drawing/2014/main" id="{786F989B-780E-4C17-8531-271A0CC210B5}"/>
                    </a:ext>
                  </a:extLst>
                </p:cNvPr>
                <p:cNvCxnSpPr>
                  <a:cxnSpLocks/>
                </p:cNvCxnSpPr>
                <p:nvPr/>
              </p:nvCxnSpPr>
              <p:spPr>
                <a:xfrm>
                  <a:off x="3272438" y="39900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6" name="Přímá spojnice 35">
                  <a:extLst>
                    <a:ext uri="{FF2B5EF4-FFF2-40B4-BE49-F238E27FC236}">
                      <a16:creationId xmlns:a16="http://schemas.microsoft.com/office/drawing/2014/main" id="{ADBDDCF6-9086-455E-AF39-AB96D10E4744}"/>
                    </a:ext>
                  </a:extLst>
                </p:cNvPr>
                <p:cNvCxnSpPr>
                  <a:cxnSpLocks/>
                </p:cNvCxnSpPr>
                <p:nvPr/>
              </p:nvCxnSpPr>
              <p:spPr>
                <a:xfrm>
                  <a:off x="3134125" y="3990069"/>
                  <a:ext cx="0" cy="12524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Přímá spojnice se šipkou 36">
                  <a:extLst>
                    <a:ext uri="{FF2B5EF4-FFF2-40B4-BE49-F238E27FC236}">
                      <a16:creationId xmlns:a16="http://schemas.microsoft.com/office/drawing/2014/main" id="{FF352C8F-040B-4B94-A99A-813F014E9A65}"/>
                    </a:ext>
                  </a:extLst>
                </p:cNvPr>
                <p:cNvCxnSpPr>
                  <a:stCxn id="29" idx="0"/>
                </p:cNvCxnSpPr>
                <p:nvPr/>
              </p:nvCxnSpPr>
              <p:spPr>
                <a:xfrm flipV="1">
                  <a:off x="4073060" y="3990069"/>
                  <a:ext cx="1952022" cy="6262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Přímá spojnice se šipkou 37">
                  <a:extLst>
                    <a:ext uri="{FF2B5EF4-FFF2-40B4-BE49-F238E27FC236}">
                      <a16:creationId xmlns:a16="http://schemas.microsoft.com/office/drawing/2014/main" id="{51921268-250B-41AC-B30C-0F7F1392FE5D}"/>
                    </a:ext>
                  </a:extLst>
                </p:cNvPr>
                <p:cNvCxnSpPr>
                  <a:cxnSpLocks noChangeAspect="1"/>
                </p:cNvCxnSpPr>
                <p:nvPr/>
              </p:nvCxnSpPr>
              <p:spPr>
                <a:xfrm flipV="1">
                  <a:off x="3905440" y="4505325"/>
                  <a:ext cx="2297998" cy="737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Přímá spojnice se šipkou 38">
                  <a:extLst>
                    <a:ext uri="{FF2B5EF4-FFF2-40B4-BE49-F238E27FC236}">
                      <a16:creationId xmlns:a16="http://schemas.microsoft.com/office/drawing/2014/main" id="{134BB2B3-31CD-4EE9-B299-58AC177108DC}"/>
                    </a:ext>
                  </a:extLst>
                </p:cNvPr>
                <p:cNvCxnSpPr/>
                <p:nvPr/>
              </p:nvCxnSpPr>
              <p:spPr>
                <a:xfrm>
                  <a:off x="4079410" y="4613628"/>
                  <a:ext cx="1952022" cy="6262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Přímá spojnice se šipkou 39">
                  <a:extLst>
                    <a:ext uri="{FF2B5EF4-FFF2-40B4-BE49-F238E27FC236}">
                      <a16:creationId xmlns:a16="http://schemas.microsoft.com/office/drawing/2014/main" id="{572FBF5F-D220-43F5-A079-D4941C9B8619}"/>
                    </a:ext>
                  </a:extLst>
                </p:cNvPr>
                <p:cNvCxnSpPr>
                  <a:cxnSpLocks noChangeAspect="1"/>
                </p:cNvCxnSpPr>
                <p:nvPr/>
              </p:nvCxnSpPr>
              <p:spPr>
                <a:xfrm>
                  <a:off x="3911790" y="3987375"/>
                  <a:ext cx="2297998" cy="737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Kosoúhelník 40">
                  <a:extLst>
                    <a:ext uri="{FF2B5EF4-FFF2-40B4-BE49-F238E27FC236}">
                      <a16:creationId xmlns:a16="http://schemas.microsoft.com/office/drawing/2014/main" id="{60CECD64-9AA8-4983-8B1F-DDA7B741FC79}"/>
                    </a:ext>
                  </a:extLst>
                </p:cNvPr>
                <p:cNvSpPr/>
                <p:nvPr/>
              </p:nvSpPr>
              <p:spPr>
                <a:xfrm>
                  <a:off x="5966792" y="4671232"/>
                  <a:ext cx="891208" cy="766133"/>
                </a:xfrm>
                <a:prstGeom prst="parallelogram">
                  <a:avLst>
                    <a:gd name="adj" fmla="val 345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Kosoúhelník 41">
                  <a:extLst>
                    <a:ext uri="{FF2B5EF4-FFF2-40B4-BE49-F238E27FC236}">
                      <a16:creationId xmlns:a16="http://schemas.microsoft.com/office/drawing/2014/main" id="{2D5F8711-E971-4699-9382-36A3F343289E}"/>
                    </a:ext>
                  </a:extLst>
                </p:cNvPr>
                <p:cNvSpPr/>
                <p:nvPr/>
              </p:nvSpPr>
              <p:spPr>
                <a:xfrm flipV="1">
                  <a:off x="5998415" y="3888358"/>
                  <a:ext cx="857316" cy="692045"/>
                </a:xfrm>
                <a:prstGeom prst="parallelogram">
                  <a:avLst>
                    <a:gd name="adj" fmla="val 341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Obdélník: se zakulacenými rohy 22">
                <a:extLst>
                  <a:ext uri="{FF2B5EF4-FFF2-40B4-BE49-F238E27FC236}">
                    <a16:creationId xmlns:a16="http://schemas.microsoft.com/office/drawing/2014/main" id="{D7274263-931B-46B7-874C-AF6F61431BAD}"/>
                  </a:ext>
                </a:extLst>
              </p:cNvPr>
              <p:cNvSpPr/>
              <p:nvPr/>
            </p:nvSpPr>
            <p:spPr>
              <a:xfrm>
                <a:off x="4070543" y="4185642"/>
                <a:ext cx="1630785" cy="45719"/>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Obdélník 46">
              <a:extLst>
                <a:ext uri="{FF2B5EF4-FFF2-40B4-BE49-F238E27FC236}">
                  <a16:creationId xmlns:a16="http://schemas.microsoft.com/office/drawing/2014/main" id="{09225C50-C050-1262-99A7-B23EE44D6C53}"/>
                </a:ext>
              </a:extLst>
            </p:cNvPr>
            <p:cNvSpPr/>
            <p:nvPr/>
          </p:nvSpPr>
          <p:spPr>
            <a:xfrm>
              <a:off x="4898193" y="4164711"/>
              <a:ext cx="483685" cy="1324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2" name="Přímá spojnice se šipkou 51">
            <a:extLst>
              <a:ext uri="{FF2B5EF4-FFF2-40B4-BE49-F238E27FC236}">
                <a16:creationId xmlns:a16="http://schemas.microsoft.com/office/drawing/2014/main" id="{ECDA5958-801D-8DA4-1C70-CE880BF961C8}"/>
              </a:ext>
            </a:extLst>
          </p:cNvPr>
          <p:cNvCxnSpPr>
            <a:cxnSpLocks/>
            <a:stCxn id="53" idx="0"/>
            <a:endCxn id="11" idx="1"/>
          </p:cNvCxnSpPr>
          <p:nvPr/>
        </p:nvCxnSpPr>
        <p:spPr>
          <a:xfrm flipH="1" flipV="1">
            <a:off x="7247939" y="2834853"/>
            <a:ext cx="57709" cy="814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ovéPole 52">
            <a:extLst>
              <a:ext uri="{FF2B5EF4-FFF2-40B4-BE49-F238E27FC236}">
                <a16:creationId xmlns:a16="http://schemas.microsoft.com/office/drawing/2014/main" id="{B2197F0C-E669-49B8-A3D6-2E691D3B4C8B}"/>
              </a:ext>
            </a:extLst>
          </p:cNvPr>
          <p:cNvSpPr txBox="1"/>
          <p:nvPr/>
        </p:nvSpPr>
        <p:spPr>
          <a:xfrm>
            <a:off x="6991459" y="3649065"/>
            <a:ext cx="628377" cy="276999"/>
          </a:xfrm>
          <a:prstGeom prst="rect">
            <a:avLst/>
          </a:prstGeom>
          <a:noFill/>
        </p:spPr>
        <p:txBody>
          <a:bodyPr wrap="none" lIns="0" tIns="0" rIns="0" bIns="0" rtlCol="0">
            <a:spAutoFit/>
          </a:bodyPr>
          <a:lstStyle/>
          <a:p>
            <a:pPr algn="l"/>
            <a:r>
              <a:rPr lang="cs-CZ" dirty="0"/>
              <a:t>Focus</a:t>
            </a:r>
            <a:endParaRPr lang="en-US" dirty="0"/>
          </a:p>
        </p:txBody>
      </p:sp>
      <p:cxnSp>
        <p:nvCxnSpPr>
          <p:cNvPr id="56" name="Přímá spojnice se šipkou 55">
            <a:extLst>
              <a:ext uri="{FF2B5EF4-FFF2-40B4-BE49-F238E27FC236}">
                <a16:creationId xmlns:a16="http://schemas.microsoft.com/office/drawing/2014/main" id="{0971703F-3101-1FAE-D897-0DEFAB3327AC}"/>
              </a:ext>
            </a:extLst>
          </p:cNvPr>
          <p:cNvCxnSpPr>
            <a:cxnSpLocks/>
            <a:stCxn id="53" idx="2"/>
          </p:cNvCxnSpPr>
          <p:nvPr/>
        </p:nvCxnSpPr>
        <p:spPr>
          <a:xfrm flipH="1">
            <a:off x="7220898" y="3926064"/>
            <a:ext cx="84750" cy="809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TextovéPole 53">
            <a:extLst>
              <a:ext uri="{FF2B5EF4-FFF2-40B4-BE49-F238E27FC236}">
                <a16:creationId xmlns:a16="http://schemas.microsoft.com/office/drawing/2014/main" id="{379D40E0-4E16-4D49-DEE9-C472F949A033}"/>
              </a:ext>
            </a:extLst>
          </p:cNvPr>
          <p:cNvSpPr txBox="1"/>
          <p:nvPr/>
        </p:nvSpPr>
        <p:spPr>
          <a:xfrm>
            <a:off x="6528401" y="5735289"/>
            <a:ext cx="692497" cy="276999"/>
          </a:xfrm>
          <a:prstGeom prst="rect">
            <a:avLst/>
          </a:prstGeom>
          <a:noFill/>
        </p:spPr>
        <p:txBody>
          <a:bodyPr wrap="none" lIns="0" tIns="0" rIns="0" bIns="0" rtlCol="0">
            <a:spAutoFit/>
          </a:bodyPr>
          <a:lstStyle/>
          <a:p>
            <a:pPr algn="l"/>
            <a:r>
              <a:rPr lang="en-US" dirty="0"/>
              <a:t>Axicon</a:t>
            </a:r>
          </a:p>
        </p:txBody>
      </p:sp>
      <p:cxnSp>
        <p:nvCxnSpPr>
          <p:cNvPr id="55" name="Přímá spojnice se šipkou 54">
            <a:extLst>
              <a:ext uri="{FF2B5EF4-FFF2-40B4-BE49-F238E27FC236}">
                <a16:creationId xmlns:a16="http://schemas.microsoft.com/office/drawing/2014/main" id="{96A80C2B-9606-2A38-212B-45C6F69846D7}"/>
              </a:ext>
            </a:extLst>
          </p:cNvPr>
          <p:cNvCxnSpPr>
            <a:cxnSpLocks/>
            <a:stCxn id="54" idx="1"/>
            <a:endCxn id="29" idx="5"/>
          </p:cNvCxnSpPr>
          <p:nvPr/>
        </p:nvCxnSpPr>
        <p:spPr>
          <a:xfrm flipH="1" flipV="1">
            <a:off x="6301388" y="5274387"/>
            <a:ext cx="227013" cy="599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ovéPole 59">
            <a:extLst>
              <a:ext uri="{FF2B5EF4-FFF2-40B4-BE49-F238E27FC236}">
                <a16:creationId xmlns:a16="http://schemas.microsoft.com/office/drawing/2014/main" id="{B08C4C65-1574-E310-6470-201FCF6238CB}"/>
              </a:ext>
            </a:extLst>
          </p:cNvPr>
          <p:cNvSpPr txBox="1"/>
          <p:nvPr/>
        </p:nvSpPr>
        <p:spPr>
          <a:xfrm>
            <a:off x="6748512" y="1868729"/>
            <a:ext cx="1054592" cy="276999"/>
          </a:xfrm>
          <a:prstGeom prst="rect">
            <a:avLst/>
          </a:prstGeom>
          <a:noFill/>
        </p:spPr>
        <p:txBody>
          <a:bodyPr wrap="square" lIns="0" tIns="0" rIns="0" bIns="0" rtlCol="0">
            <a:spAutoFit/>
          </a:bodyPr>
          <a:lstStyle/>
          <a:p>
            <a:pPr algn="l"/>
            <a:r>
              <a:rPr lang="en-US" dirty="0"/>
              <a:t>Thin Lens</a:t>
            </a:r>
          </a:p>
        </p:txBody>
      </p:sp>
      <p:cxnSp>
        <p:nvCxnSpPr>
          <p:cNvPr id="61" name="Přímá spojnice se šipkou 60">
            <a:extLst>
              <a:ext uri="{FF2B5EF4-FFF2-40B4-BE49-F238E27FC236}">
                <a16:creationId xmlns:a16="http://schemas.microsoft.com/office/drawing/2014/main" id="{0A547BEF-1347-5C37-950D-5BC56921AF9A}"/>
              </a:ext>
            </a:extLst>
          </p:cNvPr>
          <p:cNvCxnSpPr>
            <a:cxnSpLocks/>
            <a:stCxn id="60" idx="1"/>
            <a:endCxn id="12" idx="7"/>
          </p:cNvCxnSpPr>
          <p:nvPr/>
        </p:nvCxnSpPr>
        <p:spPr>
          <a:xfrm flipH="1">
            <a:off x="6289308" y="2007229"/>
            <a:ext cx="459204" cy="207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ovéPole 65">
            <a:extLst>
              <a:ext uri="{FF2B5EF4-FFF2-40B4-BE49-F238E27FC236}">
                <a16:creationId xmlns:a16="http://schemas.microsoft.com/office/drawing/2014/main" id="{E9C34BF5-9204-3946-4A34-E0AD00A859F1}"/>
              </a:ext>
            </a:extLst>
          </p:cNvPr>
          <p:cNvSpPr txBox="1"/>
          <p:nvPr/>
        </p:nvSpPr>
        <p:spPr>
          <a:xfrm>
            <a:off x="4602186" y="5771064"/>
            <a:ext cx="1192634" cy="276999"/>
          </a:xfrm>
          <a:prstGeom prst="rect">
            <a:avLst/>
          </a:prstGeom>
          <a:noFill/>
        </p:spPr>
        <p:txBody>
          <a:bodyPr wrap="none" lIns="0" tIns="0" rIns="0" bIns="0" rtlCol="0">
            <a:spAutoFit/>
          </a:bodyPr>
          <a:lstStyle/>
          <a:p>
            <a:pPr algn="l"/>
            <a:r>
              <a:rPr lang="en-US" dirty="0"/>
              <a:t>Plane wave</a:t>
            </a:r>
          </a:p>
        </p:txBody>
      </p:sp>
      <p:cxnSp>
        <p:nvCxnSpPr>
          <p:cNvPr id="67" name="Přímá spojnice se šipkou 66">
            <a:extLst>
              <a:ext uri="{FF2B5EF4-FFF2-40B4-BE49-F238E27FC236}">
                <a16:creationId xmlns:a16="http://schemas.microsoft.com/office/drawing/2014/main" id="{58024CBD-A269-C815-4250-476B5B23B16A}"/>
              </a:ext>
            </a:extLst>
          </p:cNvPr>
          <p:cNvCxnSpPr>
            <a:cxnSpLocks/>
          </p:cNvCxnSpPr>
          <p:nvPr/>
        </p:nvCxnSpPr>
        <p:spPr>
          <a:xfrm flipV="1">
            <a:off x="5124876" y="5021967"/>
            <a:ext cx="325228" cy="737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TextovéPole 68">
            <a:extLst>
              <a:ext uri="{FF2B5EF4-FFF2-40B4-BE49-F238E27FC236}">
                <a16:creationId xmlns:a16="http://schemas.microsoft.com/office/drawing/2014/main" id="{C06071A5-1495-A0C6-12A8-0D8E9A4B47C6}"/>
              </a:ext>
            </a:extLst>
          </p:cNvPr>
          <p:cNvSpPr txBox="1"/>
          <p:nvPr/>
        </p:nvSpPr>
        <p:spPr>
          <a:xfrm>
            <a:off x="3629569" y="2018102"/>
            <a:ext cx="1615827" cy="276999"/>
          </a:xfrm>
          <a:prstGeom prst="rect">
            <a:avLst/>
          </a:prstGeom>
          <a:noFill/>
        </p:spPr>
        <p:txBody>
          <a:bodyPr wrap="none" lIns="0" tIns="0" rIns="0" bIns="0" rtlCol="0">
            <a:spAutoFit/>
          </a:bodyPr>
          <a:lstStyle/>
          <a:p>
            <a:pPr algn="l"/>
            <a:r>
              <a:rPr lang="en-US" dirty="0"/>
              <a:t>Gaussian beam</a:t>
            </a:r>
          </a:p>
        </p:txBody>
      </p:sp>
      <p:cxnSp>
        <p:nvCxnSpPr>
          <p:cNvPr id="70" name="Přímá spojnice se šipkou 69">
            <a:extLst>
              <a:ext uri="{FF2B5EF4-FFF2-40B4-BE49-F238E27FC236}">
                <a16:creationId xmlns:a16="http://schemas.microsoft.com/office/drawing/2014/main" id="{8C0F3136-1B5C-9808-9D2B-85A6C7E9D510}"/>
              </a:ext>
            </a:extLst>
          </p:cNvPr>
          <p:cNvCxnSpPr>
            <a:cxnSpLocks/>
            <a:stCxn id="69" idx="2"/>
          </p:cNvCxnSpPr>
          <p:nvPr/>
        </p:nvCxnSpPr>
        <p:spPr>
          <a:xfrm>
            <a:off x="4437483" y="2295101"/>
            <a:ext cx="895616" cy="253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6335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brázek 10">
            <a:extLst>
              <a:ext uri="{FF2B5EF4-FFF2-40B4-BE49-F238E27FC236}">
                <a16:creationId xmlns:a16="http://schemas.microsoft.com/office/drawing/2014/main" id="{1CD21487-2539-9EED-3EE1-1EAA1567D552}"/>
              </a:ext>
            </a:extLst>
          </p:cNvPr>
          <p:cNvPicPr>
            <a:picLocks noChangeAspect="1"/>
          </p:cNvPicPr>
          <p:nvPr/>
        </p:nvPicPr>
        <p:blipFill rotWithShape="1">
          <a:blip r:embed="rId2"/>
          <a:srcRect l="9747" t="4757" r="8489" b="7835"/>
          <a:stretch/>
        </p:blipFill>
        <p:spPr>
          <a:xfrm>
            <a:off x="6416589" y="3799634"/>
            <a:ext cx="3744415" cy="2245893"/>
          </a:xfrm>
          <a:prstGeom prst="rect">
            <a:avLst/>
          </a:prstGeom>
        </p:spPr>
      </p:pic>
      <p:pic>
        <p:nvPicPr>
          <p:cNvPr id="9" name="Obrázek 8">
            <a:extLst>
              <a:ext uri="{FF2B5EF4-FFF2-40B4-BE49-F238E27FC236}">
                <a16:creationId xmlns:a16="http://schemas.microsoft.com/office/drawing/2014/main" id="{5740FD49-EDED-5E96-B8A7-656650393740}"/>
              </a:ext>
            </a:extLst>
          </p:cNvPr>
          <p:cNvPicPr>
            <a:picLocks noChangeAspect="1"/>
          </p:cNvPicPr>
          <p:nvPr/>
        </p:nvPicPr>
        <p:blipFill>
          <a:blip r:embed="rId3"/>
          <a:stretch>
            <a:fillRect/>
          </a:stretch>
        </p:blipFill>
        <p:spPr>
          <a:xfrm>
            <a:off x="122085" y="2648730"/>
            <a:ext cx="6297952" cy="3552045"/>
          </a:xfrm>
          <a:prstGeom prst="rect">
            <a:avLst/>
          </a:prstGeom>
        </p:spPr>
      </p:pic>
      <p:sp>
        <p:nvSpPr>
          <p:cNvPr id="2" name="Zástupný obsah 1">
            <a:extLst>
              <a:ext uri="{FF2B5EF4-FFF2-40B4-BE49-F238E27FC236}">
                <a16:creationId xmlns:a16="http://schemas.microsoft.com/office/drawing/2014/main" id="{96A03A92-7DD6-462A-9D07-7ADCF9C270C7}"/>
              </a:ext>
            </a:extLst>
          </p:cNvPr>
          <p:cNvSpPr>
            <a:spLocks noGrp="1"/>
          </p:cNvSpPr>
          <p:nvPr>
            <p:ph idx="1"/>
          </p:nvPr>
        </p:nvSpPr>
        <p:spPr>
          <a:xfrm>
            <a:off x="407989" y="1439335"/>
            <a:ext cx="7920259" cy="4761440"/>
          </a:xfrm>
        </p:spPr>
        <p:txBody>
          <a:bodyPr/>
          <a:lstStyle/>
          <a:p>
            <a:pPr marL="342900" indent="-342900">
              <a:lnSpc>
                <a:spcPct val="100000"/>
              </a:lnSpc>
              <a:spcBef>
                <a:spcPts val="0"/>
              </a:spcBef>
              <a:spcAft>
                <a:spcPts val="600"/>
              </a:spcAft>
              <a:buFont typeface="Arial" panose="020B0604020202020204" pitchFamily="34" charset="0"/>
              <a:buChar char="•"/>
            </a:pPr>
            <a:r>
              <a:rPr lang="en-US" sz="1800" b="0" dirty="0"/>
              <a:t>Pseudo non-diffractive optical beam</a:t>
            </a:r>
          </a:p>
          <a:p>
            <a:pPr marL="342900" indent="-342900">
              <a:lnSpc>
                <a:spcPct val="100000"/>
              </a:lnSpc>
              <a:spcBef>
                <a:spcPts val="0"/>
              </a:spcBef>
              <a:spcAft>
                <a:spcPts val="600"/>
              </a:spcAft>
              <a:buFont typeface="Arial" panose="020B0604020202020204" pitchFamily="34" charset="0"/>
              <a:buChar char="•"/>
            </a:pPr>
            <a:r>
              <a:rPr lang="en-US" sz="1800" b="0" dirty="0"/>
              <a:t>Combines the properties of a Gaussian beam and a Bessel beam</a:t>
            </a:r>
          </a:p>
          <a:p>
            <a:pPr marL="342900" indent="-342900">
              <a:lnSpc>
                <a:spcPct val="100000"/>
              </a:lnSpc>
              <a:spcBef>
                <a:spcPts val="0"/>
              </a:spcBef>
              <a:spcAft>
                <a:spcPts val="600"/>
              </a:spcAft>
              <a:buFont typeface="Arial" panose="020B0604020202020204" pitchFamily="34" charset="0"/>
              <a:buChar char="•"/>
            </a:pPr>
            <a:r>
              <a:rPr lang="en-US" sz="1800" b="0" dirty="0"/>
              <a:t>Very bright central core, sharp boundary of the core, small divergence, </a:t>
            </a:r>
            <a:r>
              <a:rPr lang="en-GB" sz="1800" b="0" dirty="0"/>
              <a:t>propagating theoretically at infinite distance (tested on </a:t>
            </a:r>
            <a:r>
              <a:rPr lang="cs-CZ" sz="1800" b="0" dirty="0"/>
              <a:t>9</a:t>
            </a:r>
            <a:r>
              <a:rPr lang="en-GB" sz="1800" b="0" dirty="0"/>
              <a:t>00 m), etc.</a:t>
            </a:r>
            <a:endParaRPr lang="en-US" sz="1800" b="0" dirty="0"/>
          </a:p>
        </p:txBody>
      </p:sp>
      <p:sp>
        <p:nvSpPr>
          <p:cNvPr id="3" name="Nadpis 2">
            <a:extLst>
              <a:ext uri="{FF2B5EF4-FFF2-40B4-BE49-F238E27FC236}">
                <a16:creationId xmlns:a16="http://schemas.microsoft.com/office/drawing/2014/main" id="{CCB1C8F4-8EA2-4E66-A64E-6E2F708AE499}"/>
              </a:ext>
            </a:extLst>
          </p:cNvPr>
          <p:cNvSpPr>
            <a:spLocks noGrp="1"/>
          </p:cNvSpPr>
          <p:nvPr>
            <p:ph type="title"/>
          </p:nvPr>
        </p:nvSpPr>
        <p:spPr/>
        <p:txBody>
          <a:bodyPr/>
          <a:lstStyle/>
          <a:p>
            <a:r>
              <a:rPr lang="en-US" dirty="0"/>
              <a:t>Introduction to SLB</a:t>
            </a:r>
          </a:p>
        </p:txBody>
      </p:sp>
      <p:sp>
        <p:nvSpPr>
          <p:cNvPr id="4" name="Zástupný symbol pro datum 3">
            <a:extLst>
              <a:ext uri="{FF2B5EF4-FFF2-40B4-BE49-F238E27FC236}">
                <a16:creationId xmlns:a16="http://schemas.microsoft.com/office/drawing/2014/main" id="{F39E8F4A-84CB-4F63-9203-C8B155F26634}"/>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7D2EC045-9568-4EBF-835F-629B2B22CF8F}"/>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E6981112-347A-4D27-804D-F40BF20968ED}"/>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5" name="Obrázek 14">
            <a:extLst>
              <a:ext uri="{FF2B5EF4-FFF2-40B4-BE49-F238E27FC236}">
                <a16:creationId xmlns:a16="http://schemas.microsoft.com/office/drawing/2014/main" id="{2D3787FE-C53F-7A19-A73B-FE01D4E7EF43}"/>
              </a:ext>
            </a:extLst>
          </p:cNvPr>
          <p:cNvPicPr>
            <a:picLocks noChangeAspect="1"/>
          </p:cNvPicPr>
          <p:nvPr/>
        </p:nvPicPr>
        <p:blipFill rotWithShape="1">
          <a:blip r:embed="rId4"/>
          <a:srcRect l="18882" t="11150" r="14020" b="14301"/>
          <a:stretch/>
        </p:blipFill>
        <p:spPr>
          <a:xfrm>
            <a:off x="8544272" y="0"/>
            <a:ext cx="3649828" cy="3755620"/>
          </a:xfrm>
          <a:prstGeom prst="rect">
            <a:avLst/>
          </a:prstGeom>
        </p:spPr>
      </p:pic>
      <mc:AlternateContent xmlns:mc="http://schemas.openxmlformats.org/markup-compatibility/2006" xmlns:a14="http://schemas.microsoft.com/office/drawing/2010/main">
        <mc:Choice Requires="a14">
          <p:sp>
            <p:nvSpPr>
              <p:cNvPr id="16" name="Zástupný obsah 1">
                <a:extLst>
                  <a:ext uri="{FF2B5EF4-FFF2-40B4-BE49-F238E27FC236}">
                    <a16:creationId xmlns:a16="http://schemas.microsoft.com/office/drawing/2014/main" id="{9255FA20-3875-EE18-7BA1-A169AB40BD03}"/>
                  </a:ext>
                </a:extLst>
              </p:cNvPr>
              <p:cNvSpPr txBox="1">
                <a:spLocks/>
              </p:cNvSpPr>
              <p:nvPr/>
            </p:nvSpPr>
            <p:spPr>
              <a:xfrm>
                <a:off x="10273891" y="3933056"/>
                <a:ext cx="1667309" cy="214731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1600" b="0" dirty="0"/>
                  <a:t>Real SLB data:</a:t>
                </a:r>
              </a:p>
              <a:p>
                <a:pPr marL="342900" indent="-342900">
                  <a:lnSpc>
                    <a:spcPct val="100000"/>
                  </a:lnSpc>
                  <a:spcBef>
                    <a:spcPts val="0"/>
                  </a:spcBef>
                  <a:spcAft>
                    <a:spcPts val="600"/>
                  </a:spcAft>
                  <a:buFont typeface="Arial" panose="020B0604020202020204" pitchFamily="34" charset="0"/>
                  <a:buChar char="•"/>
                </a:pPr>
                <a:r>
                  <a:rPr lang="en-US" sz="1600" b="0" dirty="0"/>
                  <a:t>Distance from generator </a:t>
                </a:r>
                <a:r>
                  <a:rPr lang="cs-CZ" sz="1600" b="0" dirty="0"/>
                  <a:t>   </a:t>
                </a:r>
                <a14:m>
                  <m:oMath xmlns:m="http://schemas.openxmlformats.org/officeDocument/2006/math">
                    <m:r>
                      <a:rPr lang="en-US" sz="1600" b="0">
                        <a:latin typeface="Cambria Math" panose="02040503050406030204" pitchFamily="18" charset="0"/>
                      </a:rPr>
                      <m:t>𝐿</m:t>
                    </m:r>
                    <m:r>
                      <a:rPr lang="en-US" sz="1600" b="0">
                        <a:latin typeface="Cambria Math" panose="02040503050406030204" pitchFamily="18" charset="0"/>
                      </a:rPr>
                      <m:t>=140 </m:t>
                    </m:r>
                    <m:r>
                      <a:rPr lang="en-US" sz="1600" b="0">
                        <a:latin typeface="Cambria Math" panose="02040503050406030204" pitchFamily="18" charset="0"/>
                      </a:rPr>
                      <m:t>𝑚</m:t>
                    </m:r>
                  </m:oMath>
                </a14:m>
                <a:endParaRPr lang="en-US" sz="1600" b="0" dirty="0"/>
              </a:p>
              <a:p>
                <a:pPr marL="342900" indent="-342900">
                  <a:lnSpc>
                    <a:spcPct val="100000"/>
                  </a:lnSpc>
                  <a:spcBef>
                    <a:spcPts val="0"/>
                  </a:spcBef>
                  <a:spcAft>
                    <a:spcPts val="600"/>
                  </a:spcAft>
                  <a:buFont typeface="Arial" panose="020B0604020202020204" pitchFamily="34" charset="0"/>
                  <a:buChar char="•"/>
                </a:pPr>
                <a:r>
                  <a:rPr lang="en-US" sz="1600" b="0" dirty="0"/>
                  <a:t>Divergence of the core</a:t>
                </a:r>
                <a:r>
                  <a:rPr lang="cs-CZ" sz="1600" b="0" dirty="0"/>
                  <a:t>        </a:t>
                </a:r>
                <a:r>
                  <a:rPr lang="en-US" sz="1600" b="0" dirty="0"/>
                  <a:t> </a:t>
                </a:r>
                <a14:m>
                  <m:oMath xmlns:m="http://schemas.openxmlformats.org/officeDocument/2006/math">
                    <m:r>
                      <a:rPr lang="en-US" sz="1600" b="0">
                        <a:latin typeface="Cambria Math" panose="02040503050406030204" pitchFamily="18" charset="0"/>
                      </a:rPr>
                      <m:t>≈9.6 </m:t>
                    </m:r>
                    <m:r>
                      <a:rPr lang="en-US" sz="1600" b="0">
                        <a:latin typeface="Cambria Math" panose="02040503050406030204" pitchFamily="18" charset="0"/>
                      </a:rPr>
                      <m:t>𝜇</m:t>
                    </m:r>
                    <m:r>
                      <a:rPr lang="en-US" sz="1600" b="0">
                        <a:latin typeface="Cambria Math" panose="02040503050406030204" pitchFamily="18" charset="0"/>
                      </a:rPr>
                      <m:t>𝑟𝑎𝑑</m:t>
                    </m:r>
                  </m:oMath>
                </a14:m>
                <a:r>
                  <a:rPr lang="en-US" sz="1600" b="0" dirty="0"/>
                  <a:t> </a:t>
                </a:r>
              </a:p>
            </p:txBody>
          </p:sp>
        </mc:Choice>
        <mc:Fallback xmlns="">
          <p:sp>
            <p:nvSpPr>
              <p:cNvPr id="16" name="Zástupný obsah 1">
                <a:extLst>
                  <a:ext uri="{FF2B5EF4-FFF2-40B4-BE49-F238E27FC236}">
                    <a16:creationId xmlns:a16="http://schemas.microsoft.com/office/drawing/2014/main" id="{9255FA20-3875-EE18-7BA1-A169AB40BD03}"/>
                  </a:ext>
                </a:extLst>
              </p:cNvPr>
              <p:cNvSpPr txBox="1">
                <a:spLocks noRot="1" noChangeAspect="1" noMove="1" noResize="1" noEditPoints="1" noAdjustHandles="1" noChangeArrowheads="1" noChangeShapeType="1" noTextEdit="1"/>
              </p:cNvSpPr>
              <p:nvPr/>
            </p:nvSpPr>
            <p:spPr>
              <a:xfrm>
                <a:off x="10273891" y="3933056"/>
                <a:ext cx="1667309" cy="2147313"/>
              </a:xfrm>
              <a:prstGeom prst="rect">
                <a:avLst/>
              </a:prstGeom>
              <a:blipFill>
                <a:blip r:embed="rId5"/>
                <a:stretch>
                  <a:fillRect l="-7299" t="-2841" r="-6569"/>
                </a:stretch>
              </a:blipFill>
            </p:spPr>
            <p:txBody>
              <a:bodyPr/>
              <a:lstStyle/>
              <a:p>
                <a:r>
                  <a:rPr lang="en-US">
                    <a:noFill/>
                  </a:rPr>
                  <a:t> </a:t>
                </a:r>
              </a:p>
            </p:txBody>
          </p:sp>
        </mc:Fallback>
      </mc:AlternateContent>
    </p:spTree>
    <p:extLst>
      <p:ext uri="{BB962C8B-B14F-4D97-AF65-F5344CB8AC3E}">
        <p14:creationId xmlns:p14="http://schemas.microsoft.com/office/powerpoint/2010/main" val="3235650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Skupina 12">
            <a:extLst>
              <a:ext uri="{FF2B5EF4-FFF2-40B4-BE49-F238E27FC236}">
                <a16:creationId xmlns:a16="http://schemas.microsoft.com/office/drawing/2014/main" id="{0646377A-517C-BB3C-76E0-3D9CFFB5CB72}"/>
              </a:ext>
            </a:extLst>
          </p:cNvPr>
          <p:cNvGrpSpPr/>
          <p:nvPr/>
        </p:nvGrpSpPr>
        <p:grpSpPr>
          <a:xfrm>
            <a:off x="6408712" y="1961921"/>
            <a:ext cx="5589853" cy="1613333"/>
            <a:chOff x="6140525" y="774394"/>
            <a:chExt cx="6051475" cy="1746565"/>
          </a:xfrm>
        </p:grpSpPr>
        <p:pic>
          <p:nvPicPr>
            <p:cNvPr id="10" name="Obrázek 9">
              <a:extLst>
                <a:ext uri="{FF2B5EF4-FFF2-40B4-BE49-F238E27FC236}">
                  <a16:creationId xmlns:a16="http://schemas.microsoft.com/office/drawing/2014/main" id="{CF108C1B-25CB-4ACA-319A-3A19F51D6CC0}"/>
                </a:ext>
              </a:extLst>
            </p:cNvPr>
            <p:cNvPicPr>
              <a:picLocks noChangeAspect="1"/>
            </p:cNvPicPr>
            <p:nvPr/>
          </p:nvPicPr>
          <p:blipFill>
            <a:blip r:embed="rId2"/>
            <a:stretch>
              <a:fillRect/>
            </a:stretch>
          </p:blipFill>
          <p:spPr>
            <a:xfrm>
              <a:off x="6140525" y="961696"/>
              <a:ext cx="6051475" cy="1559263"/>
            </a:xfrm>
            <a:prstGeom prst="rect">
              <a:avLst/>
            </a:prstGeom>
          </p:spPr>
        </p:pic>
        <p:sp>
          <p:nvSpPr>
            <p:cNvPr id="17" name="TextovéPole 16">
              <a:extLst>
                <a:ext uri="{FF2B5EF4-FFF2-40B4-BE49-F238E27FC236}">
                  <a16:creationId xmlns:a16="http://schemas.microsoft.com/office/drawing/2014/main" id="{258B9A07-FDCF-6077-E546-753AEDD71645}"/>
                </a:ext>
              </a:extLst>
            </p:cNvPr>
            <p:cNvSpPr txBox="1"/>
            <p:nvPr/>
          </p:nvSpPr>
          <p:spPr>
            <a:xfrm>
              <a:off x="7959696" y="774394"/>
              <a:ext cx="2391681" cy="246221"/>
            </a:xfrm>
            <a:prstGeom prst="rect">
              <a:avLst/>
            </a:prstGeom>
            <a:noFill/>
          </p:spPr>
          <p:txBody>
            <a:bodyPr wrap="none" lIns="0" tIns="0" rIns="0" bIns="0" rtlCol="0">
              <a:spAutoFit/>
            </a:bodyPr>
            <a:lstStyle/>
            <a:p>
              <a:pPr algn="l"/>
              <a:r>
                <a:rPr lang="en-US" sz="1600" dirty="0"/>
                <a:t>Longitudinal profile of SLB</a:t>
              </a:r>
            </a:p>
          </p:txBody>
        </p:sp>
      </p:grpSp>
      <p:sp>
        <p:nvSpPr>
          <p:cNvPr id="3" name="Nadpis 2">
            <a:extLst>
              <a:ext uri="{FF2B5EF4-FFF2-40B4-BE49-F238E27FC236}">
                <a16:creationId xmlns:a16="http://schemas.microsoft.com/office/drawing/2014/main" id="{9AB65784-C0E9-3DA4-AD09-E3C1D4A8BCE4}"/>
              </a:ext>
            </a:extLst>
          </p:cNvPr>
          <p:cNvSpPr>
            <a:spLocks noGrp="1"/>
          </p:cNvSpPr>
          <p:nvPr>
            <p:ph type="title"/>
          </p:nvPr>
        </p:nvSpPr>
        <p:spPr>
          <a:xfrm>
            <a:off x="407988" y="373593"/>
            <a:ext cx="11376025" cy="579049"/>
          </a:xfrm>
        </p:spPr>
        <p:txBody>
          <a:bodyPr/>
          <a:lstStyle/>
          <a:p>
            <a:r>
              <a:rPr lang="en-GB" dirty="0"/>
              <a:t>Comparison o</a:t>
            </a:r>
            <a:r>
              <a:rPr lang="cs-CZ" dirty="0"/>
              <a:t>f</a:t>
            </a:r>
            <a:r>
              <a:rPr lang="en-GB" dirty="0"/>
              <a:t> SLB and GB</a:t>
            </a:r>
            <a:endParaRPr lang="en-US" dirty="0"/>
          </a:p>
        </p:txBody>
      </p:sp>
      <p:sp>
        <p:nvSpPr>
          <p:cNvPr id="4" name="Zástupný symbol pro datum 3">
            <a:extLst>
              <a:ext uri="{FF2B5EF4-FFF2-40B4-BE49-F238E27FC236}">
                <a16:creationId xmlns:a16="http://schemas.microsoft.com/office/drawing/2014/main" id="{F3499D95-9A24-358B-DC36-AD50E8A5A456}"/>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F1567242-DD9F-3954-2567-C1E0B51C6D0A}"/>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A4D41425-EAA6-A1AE-B21D-71414CB02329}"/>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15" name="Skupina 14">
            <a:extLst>
              <a:ext uri="{FF2B5EF4-FFF2-40B4-BE49-F238E27FC236}">
                <a16:creationId xmlns:a16="http://schemas.microsoft.com/office/drawing/2014/main" id="{37E905DD-A998-496D-DB58-F12E7E286F78}"/>
              </a:ext>
            </a:extLst>
          </p:cNvPr>
          <p:cNvGrpSpPr/>
          <p:nvPr/>
        </p:nvGrpSpPr>
        <p:grpSpPr>
          <a:xfrm>
            <a:off x="6372291" y="3664932"/>
            <a:ext cx="5589850" cy="1843923"/>
            <a:chOff x="6129800" y="4248252"/>
            <a:chExt cx="6051472" cy="1996198"/>
          </a:xfrm>
        </p:grpSpPr>
        <p:pic>
          <p:nvPicPr>
            <p:cNvPr id="16" name="Obrázek 15">
              <a:extLst>
                <a:ext uri="{FF2B5EF4-FFF2-40B4-BE49-F238E27FC236}">
                  <a16:creationId xmlns:a16="http://schemas.microsoft.com/office/drawing/2014/main" id="{88E99FFF-CF11-3417-6F2D-7B9F3B9CB767}"/>
                </a:ext>
              </a:extLst>
            </p:cNvPr>
            <p:cNvPicPr>
              <a:picLocks noChangeAspect="1"/>
            </p:cNvPicPr>
            <p:nvPr/>
          </p:nvPicPr>
          <p:blipFill>
            <a:blip r:embed="rId3"/>
            <a:stretch>
              <a:fillRect/>
            </a:stretch>
          </p:blipFill>
          <p:spPr>
            <a:xfrm>
              <a:off x="6129800" y="4685187"/>
              <a:ext cx="6051472" cy="1559263"/>
            </a:xfrm>
            <a:prstGeom prst="rect">
              <a:avLst/>
            </a:prstGeom>
          </p:spPr>
        </p:pic>
        <mc:AlternateContent xmlns:mc="http://schemas.openxmlformats.org/markup-compatibility/2006" xmlns:a14="http://schemas.microsoft.com/office/drawing/2010/main">
          <mc:Choice Requires="a14">
            <p:sp>
              <p:nvSpPr>
                <p:cNvPr id="22" name="TextovéPole 21">
                  <a:extLst>
                    <a:ext uri="{FF2B5EF4-FFF2-40B4-BE49-F238E27FC236}">
                      <a16:creationId xmlns:a16="http://schemas.microsoft.com/office/drawing/2014/main" id="{3451D86E-508B-D047-6A9F-C7B3BAB760B0}"/>
                    </a:ext>
                  </a:extLst>
                </p:cNvPr>
                <p:cNvSpPr txBox="1"/>
                <p:nvPr/>
              </p:nvSpPr>
              <p:spPr>
                <a:xfrm>
                  <a:off x="7050485" y="4248252"/>
                  <a:ext cx="4231089" cy="492443"/>
                </a:xfrm>
                <a:prstGeom prst="rect">
                  <a:avLst/>
                </a:prstGeom>
                <a:noFill/>
              </p:spPr>
              <p:txBody>
                <a:bodyPr wrap="square" lIns="0" tIns="0" rIns="0" bIns="0" rtlCol="0">
                  <a:spAutoFit/>
                </a:bodyPr>
                <a:lstStyle/>
                <a:p>
                  <a:pPr algn="ctr"/>
                  <a:r>
                    <a:rPr lang="en-GB" sz="1600" dirty="0"/>
                    <a:t>Comparison of cross sections of SLB and GB at distance </a:t>
                  </a:r>
                  <a14:m>
                    <m:oMath xmlns:m="http://schemas.openxmlformats.org/officeDocument/2006/math">
                      <m:r>
                        <a:rPr lang="en-US" sz="1600" b="0" i="1" smtClean="0">
                          <a:latin typeface="Cambria Math" panose="02040503050406030204" pitchFamily="18" charset="0"/>
                        </a:rPr>
                        <m:t>𝐿</m:t>
                      </m:r>
                      <m:r>
                        <a:rPr lang="en-US" sz="1600" b="0" i="1" smtClean="0">
                          <a:latin typeface="Cambria Math" panose="02040503050406030204" pitchFamily="18" charset="0"/>
                        </a:rPr>
                        <m:t>=200 </m:t>
                      </m:r>
                      <m:r>
                        <a:rPr lang="en-US" sz="1600" b="0" i="1" smtClean="0">
                          <a:latin typeface="Cambria Math" panose="02040503050406030204" pitchFamily="18" charset="0"/>
                        </a:rPr>
                        <m:t>𝑚</m:t>
                      </m:r>
                    </m:oMath>
                  </a14:m>
                  <a:endParaRPr lang="en-US" sz="1600" dirty="0"/>
                </a:p>
              </p:txBody>
            </p:sp>
          </mc:Choice>
          <mc:Fallback xmlns="">
            <p:sp>
              <p:nvSpPr>
                <p:cNvPr id="22" name="TextovéPole 21">
                  <a:extLst>
                    <a:ext uri="{FF2B5EF4-FFF2-40B4-BE49-F238E27FC236}">
                      <a16:creationId xmlns:a16="http://schemas.microsoft.com/office/drawing/2014/main" id="{3451D86E-508B-D047-6A9F-C7B3BAB760B0}"/>
                    </a:ext>
                  </a:extLst>
                </p:cNvPr>
                <p:cNvSpPr txBox="1">
                  <a:spLocks noRot="1" noChangeAspect="1" noMove="1" noResize="1" noEditPoints="1" noAdjustHandles="1" noChangeArrowheads="1" noChangeShapeType="1" noTextEdit="1"/>
                </p:cNvSpPr>
                <p:nvPr/>
              </p:nvSpPr>
              <p:spPr>
                <a:xfrm>
                  <a:off x="7050485" y="4248252"/>
                  <a:ext cx="4231089" cy="492443"/>
                </a:xfrm>
                <a:prstGeom prst="rect">
                  <a:avLst/>
                </a:prstGeom>
                <a:blipFill>
                  <a:blip r:embed="rId4"/>
                  <a:stretch>
                    <a:fillRect l="-780" t="-13333" r="-2496" b="-34667"/>
                  </a:stretch>
                </a:blipFill>
              </p:spPr>
              <p:txBody>
                <a:bodyPr/>
                <a:lstStyle/>
                <a:p>
                  <a:r>
                    <a:rPr lang="en-US">
                      <a:noFill/>
                    </a:rPr>
                    <a:t> </a:t>
                  </a:r>
                </a:p>
              </p:txBody>
            </p:sp>
          </mc:Fallback>
        </mc:AlternateContent>
      </p:grpSp>
      <p:sp>
        <p:nvSpPr>
          <p:cNvPr id="7" name="TextBox 6"/>
          <p:cNvSpPr txBox="1"/>
          <p:nvPr/>
        </p:nvSpPr>
        <p:spPr>
          <a:xfrm>
            <a:off x="358234" y="5555211"/>
            <a:ext cx="11586505" cy="569387"/>
          </a:xfrm>
          <a:prstGeom prst="rect">
            <a:avLst/>
          </a:prstGeom>
          <a:noFill/>
        </p:spPr>
        <p:txBody>
          <a:bodyPr wrap="none" lIns="0" tIns="0" rIns="0" bIns="0" rtlCol="0">
            <a:spAutoFit/>
          </a:bodyPr>
          <a:lstStyle/>
          <a:p>
            <a:pPr marL="342900" indent="-342900">
              <a:spcAft>
                <a:spcPts val="600"/>
              </a:spcAft>
              <a:buFont typeface="Arial" panose="020B0604020202020204" pitchFamily="34" charset="0"/>
              <a:buChar char="•"/>
            </a:pPr>
            <a:r>
              <a:rPr lang="en-GB" sz="1600" b="1" dirty="0">
                <a:solidFill>
                  <a:srgbClr val="303030"/>
                </a:solidFill>
              </a:rPr>
              <a:t>SLB - long range propagation and low central core divergence - looks well suited for long range alignment systems</a:t>
            </a:r>
          </a:p>
          <a:p>
            <a:pPr marL="342900" indent="-342900">
              <a:spcAft>
                <a:spcPts val="600"/>
              </a:spcAft>
              <a:buFont typeface="Arial" panose="020B0604020202020204" pitchFamily="34" charset="0"/>
              <a:buChar char="•"/>
            </a:pPr>
            <a:r>
              <a:rPr lang="en-GB" sz="1600" b="1" dirty="0">
                <a:solidFill>
                  <a:srgbClr val="303030"/>
                </a:solidFill>
              </a:rPr>
              <a:t>However, its straightness must be considered carefully</a:t>
            </a:r>
            <a:endParaRPr lang="cs-CZ" sz="1600" b="1" dirty="0">
              <a:solidFill>
                <a:srgbClr val="303030"/>
              </a:solidFill>
            </a:endParaRPr>
          </a:p>
        </p:txBody>
      </p:sp>
      <p:grpSp>
        <p:nvGrpSpPr>
          <p:cNvPr id="23" name="Skupina 22">
            <a:extLst>
              <a:ext uri="{FF2B5EF4-FFF2-40B4-BE49-F238E27FC236}">
                <a16:creationId xmlns:a16="http://schemas.microsoft.com/office/drawing/2014/main" id="{EFE140A9-C20C-50AD-DF8D-04BE13E0A8B3}"/>
              </a:ext>
            </a:extLst>
          </p:cNvPr>
          <p:cNvGrpSpPr/>
          <p:nvPr/>
        </p:nvGrpSpPr>
        <p:grpSpPr>
          <a:xfrm>
            <a:off x="6408712" y="209036"/>
            <a:ext cx="5591944" cy="1659228"/>
            <a:chOff x="6391310" y="209036"/>
            <a:chExt cx="5591944" cy="1659228"/>
          </a:xfrm>
        </p:grpSpPr>
        <p:pic>
          <p:nvPicPr>
            <p:cNvPr id="18" name="Obrázek 17">
              <a:extLst>
                <a:ext uri="{FF2B5EF4-FFF2-40B4-BE49-F238E27FC236}">
                  <a16:creationId xmlns:a16="http://schemas.microsoft.com/office/drawing/2014/main" id="{DD8337B0-1C3E-C881-F77A-0A68613F21BB}"/>
                </a:ext>
              </a:extLst>
            </p:cNvPr>
            <p:cNvPicPr>
              <a:picLocks noChangeAspect="1"/>
            </p:cNvPicPr>
            <p:nvPr/>
          </p:nvPicPr>
          <p:blipFill>
            <a:blip r:embed="rId5"/>
            <a:stretch>
              <a:fillRect/>
            </a:stretch>
          </p:blipFill>
          <p:spPr>
            <a:xfrm>
              <a:off x="6391310" y="426591"/>
              <a:ext cx="5591944" cy="1441673"/>
            </a:xfrm>
            <a:prstGeom prst="rect">
              <a:avLst/>
            </a:prstGeom>
          </p:spPr>
        </p:pic>
        <p:sp>
          <p:nvSpPr>
            <p:cNvPr id="20" name="TextovéPole 19">
              <a:extLst>
                <a:ext uri="{FF2B5EF4-FFF2-40B4-BE49-F238E27FC236}">
                  <a16:creationId xmlns:a16="http://schemas.microsoft.com/office/drawing/2014/main" id="{F0387EB5-2E3F-94B6-DE5B-FA642DA295B5}"/>
                </a:ext>
              </a:extLst>
            </p:cNvPr>
            <p:cNvSpPr txBox="1"/>
            <p:nvPr/>
          </p:nvSpPr>
          <p:spPr>
            <a:xfrm>
              <a:off x="8087231" y="209036"/>
              <a:ext cx="2126316" cy="227439"/>
            </a:xfrm>
            <a:prstGeom prst="rect">
              <a:avLst/>
            </a:prstGeom>
            <a:noFill/>
          </p:spPr>
          <p:txBody>
            <a:bodyPr wrap="none" lIns="0" tIns="0" rIns="0" bIns="0" rtlCol="0">
              <a:spAutoFit/>
            </a:bodyPr>
            <a:lstStyle/>
            <a:p>
              <a:pPr algn="l"/>
              <a:r>
                <a:rPr lang="en-US" sz="1600" dirty="0"/>
                <a:t>Longitudinal profile of GB</a:t>
              </a:r>
            </a:p>
          </p:txBody>
        </p:sp>
      </p:grpSp>
      <mc:AlternateContent xmlns:mc="http://schemas.openxmlformats.org/markup-compatibility/2006">
        <mc:Choice xmlns:a14="http://schemas.microsoft.com/office/drawing/2010/main" Requires="a14">
          <p:sp>
            <p:nvSpPr>
              <p:cNvPr id="2" name="Zástupný obsah 1">
                <a:extLst>
                  <a:ext uri="{FF2B5EF4-FFF2-40B4-BE49-F238E27FC236}">
                    <a16:creationId xmlns:a16="http://schemas.microsoft.com/office/drawing/2014/main" id="{A4C63E51-4BD6-C145-9C81-42DD58FC0C34}"/>
                  </a:ext>
                </a:extLst>
              </p:cNvPr>
              <p:cNvSpPr>
                <a:spLocks noGrp="1"/>
              </p:cNvSpPr>
              <p:nvPr>
                <p:ph idx="1"/>
              </p:nvPr>
            </p:nvSpPr>
            <p:spPr>
              <a:xfrm>
                <a:off x="232560" y="1062110"/>
                <a:ext cx="6367496" cy="4594398"/>
              </a:xfrm>
            </p:spPr>
            <p:txBody>
              <a:bodyPr/>
              <a:lstStyle/>
              <a:p>
                <a:pPr marL="342900" indent="-342900">
                  <a:lnSpc>
                    <a:spcPct val="100000"/>
                  </a:lnSpc>
                  <a:spcBef>
                    <a:spcPts val="0"/>
                  </a:spcBef>
                  <a:spcAft>
                    <a:spcPts val="600"/>
                  </a:spcAft>
                  <a:buFont typeface="Arial" panose="020B0604020202020204" pitchFamily="34" charset="0"/>
                  <a:buChar char="•"/>
                </a:pPr>
                <a:r>
                  <a:rPr lang="en-GB" sz="1600" b="0" dirty="0"/>
                  <a:t>GB Rayleigh length parameter </a:t>
                </a:r>
                <a14:m>
                  <m:oMath xmlns:m="http://schemas.openxmlformats.org/officeDocument/2006/math">
                    <m:sSub>
                      <m:sSubPr>
                        <m:ctrlPr>
                          <a:rPr lang="cs-CZ" sz="1600" b="0" i="1" smtClean="0">
                            <a:latin typeface="Cambria Math" panose="02040503050406030204" pitchFamily="18" charset="0"/>
                          </a:rPr>
                        </m:ctrlPr>
                      </m:sSubPr>
                      <m:e>
                        <m:r>
                          <a:rPr lang="cs-CZ" sz="1600" b="0" i="1" smtClean="0">
                            <a:latin typeface="Cambria Math" panose="02040503050406030204" pitchFamily="18" charset="0"/>
                          </a:rPr>
                          <m:t>𝑧</m:t>
                        </m:r>
                      </m:e>
                      <m:sub>
                        <m:r>
                          <a:rPr lang="cs-CZ" sz="1600" b="0" i="1" smtClean="0">
                            <a:latin typeface="Cambria Math" panose="02040503050406030204" pitchFamily="18" charset="0"/>
                          </a:rPr>
                          <m:t>0</m:t>
                        </m:r>
                      </m:sub>
                    </m:sSub>
                  </m:oMath>
                </a14:m>
                <a:r>
                  <a:rPr lang="cs-CZ" sz="1600" b="0" dirty="0"/>
                  <a:t> </a:t>
                </a:r>
                <a:r>
                  <a:rPr lang="en-GB" sz="1600" b="0" dirty="0"/>
                  <a:t>gives GB radius at any distance</a:t>
                </a:r>
              </a:p>
              <a:p>
                <a:pPr marL="342900" indent="-342900">
                  <a:lnSpc>
                    <a:spcPct val="100000"/>
                  </a:lnSpc>
                  <a:spcBef>
                    <a:spcPts val="0"/>
                  </a:spcBef>
                  <a:spcAft>
                    <a:spcPts val="600"/>
                  </a:spcAft>
                  <a:buFont typeface="Arial" panose="020B0604020202020204" pitchFamily="34" charset="0"/>
                  <a:buChar char="•"/>
                </a:pPr>
                <a:r>
                  <a:rPr lang="en-GB" sz="1600" b="0" dirty="0"/>
                  <a:t>On a range </a:t>
                </a:r>
                <a14:m>
                  <m:oMath xmlns:m="http://schemas.openxmlformats.org/officeDocument/2006/math">
                    <m:r>
                      <a:rPr lang="en-GB" sz="1600" b="0" i="1" dirty="0" smtClean="0">
                        <a:latin typeface="Cambria Math" panose="02040503050406030204" pitchFamily="18" charset="0"/>
                      </a:rPr>
                      <m:t>𝐿</m:t>
                    </m:r>
                  </m:oMath>
                </a14:m>
                <a:r>
                  <a:rPr lang="en-GB" sz="1600" b="0" dirty="0"/>
                  <a:t>, minimum GB radius is obtained with waist at </a:t>
                </a:r>
                <a14:m>
                  <m:oMath xmlns:m="http://schemas.openxmlformats.org/officeDocument/2006/math">
                    <m:r>
                      <a:rPr lang="en-GB" sz="1600" b="0" i="1" dirty="0" smtClean="0">
                        <a:latin typeface="Cambria Math" panose="02040503050406030204" pitchFamily="18" charset="0"/>
                      </a:rPr>
                      <m:t>𝐿</m:t>
                    </m:r>
                    <m:r>
                      <a:rPr lang="en-GB" sz="1600" b="0" i="1" dirty="0" smtClean="0">
                        <a:latin typeface="Cambria Math" panose="02040503050406030204" pitchFamily="18" charset="0"/>
                      </a:rPr>
                      <m:t>/2</m:t>
                    </m:r>
                  </m:oMath>
                </a14:m>
                <a:endParaRPr lang="cs-CZ" sz="1600" b="0" dirty="0"/>
              </a:p>
              <a:p>
                <a:pPr marL="666900" lvl="1" indent="-342900">
                  <a:spcBef>
                    <a:spcPts val="0"/>
                  </a:spcBef>
                  <a:spcAft>
                    <a:spcPts val="600"/>
                  </a:spcAft>
                  <a:buFont typeface="Arial" panose="020B0604020202020204" pitchFamily="34" charset="0"/>
                  <a:buChar char="•"/>
                </a:pPr>
                <a:r>
                  <a:rPr lang="en-GB" sz="1600" b="0" dirty="0"/>
                  <a:t>Then the GB radius is the same at start and at end</a:t>
                </a:r>
                <a:r>
                  <a:rPr lang="cs-CZ" sz="1600" b="0" dirty="0"/>
                  <a:t> </a:t>
                </a:r>
                <a:endParaRPr lang="en-US" sz="1600" b="0" dirty="0"/>
              </a:p>
              <a:p>
                <a:pPr marL="342900" indent="-342900">
                  <a:lnSpc>
                    <a:spcPct val="100000"/>
                  </a:lnSpc>
                  <a:spcBef>
                    <a:spcPts val="0"/>
                  </a:spcBef>
                  <a:spcAft>
                    <a:spcPts val="600"/>
                  </a:spcAft>
                  <a:buFont typeface="Arial" panose="020B0604020202020204" pitchFamily="34" charset="0"/>
                  <a:buChar char="•"/>
                </a:pPr>
                <a:r>
                  <a:rPr lang="en-US" sz="1600" b="0" dirty="0"/>
                  <a:t>Example of He-Ne laser along </a:t>
                </a:r>
                <a14:m>
                  <m:oMath xmlns:m="http://schemas.openxmlformats.org/officeDocument/2006/math">
                    <m:r>
                      <a:rPr lang="en-US" sz="1600" b="0">
                        <a:latin typeface="Cambria Math" panose="02040503050406030204" pitchFamily="18" charset="0"/>
                      </a:rPr>
                      <m:t>𝐿</m:t>
                    </m:r>
                    <m:r>
                      <a:rPr lang="en-US" sz="1600" b="0">
                        <a:latin typeface="Cambria Math" panose="02040503050406030204" pitchFamily="18" charset="0"/>
                      </a:rPr>
                      <m:t>=200 </m:t>
                    </m:r>
                    <m:r>
                      <a:rPr lang="en-US" sz="1600" b="0">
                        <a:latin typeface="Cambria Math" panose="02040503050406030204" pitchFamily="18" charset="0"/>
                      </a:rPr>
                      <m:t>𝑚</m:t>
                    </m:r>
                  </m:oMath>
                </a14:m>
                <a:r>
                  <a:rPr lang="cs-CZ" sz="1600" b="0" dirty="0"/>
                  <a:t> </a:t>
                </a:r>
                <a:r>
                  <a:rPr lang="cs-CZ" sz="1600" b="0" dirty="0" err="1"/>
                  <a:t>with</a:t>
                </a:r>
                <a:r>
                  <a:rPr lang="cs-CZ" sz="1600" b="0" dirty="0"/>
                  <a:t> </a:t>
                </a:r>
                <a:r>
                  <a:rPr lang="cs-CZ" sz="1600" b="0" dirty="0" err="1"/>
                  <a:t>waist</a:t>
                </a:r>
                <a:r>
                  <a:rPr lang="cs-CZ" sz="1600" b="0" dirty="0"/>
                  <a:t> </a:t>
                </a:r>
                <a:r>
                  <a:rPr lang="fr-CH" sz="1600" b="0" dirty="0"/>
                  <a:t>at </a:t>
                </a:r>
                <a14:m>
                  <m:oMath xmlns:m="http://schemas.openxmlformats.org/officeDocument/2006/math">
                    <m:r>
                      <a:rPr lang="fr-CH" sz="1600" b="0" i="1" dirty="0" smtClean="0">
                        <a:latin typeface="Cambria Math" panose="02040503050406030204" pitchFamily="18" charset="0"/>
                      </a:rPr>
                      <m:t>𝐿</m:t>
                    </m:r>
                    <m:r>
                      <a:rPr lang="fr-CH" sz="1600" b="0" i="1" dirty="0" smtClean="0">
                        <a:latin typeface="Cambria Math" panose="02040503050406030204" pitchFamily="18" charset="0"/>
                      </a:rPr>
                      <m:t>/2</m:t>
                    </m:r>
                  </m:oMath>
                </a14:m>
                <a:endParaRPr lang="cs-CZ" sz="1600" b="0" i="1" dirty="0"/>
              </a:p>
              <a:p>
                <a:pPr marL="666900" lvl="1" indent="-342900">
                  <a:spcBef>
                    <a:spcPts val="0"/>
                  </a:spcBef>
                  <a:spcAft>
                    <a:spcPts val="600"/>
                  </a:spcAft>
                  <a:buFont typeface="Arial" panose="020B0604020202020204" pitchFamily="34" charset="0"/>
                  <a:buChar char="•"/>
                </a:pPr>
                <a:r>
                  <a:rPr lang="en-GB" sz="1600" dirty="0"/>
                  <a:t>The minimum radius</a:t>
                </a:r>
                <a:r>
                  <a:rPr lang="cs-CZ" sz="1600" dirty="0"/>
                  <a:t> </a:t>
                </a:r>
                <a14:m>
                  <m:oMath xmlns:m="http://schemas.openxmlformats.org/officeDocument/2006/math">
                    <m:r>
                      <a:rPr lang="cs-CZ" sz="1600"/>
                      <m:t>𝑤</m:t>
                    </m:r>
                  </m:oMath>
                </a14:m>
                <a:r>
                  <a:rPr lang="en-GB" sz="1600" dirty="0"/>
                  <a:t> at </a:t>
                </a:r>
                <a14:m>
                  <m:oMath xmlns:m="http://schemas.openxmlformats.org/officeDocument/2006/math">
                    <m:r>
                      <a:rPr lang="cs-CZ" sz="1600" dirty="0"/>
                      <m:t>100 </m:t>
                    </m:r>
                    <m:r>
                      <a:rPr lang="cs-CZ" sz="1600" dirty="0"/>
                      <m:t>𝑚</m:t>
                    </m:r>
                  </m:oMath>
                </a14:m>
                <a:r>
                  <a:rPr lang="cs-CZ" sz="1600" dirty="0"/>
                  <a:t> </a:t>
                </a:r>
                <a:r>
                  <a:rPr lang="en-GB" sz="1600" dirty="0"/>
                  <a:t>from </a:t>
                </a:r>
                <a:r>
                  <a:rPr lang="en-US" sz="1600" dirty="0"/>
                  <a:t>waist position </a:t>
                </a:r>
                <a:r>
                  <a:rPr lang="en-GB" sz="1600" dirty="0"/>
                  <a:t>is for the Rayleigh length parameter </a:t>
                </a:r>
                <a14:m>
                  <m:oMath xmlns:m="http://schemas.openxmlformats.org/officeDocument/2006/math">
                    <m:sSub>
                      <m:sSubPr>
                        <m:ctrlPr>
                          <a:rPr lang="cs-CZ" sz="1600" dirty="0"/>
                        </m:ctrlPr>
                      </m:sSubPr>
                      <m:e>
                        <m:r>
                          <a:rPr lang="cs-CZ" sz="1600" dirty="0"/>
                          <m:t>𝑧</m:t>
                        </m:r>
                      </m:e>
                      <m:sub>
                        <m:r>
                          <a:rPr lang="cs-CZ" sz="1600" dirty="0"/>
                          <m:t>0</m:t>
                        </m:r>
                      </m:sub>
                    </m:sSub>
                    <m:r>
                      <a:rPr lang="cs-CZ" sz="1600" dirty="0"/>
                      <m:t>=100 </m:t>
                    </m:r>
                    <m:r>
                      <a:rPr lang="cs-CZ" sz="1600" dirty="0"/>
                      <m:t>𝑚</m:t>
                    </m:r>
                  </m:oMath>
                </a14:m>
                <a:r>
                  <a:rPr lang="en-GB" sz="1600" dirty="0"/>
                  <a:t>.</a:t>
                </a:r>
                <a:endParaRPr lang="cs-CZ" sz="1600" dirty="0"/>
              </a:p>
              <a:p>
                <a:pPr marL="666900" lvl="1" indent="-342900">
                  <a:spcBef>
                    <a:spcPts val="0"/>
                  </a:spcBef>
                  <a:spcAft>
                    <a:spcPts val="600"/>
                  </a:spcAft>
                  <a:buFont typeface="Arial" panose="020B0604020202020204" pitchFamily="34" charset="0"/>
                  <a:buChar char="•"/>
                </a:pPr>
                <a:r>
                  <a:rPr lang="en-GB" sz="1600" dirty="0"/>
                  <a:t>There is a relationship between </a:t>
                </a:r>
                <a14:m>
                  <m:oMath xmlns:m="http://schemas.openxmlformats.org/officeDocument/2006/math">
                    <m:r>
                      <a:rPr lang="cs-CZ" sz="1600"/>
                      <m:t>𝑤</m:t>
                    </m:r>
                    <m:r>
                      <a:rPr lang="cs-CZ" sz="1600"/>
                      <m:t>(</m:t>
                    </m:r>
                    <m:r>
                      <a:rPr lang="cs-CZ" sz="1600"/>
                      <m:t>𝑧</m:t>
                    </m:r>
                    <m:r>
                      <a:rPr lang="cs-CZ" sz="1600"/>
                      <m:t>)</m:t>
                    </m:r>
                  </m:oMath>
                </a14:m>
                <a:r>
                  <a:rPr lang="en-GB" sz="1600" dirty="0"/>
                  <a:t> and </a:t>
                </a:r>
                <a14:m>
                  <m:oMath xmlns:m="http://schemas.openxmlformats.org/officeDocument/2006/math">
                    <m:sSub>
                      <m:sSubPr>
                        <m:ctrlPr>
                          <a:rPr lang="cs-CZ" sz="1600" dirty="0"/>
                        </m:ctrlPr>
                      </m:sSubPr>
                      <m:e>
                        <m:r>
                          <a:rPr lang="cs-CZ" sz="1600" dirty="0"/>
                          <m:t>𝑧</m:t>
                        </m:r>
                      </m:e>
                      <m:sub>
                        <m:r>
                          <a:rPr lang="cs-CZ" sz="1600" dirty="0"/>
                          <m:t>0</m:t>
                        </m:r>
                      </m:sub>
                    </m:sSub>
                  </m:oMath>
                </a14:m>
                <a:endParaRPr lang="cs-CZ" sz="1600" dirty="0"/>
              </a:p>
              <a:p>
                <a:pPr marL="342900" indent="-342900">
                  <a:spcBef>
                    <a:spcPts val="0"/>
                  </a:spcBef>
                  <a:spcAft>
                    <a:spcPts val="600"/>
                  </a:spcAft>
                  <a:buFont typeface="Arial" panose="020B0604020202020204" pitchFamily="34" charset="0"/>
                  <a:buChar char="•"/>
                </a:pPr>
                <a:endParaRPr lang="cs-CZ" sz="1600" b="0" dirty="0"/>
              </a:p>
              <a:p>
                <a:pPr marL="666900" lvl="1" indent="-342900">
                  <a:spcBef>
                    <a:spcPts val="0"/>
                  </a:spcBef>
                  <a:spcAft>
                    <a:spcPts val="600"/>
                  </a:spcAft>
                  <a:buFont typeface="Arial" panose="020B0604020202020204" pitchFamily="34" charset="0"/>
                  <a:buChar char="•"/>
                </a:pPr>
                <a:endParaRPr lang="cs-CZ" sz="1600" dirty="0"/>
              </a:p>
              <a:p>
                <a:pPr marL="666900" lvl="1" indent="-342900">
                  <a:spcBef>
                    <a:spcPts val="0"/>
                  </a:spcBef>
                  <a:spcAft>
                    <a:spcPts val="600"/>
                  </a:spcAft>
                  <a:buFont typeface="Arial" panose="020B0604020202020204" pitchFamily="34" charset="0"/>
                  <a:buChar char="•"/>
                </a:pPr>
                <a:endParaRPr lang="cs-CZ" sz="1600" dirty="0"/>
              </a:p>
              <a:p>
                <a:pPr marL="666900" lvl="1" indent="-342900">
                  <a:spcBef>
                    <a:spcPts val="0"/>
                  </a:spcBef>
                  <a:spcAft>
                    <a:spcPts val="600"/>
                  </a:spcAft>
                  <a:buFont typeface="Arial" panose="020B0604020202020204" pitchFamily="34" charset="0"/>
                  <a:buChar char="•"/>
                </a:pPr>
                <a:r>
                  <a:rPr lang="en-US" sz="1600" dirty="0"/>
                  <a:t>Radius at </a:t>
                </a:r>
                <a14:m>
                  <m:oMath xmlns:m="http://schemas.openxmlformats.org/officeDocument/2006/math">
                    <m:r>
                      <a:rPr lang="en-US" sz="1600">
                        <a:latin typeface="Cambria Math" panose="02040503050406030204" pitchFamily="18" charset="0"/>
                      </a:rPr>
                      <m:t>𝐿</m:t>
                    </m:r>
                    <m:r>
                      <a:rPr lang="en-US" sz="1600">
                        <a:latin typeface="Cambria Math" panose="02040503050406030204" pitchFamily="18" charset="0"/>
                      </a:rPr>
                      <m:t>=200 </m:t>
                    </m:r>
                    <m:r>
                      <a:rPr lang="en-US" sz="1600">
                        <a:latin typeface="Cambria Math" panose="02040503050406030204" pitchFamily="18" charset="0"/>
                      </a:rPr>
                      <m:t>𝑚</m:t>
                    </m:r>
                  </m:oMath>
                </a14:m>
                <a:r>
                  <a:rPr lang="en-US" sz="1600" b="0" dirty="0"/>
                  <a:t>: </a:t>
                </a:r>
                <a14:m>
                  <m:oMath xmlns:m="http://schemas.openxmlformats.org/officeDocument/2006/math">
                    <m:r>
                      <a:rPr lang="en-US" sz="1600" b="0" smtClean="0">
                        <a:latin typeface="Cambria Math" panose="02040503050406030204" pitchFamily="18" charset="0"/>
                      </a:rPr>
                      <m:t>𝑤</m:t>
                    </m:r>
                    <m:r>
                      <a:rPr lang="en-US" sz="1600" b="0">
                        <a:latin typeface="Cambria Math" panose="02040503050406030204" pitchFamily="18" charset="0"/>
                      </a:rPr>
                      <m:t>=6.347 </m:t>
                    </m:r>
                    <m:r>
                      <a:rPr lang="en-US" sz="1600" b="0">
                        <a:latin typeface="Cambria Math" panose="02040503050406030204" pitchFamily="18" charset="0"/>
                      </a:rPr>
                      <m:t>𝑚𝑚</m:t>
                    </m:r>
                  </m:oMath>
                </a14:m>
                <a:endParaRPr lang="cs-CZ" sz="1600" dirty="0"/>
              </a:p>
              <a:p>
                <a:pPr marL="666900" lvl="1" indent="-342900">
                  <a:spcBef>
                    <a:spcPts val="0"/>
                  </a:spcBef>
                  <a:spcAft>
                    <a:spcPts val="600"/>
                  </a:spcAft>
                  <a:buFont typeface="Arial" panose="020B0604020202020204" pitchFamily="34" charset="0"/>
                  <a:buChar char="•"/>
                </a:pPr>
                <a:r>
                  <a:rPr lang="en-US" sz="1600" dirty="0"/>
                  <a:t>T</a:t>
                </a:r>
                <a:r>
                  <a:rPr lang="en-US" sz="1600" b="0" dirty="0"/>
                  <a:t>o avoid diffraction, circular aperture: </a:t>
                </a:r>
                <a14:m>
                  <m:oMath xmlns:m="http://schemas.openxmlformats.org/officeDocument/2006/math">
                    <m:sSub>
                      <m:sSubPr>
                        <m:ctrlPr>
                          <a:rPr lang="en-US" sz="1600" b="0" i="1">
                            <a:latin typeface="Cambria Math" panose="02040503050406030204" pitchFamily="18" charset="0"/>
                          </a:rPr>
                        </m:ctrlPr>
                      </m:sSubPr>
                      <m:e>
                        <m:r>
                          <a:rPr lang="en-US" sz="1600" b="0">
                            <a:latin typeface="Cambria Math" panose="02040503050406030204" pitchFamily="18" charset="0"/>
                          </a:rPr>
                          <m:t>𝐷</m:t>
                        </m:r>
                      </m:e>
                      <m:sub>
                        <m:r>
                          <a:rPr lang="en-US" sz="1600" b="0">
                            <a:latin typeface="Cambria Math" panose="02040503050406030204" pitchFamily="18" charset="0"/>
                          </a:rPr>
                          <m:t>𝐴</m:t>
                        </m:r>
                      </m:sub>
                    </m:sSub>
                    <m:r>
                      <a:rPr lang="en-US" sz="1600" b="0">
                        <a:latin typeface="Cambria Math" panose="02040503050406030204" pitchFamily="18" charset="0"/>
                      </a:rPr>
                      <m:t>≥</m:t>
                    </m:r>
                    <m:r>
                      <a:rPr lang="cs-CZ" sz="1600" b="0">
                        <a:latin typeface="Cambria Math" panose="02040503050406030204" pitchFamily="18" charset="0"/>
                      </a:rPr>
                      <m:t>6</m:t>
                    </m:r>
                    <m:r>
                      <a:rPr lang="en-US" sz="1600" b="0">
                        <a:latin typeface="Cambria Math" panose="02040503050406030204" pitchFamily="18" charset="0"/>
                      </a:rPr>
                      <m:t>𝑤</m:t>
                    </m:r>
                    <m:r>
                      <a:rPr lang="fr-CH" sz="1600" b="0" i="0" smtClean="0">
                        <a:latin typeface="Cambria Math" panose="02040503050406030204" pitchFamily="18" charset="0"/>
                      </a:rPr>
                      <m:t> </m:t>
                    </m:r>
                  </m:oMath>
                </a14:m>
                <a:r>
                  <a:rPr lang="en-US" sz="1600" b="0" dirty="0"/>
                  <a:t>(</a:t>
                </a:r>
                <a14:m>
                  <m:oMath xmlns:m="http://schemas.openxmlformats.org/officeDocument/2006/math">
                    <m:r>
                      <a:rPr lang="en-US" sz="1600" b="0">
                        <a:latin typeface="Cambria Math" panose="02040503050406030204" pitchFamily="18" charset="0"/>
                      </a:rPr>
                      <m:t>38.08 </m:t>
                    </m:r>
                    <m:r>
                      <a:rPr lang="en-US" sz="1600" b="0">
                        <a:latin typeface="Cambria Math" panose="02040503050406030204" pitchFamily="18" charset="0"/>
                      </a:rPr>
                      <m:t>𝑚𝑚</m:t>
                    </m:r>
                    <m:r>
                      <a:rPr lang="fr-CH" sz="1600" b="0" i="0" smtClean="0">
                        <a:latin typeface="Cambria Math" panose="02040503050406030204" pitchFamily="18" charset="0"/>
                      </a:rPr>
                      <m:t>)</m:t>
                    </m:r>
                  </m:oMath>
                </a14:m>
                <a:endParaRPr lang="cs-CZ" sz="1600" b="0" dirty="0"/>
              </a:p>
              <a:p>
                <a:pPr marL="666900" lvl="1" indent="-342900">
                  <a:spcBef>
                    <a:spcPts val="0"/>
                  </a:spcBef>
                  <a:spcAft>
                    <a:spcPts val="600"/>
                  </a:spcAft>
                  <a:buFont typeface="Arial" panose="020B0604020202020204" pitchFamily="34" charset="0"/>
                  <a:buChar char="•"/>
                </a:pPr>
                <a:endParaRPr lang="en-US" sz="1600" b="0" dirty="0"/>
              </a:p>
              <a:p>
                <a:pPr marL="342900" indent="-342900">
                  <a:lnSpc>
                    <a:spcPct val="100000"/>
                  </a:lnSpc>
                  <a:spcBef>
                    <a:spcPts val="0"/>
                  </a:spcBef>
                  <a:spcAft>
                    <a:spcPts val="600"/>
                  </a:spcAft>
                  <a:buFont typeface="Arial" panose="020B0604020202020204" pitchFamily="34" charset="0"/>
                  <a:buChar char="•"/>
                </a:pPr>
                <a:r>
                  <a:rPr lang="en-US" sz="1600" b="0" dirty="0"/>
                  <a:t>For comparison: SLB simulation (with aperture </a:t>
                </a:r>
                <a14:m>
                  <m:oMath xmlns:m="http://schemas.openxmlformats.org/officeDocument/2006/math">
                    <m:r>
                      <a:rPr lang="en-US" sz="1600" b="0">
                        <a:latin typeface="Cambria Math" panose="02040503050406030204" pitchFamily="18" charset="0"/>
                      </a:rPr>
                      <m:t>𝐷</m:t>
                    </m:r>
                    <m:r>
                      <a:rPr lang="en-US" sz="1600" b="0">
                        <a:latin typeface="Cambria Math" panose="02040503050406030204" pitchFamily="18" charset="0"/>
                      </a:rPr>
                      <m:t>=38 </m:t>
                    </m:r>
                    <m:r>
                      <a:rPr lang="en-US" sz="1600" b="0">
                        <a:latin typeface="Cambria Math" panose="02040503050406030204" pitchFamily="18" charset="0"/>
                      </a:rPr>
                      <m:t>𝑚𝑚</m:t>
                    </m:r>
                  </m:oMath>
                </a14:m>
                <a:r>
                  <a:rPr lang="en-US" sz="1600" b="0" dirty="0"/>
                  <a:t>)</a:t>
                </a:r>
              </a:p>
            </p:txBody>
          </p:sp>
        </mc:Choice>
        <mc:Fallback>
          <p:sp>
            <p:nvSpPr>
              <p:cNvPr id="2" name="Zástupný obsah 1">
                <a:extLst>
                  <a:ext uri="{FF2B5EF4-FFF2-40B4-BE49-F238E27FC236}">
                    <a16:creationId xmlns:a16="http://schemas.microsoft.com/office/drawing/2014/main" id="{A4C63E51-4BD6-C145-9C81-42DD58FC0C34}"/>
                  </a:ext>
                </a:extLst>
              </p:cNvPr>
              <p:cNvSpPr>
                <a:spLocks noGrp="1" noRot="1" noChangeAspect="1" noMove="1" noResize="1" noEditPoints="1" noAdjustHandles="1" noChangeArrowheads="1" noChangeShapeType="1" noTextEdit="1"/>
              </p:cNvSpPr>
              <p:nvPr>
                <p:ph idx="1"/>
              </p:nvPr>
            </p:nvSpPr>
            <p:spPr>
              <a:xfrm>
                <a:off x="232560" y="1062110"/>
                <a:ext cx="6367496" cy="4594398"/>
              </a:xfrm>
              <a:blipFill>
                <a:blip r:embed="rId6"/>
                <a:stretch>
                  <a:fillRect l="-1818" t="-13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E58E138B-505C-E2D2-8054-513343C8E2F8}"/>
                  </a:ext>
                </a:extLst>
              </p:cNvPr>
              <p:cNvSpPr txBox="1"/>
              <p:nvPr/>
            </p:nvSpPr>
            <p:spPr>
              <a:xfrm>
                <a:off x="2253551" y="3166071"/>
                <a:ext cx="2191369" cy="8183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𝑤</m:t>
                      </m:r>
                      <m:d>
                        <m:dPr>
                          <m:ctrlPr>
                            <a:rPr lang="cs-CZ" b="0" i="1" smtClean="0">
                              <a:latin typeface="Cambria Math" panose="02040503050406030204" pitchFamily="18" charset="0"/>
                            </a:rPr>
                          </m:ctrlPr>
                        </m:dPr>
                        <m:e>
                          <m:r>
                            <a:rPr lang="cs-CZ" b="0" i="1" smtClean="0">
                              <a:latin typeface="Cambria Math" panose="02040503050406030204" pitchFamily="18" charset="0"/>
                            </a:rPr>
                            <m:t>𝑧</m:t>
                          </m:r>
                        </m:e>
                      </m:d>
                      <m:r>
                        <a:rPr lang="cs-CZ" b="0" i="1" smtClean="0">
                          <a:latin typeface="Cambria Math" panose="02040503050406030204" pitchFamily="18" charset="0"/>
                        </a:rPr>
                        <m:t>=</m:t>
                      </m:r>
                      <m:rad>
                        <m:radPr>
                          <m:degHide m:val="on"/>
                          <m:ctrlPr>
                            <a:rPr lang="cs-CZ" b="0" i="1" smtClean="0">
                              <a:latin typeface="Cambria Math" panose="02040503050406030204" pitchFamily="18" charset="0"/>
                            </a:rPr>
                          </m:ctrlPr>
                        </m:radPr>
                        <m:deg/>
                        <m:e>
                          <m:f>
                            <m:fPr>
                              <m:ctrlPr>
                                <a:rPr lang="cs-CZ" b="0" i="1" smtClean="0">
                                  <a:latin typeface="Cambria Math" panose="02040503050406030204" pitchFamily="18" charset="0"/>
                                </a:rPr>
                              </m:ctrlPr>
                            </m:fPr>
                            <m:num>
                              <m:r>
                                <a:rPr lang="cs-CZ" b="0" i="1" smtClean="0">
                                  <a:latin typeface="Cambria Math" panose="02040503050406030204" pitchFamily="18" charset="0"/>
                                </a:rPr>
                                <m:t>𝜆</m:t>
                              </m:r>
                            </m:num>
                            <m:den>
                              <m:r>
                                <a:rPr lang="cs-CZ" b="0" i="1" smtClean="0">
                                  <a:latin typeface="Cambria Math" panose="02040503050406030204" pitchFamily="18" charset="0"/>
                                </a:rPr>
                                <m:t>𝜋</m:t>
                              </m:r>
                            </m:den>
                          </m:f>
                          <m:d>
                            <m:dPr>
                              <m:ctrlPr>
                                <a:rPr lang="cs-CZ" b="0" i="1" smtClean="0">
                                  <a:latin typeface="Cambria Math" panose="02040503050406030204" pitchFamily="18" charset="0"/>
                                </a:rPr>
                              </m:ctrlPr>
                            </m:dPr>
                            <m:e>
                              <m:sSub>
                                <m:sSubPr>
                                  <m:ctrlPr>
                                    <a:rPr lang="cs-CZ" b="0" i="1" smtClean="0">
                                      <a:latin typeface="Cambria Math" panose="02040503050406030204" pitchFamily="18" charset="0"/>
                                    </a:rPr>
                                  </m:ctrlPr>
                                </m:sSubPr>
                                <m:e>
                                  <m:r>
                                    <a:rPr lang="cs-CZ" b="0" i="1" smtClean="0">
                                      <a:latin typeface="Cambria Math" panose="02040503050406030204" pitchFamily="18" charset="0"/>
                                    </a:rPr>
                                    <m:t>𝑧</m:t>
                                  </m:r>
                                </m:e>
                                <m:sub>
                                  <m:r>
                                    <a:rPr lang="cs-CZ" b="0" i="1" smtClean="0">
                                      <a:latin typeface="Cambria Math" panose="02040503050406030204" pitchFamily="18" charset="0"/>
                                    </a:rPr>
                                    <m:t>0</m:t>
                                  </m:r>
                                </m:sub>
                              </m:sSub>
                              <m:r>
                                <a:rPr lang="cs-CZ" b="0" i="1" smtClean="0">
                                  <a:latin typeface="Cambria Math" panose="02040503050406030204" pitchFamily="18" charset="0"/>
                                </a:rPr>
                                <m:t>+</m:t>
                              </m:r>
                              <m:f>
                                <m:fPr>
                                  <m:ctrlPr>
                                    <a:rPr lang="cs-CZ" b="0" i="1" smtClean="0">
                                      <a:latin typeface="Cambria Math" panose="02040503050406030204" pitchFamily="18" charset="0"/>
                                    </a:rPr>
                                  </m:ctrlPr>
                                </m:fPr>
                                <m:num>
                                  <m:sSup>
                                    <m:sSupPr>
                                      <m:ctrlPr>
                                        <a:rPr lang="cs-CZ" b="0" i="1" smtClean="0">
                                          <a:latin typeface="Cambria Math" panose="02040503050406030204" pitchFamily="18" charset="0"/>
                                        </a:rPr>
                                      </m:ctrlPr>
                                    </m:sSupPr>
                                    <m:e>
                                      <m:r>
                                        <a:rPr lang="cs-CZ" b="0" i="1" smtClean="0">
                                          <a:latin typeface="Cambria Math" panose="02040503050406030204" pitchFamily="18" charset="0"/>
                                        </a:rPr>
                                        <m:t>𝑧</m:t>
                                      </m:r>
                                    </m:e>
                                    <m:sup>
                                      <m:r>
                                        <a:rPr lang="cs-CZ" b="0" i="1" smtClean="0">
                                          <a:latin typeface="Cambria Math" panose="02040503050406030204" pitchFamily="18" charset="0"/>
                                        </a:rPr>
                                        <m:t>2</m:t>
                                      </m:r>
                                    </m:sup>
                                  </m:sSup>
                                </m:num>
                                <m:den>
                                  <m:sSub>
                                    <m:sSubPr>
                                      <m:ctrlPr>
                                        <a:rPr lang="cs-CZ" b="0" i="1" smtClean="0">
                                          <a:latin typeface="Cambria Math" panose="02040503050406030204" pitchFamily="18" charset="0"/>
                                        </a:rPr>
                                      </m:ctrlPr>
                                    </m:sSubPr>
                                    <m:e>
                                      <m:r>
                                        <a:rPr lang="cs-CZ" b="0" i="1" smtClean="0">
                                          <a:latin typeface="Cambria Math" panose="02040503050406030204" pitchFamily="18" charset="0"/>
                                        </a:rPr>
                                        <m:t>𝑧</m:t>
                                      </m:r>
                                    </m:e>
                                    <m:sub>
                                      <m:r>
                                        <a:rPr lang="cs-CZ" b="0" i="1" smtClean="0">
                                          <a:latin typeface="Cambria Math" panose="02040503050406030204" pitchFamily="18" charset="0"/>
                                        </a:rPr>
                                        <m:t>0</m:t>
                                      </m:r>
                                    </m:sub>
                                  </m:sSub>
                                </m:den>
                              </m:f>
                            </m:e>
                          </m:d>
                        </m:e>
                      </m:rad>
                    </m:oMath>
                  </m:oMathPara>
                </a14:m>
                <a:endParaRPr lang="en-US" dirty="0"/>
              </a:p>
            </p:txBody>
          </p:sp>
        </mc:Choice>
        <mc:Fallback xmlns="">
          <p:sp>
            <p:nvSpPr>
              <p:cNvPr id="19" name="TextovéPole 18">
                <a:extLst>
                  <a:ext uri="{FF2B5EF4-FFF2-40B4-BE49-F238E27FC236}">
                    <a16:creationId xmlns:a16="http://schemas.microsoft.com/office/drawing/2014/main" id="{E58E138B-505C-E2D2-8054-513343C8E2F8}"/>
                  </a:ext>
                </a:extLst>
              </p:cNvPr>
              <p:cNvSpPr txBox="1">
                <a:spLocks noRot="1" noChangeAspect="1" noMove="1" noResize="1" noEditPoints="1" noAdjustHandles="1" noChangeArrowheads="1" noChangeShapeType="1" noTextEdit="1"/>
              </p:cNvSpPr>
              <p:nvPr/>
            </p:nvSpPr>
            <p:spPr>
              <a:xfrm>
                <a:off x="2253551" y="3166071"/>
                <a:ext cx="2191369" cy="818366"/>
              </a:xfrm>
              <a:prstGeom prst="rect">
                <a:avLst/>
              </a:prstGeom>
              <a:blipFill>
                <a:blip r:embed="rId7"/>
                <a:stretch>
                  <a:fillRect b="-741"/>
                </a:stretch>
              </a:blipFill>
            </p:spPr>
            <p:txBody>
              <a:bodyPr/>
              <a:lstStyle/>
              <a:p>
                <a:r>
                  <a:rPr lang="en-US">
                    <a:noFill/>
                  </a:rPr>
                  <a:t> </a:t>
                </a:r>
              </a:p>
            </p:txBody>
          </p:sp>
        </mc:Fallback>
      </mc:AlternateContent>
    </p:spTree>
    <p:extLst>
      <p:ext uri="{BB962C8B-B14F-4D97-AF65-F5344CB8AC3E}">
        <p14:creationId xmlns:p14="http://schemas.microsoft.com/office/powerpoint/2010/main" val="463075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Skupina 16">
            <a:extLst>
              <a:ext uri="{FF2B5EF4-FFF2-40B4-BE49-F238E27FC236}">
                <a16:creationId xmlns:a16="http://schemas.microsoft.com/office/drawing/2014/main" id="{5DCB44A6-3CA4-400B-86F6-811D1510E0FC}"/>
              </a:ext>
            </a:extLst>
          </p:cNvPr>
          <p:cNvGrpSpPr>
            <a:grpSpLocks noChangeAspect="1"/>
          </p:cNvGrpSpPr>
          <p:nvPr/>
        </p:nvGrpSpPr>
        <p:grpSpPr>
          <a:xfrm>
            <a:off x="6234863" y="3788799"/>
            <a:ext cx="5549148" cy="2444956"/>
            <a:chOff x="0" y="0"/>
            <a:chExt cx="6397649" cy="2817281"/>
          </a:xfrm>
        </p:grpSpPr>
        <p:pic>
          <p:nvPicPr>
            <p:cNvPr id="18" name="Obrázek 17">
              <a:extLst>
                <a:ext uri="{FF2B5EF4-FFF2-40B4-BE49-F238E27FC236}">
                  <a16:creationId xmlns:a16="http://schemas.microsoft.com/office/drawing/2014/main" id="{4CBE9405-7929-4496-9E98-4B4FD26D41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823897" cy="336110"/>
            </a:xfrm>
            <a:prstGeom prst="rect">
              <a:avLst/>
            </a:prstGeom>
          </p:spPr>
        </p:pic>
        <p:pic>
          <p:nvPicPr>
            <p:cNvPr id="19" name="Obrázek 18">
              <a:extLst>
                <a:ext uri="{FF2B5EF4-FFF2-40B4-BE49-F238E27FC236}">
                  <a16:creationId xmlns:a16="http://schemas.microsoft.com/office/drawing/2014/main" id="{E4122E06-8697-4A9D-A87E-A892BE178A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9445" y="336110"/>
              <a:ext cx="2823898" cy="336110"/>
            </a:xfrm>
            <a:prstGeom prst="rect">
              <a:avLst/>
            </a:prstGeom>
          </p:spPr>
        </p:pic>
        <p:pic>
          <p:nvPicPr>
            <p:cNvPr id="20" name="Obrázek 19">
              <a:extLst>
                <a:ext uri="{FF2B5EF4-FFF2-40B4-BE49-F238E27FC236}">
                  <a16:creationId xmlns:a16="http://schemas.microsoft.com/office/drawing/2014/main" id="{AF2E1D1C-7F2C-4DF8-86D8-4B7652ED0D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3751" y="0"/>
              <a:ext cx="2823898" cy="336110"/>
            </a:xfrm>
            <a:prstGeom prst="rect">
              <a:avLst/>
            </a:prstGeom>
          </p:spPr>
        </p:pic>
        <p:pic>
          <p:nvPicPr>
            <p:cNvPr id="21" name="Obrázek 20">
              <a:extLst>
                <a:ext uri="{FF2B5EF4-FFF2-40B4-BE49-F238E27FC236}">
                  <a16:creationId xmlns:a16="http://schemas.microsoft.com/office/drawing/2014/main" id="{5466AA64-29E1-45DD-A929-658A25CB677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5957" y="786551"/>
              <a:ext cx="5730875" cy="2030730"/>
            </a:xfrm>
            <a:prstGeom prst="rect">
              <a:avLst/>
            </a:prstGeom>
            <a:noFill/>
            <a:ln>
              <a:noFill/>
            </a:ln>
          </p:spPr>
        </p:pic>
      </p:grpSp>
      <p:sp>
        <p:nvSpPr>
          <p:cNvPr id="2" name="Zástupný obsah 1">
            <a:extLst>
              <a:ext uri="{FF2B5EF4-FFF2-40B4-BE49-F238E27FC236}">
                <a16:creationId xmlns:a16="http://schemas.microsoft.com/office/drawing/2014/main" id="{EED877CC-95B4-4D6F-A6EB-6C82F2A0141C}"/>
              </a:ext>
            </a:extLst>
          </p:cNvPr>
          <p:cNvSpPr>
            <a:spLocks noGrp="1"/>
          </p:cNvSpPr>
          <p:nvPr>
            <p:ph idx="1"/>
          </p:nvPr>
        </p:nvSpPr>
        <p:spPr>
          <a:xfrm>
            <a:off x="407989" y="1592263"/>
            <a:ext cx="5688011" cy="4608512"/>
          </a:xfrm>
        </p:spPr>
        <p:txBody>
          <a:bodyPr/>
          <a:lstStyle/>
          <a:p>
            <a:pPr marL="285750" indent="-285750">
              <a:buFont typeface="Arial" panose="020B0604020202020204" pitchFamily="34" charset="0"/>
              <a:buChar char="•"/>
            </a:pPr>
            <a:r>
              <a:rPr lang="en-US" sz="1800" b="0" dirty="0"/>
              <a:t>Combination of two optical aberrations, namely </a:t>
            </a:r>
            <a:r>
              <a:rPr lang="en-US" sz="1800" b="0" i="1" dirty="0"/>
              <a:t>defocus</a:t>
            </a:r>
            <a:r>
              <a:rPr lang="en-US" sz="1800" b="0" dirty="0"/>
              <a:t> and </a:t>
            </a:r>
            <a:r>
              <a:rPr lang="en-US" sz="1800" b="0" i="1" dirty="0"/>
              <a:t>spherical aberration</a:t>
            </a:r>
            <a:r>
              <a:rPr lang="en-US" sz="1800" b="0" dirty="0"/>
              <a:t>.</a:t>
            </a:r>
          </a:p>
        </p:txBody>
      </p:sp>
      <p:sp>
        <p:nvSpPr>
          <p:cNvPr id="3" name="Nadpis 2">
            <a:extLst>
              <a:ext uri="{FF2B5EF4-FFF2-40B4-BE49-F238E27FC236}">
                <a16:creationId xmlns:a16="http://schemas.microsoft.com/office/drawing/2014/main" id="{AE630819-D2A4-4FD1-97AC-6D36654F7C12}"/>
              </a:ext>
            </a:extLst>
          </p:cNvPr>
          <p:cNvSpPr>
            <a:spLocks noGrp="1"/>
          </p:cNvSpPr>
          <p:nvPr>
            <p:ph type="title"/>
          </p:nvPr>
        </p:nvSpPr>
        <p:spPr/>
        <p:txBody>
          <a:bodyPr/>
          <a:lstStyle/>
          <a:p>
            <a:r>
              <a:rPr lang="en-US" dirty="0"/>
              <a:t>SLB generation principle</a:t>
            </a:r>
          </a:p>
        </p:txBody>
      </p:sp>
      <p:sp>
        <p:nvSpPr>
          <p:cNvPr id="4" name="Zástupný symbol pro datum 3">
            <a:extLst>
              <a:ext uri="{FF2B5EF4-FFF2-40B4-BE49-F238E27FC236}">
                <a16:creationId xmlns:a16="http://schemas.microsoft.com/office/drawing/2014/main" id="{FBDEA88D-A6B2-4C01-B857-CEF8979AF2A0}"/>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CB63B0C9-EC14-4741-A7D2-056B439BEEE7}"/>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DB33BB2F-D346-4680-9284-1C77790480B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Zástupný obsah 1">
            <a:extLst>
              <a:ext uri="{FF2B5EF4-FFF2-40B4-BE49-F238E27FC236}">
                <a16:creationId xmlns:a16="http://schemas.microsoft.com/office/drawing/2014/main" id="{16A62B34-4A50-48C0-92E3-E94D6041DC00}"/>
              </a:ext>
            </a:extLst>
          </p:cNvPr>
          <p:cNvSpPr txBox="1">
            <a:spLocks/>
          </p:cNvSpPr>
          <p:nvPr/>
        </p:nvSpPr>
        <p:spPr>
          <a:xfrm>
            <a:off x="6556799" y="1592263"/>
            <a:ext cx="5635201" cy="227203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b="0" dirty="0"/>
              <a:t>Wavefront shape condition for infinity range SLBs</a:t>
            </a:r>
          </a:p>
        </p:txBody>
      </p:sp>
      <p:pic>
        <p:nvPicPr>
          <p:cNvPr id="14" name="Obrázek 13">
            <a:extLst>
              <a:ext uri="{FF2B5EF4-FFF2-40B4-BE49-F238E27FC236}">
                <a16:creationId xmlns:a16="http://schemas.microsoft.com/office/drawing/2014/main" id="{907E9E24-B669-419A-B4A9-A7373CAD2B6B}"/>
              </a:ext>
            </a:extLst>
          </p:cNvPr>
          <p:cNvPicPr>
            <a:picLocks noChangeAspect="1"/>
          </p:cNvPicPr>
          <p:nvPr/>
        </p:nvPicPr>
        <p:blipFill rotWithShape="1">
          <a:blip r:embed="rId6"/>
          <a:srcRect l="14608" b="15768"/>
          <a:stretch/>
        </p:blipFill>
        <p:spPr>
          <a:xfrm>
            <a:off x="7448199" y="1835293"/>
            <a:ext cx="3229269" cy="1654795"/>
          </a:xfrm>
          <a:prstGeom prst="rect">
            <a:avLst/>
          </a:prstGeom>
        </p:spPr>
      </p:pic>
      <p:sp>
        <p:nvSpPr>
          <p:cNvPr id="15" name="Obdélník: se zakulacenými rohy 14">
            <a:extLst>
              <a:ext uri="{FF2B5EF4-FFF2-40B4-BE49-F238E27FC236}">
                <a16:creationId xmlns:a16="http://schemas.microsoft.com/office/drawing/2014/main" id="{407BDCC0-2EF9-45C6-A73C-66917BFC72B2}"/>
              </a:ext>
            </a:extLst>
          </p:cNvPr>
          <p:cNvSpPr/>
          <p:nvPr/>
        </p:nvSpPr>
        <p:spPr>
          <a:xfrm>
            <a:off x="8456311" y="1835293"/>
            <a:ext cx="936104" cy="1680948"/>
          </a:xfrm>
          <a:prstGeom prst="roundRect">
            <a:avLst>
              <a:gd name="adj" fmla="val 2015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Zástupný obsah 1">
            <a:extLst>
              <a:ext uri="{FF2B5EF4-FFF2-40B4-BE49-F238E27FC236}">
                <a16:creationId xmlns:a16="http://schemas.microsoft.com/office/drawing/2014/main" id="{96D8B345-D4F6-4E14-80FB-9C5F9B457656}"/>
              </a:ext>
            </a:extLst>
          </p:cNvPr>
          <p:cNvSpPr txBox="1">
            <a:spLocks/>
          </p:cNvSpPr>
          <p:nvPr/>
        </p:nvSpPr>
        <p:spPr>
          <a:xfrm>
            <a:off x="6558521" y="3552775"/>
            <a:ext cx="5235068" cy="25835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b="0" dirty="0"/>
              <a:t>Different shapes of SLB in suitable range</a:t>
            </a:r>
          </a:p>
        </p:txBody>
      </p:sp>
      <p:grpSp>
        <p:nvGrpSpPr>
          <p:cNvPr id="26" name="Skupina 25">
            <a:extLst>
              <a:ext uri="{FF2B5EF4-FFF2-40B4-BE49-F238E27FC236}">
                <a16:creationId xmlns:a16="http://schemas.microsoft.com/office/drawing/2014/main" id="{95B1EE7A-744D-36C2-61B5-9FDB36AEB9F4}"/>
              </a:ext>
            </a:extLst>
          </p:cNvPr>
          <p:cNvGrpSpPr/>
          <p:nvPr/>
        </p:nvGrpSpPr>
        <p:grpSpPr>
          <a:xfrm>
            <a:off x="2366117" y="2300504"/>
            <a:ext cx="3830642" cy="3559972"/>
            <a:chOff x="2212354" y="2173284"/>
            <a:chExt cx="3830642" cy="3559972"/>
          </a:xfrm>
        </p:grpSpPr>
        <p:grpSp>
          <p:nvGrpSpPr>
            <p:cNvPr id="8" name="Skupina 7">
              <a:extLst>
                <a:ext uri="{FF2B5EF4-FFF2-40B4-BE49-F238E27FC236}">
                  <a16:creationId xmlns:a16="http://schemas.microsoft.com/office/drawing/2014/main" id="{4C8055A6-8D76-49E7-B820-7B41ADEF51B6}"/>
                </a:ext>
              </a:extLst>
            </p:cNvPr>
            <p:cNvGrpSpPr>
              <a:grpSpLocks noChangeAspect="1"/>
            </p:cNvGrpSpPr>
            <p:nvPr/>
          </p:nvGrpSpPr>
          <p:grpSpPr>
            <a:xfrm>
              <a:off x="2212354" y="2173284"/>
              <a:ext cx="3830642" cy="3559972"/>
              <a:chOff x="661276" y="2577844"/>
              <a:chExt cx="3946492" cy="3667636"/>
            </a:xfrm>
          </p:grpSpPr>
          <p:pic>
            <p:nvPicPr>
              <p:cNvPr id="9" name="Picture 5" descr="A close up of a clock&#10;&#10;Description automatically generated">
                <a:extLst>
                  <a:ext uri="{FF2B5EF4-FFF2-40B4-BE49-F238E27FC236}">
                    <a16:creationId xmlns:a16="http://schemas.microsoft.com/office/drawing/2014/main" id="{0789A92C-A687-4E68-8F2F-975F3D1122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276" y="2577844"/>
                <a:ext cx="3946492" cy="1482613"/>
              </a:xfrm>
              <a:prstGeom prst="rect">
                <a:avLst/>
              </a:prstGeom>
            </p:spPr>
          </p:pic>
          <p:pic>
            <p:nvPicPr>
              <p:cNvPr id="10" name="Obrázek 9">
                <a:extLst>
                  <a:ext uri="{FF2B5EF4-FFF2-40B4-BE49-F238E27FC236}">
                    <a16:creationId xmlns:a16="http://schemas.microsoft.com/office/drawing/2014/main" id="{36A55A57-0F67-49CE-B6CF-6101BA6F9886}"/>
                  </a:ext>
                </a:extLst>
              </p:cNvPr>
              <p:cNvPicPr>
                <a:picLocks noChangeAspect="1"/>
              </p:cNvPicPr>
              <p:nvPr/>
            </p:nvPicPr>
            <p:blipFill rotWithShape="1">
              <a:blip r:embed="rId8"/>
              <a:srcRect l="12749" t="7445" r="9269" b="11105"/>
              <a:stretch/>
            </p:blipFill>
            <p:spPr>
              <a:xfrm>
                <a:off x="720831" y="4160330"/>
                <a:ext cx="3539669" cy="2085150"/>
              </a:xfrm>
              <a:prstGeom prst="rect">
                <a:avLst/>
              </a:prstGeom>
              <a:ln w="28575">
                <a:solidFill>
                  <a:schemeClr val="tx2"/>
                </a:solidFill>
              </a:ln>
            </p:spPr>
          </p:pic>
          <p:sp>
            <p:nvSpPr>
              <p:cNvPr id="11" name="Obdélník 10">
                <a:extLst>
                  <a:ext uri="{FF2B5EF4-FFF2-40B4-BE49-F238E27FC236}">
                    <a16:creationId xmlns:a16="http://schemas.microsoft.com/office/drawing/2014/main" id="{48DD8230-6AB5-4D0D-ADC4-CDCAA0FA3E1A}"/>
                  </a:ext>
                </a:extLst>
              </p:cNvPr>
              <p:cNvSpPr/>
              <p:nvPr/>
            </p:nvSpPr>
            <p:spPr>
              <a:xfrm>
                <a:off x="1552174" y="3250346"/>
                <a:ext cx="138313" cy="11526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Volný tvar: obrazec 11">
                <a:extLst>
                  <a:ext uri="{FF2B5EF4-FFF2-40B4-BE49-F238E27FC236}">
                    <a16:creationId xmlns:a16="http://schemas.microsoft.com/office/drawing/2014/main" id="{130163FC-BADB-4F25-B9FE-C5A872A62031}"/>
                  </a:ext>
                </a:extLst>
              </p:cNvPr>
              <p:cNvSpPr/>
              <p:nvPr/>
            </p:nvSpPr>
            <p:spPr>
              <a:xfrm>
                <a:off x="706931" y="3373291"/>
                <a:ext cx="837560" cy="760719"/>
              </a:xfrm>
              <a:custGeom>
                <a:avLst/>
                <a:gdLst>
                  <a:gd name="connsiteX0" fmla="*/ 837560 w 837560"/>
                  <a:gd name="connsiteY0" fmla="*/ 0 h 760719"/>
                  <a:gd name="connsiteX1" fmla="*/ 653143 w 837560"/>
                  <a:gd name="connsiteY1" fmla="*/ 476410 h 760719"/>
                  <a:gd name="connsiteX2" fmla="*/ 0 w 837560"/>
                  <a:gd name="connsiteY2" fmla="*/ 760719 h 760719"/>
                </a:gdLst>
                <a:ahLst/>
                <a:cxnLst>
                  <a:cxn ang="0">
                    <a:pos x="connsiteX0" y="connsiteY0"/>
                  </a:cxn>
                  <a:cxn ang="0">
                    <a:pos x="connsiteX1" y="connsiteY1"/>
                  </a:cxn>
                  <a:cxn ang="0">
                    <a:pos x="connsiteX2" y="connsiteY2"/>
                  </a:cxn>
                </a:cxnLst>
                <a:rect l="l" t="t" r="r" b="b"/>
                <a:pathLst>
                  <a:path w="837560" h="760719">
                    <a:moveTo>
                      <a:pt x="837560" y="0"/>
                    </a:moveTo>
                    <a:cubicBezTo>
                      <a:pt x="815148" y="174812"/>
                      <a:pt x="792736" y="349624"/>
                      <a:pt x="653143" y="476410"/>
                    </a:cubicBezTo>
                    <a:cubicBezTo>
                      <a:pt x="513550" y="603197"/>
                      <a:pt x="25613" y="680037"/>
                      <a:pt x="0" y="760719"/>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Volný tvar: obrazec 12">
                <a:extLst>
                  <a:ext uri="{FF2B5EF4-FFF2-40B4-BE49-F238E27FC236}">
                    <a16:creationId xmlns:a16="http://schemas.microsoft.com/office/drawing/2014/main" id="{AF0D41AD-70B3-4526-8E8E-6BC98DBF85E8}"/>
                  </a:ext>
                </a:extLst>
              </p:cNvPr>
              <p:cNvSpPr/>
              <p:nvPr/>
            </p:nvSpPr>
            <p:spPr>
              <a:xfrm>
                <a:off x="1647798" y="3373291"/>
                <a:ext cx="2697046" cy="760719"/>
              </a:xfrm>
              <a:custGeom>
                <a:avLst/>
                <a:gdLst>
                  <a:gd name="connsiteX0" fmla="*/ 2616841 w 2697046"/>
                  <a:gd name="connsiteY0" fmla="*/ 760719 h 760719"/>
                  <a:gd name="connsiteX1" fmla="*/ 2532316 w 2697046"/>
                  <a:gd name="connsiteY1" fmla="*/ 660827 h 760719"/>
                  <a:gd name="connsiteX2" fmla="*/ 1141506 w 2697046"/>
                  <a:gd name="connsiteY2" fmla="*/ 660827 h 760719"/>
                  <a:gd name="connsiteX3" fmla="*/ 834145 w 2697046"/>
                  <a:gd name="connsiteY3" fmla="*/ 445674 h 760719"/>
                  <a:gd name="connsiteX4" fmla="*/ 142582 w 2697046"/>
                  <a:gd name="connsiteY4" fmla="*/ 192101 h 760719"/>
                  <a:gd name="connsiteX5" fmla="*/ 42689 w 2697046"/>
                  <a:gd name="connsiteY5" fmla="*/ 0 h 76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7046" h="760719">
                    <a:moveTo>
                      <a:pt x="2616841" y="760719"/>
                    </a:moveTo>
                    <a:cubicBezTo>
                      <a:pt x="2697523" y="719097"/>
                      <a:pt x="2778205" y="677476"/>
                      <a:pt x="2532316" y="660827"/>
                    </a:cubicBezTo>
                    <a:cubicBezTo>
                      <a:pt x="2286427" y="644178"/>
                      <a:pt x="1424534" y="696686"/>
                      <a:pt x="1141506" y="660827"/>
                    </a:cubicBezTo>
                    <a:cubicBezTo>
                      <a:pt x="858478" y="624968"/>
                      <a:pt x="1000632" y="523795"/>
                      <a:pt x="834145" y="445674"/>
                    </a:cubicBezTo>
                    <a:cubicBezTo>
                      <a:pt x="667658" y="367553"/>
                      <a:pt x="274491" y="266380"/>
                      <a:pt x="142582" y="192101"/>
                    </a:cubicBezTo>
                    <a:cubicBezTo>
                      <a:pt x="10673" y="117822"/>
                      <a:pt x="-45677" y="19210"/>
                      <a:pt x="42689" y="0"/>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TextovéPole 21">
              <a:extLst>
                <a:ext uri="{FF2B5EF4-FFF2-40B4-BE49-F238E27FC236}">
                  <a16:creationId xmlns:a16="http://schemas.microsoft.com/office/drawing/2014/main" id="{B6B04371-6FB9-1069-AD16-B8752BA944FA}"/>
                </a:ext>
              </a:extLst>
            </p:cNvPr>
            <p:cNvSpPr txBox="1"/>
            <p:nvPr/>
          </p:nvSpPr>
          <p:spPr>
            <a:xfrm>
              <a:off x="2520070" y="5409346"/>
              <a:ext cx="2064668" cy="276999"/>
            </a:xfrm>
            <a:prstGeom prst="rect">
              <a:avLst/>
            </a:prstGeom>
            <a:noFill/>
          </p:spPr>
          <p:txBody>
            <a:bodyPr wrap="none" lIns="0" tIns="0" rIns="0" bIns="0" rtlCol="0">
              <a:spAutoFit/>
            </a:bodyPr>
            <a:lstStyle/>
            <a:p>
              <a:pPr algn="l"/>
              <a:r>
                <a:rPr lang="en-US" dirty="0"/>
                <a:t>Spherical aberration</a:t>
              </a:r>
            </a:p>
          </p:txBody>
        </p:sp>
      </p:grpSp>
      <p:grpSp>
        <p:nvGrpSpPr>
          <p:cNvPr id="28" name="Skupina 27">
            <a:extLst>
              <a:ext uri="{FF2B5EF4-FFF2-40B4-BE49-F238E27FC236}">
                <a16:creationId xmlns:a16="http://schemas.microsoft.com/office/drawing/2014/main" id="{399D3CEC-EE89-05D6-DC34-8CEA9D893D68}"/>
              </a:ext>
            </a:extLst>
          </p:cNvPr>
          <p:cNvGrpSpPr/>
          <p:nvPr/>
        </p:nvGrpSpPr>
        <p:grpSpPr>
          <a:xfrm>
            <a:off x="276048" y="2541061"/>
            <a:ext cx="1774344" cy="2023427"/>
            <a:chOff x="298031" y="2372185"/>
            <a:chExt cx="1774344" cy="2023427"/>
          </a:xfrm>
        </p:grpSpPr>
        <p:pic>
          <p:nvPicPr>
            <p:cNvPr id="25" name="Obrázek 24">
              <a:extLst>
                <a:ext uri="{FF2B5EF4-FFF2-40B4-BE49-F238E27FC236}">
                  <a16:creationId xmlns:a16="http://schemas.microsoft.com/office/drawing/2014/main" id="{49ED3CE2-E93B-E35C-BB09-C53BD42B66BE}"/>
                </a:ext>
              </a:extLst>
            </p:cNvPr>
            <p:cNvPicPr>
              <a:picLocks noChangeAspect="1"/>
            </p:cNvPicPr>
            <p:nvPr/>
          </p:nvPicPr>
          <p:blipFill>
            <a:blip r:embed="rId9"/>
            <a:stretch>
              <a:fillRect/>
            </a:stretch>
          </p:blipFill>
          <p:spPr>
            <a:xfrm>
              <a:off x="298031" y="2372185"/>
              <a:ext cx="1774344" cy="1798540"/>
            </a:xfrm>
            <a:prstGeom prst="rect">
              <a:avLst/>
            </a:prstGeom>
          </p:spPr>
        </p:pic>
        <p:sp>
          <p:nvSpPr>
            <p:cNvPr id="27" name="TextovéPole 26">
              <a:extLst>
                <a:ext uri="{FF2B5EF4-FFF2-40B4-BE49-F238E27FC236}">
                  <a16:creationId xmlns:a16="http://schemas.microsoft.com/office/drawing/2014/main" id="{8124CC02-33A1-A00E-D478-3733980D0465}"/>
                </a:ext>
              </a:extLst>
            </p:cNvPr>
            <p:cNvSpPr txBox="1"/>
            <p:nvPr/>
          </p:nvSpPr>
          <p:spPr>
            <a:xfrm>
              <a:off x="298031" y="4226335"/>
              <a:ext cx="1114088" cy="169277"/>
            </a:xfrm>
            <a:prstGeom prst="rect">
              <a:avLst/>
            </a:prstGeom>
            <a:noFill/>
          </p:spPr>
          <p:txBody>
            <a:bodyPr wrap="none" lIns="0" tIns="0" rIns="0" bIns="0" rtlCol="0">
              <a:spAutoFit/>
            </a:bodyPr>
            <a:lstStyle/>
            <a:p>
              <a:pPr algn="l"/>
              <a:r>
                <a:rPr lang="en-US" sz="1100" dirty="0">
                  <a:solidFill>
                    <a:schemeClr val="tx2"/>
                  </a:solidFill>
                </a:rPr>
                <a:t>source: Wikipedia</a:t>
              </a:r>
            </a:p>
          </p:txBody>
        </p:sp>
      </p:grpSp>
    </p:spTree>
    <p:extLst>
      <p:ext uri="{BB962C8B-B14F-4D97-AF65-F5344CB8AC3E}">
        <p14:creationId xmlns:p14="http://schemas.microsoft.com/office/powerpoint/2010/main" val="49780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brázek 12">
            <a:extLst>
              <a:ext uri="{FF2B5EF4-FFF2-40B4-BE49-F238E27FC236}">
                <a16:creationId xmlns:a16="http://schemas.microsoft.com/office/drawing/2014/main" id="{5D83A30F-9F52-3DC0-8622-D56273CCBC28}"/>
              </a:ext>
            </a:extLst>
          </p:cNvPr>
          <p:cNvPicPr>
            <a:picLocks noChangeAspect="1"/>
          </p:cNvPicPr>
          <p:nvPr/>
        </p:nvPicPr>
        <p:blipFill>
          <a:blip r:embed="rId2"/>
          <a:stretch>
            <a:fillRect/>
          </a:stretch>
        </p:blipFill>
        <p:spPr>
          <a:xfrm>
            <a:off x="6676217" y="3284030"/>
            <a:ext cx="5335578" cy="2771775"/>
          </a:xfrm>
          <a:prstGeom prst="rect">
            <a:avLst/>
          </a:prstGeom>
        </p:spPr>
      </p:pic>
      <p:pic>
        <p:nvPicPr>
          <p:cNvPr id="11" name="Obrázek 10" descr="Obsah obrázku text, elektronika, snímek obrazovky, vektorová grafika&#10;&#10;Popis byl vytvořen automaticky">
            <a:extLst>
              <a:ext uri="{FF2B5EF4-FFF2-40B4-BE49-F238E27FC236}">
                <a16:creationId xmlns:a16="http://schemas.microsoft.com/office/drawing/2014/main" id="{98D41738-2F06-3E72-A48B-1E024B33AC77}"/>
              </a:ext>
            </a:extLst>
          </p:cNvPr>
          <p:cNvPicPr>
            <a:picLocks noChangeAspect="1"/>
          </p:cNvPicPr>
          <p:nvPr/>
        </p:nvPicPr>
        <p:blipFill rotWithShape="1">
          <a:blip r:embed="rId3"/>
          <a:srcRect l="9967" r="9276"/>
          <a:stretch/>
        </p:blipFill>
        <p:spPr>
          <a:xfrm>
            <a:off x="407118" y="3218650"/>
            <a:ext cx="6269099" cy="2915791"/>
          </a:xfrm>
          <a:prstGeom prst="rect">
            <a:avLst/>
          </a:prstGeom>
        </p:spPr>
      </p:pic>
      <mc:AlternateContent xmlns:mc="http://schemas.openxmlformats.org/markup-compatibility/2006" xmlns:a14="http://schemas.microsoft.com/office/drawing/2010/main">
        <mc:Choice Requires="a14">
          <p:sp>
            <p:nvSpPr>
              <p:cNvPr id="2" name="Zástupný obsah 1">
                <a:extLst>
                  <a:ext uri="{FF2B5EF4-FFF2-40B4-BE49-F238E27FC236}">
                    <a16:creationId xmlns:a16="http://schemas.microsoft.com/office/drawing/2014/main" id="{6F30AC6D-DDEB-40EE-8D24-DA975D4745D0}"/>
                  </a:ext>
                </a:extLst>
              </p:cNvPr>
              <p:cNvSpPr>
                <a:spLocks noGrp="1"/>
              </p:cNvSpPr>
              <p:nvPr>
                <p:ph idx="1"/>
              </p:nvPr>
            </p:nvSpPr>
            <p:spPr/>
            <p:txBody>
              <a:bodyPr/>
              <a:lstStyle/>
              <a:p>
                <a:pPr marL="342900" indent="-342900">
                  <a:lnSpc>
                    <a:spcPct val="100000"/>
                  </a:lnSpc>
                  <a:spcBef>
                    <a:spcPts val="0"/>
                  </a:spcBef>
                  <a:spcAft>
                    <a:spcPts val="600"/>
                  </a:spcAft>
                  <a:buFont typeface="Arial" panose="020B0604020202020204" pitchFamily="34" charset="0"/>
                  <a:buChar char="•"/>
                </a:pPr>
                <a:r>
                  <a:rPr lang="en-US" sz="1800" b="0" dirty="0"/>
                  <a:t>Significant similarity between SLB and BB</a:t>
                </a:r>
              </a:p>
              <a:p>
                <a:pPr marL="342900" indent="-342900">
                  <a:lnSpc>
                    <a:spcPct val="100000"/>
                  </a:lnSpc>
                  <a:spcBef>
                    <a:spcPts val="0"/>
                  </a:spcBef>
                  <a:spcAft>
                    <a:spcPts val="600"/>
                  </a:spcAft>
                  <a:buFont typeface="Arial" panose="020B0604020202020204" pitchFamily="34" charset="0"/>
                  <a:buChar char="•"/>
                </a:pPr>
                <a:r>
                  <a:rPr lang="en-US" sz="1800" b="0" dirty="0"/>
                  <a:t>Analytical function of BB optical intensity distribution</a:t>
                </a:r>
              </a:p>
              <a:p>
                <a:pPr marL="342900" indent="-342900">
                  <a:lnSpc>
                    <a:spcPct val="100000"/>
                  </a:lnSpc>
                  <a:spcBef>
                    <a:spcPts val="0"/>
                  </a:spcBef>
                  <a:spcAft>
                    <a:spcPts val="600"/>
                  </a:spcAft>
                  <a:buFont typeface="Arial" panose="020B0604020202020204" pitchFamily="34" charset="0"/>
                  <a:buChar char="•"/>
                </a:pPr>
                <a:r>
                  <a:rPr lang="en-US" sz="1800" b="0" dirty="0"/>
                  <a:t>4 unknown parameters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𝐼</m:t>
                        </m:r>
                      </m:e>
                      <m:sub>
                        <m:r>
                          <a:rPr lang="en-US" sz="1800" b="0" i="1" smtClean="0">
                            <a:latin typeface="Cambria Math" panose="02040503050406030204" pitchFamily="18" charset="0"/>
                          </a:rPr>
                          <m:t>0</m:t>
                        </m:r>
                      </m:sub>
                    </m:sSub>
                  </m:oMath>
                </a14:m>
                <a:r>
                  <a:rPr lang="en-US" sz="1800" b="0" dirty="0"/>
                  <a:t>,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𝑘</m:t>
                        </m:r>
                      </m:e>
                      <m:sub>
                        <m:r>
                          <a:rPr lang="en-US" sz="1800" b="0" i="1" smtClean="0">
                            <a:latin typeface="Cambria Math" panose="02040503050406030204" pitchFamily="18" charset="0"/>
                          </a:rPr>
                          <m:t>𝑇</m:t>
                        </m:r>
                      </m:sub>
                    </m:sSub>
                  </m:oMath>
                </a14:m>
                <a:r>
                  <a:rPr lang="en-US" sz="1800" b="0" dirty="0"/>
                  <a:t>,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0</m:t>
                        </m:r>
                      </m:sub>
                    </m:sSub>
                  </m:oMath>
                </a14:m>
                <a:r>
                  <a:rPr lang="en-US" sz="1800" b="0" dirty="0"/>
                  <a:t> and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0</m:t>
                        </m:r>
                      </m:sub>
                    </m:sSub>
                  </m:oMath>
                </a14:m>
                <a:r>
                  <a:rPr lang="en-US" sz="1800" b="0" dirty="0"/>
                  <a:t>) are calculated for best fitting surface</a:t>
                </a:r>
              </a:p>
              <a:p>
                <a:pPr marL="342900" indent="-342900">
                  <a:lnSpc>
                    <a:spcPct val="100000"/>
                  </a:lnSpc>
                  <a:spcBef>
                    <a:spcPts val="0"/>
                  </a:spcBef>
                  <a:spcAft>
                    <a:spcPts val="600"/>
                  </a:spcAft>
                  <a:buFont typeface="Arial" panose="020B0604020202020204" pitchFamily="34" charset="0"/>
                  <a:buChar char="•"/>
                </a:pPr>
                <a:r>
                  <a:rPr lang="en-US" sz="1800" b="0" dirty="0"/>
                  <a:t>Parameters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0</m:t>
                        </m:r>
                      </m:sub>
                    </m:sSub>
                  </m:oMath>
                </a14:m>
                <a:r>
                  <a:rPr lang="en-US" sz="1800" b="0" dirty="0"/>
                  <a:t> and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𝑦</m:t>
                        </m:r>
                      </m:e>
                      <m:sub>
                        <m:r>
                          <a:rPr lang="en-US" sz="1800" b="0" i="1" smtClean="0">
                            <a:latin typeface="Cambria Math" panose="02040503050406030204" pitchFamily="18" charset="0"/>
                          </a:rPr>
                          <m:t>0</m:t>
                        </m:r>
                      </m:sub>
                    </m:sSub>
                  </m:oMath>
                </a14:m>
                <a:r>
                  <a:rPr lang="en-US" sz="1800" b="0" dirty="0"/>
                  <a:t> are the coordinates of the SLB </a:t>
                </a:r>
                <a:r>
                  <a:rPr lang="en-US" sz="1800" b="0" dirty="0" err="1"/>
                  <a:t>centre</a:t>
                </a:r>
                <a:r>
                  <a:rPr lang="en-US" sz="1800" b="0" dirty="0"/>
                  <a:t> position</a:t>
                </a:r>
              </a:p>
              <a:p>
                <a:endParaRPr lang="en-US" dirty="0"/>
              </a:p>
            </p:txBody>
          </p:sp>
        </mc:Choice>
        <mc:Fallback xmlns="">
          <p:sp>
            <p:nvSpPr>
              <p:cNvPr id="2" name="Zástupný obsah 1">
                <a:extLst>
                  <a:ext uri="{FF2B5EF4-FFF2-40B4-BE49-F238E27FC236}">
                    <a16:creationId xmlns:a16="http://schemas.microsoft.com/office/drawing/2014/main" id="{6F30AC6D-DDEB-40EE-8D24-DA975D4745D0}"/>
                  </a:ext>
                </a:extLst>
              </p:cNvPr>
              <p:cNvSpPr>
                <a:spLocks noGrp="1" noRot="1" noChangeAspect="1" noMove="1" noResize="1" noEditPoints="1" noAdjustHandles="1" noChangeArrowheads="1" noChangeShapeType="1" noTextEdit="1"/>
              </p:cNvSpPr>
              <p:nvPr>
                <p:ph idx="1"/>
              </p:nvPr>
            </p:nvSpPr>
            <p:spPr>
              <a:blipFill>
                <a:blip r:embed="rId4"/>
                <a:stretch>
                  <a:fillRect l="-1179" t="-1720"/>
                </a:stretch>
              </a:blipFill>
            </p:spPr>
            <p:txBody>
              <a:bodyPr/>
              <a:lstStyle/>
              <a:p>
                <a:r>
                  <a:rPr lang="en-US">
                    <a:noFill/>
                  </a:rPr>
                  <a:t> </a:t>
                </a:r>
              </a:p>
            </p:txBody>
          </p:sp>
        </mc:Fallback>
      </mc:AlternateContent>
      <p:sp>
        <p:nvSpPr>
          <p:cNvPr id="3" name="Nadpis 2">
            <a:extLst>
              <a:ext uri="{FF2B5EF4-FFF2-40B4-BE49-F238E27FC236}">
                <a16:creationId xmlns:a16="http://schemas.microsoft.com/office/drawing/2014/main" id="{9556FDBD-B958-447B-8AC5-CA98CE49C6D0}"/>
              </a:ext>
            </a:extLst>
          </p:cNvPr>
          <p:cNvSpPr>
            <a:spLocks noGrp="1"/>
          </p:cNvSpPr>
          <p:nvPr>
            <p:ph type="title"/>
          </p:nvPr>
        </p:nvSpPr>
        <p:spPr/>
        <p:txBody>
          <a:bodyPr/>
          <a:lstStyle/>
          <a:p>
            <a:r>
              <a:rPr lang="en-US" dirty="0"/>
              <a:t>Detection of the SLB </a:t>
            </a:r>
            <a:r>
              <a:rPr lang="en-US" dirty="0" err="1"/>
              <a:t>centre</a:t>
            </a:r>
            <a:r>
              <a:rPr lang="en-US" dirty="0"/>
              <a:t> position</a:t>
            </a:r>
          </a:p>
        </p:txBody>
      </p:sp>
      <p:sp>
        <p:nvSpPr>
          <p:cNvPr id="4" name="Zástupný symbol pro datum 3">
            <a:extLst>
              <a:ext uri="{FF2B5EF4-FFF2-40B4-BE49-F238E27FC236}">
                <a16:creationId xmlns:a16="http://schemas.microsoft.com/office/drawing/2014/main" id="{9CBD51C7-08F9-4CE0-B4EB-B3B9B3A4F08F}"/>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9F30474B-2D4C-4FE9-B01D-011FAA43D309}"/>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55EC064C-6C84-4FA8-90E7-888B0CFC5FAD}"/>
              </a:ext>
            </a:extLst>
          </p:cNvPr>
          <p:cNvSpPr>
            <a:spLocks noGrp="1"/>
          </p:cNvSpPr>
          <p:nvPr>
            <p:ph type="sldNum" sz="quarter" idx="12"/>
          </p:nvPr>
        </p:nvSpPr>
        <p:spPr/>
        <p:txBody>
          <a:bodyPr/>
          <a:lstStyle/>
          <a:p>
            <a:fld id="{36B5EA5A-BC32-A742-B11B-8E7414D5B535}" type="slidenum">
              <a:rPr lang="en-US" smtClean="0"/>
              <a:pPr/>
              <a:t>7</a:t>
            </a:fld>
            <a:endParaRPr lang="en-US" dirty="0"/>
          </a:p>
        </p:txBody>
      </p:sp>
      <mc:AlternateContent xmlns:mc="http://schemas.openxmlformats.org/markup-compatibility/2006" xmlns:a14="http://schemas.microsoft.com/office/drawing/2010/main">
        <mc:Choice Requires="a14">
          <p:sp>
            <p:nvSpPr>
              <p:cNvPr id="10" name="TextovéPole 9">
                <a:extLst>
                  <a:ext uri="{FF2B5EF4-FFF2-40B4-BE49-F238E27FC236}">
                    <a16:creationId xmlns:a16="http://schemas.microsoft.com/office/drawing/2014/main" id="{8D3C388D-D702-0B17-0077-16F99B0C2B60}"/>
                  </a:ext>
                </a:extLst>
              </p:cNvPr>
              <p:cNvSpPr txBox="1"/>
              <p:nvPr/>
            </p:nvSpPr>
            <p:spPr>
              <a:xfrm>
                <a:off x="6023992" y="1729892"/>
                <a:ext cx="4392488" cy="636841"/>
              </a:xfrm>
              <a:prstGeom prst="rect">
                <a:avLst/>
              </a:prstGeom>
              <a:noFill/>
            </p:spPr>
            <p:txBody>
              <a:bodyPr wrap="square">
                <a:spAutoFit/>
              </a:bodyPr>
              <a:lstStyle/>
              <a:p>
                <a14:m>
                  <m:oMath xmlns:m="http://schemas.openxmlformats.org/officeDocument/2006/math">
                    <m:sSub>
                      <m:sSubPr>
                        <m:ctrlPr>
                          <a:rPr lang="en-US" sz="1800" b="0" i="1" smtClean="0">
                            <a:solidFill>
                              <a:schemeClr val="tx2"/>
                            </a:solidFill>
                            <a:latin typeface="Cambria Math" panose="02040503050406030204" pitchFamily="18" charset="0"/>
                          </a:rPr>
                        </m:ctrlPr>
                      </m:sSubPr>
                      <m:e>
                        <m:r>
                          <a:rPr lang="en-US" sz="1800" b="0" i="1" smtClean="0">
                            <a:solidFill>
                              <a:schemeClr val="tx2"/>
                            </a:solidFill>
                            <a:latin typeface="Cambria Math" panose="02040503050406030204" pitchFamily="18" charset="0"/>
                          </a:rPr>
                          <m:t>𝐼</m:t>
                        </m:r>
                      </m:e>
                      <m:sub>
                        <m:r>
                          <a:rPr lang="en-US" sz="1800" b="0" i="1" smtClean="0">
                            <a:solidFill>
                              <a:schemeClr val="tx2"/>
                            </a:solidFill>
                            <a:latin typeface="Cambria Math" panose="02040503050406030204" pitchFamily="18" charset="0"/>
                          </a:rPr>
                          <m:t>𝐵𝐵</m:t>
                        </m:r>
                      </m:sub>
                    </m:sSub>
                    <m:r>
                      <a:rPr lang="en-US" sz="1800" b="0" i="1" smtClean="0">
                        <a:solidFill>
                          <a:schemeClr val="tx2"/>
                        </a:solidFill>
                        <a:latin typeface="Cambria Math" panose="02040503050406030204" pitchFamily="18" charset="0"/>
                      </a:rPr>
                      <m:t>=</m:t>
                    </m:r>
                    <m:sSub>
                      <m:sSubPr>
                        <m:ctrlPr>
                          <a:rPr lang="en-US" sz="1800" b="0" i="1" smtClean="0">
                            <a:solidFill>
                              <a:schemeClr val="tx2"/>
                            </a:solidFill>
                            <a:latin typeface="Cambria Math" panose="02040503050406030204" pitchFamily="18" charset="0"/>
                          </a:rPr>
                        </m:ctrlPr>
                      </m:sSubPr>
                      <m:e>
                        <m:r>
                          <a:rPr lang="en-US" sz="1800" b="0" i="1" smtClean="0">
                            <a:solidFill>
                              <a:schemeClr val="tx2"/>
                            </a:solidFill>
                            <a:latin typeface="Cambria Math" panose="02040503050406030204" pitchFamily="18" charset="0"/>
                          </a:rPr>
                          <m:t>𝐼</m:t>
                        </m:r>
                      </m:e>
                      <m:sub>
                        <m:r>
                          <a:rPr lang="en-US" sz="1800" b="0" i="1" smtClean="0">
                            <a:solidFill>
                              <a:schemeClr val="tx2"/>
                            </a:solidFill>
                            <a:latin typeface="Cambria Math" panose="02040503050406030204" pitchFamily="18" charset="0"/>
                          </a:rPr>
                          <m:t>0</m:t>
                        </m:r>
                      </m:sub>
                    </m:sSub>
                    <m:sSup>
                      <m:sSupPr>
                        <m:ctrlPr>
                          <a:rPr lang="en-US" sz="1800" b="0" i="1" smtClean="0">
                            <a:solidFill>
                              <a:schemeClr val="tx2"/>
                            </a:solidFill>
                            <a:latin typeface="Cambria Math" panose="02040503050406030204" pitchFamily="18" charset="0"/>
                          </a:rPr>
                        </m:ctrlPr>
                      </m:sSupPr>
                      <m:e>
                        <m:d>
                          <m:dPr>
                            <m:ctrlPr>
                              <a:rPr lang="en-US" sz="1800" b="0" i="1" smtClean="0">
                                <a:solidFill>
                                  <a:schemeClr val="tx2"/>
                                </a:solidFill>
                                <a:latin typeface="Cambria Math" panose="02040503050406030204" pitchFamily="18" charset="0"/>
                              </a:rPr>
                            </m:ctrlPr>
                          </m:dPr>
                          <m:e>
                            <m:sSub>
                              <m:sSubPr>
                                <m:ctrlPr>
                                  <a:rPr lang="en-US" sz="1800" b="0" i="1" smtClean="0">
                                    <a:solidFill>
                                      <a:schemeClr val="tx2"/>
                                    </a:solidFill>
                                    <a:latin typeface="Cambria Math" panose="02040503050406030204" pitchFamily="18" charset="0"/>
                                  </a:rPr>
                                </m:ctrlPr>
                              </m:sSubPr>
                              <m:e>
                                <m:r>
                                  <a:rPr lang="en-US" sz="1800" b="0" i="1" smtClean="0">
                                    <a:solidFill>
                                      <a:schemeClr val="tx2"/>
                                    </a:solidFill>
                                    <a:latin typeface="Cambria Math" panose="02040503050406030204" pitchFamily="18" charset="0"/>
                                  </a:rPr>
                                  <m:t>𝐽</m:t>
                                </m:r>
                              </m:e>
                              <m:sub>
                                <m:r>
                                  <a:rPr lang="en-US" sz="1800" b="0" i="1" smtClean="0">
                                    <a:solidFill>
                                      <a:schemeClr val="tx2"/>
                                    </a:solidFill>
                                    <a:latin typeface="Cambria Math" panose="02040503050406030204" pitchFamily="18" charset="0"/>
                                  </a:rPr>
                                  <m:t>0</m:t>
                                </m:r>
                              </m:sub>
                            </m:sSub>
                            <m:d>
                              <m:dPr>
                                <m:ctrlPr>
                                  <a:rPr lang="en-US" sz="1800" b="0" i="1" smtClean="0">
                                    <a:solidFill>
                                      <a:schemeClr val="tx2"/>
                                    </a:solidFill>
                                    <a:latin typeface="Cambria Math" panose="02040503050406030204" pitchFamily="18" charset="0"/>
                                  </a:rPr>
                                </m:ctrlPr>
                              </m:dPr>
                              <m:e>
                                <m:sSub>
                                  <m:sSubPr>
                                    <m:ctrlPr>
                                      <a:rPr lang="en-US" sz="1800" b="0" i="1" smtClean="0">
                                        <a:solidFill>
                                          <a:schemeClr val="tx2"/>
                                        </a:solidFill>
                                        <a:latin typeface="Cambria Math" panose="02040503050406030204" pitchFamily="18" charset="0"/>
                                      </a:rPr>
                                    </m:ctrlPr>
                                  </m:sSubPr>
                                  <m:e>
                                    <m:r>
                                      <a:rPr lang="en-US" sz="1800" b="0" i="1" smtClean="0">
                                        <a:solidFill>
                                          <a:schemeClr val="tx2"/>
                                        </a:solidFill>
                                        <a:latin typeface="Cambria Math" panose="02040503050406030204" pitchFamily="18" charset="0"/>
                                      </a:rPr>
                                      <m:t>𝑘</m:t>
                                    </m:r>
                                  </m:e>
                                  <m:sub>
                                    <m:r>
                                      <a:rPr lang="en-US" sz="1800" b="0" i="1" smtClean="0">
                                        <a:solidFill>
                                          <a:schemeClr val="tx2"/>
                                        </a:solidFill>
                                        <a:latin typeface="Cambria Math" panose="02040503050406030204" pitchFamily="18" charset="0"/>
                                      </a:rPr>
                                      <m:t>𝑇</m:t>
                                    </m:r>
                                  </m:sub>
                                </m:sSub>
                                <m:rad>
                                  <m:radPr>
                                    <m:degHide m:val="on"/>
                                    <m:ctrlPr>
                                      <a:rPr lang="en-US" sz="1800" b="0" i="1" smtClean="0">
                                        <a:solidFill>
                                          <a:schemeClr val="tx2"/>
                                        </a:solidFill>
                                        <a:latin typeface="Cambria Math" panose="02040503050406030204" pitchFamily="18" charset="0"/>
                                      </a:rPr>
                                    </m:ctrlPr>
                                  </m:radPr>
                                  <m:deg/>
                                  <m:e>
                                    <m:sSup>
                                      <m:sSupPr>
                                        <m:ctrlPr>
                                          <a:rPr lang="en-US" sz="1800" b="0" i="1" smtClean="0">
                                            <a:solidFill>
                                              <a:schemeClr val="tx2"/>
                                            </a:solidFill>
                                            <a:latin typeface="Cambria Math" panose="02040503050406030204" pitchFamily="18" charset="0"/>
                                          </a:rPr>
                                        </m:ctrlPr>
                                      </m:sSupPr>
                                      <m:e>
                                        <m:d>
                                          <m:dPr>
                                            <m:ctrlPr>
                                              <a:rPr lang="en-US" sz="1800" b="0" i="1">
                                                <a:solidFill>
                                                  <a:schemeClr val="tx2"/>
                                                </a:solidFill>
                                                <a:latin typeface="Cambria Math" panose="02040503050406030204" pitchFamily="18" charset="0"/>
                                              </a:rPr>
                                            </m:ctrlPr>
                                          </m:dPr>
                                          <m:e>
                                            <m:r>
                                              <a:rPr lang="en-US" sz="1800" b="0" i="1">
                                                <a:solidFill>
                                                  <a:schemeClr val="tx2"/>
                                                </a:solidFill>
                                                <a:latin typeface="Cambria Math" panose="02040503050406030204" pitchFamily="18" charset="0"/>
                                              </a:rPr>
                                              <m:t>𝑥</m:t>
                                            </m:r>
                                            <m:r>
                                              <a:rPr lang="en-US" sz="1800" b="0" i="1">
                                                <a:solidFill>
                                                  <a:schemeClr val="tx2"/>
                                                </a:solidFill>
                                                <a:latin typeface="Cambria Math" panose="02040503050406030204" pitchFamily="18" charset="0"/>
                                              </a:rPr>
                                              <m:t>−</m:t>
                                            </m:r>
                                            <m:sSub>
                                              <m:sSubPr>
                                                <m:ctrlPr>
                                                  <a:rPr lang="en-US" sz="1800" b="0" i="1">
                                                    <a:solidFill>
                                                      <a:schemeClr val="tx2"/>
                                                    </a:solidFill>
                                                    <a:latin typeface="Cambria Math" panose="02040503050406030204" pitchFamily="18" charset="0"/>
                                                  </a:rPr>
                                                </m:ctrlPr>
                                              </m:sSubPr>
                                              <m:e>
                                                <m:r>
                                                  <a:rPr lang="en-US" sz="1800" b="0" i="1">
                                                    <a:solidFill>
                                                      <a:schemeClr val="tx2"/>
                                                    </a:solidFill>
                                                    <a:latin typeface="Cambria Math" panose="02040503050406030204" pitchFamily="18" charset="0"/>
                                                  </a:rPr>
                                                  <m:t>𝑥</m:t>
                                                </m:r>
                                              </m:e>
                                              <m:sub>
                                                <m:r>
                                                  <a:rPr lang="en-US" sz="1800" b="0" i="1">
                                                    <a:solidFill>
                                                      <a:schemeClr val="tx2"/>
                                                    </a:solidFill>
                                                    <a:latin typeface="Cambria Math" panose="02040503050406030204" pitchFamily="18" charset="0"/>
                                                  </a:rPr>
                                                  <m:t>0</m:t>
                                                </m:r>
                                              </m:sub>
                                            </m:sSub>
                                          </m:e>
                                        </m:d>
                                      </m:e>
                                      <m:sup>
                                        <m:r>
                                          <a:rPr lang="en-US" sz="1800" b="0" i="1" smtClean="0">
                                            <a:solidFill>
                                              <a:schemeClr val="tx2"/>
                                            </a:solidFill>
                                            <a:latin typeface="Cambria Math" panose="02040503050406030204" pitchFamily="18" charset="0"/>
                                          </a:rPr>
                                          <m:t>2</m:t>
                                        </m:r>
                                      </m:sup>
                                    </m:sSup>
                                    <m:r>
                                      <a:rPr lang="en-US" sz="1800" b="0" i="1" smtClean="0">
                                        <a:solidFill>
                                          <a:schemeClr val="tx2"/>
                                        </a:solidFill>
                                        <a:latin typeface="Cambria Math" panose="02040503050406030204" pitchFamily="18" charset="0"/>
                                      </a:rPr>
                                      <m:t>+</m:t>
                                    </m:r>
                                    <m:sSup>
                                      <m:sSupPr>
                                        <m:ctrlPr>
                                          <a:rPr lang="en-US" sz="1800" b="0" i="1" smtClean="0">
                                            <a:solidFill>
                                              <a:schemeClr val="tx2"/>
                                            </a:solidFill>
                                            <a:latin typeface="Cambria Math" panose="02040503050406030204" pitchFamily="18" charset="0"/>
                                          </a:rPr>
                                        </m:ctrlPr>
                                      </m:sSupPr>
                                      <m:e>
                                        <m:d>
                                          <m:dPr>
                                            <m:ctrlPr>
                                              <a:rPr lang="en-US" sz="1800" b="0" i="1">
                                                <a:solidFill>
                                                  <a:schemeClr val="tx2"/>
                                                </a:solidFill>
                                                <a:latin typeface="Cambria Math" panose="02040503050406030204" pitchFamily="18" charset="0"/>
                                              </a:rPr>
                                            </m:ctrlPr>
                                          </m:dPr>
                                          <m:e>
                                            <m:r>
                                              <a:rPr lang="en-US" sz="1800" b="0" i="1">
                                                <a:solidFill>
                                                  <a:schemeClr val="tx2"/>
                                                </a:solidFill>
                                                <a:latin typeface="Cambria Math" panose="02040503050406030204" pitchFamily="18" charset="0"/>
                                              </a:rPr>
                                              <m:t>𝑦</m:t>
                                            </m:r>
                                            <m:r>
                                              <a:rPr lang="en-US" sz="1800" b="0" i="1">
                                                <a:solidFill>
                                                  <a:schemeClr val="tx2"/>
                                                </a:solidFill>
                                                <a:latin typeface="Cambria Math" panose="02040503050406030204" pitchFamily="18" charset="0"/>
                                              </a:rPr>
                                              <m:t>−</m:t>
                                            </m:r>
                                            <m:sSub>
                                              <m:sSubPr>
                                                <m:ctrlPr>
                                                  <a:rPr lang="en-US" sz="1800" b="0" i="1">
                                                    <a:solidFill>
                                                      <a:schemeClr val="tx2"/>
                                                    </a:solidFill>
                                                    <a:latin typeface="Cambria Math" panose="02040503050406030204" pitchFamily="18" charset="0"/>
                                                  </a:rPr>
                                                </m:ctrlPr>
                                              </m:sSubPr>
                                              <m:e>
                                                <m:r>
                                                  <a:rPr lang="en-US" sz="1800" b="0" i="1">
                                                    <a:solidFill>
                                                      <a:schemeClr val="tx2"/>
                                                    </a:solidFill>
                                                    <a:latin typeface="Cambria Math" panose="02040503050406030204" pitchFamily="18" charset="0"/>
                                                  </a:rPr>
                                                  <m:t>𝑦</m:t>
                                                </m:r>
                                              </m:e>
                                              <m:sub>
                                                <m:r>
                                                  <a:rPr lang="en-US" sz="1800" b="0" i="1">
                                                    <a:solidFill>
                                                      <a:schemeClr val="tx2"/>
                                                    </a:solidFill>
                                                    <a:latin typeface="Cambria Math" panose="02040503050406030204" pitchFamily="18" charset="0"/>
                                                  </a:rPr>
                                                  <m:t>0</m:t>
                                                </m:r>
                                              </m:sub>
                                            </m:sSub>
                                          </m:e>
                                        </m:d>
                                      </m:e>
                                      <m:sup>
                                        <m:r>
                                          <a:rPr lang="en-US" sz="1800" b="0" i="1" smtClean="0">
                                            <a:solidFill>
                                              <a:schemeClr val="tx2"/>
                                            </a:solidFill>
                                            <a:latin typeface="Cambria Math" panose="02040503050406030204" pitchFamily="18" charset="0"/>
                                          </a:rPr>
                                          <m:t>2</m:t>
                                        </m:r>
                                      </m:sup>
                                    </m:sSup>
                                  </m:e>
                                </m:rad>
                              </m:e>
                            </m:d>
                          </m:e>
                        </m:d>
                      </m:e>
                      <m:sup>
                        <m:r>
                          <a:rPr lang="en-US" sz="1800" b="0" i="1" smtClean="0">
                            <a:solidFill>
                              <a:schemeClr val="tx2"/>
                            </a:solidFill>
                            <a:latin typeface="Cambria Math" panose="02040503050406030204" pitchFamily="18" charset="0"/>
                          </a:rPr>
                          <m:t>2</m:t>
                        </m:r>
                      </m:sup>
                    </m:sSup>
                  </m:oMath>
                </a14:m>
                <a:r>
                  <a:rPr lang="en-US" dirty="0">
                    <a:solidFill>
                      <a:schemeClr val="tx2"/>
                    </a:solidFill>
                  </a:rPr>
                  <a:t> </a:t>
                </a:r>
              </a:p>
            </p:txBody>
          </p:sp>
        </mc:Choice>
        <mc:Fallback xmlns="">
          <p:sp>
            <p:nvSpPr>
              <p:cNvPr id="10" name="TextovéPole 9">
                <a:extLst>
                  <a:ext uri="{FF2B5EF4-FFF2-40B4-BE49-F238E27FC236}">
                    <a16:creationId xmlns:a16="http://schemas.microsoft.com/office/drawing/2014/main" id="{8D3C388D-D702-0B17-0077-16F99B0C2B60}"/>
                  </a:ext>
                </a:extLst>
              </p:cNvPr>
              <p:cNvSpPr txBox="1">
                <a:spLocks noRot="1" noChangeAspect="1" noMove="1" noResize="1" noEditPoints="1" noAdjustHandles="1" noChangeArrowheads="1" noChangeShapeType="1" noTextEdit="1"/>
              </p:cNvSpPr>
              <p:nvPr/>
            </p:nvSpPr>
            <p:spPr>
              <a:xfrm>
                <a:off x="6023992" y="1729892"/>
                <a:ext cx="4392488" cy="63684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24053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9C41F74D-5F3A-6C4E-BCD9-6F4335ACA1AD}"/>
              </a:ext>
            </a:extLst>
          </p:cNvPr>
          <p:cNvSpPr>
            <a:spLocks noGrp="1"/>
          </p:cNvSpPr>
          <p:nvPr>
            <p:ph type="title"/>
          </p:nvPr>
        </p:nvSpPr>
        <p:spPr>
          <a:xfrm>
            <a:off x="407989" y="373593"/>
            <a:ext cx="9013476" cy="1065742"/>
          </a:xfrm>
        </p:spPr>
        <p:txBody>
          <a:bodyPr/>
          <a:lstStyle/>
          <a:p>
            <a:r>
              <a:rPr lang="en-GB" dirty="0"/>
              <a:t>Conventional light tracing methods in </a:t>
            </a:r>
            <a:r>
              <a:rPr lang="cs-CZ" dirty="0"/>
              <a:t>non-</a:t>
            </a:r>
            <a:r>
              <a:rPr lang="en-GB" dirty="0"/>
              <a:t>homogeneous environments</a:t>
            </a:r>
            <a:endParaRPr lang="en-US" dirty="0"/>
          </a:p>
        </p:txBody>
      </p:sp>
      <mc:AlternateContent xmlns:mc="http://schemas.openxmlformats.org/markup-compatibility/2006">
        <mc:Choice xmlns:a14="http://schemas.microsoft.com/office/drawing/2010/main" Requires="a14">
          <p:sp>
            <p:nvSpPr>
              <p:cNvPr id="7" name="Zástupný obsah 6">
                <a:extLst>
                  <a:ext uri="{FF2B5EF4-FFF2-40B4-BE49-F238E27FC236}">
                    <a16:creationId xmlns:a16="http://schemas.microsoft.com/office/drawing/2014/main" id="{F63B3AFD-FA8B-04CF-4B74-0EF3B6390A46}"/>
                  </a:ext>
                </a:extLst>
              </p:cNvPr>
              <p:cNvSpPr>
                <a:spLocks noGrp="1"/>
              </p:cNvSpPr>
              <p:nvPr>
                <p:ph sz="half" idx="1"/>
              </p:nvPr>
            </p:nvSpPr>
            <p:spPr>
              <a:xfrm>
                <a:off x="407988" y="1592264"/>
                <a:ext cx="5392584" cy="3708944"/>
              </a:xfrm>
              <a:ln>
                <a:noFill/>
              </a:ln>
            </p:spPr>
            <p:txBody>
              <a:bodyPr/>
              <a:lstStyle/>
              <a:p>
                <a:pPr>
                  <a:lnSpc>
                    <a:spcPct val="100000"/>
                  </a:lnSpc>
                  <a:spcBef>
                    <a:spcPts val="0"/>
                  </a:spcBef>
                  <a:spcAft>
                    <a:spcPts val="0"/>
                  </a:spcAft>
                </a:pPr>
                <a:r>
                  <a:rPr lang="en-US" b="0" dirty="0">
                    <a:solidFill>
                      <a:schemeClr val="tx1"/>
                    </a:solidFill>
                  </a:rPr>
                  <a:t>Eikonal equation</a:t>
                </a:r>
              </a:p>
              <a:p>
                <a:pPr marL="285750" indent="-285750">
                  <a:lnSpc>
                    <a:spcPct val="100000"/>
                  </a:lnSpc>
                  <a:spcBef>
                    <a:spcPts val="0"/>
                  </a:spcBef>
                  <a:spcAft>
                    <a:spcPts val="0"/>
                  </a:spcAft>
                  <a:buFont typeface="Arial" panose="020B0604020202020204" pitchFamily="34" charset="0"/>
                  <a:buChar char="•"/>
                </a:pPr>
                <a:r>
                  <a:rPr lang="en-GB" sz="1800" b="0" dirty="0"/>
                  <a:t>Works with a known refractive index distribution</a:t>
                </a:r>
                <a:r>
                  <a:rPr lang="cs-CZ" sz="1800" b="0" dirty="0"/>
                  <a:t> </a:t>
                </a:r>
                <a14:m>
                  <m:oMath xmlns:m="http://schemas.openxmlformats.org/officeDocument/2006/math">
                    <m:r>
                      <a:rPr lang="cs-CZ" sz="1800" b="0" i="1" smtClean="0">
                        <a:latin typeface="Cambria Math" panose="02040503050406030204" pitchFamily="18" charset="0"/>
                      </a:rPr>
                      <m:t>𝑛</m:t>
                    </m:r>
                    <m:r>
                      <a:rPr lang="cs-CZ" sz="1800" b="0" i="1" smtClean="0">
                        <a:latin typeface="Cambria Math" panose="02040503050406030204" pitchFamily="18" charset="0"/>
                      </a:rPr>
                      <m:t>=</m:t>
                    </m:r>
                    <m:r>
                      <a:rPr lang="cs-CZ" sz="1800" b="0" i="1" smtClean="0">
                        <a:latin typeface="Cambria Math" panose="02040503050406030204" pitchFamily="18" charset="0"/>
                      </a:rPr>
                      <m:t>𝑛</m:t>
                    </m:r>
                    <m:r>
                      <a:rPr lang="cs-CZ" sz="1800" b="0" i="1" smtClean="0">
                        <a:latin typeface="Cambria Math" panose="02040503050406030204" pitchFamily="18" charset="0"/>
                      </a:rPr>
                      <m:t>(</m:t>
                    </m:r>
                    <m:acc>
                      <m:accPr>
                        <m:chr m:val="⃗"/>
                        <m:ctrlPr>
                          <a:rPr lang="cs-CZ" sz="1800" b="0" i="1" smtClean="0">
                            <a:latin typeface="Cambria Math" panose="02040503050406030204" pitchFamily="18" charset="0"/>
                          </a:rPr>
                        </m:ctrlPr>
                      </m:accPr>
                      <m:e>
                        <m:r>
                          <a:rPr lang="cs-CZ" sz="1800" b="0" i="1" smtClean="0">
                            <a:latin typeface="Cambria Math" panose="02040503050406030204" pitchFamily="18" charset="0"/>
                          </a:rPr>
                          <m:t>𝑟</m:t>
                        </m:r>
                      </m:e>
                    </m:acc>
                    <m:r>
                      <a:rPr lang="cs-CZ" sz="1800" b="0" i="1" smtClean="0">
                        <a:latin typeface="Cambria Math" panose="02040503050406030204" pitchFamily="18" charset="0"/>
                      </a:rPr>
                      <m:t>)</m:t>
                    </m:r>
                  </m:oMath>
                </a14:m>
                <a:r>
                  <a:rPr lang="cs-CZ" sz="1800" b="0" dirty="0"/>
                  <a:t>, </a:t>
                </a:r>
                <a:r>
                  <a:rPr lang="cs-CZ" sz="1800" b="0" dirty="0" err="1"/>
                  <a:t>with</a:t>
                </a:r>
                <a:r>
                  <a:rPr lang="cs-CZ" sz="1800" b="0" dirty="0"/>
                  <a:t> </a:t>
                </a:r>
                <a:r>
                  <a:rPr lang="cs-CZ" sz="1800" b="0" dirty="0" err="1"/>
                  <a:t>radius</a:t>
                </a:r>
                <a:r>
                  <a:rPr lang="cs-CZ" sz="1800" b="0" dirty="0"/>
                  <a:t> </a:t>
                </a:r>
                <a:r>
                  <a:rPr lang="cs-CZ" sz="1800" b="0" dirty="0" err="1"/>
                  <a:t>vector</a:t>
                </a:r>
                <a:r>
                  <a:rPr lang="cs-CZ" sz="1800" b="0" dirty="0"/>
                  <a:t> </a:t>
                </a:r>
                <a14:m>
                  <m:oMath xmlns:m="http://schemas.openxmlformats.org/officeDocument/2006/math">
                    <m:acc>
                      <m:accPr>
                        <m:chr m:val="⃗"/>
                        <m:ctrlPr>
                          <a:rPr lang="cs-CZ" sz="1800" b="0" i="1" smtClean="0">
                            <a:latin typeface="Cambria Math" panose="02040503050406030204" pitchFamily="18" charset="0"/>
                          </a:rPr>
                        </m:ctrlPr>
                      </m:accPr>
                      <m:e>
                        <m:r>
                          <a:rPr lang="cs-CZ" sz="1800" b="0" i="1" smtClean="0">
                            <a:latin typeface="Cambria Math" panose="02040503050406030204" pitchFamily="18" charset="0"/>
                          </a:rPr>
                          <m:t>𝑟</m:t>
                        </m:r>
                      </m:e>
                    </m:acc>
                    <m:r>
                      <a:rPr lang="cs-CZ" sz="1800" b="0" i="1" smtClean="0">
                        <a:latin typeface="Cambria Math" panose="02040503050406030204" pitchFamily="18" charset="0"/>
                      </a:rPr>
                      <m:t>=</m:t>
                    </m:r>
                    <m:d>
                      <m:dPr>
                        <m:ctrlPr>
                          <a:rPr lang="cs-CZ" sz="1800" b="0" i="1" smtClean="0">
                            <a:latin typeface="Cambria Math" panose="02040503050406030204" pitchFamily="18" charset="0"/>
                          </a:rPr>
                        </m:ctrlPr>
                      </m:dPr>
                      <m:e>
                        <m:r>
                          <a:rPr lang="cs-CZ" sz="1800" b="0" i="1" smtClean="0">
                            <a:latin typeface="Cambria Math" panose="02040503050406030204" pitchFamily="18" charset="0"/>
                          </a:rPr>
                          <m:t>𝑥</m:t>
                        </m:r>
                        <m:r>
                          <a:rPr lang="cs-CZ" sz="1800" b="0" i="1" smtClean="0">
                            <a:latin typeface="Cambria Math" panose="02040503050406030204" pitchFamily="18" charset="0"/>
                          </a:rPr>
                          <m:t>,</m:t>
                        </m:r>
                        <m:r>
                          <a:rPr lang="cs-CZ" sz="1800" b="0" i="1" smtClean="0">
                            <a:latin typeface="Cambria Math" panose="02040503050406030204" pitchFamily="18" charset="0"/>
                          </a:rPr>
                          <m:t>𝑦</m:t>
                        </m:r>
                        <m:r>
                          <a:rPr lang="cs-CZ" sz="1800" b="0" i="1" smtClean="0">
                            <a:latin typeface="Cambria Math" panose="02040503050406030204" pitchFamily="18" charset="0"/>
                          </a:rPr>
                          <m:t>,</m:t>
                        </m:r>
                        <m:r>
                          <a:rPr lang="cs-CZ" sz="1800" b="0" i="1" smtClean="0">
                            <a:latin typeface="Cambria Math" panose="02040503050406030204" pitchFamily="18" charset="0"/>
                          </a:rPr>
                          <m:t>𝑧</m:t>
                        </m:r>
                      </m:e>
                    </m:d>
                  </m:oMath>
                </a14:m>
                <a:r>
                  <a:rPr lang="cs-CZ" sz="1800" b="0" dirty="0"/>
                  <a:t>.</a:t>
                </a:r>
              </a:p>
              <a:p>
                <a:pPr marL="285750" indent="-285750">
                  <a:lnSpc>
                    <a:spcPct val="100000"/>
                  </a:lnSpc>
                  <a:spcBef>
                    <a:spcPts val="0"/>
                  </a:spcBef>
                  <a:spcAft>
                    <a:spcPts val="0"/>
                  </a:spcAft>
                  <a:buFont typeface="Arial" panose="020B0604020202020204" pitchFamily="34" charset="0"/>
                  <a:buChar char="•"/>
                </a:pPr>
                <a:r>
                  <a:rPr lang="en-US" sz="1800" b="0" dirty="0"/>
                  <a:t>Under specific conditions</a:t>
                </a:r>
                <a:r>
                  <a:rPr lang="cs-CZ" sz="1800" b="0" dirty="0"/>
                  <a:t> </a:t>
                </a:r>
                <a:r>
                  <a:rPr lang="en-US" sz="1800" b="0" dirty="0"/>
                  <a:t>the </a:t>
                </a:r>
                <a:r>
                  <a:rPr lang="en-US" sz="1800" b="0" dirty="0" err="1"/>
                  <a:t>Eikonal</a:t>
                </a:r>
                <a:r>
                  <a:rPr lang="en-US" sz="1800" b="0" dirty="0"/>
                  <a:t> equation applies</a:t>
                </a:r>
              </a:p>
              <a:p>
                <a:pPr>
                  <a:lnSpc>
                    <a:spcPct val="100000"/>
                  </a:lnSpc>
                  <a:spcBef>
                    <a:spcPts val="0"/>
                  </a:spcBef>
                  <a:spcAft>
                    <a:spcPts val="0"/>
                  </a:spcAft>
                </a:pPr>
                <a:endParaRPr lang="cs-CZ" sz="1800" b="0" dirty="0"/>
              </a:p>
              <a:p>
                <a:pPr marL="285750" indent="-285750">
                  <a:lnSpc>
                    <a:spcPct val="100000"/>
                  </a:lnSpc>
                  <a:spcBef>
                    <a:spcPts val="0"/>
                  </a:spcBef>
                  <a:spcAft>
                    <a:spcPts val="0"/>
                  </a:spcAft>
                  <a:buFont typeface="Arial" panose="020B0604020202020204" pitchFamily="34" charset="0"/>
                  <a:buChar char="•"/>
                </a:pPr>
                <a:r>
                  <a:rPr lang="en-GB" sz="1800" b="0" dirty="0"/>
                  <a:t>The progression of the wavefront can be described by a ray that is perpendicular to the wavefront at each point.</a:t>
                </a:r>
                <a:endParaRPr lang="cs-CZ" sz="1800" b="0" dirty="0"/>
              </a:p>
              <a:p>
                <a:pPr marL="285750" indent="-285750">
                  <a:lnSpc>
                    <a:spcPct val="100000"/>
                  </a:lnSpc>
                  <a:spcBef>
                    <a:spcPts val="0"/>
                  </a:spcBef>
                  <a:spcAft>
                    <a:spcPts val="0"/>
                  </a:spcAft>
                  <a:buFont typeface="Arial" panose="020B0604020202020204" pitchFamily="34" charset="0"/>
                  <a:buChar char="•"/>
                </a:pPr>
                <a:r>
                  <a:rPr lang="cs-CZ" sz="1800" b="0" dirty="0"/>
                  <a:t>An</a:t>
                </a:r>
                <a:r>
                  <a:rPr lang="en-GB" sz="1800" b="0" dirty="0"/>
                  <a:t> equation of t</a:t>
                </a:r>
                <a:r>
                  <a:rPr lang="cs-CZ" sz="1800" b="0" dirty="0"/>
                  <a:t>he </a:t>
                </a:r>
                <a:r>
                  <a:rPr lang="en-GB" sz="1800" b="0" dirty="0"/>
                  <a:t>ray</a:t>
                </a:r>
                <a:r>
                  <a:rPr lang="cs-CZ" sz="1800" b="0" dirty="0"/>
                  <a:t> </a:t>
                </a:r>
                <a:r>
                  <a:rPr lang="cs-CZ" sz="1800" b="0" dirty="0" err="1"/>
                  <a:t>is</a:t>
                </a:r>
                <a:endParaRPr lang="cs-CZ" sz="1800" b="0" dirty="0"/>
              </a:p>
            </p:txBody>
          </p:sp>
        </mc:Choice>
        <mc:Fallback>
          <p:sp>
            <p:nvSpPr>
              <p:cNvPr id="7" name="Zástupný obsah 6">
                <a:extLst>
                  <a:ext uri="{FF2B5EF4-FFF2-40B4-BE49-F238E27FC236}">
                    <a16:creationId xmlns:a16="http://schemas.microsoft.com/office/drawing/2014/main" id="{F63B3AFD-FA8B-04CF-4B74-0EF3B6390A46}"/>
                  </a:ext>
                </a:extLst>
              </p:cNvPr>
              <p:cNvSpPr>
                <a:spLocks noGrp="1" noRot="1" noChangeAspect="1" noMove="1" noResize="1" noEditPoints="1" noAdjustHandles="1" noChangeArrowheads="1" noChangeShapeType="1" noTextEdit="1"/>
              </p:cNvSpPr>
              <p:nvPr>
                <p:ph sz="half" idx="1"/>
              </p:nvPr>
            </p:nvSpPr>
            <p:spPr>
              <a:xfrm>
                <a:off x="407988" y="1592264"/>
                <a:ext cx="5392584" cy="3708944"/>
              </a:xfrm>
              <a:blipFill>
                <a:blip r:embed="rId3"/>
                <a:stretch>
                  <a:fillRect l="-3051" t="-229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Zástupný obsah 7">
                <a:extLst>
                  <a:ext uri="{FF2B5EF4-FFF2-40B4-BE49-F238E27FC236}">
                    <a16:creationId xmlns:a16="http://schemas.microsoft.com/office/drawing/2014/main" id="{4BB4C3CC-6479-4B08-621E-D544D7AFDD45}"/>
                  </a:ext>
                </a:extLst>
              </p:cNvPr>
              <p:cNvSpPr>
                <a:spLocks noGrp="1"/>
              </p:cNvSpPr>
              <p:nvPr>
                <p:ph sz="half" idx="2"/>
              </p:nvPr>
            </p:nvSpPr>
            <p:spPr>
              <a:xfrm>
                <a:off x="6172199" y="1592265"/>
                <a:ext cx="5611813" cy="3708944"/>
              </a:xfrm>
              <a:ln>
                <a:noFill/>
              </a:ln>
            </p:spPr>
            <p:txBody>
              <a:bodyPr/>
              <a:lstStyle/>
              <a:p>
                <a:pPr>
                  <a:lnSpc>
                    <a:spcPct val="100000"/>
                  </a:lnSpc>
                  <a:spcBef>
                    <a:spcPts val="0"/>
                  </a:spcBef>
                  <a:spcAft>
                    <a:spcPts val="0"/>
                  </a:spcAft>
                </a:pPr>
                <a:r>
                  <a:rPr lang="cs-CZ" b="0" dirty="0">
                    <a:solidFill>
                      <a:schemeClr val="tx1"/>
                    </a:solidFill>
                  </a:rPr>
                  <a:t>Ray </a:t>
                </a:r>
                <a:r>
                  <a:rPr lang="cs-CZ" b="0" dirty="0" err="1">
                    <a:solidFill>
                      <a:schemeClr val="tx1"/>
                    </a:solidFill>
                  </a:rPr>
                  <a:t>tracing</a:t>
                </a:r>
                <a:r>
                  <a:rPr lang="cs-CZ" b="0" dirty="0">
                    <a:solidFill>
                      <a:schemeClr val="tx1"/>
                    </a:solidFill>
                  </a:rPr>
                  <a:t> </a:t>
                </a:r>
                <a:r>
                  <a:rPr lang="cs-CZ" b="0" dirty="0" err="1">
                    <a:solidFill>
                      <a:schemeClr val="tx1"/>
                    </a:solidFill>
                  </a:rPr>
                  <a:t>from</a:t>
                </a:r>
                <a:r>
                  <a:rPr lang="cs-CZ" b="0" dirty="0">
                    <a:solidFill>
                      <a:schemeClr val="tx1"/>
                    </a:solidFill>
                  </a:rPr>
                  <a:t> Plasma </a:t>
                </a:r>
                <a:r>
                  <a:rPr lang="cs-CZ" b="0" dirty="0" err="1">
                    <a:solidFill>
                      <a:schemeClr val="tx1"/>
                    </a:solidFill>
                  </a:rPr>
                  <a:t>physic</a:t>
                </a:r>
                <a:endParaRPr lang="cs-CZ" b="0" dirty="0">
                  <a:solidFill>
                    <a:schemeClr val="tx1"/>
                  </a:solidFill>
                </a:endParaRPr>
              </a:p>
              <a:p>
                <a:pPr marL="285750" indent="-285750">
                  <a:lnSpc>
                    <a:spcPct val="100000"/>
                  </a:lnSpc>
                  <a:spcBef>
                    <a:spcPts val="0"/>
                  </a:spcBef>
                  <a:spcAft>
                    <a:spcPts val="0"/>
                  </a:spcAft>
                  <a:buFont typeface="Arial" panose="020B0604020202020204" pitchFamily="34" charset="0"/>
                  <a:buChar char="•"/>
                </a:pPr>
                <a:r>
                  <a:rPr lang="en-GB" sz="1800" b="0" dirty="0"/>
                  <a:t>Works with refractive index dependent dispersion function</a:t>
                </a:r>
                <a:br>
                  <a:rPr lang="cs-CZ" sz="1800" b="0" dirty="0"/>
                </a:br>
                <a:br>
                  <a:rPr lang="cs-CZ" sz="1800" b="0" dirty="0"/>
                </a:br>
                <a:r>
                  <a:rPr lang="cs-CZ" sz="1800" b="0" dirty="0" err="1"/>
                  <a:t>with</a:t>
                </a:r>
                <a:r>
                  <a:rPr lang="cs-CZ" sz="1800" b="0" dirty="0"/>
                  <a:t> </a:t>
                </a:r>
                <a:r>
                  <a:rPr lang="cs-CZ" sz="1800" b="0" dirty="0" err="1"/>
                  <a:t>wave</a:t>
                </a:r>
                <a:r>
                  <a:rPr lang="cs-CZ" sz="1800" b="0" dirty="0"/>
                  <a:t> </a:t>
                </a:r>
                <a:r>
                  <a:rPr lang="cs-CZ" sz="1800" b="0" dirty="0" err="1"/>
                  <a:t>vector</a:t>
                </a:r>
                <a:r>
                  <a:rPr lang="cs-CZ" sz="1800" b="0" dirty="0"/>
                  <a:t> </a:t>
                </a:r>
                <a14:m>
                  <m:oMath xmlns:m="http://schemas.openxmlformats.org/officeDocument/2006/math">
                    <m:acc>
                      <m:accPr>
                        <m:chr m:val="⃗"/>
                        <m:ctrlPr>
                          <a:rPr lang="cs-CZ" sz="1800" b="0" i="1" smtClean="0">
                            <a:latin typeface="Cambria Math" panose="02040503050406030204" pitchFamily="18" charset="0"/>
                          </a:rPr>
                        </m:ctrlPr>
                      </m:accPr>
                      <m:e>
                        <m:r>
                          <a:rPr lang="cs-CZ" sz="1800" b="0" i="1" smtClean="0">
                            <a:latin typeface="Cambria Math" panose="02040503050406030204" pitchFamily="18" charset="0"/>
                          </a:rPr>
                          <m:t>𝑘</m:t>
                        </m:r>
                      </m:e>
                    </m:acc>
                    <m:r>
                      <a:rPr lang="cs-CZ" sz="1800" b="0" i="1" smtClean="0">
                        <a:latin typeface="Cambria Math" panose="02040503050406030204" pitchFamily="18" charset="0"/>
                      </a:rPr>
                      <m:t>=(</m:t>
                    </m:r>
                    <m:sSub>
                      <m:sSubPr>
                        <m:ctrlPr>
                          <a:rPr lang="cs-CZ" sz="1800" b="0" i="1" smtClean="0">
                            <a:latin typeface="Cambria Math" panose="02040503050406030204" pitchFamily="18" charset="0"/>
                          </a:rPr>
                        </m:ctrlPr>
                      </m:sSubPr>
                      <m:e>
                        <m:r>
                          <a:rPr lang="cs-CZ" sz="1800" b="0" i="1" smtClean="0">
                            <a:latin typeface="Cambria Math" panose="02040503050406030204" pitchFamily="18" charset="0"/>
                          </a:rPr>
                          <m:t>𝑘</m:t>
                        </m:r>
                      </m:e>
                      <m:sub>
                        <m:r>
                          <a:rPr lang="cs-CZ" sz="1800" b="0" i="1" smtClean="0">
                            <a:latin typeface="Cambria Math" panose="02040503050406030204" pitchFamily="18" charset="0"/>
                          </a:rPr>
                          <m:t>𝑥</m:t>
                        </m:r>
                      </m:sub>
                    </m:sSub>
                    <m:r>
                      <a:rPr lang="cs-CZ" sz="1800" b="0" i="1" smtClean="0">
                        <a:latin typeface="Cambria Math" panose="02040503050406030204" pitchFamily="18" charset="0"/>
                      </a:rPr>
                      <m:t>,</m:t>
                    </m:r>
                    <m:sSub>
                      <m:sSubPr>
                        <m:ctrlPr>
                          <a:rPr lang="cs-CZ" sz="1800" b="0" i="1" smtClean="0">
                            <a:latin typeface="Cambria Math" panose="02040503050406030204" pitchFamily="18" charset="0"/>
                          </a:rPr>
                        </m:ctrlPr>
                      </m:sSubPr>
                      <m:e>
                        <m:r>
                          <a:rPr lang="cs-CZ" sz="1800" b="0" i="1" smtClean="0">
                            <a:latin typeface="Cambria Math" panose="02040503050406030204" pitchFamily="18" charset="0"/>
                          </a:rPr>
                          <m:t>𝑘</m:t>
                        </m:r>
                      </m:e>
                      <m:sub>
                        <m:r>
                          <a:rPr lang="cs-CZ" sz="1800" b="0" i="1" smtClean="0">
                            <a:latin typeface="Cambria Math" panose="02040503050406030204" pitchFamily="18" charset="0"/>
                          </a:rPr>
                          <m:t>𝑦</m:t>
                        </m:r>
                      </m:sub>
                    </m:sSub>
                    <m:r>
                      <a:rPr lang="cs-CZ" sz="1800" b="0" i="1" smtClean="0">
                        <a:latin typeface="Cambria Math" panose="02040503050406030204" pitchFamily="18" charset="0"/>
                      </a:rPr>
                      <m:t>,</m:t>
                    </m:r>
                    <m:sSub>
                      <m:sSubPr>
                        <m:ctrlPr>
                          <a:rPr lang="cs-CZ" sz="1800" b="0" i="1" smtClean="0">
                            <a:latin typeface="Cambria Math" panose="02040503050406030204" pitchFamily="18" charset="0"/>
                          </a:rPr>
                        </m:ctrlPr>
                      </m:sSubPr>
                      <m:e>
                        <m:r>
                          <a:rPr lang="cs-CZ" sz="1800" b="0" i="1" smtClean="0">
                            <a:latin typeface="Cambria Math" panose="02040503050406030204" pitchFamily="18" charset="0"/>
                          </a:rPr>
                          <m:t>𝑘</m:t>
                        </m:r>
                      </m:e>
                      <m:sub>
                        <m:r>
                          <a:rPr lang="cs-CZ" sz="1800" b="0" i="1" smtClean="0">
                            <a:latin typeface="Cambria Math" panose="02040503050406030204" pitchFamily="18" charset="0"/>
                          </a:rPr>
                          <m:t>𝑧</m:t>
                        </m:r>
                      </m:sub>
                    </m:sSub>
                    <m:r>
                      <a:rPr lang="cs-CZ" sz="1800" b="0" i="1" smtClean="0">
                        <a:latin typeface="Cambria Math" panose="02040503050406030204" pitchFamily="18" charset="0"/>
                      </a:rPr>
                      <m:t>)</m:t>
                    </m:r>
                  </m:oMath>
                </a14:m>
                <a:r>
                  <a:rPr lang="cs-CZ" sz="1800" b="0" dirty="0"/>
                  <a:t> and</a:t>
                </a:r>
              </a:p>
              <a:p>
                <a:pPr marL="285750" indent="-285750">
                  <a:lnSpc>
                    <a:spcPct val="100000"/>
                  </a:lnSpc>
                  <a:spcBef>
                    <a:spcPts val="0"/>
                  </a:spcBef>
                  <a:spcAft>
                    <a:spcPts val="0"/>
                  </a:spcAft>
                  <a:buFont typeface="Arial" panose="020B0604020202020204" pitchFamily="34" charset="0"/>
                  <a:buChar char="•"/>
                </a:pPr>
                <a:endParaRPr lang="cs-CZ" sz="1800" b="0" dirty="0"/>
              </a:p>
              <a:p>
                <a:pPr marL="285750" indent="-285750">
                  <a:lnSpc>
                    <a:spcPct val="100000"/>
                  </a:lnSpc>
                  <a:spcBef>
                    <a:spcPts val="0"/>
                  </a:spcBef>
                  <a:spcAft>
                    <a:spcPts val="0"/>
                  </a:spcAft>
                  <a:buFont typeface="Arial" panose="020B0604020202020204" pitchFamily="34" charset="0"/>
                  <a:buChar char="•"/>
                </a:pPr>
                <a:endParaRPr lang="cs-CZ" sz="1800" b="0" dirty="0"/>
              </a:p>
              <a:p>
                <a:pPr marL="285750" indent="-285750">
                  <a:lnSpc>
                    <a:spcPct val="100000"/>
                  </a:lnSpc>
                  <a:spcBef>
                    <a:spcPts val="0"/>
                  </a:spcBef>
                  <a:spcAft>
                    <a:spcPts val="0"/>
                  </a:spcAft>
                  <a:buFont typeface="Arial" panose="020B0604020202020204" pitchFamily="34" charset="0"/>
                  <a:buChar char="•"/>
                </a:pPr>
                <a:r>
                  <a:rPr lang="cs-CZ" sz="1800" b="0" dirty="0"/>
                  <a:t>Analogy </a:t>
                </a:r>
                <a:r>
                  <a:rPr lang="cs-CZ" sz="1800" b="0" dirty="0" err="1"/>
                  <a:t>with</a:t>
                </a:r>
                <a:r>
                  <a:rPr lang="cs-CZ" sz="1800" b="0" dirty="0"/>
                  <a:t> </a:t>
                </a:r>
                <a:r>
                  <a:rPr lang="cs-CZ" sz="1800" b="0" dirty="0" err="1"/>
                  <a:t>Hamilton's</a:t>
                </a:r>
                <a:r>
                  <a:rPr lang="cs-CZ" sz="1800" b="0" dirty="0"/>
                  <a:t> </a:t>
                </a:r>
                <a:r>
                  <a:rPr lang="cs-CZ" sz="1800" b="0" dirty="0" err="1"/>
                  <a:t>equations</a:t>
                </a:r>
                <a:endParaRPr lang="cs-CZ" sz="1800" b="0" dirty="0"/>
              </a:p>
              <a:p>
                <a:endParaRPr lang="cs-CZ" sz="1800" b="0" dirty="0"/>
              </a:p>
              <a:p>
                <a:endParaRPr lang="cs-CZ" b="0" dirty="0"/>
              </a:p>
              <a:p>
                <a:endParaRPr lang="en-US" b="0" dirty="0"/>
              </a:p>
            </p:txBody>
          </p:sp>
        </mc:Choice>
        <mc:Fallback xmlns="">
          <p:sp>
            <p:nvSpPr>
              <p:cNvPr id="8" name="Zástupný obsah 7">
                <a:extLst>
                  <a:ext uri="{FF2B5EF4-FFF2-40B4-BE49-F238E27FC236}">
                    <a16:creationId xmlns:a16="http://schemas.microsoft.com/office/drawing/2014/main" id="{4BB4C3CC-6479-4B08-621E-D544D7AFDD45}"/>
                  </a:ext>
                </a:extLst>
              </p:cNvPr>
              <p:cNvSpPr>
                <a:spLocks noGrp="1" noRot="1" noChangeAspect="1" noMove="1" noResize="1" noEditPoints="1" noAdjustHandles="1" noChangeArrowheads="1" noChangeShapeType="1" noTextEdit="1"/>
              </p:cNvSpPr>
              <p:nvPr>
                <p:ph sz="half" idx="2"/>
              </p:nvPr>
            </p:nvSpPr>
            <p:spPr>
              <a:xfrm>
                <a:off x="6172199" y="1592265"/>
                <a:ext cx="5611813" cy="3708944"/>
              </a:xfrm>
              <a:blipFill>
                <a:blip r:embed="rId4"/>
                <a:stretch>
                  <a:fillRect l="-2823" t="-2299"/>
                </a:stretch>
              </a:blipFill>
              <a:ln>
                <a:noFill/>
              </a:ln>
            </p:spPr>
            <p:txBody>
              <a:bodyPr/>
              <a:lstStyle/>
              <a:p>
                <a:r>
                  <a:rPr lang="en-US">
                    <a:noFill/>
                  </a:rPr>
                  <a:t> </a:t>
                </a:r>
              </a:p>
            </p:txBody>
          </p:sp>
        </mc:Fallback>
      </mc:AlternateContent>
      <p:sp>
        <p:nvSpPr>
          <p:cNvPr id="4" name="Zástupný symbol pro datum 3">
            <a:extLst>
              <a:ext uri="{FF2B5EF4-FFF2-40B4-BE49-F238E27FC236}">
                <a16:creationId xmlns:a16="http://schemas.microsoft.com/office/drawing/2014/main" id="{6C2FB1AF-A70A-9297-B8E6-5EA519CC02C4}"/>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80701861-08D4-EA14-496C-21F590EC7B1A}"/>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2C2E252C-A1F5-F968-B304-D1B7D74185FB}"/>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22" name="Skupina 21">
            <a:extLst>
              <a:ext uri="{FF2B5EF4-FFF2-40B4-BE49-F238E27FC236}">
                <a16:creationId xmlns:a16="http://schemas.microsoft.com/office/drawing/2014/main" id="{E7D166E9-3336-F9DD-B1B2-2B964C9E7F34}"/>
              </a:ext>
            </a:extLst>
          </p:cNvPr>
          <p:cNvGrpSpPr/>
          <p:nvPr/>
        </p:nvGrpSpPr>
        <p:grpSpPr>
          <a:xfrm>
            <a:off x="3577331" y="3915673"/>
            <a:ext cx="3477676" cy="1526168"/>
            <a:chOff x="8479439" y="40933"/>
            <a:chExt cx="3477676" cy="1526168"/>
          </a:xfrm>
        </p:grpSpPr>
        <mc:AlternateContent xmlns:mc="http://schemas.openxmlformats.org/markup-compatibility/2006" xmlns:a14="http://schemas.microsoft.com/office/drawing/2010/main">
          <mc:Choice Requires="a14">
            <p:sp>
              <p:nvSpPr>
                <p:cNvPr id="20" name="TextovéPole 19">
                  <a:extLst>
                    <a:ext uri="{FF2B5EF4-FFF2-40B4-BE49-F238E27FC236}">
                      <a16:creationId xmlns:a16="http://schemas.microsoft.com/office/drawing/2014/main" id="{2A445F47-FF2F-5B02-A4AC-22F272D96D33}"/>
                    </a:ext>
                  </a:extLst>
                </p:cNvPr>
                <p:cNvSpPr txBox="1"/>
                <p:nvPr/>
              </p:nvSpPr>
              <p:spPr>
                <a:xfrm>
                  <a:off x="8818304" y="71242"/>
                  <a:ext cx="1716816"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solidFill>
                              <a:srgbClr val="00B050"/>
                            </a:solidFill>
                            <a:latin typeface="Cambria Math" panose="02040503050406030204" pitchFamily="18" charset="0"/>
                          </a:rPr>
                          <m:t>𝑆</m:t>
                        </m:r>
                        <m:d>
                          <m:dPr>
                            <m:ctrlPr>
                              <a:rPr lang="cs-CZ" b="0" i="1" smtClean="0">
                                <a:solidFill>
                                  <a:srgbClr val="00B050"/>
                                </a:solidFill>
                                <a:latin typeface="Cambria Math" panose="02040503050406030204" pitchFamily="18" charset="0"/>
                              </a:rPr>
                            </m:ctrlPr>
                          </m:dPr>
                          <m:e>
                            <m:acc>
                              <m:accPr>
                                <m:chr m:val="⃗"/>
                                <m:ctrlPr>
                                  <a:rPr lang="cs-CZ" b="0" i="1" smtClean="0">
                                    <a:solidFill>
                                      <a:srgbClr val="00B050"/>
                                    </a:solidFill>
                                    <a:latin typeface="Cambria Math" panose="02040503050406030204" pitchFamily="18" charset="0"/>
                                  </a:rPr>
                                </m:ctrlPr>
                              </m:accPr>
                              <m:e>
                                <m:r>
                                  <a:rPr lang="cs-CZ" b="0" i="1" smtClean="0">
                                    <a:solidFill>
                                      <a:srgbClr val="00B050"/>
                                    </a:solidFill>
                                    <a:latin typeface="Cambria Math" panose="02040503050406030204" pitchFamily="18" charset="0"/>
                                  </a:rPr>
                                  <m:t>𝑟</m:t>
                                </m:r>
                              </m:e>
                            </m:acc>
                          </m:e>
                        </m:d>
                        <m:r>
                          <a:rPr lang="cs-CZ" b="0" i="1" smtClean="0">
                            <a:solidFill>
                              <a:srgbClr val="00B050"/>
                            </a:solidFill>
                            <a:latin typeface="Cambria Math" panose="02040503050406030204" pitchFamily="18" charset="0"/>
                          </a:rPr>
                          <m:t>=</m:t>
                        </m:r>
                        <m:r>
                          <a:rPr lang="cs-CZ" b="0" i="1" smtClean="0">
                            <a:solidFill>
                              <a:srgbClr val="00B050"/>
                            </a:solidFill>
                            <a:latin typeface="Cambria Math" panose="02040503050406030204" pitchFamily="18" charset="0"/>
                          </a:rPr>
                          <m:t>𝑐𝑜𝑛𝑠𝑡𝑎𝑛𝑡</m:t>
                        </m:r>
                      </m:oMath>
                    </m:oMathPara>
                  </a14:m>
                  <a:endParaRPr lang="en-US" dirty="0">
                    <a:solidFill>
                      <a:srgbClr val="00B050"/>
                    </a:solidFill>
                  </a:endParaRPr>
                </a:p>
              </p:txBody>
            </p:sp>
          </mc:Choice>
          <mc:Fallback xmlns="">
            <p:sp>
              <p:nvSpPr>
                <p:cNvPr id="20" name="TextovéPole 19">
                  <a:extLst>
                    <a:ext uri="{FF2B5EF4-FFF2-40B4-BE49-F238E27FC236}">
                      <a16:creationId xmlns:a16="http://schemas.microsoft.com/office/drawing/2014/main" id="{2A445F47-FF2F-5B02-A4AC-22F272D96D33}"/>
                    </a:ext>
                  </a:extLst>
                </p:cNvPr>
                <p:cNvSpPr txBox="1">
                  <a:spLocks noRot="1" noChangeAspect="1" noMove="1" noResize="1" noEditPoints="1" noAdjustHandles="1" noChangeArrowheads="1" noChangeShapeType="1" noTextEdit="1"/>
                </p:cNvSpPr>
                <p:nvPr/>
              </p:nvSpPr>
              <p:spPr>
                <a:xfrm>
                  <a:off x="8818304" y="71242"/>
                  <a:ext cx="1716816" cy="276999"/>
                </a:xfrm>
                <a:prstGeom prst="rect">
                  <a:avLst/>
                </a:prstGeom>
                <a:blipFill>
                  <a:blip r:embed="rId5"/>
                  <a:stretch>
                    <a:fillRect l="-2128" t="-43478" r="-2128" b="-108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ovéPole 20">
                  <a:extLst>
                    <a:ext uri="{FF2B5EF4-FFF2-40B4-BE49-F238E27FC236}">
                      <a16:creationId xmlns:a16="http://schemas.microsoft.com/office/drawing/2014/main" id="{EA96214E-BA8F-32FC-04A8-2A30453C9075}"/>
                    </a:ext>
                  </a:extLst>
                </p:cNvPr>
                <p:cNvSpPr txBox="1"/>
                <p:nvPr/>
              </p:nvSpPr>
              <p:spPr>
                <a:xfrm>
                  <a:off x="11297831" y="444486"/>
                  <a:ext cx="481927"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solidFill>
                              <a:srgbClr val="FF0000"/>
                            </a:solidFill>
                            <a:latin typeface="Cambria Math" panose="02040503050406030204" pitchFamily="18" charset="0"/>
                          </a:rPr>
                          <m:t>𝑠</m:t>
                        </m:r>
                        <m:d>
                          <m:dPr>
                            <m:ctrlPr>
                              <a:rPr lang="cs-CZ" b="0" i="1" smtClean="0">
                                <a:solidFill>
                                  <a:srgbClr val="FF0000"/>
                                </a:solidFill>
                                <a:latin typeface="Cambria Math" panose="02040503050406030204" pitchFamily="18" charset="0"/>
                              </a:rPr>
                            </m:ctrlPr>
                          </m:dPr>
                          <m:e>
                            <m:acc>
                              <m:accPr>
                                <m:chr m:val="⃗"/>
                                <m:ctrlPr>
                                  <a:rPr lang="cs-CZ" b="0" i="1" smtClean="0">
                                    <a:solidFill>
                                      <a:srgbClr val="FF0000"/>
                                    </a:solidFill>
                                    <a:latin typeface="Cambria Math" panose="02040503050406030204" pitchFamily="18" charset="0"/>
                                  </a:rPr>
                                </m:ctrlPr>
                              </m:accPr>
                              <m:e>
                                <m:r>
                                  <a:rPr lang="cs-CZ" b="0" i="1" smtClean="0">
                                    <a:solidFill>
                                      <a:srgbClr val="FF0000"/>
                                    </a:solidFill>
                                    <a:latin typeface="Cambria Math" panose="02040503050406030204" pitchFamily="18" charset="0"/>
                                  </a:rPr>
                                  <m:t>𝑟</m:t>
                                </m:r>
                              </m:e>
                            </m:acc>
                          </m:e>
                        </m:d>
                      </m:oMath>
                    </m:oMathPara>
                  </a14:m>
                  <a:endParaRPr lang="en-US" dirty="0">
                    <a:solidFill>
                      <a:srgbClr val="FF0000"/>
                    </a:solidFill>
                  </a:endParaRPr>
                </a:p>
              </p:txBody>
            </p:sp>
          </mc:Choice>
          <mc:Fallback xmlns="">
            <p:sp>
              <p:nvSpPr>
                <p:cNvPr id="21" name="TextovéPole 20">
                  <a:extLst>
                    <a:ext uri="{FF2B5EF4-FFF2-40B4-BE49-F238E27FC236}">
                      <a16:creationId xmlns:a16="http://schemas.microsoft.com/office/drawing/2014/main" id="{EA96214E-BA8F-32FC-04A8-2A30453C9075}"/>
                    </a:ext>
                  </a:extLst>
                </p:cNvPr>
                <p:cNvSpPr txBox="1">
                  <a:spLocks noRot="1" noChangeAspect="1" noMove="1" noResize="1" noEditPoints="1" noAdjustHandles="1" noChangeArrowheads="1" noChangeShapeType="1" noTextEdit="1"/>
                </p:cNvSpPr>
                <p:nvPr/>
              </p:nvSpPr>
              <p:spPr>
                <a:xfrm>
                  <a:off x="11297831" y="444486"/>
                  <a:ext cx="481927" cy="276999"/>
                </a:xfrm>
                <a:prstGeom prst="rect">
                  <a:avLst/>
                </a:prstGeom>
                <a:blipFill>
                  <a:blip r:embed="rId6"/>
                  <a:stretch>
                    <a:fillRect l="-5063" t="-46667" r="-54430" b="-11111"/>
                  </a:stretch>
                </a:blipFill>
              </p:spPr>
              <p:txBody>
                <a:bodyPr/>
                <a:lstStyle/>
                <a:p>
                  <a:r>
                    <a:rPr lang="en-US">
                      <a:noFill/>
                    </a:rPr>
                    <a:t> </a:t>
                  </a:r>
                </a:p>
              </p:txBody>
            </p:sp>
          </mc:Fallback>
        </mc:AlternateContent>
        <p:grpSp>
          <p:nvGrpSpPr>
            <p:cNvPr id="33" name="Skupina 32">
              <a:extLst>
                <a:ext uri="{FF2B5EF4-FFF2-40B4-BE49-F238E27FC236}">
                  <a16:creationId xmlns:a16="http://schemas.microsoft.com/office/drawing/2014/main" id="{1C91530E-339A-16FF-0801-AB6D6E39B871}"/>
                </a:ext>
              </a:extLst>
            </p:cNvPr>
            <p:cNvGrpSpPr/>
            <p:nvPr/>
          </p:nvGrpSpPr>
          <p:grpSpPr>
            <a:xfrm>
              <a:off x="10437284" y="40933"/>
              <a:ext cx="1519831" cy="1270924"/>
              <a:chOff x="4032243" y="2518571"/>
              <a:chExt cx="1519831" cy="1270924"/>
            </a:xfrm>
          </p:grpSpPr>
          <p:grpSp>
            <p:nvGrpSpPr>
              <p:cNvPr id="15" name="Skupina 14">
                <a:extLst>
                  <a:ext uri="{FF2B5EF4-FFF2-40B4-BE49-F238E27FC236}">
                    <a16:creationId xmlns:a16="http://schemas.microsoft.com/office/drawing/2014/main" id="{0CDA2513-DAF5-B3FB-C824-D720343B53BE}"/>
                  </a:ext>
                </a:extLst>
              </p:cNvPr>
              <p:cNvGrpSpPr/>
              <p:nvPr/>
            </p:nvGrpSpPr>
            <p:grpSpPr>
              <a:xfrm>
                <a:off x="4032243" y="2675888"/>
                <a:ext cx="928923" cy="1113607"/>
                <a:chOff x="890337" y="2656288"/>
                <a:chExt cx="928923" cy="1113607"/>
              </a:xfrm>
            </p:grpSpPr>
            <p:sp>
              <p:nvSpPr>
                <p:cNvPr id="11" name="Volný tvar: obrazec 10">
                  <a:extLst>
                    <a:ext uri="{FF2B5EF4-FFF2-40B4-BE49-F238E27FC236}">
                      <a16:creationId xmlns:a16="http://schemas.microsoft.com/office/drawing/2014/main" id="{08E4423E-1D07-4E78-D938-DAF59269204A}"/>
                    </a:ext>
                  </a:extLst>
                </p:cNvPr>
                <p:cNvSpPr/>
                <p:nvPr/>
              </p:nvSpPr>
              <p:spPr>
                <a:xfrm>
                  <a:off x="890337" y="2871537"/>
                  <a:ext cx="698639" cy="898358"/>
                </a:xfrm>
                <a:custGeom>
                  <a:avLst/>
                  <a:gdLst>
                    <a:gd name="connsiteX0" fmla="*/ 0 w 698639"/>
                    <a:gd name="connsiteY0" fmla="*/ 0 h 898358"/>
                    <a:gd name="connsiteX1" fmla="*/ 152400 w 698639"/>
                    <a:gd name="connsiteY1" fmla="*/ 256674 h 898358"/>
                    <a:gd name="connsiteX2" fmla="*/ 481263 w 698639"/>
                    <a:gd name="connsiteY2" fmla="*/ 409074 h 898358"/>
                    <a:gd name="connsiteX3" fmla="*/ 681789 w 698639"/>
                    <a:gd name="connsiteY3" fmla="*/ 697831 h 898358"/>
                    <a:gd name="connsiteX4" fmla="*/ 673768 w 698639"/>
                    <a:gd name="connsiteY4" fmla="*/ 898358 h 898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639" h="898358">
                      <a:moveTo>
                        <a:pt x="0" y="0"/>
                      </a:moveTo>
                      <a:cubicBezTo>
                        <a:pt x="36095" y="94247"/>
                        <a:pt x="72190" y="188495"/>
                        <a:pt x="152400" y="256674"/>
                      </a:cubicBezTo>
                      <a:cubicBezTo>
                        <a:pt x="232611" y="324853"/>
                        <a:pt x="393032" y="335548"/>
                        <a:pt x="481263" y="409074"/>
                      </a:cubicBezTo>
                      <a:cubicBezTo>
                        <a:pt x="569494" y="482600"/>
                        <a:pt x="649705" y="616284"/>
                        <a:pt x="681789" y="697831"/>
                      </a:cubicBezTo>
                      <a:cubicBezTo>
                        <a:pt x="713873" y="779378"/>
                        <a:pt x="693820" y="838868"/>
                        <a:pt x="673768" y="898358"/>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Volný tvar: obrazec 11">
                  <a:extLst>
                    <a:ext uri="{FF2B5EF4-FFF2-40B4-BE49-F238E27FC236}">
                      <a16:creationId xmlns:a16="http://schemas.microsoft.com/office/drawing/2014/main" id="{0285F95F-85E1-1785-CD04-191322460E65}"/>
                    </a:ext>
                  </a:extLst>
                </p:cNvPr>
                <p:cNvSpPr/>
                <p:nvPr/>
              </p:nvSpPr>
              <p:spPr>
                <a:xfrm>
                  <a:off x="964155" y="2780928"/>
                  <a:ext cx="698639" cy="898358"/>
                </a:xfrm>
                <a:custGeom>
                  <a:avLst/>
                  <a:gdLst>
                    <a:gd name="connsiteX0" fmla="*/ 0 w 698639"/>
                    <a:gd name="connsiteY0" fmla="*/ 0 h 898358"/>
                    <a:gd name="connsiteX1" fmla="*/ 152400 w 698639"/>
                    <a:gd name="connsiteY1" fmla="*/ 256674 h 898358"/>
                    <a:gd name="connsiteX2" fmla="*/ 481263 w 698639"/>
                    <a:gd name="connsiteY2" fmla="*/ 409074 h 898358"/>
                    <a:gd name="connsiteX3" fmla="*/ 681789 w 698639"/>
                    <a:gd name="connsiteY3" fmla="*/ 697831 h 898358"/>
                    <a:gd name="connsiteX4" fmla="*/ 673768 w 698639"/>
                    <a:gd name="connsiteY4" fmla="*/ 898358 h 898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639" h="898358">
                      <a:moveTo>
                        <a:pt x="0" y="0"/>
                      </a:moveTo>
                      <a:cubicBezTo>
                        <a:pt x="36095" y="94247"/>
                        <a:pt x="72190" y="188495"/>
                        <a:pt x="152400" y="256674"/>
                      </a:cubicBezTo>
                      <a:cubicBezTo>
                        <a:pt x="232611" y="324853"/>
                        <a:pt x="393032" y="335548"/>
                        <a:pt x="481263" y="409074"/>
                      </a:cubicBezTo>
                      <a:cubicBezTo>
                        <a:pt x="569494" y="482600"/>
                        <a:pt x="649705" y="616284"/>
                        <a:pt x="681789" y="697831"/>
                      </a:cubicBezTo>
                      <a:cubicBezTo>
                        <a:pt x="713873" y="779378"/>
                        <a:pt x="693820" y="838868"/>
                        <a:pt x="673768" y="898358"/>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Volný tvar: obrazec 12">
                  <a:extLst>
                    <a:ext uri="{FF2B5EF4-FFF2-40B4-BE49-F238E27FC236}">
                      <a16:creationId xmlns:a16="http://schemas.microsoft.com/office/drawing/2014/main" id="{2FC3E2DA-3874-AE65-F2B5-4DC4F410B49F}"/>
                    </a:ext>
                  </a:extLst>
                </p:cNvPr>
                <p:cNvSpPr/>
                <p:nvPr/>
              </p:nvSpPr>
              <p:spPr>
                <a:xfrm>
                  <a:off x="1049587" y="2718608"/>
                  <a:ext cx="698639" cy="898358"/>
                </a:xfrm>
                <a:custGeom>
                  <a:avLst/>
                  <a:gdLst>
                    <a:gd name="connsiteX0" fmla="*/ 0 w 698639"/>
                    <a:gd name="connsiteY0" fmla="*/ 0 h 898358"/>
                    <a:gd name="connsiteX1" fmla="*/ 152400 w 698639"/>
                    <a:gd name="connsiteY1" fmla="*/ 256674 h 898358"/>
                    <a:gd name="connsiteX2" fmla="*/ 481263 w 698639"/>
                    <a:gd name="connsiteY2" fmla="*/ 409074 h 898358"/>
                    <a:gd name="connsiteX3" fmla="*/ 681789 w 698639"/>
                    <a:gd name="connsiteY3" fmla="*/ 697831 h 898358"/>
                    <a:gd name="connsiteX4" fmla="*/ 673768 w 698639"/>
                    <a:gd name="connsiteY4" fmla="*/ 898358 h 898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639" h="898358">
                      <a:moveTo>
                        <a:pt x="0" y="0"/>
                      </a:moveTo>
                      <a:cubicBezTo>
                        <a:pt x="36095" y="94247"/>
                        <a:pt x="72190" y="188495"/>
                        <a:pt x="152400" y="256674"/>
                      </a:cubicBezTo>
                      <a:cubicBezTo>
                        <a:pt x="232611" y="324853"/>
                        <a:pt x="393032" y="335548"/>
                        <a:pt x="481263" y="409074"/>
                      </a:cubicBezTo>
                      <a:cubicBezTo>
                        <a:pt x="569494" y="482600"/>
                        <a:pt x="649705" y="616284"/>
                        <a:pt x="681789" y="697831"/>
                      </a:cubicBezTo>
                      <a:cubicBezTo>
                        <a:pt x="713873" y="779378"/>
                        <a:pt x="693820" y="838868"/>
                        <a:pt x="673768" y="898358"/>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Volný tvar: obrazec 13">
                  <a:extLst>
                    <a:ext uri="{FF2B5EF4-FFF2-40B4-BE49-F238E27FC236}">
                      <a16:creationId xmlns:a16="http://schemas.microsoft.com/office/drawing/2014/main" id="{8DFEE5EE-D099-3FBF-3C3F-D4D3E9F6D4AF}"/>
                    </a:ext>
                  </a:extLst>
                </p:cNvPr>
                <p:cNvSpPr/>
                <p:nvPr/>
              </p:nvSpPr>
              <p:spPr>
                <a:xfrm>
                  <a:off x="1120621" y="2656288"/>
                  <a:ext cx="698639" cy="898358"/>
                </a:xfrm>
                <a:custGeom>
                  <a:avLst/>
                  <a:gdLst>
                    <a:gd name="connsiteX0" fmla="*/ 0 w 698639"/>
                    <a:gd name="connsiteY0" fmla="*/ 0 h 898358"/>
                    <a:gd name="connsiteX1" fmla="*/ 152400 w 698639"/>
                    <a:gd name="connsiteY1" fmla="*/ 256674 h 898358"/>
                    <a:gd name="connsiteX2" fmla="*/ 481263 w 698639"/>
                    <a:gd name="connsiteY2" fmla="*/ 409074 h 898358"/>
                    <a:gd name="connsiteX3" fmla="*/ 681789 w 698639"/>
                    <a:gd name="connsiteY3" fmla="*/ 697831 h 898358"/>
                    <a:gd name="connsiteX4" fmla="*/ 673768 w 698639"/>
                    <a:gd name="connsiteY4" fmla="*/ 898358 h 898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639" h="898358">
                      <a:moveTo>
                        <a:pt x="0" y="0"/>
                      </a:moveTo>
                      <a:cubicBezTo>
                        <a:pt x="36095" y="94247"/>
                        <a:pt x="72190" y="188495"/>
                        <a:pt x="152400" y="256674"/>
                      </a:cubicBezTo>
                      <a:cubicBezTo>
                        <a:pt x="232611" y="324853"/>
                        <a:pt x="393032" y="335548"/>
                        <a:pt x="481263" y="409074"/>
                      </a:cubicBezTo>
                      <a:cubicBezTo>
                        <a:pt x="569494" y="482600"/>
                        <a:pt x="649705" y="616284"/>
                        <a:pt x="681789" y="697831"/>
                      </a:cubicBezTo>
                      <a:cubicBezTo>
                        <a:pt x="713873" y="779378"/>
                        <a:pt x="693820" y="838868"/>
                        <a:pt x="673768" y="898358"/>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Volný tvar: obrazec 17">
                <a:extLst>
                  <a:ext uri="{FF2B5EF4-FFF2-40B4-BE49-F238E27FC236}">
                    <a16:creationId xmlns:a16="http://schemas.microsoft.com/office/drawing/2014/main" id="{A0C4F7FE-7876-5F5C-F2D9-E2173E847004}"/>
                  </a:ext>
                </a:extLst>
              </p:cNvPr>
              <p:cNvSpPr/>
              <p:nvPr/>
            </p:nvSpPr>
            <p:spPr>
              <a:xfrm>
                <a:off x="4191493" y="2675888"/>
                <a:ext cx="1360581" cy="1096592"/>
              </a:xfrm>
              <a:custGeom>
                <a:avLst/>
                <a:gdLst>
                  <a:gd name="connsiteX0" fmla="*/ 0 w 625642"/>
                  <a:gd name="connsiteY0" fmla="*/ 537410 h 537410"/>
                  <a:gd name="connsiteX1" fmla="*/ 200526 w 625642"/>
                  <a:gd name="connsiteY1" fmla="*/ 224589 h 537410"/>
                  <a:gd name="connsiteX2" fmla="*/ 625642 w 625642"/>
                  <a:gd name="connsiteY2" fmla="*/ 0 h 537410"/>
                </a:gdLst>
                <a:ahLst/>
                <a:cxnLst>
                  <a:cxn ang="0">
                    <a:pos x="connsiteX0" y="connsiteY0"/>
                  </a:cxn>
                  <a:cxn ang="0">
                    <a:pos x="connsiteX1" y="connsiteY1"/>
                  </a:cxn>
                  <a:cxn ang="0">
                    <a:pos x="connsiteX2" y="connsiteY2"/>
                  </a:cxn>
                </a:cxnLst>
                <a:rect l="l" t="t" r="r" b="b"/>
                <a:pathLst>
                  <a:path w="625642" h="537410">
                    <a:moveTo>
                      <a:pt x="0" y="537410"/>
                    </a:moveTo>
                    <a:cubicBezTo>
                      <a:pt x="48126" y="425783"/>
                      <a:pt x="96252" y="314157"/>
                      <a:pt x="200526" y="224589"/>
                    </a:cubicBezTo>
                    <a:cubicBezTo>
                      <a:pt x="304800" y="135021"/>
                      <a:pt x="516021" y="41442"/>
                      <a:pt x="62564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Přímá spojnice se šipkou 22">
                <a:extLst>
                  <a:ext uri="{FF2B5EF4-FFF2-40B4-BE49-F238E27FC236}">
                    <a16:creationId xmlns:a16="http://schemas.microsoft.com/office/drawing/2014/main" id="{14001E60-35F3-EA0E-8C78-1D5676CE8C7F}"/>
                  </a:ext>
                </a:extLst>
              </p:cNvPr>
              <p:cNvCxnSpPr>
                <a:cxnSpLocks/>
              </p:cNvCxnSpPr>
              <p:nvPr/>
            </p:nvCxnSpPr>
            <p:spPr>
              <a:xfrm flipV="1">
                <a:off x="4711189" y="2585279"/>
                <a:ext cx="742912" cy="47584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ovéPole 24">
                    <a:extLst>
                      <a:ext uri="{FF2B5EF4-FFF2-40B4-BE49-F238E27FC236}">
                        <a16:creationId xmlns:a16="http://schemas.microsoft.com/office/drawing/2014/main" id="{03D57D30-C6D9-C343-1AF1-538F574D0C21}"/>
                      </a:ext>
                    </a:extLst>
                  </p:cNvPr>
                  <p:cNvSpPr txBox="1"/>
                  <p:nvPr/>
                </p:nvSpPr>
                <p:spPr>
                  <a:xfrm>
                    <a:off x="4944387" y="2518571"/>
                    <a:ext cx="197490" cy="317972"/>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acc>
                            <m:accPr>
                              <m:chr m:val="⃗"/>
                              <m:ctrlPr>
                                <a:rPr lang="cs-CZ" b="0" i="1" smtClean="0">
                                  <a:solidFill>
                                    <a:schemeClr val="tx2"/>
                                  </a:solidFill>
                                  <a:latin typeface="Cambria Math" panose="02040503050406030204" pitchFamily="18" charset="0"/>
                                </a:rPr>
                              </m:ctrlPr>
                            </m:accPr>
                            <m:e>
                              <m:r>
                                <a:rPr lang="cs-CZ" b="0" i="1" smtClean="0">
                                  <a:solidFill>
                                    <a:schemeClr val="tx2"/>
                                  </a:solidFill>
                                  <a:latin typeface="Cambria Math" panose="02040503050406030204" pitchFamily="18" charset="0"/>
                                </a:rPr>
                                <m:t>𝑘</m:t>
                              </m:r>
                            </m:e>
                          </m:acc>
                        </m:oMath>
                      </m:oMathPara>
                    </a14:m>
                    <a:endParaRPr lang="en-US" dirty="0">
                      <a:solidFill>
                        <a:schemeClr val="tx2"/>
                      </a:solidFill>
                    </a:endParaRPr>
                  </a:p>
                </p:txBody>
              </p:sp>
            </mc:Choice>
            <mc:Fallback xmlns="">
              <p:sp>
                <p:nvSpPr>
                  <p:cNvPr id="25" name="TextovéPole 24">
                    <a:extLst>
                      <a:ext uri="{FF2B5EF4-FFF2-40B4-BE49-F238E27FC236}">
                        <a16:creationId xmlns:a16="http://schemas.microsoft.com/office/drawing/2014/main" id="{03D57D30-C6D9-C343-1AF1-538F574D0C21}"/>
                      </a:ext>
                    </a:extLst>
                  </p:cNvPr>
                  <p:cNvSpPr txBox="1">
                    <a:spLocks noRot="1" noChangeAspect="1" noMove="1" noResize="1" noEditPoints="1" noAdjustHandles="1" noChangeArrowheads="1" noChangeShapeType="1" noTextEdit="1"/>
                  </p:cNvSpPr>
                  <p:nvPr/>
                </p:nvSpPr>
                <p:spPr>
                  <a:xfrm>
                    <a:off x="4944387" y="2518571"/>
                    <a:ext cx="197490" cy="317972"/>
                  </a:xfrm>
                  <a:prstGeom prst="rect">
                    <a:avLst/>
                  </a:prstGeom>
                  <a:blipFill>
                    <a:blip r:embed="rId7"/>
                    <a:stretch>
                      <a:fillRect l="-28125" r="-25000" b="-9615"/>
                    </a:stretch>
                  </a:blipFill>
                </p:spPr>
                <p:txBody>
                  <a:bodyPr/>
                  <a:lstStyle/>
                  <a:p>
                    <a:r>
                      <a:rPr lang="en-US">
                        <a:noFill/>
                      </a:rPr>
                      <a:t> </a:t>
                    </a:r>
                  </a:p>
                </p:txBody>
              </p:sp>
            </mc:Fallback>
          </mc:AlternateContent>
        </p:grpSp>
        <p:sp>
          <p:nvSpPr>
            <p:cNvPr id="27" name="TextovéPole 26">
              <a:extLst>
                <a:ext uri="{FF2B5EF4-FFF2-40B4-BE49-F238E27FC236}">
                  <a16:creationId xmlns:a16="http://schemas.microsoft.com/office/drawing/2014/main" id="{2FE03358-849C-14D4-6BF4-62E091E447D5}"/>
                </a:ext>
              </a:extLst>
            </p:cNvPr>
            <p:cNvSpPr txBox="1"/>
            <p:nvPr/>
          </p:nvSpPr>
          <p:spPr>
            <a:xfrm>
              <a:off x="8479439" y="708798"/>
              <a:ext cx="2244204" cy="276999"/>
            </a:xfrm>
            <a:prstGeom prst="rect">
              <a:avLst/>
            </a:prstGeom>
            <a:noFill/>
          </p:spPr>
          <p:txBody>
            <a:bodyPr wrap="none" lIns="0" tIns="0" rIns="0" bIns="0" rtlCol="0">
              <a:spAutoFit/>
            </a:bodyPr>
            <a:lstStyle/>
            <a:p>
              <a:pPr algn="l"/>
              <a:r>
                <a:rPr lang="en-US" i="1" dirty="0">
                  <a:solidFill>
                    <a:srgbClr val="00B050"/>
                  </a:solidFill>
                </a:rPr>
                <a:t>Path</a:t>
              </a:r>
              <a:r>
                <a:rPr lang="en-GB" i="1" dirty="0">
                  <a:solidFill>
                    <a:srgbClr val="00B050"/>
                  </a:solidFill>
                </a:rPr>
                <a:t> of the wavefront </a:t>
              </a:r>
              <a:endParaRPr lang="en-US" i="1" dirty="0">
                <a:solidFill>
                  <a:srgbClr val="00B050"/>
                </a:solidFill>
              </a:endParaRPr>
            </a:p>
          </p:txBody>
        </p:sp>
        <p:sp>
          <p:nvSpPr>
            <p:cNvPr id="28" name="TextovéPole 27">
              <a:extLst>
                <a:ext uri="{FF2B5EF4-FFF2-40B4-BE49-F238E27FC236}">
                  <a16:creationId xmlns:a16="http://schemas.microsoft.com/office/drawing/2014/main" id="{52EE0606-1DD5-8E2D-4B63-B0D9C5813BBF}"/>
                </a:ext>
              </a:extLst>
            </p:cNvPr>
            <p:cNvSpPr txBox="1"/>
            <p:nvPr/>
          </p:nvSpPr>
          <p:spPr>
            <a:xfrm>
              <a:off x="9467060" y="1290102"/>
              <a:ext cx="1564531" cy="276999"/>
            </a:xfrm>
            <a:prstGeom prst="rect">
              <a:avLst/>
            </a:prstGeom>
            <a:noFill/>
          </p:spPr>
          <p:txBody>
            <a:bodyPr wrap="none" lIns="0" tIns="0" rIns="0" bIns="0" rtlCol="0">
              <a:spAutoFit/>
            </a:bodyPr>
            <a:lstStyle/>
            <a:p>
              <a:pPr algn="l"/>
              <a:r>
                <a:rPr lang="en-US" i="1" dirty="0">
                  <a:solidFill>
                    <a:srgbClr val="FF0000"/>
                  </a:solidFill>
                </a:rPr>
                <a:t>Path</a:t>
              </a:r>
              <a:r>
                <a:rPr lang="en-GB" i="1" dirty="0">
                  <a:solidFill>
                    <a:srgbClr val="FF0000"/>
                  </a:solidFill>
                </a:rPr>
                <a:t> of the </a:t>
              </a:r>
              <a:r>
                <a:rPr lang="en-US" i="1" dirty="0">
                  <a:solidFill>
                    <a:srgbClr val="FF0000"/>
                  </a:solidFill>
                </a:rPr>
                <a:t>ray</a:t>
              </a:r>
              <a:r>
                <a:rPr lang="en-GB" i="1" dirty="0">
                  <a:solidFill>
                    <a:srgbClr val="FF0000"/>
                  </a:solidFill>
                </a:rPr>
                <a:t> </a:t>
              </a:r>
              <a:endParaRPr lang="en-US" i="1" dirty="0">
                <a:solidFill>
                  <a:srgbClr val="FF0000"/>
                </a:solidFill>
              </a:endParaRPr>
            </a:p>
          </p:txBody>
        </p:sp>
      </p:grpSp>
      <p:sp>
        <p:nvSpPr>
          <p:cNvPr id="35" name="Zástupný obsah 7">
            <a:extLst>
              <a:ext uri="{FF2B5EF4-FFF2-40B4-BE49-F238E27FC236}">
                <a16:creationId xmlns:a16="http://schemas.microsoft.com/office/drawing/2014/main" id="{9DDDB429-FE8F-5891-5416-520F8D06F009}"/>
              </a:ext>
            </a:extLst>
          </p:cNvPr>
          <p:cNvSpPr txBox="1">
            <a:spLocks/>
          </p:cNvSpPr>
          <p:nvPr/>
        </p:nvSpPr>
        <p:spPr>
          <a:xfrm>
            <a:off x="407988" y="5437247"/>
            <a:ext cx="11376024" cy="802108"/>
          </a:xfrm>
          <a:prstGeom prst="rect">
            <a:avLst/>
          </a:prstGeom>
          <a:ln>
            <a:noFill/>
          </a:ln>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0"/>
              </a:spcAft>
              <a:buFont typeface="Arial" panose="020B0604020202020204" pitchFamily="34" charset="0"/>
              <a:buChar char="•"/>
            </a:pPr>
            <a:r>
              <a:rPr lang="en-GB" sz="1800" b="0" dirty="0"/>
              <a:t>Both approaches provide the same solutions</a:t>
            </a:r>
            <a:endParaRPr lang="cs-CZ" sz="1800" b="0" dirty="0"/>
          </a:p>
          <a:p>
            <a:pPr marL="285750" indent="-285750">
              <a:lnSpc>
                <a:spcPct val="100000"/>
              </a:lnSpc>
              <a:spcBef>
                <a:spcPts val="0"/>
              </a:spcBef>
              <a:spcAft>
                <a:spcPts val="0"/>
              </a:spcAft>
              <a:buFont typeface="Arial" panose="020B0604020202020204" pitchFamily="34" charset="0"/>
              <a:buChar char="•"/>
            </a:pPr>
            <a:r>
              <a:rPr lang="en-GB" sz="1800" dirty="0"/>
              <a:t>In both cases, the result is the trajectory of the </a:t>
            </a:r>
            <a:r>
              <a:rPr lang="cs-CZ" sz="1800" dirty="0" err="1"/>
              <a:t>ray</a:t>
            </a:r>
            <a:r>
              <a:rPr lang="en-GB" sz="1800" dirty="0"/>
              <a:t>. However, information about the optical intensity distribution is not obtained. </a:t>
            </a:r>
            <a:endParaRPr lang="cs-CZ" sz="1800" dirty="0"/>
          </a:p>
          <a:p>
            <a:pPr>
              <a:lnSpc>
                <a:spcPct val="100000"/>
              </a:lnSpc>
              <a:spcBef>
                <a:spcPts val="0"/>
              </a:spcBef>
              <a:spcAft>
                <a:spcPts val="0"/>
              </a:spcAft>
            </a:pPr>
            <a:endParaRPr lang="en-US" b="0" dirty="0"/>
          </a:p>
        </p:txBody>
      </p:sp>
      <mc:AlternateContent xmlns:mc="http://schemas.openxmlformats.org/markup-compatibility/2006" xmlns:a14="http://schemas.microsoft.com/office/drawing/2010/main">
        <mc:Choice Requires="a14">
          <p:sp>
            <p:nvSpPr>
              <p:cNvPr id="2" name="TextovéPole 1">
                <a:extLst>
                  <a:ext uri="{FF2B5EF4-FFF2-40B4-BE49-F238E27FC236}">
                    <a16:creationId xmlns:a16="http://schemas.microsoft.com/office/drawing/2014/main" id="{383006AD-0029-0156-4DAC-684F90CD41B4}"/>
                  </a:ext>
                </a:extLst>
              </p:cNvPr>
              <p:cNvSpPr txBox="1"/>
              <p:nvPr/>
            </p:nvSpPr>
            <p:spPr>
              <a:xfrm>
                <a:off x="1559496" y="2818747"/>
                <a:ext cx="1302921"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p>
                        <m:sSupPr>
                          <m:ctrlPr>
                            <a:rPr lang="cs-CZ" sz="2000" b="0" i="1" smtClean="0">
                              <a:latin typeface="Cambria Math" panose="02040503050406030204" pitchFamily="18" charset="0"/>
                            </a:rPr>
                          </m:ctrlPr>
                        </m:sSupPr>
                        <m:e>
                          <m:d>
                            <m:dPr>
                              <m:ctrlPr>
                                <a:rPr lang="cs-CZ" sz="2000" b="0" i="1" smtClean="0">
                                  <a:latin typeface="Cambria Math" panose="02040503050406030204" pitchFamily="18" charset="0"/>
                                </a:rPr>
                              </m:ctrlPr>
                            </m:dPr>
                            <m:e>
                              <m:r>
                                <m:rPr>
                                  <m:sty m:val="p"/>
                                </m:rPr>
                                <a:rPr lang="cs-CZ" sz="2000" b="0" i="0" smtClean="0">
                                  <a:latin typeface="Cambria Math" panose="02040503050406030204" pitchFamily="18" charset="0"/>
                                </a:rPr>
                                <m:t>∇</m:t>
                              </m:r>
                              <m:r>
                                <a:rPr lang="cs-CZ" sz="2000" b="0" i="1" smtClean="0">
                                  <a:latin typeface="Cambria Math" panose="02040503050406030204" pitchFamily="18" charset="0"/>
                                </a:rPr>
                                <m:t>𝑆</m:t>
                              </m:r>
                            </m:e>
                          </m:d>
                        </m:e>
                        <m:sup>
                          <m:r>
                            <a:rPr lang="cs-CZ" sz="2000" b="0" i="1" smtClean="0">
                              <a:latin typeface="Cambria Math" panose="02040503050406030204" pitchFamily="18" charset="0"/>
                            </a:rPr>
                            <m:t>2</m:t>
                          </m:r>
                        </m:sup>
                      </m:sSup>
                      <m:r>
                        <a:rPr lang="cs-CZ" sz="2000" b="0" i="1" smtClean="0">
                          <a:latin typeface="Cambria Math" panose="02040503050406030204" pitchFamily="18" charset="0"/>
                        </a:rPr>
                        <m:t>=</m:t>
                      </m:r>
                      <m:sSup>
                        <m:sSupPr>
                          <m:ctrlPr>
                            <a:rPr lang="cs-CZ" sz="2000" b="0" i="1" smtClean="0">
                              <a:latin typeface="Cambria Math" panose="02040503050406030204" pitchFamily="18" charset="0"/>
                            </a:rPr>
                          </m:ctrlPr>
                        </m:sSupPr>
                        <m:e>
                          <m:r>
                            <a:rPr lang="cs-CZ" sz="2000" b="0" i="1" smtClean="0">
                              <a:latin typeface="Cambria Math" panose="02040503050406030204" pitchFamily="18" charset="0"/>
                            </a:rPr>
                            <m:t>𝑛</m:t>
                          </m:r>
                        </m:e>
                        <m:sup>
                          <m:r>
                            <a:rPr lang="cs-CZ" sz="2000" b="0" i="1" smtClean="0">
                              <a:latin typeface="Cambria Math" panose="02040503050406030204" pitchFamily="18" charset="0"/>
                            </a:rPr>
                            <m:t>2</m:t>
                          </m:r>
                        </m:sup>
                      </m:sSup>
                    </m:oMath>
                  </m:oMathPara>
                </a14:m>
                <a:endParaRPr lang="en-US" sz="1600" dirty="0"/>
              </a:p>
            </p:txBody>
          </p:sp>
        </mc:Choice>
        <mc:Fallback xmlns="">
          <p:sp>
            <p:nvSpPr>
              <p:cNvPr id="2" name="TextovéPole 1">
                <a:extLst>
                  <a:ext uri="{FF2B5EF4-FFF2-40B4-BE49-F238E27FC236}">
                    <a16:creationId xmlns:a16="http://schemas.microsoft.com/office/drawing/2014/main" id="{383006AD-0029-0156-4DAC-684F90CD41B4}"/>
                  </a:ext>
                </a:extLst>
              </p:cNvPr>
              <p:cNvSpPr txBox="1">
                <a:spLocks noRot="1" noChangeAspect="1" noMove="1" noResize="1" noEditPoints="1" noAdjustHandles="1" noChangeArrowheads="1" noChangeShapeType="1" noTextEdit="1"/>
              </p:cNvSpPr>
              <p:nvPr/>
            </p:nvSpPr>
            <p:spPr>
              <a:xfrm>
                <a:off x="1559496" y="2818747"/>
                <a:ext cx="1302921" cy="307777"/>
              </a:xfrm>
              <a:prstGeom prst="rect">
                <a:avLst/>
              </a:prstGeom>
              <a:blipFill>
                <a:blip r:embed="rId8"/>
                <a:stretch>
                  <a:fillRect r="-935" b="-980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ovéPole 8">
                <a:extLst>
                  <a:ext uri="{FF2B5EF4-FFF2-40B4-BE49-F238E27FC236}">
                    <a16:creationId xmlns:a16="http://schemas.microsoft.com/office/drawing/2014/main" id="{9EFA03FE-3028-AA92-11D1-0B247C9E0918}"/>
                  </a:ext>
                </a:extLst>
              </p:cNvPr>
              <p:cNvSpPr txBox="1"/>
              <p:nvPr/>
            </p:nvSpPr>
            <p:spPr>
              <a:xfrm>
                <a:off x="1528135" y="4497989"/>
                <a:ext cx="1777859" cy="6915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r>
                            <m:rPr>
                              <m:sty m:val="p"/>
                            </m:rPr>
                            <a:rPr lang="cs-CZ" sz="2000" b="0" i="0" smtClean="0">
                              <a:latin typeface="Cambria Math" panose="02040503050406030204" pitchFamily="18" charset="0"/>
                            </a:rPr>
                            <m:t>d</m:t>
                          </m:r>
                        </m:num>
                        <m:den>
                          <m:r>
                            <m:rPr>
                              <m:sty m:val="p"/>
                            </m:rPr>
                            <a:rPr lang="cs-CZ" sz="2000" b="0" i="0" smtClean="0">
                              <a:latin typeface="Cambria Math" panose="02040503050406030204" pitchFamily="18" charset="0"/>
                            </a:rPr>
                            <m:t>d</m:t>
                          </m:r>
                          <m:r>
                            <a:rPr lang="cs-CZ" sz="2000" b="0" i="1" smtClean="0">
                              <a:latin typeface="Cambria Math" panose="02040503050406030204" pitchFamily="18" charset="0"/>
                            </a:rPr>
                            <m:t>𝑠</m:t>
                          </m:r>
                        </m:den>
                      </m:f>
                      <m:d>
                        <m:dPr>
                          <m:ctrlPr>
                            <a:rPr lang="en-US" sz="2000" i="1" smtClean="0">
                              <a:latin typeface="Cambria Math" panose="02040503050406030204" pitchFamily="18" charset="0"/>
                            </a:rPr>
                          </m:ctrlPr>
                        </m:dPr>
                        <m:e>
                          <m:r>
                            <a:rPr lang="cs-CZ" sz="2000" b="0" i="1" smtClean="0">
                              <a:latin typeface="Cambria Math" panose="02040503050406030204" pitchFamily="18" charset="0"/>
                            </a:rPr>
                            <m:t>𝑛</m:t>
                          </m:r>
                          <m:f>
                            <m:fPr>
                              <m:ctrlPr>
                                <a:rPr lang="en-US" sz="2000" i="1">
                                  <a:latin typeface="Cambria Math" panose="02040503050406030204" pitchFamily="18" charset="0"/>
                                </a:rPr>
                              </m:ctrlPr>
                            </m:fPr>
                            <m:num>
                              <m:r>
                                <m:rPr>
                                  <m:sty m:val="p"/>
                                </m:rPr>
                                <a:rPr lang="cs-CZ" sz="2000" b="0" i="0" smtClean="0">
                                  <a:latin typeface="Cambria Math" panose="02040503050406030204" pitchFamily="18" charset="0"/>
                                </a:rPr>
                                <m:t>d</m:t>
                              </m:r>
                              <m:acc>
                                <m:accPr>
                                  <m:chr m:val="⃗"/>
                                  <m:ctrlPr>
                                    <a:rPr lang="cs-CZ" sz="2000" b="0" i="1" smtClean="0">
                                      <a:latin typeface="Cambria Math" panose="02040503050406030204" pitchFamily="18" charset="0"/>
                                    </a:rPr>
                                  </m:ctrlPr>
                                </m:accPr>
                                <m:e>
                                  <m:r>
                                    <a:rPr lang="cs-CZ" sz="2000" b="0" i="1" smtClean="0">
                                      <a:latin typeface="Cambria Math" panose="02040503050406030204" pitchFamily="18" charset="0"/>
                                    </a:rPr>
                                    <m:t>𝑟</m:t>
                                  </m:r>
                                </m:e>
                              </m:acc>
                            </m:num>
                            <m:den>
                              <m:r>
                                <m:rPr>
                                  <m:sty m:val="p"/>
                                </m:rPr>
                                <a:rPr lang="cs-CZ" sz="2000">
                                  <a:latin typeface="Cambria Math" panose="02040503050406030204" pitchFamily="18" charset="0"/>
                                </a:rPr>
                                <m:t>d</m:t>
                              </m:r>
                              <m:r>
                                <a:rPr lang="cs-CZ" sz="2000" i="1">
                                  <a:latin typeface="Cambria Math" panose="02040503050406030204" pitchFamily="18" charset="0"/>
                                </a:rPr>
                                <m:t>𝑠</m:t>
                              </m:r>
                            </m:den>
                          </m:f>
                        </m:e>
                      </m:d>
                      <m:r>
                        <a:rPr lang="cs-CZ" sz="2000" b="0" i="0" smtClean="0">
                          <a:latin typeface="Cambria Math" panose="02040503050406030204" pitchFamily="18" charset="0"/>
                        </a:rPr>
                        <m:t>=</m:t>
                      </m:r>
                      <m:r>
                        <m:rPr>
                          <m:sty m:val="p"/>
                        </m:rPr>
                        <a:rPr lang="cs-CZ" sz="2000" b="0" i="0" smtClean="0">
                          <a:latin typeface="Cambria Math" panose="02040503050406030204" pitchFamily="18" charset="0"/>
                        </a:rPr>
                        <m:t>∇</m:t>
                      </m:r>
                      <m:r>
                        <a:rPr lang="cs-CZ" sz="2000" b="0" i="1" smtClean="0">
                          <a:latin typeface="Cambria Math" panose="02040503050406030204" pitchFamily="18" charset="0"/>
                        </a:rPr>
                        <m:t>𝑛</m:t>
                      </m:r>
                    </m:oMath>
                  </m:oMathPara>
                </a14:m>
                <a:endParaRPr lang="en-US" sz="2000" dirty="0"/>
              </a:p>
            </p:txBody>
          </p:sp>
        </mc:Choice>
        <mc:Fallback>
          <p:sp>
            <p:nvSpPr>
              <p:cNvPr id="9" name="TextovéPole 8">
                <a:extLst>
                  <a:ext uri="{FF2B5EF4-FFF2-40B4-BE49-F238E27FC236}">
                    <a16:creationId xmlns:a16="http://schemas.microsoft.com/office/drawing/2014/main" id="{9EFA03FE-3028-AA92-11D1-0B247C9E0918}"/>
                  </a:ext>
                </a:extLst>
              </p:cNvPr>
              <p:cNvSpPr txBox="1">
                <a:spLocks noRot="1" noChangeAspect="1" noMove="1" noResize="1" noEditPoints="1" noAdjustHandles="1" noChangeArrowheads="1" noChangeShapeType="1" noTextEdit="1"/>
              </p:cNvSpPr>
              <p:nvPr/>
            </p:nvSpPr>
            <p:spPr>
              <a:xfrm>
                <a:off x="1528135" y="4497989"/>
                <a:ext cx="1777859" cy="691536"/>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ovéPole 9">
                <a:extLst>
                  <a:ext uri="{FF2B5EF4-FFF2-40B4-BE49-F238E27FC236}">
                    <a16:creationId xmlns:a16="http://schemas.microsoft.com/office/drawing/2014/main" id="{E87C70D4-6614-3B96-ED54-C4A0095A555C}"/>
                  </a:ext>
                </a:extLst>
              </p:cNvPr>
              <p:cNvSpPr txBox="1"/>
              <p:nvPr/>
            </p:nvSpPr>
            <p:spPr>
              <a:xfrm>
                <a:off x="8534746" y="3921428"/>
                <a:ext cx="886718" cy="5958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cs-CZ" i="1" smtClean="0">
                              <a:latin typeface="Cambria Math" panose="02040503050406030204" pitchFamily="18" charset="0"/>
                            </a:rPr>
                          </m:ctrlPr>
                        </m:fPr>
                        <m:num>
                          <m:r>
                            <m:rPr>
                              <m:sty m:val="p"/>
                            </m:rPr>
                            <a:rPr lang="cs-CZ">
                              <a:latin typeface="Cambria Math" panose="02040503050406030204" pitchFamily="18" charset="0"/>
                            </a:rPr>
                            <m:t>d</m:t>
                          </m:r>
                          <m:acc>
                            <m:accPr>
                              <m:chr m:val="⃗"/>
                              <m:ctrlPr>
                                <a:rPr lang="cs-CZ" i="1">
                                  <a:latin typeface="Cambria Math" panose="02040503050406030204" pitchFamily="18" charset="0"/>
                                </a:rPr>
                              </m:ctrlPr>
                            </m:accPr>
                            <m:e>
                              <m:r>
                                <a:rPr lang="cs-CZ" i="1">
                                  <a:latin typeface="Cambria Math" panose="02040503050406030204" pitchFamily="18" charset="0"/>
                                </a:rPr>
                                <m:t>𝑟</m:t>
                              </m:r>
                            </m:e>
                          </m:acc>
                        </m:num>
                        <m:den>
                          <m:r>
                            <m:rPr>
                              <m:sty m:val="p"/>
                            </m:rPr>
                            <a:rPr lang="cs-CZ">
                              <a:latin typeface="Cambria Math" panose="02040503050406030204" pitchFamily="18" charset="0"/>
                            </a:rPr>
                            <m:t>d</m:t>
                          </m:r>
                          <m:r>
                            <a:rPr lang="cs-CZ" i="1">
                              <a:latin typeface="Cambria Math" panose="02040503050406030204" pitchFamily="18" charset="0"/>
                            </a:rPr>
                            <m:t>𝑠</m:t>
                          </m:r>
                        </m:den>
                      </m:f>
                      <m:r>
                        <a:rPr lang="cs-CZ" i="1">
                          <a:latin typeface="Cambria Math" panose="02040503050406030204" pitchFamily="18" charset="0"/>
                        </a:rPr>
                        <m:t>=</m:t>
                      </m:r>
                      <m:f>
                        <m:fPr>
                          <m:ctrlPr>
                            <a:rPr lang="cs-CZ" i="1" smtClean="0">
                              <a:latin typeface="Cambria Math" panose="02040503050406030204" pitchFamily="18" charset="0"/>
                            </a:rPr>
                          </m:ctrlPr>
                        </m:fPr>
                        <m:num>
                          <m:r>
                            <a:rPr lang="cs-CZ" b="0" i="1" smtClean="0">
                              <a:latin typeface="Cambria Math" panose="02040503050406030204" pitchFamily="18" charset="0"/>
                            </a:rPr>
                            <m:t>𝜕</m:t>
                          </m:r>
                          <m:r>
                            <m:rPr>
                              <m:sty m:val="p"/>
                            </m:rPr>
                            <a:rPr lang="cs-CZ" b="0" i="0" smtClean="0">
                              <a:latin typeface="Cambria Math" panose="02040503050406030204" pitchFamily="18" charset="0"/>
                            </a:rPr>
                            <m:t>Θ</m:t>
                          </m:r>
                        </m:num>
                        <m:den>
                          <m:r>
                            <a:rPr lang="cs-CZ" b="0" i="1" smtClean="0">
                              <a:latin typeface="Cambria Math" panose="02040503050406030204" pitchFamily="18" charset="0"/>
                            </a:rPr>
                            <m:t>𝜕</m:t>
                          </m:r>
                          <m:acc>
                            <m:accPr>
                              <m:chr m:val="⃗"/>
                              <m:ctrlPr>
                                <a:rPr lang="cs-CZ" b="0" i="1" smtClean="0">
                                  <a:latin typeface="Cambria Math" panose="02040503050406030204" pitchFamily="18" charset="0"/>
                                </a:rPr>
                              </m:ctrlPr>
                            </m:accPr>
                            <m:e>
                              <m:r>
                                <a:rPr lang="cs-CZ" b="0" i="1" smtClean="0">
                                  <a:latin typeface="Cambria Math" panose="02040503050406030204" pitchFamily="18" charset="0"/>
                                </a:rPr>
                                <m:t>𝑘</m:t>
                              </m:r>
                            </m:e>
                          </m:acc>
                        </m:den>
                      </m:f>
                    </m:oMath>
                  </m:oMathPara>
                </a14:m>
                <a:endParaRPr lang="cs-CZ" dirty="0"/>
              </a:p>
            </p:txBody>
          </p:sp>
        </mc:Choice>
        <mc:Fallback xmlns="">
          <p:sp>
            <p:nvSpPr>
              <p:cNvPr id="10" name="TextovéPole 9">
                <a:extLst>
                  <a:ext uri="{FF2B5EF4-FFF2-40B4-BE49-F238E27FC236}">
                    <a16:creationId xmlns:a16="http://schemas.microsoft.com/office/drawing/2014/main" id="{E87C70D4-6614-3B96-ED54-C4A0095A555C}"/>
                  </a:ext>
                </a:extLst>
              </p:cNvPr>
              <p:cNvSpPr txBox="1">
                <a:spLocks noRot="1" noChangeAspect="1" noMove="1" noResize="1" noEditPoints="1" noAdjustHandles="1" noChangeArrowheads="1" noChangeShapeType="1" noTextEdit="1"/>
              </p:cNvSpPr>
              <p:nvPr/>
            </p:nvSpPr>
            <p:spPr>
              <a:xfrm>
                <a:off x="8534746" y="3921428"/>
                <a:ext cx="886718" cy="59580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396E1D03-E84A-F028-B451-3D17C99C7F01}"/>
                  </a:ext>
                </a:extLst>
              </p:cNvPr>
              <p:cNvSpPr txBox="1"/>
              <p:nvPr/>
            </p:nvSpPr>
            <p:spPr>
              <a:xfrm>
                <a:off x="8534746" y="4521450"/>
                <a:ext cx="1117614" cy="597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cs-CZ" i="1" smtClean="0">
                              <a:latin typeface="Cambria Math" panose="02040503050406030204" pitchFamily="18" charset="0"/>
                            </a:rPr>
                          </m:ctrlPr>
                        </m:fPr>
                        <m:num>
                          <m:r>
                            <m:rPr>
                              <m:sty m:val="p"/>
                            </m:rPr>
                            <a:rPr lang="cs-CZ">
                              <a:latin typeface="Cambria Math" panose="02040503050406030204" pitchFamily="18" charset="0"/>
                            </a:rPr>
                            <m:t>d</m:t>
                          </m:r>
                          <m:acc>
                            <m:accPr>
                              <m:chr m:val="⃗"/>
                              <m:ctrlPr>
                                <a:rPr lang="cs-CZ" i="1">
                                  <a:latin typeface="Cambria Math" panose="02040503050406030204" pitchFamily="18" charset="0"/>
                                </a:rPr>
                              </m:ctrlPr>
                            </m:accPr>
                            <m:e>
                              <m:r>
                                <a:rPr lang="cs-CZ" b="0" i="1" smtClean="0">
                                  <a:latin typeface="Cambria Math" panose="02040503050406030204" pitchFamily="18" charset="0"/>
                                </a:rPr>
                                <m:t>𝑘</m:t>
                              </m:r>
                            </m:e>
                          </m:acc>
                        </m:num>
                        <m:den>
                          <m:r>
                            <m:rPr>
                              <m:sty m:val="p"/>
                            </m:rPr>
                            <a:rPr lang="cs-CZ">
                              <a:latin typeface="Cambria Math" panose="02040503050406030204" pitchFamily="18" charset="0"/>
                            </a:rPr>
                            <m:t>d</m:t>
                          </m:r>
                          <m:r>
                            <a:rPr lang="cs-CZ" i="1">
                              <a:latin typeface="Cambria Math" panose="02040503050406030204" pitchFamily="18" charset="0"/>
                            </a:rPr>
                            <m:t>𝑠</m:t>
                          </m:r>
                        </m:den>
                      </m:f>
                      <m:r>
                        <a:rPr lang="cs-CZ" i="1">
                          <a:latin typeface="Cambria Math" panose="02040503050406030204" pitchFamily="18" charset="0"/>
                        </a:rPr>
                        <m:t>=</m:t>
                      </m:r>
                      <m:r>
                        <a:rPr lang="cs-CZ" b="0" i="1" smtClean="0">
                          <a:latin typeface="Cambria Math" panose="02040503050406030204" pitchFamily="18" charset="0"/>
                        </a:rPr>
                        <m:t>−</m:t>
                      </m:r>
                      <m:f>
                        <m:fPr>
                          <m:ctrlPr>
                            <a:rPr lang="cs-CZ" i="1" smtClean="0">
                              <a:latin typeface="Cambria Math" panose="02040503050406030204" pitchFamily="18" charset="0"/>
                            </a:rPr>
                          </m:ctrlPr>
                        </m:fPr>
                        <m:num>
                          <m:r>
                            <a:rPr lang="cs-CZ" b="0" i="1" smtClean="0">
                              <a:latin typeface="Cambria Math" panose="02040503050406030204" pitchFamily="18" charset="0"/>
                            </a:rPr>
                            <m:t>𝜕</m:t>
                          </m:r>
                          <m:r>
                            <m:rPr>
                              <m:sty m:val="p"/>
                            </m:rPr>
                            <a:rPr lang="cs-CZ" b="0" i="0" smtClean="0">
                              <a:latin typeface="Cambria Math" panose="02040503050406030204" pitchFamily="18" charset="0"/>
                            </a:rPr>
                            <m:t>Θ</m:t>
                          </m:r>
                        </m:num>
                        <m:den>
                          <m:r>
                            <a:rPr lang="cs-CZ" b="0" i="1" smtClean="0">
                              <a:latin typeface="Cambria Math" panose="02040503050406030204" pitchFamily="18" charset="0"/>
                            </a:rPr>
                            <m:t>𝜕</m:t>
                          </m:r>
                          <m:acc>
                            <m:accPr>
                              <m:chr m:val="⃗"/>
                              <m:ctrlPr>
                                <a:rPr lang="cs-CZ" b="0" i="1" smtClean="0">
                                  <a:latin typeface="Cambria Math" panose="02040503050406030204" pitchFamily="18" charset="0"/>
                                </a:rPr>
                              </m:ctrlPr>
                            </m:accPr>
                            <m:e>
                              <m:r>
                                <a:rPr lang="cs-CZ" b="0" i="1" smtClean="0">
                                  <a:latin typeface="Cambria Math" panose="02040503050406030204" pitchFamily="18" charset="0"/>
                                </a:rPr>
                                <m:t>𝑟</m:t>
                              </m:r>
                            </m:e>
                          </m:acc>
                        </m:den>
                      </m:f>
                    </m:oMath>
                  </m:oMathPara>
                </a14:m>
                <a:endParaRPr lang="cs-CZ" dirty="0"/>
              </a:p>
            </p:txBody>
          </p:sp>
        </mc:Choice>
        <mc:Fallback xmlns="">
          <p:sp>
            <p:nvSpPr>
              <p:cNvPr id="16" name="TextovéPole 15">
                <a:extLst>
                  <a:ext uri="{FF2B5EF4-FFF2-40B4-BE49-F238E27FC236}">
                    <a16:creationId xmlns:a16="http://schemas.microsoft.com/office/drawing/2014/main" id="{396E1D03-E84A-F028-B451-3D17C99C7F01}"/>
                  </a:ext>
                </a:extLst>
              </p:cNvPr>
              <p:cNvSpPr txBox="1">
                <a:spLocks noRot="1" noChangeAspect="1" noMove="1" noResize="1" noEditPoints="1" noAdjustHandles="1" noChangeArrowheads="1" noChangeShapeType="1" noTextEdit="1"/>
              </p:cNvSpPr>
              <p:nvPr/>
            </p:nvSpPr>
            <p:spPr>
              <a:xfrm>
                <a:off x="8534746" y="4521450"/>
                <a:ext cx="1117614" cy="597664"/>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ovéPole 16">
                <a:extLst>
                  <a:ext uri="{FF2B5EF4-FFF2-40B4-BE49-F238E27FC236}">
                    <a16:creationId xmlns:a16="http://schemas.microsoft.com/office/drawing/2014/main" id="{1F612B43-0BE9-EF7B-A378-14AD48995F81}"/>
                  </a:ext>
                </a:extLst>
              </p:cNvPr>
              <p:cNvSpPr txBox="1"/>
              <p:nvPr/>
            </p:nvSpPr>
            <p:spPr>
              <a:xfrm>
                <a:off x="7689982" y="2356705"/>
                <a:ext cx="2144048" cy="34022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m:rPr>
                          <m:sty m:val="p"/>
                        </m:rPr>
                        <a:rPr lang="cs-CZ" b="0" i="0" smtClean="0">
                          <a:latin typeface="Cambria Math" panose="02040503050406030204" pitchFamily="18" charset="0"/>
                        </a:rPr>
                        <m:t>Θ</m:t>
                      </m:r>
                      <m:d>
                        <m:dPr>
                          <m:ctrlPr>
                            <a:rPr lang="cs-CZ" b="0" i="1" smtClean="0">
                              <a:latin typeface="Cambria Math" panose="02040503050406030204" pitchFamily="18" charset="0"/>
                            </a:rPr>
                          </m:ctrlPr>
                        </m:dPr>
                        <m:e>
                          <m:acc>
                            <m:accPr>
                              <m:chr m:val="⃗"/>
                              <m:ctrlPr>
                                <a:rPr lang="cs-CZ" b="0" i="1" smtClean="0">
                                  <a:latin typeface="Cambria Math" panose="02040503050406030204" pitchFamily="18" charset="0"/>
                                </a:rPr>
                              </m:ctrlPr>
                            </m:accPr>
                            <m:e>
                              <m:r>
                                <a:rPr lang="cs-CZ" b="0" i="1" smtClean="0">
                                  <a:latin typeface="Cambria Math" panose="02040503050406030204" pitchFamily="18" charset="0"/>
                                </a:rPr>
                                <m:t>𝑟</m:t>
                              </m:r>
                            </m:e>
                          </m:acc>
                          <m:r>
                            <a:rPr lang="cs-CZ" b="0" i="1" smtClean="0">
                              <a:latin typeface="Cambria Math" panose="02040503050406030204" pitchFamily="18" charset="0"/>
                            </a:rPr>
                            <m:t>,</m:t>
                          </m:r>
                          <m:acc>
                            <m:accPr>
                              <m:chr m:val="⃗"/>
                              <m:ctrlPr>
                                <a:rPr lang="cs-CZ" b="0" i="1" smtClean="0">
                                  <a:latin typeface="Cambria Math" panose="02040503050406030204" pitchFamily="18" charset="0"/>
                                </a:rPr>
                              </m:ctrlPr>
                            </m:accPr>
                            <m:e>
                              <m:r>
                                <a:rPr lang="cs-CZ" b="0" i="1" smtClean="0">
                                  <a:latin typeface="Cambria Math" panose="02040503050406030204" pitchFamily="18" charset="0"/>
                                </a:rPr>
                                <m:t>𝑘</m:t>
                              </m:r>
                            </m:e>
                          </m:acc>
                        </m:e>
                      </m:d>
                      <m:r>
                        <a:rPr lang="cs-CZ" b="0" i="1" smtClean="0">
                          <a:latin typeface="Cambria Math" panose="02040503050406030204" pitchFamily="18" charset="0"/>
                        </a:rPr>
                        <m:t>=</m:t>
                      </m:r>
                      <m:r>
                        <a:rPr lang="cs-CZ" b="0" i="1" smtClean="0">
                          <a:latin typeface="Cambria Math" panose="02040503050406030204" pitchFamily="18" charset="0"/>
                        </a:rPr>
                        <m:t>𝑘</m:t>
                      </m:r>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𝑘</m:t>
                          </m:r>
                        </m:e>
                        <m:sub>
                          <m:r>
                            <a:rPr lang="cs-CZ" b="0" i="1" smtClean="0">
                              <a:latin typeface="Cambria Math" panose="02040503050406030204" pitchFamily="18" charset="0"/>
                            </a:rPr>
                            <m:t>0</m:t>
                          </m:r>
                        </m:sub>
                      </m:sSub>
                      <m:r>
                        <a:rPr lang="cs-CZ" b="0" i="1" smtClean="0">
                          <a:latin typeface="Cambria Math" panose="02040503050406030204" pitchFamily="18" charset="0"/>
                        </a:rPr>
                        <m:t>𝑛</m:t>
                      </m:r>
                      <m:r>
                        <a:rPr lang="cs-CZ" b="0" i="1" smtClean="0">
                          <a:latin typeface="Cambria Math" panose="02040503050406030204" pitchFamily="18" charset="0"/>
                        </a:rPr>
                        <m:t>(</m:t>
                      </m:r>
                      <m:acc>
                        <m:accPr>
                          <m:chr m:val="⃗"/>
                          <m:ctrlPr>
                            <a:rPr lang="cs-CZ" b="0" i="1" smtClean="0">
                              <a:latin typeface="Cambria Math" panose="02040503050406030204" pitchFamily="18" charset="0"/>
                            </a:rPr>
                          </m:ctrlPr>
                        </m:accPr>
                        <m:e>
                          <m:r>
                            <a:rPr lang="cs-CZ" b="0" i="1" smtClean="0">
                              <a:latin typeface="Cambria Math" panose="02040503050406030204" pitchFamily="18" charset="0"/>
                            </a:rPr>
                            <m:t>𝑟</m:t>
                          </m:r>
                        </m:e>
                      </m:acc>
                      <m:r>
                        <a:rPr lang="cs-CZ" b="0" i="1" smtClean="0">
                          <a:latin typeface="Cambria Math" panose="02040503050406030204" pitchFamily="18" charset="0"/>
                        </a:rPr>
                        <m:t>)</m:t>
                      </m:r>
                    </m:oMath>
                  </m:oMathPara>
                </a14:m>
                <a:endParaRPr lang="en-US" dirty="0"/>
              </a:p>
            </p:txBody>
          </p:sp>
        </mc:Choice>
        <mc:Fallback xmlns="">
          <p:sp>
            <p:nvSpPr>
              <p:cNvPr id="17" name="TextovéPole 16">
                <a:extLst>
                  <a:ext uri="{FF2B5EF4-FFF2-40B4-BE49-F238E27FC236}">
                    <a16:creationId xmlns:a16="http://schemas.microsoft.com/office/drawing/2014/main" id="{1F612B43-0BE9-EF7B-A378-14AD48995F81}"/>
                  </a:ext>
                </a:extLst>
              </p:cNvPr>
              <p:cNvSpPr txBox="1">
                <a:spLocks noRot="1" noChangeAspect="1" noMove="1" noResize="1" noEditPoints="1" noAdjustHandles="1" noChangeArrowheads="1" noChangeShapeType="1" noTextEdit="1"/>
              </p:cNvSpPr>
              <p:nvPr/>
            </p:nvSpPr>
            <p:spPr>
              <a:xfrm>
                <a:off x="7689982" y="2356705"/>
                <a:ext cx="2144048" cy="340221"/>
              </a:xfrm>
              <a:prstGeom prst="rect">
                <a:avLst/>
              </a:prstGeom>
              <a:blipFill>
                <a:blip r:embed="rId12"/>
                <a:stretch>
                  <a:fillRect l="-1705" t="-25455" r="-11648" b="-25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3C5CFF07-2152-EABB-B750-D57F2D1FD006}"/>
                  </a:ext>
                </a:extLst>
              </p:cNvPr>
              <p:cNvSpPr txBox="1"/>
              <p:nvPr/>
            </p:nvSpPr>
            <p:spPr>
              <a:xfrm>
                <a:off x="7837490" y="3074092"/>
                <a:ext cx="1961627" cy="563680"/>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𝑘</m:t>
                      </m:r>
                      <m:r>
                        <a:rPr lang="cs-CZ" b="0" i="1" smtClean="0">
                          <a:latin typeface="Cambria Math" panose="02040503050406030204" pitchFamily="18" charset="0"/>
                        </a:rPr>
                        <m:t>=</m:t>
                      </m:r>
                      <m:rad>
                        <m:radPr>
                          <m:degHide m:val="on"/>
                          <m:ctrlPr>
                            <a:rPr lang="cs-CZ" b="0" i="1" smtClean="0">
                              <a:latin typeface="Cambria Math" panose="02040503050406030204" pitchFamily="18" charset="0"/>
                            </a:rPr>
                          </m:ctrlPr>
                        </m:radPr>
                        <m:deg/>
                        <m:e>
                          <m:sSubSup>
                            <m:sSubSupPr>
                              <m:ctrlPr>
                                <a:rPr lang="cs-CZ" b="0" i="1" smtClean="0">
                                  <a:latin typeface="Cambria Math" panose="02040503050406030204" pitchFamily="18" charset="0"/>
                                </a:rPr>
                              </m:ctrlPr>
                            </m:sSubSupPr>
                            <m:e>
                              <m:r>
                                <a:rPr lang="cs-CZ" b="0" i="1" smtClean="0">
                                  <a:latin typeface="Cambria Math" panose="02040503050406030204" pitchFamily="18" charset="0"/>
                                </a:rPr>
                                <m:t>𝑘</m:t>
                              </m:r>
                            </m:e>
                            <m:sub>
                              <m:r>
                                <a:rPr lang="cs-CZ" b="0" i="1" smtClean="0">
                                  <a:latin typeface="Cambria Math" panose="02040503050406030204" pitchFamily="18" charset="0"/>
                                </a:rPr>
                                <m:t>𝑥</m:t>
                              </m:r>
                            </m:sub>
                            <m:sup>
                              <m:r>
                                <a:rPr lang="cs-CZ" b="0" i="1" smtClean="0">
                                  <a:latin typeface="Cambria Math" panose="02040503050406030204" pitchFamily="18" charset="0"/>
                                </a:rPr>
                                <m:t>2</m:t>
                              </m:r>
                            </m:sup>
                          </m:sSubSup>
                          <m:r>
                            <a:rPr lang="cs-CZ" b="0" i="1" smtClean="0">
                              <a:latin typeface="Cambria Math" panose="02040503050406030204" pitchFamily="18" charset="0"/>
                            </a:rPr>
                            <m:t>+</m:t>
                          </m:r>
                          <m:sSubSup>
                            <m:sSubSupPr>
                              <m:ctrlPr>
                                <a:rPr lang="cs-CZ" b="0" i="1" smtClean="0">
                                  <a:latin typeface="Cambria Math" panose="02040503050406030204" pitchFamily="18" charset="0"/>
                                </a:rPr>
                              </m:ctrlPr>
                            </m:sSubSupPr>
                            <m:e>
                              <m:r>
                                <a:rPr lang="cs-CZ" b="0" i="1" smtClean="0">
                                  <a:latin typeface="Cambria Math" panose="02040503050406030204" pitchFamily="18" charset="0"/>
                                </a:rPr>
                                <m:t>𝑘</m:t>
                              </m:r>
                            </m:e>
                            <m:sub>
                              <m:r>
                                <a:rPr lang="cs-CZ" b="0" i="1" smtClean="0">
                                  <a:latin typeface="Cambria Math" panose="02040503050406030204" pitchFamily="18" charset="0"/>
                                </a:rPr>
                                <m:t>𝑦</m:t>
                              </m:r>
                            </m:sub>
                            <m:sup>
                              <m:r>
                                <a:rPr lang="cs-CZ" b="0" i="1" smtClean="0">
                                  <a:latin typeface="Cambria Math" panose="02040503050406030204" pitchFamily="18" charset="0"/>
                                </a:rPr>
                                <m:t>2</m:t>
                              </m:r>
                            </m:sup>
                          </m:sSubSup>
                          <m:r>
                            <a:rPr lang="cs-CZ" b="0" i="1" smtClean="0">
                              <a:latin typeface="Cambria Math" panose="02040503050406030204" pitchFamily="18" charset="0"/>
                            </a:rPr>
                            <m:t>+</m:t>
                          </m:r>
                          <m:sSubSup>
                            <m:sSubSupPr>
                              <m:ctrlPr>
                                <a:rPr lang="cs-CZ" b="0" i="1" smtClean="0">
                                  <a:latin typeface="Cambria Math" panose="02040503050406030204" pitchFamily="18" charset="0"/>
                                </a:rPr>
                              </m:ctrlPr>
                            </m:sSubSupPr>
                            <m:e>
                              <m:r>
                                <a:rPr lang="cs-CZ" b="0" i="1" smtClean="0">
                                  <a:latin typeface="Cambria Math" panose="02040503050406030204" pitchFamily="18" charset="0"/>
                                </a:rPr>
                                <m:t>𝑘</m:t>
                              </m:r>
                            </m:e>
                            <m:sub>
                              <m:r>
                                <a:rPr lang="cs-CZ" b="0" i="1" smtClean="0">
                                  <a:latin typeface="Cambria Math" panose="02040503050406030204" pitchFamily="18" charset="0"/>
                                </a:rPr>
                                <m:t>𝑧</m:t>
                              </m:r>
                            </m:sub>
                            <m:sup>
                              <m:r>
                                <a:rPr lang="cs-CZ" b="0" i="1" smtClean="0">
                                  <a:latin typeface="Cambria Math" panose="02040503050406030204" pitchFamily="18" charset="0"/>
                                </a:rPr>
                                <m:t>2</m:t>
                              </m:r>
                            </m:sup>
                          </m:sSubSup>
                        </m:e>
                      </m:rad>
                    </m:oMath>
                  </m:oMathPara>
                </a14:m>
                <a:endParaRPr lang="en-US" dirty="0"/>
              </a:p>
            </p:txBody>
          </p:sp>
        </mc:Choice>
        <mc:Fallback xmlns="">
          <p:sp>
            <p:nvSpPr>
              <p:cNvPr id="19" name="TextovéPole 18">
                <a:extLst>
                  <a:ext uri="{FF2B5EF4-FFF2-40B4-BE49-F238E27FC236}">
                    <a16:creationId xmlns:a16="http://schemas.microsoft.com/office/drawing/2014/main" id="{3C5CFF07-2152-EABB-B750-D57F2D1FD006}"/>
                  </a:ext>
                </a:extLst>
              </p:cNvPr>
              <p:cNvSpPr txBox="1">
                <a:spLocks noRot="1" noChangeAspect="1" noMove="1" noResize="1" noEditPoints="1" noAdjustHandles="1" noChangeArrowheads="1" noChangeShapeType="1" noTextEdit="1"/>
              </p:cNvSpPr>
              <p:nvPr/>
            </p:nvSpPr>
            <p:spPr>
              <a:xfrm>
                <a:off x="7837490" y="3074092"/>
                <a:ext cx="1961627" cy="563680"/>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5542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p:bldP spid="8" grpId="0"/>
      <p:bldP spid="35" grpId="0"/>
      <p:bldP spid="2" grpId="0"/>
      <p:bldP spid="9" grpId="0"/>
      <p:bldP spid="10" grpId="0"/>
      <p:bldP spid="1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Zástupný obsah 1">
                <a:extLst>
                  <a:ext uri="{FF2B5EF4-FFF2-40B4-BE49-F238E27FC236}">
                    <a16:creationId xmlns:a16="http://schemas.microsoft.com/office/drawing/2014/main" id="{CA292EF2-36EE-B25D-7B39-65D7BA65B402}"/>
                  </a:ext>
                </a:extLst>
              </p:cNvPr>
              <p:cNvSpPr>
                <a:spLocks noGrp="1"/>
              </p:cNvSpPr>
              <p:nvPr>
                <p:ph idx="1"/>
              </p:nvPr>
            </p:nvSpPr>
            <p:spPr>
              <a:xfrm>
                <a:off x="407989" y="1592263"/>
                <a:ext cx="5914781" cy="4608512"/>
              </a:xfrm>
            </p:spPr>
            <p:txBody>
              <a:bodyPr/>
              <a:lstStyle/>
              <a:p>
                <a:pPr marL="342900" indent="-342900">
                  <a:lnSpc>
                    <a:spcPct val="120000"/>
                  </a:lnSpc>
                  <a:spcBef>
                    <a:spcPts val="0"/>
                  </a:spcBef>
                  <a:spcAft>
                    <a:spcPts val="600"/>
                  </a:spcAft>
                  <a:buFont typeface="Arial" panose="020B0604020202020204" pitchFamily="34" charset="0"/>
                  <a:buChar char="•"/>
                </a:pPr>
                <a:r>
                  <a:rPr lang="en-GB" sz="1800" b="0" dirty="0"/>
                  <a:t>A tool to trace the complex amplitude of an optical field through a homogeneous medium. </a:t>
                </a:r>
                <a:endParaRPr lang="cs-CZ" sz="1800" b="0" dirty="0"/>
              </a:p>
              <a:p>
                <a:pPr marL="342900" indent="-342900">
                  <a:lnSpc>
                    <a:spcPct val="120000"/>
                  </a:lnSpc>
                  <a:spcBef>
                    <a:spcPts val="0"/>
                  </a:spcBef>
                  <a:spcAft>
                    <a:spcPts val="600"/>
                  </a:spcAft>
                  <a:buFont typeface="Arial" panose="020B0604020202020204" pitchFamily="34" charset="0"/>
                  <a:buChar char="•"/>
                </a:pPr>
                <a:r>
                  <a:rPr lang="en-GB" sz="1800" b="0" dirty="0"/>
                  <a:t>The complex amplitude of each point in the target plane is expressed as the sum of all contributions from the known plane</a:t>
                </a:r>
                <a:br>
                  <a:rPr lang="cs-CZ" sz="1800" b="0" dirty="0"/>
                </a:br>
                <a:br>
                  <a:rPr lang="cs-CZ" sz="1800" b="0" dirty="0"/>
                </a:br>
                <a:br>
                  <a:rPr lang="cs-CZ" sz="1800" b="0" dirty="0"/>
                </a:br>
                <a:r>
                  <a:rPr lang="en-US" sz="1800" b="0" dirty="0"/>
                  <a:t>where </a:t>
                </a:r>
                <a14:m>
                  <m:oMath xmlns:m="http://schemas.openxmlformats.org/officeDocument/2006/math">
                    <m:r>
                      <a:rPr lang="en-US" sz="1800" b="0" i="1" smtClean="0">
                        <a:latin typeface="Cambria Math" panose="02040503050406030204" pitchFamily="18" charset="0"/>
                      </a:rPr>
                      <m:t>𝐾</m:t>
                    </m:r>
                  </m:oMath>
                </a14:m>
                <a:r>
                  <a:rPr lang="en-US" sz="1800" b="0" dirty="0"/>
                  <a:t> is </a:t>
                </a:r>
                <a:r>
                  <a:rPr lang="cs-CZ" sz="1800" b="0" dirty="0" err="1"/>
                  <a:t>the</a:t>
                </a:r>
                <a:r>
                  <a:rPr lang="cs-CZ" sz="1800" b="0" dirty="0"/>
                  <a:t> </a:t>
                </a:r>
                <a:r>
                  <a:rPr lang="en-US" sz="1800" b="0" dirty="0"/>
                  <a:t>weighting of each contribution </a:t>
                </a:r>
                <a:r>
                  <a:rPr lang="cs-CZ" sz="1800" b="0" dirty="0"/>
                  <a:t>and </a:t>
                </a:r>
                <a:r>
                  <a:rPr lang="en-US" sz="1800" b="0" dirty="0"/>
                  <a:t>depends</a:t>
                </a:r>
                <a:r>
                  <a:rPr lang="cs-CZ" sz="1800" b="0" dirty="0"/>
                  <a:t> on </a:t>
                </a:r>
                <a:r>
                  <a:rPr lang="cs-CZ" sz="1800" b="0" dirty="0" err="1"/>
                  <a:t>the</a:t>
                </a:r>
                <a:r>
                  <a:rPr lang="cs-CZ" sz="1800" b="0" dirty="0"/>
                  <a:t> </a:t>
                </a:r>
                <a:r>
                  <a:rPr lang="cs-CZ" sz="1800" b="0" dirty="0" err="1"/>
                  <a:t>angle</a:t>
                </a:r>
                <a:r>
                  <a:rPr lang="cs-CZ" sz="1800" b="0" dirty="0"/>
                  <a:t> </a:t>
                </a:r>
                <a14:m>
                  <m:oMath xmlns:m="http://schemas.openxmlformats.org/officeDocument/2006/math">
                    <m:r>
                      <a:rPr lang="cs-CZ" sz="1800" b="0" i="1" smtClean="0">
                        <a:latin typeface="Cambria Math" panose="02040503050406030204" pitchFamily="18" charset="0"/>
                      </a:rPr>
                      <m:t>𝜃</m:t>
                    </m:r>
                  </m:oMath>
                </a14:m>
                <a:r>
                  <a:rPr lang="cs-CZ" sz="1800" b="0" dirty="0"/>
                  <a:t>. </a:t>
                </a:r>
              </a:p>
              <a:p>
                <a:pPr marL="342900" indent="-342900">
                  <a:lnSpc>
                    <a:spcPct val="120000"/>
                  </a:lnSpc>
                  <a:spcBef>
                    <a:spcPts val="0"/>
                  </a:spcBef>
                  <a:spcAft>
                    <a:spcPts val="600"/>
                  </a:spcAft>
                  <a:buFont typeface="Arial" panose="020B0604020202020204" pitchFamily="34" charset="0"/>
                  <a:buChar char="•"/>
                </a:pPr>
                <a:r>
                  <a:rPr lang="en-GB" sz="1800" b="0" dirty="0"/>
                  <a:t>The quantity </a:t>
                </a:r>
                <a14:m>
                  <m:oMath xmlns:m="http://schemas.openxmlformats.org/officeDocument/2006/math">
                    <m:r>
                      <a:rPr lang="cs-CZ" sz="1800" b="0" i="1" smtClean="0">
                        <a:latin typeface="Cambria Math" panose="02040503050406030204" pitchFamily="18" charset="0"/>
                      </a:rPr>
                      <m:t>𝐾</m:t>
                    </m:r>
                  </m:oMath>
                </a14:m>
                <a:r>
                  <a:rPr lang="en-GB" sz="1800" b="0" dirty="0"/>
                  <a:t> is called the inclination factor and can be shown </a:t>
                </a:r>
                <a:r>
                  <a:rPr lang="cs-CZ" sz="1800" b="0" dirty="0"/>
                  <a:t>as</a:t>
                </a:r>
                <a:br>
                  <a:rPr lang="en-US" sz="1500" b="0" dirty="0"/>
                </a:br>
                <a:endParaRPr lang="en-US" sz="1500" b="0" i="1" dirty="0">
                  <a:latin typeface="Cambria Math" panose="02040503050406030204" pitchFamily="18" charset="0"/>
                </a:endParaRPr>
              </a:p>
            </p:txBody>
          </p:sp>
        </mc:Choice>
        <mc:Fallback xmlns="">
          <p:sp>
            <p:nvSpPr>
              <p:cNvPr id="2" name="Zástupný obsah 1">
                <a:extLst>
                  <a:ext uri="{FF2B5EF4-FFF2-40B4-BE49-F238E27FC236}">
                    <a16:creationId xmlns:a16="http://schemas.microsoft.com/office/drawing/2014/main" id="{CA292EF2-36EE-B25D-7B39-65D7BA65B402}"/>
                  </a:ext>
                </a:extLst>
              </p:cNvPr>
              <p:cNvSpPr>
                <a:spLocks noGrp="1" noRot="1" noChangeAspect="1" noMove="1" noResize="1" noEditPoints="1" noAdjustHandles="1" noChangeArrowheads="1" noChangeShapeType="1" noTextEdit="1"/>
              </p:cNvSpPr>
              <p:nvPr>
                <p:ph idx="1"/>
              </p:nvPr>
            </p:nvSpPr>
            <p:spPr>
              <a:xfrm>
                <a:off x="407989" y="1592263"/>
                <a:ext cx="5914781" cy="4608512"/>
              </a:xfrm>
              <a:blipFill>
                <a:blip r:embed="rId2"/>
                <a:stretch>
                  <a:fillRect l="-2268" t="-1058" r="-2680"/>
                </a:stretch>
              </a:blipFill>
            </p:spPr>
            <p:txBody>
              <a:bodyPr/>
              <a:lstStyle/>
              <a:p>
                <a:r>
                  <a:rPr lang="en-US">
                    <a:noFill/>
                  </a:rPr>
                  <a:t> </a:t>
                </a:r>
              </a:p>
            </p:txBody>
          </p:sp>
        </mc:Fallback>
      </mc:AlternateContent>
      <p:pic>
        <p:nvPicPr>
          <p:cNvPr id="34" name="Obrázek 33">
            <a:extLst>
              <a:ext uri="{FF2B5EF4-FFF2-40B4-BE49-F238E27FC236}">
                <a16:creationId xmlns:a16="http://schemas.microsoft.com/office/drawing/2014/main" id="{3E50A796-4EFF-7424-B360-883D03AD196A}"/>
              </a:ext>
            </a:extLst>
          </p:cNvPr>
          <p:cNvPicPr>
            <a:picLocks noChangeAspect="1"/>
          </p:cNvPicPr>
          <p:nvPr/>
        </p:nvPicPr>
        <p:blipFill>
          <a:blip r:embed="rId3"/>
          <a:stretch>
            <a:fillRect/>
          </a:stretch>
        </p:blipFill>
        <p:spPr>
          <a:xfrm>
            <a:off x="7060396" y="3688309"/>
            <a:ext cx="4230539" cy="2117366"/>
          </a:xfrm>
          <a:prstGeom prst="rect">
            <a:avLst/>
          </a:prstGeom>
        </p:spPr>
      </p:pic>
      <p:sp>
        <p:nvSpPr>
          <p:cNvPr id="3" name="Nadpis 2">
            <a:extLst>
              <a:ext uri="{FF2B5EF4-FFF2-40B4-BE49-F238E27FC236}">
                <a16:creationId xmlns:a16="http://schemas.microsoft.com/office/drawing/2014/main" id="{D05D990B-CDBF-F503-4834-D6CBE65EFABC}"/>
              </a:ext>
            </a:extLst>
          </p:cNvPr>
          <p:cNvSpPr>
            <a:spLocks noGrp="1"/>
          </p:cNvSpPr>
          <p:nvPr>
            <p:ph type="title"/>
          </p:nvPr>
        </p:nvSpPr>
        <p:spPr/>
        <p:txBody>
          <a:bodyPr/>
          <a:lstStyle/>
          <a:p>
            <a:r>
              <a:rPr lang="en-US" dirty="0"/>
              <a:t>Diffraction integral</a:t>
            </a:r>
          </a:p>
        </p:txBody>
      </p:sp>
      <p:sp>
        <p:nvSpPr>
          <p:cNvPr id="4" name="Zástupný symbol pro datum 3">
            <a:extLst>
              <a:ext uri="{FF2B5EF4-FFF2-40B4-BE49-F238E27FC236}">
                <a16:creationId xmlns:a16="http://schemas.microsoft.com/office/drawing/2014/main" id="{E7660F75-108B-E77C-4CE0-5E475677AFDA}"/>
              </a:ext>
            </a:extLst>
          </p:cNvPr>
          <p:cNvSpPr>
            <a:spLocks noGrp="1"/>
          </p:cNvSpPr>
          <p:nvPr>
            <p:ph type="dt" sz="half" idx="10"/>
          </p:nvPr>
        </p:nvSpPr>
        <p:spPr/>
        <p:txBody>
          <a:bodyPr/>
          <a:lstStyle/>
          <a:p>
            <a:r>
              <a:rPr lang="en-US"/>
              <a:t>2.11.2022</a:t>
            </a:r>
            <a:endParaRPr lang="en-US" dirty="0"/>
          </a:p>
        </p:txBody>
      </p:sp>
      <p:sp>
        <p:nvSpPr>
          <p:cNvPr id="5" name="Zástupný symbol pro zápatí 4">
            <a:extLst>
              <a:ext uri="{FF2B5EF4-FFF2-40B4-BE49-F238E27FC236}">
                <a16:creationId xmlns:a16="http://schemas.microsoft.com/office/drawing/2014/main" id="{88741E79-0A60-15F2-F4B0-49813BD96260}"/>
              </a:ext>
            </a:extLst>
          </p:cNvPr>
          <p:cNvSpPr>
            <a:spLocks noGrp="1"/>
          </p:cNvSpPr>
          <p:nvPr>
            <p:ph type="ftr" sz="quarter" idx="11"/>
          </p:nvPr>
        </p:nvSpPr>
        <p:spPr/>
        <p:txBody>
          <a:bodyPr/>
          <a:lstStyle/>
          <a:p>
            <a:r>
              <a:rPr lang="en-GB"/>
              <a:t>Krystof Polak | Structured laser beam in non-homogeneus environment</a:t>
            </a:r>
            <a:endParaRPr lang="en-US" dirty="0"/>
          </a:p>
        </p:txBody>
      </p:sp>
      <p:sp>
        <p:nvSpPr>
          <p:cNvPr id="6" name="Zástupný symbol pro číslo snímku 5">
            <a:extLst>
              <a:ext uri="{FF2B5EF4-FFF2-40B4-BE49-F238E27FC236}">
                <a16:creationId xmlns:a16="http://schemas.microsoft.com/office/drawing/2014/main" id="{FCE83E96-8F1A-72A3-02F5-F75D514DBA12}"/>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39" name="Skupina 38">
            <a:extLst>
              <a:ext uri="{FF2B5EF4-FFF2-40B4-BE49-F238E27FC236}">
                <a16:creationId xmlns:a16="http://schemas.microsoft.com/office/drawing/2014/main" id="{24E46AA4-C7DA-76A9-FF3B-0082ACFC628B}"/>
              </a:ext>
            </a:extLst>
          </p:cNvPr>
          <p:cNvGrpSpPr/>
          <p:nvPr/>
        </p:nvGrpSpPr>
        <p:grpSpPr>
          <a:xfrm>
            <a:off x="6096000" y="904118"/>
            <a:ext cx="5952282" cy="2735741"/>
            <a:chOff x="5934506" y="1439335"/>
            <a:chExt cx="5952282" cy="2735741"/>
          </a:xfrm>
        </p:grpSpPr>
        <p:grpSp>
          <p:nvGrpSpPr>
            <p:cNvPr id="7" name="Skupina 6">
              <a:extLst>
                <a:ext uri="{FF2B5EF4-FFF2-40B4-BE49-F238E27FC236}">
                  <a16:creationId xmlns:a16="http://schemas.microsoft.com/office/drawing/2014/main" id="{851D12B2-21CB-E78B-712C-1A4FE614AC83}"/>
                </a:ext>
              </a:extLst>
            </p:cNvPr>
            <p:cNvGrpSpPr/>
            <p:nvPr/>
          </p:nvGrpSpPr>
          <p:grpSpPr>
            <a:xfrm>
              <a:off x="5934506" y="1439335"/>
              <a:ext cx="5952282" cy="2735741"/>
              <a:chOff x="5609715" y="1436688"/>
              <a:chExt cx="5952282" cy="2735741"/>
            </a:xfrm>
          </p:grpSpPr>
          <p:sp>
            <p:nvSpPr>
              <p:cNvPr id="8" name="Oblouk 7">
                <a:extLst>
                  <a:ext uri="{FF2B5EF4-FFF2-40B4-BE49-F238E27FC236}">
                    <a16:creationId xmlns:a16="http://schemas.microsoft.com/office/drawing/2014/main" id="{9A17E599-A2E3-BFE9-79DE-A49261EE48D5}"/>
                  </a:ext>
                </a:extLst>
              </p:cNvPr>
              <p:cNvSpPr/>
              <p:nvPr/>
            </p:nvSpPr>
            <p:spPr>
              <a:xfrm>
                <a:off x="5609715" y="1436688"/>
                <a:ext cx="4231972" cy="2735741"/>
              </a:xfrm>
              <a:prstGeom prst="arc">
                <a:avLst>
                  <a:gd name="adj1" fmla="val 21168972"/>
                  <a:gd name="adj2" fmla="val 24968"/>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Skupina 8">
                <a:extLst>
                  <a:ext uri="{FF2B5EF4-FFF2-40B4-BE49-F238E27FC236}">
                    <a16:creationId xmlns:a16="http://schemas.microsoft.com/office/drawing/2014/main" id="{52C88010-CC5A-A65A-5481-F2DA32A547EB}"/>
                  </a:ext>
                </a:extLst>
              </p:cNvPr>
              <p:cNvGrpSpPr/>
              <p:nvPr/>
            </p:nvGrpSpPr>
            <p:grpSpPr>
              <a:xfrm>
                <a:off x="6189491" y="1898603"/>
                <a:ext cx="5372506" cy="1936021"/>
                <a:chOff x="6189491" y="1898603"/>
                <a:chExt cx="5372506" cy="1936021"/>
              </a:xfrm>
            </p:grpSpPr>
            <p:grpSp>
              <p:nvGrpSpPr>
                <p:cNvPr id="10" name="Skupina 9">
                  <a:extLst>
                    <a:ext uri="{FF2B5EF4-FFF2-40B4-BE49-F238E27FC236}">
                      <a16:creationId xmlns:a16="http://schemas.microsoft.com/office/drawing/2014/main" id="{DA6A5672-5A95-CD45-2EC4-741CFB6E6B90}"/>
                    </a:ext>
                  </a:extLst>
                </p:cNvPr>
                <p:cNvGrpSpPr/>
                <p:nvPr/>
              </p:nvGrpSpPr>
              <p:grpSpPr>
                <a:xfrm>
                  <a:off x="6189491" y="2013217"/>
                  <a:ext cx="5129091" cy="1611725"/>
                  <a:chOff x="6189491" y="2013217"/>
                  <a:chExt cx="5129091" cy="1611725"/>
                </a:xfrm>
              </p:grpSpPr>
              <p:cxnSp>
                <p:nvCxnSpPr>
                  <p:cNvPr id="22" name="Přímá spojnice 21">
                    <a:extLst>
                      <a:ext uri="{FF2B5EF4-FFF2-40B4-BE49-F238E27FC236}">
                        <a16:creationId xmlns:a16="http://schemas.microsoft.com/office/drawing/2014/main" id="{6A9BFBEC-1DEE-BC2E-450B-2E92438F7A5D}"/>
                      </a:ext>
                    </a:extLst>
                  </p:cNvPr>
                  <p:cNvCxnSpPr>
                    <a:cxnSpLocks/>
                  </p:cNvCxnSpPr>
                  <p:nvPr/>
                </p:nvCxnSpPr>
                <p:spPr>
                  <a:xfrm flipH="1">
                    <a:off x="6189491" y="2296579"/>
                    <a:ext cx="1605959" cy="104692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Přímá spojnice se šipkou 22">
                    <a:extLst>
                      <a:ext uri="{FF2B5EF4-FFF2-40B4-BE49-F238E27FC236}">
                        <a16:creationId xmlns:a16="http://schemas.microsoft.com/office/drawing/2014/main" id="{78436FF8-F9A9-A0E5-E695-7C9E31F6F904}"/>
                      </a:ext>
                    </a:extLst>
                  </p:cNvPr>
                  <p:cNvCxnSpPr>
                    <a:cxnSpLocks/>
                  </p:cNvCxnSpPr>
                  <p:nvPr/>
                </p:nvCxnSpPr>
                <p:spPr>
                  <a:xfrm>
                    <a:off x="6285539" y="2820040"/>
                    <a:ext cx="50330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Přímá spojnice 23">
                    <a:extLst>
                      <a:ext uri="{FF2B5EF4-FFF2-40B4-BE49-F238E27FC236}">
                        <a16:creationId xmlns:a16="http://schemas.microsoft.com/office/drawing/2014/main" id="{2663C4D8-F7C7-0DB3-F2FA-E9AFCE5F322F}"/>
                      </a:ext>
                    </a:extLst>
                  </p:cNvPr>
                  <p:cNvCxnSpPr/>
                  <p:nvPr/>
                </p:nvCxnSpPr>
                <p:spPr>
                  <a:xfrm>
                    <a:off x="6992471" y="2013217"/>
                    <a:ext cx="0" cy="160596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 name="Kosoúhelník 24">
                    <a:extLst>
                      <a:ext uri="{FF2B5EF4-FFF2-40B4-BE49-F238E27FC236}">
                        <a16:creationId xmlns:a16="http://schemas.microsoft.com/office/drawing/2014/main" id="{C66DF7EC-0F25-DBE8-C488-FAB84527A820}"/>
                      </a:ext>
                    </a:extLst>
                  </p:cNvPr>
                  <p:cNvSpPr/>
                  <p:nvPr/>
                </p:nvSpPr>
                <p:spPr>
                  <a:xfrm rot="5400000" flipH="1">
                    <a:off x="6372947" y="2529325"/>
                    <a:ext cx="1239046" cy="581430"/>
                  </a:xfrm>
                  <a:prstGeom prst="parallelogram">
                    <a:avLst>
                      <a:gd name="adj" fmla="val 70845"/>
                    </a:avLst>
                  </a:prstGeom>
                  <a:solidFill>
                    <a:schemeClr val="tx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Volný tvar: obrazec 25">
                    <a:extLst>
                      <a:ext uri="{FF2B5EF4-FFF2-40B4-BE49-F238E27FC236}">
                        <a16:creationId xmlns:a16="http://schemas.microsoft.com/office/drawing/2014/main" id="{FA524FB1-163C-B6AE-BC38-FDB41AEE7148}"/>
                      </a:ext>
                    </a:extLst>
                  </p:cNvPr>
                  <p:cNvSpPr/>
                  <p:nvPr/>
                </p:nvSpPr>
                <p:spPr>
                  <a:xfrm>
                    <a:off x="6808054" y="2650991"/>
                    <a:ext cx="368833" cy="330414"/>
                  </a:xfrm>
                  <a:custGeom>
                    <a:avLst/>
                    <a:gdLst>
                      <a:gd name="connsiteX0" fmla="*/ 215153 w 368833"/>
                      <a:gd name="connsiteY0" fmla="*/ 0 h 330414"/>
                      <a:gd name="connsiteX1" fmla="*/ 361149 w 368833"/>
                      <a:gd name="connsiteY1" fmla="*/ 30736 h 330414"/>
                      <a:gd name="connsiteX2" fmla="*/ 368833 w 368833"/>
                      <a:gd name="connsiteY2" fmla="*/ 284310 h 330414"/>
                      <a:gd name="connsiteX3" fmla="*/ 222837 w 368833"/>
                      <a:gd name="connsiteY3" fmla="*/ 330414 h 330414"/>
                      <a:gd name="connsiteX4" fmla="*/ 169049 w 368833"/>
                      <a:gd name="connsiteY4" fmla="*/ 153681 h 330414"/>
                      <a:gd name="connsiteX5" fmla="*/ 0 w 368833"/>
                      <a:gd name="connsiteY5" fmla="*/ 99893 h 330414"/>
                      <a:gd name="connsiteX6" fmla="*/ 215153 w 368833"/>
                      <a:gd name="connsiteY6" fmla="*/ 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8833" h="330414">
                        <a:moveTo>
                          <a:pt x="215153" y="0"/>
                        </a:moveTo>
                        <a:lnTo>
                          <a:pt x="361149" y="30736"/>
                        </a:lnTo>
                        <a:lnTo>
                          <a:pt x="368833" y="284310"/>
                        </a:lnTo>
                        <a:lnTo>
                          <a:pt x="222837" y="330414"/>
                        </a:lnTo>
                        <a:lnTo>
                          <a:pt x="169049" y="153681"/>
                        </a:lnTo>
                        <a:lnTo>
                          <a:pt x="0" y="99893"/>
                        </a:lnTo>
                        <a:lnTo>
                          <a:pt x="215153" y="0"/>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Přímá spojnice 26">
                    <a:extLst>
                      <a:ext uri="{FF2B5EF4-FFF2-40B4-BE49-F238E27FC236}">
                        <a16:creationId xmlns:a16="http://schemas.microsoft.com/office/drawing/2014/main" id="{0DD8FFEA-E45F-DDEB-1BF9-D940F2C988FD}"/>
                      </a:ext>
                    </a:extLst>
                  </p:cNvPr>
                  <p:cNvCxnSpPr>
                    <a:cxnSpLocks/>
                  </p:cNvCxnSpPr>
                  <p:nvPr/>
                </p:nvCxnSpPr>
                <p:spPr>
                  <a:xfrm>
                    <a:off x="7025053" y="2821961"/>
                    <a:ext cx="11657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Přímá spojnice 27">
                    <a:extLst>
                      <a:ext uri="{FF2B5EF4-FFF2-40B4-BE49-F238E27FC236}">
                        <a16:creationId xmlns:a16="http://schemas.microsoft.com/office/drawing/2014/main" id="{29CBF2D7-4761-FC20-6F55-959B8F0A4C1B}"/>
                      </a:ext>
                    </a:extLst>
                  </p:cNvPr>
                  <p:cNvCxnSpPr>
                    <a:cxnSpLocks/>
                  </p:cNvCxnSpPr>
                  <p:nvPr/>
                </p:nvCxnSpPr>
                <p:spPr>
                  <a:xfrm flipH="1">
                    <a:off x="9651431" y="2286016"/>
                    <a:ext cx="1605959" cy="104692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9" name="Přímá spojnice 28">
                    <a:extLst>
                      <a:ext uri="{FF2B5EF4-FFF2-40B4-BE49-F238E27FC236}">
                        <a16:creationId xmlns:a16="http://schemas.microsoft.com/office/drawing/2014/main" id="{FD09AB9D-4528-B91E-44A4-B8481568E77A}"/>
                      </a:ext>
                    </a:extLst>
                  </p:cNvPr>
                  <p:cNvCxnSpPr/>
                  <p:nvPr/>
                </p:nvCxnSpPr>
                <p:spPr>
                  <a:xfrm>
                    <a:off x="10454411" y="2018979"/>
                    <a:ext cx="0" cy="160596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Kosoúhelník 29">
                    <a:extLst>
                      <a:ext uri="{FF2B5EF4-FFF2-40B4-BE49-F238E27FC236}">
                        <a16:creationId xmlns:a16="http://schemas.microsoft.com/office/drawing/2014/main" id="{59433395-9D44-E20A-52B9-3B9C2A74A32F}"/>
                      </a:ext>
                    </a:extLst>
                  </p:cNvPr>
                  <p:cNvSpPr/>
                  <p:nvPr/>
                </p:nvSpPr>
                <p:spPr>
                  <a:xfrm rot="5400000" flipH="1">
                    <a:off x="9834888" y="2518761"/>
                    <a:ext cx="1239046" cy="581430"/>
                  </a:xfrm>
                  <a:prstGeom prst="parallelogram">
                    <a:avLst>
                      <a:gd name="adj" fmla="val 7084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Přímá spojnice 30">
                    <a:extLst>
                      <a:ext uri="{FF2B5EF4-FFF2-40B4-BE49-F238E27FC236}">
                        <a16:creationId xmlns:a16="http://schemas.microsoft.com/office/drawing/2014/main" id="{8B39BF3E-A2FA-475F-A76F-1610C617C266}"/>
                      </a:ext>
                    </a:extLst>
                  </p:cNvPr>
                  <p:cNvCxnSpPr>
                    <a:cxnSpLocks/>
                  </p:cNvCxnSpPr>
                  <p:nvPr/>
                </p:nvCxnSpPr>
                <p:spPr>
                  <a:xfrm>
                    <a:off x="10454411" y="2821961"/>
                    <a:ext cx="480970" cy="0"/>
                  </a:xfrm>
                  <a:prstGeom prst="line">
                    <a:avLst/>
                  </a:prstGeom>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 name="TextovéPole 10">
                      <a:extLst>
                        <a:ext uri="{FF2B5EF4-FFF2-40B4-BE49-F238E27FC236}">
                          <a16:creationId xmlns:a16="http://schemas.microsoft.com/office/drawing/2014/main" id="{4D3C30CE-03D0-52CE-5D31-05A52E339912}"/>
                        </a:ext>
                      </a:extLst>
                    </p:cNvPr>
                    <p:cNvSpPr txBox="1"/>
                    <p:nvPr/>
                  </p:nvSpPr>
                  <p:spPr>
                    <a:xfrm>
                      <a:off x="6790573" y="1898603"/>
                      <a:ext cx="197938"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GB" b="0" i="1" smtClean="0">
                                    <a:latin typeface="Cambria Math" panose="02040503050406030204" pitchFamily="18" charset="0"/>
                                  </a:rPr>
                                  <m:t>𝑦</m:t>
                                </m:r>
                              </m:e>
                            </m:acc>
                          </m:oMath>
                        </m:oMathPara>
                      </a14:m>
                      <a:endParaRPr lang="en-US" dirty="0"/>
                    </a:p>
                  </p:txBody>
                </p:sp>
              </mc:Choice>
              <mc:Fallback xmlns="">
                <p:sp>
                  <p:nvSpPr>
                    <p:cNvPr id="38" name="TextovéPole 37">
                      <a:extLst>
                        <a:ext uri="{FF2B5EF4-FFF2-40B4-BE49-F238E27FC236}">
                          <a16:creationId xmlns:a16="http://schemas.microsoft.com/office/drawing/2014/main" id="{DC976A17-0E94-475D-B21F-CB881661BD69}"/>
                        </a:ext>
                      </a:extLst>
                    </p:cNvPr>
                    <p:cNvSpPr txBox="1">
                      <a:spLocks noRot="1" noChangeAspect="1" noMove="1" noResize="1" noEditPoints="1" noAdjustHandles="1" noChangeArrowheads="1" noChangeShapeType="1" noTextEdit="1"/>
                    </p:cNvSpPr>
                    <p:nvPr/>
                  </p:nvSpPr>
                  <p:spPr>
                    <a:xfrm>
                      <a:off x="6790573" y="1898603"/>
                      <a:ext cx="197938" cy="276999"/>
                    </a:xfrm>
                    <a:prstGeom prst="rect">
                      <a:avLst/>
                    </a:prstGeom>
                    <a:blipFill>
                      <a:blip r:embed="rId4"/>
                      <a:stretch>
                        <a:fillRect l="-27273" t="-8889" r="-63636" b="-2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ovéPole 11">
                      <a:extLst>
                        <a:ext uri="{FF2B5EF4-FFF2-40B4-BE49-F238E27FC236}">
                          <a16:creationId xmlns:a16="http://schemas.microsoft.com/office/drawing/2014/main" id="{D453194D-7507-042D-ECD9-1E7D8AEAB27E}"/>
                        </a:ext>
                      </a:extLst>
                    </p:cNvPr>
                    <p:cNvSpPr txBox="1"/>
                    <p:nvPr/>
                  </p:nvSpPr>
                  <p:spPr>
                    <a:xfrm>
                      <a:off x="10239724" y="1898603"/>
                      <a:ext cx="197938"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𝑦</m:t>
                            </m:r>
                          </m:oMath>
                        </m:oMathPara>
                      </a14:m>
                      <a:endParaRPr lang="en-US" dirty="0"/>
                    </a:p>
                  </p:txBody>
                </p:sp>
              </mc:Choice>
              <mc:Fallback xmlns="">
                <p:sp>
                  <p:nvSpPr>
                    <p:cNvPr id="43" name="TextovéPole 42">
                      <a:extLst>
                        <a:ext uri="{FF2B5EF4-FFF2-40B4-BE49-F238E27FC236}">
                          <a16:creationId xmlns:a16="http://schemas.microsoft.com/office/drawing/2014/main" id="{4F74AC20-9839-46E0-B694-23520BFC8D20}"/>
                        </a:ext>
                      </a:extLst>
                    </p:cNvPr>
                    <p:cNvSpPr txBox="1">
                      <a:spLocks noRot="1" noChangeAspect="1" noMove="1" noResize="1" noEditPoints="1" noAdjustHandles="1" noChangeArrowheads="1" noChangeShapeType="1" noTextEdit="1"/>
                    </p:cNvSpPr>
                    <p:nvPr/>
                  </p:nvSpPr>
                  <p:spPr>
                    <a:xfrm>
                      <a:off x="10239724" y="1898603"/>
                      <a:ext cx="197938" cy="276999"/>
                    </a:xfrm>
                    <a:prstGeom prst="rect">
                      <a:avLst/>
                    </a:prstGeom>
                    <a:blipFill>
                      <a:blip r:embed="rId5"/>
                      <a:stretch>
                        <a:fillRect l="-28125" r="-25000" b="-28889"/>
                      </a:stretch>
                    </a:blipFill>
                  </p:spPr>
                  <p:txBody>
                    <a:bodyPr/>
                    <a:lstStyle/>
                    <a:p>
                      <a:r>
                        <a:rPr lang="en-US">
                          <a:noFill/>
                        </a:rPr>
                        <a:t> </a:t>
                      </a:r>
                    </a:p>
                  </p:txBody>
                </p:sp>
              </mc:Fallback>
            </mc:AlternateContent>
            <p:sp>
              <p:nvSpPr>
                <p:cNvPr id="13" name="TextovéPole 12">
                  <a:extLst>
                    <a:ext uri="{FF2B5EF4-FFF2-40B4-BE49-F238E27FC236}">
                      <a16:creationId xmlns:a16="http://schemas.microsoft.com/office/drawing/2014/main" id="{AFBD9218-76D0-8F63-3022-FDD6284B70B4}"/>
                    </a:ext>
                  </a:extLst>
                </p:cNvPr>
                <p:cNvSpPr txBox="1"/>
                <p:nvPr/>
              </p:nvSpPr>
              <p:spPr>
                <a:xfrm>
                  <a:off x="6189491" y="3619180"/>
                  <a:ext cx="1351332" cy="215444"/>
                </a:xfrm>
                <a:prstGeom prst="rect">
                  <a:avLst/>
                </a:prstGeom>
                <a:noFill/>
              </p:spPr>
              <p:txBody>
                <a:bodyPr wrap="none" lIns="0" tIns="0" rIns="0" bIns="0" rtlCol="0">
                  <a:spAutoFit/>
                </a:bodyPr>
                <a:lstStyle/>
                <a:p>
                  <a:r>
                    <a:rPr lang="en-GB" sz="1400" dirty="0"/>
                    <a:t>General aperture</a:t>
                  </a:r>
                  <a:endParaRPr lang="en-US" sz="1400" dirty="0"/>
                </a:p>
              </p:txBody>
            </p:sp>
            <p:grpSp>
              <p:nvGrpSpPr>
                <p:cNvPr id="14" name="Skupina 13">
                  <a:extLst>
                    <a:ext uri="{FF2B5EF4-FFF2-40B4-BE49-F238E27FC236}">
                      <a16:creationId xmlns:a16="http://schemas.microsoft.com/office/drawing/2014/main" id="{ADB1A410-8703-E48D-9292-6444F8261684}"/>
                    </a:ext>
                  </a:extLst>
                </p:cNvPr>
                <p:cNvGrpSpPr/>
                <p:nvPr/>
              </p:nvGrpSpPr>
              <p:grpSpPr>
                <a:xfrm>
                  <a:off x="6865157" y="2078958"/>
                  <a:ext cx="4696840" cy="1540222"/>
                  <a:chOff x="6865157" y="2078958"/>
                  <a:chExt cx="4696840" cy="1540222"/>
                </a:xfrm>
              </p:grpSpPr>
              <p:cxnSp>
                <p:nvCxnSpPr>
                  <p:cNvPr id="15" name="Přímá spojnice se šipkou 14">
                    <a:extLst>
                      <a:ext uri="{FF2B5EF4-FFF2-40B4-BE49-F238E27FC236}">
                        <a16:creationId xmlns:a16="http://schemas.microsoft.com/office/drawing/2014/main" id="{CDFD755C-A624-8EA1-169C-9EB5A0A109BE}"/>
                      </a:ext>
                    </a:extLst>
                  </p:cNvPr>
                  <p:cNvCxnSpPr>
                    <a:cxnSpLocks/>
                    <a:stCxn id="26" idx="4"/>
                  </p:cNvCxnSpPr>
                  <p:nvPr/>
                </p:nvCxnSpPr>
                <p:spPr>
                  <a:xfrm flipV="1">
                    <a:off x="6977103" y="2495416"/>
                    <a:ext cx="3310824" cy="30925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ovéPole 15">
                        <a:extLst>
                          <a:ext uri="{FF2B5EF4-FFF2-40B4-BE49-F238E27FC236}">
                            <a16:creationId xmlns:a16="http://schemas.microsoft.com/office/drawing/2014/main" id="{146D13B5-36E2-D7E7-2F2E-3E7874C308EE}"/>
                          </a:ext>
                        </a:extLst>
                      </p:cNvPr>
                      <p:cNvSpPr txBox="1"/>
                      <p:nvPr/>
                    </p:nvSpPr>
                    <p:spPr>
                      <a:xfrm>
                        <a:off x="9593792" y="2535357"/>
                        <a:ext cx="200696"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𝜃</m:t>
                              </m:r>
                            </m:oMath>
                          </m:oMathPara>
                        </a14:m>
                        <a:endParaRPr lang="en-US" dirty="0"/>
                      </a:p>
                    </p:txBody>
                  </p:sp>
                </mc:Choice>
                <mc:Fallback xmlns="">
                  <p:sp>
                    <p:nvSpPr>
                      <p:cNvPr id="36" name="TextovéPole 35">
                        <a:extLst>
                          <a:ext uri="{FF2B5EF4-FFF2-40B4-BE49-F238E27FC236}">
                            <a16:creationId xmlns:a16="http://schemas.microsoft.com/office/drawing/2014/main" id="{1675C3A8-09E0-4F0A-91FA-6C9346CC7CC4}"/>
                          </a:ext>
                        </a:extLst>
                      </p:cNvPr>
                      <p:cNvSpPr txBox="1">
                        <a:spLocks noRot="1" noChangeAspect="1" noMove="1" noResize="1" noEditPoints="1" noAdjustHandles="1" noChangeArrowheads="1" noChangeShapeType="1" noTextEdit="1"/>
                      </p:cNvSpPr>
                      <p:nvPr/>
                    </p:nvSpPr>
                    <p:spPr>
                      <a:xfrm>
                        <a:off x="9593792" y="2535357"/>
                        <a:ext cx="200696" cy="276999"/>
                      </a:xfrm>
                      <a:prstGeom prst="rect">
                        <a:avLst/>
                      </a:prstGeom>
                      <a:blipFill>
                        <a:blip r:embed="rId6"/>
                        <a:stretch>
                          <a:fillRect l="-27273" r="-18182"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ovéPole 16">
                        <a:extLst>
                          <a:ext uri="{FF2B5EF4-FFF2-40B4-BE49-F238E27FC236}">
                            <a16:creationId xmlns:a16="http://schemas.microsoft.com/office/drawing/2014/main" id="{5435C443-8252-3719-CF3A-2CDEA4CAB5E7}"/>
                          </a:ext>
                        </a:extLst>
                      </p:cNvPr>
                      <p:cNvSpPr txBox="1"/>
                      <p:nvPr/>
                    </p:nvSpPr>
                    <p:spPr>
                      <a:xfrm>
                        <a:off x="7628431" y="2078958"/>
                        <a:ext cx="194540"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GB" b="0" i="1" smtClean="0">
                                      <a:latin typeface="Cambria Math" panose="02040503050406030204" pitchFamily="18" charset="0"/>
                                    </a:rPr>
                                    <m:t>𝑥</m:t>
                                  </m:r>
                                </m:e>
                              </m:acc>
                            </m:oMath>
                          </m:oMathPara>
                        </a14:m>
                        <a:endParaRPr lang="en-US" dirty="0"/>
                      </a:p>
                    </p:txBody>
                  </p:sp>
                </mc:Choice>
                <mc:Fallback xmlns="">
                  <p:sp>
                    <p:nvSpPr>
                      <p:cNvPr id="37" name="TextovéPole 36">
                        <a:extLst>
                          <a:ext uri="{FF2B5EF4-FFF2-40B4-BE49-F238E27FC236}">
                            <a16:creationId xmlns:a16="http://schemas.microsoft.com/office/drawing/2014/main" id="{A057518A-62EB-47C0-A930-F2010E819A61}"/>
                          </a:ext>
                        </a:extLst>
                      </p:cNvPr>
                      <p:cNvSpPr txBox="1">
                        <a:spLocks noRot="1" noChangeAspect="1" noMove="1" noResize="1" noEditPoints="1" noAdjustHandles="1" noChangeArrowheads="1" noChangeShapeType="1" noTextEdit="1"/>
                      </p:cNvSpPr>
                      <p:nvPr/>
                    </p:nvSpPr>
                    <p:spPr>
                      <a:xfrm>
                        <a:off x="7628431" y="2078958"/>
                        <a:ext cx="194540" cy="276999"/>
                      </a:xfrm>
                      <a:prstGeom prst="rect">
                        <a:avLst/>
                      </a:prstGeom>
                      <a:blipFill>
                        <a:blip r:embed="rId7"/>
                        <a:stretch>
                          <a:fillRect l="-16129" t="-6522" r="-677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ovéPole 17">
                        <a:extLst>
                          <a:ext uri="{FF2B5EF4-FFF2-40B4-BE49-F238E27FC236}">
                            <a16:creationId xmlns:a16="http://schemas.microsoft.com/office/drawing/2014/main" id="{984DBA9A-BF3F-4904-5535-DA03A877C86A}"/>
                          </a:ext>
                        </a:extLst>
                      </p:cNvPr>
                      <p:cNvSpPr txBox="1"/>
                      <p:nvPr/>
                    </p:nvSpPr>
                    <p:spPr>
                      <a:xfrm>
                        <a:off x="7018797" y="3159763"/>
                        <a:ext cx="9609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𝑢</m:t>
                              </m:r>
                              <m:r>
                                <a:rPr lang="en-GB" b="0" i="1" smtClean="0">
                                  <a:latin typeface="Cambria Math" panose="02040503050406030204" pitchFamily="18" charset="0"/>
                                </a:rPr>
                                <m:t>(</m:t>
                              </m:r>
                              <m:r>
                                <a:rPr lang="cs-CZ" b="0" i="1" smtClean="0">
                                  <a:latin typeface="Cambria Math" panose="02040503050406030204" pitchFamily="18" charset="0"/>
                                </a:rPr>
                                <m:t>𝑥</m:t>
                              </m:r>
                              <m:r>
                                <a:rPr lang="en-GB" b="0" i="1" smtClean="0">
                                  <a:latin typeface="Cambria Math" panose="02040503050406030204" pitchFamily="18" charset="0"/>
                                </a:rPr>
                                <m:t>,</m:t>
                              </m:r>
                              <m:r>
                                <a:rPr lang="cs-CZ" i="1" smtClean="0">
                                  <a:latin typeface="Cambria Math" panose="02040503050406030204" pitchFamily="18" charset="0"/>
                                </a:rPr>
                                <m:t>𝑦</m:t>
                              </m:r>
                              <m:r>
                                <a:rPr lang="en-GB" b="0" i="1" smtClean="0">
                                  <a:latin typeface="Cambria Math" panose="02040503050406030204" pitchFamily="18" charset="0"/>
                                </a:rPr>
                                <m:t>,0)</m:t>
                              </m:r>
                            </m:oMath>
                          </m:oMathPara>
                        </a14:m>
                        <a:endParaRPr lang="en-US" dirty="0"/>
                      </a:p>
                    </p:txBody>
                  </p:sp>
                </mc:Choice>
                <mc:Fallback xmlns="">
                  <p:sp>
                    <p:nvSpPr>
                      <p:cNvPr id="18" name="TextovéPole 17">
                        <a:extLst>
                          <a:ext uri="{FF2B5EF4-FFF2-40B4-BE49-F238E27FC236}">
                            <a16:creationId xmlns:a16="http://schemas.microsoft.com/office/drawing/2014/main" id="{984DBA9A-BF3F-4904-5535-DA03A877C86A}"/>
                          </a:ext>
                        </a:extLst>
                      </p:cNvPr>
                      <p:cNvSpPr txBox="1">
                        <a:spLocks noRot="1" noChangeAspect="1" noMove="1" noResize="1" noEditPoints="1" noAdjustHandles="1" noChangeArrowheads="1" noChangeShapeType="1" noTextEdit="1"/>
                      </p:cNvSpPr>
                      <p:nvPr/>
                    </p:nvSpPr>
                    <p:spPr>
                      <a:xfrm>
                        <a:off x="7018797" y="3159763"/>
                        <a:ext cx="960969" cy="276999"/>
                      </a:xfrm>
                      <a:prstGeom prst="rect">
                        <a:avLst/>
                      </a:prstGeom>
                      <a:blipFill>
                        <a:blip r:embed="rId8"/>
                        <a:stretch>
                          <a:fillRect l="-2532" t="-2222" r="-7595" b="-3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ovéPole 18">
                        <a:extLst>
                          <a:ext uri="{FF2B5EF4-FFF2-40B4-BE49-F238E27FC236}">
                            <a16:creationId xmlns:a16="http://schemas.microsoft.com/office/drawing/2014/main" id="{AD9896D2-F01A-52E4-409C-5E87BC1E3468}"/>
                          </a:ext>
                        </a:extLst>
                      </p:cNvPr>
                      <p:cNvSpPr txBox="1"/>
                      <p:nvPr/>
                    </p:nvSpPr>
                    <p:spPr>
                      <a:xfrm>
                        <a:off x="10440472" y="3164761"/>
                        <a:ext cx="112152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𝑢</m:t>
                              </m:r>
                              <m:r>
                                <a:rPr lang="en-GB" b="0" i="1" smtClean="0">
                                  <a:latin typeface="Cambria Math" panose="02040503050406030204" pitchFamily="18" charset="0"/>
                                </a:rPr>
                                <m:t>(</m:t>
                              </m:r>
                              <m:sSub>
                                <m:sSubPr>
                                  <m:ctrlPr>
                                    <a:rPr lang="cs-CZ" b="0" i="1" smtClean="0">
                                      <a:latin typeface="Cambria Math" panose="02040503050406030204" pitchFamily="18" charset="0"/>
                                    </a:rPr>
                                  </m:ctrlPr>
                                </m:sSubPr>
                                <m:e>
                                  <m:r>
                                    <a:rPr lang="en-GB" b="0" i="1" smtClean="0">
                                      <a:latin typeface="Cambria Math" panose="02040503050406030204" pitchFamily="18" charset="0"/>
                                    </a:rPr>
                                    <m:t>𝑥</m:t>
                                  </m:r>
                                </m:e>
                                <m:sub>
                                  <m:r>
                                    <a:rPr lang="cs-CZ" b="0" i="1" smtClean="0">
                                      <a:latin typeface="Cambria Math" panose="02040503050406030204" pitchFamily="18" charset="0"/>
                                    </a:rPr>
                                    <m:t>𝑧</m:t>
                                  </m:r>
                                </m:sub>
                              </m:sSub>
                              <m:r>
                                <a:rPr lang="en-GB" b="0" i="1" smtClean="0">
                                  <a:latin typeface="Cambria Math" panose="02040503050406030204" pitchFamily="18" charset="0"/>
                                </a:rPr>
                                <m:t>,</m:t>
                              </m:r>
                              <m:sSub>
                                <m:sSubPr>
                                  <m:ctrlPr>
                                    <a:rPr lang="cs-CZ" b="0" i="1" smtClean="0">
                                      <a:latin typeface="Cambria Math" panose="02040503050406030204" pitchFamily="18" charset="0"/>
                                    </a:rPr>
                                  </m:ctrlPr>
                                </m:sSubPr>
                                <m:e>
                                  <m:r>
                                    <a:rPr lang="en-GB" i="1" smtClean="0">
                                      <a:latin typeface="Cambria Math" panose="02040503050406030204" pitchFamily="18" charset="0"/>
                                    </a:rPr>
                                    <m:t>𝑦</m:t>
                                  </m:r>
                                </m:e>
                                <m:sub>
                                  <m:r>
                                    <a:rPr lang="cs-CZ" b="0" i="1" smtClean="0">
                                      <a:latin typeface="Cambria Math" panose="02040503050406030204" pitchFamily="18" charset="0"/>
                                    </a:rPr>
                                    <m:t>𝑧</m:t>
                                  </m:r>
                                </m:sub>
                              </m:sSub>
                              <m:r>
                                <a:rPr lang="en-GB" b="0" i="1" smtClean="0">
                                  <a:latin typeface="Cambria Math" panose="02040503050406030204" pitchFamily="18" charset="0"/>
                                </a:rPr>
                                <m:t>,</m:t>
                              </m:r>
                              <m:r>
                                <a:rPr lang="en-GB" b="0" i="1" smtClean="0">
                                  <a:latin typeface="Cambria Math" panose="02040503050406030204" pitchFamily="18" charset="0"/>
                                </a:rPr>
                                <m:t>𝑧</m:t>
                              </m:r>
                              <m:r>
                                <a:rPr lang="en-GB" b="0" i="1" smtClean="0">
                                  <a:latin typeface="Cambria Math" panose="02040503050406030204" pitchFamily="18" charset="0"/>
                                </a:rPr>
                                <m:t>)</m:t>
                              </m:r>
                            </m:oMath>
                          </m:oMathPara>
                        </a14:m>
                        <a:endParaRPr lang="en-US" dirty="0"/>
                      </a:p>
                    </p:txBody>
                  </p:sp>
                </mc:Choice>
                <mc:Fallback xmlns="">
                  <p:sp>
                    <p:nvSpPr>
                      <p:cNvPr id="19" name="TextovéPole 18">
                        <a:extLst>
                          <a:ext uri="{FF2B5EF4-FFF2-40B4-BE49-F238E27FC236}">
                            <a16:creationId xmlns:a16="http://schemas.microsoft.com/office/drawing/2014/main" id="{AD9896D2-F01A-52E4-409C-5E87BC1E3468}"/>
                          </a:ext>
                        </a:extLst>
                      </p:cNvPr>
                      <p:cNvSpPr txBox="1">
                        <a:spLocks noRot="1" noChangeAspect="1" noMove="1" noResize="1" noEditPoints="1" noAdjustHandles="1" noChangeArrowheads="1" noChangeShapeType="1" noTextEdit="1"/>
                      </p:cNvSpPr>
                      <p:nvPr/>
                    </p:nvSpPr>
                    <p:spPr>
                      <a:xfrm>
                        <a:off x="10440472" y="3164761"/>
                        <a:ext cx="1121525" cy="276999"/>
                      </a:xfrm>
                      <a:prstGeom prst="rect">
                        <a:avLst/>
                      </a:prstGeom>
                      <a:blipFill>
                        <a:blip r:embed="rId9"/>
                        <a:stretch>
                          <a:fillRect l="-2174" r="-6522"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ovéPole 19">
                        <a:extLst>
                          <a:ext uri="{FF2B5EF4-FFF2-40B4-BE49-F238E27FC236}">
                            <a16:creationId xmlns:a16="http://schemas.microsoft.com/office/drawing/2014/main" id="{BDD04FE9-DEC1-76CB-012F-6F9106E1ED1D}"/>
                          </a:ext>
                        </a:extLst>
                      </p:cNvPr>
                      <p:cNvSpPr txBox="1"/>
                      <p:nvPr/>
                    </p:nvSpPr>
                    <p:spPr>
                      <a:xfrm>
                        <a:off x="11090296" y="2078958"/>
                        <a:ext cx="194540"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𝑥</m:t>
                              </m:r>
                            </m:oMath>
                          </m:oMathPara>
                        </a14:m>
                        <a:endParaRPr lang="en-US" dirty="0"/>
                      </a:p>
                    </p:txBody>
                  </p:sp>
                </mc:Choice>
                <mc:Fallback xmlns="">
                  <p:sp>
                    <p:nvSpPr>
                      <p:cNvPr id="41" name="TextovéPole 40">
                        <a:extLst>
                          <a:ext uri="{FF2B5EF4-FFF2-40B4-BE49-F238E27FC236}">
                            <a16:creationId xmlns:a16="http://schemas.microsoft.com/office/drawing/2014/main" id="{6015E4DD-8F1B-4982-BD23-E7F52B24DB44}"/>
                          </a:ext>
                        </a:extLst>
                      </p:cNvPr>
                      <p:cNvSpPr txBox="1">
                        <a:spLocks noRot="1" noChangeAspect="1" noMove="1" noResize="1" noEditPoints="1" noAdjustHandles="1" noChangeArrowheads="1" noChangeShapeType="1" noTextEdit="1"/>
                      </p:cNvSpPr>
                      <p:nvPr/>
                    </p:nvSpPr>
                    <p:spPr>
                      <a:xfrm>
                        <a:off x="11090296" y="2078958"/>
                        <a:ext cx="194540" cy="276999"/>
                      </a:xfrm>
                      <a:prstGeom prst="rect">
                        <a:avLst/>
                      </a:prstGeom>
                      <a:blipFill>
                        <a:blip r:embed="rId10"/>
                        <a:stretch>
                          <a:fillRect l="-15625" r="-9375"/>
                        </a:stretch>
                      </a:blipFill>
                    </p:spPr>
                    <p:txBody>
                      <a:bodyPr/>
                      <a:lstStyle/>
                      <a:p>
                        <a:r>
                          <a:rPr lang="en-US">
                            <a:noFill/>
                          </a:rPr>
                          <a:t> </a:t>
                        </a:r>
                      </a:p>
                    </p:txBody>
                  </p:sp>
                </mc:Fallback>
              </mc:AlternateContent>
              <p:cxnSp>
                <p:nvCxnSpPr>
                  <p:cNvPr id="21" name="Přímá spojnice se šipkou 20">
                    <a:extLst>
                      <a:ext uri="{FF2B5EF4-FFF2-40B4-BE49-F238E27FC236}">
                        <a16:creationId xmlns:a16="http://schemas.microsoft.com/office/drawing/2014/main" id="{9E7D1A1F-77EF-2E65-F84F-D5B037E5EDF1}"/>
                      </a:ext>
                    </a:extLst>
                  </p:cNvPr>
                  <p:cNvCxnSpPr>
                    <a:stCxn id="13" idx="0"/>
                  </p:cNvCxnSpPr>
                  <p:nvPr/>
                </p:nvCxnSpPr>
                <p:spPr>
                  <a:xfrm flipV="1">
                    <a:off x="6865157" y="2904565"/>
                    <a:ext cx="111946" cy="71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grpSp>
        <mc:AlternateContent xmlns:mc="http://schemas.openxmlformats.org/markup-compatibility/2006" xmlns:a14="http://schemas.microsoft.com/office/drawing/2010/main">
          <mc:Choice Requires="a14">
            <p:sp>
              <p:nvSpPr>
                <p:cNvPr id="33" name="TextovéPole 32">
                  <a:extLst>
                    <a:ext uri="{FF2B5EF4-FFF2-40B4-BE49-F238E27FC236}">
                      <a16:creationId xmlns:a16="http://schemas.microsoft.com/office/drawing/2014/main" id="{E49634BA-D80D-B961-ECB3-F1A70A8EC015}"/>
                    </a:ext>
                  </a:extLst>
                </p:cNvPr>
                <p:cNvSpPr txBox="1"/>
                <p:nvPr/>
              </p:nvSpPr>
              <p:spPr>
                <a:xfrm>
                  <a:off x="9014172" y="2358719"/>
                  <a:ext cx="45719" cy="276999"/>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𝑟</m:t>
                        </m:r>
                      </m:oMath>
                    </m:oMathPara>
                  </a14:m>
                  <a:endParaRPr lang="en-US" dirty="0"/>
                </a:p>
              </p:txBody>
            </p:sp>
          </mc:Choice>
          <mc:Fallback xmlns="">
            <p:sp>
              <p:nvSpPr>
                <p:cNvPr id="33" name="TextovéPole 32">
                  <a:extLst>
                    <a:ext uri="{FF2B5EF4-FFF2-40B4-BE49-F238E27FC236}">
                      <a16:creationId xmlns:a16="http://schemas.microsoft.com/office/drawing/2014/main" id="{E49634BA-D80D-B961-ECB3-F1A70A8EC015}"/>
                    </a:ext>
                  </a:extLst>
                </p:cNvPr>
                <p:cNvSpPr txBox="1">
                  <a:spLocks noRot="1" noChangeAspect="1" noMove="1" noResize="1" noEditPoints="1" noAdjustHandles="1" noChangeArrowheads="1" noChangeShapeType="1" noTextEdit="1"/>
                </p:cNvSpPr>
                <p:nvPr/>
              </p:nvSpPr>
              <p:spPr>
                <a:xfrm>
                  <a:off x="9014172" y="2358719"/>
                  <a:ext cx="45719" cy="276999"/>
                </a:xfrm>
                <a:prstGeom prst="rect">
                  <a:avLst/>
                </a:prstGeom>
                <a:blipFill>
                  <a:blip r:embed="rId11"/>
                  <a:stretch>
                    <a:fillRect l="-142857" r="-300000" b="-2222"/>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 name="TextovéPole 31">
                <a:extLst>
                  <a:ext uri="{FF2B5EF4-FFF2-40B4-BE49-F238E27FC236}">
                    <a16:creationId xmlns:a16="http://schemas.microsoft.com/office/drawing/2014/main" id="{5EF5B341-CED7-56ED-CDE4-F03AD66B9923}"/>
                  </a:ext>
                </a:extLst>
              </p:cNvPr>
              <p:cNvSpPr txBox="1"/>
              <p:nvPr/>
            </p:nvSpPr>
            <p:spPr>
              <a:xfrm>
                <a:off x="973776" y="3235068"/>
                <a:ext cx="4384598" cy="8095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𝑢</m:t>
                      </m:r>
                      <m:d>
                        <m:dPr>
                          <m:ctrlPr>
                            <a:rPr lang="cs-CZ" b="0" i="1" smtClean="0">
                              <a:latin typeface="Cambria Math" panose="02040503050406030204" pitchFamily="18" charset="0"/>
                            </a:rPr>
                          </m:ctrlPr>
                        </m:dPr>
                        <m:e>
                          <m:sSub>
                            <m:sSubPr>
                              <m:ctrlPr>
                                <a:rPr lang="cs-CZ" b="0" i="1" smtClean="0">
                                  <a:latin typeface="Cambria Math" panose="02040503050406030204" pitchFamily="18" charset="0"/>
                                </a:rPr>
                              </m:ctrlPr>
                            </m:sSubPr>
                            <m:e>
                              <m:r>
                                <a:rPr lang="cs-CZ" b="0" i="1" smtClean="0">
                                  <a:latin typeface="Cambria Math" panose="02040503050406030204" pitchFamily="18" charset="0"/>
                                </a:rPr>
                                <m:t>𝑥</m:t>
                              </m:r>
                            </m:e>
                            <m:sub>
                              <m:r>
                                <a:rPr lang="cs-CZ" b="0" i="1" smtClean="0">
                                  <a:latin typeface="Cambria Math" panose="02040503050406030204" pitchFamily="18" charset="0"/>
                                </a:rPr>
                                <m:t>𝑧</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𝑦</m:t>
                              </m:r>
                            </m:e>
                            <m:sub>
                              <m:r>
                                <a:rPr lang="cs-CZ" b="0" i="1" smtClean="0">
                                  <a:latin typeface="Cambria Math" panose="02040503050406030204" pitchFamily="18" charset="0"/>
                                </a:rPr>
                                <m:t>𝑧</m:t>
                              </m:r>
                            </m:sub>
                          </m:sSub>
                          <m:r>
                            <a:rPr lang="cs-CZ" b="0" i="1" smtClean="0">
                              <a:latin typeface="Cambria Math" panose="02040503050406030204" pitchFamily="18" charset="0"/>
                            </a:rPr>
                            <m:t>,</m:t>
                          </m:r>
                          <m:sSub>
                            <m:sSubPr>
                              <m:ctrlPr>
                                <a:rPr lang="cs-CZ" b="0" i="1" smtClean="0">
                                  <a:latin typeface="Cambria Math" panose="02040503050406030204" pitchFamily="18" charset="0"/>
                                </a:rPr>
                              </m:ctrlPr>
                            </m:sSubPr>
                            <m:e>
                              <m:r>
                                <a:rPr lang="cs-CZ" b="0" i="1" smtClean="0">
                                  <a:latin typeface="Cambria Math" panose="02040503050406030204" pitchFamily="18" charset="0"/>
                                </a:rPr>
                                <m:t>𝑧</m:t>
                              </m:r>
                            </m:e>
                            <m:sub>
                              <m:r>
                                <a:rPr lang="cs-CZ" b="0" i="1" smtClean="0">
                                  <a:latin typeface="Cambria Math" panose="02040503050406030204" pitchFamily="18" charset="0"/>
                                </a:rPr>
                                <m:t>𝑧</m:t>
                              </m:r>
                            </m:sub>
                          </m:sSub>
                        </m:e>
                      </m:d>
                      <m:r>
                        <a:rPr lang="cs-CZ" b="0" i="1" smtClean="0">
                          <a:latin typeface="Cambria Math" panose="02040503050406030204" pitchFamily="18" charset="0"/>
                        </a:rPr>
                        <m:t>=</m:t>
                      </m:r>
                      <m:nary>
                        <m:naryPr>
                          <m:chr m:val="∬"/>
                          <m:limLoc m:val="undOvr"/>
                          <m:ctrlPr>
                            <a:rPr lang="cs-CZ" b="0" i="1" smtClean="0">
                              <a:latin typeface="Cambria Math" panose="02040503050406030204" pitchFamily="18" charset="0"/>
                            </a:rPr>
                          </m:ctrlPr>
                        </m:naryPr>
                        <m:sub>
                          <m:r>
                            <m:rPr>
                              <m:brk m:alnAt="24"/>
                            </m:rPr>
                            <a:rPr lang="cs-CZ" b="0" i="1" smtClean="0">
                              <a:latin typeface="Cambria Math" panose="02040503050406030204" pitchFamily="18" charset="0"/>
                            </a:rPr>
                            <m:t>−</m:t>
                          </m:r>
                          <m:r>
                            <a:rPr lang="cs-CZ" b="0" i="1" smtClean="0">
                              <a:latin typeface="Cambria Math" panose="02040503050406030204" pitchFamily="18" charset="0"/>
                              <a:ea typeface="Cambria Math" panose="02040503050406030204" pitchFamily="18" charset="0"/>
                            </a:rPr>
                            <m:t>∞</m:t>
                          </m:r>
                        </m:sub>
                        <m:sup>
                          <m:r>
                            <a:rPr lang="cs-CZ" b="0" i="1" smtClean="0">
                              <a:latin typeface="Cambria Math" panose="02040503050406030204" pitchFamily="18" charset="0"/>
                              <a:ea typeface="Cambria Math" panose="02040503050406030204" pitchFamily="18" charset="0"/>
                            </a:rPr>
                            <m:t>∞</m:t>
                          </m:r>
                        </m:sup>
                        <m:e>
                          <m:r>
                            <a:rPr lang="cs-CZ" b="0" i="1" smtClean="0">
                              <a:latin typeface="Cambria Math" panose="02040503050406030204" pitchFamily="18" charset="0"/>
                            </a:rPr>
                            <m:t>𝑢</m:t>
                          </m:r>
                          <m:d>
                            <m:dPr>
                              <m:ctrlPr>
                                <a:rPr lang="cs-CZ" b="0" i="1" smtClean="0">
                                  <a:latin typeface="Cambria Math" panose="02040503050406030204" pitchFamily="18" charset="0"/>
                                </a:rPr>
                              </m:ctrlPr>
                            </m:dPr>
                            <m:e>
                              <m:r>
                                <a:rPr lang="cs-CZ" b="0" i="1" smtClean="0">
                                  <a:latin typeface="Cambria Math" panose="02040503050406030204" pitchFamily="18" charset="0"/>
                                </a:rPr>
                                <m:t>𝑥</m:t>
                              </m:r>
                              <m:r>
                                <a:rPr lang="cs-CZ" b="0" i="1" smtClean="0">
                                  <a:latin typeface="Cambria Math" panose="02040503050406030204" pitchFamily="18" charset="0"/>
                                </a:rPr>
                                <m:t>,</m:t>
                              </m:r>
                              <m:r>
                                <a:rPr lang="cs-CZ" b="0" i="1" smtClean="0">
                                  <a:latin typeface="Cambria Math" panose="02040503050406030204" pitchFamily="18" charset="0"/>
                                </a:rPr>
                                <m:t>𝑦</m:t>
                              </m:r>
                              <m:r>
                                <a:rPr lang="cs-CZ" b="0" i="1" smtClean="0">
                                  <a:latin typeface="Cambria Math" panose="02040503050406030204" pitchFamily="18" charset="0"/>
                                </a:rPr>
                                <m:t>,0</m:t>
                              </m:r>
                            </m:e>
                          </m:d>
                          <m:f>
                            <m:fPr>
                              <m:ctrlPr>
                                <a:rPr lang="cs-CZ" b="0" i="1" smtClean="0">
                                  <a:latin typeface="Cambria Math" panose="02040503050406030204" pitchFamily="18" charset="0"/>
                                </a:rPr>
                              </m:ctrlPr>
                            </m:fPr>
                            <m:num>
                              <m:sSup>
                                <m:sSupPr>
                                  <m:ctrlPr>
                                    <a:rPr lang="cs-CZ" b="0" i="1" smtClean="0">
                                      <a:latin typeface="Cambria Math" panose="02040503050406030204" pitchFamily="18" charset="0"/>
                                    </a:rPr>
                                  </m:ctrlPr>
                                </m:sSupPr>
                                <m:e>
                                  <m:r>
                                    <a:rPr lang="cs-CZ" b="0" i="1" smtClean="0">
                                      <a:latin typeface="Cambria Math" panose="02040503050406030204" pitchFamily="18" charset="0"/>
                                    </a:rPr>
                                    <m:t>𝑒</m:t>
                                  </m:r>
                                </m:e>
                                <m:sup>
                                  <m:r>
                                    <a:rPr lang="cs-CZ" b="0" i="1" smtClean="0">
                                      <a:latin typeface="Cambria Math" panose="02040503050406030204" pitchFamily="18" charset="0"/>
                                    </a:rPr>
                                    <m:t>−</m:t>
                                  </m:r>
                                  <m:r>
                                    <a:rPr lang="cs-CZ" b="0" i="1" smtClean="0">
                                      <a:latin typeface="Cambria Math" panose="02040503050406030204" pitchFamily="18" charset="0"/>
                                    </a:rPr>
                                    <m:t>𝑖𝑘𝑟</m:t>
                                  </m:r>
                                </m:sup>
                              </m:sSup>
                            </m:num>
                            <m:den>
                              <m:r>
                                <a:rPr lang="cs-CZ" b="0" i="1" smtClean="0">
                                  <a:latin typeface="Cambria Math" panose="02040503050406030204" pitchFamily="18" charset="0"/>
                                </a:rPr>
                                <m:t>𝑟</m:t>
                              </m:r>
                            </m:den>
                          </m:f>
                          <m:r>
                            <m:rPr>
                              <m:sty m:val="p"/>
                            </m:rPr>
                            <a:rPr lang="cs-CZ" b="0" i="0" smtClean="0">
                              <a:latin typeface="Cambria Math" panose="02040503050406030204" pitchFamily="18" charset="0"/>
                            </a:rPr>
                            <m:t>K</m:t>
                          </m:r>
                        </m:e>
                      </m:nary>
                      <m:d>
                        <m:dPr>
                          <m:ctrlPr>
                            <a:rPr lang="cs-CZ" b="0" i="1" smtClean="0">
                              <a:latin typeface="Cambria Math" panose="02040503050406030204" pitchFamily="18" charset="0"/>
                            </a:rPr>
                          </m:ctrlPr>
                        </m:dPr>
                        <m:e>
                          <m:r>
                            <a:rPr lang="cs-CZ" b="0" i="1" smtClean="0">
                              <a:latin typeface="Cambria Math" panose="02040503050406030204" pitchFamily="18" charset="0"/>
                            </a:rPr>
                            <m:t>𝜃</m:t>
                          </m:r>
                        </m:e>
                      </m:d>
                      <m:r>
                        <m:rPr>
                          <m:sty m:val="p"/>
                        </m:rPr>
                        <a:rPr lang="cs-CZ" b="0" i="0" smtClean="0">
                          <a:latin typeface="Cambria Math" panose="02040503050406030204" pitchFamily="18" charset="0"/>
                        </a:rPr>
                        <m:t>d</m:t>
                      </m:r>
                      <m:r>
                        <a:rPr lang="cs-CZ" b="0" i="1" smtClean="0">
                          <a:latin typeface="Cambria Math" panose="02040503050406030204" pitchFamily="18" charset="0"/>
                        </a:rPr>
                        <m:t>𝑥</m:t>
                      </m:r>
                      <m:r>
                        <m:rPr>
                          <m:sty m:val="p"/>
                        </m:rPr>
                        <a:rPr lang="cs-CZ">
                          <a:latin typeface="Cambria Math" panose="02040503050406030204" pitchFamily="18" charset="0"/>
                        </a:rPr>
                        <m:t>d</m:t>
                      </m:r>
                      <m:r>
                        <m:rPr>
                          <m:sty m:val="p"/>
                        </m:rPr>
                        <a:rPr lang="cs-CZ" b="0" i="0" smtClean="0">
                          <a:latin typeface="Cambria Math" panose="02040503050406030204" pitchFamily="18" charset="0"/>
                        </a:rPr>
                        <m:t>y</m:t>
                      </m:r>
                    </m:oMath>
                  </m:oMathPara>
                </a14:m>
                <a:endParaRPr lang="en-US" dirty="0"/>
              </a:p>
            </p:txBody>
          </p:sp>
        </mc:Choice>
        <mc:Fallback xmlns="">
          <p:sp>
            <p:nvSpPr>
              <p:cNvPr id="32" name="TextovéPole 31">
                <a:extLst>
                  <a:ext uri="{FF2B5EF4-FFF2-40B4-BE49-F238E27FC236}">
                    <a16:creationId xmlns:a16="http://schemas.microsoft.com/office/drawing/2014/main" id="{5EF5B341-CED7-56ED-CDE4-F03AD66B9923}"/>
                  </a:ext>
                </a:extLst>
              </p:cNvPr>
              <p:cNvSpPr txBox="1">
                <a:spLocks noRot="1" noChangeAspect="1" noMove="1" noResize="1" noEditPoints="1" noAdjustHandles="1" noChangeArrowheads="1" noChangeShapeType="1" noTextEdit="1"/>
              </p:cNvSpPr>
              <p:nvPr/>
            </p:nvSpPr>
            <p:spPr>
              <a:xfrm>
                <a:off x="973776" y="3235068"/>
                <a:ext cx="4384598" cy="809581"/>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ovéPole 34">
                <a:extLst>
                  <a:ext uri="{FF2B5EF4-FFF2-40B4-BE49-F238E27FC236}">
                    <a16:creationId xmlns:a16="http://schemas.microsoft.com/office/drawing/2014/main" id="{B06005EA-C0AC-07D9-46B6-E8BDAAAD4CAF}"/>
                  </a:ext>
                </a:extLst>
              </p:cNvPr>
              <p:cNvSpPr txBox="1"/>
              <p:nvPr/>
            </p:nvSpPr>
            <p:spPr>
              <a:xfrm>
                <a:off x="2604145" y="5160493"/>
                <a:ext cx="1522468" cy="516745"/>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cs-CZ" b="0" i="1" smtClean="0">
                          <a:latin typeface="Cambria Math" panose="02040503050406030204" pitchFamily="18" charset="0"/>
                        </a:rPr>
                        <m:t>𝐾</m:t>
                      </m:r>
                      <m:d>
                        <m:dPr>
                          <m:ctrlPr>
                            <a:rPr lang="cs-CZ" b="0" i="1" smtClean="0">
                              <a:latin typeface="Cambria Math" panose="02040503050406030204" pitchFamily="18" charset="0"/>
                            </a:rPr>
                          </m:ctrlPr>
                        </m:dPr>
                        <m:e>
                          <m:r>
                            <a:rPr lang="cs-CZ" b="0" i="1" smtClean="0">
                              <a:latin typeface="Cambria Math" panose="02040503050406030204" pitchFamily="18" charset="0"/>
                            </a:rPr>
                            <m:t>𝜃</m:t>
                          </m:r>
                        </m:e>
                      </m:d>
                      <m:r>
                        <a:rPr lang="cs-CZ" b="0" i="1" smtClean="0">
                          <a:latin typeface="Cambria Math" panose="02040503050406030204" pitchFamily="18" charset="0"/>
                        </a:rPr>
                        <m:t>=</m:t>
                      </m:r>
                      <m:f>
                        <m:fPr>
                          <m:ctrlPr>
                            <a:rPr lang="cs-CZ" b="0" i="1" smtClean="0">
                              <a:latin typeface="Cambria Math" panose="02040503050406030204" pitchFamily="18" charset="0"/>
                            </a:rPr>
                          </m:ctrlPr>
                        </m:fPr>
                        <m:num>
                          <m:r>
                            <a:rPr lang="cs-CZ" b="0" i="1" smtClean="0">
                              <a:latin typeface="Cambria Math" panose="02040503050406030204" pitchFamily="18" charset="0"/>
                            </a:rPr>
                            <m:t>𝑖</m:t>
                          </m:r>
                        </m:num>
                        <m:den>
                          <m:r>
                            <a:rPr lang="cs-CZ" b="0" i="1" smtClean="0">
                              <a:latin typeface="Cambria Math" panose="02040503050406030204" pitchFamily="18" charset="0"/>
                            </a:rPr>
                            <m:t>𝜆</m:t>
                          </m:r>
                        </m:den>
                      </m:f>
                      <m:func>
                        <m:funcPr>
                          <m:ctrlPr>
                            <a:rPr lang="cs-CZ" b="0" i="1" smtClean="0">
                              <a:latin typeface="Cambria Math" panose="02040503050406030204" pitchFamily="18" charset="0"/>
                            </a:rPr>
                          </m:ctrlPr>
                        </m:funcPr>
                        <m:fName>
                          <m:r>
                            <m:rPr>
                              <m:sty m:val="p"/>
                            </m:rPr>
                            <a:rPr lang="cs-CZ" b="0" i="0" smtClean="0">
                              <a:latin typeface="Cambria Math" panose="02040503050406030204" pitchFamily="18" charset="0"/>
                            </a:rPr>
                            <m:t>cos</m:t>
                          </m:r>
                        </m:fName>
                        <m:e>
                          <m:r>
                            <a:rPr lang="cs-CZ" b="0" i="1" smtClean="0">
                              <a:latin typeface="Cambria Math" panose="02040503050406030204" pitchFamily="18" charset="0"/>
                            </a:rPr>
                            <m:t>𝜃</m:t>
                          </m:r>
                        </m:e>
                      </m:func>
                    </m:oMath>
                  </m:oMathPara>
                </a14:m>
                <a:endParaRPr lang="en-US" dirty="0"/>
              </a:p>
            </p:txBody>
          </p:sp>
        </mc:Choice>
        <mc:Fallback xmlns="">
          <p:sp>
            <p:nvSpPr>
              <p:cNvPr id="35" name="TextovéPole 34">
                <a:extLst>
                  <a:ext uri="{FF2B5EF4-FFF2-40B4-BE49-F238E27FC236}">
                    <a16:creationId xmlns:a16="http://schemas.microsoft.com/office/drawing/2014/main" id="{B06005EA-C0AC-07D9-46B6-E8BDAAAD4CAF}"/>
                  </a:ext>
                </a:extLst>
              </p:cNvPr>
              <p:cNvSpPr txBox="1">
                <a:spLocks noRot="1" noChangeAspect="1" noMove="1" noResize="1" noEditPoints="1" noAdjustHandles="1" noChangeArrowheads="1" noChangeShapeType="1" noTextEdit="1"/>
              </p:cNvSpPr>
              <p:nvPr/>
            </p:nvSpPr>
            <p:spPr>
              <a:xfrm>
                <a:off x="2604145" y="5160493"/>
                <a:ext cx="1522468" cy="516745"/>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56668526"/>
      </p:ext>
    </p:extLst>
  </p:cSld>
  <p:clrMapOvr>
    <a:masterClrMapping/>
  </p:clrMapOvr>
</p:sld>
</file>

<file path=ppt/theme/theme1.xml><?xml version="1.0" encoding="utf-8"?>
<a:theme xmlns:a="http://schemas.openxmlformats.org/drawingml/2006/main" name="Motiv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35983</TotalTime>
  <Words>2109</Words>
  <Application>Microsoft Office PowerPoint</Application>
  <PresentationFormat>Širokoúhlá obrazovka</PresentationFormat>
  <Paragraphs>254</Paragraphs>
  <Slides>18</Slides>
  <Notes>1</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18</vt:i4>
      </vt:variant>
    </vt:vector>
  </HeadingPairs>
  <TitlesOfParts>
    <vt:vector size="23" baseType="lpstr">
      <vt:lpstr>Arial</vt:lpstr>
      <vt:lpstr>Calibri</vt:lpstr>
      <vt:lpstr>Cambria Math</vt:lpstr>
      <vt:lpstr>Open Sans</vt:lpstr>
      <vt:lpstr>Motiv Office</vt:lpstr>
      <vt:lpstr>Structured Laser Beam In  Non-Homogeneous Environment</vt:lpstr>
      <vt:lpstr>Alignment of Particle Accelerators</vt:lpstr>
      <vt:lpstr>Basics about optical beams</vt:lpstr>
      <vt:lpstr>Introduction to SLB</vt:lpstr>
      <vt:lpstr>Comparison of SLB and GB</vt:lpstr>
      <vt:lpstr>SLB generation principle</vt:lpstr>
      <vt:lpstr>Detection of the SLB centre position</vt:lpstr>
      <vt:lpstr>Conventional light tracing methods in non-homogeneous environments</vt:lpstr>
      <vt:lpstr>Diffraction integral</vt:lpstr>
      <vt:lpstr>Generalization of the Diffraction integral</vt:lpstr>
      <vt:lpstr>Parameters of SLB generator and models for simulations</vt:lpstr>
      <vt:lpstr>Model case with linear change of temperature</vt:lpstr>
      <vt:lpstr>2nd model based on measured TT1 data</vt:lpstr>
      <vt:lpstr>3rd model based on measured LHC data</vt:lpstr>
      <vt:lpstr>Comparison of all models</vt:lpstr>
      <vt:lpstr>Conclusion</vt:lpstr>
      <vt:lpstr>Prezentace aplikace PowerPoint</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Structured laser beam for alignment and large-scale metrologz</dc:title>
  <dc:creator>Krystof Polak</dc:creator>
  <cp:lastModifiedBy>Krystof Polak</cp:lastModifiedBy>
  <cp:revision>202</cp:revision>
  <cp:lastPrinted>2020-01-30T13:49:18Z</cp:lastPrinted>
  <dcterms:created xsi:type="dcterms:W3CDTF">2022-05-17T14:47:52Z</dcterms:created>
  <dcterms:modified xsi:type="dcterms:W3CDTF">2022-10-31T19:08:25Z</dcterms:modified>
</cp:coreProperties>
</file>