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handoutMasterIdLst>
    <p:handoutMasterId r:id="rId27"/>
  </p:handoutMasterIdLst>
  <p:sldIdLst>
    <p:sldId id="368" r:id="rId2"/>
    <p:sldId id="609" r:id="rId3"/>
    <p:sldId id="610" r:id="rId4"/>
    <p:sldId id="456" r:id="rId5"/>
    <p:sldId id="608" r:id="rId6"/>
    <p:sldId id="611" r:id="rId7"/>
    <p:sldId id="602" r:id="rId8"/>
    <p:sldId id="595" r:id="rId9"/>
    <p:sldId id="598" r:id="rId10"/>
    <p:sldId id="590" r:id="rId11"/>
    <p:sldId id="591" r:id="rId12"/>
    <p:sldId id="599" r:id="rId13"/>
    <p:sldId id="588" r:id="rId14"/>
    <p:sldId id="587" r:id="rId15"/>
    <p:sldId id="585" r:id="rId16"/>
    <p:sldId id="605" r:id="rId17"/>
    <p:sldId id="506" r:id="rId18"/>
    <p:sldId id="586" r:id="rId19"/>
    <p:sldId id="603" r:id="rId20"/>
    <p:sldId id="600" r:id="rId21"/>
    <p:sldId id="604" r:id="rId22"/>
    <p:sldId id="601" r:id="rId23"/>
    <p:sldId id="607" r:id="rId24"/>
    <p:sldId id="606" r:id="rId25"/>
  </p:sldIdLst>
  <p:sldSz cx="9875838" cy="6858000"/>
  <p:notesSz cx="6858000" cy="9117013"/>
  <p:defaultTextStyle>
    <a:defPPr>
      <a:defRPr lang="en-US"/>
    </a:defPPr>
    <a:lvl1pPr algn="ctr" rtl="0" eaLnBrk="0" fontAlgn="base" hangingPunct="0">
      <a:spcBef>
        <a:spcPct val="0"/>
      </a:spcBef>
      <a:spcAft>
        <a:spcPct val="0"/>
      </a:spcAft>
      <a:defRPr sz="2000" kern="1200">
        <a:solidFill>
          <a:schemeClr val="tx1"/>
        </a:solidFill>
        <a:latin typeface="Tahoma" panose="020B0604030504040204" pitchFamily="34" charset="0"/>
        <a:ea typeface="+mn-ea"/>
        <a:cs typeface="+mn-cs"/>
      </a:defRPr>
    </a:lvl1pPr>
    <a:lvl2pPr marL="457200" algn="ctr" rtl="0" eaLnBrk="0" fontAlgn="base" hangingPunct="0">
      <a:spcBef>
        <a:spcPct val="0"/>
      </a:spcBef>
      <a:spcAft>
        <a:spcPct val="0"/>
      </a:spcAft>
      <a:defRPr sz="2000" kern="1200">
        <a:solidFill>
          <a:schemeClr val="tx1"/>
        </a:solidFill>
        <a:latin typeface="Tahoma" panose="020B0604030504040204" pitchFamily="34" charset="0"/>
        <a:ea typeface="+mn-ea"/>
        <a:cs typeface="+mn-cs"/>
      </a:defRPr>
    </a:lvl2pPr>
    <a:lvl3pPr marL="914400" algn="ctr" rtl="0" eaLnBrk="0" fontAlgn="base" hangingPunct="0">
      <a:spcBef>
        <a:spcPct val="0"/>
      </a:spcBef>
      <a:spcAft>
        <a:spcPct val="0"/>
      </a:spcAft>
      <a:defRPr sz="2000" kern="1200">
        <a:solidFill>
          <a:schemeClr val="tx1"/>
        </a:solidFill>
        <a:latin typeface="Tahoma" panose="020B0604030504040204" pitchFamily="34" charset="0"/>
        <a:ea typeface="+mn-ea"/>
        <a:cs typeface="+mn-cs"/>
      </a:defRPr>
    </a:lvl3pPr>
    <a:lvl4pPr marL="1371600" algn="ctr" rtl="0" eaLnBrk="0" fontAlgn="base" hangingPunct="0">
      <a:spcBef>
        <a:spcPct val="0"/>
      </a:spcBef>
      <a:spcAft>
        <a:spcPct val="0"/>
      </a:spcAft>
      <a:defRPr sz="2000" kern="1200">
        <a:solidFill>
          <a:schemeClr val="tx1"/>
        </a:solidFill>
        <a:latin typeface="Tahoma" panose="020B0604030504040204" pitchFamily="34" charset="0"/>
        <a:ea typeface="+mn-ea"/>
        <a:cs typeface="+mn-cs"/>
      </a:defRPr>
    </a:lvl4pPr>
    <a:lvl5pPr marL="1828800" algn="ctr" rtl="0" eaLnBrk="0" fontAlgn="base" hangingPunct="0">
      <a:spcBef>
        <a:spcPct val="0"/>
      </a:spcBef>
      <a:spcAft>
        <a:spcPct val="0"/>
      </a:spcAft>
      <a:defRPr sz="2000" kern="1200">
        <a:solidFill>
          <a:schemeClr val="tx1"/>
        </a:solidFill>
        <a:latin typeface="Tahoma" panose="020B0604030504040204" pitchFamily="34" charset="0"/>
        <a:ea typeface="+mn-ea"/>
        <a:cs typeface="+mn-cs"/>
      </a:defRPr>
    </a:lvl5pPr>
    <a:lvl6pPr marL="2286000" algn="l" defTabSz="914400" rtl="0" eaLnBrk="1" latinLnBrk="0" hangingPunct="1">
      <a:defRPr sz="2000" kern="1200">
        <a:solidFill>
          <a:schemeClr val="tx1"/>
        </a:solidFill>
        <a:latin typeface="Tahoma" panose="020B0604030504040204" pitchFamily="34" charset="0"/>
        <a:ea typeface="+mn-ea"/>
        <a:cs typeface="+mn-cs"/>
      </a:defRPr>
    </a:lvl6pPr>
    <a:lvl7pPr marL="2743200" algn="l" defTabSz="914400" rtl="0" eaLnBrk="1" latinLnBrk="0" hangingPunct="1">
      <a:defRPr sz="2000" kern="1200">
        <a:solidFill>
          <a:schemeClr val="tx1"/>
        </a:solidFill>
        <a:latin typeface="Tahoma" panose="020B0604030504040204" pitchFamily="34" charset="0"/>
        <a:ea typeface="+mn-ea"/>
        <a:cs typeface="+mn-cs"/>
      </a:defRPr>
    </a:lvl7pPr>
    <a:lvl8pPr marL="3200400" algn="l" defTabSz="914400" rtl="0" eaLnBrk="1" latinLnBrk="0" hangingPunct="1">
      <a:defRPr sz="2000" kern="1200">
        <a:solidFill>
          <a:schemeClr val="tx1"/>
        </a:solidFill>
        <a:latin typeface="Tahoma" panose="020B0604030504040204" pitchFamily="34" charset="0"/>
        <a:ea typeface="+mn-ea"/>
        <a:cs typeface="+mn-cs"/>
      </a:defRPr>
    </a:lvl8pPr>
    <a:lvl9pPr marL="3657600" algn="l" defTabSz="914400" rtl="0" eaLnBrk="1" latinLnBrk="0" hangingPunct="1">
      <a:defRPr sz="2000" kern="1200">
        <a:solidFill>
          <a:schemeClr val="tx1"/>
        </a:solidFill>
        <a:latin typeface="Tahom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1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3300"/>
    <a:srgbClr val="FFFF00"/>
    <a:srgbClr val="003399"/>
    <a:srgbClr val="000066"/>
    <a:srgbClr val="0066FF"/>
    <a:srgbClr val="CC00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49" autoAdjust="0"/>
    <p:restoredTop sz="94766" autoAdjust="0"/>
  </p:normalViewPr>
  <p:slideViewPr>
    <p:cSldViewPr>
      <p:cViewPr varScale="1">
        <p:scale>
          <a:sx n="81" d="100"/>
          <a:sy n="81" d="100"/>
        </p:scale>
        <p:origin x="1354" y="62"/>
      </p:cViewPr>
      <p:guideLst>
        <p:guide orient="horz" pos="2160"/>
        <p:guide pos="311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a:extLst>
              <a:ext uri="{FF2B5EF4-FFF2-40B4-BE49-F238E27FC236}">
                <a16:creationId xmlns:a16="http://schemas.microsoft.com/office/drawing/2014/main" id="{8B7EFCFF-17B4-4797-A56D-D4310E8100A4}"/>
              </a:ext>
            </a:extLst>
          </p:cNvPr>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274" tIns="45638" rIns="91274" bIns="45638" numCol="1" anchor="t" anchorCtr="0" compatLnSpc="1">
            <a:prstTxWarp prst="textNoShape">
              <a:avLst/>
            </a:prstTxWarp>
          </a:bodyPr>
          <a:lstStyle>
            <a:lvl1pPr algn="l" defTabSz="912813">
              <a:defRPr sz="1200" smtClean="0">
                <a:latin typeface="Times New Roman" pitchFamily="18" charset="0"/>
              </a:defRPr>
            </a:lvl1pPr>
          </a:lstStyle>
          <a:p>
            <a:pPr>
              <a:defRPr/>
            </a:pPr>
            <a:endParaRPr lang="en-US"/>
          </a:p>
        </p:txBody>
      </p:sp>
      <p:sp>
        <p:nvSpPr>
          <p:cNvPr id="76803" name="Rectangle 3">
            <a:extLst>
              <a:ext uri="{FF2B5EF4-FFF2-40B4-BE49-F238E27FC236}">
                <a16:creationId xmlns:a16="http://schemas.microsoft.com/office/drawing/2014/main" id="{4C496AFE-283D-4D69-9B3C-586A9F85FBCB}"/>
              </a:ext>
            </a:extLst>
          </p:cNvPr>
          <p:cNvSpPr>
            <a:spLocks noGrp="1" noChangeArrowheads="1"/>
          </p:cNvSpPr>
          <p:nvPr>
            <p:ph type="dt" sz="quarter" idx="1"/>
          </p:nvPr>
        </p:nvSpPr>
        <p:spPr bwMode="auto">
          <a:xfrm>
            <a:off x="3886200" y="0"/>
            <a:ext cx="2971800" cy="455613"/>
          </a:xfrm>
          <a:prstGeom prst="rect">
            <a:avLst/>
          </a:prstGeom>
          <a:noFill/>
          <a:ln w="9525">
            <a:noFill/>
            <a:miter lim="800000"/>
            <a:headEnd/>
            <a:tailEnd/>
          </a:ln>
          <a:effectLst/>
        </p:spPr>
        <p:txBody>
          <a:bodyPr vert="horz" wrap="square" lIns="91274" tIns="45638" rIns="91274" bIns="45638" numCol="1" anchor="t" anchorCtr="0" compatLnSpc="1">
            <a:prstTxWarp prst="textNoShape">
              <a:avLst/>
            </a:prstTxWarp>
          </a:bodyPr>
          <a:lstStyle>
            <a:lvl1pPr algn="r" defTabSz="912813">
              <a:defRPr sz="1200" smtClean="0">
                <a:latin typeface="Times New Roman" pitchFamily="18" charset="0"/>
              </a:defRPr>
            </a:lvl1pPr>
          </a:lstStyle>
          <a:p>
            <a:pPr>
              <a:defRPr/>
            </a:pPr>
            <a:endParaRPr lang="en-US"/>
          </a:p>
        </p:txBody>
      </p:sp>
      <p:sp>
        <p:nvSpPr>
          <p:cNvPr id="76804" name="Rectangle 4">
            <a:extLst>
              <a:ext uri="{FF2B5EF4-FFF2-40B4-BE49-F238E27FC236}">
                <a16:creationId xmlns:a16="http://schemas.microsoft.com/office/drawing/2014/main" id="{B06D008E-E5D1-4D23-B00A-C42455A80F98}"/>
              </a:ext>
            </a:extLst>
          </p:cNvPr>
          <p:cNvSpPr>
            <a:spLocks noGrp="1" noChangeArrowheads="1"/>
          </p:cNvSpPr>
          <p:nvPr>
            <p:ph type="ftr" sz="quarter" idx="2"/>
          </p:nvPr>
        </p:nvSpPr>
        <p:spPr bwMode="auto">
          <a:xfrm>
            <a:off x="0" y="8661400"/>
            <a:ext cx="2971800" cy="455613"/>
          </a:xfrm>
          <a:prstGeom prst="rect">
            <a:avLst/>
          </a:prstGeom>
          <a:noFill/>
          <a:ln w="9525">
            <a:noFill/>
            <a:miter lim="800000"/>
            <a:headEnd/>
            <a:tailEnd/>
          </a:ln>
          <a:effectLst/>
        </p:spPr>
        <p:txBody>
          <a:bodyPr vert="horz" wrap="square" lIns="91274" tIns="45638" rIns="91274" bIns="45638" numCol="1" anchor="b" anchorCtr="0" compatLnSpc="1">
            <a:prstTxWarp prst="textNoShape">
              <a:avLst/>
            </a:prstTxWarp>
          </a:bodyPr>
          <a:lstStyle>
            <a:lvl1pPr algn="l" defTabSz="912813">
              <a:defRPr sz="1200" smtClean="0">
                <a:latin typeface="Times New Roman" pitchFamily="18" charset="0"/>
              </a:defRPr>
            </a:lvl1pPr>
          </a:lstStyle>
          <a:p>
            <a:pPr>
              <a:defRPr/>
            </a:pPr>
            <a:endParaRPr lang="en-US"/>
          </a:p>
        </p:txBody>
      </p:sp>
      <p:sp>
        <p:nvSpPr>
          <p:cNvPr id="76805" name="Rectangle 5">
            <a:extLst>
              <a:ext uri="{FF2B5EF4-FFF2-40B4-BE49-F238E27FC236}">
                <a16:creationId xmlns:a16="http://schemas.microsoft.com/office/drawing/2014/main" id="{4C6696C1-5357-425A-AF23-81658EA9F216}"/>
              </a:ext>
            </a:extLst>
          </p:cNvPr>
          <p:cNvSpPr>
            <a:spLocks noGrp="1" noChangeArrowheads="1"/>
          </p:cNvSpPr>
          <p:nvPr>
            <p:ph type="sldNum" sz="quarter" idx="3"/>
          </p:nvPr>
        </p:nvSpPr>
        <p:spPr bwMode="auto">
          <a:xfrm>
            <a:off x="3886200" y="8661400"/>
            <a:ext cx="2971800" cy="455613"/>
          </a:xfrm>
          <a:prstGeom prst="rect">
            <a:avLst/>
          </a:prstGeom>
          <a:noFill/>
          <a:ln w="9525">
            <a:noFill/>
            <a:miter lim="800000"/>
            <a:headEnd/>
            <a:tailEnd/>
          </a:ln>
          <a:effectLst/>
        </p:spPr>
        <p:txBody>
          <a:bodyPr vert="horz" wrap="square" lIns="91274" tIns="45638" rIns="91274" bIns="45638" numCol="1" anchor="b" anchorCtr="0" compatLnSpc="1">
            <a:prstTxWarp prst="textNoShape">
              <a:avLst/>
            </a:prstTxWarp>
          </a:bodyPr>
          <a:lstStyle>
            <a:lvl1pPr algn="r" defTabSz="912813">
              <a:defRPr sz="1200">
                <a:latin typeface="Times New Roman" panose="02020603050405020304" pitchFamily="18" charset="0"/>
              </a:defRPr>
            </a:lvl1pPr>
          </a:lstStyle>
          <a:p>
            <a:fld id="{77BA0466-F9BC-45A2-BEEA-3175FF94F35B}"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C06A08-CA22-40ED-BCD5-003A8835986A}" type="datetimeFigureOut">
              <a:rPr lang="en-US" smtClean="0"/>
              <a:t>11/2/2022</a:t>
            </a:fld>
            <a:endParaRPr lang="en-US"/>
          </a:p>
        </p:txBody>
      </p:sp>
      <p:sp>
        <p:nvSpPr>
          <p:cNvPr id="4" name="Slide Image Placeholder 3"/>
          <p:cNvSpPr>
            <a:spLocks noGrp="1" noRot="1" noChangeAspect="1"/>
          </p:cNvSpPr>
          <p:nvPr>
            <p:ph type="sldImg" idx="2"/>
          </p:nvPr>
        </p:nvSpPr>
        <p:spPr>
          <a:xfrm>
            <a:off x="1214438" y="1139825"/>
            <a:ext cx="4429125" cy="3076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87850"/>
            <a:ext cx="5486400" cy="3589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598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59813"/>
            <a:ext cx="2971800" cy="457200"/>
          </a:xfrm>
          <a:prstGeom prst="rect">
            <a:avLst/>
          </a:prstGeom>
        </p:spPr>
        <p:txBody>
          <a:bodyPr vert="horz" lIns="91440" tIns="45720" rIns="91440" bIns="45720" rtlCol="0" anchor="b"/>
          <a:lstStyle>
            <a:lvl1pPr algn="r">
              <a:defRPr sz="1200"/>
            </a:lvl1pPr>
          </a:lstStyle>
          <a:p>
            <a:fld id="{0D60FE23-ED4F-4766-9BCC-EEC75FB9AC41}" type="slidenum">
              <a:rPr lang="en-US" smtClean="0"/>
              <a:t>‹#›</a:t>
            </a:fld>
            <a:endParaRPr lang="en-US"/>
          </a:p>
        </p:txBody>
      </p:sp>
    </p:spTree>
    <p:extLst>
      <p:ext uri="{BB962C8B-B14F-4D97-AF65-F5344CB8AC3E}">
        <p14:creationId xmlns:p14="http://schemas.microsoft.com/office/powerpoint/2010/main" val="2604230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60FE23-ED4F-4766-9BCC-EEC75FB9AC41}" type="slidenum">
              <a:rPr lang="en-US" smtClean="0"/>
              <a:t>20</a:t>
            </a:fld>
            <a:endParaRPr lang="en-US"/>
          </a:p>
        </p:txBody>
      </p:sp>
    </p:spTree>
    <p:extLst>
      <p:ext uri="{BB962C8B-B14F-4D97-AF65-F5344CB8AC3E}">
        <p14:creationId xmlns:p14="http://schemas.microsoft.com/office/powerpoint/2010/main" val="2135825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60FE23-ED4F-4766-9BCC-EEC75FB9AC41}" type="slidenum">
              <a:rPr lang="en-US" smtClean="0"/>
              <a:t>23</a:t>
            </a:fld>
            <a:endParaRPr lang="en-US"/>
          </a:p>
        </p:txBody>
      </p:sp>
    </p:spTree>
    <p:extLst>
      <p:ext uri="{BB962C8B-B14F-4D97-AF65-F5344CB8AC3E}">
        <p14:creationId xmlns:p14="http://schemas.microsoft.com/office/powerpoint/2010/main" val="30509442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1363" y="2130425"/>
            <a:ext cx="8393112"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481138" y="3886200"/>
            <a:ext cx="6913562"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8161246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93713" y="274638"/>
            <a:ext cx="8888412"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872022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1213" y="274638"/>
            <a:ext cx="2220912" cy="5821362"/>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93713" y="274638"/>
            <a:ext cx="6515100" cy="58213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56275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93713" y="274638"/>
            <a:ext cx="8888412" cy="1143000"/>
          </a:xfrm>
          <a:prstGeom prst="rect">
            <a:avLst/>
          </a:prstGeom>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211337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79463" y="4406900"/>
            <a:ext cx="83947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79463" y="2906713"/>
            <a:ext cx="83947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Tree>
    <p:extLst>
      <p:ext uri="{BB962C8B-B14F-4D97-AF65-F5344CB8AC3E}">
        <p14:creationId xmlns:p14="http://schemas.microsoft.com/office/powerpoint/2010/main" val="348260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93713" y="274638"/>
            <a:ext cx="8888412"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741363" y="1981200"/>
            <a:ext cx="411956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13325" y="1981200"/>
            <a:ext cx="41211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853085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3713" y="274638"/>
            <a:ext cx="8888412"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3713" y="1535113"/>
            <a:ext cx="43640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3713" y="2174875"/>
            <a:ext cx="43640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16500" y="1535113"/>
            <a:ext cx="43656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16500" y="2174875"/>
            <a:ext cx="43656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8893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93713" y="274638"/>
            <a:ext cx="8888412" cy="11430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841616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8606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3713" y="273050"/>
            <a:ext cx="3249612"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60800" y="273050"/>
            <a:ext cx="552132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3713" y="1435100"/>
            <a:ext cx="324961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742734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35163" y="4800600"/>
            <a:ext cx="5926137"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35163" y="612775"/>
            <a:ext cx="5926137"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935163" y="5367338"/>
            <a:ext cx="5926137"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3065795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3">
            <a:extLst>
              <a:ext uri="{FF2B5EF4-FFF2-40B4-BE49-F238E27FC236}">
                <a16:creationId xmlns:a16="http://schemas.microsoft.com/office/drawing/2014/main" id="{F44AD434-3575-4B7E-BA44-6197048B5B05}"/>
              </a:ext>
            </a:extLst>
          </p:cNvPr>
          <p:cNvSpPr>
            <a:spLocks noGrp="1" noChangeArrowheads="1"/>
          </p:cNvSpPr>
          <p:nvPr>
            <p:ph type="body" idx="1"/>
          </p:nvPr>
        </p:nvSpPr>
        <p:spPr bwMode="auto">
          <a:xfrm>
            <a:off x="741363" y="1981200"/>
            <a:ext cx="8393112"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grpSp>
        <p:nvGrpSpPr>
          <p:cNvPr id="1029" name="Group 12">
            <a:extLst>
              <a:ext uri="{FF2B5EF4-FFF2-40B4-BE49-F238E27FC236}">
                <a16:creationId xmlns:a16="http://schemas.microsoft.com/office/drawing/2014/main" id="{EDC5CA7D-67EC-42F5-956D-9755B36C97DA}"/>
              </a:ext>
            </a:extLst>
          </p:cNvPr>
          <p:cNvGrpSpPr>
            <a:grpSpLocks/>
          </p:cNvGrpSpPr>
          <p:nvPr/>
        </p:nvGrpSpPr>
        <p:grpSpPr bwMode="auto">
          <a:xfrm>
            <a:off x="576263" y="1295400"/>
            <a:ext cx="8558212" cy="228600"/>
            <a:chOff x="336" y="816"/>
            <a:chExt cx="4992" cy="144"/>
          </a:xfrm>
        </p:grpSpPr>
        <p:sp>
          <p:nvSpPr>
            <p:cNvPr id="1037" name="Line 13">
              <a:extLst>
                <a:ext uri="{FF2B5EF4-FFF2-40B4-BE49-F238E27FC236}">
                  <a16:creationId xmlns:a16="http://schemas.microsoft.com/office/drawing/2014/main" id="{E7094F3F-7CCD-46AC-8A3B-F5A30EEA88BE}"/>
                </a:ext>
              </a:extLst>
            </p:cNvPr>
            <p:cNvSpPr>
              <a:spLocks noChangeShapeType="1"/>
            </p:cNvSpPr>
            <p:nvPr/>
          </p:nvSpPr>
          <p:spPr bwMode="auto">
            <a:xfrm>
              <a:off x="336" y="816"/>
              <a:ext cx="4992" cy="0"/>
            </a:xfrm>
            <a:prstGeom prst="line">
              <a:avLst/>
            </a:prstGeom>
            <a:noFill/>
            <a:ln w="76200">
              <a:solidFill>
                <a:srgbClr val="000099"/>
              </a:solidFill>
              <a:round/>
              <a:headEnd type="none" w="sm" len="sm"/>
              <a:tailEnd type="none" w="sm" len="sm"/>
            </a:ln>
            <a:effectLst/>
          </p:spPr>
          <p:txBody>
            <a:bodyPr wrap="none" anchor="ctr"/>
            <a:lstStyle/>
            <a:p>
              <a:pPr>
                <a:defRPr/>
              </a:pPr>
              <a:endParaRPr lang="en-US"/>
            </a:p>
          </p:txBody>
        </p:sp>
        <p:sp>
          <p:nvSpPr>
            <p:cNvPr id="1038" name="Line 14">
              <a:extLst>
                <a:ext uri="{FF2B5EF4-FFF2-40B4-BE49-F238E27FC236}">
                  <a16:creationId xmlns:a16="http://schemas.microsoft.com/office/drawing/2014/main" id="{1E1145D1-CBD0-41ED-B0DF-762221E13908}"/>
                </a:ext>
              </a:extLst>
            </p:cNvPr>
            <p:cNvSpPr>
              <a:spLocks noChangeShapeType="1"/>
            </p:cNvSpPr>
            <p:nvPr/>
          </p:nvSpPr>
          <p:spPr bwMode="auto">
            <a:xfrm>
              <a:off x="336" y="874"/>
              <a:ext cx="4992" cy="0"/>
            </a:xfrm>
            <a:prstGeom prst="line">
              <a:avLst/>
            </a:prstGeom>
            <a:noFill/>
            <a:ln w="50800">
              <a:solidFill>
                <a:srgbClr val="3366FF"/>
              </a:solidFill>
              <a:round/>
              <a:headEnd type="none" w="sm" len="sm"/>
              <a:tailEnd type="none" w="sm" len="sm"/>
            </a:ln>
            <a:effectLst/>
          </p:spPr>
          <p:txBody>
            <a:bodyPr wrap="none" anchor="ctr"/>
            <a:lstStyle/>
            <a:p>
              <a:pPr>
                <a:defRPr/>
              </a:pPr>
              <a:endParaRPr lang="en-US"/>
            </a:p>
          </p:txBody>
        </p:sp>
        <p:sp>
          <p:nvSpPr>
            <p:cNvPr id="1039" name="Line 15">
              <a:extLst>
                <a:ext uri="{FF2B5EF4-FFF2-40B4-BE49-F238E27FC236}">
                  <a16:creationId xmlns:a16="http://schemas.microsoft.com/office/drawing/2014/main" id="{FD3A833F-D702-4E23-97FE-7805A3224170}"/>
                </a:ext>
              </a:extLst>
            </p:cNvPr>
            <p:cNvSpPr>
              <a:spLocks noChangeShapeType="1"/>
            </p:cNvSpPr>
            <p:nvPr/>
          </p:nvSpPr>
          <p:spPr bwMode="auto">
            <a:xfrm>
              <a:off x="336" y="917"/>
              <a:ext cx="4992" cy="0"/>
            </a:xfrm>
            <a:prstGeom prst="line">
              <a:avLst/>
            </a:prstGeom>
            <a:noFill/>
            <a:ln w="25400">
              <a:solidFill>
                <a:srgbClr val="9966FF"/>
              </a:solidFill>
              <a:round/>
              <a:headEnd type="none" w="sm" len="sm"/>
              <a:tailEnd type="none" w="sm" len="sm"/>
            </a:ln>
            <a:effectLst/>
          </p:spPr>
          <p:txBody>
            <a:bodyPr wrap="none" anchor="ctr"/>
            <a:lstStyle/>
            <a:p>
              <a:pPr>
                <a:defRPr/>
              </a:pPr>
              <a:endParaRPr lang="en-US"/>
            </a:p>
          </p:txBody>
        </p:sp>
        <p:sp>
          <p:nvSpPr>
            <p:cNvPr id="1040" name="Line 16">
              <a:extLst>
                <a:ext uri="{FF2B5EF4-FFF2-40B4-BE49-F238E27FC236}">
                  <a16:creationId xmlns:a16="http://schemas.microsoft.com/office/drawing/2014/main" id="{70F3808F-A78B-4159-BA03-60DC734B7DC0}"/>
                </a:ext>
              </a:extLst>
            </p:cNvPr>
            <p:cNvSpPr>
              <a:spLocks noChangeShapeType="1"/>
            </p:cNvSpPr>
            <p:nvPr/>
          </p:nvSpPr>
          <p:spPr bwMode="auto">
            <a:xfrm>
              <a:off x="336" y="960"/>
              <a:ext cx="4992" cy="0"/>
            </a:xfrm>
            <a:prstGeom prst="line">
              <a:avLst/>
            </a:prstGeom>
            <a:noFill/>
            <a:ln w="12700">
              <a:solidFill>
                <a:srgbClr val="CC0099"/>
              </a:solidFill>
              <a:round/>
              <a:headEnd type="none" w="sm" len="sm"/>
              <a:tailEnd type="none" w="sm" len="sm"/>
            </a:ln>
            <a:effectLst/>
          </p:spPr>
          <p:txBody>
            <a:bodyPr wrap="none" anchor="ctr"/>
            <a:lstStyle/>
            <a:p>
              <a:pPr>
                <a:defRPr/>
              </a:pPr>
              <a:endParaRPr lang="en-US"/>
            </a:p>
          </p:txBody>
        </p:sp>
      </p:grpSp>
      <p:graphicFrame>
        <p:nvGraphicFramePr>
          <p:cNvPr id="1026" name="Object 17">
            <a:extLst>
              <a:ext uri="{FF2B5EF4-FFF2-40B4-BE49-F238E27FC236}">
                <a16:creationId xmlns:a16="http://schemas.microsoft.com/office/drawing/2014/main" id="{65C5C957-F1E2-43F9-A03D-BF25460F86B5}"/>
              </a:ext>
            </a:extLst>
          </p:cNvPr>
          <p:cNvGraphicFramePr>
            <a:graphicFrameLocks noChangeAspect="1"/>
          </p:cNvGraphicFramePr>
          <p:nvPr/>
        </p:nvGraphicFramePr>
        <p:xfrm>
          <a:off x="600075" y="609600"/>
          <a:ext cx="547688" cy="603250"/>
        </p:xfrm>
        <a:graphic>
          <a:graphicData uri="http://schemas.openxmlformats.org/presentationml/2006/ole">
            <mc:AlternateContent xmlns:mc="http://schemas.openxmlformats.org/markup-compatibility/2006">
              <mc:Choice xmlns:v="urn:schemas-microsoft-com:vml" Requires="v">
                <p:oleObj spid="_x0000_s1065" name="Document" r:id="rId14" imgW="381600" imgH="419040" progId="Word.Document.8">
                  <p:embed/>
                </p:oleObj>
              </mc:Choice>
              <mc:Fallback>
                <p:oleObj name="Document" r:id="rId14" imgW="381600" imgH="419040" progId="Word.Document.8">
                  <p:embed/>
                  <p:pic>
                    <p:nvPicPr>
                      <p:cNvPr id="0" name="Object 1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00075" y="609600"/>
                        <a:ext cx="547688"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42" name="Text Box 18">
            <a:extLst>
              <a:ext uri="{FF2B5EF4-FFF2-40B4-BE49-F238E27FC236}">
                <a16:creationId xmlns:a16="http://schemas.microsoft.com/office/drawing/2014/main" id="{1F0476E3-9935-40A2-8378-3FFA131FCB25}"/>
              </a:ext>
            </a:extLst>
          </p:cNvPr>
          <p:cNvSpPr txBox="1">
            <a:spLocks noChangeArrowheads="1"/>
          </p:cNvSpPr>
          <p:nvPr/>
        </p:nvSpPr>
        <p:spPr bwMode="auto">
          <a:xfrm>
            <a:off x="493713" y="228600"/>
            <a:ext cx="1152525" cy="336550"/>
          </a:xfrm>
          <a:prstGeom prst="rect">
            <a:avLst/>
          </a:prstGeom>
          <a:noFill/>
          <a:ln w="9525">
            <a:noFill/>
            <a:miter lim="800000"/>
            <a:headEnd/>
            <a:tailEnd/>
          </a:ln>
          <a:effectLst/>
        </p:spPr>
        <p:txBody>
          <a:bodyPr>
            <a:spAutoFit/>
          </a:bodyPr>
          <a:lstStyle/>
          <a:p>
            <a:pPr algn="l">
              <a:defRPr/>
            </a:pPr>
            <a:r>
              <a:rPr lang="en-US" sz="2400" b="1" baseline="30000">
                <a:latin typeface="HELVETICA" pitchFamily="34" charset="0"/>
              </a:rPr>
              <a:t>Fermilab</a:t>
            </a:r>
            <a:endParaRPr lang="en-US" altLang="en-US" sz="2400" b="1" baseline="30000">
              <a:latin typeface="HELVETICA" pitchFamily="34" charset="0"/>
            </a:endParaRPr>
          </a:p>
        </p:txBody>
      </p:sp>
      <p:sp>
        <p:nvSpPr>
          <p:cNvPr id="1043" name="Rectangle 19">
            <a:extLst>
              <a:ext uri="{FF2B5EF4-FFF2-40B4-BE49-F238E27FC236}">
                <a16:creationId xmlns:a16="http://schemas.microsoft.com/office/drawing/2014/main" id="{DC162484-85C0-40AD-9D36-9AA43BA0F2FE}"/>
              </a:ext>
            </a:extLst>
          </p:cNvPr>
          <p:cNvSpPr>
            <a:spLocks noChangeArrowheads="1"/>
          </p:cNvSpPr>
          <p:nvPr/>
        </p:nvSpPr>
        <p:spPr bwMode="auto">
          <a:xfrm>
            <a:off x="7071520" y="228600"/>
            <a:ext cx="2228056" cy="708528"/>
          </a:xfrm>
          <a:prstGeom prst="rect">
            <a:avLst/>
          </a:prstGeom>
          <a:noFill/>
          <a:ln w="9525">
            <a:noFill/>
            <a:miter lim="800000"/>
            <a:headEnd/>
            <a:tailEnd/>
          </a:ln>
          <a:effectLst/>
        </p:spPr>
        <p:txBody>
          <a:bodyPr wrap="square" lIns="92075" tIns="46038" rIns="92075" bIns="46038">
            <a:spAutoFit/>
          </a:bodyPr>
          <a:lstStyle/>
          <a:p>
            <a:pPr>
              <a:defRPr/>
            </a:pPr>
            <a:r>
              <a:rPr lang="en-US" altLang="en-US" sz="1000" b="1" dirty="0">
                <a:solidFill>
                  <a:schemeClr val="accent2"/>
                </a:solidFill>
              </a:rPr>
              <a:t>Dr. O’Sheg Oshinowo</a:t>
            </a:r>
          </a:p>
          <a:p>
            <a:pPr>
              <a:defRPr/>
            </a:pPr>
            <a:r>
              <a:rPr lang="en-US" altLang="en-US" sz="1000" b="1" dirty="0">
                <a:solidFill>
                  <a:schemeClr val="accent2"/>
                </a:solidFill>
              </a:rPr>
              <a:t>IWAA2022 Conference</a:t>
            </a:r>
          </a:p>
          <a:p>
            <a:pPr>
              <a:defRPr/>
            </a:pPr>
            <a:r>
              <a:rPr lang="en-US" altLang="en-US" sz="1000" b="1" dirty="0">
                <a:solidFill>
                  <a:schemeClr val="accent2"/>
                </a:solidFill>
              </a:rPr>
              <a:t>CERN, Geneva, Switzerland</a:t>
            </a:r>
          </a:p>
          <a:p>
            <a:pPr>
              <a:defRPr/>
            </a:pPr>
            <a:r>
              <a:rPr lang="en-US" altLang="en-US" sz="1000" b="1" dirty="0">
                <a:solidFill>
                  <a:schemeClr val="accent2"/>
                </a:solidFill>
              </a:rPr>
              <a:t>October 31 – November 5, 2022</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
            <a:extLst>
              <a:ext uri="{FF2B5EF4-FFF2-40B4-BE49-F238E27FC236}">
                <a16:creationId xmlns:a16="http://schemas.microsoft.com/office/drawing/2014/main" id="{7387E323-9B89-4BE1-A0A2-B89036C773CC}"/>
              </a:ext>
            </a:extLst>
          </p:cNvPr>
          <p:cNvSpPr>
            <a:spLocks noGrp="1" noChangeArrowheads="1"/>
          </p:cNvSpPr>
          <p:nvPr>
            <p:ph type="body" idx="1"/>
          </p:nvPr>
        </p:nvSpPr>
        <p:spPr>
          <a:xfrm>
            <a:off x="838200" y="1828800"/>
            <a:ext cx="8153400" cy="4648200"/>
          </a:xfrm>
        </p:spPr>
        <p:txBody>
          <a:bodyPr/>
          <a:lstStyle/>
          <a:p>
            <a:pPr algn="ctr">
              <a:lnSpc>
                <a:spcPct val="90000"/>
              </a:lnSpc>
              <a:spcBef>
                <a:spcPct val="0"/>
              </a:spcBef>
              <a:buFontTx/>
              <a:buNone/>
            </a:pPr>
            <a:r>
              <a:rPr lang="en-US" altLang="en-US" dirty="0">
                <a:solidFill>
                  <a:schemeClr val="accent2"/>
                </a:solidFill>
                <a:latin typeface="Tahoma" panose="020B0604030504040204" pitchFamily="34" charset="0"/>
                <a:cs typeface="Times New Roman" panose="02020603050405020304" pitchFamily="18" charset="0"/>
              </a:rPr>
              <a:t>Upgrade of the Fermilab Booster Accelerator Tunnel Control Network</a:t>
            </a:r>
            <a:r>
              <a:rPr lang="en-US" altLang="en-US" b="1" dirty="0">
                <a:solidFill>
                  <a:schemeClr val="accent2"/>
                </a:solidFill>
                <a:latin typeface="Tahoma" panose="020B0604030504040204" pitchFamily="34" charset="0"/>
                <a:cs typeface="Times New Roman" panose="02020603050405020304" pitchFamily="18" charset="0"/>
              </a:rPr>
              <a:t> </a:t>
            </a:r>
            <a:endParaRPr lang="en-US" altLang="en-US" dirty="0">
              <a:solidFill>
                <a:schemeClr val="accent2"/>
              </a:solidFill>
              <a:latin typeface="Tahoma" panose="020B0604030504040204" pitchFamily="34" charset="0"/>
              <a:cs typeface="Times New Roman" panose="02020603050405020304" pitchFamily="18" charset="0"/>
            </a:endParaRPr>
          </a:p>
          <a:p>
            <a:pPr algn="ctr">
              <a:lnSpc>
                <a:spcPct val="90000"/>
              </a:lnSpc>
              <a:spcBef>
                <a:spcPct val="0"/>
              </a:spcBef>
              <a:buFontTx/>
              <a:buNone/>
            </a:pPr>
            <a:br>
              <a:rPr lang="en-US" altLang="en-US" sz="2400" dirty="0">
                <a:solidFill>
                  <a:schemeClr val="tx2"/>
                </a:solidFill>
                <a:latin typeface="Tahoma" panose="020B0604030504040204" pitchFamily="34" charset="0"/>
              </a:rPr>
            </a:br>
            <a:br>
              <a:rPr lang="en-US" altLang="en-US" sz="2400" dirty="0">
                <a:solidFill>
                  <a:schemeClr val="tx2"/>
                </a:solidFill>
                <a:latin typeface="Tahoma" panose="020B0604030504040204" pitchFamily="34" charset="0"/>
              </a:rPr>
            </a:br>
            <a:br>
              <a:rPr lang="en-US" altLang="en-US" sz="2400" dirty="0">
                <a:solidFill>
                  <a:schemeClr val="tx2"/>
                </a:solidFill>
                <a:latin typeface="Tahoma" panose="020B0604030504040204" pitchFamily="34" charset="0"/>
              </a:rPr>
            </a:br>
            <a:br>
              <a:rPr lang="en-US" altLang="en-US" sz="2400" dirty="0">
                <a:solidFill>
                  <a:schemeClr val="tx2"/>
                </a:solidFill>
                <a:latin typeface="Tahoma" panose="020B0604030504040204" pitchFamily="34" charset="0"/>
              </a:rPr>
            </a:br>
            <a:r>
              <a:rPr lang="en-US" altLang="en-US" sz="2400" i="1" dirty="0">
                <a:solidFill>
                  <a:schemeClr val="accent2"/>
                </a:solidFill>
                <a:latin typeface="Tahoma" panose="020B0604030504040204" pitchFamily="34" charset="0"/>
              </a:rPr>
              <a:t>Dr. Babatunde O’Sheg Oshinowo, FRICS</a:t>
            </a:r>
            <a:br>
              <a:rPr lang="en-US" altLang="en-US" sz="2400" dirty="0">
                <a:solidFill>
                  <a:schemeClr val="accent2"/>
                </a:solidFill>
                <a:latin typeface="Tahoma" panose="020B0604030504040204" pitchFamily="34" charset="0"/>
              </a:rPr>
            </a:br>
            <a:r>
              <a:rPr lang="en-US" altLang="en-US" sz="1600" i="1" dirty="0">
                <a:solidFill>
                  <a:schemeClr val="accent2"/>
                </a:solidFill>
                <a:latin typeface="Tahoma" panose="020B0604030504040204" pitchFamily="34" charset="0"/>
              </a:rPr>
              <a:t>Dr. Virgil Bocean, Chuck Wilson, John Kyle, Gary Coppola </a:t>
            </a:r>
            <a:br>
              <a:rPr lang="en-US" altLang="en-US" sz="1600" i="1" dirty="0">
                <a:solidFill>
                  <a:schemeClr val="accent2"/>
                </a:solidFill>
                <a:latin typeface="Tahoma" panose="020B0604030504040204" pitchFamily="34" charset="0"/>
              </a:rPr>
            </a:br>
            <a:r>
              <a:rPr lang="en-US" altLang="en-US" sz="1600" i="1" dirty="0">
                <a:solidFill>
                  <a:schemeClr val="accent2"/>
                </a:solidFill>
                <a:latin typeface="Tahoma" panose="020B0604030504040204" pitchFamily="34" charset="0"/>
              </a:rPr>
              <a:t>Alignment and Metrology Group</a:t>
            </a:r>
          </a:p>
          <a:p>
            <a:pPr algn="ctr">
              <a:lnSpc>
                <a:spcPct val="90000"/>
              </a:lnSpc>
              <a:spcBef>
                <a:spcPct val="0"/>
              </a:spcBef>
              <a:buFontTx/>
              <a:buNone/>
            </a:pPr>
            <a:r>
              <a:rPr lang="en-US" altLang="en-US" sz="1600" i="1" dirty="0">
                <a:solidFill>
                  <a:schemeClr val="accent2"/>
                </a:solidFill>
                <a:latin typeface="Tahoma" panose="020B0604030504040204" pitchFamily="34" charset="0"/>
              </a:rPr>
              <a:t> Fermi National Accelerator Laboratory </a:t>
            </a:r>
            <a:br>
              <a:rPr lang="en-US" altLang="en-US" sz="1600" i="1" dirty="0">
                <a:solidFill>
                  <a:schemeClr val="accent2"/>
                </a:solidFill>
                <a:latin typeface="Tahoma" panose="020B0604030504040204" pitchFamily="34" charset="0"/>
              </a:rPr>
            </a:br>
            <a:r>
              <a:rPr lang="en-US" altLang="en-US" sz="1600" i="1" dirty="0">
                <a:solidFill>
                  <a:schemeClr val="accent2"/>
                </a:solidFill>
                <a:latin typeface="Tahoma" panose="020B0604030504040204" pitchFamily="34" charset="0"/>
              </a:rPr>
              <a:t>Batavia, Illinois</a:t>
            </a:r>
          </a:p>
          <a:p>
            <a:pPr algn="ctr">
              <a:lnSpc>
                <a:spcPct val="90000"/>
              </a:lnSpc>
              <a:spcBef>
                <a:spcPct val="0"/>
              </a:spcBef>
              <a:buFontTx/>
              <a:buNone/>
            </a:pPr>
            <a:endParaRPr lang="en-US" altLang="en-US" sz="2400" i="1" dirty="0">
              <a:solidFill>
                <a:schemeClr val="accent2"/>
              </a:solidFill>
              <a:latin typeface="Tahoma" panose="020B0604030504040204" pitchFamily="34" charset="0"/>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31816736-A49A-46E5-9F11-81C6B3E6FE76}"/>
              </a:ext>
            </a:extLst>
          </p:cNvPr>
          <p:cNvSpPr>
            <a:spLocks noChangeArrowheads="1"/>
          </p:cNvSpPr>
          <p:nvPr/>
        </p:nvSpPr>
        <p:spPr bwMode="auto">
          <a:xfrm>
            <a:off x="1974850" y="-228600"/>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13315" name="Rectangle 3">
            <a:extLst>
              <a:ext uri="{FF2B5EF4-FFF2-40B4-BE49-F238E27FC236}">
                <a16:creationId xmlns:a16="http://schemas.microsoft.com/office/drawing/2014/main" id="{CE5788D1-8C0F-41C2-B7AA-01BAAFD3CAB8}"/>
              </a:ext>
            </a:extLst>
          </p:cNvPr>
          <p:cNvSpPr>
            <a:spLocks noChangeArrowheads="1"/>
          </p:cNvSpPr>
          <p:nvPr/>
        </p:nvSpPr>
        <p:spPr bwMode="auto">
          <a:xfrm>
            <a:off x="3008313" y="1204913"/>
            <a:ext cx="9875837"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13316" name="Text Box 4">
            <a:extLst>
              <a:ext uri="{FF2B5EF4-FFF2-40B4-BE49-F238E27FC236}">
                <a16:creationId xmlns:a16="http://schemas.microsoft.com/office/drawing/2014/main" id="{5FEC02E4-5E9A-434E-BDE6-279479890468}"/>
              </a:ext>
            </a:extLst>
          </p:cNvPr>
          <p:cNvSpPr txBox="1">
            <a:spLocks noChangeArrowheads="1"/>
          </p:cNvSpPr>
          <p:nvPr/>
        </p:nvSpPr>
        <p:spPr bwMode="auto">
          <a:xfrm>
            <a:off x="8442325" y="1562100"/>
            <a:ext cx="14541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2400" b="1">
                <a:solidFill>
                  <a:schemeClr val="bg1"/>
                </a:solidFill>
                <a:latin typeface="HELVETICA" panose="020B0604020202020204" pitchFamily="34" charset="0"/>
              </a:rPr>
              <a:t>Fermilab</a:t>
            </a:r>
            <a:endParaRPr lang="en-US" altLang="en-US" sz="2400" b="1">
              <a:solidFill>
                <a:schemeClr val="bg1"/>
              </a:solidFill>
              <a:latin typeface="HELVETICA" panose="020B0604020202020204" pitchFamily="34" charset="0"/>
            </a:endParaRPr>
          </a:p>
          <a:p>
            <a:pPr algn="l"/>
            <a:endParaRPr lang="en-US" altLang="en-US"/>
          </a:p>
        </p:txBody>
      </p:sp>
      <p:sp>
        <p:nvSpPr>
          <p:cNvPr id="13317" name="Rectangle 5">
            <a:extLst>
              <a:ext uri="{FF2B5EF4-FFF2-40B4-BE49-F238E27FC236}">
                <a16:creationId xmlns:a16="http://schemas.microsoft.com/office/drawing/2014/main" id="{49EACB6A-6992-4424-A294-A3C0A1245A66}"/>
              </a:ext>
            </a:extLst>
          </p:cNvPr>
          <p:cNvSpPr>
            <a:spLocks noChangeArrowheads="1"/>
          </p:cNvSpPr>
          <p:nvPr/>
        </p:nvSpPr>
        <p:spPr bwMode="auto">
          <a:xfrm>
            <a:off x="6172200" y="5638800"/>
            <a:ext cx="1279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1400" b="1" dirty="0">
                <a:solidFill>
                  <a:schemeClr val="bg1"/>
                </a:solidFill>
                <a:latin typeface="HELVETICA" panose="020B0604020202020204" pitchFamily="34" charset="0"/>
              </a:rPr>
              <a:t>Main Injector</a:t>
            </a:r>
            <a:endParaRPr lang="en-US" altLang="en-US" sz="1400" b="1" dirty="0">
              <a:solidFill>
                <a:schemeClr val="bg1"/>
              </a:solidFill>
              <a:latin typeface="HELVETICA" panose="020B0604020202020204" pitchFamily="34" charset="0"/>
            </a:endParaRPr>
          </a:p>
        </p:txBody>
      </p:sp>
      <p:sp>
        <p:nvSpPr>
          <p:cNvPr id="13319" name="Text Box 7">
            <a:extLst>
              <a:ext uri="{FF2B5EF4-FFF2-40B4-BE49-F238E27FC236}">
                <a16:creationId xmlns:a16="http://schemas.microsoft.com/office/drawing/2014/main" id="{36397C21-294A-4848-8472-0205D9A9B76B}"/>
              </a:ext>
            </a:extLst>
          </p:cNvPr>
          <p:cNvSpPr txBox="1">
            <a:spLocks noChangeArrowheads="1"/>
          </p:cNvSpPr>
          <p:nvPr/>
        </p:nvSpPr>
        <p:spPr bwMode="auto">
          <a:xfrm>
            <a:off x="9067800" y="4343400"/>
            <a:ext cx="6492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a:solidFill>
                  <a:schemeClr val="bg1"/>
                </a:solidFill>
              </a:rPr>
              <a:t>C0</a:t>
            </a:r>
          </a:p>
        </p:txBody>
      </p:sp>
      <p:sp>
        <p:nvSpPr>
          <p:cNvPr id="13320" name="Text Box 8">
            <a:extLst>
              <a:ext uri="{FF2B5EF4-FFF2-40B4-BE49-F238E27FC236}">
                <a16:creationId xmlns:a16="http://schemas.microsoft.com/office/drawing/2014/main" id="{35B41ECE-8F64-48F6-BCE3-1570D7B5AA41}"/>
              </a:ext>
            </a:extLst>
          </p:cNvPr>
          <p:cNvSpPr txBox="1">
            <a:spLocks noChangeArrowheads="1"/>
          </p:cNvSpPr>
          <p:nvPr/>
        </p:nvSpPr>
        <p:spPr bwMode="auto">
          <a:xfrm>
            <a:off x="8686800" y="5867400"/>
            <a:ext cx="6810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a:solidFill>
                  <a:schemeClr val="bg1"/>
                </a:solidFill>
              </a:rPr>
              <a:t>D0</a:t>
            </a:r>
          </a:p>
        </p:txBody>
      </p:sp>
      <p:sp>
        <p:nvSpPr>
          <p:cNvPr id="13321" name="Text Box 9">
            <a:extLst>
              <a:ext uri="{FF2B5EF4-FFF2-40B4-BE49-F238E27FC236}">
                <a16:creationId xmlns:a16="http://schemas.microsoft.com/office/drawing/2014/main" id="{6C154D1A-FB6E-4BEB-8610-780DDACC41B3}"/>
              </a:ext>
            </a:extLst>
          </p:cNvPr>
          <p:cNvSpPr txBox="1">
            <a:spLocks noChangeArrowheads="1"/>
          </p:cNvSpPr>
          <p:nvPr/>
        </p:nvSpPr>
        <p:spPr bwMode="auto">
          <a:xfrm>
            <a:off x="8077200" y="3657600"/>
            <a:ext cx="8985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a:solidFill>
                  <a:schemeClr val="bg1"/>
                </a:solidFill>
              </a:rPr>
              <a:t>CDF</a:t>
            </a:r>
          </a:p>
        </p:txBody>
      </p:sp>
      <p:sp>
        <p:nvSpPr>
          <p:cNvPr id="13322" name="Rectangle 10">
            <a:extLst>
              <a:ext uri="{FF2B5EF4-FFF2-40B4-BE49-F238E27FC236}">
                <a16:creationId xmlns:a16="http://schemas.microsoft.com/office/drawing/2014/main" id="{30820AEB-5547-47A8-B917-9A3B578F56E9}"/>
              </a:ext>
            </a:extLst>
          </p:cNvPr>
          <p:cNvSpPr>
            <a:spLocks noChangeArrowheads="1"/>
          </p:cNvSpPr>
          <p:nvPr/>
        </p:nvSpPr>
        <p:spPr bwMode="auto">
          <a:xfrm>
            <a:off x="4260850" y="2576513"/>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13323" name="Rectangle 11">
            <a:extLst>
              <a:ext uri="{FF2B5EF4-FFF2-40B4-BE49-F238E27FC236}">
                <a16:creationId xmlns:a16="http://schemas.microsoft.com/office/drawing/2014/main" id="{1EA47442-FB1C-4736-8B08-6C1E0445B124}"/>
              </a:ext>
            </a:extLst>
          </p:cNvPr>
          <p:cNvSpPr>
            <a:spLocks noChangeArrowheads="1"/>
          </p:cNvSpPr>
          <p:nvPr/>
        </p:nvSpPr>
        <p:spPr bwMode="auto">
          <a:xfrm>
            <a:off x="3956050" y="2600325"/>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13324" name="Text Box 12">
            <a:extLst>
              <a:ext uri="{FF2B5EF4-FFF2-40B4-BE49-F238E27FC236}">
                <a16:creationId xmlns:a16="http://schemas.microsoft.com/office/drawing/2014/main" id="{31A9C6C3-0673-42C1-86E4-43B0C640D290}"/>
              </a:ext>
            </a:extLst>
          </p:cNvPr>
          <p:cNvSpPr txBox="1">
            <a:spLocks noChangeArrowheads="1"/>
          </p:cNvSpPr>
          <p:nvPr/>
        </p:nvSpPr>
        <p:spPr bwMode="auto">
          <a:xfrm>
            <a:off x="2235391" y="757535"/>
            <a:ext cx="37401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just"/>
            <a:r>
              <a:rPr lang="en-US" altLang="en-US" sz="2400" dirty="0">
                <a:solidFill>
                  <a:schemeClr val="accent2"/>
                </a:solidFill>
                <a:cs typeface="Times New Roman" panose="02020603050405020304" pitchFamily="18" charset="0"/>
              </a:rPr>
              <a:t>Fermilab Surface Network</a:t>
            </a:r>
          </a:p>
        </p:txBody>
      </p:sp>
      <p:sp>
        <p:nvSpPr>
          <p:cNvPr id="13325" name="Rectangle 14">
            <a:extLst>
              <a:ext uri="{FF2B5EF4-FFF2-40B4-BE49-F238E27FC236}">
                <a16:creationId xmlns:a16="http://schemas.microsoft.com/office/drawing/2014/main" id="{3923559B-C8FA-4A4E-AA8C-2496942A9535}"/>
              </a:ext>
            </a:extLst>
          </p:cNvPr>
          <p:cNvSpPr>
            <a:spLocks noChangeArrowheads="1"/>
          </p:cNvSpPr>
          <p:nvPr/>
        </p:nvSpPr>
        <p:spPr bwMode="auto">
          <a:xfrm>
            <a:off x="2527300" y="1624013"/>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16" name="TextBox 15">
            <a:extLst>
              <a:ext uri="{FF2B5EF4-FFF2-40B4-BE49-F238E27FC236}">
                <a16:creationId xmlns:a16="http://schemas.microsoft.com/office/drawing/2014/main" id="{3814E0B0-6B45-43EA-B51A-02B30F197E8F}"/>
              </a:ext>
            </a:extLst>
          </p:cNvPr>
          <p:cNvSpPr txBox="1"/>
          <p:nvPr/>
        </p:nvSpPr>
        <p:spPr>
          <a:xfrm>
            <a:off x="5935662" y="1600200"/>
            <a:ext cx="3132138" cy="2308324"/>
          </a:xfrm>
          <a:prstGeom prst="rect">
            <a:avLst/>
          </a:prstGeom>
          <a:noFill/>
        </p:spPr>
        <p:txBody>
          <a:bodyPr wrap="square">
            <a:spAutoFit/>
          </a:bodyPr>
          <a:lstStyle/>
          <a:p>
            <a:pPr marL="285750" indent="-285750" algn="l">
              <a:buFont typeface="Wingdings" panose="05000000000000000000" pitchFamily="2" charset="2"/>
              <a:buChar char="Ø"/>
            </a:pPr>
            <a:r>
              <a:rPr lang="en-US" altLang="en-US" sz="1600" dirty="0">
                <a:solidFill>
                  <a:srgbClr val="FF0000"/>
                </a:solidFill>
                <a:ea typeface="Tahoma" panose="020B0604030504040204" pitchFamily="34" charset="0"/>
                <a:cs typeface="Tahoma" panose="020B0604030504040204" pitchFamily="34" charset="0"/>
              </a:rPr>
              <a:t> </a:t>
            </a:r>
            <a:r>
              <a:rPr lang="en-US" sz="1600" dirty="0"/>
              <a:t>1998 and 2003 Main Injector surface networks include 10 sight risers. The 10-sight riser drop points were incorporated into a tunnel network to provide absolute positioning for tunnel control system constraints at the +/- 1mm level. </a:t>
            </a:r>
          </a:p>
        </p:txBody>
      </p:sp>
      <p:sp>
        <p:nvSpPr>
          <p:cNvPr id="17" name="TextBox 16">
            <a:extLst>
              <a:ext uri="{FF2B5EF4-FFF2-40B4-BE49-F238E27FC236}">
                <a16:creationId xmlns:a16="http://schemas.microsoft.com/office/drawing/2014/main" id="{F354F98D-544F-4691-8A8A-69C7593B12A2}"/>
              </a:ext>
            </a:extLst>
          </p:cNvPr>
          <p:cNvSpPr txBox="1"/>
          <p:nvPr/>
        </p:nvSpPr>
        <p:spPr>
          <a:xfrm>
            <a:off x="6038030" y="3962400"/>
            <a:ext cx="3029770" cy="1323439"/>
          </a:xfrm>
          <a:prstGeom prst="rect">
            <a:avLst/>
          </a:prstGeom>
          <a:noFill/>
        </p:spPr>
        <p:txBody>
          <a:bodyPr wrap="square">
            <a:spAutoFit/>
          </a:bodyPr>
          <a:lstStyle/>
          <a:p>
            <a:pPr marL="285750" indent="-285750" algn="l">
              <a:buFont typeface="Wingdings" panose="05000000000000000000" pitchFamily="2" charset="2"/>
              <a:buChar char="Ø"/>
            </a:pPr>
            <a:r>
              <a:rPr lang="en-US" altLang="en-US" sz="1600" dirty="0">
                <a:solidFill>
                  <a:srgbClr val="FF0000"/>
                </a:solidFill>
                <a:ea typeface="Tahoma" panose="020B0604030504040204" pitchFamily="34" charset="0"/>
                <a:cs typeface="Tahoma" panose="020B0604030504040204" pitchFamily="34" charset="0"/>
              </a:rPr>
              <a:t> </a:t>
            </a:r>
            <a:r>
              <a:rPr lang="en-US" sz="1600" dirty="0"/>
              <a:t>2003 Tevatron network includes 14 sight risers. The 14-sight riser drop points were incorporated into a tunnel network</a:t>
            </a:r>
          </a:p>
        </p:txBody>
      </p:sp>
      <p:sp>
        <p:nvSpPr>
          <p:cNvPr id="18" name="TextBox 17">
            <a:extLst>
              <a:ext uri="{FF2B5EF4-FFF2-40B4-BE49-F238E27FC236}">
                <a16:creationId xmlns:a16="http://schemas.microsoft.com/office/drawing/2014/main" id="{DED4C0FB-4177-4078-80D7-288DCFCF3900}"/>
              </a:ext>
            </a:extLst>
          </p:cNvPr>
          <p:cNvSpPr txBox="1"/>
          <p:nvPr/>
        </p:nvSpPr>
        <p:spPr>
          <a:xfrm>
            <a:off x="631847" y="5762040"/>
            <a:ext cx="5236447" cy="830997"/>
          </a:xfrm>
          <a:prstGeom prst="rect">
            <a:avLst/>
          </a:prstGeom>
          <a:noFill/>
        </p:spPr>
        <p:txBody>
          <a:bodyPr wrap="square">
            <a:spAutoFit/>
          </a:bodyPr>
          <a:lstStyle/>
          <a:p>
            <a:pPr marL="285750" indent="-285750" algn="l">
              <a:buFont typeface="Wingdings" panose="05000000000000000000" pitchFamily="2" charset="2"/>
              <a:buChar char="Ø"/>
            </a:pPr>
            <a:r>
              <a:rPr lang="en-US" altLang="en-US" sz="1600" dirty="0">
                <a:solidFill>
                  <a:srgbClr val="FF0000"/>
                </a:solidFill>
                <a:ea typeface="Tahoma" panose="020B0604030504040204" pitchFamily="34" charset="0"/>
                <a:cs typeface="Tahoma" panose="020B0604030504040204" pitchFamily="34" charset="0"/>
              </a:rPr>
              <a:t> </a:t>
            </a:r>
            <a:r>
              <a:rPr lang="en-US" sz="1600" dirty="0"/>
              <a:t>The upgraded 2003 surface network used GPS baselines and Mekometer distance measurements. Vertical measurements were made with digital levels. </a:t>
            </a:r>
          </a:p>
        </p:txBody>
      </p:sp>
      <p:sp>
        <p:nvSpPr>
          <p:cNvPr id="19" name="TextBox 18">
            <a:extLst>
              <a:ext uri="{FF2B5EF4-FFF2-40B4-BE49-F238E27FC236}">
                <a16:creationId xmlns:a16="http://schemas.microsoft.com/office/drawing/2014/main" id="{83C06BBB-E17B-4D2E-B0AC-FE6E6E6A5265}"/>
              </a:ext>
            </a:extLst>
          </p:cNvPr>
          <p:cNvSpPr txBox="1"/>
          <p:nvPr/>
        </p:nvSpPr>
        <p:spPr>
          <a:xfrm>
            <a:off x="5997549" y="5324474"/>
            <a:ext cx="3029770" cy="1323439"/>
          </a:xfrm>
          <a:prstGeom prst="rect">
            <a:avLst/>
          </a:prstGeom>
          <a:noFill/>
        </p:spPr>
        <p:txBody>
          <a:bodyPr wrap="square">
            <a:spAutoFit/>
          </a:bodyPr>
          <a:lstStyle/>
          <a:p>
            <a:pPr marL="285750" indent="-285750" algn="l">
              <a:buFont typeface="Wingdings" panose="05000000000000000000" pitchFamily="2" charset="2"/>
              <a:buChar char="Ø"/>
            </a:pPr>
            <a:r>
              <a:rPr lang="en-US" altLang="en-US" sz="1600" dirty="0">
                <a:solidFill>
                  <a:srgbClr val="FF0000"/>
                </a:solidFill>
                <a:ea typeface="Tahoma" panose="020B0604030504040204" pitchFamily="34" charset="0"/>
                <a:cs typeface="Tahoma" panose="020B0604030504040204" pitchFamily="34" charset="0"/>
              </a:rPr>
              <a:t> </a:t>
            </a:r>
            <a:r>
              <a:rPr lang="en-US" sz="1600" dirty="0"/>
              <a:t>1998 8GeV network includes 4 sight risers. The 4-sight riser drop points were incorporated into a tunnel network</a:t>
            </a:r>
          </a:p>
        </p:txBody>
      </p:sp>
      <p:pic>
        <p:nvPicPr>
          <p:cNvPr id="20" name="Picture 13" descr="TeVNet">
            <a:extLst>
              <a:ext uri="{FF2B5EF4-FFF2-40B4-BE49-F238E27FC236}">
                <a16:creationId xmlns:a16="http://schemas.microsoft.com/office/drawing/2014/main" id="{2A2594D4-A123-40E5-A461-2D10979FBB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847" y="1678276"/>
            <a:ext cx="5236447" cy="3922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63910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26">
            <a:extLst>
              <a:ext uri="{FF2B5EF4-FFF2-40B4-BE49-F238E27FC236}">
                <a16:creationId xmlns:a16="http://schemas.microsoft.com/office/drawing/2014/main" id="{91CAA31C-7CAE-4C2A-9E68-9115067EEE10}"/>
              </a:ext>
            </a:extLst>
          </p:cNvPr>
          <p:cNvSpPr>
            <a:spLocks noChangeArrowheads="1"/>
          </p:cNvSpPr>
          <p:nvPr/>
        </p:nvSpPr>
        <p:spPr bwMode="auto">
          <a:xfrm>
            <a:off x="1974850" y="-228600"/>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23" name="Rectangle 1027">
            <a:extLst>
              <a:ext uri="{FF2B5EF4-FFF2-40B4-BE49-F238E27FC236}">
                <a16:creationId xmlns:a16="http://schemas.microsoft.com/office/drawing/2014/main" id="{824B7E56-F084-45FC-AE86-1D9E8D57A95E}"/>
              </a:ext>
            </a:extLst>
          </p:cNvPr>
          <p:cNvSpPr>
            <a:spLocks noChangeArrowheads="1"/>
          </p:cNvSpPr>
          <p:nvPr/>
        </p:nvSpPr>
        <p:spPr bwMode="auto">
          <a:xfrm>
            <a:off x="3008313" y="1204913"/>
            <a:ext cx="9875837"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24" name="Text Box 1028">
            <a:extLst>
              <a:ext uri="{FF2B5EF4-FFF2-40B4-BE49-F238E27FC236}">
                <a16:creationId xmlns:a16="http://schemas.microsoft.com/office/drawing/2014/main" id="{91C95D62-E580-4D22-8C68-22F6F6E9F027}"/>
              </a:ext>
            </a:extLst>
          </p:cNvPr>
          <p:cNvSpPr txBox="1">
            <a:spLocks noChangeArrowheads="1"/>
          </p:cNvSpPr>
          <p:nvPr/>
        </p:nvSpPr>
        <p:spPr bwMode="auto">
          <a:xfrm>
            <a:off x="8442325" y="1562100"/>
            <a:ext cx="14541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2400" b="1">
                <a:solidFill>
                  <a:schemeClr val="bg1"/>
                </a:solidFill>
                <a:latin typeface="HELVETICA" panose="020B0604020202020204" pitchFamily="34" charset="0"/>
              </a:rPr>
              <a:t>Fermilab</a:t>
            </a:r>
            <a:endParaRPr lang="en-US" altLang="en-US" sz="2400" b="1">
              <a:solidFill>
                <a:schemeClr val="bg1"/>
              </a:solidFill>
              <a:latin typeface="HELVETICA" panose="020B0604020202020204" pitchFamily="34" charset="0"/>
            </a:endParaRPr>
          </a:p>
          <a:p>
            <a:pPr algn="l"/>
            <a:endParaRPr lang="en-US" altLang="en-US"/>
          </a:p>
        </p:txBody>
      </p:sp>
      <p:sp>
        <p:nvSpPr>
          <p:cNvPr id="5125" name="Rectangle 1029">
            <a:extLst>
              <a:ext uri="{FF2B5EF4-FFF2-40B4-BE49-F238E27FC236}">
                <a16:creationId xmlns:a16="http://schemas.microsoft.com/office/drawing/2014/main" id="{17763F1A-FC8E-4E33-97C8-FEB3AAE5306A}"/>
              </a:ext>
            </a:extLst>
          </p:cNvPr>
          <p:cNvSpPr>
            <a:spLocks noChangeArrowheads="1"/>
          </p:cNvSpPr>
          <p:nvPr/>
        </p:nvSpPr>
        <p:spPr bwMode="auto">
          <a:xfrm>
            <a:off x="6172200" y="5638800"/>
            <a:ext cx="1279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1400" b="1">
                <a:solidFill>
                  <a:schemeClr val="bg1"/>
                </a:solidFill>
                <a:latin typeface="HELVETICA" panose="020B0604020202020204" pitchFamily="34" charset="0"/>
              </a:rPr>
              <a:t>Main Injector</a:t>
            </a:r>
            <a:endParaRPr lang="en-US" altLang="en-US" sz="1400" b="1">
              <a:solidFill>
                <a:schemeClr val="bg1"/>
              </a:solidFill>
              <a:latin typeface="HELVETICA" panose="020B0604020202020204" pitchFamily="34" charset="0"/>
            </a:endParaRPr>
          </a:p>
        </p:txBody>
      </p:sp>
      <p:sp>
        <p:nvSpPr>
          <p:cNvPr id="5126" name="Rectangle 1030">
            <a:extLst>
              <a:ext uri="{FF2B5EF4-FFF2-40B4-BE49-F238E27FC236}">
                <a16:creationId xmlns:a16="http://schemas.microsoft.com/office/drawing/2014/main" id="{13A0AD8C-08DD-4304-83DC-FEA92988DFED}"/>
              </a:ext>
            </a:extLst>
          </p:cNvPr>
          <p:cNvSpPr>
            <a:spLocks noChangeArrowheads="1"/>
          </p:cNvSpPr>
          <p:nvPr/>
        </p:nvSpPr>
        <p:spPr bwMode="auto">
          <a:xfrm>
            <a:off x="7543800" y="5029200"/>
            <a:ext cx="1174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1800" b="1">
                <a:solidFill>
                  <a:schemeClr val="bg1"/>
                </a:solidFill>
                <a:latin typeface="HELVETICA" panose="020B0604020202020204" pitchFamily="34" charset="0"/>
              </a:rPr>
              <a:t>TeVatron</a:t>
            </a:r>
            <a:endParaRPr lang="en-US" altLang="en-US" sz="1800" b="1">
              <a:solidFill>
                <a:schemeClr val="bg1"/>
              </a:solidFill>
              <a:latin typeface="HELVETICA" panose="020B0604020202020204" pitchFamily="34" charset="0"/>
            </a:endParaRPr>
          </a:p>
        </p:txBody>
      </p:sp>
      <p:sp>
        <p:nvSpPr>
          <p:cNvPr id="5127" name="Text Box 1031">
            <a:extLst>
              <a:ext uri="{FF2B5EF4-FFF2-40B4-BE49-F238E27FC236}">
                <a16:creationId xmlns:a16="http://schemas.microsoft.com/office/drawing/2014/main" id="{CF235EE6-9BCB-4062-8E12-2B13C2E0AACF}"/>
              </a:ext>
            </a:extLst>
          </p:cNvPr>
          <p:cNvSpPr txBox="1">
            <a:spLocks noChangeArrowheads="1"/>
          </p:cNvSpPr>
          <p:nvPr/>
        </p:nvSpPr>
        <p:spPr bwMode="auto">
          <a:xfrm>
            <a:off x="9067800" y="4343400"/>
            <a:ext cx="6492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a:solidFill>
                  <a:schemeClr val="bg1"/>
                </a:solidFill>
              </a:rPr>
              <a:t>C0</a:t>
            </a:r>
          </a:p>
        </p:txBody>
      </p:sp>
      <p:sp>
        <p:nvSpPr>
          <p:cNvPr id="5128" name="Text Box 1032">
            <a:extLst>
              <a:ext uri="{FF2B5EF4-FFF2-40B4-BE49-F238E27FC236}">
                <a16:creationId xmlns:a16="http://schemas.microsoft.com/office/drawing/2014/main" id="{7DB2B3FC-EF94-4A9F-9583-8BBB7EAF63A3}"/>
              </a:ext>
            </a:extLst>
          </p:cNvPr>
          <p:cNvSpPr txBox="1">
            <a:spLocks noChangeArrowheads="1"/>
          </p:cNvSpPr>
          <p:nvPr/>
        </p:nvSpPr>
        <p:spPr bwMode="auto">
          <a:xfrm>
            <a:off x="8686800" y="5867400"/>
            <a:ext cx="6810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a:solidFill>
                  <a:schemeClr val="bg1"/>
                </a:solidFill>
              </a:rPr>
              <a:t>D0</a:t>
            </a:r>
          </a:p>
        </p:txBody>
      </p:sp>
      <p:sp>
        <p:nvSpPr>
          <p:cNvPr id="5129" name="Text Box 1033">
            <a:extLst>
              <a:ext uri="{FF2B5EF4-FFF2-40B4-BE49-F238E27FC236}">
                <a16:creationId xmlns:a16="http://schemas.microsoft.com/office/drawing/2014/main" id="{8F6C6405-89C7-404B-8B45-C26E3AD42B3E}"/>
              </a:ext>
            </a:extLst>
          </p:cNvPr>
          <p:cNvSpPr txBox="1">
            <a:spLocks noChangeArrowheads="1"/>
          </p:cNvSpPr>
          <p:nvPr/>
        </p:nvSpPr>
        <p:spPr bwMode="auto">
          <a:xfrm>
            <a:off x="8077200" y="3657600"/>
            <a:ext cx="8985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a:solidFill>
                  <a:schemeClr val="bg1"/>
                </a:solidFill>
              </a:rPr>
              <a:t>CDF</a:t>
            </a:r>
          </a:p>
        </p:txBody>
      </p:sp>
      <p:sp>
        <p:nvSpPr>
          <p:cNvPr id="5130" name="Rectangle 1034">
            <a:extLst>
              <a:ext uri="{FF2B5EF4-FFF2-40B4-BE49-F238E27FC236}">
                <a16:creationId xmlns:a16="http://schemas.microsoft.com/office/drawing/2014/main" id="{B48D5CE3-3E7E-41A8-A894-9FD10E5FD2C3}"/>
              </a:ext>
            </a:extLst>
          </p:cNvPr>
          <p:cNvSpPr>
            <a:spLocks noChangeArrowheads="1"/>
          </p:cNvSpPr>
          <p:nvPr/>
        </p:nvSpPr>
        <p:spPr bwMode="auto">
          <a:xfrm>
            <a:off x="4260850" y="2576513"/>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1" name="Rectangle 1035">
            <a:extLst>
              <a:ext uri="{FF2B5EF4-FFF2-40B4-BE49-F238E27FC236}">
                <a16:creationId xmlns:a16="http://schemas.microsoft.com/office/drawing/2014/main" id="{9479B2A1-E4C8-428B-B838-4543B62F985B}"/>
              </a:ext>
            </a:extLst>
          </p:cNvPr>
          <p:cNvSpPr>
            <a:spLocks noChangeArrowheads="1"/>
          </p:cNvSpPr>
          <p:nvPr/>
        </p:nvSpPr>
        <p:spPr bwMode="auto">
          <a:xfrm>
            <a:off x="3956050" y="2600325"/>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2" name="Text Box 1036">
            <a:extLst>
              <a:ext uri="{FF2B5EF4-FFF2-40B4-BE49-F238E27FC236}">
                <a16:creationId xmlns:a16="http://schemas.microsoft.com/office/drawing/2014/main" id="{6F8C1CB7-3753-4B36-B7D7-2F67BB20C120}"/>
              </a:ext>
            </a:extLst>
          </p:cNvPr>
          <p:cNvSpPr txBox="1">
            <a:spLocks noChangeArrowheads="1"/>
          </p:cNvSpPr>
          <p:nvPr/>
        </p:nvSpPr>
        <p:spPr bwMode="auto">
          <a:xfrm>
            <a:off x="2331243" y="757535"/>
            <a:ext cx="3673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just"/>
            <a:r>
              <a:rPr lang="en-US" altLang="en-US" sz="2400" dirty="0">
                <a:solidFill>
                  <a:schemeClr val="accent2"/>
                </a:solidFill>
                <a:cs typeface="Times New Roman" panose="02020603050405020304" pitchFamily="18" charset="0"/>
              </a:rPr>
              <a:t>Fermilab Tunnel Networks</a:t>
            </a:r>
          </a:p>
        </p:txBody>
      </p:sp>
      <p:sp>
        <p:nvSpPr>
          <p:cNvPr id="5133" name="Rectangle 1037">
            <a:extLst>
              <a:ext uri="{FF2B5EF4-FFF2-40B4-BE49-F238E27FC236}">
                <a16:creationId xmlns:a16="http://schemas.microsoft.com/office/drawing/2014/main" id="{937A2AC6-BF4F-4492-A212-E105F9059F39}"/>
              </a:ext>
            </a:extLst>
          </p:cNvPr>
          <p:cNvSpPr>
            <a:spLocks noChangeArrowheads="1"/>
          </p:cNvSpPr>
          <p:nvPr/>
        </p:nvSpPr>
        <p:spPr bwMode="auto">
          <a:xfrm>
            <a:off x="2970213" y="1952625"/>
            <a:ext cx="9875837"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4" name="Rectangle 1039">
            <a:extLst>
              <a:ext uri="{FF2B5EF4-FFF2-40B4-BE49-F238E27FC236}">
                <a16:creationId xmlns:a16="http://schemas.microsoft.com/office/drawing/2014/main" id="{2740BF51-ACAF-492B-AE83-5DDE8ECC4B28}"/>
              </a:ext>
            </a:extLst>
          </p:cNvPr>
          <p:cNvSpPr>
            <a:spLocks noChangeArrowheads="1"/>
          </p:cNvSpPr>
          <p:nvPr/>
        </p:nvSpPr>
        <p:spPr bwMode="auto">
          <a:xfrm>
            <a:off x="3213100" y="2209800"/>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17" name="TextBox 16">
            <a:extLst>
              <a:ext uri="{FF2B5EF4-FFF2-40B4-BE49-F238E27FC236}">
                <a16:creationId xmlns:a16="http://schemas.microsoft.com/office/drawing/2014/main" id="{C6B3FE10-3074-4E56-9D05-4661624EBF1E}"/>
              </a:ext>
            </a:extLst>
          </p:cNvPr>
          <p:cNvSpPr txBox="1"/>
          <p:nvPr/>
        </p:nvSpPr>
        <p:spPr>
          <a:xfrm>
            <a:off x="701467" y="4711005"/>
            <a:ext cx="8122651" cy="2031325"/>
          </a:xfrm>
          <a:prstGeom prst="rect">
            <a:avLst/>
          </a:prstGeom>
          <a:noFill/>
        </p:spPr>
        <p:txBody>
          <a:bodyPr wrap="square">
            <a:spAutoFit/>
          </a:bodyPr>
          <a:lstStyle/>
          <a:p>
            <a:pPr marL="285750" indent="-285750" algn="l">
              <a:buFont typeface="Wingdings" panose="05000000000000000000" pitchFamily="2" charset="2"/>
              <a:buChar char="Ø"/>
            </a:pPr>
            <a:r>
              <a:rPr lang="en-US" altLang="en-US" sz="1400" dirty="0">
                <a:solidFill>
                  <a:srgbClr val="FF0000"/>
                </a:solidFill>
                <a:ea typeface="Tahoma" panose="020B0604030504040204" pitchFamily="34" charset="0"/>
                <a:cs typeface="Tahoma" panose="020B0604030504040204" pitchFamily="34" charset="0"/>
              </a:rPr>
              <a:t> </a:t>
            </a:r>
            <a:r>
              <a:rPr lang="en-US" sz="1400" dirty="0"/>
              <a:t>Main Injector, Linac and Tevatron tunnel control networks are tied to the epoch 2003 surface network </a:t>
            </a:r>
          </a:p>
          <a:p>
            <a:pPr algn="l"/>
            <a:endParaRPr lang="en-US" sz="1400" dirty="0"/>
          </a:p>
          <a:p>
            <a:pPr marL="285750" indent="-285750" algn="l">
              <a:buFont typeface="Wingdings" panose="05000000000000000000" pitchFamily="2" charset="2"/>
              <a:buChar char="Ø"/>
            </a:pPr>
            <a:r>
              <a:rPr lang="en-US" altLang="en-US" sz="1400" dirty="0">
                <a:solidFill>
                  <a:srgbClr val="FF0000"/>
                </a:solidFill>
                <a:ea typeface="Tahoma" panose="020B0604030504040204" pitchFamily="34" charset="0"/>
                <a:cs typeface="Tahoma" panose="020B0604030504040204" pitchFamily="34" charset="0"/>
              </a:rPr>
              <a:t> </a:t>
            </a:r>
            <a:r>
              <a:rPr lang="en-US" sz="1400" dirty="0"/>
              <a:t>1998 8GeV tunnel control network was upgraded in 2019 by </a:t>
            </a:r>
            <a:r>
              <a:rPr lang="en-US" altLang="en-US" sz="1400" dirty="0">
                <a:solidFill>
                  <a:schemeClr val="tx1"/>
                </a:solidFill>
                <a:ea typeface="Tahoma" panose="020B0604030504040204" pitchFamily="34" charset="0"/>
                <a:cs typeface="Tahoma" panose="020B0604030504040204" pitchFamily="34" charset="0"/>
              </a:rPr>
              <a:t>densifying existing monumentations inside the tunnel using the Laser Tracker. C</a:t>
            </a:r>
            <a:r>
              <a:rPr lang="en-US" sz="1400" dirty="0"/>
              <a:t>onnection to epoch 2003 surface network was achieved by connecting the Main Injector tunnel network to the 8GeV tunnel network </a:t>
            </a:r>
          </a:p>
          <a:p>
            <a:pPr marL="285750" indent="-285750" algn="l">
              <a:buFont typeface="Wingdings" panose="05000000000000000000" pitchFamily="2" charset="2"/>
              <a:buChar char="Ø"/>
            </a:pPr>
            <a:endParaRPr lang="en-US" sz="1400" dirty="0"/>
          </a:p>
          <a:p>
            <a:pPr marL="285750" indent="-285750" algn="l">
              <a:buFont typeface="Wingdings" panose="05000000000000000000" pitchFamily="2" charset="2"/>
              <a:buChar char="Ø"/>
            </a:pPr>
            <a:r>
              <a:rPr lang="en-US" altLang="en-US" sz="1400" dirty="0">
                <a:solidFill>
                  <a:srgbClr val="FF0000"/>
                </a:solidFill>
              </a:rPr>
              <a:t>2004 Booster tunnel control network was NOT connected to the epoch 2003 surface network</a:t>
            </a:r>
            <a:endParaRPr lang="en-US" sz="1400" dirty="0"/>
          </a:p>
          <a:p>
            <a:pPr marL="285750" indent="-285750" algn="l">
              <a:buFont typeface="Wingdings" panose="05000000000000000000" pitchFamily="2" charset="2"/>
              <a:buChar char="Ø"/>
            </a:pPr>
            <a:endParaRPr lang="en-US" sz="1400" dirty="0"/>
          </a:p>
        </p:txBody>
      </p:sp>
      <p:grpSp>
        <p:nvGrpSpPr>
          <p:cNvPr id="2" name="Group 1">
            <a:extLst>
              <a:ext uri="{FF2B5EF4-FFF2-40B4-BE49-F238E27FC236}">
                <a16:creationId xmlns:a16="http://schemas.microsoft.com/office/drawing/2014/main" id="{EDC225BC-E423-46D6-80F9-ED31FCC5AA55}"/>
              </a:ext>
            </a:extLst>
          </p:cNvPr>
          <p:cNvGrpSpPr/>
          <p:nvPr/>
        </p:nvGrpSpPr>
        <p:grpSpPr>
          <a:xfrm>
            <a:off x="1280319" y="1859279"/>
            <a:ext cx="6195491" cy="2179321"/>
            <a:chOff x="1280319" y="1828800"/>
            <a:chExt cx="6195491" cy="2026920"/>
          </a:xfrm>
        </p:grpSpPr>
        <p:pic>
          <p:nvPicPr>
            <p:cNvPr id="20" name="Picture 19" descr="A picture containing text, clipart&#10;&#10;Description automatically generated">
              <a:extLst>
                <a:ext uri="{FF2B5EF4-FFF2-40B4-BE49-F238E27FC236}">
                  <a16:creationId xmlns:a16="http://schemas.microsoft.com/office/drawing/2014/main" id="{6B9C82C7-4CFD-42A5-952A-A0EF3EA85C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0319" y="1828800"/>
              <a:ext cx="6195491" cy="2026920"/>
            </a:xfrm>
            <a:prstGeom prst="rect">
              <a:avLst/>
            </a:prstGeom>
          </p:spPr>
        </p:pic>
        <p:cxnSp>
          <p:nvCxnSpPr>
            <p:cNvPr id="21" name="Straight Arrow Connector 20">
              <a:extLst>
                <a:ext uri="{FF2B5EF4-FFF2-40B4-BE49-F238E27FC236}">
                  <a16:creationId xmlns:a16="http://schemas.microsoft.com/office/drawing/2014/main" id="{A2EF230B-C4F1-4401-B7EE-05F8E3840035}"/>
                </a:ext>
              </a:extLst>
            </p:cNvPr>
            <p:cNvCxnSpPr>
              <a:cxnSpLocks/>
            </p:cNvCxnSpPr>
            <p:nvPr/>
          </p:nvCxnSpPr>
          <p:spPr bwMode="auto">
            <a:xfrm flipV="1">
              <a:off x="4175919" y="2524111"/>
              <a:ext cx="304800" cy="738202"/>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sp>
          <p:nvSpPr>
            <p:cNvPr id="22" name="TextBox 21">
              <a:extLst>
                <a:ext uri="{FF2B5EF4-FFF2-40B4-BE49-F238E27FC236}">
                  <a16:creationId xmlns:a16="http://schemas.microsoft.com/office/drawing/2014/main" id="{FD3B4E13-AF98-4AF0-8E90-D2191B346B50}"/>
                </a:ext>
              </a:extLst>
            </p:cNvPr>
            <p:cNvSpPr txBox="1"/>
            <p:nvPr/>
          </p:nvSpPr>
          <p:spPr>
            <a:xfrm>
              <a:off x="3365085" y="3220091"/>
              <a:ext cx="1377301" cy="523220"/>
            </a:xfrm>
            <a:prstGeom prst="rect">
              <a:avLst/>
            </a:prstGeom>
            <a:noFill/>
          </p:spPr>
          <p:txBody>
            <a:bodyPr wrap="none" rtlCol="0">
              <a:spAutoFit/>
            </a:bodyPr>
            <a:lstStyle/>
            <a:p>
              <a:r>
                <a:rPr lang="en-US" sz="1400" b="1" dirty="0"/>
                <a:t>8GeV </a:t>
              </a:r>
            </a:p>
            <a:p>
              <a:r>
                <a:rPr lang="en-US" sz="1400" b="1" dirty="0"/>
                <a:t>Transfer Line</a:t>
              </a:r>
            </a:p>
          </p:txBody>
        </p:sp>
      </p:grpSp>
    </p:spTree>
    <p:extLst>
      <p:ext uri="{BB962C8B-B14F-4D97-AF65-F5344CB8AC3E}">
        <p14:creationId xmlns:p14="http://schemas.microsoft.com/office/powerpoint/2010/main" val="8408917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26">
            <a:extLst>
              <a:ext uri="{FF2B5EF4-FFF2-40B4-BE49-F238E27FC236}">
                <a16:creationId xmlns:a16="http://schemas.microsoft.com/office/drawing/2014/main" id="{91CAA31C-7CAE-4C2A-9E68-9115067EEE10}"/>
              </a:ext>
            </a:extLst>
          </p:cNvPr>
          <p:cNvSpPr>
            <a:spLocks noChangeArrowheads="1"/>
          </p:cNvSpPr>
          <p:nvPr/>
        </p:nvSpPr>
        <p:spPr bwMode="auto">
          <a:xfrm>
            <a:off x="1974850" y="-228600"/>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23" name="Rectangle 1027">
            <a:extLst>
              <a:ext uri="{FF2B5EF4-FFF2-40B4-BE49-F238E27FC236}">
                <a16:creationId xmlns:a16="http://schemas.microsoft.com/office/drawing/2014/main" id="{824B7E56-F084-45FC-AE86-1D9E8D57A95E}"/>
              </a:ext>
            </a:extLst>
          </p:cNvPr>
          <p:cNvSpPr>
            <a:spLocks noChangeArrowheads="1"/>
          </p:cNvSpPr>
          <p:nvPr/>
        </p:nvSpPr>
        <p:spPr bwMode="auto">
          <a:xfrm>
            <a:off x="3008313" y="1204913"/>
            <a:ext cx="9875837"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24" name="Text Box 1028">
            <a:extLst>
              <a:ext uri="{FF2B5EF4-FFF2-40B4-BE49-F238E27FC236}">
                <a16:creationId xmlns:a16="http://schemas.microsoft.com/office/drawing/2014/main" id="{91C95D62-E580-4D22-8C68-22F6F6E9F027}"/>
              </a:ext>
            </a:extLst>
          </p:cNvPr>
          <p:cNvSpPr txBox="1">
            <a:spLocks noChangeArrowheads="1"/>
          </p:cNvSpPr>
          <p:nvPr/>
        </p:nvSpPr>
        <p:spPr bwMode="auto">
          <a:xfrm>
            <a:off x="8442325" y="1562100"/>
            <a:ext cx="14541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2400" b="1">
                <a:solidFill>
                  <a:schemeClr val="bg1"/>
                </a:solidFill>
                <a:latin typeface="HELVETICA" panose="020B0604020202020204" pitchFamily="34" charset="0"/>
              </a:rPr>
              <a:t>Fermilab</a:t>
            </a:r>
            <a:endParaRPr lang="en-US" altLang="en-US" sz="2400" b="1">
              <a:solidFill>
                <a:schemeClr val="bg1"/>
              </a:solidFill>
              <a:latin typeface="HELVETICA" panose="020B0604020202020204" pitchFamily="34" charset="0"/>
            </a:endParaRPr>
          </a:p>
          <a:p>
            <a:pPr algn="l"/>
            <a:endParaRPr lang="en-US" altLang="en-US"/>
          </a:p>
        </p:txBody>
      </p:sp>
      <p:sp>
        <p:nvSpPr>
          <p:cNvPr id="5125" name="Rectangle 1029">
            <a:extLst>
              <a:ext uri="{FF2B5EF4-FFF2-40B4-BE49-F238E27FC236}">
                <a16:creationId xmlns:a16="http://schemas.microsoft.com/office/drawing/2014/main" id="{17763F1A-FC8E-4E33-97C8-FEB3AAE5306A}"/>
              </a:ext>
            </a:extLst>
          </p:cNvPr>
          <p:cNvSpPr>
            <a:spLocks noChangeArrowheads="1"/>
          </p:cNvSpPr>
          <p:nvPr/>
        </p:nvSpPr>
        <p:spPr bwMode="auto">
          <a:xfrm>
            <a:off x="6172200" y="5638800"/>
            <a:ext cx="1279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1400" b="1">
                <a:solidFill>
                  <a:schemeClr val="bg1"/>
                </a:solidFill>
                <a:latin typeface="HELVETICA" panose="020B0604020202020204" pitchFamily="34" charset="0"/>
              </a:rPr>
              <a:t>Main Injector</a:t>
            </a:r>
            <a:endParaRPr lang="en-US" altLang="en-US" sz="1400" b="1">
              <a:solidFill>
                <a:schemeClr val="bg1"/>
              </a:solidFill>
              <a:latin typeface="HELVETICA" panose="020B0604020202020204" pitchFamily="34" charset="0"/>
            </a:endParaRPr>
          </a:p>
        </p:txBody>
      </p:sp>
      <p:sp>
        <p:nvSpPr>
          <p:cNvPr id="5126" name="Rectangle 1030">
            <a:extLst>
              <a:ext uri="{FF2B5EF4-FFF2-40B4-BE49-F238E27FC236}">
                <a16:creationId xmlns:a16="http://schemas.microsoft.com/office/drawing/2014/main" id="{13A0AD8C-08DD-4304-83DC-FEA92988DFED}"/>
              </a:ext>
            </a:extLst>
          </p:cNvPr>
          <p:cNvSpPr>
            <a:spLocks noChangeArrowheads="1"/>
          </p:cNvSpPr>
          <p:nvPr/>
        </p:nvSpPr>
        <p:spPr bwMode="auto">
          <a:xfrm>
            <a:off x="7543800" y="5029200"/>
            <a:ext cx="1174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1800" b="1">
                <a:solidFill>
                  <a:schemeClr val="bg1"/>
                </a:solidFill>
                <a:latin typeface="HELVETICA" panose="020B0604020202020204" pitchFamily="34" charset="0"/>
              </a:rPr>
              <a:t>TeVatron</a:t>
            </a:r>
            <a:endParaRPr lang="en-US" altLang="en-US" sz="1800" b="1">
              <a:solidFill>
                <a:schemeClr val="bg1"/>
              </a:solidFill>
              <a:latin typeface="HELVETICA" panose="020B0604020202020204" pitchFamily="34" charset="0"/>
            </a:endParaRPr>
          </a:p>
        </p:txBody>
      </p:sp>
      <p:sp>
        <p:nvSpPr>
          <p:cNvPr id="5127" name="Text Box 1031">
            <a:extLst>
              <a:ext uri="{FF2B5EF4-FFF2-40B4-BE49-F238E27FC236}">
                <a16:creationId xmlns:a16="http://schemas.microsoft.com/office/drawing/2014/main" id="{CF235EE6-9BCB-4062-8E12-2B13C2E0AACF}"/>
              </a:ext>
            </a:extLst>
          </p:cNvPr>
          <p:cNvSpPr txBox="1">
            <a:spLocks noChangeArrowheads="1"/>
          </p:cNvSpPr>
          <p:nvPr/>
        </p:nvSpPr>
        <p:spPr bwMode="auto">
          <a:xfrm>
            <a:off x="9067800" y="4343400"/>
            <a:ext cx="6492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a:solidFill>
                  <a:schemeClr val="bg1"/>
                </a:solidFill>
              </a:rPr>
              <a:t>C0</a:t>
            </a:r>
          </a:p>
        </p:txBody>
      </p:sp>
      <p:sp>
        <p:nvSpPr>
          <p:cNvPr id="5128" name="Text Box 1032">
            <a:extLst>
              <a:ext uri="{FF2B5EF4-FFF2-40B4-BE49-F238E27FC236}">
                <a16:creationId xmlns:a16="http://schemas.microsoft.com/office/drawing/2014/main" id="{7DB2B3FC-EF94-4A9F-9583-8BBB7EAF63A3}"/>
              </a:ext>
            </a:extLst>
          </p:cNvPr>
          <p:cNvSpPr txBox="1">
            <a:spLocks noChangeArrowheads="1"/>
          </p:cNvSpPr>
          <p:nvPr/>
        </p:nvSpPr>
        <p:spPr bwMode="auto">
          <a:xfrm>
            <a:off x="8686800" y="5867400"/>
            <a:ext cx="6810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a:solidFill>
                  <a:schemeClr val="bg1"/>
                </a:solidFill>
              </a:rPr>
              <a:t>D0</a:t>
            </a:r>
          </a:p>
        </p:txBody>
      </p:sp>
      <p:sp>
        <p:nvSpPr>
          <p:cNvPr id="5129" name="Text Box 1033">
            <a:extLst>
              <a:ext uri="{FF2B5EF4-FFF2-40B4-BE49-F238E27FC236}">
                <a16:creationId xmlns:a16="http://schemas.microsoft.com/office/drawing/2014/main" id="{8F6C6405-89C7-404B-8B45-C26E3AD42B3E}"/>
              </a:ext>
            </a:extLst>
          </p:cNvPr>
          <p:cNvSpPr txBox="1">
            <a:spLocks noChangeArrowheads="1"/>
          </p:cNvSpPr>
          <p:nvPr/>
        </p:nvSpPr>
        <p:spPr bwMode="auto">
          <a:xfrm>
            <a:off x="8077200" y="3657600"/>
            <a:ext cx="8985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a:solidFill>
                  <a:schemeClr val="bg1"/>
                </a:solidFill>
              </a:rPr>
              <a:t>CDF</a:t>
            </a:r>
          </a:p>
        </p:txBody>
      </p:sp>
      <p:sp>
        <p:nvSpPr>
          <p:cNvPr id="5130" name="Rectangle 1034">
            <a:extLst>
              <a:ext uri="{FF2B5EF4-FFF2-40B4-BE49-F238E27FC236}">
                <a16:creationId xmlns:a16="http://schemas.microsoft.com/office/drawing/2014/main" id="{B48D5CE3-3E7E-41A8-A894-9FD10E5FD2C3}"/>
              </a:ext>
            </a:extLst>
          </p:cNvPr>
          <p:cNvSpPr>
            <a:spLocks noChangeArrowheads="1"/>
          </p:cNvSpPr>
          <p:nvPr/>
        </p:nvSpPr>
        <p:spPr bwMode="auto">
          <a:xfrm>
            <a:off x="4260850" y="2576513"/>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1" name="Rectangle 1035">
            <a:extLst>
              <a:ext uri="{FF2B5EF4-FFF2-40B4-BE49-F238E27FC236}">
                <a16:creationId xmlns:a16="http://schemas.microsoft.com/office/drawing/2014/main" id="{9479B2A1-E4C8-428B-B838-4543B62F985B}"/>
              </a:ext>
            </a:extLst>
          </p:cNvPr>
          <p:cNvSpPr>
            <a:spLocks noChangeArrowheads="1"/>
          </p:cNvSpPr>
          <p:nvPr/>
        </p:nvSpPr>
        <p:spPr bwMode="auto">
          <a:xfrm>
            <a:off x="3956050" y="2600325"/>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3" name="Rectangle 1037">
            <a:extLst>
              <a:ext uri="{FF2B5EF4-FFF2-40B4-BE49-F238E27FC236}">
                <a16:creationId xmlns:a16="http://schemas.microsoft.com/office/drawing/2014/main" id="{937A2AC6-BF4F-4492-A212-E105F9059F39}"/>
              </a:ext>
            </a:extLst>
          </p:cNvPr>
          <p:cNvSpPr>
            <a:spLocks noChangeArrowheads="1"/>
          </p:cNvSpPr>
          <p:nvPr/>
        </p:nvSpPr>
        <p:spPr bwMode="auto">
          <a:xfrm>
            <a:off x="2970213" y="1952625"/>
            <a:ext cx="9875837"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4" name="Rectangle 1039">
            <a:extLst>
              <a:ext uri="{FF2B5EF4-FFF2-40B4-BE49-F238E27FC236}">
                <a16:creationId xmlns:a16="http://schemas.microsoft.com/office/drawing/2014/main" id="{2740BF51-ACAF-492B-AE83-5DDE8ECC4B28}"/>
              </a:ext>
            </a:extLst>
          </p:cNvPr>
          <p:cNvSpPr>
            <a:spLocks noChangeArrowheads="1"/>
          </p:cNvSpPr>
          <p:nvPr/>
        </p:nvSpPr>
        <p:spPr bwMode="auto">
          <a:xfrm>
            <a:off x="3213100" y="2209800"/>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17" name="TextBox 16">
            <a:extLst>
              <a:ext uri="{FF2B5EF4-FFF2-40B4-BE49-F238E27FC236}">
                <a16:creationId xmlns:a16="http://schemas.microsoft.com/office/drawing/2014/main" id="{C6B3FE10-3074-4E56-9D05-4661624EBF1E}"/>
              </a:ext>
            </a:extLst>
          </p:cNvPr>
          <p:cNvSpPr txBox="1"/>
          <p:nvPr/>
        </p:nvSpPr>
        <p:spPr>
          <a:xfrm>
            <a:off x="823120" y="5307449"/>
            <a:ext cx="8152605" cy="1169551"/>
          </a:xfrm>
          <a:prstGeom prst="rect">
            <a:avLst/>
          </a:prstGeom>
          <a:noFill/>
        </p:spPr>
        <p:txBody>
          <a:bodyPr wrap="square">
            <a:spAutoFit/>
          </a:bodyPr>
          <a:lstStyle/>
          <a:p>
            <a:pPr marL="285750" indent="-285750" algn="l">
              <a:buFont typeface="Wingdings" panose="05000000000000000000" pitchFamily="2" charset="2"/>
              <a:buChar char="Ø"/>
            </a:pPr>
            <a:r>
              <a:rPr lang="en-US" altLang="en-US" sz="1400" dirty="0">
                <a:solidFill>
                  <a:srgbClr val="FF0000"/>
                </a:solidFill>
                <a:ea typeface="Tahoma" panose="020B0604030504040204" pitchFamily="34" charset="0"/>
                <a:cs typeface="Tahoma" panose="020B0604030504040204" pitchFamily="34" charset="0"/>
              </a:rPr>
              <a:t> </a:t>
            </a:r>
            <a:r>
              <a:rPr lang="en-US" sz="1400" dirty="0"/>
              <a:t>The new PIP-II Linac-to-Booster transfer line tunnel networks will be tied to the 2003 surface network and connected to the current Booster network. The Laser Tracker will be used for measurements. Tunnel network design is on-going</a:t>
            </a:r>
          </a:p>
          <a:p>
            <a:pPr algn="l"/>
            <a:endParaRPr lang="en-US" sz="1400" dirty="0"/>
          </a:p>
          <a:p>
            <a:pPr marL="285750" indent="-285750" algn="l">
              <a:buFont typeface="Wingdings" panose="05000000000000000000" pitchFamily="2" charset="2"/>
              <a:buChar char="Ø"/>
            </a:pPr>
            <a:r>
              <a:rPr lang="en-US" altLang="en-US" sz="1400" dirty="0">
                <a:solidFill>
                  <a:srgbClr val="FF0000"/>
                </a:solidFill>
                <a:ea typeface="Tahoma" panose="020B0604030504040204" pitchFamily="34" charset="0"/>
                <a:cs typeface="Tahoma" panose="020B0604030504040204" pitchFamily="34" charset="0"/>
              </a:rPr>
              <a:t> </a:t>
            </a:r>
            <a:r>
              <a:rPr lang="en-US" sz="1400" dirty="0"/>
              <a:t>The PIP-II Linac will have 3 sight risers and PIP-II transfer line will have 2 sight risers </a:t>
            </a:r>
          </a:p>
        </p:txBody>
      </p:sp>
      <p:sp>
        <p:nvSpPr>
          <p:cNvPr id="23" name="Text Box 1036">
            <a:extLst>
              <a:ext uri="{FF2B5EF4-FFF2-40B4-BE49-F238E27FC236}">
                <a16:creationId xmlns:a16="http://schemas.microsoft.com/office/drawing/2014/main" id="{03828C4D-7CEF-47CB-A050-BFC26BA9AE1B}"/>
              </a:ext>
            </a:extLst>
          </p:cNvPr>
          <p:cNvSpPr txBox="1">
            <a:spLocks noChangeArrowheads="1"/>
          </p:cNvSpPr>
          <p:nvPr/>
        </p:nvSpPr>
        <p:spPr bwMode="auto">
          <a:xfrm>
            <a:off x="1410602" y="819090"/>
            <a:ext cx="57004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r>
              <a:rPr lang="en-US" altLang="en-US" dirty="0">
                <a:solidFill>
                  <a:schemeClr val="accent2"/>
                </a:solidFill>
                <a:cs typeface="Times New Roman" panose="02020603050405020304" pitchFamily="18" charset="0"/>
              </a:rPr>
              <a:t>PIP-II Linac-to-Booster Transfer Tunnel Network</a:t>
            </a:r>
          </a:p>
        </p:txBody>
      </p:sp>
      <p:grpSp>
        <p:nvGrpSpPr>
          <p:cNvPr id="6" name="Group 5">
            <a:extLst>
              <a:ext uri="{FF2B5EF4-FFF2-40B4-BE49-F238E27FC236}">
                <a16:creationId xmlns:a16="http://schemas.microsoft.com/office/drawing/2014/main" id="{63358A18-FBE7-4926-BBE2-0DC0E0BF726D}"/>
              </a:ext>
            </a:extLst>
          </p:cNvPr>
          <p:cNvGrpSpPr/>
          <p:nvPr/>
        </p:nvGrpSpPr>
        <p:grpSpPr>
          <a:xfrm>
            <a:off x="1410603" y="1650057"/>
            <a:ext cx="6720572" cy="3302943"/>
            <a:chOff x="1550190" y="1324868"/>
            <a:chExt cx="6527010" cy="3302943"/>
          </a:xfrm>
        </p:grpSpPr>
        <p:pic>
          <p:nvPicPr>
            <p:cNvPr id="4" name="Picture 3" descr="Diagram&#10;&#10;Description automatically generated">
              <a:extLst>
                <a:ext uri="{FF2B5EF4-FFF2-40B4-BE49-F238E27FC236}">
                  <a16:creationId xmlns:a16="http://schemas.microsoft.com/office/drawing/2014/main" id="{B316F205-C096-4DE7-9589-9685D3A42D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0190" y="1343591"/>
              <a:ext cx="6527010" cy="3284220"/>
            </a:xfrm>
            <a:prstGeom prst="rect">
              <a:avLst/>
            </a:prstGeom>
          </p:spPr>
        </p:pic>
        <p:sp>
          <p:nvSpPr>
            <p:cNvPr id="5" name="TextBox 4">
              <a:extLst>
                <a:ext uri="{FF2B5EF4-FFF2-40B4-BE49-F238E27FC236}">
                  <a16:creationId xmlns:a16="http://schemas.microsoft.com/office/drawing/2014/main" id="{9D2D235E-3C10-47CB-B354-F58FFCDE62D3}"/>
                </a:ext>
              </a:extLst>
            </p:cNvPr>
            <p:cNvSpPr txBox="1"/>
            <p:nvPr/>
          </p:nvSpPr>
          <p:spPr>
            <a:xfrm>
              <a:off x="3514262" y="1324868"/>
              <a:ext cx="883575" cy="307777"/>
            </a:xfrm>
            <a:prstGeom prst="rect">
              <a:avLst/>
            </a:prstGeom>
            <a:noFill/>
          </p:spPr>
          <p:txBody>
            <a:bodyPr wrap="none" rtlCol="0">
              <a:spAutoFit/>
            </a:bodyPr>
            <a:lstStyle/>
            <a:p>
              <a:r>
                <a:rPr lang="en-US" sz="1400" b="1" dirty="0">
                  <a:solidFill>
                    <a:srgbClr val="FF0000"/>
                  </a:solidFill>
                </a:rPr>
                <a:t>Booster</a:t>
              </a:r>
            </a:p>
          </p:txBody>
        </p:sp>
      </p:grpSp>
    </p:spTree>
    <p:extLst>
      <p:ext uri="{BB962C8B-B14F-4D97-AF65-F5344CB8AC3E}">
        <p14:creationId xmlns:p14="http://schemas.microsoft.com/office/powerpoint/2010/main" val="12829598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 schematic&#10;&#10;Description automatically generated">
            <a:extLst>
              <a:ext uri="{FF2B5EF4-FFF2-40B4-BE49-F238E27FC236}">
                <a16:creationId xmlns:a16="http://schemas.microsoft.com/office/drawing/2014/main" id="{44F2A73D-E420-4113-B4DB-2B05B14145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519" y="1577774"/>
            <a:ext cx="5486400" cy="5127826"/>
          </a:xfrm>
          <a:prstGeom prst="rect">
            <a:avLst/>
          </a:prstGeom>
        </p:spPr>
      </p:pic>
      <p:sp>
        <p:nvSpPr>
          <p:cNvPr id="5" name="Rectangle 15">
            <a:extLst>
              <a:ext uri="{FF2B5EF4-FFF2-40B4-BE49-F238E27FC236}">
                <a16:creationId xmlns:a16="http://schemas.microsoft.com/office/drawing/2014/main" id="{F6B710E6-1965-452C-8163-5019C3E9B7FD}"/>
              </a:ext>
            </a:extLst>
          </p:cNvPr>
          <p:cNvSpPr>
            <a:spLocks noChangeArrowheads="1"/>
          </p:cNvSpPr>
          <p:nvPr/>
        </p:nvSpPr>
        <p:spPr bwMode="auto">
          <a:xfrm>
            <a:off x="6080919" y="1676400"/>
            <a:ext cx="3070860" cy="317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buFont typeface="Wingdings" panose="05000000000000000000" pitchFamily="2" charset="2"/>
              <a:buChar char="Ø"/>
            </a:pPr>
            <a:r>
              <a:rPr lang="en-US" altLang="en-US" sz="1600" dirty="0">
                <a:solidFill>
                  <a:srgbClr val="FF0000"/>
                </a:solidFill>
                <a:ea typeface="Tahoma" panose="020B0604030504040204" pitchFamily="34" charset="0"/>
                <a:cs typeface="Tahoma" panose="020B0604030504040204" pitchFamily="34" charset="0"/>
              </a:rPr>
              <a:t> The Booster tunnel has NO sight risers</a:t>
            </a:r>
          </a:p>
          <a:p>
            <a:pPr algn="l">
              <a:spcBef>
                <a:spcPct val="50000"/>
              </a:spcBef>
              <a:buFont typeface="Wingdings" panose="05000000000000000000" pitchFamily="2" charset="2"/>
              <a:buChar char="Ø"/>
            </a:pPr>
            <a:r>
              <a:rPr lang="en-US" altLang="en-US" sz="1400" dirty="0">
                <a:solidFill>
                  <a:srgbClr val="FF0000"/>
                </a:solidFill>
                <a:ea typeface="Tahoma" panose="020B0604030504040204" pitchFamily="34" charset="0"/>
                <a:cs typeface="Tahoma" panose="020B0604030504040204" pitchFamily="34" charset="0"/>
              </a:rPr>
              <a:t> </a:t>
            </a:r>
            <a:r>
              <a:rPr lang="en-US" altLang="en-US" sz="1400" dirty="0">
                <a:solidFill>
                  <a:schemeClr val="tx1"/>
                </a:solidFill>
                <a:ea typeface="Tahoma" panose="020B0604030504040204" pitchFamily="34" charset="0"/>
                <a:cs typeface="Tahoma" panose="020B0604030504040204" pitchFamily="34" charset="0"/>
              </a:rPr>
              <a:t>Booster tunnel network was tied to a 1984 surface network different from the current Fermilab surface network</a:t>
            </a:r>
          </a:p>
          <a:p>
            <a:pPr algn="l">
              <a:spcBef>
                <a:spcPct val="50000"/>
              </a:spcBef>
              <a:buFont typeface="Wingdings" panose="05000000000000000000" pitchFamily="2" charset="2"/>
              <a:buChar char="Ø"/>
            </a:pPr>
            <a:r>
              <a:rPr lang="en-US" altLang="en-US" sz="1400" dirty="0">
                <a:solidFill>
                  <a:srgbClr val="FF0000"/>
                </a:solidFill>
                <a:ea typeface="Tahoma" panose="020B0604030504040204" pitchFamily="34" charset="0"/>
                <a:cs typeface="Tahoma" panose="020B0604030504040204" pitchFamily="34" charset="0"/>
              </a:rPr>
              <a:t>  </a:t>
            </a:r>
            <a:r>
              <a:rPr lang="en-US" altLang="en-US" sz="1400" dirty="0">
                <a:solidFill>
                  <a:schemeClr val="tx1"/>
                </a:solidFill>
                <a:ea typeface="Tahoma" panose="020B0604030504040204" pitchFamily="34" charset="0"/>
                <a:cs typeface="Tahoma" panose="020B0604030504040204" pitchFamily="34" charset="0"/>
              </a:rPr>
              <a:t>Horizontal network was established by traversing from a line between two Antiproton site riser points (219A, 419A) through a hatch to two points in period 4 in the Booster Ring (BRASS TUNNEL, South)</a:t>
            </a:r>
          </a:p>
        </p:txBody>
      </p:sp>
      <p:sp>
        <p:nvSpPr>
          <p:cNvPr id="6" name="Text Box 1036">
            <a:extLst>
              <a:ext uri="{FF2B5EF4-FFF2-40B4-BE49-F238E27FC236}">
                <a16:creationId xmlns:a16="http://schemas.microsoft.com/office/drawing/2014/main" id="{BEC7B6B0-AEEB-4A16-845C-68B25FCDFF1B}"/>
              </a:ext>
            </a:extLst>
          </p:cNvPr>
          <p:cNvSpPr txBox="1">
            <a:spLocks noChangeArrowheads="1"/>
          </p:cNvSpPr>
          <p:nvPr/>
        </p:nvSpPr>
        <p:spPr bwMode="auto">
          <a:xfrm>
            <a:off x="2319988" y="757535"/>
            <a:ext cx="35323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just"/>
            <a:r>
              <a:rPr lang="en-US" altLang="en-US" sz="2400" dirty="0">
                <a:solidFill>
                  <a:schemeClr val="accent2"/>
                </a:solidFill>
                <a:cs typeface="Times New Roman" panose="02020603050405020304" pitchFamily="18" charset="0"/>
              </a:rPr>
              <a:t>Booster Tunnel Network</a:t>
            </a:r>
          </a:p>
        </p:txBody>
      </p:sp>
    </p:spTree>
    <p:extLst>
      <p:ext uri="{BB962C8B-B14F-4D97-AF65-F5344CB8AC3E}">
        <p14:creationId xmlns:p14="http://schemas.microsoft.com/office/powerpoint/2010/main" val="11835983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p&#10;&#10;Description automatically generated">
            <a:extLst>
              <a:ext uri="{FF2B5EF4-FFF2-40B4-BE49-F238E27FC236}">
                <a16:creationId xmlns:a16="http://schemas.microsoft.com/office/drawing/2014/main" id="{EFE59873-0531-4D4D-B16F-CF1F7619BD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0719" y="1663173"/>
            <a:ext cx="4267200" cy="4890027"/>
          </a:xfrm>
          <a:prstGeom prst="rect">
            <a:avLst/>
          </a:prstGeom>
        </p:spPr>
      </p:pic>
      <p:sp>
        <p:nvSpPr>
          <p:cNvPr id="3" name="Text Box 16">
            <a:extLst>
              <a:ext uri="{FF2B5EF4-FFF2-40B4-BE49-F238E27FC236}">
                <a16:creationId xmlns:a16="http://schemas.microsoft.com/office/drawing/2014/main" id="{EA9832FD-8F66-4C34-8BA1-9356A24DB2D7}"/>
              </a:ext>
            </a:extLst>
          </p:cNvPr>
          <p:cNvSpPr txBox="1">
            <a:spLocks noChangeArrowheads="1"/>
          </p:cNvSpPr>
          <p:nvPr/>
        </p:nvSpPr>
        <p:spPr bwMode="auto">
          <a:xfrm>
            <a:off x="2347119" y="757535"/>
            <a:ext cx="343414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just"/>
            <a:r>
              <a:rPr lang="en-US" altLang="en-US" sz="2400" dirty="0">
                <a:solidFill>
                  <a:schemeClr val="accent2"/>
                </a:solidFill>
                <a:cs typeface="Times New Roman" panose="02020603050405020304" pitchFamily="18" charset="0"/>
              </a:rPr>
              <a:t>Booster Tunnel Network</a:t>
            </a:r>
          </a:p>
        </p:txBody>
      </p:sp>
      <p:sp>
        <p:nvSpPr>
          <p:cNvPr id="4" name="Rectangle 15">
            <a:extLst>
              <a:ext uri="{FF2B5EF4-FFF2-40B4-BE49-F238E27FC236}">
                <a16:creationId xmlns:a16="http://schemas.microsoft.com/office/drawing/2014/main" id="{CF2568E7-3F5F-499A-9170-04302BDFE511}"/>
              </a:ext>
            </a:extLst>
          </p:cNvPr>
          <p:cNvSpPr>
            <a:spLocks noChangeArrowheads="1"/>
          </p:cNvSpPr>
          <p:nvPr/>
        </p:nvSpPr>
        <p:spPr bwMode="auto">
          <a:xfrm>
            <a:off x="5242719" y="2004804"/>
            <a:ext cx="4114800" cy="3862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buFont typeface="Wingdings" panose="05000000000000000000" pitchFamily="2" charset="2"/>
              <a:buChar char="Ø"/>
            </a:pPr>
            <a:r>
              <a:rPr lang="en-US" altLang="en-US" sz="1400" dirty="0">
                <a:solidFill>
                  <a:srgbClr val="FF0000"/>
                </a:solidFill>
                <a:ea typeface="Tahoma" panose="020B0604030504040204" pitchFamily="34" charset="0"/>
                <a:cs typeface="Tahoma" panose="020B0604030504040204" pitchFamily="34" charset="0"/>
              </a:rPr>
              <a:t> </a:t>
            </a:r>
            <a:r>
              <a:rPr lang="en-US" altLang="en-US" sz="1400" dirty="0">
                <a:solidFill>
                  <a:srgbClr val="FF0000"/>
                </a:solidFill>
              </a:rPr>
              <a:t> </a:t>
            </a:r>
            <a:r>
              <a:rPr lang="en-US" altLang="en-US" sz="1400" dirty="0">
                <a:ea typeface="Tahoma" panose="020B0604030504040204" pitchFamily="34" charset="0"/>
                <a:cs typeface="Tahoma" panose="020B0604030504040204" pitchFamily="34" charset="0"/>
              </a:rPr>
              <a:t>Traverse continued from these to two points (BRASS TUNNEL, South) to all 24 brass plugs around the Ring</a:t>
            </a:r>
          </a:p>
          <a:p>
            <a:pPr algn="l">
              <a:spcBef>
                <a:spcPct val="50000"/>
              </a:spcBef>
              <a:buFont typeface="Wingdings" panose="05000000000000000000" pitchFamily="2" charset="2"/>
              <a:buChar char="Ø"/>
            </a:pPr>
            <a:r>
              <a:rPr lang="en-US" altLang="en-US" sz="1400" dirty="0">
                <a:solidFill>
                  <a:srgbClr val="FF0000"/>
                </a:solidFill>
                <a:ea typeface="Tahoma" panose="020B0604030504040204" pitchFamily="34" charset="0"/>
                <a:cs typeface="Tahoma" panose="020B0604030504040204" pitchFamily="34" charset="0"/>
              </a:rPr>
              <a:t> </a:t>
            </a:r>
            <a:r>
              <a:rPr lang="en-US" altLang="en-US" sz="1400" dirty="0">
                <a:ea typeface="Tahoma" panose="020B0604030504040204" pitchFamily="34" charset="0"/>
                <a:cs typeface="Tahoma" panose="020B0604030504040204" pitchFamily="34" charset="0"/>
              </a:rPr>
              <a:t>Booster traverse used Meko 5000 and Kern E2</a:t>
            </a:r>
          </a:p>
          <a:p>
            <a:pPr algn="l">
              <a:spcBef>
                <a:spcPct val="50000"/>
              </a:spcBef>
              <a:buFont typeface="Wingdings" panose="05000000000000000000" pitchFamily="2" charset="2"/>
              <a:buChar char="Ø"/>
            </a:pPr>
            <a:r>
              <a:rPr lang="en-US" altLang="en-US" sz="1400" dirty="0">
                <a:solidFill>
                  <a:srgbClr val="FF0000"/>
                </a:solidFill>
                <a:ea typeface="Tahoma" panose="020B0604030504040204" pitchFamily="34" charset="0"/>
                <a:cs typeface="Tahoma" panose="020B0604030504040204" pitchFamily="34" charset="0"/>
              </a:rPr>
              <a:t> </a:t>
            </a:r>
            <a:r>
              <a:rPr lang="en-US" altLang="en-US" sz="1400" dirty="0"/>
              <a:t>Magnet alignment was done using offsets to the lines between brass plugs </a:t>
            </a:r>
          </a:p>
          <a:p>
            <a:pPr algn="l">
              <a:spcBef>
                <a:spcPct val="50000"/>
              </a:spcBef>
              <a:buFont typeface="Wingdings" panose="05000000000000000000" pitchFamily="2" charset="2"/>
              <a:buChar char="Ø"/>
            </a:pPr>
            <a:r>
              <a:rPr lang="en-US" altLang="en-US" sz="1400" dirty="0">
                <a:solidFill>
                  <a:srgbClr val="FF0000"/>
                </a:solidFill>
                <a:ea typeface="Tahoma" panose="020B0604030504040204" pitchFamily="34" charset="0"/>
                <a:cs typeface="Tahoma" panose="020B0604030504040204" pitchFamily="34" charset="0"/>
              </a:rPr>
              <a:t> </a:t>
            </a:r>
            <a:r>
              <a:rPr lang="en-US" altLang="en-US" sz="1400" dirty="0">
                <a:ea typeface="Tahoma" panose="020B0604030504040204" pitchFamily="34" charset="0"/>
                <a:cs typeface="Tahoma" panose="020B0604030504040204" pitchFamily="34" charset="0"/>
              </a:rPr>
              <a:t>2004 control network densified existing brass plugs with several floor and wall points and pass points around the Booster Ring. The existing brass plugs were held fixed in the adjustment</a:t>
            </a:r>
          </a:p>
          <a:p>
            <a:pPr algn="l">
              <a:spcBef>
                <a:spcPct val="50000"/>
              </a:spcBef>
              <a:buFont typeface="Wingdings" panose="05000000000000000000" pitchFamily="2" charset="2"/>
              <a:buChar char="Ø"/>
            </a:pPr>
            <a:r>
              <a:rPr lang="en-US" altLang="en-US" sz="1400" dirty="0">
                <a:solidFill>
                  <a:srgbClr val="FF0000"/>
                </a:solidFill>
              </a:rPr>
              <a:t>Booster tunnel network was NOT connected to the epoch 2003 surface network in 2004</a:t>
            </a:r>
          </a:p>
          <a:p>
            <a:pPr algn="l">
              <a:spcBef>
                <a:spcPct val="50000"/>
              </a:spcBef>
              <a:buFont typeface="Wingdings" panose="05000000000000000000" pitchFamily="2" charset="2"/>
              <a:buChar char="Ø"/>
            </a:pPr>
            <a:r>
              <a:rPr lang="en-US" altLang="en-US" sz="1400" dirty="0">
                <a:solidFill>
                  <a:srgbClr val="FF0000"/>
                </a:solidFill>
                <a:cs typeface="Times New Roman" panose="02020603050405020304" pitchFamily="18" charset="0"/>
              </a:rPr>
              <a:t> </a:t>
            </a:r>
            <a:r>
              <a:rPr lang="en-US" altLang="en-US" sz="1400" dirty="0">
                <a:cs typeface="Times New Roman" panose="02020603050405020304" pitchFamily="18" charset="0"/>
              </a:rPr>
              <a:t>Therefore, the Booster tunnel network needs to be upgraded from epoch 1984 to </a:t>
            </a:r>
            <a:r>
              <a:rPr lang="en-US" sz="1400" dirty="0"/>
              <a:t>epoch 2003 surface network</a:t>
            </a:r>
            <a:endParaRPr lang="fr-FR" altLang="en-US" sz="1400" dirty="0">
              <a:cs typeface="Times New Roman" panose="02020603050405020304" pitchFamily="18" charset="0"/>
            </a:endParaRPr>
          </a:p>
        </p:txBody>
      </p:sp>
    </p:spTree>
    <p:extLst>
      <p:ext uri="{BB962C8B-B14F-4D97-AF65-F5344CB8AC3E}">
        <p14:creationId xmlns:p14="http://schemas.microsoft.com/office/powerpoint/2010/main" val="17681989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Rectangle 2">
            <a:extLst>
              <a:ext uri="{FF2B5EF4-FFF2-40B4-BE49-F238E27FC236}">
                <a16:creationId xmlns:a16="http://schemas.microsoft.com/office/drawing/2014/main" id="{5E489FD6-EFF3-4AF4-B666-36BB755B0551}"/>
              </a:ext>
            </a:extLst>
          </p:cNvPr>
          <p:cNvSpPr>
            <a:spLocks noChangeArrowheads="1"/>
          </p:cNvSpPr>
          <p:nvPr/>
        </p:nvSpPr>
        <p:spPr bwMode="auto">
          <a:xfrm>
            <a:off x="1974850" y="-228600"/>
            <a:ext cx="98758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87075" name="Rectangle 3">
            <a:extLst>
              <a:ext uri="{FF2B5EF4-FFF2-40B4-BE49-F238E27FC236}">
                <a16:creationId xmlns:a16="http://schemas.microsoft.com/office/drawing/2014/main" id="{0686BA5A-3BF0-4281-B2B4-1112C43C26BA}"/>
              </a:ext>
            </a:extLst>
          </p:cNvPr>
          <p:cNvSpPr>
            <a:spLocks noChangeArrowheads="1"/>
          </p:cNvSpPr>
          <p:nvPr/>
        </p:nvSpPr>
        <p:spPr bwMode="auto">
          <a:xfrm>
            <a:off x="3008313" y="1204913"/>
            <a:ext cx="9875837"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87082" name="Rectangle 10">
            <a:extLst>
              <a:ext uri="{FF2B5EF4-FFF2-40B4-BE49-F238E27FC236}">
                <a16:creationId xmlns:a16="http://schemas.microsoft.com/office/drawing/2014/main" id="{36F19521-9B66-44CF-9ECA-F4F97F3F4D9E}"/>
              </a:ext>
            </a:extLst>
          </p:cNvPr>
          <p:cNvSpPr>
            <a:spLocks noChangeArrowheads="1"/>
          </p:cNvSpPr>
          <p:nvPr/>
        </p:nvSpPr>
        <p:spPr bwMode="auto">
          <a:xfrm>
            <a:off x="4260850" y="2576513"/>
            <a:ext cx="98758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87083" name="Rectangle 11">
            <a:extLst>
              <a:ext uri="{FF2B5EF4-FFF2-40B4-BE49-F238E27FC236}">
                <a16:creationId xmlns:a16="http://schemas.microsoft.com/office/drawing/2014/main" id="{254E8768-4F48-4686-8A93-8F4A0245AE21}"/>
              </a:ext>
            </a:extLst>
          </p:cNvPr>
          <p:cNvSpPr>
            <a:spLocks noChangeArrowheads="1"/>
          </p:cNvSpPr>
          <p:nvPr/>
        </p:nvSpPr>
        <p:spPr bwMode="auto">
          <a:xfrm>
            <a:off x="3956050" y="2600325"/>
            <a:ext cx="98758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87084" name="Rectangle 12">
            <a:extLst>
              <a:ext uri="{FF2B5EF4-FFF2-40B4-BE49-F238E27FC236}">
                <a16:creationId xmlns:a16="http://schemas.microsoft.com/office/drawing/2014/main" id="{85F1FD13-76D9-404C-BF00-EE7A2B512C7B}"/>
              </a:ext>
            </a:extLst>
          </p:cNvPr>
          <p:cNvSpPr>
            <a:spLocks noChangeArrowheads="1"/>
          </p:cNvSpPr>
          <p:nvPr/>
        </p:nvSpPr>
        <p:spPr bwMode="auto">
          <a:xfrm>
            <a:off x="3375025" y="1485900"/>
            <a:ext cx="98758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87088" name="Text Box 16">
            <a:extLst>
              <a:ext uri="{FF2B5EF4-FFF2-40B4-BE49-F238E27FC236}">
                <a16:creationId xmlns:a16="http://schemas.microsoft.com/office/drawing/2014/main" id="{DEFB1BFA-44A0-431E-ABD4-24B6B3C1AEF5}"/>
              </a:ext>
            </a:extLst>
          </p:cNvPr>
          <p:cNvSpPr txBox="1">
            <a:spLocks noChangeArrowheads="1"/>
          </p:cNvSpPr>
          <p:nvPr/>
        </p:nvSpPr>
        <p:spPr bwMode="auto">
          <a:xfrm>
            <a:off x="2322890" y="771526"/>
            <a:ext cx="353769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None/>
            </a:pPr>
            <a:r>
              <a:rPr lang="en-US" altLang="en-US" sz="2400" dirty="0">
                <a:solidFill>
                  <a:srgbClr val="000066"/>
                </a:solidFill>
              </a:rPr>
              <a:t>Upgraded 8GeV Network</a:t>
            </a:r>
          </a:p>
        </p:txBody>
      </p:sp>
      <p:pic>
        <p:nvPicPr>
          <p:cNvPr id="3" name="Picture 2" descr="Diagram&#10;&#10;Description automatically generated">
            <a:extLst>
              <a:ext uri="{FF2B5EF4-FFF2-40B4-BE49-F238E27FC236}">
                <a16:creationId xmlns:a16="http://schemas.microsoft.com/office/drawing/2014/main" id="{56F56BBC-7E34-4E0F-B089-665E464DC5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6519" y="1544955"/>
            <a:ext cx="6172200" cy="4165928"/>
          </a:xfrm>
          <a:prstGeom prst="rect">
            <a:avLst/>
          </a:prstGeom>
        </p:spPr>
      </p:pic>
      <p:sp>
        <p:nvSpPr>
          <p:cNvPr id="12" name="Rectangle 15">
            <a:extLst>
              <a:ext uri="{FF2B5EF4-FFF2-40B4-BE49-F238E27FC236}">
                <a16:creationId xmlns:a16="http://schemas.microsoft.com/office/drawing/2014/main" id="{9D20DF51-8326-43F8-9960-1B540DC03AE3}"/>
              </a:ext>
            </a:extLst>
          </p:cNvPr>
          <p:cNvSpPr>
            <a:spLocks noChangeArrowheads="1"/>
          </p:cNvSpPr>
          <p:nvPr/>
        </p:nvSpPr>
        <p:spPr bwMode="auto">
          <a:xfrm>
            <a:off x="823119" y="5867400"/>
            <a:ext cx="8001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buFont typeface="Wingdings" panose="05000000000000000000" pitchFamily="2" charset="2"/>
              <a:buChar char="Ø"/>
            </a:pPr>
            <a:r>
              <a:rPr lang="en-US" altLang="en-US" sz="1400" dirty="0">
                <a:solidFill>
                  <a:srgbClr val="FF0000"/>
                </a:solidFill>
                <a:ea typeface="Tahoma" panose="020B0604030504040204" pitchFamily="34" charset="0"/>
                <a:cs typeface="Tahoma" panose="020B0604030504040204" pitchFamily="34" charset="0"/>
              </a:rPr>
              <a:t> </a:t>
            </a:r>
            <a:r>
              <a:rPr lang="en-US" altLang="en-US" sz="1400" dirty="0">
                <a:ea typeface="Tahoma" panose="020B0604030504040204" pitchFamily="34" charset="0"/>
                <a:cs typeface="Tahoma" panose="020B0604030504040204" pitchFamily="34" charset="0"/>
              </a:rPr>
              <a:t>2019 8GeV horizontal network </a:t>
            </a:r>
            <a:r>
              <a:rPr lang="en-US" altLang="en-US" sz="1400" dirty="0">
                <a:solidFill>
                  <a:schemeClr val="tx1"/>
                </a:solidFill>
                <a:ea typeface="Tahoma" panose="020B0604030504040204" pitchFamily="34" charset="0"/>
                <a:cs typeface="Tahoma" panose="020B0604030504040204" pitchFamily="34" charset="0"/>
              </a:rPr>
              <a:t>upgrade included the existing network </a:t>
            </a:r>
            <a:r>
              <a:rPr lang="en-US" altLang="en-US" sz="1400" dirty="0">
                <a:ea typeface="Tahoma" panose="020B0604030504040204" pitchFamily="34" charset="0"/>
                <a:cs typeface="Tahoma" panose="020B0604030504040204" pitchFamily="34" charset="0"/>
              </a:rPr>
              <a:t>with densified monumentations using </a:t>
            </a:r>
            <a:r>
              <a:rPr lang="en-US" altLang="en-US" sz="1400" dirty="0">
                <a:solidFill>
                  <a:schemeClr val="tx1"/>
                </a:solidFill>
                <a:ea typeface="Tahoma" panose="020B0604030504040204" pitchFamily="34" charset="0"/>
                <a:cs typeface="Tahoma" panose="020B0604030504040204" pitchFamily="34" charset="0"/>
              </a:rPr>
              <a:t>the Laser Tracker. It is connected to the Main Injector network</a:t>
            </a:r>
            <a:endParaRPr lang="en-US" altLang="en-US" sz="1400" dirty="0">
              <a:solidFill>
                <a:srgbClr val="FF0000"/>
              </a:solidFill>
            </a:endParaRPr>
          </a:p>
        </p:txBody>
      </p:sp>
    </p:spTree>
    <p:extLst>
      <p:ext uri="{BB962C8B-B14F-4D97-AF65-F5344CB8AC3E}">
        <p14:creationId xmlns:p14="http://schemas.microsoft.com/office/powerpoint/2010/main" val="30985085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Rectangle 2">
            <a:extLst>
              <a:ext uri="{FF2B5EF4-FFF2-40B4-BE49-F238E27FC236}">
                <a16:creationId xmlns:a16="http://schemas.microsoft.com/office/drawing/2014/main" id="{5E489FD6-EFF3-4AF4-B666-36BB755B0551}"/>
              </a:ext>
            </a:extLst>
          </p:cNvPr>
          <p:cNvSpPr>
            <a:spLocks noChangeArrowheads="1"/>
          </p:cNvSpPr>
          <p:nvPr/>
        </p:nvSpPr>
        <p:spPr bwMode="auto">
          <a:xfrm>
            <a:off x="1974850" y="-228600"/>
            <a:ext cx="98758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87075" name="Rectangle 3">
            <a:extLst>
              <a:ext uri="{FF2B5EF4-FFF2-40B4-BE49-F238E27FC236}">
                <a16:creationId xmlns:a16="http://schemas.microsoft.com/office/drawing/2014/main" id="{0686BA5A-3BF0-4281-B2B4-1112C43C26BA}"/>
              </a:ext>
            </a:extLst>
          </p:cNvPr>
          <p:cNvSpPr>
            <a:spLocks noChangeArrowheads="1"/>
          </p:cNvSpPr>
          <p:nvPr/>
        </p:nvSpPr>
        <p:spPr bwMode="auto">
          <a:xfrm>
            <a:off x="3008313" y="1204913"/>
            <a:ext cx="9875837"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87082" name="Rectangle 10">
            <a:extLst>
              <a:ext uri="{FF2B5EF4-FFF2-40B4-BE49-F238E27FC236}">
                <a16:creationId xmlns:a16="http://schemas.microsoft.com/office/drawing/2014/main" id="{36F19521-9B66-44CF-9ECA-F4F97F3F4D9E}"/>
              </a:ext>
            </a:extLst>
          </p:cNvPr>
          <p:cNvSpPr>
            <a:spLocks noChangeArrowheads="1"/>
          </p:cNvSpPr>
          <p:nvPr/>
        </p:nvSpPr>
        <p:spPr bwMode="auto">
          <a:xfrm>
            <a:off x="4260850" y="2576513"/>
            <a:ext cx="98758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87083" name="Rectangle 11">
            <a:extLst>
              <a:ext uri="{FF2B5EF4-FFF2-40B4-BE49-F238E27FC236}">
                <a16:creationId xmlns:a16="http://schemas.microsoft.com/office/drawing/2014/main" id="{254E8768-4F48-4686-8A93-8F4A0245AE21}"/>
              </a:ext>
            </a:extLst>
          </p:cNvPr>
          <p:cNvSpPr>
            <a:spLocks noChangeArrowheads="1"/>
          </p:cNvSpPr>
          <p:nvPr/>
        </p:nvSpPr>
        <p:spPr bwMode="auto">
          <a:xfrm>
            <a:off x="3956050" y="2600325"/>
            <a:ext cx="98758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87084" name="Rectangle 12">
            <a:extLst>
              <a:ext uri="{FF2B5EF4-FFF2-40B4-BE49-F238E27FC236}">
                <a16:creationId xmlns:a16="http://schemas.microsoft.com/office/drawing/2014/main" id="{85F1FD13-76D9-404C-BF00-EE7A2B512C7B}"/>
              </a:ext>
            </a:extLst>
          </p:cNvPr>
          <p:cNvSpPr>
            <a:spLocks noChangeArrowheads="1"/>
          </p:cNvSpPr>
          <p:nvPr/>
        </p:nvSpPr>
        <p:spPr bwMode="auto">
          <a:xfrm>
            <a:off x="3375025" y="1485900"/>
            <a:ext cx="98758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87088" name="Text Box 16">
            <a:extLst>
              <a:ext uri="{FF2B5EF4-FFF2-40B4-BE49-F238E27FC236}">
                <a16:creationId xmlns:a16="http://schemas.microsoft.com/office/drawing/2014/main" id="{DEFB1BFA-44A0-431E-ABD4-24B6B3C1AEF5}"/>
              </a:ext>
            </a:extLst>
          </p:cNvPr>
          <p:cNvSpPr txBox="1">
            <a:spLocks noChangeArrowheads="1"/>
          </p:cNvSpPr>
          <p:nvPr/>
        </p:nvSpPr>
        <p:spPr bwMode="auto">
          <a:xfrm>
            <a:off x="1577555" y="771526"/>
            <a:ext cx="502836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None/>
            </a:pPr>
            <a:r>
              <a:rPr lang="en-US" altLang="en-US" sz="2400" dirty="0">
                <a:solidFill>
                  <a:srgbClr val="000066"/>
                </a:solidFill>
              </a:rPr>
              <a:t>Upgraded 8GeV Network to Booster</a:t>
            </a:r>
          </a:p>
        </p:txBody>
      </p:sp>
      <p:pic>
        <p:nvPicPr>
          <p:cNvPr id="6" name="Picture 5" descr="Diagram&#10;&#10;Description automatically generated">
            <a:extLst>
              <a:ext uri="{FF2B5EF4-FFF2-40B4-BE49-F238E27FC236}">
                <a16:creationId xmlns:a16="http://schemas.microsoft.com/office/drawing/2014/main" id="{7B50AC7F-219B-43B3-B798-67C72CFD0F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6519" y="1620985"/>
            <a:ext cx="6705600" cy="3941616"/>
          </a:xfrm>
          <a:prstGeom prst="rect">
            <a:avLst/>
          </a:prstGeom>
        </p:spPr>
      </p:pic>
      <p:sp>
        <p:nvSpPr>
          <p:cNvPr id="15" name="Rectangle 5">
            <a:extLst>
              <a:ext uri="{FF2B5EF4-FFF2-40B4-BE49-F238E27FC236}">
                <a16:creationId xmlns:a16="http://schemas.microsoft.com/office/drawing/2014/main" id="{5AB098C3-FB70-4FF8-9C94-7794E75932C0}"/>
              </a:ext>
            </a:extLst>
          </p:cNvPr>
          <p:cNvSpPr>
            <a:spLocks noChangeArrowheads="1"/>
          </p:cNvSpPr>
          <p:nvPr/>
        </p:nvSpPr>
        <p:spPr bwMode="auto">
          <a:xfrm>
            <a:off x="975519" y="5486400"/>
            <a:ext cx="86106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buFont typeface="Wingdings" panose="05000000000000000000" pitchFamily="2" charset="2"/>
              <a:buChar char="Ø"/>
            </a:pPr>
            <a:r>
              <a:rPr lang="en-US" altLang="en-US" sz="1400" dirty="0">
                <a:solidFill>
                  <a:srgbClr val="FF0000"/>
                </a:solidFill>
              </a:rPr>
              <a:t> </a:t>
            </a:r>
            <a:r>
              <a:rPr lang="en-US" altLang="en-US" sz="1400" dirty="0">
                <a:solidFill>
                  <a:srgbClr val="FF0000"/>
                </a:solidFill>
                <a:ea typeface="Tahoma" panose="020B0604030504040204" pitchFamily="34" charset="0"/>
                <a:cs typeface="Tahoma" panose="020B0604030504040204" pitchFamily="34" charset="0"/>
              </a:rPr>
              <a:t> </a:t>
            </a:r>
            <a:r>
              <a:rPr lang="en-US" altLang="en-US" sz="1400" dirty="0">
                <a:ea typeface="Tahoma" panose="020B0604030504040204" pitchFamily="34" charset="0"/>
                <a:cs typeface="Tahoma" panose="020B0604030504040204" pitchFamily="34" charset="0"/>
              </a:rPr>
              <a:t>2019 8GeV horizontal network </a:t>
            </a:r>
            <a:r>
              <a:rPr lang="en-US" altLang="en-US" sz="1400" dirty="0">
                <a:solidFill>
                  <a:schemeClr val="tx1"/>
                </a:solidFill>
                <a:ea typeface="Tahoma" panose="020B0604030504040204" pitchFamily="34" charset="0"/>
                <a:cs typeface="Tahoma" panose="020B0604030504040204" pitchFamily="34" charset="0"/>
              </a:rPr>
              <a:t>upgrade was extended to the Booster Ring (Period 3 through Period 6)  </a:t>
            </a:r>
            <a:endParaRPr lang="en-US" altLang="en-US" sz="1400" dirty="0">
              <a:solidFill>
                <a:srgbClr val="FF0000"/>
              </a:solidFill>
            </a:endParaRPr>
          </a:p>
          <a:p>
            <a:pPr algn="l">
              <a:spcBef>
                <a:spcPct val="50000"/>
              </a:spcBef>
              <a:buFont typeface="Wingdings" panose="05000000000000000000" pitchFamily="2" charset="2"/>
              <a:buChar char="Ø"/>
            </a:pPr>
            <a:r>
              <a:rPr lang="en-US" altLang="en-US" sz="1400" dirty="0">
                <a:solidFill>
                  <a:srgbClr val="FF0000"/>
                </a:solidFill>
              </a:rPr>
              <a:t> </a:t>
            </a:r>
            <a:r>
              <a:rPr lang="en-US" altLang="en-US" sz="1400" dirty="0"/>
              <a:t> Network adjustment revealed </a:t>
            </a:r>
            <a:r>
              <a:rPr lang="en-US" sz="1400" dirty="0">
                <a:solidFill>
                  <a:schemeClr val="tx1"/>
                </a:solidFill>
              </a:rPr>
              <a:t>discrepancies</a:t>
            </a:r>
            <a:r>
              <a:rPr lang="en-US" altLang="en-US" sz="1400" dirty="0"/>
              <a:t> between the 2019 8GeV and extended Booster networks</a:t>
            </a:r>
          </a:p>
          <a:p>
            <a:pPr algn="l">
              <a:spcBef>
                <a:spcPct val="50000"/>
              </a:spcBef>
              <a:buFont typeface="Wingdings" panose="05000000000000000000" pitchFamily="2" charset="2"/>
              <a:buChar char="Ø"/>
            </a:pPr>
            <a:r>
              <a:rPr lang="en-US" altLang="en-US" sz="1400" dirty="0">
                <a:solidFill>
                  <a:srgbClr val="FF0000"/>
                </a:solidFill>
              </a:rPr>
              <a:t> </a:t>
            </a:r>
            <a:r>
              <a:rPr lang="en-US" sz="1400" dirty="0">
                <a:solidFill>
                  <a:schemeClr val="tx1"/>
                </a:solidFill>
              </a:rPr>
              <a:t>These discrepancies between the 2019 upgraded 8GeV and Booster horizontal networks is attributed to different epochs of surface network used by each network</a:t>
            </a:r>
          </a:p>
        </p:txBody>
      </p:sp>
    </p:spTree>
    <p:extLst>
      <p:ext uri="{BB962C8B-B14F-4D97-AF65-F5344CB8AC3E}">
        <p14:creationId xmlns:p14="http://schemas.microsoft.com/office/powerpoint/2010/main" val="39053093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0" name="Rectangle 2">
            <a:extLst>
              <a:ext uri="{FF2B5EF4-FFF2-40B4-BE49-F238E27FC236}">
                <a16:creationId xmlns:a16="http://schemas.microsoft.com/office/drawing/2014/main" id="{8F76EC47-4DA6-4C00-9934-3CDBA8A9488F}"/>
              </a:ext>
            </a:extLst>
          </p:cNvPr>
          <p:cNvSpPr>
            <a:spLocks noChangeArrowheads="1"/>
          </p:cNvSpPr>
          <p:nvPr/>
        </p:nvSpPr>
        <p:spPr bwMode="auto">
          <a:xfrm>
            <a:off x="1974850" y="-228600"/>
            <a:ext cx="98758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60451" name="Rectangle 3">
            <a:extLst>
              <a:ext uri="{FF2B5EF4-FFF2-40B4-BE49-F238E27FC236}">
                <a16:creationId xmlns:a16="http://schemas.microsoft.com/office/drawing/2014/main" id="{1BD19965-093D-431B-8928-F62B6F6A54AA}"/>
              </a:ext>
            </a:extLst>
          </p:cNvPr>
          <p:cNvSpPr>
            <a:spLocks noChangeArrowheads="1"/>
          </p:cNvSpPr>
          <p:nvPr/>
        </p:nvSpPr>
        <p:spPr bwMode="auto">
          <a:xfrm>
            <a:off x="3008313" y="1204913"/>
            <a:ext cx="9875837"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60458" name="Rectangle 10">
            <a:extLst>
              <a:ext uri="{FF2B5EF4-FFF2-40B4-BE49-F238E27FC236}">
                <a16:creationId xmlns:a16="http://schemas.microsoft.com/office/drawing/2014/main" id="{3D4C6DA8-A4D2-4D64-9451-A726503396C5}"/>
              </a:ext>
            </a:extLst>
          </p:cNvPr>
          <p:cNvSpPr>
            <a:spLocks noChangeArrowheads="1"/>
          </p:cNvSpPr>
          <p:nvPr/>
        </p:nvSpPr>
        <p:spPr bwMode="auto">
          <a:xfrm>
            <a:off x="4260850" y="2576513"/>
            <a:ext cx="98758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60459" name="Rectangle 11">
            <a:extLst>
              <a:ext uri="{FF2B5EF4-FFF2-40B4-BE49-F238E27FC236}">
                <a16:creationId xmlns:a16="http://schemas.microsoft.com/office/drawing/2014/main" id="{EE2588FC-4810-400D-83FC-8685887817EC}"/>
              </a:ext>
            </a:extLst>
          </p:cNvPr>
          <p:cNvSpPr>
            <a:spLocks noChangeArrowheads="1"/>
          </p:cNvSpPr>
          <p:nvPr/>
        </p:nvSpPr>
        <p:spPr bwMode="auto">
          <a:xfrm>
            <a:off x="3956050" y="2600325"/>
            <a:ext cx="98758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60460" name="Text Box 12">
            <a:extLst>
              <a:ext uri="{FF2B5EF4-FFF2-40B4-BE49-F238E27FC236}">
                <a16:creationId xmlns:a16="http://schemas.microsoft.com/office/drawing/2014/main" id="{4E2D55C6-9E6C-4833-8C74-EDD49DAFA331}"/>
              </a:ext>
            </a:extLst>
          </p:cNvPr>
          <p:cNvSpPr txBox="1">
            <a:spLocks noChangeArrowheads="1"/>
          </p:cNvSpPr>
          <p:nvPr/>
        </p:nvSpPr>
        <p:spPr bwMode="auto">
          <a:xfrm>
            <a:off x="1508920" y="819090"/>
            <a:ext cx="533399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buFontTx/>
              <a:buNone/>
            </a:pPr>
            <a:r>
              <a:rPr lang="en-US" altLang="en-US" dirty="0">
                <a:solidFill>
                  <a:srgbClr val="000066"/>
                </a:solidFill>
              </a:rPr>
              <a:t>2019 8GeV Network + 2004 Booster Network</a:t>
            </a:r>
          </a:p>
        </p:txBody>
      </p:sp>
      <p:sp>
        <p:nvSpPr>
          <p:cNvPr id="360461" name="Rectangle 13">
            <a:extLst>
              <a:ext uri="{FF2B5EF4-FFF2-40B4-BE49-F238E27FC236}">
                <a16:creationId xmlns:a16="http://schemas.microsoft.com/office/drawing/2014/main" id="{5BAB4712-9B66-4F7C-A67F-20807E1BADE2}"/>
              </a:ext>
            </a:extLst>
          </p:cNvPr>
          <p:cNvSpPr>
            <a:spLocks noChangeArrowheads="1"/>
          </p:cNvSpPr>
          <p:nvPr/>
        </p:nvSpPr>
        <p:spPr bwMode="auto">
          <a:xfrm>
            <a:off x="2970213" y="1952625"/>
            <a:ext cx="9875837"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60462" name="Rectangle 14">
            <a:extLst>
              <a:ext uri="{FF2B5EF4-FFF2-40B4-BE49-F238E27FC236}">
                <a16:creationId xmlns:a16="http://schemas.microsoft.com/office/drawing/2014/main" id="{122339E3-F1BE-435D-A347-7B370F3FD20A}"/>
              </a:ext>
            </a:extLst>
          </p:cNvPr>
          <p:cNvSpPr>
            <a:spLocks noChangeArrowheads="1"/>
          </p:cNvSpPr>
          <p:nvPr/>
        </p:nvSpPr>
        <p:spPr bwMode="auto">
          <a:xfrm>
            <a:off x="3213100" y="2209800"/>
            <a:ext cx="98758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pic>
        <p:nvPicPr>
          <p:cNvPr id="4" name="Picture 3" descr="Diagram&#10;&#10;Description automatically generated">
            <a:extLst>
              <a:ext uri="{FF2B5EF4-FFF2-40B4-BE49-F238E27FC236}">
                <a16:creationId xmlns:a16="http://schemas.microsoft.com/office/drawing/2014/main" id="{CC10E940-2F85-4AB9-86E1-90032E10D4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7919" y="1593481"/>
            <a:ext cx="7620000" cy="3892920"/>
          </a:xfrm>
          <a:prstGeom prst="rect">
            <a:avLst/>
          </a:prstGeom>
        </p:spPr>
      </p:pic>
      <p:sp>
        <p:nvSpPr>
          <p:cNvPr id="12" name="Rectangle 5">
            <a:extLst>
              <a:ext uri="{FF2B5EF4-FFF2-40B4-BE49-F238E27FC236}">
                <a16:creationId xmlns:a16="http://schemas.microsoft.com/office/drawing/2014/main" id="{6BA6122B-A1ED-4B4E-BC37-C1CCBE070749}"/>
              </a:ext>
            </a:extLst>
          </p:cNvPr>
          <p:cNvSpPr>
            <a:spLocks noChangeArrowheads="1"/>
          </p:cNvSpPr>
          <p:nvPr/>
        </p:nvSpPr>
        <p:spPr bwMode="auto">
          <a:xfrm>
            <a:off x="825573" y="5486400"/>
            <a:ext cx="83820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buFont typeface="Wingdings" panose="05000000000000000000" pitchFamily="2" charset="2"/>
              <a:buChar char="Ø"/>
            </a:pPr>
            <a:r>
              <a:rPr lang="en-US" altLang="en-US" sz="1400" dirty="0">
                <a:solidFill>
                  <a:srgbClr val="FF0000"/>
                </a:solidFill>
              </a:rPr>
              <a:t> </a:t>
            </a:r>
            <a:r>
              <a:rPr lang="en-US" altLang="en-US" sz="1400" dirty="0">
                <a:solidFill>
                  <a:srgbClr val="FF0000"/>
                </a:solidFill>
                <a:ea typeface="Tahoma" panose="020B0604030504040204" pitchFamily="34" charset="0"/>
                <a:cs typeface="Tahoma" panose="020B0604030504040204" pitchFamily="34" charset="0"/>
              </a:rPr>
              <a:t> </a:t>
            </a:r>
            <a:r>
              <a:rPr lang="en-US" altLang="en-US" sz="1400" dirty="0">
                <a:ea typeface="Tahoma" panose="020B0604030504040204" pitchFamily="34" charset="0"/>
                <a:cs typeface="Tahoma" panose="020B0604030504040204" pitchFamily="34" charset="0"/>
              </a:rPr>
              <a:t>2019 8GeV network </a:t>
            </a:r>
            <a:r>
              <a:rPr lang="en-US" altLang="en-US" sz="1400" dirty="0">
                <a:solidFill>
                  <a:schemeClr val="tx1"/>
                </a:solidFill>
                <a:ea typeface="Tahoma" panose="020B0604030504040204" pitchFamily="34" charset="0"/>
                <a:cs typeface="Tahoma" panose="020B0604030504040204" pitchFamily="34" charset="0"/>
              </a:rPr>
              <a:t>combined with entire 2004 Booster Laser Tracker measurements  </a:t>
            </a:r>
            <a:endParaRPr lang="en-US" altLang="en-US" sz="1400" dirty="0">
              <a:solidFill>
                <a:srgbClr val="FF0000"/>
              </a:solidFill>
            </a:endParaRPr>
          </a:p>
          <a:p>
            <a:pPr algn="l">
              <a:spcBef>
                <a:spcPct val="50000"/>
              </a:spcBef>
              <a:buFont typeface="Wingdings" panose="05000000000000000000" pitchFamily="2" charset="2"/>
              <a:buChar char="Ø"/>
            </a:pPr>
            <a:r>
              <a:rPr lang="en-US" altLang="en-US" sz="1400" dirty="0">
                <a:solidFill>
                  <a:srgbClr val="FF0000"/>
                </a:solidFill>
              </a:rPr>
              <a:t> </a:t>
            </a:r>
            <a:r>
              <a:rPr lang="en-US" altLang="en-US" sz="1400" dirty="0"/>
              <a:t>Network adjustment revealed inconsistencies between the 2019 8GeV and 2004 Booster networks.</a:t>
            </a:r>
          </a:p>
          <a:p>
            <a:pPr algn="l">
              <a:spcBef>
                <a:spcPct val="50000"/>
              </a:spcBef>
              <a:buFont typeface="Wingdings" panose="05000000000000000000" pitchFamily="2" charset="2"/>
              <a:buChar char="Ø"/>
            </a:pPr>
            <a:r>
              <a:rPr lang="en-US" altLang="en-US" sz="1400" dirty="0">
                <a:solidFill>
                  <a:srgbClr val="FF0000"/>
                </a:solidFill>
              </a:rPr>
              <a:t> </a:t>
            </a:r>
            <a:r>
              <a:rPr lang="en-US" sz="1400" dirty="0">
                <a:solidFill>
                  <a:schemeClr val="tx1"/>
                </a:solidFill>
              </a:rPr>
              <a:t>These discrepancies between the 2019 upgraded 8GeV and Booster horizontal networks is attributed to different epochs of surface network used by each network</a:t>
            </a:r>
            <a:endParaRPr lang="en-US" altLang="en-US" sz="1400" b="1" dirty="0">
              <a:solidFill>
                <a:srgbClr val="FF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0" name="Rectangle 2">
            <a:extLst>
              <a:ext uri="{FF2B5EF4-FFF2-40B4-BE49-F238E27FC236}">
                <a16:creationId xmlns:a16="http://schemas.microsoft.com/office/drawing/2014/main" id="{8F76EC47-4DA6-4C00-9934-3CDBA8A9488F}"/>
              </a:ext>
            </a:extLst>
          </p:cNvPr>
          <p:cNvSpPr>
            <a:spLocks noChangeArrowheads="1"/>
          </p:cNvSpPr>
          <p:nvPr/>
        </p:nvSpPr>
        <p:spPr bwMode="auto">
          <a:xfrm>
            <a:off x="1974850" y="-228600"/>
            <a:ext cx="98758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60451" name="Rectangle 3">
            <a:extLst>
              <a:ext uri="{FF2B5EF4-FFF2-40B4-BE49-F238E27FC236}">
                <a16:creationId xmlns:a16="http://schemas.microsoft.com/office/drawing/2014/main" id="{1BD19965-093D-431B-8928-F62B6F6A54AA}"/>
              </a:ext>
            </a:extLst>
          </p:cNvPr>
          <p:cNvSpPr>
            <a:spLocks noChangeArrowheads="1"/>
          </p:cNvSpPr>
          <p:nvPr/>
        </p:nvSpPr>
        <p:spPr bwMode="auto">
          <a:xfrm>
            <a:off x="3008313" y="1204913"/>
            <a:ext cx="9875837"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60458" name="Rectangle 10">
            <a:extLst>
              <a:ext uri="{FF2B5EF4-FFF2-40B4-BE49-F238E27FC236}">
                <a16:creationId xmlns:a16="http://schemas.microsoft.com/office/drawing/2014/main" id="{3D4C6DA8-A4D2-4D64-9451-A726503396C5}"/>
              </a:ext>
            </a:extLst>
          </p:cNvPr>
          <p:cNvSpPr>
            <a:spLocks noChangeArrowheads="1"/>
          </p:cNvSpPr>
          <p:nvPr/>
        </p:nvSpPr>
        <p:spPr bwMode="auto">
          <a:xfrm>
            <a:off x="4260850" y="2576513"/>
            <a:ext cx="98758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60459" name="Rectangle 11">
            <a:extLst>
              <a:ext uri="{FF2B5EF4-FFF2-40B4-BE49-F238E27FC236}">
                <a16:creationId xmlns:a16="http://schemas.microsoft.com/office/drawing/2014/main" id="{EE2588FC-4810-400D-83FC-8685887817EC}"/>
              </a:ext>
            </a:extLst>
          </p:cNvPr>
          <p:cNvSpPr>
            <a:spLocks noChangeArrowheads="1"/>
          </p:cNvSpPr>
          <p:nvPr/>
        </p:nvSpPr>
        <p:spPr bwMode="auto">
          <a:xfrm>
            <a:off x="3956050" y="2600325"/>
            <a:ext cx="98758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60460" name="Text Box 12">
            <a:extLst>
              <a:ext uri="{FF2B5EF4-FFF2-40B4-BE49-F238E27FC236}">
                <a16:creationId xmlns:a16="http://schemas.microsoft.com/office/drawing/2014/main" id="{4E2D55C6-9E6C-4833-8C74-EDD49DAFA331}"/>
              </a:ext>
            </a:extLst>
          </p:cNvPr>
          <p:cNvSpPr txBox="1">
            <a:spLocks noChangeArrowheads="1"/>
          </p:cNvSpPr>
          <p:nvPr/>
        </p:nvSpPr>
        <p:spPr bwMode="auto">
          <a:xfrm>
            <a:off x="1670491" y="838200"/>
            <a:ext cx="477784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buFontTx/>
              <a:buNone/>
            </a:pPr>
            <a:r>
              <a:rPr lang="en-US" altLang="en-US" dirty="0">
                <a:solidFill>
                  <a:srgbClr val="000066"/>
                </a:solidFill>
              </a:rPr>
              <a:t>PIP-II Booster Injection Survey 20Aug19</a:t>
            </a:r>
          </a:p>
        </p:txBody>
      </p:sp>
      <p:sp>
        <p:nvSpPr>
          <p:cNvPr id="360461" name="Rectangle 13">
            <a:extLst>
              <a:ext uri="{FF2B5EF4-FFF2-40B4-BE49-F238E27FC236}">
                <a16:creationId xmlns:a16="http://schemas.microsoft.com/office/drawing/2014/main" id="{5BAB4712-9B66-4F7C-A67F-20807E1BADE2}"/>
              </a:ext>
            </a:extLst>
          </p:cNvPr>
          <p:cNvSpPr>
            <a:spLocks noChangeArrowheads="1"/>
          </p:cNvSpPr>
          <p:nvPr/>
        </p:nvSpPr>
        <p:spPr bwMode="auto">
          <a:xfrm>
            <a:off x="2970213" y="1952625"/>
            <a:ext cx="9875837"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60462" name="Rectangle 14">
            <a:extLst>
              <a:ext uri="{FF2B5EF4-FFF2-40B4-BE49-F238E27FC236}">
                <a16:creationId xmlns:a16="http://schemas.microsoft.com/office/drawing/2014/main" id="{122339E3-F1BE-435D-A347-7B370F3FD20A}"/>
              </a:ext>
            </a:extLst>
          </p:cNvPr>
          <p:cNvSpPr>
            <a:spLocks noChangeArrowheads="1"/>
          </p:cNvSpPr>
          <p:nvPr/>
        </p:nvSpPr>
        <p:spPr bwMode="auto">
          <a:xfrm>
            <a:off x="3213100" y="2209800"/>
            <a:ext cx="98758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4" name="TextBox 3">
            <a:extLst>
              <a:ext uri="{FF2B5EF4-FFF2-40B4-BE49-F238E27FC236}">
                <a16:creationId xmlns:a16="http://schemas.microsoft.com/office/drawing/2014/main" id="{DE8453A6-2D6E-4BF7-B6D1-01F88917257F}"/>
              </a:ext>
            </a:extLst>
          </p:cNvPr>
          <p:cNvSpPr txBox="1"/>
          <p:nvPr/>
        </p:nvSpPr>
        <p:spPr>
          <a:xfrm>
            <a:off x="2499519" y="4495800"/>
            <a:ext cx="45719" cy="430887"/>
          </a:xfrm>
          <a:prstGeom prst="rect">
            <a:avLst/>
          </a:prstGeom>
          <a:noFill/>
        </p:spPr>
        <p:txBody>
          <a:bodyPr wrap="square" rtlCol="0">
            <a:spAutoFit/>
          </a:bodyPr>
          <a:lstStyle/>
          <a:p>
            <a:endParaRPr lang="en-US" dirty="0"/>
          </a:p>
        </p:txBody>
      </p:sp>
      <p:grpSp>
        <p:nvGrpSpPr>
          <p:cNvPr id="19" name="Group 18">
            <a:extLst>
              <a:ext uri="{FF2B5EF4-FFF2-40B4-BE49-F238E27FC236}">
                <a16:creationId xmlns:a16="http://schemas.microsoft.com/office/drawing/2014/main" id="{EA08E88E-4ED3-404A-BBD3-FE1343573210}"/>
              </a:ext>
            </a:extLst>
          </p:cNvPr>
          <p:cNvGrpSpPr/>
          <p:nvPr/>
        </p:nvGrpSpPr>
        <p:grpSpPr>
          <a:xfrm>
            <a:off x="1905155" y="1591597"/>
            <a:ext cx="6004564" cy="3403969"/>
            <a:chOff x="1012873" y="1588024"/>
            <a:chExt cx="7356779" cy="4447293"/>
          </a:xfrm>
        </p:grpSpPr>
        <p:pic>
          <p:nvPicPr>
            <p:cNvPr id="20" name="Picture 19">
              <a:extLst>
                <a:ext uri="{FF2B5EF4-FFF2-40B4-BE49-F238E27FC236}">
                  <a16:creationId xmlns:a16="http://schemas.microsoft.com/office/drawing/2014/main" id="{C8888FCA-7AB5-49BA-A938-849A8AFCEE68}"/>
                </a:ext>
              </a:extLst>
            </p:cNvPr>
            <p:cNvPicPr>
              <a:picLocks noChangeAspect="1"/>
            </p:cNvPicPr>
            <p:nvPr/>
          </p:nvPicPr>
          <p:blipFill rotWithShape="1">
            <a:blip r:embed="rId2"/>
            <a:srcRect l="2787" t="3655" r="2081" b="-3655"/>
            <a:stretch/>
          </p:blipFill>
          <p:spPr>
            <a:xfrm>
              <a:off x="1012873" y="1588024"/>
              <a:ext cx="7356779" cy="4447293"/>
            </a:xfrm>
            <a:prstGeom prst="rect">
              <a:avLst/>
            </a:prstGeom>
            <a:solidFill>
              <a:schemeClr val="bg1"/>
            </a:solidFill>
            <a:ln>
              <a:solidFill>
                <a:schemeClr val="accent1"/>
              </a:solidFill>
            </a:ln>
          </p:spPr>
        </p:pic>
        <p:sp>
          <p:nvSpPr>
            <p:cNvPr id="21" name="TextBox 20">
              <a:extLst>
                <a:ext uri="{FF2B5EF4-FFF2-40B4-BE49-F238E27FC236}">
                  <a16:creationId xmlns:a16="http://schemas.microsoft.com/office/drawing/2014/main" id="{FE3DE748-9D57-44F7-89C1-A3E04F205E8A}"/>
                </a:ext>
              </a:extLst>
            </p:cNvPr>
            <p:cNvSpPr txBox="1"/>
            <p:nvPr/>
          </p:nvSpPr>
          <p:spPr>
            <a:xfrm>
              <a:off x="2114550" y="5444859"/>
              <a:ext cx="1154372" cy="406881"/>
            </a:xfrm>
            <a:prstGeom prst="rect">
              <a:avLst/>
            </a:prstGeom>
            <a:noFill/>
          </p:spPr>
          <p:txBody>
            <a:bodyPr wrap="none" rtlCol="0">
              <a:spAutoFit/>
            </a:bodyPr>
            <a:lstStyle/>
            <a:p>
              <a:r>
                <a:rPr lang="en-US" sz="1200" b="1" dirty="0"/>
                <a:t>8GeV </a:t>
              </a:r>
            </a:p>
            <a:p>
              <a:r>
                <a:rPr lang="en-US" sz="1200" b="1" dirty="0"/>
                <a:t>Transfer Line</a:t>
              </a:r>
            </a:p>
          </p:txBody>
        </p:sp>
        <p:cxnSp>
          <p:nvCxnSpPr>
            <p:cNvPr id="22" name="Straight Arrow Connector 21">
              <a:extLst>
                <a:ext uri="{FF2B5EF4-FFF2-40B4-BE49-F238E27FC236}">
                  <a16:creationId xmlns:a16="http://schemas.microsoft.com/office/drawing/2014/main" id="{0AAFBB9D-4F8C-41BE-A5FF-67E1DFC0119C}"/>
                </a:ext>
              </a:extLst>
            </p:cNvPr>
            <p:cNvCxnSpPr>
              <a:cxnSpLocks/>
            </p:cNvCxnSpPr>
            <p:nvPr/>
          </p:nvCxnSpPr>
          <p:spPr bwMode="auto">
            <a:xfrm flipV="1">
              <a:off x="2671439" y="4794257"/>
              <a:ext cx="292973" cy="650602"/>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E00B73EC-A89E-4F60-A5AE-0D4DC05B4324}"/>
                </a:ext>
              </a:extLst>
            </p:cNvPr>
            <p:cNvSpPr txBox="1"/>
            <p:nvPr/>
          </p:nvSpPr>
          <p:spPr>
            <a:xfrm>
              <a:off x="4861719" y="3921715"/>
              <a:ext cx="1234281" cy="307777"/>
            </a:xfrm>
            <a:prstGeom prst="rect">
              <a:avLst/>
            </a:prstGeom>
            <a:solidFill>
              <a:schemeClr val="bg1"/>
            </a:solidFill>
          </p:spPr>
          <p:txBody>
            <a:bodyPr wrap="square" rtlCol="0">
              <a:spAutoFit/>
            </a:bodyPr>
            <a:lstStyle/>
            <a:p>
              <a:r>
                <a:rPr lang="en-US" sz="1400" dirty="0"/>
                <a:t>Booster</a:t>
              </a:r>
            </a:p>
          </p:txBody>
        </p:sp>
      </p:grpSp>
      <p:sp>
        <p:nvSpPr>
          <p:cNvPr id="24" name="TextBox 23">
            <a:extLst>
              <a:ext uri="{FF2B5EF4-FFF2-40B4-BE49-F238E27FC236}">
                <a16:creationId xmlns:a16="http://schemas.microsoft.com/office/drawing/2014/main" id="{61178B13-2240-46CC-BEF0-3AECC47FF859}"/>
              </a:ext>
            </a:extLst>
          </p:cNvPr>
          <p:cNvSpPr txBox="1"/>
          <p:nvPr/>
        </p:nvSpPr>
        <p:spPr>
          <a:xfrm>
            <a:off x="746919" y="5155049"/>
            <a:ext cx="8229600" cy="1384995"/>
          </a:xfrm>
          <a:prstGeom prst="rect">
            <a:avLst/>
          </a:prstGeom>
          <a:noFill/>
        </p:spPr>
        <p:txBody>
          <a:bodyPr wrap="square">
            <a:spAutoFit/>
          </a:bodyPr>
          <a:lstStyle/>
          <a:p>
            <a:pPr marL="285750" indent="-285750" algn="l">
              <a:buFont typeface="Wingdings" panose="05000000000000000000" pitchFamily="2" charset="2"/>
              <a:buChar char="Ø"/>
            </a:pPr>
            <a:r>
              <a:rPr lang="en-US" altLang="en-US" sz="1400" dirty="0">
                <a:solidFill>
                  <a:srgbClr val="FF0000"/>
                </a:solidFill>
              </a:rPr>
              <a:t> </a:t>
            </a:r>
            <a:r>
              <a:rPr lang="en-US" sz="1400" dirty="0"/>
              <a:t>Task: To measure and mark one wall point where designed PIP-II beam crosses the Booster wall</a:t>
            </a:r>
          </a:p>
          <a:p>
            <a:pPr algn="l"/>
            <a:endParaRPr lang="en-US" sz="1400" dirty="0"/>
          </a:p>
          <a:p>
            <a:pPr marL="285750" indent="-285750" algn="l">
              <a:buFont typeface="Wingdings" panose="05000000000000000000" pitchFamily="2" charset="2"/>
              <a:buChar char="Ø"/>
            </a:pPr>
            <a:r>
              <a:rPr lang="en-US" altLang="en-US" sz="1400" dirty="0">
                <a:solidFill>
                  <a:srgbClr val="FF0000"/>
                </a:solidFill>
              </a:rPr>
              <a:t>PIP-II Booster Injection point differs from the marked point using the existing controls by 2.7 mm</a:t>
            </a:r>
          </a:p>
          <a:p>
            <a:pPr algn="l"/>
            <a:endParaRPr lang="en-US" sz="1400" dirty="0">
              <a:solidFill>
                <a:srgbClr val="FF0000"/>
              </a:solidFill>
            </a:endParaRPr>
          </a:p>
          <a:p>
            <a:pPr marL="285750" indent="-285750" algn="l">
              <a:buFont typeface="Wingdings" panose="05000000000000000000" pitchFamily="2" charset="2"/>
              <a:buChar char="Ø"/>
            </a:pPr>
            <a:r>
              <a:rPr lang="en-US" altLang="en-US" sz="1400" dirty="0">
                <a:solidFill>
                  <a:srgbClr val="FF0000"/>
                </a:solidFill>
              </a:rPr>
              <a:t> </a:t>
            </a:r>
            <a:r>
              <a:rPr lang="en-US" sz="1400" dirty="0"/>
              <a:t>The difference is attributed to different epochs of surface network used for PIP-II (epoch 2003) and the Booster tunnel networks (epoch 1984)</a:t>
            </a:r>
          </a:p>
        </p:txBody>
      </p:sp>
    </p:spTree>
    <p:extLst>
      <p:ext uri="{BB962C8B-B14F-4D97-AF65-F5344CB8AC3E}">
        <p14:creationId xmlns:p14="http://schemas.microsoft.com/office/powerpoint/2010/main" val="770713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Rectangle 2">
            <a:extLst>
              <a:ext uri="{FF2B5EF4-FFF2-40B4-BE49-F238E27FC236}">
                <a16:creationId xmlns:a16="http://schemas.microsoft.com/office/drawing/2014/main" id="{5E489FD6-EFF3-4AF4-B666-36BB755B0551}"/>
              </a:ext>
            </a:extLst>
          </p:cNvPr>
          <p:cNvSpPr>
            <a:spLocks noChangeArrowheads="1"/>
          </p:cNvSpPr>
          <p:nvPr/>
        </p:nvSpPr>
        <p:spPr bwMode="auto">
          <a:xfrm>
            <a:off x="1974850" y="-228600"/>
            <a:ext cx="98758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87075" name="Rectangle 3">
            <a:extLst>
              <a:ext uri="{FF2B5EF4-FFF2-40B4-BE49-F238E27FC236}">
                <a16:creationId xmlns:a16="http://schemas.microsoft.com/office/drawing/2014/main" id="{0686BA5A-3BF0-4281-B2B4-1112C43C26BA}"/>
              </a:ext>
            </a:extLst>
          </p:cNvPr>
          <p:cNvSpPr>
            <a:spLocks noChangeArrowheads="1"/>
          </p:cNvSpPr>
          <p:nvPr/>
        </p:nvSpPr>
        <p:spPr bwMode="auto">
          <a:xfrm>
            <a:off x="3008313" y="1204913"/>
            <a:ext cx="9875837"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87082" name="Rectangle 10">
            <a:extLst>
              <a:ext uri="{FF2B5EF4-FFF2-40B4-BE49-F238E27FC236}">
                <a16:creationId xmlns:a16="http://schemas.microsoft.com/office/drawing/2014/main" id="{36F19521-9B66-44CF-9ECA-F4F97F3F4D9E}"/>
              </a:ext>
            </a:extLst>
          </p:cNvPr>
          <p:cNvSpPr>
            <a:spLocks noChangeArrowheads="1"/>
          </p:cNvSpPr>
          <p:nvPr/>
        </p:nvSpPr>
        <p:spPr bwMode="auto">
          <a:xfrm>
            <a:off x="4260850" y="2576513"/>
            <a:ext cx="98758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87083" name="Rectangle 11">
            <a:extLst>
              <a:ext uri="{FF2B5EF4-FFF2-40B4-BE49-F238E27FC236}">
                <a16:creationId xmlns:a16="http://schemas.microsoft.com/office/drawing/2014/main" id="{254E8768-4F48-4686-8A93-8F4A0245AE21}"/>
              </a:ext>
            </a:extLst>
          </p:cNvPr>
          <p:cNvSpPr>
            <a:spLocks noChangeArrowheads="1"/>
          </p:cNvSpPr>
          <p:nvPr/>
        </p:nvSpPr>
        <p:spPr bwMode="auto">
          <a:xfrm>
            <a:off x="3956050" y="2600325"/>
            <a:ext cx="98758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87084" name="Rectangle 12">
            <a:extLst>
              <a:ext uri="{FF2B5EF4-FFF2-40B4-BE49-F238E27FC236}">
                <a16:creationId xmlns:a16="http://schemas.microsoft.com/office/drawing/2014/main" id="{85F1FD13-76D9-404C-BF00-EE7A2B512C7B}"/>
              </a:ext>
            </a:extLst>
          </p:cNvPr>
          <p:cNvSpPr>
            <a:spLocks noChangeArrowheads="1"/>
          </p:cNvSpPr>
          <p:nvPr/>
        </p:nvSpPr>
        <p:spPr bwMode="auto">
          <a:xfrm>
            <a:off x="3375025" y="1485900"/>
            <a:ext cx="98758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87088" name="Text Box 16">
            <a:extLst>
              <a:ext uri="{FF2B5EF4-FFF2-40B4-BE49-F238E27FC236}">
                <a16:creationId xmlns:a16="http://schemas.microsoft.com/office/drawing/2014/main" id="{DEFB1BFA-44A0-431E-ABD4-24B6B3C1AEF5}"/>
              </a:ext>
            </a:extLst>
          </p:cNvPr>
          <p:cNvSpPr txBox="1">
            <a:spLocks noChangeArrowheads="1"/>
          </p:cNvSpPr>
          <p:nvPr/>
        </p:nvSpPr>
        <p:spPr bwMode="auto">
          <a:xfrm>
            <a:off x="2259404" y="381000"/>
            <a:ext cx="4002891"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None/>
            </a:pPr>
            <a:r>
              <a:rPr lang="en-US" altLang="en-US" sz="2400" dirty="0">
                <a:solidFill>
                  <a:srgbClr val="000066"/>
                </a:solidFill>
              </a:rPr>
              <a:t>Connect Booster Network to</a:t>
            </a:r>
          </a:p>
          <a:p>
            <a:pPr>
              <a:buFontTx/>
              <a:buNone/>
            </a:pPr>
            <a:r>
              <a:rPr lang="en-US" altLang="en-US" sz="2400" dirty="0">
                <a:solidFill>
                  <a:srgbClr val="000066"/>
                </a:solidFill>
              </a:rPr>
              <a:t>Fermilab Surface Network</a:t>
            </a:r>
          </a:p>
        </p:txBody>
      </p:sp>
      <p:sp>
        <p:nvSpPr>
          <p:cNvPr id="8" name="TextBox 7">
            <a:extLst>
              <a:ext uri="{FF2B5EF4-FFF2-40B4-BE49-F238E27FC236}">
                <a16:creationId xmlns:a16="http://schemas.microsoft.com/office/drawing/2014/main" id="{C7CC9335-6653-44E7-9D4A-EB0F93FE5C5A}"/>
              </a:ext>
            </a:extLst>
          </p:cNvPr>
          <p:cNvSpPr txBox="1"/>
          <p:nvPr/>
        </p:nvSpPr>
        <p:spPr>
          <a:xfrm>
            <a:off x="746919" y="2136100"/>
            <a:ext cx="8229600" cy="3108543"/>
          </a:xfrm>
          <a:prstGeom prst="rect">
            <a:avLst/>
          </a:prstGeom>
          <a:noFill/>
        </p:spPr>
        <p:txBody>
          <a:bodyPr wrap="square">
            <a:spAutoFit/>
          </a:bodyPr>
          <a:lstStyle/>
          <a:p>
            <a:pPr algn="l"/>
            <a:r>
              <a:rPr lang="en-US" sz="1400" dirty="0"/>
              <a:t>Steps to connect Booster tunnel network, originally tied to epoch 1984 surface network, to the Tevatron and 8GeV both tied to the epoch 2003 Fermilab surface network:</a:t>
            </a:r>
          </a:p>
          <a:p>
            <a:pPr algn="l"/>
            <a:endParaRPr lang="en-US" sz="1400" dirty="0"/>
          </a:p>
          <a:p>
            <a:pPr marL="342900" indent="-342900" algn="l">
              <a:buAutoNum type="arabicParenR"/>
            </a:pPr>
            <a:r>
              <a:rPr lang="en-US" sz="1400" dirty="0">
                <a:solidFill>
                  <a:srgbClr val="FF0000"/>
                </a:solidFill>
              </a:rPr>
              <a:t> </a:t>
            </a:r>
            <a:r>
              <a:rPr lang="en-US" sz="1400" dirty="0"/>
              <a:t>Run a 2-D closed traverse from Tevatron A0 to Booster Ring. Resulting adjustment is First Traverse adjusted Booster coordinates connected to the epoch 2003 surface network</a:t>
            </a:r>
          </a:p>
          <a:p>
            <a:pPr marL="342900" indent="-342900" algn="l">
              <a:buAutoNum type="arabicParenR"/>
            </a:pPr>
            <a:endParaRPr lang="en-US" sz="1400" dirty="0"/>
          </a:p>
          <a:p>
            <a:pPr marL="342900" indent="-342900" algn="l">
              <a:buAutoNum type="arabicParenR"/>
            </a:pPr>
            <a:r>
              <a:rPr lang="en-US" sz="1400" dirty="0">
                <a:solidFill>
                  <a:srgbClr val="FF0000"/>
                </a:solidFill>
              </a:rPr>
              <a:t> </a:t>
            </a:r>
            <a:r>
              <a:rPr lang="en-US" sz="1400" dirty="0"/>
              <a:t>8GeV to Booster to 2-D network adjustment holding some floor points in the 8Gev network fixed some floor points from the Tevatron Booster traverse coordinates in </a:t>
            </a:r>
            <a:r>
              <a:rPr lang="en-US" sz="1400" b="1" dirty="0">
                <a:solidFill>
                  <a:srgbClr val="FF0000"/>
                </a:solidFill>
              </a:rPr>
              <a:t>1) </a:t>
            </a:r>
            <a:r>
              <a:rPr lang="en-US" sz="1400" dirty="0"/>
              <a:t>fixed.</a:t>
            </a:r>
            <a:r>
              <a:rPr lang="en-US" sz="1400" b="1" dirty="0"/>
              <a:t> </a:t>
            </a:r>
            <a:r>
              <a:rPr lang="en-US" sz="1400" dirty="0"/>
              <a:t>Resulting adjustment is the Final Booster 2-D adjusted coordinates connected to the epoch 2003 surface network</a:t>
            </a:r>
          </a:p>
          <a:p>
            <a:pPr marL="342900" indent="-342900" algn="l">
              <a:buAutoNum type="arabicParenR"/>
            </a:pPr>
            <a:endParaRPr lang="en-US" sz="1400" dirty="0"/>
          </a:p>
          <a:p>
            <a:pPr marL="342900" indent="-342900" algn="l">
              <a:buAutoNum type="arabicParenR"/>
            </a:pPr>
            <a:r>
              <a:rPr lang="en-US" sz="1400" dirty="0">
                <a:solidFill>
                  <a:srgbClr val="FF0000"/>
                </a:solidFill>
              </a:rPr>
              <a:t> </a:t>
            </a:r>
            <a:r>
              <a:rPr lang="en-US" sz="1400" dirty="0"/>
              <a:t>Transform the Booster coordinates in </a:t>
            </a:r>
            <a:r>
              <a:rPr lang="en-US" sz="1400" b="1" dirty="0">
                <a:solidFill>
                  <a:srgbClr val="FF0000"/>
                </a:solidFill>
              </a:rPr>
              <a:t>1)</a:t>
            </a:r>
            <a:r>
              <a:rPr lang="en-US" sz="1400" dirty="0"/>
              <a:t> to the Final Booster coordinates in </a:t>
            </a:r>
            <a:r>
              <a:rPr lang="en-US" sz="1400" b="1" dirty="0">
                <a:solidFill>
                  <a:srgbClr val="FF0000"/>
                </a:solidFill>
              </a:rPr>
              <a:t>2)</a:t>
            </a:r>
          </a:p>
          <a:p>
            <a:pPr marL="342900" indent="-342900" algn="l">
              <a:buAutoNum type="arabicParenR"/>
            </a:pPr>
            <a:endParaRPr lang="en-US" sz="1400" dirty="0"/>
          </a:p>
          <a:p>
            <a:pPr marL="342900" indent="-342900" algn="l">
              <a:buAutoNum type="arabicParenR"/>
            </a:pPr>
            <a:r>
              <a:rPr lang="en-US" sz="1400" dirty="0">
                <a:solidFill>
                  <a:srgbClr val="FF0000"/>
                </a:solidFill>
              </a:rPr>
              <a:t> </a:t>
            </a:r>
            <a:r>
              <a:rPr lang="en-US" sz="1400" dirty="0"/>
              <a:t>Compute the differences between the Booster coordinates in </a:t>
            </a:r>
            <a:r>
              <a:rPr lang="en-US" sz="1400" b="1" dirty="0">
                <a:solidFill>
                  <a:srgbClr val="FF0000"/>
                </a:solidFill>
              </a:rPr>
              <a:t>2)</a:t>
            </a:r>
            <a:r>
              <a:rPr lang="en-US" sz="1400" dirty="0"/>
              <a:t> to the Booster coordinates in </a:t>
            </a:r>
            <a:r>
              <a:rPr lang="en-US" sz="1400" b="1" dirty="0">
                <a:solidFill>
                  <a:srgbClr val="FF0000"/>
                </a:solidFill>
              </a:rPr>
              <a:t>3)</a:t>
            </a:r>
            <a:r>
              <a:rPr lang="en-US" sz="1400" b="1" dirty="0"/>
              <a:t> </a:t>
            </a:r>
          </a:p>
        </p:txBody>
      </p:sp>
    </p:spTree>
    <p:extLst>
      <p:ext uri="{BB962C8B-B14F-4D97-AF65-F5344CB8AC3E}">
        <p14:creationId xmlns:p14="http://schemas.microsoft.com/office/powerpoint/2010/main" val="2631411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26">
            <a:extLst>
              <a:ext uri="{FF2B5EF4-FFF2-40B4-BE49-F238E27FC236}">
                <a16:creationId xmlns:a16="http://schemas.microsoft.com/office/drawing/2014/main" id="{91CAA31C-7CAE-4C2A-9E68-9115067EEE10}"/>
              </a:ext>
            </a:extLst>
          </p:cNvPr>
          <p:cNvSpPr>
            <a:spLocks noChangeArrowheads="1"/>
          </p:cNvSpPr>
          <p:nvPr/>
        </p:nvSpPr>
        <p:spPr bwMode="auto">
          <a:xfrm>
            <a:off x="1974850" y="-228600"/>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23" name="Rectangle 1027">
            <a:extLst>
              <a:ext uri="{FF2B5EF4-FFF2-40B4-BE49-F238E27FC236}">
                <a16:creationId xmlns:a16="http://schemas.microsoft.com/office/drawing/2014/main" id="{824B7E56-F084-45FC-AE86-1D9E8D57A95E}"/>
              </a:ext>
            </a:extLst>
          </p:cNvPr>
          <p:cNvSpPr>
            <a:spLocks noChangeArrowheads="1"/>
          </p:cNvSpPr>
          <p:nvPr/>
        </p:nvSpPr>
        <p:spPr bwMode="auto">
          <a:xfrm>
            <a:off x="3008313" y="1204913"/>
            <a:ext cx="9875837"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24" name="Text Box 1028">
            <a:extLst>
              <a:ext uri="{FF2B5EF4-FFF2-40B4-BE49-F238E27FC236}">
                <a16:creationId xmlns:a16="http://schemas.microsoft.com/office/drawing/2014/main" id="{91C95D62-E580-4D22-8C68-22F6F6E9F027}"/>
              </a:ext>
            </a:extLst>
          </p:cNvPr>
          <p:cNvSpPr txBox="1">
            <a:spLocks noChangeArrowheads="1"/>
          </p:cNvSpPr>
          <p:nvPr/>
        </p:nvSpPr>
        <p:spPr bwMode="auto">
          <a:xfrm>
            <a:off x="8442325" y="1562100"/>
            <a:ext cx="14541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2400" b="1">
                <a:solidFill>
                  <a:schemeClr val="bg1"/>
                </a:solidFill>
                <a:latin typeface="HELVETICA" panose="020B0604020202020204" pitchFamily="34" charset="0"/>
              </a:rPr>
              <a:t>Fermilab</a:t>
            </a:r>
            <a:endParaRPr lang="en-US" altLang="en-US" sz="2400" b="1">
              <a:solidFill>
                <a:schemeClr val="bg1"/>
              </a:solidFill>
              <a:latin typeface="HELVETICA" panose="020B0604020202020204" pitchFamily="34" charset="0"/>
            </a:endParaRPr>
          </a:p>
          <a:p>
            <a:pPr algn="l"/>
            <a:endParaRPr lang="en-US" altLang="en-US"/>
          </a:p>
        </p:txBody>
      </p:sp>
      <p:sp>
        <p:nvSpPr>
          <p:cNvPr id="5125" name="Rectangle 1029">
            <a:extLst>
              <a:ext uri="{FF2B5EF4-FFF2-40B4-BE49-F238E27FC236}">
                <a16:creationId xmlns:a16="http://schemas.microsoft.com/office/drawing/2014/main" id="{17763F1A-FC8E-4E33-97C8-FEB3AAE5306A}"/>
              </a:ext>
            </a:extLst>
          </p:cNvPr>
          <p:cNvSpPr>
            <a:spLocks noChangeArrowheads="1"/>
          </p:cNvSpPr>
          <p:nvPr/>
        </p:nvSpPr>
        <p:spPr bwMode="auto">
          <a:xfrm>
            <a:off x="6172200" y="5638800"/>
            <a:ext cx="1279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1400" b="1">
                <a:solidFill>
                  <a:schemeClr val="bg1"/>
                </a:solidFill>
                <a:latin typeface="HELVETICA" panose="020B0604020202020204" pitchFamily="34" charset="0"/>
              </a:rPr>
              <a:t>Main Injector</a:t>
            </a:r>
            <a:endParaRPr lang="en-US" altLang="en-US" sz="1400" b="1">
              <a:solidFill>
                <a:schemeClr val="bg1"/>
              </a:solidFill>
              <a:latin typeface="HELVETICA" panose="020B0604020202020204" pitchFamily="34" charset="0"/>
            </a:endParaRPr>
          </a:p>
        </p:txBody>
      </p:sp>
      <p:sp>
        <p:nvSpPr>
          <p:cNvPr id="5126" name="Rectangle 1030">
            <a:extLst>
              <a:ext uri="{FF2B5EF4-FFF2-40B4-BE49-F238E27FC236}">
                <a16:creationId xmlns:a16="http://schemas.microsoft.com/office/drawing/2014/main" id="{13A0AD8C-08DD-4304-83DC-FEA92988DFED}"/>
              </a:ext>
            </a:extLst>
          </p:cNvPr>
          <p:cNvSpPr>
            <a:spLocks noChangeArrowheads="1"/>
          </p:cNvSpPr>
          <p:nvPr/>
        </p:nvSpPr>
        <p:spPr bwMode="auto">
          <a:xfrm>
            <a:off x="7543800" y="5029200"/>
            <a:ext cx="1174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1800" b="1">
                <a:solidFill>
                  <a:schemeClr val="bg1"/>
                </a:solidFill>
                <a:latin typeface="HELVETICA" panose="020B0604020202020204" pitchFamily="34" charset="0"/>
              </a:rPr>
              <a:t>TeVatron</a:t>
            </a:r>
            <a:endParaRPr lang="en-US" altLang="en-US" sz="1800" b="1">
              <a:solidFill>
                <a:schemeClr val="bg1"/>
              </a:solidFill>
              <a:latin typeface="HELVETICA" panose="020B0604020202020204" pitchFamily="34" charset="0"/>
            </a:endParaRPr>
          </a:p>
        </p:txBody>
      </p:sp>
      <p:sp>
        <p:nvSpPr>
          <p:cNvPr id="5127" name="Text Box 1031">
            <a:extLst>
              <a:ext uri="{FF2B5EF4-FFF2-40B4-BE49-F238E27FC236}">
                <a16:creationId xmlns:a16="http://schemas.microsoft.com/office/drawing/2014/main" id="{CF235EE6-9BCB-4062-8E12-2B13C2E0AACF}"/>
              </a:ext>
            </a:extLst>
          </p:cNvPr>
          <p:cNvSpPr txBox="1">
            <a:spLocks noChangeArrowheads="1"/>
          </p:cNvSpPr>
          <p:nvPr/>
        </p:nvSpPr>
        <p:spPr bwMode="auto">
          <a:xfrm>
            <a:off x="9067800" y="4343400"/>
            <a:ext cx="6492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a:solidFill>
                  <a:schemeClr val="bg1"/>
                </a:solidFill>
              </a:rPr>
              <a:t>C0</a:t>
            </a:r>
          </a:p>
        </p:txBody>
      </p:sp>
      <p:sp>
        <p:nvSpPr>
          <p:cNvPr id="5129" name="Text Box 1033">
            <a:extLst>
              <a:ext uri="{FF2B5EF4-FFF2-40B4-BE49-F238E27FC236}">
                <a16:creationId xmlns:a16="http://schemas.microsoft.com/office/drawing/2014/main" id="{8F6C6405-89C7-404B-8B45-C26E3AD42B3E}"/>
              </a:ext>
            </a:extLst>
          </p:cNvPr>
          <p:cNvSpPr txBox="1">
            <a:spLocks noChangeArrowheads="1"/>
          </p:cNvSpPr>
          <p:nvPr/>
        </p:nvSpPr>
        <p:spPr bwMode="auto">
          <a:xfrm>
            <a:off x="8077200" y="3657600"/>
            <a:ext cx="8985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a:solidFill>
                  <a:schemeClr val="bg1"/>
                </a:solidFill>
              </a:rPr>
              <a:t>CDF</a:t>
            </a:r>
          </a:p>
        </p:txBody>
      </p:sp>
      <p:sp>
        <p:nvSpPr>
          <p:cNvPr id="5130" name="Rectangle 1034">
            <a:extLst>
              <a:ext uri="{FF2B5EF4-FFF2-40B4-BE49-F238E27FC236}">
                <a16:creationId xmlns:a16="http://schemas.microsoft.com/office/drawing/2014/main" id="{B48D5CE3-3E7E-41A8-A894-9FD10E5FD2C3}"/>
              </a:ext>
            </a:extLst>
          </p:cNvPr>
          <p:cNvSpPr>
            <a:spLocks noChangeArrowheads="1"/>
          </p:cNvSpPr>
          <p:nvPr/>
        </p:nvSpPr>
        <p:spPr bwMode="auto">
          <a:xfrm>
            <a:off x="4260850" y="2576513"/>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1" name="Rectangle 1035">
            <a:extLst>
              <a:ext uri="{FF2B5EF4-FFF2-40B4-BE49-F238E27FC236}">
                <a16:creationId xmlns:a16="http://schemas.microsoft.com/office/drawing/2014/main" id="{9479B2A1-E4C8-428B-B838-4543B62F985B}"/>
              </a:ext>
            </a:extLst>
          </p:cNvPr>
          <p:cNvSpPr>
            <a:spLocks noChangeArrowheads="1"/>
          </p:cNvSpPr>
          <p:nvPr/>
        </p:nvSpPr>
        <p:spPr bwMode="auto">
          <a:xfrm>
            <a:off x="3956050" y="2600325"/>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2" name="Text Box 1036">
            <a:extLst>
              <a:ext uri="{FF2B5EF4-FFF2-40B4-BE49-F238E27FC236}">
                <a16:creationId xmlns:a16="http://schemas.microsoft.com/office/drawing/2014/main" id="{6F8C1CB7-3753-4B36-B7D7-2F67BB20C120}"/>
              </a:ext>
            </a:extLst>
          </p:cNvPr>
          <p:cNvSpPr txBox="1">
            <a:spLocks noChangeArrowheads="1"/>
          </p:cNvSpPr>
          <p:nvPr/>
        </p:nvSpPr>
        <p:spPr bwMode="auto">
          <a:xfrm>
            <a:off x="2153264" y="770841"/>
            <a:ext cx="42370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just"/>
            <a:r>
              <a:rPr lang="en-US" altLang="en-US" sz="2400" dirty="0">
                <a:solidFill>
                  <a:schemeClr val="accent2"/>
                </a:solidFill>
                <a:cs typeface="Times New Roman" panose="02020603050405020304" pitchFamily="18" charset="0"/>
              </a:rPr>
              <a:t>Fermilab Accelerator Complex</a:t>
            </a:r>
            <a:endParaRPr lang="en-US" altLang="en-US" sz="2800" dirty="0">
              <a:solidFill>
                <a:schemeClr val="accent2"/>
              </a:solidFill>
              <a:cs typeface="Times New Roman" panose="02020603050405020304" pitchFamily="18" charset="0"/>
            </a:endParaRPr>
          </a:p>
        </p:txBody>
      </p:sp>
      <p:sp>
        <p:nvSpPr>
          <p:cNvPr id="5133" name="Rectangle 1037">
            <a:extLst>
              <a:ext uri="{FF2B5EF4-FFF2-40B4-BE49-F238E27FC236}">
                <a16:creationId xmlns:a16="http://schemas.microsoft.com/office/drawing/2014/main" id="{937A2AC6-BF4F-4492-A212-E105F9059F39}"/>
              </a:ext>
            </a:extLst>
          </p:cNvPr>
          <p:cNvSpPr>
            <a:spLocks noChangeArrowheads="1"/>
          </p:cNvSpPr>
          <p:nvPr/>
        </p:nvSpPr>
        <p:spPr bwMode="auto">
          <a:xfrm>
            <a:off x="2970213" y="1952625"/>
            <a:ext cx="9875837"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4" name="Rectangle 1039">
            <a:extLst>
              <a:ext uri="{FF2B5EF4-FFF2-40B4-BE49-F238E27FC236}">
                <a16:creationId xmlns:a16="http://schemas.microsoft.com/office/drawing/2014/main" id="{2740BF51-ACAF-492B-AE83-5DDE8ECC4B28}"/>
              </a:ext>
            </a:extLst>
          </p:cNvPr>
          <p:cNvSpPr>
            <a:spLocks noChangeArrowheads="1"/>
          </p:cNvSpPr>
          <p:nvPr/>
        </p:nvSpPr>
        <p:spPr bwMode="auto">
          <a:xfrm>
            <a:off x="3213100" y="2209800"/>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pic>
        <p:nvPicPr>
          <p:cNvPr id="5135" name="Picture 1040">
            <a:extLst>
              <a:ext uri="{FF2B5EF4-FFF2-40B4-BE49-F238E27FC236}">
                <a16:creationId xmlns:a16="http://schemas.microsoft.com/office/drawing/2014/main" id="{5D5D48B1-2DA7-46D9-ABA8-F16D2E48B7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2057400"/>
            <a:ext cx="4648200" cy="328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oup 3">
            <a:extLst>
              <a:ext uri="{FF2B5EF4-FFF2-40B4-BE49-F238E27FC236}">
                <a16:creationId xmlns:a16="http://schemas.microsoft.com/office/drawing/2014/main" id="{D75D33F1-9F8B-41F9-9298-6302F9B378E5}"/>
              </a:ext>
            </a:extLst>
          </p:cNvPr>
          <p:cNvGrpSpPr/>
          <p:nvPr/>
        </p:nvGrpSpPr>
        <p:grpSpPr>
          <a:xfrm>
            <a:off x="508001" y="1752601"/>
            <a:ext cx="5816599" cy="4495800"/>
            <a:chOff x="1068352" y="1582769"/>
            <a:chExt cx="6967374" cy="5187888"/>
          </a:xfrm>
        </p:grpSpPr>
        <p:pic>
          <p:nvPicPr>
            <p:cNvPr id="3" name="Picture 2">
              <a:extLst>
                <a:ext uri="{FF2B5EF4-FFF2-40B4-BE49-F238E27FC236}">
                  <a16:creationId xmlns:a16="http://schemas.microsoft.com/office/drawing/2014/main" id="{BF692F12-CC96-41E4-B727-A451C81CC341}"/>
                </a:ext>
              </a:extLst>
            </p:cNvPr>
            <p:cNvPicPr>
              <a:picLocks noChangeAspect="1"/>
            </p:cNvPicPr>
            <p:nvPr/>
          </p:nvPicPr>
          <p:blipFill>
            <a:blip r:embed="rId3"/>
            <a:stretch>
              <a:fillRect/>
            </a:stretch>
          </p:blipFill>
          <p:spPr>
            <a:xfrm>
              <a:off x="1068352" y="1582769"/>
              <a:ext cx="6967374" cy="5187888"/>
            </a:xfrm>
            <a:prstGeom prst="rect">
              <a:avLst/>
            </a:prstGeom>
          </p:spPr>
        </p:pic>
        <p:cxnSp>
          <p:nvCxnSpPr>
            <p:cNvPr id="17" name="Straight Arrow Connector 16">
              <a:extLst>
                <a:ext uri="{FF2B5EF4-FFF2-40B4-BE49-F238E27FC236}">
                  <a16:creationId xmlns:a16="http://schemas.microsoft.com/office/drawing/2014/main" id="{E081693B-B1D8-419B-B6A3-2A05BC32AB29}"/>
                </a:ext>
              </a:extLst>
            </p:cNvPr>
            <p:cNvCxnSpPr>
              <a:cxnSpLocks/>
            </p:cNvCxnSpPr>
            <p:nvPr/>
          </p:nvCxnSpPr>
          <p:spPr bwMode="auto">
            <a:xfrm flipV="1">
              <a:off x="4271783" y="3071798"/>
              <a:ext cx="304800" cy="738202"/>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sp>
          <p:nvSpPr>
            <p:cNvPr id="18" name="TextBox 17">
              <a:extLst>
                <a:ext uri="{FF2B5EF4-FFF2-40B4-BE49-F238E27FC236}">
                  <a16:creationId xmlns:a16="http://schemas.microsoft.com/office/drawing/2014/main" id="{D9D52C27-8888-460E-A2F2-CCA266EF7A44}"/>
                </a:ext>
              </a:extLst>
            </p:cNvPr>
            <p:cNvSpPr txBox="1"/>
            <p:nvPr/>
          </p:nvSpPr>
          <p:spPr>
            <a:xfrm>
              <a:off x="3660364" y="3750688"/>
              <a:ext cx="1200971" cy="461665"/>
            </a:xfrm>
            <a:prstGeom prst="rect">
              <a:avLst/>
            </a:prstGeom>
            <a:noFill/>
          </p:spPr>
          <p:txBody>
            <a:bodyPr wrap="none" rtlCol="0">
              <a:spAutoFit/>
            </a:bodyPr>
            <a:lstStyle/>
            <a:p>
              <a:r>
                <a:rPr lang="en-US" sz="1200" b="1" dirty="0"/>
                <a:t>8GeV </a:t>
              </a:r>
            </a:p>
            <a:p>
              <a:r>
                <a:rPr lang="en-US" sz="1200" b="1" dirty="0"/>
                <a:t>Transfer Line</a:t>
              </a:r>
            </a:p>
          </p:txBody>
        </p:sp>
      </p:grpSp>
      <p:sp>
        <p:nvSpPr>
          <p:cNvPr id="21" name="TextBox 20">
            <a:extLst>
              <a:ext uri="{FF2B5EF4-FFF2-40B4-BE49-F238E27FC236}">
                <a16:creationId xmlns:a16="http://schemas.microsoft.com/office/drawing/2014/main" id="{493F22B9-94F5-4931-AB5A-EF88FA599134}"/>
              </a:ext>
            </a:extLst>
          </p:cNvPr>
          <p:cNvSpPr txBox="1"/>
          <p:nvPr/>
        </p:nvSpPr>
        <p:spPr>
          <a:xfrm>
            <a:off x="6233319" y="1752600"/>
            <a:ext cx="2884781" cy="4832092"/>
          </a:xfrm>
          <a:prstGeom prst="rect">
            <a:avLst/>
          </a:prstGeom>
          <a:noFill/>
        </p:spPr>
        <p:txBody>
          <a:bodyPr wrap="square">
            <a:spAutoFit/>
          </a:bodyPr>
          <a:lstStyle/>
          <a:p>
            <a:pPr marL="285750" indent="-285750" algn="l">
              <a:buFont typeface="Wingdings" panose="05000000000000000000" pitchFamily="2" charset="2"/>
              <a:buChar char="Ø"/>
            </a:pPr>
            <a:r>
              <a:rPr lang="en-US" altLang="en-US" sz="1400" dirty="0">
                <a:solidFill>
                  <a:srgbClr val="FF0000"/>
                </a:solidFill>
                <a:ea typeface="Tahoma" panose="020B0604030504040204" pitchFamily="34" charset="0"/>
                <a:cs typeface="Tahoma" panose="020B0604030504040204" pitchFamily="34" charset="0"/>
              </a:rPr>
              <a:t> </a:t>
            </a:r>
            <a:r>
              <a:rPr lang="en-US" sz="1400" b="0" i="0" dirty="0">
                <a:solidFill>
                  <a:srgbClr val="111111"/>
                </a:solidFill>
                <a:effectLst/>
                <a:latin typeface="Roboto" panose="02000000000000000000" pitchFamily="2" charset="0"/>
              </a:rPr>
              <a:t>Fermilab accelerator complex includes</a:t>
            </a:r>
            <a:r>
              <a:rPr lang="en-US" sz="1400" dirty="0">
                <a:solidFill>
                  <a:srgbClr val="111111"/>
                </a:solidFill>
                <a:latin typeface="Roboto" panose="02000000000000000000" pitchFamily="2" charset="0"/>
              </a:rPr>
              <a:t>:</a:t>
            </a:r>
          </a:p>
          <a:p>
            <a:pPr algn="l"/>
            <a:endParaRPr lang="en-US" sz="1400" b="0" i="0" dirty="0">
              <a:solidFill>
                <a:srgbClr val="111111"/>
              </a:solidFill>
              <a:effectLst/>
              <a:latin typeface="Roboto" panose="02000000000000000000" pitchFamily="2" charset="0"/>
            </a:endParaRPr>
          </a:p>
          <a:p>
            <a:pPr marL="285750" indent="-285750" algn="l">
              <a:buFontTx/>
              <a:buChar char="-"/>
            </a:pPr>
            <a:r>
              <a:rPr lang="en-US" sz="1400" b="0" i="0" dirty="0">
                <a:solidFill>
                  <a:srgbClr val="111111"/>
                </a:solidFill>
                <a:effectLst/>
                <a:latin typeface="Roboto" panose="02000000000000000000" pitchFamily="2" charset="0"/>
              </a:rPr>
              <a:t>400 MeV H- pulsed normal-conducting RF </a:t>
            </a:r>
            <a:r>
              <a:rPr lang="en-US" sz="1400" b="1" i="0" dirty="0">
                <a:solidFill>
                  <a:srgbClr val="111111"/>
                </a:solidFill>
                <a:effectLst/>
                <a:latin typeface="Roboto" panose="02000000000000000000" pitchFamily="2" charset="0"/>
              </a:rPr>
              <a:t>Linac</a:t>
            </a:r>
            <a:r>
              <a:rPr lang="en-US" sz="1400" b="0" i="0" dirty="0">
                <a:solidFill>
                  <a:srgbClr val="111111"/>
                </a:solidFill>
                <a:effectLst/>
                <a:latin typeface="Roboto" panose="02000000000000000000" pitchFamily="2" charset="0"/>
              </a:rPr>
              <a:t>, </a:t>
            </a:r>
          </a:p>
          <a:p>
            <a:pPr marL="285750" indent="-285750" algn="l">
              <a:buFontTx/>
              <a:buChar char="-"/>
            </a:pPr>
            <a:r>
              <a:rPr lang="en-US" sz="1400" b="0" i="0" dirty="0">
                <a:solidFill>
                  <a:srgbClr val="111111"/>
                </a:solidFill>
                <a:effectLst/>
                <a:latin typeface="Roboto" panose="02000000000000000000" pitchFamily="2" charset="0"/>
              </a:rPr>
              <a:t>8 GeV proton </a:t>
            </a:r>
            <a:r>
              <a:rPr lang="en-US" sz="1400" b="1" i="0" dirty="0">
                <a:solidFill>
                  <a:srgbClr val="111111"/>
                </a:solidFill>
                <a:effectLst/>
                <a:latin typeface="Roboto" panose="02000000000000000000" pitchFamily="2" charset="0"/>
              </a:rPr>
              <a:t>Booster</a:t>
            </a:r>
            <a:r>
              <a:rPr lang="en-US" sz="1400" b="0" i="0" dirty="0">
                <a:solidFill>
                  <a:srgbClr val="111111"/>
                </a:solidFill>
                <a:effectLst/>
                <a:latin typeface="Roboto" panose="02000000000000000000" pitchFamily="2" charset="0"/>
              </a:rPr>
              <a:t> synchrotron, </a:t>
            </a:r>
          </a:p>
          <a:p>
            <a:pPr marL="285750" indent="-285750" algn="l">
              <a:buFontTx/>
              <a:buChar char="-"/>
            </a:pPr>
            <a:r>
              <a:rPr lang="en-US" sz="1400" b="0" i="0" dirty="0">
                <a:solidFill>
                  <a:srgbClr val="111111"/>
                </a:solidFill>
                <a:effectLst/>
                <a:latin typeface="Roboto" panose="02000000000000000000" pitchFamily="2" charset="0"/>
              </a:rPr>
              <a:t>8 GeV </a:t>
            </a:r>
            <a:r>
              <a:rPr lang="en-US" sz="1400" b="1" i="0" dirty="0">
                <a:solidFill>
                  <a:srgbClr val="111111"/>
                </a:solidFill>
                <a:effectLst/>
                <a:latin typeface="Roboto" panose="02000000000000000000" pitchFamily="2" charset="0"/>
              </a:rPr>
              <a:t>Recycler</a:t>
            </a:r>
            <a:r>
              <a:rPr lang="en-US" sz="1400" b="0" i="0" dirty="0">
                <a:solidFill>
                  <a:srgbClr val="111111"/>
                </a:solidFill>
                <a:effectLst/>
                <a:latin typeface="Roboto" panose="02000000000000000000" pitchFamily="2" charset="0"/>
              </a:rPr>
              <a:t> storage ring that shares a tunnel with the 120 GeV proton </a:t>
            </a:r>
            <a:r>
              <a:rPr lang="en-US" sz="1400" b="1" i="0" dirty="0">
                <a:solidFill>
                  <a:srgbClr val="111111"/>
                </a:solidFill>
                <a:effectLst/>
                <a:latin typeface="Roboto" panose="02000000000000000000" pitchFamily="2" charset="0"/>
              </a:rPr>
              <a:t>Main Injector</a:t>
            </a:r>
            <a:r>
              <a:rPr lang="en-US" sz="1400" b="0" i="0" dirty="0">
                <a:solidFill>
                  <a:srgbClr val="111111"/>
                </a:solidFill>
                <a:effectLst/>
                <a:latin typeface="Roboto" panose="02000000000000000000" pitchFamily="2" charset="0"/>
              </a:rPr>
              <a:t> synchrotron, and</a:t>
            </a:r>
          </a:p>
          <a:p>
            <a:pPr marL="285750" indent="-285750" algn="l">
              <a:buFontTx/>
              <a:buChar char="-"/>
            </a:pPr>
            <a:r>
              <a:rPr lang="en-US" sz="1400" b="0" i="0" dirty="0">
                <a:solidFill>
                  <a:srgbClr val="111111"/>
                </a:solidFill>
                <a:effectLst/>
                <a:latin typeface="Roboto" panose="02000000000000000000" pitchFamily="2" charset="0"/>
              </a:rPr>
              <a:t>a 3.1 GeV muon </a:t>
            </a:r>
            <a:r>
              <a:rPr lang="en-US" sz="1400" b="1" i="0" dirty="0">
                <a:solidFill>
                  <a:srgbClr val="111111"/>
                </a:solidFill>
                <a:effectLst/>
                <a:latin typeface="Roboto" panose="02000000000000000000" pitchFamily="2" charset="0"/>
              </a:rPr>
              <a:t>Delivery Ring</a:t>
            </a:r>
            <a:r>
              <a:rPr lang="en-US" sz="1400" b="0" i="0" dirty="0">
                <a:solidFill>
                  <a:srgbClr val="111111"/>
                </a:solidFill>
                <a:effectLst/>
                <a:latin typeface="Roboto" panose="02000000000000000000" pitchFamily="2" charset="0"/>
              </a:rPr>
              <a:t>. </a:t>
            </a:r>
          </a:p>
          <a:p>
            <a:pPr algn="l"/>
            <a:endParaRPr lang="en-US" sz="1400" dirty="0">
              <a:solidFill>
                <a:srgbClr val="111111"/>
              </a:solidFill>
              <a:latin typeface="Roboto" panose="02000000000000000000" pitchFamily="2" charset="0"/>
            </a:endParaRPr>
          </a:p>
          <a:p>
            <a:pPr marL="285750" indent="-285750" algn="l">
              <a:buFont typeface="Wingdings" panose="05000000000000000000" pitchFamily="2" charset="2"/>
              <a:buChar char="Ø"/>
            </a:pPr>
            <a:r>
              <a:rPr lang="en-US" altLang="en-US" sz="1400" dirty="0">
                <a:solidFill>
                  <a:srgbClr val="FF0000"/>
                </a:solidFill>
                <a:ea typeface="Tahoma" panose="020B0604030504040204" pitchFamily="34" charset="0"/>
                <a:cs typeface="Tahoma" panose="020B0604030504040204" pitchFamily="34" charset="0"/>
              </a:rPr>
              <a:t> </a:t>
            </a:r>
            <a:r>
              <a:rPr lang="en-US" sz="1400" b="0" i="0" dirty="0">
                <a:solidFill>
                  <a:srgbClr val="111111"/>
                </a:solidFill>
                <a:effectLst/>
                <a:latin typeface="Roboto" panose="02000000000000000000" pitchFamily="2" charset="0"/>
              </a:rPr>
              <a:t>A number of beamlines are connected to the accelerators, </a:t>
            </a:r>
            <a:r>
              <a:rPr lang="en-US" sz="1400" dirty="0">
                <a:solidFill>
                  <a:srgbClr val="111111"/>
                </a:solidFill>
                <a:latin typeface="Roboto" panose="02000000000000000000" pitchFamily="2" charset="0"/>
              </a:rPr>
              <a:t>s</a:t>
            </a:r>
            <a:r>
              <a:rPr lang="en-US" sz="1400" b="0" i="0" dirty="0">
                <a:solidFill>
                  <a:srgbClr val="111111"/>
                </a:solidFill>
                <a:effectLst/>
                <a:latin typeface="Roboto" panose="02000000000000000000" pitchFamily="2" charset="0"/>
              </a:rPr>
              <a:t>uch as BNB, NuMI and the future LBNF beamline and 0.8 GeV Superconducting Radio-Frequency PIP-II Linac located inside the Tevatron ring and the corresponding beamline for injection into the Booster</a:t>
            </a:r>
            <a:endParaRPr lang="en-US" sz="1400" dirty="0"/>
          </a:p>
        </p:txBody>
      </p:sp>
    </p:spTree>
    <p:extLst>
      <p:ext uri="{BB962C8B-B14F-4D97-AF65-F5344CB8AC3E}">
        <p14:creationId xmlns:p14="http://schemas.microsoft.com/office/powerpoint/2010/main" val="4064475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26">
            <a:extLst>
              <a:ext uri="{FF2B5EF4-FFF2-40B4-BE49-F238E27FC236}">
                <a16:creationId xmlns:a16="http://schemas.microsoft.com/office/drawing/2014/main" id="{91CAA31C-7CAE-4C2A-9E68-9115067EEE10}"/>
              </a:ext>
            </a:extLst>
          </p:cNvPr>
          <p:cNvSpPr>
            <a:spLocks noChangeArrowheads="1"/>
          </p:cNvSpPr>
          <p:nvPr/>
        </p:nvSpPr>
        <p:spPr bwMode="auto">
          <a:xfrm>
            <a:off x="1974850" y="-228600"/>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23" name="Rectangle 1027">
            <a:extLst>
              <a:ext uri="{FF2B5EF4-FFF2-40B4-BE49-F238E27FC236}">
                <a16:creationId xmlns:a16="http://schemas.microsoft.com/office/drawing/2014/main" id="{824B7E56-F084-45FC-AE86-1D9E8D57A95E}"/>
              </a:ext>
            </a:extLst>
          </p:cNvPr>
          <p:cNvSpPr>
            <a:spLocks noChangeArrowheads="1"/>
          </p:cNvSpPr>
          <p:nvPr/>
        </p:nvSpPr>
        <p:spPr bwMode="auto">
          <a:xfrm>
            <a:off x="3008313" y="1204913"/>
            <a:ext cx="9875837"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25" name="Rectangle 1029">
            <a:extLst>
              <a:ext uri="{FF2B5EF4-FFF2-40B4-BE49-F238E27FC236}">
                <a16:creationId xmlns:a16="http://schemas.microsoft.com/office/drawing/2014/main" id="{17763F1A-FC8E-4E33-97C8-FEB3AAE5306A}"/>
              </a:ext>
            </a:extLst>
          </p:cNvPr>
          <p:cNvSpPr>
            <a:spLocks noChangeArrowheads="1"/>
          </p:cNvSpPr>
          <p:nvPr/>
        </p:nvSpPr>
        <p:spPr bwMode="auto">
          <a:xfrm>
            <a:off x="6172200" y="5638800"/>
            <a:ext cx="1279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1400" b="1">
                <a:solidFill>
                  <a:schemeClr val="bg1"/>
                </a:solidFill>
                <a:latin typeface="HELVETICA" panose="020B0604020202020204" pitchFamily="34" charset="0"/>
              </a:rPr>
              <a:t>Main Injector</a:t>
            </a:r>
            <a:endParaRPr lang="en-US" altLang="en-US" sz="1400" b="1">
              <a:solidFill>
                <a:schemeClr val="bg1"/>
              </a:solidFill>
              <a:latin typeface="HELVETICA" panose="020B0604020202020204" pitchFamily="34" charset="0"/>
            </a:endParaRPr>
          </a:p>
        </p:txBody>
      </p:sp>
      <p:sp>
        <p:nvSpPr>
          <p:cNvPr id="5126" name="Rectangle 1030">
            <a:extLst>
              <a:ext uri="{FF2B5EF4-FFF2-40B4-BE49-F238E27FC236}">
                <a16:creationId xmlns:a16="http://schemas.microsoft.com/office/drawing/2014/main" id="{13A0AD8C-08DD-4304-83DC-FEA92988DFED}"/>
              </a:ext>
            </a:extLst>
          </p:cNvPr>
          <p:cNvSpPr>
            <a:spLocks noChangeArrowheads="1"/>
          </p:cNvSpPr>
          <p:nvPr/>
        </p:nvSpPr>
        <p:spPr bwMode="auto">
          <a:xfrm>
            <a:off x="7543800" y="5029200"/>
            <a:ext cx="1174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1800" b="1">
                <a:solidFill>
                  <a:schemeClr val="bg1"/>
                </a:solidFill>
                <a:latin typeface="HELVETICA" panose="020B0604020202020204" pitchFamily="34" charset="0"/>
              </a:rPr>
              <a:t>TeVatron</a:t>
            </a:r>
            <a:endParaRPr lang="en-US" altLang="en-US" sz="1800" b="1">
              <a:solidFill>
                <a:schemeClr val="bg1"/>
              </a:solidFill>
              <a:latin typeface="HELVETICA" panose="020B0604020202020204" pitchFamily="34" charset="0"/>
            </a:endParaRPr>
          </a:p>
        </p:txBody>
      </p:sp>
      <p:sp>
        <p:nvSpPr>
          <p:cNvPr id="5127" name="Text Box 1031">
            <a:extLst>
              <a:ext uri="{FF2B5EF4-FFF2-40B4-BE49-F238E27FC236}">
                <a16:creationId xmlns:a16="http://schemas.microsoft.com/office/drawing/2014/main" id="{CF235EE6-9BCB-4062-8E12-2B13C2E0AACF}"/>
              </a:ext>
            </a:extLst>
          </p:cNvPr>
          <p:cNvSpPr txBox="1">
            <a:spLocks noChangeArrowheads="1"/>
          </p:cNvSpPr>
          <p:nvPr/>
        </p:nvSpPr>
        <p:spPr bwMode="auto">
          <a:xfrm>
            <a:off x="9067800" y="4343400"/>
            <a:ext cx="6492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a:solidFill>
                  <a:schemeClr val="bg1"/>
                </a:solidFill>
              </a:rPr>
              <a:t>C0</a:t>
            </a:r>
          </a:p>
        </p:txBody>
      </p:sp>
      <p:sp>
        <p:nvSpPr>
          <p:cNvPr id="5128" name="Text Box 1032">
            <a:extLst>
              <a:ext uri="{FF2B5EF4-FFF2-40B4-BE49-F238E27FC236}">
                <a16:creationId xmlns:a16="http://schemas.microsoft.com/office/drawing/2014/main" id="{7DB2B3FC-EF94-4A9F-9583-8BBB7EAF63A3}"/>
              </a:ext>
            </a:extLst>
          </p:cNvPr>
          <p:cNvSpPr txBox="1">
            <a:spLocks noChangeArrowheads="1"/>
          </p:cNvSpPr>
          <p:nvPr/>
        </p:nvSpPr>
        <p:spPr bwMode="auto">
          <a:xfrm>
            <a:off x="8686800" y="5867400"/>
            <a:ext cx="6810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a:solidFill>
                  <a:schemeClr val="bg1"/>
                </a:solidFill>
              </a:rPr>
              <a:t>D0</a:t>
            </a:r>
          </a:p>
        </p:txBody>
      </p:sp>
      <p:sp>
        <p:nvSpPr>
          <p:cNvPr id="5130" name="Rectangle 1034">
            <a:extLst>
              <a:ext uri="{FF2B5EF4-FFF2-40B4-BE49-F238E27FC236}">
                <a16:creationId xmlns:a16="http://schemas.microsoft.com/office/drawing/2014/main" id="{B48D5CE3-3E7E-41A8-A894-9FD10E5FD2C3}"/>
              </a:ext>
            </a:extLst>
          </p:cNvPr>
          <p:cNvSpPr>
            <a:spLocks noChangeArrowheads="1"/>
          </p:cNvSpPr>
          <p:nvPr/>
        </p:nvSpPr>
        <p:spPr bwMode="auto">
          <a:xfrm>
            <a:off x="4260850" y="2576513"/>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1" name="Rectangle 1035">
            <a:extLst>
              <a:ext uri="{FF2B5EF4-FFF2-40B4-BE49-F238E27FC236}">
                <a16:creationId xmlns:a16="http://schemas.microsoft.com/office/drawing/2014/main" id="{9479B2A1-E4C8-428B-B838-4543B62F985B}"/>
              </a:ext>
            </a:extLst>
          </p:cNvPr>
          <p:cNvSpPr>
            <a:spLocks noChangeArrowheads="1"/>
          </p:cNvSpPr>
          <p:nvPr/>
        </p:nvSpPr>
        <p:spPr bwMode="auto">
          <a:xfrm>
            <a:off x="3956050" y="2600325"/>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2" name="Text Box 1036">
            <a:extLst>
              <a:ext uri="{FF2B5EF4-FFF2-40B4-BE49-F238E27FC236}">
                <a16:creationId xmlns:a16="http://schemas.microsoft.com/office/drawing/2014/main" id="{6F8C1CB7-3753-4B36-B7D7-2F67BB20C120}"/>
              </a:ext>
            </a:extLst>
          </p:cNvPr>
          <p:cNvSpPr txBox="1">
            <a:spLocks noChangeArrowheads="1"/>
          </p:cNvSpPr>
          <p:nvPr/>
        </p:nvSpPr>
        <p:spPr bwMode="auto">
          <a:xfrm>
            <a:off x="1813719" y="757535"/>
            <a:ext cx="4724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just"/>
            <a:r>
              <a:rPr lang="en-US" altLang="en-US" sz="2400" dirty="0">
                <a:solidFill>
                  <a:schemeClr val="accent2"/>
                </a:solidFill>
                <a:cs typeface="Times New Roman" panose="02020603050405020304" pitchFamily="18" charset="0"/>
              </a:rPr>
              <a:t>Tevatron to Booster 2-D Traverse</a:t>
            </a:r>
          </a:p>
        </p:txBody>
      </p:sp>
      <p:sp>
        <p:nvSpPr>
          <p:cNvPr id="5133" name="Rectangle 1037">
            <a:extLst>
              <a:ext uri="{FF2B5EF4-FFF2-40B4-BE49-F238E27FC236}">
                <a16:creationId xmlns:a16="http://schemas.microsoft.com/office/drawing/2014/main" id="{937A2AC6-BF4F-4492-A212-E105F9059F39}"/>
              </a:ext>
            </a:extLst>
          </p:cNvPr>
          <p:cNvSpPr>
            <a:spLocks noChangeArrowheads="1"/>
          </p:cNvSpPr>
          <p:nvPr/>
        </p:nvSpPr>
        <p:spPr bwMode="auto">
          <a:xfrm>
            <a:off x="2970213" y="1952625"/>
            <a:ext cx="9875837"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4" name="Rectangle 1039">
            <a:extLst>
              <a:ext uri="{FF2B5EF4-FFF2-40B4-BE49-F238E27FC236}">
                <a16:creationId xmlns:a16="http://schemas.microsoft.com/office/drawing/2014/main" id="{2740BF51-ACAF-492B-AE83-5DDE8ECC4B28}"/>
              </a:ext>
            </a:extLst>
          </p:cNvPr>
          <p:cNvSpPr>
            <a:spLocks noChangeArrowheads="1"/>
          </p:cNvSpPr>
          <p:nvPr/>
        </p:nvSpPr>
        <p:spPr bwMode="auto">
          <a:xfrm>
            <a:off x="3213100" y="2209800"/>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pic>
        <p:nvPicPr>
          <p:cNvPr id="6" name="Picture 5" descr="Diagram&#10;&#10;Description automatically generated">
            <a:extLst>
              <a:ext uri="{FF2B5EF4-FFF2-40B4-BE49-F238E27FC236}">
                <a16:creationId xmlns:a16="http://schemas.microsoft.com/office/drawing/2014/main" id="{28507FB9-2A85-41A0-99A6-D10B862168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9450" y="1810819"/>
            <a:ext cx="6553200" cy="3962399"/>
          </a:xfrm>
          <a:prstGeom prst="rect">
            <a:avLst/>
          </a:prstGeom>
        </p:spPr>
      </p:pic>
      <p:sp>
        <p:nvSpPr>
          <p:cNvPr id="21" name="TextBox 20">
            <a:extLst>
              <a:ext uri="{FF2B5EF4-FFF2-40B4-BE49-F238E27FC236}">
                <a16:creationId xmlns:a16="http://schemas.microsoft.com/office/drawing/2014/main" id="{D5C49509-EFCD-4583-8ED1-3C49BC137B40}"/>
              </a:ext>
            </a:extLst>
          </p:cNvPr>
          <p:cNvSpPr txBox="1"/>
          <p:nvPr/>
        </p:nvSpPr>
        <p:spPr>
          <a:xfrm>
            <a:off x="5874940" y="2824752"/>
            <a:ext cx="3337719" cy="523220"/>
          </a:xfrm>
          <a:prstGeom prst="rect">
            <a:avLst/>
          </a:prstGeom>
          <a:noFill/>
        </p:spPr>
        <p:txBody>
          <a:bodyPr wrap="square">
            <a:spAutoFit/>
          </a:bodyPr>
          <a:lstStyle/>
          <a:p>
            <a:pPr marL="285750" indent="-285750" algn="l">
              <a:buFont typeface="Wingdings" panose="05000000000000000000" pitchFamily="2" charset="2"/>
              <a:buChar char="Ø"/>
            </a:pPr>
            <a:r>
              <a:rPr lang="en-US" altLang="en-US" sz="1400" dirty="0">
                <a:solidFill>
                  <a:srgbClr val="FF0000"/>
                </a:solidFill>
              </a:rPr>
              <a:t> </a:t>
            </a:r>
            <a:r>
              <a:rPr lang="en-US" altLang="en-US" sz="1400" b="1" dirty="0"/>
              <a:t>First Traverse  Adjustment</a:t>
            </a:r>
            <a:r>
              <a:rPr lang="en-US" altLang="en-US" sz="1400" dirty="0"/>
              <a:t>:</a:t>
            </a:r>
          </a:p>
          <a:p>
            <a:pPr algn="l"/>
            <a:r>
              <a:rPr lang="en-US" altLang="en-US" sz="1400" dirty="0"/>
              <a:t>All Tevatron A0 control points held fixed</a:t>
            </a:r>
            <a:endParaRPr lang="en-US" sz="1400" dirty="0"/>
          </a:p>
        </p:txBody>
      </p:sp>
    </p:spTree>
    <p:extLst>
      <p:ext uri="{BB962C8B-B14F-4D97-AF65-F5344CB8AC3E}">
        <p14:creationId xmlns:p14="http://schemas.microsoft.com/office/powerpoint/2010/main" val="1545199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26">
            <a:extLst>
              <a:ext uri="{FF2B5EF4-FFF2-40B4-BE49-F238E27FC236}">
                <a16:creationId xmlns:a16="http://schemas.microsoft.com/office/drawing/2014/main" id="{91CAA31C-7CAE-4C2A-9E68-9115067EEE10}"/>
              </a:ext>
            </a:extLst>
          </p:cNvPr>
          <p:cNvSpPr>
            <a:spLocks noChangeArrowheads="1"/>
          </p:cNvSpPr>
          <p:nvPr/>
        </p:nvSpPr>
        <p:spPr bwMode="auto">
          <a:xfrm>
            <a:off x="1974850" y="-228600"/>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23" name="Rectangle 1027">
            <a:extLst>
              <a:ext uri="{FF2B5EF4-FFF2-40B4-BE49-F238E27FC236}">
                <a16:creationId xmlns:a16="http://schemas.microsoft.com/office/drawing/2014/main" id="{824B7E56-F084-45FC-AE86-1D9E8D57A95E}"/>
              </a:ext>
            </a:extLst>
          </p:cNvPr>
          <p:cNvSpPr>
            <a:spLocks noChangeArrowheads="1"/>
          </p:cNvSpPr>
          <p:nvPr/>
        </p:nvSpPr>
        <p:spPr bwMode="auto">
          <a:xfrm>
            <a:off x="3008313" y="1204913"/>
            <a:ext cx="9875837"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25" name="Rectangle 1029">
            <a:extLst>
              <a:ext uri="{FF2B5EF4-FFF2-40B4-BE49-F238E27FC236}">
                <a16:creationId xmlns:a16="http://schemas.microsoft.com/office/drawing/2014/main" id="{17763F1A-FC8E-4E33-97C8-FEB3AAE5306A}"/>
              </a:ext>
            </a:extLst>
          </p:cNvPr>
          <p:cNvSpPr>
            <a:spLocks noChangeArrowheads="1"/>
          </p:cNvSpPr>
          <p:nvPr/>
        </p:nvSpPr>
        <p:spPr bwMode="auto">
          <a:xfrm>
            <a:off x="6172200" y="5638800"/>
            <a:ext cx="1279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1400" b="1">
                <a:solidFill>
                  <a:schemeClr val="bg1"/>
                </a:solidFill>
                <a:latin typeface="HELVETICA" panose="020B0604020202020204" pitchFamily="34" charset="0"/>
              </a:rPr>
              <a:t>Main Injector</a:t>
            </a:r>
            <a:endParaRPr lang="en-US" altLang="en-US" sz="1400" b="1">
              <a:solidFill>
                <a:schemeClr val="bg1"/>
              </a:solidFill>
              <a:latin typeface="HELVETICA" panose="020B0604020202020204" pitchFamily="34" charset="0"/>
            </a:endParaRPr>
          </a:p>
        </p:txBody>
      </p:sp>
      <p:sp>
        <p:nvSpPr>
          <p:cNvPr id="5126" name="Rectangle 1030">
            <a:extLst>
              <a:ext uri="{FF2B5EF4-FFF2-40B4-BE49-F238E27FC236}">
                <a16:creationId xmlns:a16="http://schemas.microsoft.com/office/drawing/2014/main" id="{13A0AD8C-08DD-4304-83DC-FEA92988DFED}"/>
              </a:ext>
            </a:extLst>
          </p:cNvPr>
          <p:cNvSpPr>
            <a:spLocks noChangeArrowheads="1"/>
          </p:cNvSpPr>
          <p:nvPr/>
        </p:nvSpPr>
        <p:spPr bwMode="auto">
          <a:xfrm>
            <a:off x="7543800" y="5029200"/>
            <a:ext cx="1174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1800" b="1">
                <a:solidFill>
                  <a:schemeClr val="bg1"/>
                </a:solidFill>
                <a:latin typeface="HELVETICA" panose="020B0604020202020204" pitchFamily="34" charset="0"/>
              </a:rPr>
              <a:t>TeVatron</a:t>
            </a:r>
            <a:endParaRPr lang="en-US" altLang="en-US" sz="1800" b="1">
              <a:solidFill>
                <a:schemeClr val="bg1"/>
              </a:solidFill>
              <a:latin typeface="HELVETICA" panose="020B0604020202020204" pitchFamily="34" charset="0"/>
            </a:endParaRPr>
          </a:p>
        </p:txBody>
      </p:sp>
      <p:sp>
        <p:nvSpPr>
          <p:cNvPr id="5127" name="Text Box 1031">
            <a:extLst>
              <a:ext uri="{FF2B5EF4-FFF2-40B4-BE49-F238E27FC236}">
                <a16:creationId xmlns:a16="http://schemas.microsoft.com/office/drawing/2014/main" id="{CF235EE6-9BCB-4062-8E12-2B13C2E0AACF}"/>
              </a:ext>
            </a:extLst>
          </p:cNvPr>
          <p:cNvSpPr txBox="1">
            <a:spLocks noChangeArrowheads="1"/>
          </p:cNvSpPr>
          <p:nvPr/>
        </p:nvSpPr>
        <p:spPr bwMode="auto">
          <a:xfrm>
            <a:off x="9067800" y="4343400"/>
            <a:ext cx="6492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a:solidFill>
                  <a:schemeClr val="bg1"/>
                </a:solidFill>
              </a:rPr>
              <a:t>C0</a:t>
            </a:r>
          </a:p>
        </p:txBody>
      </p:sp>
      <p:sp>
        <p:nvSpPr>
          <p:cNvPr id="5128" name="Text Box 1032">
            <a:extLst>
              <a:ext uri="{FF2B5EF4-FFF2-40B4-BE49-F238E27FC236}">
                <a16:creationId xmlns:a16="http://schemas.microsoft.com/office/drawing/2014/main" id="{7DB2B3FC-EF94-4A9F-9583-8BBB7EAF63A3}"/>
              </a:ext>
            </a:extLst>
          </p:cNvPr>
          <p:cNvSpPr txBox="1">
            <a:spLocks noChangeArrowheads="1"/>
          </p:cNvSpPr>
          <p:nvPr/>
        </p:nvSpPr>
        <p:spPr bwMode="auto">
          <a:xfrm>
            <a:off x="8686800" y="5867400"/>
            <a:ext cx="6810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a:solidFill>
                  <a:schemeClr val="bg1"/>
                </a:solidFill>
              </a:rPr>
              <a:t>D0</a:t>
            </a:r>
          </a:p>
        </p:txBody>
      </p:sp>
      <p:sp>
        <p:nvSpPr>
          <p:cNvPr id="5130" name="Rectangle 1034">
            <a:extLst>
              <a:ext uri="{FF2B5EF4-FFF2-40B4-BE49-F238E27FC236}">
                <a16:creationId xmlns:a16="http://schemas.microsoft.com/office/drawing/2014/main" id="{B48D5CE3-3E7E-41A8-A894-9FD10E5FD2C3}"/>
              </a:ext>
            </a:extLst>
          </p:cNvPr>
          <p:cNvSpPr>
            <a:spLocks noChangeArrowheads="1"/>
          </p:cNvSpPr>
          <p:nvPr/>
        </p:nvSpPr>
        <p:spPr bwMode="auto">
          <a:xfrm>
            <a:off x="4260850" y="2576513"/>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1" name="Rectangle 1035">
            <a:extLst>
              <a:ext uri="{FF2B5EF4-FFF2-40B4-BE49-F238E27FC236}">
                <a16:creationId xmlns:a16="http://schemas.microsoft.com/office/drawing/2014/main" id="{9479B2A1-E4C8-428B-B838-4543B62F985B}"/>
              </a:ext>
            </a:extLst>
          </p:cNvPr>
          <p:cNvSpPr>
            <a:spLocks noChangeArrowheads="1"/>
          </p:cNvSpPr>
          <p:nvPr/>
        </p:nvSpPr>
        <p:spPr bwMode="auto">
          <a:xfrm>
            <a:off x="3956050" y="2600325"/>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2" name="Text Box 1036">
            <a:extLst>
              <a:ext uri="{FF2B5EF4-FFF2-40B4-BE49-F238E27FC236}">
                <a16:creationId xmlns:a16="http://schemas.microsoft.com/office/drawing/2014/main" id="{6F8C1CB7-3753-4B36-B7D7-2F67BB20C120}"/>
              </a:ext>
            </a:extLst>
          </p:cNvPr>
          <p:cNvSpPr txBox="1">
            <a:spLocks noChangeArrowheads="1"/>
          </p:cNvSpPr>
          <p:nvPr/>
        </p:nvSpPr>
        <p:spPr bwMode="auto">
          <a:xfrm>
            <a:off x="1365661" y="819090"/>
            <a:ext cx="55626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just"/>
            <a:r>
              <a:rPr lang="en-US" altLang="en-US" dirty="0">
                <a:solidFill>
                  <a:schemeClr val="accent2"/>
                </a:solidFill>
                <a:cs typeface="Times New Roman" panose="02020603050405020304" pitchFamily="18" charset="0"/>
              </a:rPr>
              <a:t>Final Adjustment: 8GeV to Booster 2-D Network</a:t>
            </a:r>
          </a:p>
        </p:txBody>
      </p:sp>
      <p:sp>
        <p:nvSpPr>
          <p:cNvPr id="5133" name="Rectangle 1037">
            <a:extLst>
              <a:ext uri="{FF2B5EF4-FFF2-40B4-BE49-F238E27FC236}">
                <a16:creationId xmlns:a16="http://schemas.microsoft.com/office/drawing/2014/main" id="{937A2AC6-BF4F-4492-A212-E105F9059F39}"/>
              </a:ext>
            </a:extLst>
          </p:cNvPr>
          <p:cNvSpPr>
            <a:spLocks noChangeArrowheads="1"/>
          </p:cNvSpPr>
          <p:nvPr/>
        </p:nvSpPr>
        <p:spPr bwMode="auto">
          <a:xfrm>
            <a:off x="2970213" y="1952625"/>
            <a:ext cx="9875837"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4" name="Rectangle 1039">
            <a:extLst>
              <a:ext uri="{FF2B5EF4-FFF2-40B4-BE49-F238E27FC236}">
                <a16:creationId xmlns:a16="http://schemas.microsoft.com/office/drawing/2014/main" id="{2740BF51-ACAF-492B-AE83-5DDE8ECC4B28}"/>
              </a:ext>
            </a:extLst>
          </p:cNvPr>
          <p:cNvSpPr>
            <a:spLocks noChangeArrowheads="1"/>
          </p:cNvSpPr>
          <p:nvPr/>
        </p:nvSpPr>
        <p:spPr bwMode="auto">
          <a:xfrm>
            <a:off x="3213100" y="2209800"/>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pic>
        <p:nvPicPr>
          <p:cNvPr id="4" name="Picture 3" descr="Diagram&#10;&#10;Description automatically generated">
            <a:extLst>
              <a:ext uri="{FF2B5EF4-FFF2-40B4-BE49-F238E27FC236}">
                <a16:creationId xmlns:a16="http://schemas.microsoft.com/office/drawing/2014/main" id="{F265E3D4-1E4B-449B-B689-20FBA6C6A0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8341" y="1759298"/>
            <a:ext cx="6575417" cy="3893783"/>
          </a:xfrm>
          <a:prstGeom prst="rect">
            <a:avLst/>
          </a:prstGeom>
        </p:spPr>
      </p:pic>
      <p:sp>
        <p:nvSpPr>
          <p:cNvPr id="16" name="TextBox 15">
            <a:extLst>
              <a:ext uri="{FF2B5EF4-FFF2-40B4-BE49-F238E27FC236}">
                <a16:creationId xmlns:a16="http://schemas.microsoft.com/office/drawing/2014/main" id="{C35EBCAE-4269-4512-A42D-DCEED9D7E489}"/>
              </a:ext>
            </a:extLst>
          </p:cNvPr>
          <p:cNvSpPr txBox="1"/>
          <p:nvPr/>
        </p:nvSpPr>
        <p:spPr>
          <a:xfrm>
            <a:off x="7159401" y="4807278"/>
            <a:ext cx="2200658" cy="1815882"/>
          </a:xfrm>
          <a:prstGeom prst="rect">
            <a:avLst/>
          </a:prstGeom>
          <a:noFill/>
        </p:spPr>
        <p:txBody>
          <a:bodyPr wrap="square">
            <a:spAutoFit/>
          </a:bodyPr>
          <a:lstStyle/>
          <a:p>
            <a:pPr marL="285750" indent="-285750" algn="l">
              <a:buFont typeface="Wingdings" panose="05000000000000000000" pitchFamily="2" charset="2"/>
              <a:buChar char="Ø"/>
            </a:pPr>
            <a:r>
              <a:rPr lang="en-US" altLang="en-US" sz="1400" dirty="0">
                <a:solidFill>
                  <a:srgbClr val="FF0000"/>
                </a:solidFill>
              </a:rPr>
              <a:t> </a:t>
            </a:r>
            <a:r>
              <a:rPr lang="en-US" altLang="en-US" sz="1400" b="1" dirty="0"/>
              <a:t>Final Adjustment</a:t>
            </a:r>
            <a:r>
              <a:rPr lang="en-US" altLang="en-US" sz="1400" dirty="0"/>
              <a:t>:</a:t>
            </a:r>
          </a:p>
          <a:p>
            <a:pPr algn="l"/>
            <a:r>
              <a:rPr lang="en-US" altLang="en-US" sz="1400" dirty="0"/>
              <a:t>- Four (4) floor points in the First Traverse adjustment held fixed</a:t>
            </a:r>
          </a:p>
          <a:p>
            <a:pPr algn="l"/>
            <a:endParaRPr lang="en-US" altLang="en-US" sz="1400" dirty="0"/>
          </a:p>
          <a:p>
            <a:pPr algn="l"/>
            <a:r>
              <a:rPr lang="en-US" altLang="en-US" sz="1400" dirty="0"/>
              <a:t>- Floor points in part of 8GeV held fixed – 4 cell bodies</a:t>
            </a:r>
          </a:p>
        </p:txBody>
      </p:sp>
    </p:spTree>
    <p:extLst>
      <p:ext uri="{BB962C8B-B14F-4D97-AF65-F5344CB8AC3E}">
        <p14:creationId xmlns:p14="http://schemas.microsoft.com/office/powerpoint/2010/main" val="36458396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26">
            <a:extLst>
              <a:ext uri="{FF2B5EF4-FFF2-40B4-BE49-F238E27FC236}">
                <a16:creationId xmlns:a16="http://schemas.microsoft.com/office/drawing/2014/main" id="{91CAA31C-7CAE-4C2A-9E68-9115067EEE10}"/>
              </a:ext>
            </a:extLst>
          </p:cNvPr>
          <p:cNvSpPr>
            <a:spLocks noChangeArrowheads="1"/>
          </p:cNvSpPr>
          <p:nvPr/>
        </p:nvSpPr>
        <p:spPr bwMode="auto">
          <a:xfrm>
            <a:off x="1974850" y="-228600"/>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23" name="Rectangle 1027">
            <a:extLst>
              <a:ext uri="{FF2B5EF4-FFF2-40B4-BE49-F238E27FC236}">
                <a16:creationId xmlns:a16="http://schemas.microsoft.com/office/drawing/2014/main" id="{824B7E56-F084-45FC-AE86-1D9E8D57A95E}"/>
              </a:ext>
            </a:extLst>
          </p:cNvPr>
          <p:cNvSpPr>
            <a:spLocks noChangeArrowheads="1"/>
          </p:cNvSpPr>
          <p:nvPr/>
        </p:nvSpPr>
        <p:spPr bwMode="auto">
          <a:xfrm>
            <a:off x="3008313" y="1204913"/>
            <a:ext cx="9875837"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25" name="Rectangle 1029">
            <a:extLst>
              <a:ext uri="{FF2B5EF4-FFF2-40B4-BE49-F238E27FC236}">
                <a16:creationId xmlns:a16="http://schemas.microsoft.com/office/drawing/2014/main" id="{17763F1A-FC8E-4E33-97C8-FEB3AAE5306A}"/>
              </a:ext>
            </a:extLst>
          </p:cNvPr>
          <p:cNvSpPr>
            <a:spLocks noChangeArrowheads="1"/>
          </p:cNvSpPr>
          <p:nvPr/>
        </p:nvSpPr>
        <p:spPr bwMode="auto">
          <a:xfrm>
            <a:off x="6172200" y="5638800"/>
            <a:ext cx="1279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1400" b="1">
                <a:solidFill>
                  <a:schemeClr val="bg1"/>
                </a:solidFill>
                <a:latin typeface="HELVETICA" panose="020B0604020202020204" pitchFamily="34" charset="0"/>
              </a:rPr>
              <a:t>Main Injector</a:t>
            </a:r>
            <a:endParaRPr lang="en-US" altLang="en-US" sz="1400" b="1">
              <a:solidFill>
                <a:schemeClr val="bg1"/>
              </a:solidFill>
              <a:latin typeface="HELVETICA" panose="020B0604020202020204" pitchFamily="34" charset="0"/>
            </a:endParaRPr>
          </a:p>
        </p:txBody>
      </p:sp>
      <p:sp>
        <p:nvSpPr>
          <p:cNvPr id="5126" name="Rectangle 1030">
            <a:extLst>
              <a:ext uri="{FF2B5EF4-FFF2-40B4-BE49-F238E27FC236}">
                <a16:creationId xmlns:a16="http://schemas.microsoft.com/office/drawing/2014/main" id="{13A0AD8C-08DD-4304-83DC-FEA92988DFED}"/>
              </a:ext>
            </a:extLst>
          </p:cNvPr>
          <p:cNvSpPr>
            <a:spLocks noChangeArrowheads="1"/>
          </p:cNvSpPr>
          <p:nvPr/>
        </p:nvSpPr>
        <p:spPr bwMode="auto">
          <a:xfrm>
            <a:off x="7543800" y="5029200"/>
            <a:ext cx="1174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1800" b="1">
                <a:solidFill>
                  <a:schemeClr val="bg1"/>
                </a:solidFill>
                <a:latin typeface="HELVETICA" panose="020B0604020202020204" pitchFamily="34" charset="0"/>
              </a:rPr>
              <a:t>TeVatron</a:t>
            </a:r>
            <a:endParaRPr lang="en-US" altLang="en-US" sz="1800" b="1">
              <a:solidFill>
                <a:schemeClr val="bg1"/>
              </a:solidFill>
              <a:latin typeface="HELVETICA" panose="020B0604020202020204" pitchFamily="34" charset="0"/>
            </a:endParaRPr>
          </a:p>
        </p:txBody>
      </p:sp>
      <p:sp>
        <p:nvSpPr>
          <p:cNvPr id="5127" name="Text Box 1031">
            <a:extLst>
              <a:ext uri="{FF2B5EF4-FFF2-40B4-BE49-F238E27FC236}">
                <a16:creationId xmlns:a16="http://schemas.microsoft.com/office/drawing/2014/main" id="{CF235EE6-9BCB-4062-8E12-2B13C2E0AACF}"/>
              </a:ext>
            </a:extLst>
          </p:cNvPr>
          <p:cNvSpPr txBox="1">
            <a:spLocks noChangeArrowheads="1"/>
          </p:cNvSpPr>
          <p:nvPr/>
        </p:nvSpPr>
        <p:spPr bwMode="auto">
          <a:xfrm>
            <a:off x="9067800" y="4343400"/>
            <a:ext cx="6492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a:solidFill>
                  <a:schemeClr val="bg1"/>
                </a:solidFill>
              </a:rPr>
              <a:t>C0</a:t>
            </a:r>
          </a:p>
        </p:txBody>
      </p:sp>
      <p:sp>
        <p:nvSpPr>
          <p:cNvPr id="5130" name="Rectangle 1034">
            <a:extLst>
              <a:ext uri="{FF2B5EF4-FFF2-40B4-BE49-F238E27FC236}">
                <a16:creationId xmlns:a16="http://schemas.microsoft.com/office/drawing/2014/main" id="{B48D5CE3-3E7E-41A8-A894-9FD10E5FD2C3}"/>
              </a:ext>
            </a:extLst>
          </p:cNvPr>
          <p:cNvSpPr>
            <a:spLocks noChangeArrowheads="1"/>
          </p:cNvSpPr>
          <p:nvPr/>
        </p:nvSpPr>
        <p:spPr bwMode="auto">
          <a:xfrm>
            <a:off x="4260850" y="2576513"/>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1" name="Rectangle 1035">
            <a:extLst>
              <a:ext uri="{FF2B5EF4-FFF2-40B4-BE49-F238E27FC236}">
                <a16:creationId xmlns:a16="http://schemas.microsoft.com/office/drawing/2014/main" id="{9479B2A1-E4C8-428B-B838-4543B62F985B}"/>
              </a:ext>
            </a:extLst>
          </p:cNvPr>
          <p:cNvSpPr>
            <a:spLocks noChangeArrowheads="1"/>
          </p:cNvSpPr>
          <p:nvPr/>
        </p:nvSpPr>
        <p:spPr bwMode="auto">
          <a:xfrm>
            <a:off x="3956050" y="2600325"/>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2" name="Text Box 1036">
            <a:extLst>
              <a:ext uri="{FF2B5EF4-FFF2-40B4-BE49-F238E27FC236}">
                <a16:creationId xmlns:a16="http://schemas.microsoft.com/office/drawing/2014/main" id="{6F8C1CB7-3753-4B36-B7D7-2F67BB20C120}"/>
              </a:ext>
            </a:extLst>
          </p:cNvPr>
          <p:cNvSpPr txBox="1">
            <a:spLocks noChangeArrowheads="1"/>
          </p:cNvSpPr>
          <p:nvPr/>
        </p:nvSpPr>
        <p:spPr bwMode="auto">
          <a:xfrm>
            <a:off x="1578769" y="880646"/>
            <a:ext cx="53403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just"/>
            <a:r>
              <a:rPr lang="en-US" altLang="en-US" sz="1600" dirty="0">
                <a:solidFill>
                  <a:schemeClr val="accent2"/>
                </a:solidFill>
                <a:cs typeface="Times New Roman" panose="02020603050405020304" pitchFamily="18" charset="0"/>
              </a:rPr>
              <a:t>Differences Final Adjusted and First Adjusted Coordinates</a:t>
            </a:r>
          </a:p>
        </p:txBody>
      </p:sp>
      <p:sp>
        <p:nvSpPr>
          <p:cNvPr id="5133" name="Rectangle 1037">
            <a:extLst>
              <a:ext uri="{FF2B5EF4-FFF2-40B4-BE49-F238E27FC236}">
                <a16:creationId xmlns:a16="http://schemas.microsoft.com/office/drawing/2014/main" id="{937A2AC6-BF4F-4492-A212-E105F9059F39}"/>
              </a:ext>
            </a:extLst>
          </p:cNvPr>
          <p:cNvSpPr>
            <a:spLocks noChangeArrowheads="1"/>
          </p:cNvSpPr>
          <p:nvPr/>
        </p:nvSpPr>
        <p:spPr bwMode="auto">
          <a:xfrm>
            <a:off x="2970213" y="1952625"/>
            <a:ext cx="9875837"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4" name="Rectangle 1039">
            <a:extLst>
              <a:ext uri="{FF2B5EF4-FFF2-40B4-BE49-F238E27FC236}">
                <a16:creationId xmlns:a16="http://schemas.microsoft.com/office/drawing/2014/main" id="{2740BF51-ACAF-492B-AE83-5DDE8ECC4B28}"/>
              </a:ext>
            </a:extLst>
          </p:cNvPr>
          <p:cNvSpPr>
            <a:spLocks noChangeArrowheads="1"/>
          </p:cNvSpPr>
          <p:nvPr/>
        </p:nvSpPr>
        <p:spPr bwMode="auto">
          <a:xfrm>
            <a:off x="3213100" y="2209800"/>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pic>
        <p:nvPicPr>
          <p:cNvPr id="6" name="Picture 5" descr="A picture containing schematic&#10;&#10;Description automatically generated">
            <a:extLst>
              <a:ext uri="{FF2B5EF4-FFF2-40B4-BE49-F238E27FC236}">
                <a16:creationId xmlns:a16="http://schemas.microsoft.com/office/drawing/2014/main" id="{9D9AD6E4-0742-4DB2-B1E9-FDCA6AF18D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1319" y="1542855"/>
            <a:ext cx="6629400" cy="4015082"/>
          </a:xfrm>
          <a:prstGeom prst="rect">
            <a:avLst/>
          </a:prstGeom>
        </p:spPr>
      </p:pic>
      <p:sp>
        <p:nvSpPr>
          <p:cNvPr id="20" name="TextBox 19">
            <a:extLst>
              <a:ext uri="{FF2B5EF4-FFF2-40B4-BE49-F238E27FC236}">
                <a16:creationId xmlns:a16="http://schemas.microsoft.com/office/drawing/2014/main" id="{CF39E29F-E902-41C4-A44C-428FF186B485}"/>
              </a:ext>
            </a:extLst>
          </p:cNvPr>
          <p:cNvSpPr txBox="1"/>
          <p:nvPr/>
        </p:nvSpPr>
        <p:spPr>
          <a:xfrm>
            <a:off x="1446575" y="5599093"/>
            <a:ext cx="6310744" cy="954107"/>
          </a:xfrm>
          <a:prstGeom prst="rect">
            <a:avLst/>
          </a:prstGeom>
          <a:noFill/>
        </p:spPr>
        <p:txBody>
          <a:bodyPr wrap="square">
            <a:spAutoFit/>
          </a:bodyPr>
          <a:lstStyle/>
          <a:p>
            <a:pPr marL="285750" indent="-285750" algn="l">
              <a:buFont typeface="Wingdings" panose="05000000000000000000" pitchFamily="2" charset="2"/>
              <a:buChar char="Ø"/>
            </a:pPr>
            <a:r>
              <a:rPr lang="en-US" altLang="en-US" sz="1400" dirty="0">
                <a:solidFill>
                  <a:srgbClr val="FF0000"/>
                </a:solidFill>
              </a:rPr>
              <a:t> </a:t>
            </a:r>
            <a:r>
              <a:rPr lang="en-US" altLang="en-US" sz="1400" dirty="0">
                <a:cs typeface="Times New Roman" panose="02020603050405020304" pitchFamily="18" charset="0"/>
              </a:rPr>
              <a:t>Differences Final Adjusted Booster Coordinates and First Adjusted (Traverse) Booster Coordinates Transformed to Final Adjusted Coordinates</a:t>
            </a:r>
          </a:p>
          <a:p>
            <a:pPr algn="l"/>
            <a:endParaRPr lang="en-US" altLang="en-US" sz="1400" dirty="0">
              <a:cs typeface="Times New Roman" panose="02020603050405020304" pitchFamily="18" charset="0"/>
            </a:endParaRPr>
          </a:p>
          <a:p>
            <a:pPr marL="285750" indent="-285750" algn="l">
              <a:buFont typeface="Wingdings" panose="05000000000000000000" pitchFamily="2" charset="2"/>
              <a:buChar char="Ø"/>
            </a:pPr>
            <a:r>
              <a:rPr lang="en-US" altLang="en-US" sz="1400" dirty="0">
                <a:solidFill>
                  <a:srgbClr val="FF0000"/>
                </a:solidFill>
              </a:rPr>
              <a:t> </a:t>
            </a:r>
            <a:r>
              <a:rPr lang="en-US" altLang="en-US" sz="1400" dirty="0">
                <a:cs typeface="Times New Roman" panose="02020603050405020304" pitchFamily="18" charset="0"/>
              </a:rPr>
              <a:t>Differences of 0.1 mm to 2.5 mm are considered acceptable</a:t>
            </a:r>
            <a:endParaRPr lang="en-US" sz="1400" dirty="0"/>
          </a:p>
        </p:txBody>
      </p:sp>
    </p:spTree>
    <p:extLst>
      <p:ext uri="{BB962C8B-B14F-4D97-AF65-F5344CB8AC3E}">
        <p14:creationId xmlns:p14="http://schemas.microsoft.com/office/powerpoint/2010/main" val="35331124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5">
            <a:extLst>
              <a:ext uri="{FF2B5EF4-FFF2-40B4-BE49-F238E27FC236}">
                <a16:creationId xmlns:a16="http://schemas.microsoft.com/office/drawing/2014/main" id="{55407E39-77BB-4587-B152-A35492B09204}"/>
              </a:ext>
            </a:extLst>
          </p:cNvPr>
          <p:cNvSpPr>
            <a:spLocks noChangeArrowheads="1"/>
          </p:cNvSpPr>
          <p:nvPr/>
        </p:nvSpPr>
        <p:spPr bwMode="auto">
          <a:xfrm>
            <a:off x="1392381" y="5383649"/>
            <a:ext cx="7126937"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l">
              <a:buFont typeface="Wingdings" panose="05000000000000000000" pitchFamily="2" charset="2"/>
              <a:buChar char="Ø"/>
            </a:pPr>
            <a:r>
              <a:rPr lang="en-US" altLang="en-US" sz="1400" dirty="0">
                <a:solidFill>
                  <a:srgbClr val="FF0000"/>
                </a:solidFill>
              </a:rPr>
              <a:t> </a:t>
            </a:r>
            <a:r>
              <a:rPr lang="en-US" sz="1400" dirty="0">
                <a:cs typeface="Tahoma" pitchFamily="34" charset="0"/>
              </a:rPr>
              <a:t>The Booster Tunnel network has been upgraded so that it is compatible to adjacent tunnel networks connected to epoch 2003 Fermilab surface network</a:t>
            </a:r>
          </a:p>
          <a:p>
            <a:pPr algn="l"/>
            <a:endParaRPr lang="en-US" sz="1400" dirty="0">
              <a:cs typeface="Tahoma" pitchFamily="34" charset="0"/>
            </a:endParaRPr>
          </a:p>
          <a:p>
            <a:pPr marL="285750" indent="-285750" algn="l">
              <a:buFont typeface="Wingdings" panose="05000000000000000000" pitchFamily="2" charset="2"/>
              <a:buChar char="Ø"/>
            </a:pPr>
            <a:r>
              <a:rPr lang="en-US" altLang="en-US" sz="1400" dirty="0">
                <a:solidFill>
                  <a:srgbClr val="FF0000"/>
                </a:solidFill>
              </a:rPr>
              <a:t> </a:t>
            </a:r>
            <a:r>
              <a:rPr lang="en-US" sz="1400" dirty="0">
                <a:cs typeface="Tahoma" pitchFamily="34" charset="0"/>
              </a:rPr>
              <a:t>The next Booster tunnel network upgrade will happen when </a:t>
            </a:r>
            <a:r>
              <a:rPr lang="en-US" sz="1400" dirty="0"/>
              <a:t>PIP-II Linac-to-Booster transfer line tunnel control network breaks into the Booster tunnel</a:t>
            </a:r>
            <a:endParaRPr lang="en-US" sz="1400" dirty="0">
              <a:cs typeface="Tahoma" pitchFamily="34" charset="0"/>
            </a:endParaRPr>
          </a:p>
        </p:txBody>
      </p:sp>
      <p:grpSp>
        <p:nvGrpSpPr>
          <p:cNvPr id="5" name="Group 4">
            <a:extLst>
              <a:ext uri="{FF2B5EF4-FFF2-40B4-BE49-F238E27FC236}">
                <a16:creationId xmlns:a16="http://schemas.microsoft.com/office/drawing/2014/main" id="{56959B61-763C-4038-8BBE-43A2BC597C42}"/>
              </a:ext>
            </a:extLst>
          </p:cNvPr>
          <p:cNvGrpSpPr/>
          <p:nvPr/>
        </p:nvGrpSpPr>
        <p:grpSpPr>
          <a:xfrm>
            <a:off x="1585119" y="1726257"/>
            <a:ext cx="6527010" cy="3302943"/>
            <a:chOff x="1550190" y="1324868"/>
            <a:chExt cx="6527010" cy="3302943"/>
          </a:xfrm>
        </p:grpSpPr>
        <p:pic>
          <p:nvPicPr>
            <p:cNvPr id="6" name="Picture 5" descr="Diagram&#10;&#10;Description automatically generated">
              <a:extLst>
                <a:ext uri="{FF2B5EF4-FFF2-40B4-BE49-F238E27FC236}">
                  <a16:creationId xmlns:a16="http://schemas.microsoft.com/office/drawing/2014/main" id="{E9A233A3-0C4F-4466-93E7-CC791DE9FD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0190" y="1343591"/>
              <a:ext cx="6527010" cy="3284220"/>
            </a:xfrm>
            <a:prstGeom prst="rect">
              <a:avLst/>
            </a:prstGeom>
          </p:spPr>
        </p:pic>
        <p:sp>
          <p:nvSpPr>
            <p:cNvPr id="7" name="TextBox 6">
              <a:extLst>
                <a:ext uri="{FF2B5EF4-FFF2-40B4-BE49-F238E27FC236}">
                  <a16:creationId xmlns:a16="http://schemas.microsoft.com/office/drawing/2014/main" id="{27E1D1FF-8809-43E9-8F5B-207F104766F5}"/>
                </a:ext>
              </a:extLst>
            </p:cNvPr>
            <p:cNvSpPr txBox="1"/>
            <p:nvPr/>
          </p:nvSpPr>
          <p:spPr>
            <a:xfrm>
              <a:off x="3514262" y="1324868"/>
              <a:ext cx="883575" cy="307777"/>
            </a:xfrm>
            <a:prstGeom prst="rect">
              <a:avLst/>
            </a:prstGeom>
            <a:noFill/>
          </p:spPr>
          <p:txBody>
            <a:bodyPr wrap="none" rtlCol="0">
              <a:spAutoFit/>
            </a:bodyPr>
            <a:lstStyle/>
            <a:p>
              <a:r>
                <a:rPr lang="en-US" sz="1400" b="1" dirty="0">
                  <a:solidFill>
                    <a:srgbClr val="FF0000"/>
                  </a:solidFill>
                </a:rPr>
                <a:t>Booster</a:t>
              </a:r>
            </a:p>
          </p:txBody>
        </p:sp>
      </p:grpSp>
      <p:sp>
        <p:nvSpPr>
          <p:cNvPr id="8" name="Text Box 1036">
            <a:extLst>
              <a:ext uri="{FF2B5EF4-FFF2-40B4-BE49-F238E27FC236}">
                <a16:creationId xmlns:a16="http://schemas.microsoft.com/office/drawing/2014/main" id="{882D9641-D089-4B8B-95F1-4E8BC17DE83A}"/>
              </a:ext>
            </a:extLst>
          </p:cNvPr>
          <p:cNvSpPr txBox="1">
            <a:spLocks noChangeArrowheads="1"/>
          </p:cNvSpPr>
          <p:nvPr/>
        </p:nvSpPr>
        <p:spPr bwMode="auto">
          <a:xfrm>
            <a:off x="3337719" y="762000"/>
            <a:ext cx="180055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just"/>
            <a:r>
              <a:rPr lang="en-US" altLang="en-US" sz="2400" dirty="0">
                <a:solidFill>
                  <a:schemeClr val="accent2"/>
                </a:solidFill>
                <a:cs typeface="Times New Roman" panose="02020603050405020304" pitchFamily="18" charset="0"/>
              </a:rPr>
              <a:t>Conclusions</a:t>
            </a:r>
          </a:p>
        </p:txBody>
      </p:sp>
    </p:spTree>
    <p:extLst>
      <p:ext uri="{BB962C8B-B14F-4D97-AF65-F5344CB8AC3E}">
        <p14:creationId xmlns:p14="http://schemas.microsoft.com/office/powerpoint/2010/main" val="27566669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E7B0286-9363-4729-B846-9CB6CD2E0D6F}"/>
              </a:ext>
            </a:extLst>
          </p:cNvPr>
          <p:cNvSpPr txBox="1"/>
          <p:nvPr/>
        </p:nvSpPr>
        <p:spPr>
          <a:xfrm rot="20016136">
            <a:off x="973261" y="4648231"/>
            <a:ext cx="2536748" cy="584775"/>
          </a:xfrm>
          <a:prstGeom prst="rect">
            <a:avLst/>
          </a:prstGeom>
          <a:noFill/>
        </p:spPr>
        <p:txBody>
          <a:bodyPr wrap="square" rtlCol="0">
            <a:spAutoFit/>
          </a:bodyPr>
          <a:lstStyle/>
          <a:p>
            <a:r>
              <a:rPr lang="en-US" sz="3200" b="1" dirty="0">
                <a:solidFill>
                  <a:srgbClr val="FF0000"/>
                </a:solidFill>
                <a:ea typeface="Tahoma" pitchFamily="34" charset="0"/>
                <a:cs typeface="Tahoma" pitchFamily="34" charset="0"/>
              </a:rPr>
              <a:t>Questions?</a:t>
            </a:r>
          </a:p>
        </p:txBody>
      </p:sp>
      <p:sp>
        <p:nvSpPr>
          <p:cNvPr id="5" name="Rectangle 15">
            <a:extLst>
              <a:ext uri="{FF2B5EF4-FFF2-40B4-BE49-F238E27FC236}">
                <a16:creationId xmlns:a16="http://schemas.microsoft.com/office/drawing/2014/main" id="{AED39C0F-52C8-4466-BC93-7976C50776A9}"/>
              </a:ext>
            </a:extLst>
          </p:cNvPr>
          <p:cNvSpPr>
            <a:spLocks noChangeArrowheads="1"/>
          </p:cNvSpPr>
          <p:nvPr/>
        </p:nvSpPr>
        <p:spPr bwMode="auto">
          <a:xfrm>
            <a:off x="1127919" y="1981200"/>
            <a:ext cx="75438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a:r>
              <a:rPr lang="en-US" sz="1400" dirty="0">
                <a:cs typeface="Tahoma" pitchFamily="34" charset="0"/>
              </a:rPr>
              <a:t>I would like to thank: </a:t>
            </a:r>
          </a:p>
          <a:p>
            <a:pPr algn="l"/>
            <a:endParaRPr lang="en-US" sz="1400" dirty="0">
              <a:cs typeface="Tahoma" pitchFamily="34" charset="0"/>
            </a:endParaRPr>
          </a:p>
          <a:p>
            <a:pPr marL="342900" indent="-342900" algn="l">
              <a:buFontTx/>
              <a:buChar char="-"/>
            </a:pPr>
            <a:r>
              <a:rPr lang="en-US" sz="1400" dirty="0">
                <a:cs typeface="Tahoma" pitchFamily="34" charset="0"/>
              </a:rPr>
              <a:t>My colleague Dr. Virgil Bocean for help with computations</a:t>
            </a:r>
          </a:p>
          <a:p>
            <a:pPr marL="342900" indent="-342900" algn="l">
              <a:buFontTx/>
              <a:buChar char="-"/>
            </a:pPr>
            <a:r>
              <a:rPr lang="en-US" sz="1400" dirty="0">
                <a:cs typeface="Tahoma" pitchFamily="34" charset="0"/>
              </a:rPr>
              <a:t>Chuck Wilson for Measurement Plans and assembling all the Tracker data</a:t>
            </a:r>
          </a:p>
          <a:p>
            <a:pPr marL="342900" indent="-342900" algn="l">
              <a:buFontTx/>
              <a:buChar char="-"/>
            </a:pPr>
            <a:r>
              <a:rPr lang="en-US" sz="1400" dirty="0">
                <a:cs typeface="Tahoma" pitchFamily="34" charset="0"/>
              </a:rPr>
              <a:t>Alignment and Metrology Department members who participated in the Booster and 8GeV upgrades</a:t>
            </a:r>
          </a:p>
        </p:txBody>
      </p:sp>
      <p:sp>
        <p:nvSpPr>
          <p:cNvPr id="6" name="Text Box 1036">
            <a:extLst>
              <a:ext uri="{FF2B5EF4-FFF2-40B4-BE49-F238E27FC236}">
                <a16:creationId xmlns:a16="http://schemas.microsoft.com/office/drawing/2014/main" id="{32199E4B-9506-44F0-8483-91858ECAC15A}"/>
              </a:ext>
            </a:extLst>
          </p:cNvPr>
          <p:cNvSpPr txBox="1">
            <a:spLocks noChangeArrowheads="1"/>
          </p:cNvSpPr>
          <p:nvPr/>
        </p:nvSpPr>
        <p:spPr bwMode="auto">
          <a:xfrm>
            <a:off x="3109119" y="762000"/>
            <a:ext cx="25955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just"/>
            <a:r>
              <a:rPr lang="en-US" altLang="en-US" sz="2400" dirty="0">
                <a:solidFill>
                  <a:schemeClr val="accent2"/>
                </a:solidFill>
                <a:cs typeface="Times New Roman" panose="02020603050405020304" pitchFamily="18" charset="0"/>
              </a:rPr>
              <a:t>Acknowledgment</a:t>
            </a:r>
          </a:p>
        </p:txBody>
      </p:sp>
    </p:spTree>
    <p:extLst>
      <p:ext uri="{BB962C8B-B14F-4D97-AF65-F5344CB8AC3E}">
        <p14:creationId xmlns:p14="http://schemas.microsoft.com/office/powerpoint/2010/main" val="38931441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26">
            <a:extLst>
              <a:ext uri="{FF2B5EF4-FFF2-40B4-BE49-F238E27FC236}">
                <a16:creationId xmlns:a16="http://schemas.microsoft.com/office/drawing/2014/main" id="{91CAA31C-7CAE-4C2A-9E68-9115067EEE10}"/>
              </a:ext>
            </a:extLst>
          </p:cNvPr>
          <p:cNvSpPr>
            <a:spLocks noChangeArrowheads="1"/>
          </p:cNvSpPr>
          <p:nvPr/>
        </p:nvSpPr>
        <p:spPr bwMode="auto">
          <a:xfrm>
            <a:off x="1974850" y="-228600"/>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23" name="Rectangle 1027">
            <a:extLst>
              <a:ext uri="{FF2B5EF4-FFF2-40B4-BE49-F238E27FC236}">
                <a16:creationId xmlns:a16="http://schemas.microsoft.com/office/drawing/2014/main" id="{824B7E56-F084-45FC-AE86-1D9E8D57A95E}"/>
              </a:ext>
            </a:extLst>
          </p:cNvPr>
          <p:cNvSpPr>
            <a:spLocks noChangeArrowheads="1"/>
          </p:cNvSpPr>
          <p:nvPr/>
        </p:nvSpPr>
        <p:spPr bwMode="auto">
          <a:xfrm>
            <a:off x="3008313" y="1204913"/>
            <a:ext cx="9875837"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24" name="Text Box 1028">
            <a:extLst>
              <a:ext uri="{FF2B5EF4-FFF2-40B4-BE49-F238E27FC236}">
                <a16:creationId xmlns:a16="http://schemas.microsoft.com/office/drawing/2014/main" id="{91C95D62-E580-4D22-8C68-22F6F6E9F027}"/>
              </a:ext>
            </a:extLst>
          </p:cNvPr>
          <p:cNvSpPr txBox="1">
            <a:spLocks noChangeArrowheads="1"/>
          </p:cNvSpPr>
          <p:nvPr/>
        </p:nvSpPr>
        <p:spPr bwMode="auto">
          <a:xfrm>
            <a:off x="8442325" y="1562100"/>
            <a:ext cx="14541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2400" b="1">
                <a:solidFill>
                  <a:schemeClr val="bg1"/>
                </a:solidFill>
                <a:latin typeface="HELVETICA" panose="020B0604020202020204" pitchFamily="34" charset="0"/>
              </a:rPr>
              <a:t>Fermilab</a:t>
            </a:r>
            <a:endParaRPr lang="en-US" altLang="en-US" sz="2400" b="1">
              <a:solidFill>
                <a:schemeClr val="bg1"/>
              </a:solidFill>
              <a:latin typeface="HELVETICA" panose="020B0604020202020204" pitchFamily="34" charset="0"/>
            </a:endParaRPr>
          </a:p>
          <a:p>
            <a:pPr algn="l"/>
            <a:endParaRPr lang="en-US" altLang="en-US"/>
          </a:p>
        </p:txBody>
      </p:sp>
      <p:sp>
        <p:nvSpPr>
          <p:cNvPr id="5126" name="Rectangle 1030">
            <a:extLst>
              <a:ext uri="{FF2B5EF4-FFF2-40B4-BE49-F238E27FC236}">
                <a16:creationId xmlns:a16="http://schemas.microsoft.com/office/drawing/2014/main" id="{13A0AD8C-08DD-4304-83DC-FEA92988DFED}"/>
              </a:ext>
            </a:extLst>
          </p:cNvPr>
          <p:cNvSpPr>
            <a:spLocks noChangeArrowheads="1"/>
          </p:cNvSpPr>
          <p:nvPr/>
        </p:nvSpPr>
        <p:spPr bwMode="auto">
          <a:xfrm>
            <a:off x="7543800" y="5029200"/>
            <a:ext cx="1174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1800" b="1">
                <a:solidFill>
                  <a:schemeClr val="bg1"/>
                </a:solidFill>
                <a:latin typeface="HELVETICA" panose="020B0604020202020204" pitchFamily="34" charset="0"/>
              </a:rPr>
              <a:t>TeVatron</a:t>
            </a:r>
            <a:endParaRPr lang="en-US" altLang="en-US" sz="1800" b="1">
              <a:solidFill>
                <a:schemeClr val="bg1"/>
              </a:solidFill>
              <a:latin typeface="HELVETICA" panose="020B0604020202020204" pitchFamily="34" charset="0"/>
            </a:endParaRPr>
          </a:p>
        </p:txBody>
      </p:sp>
      <p:sp>
        <p:nvSpPr>
          <p:cNvPr id="5127" name="Text Box 1031">
            <a:extLst>
              <a:ext uri="{FF2B5EF4-FFF2-40B4-BE49-F238E27FC236}">
                <a16:creationId xmlns:a16="http://schemas.microsoft.com/office/drawing/2014/main" id="{CF235EE6-9BCB-4062-8E12-2B13C2E0AACF}"/>
              </a:ext>
            </a:extLst>
          </p:cNvPr>
          <p:cNvSpPr txBox="1">
            <a:spLocks noChangeArrowheads="1"/>
          </p:cNvSpPr>
          <p:nvPr/>
        </p:nvSpPr>
        <p:spPr bwMode="auto">
          <a:xfrm>
            <a:off x="9067800" y="4343400"/>
            <a:ext cx="6492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a:solidFill>
                  <a:schemeClr val="bg1"/>
                </a:solidFill>
              </a:rPr>
              <a:t>C0</a:t>
            </a:r>
          </a:p>
        </p:txBody>
      </p:sp>
      <p:sp>
        <p:nvSpPr>
          <p:cNvPr id="5128" name="Text Box 1032">
            <a:extLst>
              <a:ext uri="{FF2B5EF4-FFF2-40B4-BE49-F238E27FC236}">
                <a16:creationId xmlns:a16="http://schemas.microsoft.com/office/drawing/2014/main" id="{7DB2B3FC-EF94-4A9F-9583-8BBB7EAF63A3}"/>
              </a:ext>
            </a:extLst>
          </p:cNvPr>
          <p:cNvSpPr txBox="1">
            <a:spLocks noChangeArrowheads="1"/>
          </p:cNvSpPr>
          <p:nvPr/>
        </p:nvSpPr>
        <p:spPr bwMode="auto">
          <a:xfrm>
            <a:off x="8686800" y="5867400"/>
            <a:ext cx="6810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dirty="0">
                <a:solidFill>
                  <a:schemeClr val="bg1"/>
                </a:solidFill>
              </a:rPr>
              <a:t>D0</a:t>
            </a:r>
          </a:p>
        </p:txBody>
      </p:sp>
      <p:sp>
        <p:nvSpPr>
          <p:cNvPr id="5129" name="Text Box 1033">
            <a:extLst>
              <a:ext uri="{FF2B5EF4-FFF2-40B4-BE49-F238E27FC236}">
                <a16:creationId xmlns:a16="http://schemas.microsoft.com/office/drawing/2014/main" id="{8F6C6405-89C7-404B-8B45-C26E3AD42B3E}"/>
              </a:ext>
            </a:extLst>
          </p:cNvPr>
          <p:cNvSpPr txBox="1">
            <a:spLocks noChangeArrowheads="1"/>
          </p:cNvSpPr>
          <p:nvPr/>
        </p:nvSpPr>
        <p:spPr bwMode="auto">
          <a:xfrm>
            <a:off x="8077200" y="3657600"/>
            <a:ext cx="8985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a:solidFill>
                  <a:schemeClr val="bg1"/>
                </a:solidFill>
              </a:rPr>
              <a:t>CDF</a:t>
            </a:r>
          </a:p>
        </p:txBody>
      </p:sp>
      <p:sp>
        <p:nvSpPr>
          <p:cNvPr id="5130" name="Rectangle 1034">
            <a:extLst>
              <a:ext uri="{FF2B5EF4-FFF2-40B4-BE49-F238E27FC236}">
                <a16:creationId xmlns:a16="http://schemas.microsoft.com/office/drawing/2014/main" id="{B48D5CE3-3E7E-41A8-A894-9FD10E5FD2C3}"/>
              </a:ext>
            </a:extLst>
          </p:cNvPr>
          <p:cNvSpPr>
            <a:spLocks noChangeArrowheads="1"/>
          </p:cNvSpPr>
          <p:nvPr/>
        </p:nvSpPr>
        <p:spPr bwMode="auto">
          <a:xfrm>
            <a:off x="4260850" y="2576513"/>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1" name="Rectangle 1035">
            <a:extLst>
              <a:ext uri="{FF2B5EF4-FFF2-40B4-BE49-F238E27FC236}">
                <a16:creationId xmlns:a16="http://schemas.microsoft.com/office/drawing/2014/main" id="{9479B2A1-E4C8-428B-B838-4543B62F985B}"/>
              </a:ext>
            </a:extLst>
          </p:cNvPr>
          <p:cNvSpPr>
            <a:spLocks noChangeArrowheads="1"/>
          </p:cNvSpPr>
          <p:nvPr/>
        </p:nvSpPr>
        <p:spPr bwMode="auto">
          <a:xfrm>
            <a:off x="3956050" y="2600325"/>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2" name="Text Box 1036">
            <a:extLst>
              <a:ext uri="{FF2B5EF4-FFF2-40B4-BE49-F238E27FC236}">
                <a16:creationId xmlns:a16="http://schemas.microsoft.com/office/drawing/2014/main" id="{6F8C1CB7-3753-4B36-B7D7-2F67BB20C120}"/>
              </a:ext>
            </a:extLst>
          </p:cNvPr>
          <p:cNvSpPr txBox="1">
            <a:spLocks noChangeArrowheads="1"/>
          </p:cNvSpPr>
          <p:nvPr/>
        </p:nvSpPr>
        <p:spPr bwMode="auto">
          <a:xfrm>
            <a:off x="2153264" y="770841"/>
            <a:ext cx="42370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just"/>
            <a:r>
              <a:rPr lang="en-US" altLang="en-US" sz="2400" dirty="0">
                <a:solidFill>
                  <a:schemeClr val="accent2"/>
                </a:solidFill>
                <a:cs typeface="Times New Roman" panose="02020603050405020304" pitchFamily="18" charset="0"/>
              </a:rPr>
              <a:t>Fermilab Accelerator Complex</a:t>
            </a:r>
            <a:endParaRPr lang="en-US" altLang="en-US" sz="2800" dirty="0">
              <a:solidFill>
                <a:schemeClr val="accent2"/>
              </a:solidFill>
              <a:cs typeface="Times New Roman" panose="02020603050405020304" pitchFamily="18" charset="0"/>
            </a:endParaRPr>
          </a:p>
        </p:txBody>
      </p:sp>
      <p:sp>
        <p:nvSpPr>
          <p:cNvPr id="5133" name="Rectangle 1037">
            <a:extLst>
              <a:ext uri="{FF2B5EF4-FFF2-40B4-BE49-F238E27FC236}">
                <a16:creationId xmlns:a16="http://schemas.microsoft.com/office/drawing/2014/main" id="{937A2AC6-BF4F-4492-A212-E105F9059F39}"/>
              </a:ext>
            </a:extLst>
          </p:cNvPr>
          <p:cNvSpPr>
            <a:spLocks noChangeArrowheads="1"/>
          </p:cNvSpPr>
          <p:nvPr/>
        </p:nvSpPr>
        <p:spPr bwMode="auto">
          <a:xfrm>
            <a:off x="2970213" y="1952625"/>
            <a:ext cx="9875837"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4" name="Rectangle 1039">
            <a:extLst>
              <a:ext uri="{FF2B5EF4-FFF2-40B4-BE49-F238E27FC236}">
                <a16:creationId xmlns:a16="http://schemas.microsoft.com/office/drawing/2014/main" id="{2740BF51-ACAF-492B-AE83-5DDE8ECC4B28}"/>
              </a:ext>
            </a:extLst>
          </p:cNvPr>
          <p:cNvSpPr>
            <a:spLocks noChangeArrowheads="1"/>
          </p:cNvSpPr>
          <p:nvPr/>
        </p:nvSpPr>
        <p:spPr bwMode="auto">
          <a:xfrm>
            <a:off x="3213100" y="2209800"/>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grpSp>
        <p:nvGrpSpPr>
          <p:cNvPr id="4" name="Group 3">
            <a:extLst>
              <a:ext uri="{FF2B5EF4-FFF2-40B4-BE49-F238E27FC236}">
                <a16:creationId xmlns:a16="http://schemas.microsoft.com/office/drawing/2014/main" id="{D75D33F1-9F8B-41F9-9298-6302F9B378E5}"/>
              </a:ext>
            </a:extLst>
          </p:cNvPr>
          <p:cNvGrpSpPr/>
          <p:nvPr/>
        </p:nvGrpSpPr>
        <p:grpSpPr>
          <a:xfrm>
            <a:off x="689064" y="1666578"/>
            <a:ext cx="5795783" cy="4654488"/>
            <a:chOff x="1068352" y="1582769"/>
            <a:chExt cx="6967374" cy="5187888"/>
          </a:xfrm>
        </p:grpSpPr>
        <p:pic>
          <p:nvPicPr>
            <p:cNvPr id="3" name="Picture 2">
              <a:extLst>
                <a:ext uri="{FF2B5EF4-FFF2-40B4-BE49-F238E27FC236}">
                  <a16:creationId xmlns:a16="http://schemas.microsoft.com/office/drawing/2014/main" id="{BF692F12-CC96-41E4-B727-A451C81CC341}"/>
                </a:ext>
              </a:extLst>
            </p:cNvPr>
            <p:cNvPicPr>
              <a:picLocks noChangeAspect="1"/>
            </p:cNvPicPr>
            <p:nvPr/>
          </p:nvPicPr>
          <p:blipFill>
            <a:blip r:embed="rId2"/>
            <a:stretch>
              <a:fillRect/>
            </a:stretch>
          </p:blipFill>
          <p:spPr>
            <a:xfrm>
              <a:off x="1068352" y="1582769"/>
              <a:ext cx="6967374" cy="5187888"/>
            </a:xfrm>
            <a:prstGeom prst="rect">
              <a:avLst/>
            </a:prstGeom>
          </p:spPr>
        </p:pic>
        <p:cxnSp>
          <p:nvCxnSpPr>
            <p:cNvPr id="17" name="Straight Arrow Connector 16">
              <a:extLst>
                <a:ext uri="{FF2B5EF4-FFF2-40B4-BE49-F238E27FC236}">
                  <a16:creationId xmlns:a16="http://schemas.microsoft.com/office/drawing/2014/main" id="{E081693B-B1D8-419B-B6A3-2A05BC32AB29}"/>
                </a:ext>
              </a:extLst>
            </p:cNvPr>
            <p:cNvCxnSpPr>
              <a:cxnSpLocks/>
            </p:cNvCxnSpPr>
            <p:nvPr/>
          </p:nvCxnSpPr>
          <p:spPr bwMode="auto">
            <a:xfrm flipV="1">
              <a:off x="4271783" y="3071798"/>
              <a:ext cx="304800" cy="738202"/>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sp>
          <p:nvSpPr>
            <p:cNvPr id="18" name="TextBox 17">
              <a:extLst>
                <a:ext uri="{FF2B5EF4-FFF2-40B4-BE49-F238E27FC236}">
                  <a16:creationId xmlns:a16="http://schemas.microsoft.com/office/drawing/2014/main" id="{D9D52C27-8888-460E-A2F2-CCA266EF7A44}"/>
                </a:ext>
              </a:extLst>
            </p:cNvPr>
            <p:cNvSpPr txBox="1"/>
            <p:nvPr/>
          </p:nvSpPr>
          <p:spPr>
            <a:xfrm>
              <a:off x="3660364" y="3750688"/>
              <a:ext cx="1200971" cy="461665"/>
            </a:xfrm>
            <a:prstGeom prst="rect">
              <a:avLst/>
            </a:prstGeom>
            <a:noFill/>
          </p:spPr>
          <p:txBody>
            <a:bodyPr wrap="none" rtlCol="0">
              <a:spAutoFit/>
            </a:bodyPr>
            <a:lstStyle/>
            <a:p>
              <a:r>
                <a:rPr lang="en-US" sz="1200" b="1" dirty="0"/>
                <a:t>8GeV </a:t>
              </a:r>
            </a:p>
            <a:p>
              <a:r>
                <a:rPr lang="en-US" sz="1200" b="1" dirty="0"/>
                <a:t>Transfer Line</a:t>
              </a:r>
            </a:p>
          </p:txBody>
        </p:sp>
      </p:grpSp>
      <p:sp>
        <p:nvSpPr>
          <p:cNvPr id="20" name="Rectangle 6">
            <a:extLst>
              <a:ext uri="{FF2B5EF4-FFF2-40B4-BE49-F238E27FC236}">
                <a16:creationId xmlns:a16="http://schemas.microsoft.com/office/drawing/2014/main" id="{F8A43B3A-3E3E-4A1E-A876-ACFD59AC5AED}"/>
              </a:ext>
            </a:extLst>
          </p:cNvPr>
          <p:cNvSpPr>
            <a:spLocks noChangeArrowheads="1"/>
          </p:cNvSpPr>
          <p:nvPr/>
        </p:nvSpPr>
        <p:spPr bwMode="auto">
          <a:xfrm>
            <a:off x="6248400" y="2086213"/>
            <a:ext cx="3032919"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marL="285750" indent="-285750" algn="l">
              <a:buFont typeface="Wingdings" panose="05000000000000000000" pitchFamily="2" charset="2"/>
              <a:buChar char="Ø"/>
            </a:pPr>
            <a:r>
              <a:rPr lang="en-US" altLang="en-US" sz="1400" dirty="0">
                <a:solidFill>
                  <a:srgbClr val="FF0000"/>
                </a:solidFill>
                <a:ea typeface="Tahoma" panose="020B0604030504040204" pitchFamily="34" charset="0"/>
                <a:cs typeface="Tahoma" panose="020B0604030504040204" pitchFamily="34" charset="0"/>
              </a:rPr>
              <a:t> </a:t>
            </a:r>
            <a:r>
              <a:rPr lang="en-US" altLang="en-US" sz="1400" dirty="0">
                <a:ea typeface="Tahoma" panose="020B0604030504040204" pitchFamily="34" charset="0"/>
                <a:cs typeface="Tahoma" panose="020B0604030504040204" pitchFamily="34" charset="0"/>
              </a:rPr>
              <a:t>Existing </a:t>
            </a:r>
            <a:r>
              <a:rPr lang="en-US" altLang="en-US" sz="1400" b="1" dirty="0">
                <a:ea typeface="Tahoma" panose="020B0604030504040204" pitchFamily="34" charset="0"/>
                <a:cs typeface="Tahoma" panose="020B0604030504040204" pitchFamily="34" charset="0"/>
              </a:rPr>
              <a:t>Linac</a:t>
            </a:r>
            <a:r>
              <a:rPr lang="en-US" altLang="en-US" sz="1400" dirty="0">
                <a:ea typeface="Tahoma" panose="020B0604030504040204" pitchFamily="34" charset="0"/>
                <a:cs typeface="Tahoma" panose="020B0604030504040204" pitchFamily="34" charset="0"/>
              </a:rPr>
              <a:t> is a linear accelerator about 152 meters long that brings proton beams up to energies of about 400 MeV, providing proton beam for the Booster accelerator and the rest of the chain of accelerators</a:t>
            </a:r>
          </a:p>
          <a:p>
            <a:pPr marL="285750" indent="-285750" algn="just">
              <a:buFont typeface="Wingdings" panose="05000000000000000000" pitchFamily="2" charset="2"/>
              <a:buChar char="Ø"/>
            </a:pPr>
            <a:endParaRPr lang="en-US" altLang="en-US" sz="1400" dirty="0">
              <a:solidFill>
                <a:srgbClr val="FF0000"/>
              </a:solidFill>
              <a:ea typeface="Tahoma" panose="020B0604030504040204" pitchFamily="34" charset="0"/>
              <a:cs typeface="Tahoma" panose="020B0604030504040204" pitchFamily="34" charset="0"/>
            </a:endParaRPr>
          </a:p>
          <a:p>
            <a:pPr marL="285750" indent="-285750" algn="l">
              <a:buFont typeface="Wingdings" panose="05000000000000000000" pitchFamily="2" charset="2"/>
              <a:buChar char="Ø"/>
            </a:pPr>
            <a:r>
              <a:rPr lang="en-US" altLang="en-US" sz="1400" dirty="0">
                <a:solidFill>
                  <a:srgbClr val="FF0000"/>
                </a:solidFill>
                <a:ea typeface="Tahoma" panose="020B0604030504040204" pitchFamily="34" charset="0"/>
                <a:cs typeface="Tahoma" panose="020B0604030504040204" pitchFamily="34" charset="0"/>
              </a:rPr>
              <a:t> </a:t>
            </a:r>
            <a:r>
              <a:rPr lang="en-US" altLang="en-US" sz="1400" dirty="0">
                <a:ea typeface="Tahoma" panose="020B0604030504040204" pitchFamily="34" charset="0"/>
                <a:cs typeface="Tahoma" panose="020B0604030504040204" pitchFamily="34" charset="0"/>
              </a:rPr>
              <a:t>Linac beam originates from a pulsed H- ion source followed by a 750 keV RFQ and a 400 MeV normal-conducting pulsed Linac that injects into an 8 GeV rapid-cycling-synchrotron Booster</a:t>
            </a:r>
            <a:endParaRPr lang="en-US" altLang="en-US" sz="1400" dirty="0">
              <a:cs typeface="Times New Roman" panose="02020603050405020304" pitchFamily="18" charset="0"/>
            </a:endParaRPr>
          </a:p>
        </p:txBody>
      </p:sp>
    </p:spTree>
    <p:extLst>
      <p:ext uri="{BB962C8B-B14F-4D97-AF65-F5344CB8AC3E}">
        <p14:creationId xmlns:p14="http://schemas.microsoft.com/office/powerpoint/2010/main" val="13536827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26">
            <a:extLst>
              <a:ext uri="{FF2B5EF4-FFF2-40B4-BE49-F238E27FC236}">
                <a16:creationId xmlns:a16="http://schemas.microsoft.com/office/drawing/2014/main" id="{91CAA31C-7CAE-4C2A-9E68-9115067EEE10}"/>
              </a:ext>
            </a:extLst>
          </p:cNvPr>
          <p:cNvSpPr>
            <a:spLocks noChangeArrowheads="1"/>
          </p:cNvSpPr>
          <p:nvPr/>
        </p:nvSpPr>
        <p:spPr bwMode="auto">
          <a:xfrm>
            <a:off x="1974850" y="-228600"/>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23" name="Rectangle 1027">
            <a:extLst>
              <a:ext uri="{FF2B5EF4-FFF2-40B4-BE49-F238E27FC236}">
                <a16:creationId xmlns:a16="http://schemas.microsoft.com/office/drawing/2014/main" id="{824B7E56-F084-45FC-AE86-1D9E8D57A95E}"/>
              </a:ext>
            </a:extLst>
          </p:cNvPr>
          <p:cNvSpPr>
            <a:spLocks noChangeArrowheads="1"/>
          </p:cNvSpPr>
          <p:nvPr/>
        </p:nvSpPr>
        <p:spPr bwMode="auto">
          <a:xfrm>
            <a:off x="3008313" y="1204913"/>
            <a:ext cx="9875837"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24" name="Text Box 1028">
            <a:extLst>
              <a:ext uri="{FF2B5EF4-FFF2-40B4-BE49-F238E27FC236}">
                <a16:creationId xmlns:a16="http://schemas.microsoft.com/office/drawing/2014/main" id="{91C95D62-E580-4D22-8C68-22F6F6E9F027}"/>
              </a:ext>
            </a:extLst>
          </p:cNvPr>
          <p:cNvSpPr txBox="1">
            <a:spLocks noChangeArrowheads="1"/>
          </p:cNvSpPr>
          <p:nvPr/>
        </p:nvSpPr>
        <p:spPr bwMode="auto">
          <a:xfrm>
            <a:off x="8442325" y="1562100"/>
            <a:ext cx="14541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2400" b="1">
                <a:solidFill>
                  <a:schemeClr val="bg1"/>
                </a:solidFill>
                <a:latin typeface="HELVETICA" panose="020B0604020202020204" pitchFamily="34" charset="0"/>
              </a:rPr>
              <a:t>Fermilab</a:t>
            </a:r>
            <a:endParaRPr lang="en-US" altLang="en-US" sz="2400" b="1">
              <a:solidFill>
                <a:schemeClr val="bg1"/>
              </a:solidFill>
              <a:latin typeface="HELVETICA" panose="020B0604020202020204" pitchFamily="34" charset="0"/>
            </a:endParaRPr>
          </a:p>
          <a:p>
            <a:pPr algn="l"/>
            <a:endParaRPr lang="en-US" altLang="en-US"/>
          </a:p>
        </p:txBody>
      </p:sp>
      <p:sp>
        <p:nvSpPr>
          <p:cNvPr id="5125" name="Rectangle 1029">
            <a:extLst>
              <a:ext uri="{FF2B5EF4-FFF2-40B4-BE49-F238E27FC236}">
                <a16:creationId xmlns:a16="http://schemas.microsoft.com/office/drawing/2014/main" id="{17763F1A-FC8E-4E33-97C8-FEB3AAE5306A}"/>
              </a:ext>
            </a:extLst>
          </p:cNvPr>
          <p:cNvSpPr>
            <a:spLocks noChangeArrowheads="1"/>
          </p:cNvSpPr>
          <p:nvPr/>
        </p:nvSpPr>
        <p:spPr bwMode="auto">
          <a:xfrm>
            <a:off x="6172200" y="5638800"/>
            <a:ext cx="1279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1400" b="1">
                <a:solidFill>
                  <a:schemeClr val="bg1"/>
                </a:solidFill>
                <a:latin typeface="HELVETICA" panose="020B0604020202020204" pitchFamily="34" charset="0"/>
              </a:rPr>
              <a:t>Main Injector</a:t>
            </a:r>
            <a:endParaRPr lang="en-US" altLang="en-US" sz="1400" b="1">
              <a:solidFill>
                <a:schemeClr val="bg1"/>
              </a:solidFill>
              <a:latin typeface="HELVETICA" panose="020B0604020202020204" pitchFamily="34" charset="0"/>
            </a:endParaRPr>
          </a:p>
        </p:txBody>
      </p:sp>
      <p:sp>
        <p:nvSpPr>
          <p:cNvPr id="5126" name="Rectangle 1030">
            <a:extLst>
              <a:ext uri="{FF2B5EF4-FFF2-40B4-BE49-F238E27FC236}">
                <a16:creationId xmlns:a16="http://schemas.microsoft.com/office/drawing/2014/main" id="{13A0AD8C-08DD-4304-83DC-FEA92988DFED}"/>
              </a:ext>
            </a:extLst>
          </p:cNvPr>
          <p:cNvSpPr>
            <a:spLocks noChangeArrowheads="1"/>
          </p:cNvSpPr>
          <p:nvPr/>
        </p:nvSpPr>
        <p:spPr bwMode="auto">
          <a:xfrm>
            <a:off x="7543800" y="5029200"/>
            <a:ext cx="1174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1800" b="1">
                <a:solidFill>
                  <a:schemeClr val="bg1"/>
                </a:solidFill>
                <a:latin typeface="HELVETICA" panose="020B0604020202020204" pitchFamily="34" charset="0"/>
              </a:rPr>
              <a:t>TeVatron</a:t>
            </a:r>
            <a:endParaRPr lang="en-US" altLang="en-US" sz="1800" b="1">
              <a:solidFill>
                <a:schemeClr val="bg1"/>
              </a:solidFill>
              <a:latin typeface="HELVETICA" panose="020B0604020202020204" pitchFamily="34" charset="0"/>
            </a:endParaRPr>
          </a:p>
        </p:txBody>
      </p:sp>
      <p:sp>
        <p:nvSpPr>
          <p:cNvPr id="5127" name="Text Box 1031">
            <a:extLst>
              <a:ext uri="{FF2B5EF4-FFF2-40B4-BE49-F238E27FC236}">
                <a16:creationId xmlns:a16="http://schemas.microsoft.com/office/drawing/2014/main" id="{CF235EE6-9BCB-4062-8E12-2B13C2E0AACF}"/>
              </a:ext>
            </a:extLst>
          </p:cNvPr>
          <p:cNvSpPr txBox="1">
            <a:spLocks noChangeArrowheads="1"/>
          </p:cNvSpPr>
          <p:nvPr/>
        </p:nvSpPr>
        <p:spPr bwMode="auto">
          <a:xfrm>
            <a:off x="9067800" y="4343400"/>
            <a:ext cx="6492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a:solidFill>
                  <a:schemeClr val="bg1"/>
                </a:solidFill>
              </a:rPr>
              <a:t>C0</a:t>
            </a:r>
          </a:p>
        </p:txBody>
      </p:sp>
      <p:sp>
        <p:nvSpPr>
          <p:cNvPr id="5128" name="Text Box 1032">
            <a:extLst>
              <a:ext uri="{FF2B5EF4-FFF2-40B4-BE49-F238E27FC236}">
                <a16:creationId xmlns:a16="http://schemas.microsoft.com/office/drawing/2014/main" id="{7DB2B3FC-EF94-4A9F-9583-8BBB7EAF63A3}"/>
              </a:ext>
            </a:extLst>
          </p:cNvPr>
          <p:cNvSpPr txBox="1">
            <a:spLocks noChangeArrowheads="1"/>
          </p:cNvSpPr>
          <p:nvPr/>
        </p:nvSpPr>
        <p:spPr bwMode="auto">
          <a:xfrm>
            <a:off x="8686800" y="5867400"/>
            <a:ext cx="6810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dirty="0">
                <a:solidFill>
                  <a:schemeClr val="bg1"/>
                </a:solidFill>
              </a:rPr>
              <a:t>D0</a:t>
            </a:r>
          </a:p>
        </p:txBody>
      </p:sp>
      <p:sp>
        <p:nvSpPr>
          <p:cNvPr id="5129" name="Text Box 1033">
            <a:extLst>
              <a:ext uri="{FF2B5EF4-FFF2-40B4-BE49-F238E27FC236}">
                <a16:creationId xmlns:a16="http://schemas.microsoft.com/office/drawing/2014/main" id="{8F6C6405-89C7-404B-8B45-C26E3AD42B3E}"/>
              </a:ext>
            </a:extLst>
          </p:cNvPr>
          <p:cNvSpPr txBox="1">
            <a:spLocks noChangeArrowheads="1"/>
          </p:cNvSpPr>
          <p:nvPr/>
        </p:nvSpPr>
        <p:spPr bwMode="auto">
          <a:xfrm>
            <a:off x="8077200" y="3657600"/>
            <a:ext cx="8985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a:solidFill>
                  <a:schemeClr val="bg1"/>
                </a:solidFill>
              </a:rPr>
              <a:t>CDF</a:t>
            </a:r>
          </a:p>
        </p:txBody>
      </p:sp>
      <p:sp>
        <p:nvSpPr>
          <p:cNvPr id="5130" name="Rectangle 1034">
            <a:extLst>
              <a:ext uri="{FF2B5EF4-FFF2-40B4-BE49-F238E27FC236}">
                <a16:creationId xmlns:a16="http://schemas.microsoft.com/office/drawing/2014/main" id="{B48D5CE3-3E7E-41A8-A894-9FD10E5FD2C3}"/>
              </a:ext>
            </a:extLst>
          </p:cNvPr>
          <p:cNvSpPr>
            <a:spLocks noChangeArrowheads="1"/>
          </p:cNvSpPr>
          <p:nvPr/>
        </p:nvSpPr>
        <p:spPr bwMode="auto">
          <a:xfrm>
            <a:off x="4260850" y="2576513"/>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1" name="Rectangle 1035">
            <a:extLst>
              <a:ext uri="{FF2B5EF4-FFF2-40B4-BE49-F238E27FC236}">
                <a16:creationId xmlns:a16="http://schemas.microsoft.com/office/drawing/2014/main" id="{9479B2A1-E4C8-428B-B838-4543B62F985B}"/>
              </a:ext>
            </a:extLst>
          </p:cNvPr>
          <p:cNvSpPr>
            <a:spLocks noChangeArrowheads="1"/>
          </p:cNvSpPr>
          <p:nvPr/>
        </p:nvSpPr>
        <p:spPr bwMode="auto">
          <a:xfrm>
            <a:off x="3956050" y="2600325"/>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2" name="Text Box 1036">
            <a:extLst>
              <a:ext uri="{FF2B5EF4-FFF2-40B4-BE49-F238E27FC236}">
                <a16:creationId xmlns:a16="http://schemas.microsoft.com/office/drawing/2014/main" id="{6F8C1CB7-3753-4B36-B7D7-2F67BB20C120}"/>
              </a:ext>
            </a:extLst>
          </p:cNvPr>
          <p:cNvSpPr txBox="1">
            <a:spLocks noChangeArrowheads="1"/>
          </p:cNvSpPr>
          <p:nvPr/>
        </p:nvSpPr>
        <p:spPr bwMode="auto">
          <a:xfrm>
            <a:off x="2153264" y="770841"/>
            <a:ext cx="42370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just"/>
            <a:r>
              <a:rPr lang="en-US" altLang="en-US" sz="2400" dirty="0">
                <a:solidFill>
                  <a:schemeClr val="accent2"/>
                </a:solidFill>
                <a:cs typeface="Times New Roman" panose="02020603050405020304" pitchFamily="18" charset="0"/>
              </a:rPr>
              <a:t>Fermilab Accelerator Complex</a:t>
            </a:r>
            <a:endParaRPr lang="en-US" altLang="en-US" sz="2800" dirty="0">
              <a:solidFill>
                <a:schemeClr val="accent2"/>
              </a:solidFill>
              <a:cs typeface="Times New Roman" panose="02020603050405020304" pitchFamily="18" charset="0"/>
            </a:endParaRPr>
          </a:p>
        </p:txBody>
      </p:sp>
      <p:sp>
        <p:nvSpPr>
          <p:cNvPr id="5133" name="Rectangle 1037">
            <a:extLst>
              <a:ext uri="{FF2B5EF4-FFF2-40B4-BE49-F238E27FC236}">
                <a16:creationId xmlns:a16="http://schemas.microsoft.com/office/drawing/2014/main" id="{937A2AC6-BF4F-4492-A212-E105F9059F39}"/>
              </a:ext>
            </a:extLst>
          </p:cNvPr>
          <p:cNvSpPr>
            <a:spLocks noChangeArrowheads="1"/>
          </p:cNvSpPr>
          <p:nvPr/>
        </p:nvSpPr>
        <p:spPr bwMode="auto">
          <a:xfrm>
            <a:off x="2970213" y="1952625"/>
            <a:ext cx="9875837"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4" name="Rectangle 1039">
            <a:extLst>
              <a:ext uri="{FF2B5EF4-FFF2-40B4-BE49-F238E27FC236}">
                <a16:creationId xmlns:a16="http://schemas.microsoft.com/office/drawing/2014/main" id="{2740BF51-ACAF-492B-AE83-5DDE8ECC4B28}"/>
              </a:ext>
            </a:extLst>
          </p:cNvPr>
          <p:cNvSpPr>
            <a:spLocks noChangeArrowheads="1"/>
          </p:cNvSpPr>
          <p:nvPr/>
        </p:nvSpPr>
        <p:spPr bwMode="auto">
          <a:xfrm>
            <a:off x="3213100" y="2209800"/>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grpSp>
        <p:nvGrpSpPr>
          <p:cNvPr id="4" name="Group 3">
            <a:extLst>
              <a:ext uri="{FF2B5EF4-FFF2-40B4-BE49-F238E27FC236}">
                <a16:creationId xmlns:a16="http://schemas.microsoft.com/office/drawing/2014/main" id="{D75D33F1-9F8B-41F9-9298-6302F9B378E5}"/>
              </a:ext>
            </a:extLst>
          </p:cNvPr>
          <p:cNvGrpSpPr/>
          <p:nvPr/>
        </p:nvGrpSpPr>
        <p:grpSpPr>
          <a:xfrm>
            <a:off x="546554" y="1850617"/>
            <a:ext cx="5795783" cy="4654488"/>
            <a:chOff x="1150532" y="1618408"/>
            <a:chExt cx="6967374" cy="5187888"/>
          </a:xfrm>
        </p:grpSpPr>
        <p:pic>
          <p:nvPicPr>
            <p:cNvPr id="3" name="Picture 2">
              <a:extLst>
                <a:ext uri="{FF2B5EF4-FFF2-40B4-BE49-F238E27FC236}">
                  <a16:creationId xmlns:a16="http://schemas.microsoft.com/office/drawing/2014/main" id="{BF692F12-CC96-41E4-B727-A451C81CC341}"/>
                </a:ext>
              </a:extLst>
            </p:cNvPr>
            <p:cNvPicPr>
              <a:picLocks noChangeAspect="1"/>
            </p:cNvPicPr>
            <p:nvPr/>
          </p:nvPicPr>
          <p:blipFill>
            <a:blip r:embed="rId2"/>
            <a:stretch>
              <a:fillRect/>
            </a:stretch>
          </p:blipFill>
          <p:spPr>
            <a:xfrm>
              <a:off x="1150532" y="1618408"/>
              <a:ext cx="6967374" cy="5187888"/>
            </a:xfrm>
            <a:prstGeom prst="rect">
              <a:avLst/>
            </a:prstGeom>
          </p:spPr>
        </p:pic>
        <p:cxnSp>
          <p:nvCxnSpPr>
            <p:cNvPr id="17" name="Straight Arrow Connector 16">
              <a:extLst>
                <a:ext uri="{FF2B5EF4-FFF2-40B4-BE49-F238E27FC236}">
                  <a16:creationId xmlns:a16="http://schemas.microsoft.com/office/drawing/2014/main" id="{E081693B-B1D8-419B-B6A3-2A05BC32AB29}"/>
                </a:ext>
              </a:extLst>
            </p:cNvPr>
            <p:cNvCxnSpPr>
              <a:cxnSpLocks/>
            </p:cNvCxnSpPr>
            <p:nvPr/>
          </p:nvCxnSpPr>
          <p:spPr bwMode="auto">
            <a:xfrm flipV="1">
              <a:off x="4271783" y="3071798"/>
              <a:ext cx="304800" cy="738202"/>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sp>
          <p:nvSpPr>
            <p:cNvPr id="18" name="TextBox 17">
              <a:extLst>
                <a:ext uri="{FF2B5EF4-FFF2-40B4-BE49-F238E27FC236}">
                  <a16:creationId xmlns:a16="http://schemas.microsoft.com/office/drawing/2014/main" id="{D9D52C27-8888-460E-A2F2-CCA266EF7A44}"/>
                </a:ext>
              </a:extLst>
            </p:cNvPr>
            <p:cNvSpPr txBox="1"/>
            <p:nvPr/>
          </p:nvSpPr>
          <p:spPr>
            <a:xfrm>
              <a:off x="3660364" y="3750688"/>
              <a:ext cx="1200971" cy="461665"/>
            </a:xfrm>
            <a:prstGeom prst="rect">
              <a:avLst/>
            </a:prstGeom>
            <a:noFill/>
          </p:spPr>
          <p:txBody>
            <a:bodyPr wrap="none" rtlCol="0">
              <a:spAutoFit/>
            </a:bodyPr>
            <a:lstStyle/>
            <a:p>
              <a:r>
                <a:rPr lang="en-US" sz="1200" b="1" dirty="0"/>
                <a:t>8GeV </a:t>
              </a:r>
            </a:p>
            <a:p>
              <a:r>
                <a:rPr lang="en-US" sz="1200" b="1" dirty="0"/>
                <a:t>Transfer Line</a:t>
              </a:r>
            </a:p>
          </p:txBody>
        </p:sp>
      </p:grpSp>
      <p:sp>
        <p:nvSpPr>
          <p:cNvPr id="20" name="Rectangle 6">
            <a:extLst>
              <a:ext uri="{FF2B5EF4-FFF2-40B4-BE49-F238E27FC236}">
                <a16:creationId xmlns:a16="http://schemas.microsoft.com/office/drawing/2014/main" id="{F8A43B3A-3E3E-4A1E-A876-ACFD59AC5AED}"/>
              </a:ext>
            </a:extLst>
          </p:cNvPr>
          <p:cNvSpPr>
            <a:spLocks noChangeArrowheads="1"/>
          </p:cNvSpPr>
          <p:nvPr/>
        </p:nvSpPr>
        <p:spPr bwMode="auto">
          <a:xfrm>
            <a:off x="6248400" y="1823025"/>
            <a:ext cx="3032919"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marL="285750" indent="-285750" algn="l">
              <a:buFont typeface="Wingdings" panose="05000000000000000000" pitchFamily="2" charset="2"/>
              <a:buChar char="Ø"/>
            </a:pPr>
            <a:r>
              <a:rPr lang="en-US" altLang="en-US" sz="1400" dirty="0">
                <a:solidFill>
                  <a:srgbClr val="FF0000"/>
                </a:solidFill>
                <a:ea typeface="Tahoma" panose="020B0604030504040204" pitchFamily="34" charset="0"/>
                <a:cs typeface="Tahoma" panose="020B0604030504040204" pitchFamily="34" charset="0"/>
              </a:rPr>
              <a:t> </a:t>
            </a:r>
            <a:r>
              <a:rPr lang="en-US" altLang="en-US" sz="1400" b="1" dirty="0">
                <a:cs typeface="Times New Roman" panose="02020603050405020304" pitchFamily="18" charset="0"/>
              </a:rPr>
              <a:t>Booster</a:t>
            </a:r>
            <a:r>
              <a:rPr lang="en-US" altLang="en-US" sz="1400" dirty="0">
                <a:cs typeface="Times New Roman" panose="02020603050405020304" pitchFamily="18" charset="0"/>
              </a:rPr>
              <a:t> ring is a synchrotron accelerator with a circumference of 474 meters. The Booster consists of a 24-fold period lattice with Brass Plugs in each period. The Booster also consists of several combined function magnets, RF cavities, and BPMs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26">
            <a:extLst>
              <a:ext uri="{FF2B5EF4-FFF2-40B4-BE49-F238E27FC236}">
                <a16:creationId xmlns:a16="http://schemas.microsoft.com/office/drawing/2014/main" id="{91CAA31C-7CAE-4C2A-9E68-9115067EEE10}"/>
              </a:ext>
            </a:extLst>
          </p:cNvPr>
          <p:cNvSpPr>
            <a:spLocks noChangeArrowheads="1"/>
          </p:cNvSpPr>
          <p:nvPr/>
        </p:nvSpPr>
        <p:spPr bwMode="auto">
          <a:xfrm>
            <a:off x="1974850" y="-228600"/>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23" name="Rectangle 1027">
            <a:extLst>
              <a:ext uri="{FF2B5EF4-FFF2-40B4-BE49-F238E27FC236}">
                <a16:creationId xmlns:a16="http://schemas.microsoft.com/office/drawing/2014/main" id="{824B7E56-F084-45FC-AE86-1D9E8D57A95E}"/>
              </a:ext>
            </a:extLst>
          </p:cNvPr>
          <p:cNvSpPr>
            <a:spLocks noChangeArrowheads="1"/>
          </p:cNvSpPr>
          <p:nvPr/>
        </p:nvSpPr>
        <p:spPr bwMode="auto">
          <a:xfrm>
            <a:off x="3008313" y="1204913"/>
            <a:ext cx="9875837"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24" name="Text Box 1028">
            <a:extLst>
              <a:ext uri="{FF2B5EF4-FFF2-40B4-BE49-F238E27FC236}">
                <a16:creationId xmlns:a16="http://schemas.microsoft.com/office/drawing/2014/main" id="{91C95D62-E580-4D22-8C68-22F6F6E9F027}"/>
              </a:ext>
            </a:extLst>
          </p:cNvPr>
          <p:cNvSpPr txBox="1">
            <a:spLocks noChangeArrowheads="1"/>
          </p:cNvSpPr>
          <p:nvPr/>
        </p:nvSpPr>
        <p:spPr bwMode="auto">
          <a:xfrm>
            <a:off x="8442325" y="1562100"/>
            <a:ext cx="14541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2400" b="1">
                <a:solidFill>
                  <a:schemeClr val="bg1"/>
                </a:solidFill>
                <a:latin typeface="HELVETICA" panose="020B0604020202020204" pitchFamily="34" charset="0"/>
              </a:rPr>
              <a:t>Fermilab</a:t>
            </a:r>
            <a:endParaRPr lang="en-US" altLang="en-US" sz="2400" b="1">
              <a:solidFill>
                <a:schemeClr val="bg1"/>
              </a:solidFill>
              <a:latin typeface="HELVETICA" panose="020B0604020202020204" pitchFamily="34" charset="0"/>
            </a:endParaRPr>
          </a:p>
          <a:p>
            <a:pPr algn="l"/>
            <a:endParaRPr lang="en-US" altLang="en-US"/>
          </a:p>
        </p:txBody>
      </p:sp>
      <p:sp>
        <p:nvSpPr>
          <p:cNvPr id="5125" name="Rectangle 1029">
            <a:extLst>
              <a:ext uri="{FF2B5EF4-FFF2-40B4-BE49-F238E27FC236}">
                <a16:creationId xmlns:a16="http://schemas.microsoft.com/office/drawing/2014/main" id="{17763F1A-FC8E-4E33-97C8-FEB3AAE5306A}"/>
              </a:ext>
            </a:extLst>
          </p:cNvPr>
          <p:cNvSpPr>
            <a:spLocks noChangeArrowheads="1"/>
          </p:cNvSpPr>
          <p:nvPr/>
        </p:nvSpPr>
        <p:spPr bwMode="auto">
          <a:xfrm>
            <a:off x="6172200" y="5638800"/>
            <a:ext cx="1279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1400" b="1">
                <a:solidFill>
                  <a:schemeClr val="bg1"/>
                </a:solidFill>
                <a:latin typeface="HELVETICA" panose="020B0604020202020204" pitchFamily="34" charset="0"/>
              </a:rPr>
              <a:t>Main Injector</a:t>
            </a:r>
            <a:endParaRPr lang="en-US" altLang="en-US" sz="1400" b="1">
              <a:solidFill>
                <a:schemeClr val="bg1"/>
              </a:solidFill>
              <a:latin typeface="HELVETICA" panose="020B0604020202020204" pitchFamily="34" charset="0"/>
            </a:endParaRPr>
          </a:p>
        </p:txBody>
      </p:sp>
      <p:sp>
        <p:nvSpPr>
          <p:cNvPr id="5126" name="Rectangle 1030">
            <a:extLst>
              <a:ext uri="{FF2B5EF4-FFF2-40B4-BE49-F238E27FC236}">
                <a16:creationId xmlns:a16="http://schemas.microsoft.com/office/drawing/2014/main" id="{13A0AD8C-08DD-4304-83DC-FEA92988DFED}"/>
              </a:ext>
            </a:extLst>
          </p:cNvPr>
          <p:cNvSpPr>
            <a:spLocks noChangeArrowheads="1"/>
          </p:cNvSpPr>
          <p:nvPr/>
        </p:nvSpPr>
        <p:spPr bwMode="auto">
          <a:xfrm>
            <a:off x="7543800" y="5029200"/>
            <a:ext cx="1174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1800" b="1">
                <a:solidFill>
                  <a:schemeClr val="bg1"/>
                </a:solidFill>
                <a:latin typeface="HELVETICA" panose="020B0604020202020204" pitchFamily="34" charset="0"/>
              </a:rPr>
              <a:t>TeVatron</a:t>
            </a:r>
            <a:endParaRPr lang="en-US" altLang="en-US" sz="1800" b="1">
              <a:solidFill>
                <a:schemeClr val="bg1"/>
              </a:solidFill>
              <a:latin typeface="HELVETICA" panose="020B0604020202020204" pitchFamily="34" charset="0"/>
            </a:endParaRPr>
          </a:p>
        </p:txBody>
      </p:sp>
      <p:sp>
        <p:nvSpPr>
          <p:cNvPr id="5127" name="Text Box 1031">
            <a:extLst>
              <a:ext uri="{FF2B5EF4-FFF2-40B4-BE49-F238E27FC236}">
                <a16:creationId xmlns:a16="http://schemas.microsoft.com/office/drawing/2014/main" id="{CF235EE6-9BCB-4062-8E12-2B13C2E0AACF}"/>
              </a:ext>
            </a:extLst>
          </p:cNvPr>
          <p:cNvSpPr txBox="1">
            <a:spLocks noChangeArrowheads="1"/>
          </p:cNvSpPr>
          <p:nvPr/>
        </p:nvSpPr>
        <p:spPr bwMode="auto">
          <a:xfrm>
            <a:off x="9067800" y="4343400"/>
            <a:ext cx="6492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a:solidFill>
                  <a:schemeClr val="bg1"/>
                </a:solidFill>
              </a:rPr>
              <a:t>C0</a:t>
            </a:r>
          </a:p>
        </p:txBody>
      </p:sp>
      <p:sp>
        <p:nvSpPr>
          <p:cNvPr id="5128" name="Text Box 1032">
            <a:extLst>
              <a:ext uri="{FF2B5EF4-FFF2-40B4-BE49-F238E27FC236}">
                <a16:creationId xmlns:a16="http://schemas.microsoft.com/office/drawing/2014/main" id="{7DB2B3FC-EF94-4A9F-9583-8BBB7EAF63A3}"/>
              </a:ext>
            </a:extLst>
          </p:cNvPr>
          <p:cNvSpPr txBox="1">
            <a:spLocks noChangeArrowheads="1"/>
          </p:cNvSpPr>
          <p:nvPr/>
        </p:nvSpPr>
        <p:spPr bwMode="auto">
          <a:xfrm>
            <a:off x="8686800" y="5867400"/>
            <a:ext cx="6810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dirty="0">
                <a:solidFill>
                  <a:schemeClr val="bg1"/>
                </a:solidFill>
              </a:rPr>
              <a:t>D0</a:t>
            </a:r>
          </a:p>
        </p:txBody>
      </p:sp>
      <p:sp>
        <p:nvSpPr>
          <p:cNvPr id="5129" name="Text Box 1033">
            <a:extLst>
              <a:ext uri="{FF2B5EF4-FFF2-40B4-BE49-F238E27FC236}">
                <a16:creationId xmlns:a16="http://schemas.microsoft.com/office/drawing/2014/main" id="{8F6C6405-89C7-404B-8B45-C26E3AD42B3E}"/>
              </a:ext>
            </a:extLst>
          </p:cNvPr>
          <p:cNvSpPr txBox="1">
            <a:spLocks noChangeArrowheads="1"/>
          </p:cNvSpPr>
          <p:nvPr/>
        </p:nvSpPr>
        <p:spPr bwMode="auto">
          <a:xfrm>
            <a:off x="8077200" y="3657600"/>
            <a:ext cx="8985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a:solidFill>
                  <a:schemeClr val="bg1"/>
                </a:solidFill>
              </a:rPr>
              <a:t>CDF</a:t>
            </a:r>
          </a:p>
        </p:txBody>
      </p:sp>
      <p:sp>
        <p:nvSpPr>
          <p:cNvPr id="5130" name="Rectangle 1034">
            <a:extLst>
              <a:ext uri="{FF2B5EF4-FFF2-40B4-BE49-F238E27FC236}">
                <a16:creationId xmlns:a16="http://schemas.microsoft.com/office/drawing/2014/main" id="{B48D5CE3-3E7E-41A8-A894-9FD10E5FD2C3}"/>
              </a:ext>
            </a:extLst>
          </p:cNvPr>
          <p:cNvSpPr>
            <a:spLocks noChangeArrowheads="1"/>
          </p:cNvSpPr>
          <p:nvPr/>
        </p:nvSpPr>
        <p:spPr bwMode="auto">
          <a:xfrm>
            <a:off x="4260850" y="2576513"/>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1" name="Rectangle 1035">
            <a:extLst>
              <a:ext uri="{FF2B5EF4-FFF2-40B4-BE49-F238E27FC236}">
                <a16:creationId xmlns:a16="http://schemas.microsoft.com/office/drawing/2014/main" id="{9479B2A1-E4C8-428B-B838-4543B62F985B}"/>
              </a:ext>
            </a:extLst>
          </p:cNvPr>
          <p:cNvSpPr>
            <a:spLocks noChangeArrowheads="1"/>
          </p:cNvSpPr>
          <p:nvPr/>
        </p:nvSpPr>
        <p:spPr bwMode="auto">
          <a:xfrm>
            <a:off x="3956050" y="2600325"/>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2" name="Text Box 1036">
            <a:extLst>
              <a:ext uri="{FF2B5EF4-FFF2-40B4-BE49-F238E27FC236}">
                <a16:creationId xmlns:a16="http://schemas.microsoft.com/office/drawing/2014/main" id="{6F8C1CB7-3753-4B36-B7D7-2F67BB20C120}"/>
              </a:ext>
            </a:extLst>
          </p:cNvPr>
          <p:cNvSpPr txBox="1">
            <a:spLocks noChangeArrowheads="1"/>
          </p:cNvSpPr>
          <p:nvPr/>
        </p:nvSpPr>
        <p:spPr bwMode="auto">
          <a:xfrm>
            <a:off x="2153264" y="770841"/>
            <a:ext cx="42370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just"/>
            <a:r>
              <a:rPr lang="en-US" altLang="en-US" sz="2400" dirty="0">
                <a:solidFill>
                  <a:schemeClr val="accent2"/>
                </a:solidFill>
                <a:cs typeface="Times New Roman" panose="02020603050405020304" pitchFamily="18" charset="0"/>
              </a:rPr>
              <a:t>Fermilab Accelerator Complex</a:t>
            </a:r>
            <a:endParaRPr lang="en-US" altLang="en-US" sz="2800" dirty="0">
              <a:solidFill>
                <a:schemeClr val="accent2"/>
              </a:solidFill>
              <a:cs typeface="Times New Roman" panose="02020603050405020304" pitchFamily="18" charset="0"/>
            </a:endParaRPr>
          </a:p>
        </p:txBody>
      </p:sp>
      <p:sp>
        <p:nvSpPr>
          <p:cNvPr id="5133" name="Rectangle 1037">
            <a:extLst>
              <a:ext uri="{FF2B5EF4-FFF2-40B4-BE49-F238E27FC236}">
                <a16:creationId xmlns:a16="http://schemas.microsoft.com/office/drawing/2014/main" id="{937A2AC6-BF4F-4492-A212-E105F9059F39}"/>
              </a:ext>
            </a:extLst>
          </p:cNvPr>
          <p:cNvSpPr>
            <a:spLocks noChangeArrowheads="1"/>
          </p:cNvSpPr>
          <p:nvPr/>
        </p:nvSpPr>
        <p:spPr bwMode="auto">
          <a:xfrm>
            <a:off x="2970213" y="1952625"/>
            <a:ext cx="9875837"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4" name="Rectangle 1039">
            <a:extLst>
              <a:ext uri="{FF2B5EF4-FFF2-40B4-BE49-F238E27FC236}">
                <a16:creationId xmlns:a16="http://schemas.microsoft.com/office/drawing/2014/main" id="{2740BF51-ACAF-492B-AE83-5DDE8ECC4B28}"/>
              </a:ext>
            </a:extLst>
          </p:cNvPr>
          <p:cNvSpPr>
            <a:spLocks noChangeArrowheads="1"/>
          </p:cNvSpPr>
          <p:nvPr/>
        </p:nvSpPr>
        <p:spPr bwMode="auto">
          <a:xfrm>
            <a:off x="3213100" y="2209800"/>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grpSp>
        <p:nvGrpSpPr>
          <p:cNvPr id="4" name="Group 3">
            <a:extLst>
              <a:ext uri="{FF2B5EF4-FFF2-40B4-BE49-F238E27FC236}">
                <a16:creationId xmlns:a16="http://schemas.microsoft.com/office/drawing/2014/main" id="{D75D33F1-9F8B-41F9-9298-6302F9B378E5}"/>
              </a:ext>
            </a:extLst>
          </p:cNvPr>
          <p:cNvGrpSpPr/>
          <p:nvPr/>
        </p:nvGrpSpPr>
        <p:grpSpPr>
          <a:xfrm>
            <a:off x="391395" y="1734729"/>
            <a:ext cx="6172200" cy="4883084"/>
            <a:chOff x="1068352" y="1582769"/>
            <a:chExt cx="6967374" cy="5187888"/>
          </a:xfrm>
        </p:grpSpPr>
        <p:pic>
          <p:nvPicPr>
            <p:cNvPr id="3" name="Picture 2">
              <a:extLst>
                <a:ext uri="{FF2B5EF4-FFF2-40B4-BE49-F238E27FC236}">
                  <a16:creationId xmlns:a16="http://schemas.microsoft.com/office/drawing/2014/main" id="{BF692F12-CC96-41E4-B727-A451C81CC341}"/>
                </a:ext>
              </a:extLst>
            </p:cNvPr>
            <p:cNvPicPr>
              <a:picLocks noChangeAspect="1"/>
            </p:cNvPicPr>
            <p:nvPr/>
          </p:nvPicPr>
          <p:blipFill>
            <a:blip r:embed="rId2"/>
            <a:stretch>
              <a:fillRect/>
            </a:stretch>
          </p:blipFill>
          <p:spPr>
            <a:xfrm>
              <a:off x="1068352" y="1582769"/>
              <a:ext cx="6967374" cy="5187888"/>
            </a:xfrm>
            <a:prstGeom prst="rect">
              <a:avLst/>
            </a:prstGeom>
          </p:spPr>
        </p:pic>
        <p:cxnSp>
          <p:nvCxnSpPr>
            <p:cNvPr id="17" name="Straight Arrow Connector 16">
              <a:extLst>
                <a:ext uri="{FF2B5EF4-FFF2-40B4-BE49-F238E27FC236}">
                  <a16:creationId xmlns:a16="http://schemas.microsoft.com/office/drawing/2014/main" id="{E081693B-B1D8-419B-B6A3-2A05BC32AB29}"/>
                </a:ext>
              </a:extLst>
            </p:cNvPr>
            <p:cNvCxnSpPr>
              <a:cxnSpLocks/>
            </p:cNvCxnSpPr>
            <p:nvPr/>
          </p:nvCxnSpPr>
          <p:spPr bwMode="auto">
            <a:xfrm flipV="1">
              <a:off x="4271783" y="3071798"/>
              <a:ext cx="304800" cy="738202"/>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sp>
          <p:nvSpPr>
            <p:cNvPr id="18" name="TextBox 17">
              <a:extLst>
                <a:ext uri="{FF2B5EF4-FFF2-40B4-BE49-F238E27FC236}">
                  <a16:creationId xmlns:a16="http://schemas.microsoft.com/office/drawing/2014/main" id="{D9D52C27-8888-460E-A2F2-CCA266EF7A44}"/>
                </a:ext>
              </a:extLst>
            </p:cNvPr>
            <p:cNvSpPr txBox="1"/>
            <p:nvPr/>
          </p:nvSpPr>
          <p:spPr>
            <a:xfrm>
              <a:off x="3660364" y="3750688"/>
              <a:ext cx="1200971" cy="461665"/>
            </a:xfrm>
            <a:prstGeom prst="rect">
              <a:avLst/>
            </a:prstGeom>
            <a:noFill/>
          </p:spPr>
          <p:txBody>
            <a:bodyPr wrap="none" rtlCol="0">
              <a:spAutoFit/>
            </a:bodyPr>
            <a:lstStyle/>
            <a:p>
              <a:r>
                <a:rPr lang="en-US" sz="1200" b="1" dirty="0"/>
                <a:t>8GeV </a:t>
              </a:r>
            </a:p>
            <a:p>
              <a:r>
                <a:rPr lang="en-US" sz="1200" b="1" dirty="0"/>
                <a:t>Transfer Line</a:t>
              </a:r>
            </a:p>
          </p:txBody>
        </p:sp>
      </p:grpSp>
      <p:sp>
        <p:nvSpPr>
          <p:cNvPr id="20" name="Rectangle 6">
            <a:extLst>
              <a:ext uri="{FF2B5EF4-FFF2-40B4-BE49-F238E27FC236}">
                <a16:creationId xmlns:a16="http://schemas.microsoft.com/office/drawing/2014/main" id="{80B19213-738B-474E-8EB2-F18CF1E451D5}"/>
              </a:ext>
            </a:extLst>
          </p:cNvPr>
          <p:cNvSpPr>
            <a:spLocks noChangeArrowheads="1"/>
          </p:cNvSpPr>
          <p:nvPr/>
        </p:nvSpPr>
        <p:spPr bwMode="auto">
          <a:xfrm>
            <a:off x="5997424" y="1828800"/>
            <a:ext cx="3070375"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marL="285750" indent="-285750" algn="l">
              <a:buFont typeface="Wingdings" panose="05000000000000000000" pitchFamily="2" charset="2"/>
              <a:buChar char="Ø"/>
            </a:pPr>
            <a:r>
              <a:rPr lang="en-US" altLang="en-US" sz="1400" b="1" dirty="0">
                <a:solidFill>
                  <a:srgbClr val="FF0000"/>
                </a:solidFill>
                <a:cs typeface="Times New Roman" panose="02020603050405020304" pitchFamily="18" charset="0"/>
              </a:rPr>
              <a:t> </a:t>
            </a:r>
            <a:r>
              <a:rPr lang="en-US" altLang="en-US" sz="1400" b="1" dirty="0">
                <a:cs typeface="Times New Roman" panose="02020603050405020304" pitchFamily="18" charset="0"/>
              </a:rPr>
              <a:t>Recycler </a:t>
            </a:r>
            <a:r>
              <a:rPr lang="en-US" altLang="en-US" sz="1400" dirty="0">
                <a:cs typeface="Times New Roman" panose="02020603050405020304" pitchFamily="18" charset="0"/>
              </a:rPr>
              <a:t>is a 3.3 km 8 GeV storage ring made from several permanent magnets. </a:t>
            </a:r>
          </a:p>
          <a:p>
            <a:pPr algn="l"/>
            <a:endParaRPr lang="en-US" altLang="en-US" sz="1400" dirty="0">
              <a:cs typeface="Times New Roman" panose="02020603050405020304" pitchFamily="18" charset="0"/>
            </a:endParaRPr>
          </a:p>
          <a:p>
            <a:pPr marL="285750" indent="-285750" algn="l">
              <a:buFont typeface="Wingdings" panose="05000000000000000000" pitchFamily="2" charset="2"/>
              <a:buChar char="Ø"/>
            </a:pPr>
            <a:r>
              <a:rPr lang="en-US" altLang="en-US" sz="1400" b="1" dirty="0">
                <a:solidFill>
                  <a:srgbClr val="FF0000"/>
                </a:solidFill>
                <a:cs typeface="Times New Roman" panose="02020603050405020304" pitchFamily="18" charset="0"/>
              </a:rPr>
              <a:t> </a:t>
            </a:r>
            <a:r>
              <a:rPr lang="en-US" altLang="en-US" sz="1400" b="1" dirty="0">
                <a:cs typeface="Times New Roman" panose="02020603050405020304" pitchFamily="18" charset="0"/>
              </a:rPr>
              <a:t>Main Injector </a:t>
            </a:r>
            <a:r>
              <a:rPr lang="en-US" altLang="en-US" sz="1400" dirty="0">
                <a:cs typeface="Times New Roman" panose="02020603050405020304" pitchFamily="18" charset="0"/>
              </a:rPr>
              <a:t>is situated directly below the Recycler in the same tunnel. It is 3.3 km in circumference and ramps up proton beam from the Recycler from 8GeV to 120GeV. The world’s highest-intensity neutrino beams are generated from these proton beams. Main Injector consists of several dipoles and quadrupoles magnets and the</a:t>
            </a:r>
          </a:p>
        </p:txBody>
      </p:sp>
    </p:spTree>
    <p:extLst>
      <p:ext uri="{BB962C8B-B14F-4D97-AF65-F5344CB8AC3E}">
        <p14:creationId xmlns:p14="http://schemas.microsoft.com/office/powerpoint/2010/main" val="9958821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26">
            <a:extLst>
              <a:ext uri="{FF2B5EF4-FFF2-40B4-BE49-F238E27FC236}">
                <a16:creationId xmlns:a16="http://schemas.microsoft.com/office/drawing/2014/main" id="{91CAA31C-7CAE-4C2A-9E68-9115067EEE10}"/>
              </a:ext>
            </a:extLst>
          </p:cNvPr>
          <p:cNvSpPr>
            <a:spLocks noChangeArrowheads="1"/>
          </p:cNvSpPr>
          <p:nvPr/>
        </p:nvSpPr>
        <p:spPr bwMode="auto">
          <a:xfrm>
            <a:off x="1974850" y="-228600"/>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23" name="Rectangle 1027">
            <a:extLst>
              <a:ext uri="{FF2B5EF4-FFF2-40B4-BE49-F238E27FC236}">
                <a16:creationId xmlns:a16="http://schemas.microsoft.com/office/drawing/2014/main" id="{824B7E56-F084-45FC-AE86-1D9E8D57A95E}"/>
              </a:ext>
            </a:extLst>
          </p:cNvPr>
          <p:cNvSpPr>
            <a:spLocks noChangeArrowheads="1"/>
          </p:cNvSpPr>
          <p:nvPr/>
        </p:nvSpPr>
        <p:spPr bwMode="auto">
          <a:xfrm>
            <a:off x="3008313" y="1204913"/>
            <a:ext cx="9875837"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24" name="Text Box 1028">
            <a:extLst>
              <a:ext uri="{FF2B5EF4-FFF2-40B4-BE49-F238E27FC236}">
                <a16:creationId xmlns:a16="http://schemas.microsoft.com/office/drawing/2014/main" id="{91C95D62-E580-4D22-8C68-22F6F6E9F027}"/>
              </a:ext>
            </a:extLst>
          </p:cNvPr>
          <p:cNvSpPr txBox="1">
            <a:spLocks noChangeArrowheads="1"/>
          </p:cNvSpPr>
          <p:nvPr/>
        </p:nvSpPr>
        <p:spPr bwMode="auto">
          <a:xfrm>
            <a:off x="8442325" y="1562100"/>
            <a:ext cx="14541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2400" b="1">
                <a:solidFill>
                  <a:schemeClr val="bg1"/>
                </a:solidFill>
                <a:latin typeface="HELVETICA" panose="020B0604020202020204" pitchFamily="34" charset="0"/>
              </a:rPr>
              <a:t>Fermilab</a:t>
            </a:r>
            <a:endParaRPr lang="en-US" altLang="en-US" sz="2400" b="1">
              <a:solidFill>
                <a:schemeClr val="bg1"/>
              </a:solidFill>
              <a:latin typeface="HELVETICA" panose="020B0604020202020204" pitchFamily="34" charset="0"/>
            </a:endParaRPr>
          </a:p>
          <a:p>
            <a:pPr algn="l"/>
            <a:endParaRPr lang="en-US" altLang="en-US"/>
          </a:p>
        </p:txBody>
      </p:sp>
      <p:sp>
        <p:nvSpPr>
          <p:cNvPr id="5125" name="Rectangle 1029">
            <a:extLst>
              <a:ext uri="{FF2B5EF4-FFF2-40B4-BE49-F238E27FC236}">
                <a16:creationId xmlns:a16="http://schemas.microsoft.com/office/drawing/2014/main" id="{17763F1A-FC8E-4E33-97C8-FEB3AAE5306A}"/>
              </a:ext>
            </a:extLst>
          </p:cNvPr>
          <p:cNvSpPr>
            <a:spLocks noChangeArrowheads="1"/>
          </p:cNvSpPr>
          <p:nvPr/>
        </p:nvSpPr>
        <p:spPr bwMode="auto">
          <a:xfrm>
            <a:off x="6172200" y="5638800"/>
            <a:ext cx="1279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1400" b="1">
                <a:solidFill>
                  <a:schemeClr val="bg1"/>
                </a:solidFill>
                <a:latin typeface="HELVETICA" panose="020B0604020202020204" pitchFamily="34" charset="0"/>
              </a:rPr>
              <a:t>Main Injector</a:t>
            </a:r>
            <a:endParaRPr lang="en-US" altLang="en-US" sz="1400" b="1">
              <a:solidFill>
                <a:schemeClr val="bg1"/>
              </a:solidFill>
              <a:latin typeface="HELVETICA" panose="020B0604020202020204" pitchFamily="34" charset="0"/>
            </a:endParaRPr>
          </a:p>
        </p:txBody>
      </p:sp>
      <p:sp>
        <p:nvSpPr>
          <p:cNvPr id="5126" name="Rectangle 1030">
            <a:extLst>
              <a:ext uri="{FF2B5EF4-FFF2-40B4-BE49-F238E27FC236}">
                <a16:creationId xmlns:a16="http://schemas.microsoft.com/office/drawing/2014/main" id="{13A0AD8C-08DD-4304-83DC-FEA92988DFED}"/>
              </a:ext>
            </a:extLst>
          </p:cNvPr>
          <p:cNvSpPr>
            <a:spLocks noChangeArrowheads="1"/>
          </p:cNvSpPr>
          <p:nvPr/>
        </p:nvSpPr>
        <p:spPr bwMode="auto">
          <a:xfrm>
            <a:off x="7543800" y="5029200"/>
            <a:ext cx="1174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1800" b="1">
                <a:solidFill>
                  <a:schemeClr val="bg1"/>
                </a:solidFill>
                <a:latin typeface="HELVETICA" panose="020B0604020202020204" pitchFamily="34" charset="0"/>
              </a:rPr>
              <a:t>TeVatron</a:t>
            </a:r>
            <a:endParaRPr lang="en-US" altLang="en-US" sz="1800" b="1">
              <a:solidFill>
                <a:schemeClr val="bg1"/>
              </a:solidFill>
              <a:latin typeface="HELVETICA" panose="020B0604020202020204" pitchFamily="34" charset="0"/>
            </a:endParaRPr>
          </a:p>
        </p:txBody>
      </p:sp>
      <p:sp>
        <p:nvSpPr>
          <p:cNvPr id="5127" name="Text Box 1031">
            <a:extLst>
              <a:ext uri="{FF2B5EF4-FFF2-40B4-BE49-F238E27FC236}">
                <a16:creationId xmlns:a16="http://schemas.microsoft.com/office/drawing/2014/main" id="{CF235EE6-9BCB-4062-8E12-2B13C2E0AACF}"/>
              </a:ext>
            </a:extLst>
          </p:cNvPr>
          <p:cNvSpPr txBox="1">
            <a:spLocks noChangeArrowheads="1"/>
          </p:cNvSpPr>
          <p:nvPr/>
        </p:nvSpPr>
        <p:spPr bwMode="auto">
          <a:xfrm>
            <a:off x="9067800" y="4343400"/>
            <a:ext cx="6492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a:solidFill>
                  <a:schemeClr val="bg1"/>
                </a:solidFill>
              </a:rPr>
              <a:t>C0</a:t>
            </a:r>
          </a:p>
        </p:txBody>
      </p:sp>
      <p:sp>
        <p:nvSpPr>
          <p:cNvPr id="5128" name="Text Box 1032">
            <a:extLst>
              <a:ext uri="{FF2B5EF4-FFF2-40B4-BE49-F238E27FC236}">
                <a16:creationId xmlns:a16="http://schemas.microsoft.com/office/drawing/2014/main" id="{7DB2B3FC-EF94-4A9F-9583-8BBB7EAF63A3}"/>
              </a:ext>
            </a:extLst>
          </p:cNvPr>
          <p:cNvSpPr txBox="1">
            <a:spLocks noChangeArrowheads="1"/>
          </p:cNvSpPr>
          <p:nvPr/>
        </p:nvSpPr>
        <p:spPr bwMode="auto">
          <a:xfrm>
            <a:off x="8686800" y="5867400"/>
            <a:ext cx="6810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dirty="0">
                <a:solidFill>
                  <a:schemeClr val="bg1"/>
                </a:solidFill>
              </a:rPr>
              <a:t>D0</a:t>
            </a:r>
          </a:p>
        </p:txBody>
      </p:sp>
      <p:sp>
        <p:nvSpPr>
          <p:cNvPr id="5129" name="Text Box 1033">
            <a:extLst>
              <a:ext uri="{FF2B5EF4-FFF2-40B4-BE49-F238E27FC236}">
                <a16:creationId xmlns:a16="http://schemas.microsoft.com/office/drawing/2014/main" id="{8F6C6405-89C7-404B-8B45-C26E3AD42B3E}"/>
              </a:ext>
            </a:extLst>
          </p:cNvPr>
          <p:cNvSpPr txBox="1">
            <a:spLocks noChangeArrowheads="1"/>
          </p:cNvSpPr>
          <p:nvPr/>
        </p:nvSpPr>
        <p:spPr bwMode="auto">
          <a:xfrm>
            <a:off x="8077200" y="3657600"/>
            <a:ext cx="8985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a:solidFill>
                  <a:schemeClr val="bg1"/>
                </a:solidFill>
              </a:rPr>
              <a:t>CDF</a:t>
            </a:r>
          </a:p>
        </p:txBody>
      </p:sp>
      <p:sp>
        <p:nvSpPr>
          <p:cNvPr id="5130" name="Rectangle 1034">
            <a:extLst>
              <a:ext uri="{FF2B5EF4-FFF2-40B4-BE49-F238E27FC236}">
                <a16:creationId xmlns:a16="http://schemas.microsoft.com/office/drawing/2014/main" id="{B48D5CE3-3E7E-41A8-A894-9FD10E5FD2C3}"/>
              </a:ext>
            </a:extLst>
          </p:cNvPr>
          <p:cNvSpPr>
            <a:spLocks noChangeArrowheads="1"/>
          </p:cNvSpPr>
          <p:nvPr/>
        </p:nvSpPr>
        <p:spPr bwMode="auto">
          <a:xfrm>
            <a:off x="4260850" y="2576513"/>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1" name="Rectangle 1035">
            <a:extLst>
              <a:ext uri="{FF2B5EF4-FFF2-40B4-BE49-F238E27FC236}">
                <a16:creationId xmlns:a16="http://schemas.microsoft.com/office/drawing/2014/main" id="{9479B2A1-E4C8-428B-B838-4543B62F985B}"/>
              </a:ext>
            </a:extLst>
          </p:cNvPr>
          <p:cNvSpPr>
            <a:spLocks noChangeArrowheads="1"/>
          </p:cNvSpPr>
          <p:nvPr/>
        </p:nvSpPr>
        <p:spPr bwMode="auto">
          <a:xfrm>
            <a:off x="3956050" y="2600325"/>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2" name="Text Box 1036">
            <a:extLst>
              <a:ext uri="{FF2B5EF4-FFF2-40B4-BE49-F238E27FC236}">
                <a16:creationId xmlns:a16="http://schemas.microsoft.com/office/drawing/2014/main" id="{6F8C1CB7-3753-4B36-B7D7-2F67BB20C120}"/>
              </a:ext>
            </a:extLst>
          </p:cNvPr>
          <p:cNvSpPr txBox="1">
            <a:spLocks noChangeArrowheads="1"/>
          </p:cNvSpPr>
          <p:nvPr/>
        </p:nvSpPr>
        <p:spPr bwMode="auto">
          <a:xfrm>
            <a:off x="2153264" y="770841"/>
            <a:ext cx="42370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just"/>
            <a:r>
              <a:rPr lang="en-US" altLang="en-US" sz="2400" dirty="0">
                <a:solidFill>
                  <a:schemeClr val="accent2"/>
                </a:solidFill>
                <a:cs typeface="Times New Roman" panose="02020603050405020304" pitchFamily="18" charset="0"/>
              </a:rPr>
              <a:t>Fermilab Accelerator Complex</a:t>
            </a:r>
            <a:endParaRPr lang="en-US" altLang="en-US" sz="2800" dirty="0">
              <a:solidFill>
                <a:schemeClr val="accent2"/>
              </a:solidFill>
              <a:cs typeface="Times New Roman" panose="02020603050405020304" pitchFamily="18" charset="0"/>
            </a:endParaRPr>
          </a:p>
        </p:txBody>
      </p:sp>
      <p:sp>
        <p:nvSpPr>
          <p:cNvPr id="5133" name="Rectangle 1037">
            <a:extLst>
              <a:ext uri="{FF2B5EF4-FFF2-40B4-BE49-F238E27FC236}">
                <a16:creationId xmlns:a16="http://schemas.microsoft.com/office/drawing/2014/main" id="{937A2AC6-BF4F-4492-A212-E105F9059F39}"/>
              </a:ext>
            </a:extLst>
          </p:cNvPr>
          <p:cNvSpPr>
            <a:spLocks noChangeArrowheads="1"/>
          </p:cNvSpPr>
          <p:nvPr/>
        </p:nvSpPr>
        <p:spPr bwMode="auto">
          <a:xfrm>
            <a:off x="2970213" y="1952625"/>
            <a:ext cx="9875837"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4" name="Rectangle 1039">
            <a:extLst>
              <a:ext uri="{FF2B5EF4-FFF2-40B4-BE49-F238E27FC236}">
                <a16:creationId xmlns:a16="http://schemas.microsoft.com/office/drawing/2014/main" id="{2740BF51-ACAF-492B-AE83-5DDE8ECC4B28}"/>
              </a:ext>
            </a:extLst>
          </p:cNvPr>
          <p:cNvSpPr>
            <a:spLocks noChangeArrowheads="1"/>
          </p:cNvSpPr>
          <p:nvPr/>
        </p:nvSpPr>
        <p:spPr bwMode="auto">
          <a:xfrm>
            <a:off x="3213100" y="2209800"/>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grpSp>
        <p:nvGrpSpPr>
          <p:cNvPr id="4" name="Group 3">
            <a:extLst>
              <a:ext uri="{FF2B5EF4-FFF2-40B4-BE49-F238E27FC236}">
                <a16:creationId xmlns:a16="http://schemas.microsoft.com/office/drawing/2014/main" id="{D75D33F1-9F8B-41F9-9298-6302F9B378E5}"/>
              </a:ext>
            </a:extLst>
          </p:cNvPr>
          <p:cNvGrpSpPr/>
          <p:nvPr/>
        </p:nvGrpSpPr>
        <p:grpSpPr>
          <a:xfrm>
            <a:off x="778727" y="1705564"/>
            <a:ext cx="5364160" cy="3904072"/>
            <a:chOff x="1068352" y="1582769"/>
            <a:chExt cx="6967374" cy="5187888"/>
          </a:xfrm>
        </p:grpSpPr>
        <p:pic>
          <p:nvPicPr>
            <p:cNvPr id="3" name="Picture 2">
              <a:extLst>
                <a:ext uri="{FF2B5EF4-FFF2-40B4-BE49-F238E27FC236}">
                  <a16:creationId xmlns:a16="http://schemas.microsoft.com/office/drawing/2014/main" id="{BF692F12-CC96-41E4-B727-A451C81CC341}"/>
                </a:ext>
              </a:extLst>
            </p:cNvPr>
            <p:cNvPicPr>
              <a:picLocks noChangeAspect="1"/>
            </p:cNvPicPr>
            <p:nvPr/>
          </p:nvPicPr>
          <p:blipFill>
            <a:blip r:embed="rId2"/>
            <a:stretch>
              <a:fillRect/>
            </a:stretch>
          </p:blipFill>
          <p:spPr>
            <a:xfrm>
              <a:off x="1068352" y="1582769"/>
              <a:ext cx="6967374" cy="5187888"/>
            </a:xfrm>
            <a:prstGeom prst="rect">
              <a:avLst/>
            </a:prstGeom>
          </p:spPr>
        </p:pic>
        <p:cxnSp>
          <p:nvCxnSpPr>
            <p:cNvPr id="17" name="Straight Arrow Connector 16">
              <a:extLst>
                <a:ext uri="{FF2B5EF4-FFF2-40B4-BE49-F238E27FC236}">
                  <a16:creationId xmlns:a16="http://schemas.microsoft.com/office/drawing/2014/main" id="{E081693B-B1D8-419B-B6A3-2A05BC32AB29}"/>
                </a:ext>
              </a:extLst>
            </p:cNvPr>
            <p:cNvCxnSpPr>
              <a:cxnSpLocks/>
            </p:cNvCxnSpPr>
            <p:nvPr/>
          </p:nvCxnSpPr>
          <p:spPr bwMode="auto">
            <a:xfrm flipV="1">
              <a:off x="4271783" y="3071798"/>
              <a:ext cx="304800" cy="738202"/>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sp>
          <p:nvSpPr>
            <p:cNvPr id="18" name="TextBox 17">
              <a:extLst>
                <a:ext uri="{FF2B5EF4-FFF2-40B4-BE49-F238E27FC236}">
                  <a16:creationId xmlns:a16="http://schemas.microsoft.com/office/drawing/2014/main" id="{D9D52C27-8888-460E-A2F2-CCA266EF7A44}"/>
                </a:ext>
              </a:extLst>
            </p:cNvPr>
            <p:cNvSpPr txBox="1"/>
            <p:nvPr/>
          </p:nvSpPr>
          <p:spPr>
            <a:xfrm>
              <a:off x="3660364" y="3750688"/>
              <a:ext cx="1200971" cy="461665"/>
            </a:xfrm>
            <a:prstGeom prst="rect">
              <a:avLst/>
            </a:prstGeom>
            <a:noFill/>
          </p:spPr>
          <p:txBody>
            <a:bodyPr wrap="none" rtlCol="0">
              <a:spAutoFit/>
            </a:bodyPr>
            <a:lstStyle/>
            <a:p>
              <a:r>
                <a:rPr lang="en-US" sz="1200" b="1" dirty="0"/>
                <a:t>8GeV </a:t>
              </a:r>
            </a:p>
            <a:p>
              <a:r>
                <a:rPr lang="en-US" sz="1200" b="1" dirty="0"/>
                <a:t>Transfer Line</a:t>
              </a:r>
            </a:p>
          </p:txBody>
        </p:sp>
      </p:grpSp>
      <p:sp>
        <p:nvSpPr>
          <p:cNvPr id="20" name="Rectangle 6">
            <a:extLst>
              <a:ext uri="{FF2B5EF4-FFF2-40B4-BE49-F238E27FC236}">
                <a16:creationId xmlns:a16="http://schemas.microsoft.com/office/drawing/2014/main" id="{80B19213-738B-474E-8EB2-F18CF1E451D5}"/>
              </a:ext>
            </a:extLst>
          </p:cNvPr>
          <p:cNvSpPr>
            <a:spLocks noChangeArrowheads="1"/>
          </p:cNvSpPr>
          <p:nvPr/>
        </p:nvSpPr>
        <p:spPr bwMode="auto">
          <a:xfrm>
            <a:off x="6134744" y="1818144"/>
            <a:ext cx="3070375"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marL="285750" indent="-285750" algn="l">
              <a:buFont typeface="Wingdings" panose="05000000000000000000" pitchFamily="2" charset="2"/>
              <a:buChar char="Ø"/>
            </a:pPr>
            <a:r>
              <a:rPr lang="en-US" altLang="en-US" sz="1400" dirty="0">
                <a:solidFill>
                  <a:srgbClr val="FF0000"/>
                </a:solidFill>
                <a:ea typeface="Tahoma" panose="020B0604030504040204" pitchFamily="34" charset="0"/>
                <a:cs typeface="Tahoma" panose="020B0604030504040204" pitchFamily="34" charset="0"/>
              </a:rPr>
              <a:t> </a:t>
            </a:r>
            <a:r>
              <a:rPr lang="en-US" altLang="en-US" sz="1400" b="1" dirty="0">
                <a:ea typeface="Tahoma" panose="020B0604030504040204" pitchFamily="34" charset="0"/>
                <a:cs typeface="Tahoma" panose="020B0604030504040204" pitchFamily="34" charset="0"/>
              </a:rPr>
              <a:t>8-GeV</a:t>
            </a:r>
            <a:r>
              <a:rPr lang="en-US" altLang="en-US" sz="1400" dirty="0">
                <a:ea typeface="Tahoma" panose="020B0604030504040204" pitchFamily="34" charset="0"/>
                <a:cs typeface="Tahoma" panose="020B0604030504040204" pitchFamily="34" charset="0"/>
              </a:rPr>
              <a:t> transfer line from Booster to the Fermilab Main Injector is 764 meters long. The 8GeV tunnel is connected to both Main Injector and Booster tunnels. 8GeV beamline consists of several permanent magnets. conventional dipoles, quadrupoles, Multiwires Profile Monitors and Beam Position Monitors. 8-GeV transfers protons to the Recycler. </a:t>
            </a:r>
          </a:p>
        </p:txBody>
      </p:sp>
    </p:spTree>
    <p:extLst>
      <p:ext uri="{BB962C8B-B14F-4D97-AF65-F5344CB8AC3E}">
        <p14:creationId xmlns:p14="http://schemas.microsoft.com/office/powerpoint/2010/main" val="25046443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F982686D-BA27-4261-A3BE-B6B774855107}"/>
              </a:ext>
            </a:extLst>
          </p:cNvPr>
          <p:cNvSpPr>
            <a:spLocks noChangeArrowheads="1"/>
          </p:cNvSpPr>
          <p:nvPr/>
        </p:nvSpPr>
        <p:spPr bwMode="auto">
          <a:xfrm>
            <a:off x="1974850" y="-228600"/>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20484" name="Rectangle 6">
            <a:extLst>
              <a:ext uri="{FF2B5EF4-FFF2-40B4-BE49-F238E27FC236}">
                <a16:creationId xmlns:a16="http://schemas.microsoft.com/office/drawing/2014/main" id="{2CAFB40E-2A91-4C44-8C57-96AC0172F55C}"/>
              </a:ext>
            </a:extLst>
          </p:cNvPr>
          <p:cNvSpPr>
            <a:spLocks noChangeArrowheads="1"/>
          </p:cNvSpPr>
          <p:nvPr/>
        </p:nvSpPr>
        <p:spPr bwMode="auto">
          <a:xfrm>
            <a:off x="670719" y="5111880"/>
            <a:ext cx="830580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marL="285750" indent="-285750" algn="just">
              <a:buFont typeface="Wingdings" panose="05000000000000000000" pitchFamily="2" charset="2"/>
              <a:buChar char="Ø"/>
            </a:pPr>
            <a:r>
              <a:rPr lang="en-US" altLang="en-US" sz="1400" dirty="0">
                <a:solidFill>
                  <a:srgbClr val="FF0000"/>
                </a:solidFill>
                <a:ea typeface="Tahoma" panose="020B0604030504040204" pitchFamily="34" charset="0"/>
                <a:cs typeface="Tahoma" panose="020B0604030504040204" pitchFamily="34" charset="0"/>
              </a:rPr>
              <a:t> </a:t>
            </a:r>
            <a:r>
              <a:rPr lang="en-US" altLang="en-US" sz="1400" dirty="0">
                <a:ea typeface="Tahoma" panose="020B0604030504040204" pitchFamily="34" charset="0"/>
                <a:cs typeface="Tahoma" panose="020B0604030504040204" pitchFamily="34" charset="0"/>
              </a:rPr>
              <a:t>New </a:t>
            </a:r>
            <a:r>
              <a:rPr lang="en-US" altLang="en-US" sz="1400" dirty="0">
                <a:cs typeface="Times New Roman" panose="02020603050405020304" pitchFamily="18" charset="0"/>
              </a:rPr>
              <a:t>PIP-II (Proton Improvement Plan II) will replace the existing 400 MeV normal-conducting Linac with a modern 800 MeV superconducting RF based linear accelerator (PIP-II Linac). </a:t>
            </a:r>
          </a:p>
          <a:p>
            <a:pPr algn="just"/>
            <a:endParaRPr lang="en-US" altLang="en-US" sz="1400" dirty="0">
              <a:cs typeface="Times New Roman" panose="02020603050405020304" pitchFamily="18" charset="0"/>
            </a:endParaRPr>
          </a:p>
          <a:p>
            <a:pPr marL="285750" indent="-285750" algn="just">
              <a:buFont typeface="Wingdings" panose="05000000000000000000" pitchFamily="2" charset="2"/>
              <a:buChar char="Ø"/>
            </a:pPr>
            <a:r>
              <a:rPr lang="en-US" altLang="en-US" sz="1400" dirty="0">
                <a:solidFill>
                  <a:srgbClr val="FF0000"/>
                </a:solidFill>
                <a:ea typeface="Tahoma" panose="020B0604030504040204" pitchFamily="34" charset="0"/>
                <a:cs typeface="Tahoma" panose="020B0604030504040204" pitchFamily="34" charset="0"/>
              </a:rPr>
              <a:t> </a:t>
            </a:r>
            <a:r>
              <a:rPr lang="en-US" altLang="en-US" sz="1400" dirty="0">
                <a:cs typeface="Times New Roman" panose="02020603050405020304" pitchFamily="18" charset="0"/>
              </a:rPr>
              <a:t>The 800 MeV PIP-II Linac will use superconducting RF accelerating cavities at three different frequencies. Beam focusing is provided by quadrupoles and solenoids</a:t>
            </a:r>
          </a:p>
        </p:txBody>
      </p:sp>
      <p:sp>
        <p:nvSpPr>
          <p:cNvPr id="13" name="Text Box 1036">
            <a:extLst>
              <a:ext uri="{FF2B5EF4-FFF2-40B4-BE49-F238E27FC236}">
                <a16:creationId xmlns:a16="http://schemas.microsoft.com/office/drawing/2014/main" id="{091E4D9C-ECB7-4C05-9BE3-0BC7F0835E43}"/>
              </a:ext>
            </a:extLst>
          </p:cNvPr>
          <p:cNvSpPr txBox="1">
            <a:spLocks noChangeArrowheads="1"/>
          </p:cNvSpPr>
          <p:nvPr/>
        </p:nvSpPr>
        <p:spPr bwMode="auto">
          <a:xfrm>
            <a:off x="1764642" y="733737"/>
            <a:ext cx="52268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just"/>
            <a:r>
              <a:rPr lang="en-US" altLang="en-US" sz="2400" dirty="0">
                <a:solidFill>
                  <a:schemeClr val="accent2"/>
                </a:solidFill>
                <a:cs typeface="Times New Roman" panose="02020603050405020304" pitchFamily="18" charset="0"/>
              </a:rPr>
              <a:t>Proton Improvement Plan-II (PIP-II) </a:t>
            </a:r>
          </a:p>
        </p:txBody>
      </p:sp>
      <p:grpSp>
        <p:nvGrpSpPr>
          <p:cNvPr id="9" name="Group 8">
            <a:extLst>
              <a:ext uri="{FF2B5EF4-FFF2-40B4-BE49-F238E27FC236}">
                <a16:creationId xmlns:a16="http://schemas.microsoft.com/office/drawing/2014/main" id="{06F298C5-32F9-468E-A2B3-36EDA42974C0}"/>
              </a:ext>
            </a:extLst>
          </p:cNvPr>
          <p:cNvGrpSpPr/>
          <p:nvPr/>
        </p:nvGrpSpPr>
        <p:grpSpPr>
          <a:xfrm>
            <a:off x="1974849" y="1676400"/>
            <a:ext cx="5934869" cy="2971800"/>
            <a:chOff x="1012873" y="1588024"/>
            <a:chExt cx="7356779" cy="4447293"/>
          </a:xfrm>
        </p:grpSpPr>
        <p:pic>
          <p:nvPicPr>
            <p:cNvPr id="10" name="Picture 9">
              <a:extLst>
                <a:ext uri="{FF2B5EF4-FFF2-40B4-BE49-F238E27FC236}">
                  <a16:creationId xmlns:a16="http://schemas.microsoft.com/office/drawing/2014/main" id="{FCEDB7B2-C6E4-4209-AFF7-0E55B0A75D63}"/>
                </a:ext>
              </a:extLst>
            </p:cNvPr>
            <p:cNvPicPr>
              <a:picLocks noChangeAspect="1"/>
            </p:cNvPicPr>
            <p:nvPr/>
          </p:nvPicPr>
          <p:blipFill rotWithShape="1">
            <a:blip r:embed="rId2"/>
            <a:srcRect l="2787" t="3655" r="2081" b="-3655"/>
            <a:stretch/>
          </p:blipFill>
          <p:spPr>
            <a:xfrm>
              <a:off x="1012873" y="1588024"/>
              <a:ext cx="7356779" cy="4447293"/>
            </a:xfrm>
            <a:prstGeom prst="rect">
              <a:avLst/>
            </a:prstGeom>
            <a:solidFill>
              <a:schemeClr val="bg1"/>
            </a:solidFill>
            <a:ln>
              <a:solidFill>
                <a:schemeClr val="accent1"/>
              </a:solidFill>
            </a:ln>
          </p:spPr>
        </p:pic>
        <p:sp>
          <p:nvSpPr>
            <p:cNvPr id="11" name="TextBox 10">
              <a:extLst>
                <a:ext uri="{FF2B5EF4-FFF2-40B4-BE49-F238E27FC236}">
                  <a16:creationId xmlns:a16="http://schemas.microsoft.com/office/drawing/2014/main" id="{4510F92A-DE99-49A0-B6CB-DE5BC73A24AA}"/>
                </a:ext>
              </a:extLst>
            </p:cNvPr>
            <p:cNvSpPr txBox="1"/>
            <p:nvPr/>
          </p:nvSpPr>
          <p:spPr>
            <a:xfrm>
              <a:off x="2114550" y="5444859"/>
              <a:ext cx="1154372" cy="406881"/>
            </a:xfrm>
            <a:prstGeom prst="rect">
              <a:avLst/>
            </a:prstGeom>
            <a:noFill/>
          </p:spPr>
          <p:txBody>
            <a:bodyPr wrap="none" rtlCol="0">
              <a:spAutoFit/>
            </a:bodyPr>
            <a:lstStyle/>
            <a:p>
              <a:r>
                <a:rPr lang="en-US" sz="1200" b="1" dirty="0"/>
                <a:t>8GeV </a:t>
              </a:r>
            </a:p>
            <a:p>
              <a:r>
                <a:rPr lang="en-US" sz="1200" b="1" dirty="0"/>
                <a:t>Transfer Line</a:t>
              </a:r>
            </a:p>
          </p:txBody>
        </p:sp>
        <p:cxnSp>
          <p:nvCxnSpPr>
            <p:cNvPr id="12" name="Straight Arrow Connector 11">
              <a:extLst>
                <a:ext uri="{FF2B5EF4-FFF2-40B4-BE49-F238E27FC236}">
                  <a16:creationId xmlns:a16="http://schemas.microsoft.com/office/drawing/2014/main" id="{E023CA31-5D0A-4256-A3DF-4782897765F4}"/>
                </a:ext>
              </a:extLst>
            </p:cNvPr>
            <p:cNvCxnSpPr>
              <a:cxnSpLocks/>
            </p:cNvCxnSpPr>
            <p:nvPr/>
          </p:nvCxnSpPr>
          <p:spPr bwMode="auto">
            <a:xfrm flipV="1">
              <a:off x="2671439" y="4794257"/>
              <a:ext cx="292973" cy="650602"/>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sp>
          <p:nvSpPr>
            <p:cNvPr id="14" name="TextBox 13">
              <a:extLst>
                <a:ext uri="{FF2B5EF4-FFF2-40B4-BE49-F238E27FC236}">
                  <a16:creationId xmlns:a16="http://schemas.microsoft.com/office/drawing/2014/main" id="{E07A0DB9-F5E7-464A-899C-CF6FACB0D7EF}"/>
                </a:ext>
              </a:extLst>
            </p:cNvPr>
            <p:cNvSpPr txBox="1"/>
            <p:nvPr/>
          </p:nvSpPr>
          <p:spPr>
            <a:xfrm>
              <a:off x="4861719" y="3921715"/>
              <a:ext cx="1234281" cy="307777"/>
            </a:xfrm>
            <a:prstGeom prst="rect">
              <a:avLst/>
            </a:prstGeom>
            <a:solidFill>
              <a:schemeClr val="bg1"/>
            </a:solidFill>
          </p:spPr>
          <p:txBody>
            <a:bodyPr wrap="square" rtlCol="0">
              <a:spAutoFit/>
            </a:bodyPr>
            <a:lstStyle/>
            <a:p>
              <a:r>
                <a:rPr lang="en-US" sz="1400" dirty="0"/>
                <a:t>Booster</a:t>
              </a:r>
            </a:p>
          </p:txBody>
        </p:sp>
      </p:grpSp>
    </p:spTree>
    <p:extLst>
      <p:ext uri="{BB962C8B-B14F-4D97-AF65-F5344CB8AC3E}">
        <p14:creationId xmlns:p14="http://schemas.microsoft.com/office/powerpoint/2010/main" val="18951417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26">
            <a:extLst>
              <a:ext uri="{FF2B5EF4-FFF2-40B4-BE49-F238E27FC236}">
                <a16:creationId xmlns:a16="http://schemas.microsoft.com/office/drawing/2014/main" id="{91CAA31C-7CAE-4C2A-9E68-9115067EEE10}"/>
              </a:ext>
            </a:extLst>
          </p:cNvPr>
          <p:cNvSpPr>
            <a:spLocks noChangeArrowheads="1"/>
          </p:cNvSpPr>
          <p:nvPr/>
        </p:nvSpPr>
        <p:spPr bwMode="auto">
          <a:xfrm>
            <a:off x="1974850" y="-228600"/>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23" name="Rectangle 1027">
            <a:extLst>
              <a:ext uri="{FF2B5EF4-FFF2-40B4-BE49-F238E27FC236}">
                <a16:creationId xmlns:a16="http://schemas.microsoft.com/office/drawing/2014/main" id="{824B7E56-F084-45FC-AE86-1D9E8D57A95E}"/>
              </a:ext>
            </a:extLst>
          </p:cNvPr>
          <p:cNvSpPr>
            <a:spLocks noChangeArrowheads="1"/>
          </p:cNvSpPr>
          <p:nvPr/>
        </p:nvSpPr>
        <p:spPr bwMode="auto">
          <a:xfrm>
            <a:off x="3008313" y="1204913"/>
            <a:ext cx="9875837"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24" name="Text Box 1028">
            <a:extLst>
              <a:ext uri="{FF2B5EF4-FFF2-40B4-BE49-F238E27FC236}">
                <a16:creationId xmlns:a16="http://schemas.microsoft.com/office/drawing/2014/main" id="{91C95D62-E580-4D22-8C68-22F6F6E9F027}"/>
              </a:ext>
            </a:extLst>
          </p:cNvPr>
          <p:cNvSpPr txBox="1">
            <a:spLocks noChangeArrowheads="1"/>
          </p:cNvSpPr>
          <p:nvPr/>
        </p:nvSpPr>
        <p:spPr bwMode="auto">
          <a:xfrm>
            <a:off x="8442325" y="1562100"/>
            <a:ext cx="14541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2400" b="1">
                <a:solidFill>
                  <a:schemeClr val="bg1"/>
                </a:solidFill>
                <a:latin typeface="HELVETICA" panose="020B0604020202020204" pitchFamily="34" charset="0"/>
              </a:rPr>
              <a:t>Fermilab</a:t>
            </a:r>
            <a:endParaRPr lang="en-US" altLang="en-US" sz="2400" b="1">
              <a:solidFill>
                <a:schemeClr val="bg1"/>
              </a:solidFill>
              <a:latin typeface="HELVETICA" panose="020B0604020202020204" pitchFamily="34" charset="0"/>
            </a:endParaRPr>
          </a:p>
          <a:p>
            <a:pPr algn="l"/>
            <a:endParaRPr lang="en-US" altLang="en-US"/>
          </a:p>
        </p:txBody>
      </p:sp>
      <p:sp>
        <p:nvSpPr>
          <p:cNvPr id="5125" name="Rectangle 1029">
            <a:extLst>
              <a:ext uri="{FF2B5EF4-FFF2-40B4-BE49-F238E27FC236}">
                <a16:creationId xmlns:a16="http://schemas.microsoft.com/office/drawing/2014/main" id="{17763F1A-FC8E-4E33-97C8-FEB3AAE5306A}"/>
              </a:ext>
            </a:extLst>
          </p:cNvPr>
          <p:cNvSpPr>
            <a:spLocks noChangeArrowheads="1"/>
          </p:cNvSpPr>
          <p:nvPr/>
        </p:nvSpPr>
        <p:spPr bwMode="auto">
          <a:xfrm>
            <a:off x="6172200" y="5638800"/>
            <a:ext cx="1279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1400" b="1">
                <a:solidFill>
                  <a:schemeClr val="bg1"/>
                </a:solidFill>
                <a:latin typeface="HELVETICA" panose="020B0604020202020204" pitchFamily="34" charset="0"/>
              </a:rPr>
              <a:t>Main Injector</a:t>
            </a:r>
            <a:endParaRPr lang="en-US" altLang="en-US" sz="1400" b="1">
              <a:solidFill>
                <a:schemeClr val="bg1"/>
              </a:solidFill>
              <a:latin typeface="HELVETICA" panose="020B0604020202020204" pitchFamily="34" charset="0"/>
            </a:endParaRPr>
          </a:p>
        </p:txBody>
      </p:sp>
      <p:sp>
        <p:nvSpPr>
          <p:cNvPr id="5126" name="Rectangle 1030">
            <a:extLst>
              <a:ext uri="{FF2B5EF4-FFF2-40B4-BE49-F238E27FC236}">
                <a16:creationId xmlns:a16="http://schemas.microsoft.com/office/drawing/2014/main" id="{13A0AD8C-08DD-4304-83DC-FEA92988DFED}"/>
              </a:ext>
            </a:extLst>
          </p:cNvPr>
          <p:cNvSpPr>
            <a:spLocks noChangeArrowheads="1"/>
          </p:cNvSpPr>
          <p:nvPr/>
        </p:nvSpPr>
        <p:spPr bwMode="auto">
          <a:xfrm>
            <a:off x="7543800" y="5029200"/>
            <a:ext cx="1174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GB" altLang="en-US" sz="1800" b="1">
                <a:solidFill>
                  <a:schemeClr val="bg1"/>
                </a:solidFill>
                <a:latin typeface="HELVETICA" panose="020B0604020202020204" pitchFamily="34" charset="0"/>
              </a:rPr>
              <a:t>TeVatron</a:t>
            </a:r>
            <a:endParaRPr lang="en-US" altLang="en-US" sz="1800" b="1">
              <a:solidFill>
                <a:schemeClr val="bg1"/>
              </a:solidFill>
              <a:latin typeface="HELVETICA" panose="020B0604020202020204" pitchFamily="34" charset="0"/>
            </a:endParaRPr>
          </a:p>
        </p:txBody>
      </p:sp>
      <p:sp>
        <p:nvSpPr>
          <p:cNvPr id="5128" name="Text Box 1032">
            <a:extLst>
              <a:ext uri="{FF2B5EF4-FFF2-40B4-BE49-F238E27FC236}">
                <a16:creationId xmlns:a16="http://schemas.microsoft.com/office/drawing/2014/main" id="{7DB2B3FC-EF94-4A9F-9583-8BBB7EAF63A3}"/>
              </a:ext>
            </a:extLst>
          </p:cNvPr>
          <p:cNvSpPr txBox="1">
            <a:spLocks noChangeArrowheads="1"/>
          </p:cNvSpPr>
          <p:nvPr/>
        </p:nvSpPr>
        <p:spPr bwMode="auto">
          <a:xfrm>
            <a:off x="8686800" y="5867400"/>
            <a:ext cx="6810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a:solidFill>
                  <a:schemeClr val="bg1"/>
                </a:solidFill>
              </a:rPr>
              <a:t>D0</a:t>
            </a:r>
          </a:p>
        </p:txBody>
      </p:sp>
      <p:sp>
        <p:nvSpPr>
          <p:cNvPr id="5129" name="Text Box 1033">
            <a:extLst>
              <a:ext uri="{FF2B5EF4-FFF2-40B4-BE49-F238E27FC236}">
                <a16:creationId xmlns:a16="http://schemas.microsoft.com/office/drawing/2014/main" id="{8F6C6405-89C7-404B-8B45-C26E3AD42B3E}"/>
              </a:ext>
            </a:extLst>
          </p:cNvPr>
          <p:cNvSpPr txBox="1">
            <a:spLocks noChangeArrowheads="1"/>
          </p:cNvSpPr>
          <p:nvPr/>
        </p:nvSpPr>
        <p:spPr bwMode="auto">
          <a:xfrm>
            <a:off x="8077200" y="3657600"/>
            <a:ext cx="8985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l"/>
            <a:r>
              <a:rPr lang="en-US" altLang="en-US" sz="2800" b="1" dirty="0">
                <a:solidFill>
                  <a:schemeClr val="bg1"/>
                </a:solidFill>
              </a:rPr>
              <a:t>CDF</a:t>
            </a:r>
          </a:p>
        </p:txBody>
      </p:sp>
      <p:sp>
        <p:nvSpPr>
          <p:cNvPr id="5130" name="Rectangle 1034">
            <a:extLst>
              <a:ext uri="{FF2B5EF4-FFF2-40B4-BE49-F238E27FC236}">
                <a16:creationId xmlns:a16="http://schemas.microsoft.com/office/drawing/2014/main" id="{B48D5CE3-3E7E-41A8-A894-9FD10E5FD2C3}"/>
              </a:ext>
            </a:extLst>
          </p:cNvPr>
          <p:cNvSpPr>
            <a:spLocks noChangeArrowheads="1"/>
          </p:cNvSpPr>
          <p:nvPr/>
        </p:nvSpPr>
        <p:spPr bwMode="auto">
          <a:xfrm>
            <a:off x="4260850" y="2576513"/>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1" name="Rectangle 1035">
            <a:extLst>
              <a:ext uri="{FF2B5EF4-FFF2-40B4-BE49-F238E27FC236}">
                <a16:creationId xmlns:a16="http://schemas.microsoft.com/office/drawing/2014/main" id="{9479B2A1-E4C8-428B-B838-4543B62F985B}"/>
              </a:ext>
            </a:extLst>
          </p:cNvPr>
          <p:cNvSpPr>
            <a:spLocks noChangeArrowheads="1"/>
          </p:cNvSpPr>
          <p:nvPr/>
        </p:nvSpPr>
        <p:spPr bwMode="auto">
          <a:xfrm>
            <a:off x="3956050" y="2600325"/>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2" name="Text Box 1036">
            <a:extLst>
              <a:ext uri="{FF2B5EF4-FFF2-40B4-BE49-F238E27FC236}">
                <a16:creationId xmlns:a16="http://schemas.microsoft.com/office/drawing/2014/main" id="{6F8C1CB7-3753-4B36-B7D7-2F67BB20C120}"/>
              </a:ext>
            </a:extLst>
          </p:cNvPr>
          <p:cNvSpPr txBox="1">
            <a:spLocks noChangeArrowheads="1"/>
          </p:cNvSpPr>
          <p:nvPr/>
        </p:nvSpPr>
        <p:spPr bwMode="auto">
          <a:xfrm>
            <a:off x="1963233" y="757535"/>
            <a:ext cx="472728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algn="just"/>
            <a:r>
              <a:rPr lang="en-US" altLang="en-US" sz="2400" dirty="0">
                <a:solidFill>
                  <a:schemeClr val="accent2"/>
                </a:solidFill>
                <a:cs typeface="Times New Roman" panose="02020603050405020304" pitchFamily="18" charset="0"/>
              </a:rPr>
              <a:t>PIP-II connection to Booster</a:t>
            </a:r>
          </a:p>
        </p:txBody>
      </p:sp>
      <p:sp>
        <p:nvSpPr>
          <p:cNvPr id="5133" name="Rectangle 1037">
            <a:extLst>
              <a:ext uri="{FF2B5EF4-FFF2-40B4-BE49-F238E27FC236}">
                <a16:creationId xmlns:a16="http://schemas.microsoft.com/office/drawing/2014/main" id="{937A2AC6-BF4F-4492-A212-E105F9059F39}"/>
              </a:ext>
            </a:extLst>
          </p:cNvPr>
          <p:cNvSpPr>
            <a:spLocks noChangeArrowheads="1"/>
          </p:cNvSpPr>
          <p:nvPr/>
        </p:nvSpPr>
        <p:spPr bwMode="auto">
          <a:xfrm>
            <a:off x="2970213" y="1952625"/>
            <a:ext cx="9875837"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5134" name="Rectangle 1039">
            <a:extLst>
              <a:ext uri="{FF2B5EF4-FFF2-40B4-BE49-F238E27FC236}">
                <a16:creationId xmlns:a16="http://schemas.microsoft.com/office/drawing/2014/main" id="{2740BF51-ACAF-492B-AE83-5DDE8ECC4B28}"/>
              </a:ext>
            </a:extLst>
          </p:cNvPr>
          <p:cNvSpPr>
            <a:spLocks noChangeArrowheads="1"/>
          </p:cNvSpPr>
          <p:nvPr/>
        </p:nvSpPr>
        <p:spPr bwMode="auto">
          <a:xfrm>
            <a:off x="3213100" y="2209800"/>
            <a:ext cx="987583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endParaRPr lang="en-US" altLang="en-US"/>
          </a:p>
        </p:txBody>
      </p:sp>
      <p:sp>
        <p:nvSpPr>
          <p:cNvPr id="19" name="Rectangle 6">
            <a:extLst>
              <a:ext uri="{FF2B5EF4-FFF2-40B4-BE49-F238E27FC236}">
                <a16:creationId xmlns:a16="http://schemas.microsoft.com/office/drawing/2014/main" id="{04BE5C9C-083A-4B6C-B988-6A4D92ECCCA1}"/>
              </a:ext>
            </a:extLst>
          </p:cNvPr>
          <p:cNvSpPr>
            <a:spLocks noChangeArrowheads="1"/>
          </p:cNvSpPr>
          <p:nvPr/>
        </p:nvSpPr>
        <p:spPr bwMode="auto">
          <a:xfrm>
            <a:off x="1204119" y="5410200"/>
            <a:ext cx="708660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tx1"/>
                </a:solidFill>
                <a:latin typeface="Tahoma" panose="020B0604030504040204" pitchFamily="34" charset="0"/>
              </a:defRPr>
            </a:lvl1pPr>
            <a:lvl2pPr marL="742950" indent="-285750">
              <a:defRPr sz="2000">
                <a:solidFill>
                  <a:schemeClr val="tx1"/>
                </a:solidFill>
                <a:latin typeface="Tahoma" panose="020B0604030504040204" pitchFamily="34" charset="0"/>
              </a:defRPr>
            </a:lvl2pPr>
            <a:lvl3pPr marL="1143000" indent="-228600">
              <a:defRPr sz="2000">
                <a:solidFill>
                  <a:schemeClr val="tx1"/>
                </a:solidFill>
                <a:latin typeface="Tahoma" panose="020B0604030504040204" pitchFamily="34" charset="0"/>
              </a:defRPr>
            </a:lvl3pPr>
            <a:lvl4pPr marL="1600200" indent="-228600">
              <a:defRPr sz="2000">
                <a:solidFill>
                  <a:schemeClr val="tx1"/>
                </a:solidFill>
                <a:latin typeface="Tahoma" panose="020B0604030504040204" pitchFamily="34" charset="0"/>
              </a:defRPr>
            </a:lvl4pPr>
            <a:lvl5pPr marL="2057400" indent="-228600">
              <a:defRPr sz="2000">
                <a:solidFill>
                  <a:schemeClr val="tx1"/>
                </a:solidFill>
                <a:latin typeface="Tahoma" panose="020B0604030504040204" pitchFamily="34" charset="0"/>
              </a:defRPr>
            </a:lvl5pPr>
            <a:lvl6pPr marL="2514600" indent="-228600" algn="ctr" eaLnBrk="0" fontAlgn="base" hangingPunct="0">
              <a:spcBef>
                <a:spcPct val="0"/>
              </a:spcBef>
              <a:spcAft>
                <a:spcPct val="0"/>
              </a:spcAft>
              <a:defRPr sz="2000">
                <a:solidFill>
                  <a:schemeClr val="tx1"/>
                </a:solidFill>
                <a:latin typeface="Tahoma" panose="020B0604030504040204" pitchFamily="34" charset="0"/>
              </a:defRPr>
            </a:lvl6pPr>
            <a:lvl7pPr marL="2971800" indent="-228600" algn="ctr" eaLnBrk="0" fontAlgn="base" hangingPunct="0">
              <a:spcBef>
                <a:spcPct val="0"/>
              </a:spcBef>
              <a:spcAft>
                <a:spcPct val="0"/>
              </a:spcAft>
              <a:defRPr sz="2000">
                <a:solidFill>
                  <a:schemeClr val="tx1"/>
                </a:solidFill>
                <a:latin typeface="Tahoma" panose="020B0604030504040204" pitchFamily="34" charset="0"/>
              </a:defRPr>
            </a:lvl7pPr>
            <a:lvl8pPr marL="3429000" indent="-228600" algn="ctr" eaLnBrk="0" fontAlgn="base" hangingPunct="0">
              <a:spcBef>
                <a:spcPct val="0"/>
              </a:spcBef>
              <a:spcAft>
                <a:spcPct val="0"/>
              </a:spcAft>
              <a:defRPr sz="2000">
                <a:solidFill>
                  <a:schemeClr val="tx1"/>
                </a:solidFill>
                <a:latin typeface="Tahoma" panose="020B0604030504040204" pitchFamily="34" charset="0"/>
              </a:defRPr>
            </a:lvl8pPr>
            <a:lvl9pPr marL="3886200" indent="-228600" algn="ctr" eaLnBrk="0" fontAlgn="base" hangingPunct="0">
              <a:spcBef>
                <a:spcPct val="0"/>
              </a:spcBef>
              <a:spcAft>
                <a:spcPct val="0"/>
              </a:spcAft>
              <a:defRPr sz="2000">
                <a:solidFill>
                  <a:schemeClr val="tx1"/>
                </a:solidFill>
                <a:latin typeface="Tahoma" panose="020B0604030504040204" pitchFamily="34" charset="0"/>
              </a:defRPr>
            </a:lvl9pPr>
          </a:lstStyle>
          <a:p>
            <a:pPr marL="285750" indent="-285750" algn="just">
              <a:buFont typeface="Wingdings" panose="05000000000000000000" pitchFamily="2" charset="2"/>
              <a:buChar char="Ø"/>
            </a:pPr>
            <a:r>
              <a:rPr lang="en-US" altLang="en-US" sz="1400" dirty="0">
                <a:solidFill>
                  <a:srgbClr val="FF0000"/>
                </a:solidFill>
                <a:ea typeface="Tahoma" panose="020B0604030504040204" pitchFamily="34" charset="0"/>
                <a:cs typeface="Tahoma" panose="020B0604030504040204" pitchFamily="34" charset="0"/>
              </a:rPr>
              <a:t> </a:t>
            </a:r>
            <a:r>
              <a:rPr lang="en-US" altLang="en-US" sz="1400" dirty="0">
                <a:cs typeface="Times New Roman" panose="02020603050405020304" pitchFamily="18" charset="0"/>
              </a:rPr>
              <a:t>PIP-II Linac underground tunnel will be 210 m long and will be connected to the present Booster through a new 300 m long transfer line</a:t>
            </a:r>
          </a:p>
          <a:p>
            <a:pPr algn="just"/>
            <a:endParaRPr lang="en-US" altLang="en-US" sz="1400" dirty="0">
              <a:cs typeface="Times New Roman" panose="02020603050405020304" pitchFamily="18" charset="0"/>
            </a:endParaRPr>
          </a:p>
          <a:p>
            <a:pPr marL="285750" indent="-285750" algn="just">
              <a:buFont typeface="Wingdings" panose="05000000000000000000" pitchFamily="2" charset="2"/>
              <a:buChar char="Ø"/>
            </a:pPr>
            <a:r>
              <a:rPr lang="en-US" altLang="en-US" sz="1400" dirty="0">
                <a:solidFill>
                  <a:srgbClr val="FF0000"/>
                </a:solidFill>
                <a:ea typeface="Tahoma" panose="020B0604030504040204" pitchFamily="34" charset="0"/>
                <a:cs typeface="Tahoma" panose="020B0604030504040204" pitchFamily="34" charset="0"/>
              </a:rPr>
              <a:t> </a:t>
            </a:r>
            <a:r>
              <a:rPr lang="en-US" altLang="en-US" sz="1400" dirty="0">
                <a:cs typeface="Times New Roman" panose="02020603050405020304" pitchFamily="18" charset="0"/>
              </a:rPr>
              <a:t>The PIP-II Linac-to-Booster transfer line will transport the beam from the end of the superconducting Linac to the Injection Girder of the Booster</a:t>
            </a:r>
          </a:p>
        </p:txBody>
      </p:sp>
      <p:grpSp>
        <p:nvGrpSpPr>
          <p:cNvPr id="5" name="Group 4">
            <a:extLst>
              <a:ext uri="{FF2B5EF4-FFF2-40B4-BE49-F238E27FC236}">
                <a16:creationId xmlns:a16="http://schemas.microsoft.com/office/drawing/2014/main" id="{E6271831-348B-40C2-AA3D-6B9A1D72795B}"/>
              </a:ext>
            </a:extLst>
          </p:cNvPr>
          <p:cNvGrpSpPr/>
          <p:nvPr/>
        </p:nvGrpSpPr>
        <p:grpSpPr>
          <a:xfrm>
            <a:off x="1737519" y="1676400"/>
            <a:ext cx="6339681" cy="3441174"/>
            <a:chOff x="1012873" y="1588024"/>
            <a:chExt cx="7356779" cy="4447293"/>
          </a:xfrm>
        </p:grpSpPr>
        <p:pic>
          <p:nvPicPr>
            <p:cNvPr id="16" name="Picture 15">
              <a:extLst>
                <a:ext uri="{FF2B5EF4-FFF2-40B4-BE49-F238E27FC236}">
                  <a16:creationId xmlns:a16="http://schemas.microsoft.com/office/drawing/2014/main" id="{50357F83-4B0F-4647-954B-339C39201942}"/>
                </a:ext>
              </a:extLst>
            </p:cNvPr>
            <p:cNvPicPr>
              <a:picLocks noChangeAspect="1"/>
            </p:cNvPicPr>
            <p:nvPr/>
          </p:nvPicPr>
          <p:blipFill rotWithShape="1">
            <a:blip r:embed="rId2"/>
            <a:srcRect l="2787" t="3655" r="2081" b="-3655"/>
            <a:stretch/>
          </p:blipFill>
          <p:spPr>
            <a:xfrm>
              <a:off x="1012873" y="1588024"/>
              <a:ext cx="7356779" cy="4447293"/>
            </a:xfrm>
            <a:prstGeom prst="rect">
              <a:avLst/>
            </a:prstGeom>
            <a:solidFill>
              <a:schemeClr val="bg1"/>
            </a:solidFill>
            <a:ln>
              <a:solidFill>
                <a:schemeClr val="accent1"/>
              </a:solidFill>
            </a:ln>
          </p:spPr>
        </p:pic>
        <p:sp>
          <p:nvSpPr>
            <p:cNvPr id="17" name="TextBox 16">
              <a:extLst>
                <a:ext uri="{FF2B5EF4-FFF2-40B4-BE49-F238E27FC236}">
                  <a16:creationId xmlns:a16="http://schemas.microsoft.com/office/drawing/2014/main" id="{69E5F35D-5978-4FE3-89D7-69954EEC0731}"/>
                </a:ext>
              </a:extLst>
            </p:cNvPr>
            <p:cNvSpPr txBox="1"/>
            <p:nvPr/>
          </p:nvSpPr>
          <p:spPr>
            <a:xfrm>
              <a:off x="2114550" y="5444859"/>
              <a:ext cx="1154372" cy="406881"/>
            </a:xfrm>
            <a:prstGeom prst="rect">
              <a:avLst/>
            </a:prstGeom>
            <a:noFill/>
          </p:spPr>
          <p:txBody>
            <a:bodyPr wrap="none" rtlCol="0">
              <a:spAutoFit/>
            </a:bodyPr>
            <a:lstStyle/>
            <a:p>
              <a:r>
                <a:rPr lang="en-US" sz="1200" b="1" dirty="0"/>
                <a:t>8GeV </a:t>
              </a:r>
            </a:p>
            <a:p>
              <a:r>
                <a:rPr lang="en-US" sz="1200" b="1" dirty="0"/>
                <a:t>Transfer Line</a:t>
              </a:r>
            </a:p>
          </p:txBody>
        </p:sp>
        <p:cxnSp>
          <p:nvCxnSpPr>
            <p:cNvPr id="18" name="Straight Arrow Connector 17">
              <a:extLst>
                <a:ext uri="{FF2B5EF4-FFF2-40B4-BE49-F238E27FC236}">
                  <a16:creationId xmlns:a16="http://schemas.microsoft.com/office/drawing/2014/main" id="{4DF1A2CD-F44D-436C-95C4-77F458D82D44}"/>
                </a:ext>
              </a:extLst>
            </p:cNvPr>
            <p:cNvCxnSpPr>
              <a:cxnSpLocks/>
            </p:cNvCxnSpPr>
            <p:nvPr/>
          </p:nvCxnSpPr>
          <p:spPr bwMode="auto">
            <a:xfrm flipV="1">
              <a:off x="2671439" y="4794257"/>
              <a:ext cx="292973" cy="650602"/>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sp>
          <p:nvSpPr>
            <p:cNvPr id="3" name="TextBox 2">
              <a:extLst>
                <a:ext uri="{FF2B5EF4-FFF2-40B4-BE49-F238E27FC236}">
                  <a16:creationId xmlns:a16="http://schemas.microsoft.com/office/drawing/2014/main" id="{20CA0B52-802B-4443-A79C-AA860E86F357}"/>
                </a:ext>
              </a:extLst>
            </p:cNvPr>
            <p:cNvSpPr txBox="1"/>
            <p:nvPr/>
          </p:nvSpPr>
          <p:spPr>
            <a:xfrm>
              <a:off x="4861719" y="3921715"/>
              <a:ext cx="1234281" cy="307777"/>
            </a:xfrm>
            <a:prstGeom prst="rect">
              <a:avLst/>
            </a:prstGeom>
            <a:solidFill>
              <a:schemeClr val="bg1"/>
            </a:solidFill>
          </p:spPr>
          <p:txBody>
            <a:bodyPr wrap="square" rtlCol="0">
              <a:spAutoFit/>
            </a:bodyPr>
            <a:lstStyle/>
            <a:p>
              <a:r>
                <a:rPr lang="en-US" sz="1400" dirty="0"/>
                <a:t>Booster</a:t>
              </a:r>
            </a:p>
          </p:txBody>
        </p:sp>
      </p:grpSp>
    </p:spTree>
    <p:extLst>
      <p:ext uri="{BB962C8B-B14F-4D97-AF65-F5344CB8AC3E}">
        <p14:creationId xmlns:p14="http://schemas.microsoft.com/office/powerpoint/2010/main" val="14815172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46" name="Rectangle 2">
            <a:extLst>
              <a:ext uri="{FF2B5EF4-FFF2-40B4-BE49-F238E27FC236}">
                <a16:creationId xmlns:a16="http://schemas.microsoft.com/office/drawing/2014/main" id="{8DD485D5-0AF7-4081-B310-646FFD06564B}"/>
              </a:ext>
            </a:extLst>
          </p:cNvPr>
          <p:cNvSpPr>
            <a:spLocks noChangeArrowheads="1"/>
          </p:cNvSpPr>
          <p:nvPr/>
        </p:nvSpPr>
        <p:spPr bwMode="auto">
          <a:xfrm>
            <a:off x="1752600" y="-228600"/>
            <a:ext cx="98758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90148" name="Rectangle 4">
            <a:extLst>
              <a:ext uri="{FF2B5EF4-FFF2-40B4-BE49-F238E27FC236}">
                <a16:creationId xmlns:a16="http://schemas.microsoft.com/office/drawing/2014/main" id="{EA05BAE3-D2D1-40E2-9BF2-D1FA6E477A6A}"/>
              </a:ext>
            </a:extLst>
          </p:cNvPr>
          <p:cNvSpPr>
            <a:spLocks noChangeArrowheads="1"/>
          </p:cNvSpPr>
          <p:nvPr/>
        </p:nvSpPr>
        <p:spPr bwMode="auto">
          <a:xfrm>
            <a:off x="2786063" y="1204913"/>
            <a:ext cx="9875837"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90157" name="Text Box 13">
            <a:extLst>
              <a:ext uri="{FF2B5EF4-FFF2-40B4-BE49-F238E27FC236}">
                <a16:creationId xmlns:a16="http://schemas.microsoft.com/office/drawing/2014/main" id="{672FA6AB-FBEF-4E60-88E4-26C96ED8F55F}"/>
              </a:ext>
            </a:extLst>
          </p:cNvPr>
          <p:cNvSpPr txBox="1">
            <a:spLocks noChangeArrowheads="1"/>
          </p:cNvSpPr>
          <p:nvPr/>
        </p:nvSpPr>
        <p:spPr bwMode="auto">
          <a:xfrm>
            <a:off x="1766585" y="787253"/>
            <a:ext cx="50292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buFontTx/>
              <a:buNone/>
            </a:pPr>
            <a:r>
              <a:rPr lang="en-US" altLang="en-US" sz="2400" dirty="0">
                <a:solidFill>
                  <a:srgbClr val="000066"/>
                </a:solidFill>
              </a:rPr>
              <a:t>Goals of Booster Network Upgrade</a:t>
            </a:r>
            <a:endParaRPr lang="en-US" altLang="en-US" sz="2400" dirty="0"/>
          </a:p>
        </p:txBody>
      </p:sp>
      <p:sp>
        <p:nvSpPr>
          <p:cNvPr id="4" name="TextBox 3">
            <a:extLst>
              <a:ext uri="{FF2B5EF4-FFF2-40B4-BE49-F238E27FC236}">
                <a16:creationId xmlns:a16="http://schemas.microsoft.com/office/drawing/2014/main" id="{4AAFCDA4-1A5A-488B-8B7B-A3123AF7FCB9}"/>
              </a:ext>
            </a:extLst>
          </p:cNvPr>
          <p:cNvSpPr txBox="1"/>
          <p:nvPr/>
        </p:nvSpPr>
        <p:spPr>
          <a:xfrm>
            <a:off x="856185" y="4787205"/>
            <a:ext cx="7891733" cy="1384995"/>
          </a:xfrm>
          <a:prstGeom prst="rect">
            <a:avLst/>
          </a:prstGeom>
          <a:noFill/>
        </p:spPr>
        <p:txBody>
          <a:bodyPr wrap="square" rtlCol="0">
            <a:spAutoFit/>
          </a:bodyPr>
          <a:lstStyle/>
          <a:p>
            <a:pPr marL="285750" indent="-285750" algn="l">
              <a:buFont typeface="Wingdings" panose="05000000000000000000" pitchFamily="2" charset="2"/>
              <a:buChar char="Ø"/>
            </a:pPr>
            <a:r>
              <a:rPr lang="en-US" altLang="en-US" sz="1400" dirty="0">
                <a:solidFill>
                  <a:srgbClr val="FF0000"/>
                </a:solidFill>
                <a:ea typeface="Tahoma" panose="020B0604030504040204" pitchFamily="34" charset="0"/>
                <a:cs typeface="Tahoma" panose="020B0604030504040204" pitchFamily="34" charset="0"/>
              </a:rPr>
              <a:t> </a:t>
            </a:r>
            <a:r>
              <a:rPr lang="en-US" sz="1400" dirty="0">
                <a:solidFill>
                  <a:schemeClr val="tx1"/>
                </a:solidFill>
              </a:rPr>
              <a:t>To upgrade of the Booster tunnel </a:t>
            </a:r>
            <a:r>
              <a:rPr lang="en-US" sz="1400" dirty="0"/>
              <a:t>control network to be consistent with the PIP-II Linac-to-Booster transfer line tunnel control network that will be tied to the current 2003 Fermilab surface network (epoch 2003)</a:t>
            </a:r>
          </a:p>
          <a:p>
            <a:pPr algn="l"/>
            <a:endParaRPr lang="en-US" sz="1400" dirty="0"/>
          </a:p>
          <a:p>
            <a:pPr marL="285750" indent="-285750" algn="l">
              <a:buFont typeface="Wingdings" panose="05000000000000000000" pitchFamily="2" charset="2"/>
              <a:buChar char="Ø"/>
            </a:pPr>
            <a:r>
              <a:rPr lang="en-US" altLang="en-US" sz="1400" dirty="0">
                <a:solidFill>
                  <a:srgbClr val="FF0000"/>
                </a:solidFill>
                <a:ea typeface="Tahoma" panose="020B0604030504040204" pitchFamily="34" charset="0"/>
                <a:cs typeface="Tahoma" panose="020B0604030504040204" pitchFamily="34" charset="0"/>
              </a:rPr>
              <a:t> </a:t>
            </a:r>
            <a:r>
              <a:rPr lang="en-US" sz="1400" dirty="0">
                <a:solidFill>
                  <a:schemeClr val="tx1"/>
                </a:solidFill>
              </a:rPr>
              <a:t>To connect the upgraded 8GeV, Booster and </a:t>
            </a:r>
            <a:r>
              <a:rPr lang="en-US" sz="1400" dirty="0"/>
              <a:t>Tevatron tunnel control networks and ensure that all networks are connected to the same epoch 2003 surface network</a:t>
            </a:r>
          </a:p>
        </p:txBody>
      </p:sp>
      <p:grpSp>
        <p:nvGrpSpPr>
          <p:cNvPr id="16" name="Group 15">
            <a:extLst>
              <a:ext uri="{FF2B5EF4-FFF2-40B4-BE49-F238E27FC236}">
                <a16:creationId xmlns:a16="http://schemas.microsoft.com/office/drawing/2014/main" id="{C57A534F-9B09-4008-9DF1-A74AADCEF330}"/>
              </a:ext>
            </a:extLst>
          </p:cNvPr>
          <p:cNvGrpSpPr/>
          <p:nvPr/>
        </p:nvGrpSpPr>
        <p:grpSpPr>
          <a:xfrm>
            <a:off x="1280319" y="1828799"/>
            <a:ext cx="6195491" cy="2362197"/>
            <a:chOff x="1280319" y="1828800"/>
            <a:chExt cx="6195491" cy="2026920"/>
          </a:xfrm>
        </p:grpSpPr>
        <p:pic>
          <p:nvPicPr>
            <p:cNvPr id="17" name="Picture 16" descr="A picture containing text, clipart&#10;&#10;Description automatically generated">
              <a:extLst>
                <a:ext uri="{FF2B5EF4-FFF2-40B4-BE49-F238E27FC236}">
                  <a16:creationId xmlns:a16="http://schemas.microsoft.com/office/drawing/2014/main" id="{7C22C7DA-4412-44A7-AF68-01C187DEF4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0319" y="1828800"/>
              <a:ext cx="6195491" cy="2026920"/>
            </a:xfrm>
            <a:prstGeom prst="rect">
              <a:avLst/>
            </a:prstGeom>
          </p:spPr>
        </p:pic>
        <p:cxnSp>
          <p:nvCxnSpPr>
            <p:cNvPr id="18" name="Straight Arrow Connector 17">
              <a:extLst>
                <a:ext uri="{FF2B5EF4-FFF2-40B4-BE49-F238E27FC236}">
                  <a16:creationId xmlns:a16="http://schemas.microsoft.com/office/drawing/2014/main" id="{9A93B810-5640-4739-8A9C-FBE7EF9368A4}"/>
                </a:ext>
              </a:extLst>
            </p:cNvPr>
            <p:cNvCxnSpPr>
              <a:cxnSpLocks/>
            </p:cNvCxnSpPr>
            <p:nvPr/>
          </p:nvCxnSpPr>
          <p:spPr bwMode="auto">
            <a:xfrm flipV="1">
              <a:off x="4175919" y="2524111"/>
              <a:ext cx="304800" cy="738202"/>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sp>
          <p:nvSpPr>
            <p:cNvPr id="19" name="TextBox 18">
              <a:extLst>
                <a:ext uri="{FF2B5EF4-FFF2-40B4-BE49-F238E27FC236}">
                  <a16:creationId xmlns:a16="http://schemas.microsoft.com/office/drawing/2014/main" id="{3A385B6A-794D-48FF-9814-491F7FDC8938}"/>
                </a:ext>
              </a:extLst>
            </p:cNvPr>
            <p:cNvSpPr txBox="1"/>
            <p:nvPr/>
          </p:nvSpPr>
          <p:spPr>
            <a:xfrm>
              <a:off x="3365085" y="3220091"/>
              <a:ext cx="1377301" cy="523220"/>
            </a:xfrm>
            <a:prstGeom prst="rect">
              <a:avLst/>
            </a:prstGeom>
            <a:noFill/>
          </p:spPr>
          <p:txBody>
            <a:bodyPr wrap="none" rtlCol="0">
              <a:spAutoFit/>
            </a:bodyPr>
            <a:lstStyle/>
            <a:p>
              <a:r>
                <a:rPr lang="en-US" sz="1400" b="1" dirty="0"/>
                <a:t>8GeV </a:t>
              </a:r>
            </a:p>
            <a:p>
              <a:r>
                <a:rPr lang="en-US" sz="1400" b="1" dirty="0"/>
                <a:t>Transfer Line</a:t>
              </a:r>
            </a:p>
          </p:txBody>
        </p:sp>
      </p:grpSp>
    </p:spTree>
    <p:extLst>
      <p:ext uri="{BB962C8B-B14F-4D97-AF65-F5344CB8AC3E}">
        <p14:creationId xmlns:p14="http://schemas.microsoft.com/office/powerpoint/2010/main" val="1802760333"/>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16542</TotalTime>
  <Words>1652</Words>
  <Application>Microsoft Office PowerPoint</Application>
  <PresentationFormat>Custom</PresentationFormat>
  <Paragraphs>200</Paragraphs>
  <Slides>24</Slides>
  <Notes>2</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2" baseType="lpstr">
      <vt:lpstr>Calibri</vt:lpstr>
      <vt:lpstr>HELVETICA</vt:lpstr>
      <vt:lpstr>Roboto</vt:lpstr>
      <vt:lpstr>Tahoma</vt:lpstr>
      <vt:lpstr>Times New Roman</vt:lpstr>
      <vt:lpstr>Wingdings</vt:lpstr>
      <vt:lpstr>Default Design</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Bocean Associates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PAPER</dc:title>
  <dc:creator>Dr. O'Sheg Oshinowo</dc:creator>
  <cp:lastModifiedBy>Dr. O'Sheg Oshinowo</cp:lastModifiedBy>
  <cp:revision>173</cp:revision>
  <dcterms:created xsi:type="dcterms:W3CDTF">1999-10-16T02:52:32Z</dcterms:created>
  <dcterms:modified xsi:type="dcterms:W3CDTF">2022-11-03T03:29:58Z</dcterms:modified>
</cp:coreProperties>
</file>