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28" r:id="rId3"/>
    <p:sldId id="325" r:id="rId4"/>
    <p:sldId id="327" r:id="rId5"/>
    <p:sldId id="331" r:id="rId6"/>
    <p:sldId id="305" r:id="rId7"/>
    <p:sldId id="297" r:id="rId8"/>
    <p:sldId id="319" r:id="rId9"/>
    <p:sldId id="306" r:id="rId10"/>
    <p:sldId id="339" r:id="rId11"/>
    <p:sldId id="340" r:id="rId12"/>
    <p:sldId id="307" r:id="rId13"/>
    <p:sldId id="310" r:id="rId14"/>
    <p:sldId id="311" r:id="rId15"/>
    <p:sldId id="343" r:id="rId16"/>
    <p:sldId id="312" r:id="rId17"/>
    <p:sldId id="326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30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9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Measurement and alignment of the TIDVG5 SPS beam dump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C. Vendeuvre, P. Bestmann, F. Barcet</a:t>
            </a:r>
          </a:p>
          <a:p>
            <a:pPr algn="l"/>
            <a:r>
              <a:rPr lang="en-US" sz="1800" dirty="0"/>
              <a:t>03/11/2022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D28A9F-83B7-4F7B-5C0C-27E94F4F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Prototypes : </a:t>
            </a:r>
            <a:br>
              <a:rPr lang="en-GB" dirty="0"/>
            </a:br>
            <a:r>
              <a:rPr lang="en-GB" dirty="0"/>
              <a:t>3-meter long bar testing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EE93BA-F410-FF9C-37C1-33D820BA5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99110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 for effect of deformation of the 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Precision of best fit transformation for comparison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Z : Vertical, Y : along the 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71C7F-0D25-6471-E7DD-DF8DAEDD0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CA830-0493-0BED-C600-D59BE34F6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0A1AE-483F-C68C-41AD-F60D3268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9CB99B3-50C3-9FB0-690A-4BF5CF22C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455378"/>
              </p:ext>
            </p:extLst>
          </p:nvPr>
        </p:nvGraphicFramePr>
        <p:xfrm>
          <a:off x="407988" y="3182873"/>
          <a:ext cx="4573087" cy="146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22470">
                  <a:extLst>
                    <a:ext uri="{9D8B030D-6E8A-4147-A177-3AD203B41FA5}">
                      <a16:colId xmlns:a16="http://schemas.microsoft.com/office/drawing/2014/main" val="4189186858"/>
                    </a:ext>
                  </a:extLst>
                </a:gridCol>
                <a:gridCol w="853803">
                  <a:extLst>
                    <a:ext uri="{9D8B030D-6E8A-4147-A177-3AD203B41FA5}">
                      <a16:colId xmlns:a16="http://schemas.microsoft.com/office/drawing/2014/main" val="2390354168"/>
                    </a:ext>
                  </a:extLst>
                </a:gridCol>
                <a:gridCol w="850946">
                  <a:extLst>
                    <a:ext uri="{9D8B030D-6E8A-4147-A177-3AD203B41FA5}">
                      <a16:colId xmlns:a16="http://schemas.microsoft.com/office/drawing/2014/main" val="2051745683"/>
                    </a:ext>
                  </a:extLst>
                </a:gridCol>
                <a:gridCol w="845868">
                  <a:extLst>
                    <a:ext uri="{9D8B030D-6E8A-4147-A177-3AD203B41FA5}">
                      <a16:colId xmlns:a16="http://schemas.microsoft.com/office/drawing/2014/main" val="618002180"/>
                    </a:ext>
                  </a:extLst>
                </a:gridCol>
              </a:tblGrid>
              <a:tr h="29260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800" dirty="0">
                          <a:effectLst/>
                        </a:rPr>
                        <a:t>Situation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800" dirty="0">
                          <a:effectLst/>
                        </a:rPr>
                        <a:t>SX (mm)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800" dirty="0">
                          <a:effectLst/>
                        </a:rPr>
                        <a:t>SY (mm)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800" dirty="0">
                          <a:effectLst/>
                        </a:rPr>
                        <a:t>SZ (mm)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379381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All positions and dates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>
                          <a:effectLst/>
                        </a:rPr>
                        <a:t>3.785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0.066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>
                          <a:effectLst/>
                        </a:rPr>
                        <a:t>5.972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083840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Same Orientation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>
                          <a:effectLst/>
                        </a:rPr>
                        <a:t>0.059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0.007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0.597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1109366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Same date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3.363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0.067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>
                          <a:effectLst/>
                        </a:rPr>
                        <a:t>6.233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95829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Same date and orientation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0.057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0.002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dirty="0">
                          <a:effectLst/>
                        </a:rPr>
                        <a:t>0.138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685120"/>
                  </a:ext>
                </a:extLst>
              </a:tr>
            </a:tbl>
          </a:graphicData>
        </a:graphic>
      </p:graphicFrame>
      <p:pic>
        <p:nvPicPr>
          <p:cNvPr id="15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F8FBC751-9B62-7D61-1AF0-1D4AE89FD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35829" y="899786"/>
            <a:ext cx="6106081" cy="4579560"/>
          </a:xfrm>
          <a:prstGeom prst="rect">
            <a:avLst/>
          </a:prstGeom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3D0CD68B-EF24-F865-E124-0DA6BB5F50FE}"/>
              </a:ext>
            </a:extLst>
          </p:cNvPr>
          <p:cNvSpPr txBox="1">
            <a:spLocks/>
          </p:cNvSpPr>
          <p:nvPr/>
        </p:nvSpPr>
        <p:spPr>
          <a:xfrm>
            <a:off x="403200" y="4775760"/>
            <a:ext cx="6991102" cy="14668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Bar to be oriented the same way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weight to be reduced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Precision was promising</a:t>
            </a:r>
          </a:p>
        </p:txBody>
      </p:sp>
    </p:spTree>
    <p:extLst>
      <p:ext uri="{BB962C8B-B14F-4D97-AF65-F5344CB8AC3E}">
        <p14:creationId xmlns:p14="http://schemas.microsoft.com/office/powerpoint/2010/main" val="4022613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E1CD49-BD27-AC58-9756-834054FFC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7222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 for accuracy of the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Comparison of direct laser tracker measurement and indirect (hidden point device)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Z : Vertical, Y : along the bar</a:t>
            </a:r>
          </a:p>
          <a:p>
            <a:pPr marL="3427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7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7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750" indent="-342900">
              <a:buFont typeface="Arial" panose="020B0604020202020204" pitchFamily="34" charset="0"/>
              <a:buChar char="•"/>
            </a:pPr>
            <a:r>
              <a:rPr lang="en-GB" dirty="0"/>
              <a:t>Accuracy fits requirement</a:t>
            </a:r>
          </a:p>
          <a:p>
            <a:pPr marL="342750" indent="-342900">
              <a:buFont typeface="Arial" panose="020B0604020202020204" pitchFamily="34" charset="0"/>
              <a:buChar char="•"/>
            </a:pPr>
            <a:r>
              <a:rPr lang="en-GB" dirty="0"/>
              <a:t>4-meter long is enough</a:t>
            </a:r>
          </a:p>
          <a:p>
            <a:pPr marL="3427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75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28A9F-83B7-4F7B-5C0C-27E94F4F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Prototypes :</a:t>
            </a:r>
            <a:br>
              <a:rPr lang="en-GB" dirty="0"/>
            </a:br>
            <a:r>
              <a:rPr lang="en-GB" dirty="0"/>
              <a:t>5-meter long bar testing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71C7F-0D25-6471-E7DD-DF8DAEDD0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CA830-0493-0BED-C600-D59BE34F6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0A1AE-483F-C68C-41AD-F60D3268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 descr="A picture containing text, indoor, device, miller&#10;&#10;Description automatically generated">
            <a:extLst>
              <a:ext uri="{FF2B5EF4-FFF2-40B4-BE49-F238E27FC236}">
                <a16:creationId xmlns:a16="http://schemas.microsoft.com/office/drawing/2014/main" id="{1A4FDD1E-BF19-7A4D-6EA8-BF695EFF7F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29267" y="854482"/>
            <a:ext cx="6137306" cy="46034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EBC1F35-7CD7-4716-C7A9-A42CD4C74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85005"/>
              </p:ext>
            </p:extLst>
          </p:nvPr>
        </p:nvGraphicFramePr>
        <p:xfrm>
          <a:off x="407988" y="3395663"/>
          <a:ext cx="6656378" cy="175564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66343">
                  <a:extLst>
                    <a:ext uri="{9D8B030D-6E8A-4147-A177-3AD203B41FA5}">
                      <a16:colId xmlns:a16="http://schemas.microsoft.com/office/drawing/2014/main" val="1789782645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851042529"/>
                    </a:ext>
                  </a:extLst>
                </a:gridCol>
                <a:gridCol w="956119">
                  <a:extLst>
                    <a:ext uri="{9D8B030D-6E8A-4147-A177-3AD203B41FA5}">
                      <a16:colId xmlns:a16="http://schemas.microsoft.com/office/drawing/2014/main" val="1001495051"/>
                    </a:ext>
                  </a:extLst>
                </a:gridCol>
                <a:gridCol w="950913">
                  <a:extLst>
                    <a:ext uri="{9D8B030D-6E8A-4147-A177-3AD203B41FA5}">
                      <a16:colId xmlns:a16="http://schemas.microsoft.com/office/drawing/2014/main" val="1024114277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779608649"/>
                    </a:ext>
                  </a:extLst>
                </a:gridCol>
                <a:gridCol w="956119">
                  <a:extLst>
                    <a:ext uri="{9D8B030D-6E8A-4147-A177-3AD203B41FA5}">
                      <a16:colId xmlns:a16="http://schemas.microsoft.com/office/drawing/2014/main" val="3147020354"/>
                    </a:ext>
                  </a:extLst>
                </a:gridCol>
                <a:gridCol w="909184">
                  <a:extLst>
                    <a:ext uri="{9D8B030D-6E8A-4147-A177-3AD203B41FA5}">
                      <a16:colId xmlns:a16="http://schemas.microsoft.com/office/drawing/2014/main" val="3630568513"/>
                    </a:ext>
                  </a:extLst>
                </a:gridCol>
              </a:tblGrid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 dirty="0">
                          <a:effectLst/>
                        </a:rPr>
                        <a:t>4 ref point on 5 meter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>
                          <a:effectLst/>
                        </a:rPr>
                        <a:t>3 ref point equivalent 4 meter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056260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Situation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 RMS (mm)</a:t>
                      </a:r>
                    </a:p>
                  </a:txBody>
                  <a:tcPr marL="9525" marR="9525" marT="9525" marB="0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14340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Hz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0.756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0.099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0.405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0.666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0.096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0.430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0280062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err="1">
                          <a:effectLst/>
                        </a:rPr>
                        <a:t>Ve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0.259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0.277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0.074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0.235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0.217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0.076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48739501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Hz same day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0.624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0.071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0.239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0.556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0.069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0.222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0078731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err="1">
                          <a:effectLst/>
                        </a:rPr>
                        <a:t>Ve</a:t>
                      </a:r>
                      <a:r>
                        <a:rPr lang="en-US" sz="1200" u="none" strike="noStrike" dirty="0">
                          <a:effectLst/>
                        </a:rPr>
                        <a:t> Same day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0.083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0.07</a:t>
                      </a:r>
                      <a:endParaRPr lang="en-US" sz="1200" b="0" i="0" u="none" strike="noStrike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0.042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0.076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0.059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0.041</a:t>
                      </a:r>
                      <a:endParaRPr lang="en-US" sz="12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8450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37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C7CD94D0-B012-AA42-E5EA-372D349E3A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802" b="4963"/>
          <a:stretch/>
        </p:blipFill>
        <p:spPr bwMode="auto">
          <a:xfrm>
            <a:off x="1501547" y="3656654"/>
            <a:ext cx="4907641" cy="26324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C49891-20FF-F6A6-E272-FC9DA5EAE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7222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Check of mechanical deformation under weight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Check of mechanical deformation with supporting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Determination of the appropriate force for handling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74FA76-24B0-B68C-3F36-B458A3B94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91EF6-F56A-E2D0-08AC-716277A5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F190D-5E2D-3FDB-52A7-4A5B9E9F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CF2C3-B4C5-6473-E1AE-61ADB35B2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E94CCB9C-58F0-31E4-D8F3-45521FCF5B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07" r="1468"/>
          <a:stretch/>
        </p:blipFill>
        <p:spPr>
          <a:xfrm>
            <a:off x="7012924" y="216155"/>
            <a:ext cx="5140020" cy="301557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CDB50EB6-D982-4A55-D9F3-3B4364515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521194" y="2758664"/>
            <a:ext cx="3933841" cy="29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60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E99BBE-8CBD-DB7E-8000-F86AB3DAC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4-meter bars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25B3F-1A06-E92E-AC54-1FC4496C7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64E69-A1E2-EE39-6D7C-FEDF5B6E3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4D929-021A-1B35-CCBB-5AF59030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E03A7DF-9B78-931B-307B-36DFA4BE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402262" cy="34480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Tests for final accuracy of the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Similar constraints on the setup as it would be used on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 horizontal bars and 3 vertical 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88EBC303-BEB4-B3F6-D3E7-604FE4999A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050742"/>
              </p:ext>
            </p:extLst>
          </p:nvPr>
        </p:nvGraphicFramePr>
        <p:xfrm>
          <a:off x="476227" y="3428395"/>
          <a:ext cx="4737392" cy="146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46022">
                  <a:extLst>
                    <a:ext uri="{9D8B030D-6E8A-4147-A177-3AD203B41FA5}">
                      <a16:colId xmlns:a16="http://schemas.microsoft.com/office/drawing/2014/main" val="670334806"/>
                    </a:ext>
                  </a:extLst>
                </a:gridCol>
                <a:gridCol w="1103541">
                  <a:extLst>
                    <a:ext uri="{9D8B030D-6E8A-4147-A177-3AD203B41FA5}">
                      <a16:colId xmlns:a16="http://schemas.microsoft.com/office/drawing/2014/main" val="4163863721"/>
                    </a:ext>
                  </a:extLst>
                </a:gridCol>
                <a:gridCol w="1095435">
                  <a:extLst>
                    <a:ext uri="{9D8B030D-6E8A-4147-A177-3AD203B41FA5}">
                      <a16:colId xmlns:a16="http://schemas.microsoft.com/office/drawing/2014/main" val="4009509081"/>
                    </a:ext>
                  </a:extLst>
                </a:gridCol>
                <a:gridCol w="1092394">
                  <a:extLst>
                    <a:ext uri="{9D8B030D-6E8A-4147-A177-3AD203B41FA5}">
                      <a16:colId xmlns:a16="http://schemas.microsoft.com/office/drawing/2014/main" val="1195307988"/>
                    </a:ext>
                  </a:extLst>
                </a:gridCol>
              </a:tblGrid>
              <a:tr h="2926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Situation</a:t>
                      </a:r>
                    </a:p>
                  </a:txBody>
                  <a:tcPr marL="109442" marR="109442" marT="0" marB="0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 (mm)</a:t>
                      </a:r>
                    </a:p>
                  </a:txBody>
                  <a:tcPr marL="109442" marR="109442" marT="0" marB="0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(mm)</a:t>
                      </a:r>
                    </a:p>
                  </a:txBody>
                  <a:tcPr marL="109442" marR="109442" marT="0" marB="0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 (mm)</a:t>
                      </a:r>
                    </a:p>
                  </a:txBody>
                  <a:tcPr marL="109442" marR="109442" marT="0" marB="0"/>
                </a:tc>
                <a:extLst>
                  <a:ext uri="{0D108BD9-81ED-4DB2-BD59-A6C34878D82A}">
                    <a16:rowId xmlns:a16="http://schemas.microsoft.com/office/drawing/2014/main" val="2826117256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Hz bars RMS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0.084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0.014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0.214</a:t>
                      </a:r>
                    </a:p>
                  </a:txBody>
                  <a:tcPr marL="109442" marR="109442" marT="0" marB="0" anchor="ctr"/>
                </a:tc>
                <a:extLst>
                  <a:ext uri="{0D108BD9-81ED-4DB2-BD59-A6C34878D82A}">
                    <a16:rowId xmlns:a16="http://schemas.microsoft.com/office/drawing/2014/main" val="227520842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bars RMS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0.114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0.093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0.013</a:t>
                      </a:r>
                    </a:p>
                  </a:txBody>
                  <a:tcPr marL="109442" marR="109442" marT="0" marB="0" anchor="ctr"/>
                </a:tc>
                <a:extLst>
                  <a:ext uri="{0D108BD9-81ED-4DB2-BD59-A6C34878D82A}">
                    <a16:rowId xmlns:a16="http://schemas.microsoft.com/office/drawing/2014/main" val="3965045750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Hz max error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109442" marR="109442" marT="0" marB="0" anchor="ctr"/>
                </a:tc>
                <a:extLst>
                  <a:ext uri="{0D108BD9-81ED-4DB2-BD59-A6C34878D82A}">
                    <a16:rowId xmlns:a16="http://schemas.microsoft.com/office/drawing/2014/main" val="1160164048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max error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109442" marR="109442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109442" marR="109442" marT="0" marB="0" anchor="ctr"/>
                </a:tc>
                <a:extLst>
                  <a:ext uri="{0D108BD9-81ED-4DB2-BD59-A6C34878D82A}">
                    <a16:rowId xmlns:a16="http://schemas.microsoft.com/office/drawing/2014/main" val="3899251110"/>
                  </a:ext>
                </a:extLst>
              </a:tr>
            </a:tbl>
          </a:graphicData>
        </a:graphic>
      </p:graphicFrame>
      <p:pic>
        <p:nvPicPr>
          <p:cNvPr id="10" name="Image 2">
            <a:extLst>
              <a:ext uri="{FF2B5EF4-FFF2-40B4-BE49-F238E27FC236}">
                <a16:creationId xmlns:a16="http://schemas.microsoft.com/office/drawing/2014/main" id="{5850A2D9-3BD5-9C33-72A6-6E9A0BBC3B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11271" y="909482"/>
            <a:ext cx="6046913" cy="453705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10FA64A-F0EF-00A4-89F6-C1BE5C1C2CEB}"/>
              </a:ext>
            </a:extLst>
          </p:cNvPr>
          <p:cNvSpPr txBox="1">
            <a:spLocks/>
          </p:cNvSpPr>
          <p:nvPr/>
        </p:nvSpPr>
        <p:spPr>
          <a:xfrm>
            <a:off x="403200" y="5040313"/>
            <a:ext cx="540226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Mechanical aspects improved accuracy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69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59FE0D-C6C8-B36F-2C91-7813F7645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On-site alignement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A51D28-82D2-D0CF-0340-0EE0793E67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8100" y="1124744"/>
            <a:ext cx="4522249" cy="4608512"/>
          </a:xfrm>
        </p:spPr>
        <p:txBody>
          <a:bodyPr/>
          <a:lstStyle/>
          <a:p>
            <a:r>
              <a:rPr lang="en-GB" dirty="0"/>
              <a:t>Pre-alignement with open shielding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A71FA3E-4449-2F61-DB43-4969CE482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62251" y="5921002"/>
            <a:ext cx="2418717" cy="530647"/>
          </a:xfrm>
        </p:spPr>
        <p:txBody>
          <a:bodyPr/>
          <a:lstStyle/>
          <a:p>
            <a:r>
              <a:rPr lang="en-GB" dirty="0"/>
              <a:t>On-site Calibration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9FDEF-E40A-10F8-9634-758A38BF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77E01-6A92-348E-18CB-33EE64FB9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F2DB4-BDE9-4F54-533C-73D031C9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Content Placeholder 7" descr="A picture containing old, dirty&#10;&#10;Description automatically generated">
            <a:extLst>
              <a:ext uri="{FF2B5EF4-FFF2-40B4-BE49-F238E27FC236}">
                <a16:creationId xmlns:a16="http://schemas.microsoft.com/office/drawing/2014/main" id="{AD726824-F875-5D4A-B00C-ECE6582B6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27394" y="847580"/>
            <a:ext cx="5688433" cy="4266323"/>
          </a:xfrm>
          <a:prstGeom prst="rect">
            <a:avLst/>
          </a:prstGeom>
        </p:spPr>
      </p:pic>
      <p:pic>
        <p:nvPicPr>
          <p:cNvPr id="12" name="Content Placeholder 7" descr="A high angle view of a factory&#10;&#10;Description automatically generated with low confidence">
            <a:extLst>
              <a:ext uri="{FF2B5EF4-FFF2-40B4-BE49-F238E27FC236}">
                <a16:creationId xmlns:a16="http://schemas.microsoft.com/office/drawing/2014/main" id="{B1525C37-B7B9-C1F4-5D18-BDC96689F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439335"/>
            <a:ext cx="6329321" cy="474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85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B9026-85AD-B59A-BD84-39BBC77AD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On-site alignement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F8D7DD0-8C1B-8F99-B4D0-31AEEB42A8A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7480229"/>
              </p:ext>
            </p:extLst>
          </p:nvPr>
        </p:nvGraphicFramePr>
        <p:xfrm>
          <a:off x="7088697" y="4447724"/>
          <a:ext cx="4959178" cy="18062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81817">
                  <a:extLst>
                    <a:ext uri="{9D8B030D-6E8A-4147-A177-3AD203B41FA5}">
                      <a16:colId xmlns:a16="http://schemas.microsoft.com/office/drawing/2014/main" val="3800326894"/>
                    </a:ext>
                  </a:extLst>
                </a:gridCol>
                <a:gridCol w="825787">
                  <a:extLst>
                    <a:ext uri="{9D8B030D-6E8A-4147-A177-3AD203B41FA5}">
                      <a16:colId xmlns:a16="http://schemas.microsoft.com/office/drawing/2014/main" val="1594962965"/>
                    </a:ext>
                  </a:extLst>
                </a:gridCol>
                <a:gridCol w="825787">
                  <a:extLst>
                    <a:ext uri="{9D8B030D-6E8A-4147-A177-3AD203B41FA5}">
                      <a16:colId xmlns:a16="http://schemas.microsoft.com/office/drawing/2014/main" val="3072090352"/>
                    </a:ext>
                  </a:extLst>
                </a:gridCol>
                <a:gridCol w="825787">
                  <a:extLst>
                    <a:ext uri="{9D8B030D-6E8A-4147-A177-3AD203B41FA5}">
                      <a16:colId xmlns:a16="http://schemas.microsoft.com/office/drawing/2014/main" val="4276279207"/>
                    </a:ext>
                  </a:extLst>
                </a:gridCol>
              </a:tblGrid>
              <a:tr h="214438">
                <a:tc>
                  <a:txBody>
                    <a:bodyPr/>
                    <a:lstStyle/>
                    <a:p>
                      <a:pPr algn="ctr" fontAlgn="b"/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SX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SY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SZ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2463597508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BEAM_SPS.TIDVG.51872.E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3201936371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BEAM_SPS.TIDVG.51872.S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2628644532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SPS.TIDVG.51872.B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505152956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SPS.TIDVG.51872.A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3737543525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SPS.TIDVG.51872.T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1220532395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SPS.TIDVG.51872.E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4035525623"/>
                  </a:ext>
                </a:extLst>
              </a:tr>
              <a:tr h="21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SPS.TIDVG.51872.S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418" marR="12418" marT="12418" marB="0" anchor="ctr"/>
                </a:tc>
                <a:extLst>
                  <a:ext uri="{0D108BD9-81ED-4DB2-BD59-A6C34878D82A}">
                    <a16:rowId xmlns:a16="http://schemas.microsoft.com/office/drawing/2014/main" val="2134868560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722290-CE64-3844-310E-BEBFCABBB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0C730-2BF9-E215-C0DF-811B152F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8A292-8DA7-975A-E5CD-D6412011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 descr="A picture containing indoor, dock&#10;&#10;Description automatically generated">
            <a:extLst>
              <a:ext uri="{FF2B5EF4-FFF2-40B4-BE49-F238E27FC236}">
                <a16:creationId xmlns:a16="http://schemas.microsoft.com/office/drawing/2014/main" id="{54D8CC7D-F7F8-C1E7-BB06-DECB5DD5CF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80" y="1106677"/>
            <a:ext cx="6741594" cy="5063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Content Placeholder 7" descr="A picture containing dirty&#10;&#10;Description automatically generated">
            <a:extLst>
              <a:ext uri="{FF2B5EF4-FFF2-40B4-BE49-F238E27FC236}">
                <a16:creationId xmlns:a16="http://schemas.microsoft.com/office/drawing/2014/main" id="{8185A4AA-C076-1737-0AF2-3180D38E0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620806" y="613340"/>
            <a:ext cx="3965354" cy="297401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191CB1-A9DE-2930-671F-0505ACC68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8697" y="4108192"/>
            <a:ext cx="4959178" cy="364699"/>
          </a:xfrm>
        </p:spPr>
        <p:txBody>
          <a:bodyPr/>
          <a:lstStyle/>
          <a:p>
            <a:r>
              <a:rPr lang="fr-CH" dirty="0"/>
              <a:t>A posteriori Sigma in CCS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3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27BC8F-F8F1-ED81-61EC-D4B1E5621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Experience of the past as a starting point</a:t>
            </a:r>
          </a:p>
          <a:p>
            <a:r>
              <a:rPr lang="en-GB" dirty="0"/>
              <a:t>Laser tracker based solution</a:t>
            </a:r>
          </a:p>
          <a:p>
            <a:r>
              <a:rPr lang="en-GB" dirty="0"/>
              <a:t>Optimisation of the mechanical aspect after first tests.</a:t>
            </a:r>
          </a:p>
          <a:p>
            <a:r>
              <a:rPr lang="en-GB" dirty="0"/>
              <a:t>Accuracy meets the requirement</a:t>
            </a:r>
          </a:p>
          <a:p>
            <a:r>
              <a:rPr lang="en-GB" dirty="0"/>
              <a:t>The system fits to the constraints of radioactive areas</a:t>
            </a:r>
          </a:p>
          <a:p>
            <a:pPr lvl="1" indent="-342900"/>
            <a:r>
              <a:rPr lang="en-GB" dirty="0"/>
              <a:t>Simple mechanics</a:t>
            </a:r>
          </a:p>
          <a:p>
            <a:pPr lvl="1" indent="-342900"/>
            <a:r>
              <a:rPr lang="en-GB" dirty="0"/>
              <a:t>Maintenance free</a:t>
            </a:r>
          </a:p>
          <a:p>
            <a:pPr lvl="1" indent="-342900"/>
            <a:r>
              <a:rPr lang="en-GB" dirty="0"/>
              <a:t>No active part</a:t>
            </a:r>
          </a:p>
          <a:p>
            <a:r>
              <a:rPr lang="en-GB" dirty="0"/>
              <a:t>Robust and failsafe tool to be used for decades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0A1E36-8AF0-4670-F70A-19BFAA8C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17E21-E518-16E0-2236-C7BAC9F70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CE010-DEA2-5147-7F05-9FD93609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71BEA-6100-207F-D50D-07B34B65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56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A00C82-B786-F597-8461-12F8E98B8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Thank you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4EA83-A12C-2F88-4252-294A79B17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4551C-C57C-DC43-B6E6-9F977FDFC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1F844-3BAC-493A-7680-4995361B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Content Placeholder 7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0F23CBD4-85A5-8A87-AFCE-683F71CC8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06464"/>
            <a:ext cx="960120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18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05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84C3BE-8BC9-C73E-7500-164A6B6B3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SPS within CERN and TIDVG within the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CNGS feedback on hidden point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Network Simulation in the ECX5 cavern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Prototypes and mechanical adaptation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Final results for hidden point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2F76AA-455C-B4A3-F007-93A80082E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6CB63-0396-944F-E10A-F0CA9A06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FBFC6-9131-6606-7857-A1DBB8F82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EBE09-25AE-8797-8476-335F9D5F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33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Diagram, schematic&#10;&#10;Description automatically generated">
            <a:extLst>
              <a:ext uri="{FF2B5EF4-FFF2-40B4-BE49-F238E27FC236}">
                <a16:creationId xmlns:a16="http://schemas.microsoft.com/office/drawing/2014/main" id="{50B1D9E0-4000-92E1-43FD-6753608C1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24744"/>
            <a:ext cx="7311682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42F5F1-CD55-C2D6-A6C9-6D75203DE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within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05579-B9A3-A19D-6D65-20EE00BE1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95ABB-7AA1-2608-93F1-13B07F6F8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06C5A-4144-C1B2-7D3F-214E4F3D8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495C8A-894A-D3C3-A172-46AEBB5BABB4}"/>
              </a:ext>
            </a:extLst>
          </p:cNvPr>
          <p:cNvGrpSpPr/>
          <p:nvPr/>
        </p:nvGrpSpPr>
        <p:grpSpPr>
          <a:xfrm>
            <a:off x="6819900" y="703317"/>
            <a:ext cx="4968900" cy="5341486"/>
            <a:chOff x="6819900" y="703317"/>
            <a:chExt cx="4968900" cy="534148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6D294A6-E42B-AC10-6A9E-9C0C9045D562}"/>
                </a:ext>
              </a:extLst>
            </p:cNvPr>
            <p:cNvGrpSpPr/>
            <p:nvPr/>
          </p:nvGrpSpPr>
          <p:grpSpPr>
            <a:xfrm>
              <a:off x="6819900" y="703317"/>
              <a:ext cx="4968900" cy="5341486"/>
              <a:chOff x="6819900" y="703317"/>
              <a:chExt cx="4968900" cy="5341486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192D7C5-72F8-79F5-F3D8-709FD31AEB4C}"/>
                  </a:ext>
                </a:extLst>
              </p:cNvPr>
              <p:cNvGrpSpPr/>
              <p:nvPr/>
            </p:nvGrpSpPr>
            <p:grpSpPr>
              <a:xfrm>
                <a:off x="6819900" y="703317"/>
                <a:ext cx="4968900" cy="5341486"/>
                <a:chOff x="6819900" y="758257"/>
                <a:chExt cx="4968900" cy="5341486"/>
              </a:xfrm>
            </p:grpSpPr>
            <p:pic>
              <p:nvPicPr>
                <p:cNvPr id="8" name="Content Placeholder 7" descr="Diagram&#10;&#10;Description automatically generated">
                  <a:extLst>
                    <a:ext uri="{FF2B5EF4-FFF2-40B4-BE49-F238E27FC236}">
                      <a16:creationId xmlns:a16="http://schemas.microsoft.com/office/drawing/2014/main" id="{36BC1D30-47C0-FE54-FA8C-681BA39DAB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49133" t="15685" b="9909"/>
                <a:stretch/>
              </p:blipFill>
              <p:spPr>
                <a:xfrm>
                  <a:off x="6919938" y="758257"/>
                  <a:ext cx="4868862" cy="5341486"/>
                </a:xfrm>
                <a:prstGeom prst="rect">
                  <a:avLst/>
                </a:prstGeom>
              </p:spPr>
            </p:pic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333982CF-56EB-1AB3-1B78-BB180C84BF60}"/>
                    </a:ext>
                  </a:extLst>
                </p:cNvPr>
                <p:cNvSpPr txBox="1"/>
                <p:nvPr/>
              </p:nvSpPr>
              <p:spPr>
                <a:xfrm>
                  <a:off x="6819900" y="968751"/>
                  <a:ext cx="1423645" cy="5539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fr-CH" dirty="0"/>
                    <a:t>Pre-LS2 dump position</a:t>
                  </a:r>
                  <a:endParaRPr lang="en-US" dirty="0"/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F92A4A9-6700-03F1-4922-43FC702BB157}"/>
                  </a:ext>
                </a:extLst>
              </p:cNvPr>
              <p:cNvSpPr txBox="1"/>
              <p:nvPr/>
            </p:nvSpPr>
            <p:spPr>
              <a:xfrm>
                <a:off x="8546954" y="5451137"/>
                <a:ext cx="949471" cy="593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7DCC61-90F6-021C-7537-8220060ACBDE}"/>
                </a:ext>
              </a:extLst>
            </p:cNvPr>
            <p:cNvSpPr txBox="1"/>
            <p:nvPr/>
          </p:nvSpPr>
          <p:spPr>
            <a:xfrm>
              <a:off x="8546954" y="5433509"/>
              <a:ext cx="161483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 err="1"/>
                <a:t>Current</a:t>
              </a:r>
              <a:endParaRPr lang="fr-CH" dirty="0"/>
            </a:p>
            <a:p>
              <a:pPr algn="l"/>
              <a:r>
                <a:rPr lang="fr-CH" dirty="0"/>
                <a:t>dump position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7093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C1C04A4-023E-A6EB-AED8-EC3691F4E7BD}"/>
              </a:ext>
            </a:extLst>
          </p:cNvPr>
          <p:cNvGrpSpPr/>
          <p:nvPr/>
        </p:nvGrpSpPr>
        <p:grpSpPr>
          <a:xfrm>
            <a:off x="7419474" y="2554854"/>
            <a:ext cx="4581525" cy="3721923"/>
            <a:chOff x="3983296" y="2139606"/>
            <a:chExt cx="4225407" cy="3432622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19957A1D-0EE4-EADD-DFB0-66CCC6E0D8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296" y="4935526"/>
              <a:ext cx="4032448" cy="636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FF59DC3-139F-776F-56DE-81ED4C0F4D6F}"/>
                </a:ext>
              </a:extLst>
            </p:cNvPr>
            <p:cNvGrpSpPr/>
            <p:nvPr/>
          </p:nvGrpSpPr>
          <p:grpSpPr>
            <a:xfrm>
              <a:off x="3983296" y="2139606"/>
              <a:ext cx="4225407" cy="2795920"/>
              <a:chOff x="3983296" y="2139606"/>
              <a:chExt cx="4225407" cy="2795920"/>
            </a:xfrm>
          </p:grpSpPr>
          <p:pic>
            <p:nvPicPr>
              <p:cNvPr id="23" name="Picture 3">
                <a:extLst>
                  <a:ext uri="{FF2B5EF4-FFF2-40B4-BE49-F238E27FC236}">
                    <a16:creationId xmlns:a16="http://schemas.microsoft.com/office/drawing/2014/main" id="{B6913B42-F4CB-7DA6-E02A-064A564757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87" r="21401" b="7038"/>
              <a:stretch/>
            </p:blipFill>
            <p:spPr bwMode="auto">
              <a:xfrm>
                <a:off x="3983296" y="2139606"/>
                <a:ext cx="4225407" cy="279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471F996-3CDE-2AFC-3A68-732CEE2FDAA8}"/>
                  </a:ext>
                </a:extLst>
              </p:cNvPr>
              <p:cNvSpPr txBox="1"/>
              <p:nvPr/>
            </p:nvSpPr>
            <p:spPr>
              <a:xfrm>
                <a:off x="6401680" y="2142464"/>
                <a:ext cx="1800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>
                    <a:solidFill>
                      <a:srgbClr val="FFC000"/>
                    </a:solidFill>
                    <a:latin typeface="Calibri"/>
                  </a:rPr>
                  <a:t>Dose rate after 1 week of cooling</a:t>
                </a: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6E57D5DA-3244-2E6F-75FD-FC46E1B2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 of previous TIDVG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3E52C-C717-AFF6-E881-41654B80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DC8ED-D39B-D19F-03D1-065B7E5D9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95137-B772-CCDA-7986-CAED8D54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EA7B1AD-B3C2-3340-63A3-0891BF910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00" y="2448243"/>
            <a:ext cx="4852249" cy="36391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33BEC5-6B18-6B58-EBCB-D2DED8E79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9074" y="136525"/>
            <a:ext cx="4067230" cy="2409694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C187B330-B824-D653-6892-E33B43333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Previous design built for 300/400 GeV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HL-LHC beam up to 450 GeV</a:t>
            </a:r>
          </a:p>
        </p:txBody>
      </p:sp>
      <p:pic>
        <p:nvPicPr>
          <p:cNvPr id="19" name="Content Placeholder 11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0C6E274E-F8E0-BCC0-DD71-2ED435E49B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4566" y="2030660"/>
            <a:ext cx="2883191" cy="217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15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3E56327-89E3-717B-4F35-C32075C61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Heavy shielded with concrete, iron and marble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Need to measure through the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±0.7 mm transverse alignement tolerance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Will get heavily radioactive with time (1 </a:t>
            </a:r>
            <a:r>
              <a:rPr lang="en-GB" dirty="0" err="1"/>
              <a:t>MGy</a:t>
            </a:r>
            <a:r>
              <a:rPr lang="en-GB" dirty="0"/>
              <a:t>/year at 35 cm)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20 Years of service without access to the equipment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3BFDE2-7D58-17EC-C30B-AF257F32B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 of TIDVG5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BB153-DB64-D364-4E5F-F270C4A1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5856-2F9C-DB6F-C26A-9E3D83CF7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8413-816E-E38C-DF3D-156782DB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1B86333C-AF7D-2AE3-8D66-9FCF8ADA2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84" y="47626"/>
            <a:ext cx="5148291" cy="2933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1B7CC8-CF2A-2A06-6233-11BC0854F2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9"/>
          <a:stretch/>
        </p:blipFill>
        <p:spPr>
          <a:xfrm>
            <a:off x="1514475" y="4116652"/>
            <a:ext cx="4067274" cy="2156412"/>
          </a:xfrm>
          <a:prstGeom prst="rect">
            <a:avLst/>
          </a:prstGeom>
        </p:spPr>
      </p:pic>
      <p:pic>
        <p:nvPicPr>
          <p:cNvPr id="17" name="Content Placeholder 6" descr="CAD000771808.pdf">
            <a:extLst>
              <a:ext uri="{FF2B5EF4-FFF2-40B4-BE49-F238E27FC236}">
                <a16:creationId xmlns:a16="http://schemas.microsoft.com/office/drawing/2014/main" id="{57D54740-35FB-41A2-0C95-889BC841F1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14" t="44410" r="32720" b="12141"/>
          <a:stretch/>
        </p:blipFill>
        <p:spPr>
          <a:xfrm rot="5400000">
            <a:off x="8309931" y="2434270"/>
            <a:ext cx="3227813" cy="445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81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70DF85-CF3D-14AF-6769-8ACA509CC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Similarities with SPS beam dump Project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Protective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Radioactive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Tight tolerance : +- 0.1 mm transverse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7B04B3-B007-0E54-25EB-0BFAB8143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CNGS History</a:t>
            </a:r>
            <a:br>
              <a:rPr lang="en-GB" dirty="0"/>
            </a:br>
            <a:r>
              <a:rPr lang="en-GB" dirty="0" err="1"/>
              <a:t>Cern</a:t>
            </a:r>
            <a:r>
              <a:rPr lang="en-GB" dirty="0"/>
              <a:t> Neutrinos to Gran </a:t>
            </a:r>
            <a:r>
              <a:rPr lang="en-GB" dirty="0" err="1"/>
              <a:t>Sasso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DAB482-4865-1747-0EB9-6C7B168FC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12723-E8FC-0ED5-2BDB-07711449B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C8782-2B5F-C4C5-E302-B7B17F20D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889E4D8-66A9-B517-D913-E2F488CD7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076" y="58964"/>
            <a:ext cx="5037962" cy="2760741"/>
          </a:xfrm>
          <a:prstGeom prst="rect">
            <a:avLst/>
          </a:prstGeom>
        </p:spPr>
      </p:pic>
      <p:pic>
        <p:nvPicPr>
          <p:cNvPr id="11" name="Picture 10" descr="A picture containing indoor, device&#10;&#10;Description automatically generated">
            <a:extLst>
              <a:ext uri="{FF2B5EF4-FFF2-40B4-BE49-F238E27FC236}">
                <a16:creationId xmlns:a16="http://schemas.microsoft.com/office/drawing/2014/main" id="{807B503E-330D-A57F-645F-B119BD1BC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3596042"/>
            <a:ext cx="3917520" cy="26047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0E613E-0961-46AA-ACD1-89844ADBDE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989" y="2486338"/>
            <a:ext cx="4952582" cy="3714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9122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3CA95A-428E-1229-A8E0-5C9A637DF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CNGS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8B79B-E646-2DFB-8872-4C8FD7E5A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DE06E-C099-4F13-EFA6-9B91DC50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72232-9677-61E7-A2E5-974FE3BF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0C4F1B5B-12A6-2B57-D559-F3F703F331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/>
          <a:stretch/>
        </p:blipFill>
        <p:spPr bwMode="auto">
          <a:xfrm>
            <a:off x="9029321" y="75482"/>
            <a:ext cx="3162679" cy="22030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C0F42C41-D1F9-FCDB-4262-1C411DA2F9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2" r="14011"/>
          <a:stretch/>
        </p:blipFill>
        <p:spPr bwMode="auto">
          <a:xfrm>
            <a:off x="5952515" y="51605"/>
            <a:ext cx="2668819" cy="2368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DB2B932-A112-96E0-AB88-4A263D9F0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Carbon bar </a:t>
            </a:r>
            <a:r>
              <a:rPr lang="en-GB" dirty="0"/>
              <a:t>system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 vertical for initial alignement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 horizontal for standard alignement</a:t>
            </a:r>
          </a:p>
          <a:p>
            <a:r>
              <a:rPr lang="en-GB" dirty="0"/>
              <a:t>Lesson learned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Bars to be used as hidden point device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Weight of the bar to be reduced to a minimum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Extrapolation should not exceed factor of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4" name="Content Placeholder 6" descr="A picture containing indoor, yellow, appliance&#10;&#10;Description automatically generated">
            <a:extLst>
              <a:ext uri="{FF2B5EF4-FFF2-40B4-BE49-F238E27FC236}">
                <a16:creationId xmlns:a16="http://schemas.microsoft.com/office/drawing/2014/main" id="{7F671A44-F5DC-CAE3-2E4F-2100CCAC2A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517" y="2211187"/>
            <a:ext cx="5314489" cy="3989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78678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1E9124-7428-E87A-A354-7E003A95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ECX5 Geodetic Network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A5A885-8248-FF97-2F2C-9FFFDFC718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Regular alignement of the quadrupoles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Transmission of the geometry across the cavern</a:t>
            </a:r>
          </a:p>
          <a:p>
            <a:r>
              <a:rPr lang="en-GB" dirty="0"/>
              <a:t>Alignement of the dump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Transmission of the geometry from reference quads to TIDVG5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E3125-88F5-EC77-9349-2A16779EC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0A261-702B-D0C8-F36D-9A35012E3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9EBCB-47E3-31A2-9E88-82FFEB51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6BF725-1BEA-6ED0-8FCA-8FB17C78FD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85" r="917" b="27041"/>
          <a:stretch/>
        </p:blipFill>
        <p:spPr>
          <a:xfrm>
            <a:off x="407987" y="4232063"/>
            <a:ext cx="9772650" cy="2021928"/>
          </a:xfrm>
          <a:prstGeom prst="rect">
            <a:avLst/>
          </a:prstGeom>
        </p:spPr>
      </p:pic>
      <p:pic>
        <p:nvPicPr>
          <p:cNvPr id="10" name="Content Placeholder 9" descr="A picture containing indoor&#10;&#10;Description automatically generated">
            <a:extLst>
              <a:ext uri="{FF2B5EF4-FFF2-40B4-BE49-F238E27FC236}">
                <a16:creationId xmlns:a16="http://schemas.microsoft.com/office/drawing/2014/main" id="{0A5243AC-62BB-CA6C-F4BF-84D5587579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78770" y="237659"/>
            <a:ext cx="5284629" cy="4227703"/>
          </a:xfrm>
        </p:spPr>
      </p:pic>
    </p:spTree>
    <p:extLst>
      <p:ext uri="{BB962C8B-B14F-4D97-AF65-F5344CB8AC3E}">
        <p14:creationId xmlns:p14="http://schemas.microsoft.com/office/powerpoint/2010/main" val="2287052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454DA7E-9ED0-875C-3A67-9BBA13A91B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43" t="6437" r="46183" b="9837"/>
          <a:stretch/>
        </p:blipFill>
        <p:spPr>
          <a:xfrm>
            <a:off x="5565609" y="3384324"/>
            <a:ext cx="3119712" cy="28914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F64687-A8EB-AAC1-0DC0-E8E3727C14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59" t="10000" r="37906" b="18437"/>
          <a:stretch/>
        </p:blipFill>
        <p:spPr>
          <a:xfrm>
            <a:off x="6912016" y="0"/>
            <a:ext cx="5151647" cy="2891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2E313C-659D-9E89-A145-F347CB168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ECX5 Geodetic Network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76FDCD90-5452-67EF-8B94-32A27003BB9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8655584"/>
              </p:ext>
            </p:extLst>
          </p:nvPr>
        </p:nvGraphicFramePr>
        <p:xfrm>
          <a:off x="8586825" y="2444728"/>
          <a:ext cx="3555709" cy="382140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58804">
                  <a:extLst>
                    <a:ext uri="{9D8B030D-6E8A-4147-A177-3AD203B41FA5}">
                      <a16:colId xmlns:a16="http://schemas.microsoft.com/office/drawing/2014/main" val="1570414791"/>
                    </a:ext>
                  </a:extLst>
                </a:gridCol>
                <a:gridCol w="1298351">
                  <a:extLst>
                    <a:ext uri="{9D8B030D-6E8A-4147-A177-3AD203B41FA5}">
                      <a16:colId xmlns:a16="http://schemas.microsoft.com/office/drawing/2014/main" val="1392709125"/>
                    </a:ext>
                  </a:extLst>
                </a:gridCol>
                <a:gridCol w="1398554">
                  <a:extLst>
                    <a:ext uri="{9D8B030D-6E8A-4147-A177-3AD203B41FA5}">
                      <a16:colId xmlns:a16="http://schemas.microsoft.com/office/drawing/2014/main" val="1400876544"/>
                    </a:ext>
                  </a:extLst>
                </a:gridCol>
              </a:tblGrid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Name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3D sigma SA (mm)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3D sigma LGC (mm)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764207810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QF.51610.E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0.244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0.338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3399443380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QF.51610.S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0.227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0.313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313013527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QD.51710.E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0.017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0.169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137622192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QD.51710.S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0.017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0.161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965958868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QF.51810.E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0.077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0.081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303397965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QF.51810.S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0.047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Fixed point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236274645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QD.51910.E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0.054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0.075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658792598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QD.51910.S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0.077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0.071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487761464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QF.52010.E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0.017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0.169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915667028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QF.52010.S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0.014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0.177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1888309389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QD.52110.E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0.220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0.313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415162957"/>
                  </a:ext>
                </a:extLst>
              </a:tr>
              <a:tr h="29395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QD.52110.S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>
                          <a:effectLst/>
                        </a:rPr>
                        <a:t>0.244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50" kern="800" dirty="0">
                          <a:effectLst/>
                        </a:rPr>
                        <a:t>0.338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27" marR="45227" marT="0" marB="0" anchor="ctr"/>
                </a:tc>
                <a:extLst>
                  <a:ext uri="{0D108BD9-81ED-4DB2-BD59-A6C34878D82A}">
                    <a16:rowId xmlns:a16="http://schemas.microsoft.com/office/drawing/2014/main" val="2620994430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1140C-936D-F869-E2E1-E2BA341D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November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4D1F9-6175-85CC-3E13-02D5357CD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Vendeuvre | Measurement and alignment of the TIDVG5 SPS beam dump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0D2A2-2329-4BCF-2452-29E03DAE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39BA2345-90CC-161E-550E-E275695F2877}"/>
              </a:ext>
            </a:extLst>
          </p:cNvPr>
          <p:cNvSpPr txBox="1">
            <a:spLocks/>
          </p:cNvSpPr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 software used for simulations : 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Logiciel</a:t>
            </a:r>
            <a:r>
              <a:rPr lang="en-GB" dirty="0"/>
              <a:t> General de Compensation (LGC2) 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SpatialAnalyzer</a:t>
            </a:r>
            <a:r>
              <a:rPr lang="en-GB" dirty="0"/>
              <a:t> (SA) </a:t>
            </a:r>
          </a:p>
          <a:p>
            <a:r>
              <a:rPr lang="en-GB" dirty="0"/>
              <a:t>Geodetic network materialized with :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Drift nests on 3 floors and all around the cavern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Brackets at strategic positions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Magnets linking machine to the network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Additional drift nests installed along tunnel after first measurement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85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sps dump presentation</Template>
  <TotalTime>17629</TotalTime>
  <Words>1107</Words>
  <Application>Microsoft Office PowerPoint</Application>
  <PresentationFormat>Widescreen</PresentationFormat>
  <Paragraphs>291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Measurement and alignment of the TIDVG5 SPS beam dump</vt:lpstr>
      <vt:lpstr>Outline</vt:lpstr>
      <vt:lpstr>SPS within CERN</vt:lpstr>
      <vt:lpstr>Limitation of previous TIDVG</vt:lpstr>
      <vt:lpstr>Key point of TIDVG5 Design</vt:lpstr>
      <vt:lpstr>CNGS History Cern Neutrinos to Gran Sasso</vt:lpstr>
      <vt:lpstr>CNGS Measurement</vt:lpstr>
      <vt:lpstr>ECX5 Geodetic Network</vt:lpstr>
      <vt:lpstr>ECX5 Geodetic Network</vt:lpstr>
      <vt:lpstr>Prototypes :  3-meter long bar testing </vt:lpstr>
      <vt:lpstr>Prototypes : 5-meter long bar testing </vt:lpstr>
      <vt:lpstr>Mechanical design</vt:lpstr>
      <vt:lpstr>Final 4-meter bars</vt:lpstr>
      <vt:lpstr>On-site alignement</vt:lpstr>
      <vt:lpstr>On-site alignement</vt:lpstr>
      <vt:lpstr>Conclusion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Camille Vendeuvre</dc:creator>
  <cp:lastModifiedBy>Camille Vendeuvre</cp:lastModifiedBy>
  <cp:revision>20</cp:revision>
  <dcterms:created xsi:type="dcterms:W3CDTF">2022-10-20T14:34:11Z</dcterms:created>
  <dcterms:modified xsi:type="dcterms:W3CDTF">2022-11-03T07:11:48Z</dcterms:modified>
</cp:coreProperties>
</file>