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605" r:id="rId6"/>
    <p:sldId id="578" r:id="rId7"/>
    <p:sldId id="592" r:id="rId8"/>
    <p:sldId id="593" r:id="rId9"/>
    <p:sldId id="594" r:id="rId10"/>
    <p:sldId id="595" r:id="rId11"/>
    <p:sldId id="597" r:id="rId12"/>
    <p:sldId id="599" r:id="rId13"/>
    <p:sldId id="604" r:id="rId14"/>
    <p:sldId id="600" r:id="rId15"/>
    <p:sldId id="606" r:id="rId16"/>
    <p:sldId id="601" r:id="rId17"/>
    <p:sldId id="603" r:id="rId18"/>
    <p:sldId id="602" r:id="rId19"/>
    <p:sldId id="607" r:id="rId20"/>
    <p:sldId id="608" r:id="rId21"/>
    <p:sldId id="60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563C1"/>
    <a:srgbClr val="D6D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7" autoAdjust="0"/>
    <p:restoredTop sz="84174" autoAdjust="0"/>
  </p:normalViewPr>
  <p:slideViewPr>
    <p:cSldViewPr snapToGrid="0">
      <p:cViewPr varScale="1">
        <p:scale>
          <a:sx n="93" d="100"/>
          <a:sy n="93" d="100"/>
        </p:scale>
        <p:origin x="90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97" d="100"/>
          <a:sy n="197" d="100"/>
        </p:scale>
        <p:origin x="2976" y="1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F188E58-9C5D-43E2-B22E-C697FAA47A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F7BB80-9271-45DF-8533-2671CDCCB6E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6CD45-4380-460F-8394-B582638BA423}" type="datetimeFigureOut">
              <a:rPr lang="en-CA" smtClean="0"/>
              <a:t>2022-11-02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1B6A57-C4EE-4A35-92B2-8C6562A4E4E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E4EC8D-EBF1-43F2-AF72-566F4264650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46238-7DED-40D0-B5DC-DA16518ADAC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6805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F9B69-24B4-4576-8523-1C0DDE36FF3C}" type="datetimeFigureOut">
              <a:rPr lang="en-CA" smtClean="0"/>
              <a:t>2022-11-02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4E760-0CC9-44B5-9C24-266DF59B14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0396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4E760-0CC9-44B5-9C24-266DF59B145A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7472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4E760-0CC9-44B5-9C24-266DF59B145A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6857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4E760-0CC9-44B5-9C24-266DF59B145A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46777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4E760-0CC9-44B5-9C24-266DF59B145A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3094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4E760-0CC9-44B5-9C24-266DF59B145A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36796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4E760-0CC9-44B5-9C24-266DF59B145A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01143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4E760-0CC9-44B5-9C24-266DF59B145A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06618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4E760-0CC9-44B5-9C24-266DF59B145A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292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4E760-0CC9-44B5-9C24-266DF59B145A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3736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4E760-0CC9-44B5-9C24-266DF59B145A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8930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4E760-0CC9-44B5-9C24-266DF59B145A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557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4E760-0CC9-44B5-9C24-266DF59B145A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1428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4E760-0CC9-44B5-9C24-266DF59B145A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2273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4E760-0CC9-44B5-9C24-266DF59B145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5756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4E760-0CC9-44B5-9C24-266DF59B145A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01309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64E760-0CC9-44B5-9C24-266DF59B145A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9102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2022-11-02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3103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2022-11-02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0256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2022-11-02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3858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2022-11-02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135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2022-11-02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9425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2022-11-02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4219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2022-11-02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502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" panose="020406040505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2022-11-02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3519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2022-11-02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9129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2022-11-02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763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2022-11-02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0647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pic>
        <p:nvPicPr>
          <p:cNvPr id="7" name="Picture 6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29" y="6134716"/>
            <a:ext cx="2042160" cy="501650"/>
          </a:xfrm>
          <a:prstGeom prst="rect">
            <a:avLst/>
          </a:prstGeom>
          <a:extLst>
            <a:ext uri="{FAA26D3D-D897-4be2-8F04-BA451C77F1D7}">
              <ma14:placeholder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</a:ext>
          </a:extLst>
        </p:spPr>
      </p:pic>
      <p:pic>
        <p:nvPicPr>
          <p:cNvPr id="8" name="Picture 7"/>
          <p:cNvPicPr/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41" b="52748"/>
          <a:stretch/>
        </p:blipFill>
        <p:spPr bwMode="auto">
          <a:xfrm>
            <a:off x="7270685" y="6269653"/>
            <a:ext cx="4667250" cy="3816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  <a:ext uri="{FAA26D3D-D897-4be2-8F04-BA451C77F1D7}">
              <ma14:placeholderFlag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ma14="http://schemas.microsoft.com/office/mac/drawingml/2011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</a:ext>
          </a:extLst>
        </p:spPr>
      </p:pic>
    </p:spTree>
    <p:extLst>
      <p:ext uri="{BB962C8B-B14F-4D97-AF65-F5344CB8AC3E}">
        <p14:creationId xmlns:p14="http://schemas.microsoft.com/office/powerpoint/2010/main" val="995848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F0206F9-3F65-46E0-B493-C50102649F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56" b="22759"/>
          <a:stretch/>
        </p:blipFill>
        <p:spPr>
          <a:xfrm>
            <a:off x="-3581400" y="-2118648"/>
            <a:ext cx="15773400" cy="898824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90AA732-E505-45A8-B9B5-DF4480429B7D}"/>
              </a:ext>
            </a:extLst>
          </p:cNvPr>
          <p:cNvSpPr/>
          <p:nvPr/>
        </p:nvSpPr>
        <p:spPr>
          <a:xfrm>
            <a:off x="-152400" y="4357293"/>
            <a:ext cx="12573000" cy="1941094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07754" y="4293793"/>
            <a:ext cx="10515600" cy="746499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Updating the CLS Storage Ring Reference Network</a:t>
            </a:r>
            <a:endParaRPr lang="en-CA" sz="3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BFCCD1-0EB9-4D77-9D58-4640A520C3A8}"/>
              </a:ext>
            </a:extLst>
          </p:cNvPr>
          <p:cNvSpPr txBox="1"/>
          <p:nvPr/>
        </p:nvSpPr>
        <p:spPr>
          <a:xfrm>
            <a:off x="0" y="4850209"/>
            <a:ext cx="1219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Presented by David M. Smith</a:t>
            </a:r>
          </a:p>
          <a:p>
            <a:pPr algn="ctr">
              <a:spcAft>
                <a:spcPts val="6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2022-11-03</a:t>
            </a:r>
          </a:p>
          <a:p>
            <a:pPr algn="ctr">
              <a:spcAft>
                <a:spcPts val="6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 behalf of the CLS SA&amp;V Team</a:t>
            </a:r>
          </a:p>
        </p:txBody>
      </p:sp>
    </p:spTree>
    <p:extLst>
      <p:ext uri="{BB962C8B-B14F-4D97-AF65-F5344CB8AC3E}">
        <p14:creationId xmlns:p14="http://schemas.microsoft.com/office/powerpoint/2010/main" val="1949857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Methodology</a:t>
            </a:r>
            <a:endParaRPr lang="en-CA" sz="2800" dirty="0"/>
          </a:p>
        </p:txBody>
      </p:sp>
      <p:sp>
        <p:nvSpPr>
          <p:cNvPr id="4" name="AutoShape 2" descr="Team-Picture-update2022.png">
            <a:extLst>
              <a:ext uri="{FF2B5EF4-FFF2-40B4-BE49-F238E27FC236}">
                <a16:creationId xmlns:a16="http://schemas.microsoft.com/office/drawing/2014/main" id="{CA1391F0-966B-4193-8986-30CFDF2EBB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609600" y="1175572"/>
            <a:ext cx="608838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Goal of trimming outliers: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Maximum ranking of 100% (or as close as reasonably possible), and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Minimize the number of measurements removed, less than 10%.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“the percentage of the expected 3-sigma envelope consumed by the maximum measurement residual […] points with smaller rankings are more tightly clustered around the optimal value” 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Max IV Survey, Alignment and Mechanical Stability team provide excellent discussion of how the ranking works for outlier removal 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We followed many of the procedures outlined in their paper.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549EA63-FE25-42F5-AE66-A119523FE8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427432"/>
              </p:ext>
            </p:extLst>
          </p:nvPr>
        </p:nvGraphicFramePr>
        <p:xfrm>
          <a:off x="6697980" y="1325563"/>
          <a:ext cx="5356861" cy="1676400"/>
        </p:xfrm>
        <a:graphic>
          <a:graphicData uri="http://schemas.openxmlformats.org/drawingml/2006/table">
            <a:tbl>
              <a:tblPr/>
              <a:tblGrid>
                <a:gridCol w="797193">
                  <a:extLst>
                    <a:ext uri="{9D8B030D-6E8A-4147-A177-3AD203B41FA5}">
                      <a16:colId xmlns:a16="http://schemas.microsoft.com/office/drawing/2014/main" val="1654976144"/>
                    </a:ext>
                  </a:extLst>
                </a:gridCol>
                <a:gridCol w="364235">
                  <a:extLst>
                    <a:ext uri="{9D8B030D-6E8A-4147-A177-3AD203B41FA5}">
                      <a16:colId xmlns:a16="http://schemas.microsoft.com/office/drawing/2014/main" val="1953178964"/>
                    </a:ext>
                  </a:extLst>
                </a:gridCol>
                <a:gridCol w="625373">
                  <a:extLst>
                    <a:ext uri="{9D8B030D-6E8A-4147-A177-3AD203B41FA5}">
                      <a16:colId xmlns:a16="http://schemas.microsoft.com/office/drawing/2014/main" val="2661980407"/>
                    </a:ext>
                  </a:extLst>
                </a:gridCol>
                <a:gridCol w="824695">
                  <a:extLst>
                    <a:ext uri="{9D8B030D-6E8A-4147-A177-3AD203B41FA5}">
                      <a16:colId xmlns:a16="http://schemas.microsoft.com/office/drawing/2014/main" val="1921254164"/>
                    </a:ext>
                  </a:extLst>
                </a:gridCol>
                <a:gridCol w="591023">
                  <a:extLst>
                    <a:ext uri="{9D8B030D-6E8A-4147-A177-3AD203B41FA5}">
                      <a16:colId xmlns:a16="http://schemas.microsoft.com/office/drawing/2014/main" val="2045385785"/>
                    </a:ext>
                  </a:extLst>
                </a:gridCol>
                <a:gridCol w="384852">
                  <a:extLst>
                    <a:ext uri="{9D8B030D-6E8A-4147-A177-3AD203B41FA5}">
                      <a16:colId xmlns:a16="http://schemas.microsoft.com/office/drawing/2014/main" val="3465661067"/>
                    </a:ext>
                  </a:extLst>
                </a:gridCol>
                <a:gridCol w="742215">
                  <a:extLst>
                    <a:ext uri="{9D8B030D-6E8A-4147-A177-3AD203B41FA5}">
                      <a16:colId xmlns:a16="http://schemas.microsoft.com/office/drawing/2014/main" val="3130486577"/>
                    </a:ext>
                  </a:extLst>
                </a:gridCol>
                <a:gridCol w="1027275">
                  <a:extLst>
                    <a:ext uri="{9D8B030D-6E8A-4147-A177-3AD203B41FA5}">
                      <a16:colId xmlns:a16="http://schemas.microsoft.com/office/drawing/2014/main" val="12913504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Situation</a:t>
                      </a:r>
                      <a:endParaRPr lang="en-CA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Step</a:t>
                      </a:r>
                      <a:endParaRPr lang="en-CA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Ranking [%]</a:t>
                      </a:r>
                      <a:endParaRPr lang="en-CA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Weighting</a:t>
                      </a:r>
                      <a:endParaRPr lang="en-CA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Situation</a:t>
                      </a:r>
                      <a:endParaRPr lang="en-CA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Step</a:t>
                      </a:r>
                      <a:endParaRPr lang="en-CA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Ranking [%]</a:t>
                      </a:r>
                      <a:endParaRPr lang="en-CA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Weighting</a:t>
                      </a:r>
                      <a:endParaRPr lang="en-CA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8960057"/>
                  </a:ext>
                </a:extLst>
              </a:tr>
              <a:tr h="153035">
                <a:tc rowSpan="3"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≥ 4 measurements for point</a:t>
                      </a:r>
                      <a:endParaRPr lang="en-CA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CA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&gt;150 </a:t>
                      </a:r>
                      <a:endParaRPr lang="en-CA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8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Single measurement set to 0</a:t>
                      </a:r>
                      <a:endParaRPr lang="en-CA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&lt; 4 measurements for point</a:t>
                      </a:r>
                      <a:endParaRPr lang="en-CA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CA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&gt;150 </a:t>
                      </a:r>
                      <a:endParaRPr lang="en-CA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8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Whole measurement collection set to 0</a:t>
                      </a:r>
                      <a:endParaRPr lang="en-CA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913431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CA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 &lt; x &lt; 150</a:t>
                      </a:r>
                      <a:endParaRPr lang="en-CA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8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Single measurement set to 0.5</a:t>
                      </a:r>
                      <a:endParaRPr lang="en-CA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CA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CA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 &lt; x &lt; 150</a:t>
                      </a:r>
                      <a:endParaRPr lang="en-CA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8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Whole measurement collection set to 0.5</a:t>
                      </a:r>
                      <a:endParaRPr lang="en-CA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832779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CA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&gt;100</a:t>
                      </a:r>
                      <a:endParaRPr lang="en-CA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8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Single measurement set to 0.25</a:t>
                      </a:r>
                      <a:endParaRPr lang="en-CA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CA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CA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&gt;100</a:t>
                      </a:r>
                      <a:endParaRPr lang="en-CA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8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Whole measurement collection set to 0.25</a:t>
                      </a:r>
                      <a:endParaRPr lang="en-CA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50282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60526036-1805-4397-BA9F-58696DB5FE55}"/>
              </a:ext>
            </a:extLst>
          </p:cNvPr>
          <p:cNvSpPr txBox="1"/>
          <p:nvPr/>
        </p:nvSpPr>
        <p:spPr>
          <a:xfrm>
            <a:off x="6954693" y="1002350"/>
            <a:ext cx="49927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Table 1: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Ranking analysis guideline for point weighting.</a:t>
            </a:r>
            <a:endParaRPr lang="en-CA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24553B-D6A1-4529-BBE1-37F50300DB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648" b="26890"/>
          <a:stretch/>
        </p:blipFill>
        <p:spPr>
          <a:xfrm>
            <a:off x="6868101" y="3276600"/>
            <a:ext cx="5079341" cy="2895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50A6E62-3DB3-4A35-8865-2D61FC0C0926}"/>
              </a:ext>
            </a:extLst>
          </p:cNvPr>
          <p:cNvSpPr txBox="1"/>
          <p:nvPr/>
        </p:nvSpPr>
        <p:spPr>
          <a:xfrm>
            <a:off x="0" y="6080996"/>
            <a:ext cx="6697980" cy="10310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100" dirty="0"/>
              <a:t>[1] Hexagon Metrology Inc., </a:t>
            </a:r>
            <a:r>
              <a:rPr lang="en-GB" sz="1100" i="1" dirty="0" err="1"/>
              <a:t>SpatialAnalyzer</a:t>
            </a:r>
            <a:r>
              <a:rPr lang="en-GB" sz="1100" i="1" dirty="0"/>
              <a:t> User Manual</a:t>
            </a:r>
            <a:r>
              <a:rPr lang="en-GB" sz="1100" dirty="0"/>
              <a:t> (2022).</a:t>
            </a:r>
            <a:endParaRPr lang="en-CA" sz="1100" dirty="0"/>
          </a:p>
          <a:p>
            <a:pPr>
              <a:spcAft>
                <a:spcPts val="600"/>
              </a:spcAft>
            </a:pPr>
            <a:r>
              <a:rPr lang="en-GB" sz="1100" dirty="0"/>
              <a:t>[2] B. </a:t>
            </a:r>
            <a:r>
              <a:rPr lang="en-GB" sz="1100" dirty="0" err="1"/>
              <a:t>Afzali</a:t>
            </a:r>
            <a:r>
              <a:rPr lang="en-GB" sz="1100" dirty="0"/>
              <a:t>-Far et al., “Data analysis, spatial metrology network, and precision realignment of the entire MAX IV linear accelerator,” </a:t>
            </a:r>
            <a:r>
              <a:rPr lang="en-GB" sz="1100" dirty="0" err="1"/>
              <a:t>Nucl</a:t>
            </a:r>
            <a:r>
              <a:rPr lang="en-GB" sz="1100" dirty="0"/>
              <a:t>. </a:t>
            </a:r>
            <a:r>
              <a:rPr lang="en-GB" sz="1100" dirty="0" err="1"/>
              <a:t>Instrum</a:t>
            </a:r>
            <a:r>
              <a:rPr lang="en-GB" sz="1100" dirty="0"/>
              <a:t>. Methods Phys. Res. A. 1003 (2021); https://doi.org/10.1016j.nima.2021.165267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20004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Methodology</a:t>
            </a:r>
            <a:endParaRPr lang="en-CA" sz="2800" dirty="0"/>
          </a:p>
        </p:txBody>
      </p:sp>
      <p:sp>
        <p:nvSpPr>
          <p:cNvPr id="4" name="AutoShape 2" descr="Team-Picture-update2022.png">
            <a:extLst>
              <a:ext uri="{FF2B5EF4-FFF2-40B4-BE49-F238E27FC236}">
                <a16:creationId xmlns:a16="http://schemas.microsoft.com/office/drawing/2014/main" id="{CA1391F0-966B-4193-8986-30CFDF2EBB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609600" y="1175572"/>
            <a:ext cx="60883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Boundary conditions used to minimize alignment at key transition area (sensitive beamlines, Booster Ring to SR interface). Boundary conditions brought in as mini-USMNs (USMN with points)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These areas are perturbed less than the other point groups at the cost of a residual error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Added benefit, helps minimize alignment at sensitive transition areas, where alignment could affect machine performance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1D844AD-FBDC-4985-B4BE-B7D36752709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b="20521"/>
          <a:stretch/>
        </p:blipFill>
        <p:spPr>
          <a:xfrm>
            <a:off x="6887832" y="1375632"/>
            <a:ext cx="4932080" cy="3543923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CE34042-5508-4CB0-B338-39FE74FCD8A0}"/>
              </a:ext>
            </a:extLst>
          </p:cNvPr>
          <p:cNvSpPr/>
          <p:nvPr/>
        </p:nvSpPr>
        <p:spPr>
          <a:xfrm>
            <a:off x="9668540" y="2461813"/>
            <a:ext cx="411125" cy="347331"/>
          </a:xfrm>
          <a:custGeom>
            <a:avLst/>
            <a:gdLst>
              <a:gd name="connsiteX0" fmla="*/ 0 w 411125"/>
              <a:gd name="connsiteY0" fmla="*/ 42531 h 347331"/>
              <a:gd name="connsiteX1" fmla="*/ 148855 w 411125"/>
              <a:gd name="connsiteY1" fmla="*/ 205563 h 347331"/>
              <a:gd name="connsiteX2" fmla="*/ 205562 w 411125"/>
              <a:gd name="connsiteY2" fmla="*/ 347331 h 347331"/>
              <a:gd name="connsiteX3" fmla="*/ 411125 w 411125"/>
              <a:gd name="connsiteY3" fmla="*/ 226828 h 347331"/>
              <a:gd name="connsiteX4" fmla="*/ 163032 w 411125"/>
              <a:gd name="connsiteY4" fmla="*/ 0 h 347331"/>
              <a:gd name="connsiteX5" fmla="*/ 0 w 411125"/>
              <a:gd name="connsiteY5" fmla="*/ 42531 h 347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1125" h="347331">
                <a:moveTo>
                  <a:pt x="0" y="42531"/>
                </a:moveTo>
                <a:lnTo>
                  <a:pt x="148855" y="205563"/>
                </a:lnTo>
                <a:lnTo>
                  <a:pt x="205562" y="347331"/>
                </a:lnTo>
                <a:lnTo>
                  <a:pt x="411125" y="226828"/>
                </a:lnTo>
                <a:lnTo>
                  <a:pt x="163032" y="0"/>
                </a:lnTo>
                <a:lnTo>
                  <a:pt x="0" y="42531"/>
                </a:lnTo>
                <a:close/>
              </a:path>
            </a:pathLst>
          </a:cu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A2EE0A7-195A-471B-B27D-2484F30406EA}"/>
              </a:ext>
            </a:extLst>
          </p:cNvPr>
          <p:cNvSpPr/>
          <p:nvPr/>
        </p:nvSpPr>
        <p:spPr>
          <a:xfrm>
            <a:off x="7818474" y="3468362"/>
            <a:ext cx="453656" cy="524540"/>
          </a:xfrm>
          <a:custGeom>
            <a:avLst/>
            <a:gdLst>
              <a:gd name="connsiteX0" fmla="*/ 0 w 453656"/>
              <a:gd name="connsiteY0" fmla="*/ 106326 h 524540"/>
              <a:gd name="connsiteX1" fmla="*/ 219740 w 453656"/>
              <a:gd name="connsiteY1" fmla="*/ 0 h 524540"/>
              <a:gd name="connsiteX2" fmla="*/ 453656 w 453656"/>
              <a:gd name="connsiteY2" fmla="*/ 347330 h 524540"/>
              <a:gd name="connsiteX3" fmla="*/ 276447 w 453656"/>
              <a:gd name="connsiteY3" fmla="*/ 524540 h 524540"/>
              <a:gd name="connsiteX4" fmla="*/ 14177 w 453656"/>
              <a:gd name="connsiteY4" fmla="*/ 333154 h 524540"/>
              <a:gd name="connsiteX5" fmla="*/ 85061 w 453656"/>
              <a:gd name="connsiteY5" fmla="*/ 269358 h 524540"/>
              <a:gd name="connsiteX6" fmla="*/ 0 w 453656"/>
              <a:gd name="connsiteY6" fmla="*/ 106326 h 524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3656" h="524540">
                <a:moveTo>
                  <a:pt x="0" y="106326"/>
                </a:moveTo>
                <a:lnTo>
                  <a:pt x="219740" y="0"/>
                </a:lnTo>
                <a:lnTo>
                  <a:pt x="453656" y="347330"/>
                </a:lnTo>
                <a:lnTo>
                  <a:pt x="276447" y="524540"/>
                </a:lnTo>
                <a:lnTo>
                  <a:pt x="14177" y="333154"/>
                </a:lnTo>
                <a:lnTo>
                  <a:pt x="85061" y="269358"/>
                </a:lnTo>
                <a:lnTo>
                  <a:pt x="0" y="10632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789B2FA-C240-4556-ADE3-50150B2CBE8D}"/>
              </a:ext>
            </a:extLst>
          </p:cNvPr>
          <p:cNvCxnSpPr>
            <a:cxnSpLocks/>
          </p:cNvCxnSpPr>
          <p:nvPr/>
        </p:nvCxnSpPr>
        <p:spPr>
          <a:xfrm>
            <a:off x="10079665" y="2712786"/>
            <a:ext cx="1345573" cy="116767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D2DA335-945F-40DE-8B5D-F55621AD630C}"/>
              </a:ext>
            </a:extLst>
          </p:cNvPr>
          <p:cNvCxnSpPr>
            <a:cxnSpLocks/>
          </p:cNvCxnSpPr>
          <p:nvPr/>
        </p:nvCxnSpPr>
        <p:spPr>
          <a:xfrm flipH="1" flipV="1">
            <a:off x="7205663" y="2074611"/>
            <a:ext cx="674976" cy="146420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A31D697-430C-4F58-9900-F6A19F255A37}"/>
              </a:ext>
            </a:extLst>
          </p:cNvPr>
          <p:cNvSpPr/>
          <p:nvPr/>
        </p:nvSpPr>
        <p:spPr>
          <a:xfrm>
            <a:off x="7781925" y="2841374"/>
            <a:ext cx="309563" cy="528637"/>
          </a:xfrm>
          <a:custGeom>
            <a:avLst/>
            <a:gdLst>
              <a:gd name="connsiteX0" fmla="*/ 200025 w 309563"/>
              <a:gd name="connsiteY0" fmla="*/ 528637 h 528637"/>
              <a:gd name="connsiteX1" fmla="*/ 47625 w 309563"/>
              <a:gd name="connsiteY1" fmla="*/ 485775 h 528637"/>
              <a:gd name="connsiteX2" fmla="*/ 19050 w 309563"/>
              <a:gd name="connsiteY2" fmla="*/ 285750 h 528637"/>
              <a:gd name="connsiteX3" fmla="*/ 0 w 309563"/>
              <a:gd name="connsiteY3" fmla="*/ 0 h 528637"/>
              <a:gd name="connsiteX4" fmla="*/ 309563 w 309563"/>
              <a:gd name="connsiteY4" fmla="*/ 66675 h 528637"/>
              <a:gd name="connsiteX5" fmla="*/ 271463 w 309563"/>
              <a:gd name="connsiteY5" fmla="*/ 257175 h 528637"/>
              <a:gd name="connsiteX6" fmla="*/ 285750 w 309563"/>
              <a:gd name="connsiteY6" fmla="*/ 442912 h 528637"/>
              <a:gd name="connsiteX7" fmla="*/ 200025 w 309563"/>
              <a:gd name="connsiteY7" fmla="*/ 528637 h 528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9563" h="528637">
                <a:moveTo>
                  <a:pt x="200025" y="528637"/>
                </a:moveTo>
                <a:lnTo>
                  <a:pt x="47625" y="485775"/>
                </a:lnTo>
                <a:lnTo>
                  <a:pt x="19050" y="285750"/>
                </a:lnTo>
                <a:lnTo>
                  <a:pt x="0" y="0"/>
                </a:lnTo>
                <a:lnTo>
                  <a:pt x="309563" y="66675"/>
                </a:lnTo>
                <a:lnTo>
                  <a:pt x="271463" y="257175"/>
                </a:lnTo>
                <a:lnTo>
                  <a:pt x="285750" y="442912"/>
                </a:lnTo>
                <a:lnTo>
                  <a:pt x="200025" y="528637"/>
                </a:lnTo>
                <a:close/>
              </a:path>
            </a:pathLst>
          </a:cu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D9F25D-D565-4DBE-8C59-D95D28523C30}"/>
              </a:ext>
            </a:extLst>
          </p:cNvPr>
          <p:cNvSpPr txBox="1"/>
          <p:nvPr/>
        </p:nvSpPr>
        <p:spPr>
          <a:xfrm>
            <a:off x="7305676" y="2033327"/>
            <a:ext cx="442750" cy="2000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A" sz="700" b="1" dirty="0">
                <a:latin typeface="Arial" panose="020B0604020202020204" pitchFamily="34" charset="0"/>
                <a:cs typeface="Arial" panose="020B0604020202020204" pitchFamily="34" charset="0"/>
              </a:rPr>
              <a:t>CMCF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70F0737-2A99-4551-B76D-D05C2EC12717}"/>
              </a:ext>
            </a:extLst>
          </p:cNvPr>
          <p:cNvSpPr txBox="1"/>
          <p:nvPr/>
        </p:nvSpPr>
        <p:spPr>
          <a:xfrm>
            <a:off x="11218338" y="3446057"/>
            <a:ext cx="431528" cy="2000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A" sz="700" b="1" dirty="0">
                <a:latin typeface="Arial" panose="020B0604020202020204" pitchFamily="34" charset="0"/>
                <a:cs typeface="Arial" panose="020B0604020202020204" pitchFamily="34" charset="0"/>
              </a:rPr>
              <a:t>BXDS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A50685F-B554-455E-99CC-9E7091110108}"/>
              </a:ext>
            </a:extLst>
          </p:cNvPr>
          <p:cNvCxnSpPr/>
          <p:nvPr/>
        </p:nvCxnSpPr>
        <p:spPr>
          <a:xfrm flipH="1">
            <a:off x="9918204" y="2228035"/>
            <a:ext cx="460623" cy="374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5A1082F-83C3-4CEA-9233-A0E0B167B8F2}"/>
              </a:ext>
            </a:extLst>
          </p:cNvPr>
          <p:cNvSpPr txBox="1"/>
          <p:nvPr/>
        </p:nvSpPr>
        <p:spPr>
          <a:xfrm>
            <a:off x="9918204" y="2074147"/>
            <a:ext cx="92124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700" b="1" dirty="0">
                <a:latin typeface="Arial" panose="020B0604020202020204" pitchFamily="34" charset="0"/>
                <a:cs typeface="Arial" panose="020B0604020202020204" pitchFamily="34" charset="0"/>
              </a:rPr>
              <a:t>BXDS Focusing Region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AA3EBCF-87CD-488D-AF88-7F4F15A04B22}"/>
              </a:ext>
            </a:extLst>
          </p:cNvPr>
          <p:cNvCxnSpPr/>
          <p:nvPr/>
        </p:nvCxnSpPr>
        <p:spPr>
          <a:xfrm flipV="1">
            <a:off x="7781925" y="3789030"/>
            <a:ext cx="263377" cy="379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D668948-0A63-41A0-9C8A-8477A137275B}"/>
              </a:ext>
            </a:extLst>
          </p:cNvPr>
          <p:cNvSpPr txBox="1"/>
          <p:nvPr/>
        </p:nvSpPr>
        <p:spPr>
          <a:xfrm>
            <a:off x="7321302" y="4014581"/>
            <a:ext cx="92124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700" b="1" dirty="0">
                <a:latin typeface="Arial" panose="020B0604020202020204" pitchFamily="34" charset="0"/>
                <a:cs typeface="Arial" panose="020B0604020202020204" pitchFamily="34" charset="0"/>
              </a:rPr>
              <a:t>CMCF Focusing Region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D964CAD-5F12-4326-9493-8A9C33655E0F}"/>
              </a:ext>
            </a:extLst>
          </p:cNvPr>
          <p:cNvSpPr txBox="1"/>
          <p:nvPr/>
        </p:nvSpPr>
        <p:spPr>
          <a:xfrm>
            <a:off x="8161839" y="2531782"/>
            <a:ext cx="381586" cy="2000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700" b="1" dirty="0">
                <a:latin typeface="Arial" panose="020B0604020202020204" pitchFamily="34" charset="0"/>
                <a:cs typeface="Arial" panose="020B0604020202020204" pitchFamily="34" charset="0"/>
              </a:rPr>
              <a:t>BTS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1604409-5636-4B08-8994-1601672D7CCF}"/>
              </a:ext>
            </a:extLst>
          </p:cNvPr>
          <p:cNvCxnSpPr>
            <a:stCxn id="27" idx="2"/>
          </p:cNvCxnSpPr>
          <p:nvPr/>
        </p:nvCxnSpPr>
        <p:spPr>
          <a:xfrm flipH="1">
            <a:off x="7994599" y="2731837"/>
            <a:ext cx="358033" cy="2666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87CBDD7-CF73-4480-AD10-AF3C0BBE3DB6}"/>
              </a:ext>
            </a:extLst>
          </p:cNvPr>
          <p:cNvSpPr txBox="1"/>
          <p:nvPr/>
        </p:nvSpPr>
        <p:spPr>
          <a:xfrm>
            <a:off x="7086548" y="5009390"/>
            <a:ext cx="4624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CLS layout showing general location of boundary conditions relative to the SR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7616314-7CDD-4E91-B64C-71F89D63581C}"/>
              </a:ext>
            </a:extLst>
          </p:cNvPr>
          <p:cNvSpPr/>
          <p:nvPr/>
        </p:nvSpPr>
        <p:spPr>
          <a:xfrm rot="19656869">
            <a:off x="7919414" y="2124887"/>
            <a:ext cx="2152840" cy="2221840"/>
          </a:xfrm>
          <a:prstGeom prst="ellipse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3286FB2-792D-45F4-BEE0-58042854166A}"/>
              </a:ext>
            </a:extLst>
          </p:cNvPr>
          <p:cNvCxnSpPr>
            <a:cxnSpLocks/>
          </p:cNvCxnSpPr>
          <p:nvPr/>
        </p:nvCxnSpPr>
        <p:spPr>
          <a:xfrm>
            <a:off x="9668540" y="2246607"/>
            <a:ext cx="249664" cy="347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D5F4842-2300-4D9D-8E08-2D6B96E9C65E}"/>
              </a:ext>
            </a:extLst>
          </p:cNvPr>
          <p:cNvSpPr txBox="1"/>
          <p:nvPr/>
        </p:nvSpPr>
        <p:spPr>
          <a:xfrm>
            <a:off x="9366132" y="2096503"/>
            <a:ext cx="52867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700" b="1" dirty="0">
                <a:latin typeface="Arial" panose="020B0604020202020204" pitchFamily="34" charset="0"/>
                <a:cs typeface="Arial" panose="020B0604020202020204" pitchFamily="34" charset="0"/>
              </a:rPr>
              <a:t>Storage Ring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F097E34D-BFAF-4141-A23D-7E11B474C6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60782"/>
              </p:ext>
            </p:extLst>
          </p:nvPr>
        </p:nvGraphicFramePr>
        <p:xfrm>
          <a:off x="1052910" y="4211251"/>
          <a:ext cx="5416550" cy="1774190"/>
        </p:xfrm>
        <a:graphic>
          <a:graphicData uri="http://schemas.openxmlformats.org/drawingml/2006/table">
            <a:tbl>
              <a:tblPr/>
              <a:tblGrid>
                <a:gridCol w="2155190">
                  <a:extLst>
                    <a:ext uri="{9D8B030D-6E8A-4147-A177-3AD203B41FA5}">
                      <a16:colId xmlns:a16="http://schemas.microsoft.com/office/drawing/2014/main" val="1017846637"/>
                    </a:ext>
                  </a:extLst>
                </a:gridCol>
                <a:gridCol w="716280">
                  <a:extLst>
                    <a:ext uri="{9D8B030D-6E8A-4147-A177-3AD203B41FA5}">
                      <a16:colId xmlns:a16="http://schemas.microsoft.com/office/drawing/2014/main" val="3628866767"/>
                    </a:ext>
                  </a:extLst>
                </a:gridCol>
                <a:gridCol w="2545080">
                  <a:extLst>
                    <a:ext uri="{9D8B030D-6E8A-4147-A177-3AD203B41FA5}">
                      <a16:colId xmlns:a16="http://schemas.microsoft.com/office/drawing/2014/main" val="2422394992"/>
                    </a:ext>
                  </a:extLst>
                </a:gridCol>
              </a:tblGrid>
              <a:tr h="39815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Boundary Condition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Weight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b="1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Notes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503277"/>
                  </a:ext>
                </a:extLst>
              </a:tr>
              <a:tr h="34400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Historical Reference Network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Original machine alignment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394965"/>
                  </a:ext>
                </a:extLst>
              </a:tr>
              <a:tr h="34400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BXDS Focusing Region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USMN included 4 instruments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8514821"/>
                  </a:ext>
                </a:extLst>
              </a:tr>
              <a:tr h="34400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CMCF Focusing Region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2.0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USMN included 6 instruments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606107"/>
                  </a:ext>
                </a:extLst>
              </a:tr>
              <a:tr h="34400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BTS + SR Interface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3.0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USMN included 4 instruments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7430005"/>
                  </a:ext>
                </a:extLst>
              </a:tr>
            </a:tbl>
          </a:graphicData>
        </a:graphic>
      </p:graphicFrame>
      <p:sp>
        <p:nvSpPr>
          <p:cNvPr id="40" name="TextBox 39">
            <a:extLst>
              <a:ext uri="{FF2B5EF4-FFF2-40B4-BE49-F238E27FC236}">
                <a16:creationId xmlns:a16="http://schemas.microsoft.com/office/drawing/2014/main" id="{2DB2AC63-3281-4FC2-9E96-919E395F36AB}"/>
              </a:ext>
            </a:extLst>
          </p:cNvPr>
          <p:cNvSpPr txBox="1"/>
          <p:nvPr/>
        </p:nvSpPr>
        <p:spPr>
          <a:xfrm>
            <a:off x="1384553" y="3931103"/>
            <a:ext cx="49927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Table 2: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Final weighting of boundary conditions.</a:t>
            </a:r>
            <a:endParaRPr lang="en-CA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842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Methodology</a:t>
            </a:r>
            <a:endParaRPr lang="en-CA" sz="2800" dirty="0"/>
          </a:p>
        </p:txBody>
      </p:sp>
      <p:sp>
        <p:nvSpPr>
          <p:cNvPr id="4" name="AutoShape 2" descr="Team-Picture-update2022.png">
            <a:extLst>
              <a:ext uri="{FF2B5EF4-FFF2-40B4-BE49-F238E27FC236}">
                <a16:creationId xmlns:a16="http://schemas.microsoft.com/office/drawing/2014/main" id="{CA1391F0-966B-4193-8986-30CFDF2EBB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609600" y="1175572"/>
            <a:ext cx="6088380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Network uncertainty calculated to 99.7% confidence interval (3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), 500 samples (analysis takes ≈4.5 hours)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End goal for final network: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Average network error ≤ 0.100 mm,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Average network uncertainty ≤ 0.050 mm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562D43-C218-4A3E-A1CB-3DCFEE2059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823" b="953"/>
          <a:stretch/>
        </p:blipFill>
        <p:spPr>
          <a:xfrm>
            <a:off x="7543827" y="949316"/>
            <a:ext cx="3222732" cy="33836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6AA2E4-DB94-4F58-86B6-3EABD1B30B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0485" y="4559223"/>
            <a:ext cx="5091915" cy="208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470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Results</a:t>
            </a:r>
            <a:endParaRPr lang="en-CA" sz="2800" dirty="0"/>
          </a:p>
        </p:txBody>
      </p:sp>
      <p:sp>
        <p:nvSpPr>
          <p:cNvPr id="4" name="AutoShape 2" descr="Team-Picture-update2022.png">
            <a:extLst>
              <a:ext uri="{FF2B5EF4-FFF2-40B4-BE49-F238E27FC236}">
                <a16:creationId xmlns:a16="http://schemas.microsoft.com/office/drawing/2014/main" id="{CA1391F0-966B-4193-8986-30CFDF2EBB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609599" y="1175572"/>
            <a:ext cx="7033227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Cleaning guidelines applied to data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After cleaning the data, 8% of original points were removed, mostly control points from the Historical Reference Network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We were able to reach ranking of 100%, but noticed diminishing returns on final network result around 110%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About 14 different USMN iterations were completed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48AF419-56D7-4528-A414-09BCFBA844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995386"/>
              </p:ext>
            </p:extLst>
          </p:nvPr>
        </p:nvGraphicFramePr>
        <p:xfrm>
          <a:off x="2529840" y="4203930"/>
          <a:ext cx="6362699" cy="1884450"/>
        </p:xfrm>
        <a:graphic>
          <a:graphicData uri="http://schemas.openxmlformats.org/drawingml/2006/table">
            <a:tbl>
              <a:tblPr/>
              <a:tblGrid>
                <a:gridCol w="2782027">
                  <a:extLst>
                    <a:ext uri="{9D8B030D-6E8A-4147-A177-3AD203B41FA5}">
                      <a16:colId xmlns:a16="http://schemas.microsoft.com/office/drawing/2014/main" val="556167869"/>
                    </a:ext>
                  </a:extLst>
                </a:gridCol>
                <a:gridCol w="1771283">
                  <a:extLst>
                    <a:ext uri="{9D8B030D-6E8A-4147-A177-3AD203B41FA5}">
                      <a16:colId xmlns:a16="http://schemas.microsoft.com/office/drawing/2014/main" val="2294280228"/>
                    </a:ext>
                  </a:extLst>
                </a:gridCol>
                <a:gridCol w="1809389">
                  <a:extLst>
                    <a:ext uri="{9D8B030D-6E8A-4147-A177-3AD203B41FA5}">
                      <a16:colId xmlns:a16="http://schemas.microsoft.com/office/drawing/2014/main" val="1382436195"/>
                    </a:ext>
                  </a:extLst>
                </a:gridCol>
              </a:tblGrid>
              <a:tr h="31407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CA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Before-Cleaning</a:t>
                      </a:r>
                      <a:endParaRPr lang="en-CA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After-Cleaning</a:t>
                      </a:r>
                      <a:endParaRPr lang="en-CA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5164250"/>
                  </a:ext>
                </a:extLst>
              </a:tr>
              <a:tr h="31407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Number of Stations</a:t>
                      </a:r>
                      <a:endParaRPr lang="en-CA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150</a:t>
                      </a:r>
                      <a:endParaRPr lang="en-CA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150</a:t>
                      </a:r>
                      <a:endParaRPr lang="en-CA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161530"/>
                  </a:ext>
                </a:extLst>
              </a:tr>
              <a:tr h="31407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Number of Points</a:t>
                      </a:r>
                      <a:endParaRPr lang="en-CA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642</a:t>
                      </a:r>
                      <a:endParaRPr lang="en-CA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642</a:t>
                      </a:r>
                      <a:endParaRPr lang="en-CA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5655152"/>
                  </a:ext>
                </a:extLst>
              </a:tr>
              <a:tr h="31407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Number of Measurements</a:t>
                      </a:r>
                      <a:endParaRPr lang="en-CA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5469</a:t>
                      </a:r>
                      <a:endParaRPr lang="en-CA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5050</a:t>
                      </a:r>
                      <a:endParaRPr lang="en-CA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0592317"/>
                  </a:ext>
                </a:extLst>
              </a:tr>
              <a:tr h="31407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Max Ranking</a:t>
                      </a:r>
                      <a:endParaRPr lang="en-CA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733%</a:t>
                      </a:r>
                      <a:endParaRPr lang="en-CA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100%</a:t>
                      </a:r>
                      <a:endParaRPr lang="en-CA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1438584"/>
                  </a:ext>
                </a:extLst>
              </a:tr>
              <a:tr h="31407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RMSE of network (mm)</a:t>
                      </a:r>
                      <a:endParaRPr lang="en-CA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0.34</a:t>
                      </a:r>
                      <a:endParaRPr lang="en-CA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0.13</a:t>
                      </a:r>
                      <a:endParaRPr lang="en-CA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115693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19A7FD57-8C6E-4B9A-87E4-98AE4AC22DBD}"/>
              </a:ext>
            </a:extLst>
          </p:cNvPr>
          <p:cNvSpPr txBox="1"/>
          <p:nvPr/>
        </p:nvSpPr>
        <p:spPr>
          <a:xfrm>
            <a:off x="3480181" y="3827683"/>
            <a:ext cx="499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Table 3: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Outlier results before and after cleaning</a:t>
            </a:r>
            <a:endParaRPr lang="en-C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 descr="Vital Signs: Assessing Data Health and Dealing with Outliers | by Susan  Currie Sivek, Ph.D. | Towards Data Science">
            <a:extLst>
              <a:ext uri="{FF2B5EF4-FFF2-40B4-BE49-F238E27FC236}">
                <a16:creationId xmlns:a16="http://schemas.microsoft.com/office/drawing/2014/main" id="{F54EA178-C536-4C27-80BA-5AE9B6D599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882" y="1325563"/>
            <a:ext cx="2872773" cy="213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282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6B15C81-3D34-4ED6-A531-03C64F42C4F0}"/>
              </a:ext>
            </a:extLst>
          </p:cNvPr>
          <p:cNvSpPr/>
          <p:nvPr/>
        </p:nvSpPr>
        <p:spPr>
          <a:xfrm>
            <a:off x="281940" y="5856100"/>
            <a:ext cx="5524500" cy="857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Results</a:t>
            </a:r>
            <a:endParaRPr lang="en-CA" sz="2800" dirty="0"/>
          </a:p>
        </p:txBody>
      </p:sp>
      <p:sp>
        <p:nvSpPr>
          <p:cNvPr id="4" name="AutoShape 2" descr="Team-Picture-update2022.png">
            <a:extLst>
              <a:ext uri="{FF2B5EF4-FFF2-40B4-BE49-F238E27FC236}">
                <a16:creationId xmlns:a16="http://schemas.microsoft.com/office/drawing/2014/main" id="{CA1391F0-966B-4193-8986-30CFDF2EBB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609600" y="1175572"/>
            <a:ext cx="60883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Significant change in some areas from original network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CC96564-B567-4338-A917-72F958F2BF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474538"/>
              </p:ext>
            </p:extLst>
          </p:nvPr>
        </p:nvGraphicFramePr>
        <p:xfrm>
          <a:off x="543179" y="4907039"/>
          <a:ext cx="6046474" cy="1027325"/>
        </p:xfrm>
        <a:graphic>
          <a:graphicData uri="http://schemas.openxmlformats.org/drawingml/2006/table">
            <a:tbl>
              <a:tblPr/>
              <a:tblGrid>
                <a:gridCol w="883504">
                  <a:extLst>
                    <a:ext uri="{9D8B030D-6E8A-4147-A177-3AD203B41FA5}">
                      <a16:colId xmlns:a16="http://schemas.microsoft.com/office/drawing/2014/main" val="656853338"/>
                    </a:ext>
                  </a:extLst>
                </a:gridCol>
                <a:gridCol w="1149342">
                  <a:extLst>
                    <a:ext uri="{9D8B030D-6E8A-4147-A177-3AD203B41FA5}">
                      <a16:colId xmlns:a16="http://schemas.microsoft.com/office/drawing/2014/main" val="3638053361"/>
                    </a:ext>
                  </a:extLst>
                </a:gridCol>
                <a:gridCol w="937760">
                  <a:extLst>
                    <a:ext uri="{9D8B030D-6E8A-4147-A177-3AD203B41FA5}">
                      <a16:colId xmlns:a16="http://schemas.microsoft.com/office/drawing/2014/main" val="1924744532"/>
                    </a:ext>
                  </a:extLst>
                </a:gridCol>
                <a:gridCol w="937760">
                  <a:extLst>
                    <a:ext uri="{9D8B030D-6E8A-4147-A177-3AD203B41FA5}">
                      <a16:colId xmlns:a16="http://schemas.microsoft.com/office/drawing/2014/main" val="1499919472"/>
                    </a:ext>
                  </a:extLst>
                </a:gridCol>
                <a:gridCol w="928315">
                  <a:extLst>
                    <a:ext uri="{9D8B030D-6E8A-4147-A177-3AD203B41FA5}">
                      <a16:colId xmlns:a16="http://schemas.microsoft.com/office/drawing/2014/main" val="2866696121"/>
                    </a:ext>
                  </a:extLst>
                </a:gridCol>
                <a:gridCol w="1209793">
                  <a:extLst>
                    <a:ext uri="{9D8B030D-6E8A-4147-A177-3AD203B41FA5}">
                      <a16:colId xmlns:a16="http://schemas.microsoft.com/office/drawing/2014/main" val="2398004177"/>
                    </a:ext>
                  </a:extLst>
                </a:gridCol>
              </a:tblGrid>
              <a:tr h="364544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b="1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b="1" kern="8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Error (mm)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b="1" kern="8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Ux</a:t>
                      </a:r>
                      <a:r>
                        <a:rPr lang="en-GB" sz="1400" b="1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(mm)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b="1" kern="8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Uy</a:t>
                      </a:r>
                      <a:r>
                        <a:rPr lang="en-GB" sz="1400" b="1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(mm)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b="1" kern="8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Uz</a:t>
                      </a:r>
                      <a:r>
                        <a:rPr lang="en-GB" sz="1400" b="1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(mm)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b="1" kern="8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Umag</a:t>
                      </a:r>
                      <a:r>
                        <a:rPr lang="en-GB" sz="1400" b="1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(mm)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6108425"/>
                  </a:ext>
                </a:extLst>
              </a:tr>
              <a:tr h="29823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Average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b="1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0.094</a:t>
                      </a:r>
                      <a:endParaRPr lang="en-CA" sz="14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b="1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0.045</a:t>
                      </a:r>
                      <a:endParaRPr lang="en-CA" sz="14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b="1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0.048</a:t>
                      </a:r>
                      <a:endParaRPr lang="en-CA" sz="14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b="1" kern="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0.131*</a:t>
                      </a:r>
                      <a:endParaRPr lang="en-CA" sz="14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b="1" kern="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0.148*</a:t>
                      </a:r>
                      <a:endParaRPr lang="en-CA" sz="14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105768"/>
                  </a:ext>
                </a:extLst>
              </a:tr>
              <a:tr h="364544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RMS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0.127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0.056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0.056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0.198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2400"/>
                        </a:spcAft>
                      </a:pPr>
                      <a:r>
                        <a:rPr lang="en-GB" sz="1400" kern="8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0.213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1747015"/>
                  </a:ext>
                </a:extLst>
              </a:tr>
            </a:tbl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B113C5EB-850B-4E67-81F3-9BAB6DB5D820}"/>
              </a:ext>
            </a:extLst>
          </p:cNvPr>
          <p:cNvSpPr txBox="1"/>
          <p:nvPr/>
        </p:nvSpPr>
        <p:spPr>
          <a:xfrm>
            <a:off x="2634140" y="3955757"/>
            <a:ext cx="6618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Graphical displace showing magnitude change from original network to the new network. Minimum change captured in blue (min = 0.04 mm), max change in red (max = 5.18 mm)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32F8D6F-5207-4A3E-983E-7C9B35859941}"/>
              </a:ext>
            </a:extLst>
          </p:cNvPr>
          <p:cNvSpPr txBox="1"/>
          <p:nvPr/>
        </p:nvSpPr>
        <p:spPr>
          <a:xfrm>
            <a:off x="609600" y="4630041"/>
            <a:ext cx="49927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Table 4: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Network statistical results</a:t>
            </a:r>
            <a:endParaRPr lang="en-CA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57643D9-DF96-4624-8FD2-F93E3D2A844F}"/>
              </a:ext>
            </a:extLst>
          </p:cNvPr>
          <p:cNvSpPr txBox="1"/>
          <p:nvPr/>
        </p:nvSpPr>
        <p:spPr>
          <a:xfrm>
            <a:off x="456760" y="5964376"/>
            <a:ext cx="499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* did not meet our goal criterion</a:t>
            </a:r>
            <a:endParaRPr lang="en-C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E24AB9-AF62-4F49-A1DD-5E5E7C19CB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773" y="1691424"/>
            <a:ext cx="8457296" cy="21818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41E3924-192F-42C0-99A9-7941C322705F}"/>
              </a:ext>
            </a:extLst>
          </p:cNvPr>
          <p:cNvSpPr txBox="1"/>
          <p:nvPr/>
        </p:nvSpPr>
        <p:spPr>
          <a:xfrm>
            <a:off x="7038976" y="1725588"/>
            <a:ext cx="442750" cy="2000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A" sz="700" b="1" dirty="0">
                <a:latin typeface="Arial" panose="020B0604020202020204" pitchFamily="34" charset="0"/>
                <a:cs typeface="Arial" panose="020B0604020202020204" pitchFamily="34" charset="0"/>
              </a:rPr>
              <a:t>CMCF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6EADA8-AB57-4F5B-8119-777A2BCDFD94}"/>
              </a:ext>
            </a:extLst>
          </p:cNvPr>
          <p:cNvSpPr txBox="1"/>
          <p:nvPr/>
        </p:nvSpPr>
        <p:spPr>
          <a:xfrm>
            <a:off x="2822815" y="2101835"/>
            <a:ext cx="431528" cy="2000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A" sz="700" b="1" dirty="0">
                <a:latin typeface="Arial" panose="020B0604020202020204" pitchFamily="34" charset="0"/>
                <a:cs typeface="Arial" panose="020B0604020202020204" pitchFamily="34" charset="0"/>
              </a:rPr>
              <a:t>BXDS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351E55-5D78-4BDA-B025-58DB8C122287}"/>
              </a:ext>
            </a:extLst>
          </p:cNvPr>
          <p:cNvSpPr txBox="1"/>
          <p:nvPr/>
        </p:nvSpPr>
        <p:spPr>
          <a:xfrm>
            <a:off x="6309837" y="2219915"/>
            <a:ext cx="362600" cy="2000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A" sz="700" b="1" dirty="0">
                <a:latin typeface="Arial" panose="020B0604020202020204" pitchFamily="34" charset="0"/>
                <a:cs typeface="Arial" panose="020B0604020202020204" pitchFamily="34" charset="0"/>
              </a:rPr>
              <a:t>BTS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2BA012-996A-4E3F-B4F9-8F78F90A7A75}"/>
              </a:ext>
            </a:extLst>
          </p:cNvPr>
          <p:cNvSpPr txBox="1"/>
          <p:nvPr/>
        </p:nvSpPr>
        <p:spPr>
          <a:xfrm>
            <a:off x="6850892" y="4660204"/>
            <a:ext cx="4906258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Did not meet uncertainty goal in Z axis, but we did in the X and Y axes (horizontal)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Average error &lt; 0.100 mm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959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Conclusion</a:t>
            </a:r>
            <a:endParaRPr lang="en-CA" sz="2800" dirty="0"/>
          </a:p>
        </p:txBody>
      </p:sp>
      <p:sp>
        <p:nvSpPr>
          <p:cNvPr id="4" name="AutoShape 2" descr="Team-Picture-update2022.png">
            <a:extLst>
              <a:ext uri="{FF2B5EF4-FFF2-40B4-BE49-F238E27FC236}">
                <a16:creationId xmlns:a16="http://schemas.microsoft.com/office/drawing/2014/main" id="{CA1391F0-966B-4193-8986-30CFDF2EBB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609599" y="1175572"/>
            <a:ext cx="7558355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Overall the creation of the new network was successful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New locates averaging less than 0.080 mm RMS error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Not surprising it’s better given the method of capture, but does it describe reality? 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Significant deviation from original network, how much is 20 years of shifting concrete and components, how much from other factors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Future work reviewing residual error in the boundary condition areas, compare against beamline alignment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Desire to continue with epochs of measurement once we’re confident in path forward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939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BC544B7-14B1-468E-88FD-9A513328D706}"/>
              </a:ext>
            </a:extLst>
          </p:cNvPr>
          <p:cNvCxnSpPr/>
          <p:nvPr/>
        </p:nvCxnSpPr>
        <p:spPr>
          <a:xfrm>
            <a:off x="5285814" y="5548358"/>
            <a:ext cx="6616700" cy="0"/>
          </a:xfrm>
          <a:prstGeom prst="line">
            <a:avLst/>
          </a:prstGeom>
          <a:ln w="1270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A82B989-89ED-4EC5-9863-F23B59C915C6}"/>
              </a:ext>
            </a:extLst>
          </p:cNvPr>
          <p:cNvCxnSpPr/>
          <p:nvPr/>
        </p:nvCxnSpPr>
        <p:spPr>
          <a:xfrm>
            <a:off x="5115050" y="4176931"/>
            <a:ext cx="6616700" cy="0"/>
          </a:xfrm>
          <a:prstGeom prst="line">
            <a:avLst/>
          </a:prstGeom>
          <a:ln w="12700"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Conclusion</a:t>
            </a:r>
            <a:endParaRPr lang="en-CA" sz="2800" dirty="0"/>
          </a:p>
        </p:txBody>
      </p:sp>
      <p:sp>
        <p:nvSpPr>
          <p:cNvPr id="4" name="AutoShape 2" descr="Team-Picture-update2022.png">
            <a:extLst>
              <a:ext uri="{FF2B5EF4-FFF2-40B4-BE49-F238E27FC236}">
                <a16:creationId xmlns:a16="http://schemas.microsoft.com/office/drawing/2014/main" id="{CA1391F0-966B-4193-8986-30CFDF2EBB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609600" y="1175572"/>
            <a:ext cx="60883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New network has since been used for girder adjustments in the Storage Ring, “quasi-alignment”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Girder moves were to eliminate large BPM offsets, moving girder to BPM position, remove stress on orbit control 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Further work, analysis needed before pursuing SR alignment (diagnostic tools, simulations, quad centers)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CC5FD8-4585-47A2-9445-CB9CE1065C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10695" y="3786282"/>
            <a:ext cx="2871582" cy="21536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D0E844-8612-4EC3-AEBF-ECFDD6E2D4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3107" y="1145446"/>
            <a:ext cx="3227535" cy="211283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D07CA539-D849-4343-A1B8-6513F6B9649D}"/>
              </a:ext>
            </a:extLst>
          </p:cNvPr>
          <p:cNvSpPr/>
          <p:nvPr/>
        </p:nvSpPr>
        <p:spPr>
          <a:xfrm>
            <a:off x="7451725" y="4485383"/>
            <a:ext cx="1225550" cy="3198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D08A2B1-ACCA-408B-B672-E46A3BD4EB15}"/>
              </a:ext>
            </a:extLst>
          </p:cNvPr>
          <p:cNvSpPr/>
          <p:nvPr/>
        </p:nvSpPr>
        <p:spPr>
          <a:xfrm>
            <a:off x="7559675" y="4010462"/>
            <a:ext cx="1117600" cy="3198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BEND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D2CB418-4EA1-4FF0-B72A-139E192C2B4D}"/>
              </a:ext>
            </a:extLst>
          </p:cNvPr>
          <p:cNvSpPr/>
          <p:nvPr/>
        </p:nvSpPr>
        <p:spPr>
          <a:xfrm>
            <a:off x="8886825" y="3933690"/>
            <a:ext cx="222250" cy="469900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0DCA3BE-7E14-4C98-9733-46BEC7538023}"/>
              </a:ext>
            </a:extLst>
          </p:cNvPr>
          <p:cNvSpPr/>
          <p:nvPr/>
        </p:nvSpPr>
        <p:spPr>
          <a:xfrm>
            <a:off x="9159875" y="4008718"/>
            <a:ext cx="184150" cy="3198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C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A53288C-1F18-4BE9-B707-717AF43F0CE7}"/>
              </a:ext>
            </a:extLst>
          </p:cNvPr>
          <p:cNvSpPr/>
          <p:nvPr/>
        </p:nvSpPr>
        <p:spPr>
          <a:xfrm>
            <a:off x="9686925" y="4080562"/>
            <a:ext cx="57150" cy="1651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672DD58-64AA-41D9-A844-30ECF0B05B2C}"/>
              </a:ext>
            </a:extLst>
          </p:cNvPr>
          <p:cNvSpPr/>
          <p:nvPr/>
        </p:nvSpPr>
        <p:spPr>
          <a:xfrm>
            <a:off x="8747125" y="4478111"/>
            <a:ext cx="1009650" cy="3198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9F84451-FBA9-408D-90CC-8261881756BD}"/>
              </a:ext>
            </a:extLst>
          </p:cNvPr>
          <p:cNvSpPr/>
          <p:nvPr/>
        </p:nvSpPr>
        <p:spPr>
          <a:xfrm>
            <a:off x="9404350" y="3933690"/>
            <a:ext cx="222250" cy="469900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248A4E8-1DFA-4600-8372-02F88B768237}"/>
              </a:ext>
            </a:extLst>
          </p:cNvPr>
          <p:cNvSpPr txBox="1"/>
          <p:nvPr/>
        </p:nvSpPr>
        <p:spPr>
          <a:xfrm>
            <a:off x="10167576" y="3515315"/>
            <a:ext cx="902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BXDS IVU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F9A8BA-B92C-41DA-B7AD-38A2E413CD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132" b="96804" l="9687" r="97436">
                        <a14:foregroundMark x1="96011" y1="96804" x2="17949" y2="93607"/>
                        <a14:foregroundMark x1="17949" y1="93607" x2="8262" y2="74886"/>
                        <a14:foregroundMark x1="8262" y1="74886" x2="6838" y2="23288"/>
                        <a14:foregroundMark x1="6838" y1="23288" x2="19088" y2="6393"/>
                        <a14:foregroundMark x1="19088" y1="6393" x2="54416" y2="9589"/>
                        <a14:foregroundMark x1="54416" y1="9589" x2="89459" y2="7763"/>
                        <a14:foregroundMark x1="89459" y1="7763" x2="97436" y2="27854"/>
                        <a14:foregroundMark x1="97436" y1="27854" x2="95442" y2="97260"/>
                        <a14:foregroundMark x1="19658" y1="45662" x2="19658" y2="45662"/>
                        <a14:foregroundMark x1="22507" y1="56164" x2="17664" y2="31507"/>
                        <a14:foregroundMark x1="17664" y1="31507" x2="23362" y2="53881"/>
                        <a14:foregroundMark x1="23362" y1="53881" x2="27066" y2="29224"/>
                        <a14:foregroundMark x1="27066" y1="29224" x2="27066" y2="29224"/>
                        <a14:foregroundMark x1="27350" y1="47032" x2="43020" y2="29224"/>
                        <a14:foregroundMark x1="43020" y1="29224" x2="31909" y2="45662"/>
                        <a14:foregroundMark x1="31909" y1="45662" x2="31909" y2="34703"/>
                        <a14:foregroundMark x1="66667" y1="56164" x2="67806" y2="21461"/>
                        <a14:foregroundMark x1="67806" y1="21461" x2="68661" y2="37900"/>
                        <a14:foregroundMark x1="84330" y1="57991" x2="82906" y2="28311"/>
                        <a14:foregroundMark x1="82906" y1="28311" x2="84615" y2="55708"/>
                        <a14:foregroundMark x1="84615" y1="55708" x2="86610" y2="32877"/>
                        <a14:foregroundMark x1="86610" y1="32877" x2="84046" y2="39726"/>
                        <a14:foregroundMark x1="51852" y1="53881" x2="55556" y2="25114"/>
                        <a14:foregroundMark x1="55556" y1="25114" x2="52137" y2="31963"/>
                        <a14:foregroundMark x1="10256" y1="41553" x2="9687" y2="40639"/>
                        <a14:foregroundMark x1="95442" y1="40639" x2="94872" y2="4018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47971">
            <a:off x="5770285" y="3868698"/>
            <a:ext cx="1657251" cy="1034011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53FECC38-C975-4F7D-A88E-BF2174217AC8}"/>
              </a:ext>
            </a:extLst>
          </p:cNvPr>
          <p:cNvSpPr txBox="1"/>
          <p:nvPr/>
        </p:nvSpPr>
        <p:spPr>
          <a:xfrm>
            <a:off x="6957256" y="3509283"/>
            <a:ext cx="3002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>
                <a:latin typeface="Arial" panose="020B0604020202020204" pitchFamily="34" charset="0"/>
                <a:cs typeface="Arial" panose="020B0604020202020204" pitchFamily="34" charset="0"/>
              </a:rPr>
              <a:t>Exaggerated Reality Before Correction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34695EF-0129-4404-8776-F5930FBC18F4}"/>
              </a:ext>
            </a:extLst>
          </p:cNvPr>
          <p:cNvSpPr/>
          <p:nvPr/>
        </p:nvSpPr>
        <p:spPr>
          <a:xfrm>
            <a:off x="10045700" y="3787613"/>
            <a:ext cx="1120052" cy="803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BED68A76-50C2-412F-8419-1FFDA2AB86A2}"/>
              </a:ext>
            </a:extLst>
          </p:cNvPr>
          <p:cNvSpPr/>
          <p:nvPr/>
        </p:nvSpPr>
        <p:spPr>
          <a:xfrm rot="408305">
            <a:off x="5969628" y="4189201"/>
            <a:ext cx="1379412" cy="11401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Isosceles Triangle 45">
            <a:extLst>
              <a:ext uri="{FF2B5EF4-FFF2-40B4-BE49-F238E27FC236}">
                <a16:creationId xmlns:a16="http://schemas.microsoft.com/office/drawing/2014/main" id="{47F2BF6A-04ED-4A93-8C9A-171AE7576069}"/>
              </a:ext>
            </a:extLst>
          </p:cNvPr>
          <p:cNvSpPr/>
          <p:nvPr/>
        </p:nvSpPr>
        <p:spPr>
          <a:xfrm rot="15911789">
            <a:off x="9903642" y="2716349"/>
            <a:ext cx="165100" cy="2854067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175C36FA-FA4F-40D0-A349-4983129C55B8}"/>
              </a:ext>
            </a:extLst>
          </p:cNvPr>
          <p:cNvSpPr/>
          <p:nvPr/>
        </p:nvSpPr>
        <p:spPr>
          <a:xfrm rot="21419340">
            <a:off x="7360699" y="4213125"/>
            <a:ext cx="2393118" cy="8754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Arrow: Right 47">
            <a:extLst>
              <a:ext uri="{FF2B5EF4-FFF2-40B4-BE49-F238E27FC236}">
                <a16:creationId xmlns:a16="http://schemas.microsoft.com/office/drawing/2014/main" id="{54EDA437-1173-496F-B26F-1A25659B8C76}"/>
              </a:ext>
            </a:extLst>
          </p:cNvPr>
          <p:cNvSpPr/>
          <p:nvPr/>
        </p:nvSpPr>
        <p:spPr>
          <a:xfrm>
            <a:off x="4929897" y="4107877"/>
            <a:ext cx="927739" cy="100009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3C09C5E-A286-4C9E-87E2-B068A3432CF7}"/>
              </a:ext>
            </a:extLst>
          </p:cNvPr>
          <p:cNvSpPr txBox="1"/>
          <p:nvPr/>
        </p:nvSpPr>
        <p:spPr>
          <a:xfrm>
            <a:off x="4912154" y="3856250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CA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 beam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BB555B7-CB76-4862-ABE1-BFCE5FB194C5}"/>
              </a:ext>
            </a:extLst>
          </p:cNvPr>
          <p:cNvSpPr/>
          <p:nvPr/>
        </p:nvSpPr>
        <p:spPr>
          <a:xfrm>
            <a:off x="7559675" y="5863357"/>
            <a:ext cx="1225550" cy="3198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BAE65F7-9528-4D96-8AD4-D98A6F2622E6}"/>
              </a:ext>
            </a:extLst>
          </p:cNvPr>
          <p:cNvSpPr/>
          <p:nvPr/>
        </p:nvSpPr>
        <p:spPr>
          <a:xfrm>
            <a:off x="7667625" y="5388436"/>
            <a:ext cx="1117600" cy="3198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BEND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788D64D-98D7-4CE2-88A8-568C0E9A362A}"/>
              </a:ext>
            </a:extLst>
          </p:cNvPr>
          <p:cNvSpPr/>
          <p:nvPr/>
        </p:nvSpPr>
        <p:spPr>
          <a:xfrm>
            <a:off x="8994775" y="5311664"/>
            <a:ext cx="222250" cy="469900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FF5E1A1-F960-4CD7-97C0-29EDD80E60CA}"/>
              </a:ext>
            </a:extLst>
          </p:cNvPr>
          <p:cNvSpPr/>
          <p:nvPr/>
        </p:nvSpPr>
        <p:spPr>
          <a:xfrm>
            <a:off x="9267825" y="5386692"/>
            <a:ext cx="184150" cy="3198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C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4E63A5E-5652-48CE-993E-136AA2E23B41}"/>
              </a:ext>
            </a:extLst>
          </p:cNvPr>
          <p:cNvSpPr/>
          <p:nvPr/>
        </p:nvSpPr>
        <p:spPr>
          <a:xfrm>
            <a:off x="9794875" y="5458536"/>
            <a:ext cx="57150" cy="1651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125981F-8B8D-4368-8AEE-517E0A8B561E}"/>
              </a:ext>
            </a:extLst>
          </p:cNvPr>
          <p:cNvSpPr/>
          <p:nvPr/>
        </p:nvSpPr>
        <p:spPr>
          <a:xfrm>
            <a:off x="8855075" y="5856085"/>
            <a:ext cx="1009650" cy="3198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F7D0373-F535-43A3-B8D1-E8B08BDD092B}"/>
              </a:ext>
            </a:extLst>
          </p:cNvPr>
          <p:cNvSpPr/>
          <p:nvPr/>
        </p:nvSpPr>
        <p:spPr>
          <a:xfrm>
            <a:off x="9512300" y="5311664"/>
            <a:ext cx="222250" cy="469900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E707B58B-20D8-4AC3-BFC1-B511C84D52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132" b="96804" l="9687" r="97436">
                        <a14:foregroundMark x1="96011" y1="96804" x2="17949" y2="93607"/>
                        <a14:foregroundMark x1="17949" y1="93607" x2="8262" y2="74886"/>
                        <a14:foregroundMark x1="8262" y1="74886" x2="6838" y2="23288"/>
                        <a14:foregroundMark x1="6838" y1="23288" x2="19088" y2="6393"/>
                        <a14:foregroundMark x1="19088" y1="6393" x2="54416" y2="9589"/>
                        <a14:foregroundMark x1="54416" y1="9589" x2="89459" y2="7763"/>
                        <a14:foregroundMark x1="89459" y1="7763" x2="97436" y2="27854"/>
                        <a14:foregroundMark x1="97436" y1="27854" x2="95442" y2="97260"/>
                        <a14:foregroundMark x1="19658" y1="45662" x2="19658" y2="45662"/>
                        <a14:foregroundMark x1="22507" y1="56164" x2="17664" y2="31507"/>
                        <a14:foregroundMark x1="17664" y1="31507" x2="23362" y2="53881"/>
                        <a14:foregroundMark x1="23362" y1="53881" x2="27066" y2="29224"/>
                        <a14:foregroundMark x1="27066" y1="29224" x2="27066" y2="29224"/>
                        <a14:foregroundMark x1="27350" y1="47032" x2="43020" y2="29224"/>
                        <a14:foregroundMark x1="43020" y1="29224" x2="31909" y2="45662"/>
                        <a14:foregroundMark x1="31909" y1="45662" x2="31909" y2="34703"/>
                        <a14:foregroundMark x1="66667" y1="56164" x2="67806" y2="21461"/>
                        <a14:foregroundMark x1="67806" y1="21461" x2="68661" y2="37900"/>
                        <a14:foregroundMark x1="84330" y1="57991" x2="82906" y2="28311"/>
                        <a14:foregroundMark x1="82906" y1="28311" x2="84615" y2="55708"/>
                        <a14:foregroundMark x1="84615" y1="55708" x2="86610" y2="32877"/>
                        <a14:foregroundMark x1="86610" y1="32877" x2="84046" y2="39726"/>
                        <a14:foregroundMark x1="51852" y1="53881" x2="55556" y2="25114"/>
                        <a14:foregroundMark x1="55556" y1="25114" x2="52137" y2="31963"/>
                        <a14:foregroundMark x1="10256" y1="41553" x2="9687" y2="40639"/>
                        <a14:foregroundMark x1="95442" y1="40639" x2="94872" y2="4018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47971">
            <a:off x="5878235" y="5087922"/>
            <a:ext cx="1657251" cy="1034011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7CC25D42-2543-48ED-A0BB-072E1F67AEB0}"/>
              </a:ext>
            </a:extLst>
          </p:cNvPr>
          <p:cNvSpPr/>
          <p:nvPr/>
        </p:nvSpPr>
        <p:spPr>
          <a:xfrm>
            <a:off x="10153650" y="5165587"/>
            <a:ext cx="1120052" cy="803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Arrow: Right 59">
            <a:extLst>
              <a:ext uri="{FF2B5EF4-FFF2-40B4-BE49-F238E27FC236}">
                <a16:creationId xmlns:a16="http://schemas.microsoft.com/office/drawing/2014/main" id="{441E8F0F-6F80-45D3-8C28-3BCEBE862865}"/>
              </a:ext>
            </a:extLst>
          </p:cNvPr>
          <p:cNvSpPr/>
          <p:nvPr/>
        </p:nvSpPr>
        <p:spPr>
          <a:xfrm rot="408305">
            <a:off x="6077578" y="5427475"/>
            <a:ext cx="1379412" cy="11401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Isosceles Triangle 60">
            <a:extLst>
              <a:ext uri="{FF2B5EF4-FFF2-40B4-BE49-F238E27FC236}">
                <a16:creationId xmlns:a16="http://schemas.microsoft.com/office/drawing/2014/main" id="{D80C0514-1A48-4141-B58C-6C0318B62F87}"/>
              </a:ext>
            </a:extLst>
          </p:cNvPr>
          <p:cNvSpPr/>
          <p:nvPr/>
        </p:nvSpPr>
        <p:spPr>
          <a:xfrm rot="16200000">
            <a:off x="10017942" y="4119723"/>
            <a:ext cx="165100" cy="2854067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Arrow: Right 61">
            <a:extLst>
              <a:ext uri="{FF2B5EF4-FFF2-40B4-BE49-F238E27FC236}">
                <a16:creationId xmlns:a16="http://schemas.microsoft.com/office/drawing/2014/main" id="{2D78FBFA-AE8F-448F-A6D0-8A8319590BB4}"/>
              </a:ext>
            </a:extLst>
          </p:cNvPr>
          <p:cNvSpPr/>
          <p:nvPr/>
        </p:nvSpPr>
        <p:spPr>
          <a:xfrm>
            <a:off x="7468649" y="5514899"/>
            <a:ext cx="2393118" cy="8754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Arrow: Right 62">
            <a:extLst>
              <a:ext uri="{FF2B5EF4-FFF2-40B4-BE49-F238E27FC236}">
                <a16:creationId xmlns:a16="http://schemas.microsoft.com/office/drawing/2014/main" id="{EA2F6537-B933-4699-9BB5-F5B1402C235A}"/>
              </a:ext>
            </a:extLst>
          </p:cNvPr>
          <p:cNvSpPr/>
          <p:nvPr/>
        </p:nvSpPr>
        <p:spPr>
          <a:xfrm rot="21170613">
            <a:off x="5102132" y="5461219"/>
            <a:ext cx="927739" cy="100009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CD84C8B-822D-46DB-B821-450F60BEB028}"/>
              </a:ext>
            </a:extLst>
          </p:cNvPr>
          <p:cNvSpPr txBox="1"/>
          <p:nvPr/>
        </p:nvSpPr>
        <p:spPr>
          <a:xfrm>
            <a:off x="5020104" y="5234224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CA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 beam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1DB01C0-BE89-4712-B495-4A736E1A7D8F}"/>
              </a:ext>
            </a:extLst>
          </p:cNvPr>
          <p:cNvSpPr txBox="1"/>
          <p:nvPr/>
        </p:nvSpPr>
        <p:spPr>
          <a:xfrm>
            <a:off x="7515876" y="4947624"/>
            <a:ext cx="20095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>
                <a:latin typeface="Arial" panose="020B0604020202020204" pitchFamily="34" charset="0"/>
                <a:cs typeface="Arial" panose="020B0604020202020204" pitchFamily="34" charset="0"/>
              </a:rPr>
              <a:t>After Correction, Aligned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12F82F2-9CF6-4409-8C08-384C04E80464}"/>
              </a:ext>
            </a:extLst>
          </p:cNvPr>
          <p:cNvSpPr txBox="1"/>
          <p:nvPr/>
        </p:nvSpPr>
        <p:spPr>
          <a:xfrm>
            <a:off x="10275309" y="4896088"/>
            <a:ext cx="902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BXDS IVU</a:t>
            </a:r>
          </a:p>
        </p:txBody>
      </p:sp>
      <p:sp>
        <p:nvSpPr>
          <p:cNvPr id="70" name="Arrow: Right 69">
            <a:extLst>
              <a:ext uri="{FF2B5EF4-FFF2-40B4-BE49-F238E27FC236}">
                <a16:creationId xmlns:a16="http://schemas.microsoft.com/office/drawing/2014/main" id="{6872F216-E515-43F7-902D-45D26D02BECF}"/>
              </a:ext>
            </a:extLst>
          </p:cNvPr>
          <p:cNvSpPr/>
          <p:nvPr/>
        </p:nvSpPr>
        <p:spPr>
          <a:xfrm rot="16200000">
            <a:off x="5962327" y="6095791"/>
            <a:ext cx="439035" cy="185500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Arrow: Right 70">
            <a:extLst>
              <a:ext uri="{FF2B5EF4-FFF2-40B4-BE49-F238E27FC236}">
                <a16:creationId xmlns:a16="http://schemas.microsoft.com/office/drawing/2014/main" id="{BFBF0FC0-7BFA-449F-957B-F3815A621CE8}"/>
              </a:ext>
            </a:extLst>
          </p:cNvPr>
          <p:cNvSpPr/>
          <p:nvPr/>
        </p:nvSpPr>
        <p:spPr>
          <a:xfrm rot="16200000">
            <a:off x="6926734" y="6108467"/>
            <a:ext cx="439035" cy="185500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0722B50-973D-470F-8E01-9D4626842B29}"/>
              </a:ext>
            </a:extLst>
          </p:cNvPr>
          <p:cNvSpPr txBox="1"/>
          <p:nvPr/>
        </p:nvSpPr>
        <p:spPr>
          <a:xfrm>
            <a:off x="6124117" y="6354620"/>
            <a:ext cx="1327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Girder moved up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9CC06F2-6A91-4A42-8DA2-E6332EFE848C}"/>
              </a:ext>
            </a:extLst>
          </p:cNvPr>
          <p:cNvSpPr txBox="1"/>
          <p:nvPr/>
        </p:nvSpPr>
        <p:spPr>
          <a:xfrm>
            <a:off x="7489700" y="3226794"/>
            <a:ext cx="2667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SA&amp;V team in the CLS Storage Ring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EFD7535-25F8-469B-B2F2-3F59041F1D37}"/>
              </a:ext>
            </a:extLst>
          </p:cNvPr>
          <p:cNvSpPr txBox="1"/>
          <p:nvPr/>
        </p:nvSpPr>
        <p:spPr>
          <a:xfrm>
            <a:off x="2073547" y="5898930"/>
            <a:ext cx="2667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Adjusting a quad girder</a:t>
            </a:r>
          </a:p>
        </p:txBody>
      </p:sp>
    </p:spTree>
    <p:extLst>
      <p:ext uri="{BB962C8B-B14F-4D97-AF65-F5344CB8AC3E}">
        <p14:creationId xmlns:p14="http://schemas.microsoft.com/office/powerpoint/2010/main" val="22069759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Future Work</a:t>
            </a:r>
            <a:endParaRPr lang="en-CA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609600" y="1175572"/>
            <a:ext cx="6088380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Further study of new network ongoing, continuing to survey other machine areas in the meantime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Booster Ring (BR) next area of interest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BR has always had major alignment issues (poor energy acceptance, high dispersion)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Goal is to update network in BR, measure components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Evaluate magnet positions and work with physicists to simulate alignment changes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sz="1600" dirty="0">
                <a:latin typeface="Arial" panose="020B0604020202020204" pitchFamily="34" charset="0"/>
                <a:cs typeface="Arial" panose="020B0604020202020204" pitchFamily="34" charset="0"/>
              </a:rPr>
              <a:t>Develop our diagnostic tools (magnet fiducialization, corrector current measurements)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Plan is to first develop a methodology to align (smooth) the BR. If successful (proof of concept), this will be applied to further alignment in the Storage Ring.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1800"/>
              </a:spcAft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A356F890-89CE-47AA-AF1D-2FC010378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0"/>
          <a:stretch/>
        </p:blipFill>
        <p:spPr>
          <a:xfrm>
            <a:off x="8154442" y="1175572"/>
            <a:ext cx="2264567" cy="245757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413E585-450A-4A69-B48B-4045F805B0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6380" y="4138275"/>
            <a:ext cx="4291533" cy="1843425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FD7BA3A3-9EEB-4C96-A22E-462242B6810B}"/>
              </a:ext>
            </a:extLst>
          </p:cNvPr>
          <p:cNvSpPr txBox="1"/>
          <p:nvPr/>
        </p:nvSpPr>
        <p:spPr>
          <a:xfrm>
            <a:off x="8071210" y="3608709"/>
            <a:ext cx="2667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Typical BR dipole, quad girder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C086F37-113A-43A8-B2AF-1913A7DF36A1}"/>
              </a:ext>
            </a:extLst>
          </p:cNvPr>
          <p:cNvSpPr txBox="1"/>
          <p:nvPr/>
        </p:nvSpPr>
        <p:spPr>
          <a:xfrm>
            <a:off x="7200000" y="5916288"/>
            <a:ext cx="40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Elegant used for Booster and Storage Ring simulations</a:t>
            </a:r>
          </a:p>
        </p:txBody>
      </p:sp>
    </p:spTree>
    <p:extLst>
      <p:ext uri="{BB962C8B-B14F-4D97-AF65-F5344CB8AC3E}">
        <p14:creationId xmlns:p14="http://schemas.microsoft.com/office/powerpoint/2010/main" val="1962288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Acknowledgments</a:t>
            </a:r>
            <a:endParaRPr lang="en-CA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609600" y="1175572"/>
            <a:ext cx="6088380" cy="678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Only one member of a larger team!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Special thanks to those from other facilities who met with our team for discussions on our alignment work: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Behrouz </a:t>
            </a:r>
            <a:r>
              <a:rPr lang="en-CA" dirty="0" err="1">
                <a:latin typeface="Arial" panose="020B0604020202020204" pitchFamily="34" charset="0"/>
                <a:cs typeface="Arial" panose="020B0604020202020204" pitchFamily="34" charset="0"/>
              </a:rPr>
              <a:t>Afzali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Far and MAX IV SAM team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Rodrigo </a:t>
            </a:r>
            <a:r>
              <a:rPr lang="en-CA" dirty="0" err="1">
                <a:latin typeface="Arial" panose="020B0604020202020204" pitchFamily="34" charset="0"/>
                <a:cs typeface="Arial" panose="020B0604020202020204" pitchFamily="34" charset="0"/>
              </a:rPr>
              <a:t>Junqueira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dirty="0" err="1">
                <a:latin typeface="Arial" panose="020B0604020202020204" pitchFamily="34" charset="0"/>
                <a:cs typeface="Arial" panose="020B0604020202020204" pitchFamily="34" charset="0"/>
              </a:rPr>
              <a:t>Leao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, GSI Helmholtz Centre for Heavy Ion Research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Special thanks to IWAA International and Local organizing committees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1800"/>
              </a:spcAft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0560D1-3F4F-4F7A-B0F7-3191ABBF3F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674" y="1197974"/>
            <a:ext cx="3683726" cy="33392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487AE6-4027-43AD-9EAF-BC8DB2B5BF04}"/>
              </a:ext>
            </a:extLst>
          </p:cNvPr>
          <p:cNvSpPr txBox="1"/>
          <p:nvPr/>
        </p:nvSpPr>
        <p:spPr>
          <a:xfrm>
            <a:off x="8863233" y="2512230"/>
            <a:ext cx="19060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CLS SA&amp;V Team</a:t>
            </a:r>
          </a:p>
          <a:p>
            <a:pPr algn="ctr"/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</a:p>
          <a:p>
            <a:pPr algn="ctr"/>
            <a:endParaRPr lang="en-CA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B9EA0A-D993-4534-8E97-335DEC51BD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600" y="5007467"/>
            <a:ext cx="9614284" cy="110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11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Background</a:t>
            </a:r>
            <a:endParaRPr lang="en-CA" sz="2800" dirty="0"/>
          </a:p>
        </p:txBody>
      </p:sp>
      <p:sp>
        <p:nvSpPr>
          <p:cNvPr id="4" name="AutoShape 2" descr="Team-Picture-update2022.png">
            <a:extLst>
              <a:ext uri="{FF2B5EF4-FFF2-40B4-BE49-F238E27FC236}">
                <a16:creationId xmlns:a16="http://schemas.microsoft.com/office/drawing/2014/main" id="{CA1391F0-966B-4193-8986-30CFDF2EBB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085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609600" y="1175572"/>
            <a:ext cx="592455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Canadian Light Source (CLS) is Canada’s only Synchrotron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Storage Ring constructed in 2003, first light December 2003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CLS was built upon the infrastructure of the Saskatchewan Accelerator Laboratory, which was built in the early 1960’s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14B7B5-C33C-4C96-B9DB-13B5E1CAD2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42"/>
          <a:stretch/>
        </p:blipFill>
        <p:spPr>
          <a:xfrm>
            <a:off x="7504384" y="1170075"/>
            <a:ext cx="3876676" cy="25961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4DC883-2398-4541-9326-E2A572B1097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8"/>
          <a:stretch/>
        </p:blipFill>
        <p:spPr>
          <a:xfrm rot="10800000">
            <a:off x="7504384" y="3429000"/>
            <a:ext cx="3876676" cy="2287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12F665-E5F2-49B2-AF9C-6C09A0A1EC2E}"/>
              </a:ext>
            </a:extLst>
          </p:cNvPr>
          <p:cNvSpPr txBox="1"/>
          <p:nvPr/>
        </p:nvSpPr>
        <p:spPr>
          <a:xfrm>
            <a:off x="6432822" y="5716393"/>
            <a:ext cx="6019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CLS LINAC, the same location, just sixty years apart!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A58943-9C0C-4DA4-97A3-E45BFE67A3D8}"/>
              </a:ext>
            </a:extLst>
          </p:cNvPr>
          <p:cNvSpPr txBox="1"/>
          <p:nvPr/>
        </p:nvSpPr>
        <p:spPr>
          <a:xfrm>
            <a:off x="708025" y="5798507"/>
            <a:ext cx="6019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Vacuum chambers being installed in February 2003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C9ED12B-1158-4E06-9B04-34ED1B786B6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16" y="3589829"/>
            <a:ext cx="3020084" cy="226506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8BB7532-E809-40D4-A1A5-79B8345094F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596" y="3623037"/>
            <a:ext cx="2942104" cy="220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866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Background</a:t>
            </a:r>
            <a:endParaRPr lang="en-CA" sz="2800" dirty="0"/>
          </a:p>
        </p:txBody>
      </p:sp>
      <p:sp>
        <p:nvSpPr>
          <p:cNvPr id="4" name="AutoShape 2" descr="Team-Picture-update2022.png">
            <a:extLst>
              <a:ext uri="{FF2B5EF4-FFF2-40B4-BE49-F238E27FC236}">
                <a16:creationId xmlns:a16="http://schemas.microsoft.com/office/drawing/2014/main" id="{CA1391F0-966B-4193-8986-30CFDF2EBB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609600" y="1175572"/>
            <a:ext cx="6562725" cy="650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Generation Synchrotron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171 m circumference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2.9 GeV, 220 mA top-up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22 operating beamlines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Recently completed Phase III (2019), completed suite of operational beamlines*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Facility is focusing on the following: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Renovation of older beamlines,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New experimental methods and expanding user base, and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Improving machine performance (2 RF cavities).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Canadians love talking about our weather, typically goes from -30°C to +30°C each year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DA86C1-D94B-4237-A059-F482375AE0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82" r="7536"/>
          <a:stretch/>
        </p:blipFill>
        <p:spPr>
          <a:xfrm>
            <a:off x="7962900" y="1175572"/>
            <a:ext cx="3409950" cy="33189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7CDF53B-46DE-4C84-9EF4-EA34DCB85D29}"/>
              </a:ext>
            </a:extLst>
          </p:cNvPr>
          <p:cNvSpPr txBox="1"/>
          <p:nvPr/>
        </p:nvSpPr>
        <p:spPr>
          <a:xfrm>
            <a:off x="609600" y="5704701"/>
            <a:ext cx="7244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*there is room for one more insertion device beamline, but no construction plans at this time</a:t>
            </a:r>
          </a:p>
        </p:txBody>
      </p:sp>
      <p:pic>
        <p:nvPicPr>
          <p:cNvPr id="8" name="Picture 2" descr="Canadian Light Source (CLS) – Lightsources.org">
            <a:extLst>
              <a:ext uri="{FF2B5EF4-FFF2-40B4-BE49-F238E27FC236}">
                <a16:creationId xmlns:a16="http://schemas.microsoft.com/office/drawing/2014/main" id="{93E239C5-E42F-4468-BA89-55EED890A4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1" r="-1"/>
          <a:stretch/>
        </p:blipFill>
        <p:spPr bwMode="auto">
          <a:xfrm>
            <a:off x="7411318" y="4605444"/>
            <a:ext cx="4485407" cy="2094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437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 panose="020B0604020202020204" pitchFamily="34" charset="0"/>
              </a:rPr>
              <a:t>Background</a:t>
            </a:r>
            <a:endParaRPr lang="en-CA" sz="2800" dirty="0">
              <a:cs typeface="Arial" panose="020B0604020202020204" pitchFamily="34" charset="0"/>
            </a:endParaRPr>
          </a:p>
        </p:txBody>
      </p:sp>
      <p:sp>
        <p:nvSpPr>
          <p:cNvPr id="4" name="AutoShape 2" descr="Team-Picture-update2022.png">
            <a:extLst>
              <a:ext uri="{FF2B5EF4-FFF2-40B4-BE49-F238E27FC236}">
                <a16:creationId xmlns:a16="http://schemas.microsoft.com/office/drawing/2014/main" id="{CA1391F0-966B-4193-8986-30CFDF2EBB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609600" y="1175572"/>
            <a:ext cx="672846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CLS Storage Ring girders remained untouched since installation, considered OK given low alignment demands and high emittance (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n-CA" baseline="-250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18.1 nm-rad).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Large Beam Position Monitor (BPM) offsets were used to steer the electron beam (150 – 500 µm) to align SR beam.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Machine alignment became a larger concern when 1) an in-vacuum insertion device was damaged, and 2) some BPM offsets seemed to restrict top-up mode from working.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8EDEC7-7285-40DE-B292-647AA0CA0323}"/>
              </a:ext>
            </a:extLst>
          </p:cNvPr>
          <p:cNvPicPr/>
          <p:nvPr/>
        </p:nvPicPr>
        <p:blipFill rotWithShape="1">
          <a:blip r:embed="rId4"/>
          <a:srcRect b="11911"/>
          <a:stretch/>
        </p:blipFill>
        <p:spPr bwMode="auto">
          <a:xfrm>
            <a:off x="7880350" y="1023837"/>
            <a:ext cx="4080703" cy="24217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DF5C2E9-E5B8-4810-9278-D311DB7E8458}"/>
              </a:ext>
            </a:extLst>
          </p:cNvPr>
          <p:cNvSpPr/>
          <p:nvPr/>
        </p:nvSpPr>
        <p:spPr>
          <a:xfrm>
            <a:off x="1021711" y="4779432"/>
            <a:ext cx="222250" cy="469900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A04A1-4C6E-4E52-958C-CD7B19732DDA}"/>
              </a:ext>
            </a:extLst>
          </p:cNvPr>
          <p:cNvSpPr/>
          <p:nvPr/>
        </p:nvSpPr>
        <p:spPr>
          <a:xfrm>
            <a:off x="1294761" y="4854460"/>
            <a:ext cx="184150" cy="3198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C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FA10B1-217B-4ACB-84EA-ADAB93AB5E7C}"/>
              </a:ext>
            </a:extLst>
          </p:cNvPr>
          <p:cNvSpPr/>
          <p:nvPr/>
        </p:nvSpPr>
        <p:spPr>
          <a:xfrm>
            <a:off x="935986" y="4931832"/>
            <a:ext cx="57150" cy="1651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630F54-A7CC-4934-9AAD-B9717B2F4AAF}"/>
              </a:ext>
            </a:extLst>
          </p:cNvPr>
          <p:cNvSpPr/>
          <p:nvPr/>
        </p:nvSpPr>
        <p:spPr>
          <a:xfrm>
            <a:off x="882011" y="5323853"/>
            <a:ext cx="1009650" cy="3198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04B3536-80B2-43A1-89C3-EDAD1982BD03}"/>
              </a:ext>
            </a:extLst>
          </p:cNvPr>
          <p:cNvSpPr/>
          <p:nvPr/>
        </p:nvSpPr>
        <p:spPr>
          <a:xfrm>
            <a:off x="1999611" y="5323853"/>
            <a:ext cx="1225550" cy="3198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3B74A8D-EF4F-49CE-B689-08475D02FE57}"/>
              </a:ext>
            </a:extLst>
          </p:cNvPr>
          <p:cNvSpPr/>
          <p:nvPr/>
        </p:nvSpPr>
        <p:spPr>
          <a:xfrm>
            <a:off x="2044061" y="4848932"/>
            <a:ext cx="1117600" cy="3198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BEND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2D93E78-FD05-4CC6-9E1C-DCA8CE7B2854}"/>
              </a:ext>
            </a:extLst>
          </p:cNvPr>
          <p:cNvSpPr/>
          <p:nvPr/>
        </p:nvSpPr>
        <p:spPr>
          <a:xfrm>
            <a:off x="3295011" y="5323853"/>
            <a:ext cx="1485900" cy="3198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76092BD-A0FB-46D3-9517-8510E3940C06}"/>
              </a:ext>
            </a:extLst>
          </p:cNvPr>
          <p:cNvSpPr/>
          <p:nvPr/>
        </p:nvSpPr>
        <p:spPr>
          <a:xfrm>
            <a:off x="1539236" y="4779432"/>
            <a:ext cx="222250" cy="469900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B795A6F-0AE8-41B6-B1BD-43BF882521A1}"/>
              </a:ext>
            </a:extLst>
          </p:cNvPr>
          <p:cNvSpPr/>
          <p:nvPr/>
        </p:nvSpPr>
        <p:spPr>
          <a:xfrm>
            <a:off x="3377561" y="4808331"/>
            <a:ext cx="222250" cy="469900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5FF980D-1570-4403-9176-AB1CBCD9027F}"/>
              </a:ext>
            </a:extLst>
          </p:cNvPr>
          <p:cNvSpPr/>
          <p:nvPr/>
        </p:nvSpPr>
        <p:spPr>
          <a:xfrm>
            <a:off x="3650611" y="4808331"/>
            <a:ext cx="222250" cy="469900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91E53F3-F495-456F-8B6C-69CF37159AC4}"/>
              </a:ext>
            </a:extLst>
          </p:cNvPr>
          <p:cNvSpPr/>
          <p:nvPr/>
        </p:nvSpPr>
        <p:spPr>
          <a:xfrm>
            <a:off x="3920486" y="4808331"/>
            <a:ext cx="222250" cy="469900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A040219-71E8-470D-896D-E4FD5F843A9C}"/>
              </a:ext>
            </a:extLst>
          </p:cNvPr>
          <p:cNvSpPr/>
          <p:nvPr/>
        </p:nvSpPr>
        <p:spPr>
          <a:xfrm>
            <a:off x="4187186" y="4808331"/>
            <a:ext cx="222250" cy="469900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F6FB927-CA48-4021-B027-7AD7D7F6752B}"/>
              </a:ext>
            </a:extLst>
          </p:cNvPr>
          <p:cNvSpPr/>
          <p:nvPr/>
        </p:nvSpPr>
        <p:spPr>
          <a:xfrm>
            <a:off x="4457061" y="4808331"/>
            <a:ext cx="222250" cy="469900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7CABDDF-7081-453D-9D1E-AD6A2DC55977}"/>
              </a:ext>
            </a:extLst>
          </p:cNvPr>
          <p:cNvSpPr/>
          <p:nvPr/>
        </p:nvSpPr>
        <p:spPr>
          <a:xfrm>
            <a:off x="3295011" y="4960731"/>
            <a:ext cx="57150" cy="1651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61B1DDF-F0A6-487A-940F-AC29250389F1}"/>
              </a:ext>
            </a:extLst>
          </p:cNvPr>
          <p:cNvSpPr/>
          <p:nvPr/>
        </p:nvSpPr>
        <p:spPr>
          <a:xfrm>
            <a:off x="4723761" y="4955920"/>
            <a:ext cx="57150" cy="1651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87DBB42-A56D-42AC-ACBE-B8AF149956DE}"/>
              </a:ext>
            </a:extLst>
          </p:cNvPr>
          <p:cNvSpPr/>
          <p:nvPr/>
        </p:nvSpPr>
        <p:spPr>
          <a:xfrm>
            <a:off x="4850761" y="5331125"/>
            <a:ext cx="1225550" cy="3198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B14F57B-E4E1-4550-8109-B38A4101560A}"/>
              </a:ext>
            </a:extLst>
          </p:cNvPr>
          <p:cNvSpPr/>
          <p:nvPr/>
        </p:nvSpPr>
        <p:spPr>
          <a:xfrm>
            <a:off x="4958711" y="4856204"/>
            <a:ext cx="1117600" cy="3198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BEND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E7D3D94-89C5-42FE-8383-965F948BD0AD}"/>
              </a:ext>
            </a:extLst>
          </p:cNvPr>
          <p:cNvSpPr/>
          <p:nvPr/>
        </p:nvSpPr>
        <p:spPr>
          <a:xfrm>
            <a:off x="6285861" y="4779432"/>
            <a:ext cx="222250" cy="469900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B34D1CE-C3C9-46E5-BD1A-36EC227779D9}"/>
              </a:ext>
            </a:extLst>
          </p:cNvPr>
          <p:cNvSpPr/>
          <p:nvPr/>
        </p:nvSpPr>
        <p:spPr>
          <a:xfrm>
            <a:off x="6558911" y="4854460"/>
            <a:ext cx="184150" cy="31984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C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59A705A-9207-42C9-A928-C88B32733F0C}"/>
              </a:ext>
            </a:extLst>
          </p:cNvPr>
          <p:cNvSpPr/>
          <p:nvPr/>
        </p:nvSpPr>
        <p:spPr>
          <a:xfrm>
            <a:off x="7085961" y="4926304"/>
            <a:ext cx="57150" cy="1651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1CF11E2-56E1-4EF1-B3CA-F37939DDC315}"/>
              </a:ext>
            </a:extLst>
          </p:cNvPr>
          <p:cNvSpPr/>
          <p:nvPr/>
        </p:nvSpPr>
        <p:spPr>
          <a:xfrm>
            <a:off x="6146161" y="5323853"/>
            <a:ext cx="1009650" cy="3198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E8DF719-977A-4E8E-8214-B8B5F74C295B}"/>
              </a:ext>
            </a:extLst>
          </p:cNvPr>
          <p:cNvSpPr/>
          <p:nvPr/>
        </p:nvSpPr>
        <p:spPr>
          <a:xfrm>
            <a:off x="6803386" y="4779432"/>
            <a:ext cx="222250" cy="469900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E3F2029-5538-4236-B51D-612F799B34FB}"/>
              </a:ext>
            </a:extLst>
          </p:cNvPr>
          <p:cNvCxnSpPr/>
          <p:nvPr/>
        </p:nvCxnSpPr>
        <p:spPr>
          <a:xfrm>
            <a:off x="443861" y="5016126"/>
            <a:ext cx="43815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58C252B-D05C-4A51-B369-7375A4ECC526}"/>
              </a:ext>
            </a:extLst>
          </p:cNvPr>
          <p:cNvCxnSpPr/>
          <p:nvPr/>
        </p:nvCxnSpPr>
        <p:spPr>
          <a:xfrm>
            <a:off x="7206611" y="5016126"/>
            <a:ext cx="43815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6BF728B5-6D99-4B2F-AD87-792CD0330B7A}"/>
              </a:ext>
            </a:extLst>
          </p:cNvPr>
          <p:cNvSpPr txBox="1"/>
          <p:nvPr/>
        </p:nvSpPr>
        <p:spPr>
          <a:xfrm>
            <a:off x="181247" y="4761471"/>
            <a:ext cx="715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CA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85012C7-92B9-4380-B335-89A2C1EF1D39}"/>
              </a:ext>
            </a:extLst>
          </p:cNvPr>
          <p:cNvSpPr txBox="1"/>
          <p:nvPr/>
        </p:nvSpPr>
        <p:spPr>
          <a:xfrm>
            <a:off x="7193911" y="4755943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Straight Section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E077D82-51C0-4BF7-8B63-A5AF101AE47C}"/>
              </a:ext>
            </a:extLst>
          </p:cNvPr>
          <p:cNvSpPr txBox="1"/>
          <p:nvPr/>
        </p:nvSpPr>
        <p:spPr>
          <a:xfrm>
            <a:off x="7832274" y="3388194"/>
            <a:ext cx="4128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In-vacuum wiggler’s foil damaged due to missteer + orbit correction thresholds, large BPM offset and improper orbit control thresholds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1555FA6-DDDA-44CE-A3C1-21B35FED2105}"/>
              </a:ext>
            </a:extLst>
          </p:cNvPr>
          <p:cNvSpPr txBox="1"/>
          <p:nvPr/>
        </p:nvSpPr>
        <p:spPr>
          <a:xfrm>
            <a:off x="882011" y="5703341"/>
            <a:ext cx="6261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CLS double bend achromat layout. Orbit correction steers the beam to BPM centers plus any offsets. Not easy to move or shim individual magnets or BPMs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3BB6E14-CE94-4E81-A7A6-2E8EC627E999}"/>
              </a:ext>
            </a:extLst>
          </p:cNvPr>
          <p:cNvCxnSpPr/>
          <p:nvPr/>
        </p:nvCxnSpPr>
        <p:spPr>
          <a:xfrm>
            <a:off x="3295011" y="4579620"/>
            <a:ext cx="0" cy="276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61C47CD-8101-475B-9399-17380E8236AE}"/>
              </a:ext>
            </a:extLst>
          </p:cNvPr>
          <p:cNvSpPr txBox="1"/>
          <p:nvPr/>
        </p:nvSpPr>
        <p:spPr>
          <a:xfrm>
            <a:off x="2889535" y="4345148"/>
            <a:ext cx="684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BPM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5110CF92-1097-42C3-B177-C9B3EEDAE3A9}"/>
              </a:ext>
            </a:extLst>
          </p:cNvPr>
          <p:cNvCxnSpPr/>
          <p:nvPr/>
        </p:nvCxnSpPr>
        <p:spPr>
          <a:xfrm>
            <a:off x="4751789" y="4639210"/>
            <a:ext cx="0" cy="276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28F57B7-FF9A-4051-A2AF-2A2E67B9F2A4}"/>
              </a:ext>
            </a:extLst>
          </p:cNvPr>
          <p:cNvSpPr txBox="1"/>
          <p:nvPr/>
        </p:nvSpPr>
        <p:spPr>
          <a:xfrm>
            <a:off x="4346313" y="4404738"/>
            <a:ext cx="684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BPM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0AB3FD32-FBED-4A1F-932C-BEC00E6462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0233" y="4125321"/>
            <a:ext cx="2220056" cy="1461765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7BE21E83-5BA5-4898-B1E1-94425EFED80A}"/>
              </a:ext>
            </a:extLst>
          </p:cNvPr>
          <p:cNvSpPr txBox="1"/>
          <p:nvPr/>
        </p:nvSpPr>
        <p:spPr>
          <a:xfrm>
            <a:off x="8567995" y="5509825"/>
            <a:ext cx="3248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Radiation indicator result 12 m downstream of insertion device. Dipoles completely misaligned from theory (black tick marks)</a:t>
            </a:r>
          </a:p>
        </p:txBody>
      </p:sp>
    </p:spTree>
    <p:extLst>
      <p:ext uri="{BB962C8B-B14F-4D97-AF65-F5344CB8AC3E}">
        <p14:creationId xmlns:p14="http://schemas.microsoft.com/office/powerpoint/2010/main" val="2351685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Background</a:t>
            </a:r>
            <a:endParaRPr lang="en-CA" sz="2800" dirty="0"/>
          </a:p>
        </p:txBody>
      </p:sp>
      <p:sp>
        <p:nvSpPr>
          <p:cNvPr id="4" name="AutoShape 2" descr="Team-Picture-update2022.png">
            <a:extLst>
              <a:ext uri="{FF2B5EF4-FFF2-40B4-BE49-F238E27FC236}">
                <a16:creationId xmlns:a16="http://schemas.microsoft.com/office/drawing/2014/main" id="{CA1391F0-966B-4193-8986-30CFDF2EBB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609600" y="1175572"/>
            <a:ext cx="6935634" cy="6655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Before considering alignment work in SR, the reference network needs to be addressed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Combination of concrete curing (seen at many new synchrotrons), equipment drift, and original network formation methods has led to a poor network (high error, poor locates)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Locate to SR Network ≥ 0.50 mm RMS error, ≥ 1.00 mm MAX error typical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Locate to SR Quads ≥ 0.25 mm RMS error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Locate error dominates any survey or alignment performed in the SR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CLS Survey, Alignment, and Vibration (SA&amp;V) pursued updating the network in the SR in 2021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7B4D358-033B-48F9-8BCC-D93F5E4FB7BD}"/>
              </a:ext>
            </a:extLst>
          </p:cNvPr>
          <p:cNvSpPr txBox="1"/>
          <p:nvPr/>
        </p:nvSpPr>
        <p:spPr>
          <a:xfrm>
            <a:off x="7780020" y="3428779"/>
            <a:ext cx="3802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Leica Wild TC2002 total stations for alignment</a:t>
            </a:r>
          </a:p>
          <a:p>
            <a:endParaRPr lang="en-CA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005596-21A2-49CE-A792-E4DB1FB978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0037"/>
          <a:stretch/>
        </p:blipFill>
        <p:spPr>
          <a:xfrm>
            <a:off x="7780020" y="3890444"/>
            <a:ext cx="4124325" cy="20700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B4A0149-C86E-4B46-9F76-B7154F5BB05E}"/>
              </a:ext>
            </a:extLst>
          </p:cNvPr>
          <p:cNvSpPr txBox="1"/>
          <p:nvPr/>
        </p:nvSpPr>
        <p:spPr>
          <a:xfrm>
            <a:off x="7940992" y="5920070"/>
            <a:ext cx="3802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Typical locate to reference network in the SR</a:t>
            </a:r>
          </a:p>
          <a:p>
            <a:pPr algn="ctr"/>
            <a:endParaRPr lang="en-CA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34ECE9-4108-4CBA-8F2A-7ED1A70A0A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2412" y="1129228"/>
            <a:ext cx="3567113" cy="234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460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The SA&amp;V Team</a:t>
            </a:r>
            <a:endParaRPr lang="en-CA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487172" y="1197974"/>
            <a:ext cx="62331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SA&amp;V team was formed in 2019 in anticipation of upcoming alignment work and  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 a “department”, but an inter-departmental task force and research team, spend 10% - 20% of their time on SA&amp;V work 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Glad to be back at IWAA!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F0D5124-B606-4A46-AB38-DC986F27C3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674" y="1197974"/>
            <a:ext cx="3683726" cy="333920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149A4B1-D68E-4636-9E45-F7802B0E034A}"/>
              </a:ext>
            </a:extLst>
          </p:cNvPr>
          <p:cNvSpPr txBox="1"/>
          <p:nvPr/>
        </p:nvSpPr>
        <p:spPr>
          <a:xfrm>
            <a:off x="8863233" y="2512230"/>
            <a:ext cx="19060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CLS SA&amp;V Team</a:t>
            </a:r>
          </a:p>
          <a:p>
            <a:pPr algn="ctr"/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</a:p>
          <a:p>
            <a:pPr algn="ctr"/>
            <a:endParaRPr lang="en-CA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FB3E7C-2658-4DC9-A4E6-939C6B632734}"/>
              </a:ext>
            </a:extLst>
          </p:cNvPr>
          <p:cNvSpPr txBox="1"/>
          <p:nvPr/>
        </p:nvSpPr>
        <p:spPr>
          <a:xfrm>
            <a:off x="659087" y="3765709"/>
            <a:ext cx="5095646" cy="22159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Team Mandate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Develop of SA&amp;V protocols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Conduct SA&amp;V tasks 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Maintain software, equipment, and methodologies</a:t>
            </a:r>
          </a:p>
          <a:p>
            <a:pPr marL="342900" indent="-342900">
              <a:spcAft>
                <a:spcPts val="600"/>
              </a:spcAft>
              <a:buAutoNum type="arabicParenR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Advance knowledge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A2548A48-C6A9-4568-ADD1-7BAECBD76996}"/>
              </a:ext>
            </a:extLst>
          </p:cNvPr>
          <p:cNvSpPr/>
          <p:nvPr/>
        </p:nvSpPr>
        <p:spPr>
          <a:xfrm>
            <a:off x="6393180" y="4937585"/>
            <a:ext cx="3253740" cy="490493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CA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EFERENCE</a:t>
            </a:r>
            <a:r>
              <a:rPr lang="en-CA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CA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ETWORK</a:t>
            </a:r>
            <a:r>
              <a:rPr lang="en-CA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lang="en-CA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AINT.</a:t>
            </a:r>
            <a:endParaRPr lang="en-CA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E862F560-95FC-4AFC-B027-1BA350C6E138}"/>
              </a:ext>
            </a:extLst>
          </p:cNvPr>
          <p:cNvSpPr/>
          <p:nvPr/>
        </p:nvSpPr>
        <p:spPr>
          <a:xfrm>
            <a:off x="6621780" y="5393199"/>
            <a:ext cx="3253740" cy="490493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CA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ACHINE</a:t>
            </a:r>
            <a:r>
              <a:rPr lang="en-CA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en-CA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LIGNMENT</a:t>
            </a:r>
            <a:endParaRPr lang="en-CA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D9166BBB-AD0A-4F37-BAF1-75E74B1367A7}"/>
              </a:ext>
            </a:extLst>
          </p:cNvPr>
          <p:cNvSpPr/>
          <p:nvPr/>
        </p:nvSpPr>
        <p:spPr>
          <a:xfrm>
            <a:off x="6850380" y="5848813"/>
            <a:ext cx="3253740" cy="490493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CA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IBRATION</a:t>
            </a:r>
            <a:endParaRPr lang="en-CA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6A25B5E-7D62-4BCB-8AF9-5E1E467ABCCF}"/>
              </a:ext>
            </a:extLst>
          </p:cNvPr>
          <p:cNvSpPr/>
          <p:nvPr/>
        </p:nvSpPr>
        <p:spPr>
          <a:xfrm>
            <a:off x="6164580" y="4537179"/>
            <a:ext cx="3253740" cy="49049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CA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QUIPMENT</a:t>
            </a:r>
            <a:r>
              <a:rPr lang="en-CA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lang="en-CA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AINT.</a:t>
            </a:r>
            <a:r>
              <a:rPr lang="en-CA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CA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</a:t>
            </a:r>
            <a:r>
              <a:rPr lang="en-CA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PGRADES</a:t>
            </a:r>
          </a:p>
        </p:txBody>
      </p:sp>
    </p:spTree>
    <p:extLst>
      <p:ext uri="{BB962C8B-B14F-4D97-AF65-F5344CB8AC3E}">
        <p14:creationId xmlns:p14="http://schemas.microsoft.com/office/powerpoint/2010/main" val="1812910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Methodology</a:t>
            </a:r>
            <a:endParaRPr lang="en-CA" sz="2800" dirty="0"/>
          </a:p>
        </p:txBody>
      </p:sp>
      <p:sp>
        <p:nvSpPr>
          <p:cNvPr id="4" name="AutoShape 2" descr="Team-Picture-update2022.png">
            <a:extLst>
              <a:ext uri="{FF2B5EF4-FFF2-40B4-BE49-F238E27FC236}">
                <a16:creationId xmlns:a16="http://schemas.microsoft.com/office/drawing/2014/main" id="{CA1391F0-966B-4193-8986-30CFDF2EBB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609600" y="1175572"/>
            <a:ext cx="6935634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During the Spring of 2021, SA&amp;V team did complete resurvey of the SR including monuments and components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Included two beamlines, BXDS and CMCF (monuments only)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642 monuments, took two months due to a COVID-19 outbreak at the facility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5E4A1EC-BDA0-4C5F-AE03-EC0A50AF3C7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3" r="25778"/>
          <a:stretch/>
        </p:blipFill>
        <p:spPr>
          <a:xfrm rot="5400000">
            <a:off x="1344823" y="2706318"/>
            <a:ext cx="2278380" cy="37237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690DE1-3115-410F-90A2-CB1324E125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5562" y="3217472"/>
            <a:ext cx="2462212" cy="300513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E6CD741-0147-48F5-A73C-3FA264E2AA1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 rot="5400000">
            <a:off x="7663180" y="1833721"/>
            <a:ext cx="4318000" cy="349535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E45B5FB-DD22-4B65-8455-FDCEB3515FFB}"/>
              </a:ext>
            </a:extLst>
          </p:cNvPr>
          <p:cNvSpPr txBox="1"/>
          <p:nvPr/>
        </p:nvSpPr>
        <p:spPr>
          <a:xfrm>
            <a:off x="8074501" y="5740400"/>
            <a:ext cx="3495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All setups and shots shown for network creation shown in SA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412C7C-7989-4D37-8580-A65012EF5CED}"/>
              </a:ext>
            </a:extLst>
          </p:cNvPr>
          <p:cNvSpPr txBox="1"/>
          <p:nvPr/>
        </p:nvSpPr>
        <p:spPr>
          <a:xfrm>
            <a:off x="736334" y="5725805"/>
            <a:ext cx="3495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Multiple SMR’s allowed for quick capture using auto-measure features of SA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B3BDBD-3B40-4B5A-9945-40D6F7939D79}"/>
              </a:ext>
            </a:extLst>
          </p:cNvPr>
          <p:cNvSpPr txBox="1"/>
          <p:nvPr/>
        </p:nvSpPr>
        <p:spPr>
          <a:xfrm>
            <a:off x="5095562" y="6222609"/>
            <a:ext cx="246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SA&amp;V team uses a Leica AT960-LR for survey measurements </a:t>
            </a:r>
          </a:p>
        </p:txBody>
      </p:sp>
    </p:spTree>
    <p:extLst>
      <p:ext uri="{BB962C8B-B14F-4D97-AF65-F5344CB8AC3E}">
        <p14:creationId xmlns:p14="http://schemas.microsoft.com/office/powerpoint/2010/main" val="2650651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Methodology</a:t>
            </a:r>
            <a:endParaRPr lang="en-CA" sz="2800" dirty="0"/>
          </a:p>
        </p:txBody>
      </p:sp>
      <p:sp>
        <p:nvSpPr>
          <p:cNvPr id="4" name="AutoShape 2" descr="Team-Picture-update2022.png">
            <a:extLst>
              <a:ext uri="{FF2B5EF4-FFF2-40B4-BE49-F238E27FC236}">
                <a16:creationId xmlns:a16="http://schemas.microsoft.com/office/drawing/2014/main" id="{CA1391F0-966B-4193-8986-30CFDF2EBB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609600" y="1175572"/>
            <a:ext cx="6935634" cy="574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General rules for collecting the data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Each point captured minimum 4 times, 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Minimum one opposed measurement from another viewing angle. The more view angles, the better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Tracker is located to the original network via 3 points (Nominal Points method)</a:t>
            </a:r>
          </a:p>
          <a:p>
            <a:pPr>
              <a:spcAft>
                <a:spcPts val="1800"/>
              </a:spcAft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E45B5FB-DD22-4B65-8455-FDCEB3515FFB}"/>
              </a:ext>
            </a:extLst>
          </p:cNvPr>
          <p:cNvSpPr txBox="1"/>
          <p:nvPr/>
        </p:nvSpPr>
        <p:spPr>
          <a:xfrm>
            <a:off x="7940641" y="5223309"/>
            <a:ext cx="3495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AT960-LR can capture multiple retroreflectors quickly using Auto-Measure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2C18A5-6D68-45FD-85F6-F71B6E46103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99"/>
          <a:stretch/>
        </p:blipFill>
        <p:spPr bwMode="auto">
          <a:xfrm rot="5400000">
            <a:off x="8046412" y="1628604"/>
            <a:ext cx="3283817" cy="39055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CFA9C6A-7618-4992-866F-B9F41D407C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3116" y="3581400"/>
            <a:ext cx="4599805" cy="22959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D79792-CC90-410E-B5DD-5FABD757F5DE}"/>
              </a:ext>
            </a:extLst>
          </p:cNvPr>
          <p:cNvSpPr txBox="1"/>
          <p:nvPr/>
        </p:nvSpPr>
        <p:spPr>
          <a:xfrm>
            <a:off x="2733116" y="5786680"/>
            <a:ext cx="4730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latin typeface="Arial" panose="020B0604020202020204" pitchFamily="34" charset="0"/>
                <a:cs typeface="Arial" panose="020B0604020202020204" pitchFamily="34" charset="0"/>
              </a:rPr>
              <a:t>Laser tracker setups chosen to overlap to make sure each point is captured a minimum of four time. Usually each point is captured at least twice from each side.</a:t>
            </a:r>
          </a:p>
        </p:txBody>
      </p:sp>
    </p:spTree>
    <p:extLst>
      <p:ext uri="{BB962C8B-B14F-4D97-AF65-F5344CB8AC3E}">
        <p14:creationId xmlns:p14="http://schemas.microsoft.com/office/powerpoint/2010/main" val="1349404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1B315-845E-4C66-90B6-E85703C7D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9906000" cy="1325563"/>
          </a:xfrm>
        </p:spPr>
        <p:txBody>
          <a:bodyPr>
            <a:normAutofit/>
          </a:bodyPr>
          <a:lstStyle/>
          <a:p>
            <a:r>
              <a:rPr lang="en-US" sz="2800" dirty="0"/>
              <a:t>Methodology</a:t>
            </a:r>
            <a:endParaRPr lang="en-CA" sz="2800" dirty="0"/>
          </a:p>
        </p:txBody>
      </p:sp>
      <p:sp>
        <p:nvSpPr>
          <p:cNvPr id="4" name="AutoShape 2" descr="Team-Picture-update2022.png">
            <a:extLst>
              <a:ext uri="{FF2B5EF4-FFF2-40B4-BE49-F238E27FC236}">
                <a16:creationId xmlns:a16="http://schemas.microsoft.com/office/drawing/2014/main" id="{CA1391F0-966B-4193-8986-30CFDF2EBB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EB20F7-F67F-4ADD-8701-19BD64A32C26}"/>
              </a:ext>
            </a:extLst>
          </p:cNvPr>
          <p:cNvSpPr txBox="1"/>
          <p:nvPr/>
        </p:nvSpPr>
        <p:spPr>
          <a:xfrm>
            <a:off x="609600" y="1175572"/>
            <a:ext cx="608838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First level of trimming outliers (data cleaning) occurred daily either on the floor or afterward when reviewing the data by best fitting shots to the original network.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Test locates were performed through the process (every few days) to temporary USMN’s to ensure consistency</a:t>
            </a:r>
          </a:p>
          <a:p>
            <a:pPr marL="285750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Further trimming done in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SpatialAnalyzer’s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(SA) Unified Spatial Metrology Network ranking feature (USMN)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9869F8-C6EE-43E8-AB4D-C43A5AC8DF6D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r="906" b="2750"/>
          <a:stretch/>
        </p:blipFill>
        <p:spPr>
          <a:xfrm>
            <a:off x="57150" y="876300"/>
            <a:ext cx="11700000" cy="730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741CB79-6623-4D31-9F74-52718FF59A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135084" y="1647638"/>
            <a:ext cx="4447316" cy="333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844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E6CA4FE-8640-40EE-AE90-8C2FC7B9CCEB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B5DA6D8-1370-4B76-A501-7126FB885D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E46C16-92CC-4109-AE81-64342BE5C180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61655</TotalTime>
  <Words>1821</Words>
  <Application>Microsoft Office PowerPoint</Application>
  <PresentationFormat>Widescreen</PresentationFormat>
  <Paragraphs>320</Paragraphs>
  <Slides>18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Century</vt:lpstr>
      <vt:lpstr>Times New Roman</vt:lpstr>
      <vt:lpstr>Office Theme</vt:lpstr>
      <vt:lpstr>Updating the CLS Storage Ring Reference Network</vt:lpstr>
      <vt:lpstr>Background</vt:lpstr>
      <vt:lpstr>Background</vt:lpstr>
      <vt:lpstr>Background</vt:lpstr>
      <vt:lpstr>Background</vt:lpstr>
      <vt:lpstr>The SA&amp;V Team</vt:lpstr>
      <vt:lpstr>Methodology</vt:lpstr>
      <vt:lpstr>Methodology</vt:lpstr>
      <vt:lpstr>Methodology</vt:lpstr>
      <vt:lpstr>Methodology</vt:lpstr>
      <vt:lpstr>Methodology</vt:lpstr>
      <vt:lpstr>Methodology</vt:lpstr>
      <vt:lpstr>Results</vt:lpstr>
      <vt:lpstr>Results</vt:lpstr>
      <vt:lpstr>Conclusion</vt:lpstr>
      <vt:lpstr>Conclusion</vt:lpstr>
      <vt:lpstr>Future Work</vt:lpstr>
      <vt:lpstr>Acknowledgments</vt:lpstr>
    </vt:vector>
  </TitlesOfParts>
  <Company>Canadian Light Source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2022 09 26_MAC_SA&amp;V</dc:title>
  <dc:creator>david.smith@lightsource.ca</dc:creator>
  <cp:lastModifiedBy>David Smith</cp:lastModifiedBy>
  <cp:revision>559</cp:revision>
  <dcterms:created xsi:type="dcterms:W3CDTF">2016-03-31T17:09:15Z</dcterms:created>
  <dcterms:modified xsi:type="dcterms:W3CDTF">2022-11-02T23:51:30Z</dcterms:modified>
</cp:coreProperties>
</file>