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1" r:id="rId2"/>
  </p:sldMasterIdLst>
  <p:notesMasterIdLst>
    <p:notesMasterId r:id="rId33"/>
  </p:notesMasterIdLst>
  <p:sldIdLst>
    <p:sldId id="473" r:id="rId3"/>
    <p:sldId id="545" r:id="rId4"/>
    <p:sldId id="594" r:id="rId5"/>
    <p:sldId id="593" r:id="rId6"/>
    <p:sldId id="596" r:id="rId7"/>
    <p:sldId id="595" r:id="rId8"/>
    <p:sldId id="597" r:id="rId9"/>
    <p:sldId id="598" r:id="rId10"/>
    <p:sldId id="599" r:id="rId11"/>
    <p:sldId id="600" r:id="rId12"/>
    <p:sldId id="603" r:id="rId13"/>
    <p:sldId id="601" r:id="rId14"/>
    <p:sldId id="604" r:id="rId15"/>
    <p:sldId id="399" r:id="rId16"/>
    <p:sldId id="605" r:id="rId17"/>
    <p:sldId id="606" r:id="rId18"/>
    <p:sldId id="607" r:id="rId19"/>
    <p:sldId id="608" r:id="rId20"/>
    <p:sldId id="614" r:id="rId21"/>
    <p:sldId id="612" r:id="rId22"/>
    <p:sldId id="613" r:id="rId23"/>
    <p:sldId id="625" r:id="rId24"/>
    <p:sldId id="619" r:id="rId25"/>
    <p:sldId id="620" r:id="rId26"/>
    <p:sldId id="623" r:id="rId27"/>
    <p:sldId id="622" r:id="rId28"/>
    <p:sldId id="624" r:id="rId29"/>
    <p:sldId id="615" r:id="rId30"/>
    <p:sldId id="616" r:id="rId31"/>
    <p:sldId id="617" r:id="rId32"/>
  </p:sldIdLst>
  <p:sldSz cx="9144000" cy="6858000" type="screen4x3"/>
  <p:notesSz cx="6794500" cy="9931400"/>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FF"/>
    <a:srgbClr val="132577"/>
    <a:srgbClr val="DD2026"/>
    <a:srgbClr val="FFFFFF"/>
    <a:srgbClr val="FF9900"/>
    <a:srgbClr val="C3EEFF"/>
    <a:srgbClr val="000000"/>
    <a:srgbClr val="0033CC"/>
    <a:srgbClr val="008000"/>
    <a:srgbClr val="EAB5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54" autoAdjust="0"/>
    <p:restoredTop sz="93218" autoAdjust="0"/>
  </p:normalViewPr>
  <p:slideViewPr>
    <p:cSldViewPr snapToGrid="0">
      <p:cViewPr varScale="1">
        <p:scale>
          <a:sx n="152" d="100"/>
          <a:sy n="152" d="100"/>
        </p:scale>
        <p:origin x="1962" y="13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4283" cy="49657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dirty="0"/>
          </a:p>
        </p:txBody>
      </p:sp>
      <p:sp>
        <p:nvSpPr>
          <p:cNvPr id="3075" name="Rectangle 3"/>
          <p:cNvSpPr>
            <a:spLocks noGrp="1" noChangeArrowheads="1"/>
          </p:cNvSpPr>
          <p:nvPr>
            <p:ph type="dt" idx="1"/>
          </p:nvPr>
        </p:nvSpPr>
        <p:spPr bwMode="auto">
          <a:xfrm>
            <a:off x="3848645" y="0"/>
            <a:ext cx="2944283" cy="49657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dirty="0"/>
          </a:p>
        </p:txBody>
      </p:sp>
      <p:sp>
        <p:nvSpPr>
          <p:cNvPr id="3076" name="Rectangle 4"/>
          <p:cNvSpPr>
            <a:spLocks noGrp="1" noRot="1" noChangeAspect="1" noChangeArrowheads="1" noTextEdit="1"/>
          </p:cNvSpPr>
          <p:nvPr>
            <p:ph type="sldImg" idx="2"/>
          </p:nvPr>
        </p:nvSpPr>
        <p:spPr bwMode="auto">
          <a:xfrm>
            <a:off x="914400" y="744538"/>
            <a:ext cx="4965700" cy="3724275"/>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79450" y="4717415"/>
            <a:ext cx="5435600" cy="446913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3078" name="Rectangle 6"/>
          <p:cNvSpPr>
            <a:spLocks noGrp="1" noChangeArrowheads="1"/>
          </p:cNvSpPr>
          <p:nvPr>
            <p:ph type="ftr" sz="quarter" idx="4"/>
          </p:nvPr>
        </p:nvSpPr>
        <p:spPr bwMode="auto">
          <a:xfrm>
            <a:off x="0" y="9433106"/>
            <a:ext cx="2944283" cy="49657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dirty="0"/>
          </a:p>
        </p:txBody>
      </p:sp>
      <p:sp>
        <p:nvSpPr>
          <p:cNvPr id="3079" name="Rectangle 7"/>
          <p:cNvSpPr>
            <a:spLocks noGrp="1" noChangeArrowheads="1"/>
          </p:cNvSpPr>
          <p:nvPr>
            <p:ph type="sldNum" sz="quarter" idx="5"/>
          </p:nvPr>
        </p:nvSpPr>
        <p:spPr bwMode="auto">
          <a:xfrm>
            <a:off x="3848645" y="9433106"/>
            <a:ext cx="2944283" cy="49657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0C8AD4A4-EDC4-4398-BC26-BA05CD4E0BDA}" type="slidenum">
              <a:rPr lang="en-GB"/>
              <a:pPr/>
              <a:t>‹#›</a:t>
            </a:fld>
            <a:endParaRPr lang="en-GB" dirty="0"/>
          </a:p>
        </p:txBody>
      </p:sp>
    </p:spTree>
    <p:extLst>
      <p:ext uri="{BB962C8B-B14F-4D97-AF65-F5344CB8AC3E}">
        <p14:creationId xmlns:p14="http://schemas.microsoft.com/office/powerpoint/2010/main" val="274257291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C8AD4A4-EDC4-4398-BC26-BA05CD4E0BDA}" type="slidenum">
              <a:rPr lang="en-GB" smtClean="0"/>
              <a:pPr/>
              <a:t>1</a:t>
            </a:fld>
            <a:endParaRPr lang="en-GB" dirty="0"/>
          </a:p>
        </p:txBody>
      </p:sp>
    </p:spTree>
    <p:extLst>
      <p:ext uri="{BB962C8B-B14F-4D97-AF65-F5344CB8AC3E}">
        <p14:creationId xmlns:p14="http://schemas.microsoft.com/office/powerpoint/2010/main" val="15527710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685800" y="2130427"/>
            <a:ext cx="7772400" cy="1470025"/>
          </a:xfrm>
        </p:spPr>
        <p:txBody>
          <a:bodyPr/>
          <a:lstStyle>
            <a:lvl1pPr>
              <a:defRPr sz="3200"/>
            </a:lvl1pPr>
          </a:lstStyle>
          <a:p>
            <a:r>
              <a:rPr lang="en-US"/>
              <a:t>Click to edit Master title style</a:t>
            </a:r>
            <a:endParaRPr lang="en-GB"/>
          </a:p>
        </p:txBody>
      </p:sp>
      <p:sp>
        <p:nvSpPr>
          <p:cNvPr id="6147" name="Rectangle 3"/>
          <p:cNvSpPr>
            <a:spLocks noGrp="1" noChangeArrowheads="1"/>
          </p:cNvSpPr>
          <p:nvPr>
            <p:ph type="subTitle" idx="1"/>
          </p:nvPr>
        </p:nvSpPr>
        <p:spPr>
          <a:xfrm>
            <a:off x="1371600" y="3886200"/>
            <a:ext cx="6400800" cy="1752600"/>
          </a:xfrm>
        </p:spPr>
        <p:txBody>
          <a:bodyPr/>
          <a:lstStyle>
            <a:lvl1pPr marL="0" indent="0" algn="ctr">
              <a:buFontTx/>
              <a:buNone/>
              <a:defRPr sz="2000" b="1"/>
            </a:lvl1pPr>
          </a:lstStyle>
          <a:p>
            <a:r>
              <a:rPr lang="en-US"/>
              <a:t>Click to edit Master subtitle style</a:t>
            </a:r>
            <a:endParaRPr lang="en-GB"/>
          </a:p>
        </p:txBody>
      </p:sp>
      <p:sp>
        <p:nvSpPr>
          <p:cNvPr id="6148" name="Rectangle 4"/>
          <p:cNvSpPr>
            <a:spLocks noGrp="1" noChangeArrowheads="1"/>
          </p:cNvSpPr>
          <p:nvPr>
            <p:ph type="dt" sz="half" idx="2"/>
          </p:nvPr>
        </p:nvSpPr>
        <p:spPr>
          <a:xfrm>
            <a:off x="3209926" y="6624638"/>
            <a:ext cx="950913" cy="215900"/>
          </a:xfrm>
        </p:spPr>
        <p:txBody>
          <a:bodyPr/>
          <a:lstStyle>
            <a:lvl1pPr>
              <a:defRPr/>
            </a:lvl1pPr>
          </a:lstStyle>
          <a:p>
            <a:endParaRPr lang="en-GB" dirty="0"/>
          </a:p>
        </p:txBody>
      </p:sp>
      <p:sp>
        <p:nvSpPr>
          <p:cNvPr id="6149" name="Rectangle 5"/>
          <p:cNvSpPr>
            <a:spLocks noGrp="1" noChangeArrowheads="1"/>
          </p:cNvSpPr>
          <p:nvPr>
            <p:ph type="ftr" sz="quarter" idx="3"/>
          </p:nvPr>
        </p:nvSpPr>
        <p:spPr>
          <a:xfrm>
            <a:off x="4235451" y="6624638"/>
            <a:ext cx="4079875" cy="215900"/>
          </a:xfrm>
        </p:spPr>
        <p:txBody>
          <a:bodyPr/>
          <a:lstStyle>
            <a:lvl1pPr>
              <a:defRPr/>
            </a:lvl1pPr>
          </a:lstStyle>
          <a:p>
            <a:r>
              <a:rPr lang="en-US"/>
              <a:t>Alignment for the ESRF Extremely Brilliant Source, IWAA2022</a:t>
            </a:r>
            <a:endParaRPr lang="en-GB" dirty="0"/>
          </a:p>
        </p:txBody>
      </p:sp>
      <p:sp>
        <p:nvSpPr>
          <p:cNvPr id="6150" name="Rectangle 6"/>
          <p:cNvSpPr>
            <a:spLocks noGrp="1" noChangeArrowheads="1"/>
          </p:cNvSpPr>
          <p:nvPr>
            <p:ph type="sldNum" sz="quarter" idx="4"/>
          </p:nvPr>
        </p:nvSpPr>
        <p:spPr>
          <a:xfrm>
            <a:off x="8370889" y="6624638"/>
            <a:ext cx="744537" cy="215900"/>
          </a:xfrm>
        </p:spPr>
        <p:txBody>
          <a:bodyPr/>
          <a:lstStyle>
            <a:lvl1pPr>
              <a:defRPr/>
            </a:lvl1pPr>
          </a:lstStyle>
          <a:p>
            <a:fld id="{4E1E8DAB-B9E7-401F-A433-0E38EEF857D5}" type="slidenum">
              <a:rPr lang="en-GB"/>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r>
              <a:rPr lang="en-US"/>
              <a:t>Alignment for the ESRF Extremely Brilliant Source, IWAA2022</a:t>
            </a:r>
            <a:endParaRPr lang="en-GB" dirty="0"/>
          </a:p>
        </p:txBody>
      </p:sp>
      <p:sp>
        <p:nvSpPr>
          <p:cNvPr id="6" name="Slide Number Placeholder 5"/>
          <p:cNvSpPr>
            <a:spLocks noGrp="1"/>
          </p:cNvSpPr>
          <p:nvPr>
            <p:ph type="sldNum" sz="quarter" idx="12"/>
          </p:nvPr>
        </p:nvSpPr>
        <p:spPr/>
        <p:txBody>
          <a:bodyPr/>
          <a:lstStyle>
            <a:lvl1pPr>
              <a:defRPr/>
            </a:lvl1pPr>
          </a:lstStyle>
          <a:p>
            <a:fld id="{4F92CAEF-73AA-469A-AA96-627DE5A25F16}" type="slidenum">
              <a:rPr lang="en-GB"/>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65163"/>
            <a:ext cx="2057400" cy="54610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665163"/>
            <a:ext cx="6019800" cy="5461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r>
              <a:rPr lang="en-US"/>
              <a:t>Alignment for the ESRF Extremely Brilliant Source, IWAA2022</a:t>
            </a:r>
            <a:endParaRPr lang="en-GB" dirty="0"/>
          </a:p>
        </p:txBody>
      </p:sp>
      <p:sp>
        <p:nvSpPr>
          <p:cNvPr id="6" name="Slide Number Placeholder 5"/>
          <p:cNvSpPr>
            <a:spLocks noGrp="1"/>
          </p:cNvSpPr>
          <p:nvPr>
            <p:ph type="sldNum" sz="quarter" idx="12"/>
          </p:nvPr>
        </p:nvSpPr>
        <p:spPr/>
        <p:txBody>
          <a:bodyPr/>
          <a:lstStyle>
            <a:lvl1pPr>
              <a:defRPr/>
            </a:lvl1pPr>
          </a:lstStyle>
          <a:p>
            <a:fld id="{90A4A719-54E7-4C47-9909-581E4C4ECEEF}" type="slidenum">
              <a:rPr lang="en-GB"/>
              <a:pPr/>
              <a:t>‹#›</a:t>
            </a:fld>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Cover page">
    <p:spTree>
      <p:nvGrpSpPr>
        <p:cNvPr id="1" name=""/>
        <p:cNvGrpSpPr/>
        <p:nvPr/>
      </p:nvGrpSpPr>
      <p:grpSpPr>
        <a:xfrm>
          <a:off x="0" y="0"/>
          <a:ext cx="0" cy="0"/>
          <a:chOff x="0" y="0"/>
          <a:chExt cx="0" cy="0"/>
        </a:xfrm>
      </p:grpSpPr>
      <p:sp>
        <p:nvSpPr>
          <p:cNvPr id="2" name="Titre 1"/>
          <p:cNvSpPr>
            <a:spLocks noGrp="1"/>
          </p:cNvSpPr>
          <p:nvPr>
            <p:ph type="ctrTitle" hasCustomPrompt="1"/>
          </p:nvPr>
        </p:nvSpPr>
        <p:spPr bwMode="gray">
          <a:xfrm>
            <a:off x="827091" y="4"/>
            <a:ext cx="7489825" cy="549275"/>
          </a:xfrm>
          <a:noFill/>
        </p:spPr>
        <p:txBody>
          <a:bodyPr anchor="b" anchorCtr="0"/>
          <a:lstStyle>
            <a:lvl1pPr>
              <a:defRPr sz="1200">
                <a:solidFill>
                  <a:schemeClr val="bg1"/>
                </a:solidFill>
              </a:defRPr>
            </a:lvl1pPr>
          </a:lstStyle>
          <a:p>
            <a:r>
              <a:rPr lang="en-US" noProof="0" dirty="0"/>
              <a:t>Click to edit Master title style</a:t>
            </a:r>
          </a:p>
        </p:txBody>
      </p:sp>
      <p:sp>
        <p:nvSpPr>
          <p:cNvPr id="3" name="Sous-titre 2"/>
          <p:cNvSpPr>
            <a:spLocks noGrp="1"/>
          </p:cNvSpPr>
          <p:nvPr>
            <p:ph type="subTitle" idx="1" hasCustomPrompt="1"/>
          </p:nvPr>
        </p:nvSpPr>
        <p:spPr bwMode="gray">
          <a:xfrm>
            <a:off x="827090" y="549275"/>
            <a:ext cx="7489825" cy="575470"/>
          </a:xfrm>
        </p:spPr>
        <p:txBody>
          <a:bodyPr/>
          <a:lstStyle>
            <a:lvl1pPr marL="0" indent="0" algn="l">
              <a:buNone/>
              <a:defRPr sz="1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dirty="0"/>
              <a:t>Click to edit Master subtitle style</a:t>
            </a:r>
          </a:p>
        </p:txBody>
      </p:sp>
      <p:sp>
        <p:nvSpPr>
          <p:cNvPr id="12" name="Espace réservé de la date 11"/>
          <p:cNvSpPr>
            <a:spLocks noGrp="1"/>
          </p:cNvSpPr>
          <p:nvPr>
            <p:ph type="dt" sz="half" idx="10"/>
          </p:nvPr>
        </p:nvSpPr>
        <p:spPr/>
        <p:txBody>
          <a:bodyPr/>
          <a:lstStyle/>
          <a:p>
            <a:endParaRPr lang="en-GB" dirty="0"/>
          </a:p>
        </p:txBody>
      </p:sp>
      <p:sp>
        <p:nvSpPr>
          <p:cNvPr id="13" name="Espace réservé du numéro de diapositive 12"/>
          <p:cNvSpPr>
            <a:spLocks noGrp="1"/>
          </p:cNvSpPr>
          <p:nvPr>
            <p:ph type="sldNum" sz="quarter" idx="11"/>
          </p:nvPr>
        </p:nvSpPr>
        <p:spPr/>
        <p:txBody>
          <a:bodyPr/>
          <a:lstStyle>
            <a:lvl1pPr>
              <a:defRPr>
                <a:solidFill>
                  <a:schemeClr val="bg1"/>
                </a:solidFill>
              </a:defRPr>
            </a:lvl1pPr>
          </a:lstStyle>
          <a:p>
            <a:fld id="{6EFCF626-37F6-41FE-9D7B-E5B482A094FF}" type="slidenum">
              <a:rPr lang="en-GB" smtClean="0"/>
              <a:pPr/>
              <a:t>‹#›</a:t>
            </a:fld>
            <a:endParaRPr lang="en-GB" dirty="0"/>
          </a:p>
        </p:txBody>
      </p:sp>
      <p:sp>
        <p:nvSpPr>
          <p:cNvPr id="14" name="Espace réservé du pied de page 13"/>
          <p:cNvSpPr>
            <a:spLocks noGrp="1"/>
          </p:cNvSpPr>
          <p:nvPr>
            <p:ph type="ftr" sz="quarter" idx="12"/>
          </p:nvPr>
        </p:nvSpPr>
        <p:spPr/>
        <p:txBody>
          <a:bodyPr/>
          <a:lstStyle>
            <a:lvl1pPr>
              <a:defRPr>
                <a:solidFill>
                  <a:schemeClr val="bg1"/>
                </a:solidFill>
              </a:defRPr>
            </a:lvl1pPr>
          </a:lstStyle>
          <a:p>
            <a:r>
              <a:rPr lang="en-US"/>
              <a:t>Alignment for the ESRF Extremely Brilliant Source, IWAA2022</a:t>
            </a:r>
            <a:endParaRPr lang="en-GB" dirty="0"/>
          </a:p>
        </p:txBody>
      </p:sp>
      <p:pic>
        <p:nvPicPr>
          <p:cNvPr id="9" name="Image 8" descr="logo_couv.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2000" y="2133240"/>
            <a:ext cx="7200000" cy="3456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727200" y="151200"/>
            <a:ext cx="8236800" cy="596160"/>
          </a:xfrm>
          <a:solidFill>
            <a:schemeClr val="accent1"/>
          </a:solidFill>
        </p:spPr>
        <p:txBody>
          <a:bodyPr lIns="108000" tIns="0" rIns="108000" anchor="ctr" anchorCtr="0"/>
          <a:lstStyle>
            <a:lvl1pPr>
              <a:lnSpc>
                <a:spcPct val="85000"/>
              </a:lnSpc>
              <a:defRPr sz="2500">
                <a:solidFill>
                  <a:schemeClr val="bg1"/>
                </a:solidFill>
              </a:defRPr>
            </a:lvl1pPr>
          </a:lstStyle>
          <a:p>
            <a:r>
              <a:rPr lang="en-US" noProof="0" dirty="0"/>
              <a:t>Click to edit Master title style</a:t>
            </a:r>
          </a:p>
        </p:txBody>
      </p:sp>
      <p:sp>
        <p:nvSpPr>
          <p:cNvPr id="3" name="Espace réservé du contenu 2"/>
          <p:cNvSpPr>
            <a:spLocks noGrp="1"/>
          </p:cNvSpPr>
          <p:nvPr>
            <p:ph idx="1" hasCustomPrompt="1"/>
          </p:nvPr>
        </p:nvSpPr>
        <p:spPr bwMode="gray">
          <a:xfrm>
            <a:off x="3351600" y="1098000"/>
            <a:ext cx="5612400" cy="3564000"/>
          </a:xfrm>
          <a:solidFill>
            <a:srgbClr val="4E5B99"/>
          </a:solidFill>
        </p:spPr>
        <p:txBody>
          <a:bodyPr lIns="216000" tIns="252000"/>
          <a:lstStyle>
            <a:lvl1pPr marL="0" indent="0">
              <a:spcAft>
                <a:spcPts val="300"/>
              </a:spcAft>
              <a:buFont typeface="Arial" pitchFamily="34" charset="0"/>
              <a:buNone/>
              <a:defRPr sz="2800">
                <a:solidFill>
                  <a:schemeClr val="bg1"/>
                </a:solidFill>
              </a:defRPr>
            </a:lvl1pPr>
            <a:lvl2pPr marL="0" indent="0">
              <a:spcBef>
                <a:spcPts val="400"/>
              </a:spcBef>
              <a:spcAft>
                <a:spcPts val="0"/>
              </a:spcAft>
              <a:buFont typeface="Arial" pitchFamily="34" charset="0"/>
              <a:buNone/>
              <a:defRPr sz="2600" b="1">
                <a:solidFill>
                  <a:schemeClr val="bg1"/>
                </a:solidFill>
              </a:defRPr>
            </a:lvl2pPr>
            <a:lvl3pPr marL="0" indent="0">
              <a:lnSpc>
                <a:spcPct val="80000"/>
              </a:lnSpc>
              <a:spcAft>
                <a:spcPts val="0"/>
              </a:spcAft>
              <a:buFont typeface="Arial" pitchFamily="34" charset="0"/>
              <a:buNone/>
              <a:defRPr sz="2250">
                <a:solidFill>
                  <a:schemeClr val="bg1"/>
                </a:solidFill>
              </a:defRPr>
            </a:lvl3pPr>
            <a:lvl4pPr marL="0" indent="0">
              <a:lnSpc>
                <a:spcPct val="100000"/>
              </a:lnSpc>
              <a:spcBef>
                <a:spcPts val="0"/>
              </a:spcBef>
              <a:spcAft>
                <a:spcPts val="200"/>
              </a:spcAft>
              <a:buSzPct val="80000"/>
              <a:buNone/>
              <a:defRPr sz="1750">
                <a:solidFill>
                  <a:schemeClr val="bg1"/>
                </a:solidFill>
              </a:defRPr>
            </a:lvl4pPr>
            <a:lvl5pPr marL="0" indent="0">
              <a:lnSpc>
                <a:spcPct val="80000"/>
              </a:lnSpc>
              <a:spcAft>
                <a:spcPts val="0"/>
              </a:spcAft>
              <a:buNone/>
              <a:defRPr sz="1500" b="1" i="0">
                <a:solidFill>
                  <a:schemeClr val="bg1"/>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8" name="Espace réservé pour une image  7"/>
          <p:cNvSpPr>
            <a:spLocks noGrp="1"/>
          </p:cNvSpPr>
          <p:nvPr>
            <p:ph type="pic" sz="quarter" idx="13"/>
          </p:nvPr>
        </p:nvSpPr>
        <p:spPr>
          <a:xfrm>
            <a:off x="727200" y="1098000"/>
            <a:ext cx="2574000" cy="3564000"/>
          </a:xfrm>
        </p:spPr>
        <p:txBody>
          <a:bodyPr anchor="ctr" anchorCtr="0"/>
          <a:lstStyle>
            <a:lvl1pPr algn="ctr">
              <a:defRPr/>
            </a:lvl1pPr>
          </a:lstStyle>
          <a:p>
            <a:r>
              <a:rPr lang="en-US" noProof="0" dirty="0"/>
              <a:t>Click icon to add picture</a:t>
            </a:r>
          </a:p>
        </p:txBody>
      </p:sp>
      <p:sp>
        <p:nvSpPr>
          <p:cNvPr id="17" name="Espace réservé de la date 16"/>
          <p:cNvSpPr>
            <a:spLocks noGrp="1"/>
          </p:cNvSpPr>
          <p:nvPr>
            <p:ph type="dt" sz="half" idx="14"/>
          </p:nvPr>
        </p:nvSpPr>
        <p:spPr/>
        <p:txBody>
          <a:bodyPr/>
          <a:lstStyle/>
          <a:p>
            <a:endParaRPr lang="en-GB" dirty="0"/>
          </a:p>
        </p:txBody>
      </p:sp>
      <p:sp>
        <p:nvSpPr>
          <p:cNvPr id="18" name="Espace réservé du numéro de diapositive 17"/>
          <p:cNvSpPr>
            <a:spLocks noGrp="1"/>
          </p:cNvSpPr>
          <p:nvPr>
            <p:ph type="sldNum" sz="quarter" idx="15"/>
          </p:nvPr>
        </p:nvSpPr>
        <p:spPr/>
        <p:txBody>
          <a:bodyPr/>
          <a:lstStyle/>
          <a:p>
            <a:fld id="{6EFCF626-37F6-41FE-9D7B-E5B482A094FF}" type="slidenum">
              <a:rPr lang="en-GB" smtClean="0"/>
              <a:pPr/>
              <a:t>‹#›</a:t>
            </a:fld>
            <a:endParaRPr lang="en-GB" dirty="0"/>
          </a:p>
        </p:txBody>
      </p:sp>
      <p:sp>
        <p:nvSpPr>
          <p:cNvPr id="19" name="Espace réservé du pied de page 18"/>
          <p:cNvSpPr>
            <a:spLocks noGrp="1"/>
          </p:cNvSpPr>
          <p:nvPr>
            <p:ph type="ftr" sz="quarter" idx="16"/>
          </p:nvPr>
        </p:nvSpPr>
        <p:spPr/>
        <p:txBody>
          <a:bodyPr/>
          <a:lstStyle/>
          <a:p>
            <a:r>
              <a:rPr lang="en-US"/>
              <a:t>Alignment for the ESRF Extremely Brilliant Source, IWAA2022</a:t>
            </a:r>
            <a:endParaRPr lang="en-GB"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p:txBody>
          <a:bodyPr/>
          <a:lstStyle/>
          <a:p>
            <a:r>
              <a:rPr lang="en-US" noProof="0" dirty="0"/>
              <a:t>Click to edit Master title style</a:t>
            </a:r>
          </a:p>
        </p:txBody>
      </p:sp>
      <p:sp>
        <p:nvSpPr>
          <p:cNvPr id="3" name="Espace réservé du contenu 2"/>
          <p:cNvSpPr>
            <a:spLocks noGrp="1"/>
          </p:cNvSpPr>
          <p:nvPr>
            <p:ph idx="1" hasCustomPrompt="1"/>
          </p:nvPr>
        </p:nvSpPr>
        <p:spPr bwMode="gray"/>
        <p:txBody>
          <a:bodyPr/>
          <a:lstStyle>
            <a:lvl4pPr>
              <a:spcBef>
                <a:spcPts val="0"/>
              </a:spcBef>
              <a:spcAft>
                <a:spcPts val="300"/>
              </a:spcAft>
              <a:buSzPct val="80000"/>
              <a:defRPr/>
            </a:lvl4pPr>
            <a:lvl5pPr>
              <a:spcAft>
                <a:spcPts val="300"/>
              </a:spcAft>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 name="Espace réservé de la date 6"/>
          <p:cNvSpPr>
            <a:spLocks noGrp="1"/>
          </p:cNvSpPr>
          <p:nvPr>
            <p:ph type="dt" sz="half" idx="10"/>
          </p:nvPr>
        </p:nvSpPr>
        <p:spPr/>
        <p:txBody>
          <a:bodyPr/>
          <a:lstStyle/>
          <a:p>
            <a:endParaRPr lang="en-GB" dirty="0"/>
          </a:p>
        </p:txBody>
      </p:sp>
      <p:sp>
        <p:nvSpPr>
          <p:cNvPr id="8" name="Espace réservé du numéro de diapositive 7"/>
          <p:cNvSpPr>
            <a:spLocks noGrp="1"/>
          </p:cNvSpPr>
          <p:nvPr>
            <p:ph type="sldNum" sz="quarter" idx="11"/>
          </p:nvPr>
        </p:nvSpPr>
        <p:spPr/>
        <p:txBody>
          <a:bodyPr/>
          <a:lstStyle/>
          <a:p>
            <a:fld id="{61913E50-046D-41CE-91A9-8DDAFC7BC509}" type="slidenum">
              <a:rPr lang="en-GB" smtClean="0"/>
              <a:pPr/>
              <a:t>‹#›</a:t>
            </a:fld>
            <a:endParaRPr lang="en-GB" dirty="0"/>
          </a:p>
        </p:txBody>
      </p:sp>
      <p:sp>
        <p:nvSpPr>
          <p:cNvPr id="10" name="Footer Placeholder 3"/>
          <p:cNvSpPr>
            <a:spLocks noGrp="1"/>
          </p:cNvSpPr>
          <p:nvPr userDrawn="1">
            <p:ph type="ftr" sz="quarter" idx="12"/>
          </p:nvPr>
        </p:nvSpPr>
        <p:spPr>
          <a:xfrm>
            <a:off x="630001" y="6483351"/>
            <a:ext cx="6120000" cy="212489"/>
          </a:xfrm>
        </p:spPr>
        <p:txBody>
          <a:bodyPr/>
          <a:lstStyle/>
          <a:p>
            <a:r>
              <a:rPr lang="en-US"/>
              <a:t>Alignment for the ESRF Extremely Brilliant Source, IWAA2022</a:t>
            </a:r>
            <a:endParaRPr lang="en-GB"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Use for importing slid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p:txBody>
          <a:bodyPr/>
          <a:lstStyle/>
          <a:p>
            <a:r>
              <a:rPr lang="en-US" noProof="0" dirty="0"/>
              <a:t>Click to edit Master title style</a:t>
            </a:r>
          </a:p>
        </p:txBody>
      </p:sp>
      <p:sp>
        <p:nvSpPr>
          <p:cNvPr id="7" name="Espace réservé de la date 6"/>
          <p:cNvSpPr>
            <a:spLocks noGrp="1"/>
          </p:cNvSpPr>
          <p:nvPr>
            <p:ph type="dt" sz="half" idx="10"/>
          </p:nvPr>
        </p:nvSpPr>
        <p:spPr/>
        <p:txBody>
          <a:bodyPr/>
          <a:lstStyle/>
          <a:p>
            <a:endParaRPr lang="en-GB" dirty="0"/>
          </a:p>
        </p:txBody>
      </p:sp>
      <p:sp>
        <p:nvSpPr>
          <p:cNvPr id="8" name="Espace réservé du numéro de diapositive 7"/>
          <p:cNvSpPr>
            <a:spLocks noGrp="1"/>
          </p:cNvSpPr>
          <p:nvPr>
            <p:ph type="sldNum" sz="quarter" idx="11"/>
          </p:nvPr>
        </p:nvSpPr>
        <p:spPr/>
        <p:txBody>
          <a:bodyPr/>
          <a:lstStyle/>
          <a:p>
            <a:fld id="{6EFCF626-37F6-41FE-9D7B-E5B482A094FF}" type="slidenum">
              <a:rPr lang="en-GB" smtClean="0"/>
              <a:pPr/>
              <a:t>‹#›</a:t>
            </a:fld>
            <a:endParaRPr lang="en-GB" dirty="0"/>
          </a:p>
        </p:txBody>
      </p:sp>
      <p:sp>
        <p:nvSpPr>
          <p:cNvPr id="9" name="Espace réservé du pied de page 8"/>
          <p:cNvSpPr>
            <a:spLocks noGrp="1"/>
          </p:cNvSpPr>
          <p:nvPr>
            <p:ph type="ftr" sz="quarter" idx="12"/>
          </p:nvPr>
        </p:nvSpPr>
        <p:spPr/>
        <p:txBody>
          <a:bodyPr/>
          <a:lstStyle/>
          <a:p>
            <a:r>
              <a:rPr lang="en-US"/>
              <a:t>Alignment for the ESRF Extremely Brilliant Source, IWAA2022</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r>
              <a:rPr lang="en-US"/>
              <a:t>Alignment for the ESRF Extremely Brilliant Source, IWAA2022</a:t>
            </a:r>
            <a:endParaRPr lang="en-GB" dirty="0"/>
          </a:p>
        </p:txBody>
      </p:sp>
      <p:sp>
        <p:nvSpPr>
          <p:cNvPr id="6" name="Slide Number Placeholder 5"/>
          <p:cNvSpPr>
            <a:spLocks noGrp="1"/>
          </p:cNvSpPr>
          <p:nvPr>
            <p:ph type="sldNum" sz="quarter" idx="12"/>
          </p:nvPr>
        </p:nvSpPr>
        <p:spPr/>
        <p:txBody>
          <a:bodyPr/>
          <a:lstStyle>
            <a:lvl1pPr>
              <a:defRPr/>
            </a:lvl1pPr>
          </a:lstStyle>
          <a:p>
            <a:fld id="{61913E50-046D-41CE-91A9-8DDAFC7BC509}" type="slidenum">
              <a:rPr lang="en-GB"/>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r>
              <a:rPr lang="en-US"/>
              <a:t>Alignment for the ESRF Extremely Brilliant Source, IWAA2022</a:t>
            </a:r>
            <a:endParaRPr lang="en-GB" dirty="0"/>
          </a:p>
        </p:txBody>
      </p:sp>
      <p:sp>
        <p:nvSpPr>
          <p:cNvPr id="6" name="Slide Number Placeholder 5"/>
          <p:cNvSpPr>
            <a:spLocks noGrp="1"/>
          </p:cNvSpPr>
          <p:nvPr>
            <p:ph type="sldNum" sz="quarter" idx="12"/>
          </p:nvPr>
        </p:nvSpPr>
        <p:spPr/>
        <p:txBody>
          <a:bodyPr/>
          <a:lstStyle>
            <a:lvl1pPr>
              <a:defRPr/>
            </a:lvl1pPr>
          </a:lstStyle>
          <a:p>
            <a:fld id="{0BB365A0-03AC-4EBA-91FD-8A127C322BA9}" type="slidenum">
              <a:rPr lang="en-GB"/>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r>
              <a:rPr lang="en-US"/>
              <a:t>Alignment for the ESRF Extremely Brilliant Source, IWAA2022</a:t>
            </a:r>
            <a:endParaRPr lang="en-GB" dirty="0"/>
          </a:p>
        </p:txBody>
      </p:sp>
      <p:sp>
        <p:nvSpPr>
          <p:cNvPr id="7" name="Slide Number Placeholder 6"/>
          <p:cNvSpPr>
            <a:spLocks noGrp="1"/>
          </p:cNvSpPr>
          <p:nvPr>
            <p:ph type="sldNum" sz="quarter" idx="12"/>
          </p:nvPr>
        </p:nvSpPr>
        <p:spPr/>
        <p:txBody>
          <a:bodyPr/>
          <a:lstStyle>
            <a:lvl1pPr>
              <a:defRPr/>
            </a:lvl1pPr>
          </a:lstStyle>
          <a:p>
            <a:fld id="{8BAB6A6F-6D0E-47F7-8EFA-1AB95F16D329}" type="slidenum">
              <a:rPr lang="en-GB"/>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lvl1pPr>
              <a:defRPr/>
            </a:lvl1pPr>
          </a:lstStyle>
          <a:p>
            <a:endParaRPr lang="en-GB" dirty="0"/>
          </a:p>
        </p:txBody>
      </p:sp>
      <p:sp>
        <p:nvSpPr>
          <p:cNvPr id="8" name="Footer Placeholder 7"/>
          <p:cNvSpPr>
            <a:spLocks noGrp="1"/>
          </p:cNvSpPr>
          <p:nvPr>
            <p:ph type="ftr" sz="quarter" idx="11"/>
          </p:nvPr>
        </p:nvSpPr>
        <p:spPr/>
        <p:txBody>
          <a:bodyPr/>
          <a:lstStyle>
            <a:lvl1pPr>
              <a:defRPr/>
            </a:lvl1pPr>
          </a:lstStyle>
          <a:p>
            <a:r>
              <a:rPr lang="en-US"/>
              <a:t>Alignment for the ESRF Extremely Brilliant Source, IWAA2022</a:t>
            </a:r>
            <a:endParaRPr lang="en-GB" dirty="0"/>
          </a:p>
        </p:txBody>
      </p:sp>
      <p:sp>
        <p:nvSpPr>
          <p:cNvPr id="9" name="Slide Number Placeholder 8"/>
          <p:cNvSpPr>
            <a:spLocks noGrp="1"/>
          </p:cNvSpPr>
          <p:nvPr>
            <p:ph type="sldNum" sz="quarter" idx="12"/>
          </p:nvPr>
        </p:nvSpPr>
        <p:spPr/>
        <p:txBody>
          <a:bodyPr/>
          <a:lstStyle>
            <a:lvl1pPr>
              <a:defRPr/>
            </a:lvl1pPr>
          </a:lstStyle>
          <a:p>
            <a:fld id="{F71AE364-89BC-4092-8F9B-DBA04FA71BE9}" type="slidenum">
              <a:rPr lang="en-GB"/>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dirty="0"/>
          </a:p>
        </p:txBody>
      </p:sp>
      <p:sp>
        <p:nvSpPr>
          <p:cNvPr id="4" name="Footer Placeholder 3"/>
          <p:cNvSpPr>
            <a:spLocks noGrp="1"/>
          </p:cNvSpPr>
          <p:nvPr>
            <p:ph type="ftr" sz="quarter" idx="11"/>
          </p:nvPr>
        </p:nvSpPr>
        <p:spPr/>
        <p:txBody>
          <a:bodyPr/>
          <a:lstStyle>
            <a:lvl1pPr>
              <a:defRPr/>
            </a:lvl1pPr>
          </a:lstStyle>
          <a:p>
            <a:r>
              <a:rPr lang="en-US"/>
              <a:t>Alignment for the ESRF Extremely Brilliant Source, IWAA2022</a:t>
            </a:r>
            <a:endParaRPr lang="en-GB" dirty="0"/>
          </a:p>
        </p:txBody>
      </p:sp>
      <p:sp>
        <p:nvSpPr>
          <p:cNvPr id="5" name="Slide Number Placeholder 4"/>
          <p:cNvSpPr>
            <a:spLocks noGrp="1"/>
          </p:cNvSpPr>
          <p:nvPr>
            <p:ph type="sldNum" sz="quarter" idx="12"/>
          </p:nvPr>
        </p:nvSpPr>
        <p:spPr/>
        <p:txBody>
          <a:bodyPr/>
          <a:lstStyle>
            <a:lvl1pPr>
              <a:defRPr/>
            </a:lvl1pPr>
          </a:lstStyle>
          <a:p>
            <a:fld id="{6867B536-6B01-49E9-A4C3-A18ACACCCD13}" type="slidenum">
              <a:rPr lang="en-GB"/>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dirty="0"/>
          </a:p>
        </p:txBody>
      </p:sp>
      <p:sp>
        <p:nvSpPr>
          <p:cNvPr id="3" name="Footer Placeholder 2"/>
          <p:cNvSpPr>
            <a:spLocks noGrp="1"/>
          </p:cNvSpPr>
          <p:nvPr>
            <p:ph type="ftr" sz="quarter" idx="11"/>
          </p:nvPr>
        </p:nvSpPr>
        <p:spPr/>
        <p:txBody>
          <a:bodyPr/>
          <a:lstStyle>
            <a:lvl1pPr>
              <a:defRPr/>
            </a:lvl1pPr>
          </a:lstStyle>
          <a:p>
            <a:r>
              <a:rPr lang="en-US"/>
              <a:t>Alignment for the ESRF Extremely Brilliant Source, IWAA2022</a:t>
            </a:r>
            <a:endParaRPr lang="en-GB" dirty="0"/>
          </a:p>
        </p:txBody>
      </p:sp>
      <p:sp>
        <p:nvSpPr>
          <p:cNvPr id="4" name="Slide Number Placeholder 3"/>
          <p:cNvSpPr>
            <a:spLocks noGrp="1"/>
          </p:cNvSpPr>
          <p:nvPr>
            <p:ph type="sldNum" sz="quarter" idx="12"/>
          </p:nvPr>
        </p:nvSpPr>
        <p:spPr/>
        <p:txBody>
          <a:bodyPr/>
          <a:lstStyle>
            <a:lvl1pPr>
              <a:defRPr/>
            </a:lvl1pPr>
          </a:lstStyle>
          <a:p>
            <a:fld id="{881938EF-C894-4653-9B16-274778CB443A}" type="slidenum">
              <a:rPr lang="en-GB"/>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r>
              <a:rPr lang="en-US"/>
              <a:t>Alignment for the ESRF Extremely Brilliant Source, IWAA2022</a:t>
            </a:r>
            <a:endParaRPr lang="en-GB" dirty="0"/>
          </a:p>
        </p:txBody>
      </p:sp>
      <p:sp>
        <p:nvSpPr>
          <p:cNvPr id="7" name="Slide Number Placeholder 6"/>
          <p:cNvSpPr>
            <a:spLocks noGrp="1"/>
          </p:cNvSpPr>
          <p:nvPr>
            <p:ph type="sldNum" sz="quarter" idx="12"/>
          </p:nvPr>
        </p:nvSpPr>
        <p:spPr/>
        <p:txBody>
          <a:bodyPr/>
          <a:lstStyle>
            <a:lvl1pPr>
              <a:defRPr/>
            </a:lvl1pPr>
          </a:lstStyle>
          <a:p>
            <a:fld id="{2163C4AD-70C0-4971-9073-7B857CAA46BA}" type="slidenum">
              <a:rPr lang="en-GB"/>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r>
              <a:rPr lang="en-US"/>
              <a:t>Alignment for the ESRF Extremely Brilliant Source, IWAA2022</a:t>
            </a:r>
            <a:endParaRPr lang="en-GB" dirty="0"/>
          </a:p>
        </p:txBody>
      </p:sp>
      <p:sp>
        <p:nvSpPr>
          <p:cNvPr id="7" name="Slide Number Placeholder 6"/>
          <p:cNvSpPr>
            <a:spLocks noGrp="1"/>
          </p:cNvSpPr>
          <p:nvPr>
            <p:ph type="sldNum" sz="quarter" idx="12"/>
          </p:nvPr>
        </p:nvSpPr>
        <p:spPr/>
        <p:txBody>
          <a:bodyPr/>
          <a:lstStyle>
            <a:lvl1pPr>
              <a:defRPr/>
            </a:lvl1pPr>
          </a:lstStyle>
          <a:p>
            <a:fld id="{3DB3892E-BFA7-4D3D-BC61-9C0CFE1D42C9}"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image" Target="../media/image3.jpeg"/><Relationship Id="rId5" Type="http://schemas.openxmlformats.org/officeDocument/2006/relationships/theme" Target="../theme/theme2.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665165"/>
            <a:ext cx="8229600" cy="8477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
        <p:nvSpPr>
          <p:cNvPr id="1027" name="Rectangle 3"/>
          <p:cNvSpPr>
            <a:spLocks noGrp="1" noChangeArrowheads="1"/>
          </p:cNvSpPr>
          <p:nvPr>
            <p:ph type="body" idx="1"/>
          </p:nvPr>
        </p:nvSpPr>
        <p:spPr bwMode="auto">
          <a:xfrm>
            <a:off x="457200" y="1600202"/>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28" name="Rectangle 4"/>
          <p:cNvSpPr>
            <a:spLocks noGrp="1" noChangeArrowheads="1"/>
          </p:cNvSpPr>
          <p:nvPr>
            <p:ph type="dt" sz="half" idx="2"/>
          </p:nvPr>
        </p:nvSpPr>
        <p:spPr bwMode="auto">
          <a:xfrm>
            <a:off x="3238501" y="6613527"/>
            <a:ext cx="887413" cy="2270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solidFill>
                  <a:schemeClr val="bg1"/>
                </a:solidFill>
              </a:defRPr>
            </a:lvl1pPr>
          </a:lstStyle>
          <a:p>
            <a:endParaRPr lang="en-GB" dirty="0"/>
          </a:p>
        </p:txBody>
      </p:sp>
      <p:sp>
        <p:nvSpPr>
          <p:cNvPr id="1029" name="Rectangle 5"/>
          <p:cNvSpPr>
            <a:spLocks noGrp="1" noChangeArrowheads="1"/>
          </p:cNvSpPr>
          <p:nvPr>
            <p:ph type="ftr" sz="quarter" idx="3"/>
          </p:nvPr>
        </p:nvSpPr>
        <p:spPr bwMode="auto">
          <a:xfrm>
            <a:off x="4203701" y="6613527"/>
            <a:ext cx="4168775" cy="2270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chemeClr val="bg1"/>
                </a:solidFill>
              </a:defRPr>
            </a:lvl1pPr>
          </a:lstStyle>
          <a:p>
            <a:r>
              <a:rPr lang="en-US"/>
              <a:t>Alignment for the ESRF Extremely Brilliant Source, IWAA2022</a:t>
            </a:r>
            <a:endParaRPr lang="en-GB" dirty="0"/>
          </a:p>
        </p:txBody>
      </p:sp>
      <p:sp>
        <p:nvSpPr>
          <p:cNvPr id="1030" name="Rectangle 6"/>
          <p:cNvSpPr>
            <a:spLocks noGrp="1" noChangeArrowheads="1"/>
          </p:cNvSpPr>
          <p:nvPr>
            <p:ph type="sldNum" sz="quarter" idx="4"/>
          </p:nvPr>
        </p:nvSpPr>
        <p:spPr bwMode="auto">
          <a:xfrm>
            <a:off x="8434389" y="6613527"/>
            <a:ext cx="661987" cy="2270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chemeClr val="bg1"/>
                </a:solidFill>
              </a:defRPr>
            </a:lvl1pPr>
          </a:lstStyle>
          <a:p>
            <a:fld id="{6EFCF626-37F6-41FE-9D7B-E5B482A094FF}" type="slidenum">
              <a:rPr lang="en-GB"/>
              <a:pPr/>
              <a:t>‹#›</a:t>
            </a:fld>
            <a:endParaRPr lang="en-GB" dirty="0"/>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sldNum="0" hdr="0" dt="0"/>
  <p:txStyles>
    <p:titleStyle>
      <a:lvl1pPr algn="ctr" rtl="0" eaLnBrk="1" fontAlgn="base" hangingPunct="1">
        <a:spcBef>
          <a:spcPct val="0"/>
        </a:spcBef>
        <a:spcAft>
          <a:spcPct val="0"/>
        </a:spcAft>
        <a:defRPr sz="2800" b="1">
          <a:solidFill>
            <a:schemeClr val="tx1"/>
          </a:solidFill>
          <a:latin typeface="+mj-lt"/>
          <a:ea typeface="+mj-ea"/>
          <a:cs typeface="+mj-cs"/>
        </a:defRPr>
      </a:lvl1pPr>
      <a:lvl2pPr algn="ctr" rtl="0" eaLnBrk="1" fontAlgn="base" hangingPunct="1">
        <a:spcBef>
          <a:spcPct val="0"/>
        </a:spcBef>
        <a:spcAft>
          <a:spcPct val="0"/>
        </a:spcAft>
        <a:defRPr sz="2800" b="1">
          <a:solidFill>
            <a:schemeClr val="tx1"/>
          </a:solidFill>
          <a:latin typeface="Arial" charset="0"/>
        </a:defRPr>
      </a:lvl2pPr>
      <a:lvl3pPr algn="ctr" rtl="0" eaLnBrk="1" fontAlgn="base" hangingPunct="1">
        <a:spcBef>
          <a:spcPct val="0"/>
        </a:spcBef>
        <a:spcAft>
          <a:spcPct val="0"/>
        </a:spcAft>
        <a:defRPr sz="2800" b="1">
          <a:solidFill>
            <a:schemeClr val="tx1"/>
          </a:solidFill>
          <a:latin typeface="Arial" charset="0"/>
        </a:defRPr>
      </a:lvl3pPr>
      <a:lvl4pPr algn="ctr" rtl="0" eaLnBrk="1" fontAlgn="base" hangingPunct="1">
        <a:spcBef>
          <a:spcPct val="0"/>
        </a:spcBef>
        <a:spcAft>
          <a:spcPct val="0"/>
        </a:spcAft>
        <a:defRPr sz="2800" b="1">
          <a:solidFill>
            <a:schemeClr val="tx1"/>
          </a:solidFill>
          <a:latin typeface="Arial" charset="0"/>
        </a:defRPr>
      </a:lvl4pPr>
      <a:lvl5pPr algn="ctr" rtl="0" eaLnBrk="1" fontAlgn="base" hangingPunct="1">
        <a:spcBef>
          <a:spcPct val="0"/>
        </a:spcBef>
        <a:spcAft>
          <a:spcPct val="0"/>
        </a:spcAft>
        <a:defRPr sz="2800" b="1">
          <a:solidFill>
            <a:schemeClr val="tx1"/>
          </a:solidFill>
          <a:latin typeface="Arial" charset="0"/>
        </a:defRPr>
      </a:lvl5pPr>
      <a:lvl6pPr marL="457200" algn="ctr" rtl="0" eaLnBrk="1" fontAlgn="base" hangingPunct="1">
        <a:spcBef>
          <a:spcPct val="0"/>
        </a:spcBef>
        <a:spcAft>
          <a:spcPct val="0"/>
        </a:spcAft>
        <a:defRPr sz="2800" b="1">
          <a:solidFill>
            <a:schemeClr val="tx1"/>
          </a:solidFill>
          <a:latin typeface="Arial" charset="0"/>
        </a:defRPr>
      </a:lvl6pPr>
      <a:lvl7pPr marL="914400" algn="ctr" rtl="0" eaLnBrk="1" fontAlgn="base" hangingPunct="1">
        <a:spcBef>
          <a:spcPct val="0"/>
        </a:spcBef>
        <a:spcAft>
          <a:spcPct val="0"/>
        </a:spcAft>
        <a:defRPr sz="2800" b="1">
          <a:solidFill>
            <a:schemeClr val="tx1"/>
          </a:solidFill>
          <a:latin typeface="Arial" charset="0"/>
        </a:defRPr>
      </a:lvl7pPr>
      <a:lvl8pPr marL="1371600" algn="ctr" rtl="0" eaLnBrk="1" fontAlgn="base" hangingPunct="1">
        <a:spcBef>
          <a:spcPct val="0"/>
        </a:spcBef>
        <a:spcAft>
          <a:spcPct val="0"/>
        </a:spcAft>
        <a:defRPr sz="2800" b="1">
          <a:solidFill>
            <a:schemeClr val="tx1"/>
          </a:solidFill>
          <a:latin typeface="Arial" charset="0"/>
        </a:defRPr>
      </a:lvl8pPr>
      <a:lvl9pPr marL="1828800" algn="ctr" rtl="0" eaLnBrk="1" fontAlgn="base" hangingPunct="1">
        <a:spcBef>
          <a:spcPct val="0"/>
        </a:spcBef>
        <a:spcAft>
          <a:spcPct val="0"/>
        </a:spcAft>
        <a:defRPr sz="2800" b="1">
          <a:solidFill>
            <a:schemeClr val="tx1"/>
          </a:solidFill>
          <a:latin typeface="Arial" charset="0"/>
        </a:defRPr>
      </a:lvl9pPr>
    </p:titleStyle>
    <p:bodyStyle>
      <a:lvl1pPr marL="179388" indent="-179388" algn="l" rtl="0" eaLnBrk="1" fontAlgn="base" hangingPunct="1">
        <a:spcBef>
          <a:spcPct val="20000"/>
        </a:spcBef>
        <a:spcAft>
          <a:spcPct val="0"/>
        </a:spcAft>
        <a:buClr>
          <a:srgbClr val="7DA9DA"/>
        </a:buClr>
        <a:buChar char="•"/>
        <a:defRPr sz="2400">
          <a:solidFill>
            <a:schemeClr val="tx1"/>
          </a:solidFill>
          <a:latin typeface="+mn-lt"/>
          <a:ea typeface="+mn-ea"/>
          <a:cs typeface="+mn-cs"/>
        </a:defRPr>
      </a:lvl1pPr>
      <a:lvl2pPr marL="625475" indent="-182563" algn="l" rtl="0" eaLnBrk="1" fontAlgn="base" hangingPunct="1">
        <a:spcBef>
          <a:spcPct val="20000"/>
        </a:spcBef>
        <a:spcAft>
          <a:spcPct val="0"/>
        </a:spcAft>
        <a:buClr>
          <a:srgbClr val="7DA9DA"/>
        </a:buClr>
        <a:buChar char="•"/>
        <a:defRPr sz="2000">
          <a:solidFill>
            <a:schemeClr val="tx1"/>
          </a:solidFill>
          <a:latin typeface="+mn-lt"/>
        </a:defRPr>
      </a:lvl2pPr>
      <a:lvl3pPr marL="1073150" indent="-179388" algn="l" rtl="0" eaLnBrk="1" fontAlgn="base" hangingPunct="1">
        <a:spcBef>
          <a:spcPct val="20000"/>
        </a:spcBef>
        <a:spcAft>
          <a:spcPct val="0"/>
        </a:spcAft>
        <a:buClr>
          <a:srgbClr val="7DA9DA"/>
        </a:buClr>
        <a:buChar char="•"/>
        <a:defRPr>
          <a:solidFill>
            <a:schemeClr val="tx1"/>
          </a:solidFill>
          <a:latin typeface="+mn-lt"/>
        </a:defRPr>
      </a:lvl3pPr>
      <a:lvl4pPr marL="1524000" indent="-182563" algn="l" rtl="0" eaLnBrk="1" fontAlgn="base" hangingPunct="1">
        <a:spcBef>
          <a:spcPct val="20000"/>
        </a:spcBef>
        <a:spcAft>
          <a:spcPct val="0"/>
        </a:spcAft>
        <a:buClr>
          <a:srgbClr val="7DA9DA"/>
        </a:buClr>
        <a:buChar char="•"/>
        <a:defRPr sz="1600">
          <a:solidFill>
            <a:schemeClr val="tx1"/>
          </a:solidFill>
          <a:latin typeface="+mn-lt"/>
        </a:defRPr>
      </a:lvl4pPr>
      <a:lvl5pPr marL="1978025" indent="-188913" algn="l" rtl="0" eaLnBrk="1" fontAlgn="base" hangingPunct="1">
        <a:spcBef>
          <a:spcPct val="20000"/>
        </a:spcBef>
        <a:spcAft>
          <a:spcPct val="0"/>
        </a:spcAft>
        <a:buClr>
          <a:srgbClr val="7DA9DA"/>
        </a:buClr>
        <a:buChar char="•"/>
        <a:defRPr sz="1400">
          <a:solidFill>
            <a:schemeClr val="tx1"/>
          </a:solidFill>
          <a:latin typeface="+mn-lt"/>
        </a:defRPr>
      </a:lvl5pPr>
      <a:lvl6pPr marL="2435225" indent="-188913" algn="l" rtl="0" eaLnBrk="1" fontAlgn="base" hangingPunct="1">
        <a:spcBef>
          <a:spcPct val="20000"/>
        </a:spcBef>
        <a:spcAft>
          <a:spcPct val="0"/>
        </a:spcAft>
        <a:buClr>
          <a:srgbClr val="7DA9DA"/>
        </a:buClr>
        <a:buChar char="•"/>
        <a:defRPr sz="1400">
          <a:solidFill>
            <a:schemeClr val="tx1"/>
          </a:solidFill>
          <a:latin typeface="+mn-lt"/>
        </a:defRPr>
      </a:lvl6pPr>
      <a:lvl7pPr marL="2892425" indent="-188913" algn="l" rtl="0" eaLnBrk="1" fontAlgn="base" hangingPunct="1">
        <a:spcBef>
          <a:spcPct val="20000"/>
        </a:spcBef>
        <a:spcAft>
          <a:spcPct val="0"/>
        </a:spcAft>
        <a:buClr>
          <a:srgbClr val="7DA9DA"/>
        </a:buClr>
        <a:buChar char="•"/>
        <a:defRPr sz="1400">
          <a:solidFill>
            <a:schemeClr val="tx1"/>
          </a:solidFill>
          <a:latin typeface="+mn-lt"/>
        </a:defRPr>
      </a:lvl7pPr>
      <a:lvl8pPr marL="3349625" indent="-188913" algn="l" rtl="0" eaLnBrk="1" fontAlgn="base" hangingPunct="1">
        <a:spcBef>
          <a:spcPct val="20000"/>
        </a:spcBef>
        <a:spcAft>
          <a:spcPct val="0"/>
        </a:spcAft>
        <a:buClr>
          <a:srgbClr val="7DA9DA"/>
        </a:buClr>
        <a:buChar char="•"/>
        <a:defRPr sz="1400">
          <a:solidFill>
            <a:schemeClr val="tx1"/>
          </a:solidFill>
          <a:latin typeface="+mn-lt"/>
        </a:defRPr>
      </a:lvl8pPr>
      <a:lvl9pPr marL="3806825" indent="-188913" algn="l" rtl="0" eaLnBrk="1" fontAlgn="base" hangingPunct="1">
        <a:spcBef>
          <a:spcPct val="20000"/>
        </a:spcBef>
        <a:spcAft>
          <a:spcPct val="0"/>
        </a:spcAft>
        <a:buClr>
          <a:srgbClr val="7DA9DA"/>
        </a:buClr>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Image 10" descr="logo_texte.jp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68056" y="6080400"/>
            <a:ext cx="1975944" cy="777600"/>
          </a:xfrm>
          <a:prstGeom prst="rect">
            <a:avLst/>
          </a:prstGeom>
        </p:spPr>
      </p:pic>
      <p:sp>
        <p:nvSpPr>
          <p:cNvPr id="2" name="Espace réservé du titre 1"/>
          <p:cNvSpPr>
            <a:spLocks noGrp="1"/>
          </p:cNvSpPr>
          <p:nvPr>
            <p:ph type="title"/>
          </p:nvPr>
        </p:nvSpPr>
        <p:spPr bwMode="gray">
          <a:xfrm>
            <a:off x="727200" y="151200"/>
            <a:ext cx="8236800" cy="596160"/>
          </a:xfrm>
          <a:prstGeom prst="rect">
            <a:avLst/>
          </a:prstGeom>
          <a:solidFill>
            <a:schemeClr val="accent1"/>
          </a:solidFill>
        </p:spPr>
        <p:txBody>
          <a:bodyPr vert="horz" lIns="72000" tIns="0" rIns="72000" bIns="0" rtlCol="0" anchor="ctr" anchorCtr="0">
            <a:noAutofit/>
          </a:bodyPr>
          <a:lstStyle/>
          <a:p>
            <a:r>
              <a:rPr lang="en-US"/>
              <a:t>Click to edit Master title style</a:t>
            </a:r>
            <a:endParaRPr lang="fr-FR" dirty="0"/>
          </a:p>
        </p:txBody>
      </p:sp>
      <p:sp>
        <p:nvSpPr>
          <p:cNvPr id="3" name="Espace réservé du texte 2"/>
          <p:cNvSpPr>
            <a:spLocks noGrp="1"/>
          </p:cNvSpPr>
          <p:nvPr>
            <p:ph type="body" idx="1"/>
          </p:nvPr>
        </p:nvSpPr>
        <p:spPr bwMode="gray">
          <a:xfrm>
            <a:off x="727200" y="966326"/>
            <a:ext cx="8236800" cy="5198376"/>
          </a:xfrm>
          <a:prstGeom prst="rect">
            <a:avLst/>
          </a:prstGeom>
        </p:spPr>
        <p:txBody>
          <a:bodyPr vert="horz" lIns="0" tIns="0" rIns="0" bIns="0" rtlCol="0" anchor="t" anchorCtr="0">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Espace réservé de la date 3"/>
          <p:cNvSpPr>
            <a:spLocks noGrp="1"/>
          </p:cNvSpPr>
          <p:nvPr>
            <p:ph type="dt" sz="half" idx="2"/>
          </p:nvPr>
        </p:nvSpPr>
        <p:spPr bwMode="gray">
          <a:xfrm>
            <a:off x="0" y="6705364"/>
            <a:ext cx="611560" cy="152636"/>
          </a:xfrm>
          <a:prstGeom prst="rect">
            <a:avLst/>
          </a:prstGeom>
        </p:spPr>
        <p:txBody>
          <a:bodyPr vert="horz" lIns="0" tIns="0" rIns="0" bIns="0" rtlCol="0" anchor="b" anchorCtr="0">
            <a:noAutofit/>
          </a:bodyPr>
          <a:lstStyle>
            <a:lvl1pPr algn="l">
              <a:defRPr sz="600" b="1">
                <a:solidFill>
                  <a:schemeClr val="bg1"/>
                </a:solidFill>
              </a:defRPr>
            </a:lvl1pPr>
          </a:lstStyle>
          <a:p>
            <a:endParaRPr lang="en-GB" dirty="0"/>
          </a:p>
        </p:txBody>
      </p:sp>
      <p:sp>
        <p:nvSpPr>
          <p:cNvPr id="5" name="Espace réservé du pied de page 4"/>
          <p:cNvSpPr>
            <a:spLocks noGrp="1"/>
          </p:cNvSpPr>
          <p:nvPr>
            <p:ph type="ftr" sz="quarter" idx="3"/>
          </p:nvPr>
        </p:nvSpPr>
        <p:spPr bwMode="gray">
          <a:xfrm>
            <a:off x="630001" y="6483351"/>
            <a:ext cx="6120000" cy="212489"/>
          </a:xfrm>
          <a:prstGeom prst="rect">
            <a:avLst/>
          </a:prstGeom>
        </p:spPr>
        <p:txBody>
          <a:bodyPr vert="horz" lIns="0" tIns="0" rIns="0" bIns="0" rtlCol="0" anchor="b" anchorCtr="0">
            <a:noAutofit/>
          </a:bodyPr>
          <a:lstStyle>
            <a:lvl1pPr algn="l">
              <a:defRPr sz="600" b="1" cap="none" baseline="0">
                <a:solidFill>
                  <a:schemeClr val="accent1"/>
                </a:solidFill>
              </a:defRPr>
            </a:lvl1pPr>
          </a:lstStyle>
          <a:p>
            <a:r>
              <a:rPr lang="en-US"/>
              <a:t>Alignment for the ESRF Extremely Brilliant Source, IWAA2022</a:t>
            </a:r>
            <a:endParaRPr lang="en-GB" dirty="0"/>
          </a:p>
        </p:txBody>
      </p:sp>
      <p:sp>
        <p:nvSpPr>
          <p:cNvPr id="6" name="Espace réservé du numéro de diapositive 5"/>
          <p:cNvSpPr>
            <a:spLocks noGrp="1"/>
          </p:cNvSpPr>
          <p:nvPr>
            <p:ph type="sldNum" sz="quarter" idx="4"/>
          </p:nvPr>
        </p:nvSpPr>
        <p:spPr bwMode="gray">
          <a:xfrm>
            <a:off x="198002" y="6483438"/>
            <a:ext cx="413559" cy="212400"/>
          </a:xfrm>
          <a:prstGeom prst="rect">
            <a:avLst/>
          </a:prstGeom>
        </p:spPr>
        <p:txBody>
          <a:bodyPr vert="horz" lIns="0" tIns="0" rIns="0" bIns="0" rtlCol="0" anchor="b" anchorCtr="0">
            <a:noAutofit/>
          </a:bodyPr>
          <a:lstStyle>
            <a:lvl1pPr algn="l">
              <a:defRPr sz="600" b="1">
                <a:solidFill>
                  <a:schemeClr val="accent1"/>
                </a:solidFill>
              </a:defRPr>
            </a:lvl1pPr>
          </a:lstStyle>
          <a:p>
            <a:fld id="{6EFCF626-37F6-41FE-9D7B-E5B482A094FF}" type="slidenum">
              <a:rPr lang="en-GB" smtClean="0"/>
              <a:pPr/>
              <a:t>‹#›</a:t>
            </a:fld>
            <a:endParaRPr lang="en-GB" dirty="0"/>
          </a:p>
        </p:txBody>
      </p:sp>
      <p:sp>
        <p:nvSpPr>
          <p:cNvPr id="8" name="Rectangle 7"/>
          <p:cNvSpPr/>
          <p:nvPr/>
        </p:nvSpPr>
        <p:spPr>
          <a:xfrm>
            <a:off x="180000" y="151200"/>
            <a:ext cx="496800" cy="5961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Lst>
  <p:hf sldNum="0" hdr="0" dt="0"/>
  <p:txStyles>
    <p:titleStyle>
      <a:lvl1pPr algn="l" defTabSz="914400" rtl="0" eaLnBrk="1" latinLnBrk="0" hangingPunct="1">
        <a:spcBef>
          <a:spcPct val="0"/>
        </a:spcBef>
        <a:buNone/>
        <a:defRPr sz="1600" b="1" kern="1200" cap="all" baseline="0">
          <a:solidFill>
            <a:schemeClr val="bg1"/>
          </a:solidFill>
          <a:latin typeface="+mj-lt"/>
          <a:ea typeface="+mj-ea"/>
          <a:cs typeface="+mj-cs"/>
        </a:defRPr>
      </a:lvl1pPr>
    </p:titleStyle>
    <p:bodyStyle>
      <a:lvl1pPr marL="0" indent="0" algn="l" defTabSz="914400" rtl="0" eaLnBrk="1" latinLnBrk="0" hangingPunct="1">
        <a:spcBef>
          <a:spcPts val="0"/>
        </a:spcBef>
        <a:spcAft>
          <a:spcPts val="1000"/>
        </a:spcAft>
        <a:buFont typeface="Arial" pitchFamily="34" charset="0"/>
        <a:buNone/>
        <a:defRPr sz="1800" b="1" kern="1200">
          <a:solidFill>
            <a:schemeClr val="accent6"/>
          </a:solidFill>
          <a:latin typeface="+mn-lt"/>
          <a:ea typeface="+mn-ea"/>
          <a:cs typeface="+mn-cs"/>
        </a:defRPr>
      </a:lvl1pPr>
      <a:lvl2pPr marL="0" indent="0" algn="l" defTabSz="914400" rtl="0" eaLnBrk="1" latinLnBrk="0" hangingPunct="1">
        <a:spcBef>
          <a:spcPts val="0"/>
        </a:spcBef>
        <a:spcAft>
          <a:spcPts val="1500"/>
        </a:spcAft>
        <a:buFont typeface="Arial" pitchFamily="34" charset="0"/>
        <a:buNone/>
        <a:defRPr sz="1700" kern="1200">
          <a:solidFill>
            <a:schemeClr val="accent6"/>
          </a:solidFill>
          <a:latin typeface="+mn-lt"/>
          <a:ea typeface="+mn-ea"/>
          <a:cs typeface="+mn-cs"/>
        </a:defRPr>
      </a:lvl2pPr>
      <a:lvl3pPr marL="0" indent="0" algn="l" defTabSz="914400" rtl="0" eaLnBrk="1" latinLnBrk="0" hangingPunct="1">
        <a:lnSpc>
          <a:spcPct val="105000"/>
        </a:lnSpc>
        <a:spcBef>
          <a:spcPts val="0"/>
        </a:spcBef>
        <a:spcAft>
          <a:spcPts val="500"/>
        </a:spcAft>
        <a:buFont typeface="Arial" pitchFamily="34" charset="0"/>
        <a:buNone/>
        <a:defRPr sz="1500" kern="1200" baseline="0">
          <a:solidFill>
            <a:schemeClr val="tx1"/>
          </a:solidFill>
          <a:latin typeface="+mn-lt"/>
          <a:ea typeface="+mn-ea"/>
          <a:cs typeface="+mn-cs"/>
        </a:defRPr>
      </a:lvl3pPr>
      <a:lvl4pPr marL="357188" indent="-174625" algn="l" defTabSz="914400" rtl="0" eaLnBrk="1" latinLnBrk="0" hangingPunct="1">
        <a:lnSpc>
          <a:spcPct val="110000"/>
        </a:lnSpc>
        <a:spcBef>
          <a:spcPts val="0"/>
        </a:spcBef>
        <a:spcAft>
          <a:spcPts val="300"/>
        </a:spcAft>
        <a:buClr>
          <a:schemeClr val="accent6"/>
        </a:buClr>
        <a:buSzPct val="80000"/>
        <a:buFont typeface="Wingdings" pitchFamily="2" charset="2"/>
        <a:buChar char="l"/>
        <a:defRPr sz="1500" kern="1200">
          <a:solidFill>
            <a:schemeClr val="tx1"/>
          </a:solidFill>
          <a:latin typeface="+mn-lt"/>
          <a:ea typeface="+mn-ea"/>
          <a:cs typeface="+mn-cs"/>
        </a:defRPr>
      </a:lvl4pPr>
      <a:lvl5pPr marL="1162050" indent="-174625" algn="l" defTabSz="914400" rtl="0" eaLnBrk="1" latinLnBrk="0" hangingPunct="1">
        <a:spcBef>
          <a:spcPts val="0"/>
        </a:spcBef>
        <a:spcAft>
          <a:spcPts val="600"/>
        </a:spcAft>
        <a:buClr>
          <a:schemeClr val="accent6"/>
        </a:buClr>
        <a:buFont typeface="ITCOfficinaSans LT Book" pitchFamily="2" charset="0"/>
        <a:buChar char="&gt;"/>
        <a:defRPr sz="1200" i="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6.png"/><Relationship Id="rId1" Type="http://schemas.openxmlformats.org/officeDocument/2006/relationships/slideLayout" Target="../slideLayouts/slideLayout15.xml"/><Relationship Id="rId5" Type="http://schemas.openxmlformats.org/officeDocument/2006/relationships/image" Target="../media/image20.jpeg"/><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5.xml"/><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5.xml"/><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5.xml"/><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5.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5.xml"/><Relationship Id="rId4" Type="http://schemas.openxmlformats.org/officeDocument/2006/relationships/image" Target="../media/image43.png"/></Relationships>
</file>

<file path=ppt/slides/_rels/slide2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image" Target="../media/image50.emf"/><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55704" y="1057039"/>
            <a:ext cx="7674796" cy="1354217"/>
          </a:xfrm>
          <a:prstGeom prst="rect">
            <a:avLst/>
          </a:prstGeom>
          <a:noFill/>
        </p:spPr>
        <p:txBody>
          <a:bodyPr wrap="square" rtlCol="0">
            <a:spAutoFit/>
          </a:bodyPr>
          <a:lstStyle/>
          <a:p>
            <a:pPr algn="ctr"/>
            <a:r>
              <a:rPr lang="en-US" sz="2400" dirty="0">
                <a:solidFill>
                  <a:schemeClr val="accent6"/>
                </a:solidFill>
              </a:rPr>
              <a:t>Alignment for the ESRF Extremely Brilliant Source</a:t>
            </a:r>
            <a:br>
              <a:rPr lang="en-US" sz="2400" dirty="0">
                <a:solidFill>
                  <a:schemeClr val="accent6"/>
                </a:solidFill>
              </a:rPr>
            </a:br>
            <a:endParaRPr lang="en-US" sz="2000" dirty="0">
              <a:solidFill>
                <a:schemeClr val="accent6"/>
              </a:solidFill>
            </a:endParaRPr>
          </a:p>
          <a:p>
            <a:pPr algn="ctr"/>
            <a:r>
              <a:rPr lang="en-US" sz="2000" dirty="0">
                <a:solidFill>
                  <a:schemeClr val="accent6"/>
                </a:solidFill>
              </a:rPr>
              <a:t>IWAA2022 CERN </a:t>
            </a:r>
          </a:p>
          <a:p>
            <a:pPr algn="ctr"/>
            <a:r>
              <a:rPr lang="en-US" dirty="0">
                <a:solidFill>
                  <a:schemeClr val="accent6"/>
                </a:solidFill>
              </a:rPr>
              <a:t>David Martin ESRF</a:t>
            </a:r>
            <a:endParaRPr lang="en-GB" dirty="0">
              <a:solidFill>
                <a:schemeClr val="accent6"/>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66194F-11CE-4851-B6AE-8F45CDA4CB86}"/>
              </a:ext>
            </a:extLst>
          </p:cNvPr>
          <p:cNvSpPr>
            <a:spLocks noGrp="1"/>
          </p:cNvSpPr>
          <p:nvPr>
            <p:ph type="title"/>
          </p:nvPr>
        </p:nvSpPr>
        <p:spPr/>
        <p:txBody>
          <a:bodyPr/>
          <a:lstStyle/>
          <a:p>
            <a:r>
              <a:rPr lang="en-US" dirty="0"/>
              <a:t>Fiducialisation</a:t>
            </a:r>
            <a:endParaRPr lang="en-GB" dirty="0"/>
          </a:p>
        </p:txBody>
      </p:sp>
      <p:sp>
        <p:nvSpPr>
          <p:cNvPr id="3" name="Footer Placeholder 2">
            <a:extLst>
              <a:ext uri="{FF2B5EF4-FFF2-40B4-BE49-F238E27FC236}">
                <a16:creationId xmlns:a16="http://schemas.microsoft.com/office/drawing/2014/main" id="{04A5F0A1-E2A4-4E92-A33C-76BC278F03F3}"/>
              </a:ext>
            </a:extLst>
          </p:cNvPr>
          <p:cNvSpPr>
            <a:spLocks noGrp="1"/>
          </p:cNvSpPr>
          <p:nvPr>
            <p:ph type="ftr" sz="quarter" idx="12"/>
          </p:nvPr>
        </p:nvSpPr>
        <p:spPr/>
        <p:txBody>
          <a:bodyPr/>
          <a:lstStyle/>
          <a:p>
            <a:r>
              <a:rPr lang="en-US"/>
              <a:t>Alignment for the ESRF Extremely Brilliant Source, IWAA2022</a:t>
            </a:r>
            <a:endParaRPr lang="en-GB" dirty="0"/>
          </a:p>
        </p:txBody>
      </p:sp>
      <p:sp>
        <p:nvSpPr>
          <p:cNvPr id="4" name="TextBox 3">
            <a:extLst>
              <a:ext uri="{FF2B5EF4-FFF2-40B4-BE49-F238E27FC236}">
                <a16:creationId xmlns:a16="http://schemas.microsoft.com/office/drawing/2014/main" id="{E96DF3AF-F8D8-4819-9462-4B467ED069B7}"/>
              </a:ext>
            </a:extLst>
          </p:cNvPr>
          <p:cNvSpPr txBox="1"/>
          <p:nvPr/>
        </p:nvSpPr>
        <p:spPr>
          <a:xfrm>
            <a:off x="735639" y="2436880"/>
            <a:ext cx="3465323" cy="830997"/>
          </a:xfrm>
          <a:prstGeom prst="rect">
            <a:avLst/>
          </a:prstGeom>
          <a:noFill/>
        </p:spPr>
        <p:txBody>
          <a:bodyPr wrap="square" rtlCol="0">
            <a:spAutoFit/>
          </a:bodyPr>
          <a:lstStyle/>
          <a:p>
            <a:r>
              <a:rPr lang="en-US" sz="1600" dirty="0">
                <a:solidFill>
                  <a:schemeClr val="accent6"/>
                </a:solidFill>
              </a:rPr>
              <a:t>So the ESRF Survey and Alignment group was asked to fiducialise all of the magnets …</a:t>
            </a:r>
            <a:endParaRPr lang="en-GB" sz="1600" dirty="0">
              <a:solidFill>
                <a:schemeClr val="accent6"/>
              </a:solidFill>
            </a:endParaRPr>
          </a:p>
        </p:txBody>
      </p:sp>
      <p:grpSp>
        <p:nvGrpSpPr>
          <p:cNvPr id="5" name="Group 4">
            <a:extLst>
              <a:ext uri="{FF2B5EF4-FFF2-40B4-BE49-F238E27FC236}">
                <a16:creationId xmlns:a16="http://schemas.microsoft.com/office/drawing/2014/main" id="{44C25755-11F0-4E22-8247-318922AF1C5B}"/>
              </a:ext>
            </a:extLst>
          </p:cNvPr>
          <p:cNvGrpSpPr>
            <a:grpSpLocks noChangeAspect="1"/>
          </p:cNvGrpSpPr>
          <p:nvPr/>
        </p:nvGrpSpPr>
        <p:grpSpPr>
          <a:xfrm>
            <a:off x="4200962" y="2436880"/>
            <a:ext cx="4723979" cy="2922866"/>
            <a:chOff x="3411140" y="1244225"/>
            <a:chExt cx="6127864" cy="3791494"/>
          </a:xfrm>
        </p:grpSpPr>
        <p:pic>
          <p:nvPicPr>
            <p:cNvPr id="6" name="Picture 5">
              <a:extLst>
                <a:ext uri="{FF2B5EF4-FFF2-40B4-BE49-F238E27FC236}">
                  <a16:creationId xmlns:a16="http://schemas.microsoft.com/office/drawing/2014/main" id="{FD9B075B-BA41-484D-B7EB-3F141282BD08}"/>
                </a:ext>
              </a:extLst>
            </p:cNvPr>
            <p:cNvPicPr>
              <a:picLocks noChangeAspect="1"/>
            </p:cNvPicPr>
            <p:nvPr/>
          </p:nvPicPr>
          <p:blipFill rotWithShape="1">
            <a:blip r:embed="rId2" cstate="screen">
              <a:extLst>
                <a:ext uri="{28A0092B-C50C-407E-A947-70E740481C1C}">
                  <a14:useLocalDpi xmlns:a14="http://schemas.microsoft.com/office/drawing/2010/main" val="0"/>
                </a:ext>
              </a:extLst>
            </a:blip>
            <a:srcRect/>
            <a:stretch/>
          </p:blipFill>
          <p:spPr>
            <a:xfrm>
              <a:off x="3705629" y="1244225"/>
              <a:ext cx="5449033" cy="2916000"/>
            </a:xfrm>
            <a:prstGeom prst="rect">
              <a:avLst/>
            </a:prstGeom>
          </p:spPr>
        </p:pic>
        <p:sp>
          <p:nvSpPr>
            <p:cNvPr id="7" name="TextBox 6">
              <a:extLst>
                <a:ext uri="{FF2B5EF4-FFF2-40B4-BE49-F238E27FC236}">
                  <a16:creationId xmlns:a16="http://schemas.microsoft.com/office/drawing/2014/main" id="{CE83CD04-D828-410A-BC3F-D580404D1B63}"/>
                </a:ext>
              </a:extLst>
            </p:cNvPr>
            <p:cNvSpPr txBox="1"/>
            <p:nvPr/>
          </p:nvSpPr>
          <p:spPr>
            <a:xfrm>
              <a:off x="3411140" y="4277158"/>
              <a:ext cx="6127864" cy="758561"/>
            </a:xfrm>
            <a:prstGeom prst="rect">
              <a:avLst/>
            </a:prstGeom>
            <a:noFill/>
          </p:spPr>
          <p:txBody>
            <a:bodyPr wrap="square" rtlCol="0">
              <a:spAutoFit/>
            </a:bodyPr>
            <a:lstStyle/>
            <a:p>
              <a:pPr algn="r"/>
              <a:r>
                <a:rPr lang="en-US" sz="1600" dirty="0">
                  <a:solidFill>
                    <a:schemeClr val="accent6"/>
                  </a:solidFill>
                </a:rPr>
                <a:t>At the ESRF this is done on a magnet measuring bench using a stretched wire.</a:t>
              </a:r>
              <a:endParaRPr lang="en-GB" sz="1600" dirty="0">
                <a:solidFill>
                  <a:schemeClr val="accent6"/>
                </a:solidFill>
              </a:endParaRPr>
            </a:p>
          </p:txBody>
        </p:sp>
      </p:grpSp>
      <p:sp>
        <p:nvSpPr>
          <p:cNvPr id="8" name="Rectangle 7">
            <a:extLst>
              <a:ext uri="{FF2B5EF4-FFF2-40B4-BE49-F238E27FC236}">
                <a16:creationId xmlns:a16="http://schemas.microsoft.com/office/drawing/2014/main" id="{4E3CC683-320F-438F-AC63-E786FCB65E0B}"/>
              </a:ext>
            </a:extLst>
          </p:cNvPr>
          <p:cNvSpPr/>
          <p:nvPr/>
        </p:nvSpPr>
        <p:spPr>
          <a:xfrm>
            <a:off x="732301" y="1223351"/>
            <a:ext cx="7488832" cy="830997"/>
          </a:xfrm>
          <a:prstGeom prst="rect">
            <a:avLst/>
          </a:prstGeom>
        </p:spPr>
        <p:txBody>
          <a:bodyPr wrap="square">
            <a:spAutoFit/>
          </a:bodyPr>
          <a:lstStyle/>
          <a:p>
            <a:r>
              <a:rPr lang="en-US" sz="1600" dirty="0">
                <a:solidFill>
                  <a:schemeClr val="accent6"/>
                </a:solidFill>
              </a:rPr>
              <a:t>The original plan was for the magnet manufacturers to do the fiducialisation and shimming, but It was discovered that there were unacceptably large differences between measurements made at the ESRF</a:t>
            </a:r>
            <a:r>
              <a:rPr lang="en-US" sz="1600" baseline="30000" dirty="0">
                <a:solidFill>
                  <a:schemeClr val="accent6"/>
                </a:solidFill>
              </a:rPr>
              <a:t>* </a:t>
            </a:r>
            <a:r>
              <a:rPr lang="en-US" sz="1600" dirty="0">
                <a:solidFill>
                  <a:schemeClr val="accent6"/>
                </a:solidFill>
              </a:rPr>
              <a:t>and by the manufacturers …</a:t>
            </a:r>
            <a:endParaRPr lang="en-GB" sz="1600" dirty="0">
              <a:solidFill>
                <a:schemeClr val="accent6"/>
              </a:solidFill>
            </a:endParaRPr>
          </a:p>
        </p:txBody>
      </p:sp>
      <p:sp>
        <p:nvSpPr>
          <p:cNvPr id="9" name="TextBox 8">
            <a:extLst>
              <a:ext uri="{FF2B5EF4-FFF2-40B4-BE49-F238E27FC236}">
                <a16:creationId xmlns:a16="http://schemas.microsoft.com/office/drawing/2014/main" id="{656B4CB2-7642-4A67-AA99-845D917187E3}"/>
              </a:ext>
            </a:extLst>
          </p:cNvPr>
          <p:cNvSpPr txBox="1"/>
          <p:nvPr/>
        </p:nvSpPr>
        <p:spPr>
          <a:xfrm>
            <a:off x="735640" y="5579837"/>
            <a:ext cx="5924592" cy="261610"/>
          </a:xfrm>
          <a:prstGeom prst="rect">
            <a:avLst/>
          </a:prstGeom>
          <a:noFill/>
        </p:spPr>
        <p:txBody>
          <a:bodyPr wrap="square" rtlCol="0">
            <a:spAutoFit/>
          </a:bodyPr>
          <a:lstStyle/>
          <a:p>
            <a:r>
              <a:rPr lang="en-US" sz="1100" i="1" dirty="0">
                <a:solidFill>
                  <a:schemeClr val="accent6"/>
                </a:solidFill>
              </a:rPr>
              <a:t>*The problem was with the manufacturers 3D measuring arm instruments…</a:t>
            </a:r>
            <a:endParaRPr lang="en-GB" sz="1100" i="1" dirty="0">
              <a:solidFill>
                <a:schemeClr val="accent6"/>
              </a:solidFill>
            </a:endParaRPr>
          </a:p>
        </p:txBody>
      </p:sp>
    </p:spTree>
    <p:extLst>
      <p:ext uri="{BB962C8B-B14F-4D97-AF65-F5344CB8AC3E}">
        <p14:creationId xmlns:p14="http://schemas.microsoft.com/office/powerpoint/2010/main" val="20556636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147C0-708B-4A1A-ADF5-464E508A7F5F}"/>
              </a:ext>
            </a:extLst>
          </p:cNvPr>
          <p:cNvSpPr>
            <a:spLocks noGrp="1"/>
          </p:cNvSpPr>
          <p:nvPr>
            <p:ph type="title"/>
          </p:nvPr>
        </p:nvSpPr>
        <p:spPr/>
        <p:txBody>
          <a:bodyPr/>
          <a:lstStyle/>
          <a:p>
            <a:r>
              <a:rPr lang="en-US" dirty="0"/>
              <a:t>Fiducialisation</a:t>
            </a:r>
            <a:endParaRPr lang="en-GB" dirty="0"/>
          </a:p>
        </p:txBody>
      </p:sp>
      <p:sp>
        <p:nvSpPr>
          <p:cNvPr id="3" name="Footer Placeholder 2">
            <a:extLst>
              <a:ext uri="{FF2B5EF4-FFF2-40B4-BE49-F238E27FC236}">
                <a16:creationId xmlns:a16="http://schemas.microsoft.com/office/drawing/2014/main" id="{79A79A29-AC9B-48CB-98D3-1E003568DB74}"/>
              </a:ext>
            </a:extLst>
          </p:cNvPr>
          <p:cNvSpPr>
            <a:spLocks noGrp="1"/>
          </p:cNvSpPr>
          <p:nvPr>
            <p:ph type="ftr" sz="quarter" idx="12"/>
          </p:nvPr>
        </p:nvSpPr>
        <p:spPr/>
        <p:txBody>
          <a:bodyPr/>
          <a:lstStyle/>
          <a:p>
            <a:r>
              <a:rPr lang="en-US"/>
              <a:t>Alignment for the ESRF Extremely Brilliant Source, IWAA2022</a:t>
            </a:r>
            <a:endParaRPr lang="en-GB" dirty="0"/>
          </a:p>
        </p:txBody>
      </p:sp>
      <p:pic>
        <p:nvPicPr>
          <p:cNvPr id="5" name="Picture 4">
            <a:extLst>
              <a:ext uri="{FF2B5EF4-FFF2-40B4-BE49-F238E27FC236}">
                <a16:creationId xmlns:a16="http://schemas.microsoft.com/office/drawing/2014/main" id="{E8BBAAB1-7924-4930-827E-578951B0AFAE}"/>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r="69339"/>
          <a:stretch/>
        </p:blipFill>
        <p:spPr>
          <a:xfrm>
            <a:off x="513738" y="1938973"/>
            <a:ext cx="2574094" cy="4544378"/>
          </a:xfrm>
          <a:prstGeom prst="rect">
            <a:avLst/>
          </a:prstGeom>
        </p:spPr>
      </p:pic>
      <p:pic>
        <p:nvPicPr>
          <p:cNvPr id="4" name="Picture 3">
            <a:extLst>
              <a:ext uri="{FF2B5EF4-FFF2-40B4-BE49-F238E27FC236}">
                <a16:creationId xmlns:a16="http://schemas.microsoft.com/office/drawing/2014/main" id="{3A381F0C-3E18-4C72-8441-9DF2D977D2F9}"/>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136969" y="3065294"/>
            <a:ext cx="3501137" cy="2766194"/>
          </a:xfrm>
          <a:prstGeom prst="rect">
            <a:avLst/>
          </a:prstGeom>
          <a:ln>
            <a:noFill/>
          </a:ln>
          <a:effectLst>
            <a:outerShdw blurRad="292100" dist="139700" dir="2700000" algn="tl" rotWithShape="0">
              <a:srgbClr val="333333">
                <a:alpha val="65000"/>
              </a:srgbClr>
            </a:outerShdw>
          </a:effectLst>
        </p:spPr>
      </p:pic>
      <p:sp>
        <p:nvSpPr>
          <p:cNvPr id="6" name="TextBox 5">
            <a:extLst>
              <a:ext uri="{FF2B5EF4-FFF2-40B4-BE49-F238E27FC236}">
                <a16:creationId xmlns:a16="http://schemas.microsoft.com/office/drawing/2014/main" id="{C1866314-6350-45F1-AEEE-2B943FD00008}"/>
              </a:ext>
            </a:extLst>
          </p:cNvPr>
          <p:cNvSpPr txBox="1"/>
          <p:nvPr/>
        </p:nvSpPr>
        <p:spPr>
          <a:xfrm>
            <a:off x="464601" y="1107976"/>
            <a:ext cx="5129749" cy="584775"/>
          </a:xfrm>
          <a:prstGeom prst="rect">
            <a:avLst/>
          </a:prstGeom>
          <a:noFill/>
        </p:spPr>
        <p:txBody>
          <a:bodyPr wrap="square" rtlCol="0">
            <a:spAutoFit/>
          </a:bodyPr>
          <a:lstStyle/>
          <a:p>
            <a:r>
              <a:rPr lang="en-GB" sz="1600" dirty="0">
                <a:solidFill>
                  <a:schemeClr val="accent6"/>
                </a:solidFill>
              </a:rPr>
              <a:t>The magnet reference points were determined from two laser tracker stations. </a:t>
            </a:r>
          </a:p>
        </p:txBody>
      </p:sp>
      <p:pic>
        <p:nvPicPr>
          <p:cNvPr id="7" name="Picture 6">
            <a:extLst>
              <a:ext uri="{FF2B5EF4-FFF2-40B4-BE49-F238E27FC236}">
                <a16:creationId xmlns:a16="http://schemas.microsoft.com/office/drawing/2014/main" id="{EC55F4BC-8113-48AC-9F0E-58EB39FA882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6024" t="20487" b="20515"/>
          <a:stretch/>
        </p:blipFill>
        <p:spPr>
          <a:xfrm flipH="1">
            <a:off x="7084875" y="3833313"/>
            <a:ext cx="1879125" cy="2247947"/>
          </a:xfrm>
          <a:prstGeom prst="rect">
            <a:avLst/>
          </a:prstGeom>
        </p:spPr>
      </p:pic>
      <p:pic>
        <p:nvPicPr>
          <p:cNvPr id="8" name="Picture 7">
            <a:extLst>
              <a:ext uri="{FF2B5EF4-FFF2-40B4-BE49-F238E27FC236}">
                <a16:creationId xmlns:a16="http://schemas.microsoft.com/office/drawing/2014/main" id="{00D6397E-5281-4CB1-B1E7-B53FD2232A8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7719" b="19130"/>
          <a:stretch/>
        </p:blipFill>
        <p:spPr>
          <a:xfrm>
            <a:off x="6423569" y="1026512"/>
            <a:ext cx="2547305" cy="2413000"/>
          </a:xfrm>
          <a:prstGeom prst="rect">
            <a:avLst/>
          </a:prstGeom>
        </p:spPr>
      </p:pic>
    </p:spTree>
    <p:extLst>
      <p:ext uri="{BB962C8B-B14F-4D97-AF65-F5344CB8AC3E}">
        <p14:creationId xmlns:p14="http://schemas.microsoft.com/office/powerpoint/2010/main" val="9713217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B65F1-9223-4A15-9BF2-257470F361EC}"/>
              </a:ext>
            </a:extLst>
          </p:cNvPr>
          <p:cNvSpPr>
            <a:spLocks noGrp="1"/>
          </p:cNvSpPr>
          <p:nvPr>
            <p:ph type="title"/>
          </p:nvPr>
        </p:nvSpPr>
        <p:spPr/>
        <p:txBody>
          <a:bodyPr/>
          <a:lstStyle/>
          <a:p>
            <a:r>
              <a:rPr lang="en-US" dirty="0"/>
              <a:t>Fiducialisation uncertainty</a:t>
            </a:r>
            <a:endParaRPr lang="en-GB" dirty="0"/>
          </a:p>
        </p:txBody>
      </p:sp>
      <p:sp>
        <p:nvSpPr>
          <p:cNvPr id="3" name="Footer Placeholder 2">
            <a:extLst>
              <a:ext uri="{FF2B5EF4-FFF2-40B4-BE49-F238E27FC236}">
                <a16:creationId xmlns:a16="http://schemas.microsoft.com/office/drawing/2014/main" id="{2E123652-E2B1-4CB7-BEBB-67B660D07247}"/>
              </a:ext>
            </a:extLst>
          </p:cNvPr>
          <p:cNvSpPr>
            <a:spLocks noGrp="1"/>
          </p:cNvSpPr>
          <p:nvPr>
            <p:ph type="ftr" sz="quarter" idx="12"/>
          </p:nvPr>
        </p:nvSpPr>
        <p:spPr/>
        <p:txBody>
          <a:bodyPr/>
          <a:lstStyle/>
          <a:p>
            <a:r>
              <a:rPr lang="en-US"/>
              <a:t>Alignment for the ESRF Extremely Brilliant Source, IWAA2022</a:t>
            </a:r>
            <a:endParaRPr lang="en-GB" dirty="0"/>
          </a:p>
        </p:txBody>
      </p:sp>
      <p:graphicFrame>
        <p:nvGraphicFramePr>
          <p:cNvPr id="4" name="Content Placeholder 5">
            <a:extLst>
              <a:ext uri="{FF2B5EF4-FFF2-40B4-BE49-F238E27FC236}">
                <a16:creationId xmlns:a16="http://schemas.microsoft.com/office/drawing/2014/main" id="{DEF52AB2-4DB9-42CE-BCB8-1FFBCE3E2D04}"/>
              </a:ext>
            </a:extLst>
          </p:cNvPr>
          <p:cNvGraphicFramePr>
            <a:graphicFrameLocks/>
          </p:cNvGraphicFramePr>
          <p:nvPr>
            <p:extLst>
              <p:ext uri="{D42A27DB-BD31-4B8C-83A1-F6EECF244321}">
                <p14:modId xmlns:p14="http://schemas.microsoft.com/office/powerpoint/2010/main" val="2640104371"/>
              </p:ext>
            </p:extLst>
          </p:nvPr>
        </p:nvGraphicFramePr>
        <p:xfrm>
          <a:off x="727200" y="934211"/>
          <a:ext cx="5832000" cy="2740245"/>
        </p:xfrm>
        <a:graphic>
          <a:graphicData uri="http://schemas.openxmlformats.org/drawingml/2006/table">
            <a:tbl>
              <a:tblPr>
                <a:tableStyleId>{5C22544A-7EE6-4342-B048-85BDC9FD1C3A}</a:tableStyleId>
              </a:tblPr>
              <a:tblGrid>
                <a:gridCol w="261013">
                  <a:extLst>
                    <a:ext uri="{9D8B030D-6E8A-4147-A177-3AD203B41FA5}">
                      <a16:colId xmlns:a16="http://schemas.microsoft.com/office/drawing/2014/main" val="20000"/>
                    </a:ext>
                  </a:extLst>
                </a:gridCol>
                <a:gridCol w="2611211">
                  <a:extLst>
                    <a:ext uri="{9D8B030D-6E8A-4147-A177-3AD203B41FA5}">
                      <a16:colId xmlns:a16="http://schemas.microsoft.com/office/drawing/2014/main" val="1366242799"/>
                    </a:ext>
                  </a:extLst>
                </a:gridCol>
                <a:gridCol w="739944">
                  <a:extLst>
                    <a:ext uri="{9D8B030D-6E8A-4147-A177-3AD203B41FA5}">
                      <a16:colId xmlns:a16="http://schemas.microsoft.com/office/drawing/2014/main" val="20001"/>
                    </a:ext>
                  </a:extLst>
                </a:gridCol>
                <a:gridCol w="739944">
                  <a:extLst>
                    <a:ext uri="{9D8B030D-6E8A-4147-A177-3AD203B41FA5}">
                      <a16:colId xmlns:a16="http://schemas.microsoft.com/office/drawing/2014/main" val="20002"/>
                    </a:ext>
                  </a:extLst>
                </a:gridCol>
                <a:gridCol w="739944">
                  <a:extLst>
                    <a:ext uri="{9D8B030D-6E8A-4147-A177-3AD203B41FA5}">
                      <a16:colId xmlns:a16="http://schemas.microsoft.com/office/drawing/2014/main" val="20003"/>
                    </a:ext>
                  </a:extLst>
                </a:gridCol>
                <a:gridCol w="739944">
                  <a:extLst>
                    <a:ext uri="{9D8B030D-6E8A-4147-A177-3AD203B41FA5}">
                      <a16:colId xmlns:a16="http://schemas.microsoft.com/office/drawing/2014/main" val="2423113423"/>
                    </a:ext>
                  </a:extLst>
                </a:gridCol>
              </a:tblGrid>
              <a:tr h="276245">
                <a:tc gridSpan="2">
                  <a:txBody>
                    <a:bodyPr/>
                    <a:lstStyle/>
                    <a:p>
                      <a:pPr algn="l" fontAlgn="b"/>
                      <a:endParaRPr lang="en-GB" sz="1400" b="0" i="0" u="none" strike="noStrike" dirty="0">
                        <a:solidFill>
                          <a:schemeClr val="bg1"/>
                        </a:solidFill>
                        <a:effectLst/>
                        <a:latin typeface="+mn-lt"/>
                      </a:endParaRPr>
                    </a:p>
                  </a:txBody>
                  <a:tcPr marL="9525" marR="9525" marT="9525" marB="0" anchor="ctr">
                    <a:solidFill>
                      <a:srgbClr val="002060"/>
                    </a:solidFill>
                  </a:tcPr>
                </a:tc>
                <a:tc hMerge="1">
                  <a:txBody>
                    <a:bodyPr/>
                    <a:lstStyle/>
                    <a:p>
                      <a:endParaRPr lang="en-GB"/>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U(L)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[μ</a:t>
                      </a:r>
                      <a:r>
                        <a:rPr kumimoji="0" lang="en-GB"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m]</a:t>
                      </a:r>
                    </a:p>
                  </a:txBody>
                  <a:tcPr marL="9525" marR="9525" marT="9525" marB="0" anchor="ctr">
                    <a:solidFill>
                      <a:srgbClr val="00206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U(R)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[μ</a:t>
                      </a:r>
                      <a:r>
                        <a:rPr kumimoji="0" lang="en-GB"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m]</a:t>
                      </a:r>
                    </a:p>
                  </a:txBody>
                  <a:tcPr marL="9525" marR="9525" marT="9525" marB="0" anchor="ctr">
                    <a:solidFill>
                      <a:srgbClr val="00206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U(Z)</a:t>
                      </a:r>
                      <a:r>
                        <a:rPr kumimoji="0" lang="en-US" sz="1400" b="1" i="0" u="none" strike="noStrike" kern="1200" cap="none" spc="0" normalizeH="0" baseline="3000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[μ</a:t>
                      </a:r>
                      <a:r>
                        <a:rPr kumimoji="0" lang="en-GB"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m]</a:t>
                      </a:r>
                    </a:p>
                  </a:txBody>
                  <a:tcPr marL="9525" marR="9525" marT="9525" marB="0" anchor="ctr">
                    <a:solidFill>
                      <a:srgbClr val="00206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U(Z)</a:t>
                      </a:r>
                      <a:r>
                        <a:rPr kumimoji="0" lang="en-US" sz="1400" b="1" i="0" u="none" strike="noStrike" kern="1200" cap="none" spc="0" normalizeH="0" baseline="3000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2</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[μ</a:t>
                      </a:r>
                      <a:r>
                        <a:rPr kumimoji="0" lang="en-GB"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m]</a:t>
                      </a:r>
                    </a:p>
                  </a:txBody>
                  <a:tcPr marL="9525" marR="9525" marT="9525" marB="0" anchor="ctr">
                    <a:solidFill>
                      <a:srgbClr val="002060"/>
                    </a:solidFill>
                  </a:tcPr>
                </a:tc>
                <a:extLst>
                  <a:ext uri="{0D108BD9-81ED-4DB2-BD59-A6C34878D82A}">
                    <a16:rowId xmlns:a16="http://schemas.microsoft.com/office/drawing/2014/main" val="10000"/>
                  </a:ext>
                </a:extLst>
              </a:tr>
              <a:tr h="288000">
                <a:tc gridSpan="2">
                  <a:txBody>
                    <a:bodyPr/>
                    <a:lstStyle/>
                    <a:p>
                      <a:pPr algn="l" fontAlgn="b"/>
                      <a:r>
                        <a:rPr lang="en-GB" sz="1400" b="0" i="0" u="none" strike="noStrike" dirty="0">
                          <a:solidFill>
                            <a:schemeClr val="bg1"/>
                          </a:solidFill>
                          <a:effectLst/>
                          <a:latin typeface="+mn-lt"/>
                        </a:rPr>
                        <a:t>Laser</a:t>
                      </a:r>
                      <a:r>
                        <a:rPr lang="en-GB" sz="1400" b="0" i="0" u="none" strike="noStrike" baseline="0" dirty="0">
                          <a:solidFill>
                            <a:schemeClr val="bg1"/>
                          </a:solidFill>
                          <a:effectLst/>
                          <a:latin typeface="+mn-lt"/>
                        </a:rPr>
                        <a:t> Tracker</a:t>
                      </a:r>
                      <a:endParaRPr lang="en-GB" sz="1400" b="0" i="0" u="none" strike="noStrike" dirty="0">
                        <a:solidFill>
                          <a:schemeClr val="bg1"/>
                        </a:solidFill>
                        <a:effectLst/>
                        <a:latin typeface="+mn-lt"/>
                      </a:endParaRPr>
                    </a:p>
                  </a:txBody>
                  <a:tcPr marL="9525" marR="9525" marT="9525" marB="0" anchor="ctr">
                    <a:solidFill>
                      <a:srgbClr val="002060"/>
                    </a:solidFill>
                  </a:tcPr>
                </a:tc>
                <a:tc hMerge="1">
                  <a:txBody>
                    <a:bodyPr/>
                    <a:lstStyle/>
                    <a:p>
                      <a:pPr algn="l" fontAlgn="b"/>
                      <a:endParaRPr lang="en-GB" sz="1400" b="0" i="0" u="none" strike="noStrike" dirty="0">
                        <a:solidFill>
                          <a:schemeClr val="bg1"/>
                        </a:solidFill>
                        <a:effectLst/>
                        <a:latin typeface="+mn-lt"/>
                      </a:endParaRPr>
                    </a:p>
                  </a:txBody>
                  <a:tcPr marL="9525" marR="9525" marT="9525" marB="0" anchor="ctr">
                    <a:solidFill>
                      <a:srgbClr val="002060"/>
                    </a:solidFill>
                  </a:tcPr>
                </a:tc>
                <a:tc>
                  <a:txBody>
                    <a:bodyPr/>
                    <a:lstStyle/>
                    <a:p>
                      <a:pPr algn="ctr" fontAlgn="b"/>
                      <a:endParaRPr lang="en-GB" sz="1400" b="0" i="0" u="none" strike="noStrike" dirty="0">
                        <a:solidFill>
                          <a:srgbClr val="000000"/>
                        </a:solidFill>
                        <a:effectLst/>
                        <a:latin typeface="+mn-lt"/>
                      </a:endParaRPr>
                    </a:p>
                  </a:txBody>
                  <a:tcPr marL="9525" marR="9525" marT="9525" marB="0" anchor="ctr"/>
                </a:tc>
                <a:tc>
                  <a:txBody>
                    <a:bodyPr/>
                    <a:lstStyle/>
                    <a:p>
                      <a:pPr algn="ctr" fontAlgn="b"/>
                      <a:endParaRPr lang="en-GB" sz="1400" b="0" i="0" u="none" strike="noStrike" dirty="0">
                        <a:solidFill>
                          <a:srgbClr val="000000"/>
                        </a:solidFill>
                        <a:effectLst/>
                        <a:latin typeface="+mn-lt"/>
                      </a:endParaRPr>
                    </a:p>
                  </a:txBody>
                  <a:tcPr marL="9525" marR="9525" marT="9525" marB="0" anchor="ctr"/>
                </a:tc>
                <a:tc>
                  <a:txBody>
                    <a:bodyPr/>
                    <a:lstStyle/>
                    <a:p>
                      <a:pPr algn="ctr" fontAlgn="b"/>
                      <a:endParaRPr lang="en-GB" sz="1400" b="0" i="0" u="none" strike="noStrike" dirty="0">
                        <a:solidFill>
                          <a:srgbClr val="000000"/>
                        </a:solidFill>
                        <a:effectLst/>
                        <a:latin typeface="+mn-lt"/>
                      </a:endParaRPr>
                    </a:p>
                  </a:txBody>
                  <a:tcPr marL="9525" marR="9525" marT="9525" marB="0" anchor="ctr"/>
                </a:tc>
                <a:tc>
                  <a:txBody>
                    <a:bodyPr/>
                    <a:lstStyle/>
                    <a:p>
                      <a:pPr algn="ctr" fontAlgn="b"/>
                      <a:endParaRPr lang="en-GB" sz="14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01"/>
                  </a:ext>
                </a:extLst>
              </a:tr>
              <a:tr h="288000">
                <a:tc>
                  <a:txBody>
                    <a:bodyPr/>
                    <a:lstStyle/>
                    <a:p>
                      <a:pPr algn="l" fontAlgn="b"/>
                      <a:endParaRPr lang="en-GB" sz="1400" b="0" i="0" u="none" strike="noStrike" dirty="0">
                        <a:solidFill>
                          <a:schemeClr val="bg1"/>
                        </a:solidFill>
                        <a:effectLst/>
                        <a:latin typeface="+mn-lt"/>
                      </a:endParaRPr>
                    </a:p>
                  </a:txBody>
                  <a:tcPr marL="9525" marR="9525" marT="9525" marB="0" anchor="ctr">
                    <a:solidFill>
                      <a:srgbClr val="002060"/>
                    </a:solidFill>
                  </a:tcPr>
                </a:tc>
                <a:tc>
                  <a:txBody>
                    <a:bodyPr/>
                    <a:lstStyle/>
                    <a:p>
                      <a:pPr algn="l" fontAlgn="b"/>
                      <a:r>
                        <a:rPr lang="en-GB" sz="1400" b="0" i="0" u="none" strike="noStrike" dirty="0">
                          <a:solidFill>
                            <a:schemeClr val="bg1"/>
                          </a:solidFill>
                          <a:effectLst/>
                          <a:latin typeface="+mn-lt"/>
                        </a:rPr>
                        <a:t>Wire position</a:t>
                      </a:r>
                    </a:p>
                  </a:txBody>
                  <a:tcPr marL="9525" marR="9525" marT="9525" marB="0" anchor="ctr">
                    <a:solidFill>
                      <a:srgbClr val="002060"/>
                    </a:solidFill>
                  </a:tcPr>
                </a:tc>
                <a:tc>
                  <a:txBody>
                    <a:bodyPr/>
                    <a:lstStyle/>
                    <a:p>
                      <a:pPr algn="ctr" fontAlgn="b"/>
                      <a:r>
                        <a:rPr lang="en-GB" sz="1400" b="0" i="0" u="none" strike="noStrike" dirty="0">
                          <a:solidFill>
                            <a:srgbClr val="000000"/>
                          </a:solidFill>
                          <a:effectLst/>
                          <a:latin typeface="+mn-lt"/>
                        </a:rPr>
                        <a:t>13</a:t>
                      </a:r>
                    </a:p>
                  </a:txBody>
                  <a:tcPr marL="9525" marR="9525" marT="9525" marB="0" anchor="ctr"/>
                </a:tc>
                <a:tc>
                  <a:txBody>
                    <a:bodyPr/>
                    <a:lstStyle/>
                    <a:p>
                      <a:pPr algn="ctr" fontAlgn="b"/>
                      <a:r>
                        <a:rPr lang="en-GB" sz="1400" u="none" strike="noStrike" dirty="0">
                          <a:effectLst/>
                          <a:latin typeface="+mn-lt"/>
                        </a:rPr>
                        <a:t>15</a:t>
                      </a:r>
                      <a:endParaRPr lang="en-GB" sz="1400" b="0" i="0" u="none" strike="noStrike" dirty="0">
                        <a:solidFill>
                          <a:srgbClr val="000000"/>
                        </a:solidFill>
                        <a:effectLst/>
                        <a:latin typeface="+mn-lt"/>
                      </a:endParaRPr>
                    </a:p>
                  </a:txBody>
                  <a:tcPr marL="9525" marR="9525" marT="9525" marB="0" anchor="ctr"/>
                </a:tc>
                <a:tc>
                  <a:txBody>
                    <a:bodyPr/>
                    <a:lstStyle/>
                    <a:p>
                      <a:pPr algn="ctr" fontAlgn="b"/>
                      <a:r>
                        <a:rPr lang="en-GB" sz="1400" u="none" strike="noStrike" dirty="0">
                          <a:effectLst/>
                          <a:latin typeface="+mn-lt"/>
                        </a:rPr>
                        <a:t>18</a:t>
                      </a:r>
                      <a:endParaRPr lang="en-GB" sz="1400" b="0" i="0" u="none" strike="noStrike" dirty="0">
                        <a:solidFill>
                          <a:srgbClr val="000000"/>
                        </a:solidFill>
                        <a:effectLst/>
                        <a:latin typeface="+mn-lt"/>
                      </a:endParaRPr>
                    </a:p>
                  </a:txBody>
                  <a:tcPr marL="9525" marR="9525" marT="9525" marB="0" anchor="ctr"/>
                </a:tc>
                <a:tc>
                  <a:txBody>
                    <a:bodyPr/>
                    <a:lstStyle/>
                    <a:p>
                      <a:pPr algn="ctr" fontAlgn="b"/>
                      <a:r>
                        <a:rPr lang="en-GB" sz="1400" u="none" strike="noStrike" dirty="0">
                          <a:effectLst/>
                          <a:latin typeface="+mn-lt"/>
                        </a:rPr>
                        <a:t>18</a:t>
                      </a:r>
                      <a:endParaRPr lang="en-GB" sz="14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02"/>
                  </a:ext>
                </a:extLst>
              </a:tr>
              <a:tr h="288000">
                <a:tc>
                  <a:txBody>
                    <a:bodyPr/>
                    <a:lstStyle/>
                    <a:p>
                      <a:pPr algn="l" fontAlgn="b"/>
                      <a:endParaRPr lang="en-GB" sz="1400" b="0" i="0" u="none" strike="noStrike" dirty="0">
                        <a:solidFill>
                          <a:schemeClr val="bg1"/>
                        </a:solidFill>
                        <a:effectLst/>
                        <a:latin typeface="+mn-lt"/>
                      </a:endParaRPr>
                    </a:p>
                  </a:txBody>
                  <a:tcPr marL="9525" marR="9525" marT="9525" marB="0" anchor="ctr">
                    <a:solidFill>
                      <a:srgbClr val="002060"/>
                    </a:solidFill>
                  </a:tcPr>
                </a:tc>
                <a:tc>
                  <a:txBody>
                    <a:bodyPr/>
                    <a:lstStyle/>
                    <a:p>
                      <a:pPr algn="l" fontAlgn="b"/>
                      <a:r>
                        <a:rPr lang="en-GB" sz="1400" b="0" i="0" u="none" strike="noStrike" dirty="0">
                          <a:solidFill>
                            <a:schemeClr val="bg1"/>
                          </a:solidFill>
                          <a:effectLst/>
                          <a:latin typeface="+mn-lt"/>
                        </a:rPr>
                        <a:t>Measurement</a:t>
                      </a:r>
                    </a:p>
                  </a:txBody>
                  <a:tcPr marL="9525" marR="9525" marT="9525" marB="0" anchor="ctr">
                    <a:solidFill>
                      <a:srgbClr val="002060"/>
                    </a:solidFill>
                  </a:tcPr>
                </a:tc>
                <a:tc>
                  <a:txBody>
                    <a:bodyPr/>
                    <a:lstStyle/>
                    <a:p>
                      <a:pPr algn="ctr" fontAlgn="b"/>
                      <a:r>
                        <a:rPr lang="en-GB" sz="1400" u="none" strike="noStrike" dirty="0">
                          <a:effectLst/>
                          <a:latin typeface="+mn-lt"/>
                        </a:rPr>
                        <a:t>9</a:t>
                      </a:r>
                      <a:endParaRPr lang="en-GB" sz="1400" b="0" i="0" u="none" strike="noStrike" dirty="0">
                        <a:solidFill>
                          <a:srgbClr val="000000"/>
                        </a:solidFill>
                        <a:effectLst/>
                        <a:latin typeface="+mn-lt"/>
                      </a:endParaRPr>
                    </a:p>
                  </a:txBody>
                  <a:tcPr marL="9525" marR="9525" marT="9525" marB="0" anchor="ctr"/>
                </a:tc>
                <a:tc>
                  <a:txBody>
                    <a:bodyPr/>
                    <a:lstStyle/>
                    <a:p>
                      <a:pPr algn="ctr" fontAlgn="b"/>
                      <a:r>
                        <a:rPr lang="en-GB" sz="1400" u="none" strike="noStrike" dirty="0">
                          <a:effectLst/>
                          <a:latin typeface="+mn-lt"/>
                        </a:rPr>
                        <a:t>10</a:t>
                      </a:r>
                      <a:endParaRPr lang="en-GB" sz="1400" b="0" i="0" u="none" strike="noStrike" dirty="0">
                        <a:solidFill>
                          <a:srgbClr val="000000"/>
                        </a:solidFill>
                        <a:effectLst/>
                        <a:latin typeface="+mn-lt"/>
                      </a:endParaRPr>
                    </a:p>
                  </a:txBody>
                  <a:tcPr marL="9525" marR="9525" marT="9525" marB="0" anchor="ctr"/>
                </a:tc>
                <a:tc>
                  <a:txBody>
                    <a:bodyPr/>
                    <a:lstStyle/>
                    <a:p>
                      <a:pPr algn="ctr" fontAlgn="b"/>
                      <a:r>
                        <a:rPr lang="en-GB" sz="1400" u="none" strike="noStrike" dirty="0">
                          <a:effectLst/>
                          <a:latin typeface="+mn-lt"/>
                        </a:rPr>
                        <a:t>9</a:t>
                      </a:r>
                      <a:endParaRPr lang="en-GB" sz="1400" b="0" i="0" u="none" strike="noStrike" dirty="0">
                        <a:solidFill>
                          <a:srgbClr val="000000"/>
                        </a:solidFill>
                        <a:effectLst/>
                        <a:latin typeface="+mn-lt"/>
                      </a:endParaRPr>
                    </a:p>
                  </a:txBody>
                  <a:tcPr marL="9525" marR="9525" marT="9525" marB="0" anchor="ctr"/>
                </a:tc>
                <a:tc>
                  <a:txBody>
                    <a:bodyPr/>
                    <a:lstStyle/>
                    <a:p>
                      <a:pPr algn="ctr" fontAlgn="b"/>
                      <a:r>
                        <a:rPr lang="en-GB" sz="1400" u="none" strike="noStrike" dirty="0">
                          <a:effectLst/>
                          <a:latin typeface="+mn-lt"/>
                        </a:rPr>
                        <a:t>9</a:t>
                      </a:r>
                      <a:endParaRPr lang="en-GB" sz="14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03"/>
                  </a:ext>
                </a:extLst>
              </a:tr>
              <a:tr h="288000">
                <a:tc>
                  <a:txBody>
                    <a:bodyPr/>
                    <a:lstStyle/>
                    <a:p>
                      <a:pPr algn="l" fontAlgn="b"/>
                      <a:endParaRPr lang="en-GB" sz="1400" b="0" i="0" u="none" strike="noStrike" dirty="0">
                        <a:solidFill>
                          <a:schemeClr val="bg1"/>
                        </a:solidFill>
                        <a:effectLst/>
                        <a:latin typeface="+mn-lt"/>
                      </a:endParaRPr>
                    </a:p>
                  </a:txBody>
                  <a:tcPr marL="9525" marR="9525" marT="9525" marB="0" anchor="ctr">
                    <a:solidFill>
                      <a:srgbClr val="002060"/>
                    </a:solidFill>
                  </a:tcPr>
                </a:tc>
                <a:tc>
                  <a:txBody>
                    <a:bodyPr/>
                    <a:lstStyle/>
                    <a:p>
                      <a:pPr algn="l" fontAlgn="b"/>
                      <a:r>
                        <a:rPr lang="en-GB" sz="1400" b="0" i="0" u="none" strike="noStrike" dirty="0">
                          <a:solidFill>
                            <a:schemeClr val="bg1"/>
                          </a:solidFill>
                          <a:effectLst/>
                          <a:latin typeface="+mn-lt"/>
                        </a:rPr>
                        <a:t>Repeatability</a:t>
                      </a:r>
                    </a:p>
                  </a:txBody>
                  <a:tcPr marL="9525" marR="9525" marT="9525" marB="0" anchor="ctr">
                    <a:solidFill>
                      <a:srgbClr val="002060"/>
                    </a:solidFill>
                  </a:tcPr>
                </a:tc>
                <a:tc>
                  <a:txBody>
                    <a:bodyPr/>
                    <a:lstStyle/>
                    <a:p>
                      <a:pPr algn="ctr" fontAlgn="b"/>
                      <a:r>
                        <a:rPr lang="en-GB" sz="1400" u="none" strike="noStrike" dirty="0">
                          <a:effectLst/>
                          <a:latin typeface="+mn-lt"/>
                        </a:rPr>
                        <a:t>3</a:t>
                      </a:r>
                      <a:endParaRPr lang="en-GB" sz="1400" b="0" i="0" u="none" strike="noStrike" dirty="0">
                        <a:solidFill>
                          <a:srgbClr val="000000"/>
                        </a:solidFill>
                        <a:effectLst/>
                        <a:latin typeface="+mn-lt"/>
                      </a:endParaRPr>
                    </a:p>
                  </a:txBody>
                  <a:tcPr marL="9525" marR="9525" marT="9525" marB="0" anchor="ctr"/>
                </a:tc>
                <a:tc>
                  <a:txBody>
                    <a:bodyPr/>
                    <a:lstStyle/>
                    <a:p>
                      <a:pPr algn="ctr" fontAlgn="b"/>
                      <a:r>
                        <a:rPr lang="en-GB" sz="1400" u="none" strike="noStrike" dirty="0">
                          <a:effectLst/>
                          <a:latin typeface="+mn-lt"/>
                        </a:rPr>
                        <a:t>3</a:t>
                      </a:r>
                      <a:endParaRPr lang="en-GB" sz="1400" b="0" i="0" u="none" strike="noStrike" dirty="0">
                        <a:solidFill>
                          <a:srgbClr val="000000"/>
                        </a:solidFill>
                        <a:effectLst/>
                        <a:latin typeface="+mn-lt"/>
                      </a:endParaRPr>
                    </a:p>
                  </a:txBody>
                  <a:tcPr marL="9525" marR="9525" marT="9525" marB="0" anchor="ctr"/>
                </a:tc>
                <a:tc>
                  <a:txBody>
                    <a:bodyPr/>
                    <a:lstStyle/>
                    <a:p>
                      <a:pPr algn="ctr" fontAlgn="b"/>
                      <a:r>
                        <a:rPr lang="en-GB" sz="1400" u="none" strike="noStrike" dirty="0">
                          <a:effectLst/>
                          <a:latin typeface="+mn-lt"/>
                        </a:rPr>
                        <a:t>12</a:t>
                      </a:r>
                      <a:endParaRPr lang="en-GB" sz="1400" b="0" i="0" u="none" strike="noStrike" dirty="0">
                        <a:solidFill>
                          <a:srgbClr val="000000"/>
                        </a:solidFill>
                        <a:effectLst/>
                        <a:latin typeface="+mn-lt"/>
                      </a:endParaRPr>
                    </a:p>
                  </a:txBody>
                  <a:tcPr marL="9525" marR="9525" marT="9525" marB="0" anchor="ctr"/>
                </a:tc>
                <a:tc>
                  <a:txBody>
                    <a:bodyPr/>
                    <a:lstStyle/>
                    <a:p>
                      <a:pPr algn="ctr" fontAlgn="b"/>
                      <a:r>
                        <a:rPr lang="en-GB" sz="1400" u="none" strike="noStrike" dirty="0">
                          <a:effectLst/>
                          <a:latin typeface="+mn-lt"/>
                        </a:rPr>
                        <a:t>12</a:t>
                      </a:r>
                      <a:endParaRPr lang="en-GB" sz="14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04"/>
                  </a:ext>
                </a:extLst>
              </a:tr>
              <a:tr h="288000">
                <a:tc gridSpan="2">
                  <a:txBody>
                    <a:bodyPr/>
                    <a:lstStyle/>
                    <a:p>
                      <a:pPr algn="l" fontAlgn="b"/>
                      <a:r>
                        <a:rPr lang="en-GB" sz="1400" b="0" i="1" u="none" strike="noStrike" dirty="0">
                          <a:solidFill>
                            <a:schemeClr val="bg1"/>
                          </a:solidFill>
                          <a:effectLst/>
                          <a:latin typeface="+mn-lt"/>
                        </a:rPr>
                        <a:t>Magnet measurements</a:t>
                      </a:r>
                    </a:p>
                  </a:txBody>
                  <a:tcPr marL="9525" marR="9525" marT="9525" marB="0" anchor="ctr">
                    <a:solidFill>
                      <a:srgbClr val="002060"/>
                    </a:solidFill>
                  </a:tcPr>
                </a:tc>
                <a:tc hMerge="1">
                  <a:txBody>
                    <a:bodyPr/>
                    <a:lstStyle/>
                    <a:p>
                      <a:pPr algn="l" fontAlgn="b"/>
                      <a:endParaRPr lang="en-GB" sz="1400" b="0" i="0" u="none" strike="noStrike" dirty="0">
                        <a:solidFill>
                          <a:schemeClr val="bg1"/>
                        </a:solidFill>
                        <a:effectLst/>
                        <a:latin typeface="+mn-lt"/>
                      </a:endParaRPr>
                    </a:p>
                  </a:txBody>
                  <a:tcPr marL="9525" marR="9525" marT="9525" marB="0" anchor="ctr">
                    <a:solidFill>
                      <a:srgbClr val="002060"/>
                    </a:solidFill>
                  </a:tcPr>
                </a:tc>
                <a:tc>
                  <a:txBody>
                    <a:bodyPr/>
                    <a:lstStyle/>
                    <a:p>
                      <a:pPr algn="ctr" fontAlgn="b"/>
                      <a:endParaRPr lang="en-GB" sz="1400" b="0" i="0" u="none" strike="noStrike" dirty="0">
                        <a:solidFill>
                          <a:srgbClr val="000000"/>
                        </a:solidFill>
                        <a:effectLst/>
                        <a:latin typeface="+mn-lt"/>
                      </a:endParaRPr>
                    </a:p>
                  </a:txBody>
                  <a:tcPr marL="9525" marR="9525" marT="9525" marB="0" anchor="ctr"/>
                </a:tc>
                <a:tc>
                  <a:txBody>
                    <a:bodyPr/>
                    <a:lstStyle/>
                    <a:p>
                      <a:pPr algn="ctr" fontAlgn="b"/>
                      <a:r>
                        <a:rPr lang="en-GB" sz="1400" u="none" strike="noStrike" dirty="0">
                          <a:effectLst/>
                          <a:latin typeface="+mn-lt"/>
                        </a:rPr>
                        <a:t>4</a:t>
                      </a:r>
                      <a:endParaRPr lang="en-GB" sz="1400" b="0" i="0" u="none" strike="noStrike" dirty="0">
                        <a:solidFill>
                          <a:srgbClr val="000000"/>
                        </a:solidFill>
                        <a:effectLst/>
                        <a:latin typeface="+mn-lt"/>
                      </a:endParaRPr>
                    </a:p>
                  </a:txBody>
                  <a:tcPr marL="9525" marR="9525" marT="9525" marB="0" anchor="ctr"/>
                </a:tc>
                <a:tc>
                  <a:txBody>
                    <a:bodyPr/>
                    <a:lstStyle/>
                    <a:p>
                      <a:pPr algn="ctr" fontAlgn="b"/>
                      <a:r>
                        <a:rPr lang="en-GB" sz="1400" u="none" strike="noStrike" dirty="0">
                          <a:effectLst/>
                          <a:latin typeface="+mn-lt"/>
                        </a:rPr>
                        <a:t>4</a:t>
                      </a:r>
                      <a:endParaRPr lang="en-GB" sz="1400" b="0" i="0" u="none" strike="noStrike" dirty="0">
                        <a:solidFill>
                          <a:srgbClr val="000000"/>
                        </a:solidFill>
                        <a:effectLst/>
                        <a:latin typeface="+mn-lt"/>
                      </a:endParaRPr>
                    </a:p>
                  </a:txBody>
                  <a:tcPr marL="9525" marR="9525" marT="9525" marB="0" anchor="ctr"/>
                </a:tc>
                <a:tc>
                  <a:txBody>
                    <a:bodyPr/>
                    <a:lstStyle/>
                    <a:p>
                      <a:pPr algn="ctr" fontAlgn="b"/>
                      <a:r>
                        <a:rPr lang="en-GB" sz="1400" u="none" strike="noStrike" dirty="0">
                          <a:effectLst/>
                          <a:latin typeface="+mn-lt"/>
                        </a:rPr>
                        <a:t>4</a:t>
                      </a:r>
                      <a:endParaRPr lang="en-GB" sz="14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05"/>
                  </a:ext>
                </a:extLst>
              </a:tr>
              <a:tr h="288000">
                <a:tc gridSpan="2">
                  <a:txBody>
                    <a:bodyPr/>
                    <a:lstStyle/>
                    <a:p>
                      <a:pPr algn="l" fontAlgn="b"/>
                      <a:r>
                        <a:rPr lang="en-GB" sz="1400" i="1" u="none" strike="noStrike" dirty="0">
                          <a:solidFill>
                            <a:schemeClr val="bg1"/>
                          </a:solidFill>
                          <a:effectLst/>
                          <a:latin typeface="+mn-lt"/>
                        </a:rPr>
                        <a:t>Magnetic Fiducialisation</a:t>
                      </a:r>
                      <a:endParaRPr lang="en-GB" sz="1400" b="0" i="1" u="none" strike="noStrike" dirty="0">
                        <a:solidFill>
                          <a:schemeClr val="bg1"/>
                        </a:solidFill>
                        <a:effectLst/>
                        <a:latin typeface="+mn-lt"/>
                      </a:endParaRPr>
                    </a:p>
                  </a:txBody>
                  <a:tcPr marL="9525" marR="9525" marT="9525" marB="0" anchor="ctr">
                    <a:solidFill>
                      <a:srgbClr val="002060"/>
                    </a:solidFill>
                  </a:tcPr>
                </a:tc>
                <a:tc hMerge="1">
                  <a:txBody>
                    <a:bodyPr/>
                    <a:lstStyle/>
                    <a:p>
                      <a:pPr algn="l" fontAlgn="b"/>
                      <a:endParaRPr lang="en-GB" sz="1400" b="0" i="1" u="none" strike="noStrike" dirty="0">
                        <a:solidFill>
                          <a:schemeClr val="bg1"/>
                        </a:solidFill>
                        <a:effectLst/>
                        <a:latin typeface="+mn-lt"/>
                      </a:endParaRPr>
                    </a:p>
                  </a:txBody>
                  <a:tcPr marL="9525" marR="9525" marT="9525" marB="0" anchor="ctr">
                    <a:solidFill>
                      <a:srgbClr val="002060"/>
                    </a:solidFill>
                  </a:tcPr>
                </a:tc>
                <a:tc>
                  <a:txBody>
                    <a:bodyPr/>
                    <a:lstStyle/>
                    <a:p>
                      <a:pPr algn="ctr" fontAlgn="b"/>
                      <a:endParaRPr lang="en-GB" sz="1400" b="0" i="1" u="none" strike="noStrike" dirty="0">
                        <a:solidFill>
                          <a:srgbClr val="000000"/>
                        </a:solidFill>
                        <a:effectLst/>
                        <a:latin typeface="+mn-lt"/>
                      </a:endParaRPr>
                    </a:p>
                  </a:txBody>
                  <a:tcPr marL="9525" marR="9525" marT="9525" marB="0" anchor="ctr"/>
                </a:tc>
                <a:tc>
                  <a:txBody>
                    <a:bodyPr/>
                    <a:lstStyle/>
                    <a:p>
                      <a:pPr algn="ctr" fontAlgn="b"/>
                      <a:r>
                        <a:rPr lang="en-GB" sz="1400" i="1" u="none" strike="noStrike" dirty="0">
                          <a:effectLst/>
                          <a:latin typeface="+mn-lt"/>
                        </a:rPr>
                        <a:t>20</a:t>
                      </a:r>
                      <a:endParaRPr lang="en-GB" sz="1400" b="0" i="1" u="none" strike="noStrike" dirty="0">
                        <a:solidFill>
                          <a:srgbClr val="000000"/>
                        </a:solidFill>
                        <a:effectLst/>
                        <a:latin typeface="+mn-lt"/>
                      </a:endParaRPr>
                    </a:p>
                  </a:txBody>
                  <a:tcPr marL="9525" marR="9525" marT="9525" marB="0" anchor="ctr"/>
                </a:tc>
                <a:tc>
                  <a:txBody>
                    <a:bodyPr/>
                    <a:lstStyle/>
                    <a:p>
                      <a:pPr algn="ctr" fontAlgn="b"/>
                      <a:r>
                        <a:rPr lang="en-GB" sz="1400" i="1" u="none" strike="noStrike" dirty="0">
                          <a:effectLst/>
                          <a:latin typeface="+mn-lt"/>
                        </a:rPr>
                        <a:t>20</a:t>
                      </a:r>
                      <a:endParaRPr lang="en-GB" sz="1400" b="0" i="1" u="none" strike="noStrike" dirty="0">
                        <a:solidFill>
                          <a:srgbClr val="000000"/>
                        </a:solidFill>
                        <a:effectLst/>
                        <a:latin typeface="+mn-lt"/>
                      </a:endParaRPr>
                    </a:p>
                  </a:txBody>
                  <a:tcPr marL="9525" marR="9525" marT="9525" marB="0" anchor="ctr"/>
                </a:tc>
                <a:tc>
                  <a:txBody>
                    <a:bodyPr/>
                    <a:lstStyle/>
                    <a:p>
                      <a:pPr algn="ctr" fontAlgn="b"/>
                      <a:r>
                        <a:rPr lang="en-GB" sz="1400" i="1" u="none" strike="noStrike" dirty="0">
                          <a:effectLst/>
                          <a:latin typeface="+mn-lt"/>
                        </a:rPr>
                        <a:t>20</a:t>
                      </a:r>
                      <a:endParaRPr lang="en-GB" sz="1400" b="0" i="1"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06"/>
                  </a:ext>
                </a:extLst>
              </a:tr>
              <a:tr h="288000">
                <a:tc gridSpan="2">
                  <a:txBody>
                    <a:bodyPr/>
                    <a:lstStyle/>
                    <a:p>
                      <a:pPr algn="l" fontAlgn="b"/>
                      <a:r>
                        <a:rPr lang="en-GB" sz="1400" i="1" u="none" strike="noStrike" dirty="0">
                          <a:solidFill>
                            <a:schemeClr val="bg1"/>
                          </a:solidFill>
                          <a:effectLst/>
                          <a:latin typeface="+mn-lt"/>
                        </a:rPr>
                        <a:t>Magnet Shim Determination</a:t>
                      </a:r>
                      <a:endParaRPr lang="en-GB" sz="1400" b="0" i="1" u="none" strike="noStrike" dirty="0">
                        <a:solidFill>
                          <a:schemeClr val="bg1"/>
                        </a:solidFill>
                        <a:effectLst/>
                        <a:latin typeface="+mn-lt"/>
                      </a:endParaRPr>
                    </a:p>
                  </a:txBody>
                  <a:tcPr marL="9525" marR="9525" marT="9525" marB="0" anchor="ctr">
                    <a:solidFill>
                      <a:srgbClr val="002060"/>
                    </a:solidFill>
                  </a:tcPr>
                </a:tc>
                <a:tc hMerge="1">
                  <a:txBody>
                    <a:bodyPr/>
                    <a:lstStyle/>
                    <a:p>
                      <a:pPr algn="l" fontAlgn="b"/>
                      <a:endParaRPr lang="en-GB" sz="1400" b="0" i="1" u="none" strike="noStrike" dirty="0">
                        <a:solidFill>
                          <a:schemeClr val="bg1"/>
                        </a:solidFill>
                        <a:effectLst/>
                        <a:latin typeface="+mn-lt"/>
                      </a:endParaRPr>
                    </a:p>
                  </a:txBody>
                  <a:tcPr marL="9525" marR="9525" marT="9525" marB="0" anchor="ctr">
                    <a:solidFill>
                      <a:srgbClr val="002060"/>
                    </a:solidFill>
                  </a:tcPr>
                </a:tc>
                <a:tc>
                  <a:txBody>
                    <a:bodyPr/>
                    <a:lstStyle/>
                    <a:p>
                      <a:pPr algn="ctr" fontAlgn="b"/>
                      <a:endParaRPr lang="en-GB" sz="1400" b="0" i="1" u="none" strike="noStrike" dirty="0">
                        <a:solidFill>
                          <a:srgbClr val="000000"/>
                        </a:solidFill>
                        <a:effectLst/>
                        <a:latin typeface="+mn-lt"/>
                      </a:endParaRPr>
                    </a:p>
                  </a:txBody>
                  <a:tcPr marL="9525" marR="9525" marT="9525" marB="0" anchor="ctr"/>
                </a:tc>
                <a:tc>
                  <a:txBody>
                    <a:bodyPr/>
                    <a:lstStyle/>
                    <a:p>
                      <a:pPr algn="ctr" fontAlgn="b"/>
                      <a:endParaRPr lang="en-GB" sz="1400" b="0" i="1" u="none" strike="noStrike" dirty="0">
                        <a:solidFill>
                          <a:srgbClr val="000000"/>
                        </a:solidFill>
                        <a:effectLst/>
                        <a:latin typeface="+mn-lt"/>
                      </a:endParaRPr>
                    </a:p>
                  </a:txBody>
                  <a:tcPr marL="9525" marR="9525" marT="9525" marB="0" anchor="ctr"/>
                </a:tc>
                <a:tc>
                  <a:txBody>
                    <a:bodyPr/>
                    <a:lstStyle/>
                    <a:p>
                      <a:pPr algn="ctr" fontAlgn="b"/>
                      <a:endParaRPr lang="en-GB" sz="1400" b="0" i="1" u="none" strike="noStrike" dirty="0">
                        <a:solidFill>
                          <a:srgbClr val="000000"/>
                        </a:solidFill>
                        <a:effectLst/>
                        <a:latin typeface="+mn-lt"/>
                      </a:endParaRPr>
                    </a:p>
                  </a:txBody>
                  <a:tcPr marL="9525" marR="9525" marT="9525" marB="0" anchor="ctr"/>
                </a:tc>
                <a:tc>
                  <a:txBody>
                    <a:bodyPr/>
                    <a:lstStyle/>
                    <a:p>
                      <a:pPr algn="ctr" fontAlgn="b"/>
                      <a:r>
                        <a:rPr lang="en-US" sz="1400" b="0" i="1" u="none" strike="noStrike" dirty="0">
                          <a:solidFill>
                            <a:srgbClr val="000000"/>
                          </a:solidFill>
                          <a:effectLst/>
                          <a:latin typeface="+mn-lt"/>
                        </a:rPr>
                        <a:t>2</a:t>
                      </a:r>
                      <a:r>
                        <a:rPr lang="en-GB" sz="1400" b="0" i="1" u="none" strike="noStrike" dirty="0">
                          <a:solidFill>
                            <a:srgbClr val="000000"/>
                          </a:solidFill>
                          <a:effectLst/>
                          <a:latin typeface="+mn-lt"/>
                        </a:rPr>
                        <a:t>0</a:t>
                      </a:r>
                    </a:p>
                  </a:txBody>
                  <a:tcPr marL="9525" marR="9525" marT="9525" marB="0" anchor="ctr"/>
                </a:tc>
                <a:extLst>
                  <a:ext uri="{0D108BD9-81ED-4DB2-BD59-A6C34878D82A}">
                    <a16:rowId xmlns:a16="http://schemas.microsoft.com/office/drawing/2014/main" val="10007"/>
                  </a:ext>
                </a:extLst>
              </a:tr>
              <a:tr h="288000">
                <a:tc gridSpan="2">
                  <a:txBody>
                    <a:bodyPr/>
                    <a:lstStyle/>
                    <a:p>
                      <a:pPr algn="l" fontAlgn="b"/>
                      <a:r>
                        <a:rPr lang="en-GB" sz="1400" b="1" u="none" strike="noStrike" dirty="0">
                          <a:solidFill>
                            <a:schemeClr val="bg1"/>
                          </a:solidFill>
                          <a:effectLst/>
                          <a:latin typeface="+mn-lt"/>
                        </a:rPr>
                        <a:t>Total</a:t>
                      </a:r>
                      <a:endParaRPr lang="en-GB" sz="1400" b="1" i="0" u="none" strike="noStrike" dirty="0">
                        <a:solidFill>
                          <a:schemeClr val="bg1"/>
                        </a:solidFill>
                        <a:effectLst/>
                        <a:latin typeface="+mn-lt"/>
                      </a:endParaRPr>
                    </a:p>
                  </a:txBody>
                  <a:tcPr marL="9525" marR="9525" marT="9525" marB="0" anchor="ctr">
                    <a:solidFill>
                      <a:srgbClr val="002060"/>
                    </a:solidFill>
                  </a:tcPr>
                </a:tc>
                <a:tc hMerge="1">
                  <a:txBody>
                    <a:bodyPr/>
                    <a:lstStyle/>
                    <a:p>
                      <a:endParaRPr lang="en-GB"/>
                    </a:p>
                  </a:txBody>
                  <a:tcPr/>
                </a:tc>
                <a:tc>
                  <a:txBody>
                    <a:bodyPr/>
                    <a:lstStyle/>
                    <a:p>
                      <a:pPr algn="ctr" fontAlgn="b"/>
                      <a:r>
                        <a:rPr lang="en-US" sz="1400" b="1" i="0" u="none" strike="noStrike" dirty="0">
                          <a:solidFill>
                            <a:srgbClr val="000000"/>
                          </a:solidFill>
                          <a:effectLst/>
                          <a:latin typeface="+mn-lt"/>
                        </a:rPr>
                        <a:t>16</a:t>
                      </a:r>
                      <a:endParaRPr lang="en-GB" sz="1400" b="1" i="0" u="none" strike="noStrike" dirty="0">
                        <a:solidFill>
                          <a:srgbClr val="000000"/>
                        </a:solidFill>
                        <a:effectLst/>
                        <a:latin typeface="+mn-lt"/>
                      </a:endParaRPr>
                    </a:p>
                  </a:txBody>
                  <a:tcPr marL="9525" marR="9525" marT="9525" marB="0" anchor="ctr"/>
                </a:tc>
                <a:tc>
                  <a:txBody>
                    <a:bodyPr/>
                    <a:lstStyle/>
                    <a:p>
                      <a:pPr algn="ctr" fontAlgn="b"/>
                      <a:r>
                        <a:rPr lang="en-GB" sz="1400" b="1" u="none" strike="noStrike" dirty="0">
                          <a:effectLst/>
                          <a:latin typeface="+mn-lt"/>
                        </a:rPr>
                        <a:t>26</a:t>
                      </a:r>
                      <a:endParaRPr lang="en-GB" sz="1400" b="1" i="0" u="none" strike="noStrike" dirty="0">
                        <a:solidFill>
                          <a:srgbClr val="000000"/>
                        </a:solidFill>
                        <a:effectLst/>
                        <a:latin typeface="+mn-lt"/>
                      </a:endParaRPr>
                    </a:p>
                  </a:txBody>
                  <a:tcPr marL="9525" marR="9525" marT="9525" marB="0" anchor="ctr"/>
                </a:tc>
                <a:tc>
                  <a:txBody>
                    <a:bodyPr/>
                    <a:lstStyle/>
                    <a:p>
                      <a:pPr algn="ctr" fontAlgn="b"/>
                      <a:r>
                        <a:rPr lang="en-GB" sz="1400" b="1" u="none" strike="noStrike" dirty="0">
                          <a:effectLst/>
                          <a:latin typeface="+mn-lt"/>
                        </a:rPr>
                        <a:t>31</a:t>
                      </a:r>
                      <a:endParaRPr lang="en-GB" sz="1400" b="1" i="0" u="none" strike="noStrike" dirty="0">
                        <a:solidFill>
                          <a:srgbClr val="000000"/>
                        </a:solidFill>
                        <a:effectLst/>
                        <a:latin typeface="+mn-lt"/>
                      </a:endParaRPr>
                    </a:p>
                  </a:txBody>
                  <a:tcPr marL="9525" marR="9525" marT="9525" marB="0" anchor="ctr"/>
                </a:tc>
                <a:tc>
                  <a:txBody>
                    <a:bodyPr/>
                    <a:lstStyle/>
                    <a:p>
                      <a:pPr algn="ctr" fontAlgn="b"/>
                      <a:r>
                        <a:rPr lang="en-GB" sz="1400" b="1" u="none" strike="noStrike" dirty="0">
                          <a:effectLst/>
                          <a:latin typeface="+mn-lt"/>
                        </a:rPr>
                        <a:t>37</a:t>
                      </a:r>
                      <a:endParaRPr lang="en-GB" sz="1400" b="1"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09"/>
                  </a:ext>
                </a:extLst>
              </a:tr>
            </a:tbl>
          </a:graphicData>
        </a:graphic>
      </p:graphicFrame>
      <p:sp>
        <p:nvSpPr>
          <p:cNvPr id="5" name="TextBox 4">
            <a:extLst>
              <a:ext uri="{FF2B5EF4-FFF2-40B4-BE49-F238E27FC236}">
                <a16:creationId xmlns:a16="http://schemas.microsoft.com/office/drawing/2014/main" id="{338F4318-B803-4C34-93AB-B7B27F5B1456}"/>
              </a:ext>
            </a:extLst>
          </p:cNvPr>
          <p:cNvSpPr txBox="1"/>
          <p:nvPr/>
        </p:nvSpPr>
        <p:spPr>
          <a:xfrm>
            <a:off x="630001" y="4622418"/>
            <a:ext cx="7908800" cy="646331"/>
          </a:xfrm>
          <a:prstGeom prst="rect">
            <a:avLst/>
          </a:prstGeom>
          <a:noFill/>
        </p:spPr>
        <p:txBody>
          <a:bodyPr wrap="square" rtlCol="0">
            <a:spAutoFit/>
          </a:bodyPr>
          <a:lstStyle/>
          <a:p>
            <a:r>
              <a:rPr lang="en-GB" dirty="0">
                <a:solidFill>
                  <a:schemeClr val="accent6"/>
                </a:solidFill>
              </a:rPr>
              <a:t>We combine all of these errors/uncertainties to determine the fiducialisation uncertainty contribution.</a:t>
            </a:r>
          </a:p>
        </p:txBody>
      </p:sp>
      <p:sp>
        <p:nvSpPr>
          <p:cNvPr id="6" name="TextBox 5">
            <a:extLst>
              <a:ext uri="{FF2B5EF4-FFF2-40B4-BE49-F238E27FC236}">
                <a16:creationId xmlns:a16="http://schemas.microsoft.com/office/drawing/2014/main" id="{9A84AB44-25EA-407C-B8C9-86DF1FD626DF}"/>
              </a:ext>
            </a:extLst>
          </p:cNvPr>
          <p:cNvSpPr txBox="1"/>
          <p:nvPr/>
        </p:nvSpPr>
        <p:spPr>
          <a:xfrm>
            <a:off x="1187624" y="5344165"/>
            <a:ext cx="7930376" cy="369332"/>
          </a:xfrm>
          <a:prstGeom prst="rect">
            <a:avLst/>
          </a:prstGeom>
          <a:noFill/>
        </p:spPr>
        <p:txBody>
          <a:bodyPr wrap="none" rtlCol="0">
            <a:spAutoFit/>
          </a:bodyPr>
          <a:lstStyle/>
          <a:p>
            <a:r>
              <a:rPr lang="en-GB" dirty="0">
                <a:solidFill>
                  <a:schemeClr val="accent6"/>
                </a:solidFill>
              </a:rPr>
              <a:t>This is the first of several contributions to the overall alignment uncertainty…</a:t>
            </a:r>
          </a:p>
        </p:txBody>
      </p:sp>
      <p:sp>
        <p:nvSpPr>
          <p:cNvPr id="7" name="TextBox 6">
            <a:extLst>
              <a:ext uri="{FF2B5EF4-FFF2-40B4-BE49-F238E27FC236}">
                <a16:creationId xmlns:a16="http://schemas.microsoft.com/office/drawing/2014/main" id="{0229D78F-8A62-4A44-AD3D-6EB5F10ED64C}"/>
              </a:ext>
            </a:extLst>
          </p:cNvPr>
          <p:cNvSpPr txBox="1"/>
          <p:nvPr/>
        </p:nvSpPr>
        <p:spPr>
          <a:xfrm>
            <a:off x="727200" y="5817269"/>
            <a:ext cx="8416801" cy="430887"/>
          </a:xfrm>
          <a:prstGeom prst="rect">
            <a:avLst/>
          </a:prstGeom>
          <a:noFill/>
        </p:spPr>
        <p:txBody>
          <a:bodyPr wrap="square" rtlCol="0">
            <a:spAutoFit/>
          </a:bodyPr>
          <a:lstStyle/>
          <a:p>
            <a:r>
              <a:rPr lang="en-GB" sz="1100" i="1" dirty="0">
                <a:solidFill>
                  <a:schemeClr val="accent6"/>
                </a:solidFill>
              </a:rPr>
              <a:t>Reference: G. Le Bec, J. </a:t>
            </a:r>
            <a:r>
              <a:rPr lang="en-GB" sz="1100" i="1" dirty="0" err="1">
                <a:solidFill>
                  <a:schemeClr val="accent6"/>
                </a:solidFill>
              </a:rPr>
              <a:t>Chavanne</a:t>
            </a:r>
            <a:r>
              <a:rPr lang="en-GB" sz="1100" i="1" dirty="0">
                <a:solidFill>
                  <a:schemeClr val="accent6"/>
                </a:solidFill>
              </a:rPr>
              <a:t>, L. Lefebvre, D. Martin, and C. </a:t>
            </a:r>
            <a:r>
              <a:rPr lang="en-GB" sz="1100" i="1" dirty="0" err="1">
                <a:solidFill>
                  <a:schemeClr val="accent6"/>
                </a:solidFill>
              </a:rPr>
              <a:t>Penel</a:t>
            </a:r>
            <a:r>
              <a:rPr lang="en-GB" sz="1100" i="1" dirty="0">
                <a:solidFill>
                  <a:schemeClr val="accent6"/>
                </a:solidFill>
              </a:rPr>
              <a:t>, “Magnetic Measurements and Fiducialisation of the ESRF-EBS Magnets”, in Proc. 11th Int. Particle Accelerator Conf. (IPAC'20), Caen, France, May 2020, paper THVIR09, pp. XX-XX</a:t>
            </a:r>
          </a:p>
        </p:txBody>
      </p:sp>
      <p:sp>
        <p:nvSpPr>
          <p:cNvPr id="8" name="TextBox 7">
            <a:extLst>
              <a:ext uri="{FF2B5EF4-FFF2-40B4-BE49-F238E27FC236}">
                <a16:creationId xmlns:a16="http://schemas.microsoft.com/office/drawing/2014/main" id="{197C4A4D-54BA-4546-9FAE-70FAD028CCE6}"/>
              </a:ext>
            </a:extLst>
          </p:cNvPr>
          <p:cNvSpPr txBox="1"/>
          <p:nvPr/>
        </p:nvSpPr>
        <p:spPr>
          <a:xfrm>
            <a:off x="3544478" y="3733959"/>
            <a:ext cx="5273659" cy="646331"/>
          </a:xfrm>
          <a:prstGeom prst="rect">
            <a:avLst/>
          </a:prstGeom>
          <a:noFill/>
        </p:spPr>
        <p:txBody>
          <a:bodyPr wrap="square" rtlCol="0">
            <a:spAutoFit/>
          </a:bodyPr>
          <a:lstStyle/>
          <a:p>
            <a:r>
              <a:rPr lang="en-GB" sz="1200" i="1" dirty="0">
                <a:solidFill>
                  <a:schemeClr val="accent6"/>
                </a:solidFill>
              </a:rPr>
              <a:t>Shims were used to align certain magnets:</a:t>
            </a:r>
          </a:p>
          <a:p>
            <a:r>
              <a:rPr lang="en-GB" sz="1200" i="1" dirty="0">
                <a:solidFill>
                  <a:schemeClr val="accent6"/>
                </a:solidFill>
              </a:rPr>
              <a:t>1) High gradient quadrupoles, Combined function dipoles</a:t>
            </a:r>
          </a:p>
          <a:p>
            <a:r>
              <a:rPr lang="en-GB" sz="1200" i="1" dirty="0">
                <a:solidFill>
                  <a:schemeClr val="accent6"/>
                </a:solidFill>
              </a:rPr>
              <a:t>2) Medium gradient quadrupoles, sextupoles and octupoles</a:t>
            </a:r>
          </a:p>
        </p:txBody>
      </p:sp>
    </p:spTree>
    <p:extLst>
      <p:ext uri="{BB962C8B-B14F-4D97-AF65-F5344CB8AC3E}">
        <p14:creationId xmlns:p14="http://schemas.microsoft.com/office/powerpoint/2010/main" val="8603469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038F4-5469-40A2-9A92-5D8A93E589DD}"/>
              </a:ext>
            </a:extLst>
          </p:cNvPr>
          <p:cNvSpPr>
            <a:spLocks noGrp="1"/>
          </p:cNvSpPr>
          <p:nvPr>
            <p:ph type="title"/>
          </p:nvPr>
        </p:nvSpPr>
        <p:spPr/>
        <p:txBody>
          <a:bodyPr/>
          <a:lstStyle/>
          <a:p>
            <a:r>
              <a:rPr lang="en-US" dirty="0"/>
              <a:t>Vacuum Chambers</a:t>
            </a:r>
            <a:endParaRPr lang="en-GB" dirty="0"/>
          </a:p>
        </p:txBody>
      </p:sp>
      <p:sp>
        <p:nvSpPr>
          <p:cNvPr id="3" name="Footer Placeholder 2">
            <a:extLst>
              <a:ext uri="{FF2B5EF4-FFF2-40B4-BE49-F238E27FC236}">
                <a16:creationId xmlns:a16="http://schemas.microsoft.com/office/drawing/2014/main" id="{C300616D-D705-4FA9-9D0C-C84400F611AA}"/>
              </a:ext>
            </a:extLst>
          </p:cNvPr>
          <p:cNvSpPr>
            <a:spLocks noGrp="1"/>
          </p:cNvSpPr>
          <p:nvPr>
            <p:ph type="ftr" sz="quarter" idx="12"/>
          </p:nvPr>
        </p:nvSpPr>
        <p:spPr/>
        <p:txBody>
          <a:bodyPr/>
          <a:lstStyle/>
          <a:p>
            <a:r>
              <a:rPr lang="en-US"/>
              <a:t>Alignment for the ESRF Extremely Brilliant Source, IWAA2022</a:t>
            </a:r>
            <a:endParaRPr lang="en-GB" dirty="0"/>
          </a:p>
        </p:txBody>
      </p:sp>
      <p:pic>
        <p:nvPicPr>
          <p:cNvPr id="4" name="Picture 2">
            <a:extLst>
              <a:ext uri="{FF2B5EF4-FFF2-40B4-BE49-F238E27FC236}">
                <a16:creationId xmlns:a16="http://schemas.microsoft.com/office/drawing/2014/main" id="{A6DD4785-CA27-4CB8-A4A7-7A3EFDF4D37F}"/>
              </a:ext>
            </a:extLst>
          </p:cNvPr>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08858" y="1006966"/>
            <a:ext cx="6912000" cy="4487349"/>
          </a:xfrm>
          <a:prstGeom prst="rect">
            <a:avLst/>
          </a:prstGeom>
          <a:noFill/>
          <a:ln w="9525">
            <a:noFill/>
            <a:miter lim="800000"/>
            <a:headEnd/>
            <a:tailEnd/>
          </a:ln>
        </p:spPr>
      </p:pic>
      <p:sp>
        <p:nvSpPr>
          <p:cNvPr id="5" name="TextBox 4">
            <a:extLst>
              <a:ext uri="{FF2B5EF4-FFF2-40B4-BE49-F238E27FC236}">
                <a16:creationId xmlns:a16="http://schemas.microsoft.com/office/drawing/2014/main" id="{D710A12F-EA03-44E8-958F-2FC77AA8E12D}"/>
              </a:ext>
            </a:extLst>
          </p:cNvPr>
          <p:cNvSpPr txBox="1"/>
          <p:nvPr/>
        </p:nvSpPr>
        <p:spPr>
          <a:xfrm>
            <a:off x="196865" y="1674351"/>
            <a:ext cx="6094833" cy="348878"/>
          </a:xfrm>
          <a:prstGeom prst="rect">
            <a:avLst/>
          </a:prstGeom>
          <a:noFill/>
        </p:spPr>
        <p:txBody>
          <a:bodyPr wrap="square" rtlCol="0">
            <a:spAutoFit/>
          </a:bodyPr>
          <a:lstStyle/>
          <a:p>
            <a:r>
              <a:rPr lang="en-GB" sz="1667" dirty="0">
                <a:solidFill>
                  <a:schemeClr val="accent6"/>
                </a:solidFill>
              </a:rPr>
              <a:t>There are several </a:t>
            </a:r>
            <a:r>
              <a:rPr lang="en-GB" sz="1600" dirty="0">
                <a:solidFill>
                  <a:schemeClr val="accent6"/>
                </a:solidFill>
              </a:rPr>
              <a:t>families</a:t>
            </a:r>
            <a:r>
              <a:rPr lang="en-GB" sz="1667" dirty="0">
                <a:solidFill>
                  <a:schemeClr val="accent6"/>
                </a:solidFill>
              </a:rPr>
              <a:t> of vacuum chambers:</a:t>
            </a:r>
          </a:p>
        </p:txBody>
      </p:sp>
      <p:grpSp>
        <p:nvGrpSpPr>
          <p:cNvPr id="6" name="Group 5">
            <a:extLst>
              <a:ext uri="{FF2B5EF4-FFF2-40B4-BE49-F238E27FC236}">
                <a16:creationId xmlns:a16="http://schemas.microsoft.com/office/drawing/2014/main" id="{2EE50742-0A8E-4384-A151-6BB38015016E}"/>
              </a:ext>
            </a:extLst>
          </p:cNvPr>
          <p:cNvGrpSpPr/>
          <p:nvPr/>
        </p:nvGrpSpPr>
        <p:grpSpPr>
          <a:xfrm>
            <a:off x="3356512" y="4574337"/>
            <a:ext cx="2253421" cy="957941"/>
            <a:chOff x="3013822" y="5153025"/>
            <a:chExt cx="2704106" cy="1149529"/>
          </a:xfrm>
        </p:grpSpPr>
        <p:pic>
          <p:nvPicPr>
            <p:cNvPr id="7" name="Picture 4">
              <a:extLst>
                <a:ext uri="{FF2B5EF4-FFF2-40B4-BE49-F238E27FC236}">
                  <a16:creationId xmlns:a16="http://schemas.microsoft.com/office/drawing/2014/main" id="{82A1E69E-1540-4378-82DA-5FA1171FABF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16761" y="5510466"/>
              <a:ext cx="1841515" cy="792088"/>
            </a:xfrm>
            <a:prstGeom prst="rect">
              <a:avLst/>
            </a:prstGeom>
            <a:solidFill>
              <a:schemeClr val="bg1"/>
            </a:solidFill>
            <a:ln w="9525">
              <a:noFill/>
              <a:miter lim="800000"/>
              <a:headEnd/>
              <a:tailEnd/>
            </a:ln>
          </p:spPr>
        </p:pic>
        <p:cxnSp>
          <p:nvCxnSpPr>
            <p:cNvPr id="8" name="Straight Connector 7">
              <a:extLst>
                <a:ext uri="{FF2B5EF4-FFF2-40B4-BE49-F238E27FC236}">
                  <a16:creationId xmlns:a16="http://schemas.microsoft.com/office/drawing/2014/main" id="{F06CBBF7-9605-46EF-8424-17E48DCBBE6B}"/>
                </a:ext>
              </a:extLst>
            </p:cNvPr>
            <p:cNvCxnSpPr/>
            <p:nvPr/>
          </p:nvCxnSpPr>
          <p:spPr>
            <a:xfrm>
              <a:off x="4172744" y="5654483"/>
              <a:ext cx="1188000" cy="0"/>
            </a:xfrm>
            <a:prstGeom prst="line">
              <a:avLst/>
            </a:prstGeom>
            <a:ln w="158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921FC0A-0238-481F-8FF6-3D347A0AC03B}"/>
                </a:ext>
              </a:extLst>
            </p:cNvPr>
            <p:cNvCxnSpPr/>
            <p:nvPr/>
          </p:nvCxnSpPr>
          <p:spPr>
            <a:xfrm>
              <a:off x="4177491" y="6211496"/>
              <a:ext cx="1188000" cy="0"/>
            </a:xfrm>
            <a:prstGeom prst="line">
              <a:avLst/>
            </a:prstGeom>
            <a:ln w="158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357F6DF4-A537-4807-9FF9-3B9F75EB09E0}"/>
                </a:ext>
              </a:extLst>
            </p:cNvPr>
            <p:cNvSpPr txBox="1"/>
            <p:nvPr/>
          </p:nvSpPr>
          <p:spPr>
            <a:xfrm rot="16200000">
              <a:off x="5186501" y="5739435"/>
              <a:ext cx="767390" cy="295465"/>
            </a:xfrm>
            <a:prstGeom prst="rect">
              <a:avLst/>
            </a:prstGeom>
            <a:noFill/>
          </p:spPr>
          <p:txBody>
            <a:bodyPr wrap="square" rtlCol="0">
              <a:spAutoFit/>
            </a:bodyPr>
            <a:lstStyle/>
            <a:p>
              <a:r>
                <a:rPr lang="en-US" sz="1000" dirty="0">
                  <a:solidFill>
                    <a:schemeClr val="accent1">
                      <a:lumMod val="40000"/>
                      <a:lumOff val="60000"/>
                    </a:schemeClr>
                  </a:solidFill>
                </a:rPr>
                <a:t>20mm</a:t>
              </a:r>
              <a:endParaRPr lang="en-GB" sz="1000" dirty="0">
                <a:solidFill>
                  <a:schemeClr val="accent1">
                    <a:lumMod val="40000"/>
                    <a:lumOff val="60000"/>
                  </a:schemeClr>
                </a:solidFill>
              </a:endParaRPr>
            </a:p>
          </p:txBody>
        </p:sp>
        <p:cxnSp>
          <p:nvCxnSpPr>
            <p:cNvPr id="11" name="Straight Arrow Connector 10">
              <a:extLst>
                <a:ext uri="{FF2B5EF4-FFF2-40B4-BE49-F238E27FC236}">
                  <a16:creationId xmlns:a16="http://schemas.microsoft.com/office/drawing/2014/main" id="{CCEECEA1-6F0A-4EBC-B70A-AA07102B0548}"/>
                </a:ext>
              </a:extLst>
            </p:cNvPr>
            <p:cNvCxnSpPr/>
            <p:nvPr/>
          </p:nvCxnSpPr>
          <p:spPr>
            <a:xfrm>
              <a:off x="5328857" y="5649721"/>
              <a:ext cx="0" cy="546923"/>
            </a:xfrm>
            <a:prstGeom prst="straightConnector1">
              <a:avLst/>
            </a:prstGeom>
            <a:ln w="15875">
              <a:solidFill>
                <a:schemeClr val="accent1">
                  <a:lumMod val="40000"/>
                  <a:lumOff val="60000"/>
                </a:schemeClr>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EBAA6FA0-8ACF-43D6-B0DF-5A978648C0A3}"/>
                </a:ext>
              </a:extLst>
            </p:cNvPr>
            <p:cNvSpPr txBox="1"/>
            <p:nvPr/>
          </p:nvSpPr>
          <p:spPr>
            <a:xfrm>
              <a:off x="3013822" y="5153025"/>
              <a:ext cx="2233689" cy="326321"/>
            </a:xfrm>
            <a:prstGeom prst="rect">
              <a:avLst/>
            </a:prstGeom>
            <a:noFill/>
          </p:spPr>
          <p:txBody>
            <a:bodyPr wrap="none" rtlCol="0">
              <a:spAutoFit/>
            </a:bodyPr>
            <a:lstStyle/>
            <a:p>
              <a:r>
                <a:rPr lang="en-US" sz="1167" i="1" dirty="0">
                  <a:solidFill>
                    <a:schemeClr val="accent6"/>
                  </a:solidFill>
                </a:rPr>
                <a:t>High profile cross section</a:t>
              </a:r>
              <a:endParaRPr lang="en-GB" sz="1167" i="1" dirty="0">
                <a:solidFill>
                  <a:schemeClr val="accent6"/>
                </a:solidFill>
              </a:endParaRPr>
            </a:p>
          </p:txBody>
        </p:sp>
      </p:grpSp>
      <p:grpSp>
        <p:nvGrpSpPr>
          <p:cNvPr id="13" name="Group 12">
            <a:extLst>
              <a:ext uri="{FF2B5EF4-FFF2-40B4-BE49-F238E27FC236}">
                <a16:creationId xmlns:a16="http://schemas.microsoft.com/office/drawing/2014/main" id="{EF5D1A8D-1635-43EF-AF37-120166604061}"/>
              </a:ext>
            </a:extLst>
          </p:cNvPr>
          <p:cNvGrpSpPr/>
          <p:nvPr/>
        </p:nvGrpSpPr>
        <p:grpSpPr>
          <a:xfrm>
            <a:off x="5881743" y="3569200"/>
            <a:ext cx="2134603" cy="867912"/>
            <a:chOff x="5820246" y="3444012"/>
            <a:chExt cx="2561524" cy="1041494"/>
          </a:xfrm>
        </p:grpSpPr>
        <p:cxnSp>
          <p:nvCxnSpPr>
            <p:cNvPr id="14" name="Straight Arrow Connector 13">
              <a:extLst>
                <a:ext uri="{FF2B5EF4-FFF2-40B4-BE49-F238E27FC236}">
                  <a16:creationId xmlns:a16="http://schemas.microsoft.com/office/drawing/2014/main" id="{960267BC-F0F7-4904-B062-F4B9930574B0}"/>
                </a:ext>
              </a:extLst>
            </p:cNvPr>
            <p:cNvCxnSpPr/>
            <p:nvPr/>
          </p:nvCxnSpPr>
          <p:spPr>
            <a:xfrm>
              <a:off x="7988423" y="3957639"/>
              <a:ext cx="0" cy="432048"/>
            </a:xfrm>
            <a:prstGeom prst="straightConnector1">
              <a:avLst/>
            </a:prstGeom>
            <a:ln w="15875">
              <a:solidFill>
                <a:schemeClr val="accent1">
                  <a:lumMod val="40000"/>
                  <a:lumOff val="60000"/>
                </a:schemeClr>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97099202-256B-44E0-B4EA-6B38D25A4823}"/>
                </a:ext>
              </a:extLst>
            </p:cNvPr>
            <p:cNvSpPr txBox="1"/>
            <p:nvPr/>
          </p:nvSpPr>
          <p:spPr>
            <a:xfrm rot="16200000">
              <a:off x="7858468" y="3962203"/>
              <a:ext cx="751140" cy="295465"/>
            </a:xfrm>
            <a:prstGeom prst="rect">
              <a:avLst/>
            </a:prstGeom>
            <a:noFill/>
            <a:ln>
              <a:noFill/>
            </a:ln>
          </p:spPr>
          <p:txBody>
            <a:bodyPr wrap="square" rtlCol="0">
              <a:spAutoFit/>
            </a:bodyPr>
            <a:lstStyle/>
            <a:p>
              <a:r>
                <a:rPr lang="en-US" sz="1000" dirty="0">
                  <a:solidFill>
                    <a:schemeClr val="accent1">
                      <a:lumMod val="40000"/>
                      <a:lumOff val="60000"/>
                    </a:schemeClr>
                  </a:solidFill>
                </a:rPr>
                <a:t>13mm</a:t>
              </a:r>
              <a:endParaRPr lang="en-GB" sz="1000" dirty="0">
                <a:solidFill>
                  <a:schemeClr val="accent1">
                    <a:lumMod val="40000"/>
                    <a:lumOff val="60000"/>
                  </a:schemeClr>
                </a:solidFill>
              </a:endParaRPr>
            </a:p>
          </p:txBody>
        </p:sp>
        <p:pic>
          <p:nvPicPr>
            <p:cNvPr id="16" name="Picture 3">
              <a:extLst>
                <a:ext uri="{FF2B5EF4-FFF2-40B4-BE49-F238E27FC236}">
                  <a16:creationId xmlns:a16="http://schemas.microsoft.com/office/drawing/2014/main" id="{7F07A428-3D5F-47A8-AA53-8437E301BDF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21660" y="3837434"/>
              <a:ext cx="1994008" cy="648072"/>
            </a:xfrm>
            <a:prstGeom prst="rect">
              <a:avLst/>
            </a:prstGeom>
            <a:solidFill>
              <a:schemeClr val="bg1"/>
            </a:solidFill>
            <a:ln w="9525">
              <a:noFill/>
              <a:miter lim="800000"/>
              <a:headEnd/>
              <a:tailEnd/>
            </a:ln>
          </p:spPr>
        </p:pic>
        <p:cxnSp>
          <p:nvCxnSpPr>
            <p:cNvPr id="17" name="Straight Connector 16">
              <a:extLst>
                <a:ext uri="{FF2B5EF4-FFF2-40B4-BE49-F238E27FC236}">
                  <a16:creationId xmlns:a16="http://schemas.microsoft.com/office/drawing/2014/main" id="{3DCD9446-5837-458B-A4B0-95763FC779F4}"/>
                </a:ext>
              </a:extLst>
            </p:cNvPr>
            <p:cNvCxnSpPr/>
            <p:nvPr/>
          </p:nvCxnSpPr>
          <p:spPr>
            <a:xfrm>
              <a:off x="6834550" y="3971928"/>
              <a:ext cx="1188000" cy="0"/>
            </a:xfrm>
            <a:prstGeom prst="line">
              <a:avLst/>
            </a:prstGeom>
            <a:ln w="158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10D8794-619F-4550-8EC2-1BE4114BBB66}"/>
                </a:ext>
              </a:extLst>
            </p:cNvPr>
            <p:cNvCxnSpPr/>
            <p:nvPr/>
          </p:nvCxnSpPr>
          <p:spPr>
            <a:xfrm>
              <a:off x="6839297" y="4375398"/>
              <a:ext cx="1188000" cy="0"/>
            </a:xfrm>
            <a:prstGeom prst="line">
              <a:avLst/>
            </a:prstGeom>
            <a:ln w="158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56196391-2C62-400C-A7E6-7982721AFC48}"/>
                </a:ext>
              </a:extLst>
            </p:cNvPr>
            <p:cNvSpPr txBox="1"/>
            <p:nvPr/>
          </p:nvSpPr>
          <p:spPr>
            <a:xfrm>
              <a:off x="5820246" y="3444012"/>
              <a:ext cx="2193293" cy="326321"/>
            </a:xfrm>
            <a:prstGeom prst="rect">
              <a:avLst/>
            </a:prstGeom>
            <a:noFill/>
          </p:spPr>
          <p:txBody>
            <a:bodyPr wrap="none" rtlCol="0">
              <a:spAutoFit/>
            </a:bodyPr>
            <a:lstStyle/>
            <a:p>
              <a:r>
                <a:rPr lang="en-US" sz="1167" i="1" dirty="0">
                  <a:solidFill>
                    <a:schemeClr val="accent6"/>
                  </a:solidFill>
                </a:rPr>
                <a:t>Low profile cross section</a:t>
              </a:r>
              <a:endParaRPr lang="en-GB" sz="1167" i="1" dirty="0">
                <a:solidFill>
                  <a:schemeClr val="accent6"/>
                </a:solidFill>
              </a:endParaRPr>
            </a:p>
          </p:txBody>
        </p:sp>
      </p:grpSp>
      <p:sp>
        <p:nvSpPr>
          <p:cNvPr id="20" name="TextBox 19">
            <a:extLst>
              <a:ext uri="{FF2B5EF4-FFF2-40B4-BE49-F238E27FC236}">
                <a16:creationId xmlns:a16="http://schemas.microsoft.com/office/drawing/2014/main" id="{4B287277-6398-41FD-8F57-BB3790D50AF1}"/>
              </a:ext>
            </a:extLst>
          </p:cNvPr>
          <p:cNvSpPr txBox="1"/>
          <p:nvPr/>
        </p:nvSpPr>
        <p:spPr>
          <a:xfrm>
            <a:off x="3356848" y="3633824"/>
            <a:ext cx="2252746" cy="738664"/>
          </a:xfrm>
          <a:prstGeom prst="rect">
            <a:avLst/>
          </a:prstGeom>
          <a:noFill/>
        </p:spPr>
        <p:txBody>
          <a:bodyPr wrap="square" rtlCol="0">
            <a:spAutoFit/>
          </a:bodyPr>
          <a:lstStyle/>
          <a:p>
            <a:r>
              <a:rPr lang="en-US" sz="1400" dirty="0">
                <a:solidFill>
                  <a:schemeClr val="accent6"/>
                </a:solidFill>
              </a:rPr>
              <a:t>Magnet pole positions impose tight mechanical tolerances …</a:t>
            </a:r>
            <a:endParaRPr lang="en-GB" sz="1400" dirty="0">
              <a:solidFill>
                <a:schemeClr val="accent6"/>
              </a:solidFill>
            </a:endParaRPr>
          </a:p>
        </p:txBody>
      </p:sp>
      <p:cxnSp>
        <p:nvCxnSpPr>
          <p:cNvPr id="21" name="Straight Connector 20">
            <a:extLst>
              <a:ext uri="{FF2B5EF4-FFF2-40B4-BE49-F238E27FC236}">
                <a16:creationId xmlns:a16="http://schemas.microsoft.com/office/drawing/2014/main" id="{18C32521-6CC6-4D02-8DB5-03CA4E5623AF}"/>
              </a:ext>
            </a:extLst>
          </p:cNvPr>
          <p:cNvCxnSpPr/>
          <p:nvPr/>
        </p:nvCxnSpPr>
        <p:spPr>
          <a:xfrm>
            <a:off x="5747089" y="3280391"/>
            <a:ext cx="0" cy="2286759"/>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CED91624-7EDB-4AEA-9585-560750B69327}"/>
              </a:ext>
            </a:extLst>
          </p:cNvPr>
          <p:cNvCxnSpPr/>
          <p:nvPr/>
        </p:nvCxnSpPr>
        <p:spPr>
          <a:xfrm>
            <a:off x="3253556" y="4558620"/>
            <a:ext cx="476985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8E136A6E-C8D6-4A05-AFAF-D3D9F958B15C}"/>
              </a:ext>
            </a:extLst>
          </p:cNvPr>
          <p:cNvSpPr txBox="1"/>
          <p:nvPr/>
        </p:nvSpPr>
        <p:spPr>
          <a:xfrm>
            <a:off x="5822670" y="4791696"/>
            <a:ext cx="2252746" cy="523220"/>
          </a:xfrm>
          <a:prstGeom prst="rect">
            <a:avLst/>
          </a:prstGeom>
          <a:noFill/>
        </p:spPr>
        <p:txBody>
          <a:bodyPr wrap="square" rtlCol="0">
            <a:spAutoFit/>
          </a:bodyPr>
          <a:lstStyle/>
          <a:p>
            <a:r>
              <a:rPr lang="en-US" sz="1400" dirty="0">
                <a:solidFill>
                  <a:schemeClr val="accent6"/>
                </a:solidFill>
              </a:rPr>
              <a:t>BPM tolerances </a:t>
            </a:r>
          </a:p>
          <a:p>
            <a:r>
              <a:rPr lang="en-US" sz="1400" dirty="0">
                <a:solidFill>
                  <a:schemeClr val="accent6"/>
                </a:solidFill>
              </a:rPr>
              <a:t>~150 um…</a:t>
            </a:r>
            <a:endParaRPr lang="en-GB" sz="1400" dirty="0">
              <a:solidFill>
                <a:schemeClr val="accent6"/>
              </a:solidFill>
            </a:endParaRPr>
          </a:p>
        </p:txBody>
      </p:sp>
    </p:spTree>
    <p:extLst>
      <p:ext uri="{BB962C8B-B14F-4D97-AF65-F5344CB8AC3E}">
        <p14:creationId xmlns:p14="http://schemas.microsoft.com/office/powerpoint/2010/main" val="15279461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BPM fiducialisation</a:t>
            </a:r>
            <a:endParaRPr lang="en-GB" dirty="0"/>
          </a:p>
        </p:txBody>
      </p:sp>
      <p:sp>
        <p:nvSpPr>
          <p:cNvPr id="3" name="Footer Placeholder 2"/>
          <p:cNvSpPr>
            <a:spLocks noGrp="1"/>
          </p:cNvSpPr>
          <p:nvPr>
            <p:ph type="ftr" sz="quarter" idx="12"/>
          </p:nvPr>
        </p:nvSpPr>
        <p:spPr/>
        <p:txBody>
          <a:bodyPr/>
          <a:lstStyle/>
          <a:p>
            <a:r>
              <a:rPr lang="en-US"/>
              <a:t>Alignment for the ESRF Extremely Brilliant Source, IWAA2022</a:t>
            </a:r>
            <a:endParaRPr lang="en-GB" dirty="0"/>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706066" y="1407252"/>
            <a:ext cx="3000000" cy="2326704"/>
          </a:xfrm>
          <a:prstGeom prst="rect">
            <a:avLst/>
          </a:prstGeom>
          <a:ln>
            <a:noFill/>
          </a:ln>
          <a:effectLst>
            <a:outerShdw blurRad="292100" dist="139700" dir="2700000" algn="tl" rotWithShape="0">
              <a:srgbClr val="333333">
                <a:alpha val="65000"/>
              </a:srgbClr>
            </a:outerShdw>
          </a:effectLst>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14001" y="3946908"/>
            <a:ext cx="2376000" cy="1782000"/>
          </a:xfrm>
          <a:prstGeom prst="rect">
            <a:avLst/>
          </a:prstGeom>
          <a:ln>
            <a:noFill/>
          </a:ln>
          <a:effectLst>
            <a:outerShdw blurRad="292100" dist="139700" dir="2700000" algn="tl" rotWithShape="0">
              <a:srgbClr val="333333">
                <a:alpha val="65000"/>
              </a:srgbClr>
            </a:outerShdw>
          </a:effectLst>
        </p:spPr>
      </p:pic>
      <p:pic>
        <p:nvPicPr>
          <p:cNvPr id="10" name="Picture 9">
            <a:extLst>
              <a:ext uri="{FF2B5EF4-FFF2-40B4-BE49-F238E27FC236}">
                <a16:creationId xmlns:a16="http://schemas.microsoft.com/office/drawing/2014/main" id="{23ABA4A1-F18C-4882-8833-4530572BDDDE}"/>
              </a:ext>
            </a:extLst>
          </p:cNvPr>
          <p:cNvPicPr>
            <a:picLocks noChangeAspect="1"/>
          </p:cNvPicPr>
          <p:nvPr/>
        </p:nvPicPr>
        <p:blipFill>
          <a:blip r:embed="rId4"/>
          <a:stretch>
            <a:fillRect/>
          </a:stretch>
        </p:blipFill>
        <p:spPr>
          <a:xfrm>
            <a:off x="4410001" y="2356265"/>
            <a:ext cx="4680000" cy="2755382"/>
          </a:xfrm>
          <a:prstGeom prst="rect">
            <a:avLst/>
          </a:prstGeom>
        </p:spPr>
      </p:pic>
    </p:spTree>
    <p:extLst>
      <p:ext uri="{BB962C8B-B14F-4D97-AF65-F5344CB8AC3E}">
        <p14:creationId xmlns:p14="http://schemas.microsoft.com/office/powerpoint/2010/main" val="3371814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00E1A0-7313-4091-8801-1A32480B6E3B}"/>
              </a:ext>
            </a:extLst>
          </p:cNvPr>
          <p:cNvSpPr>
            <a:spLocks noGrp="1"/>
          </p:cNvSpPr>
          <p:nvPr>
            <p:ph type="title"/>
          </p:nvPr>
        </p:nvSpPr>
        <p:spPr/>
        <p:txBody>
          <a:bodyPr/>
          <a:lstStyle/>
          <a:p>
            <a:r>
              <a:rPr lang="en-US" dirty="0"/>
              <a:t>Girder assembly</a:t>
            </a:r>
            <a:endParaRPr lang="en-GB" dirty="0"/>
          </a:p>
        </p:txBody>
      </p:sp>
      <p:sp>
        <p:nvSpPr>
          <p:cNvPr id="3" name="Footer Placeholder 2">
            <a:extLst>
              <a:ext uri="{FF2B5EF4-FFF2-40B4-BE49-F238E27FC236}">
                <a16:creationId xmlns:a16="http://schemas.microsoft.com/office/drawing/2014/main" id="{2BB8A478-6D9F-412D-9216-E16B6FB4DB24}"/>
              </a:ext>
            </a:extLst>
          </p:cNvPr>
          <p:cNvSpPr>
            <a:spLocks noGrp="1"/>
          </p:cNvSpPr>
          <p:nvPr>
            <p:ph type="ftr" sz="quarter" idx="12"/>
          </p:nvPr>
        </p:nvSpPr>
        <p:spPr/>
        <p:txBody>
          <a:bodyPr/>
          <a:lstStyle/>
          <a:p>
            <a:r>
              <a:rPr lang="en-US"/>
              <a:t>Alignment for the ESRF Extremely Brilliant Source, IWAA2022</a:t>
            </a:r>
            <a:endParaRPr lang="en-GB" dirty="0"/>
          </a:p>
        </p:txBody>
      </p:sp>
      <p:grpSp>
        <p:nvGrpSpPr>
          <p:cNvPr id="33" name="Group 32">
            <a:extLst>
              <a:ext uri="{FF2B5EF4-FFF2-40B4-BE49-F238E27FC236}">
                <a16:creationId xmlns:a16="http://schemas.microsoft.com/office/drawing/2014/main" id="{8E1A57DA-9755-4A2A-A0DB-B4913A3574D1}"/>
              </a:ext>
            </a:extLst>
          </p:cNvPr>
          <p:cNvGrpSpPr/>
          <p:nvPr/>
        </p:nvGrpSpPr>
        <p:grpSpPr>
          <a:xfrm>
            <a:off x="810348" y="1452814"/>
            <a:ext cx="7570547" cy="4466628"/>
            <a:chOff x="810348" y="1452814"/>
            <a:chExt cx="7570547" cy="4466628"/>
          </a:xfrm>
        </p:grpSpPr>
        <p:pic>
          <p:nvPicPr>
            <p:cNvPr id="4" name="Image 11">
              <a:extLst>
                <a:ext uri="{FF2B5EF4-FFF2-40B4-BE49-F238E27FC236}">
                  <a16:creationId xmlns:a16="http://schemas.microsoft.com/office/drawing/2014/main" id="{3BD688B9-EA83-4BFE-BB78-4B502854579B}"/>
                </a:ext>
              </a:extLst>
            </p:cNvPr>
            <p:cNvPicPr>
              <a:picLocks noChangeAspect="1"/>
            </p:cNvPicPr>
            <p:nvPr/>
          </p:nvPicPr>
          <p:blipFill rotWithShape="1">
            <a:blip r:embed="rId2" cstate="email">
              <a:alphaModFix/>
              <a:extLst>
                <a:ext uri="{28A0092B-C50C-407E-A947-70E740481C1C}">
                  <a14:useLocalDpi xmlns:a14="http://schemas.microsoft.com/office/drawing/2010/main" val="0"/>
                </a:ext>
              </a:extLst>
            </a:blip>
            <a:srcRect/>
            <a:stretch/>
          </p:blipFill>
          <p:spPr>
            <a:xfrm>
              <a:off x="810348" y="1493997"/>
              <a:ext cx="5160000" cy="3661083"/>
            </a:xfrm>
            <a:prstGeom prst="rect">
              <a:avLst/>
            </a:prstGeom>
          </p:spPr>
        </p:pic>
        <p:sp>
          <p:nvSpPr>
            <p:cNvPr id="5" name="TextBox 4">
              <a:extLst>
                <a:ext uri="{FF2B5EF4-FFF2-40B4-BE49-F238E27FC236}">
                  <a16:creationId xmlns:a16="http://schemas.microsoft.com/office/drawing/2014/main" id="{1EF35BF1-AC74-43D7-B3BE-AA01113D4A83}"/>
                </a:ext>
              </a:extLst>
            </p:cNvPr>
            <p:cNvSpPr txBox="1"/>
            <p:nvPr/>
          </p:nvSpPr>
          <p:spPr>
            <a:xfrm>
              <a:off x="994262" y="5596277"/>
              <a:ext cx="4875053" cy="323165"/>
            </a:xfrm>
            <a:prstGeom prst="rect">
              <a:avLst/>
            </a:prstGeom>
            <a:noFill/>
          </p:spPr>
          <p:txBody>
            <a:bodyPr wrap="none" rtlCol="0">
              <a:spAutoFit/>
            </a:bodyPr>
            <a:lstStyle/>
            <a:p>
              <a:r>
                <a:rPr lang="en-US" sz="1500" dirty="0">
                  <a:solidFill>
                    <a:schemeClr val="accent6"/>
                  </a:solidFill>
                </a:rPr>
                <a:t>Assembly was made at ESRF01 – a dedicated building</a:t>
              </a:r>
              <a:endParaRPr lang="en-GB" sz="1500" dirty="0">
                <a:solidFill>
                  <a:schemeClr val="accent6"/>
                </a:solidFill>
              </a:endParaRPr>
            </a:p>
          </p:txBody>
        </p:sp>
        <p:sp>
          <p:nvSpPr>
            <p:cNvPr id="6" name="Rectangle 5">
              <a:extLst>
                <a:ext uri="{FF2B5EF4-FFF2-40B4-BE49-F238E27FC236}">
                  <a16:creationId xmlns:a16="http://schemas.microsoft.com/office/drawing/2014/main" id="{704CC9FD-83B3-4266-B339-BECA41F5661D}"/>
                </a:ext>
              </a:extLst>
            </p:cNvPr>
            <p:cNvSpPr/>
            <p:nvPr/>
          </p:nvSpPr>
          <p:spPr>
            <a:xfrm>
              <a:off x="5950504" y="4267440"/>
              <a:ext cx="2157959" cy="553998"/>
            </a:xfrm>
            <a:prstGeom prst="rect">
              <a:avLst/>
            </a:prstGeom>
          </p:spPr>
          <p:txBody>
            <a:bodyPr wrap="square">
              <a:spAutoFit/>
            </a:bodyPr>
            <a:lstStyle/>
            <a:p>
              <a:r>
                <a:rPr lang="en-US" sz="1500" dirty="0">
                  <a:solidFill>
                    <a:schemeClr val="accent6"/>
                  </a:solidFill>
                </a:rPr>
                <a:t>Fine magnet alignment check and survey</a:t>
              </a:r>
              <a:endParaRPr lang="en-GB" sz="1500" dirty="0">
                <a:solidFill>
                  <a:schemeClr val="accent6"/>
                </a:solidFill>
              </a:endParaRPr>
            </a:p>
          </p:txBody>
        </p:sp>
        <p:grpSp>
          <p:nvGrpSpPr>
            <p:cNvPr id="7" name="Group 6">
              <a:extLst>
                <a:ext uri="{FF2B5EF4-FFF2-40B4-BE49-F238E27FC236}">
                  <a16:creationId xmlns:a16="http://schemas.microsoft.com/office/drawing/2014/main" id="{9AC0E329-1573-4402-841D-A8AA12543D0C}"/>
                </a:ext>
              </a:extLst>
            </p:cNvPr>
            <p:cNvGrpSpPr/>
            <p:nvPr/>
          </p:nvGrpSpPr>
          <p:grpSpPr>
            <a:xfrm>
              <a:off x="2616869" y="1452814"/>
              <a:ext cx="4899228" cy="327916"/>
              <a:chOff x="2225842" y="882316"/>
              <a:chExt cx="5879074" cy="393499"/>
            </a:xfrm>
          </p:grpSpPr>
          <p:sp>
            <p:nvSpPr>
              <p:cNvPr id="8" name="Rectangle 7">
                <a:extLst>
                  <a:ext uri="{FF2B5EF4-FFF2-40B4-BE49-F238E27FC236}">
                    <a16:creationId xmlns:a16="http://schemas.microsoft.com/office/drawing/2014/main" id="{EF8B462C-6306-48F5-B6F5-EA3619B3C2AE}"/>
                  </a:ext>
                </a:extLst>
              </p:cNvPr>
              <p:cNvSpPr/>
              <p:nvPr/>
            </p:nvSpPr>
            <p:spPr>
              <a:xfrm>
                <a:off x="2234679" y="888017"/>
                <a:ext cx="5870237" cy="387798"/>
              </a:xfrm>
              <a:prstGeom prst="rect">
                <a:avLst/>
              </a:prstGeom>
            </p:spPr>
            <p:txBody>
              <a:bodyPr wrap="square">
                <a:spAutoFit/>
              </a:bodyPr>
              <a:lstStyle/>
              <a:p>
                <a:r>
                  <a:rPr lang="en-US" sz="1500" dirty="0">
                    <a:solidFill>
                      <a:schemeClr val="accent6"/>
                    </a:solidFill>
                  </a:rPr>
                  <a:t>Girders are installed and aligned in the horizontal plane</a:t>
                </a:r>
              </a:p>
            </p:txBody>
          </p:sp>
          <p:cxnSp>
            <p:nvCxnSpPr>
              <p:cNvPr id="9" name="Straight Connector 8">
                <a:extLst>
                  <a:ext uri="{FF2B5EF4-FFF2-40B4-BE49-F238E27FC236}">
                    <a16:creationId xmlns:a16="http://schemas.microsoft.com/office/drawing/2014/main" id="{01F7227C-17D1-41A5-8CA5-0CCFE17DD61D}"/>
                  </a:ext>
                </a:extLst>
              </p:cNvPr>
              <p:cNvCxnSpPr/>
              <p:nvPr/>
            </p:nvCxnSpPr>
            <p:spPr>
              <a:xfrm>
                <a:off x="2225842" y="882316"/>
                <a:ext cx="0" cy="393031"/>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nvGrpSpPr>
            <p:cNvPr id="10" name="Group 9">
              <a:extLst>
                <a:ext uri="{FF2B5EF4-FFF2-40B4-BE49-F238E27FC236}">
                  <a16:creationId xmlns:a16="http://schemas.microsoft.com/office/drawing/2014/main" id="{ECFC3D47-982B-40DD-8351-6BEFAF8BEF34}"/>
                </a:ext>
              </a:extLst>
            </p:cNvPr>
            <p:cNvGrpSpPr/>
            <p:nvPr/>
          </p:nvGrpSpPr>
          <p:grpSpPr>
            <a:xfrm>
              <a:off x="3296264" y="1792780"/>
              <a:ext cx="3845925" cy="327526"/>
              <a:chOff x="3156727" y="1363845"/>
              <a:chExt cx="4615109" cy="393031"/>
            </a:xfrm>
          </p:grpSpPr>
          <p:sp>
            <p:nvSpPr>
              <p:cNvPr id="11" name="Rectangle 10">
                <a:extLst>
                  <a:ext uri="{FF2B5EF4-FFF2-40B4-BE49-F238E27FC236}">
                    <a16:creationId xmlns:a16="http://schemas.microsoft.com/office/drawing/2014/main" id="{56EDE297-CEB9-4C20-8B5C-DE06F56CC211}"/>
                  </a:ext>
                </a:extLst>
              </p:cNvPr>
              <p:cNvSpPr/>
              <p:nvPr/>
            </p:nvSpPr>
            <p:spPr>
              <a:xfrm>
                <a:off x="3156727" y="1363845"/>
                <a:ext cx="4615109" cy="387798"/>
              </a:xfrm>
              <a:prstGeom prst="rect">
                <a:avLst/>
              </a:prstGeom>
            </p:spPr>
            <p:txBody>
              <a:bodyPr wrap="none">
                <a:spAutoFit/>
              </a:bodyPr>
              <a:lstStyle/>
              <a:p>
                <a:r>
                  <a:rPr lang="en-US" sz="1500" dirty="0">
                    <a:solidFill>
                      <a:schemeClr val="accent6"/>
                    </a:solidFill>
                  </a:rPr>
                  <a:t>Magnets are installed on the girder 0.5 mm</a:t>
                </a:r>
              </a:p>
            </p:txBody>
          </p:sp>
          <p:cxnSp>
            <p:nvCxnSpPr>
              <p:cNvPr id="12" name="Straight Connector 11">
                <a:extLst>
                  <a:ext uri="{FF2B5EF4-FFF2-40B4-BE49-F238E27FC236}">
                    <a16:creationId xmlns:a16="http://schemas.microsoft.com/office/drawing/2014/main" id="{0533F548-9174-4B7F-9C6C-4552DB895EF6}"/>
                  </a:ext>
                </a:extLst>
              </p:cNvPr>
              <p:cNvCxnSpPr/>
              <p:nvPr/>
            </p:nvCxnSpPr>
            <p:spPr>
              <a:xfrm>
                <a:off x="3156727" y="1363845"/>
                <a:ext cx="0" cy="393031"/>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nvGrpSpPr>
            <p:cNvPr id="13" name="Group 12">
              <a:extLst>
                <a:ext uri="{FF2B5EF4-FFF2-40B4-BE49-F238E27FC236}">
                  <a16:creationId xmlns:a16="http://schemas.microsoft.com/office/drawing/2014/main" id="{61D69732-177A-4781-869B-A03584A6E837}"/>
                </a:ext>
              </a:extLst>
            </p:cNvPr>
            <p:cNvGrpSpPr/>
            <p:nvPr/>
          </p:nvGrpSpPr>
          <p:grpSpPr>
            <a:xfrm>
              <a:off x="3949388" y="2189303"/>
              <a:ext cx="3097323" cy="327526"/>
              <a:chOff x="3982515" y="1839673"/>
              <a:chExt cx="3716787" cy="393031"/>
            </a:xfrm>
          </p:grpSpPr>
          <p:sp>
            <p:nvSpPr>
              <p:cNvPr id="14" name="Rectangle 13">
                <a:extLst>
                  <a:ext uri="{FF2B5EF4-FFF2-40B4-BE49-F238E27FC236}">
                    <a16:creationId xmlns:a16="http://schemas.microsoft.com/office/drawing/2014/main" id="{A83660B5-8C9A-4EE2-8FD5-FFA0ACD64028}"/>
                  </a:ext>
                </a:extLst>
              </p:cNvPr>
              <p:cNvSpPr/>
              <p:nvPr/>
            </p:nvSpPr>
            <p:spPr>
              <a:xfrm>
                <a:off x="3982515" y="1839673"/>
                <a:ext cx="3716787" cy="387798"/>
              </a:xfrm>
              <a:prstGeom prst="rect">
                <a:avLst/>
              </a:prstGeom>
            </p:spPr>
            <p:txBody>
              <a:bodyPr wrap="none">
                <a:spAutoFit/>
              </a:bodyPr>
              <a:lstStyle/>
              <a:p>
                <a:r>
                  <a:rPr lang="en-US" sz="1500" dirty="0">
                    <a:solidFill>
                      <a:schemeClr val="accent6"/>
                    </a:solidFill>
                  </a:rPr>
                  <a:t>Magnets are fine aligned 0.05 mm</a:t>
                </a:r>
              </a:p>
            </p:txBody>
          </p:sp>
          <p:cxnSp>
            <p:nvCxnSpPr>
              <p:cNvPr id="15" name="Straight Connector 14">
                <a:extLst>
                  <a:ext uri="{FF2B5EF4-FFF2-40B4-BE49-F238E27FC236}">
                    <a16:creationId xmlns:a16="http://schemas.microsoft.com/office/drawing/2014/main" id="{27450535-A4D0-4D4A-86D2-DD66698C6085}"/>
                  </a:ext>
                </a:extLst>
              </p:cNvPr>
              <p:cNvCxnSpPr/>
              <p:nvPr/>
            </p:nvCxnSpPr>
            <p:spPr>
              <a:xfrm>
                <a:off x="3982515" y="1839673"/>
                <a:ext cx="0" cy="393031"/>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nvGrpSpPr>
            <p:cNvPr id="16" name="Group 15">
              <a:extLst>
                <a:ext uri="{FF2B5EF4-FFF2-40B4-BE49-F238E27FC236}">
                  <a16:creationId xmlns:a16="http://schemas.microsoft.com/office/drawing/2014/main" id="{A9D260A2-D0CA-49B0-B81B-4757A454F4E6}"/>
                </a:ext>
              </a:extLst>
            </p:cNvPr>
            <p:cNvGrpSpPr/>
            <p:nvPr/>
          </p:nvGrpSpPr>
          <p:grpSpPr>
            <a:xfrm>
              <a:off x="4612312" y="2542035"/>
              <a:ext cx="1952779" cy="327526"/>
              <a:chOff x="4820072" y="2315501"/>
              <a:chExt cx="2343335" cy="393031"/>
            </a:xfrm>
          </p:grpSpPr>
          <p:sp>
            <p:nvSpPr>
              <p:cNvPr id="17" name="Rectangle 16">
                <a:extLst>
                  <a:ext uri="{FF2B5EF4-FFF2-40B4-BE49-F238E27FC236}">
                    <a16:creationId xmlns:a16="http://schemas.microsoft.com/office/drawing/2014/main" id="{48DF1973-CACE-4B42-98F4-EA8F974CA1D9}"/>
                  </a:ext>
                </a:extLst>
              </p:cNvPr>
              <p:cNvSpPr/>
              <p:nvPr/>
            </p:nvSpPr>
            <p:spPr>
              <a:xfrm>
                <a:off x="4820072" y="2315501"/>
                <a:ext cx="2343335" cy="387798"/>
              </a:xfrm>
              <a:prstGeom prst="rect">
                <a:avLst/>
              </a:prstGeom>
            </p:spPr>
            <p:txBody>
              <a:bodyPr wrap="none">
                <a:spAutoFit/>
              </a:bodyPr>
              <a:lstStyle/>
              <a:p>
                <a:r>
                  <a:rPr lang="en-US" sz="1500" dirty="0">
                    <a:solidFill>
                      <a:schemeClr val="accent6"/>
                    </a:solidFill>
                  </a:rPr>
                  <a:t>Magnets are opened</a:t>
                </a:r>
              </a:p>
            </p:txBody>
          </p:sp>
          <p:cxnSp>
            <p:nvCxnSpPr>
              <p:cNvPr id="18" name="Straight Connector 17">
                <a:extLst>
                  <a:ext uri="{FF2B5EF4-FFF2-40B4-BE49-F238E27FC236}">
                    <a16:creationId xmlns:a16="http://schemas.microsoft.com/office/drawing/2014/main" id="{ACDA023E-ACE6-42A8-B2FF-7C35D4E005BA}"/>
                  </a:ext>
                </a:extLst>
              </p:cNvPr>
              <p:cNvCxnSpPr/>
              <p:nvPr/>
            </p:nvCxnSpPr>
            <p:spPr>
              <a:xfrm>
                <a:off x="4820072" y="2315501"/>
                <a:ext cx="0" cy="393031"/>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nvGrpSpPr>
            <p:cNvPr id="19" name="Group 18">
              <a:extLst>
                <a:ext uri="{FF2B5EF4-FFF2-40B4-BE49-F238E27FC236}">
                  <a16:creationId xmlns:a16="http://schemas.microsoft.com/office/drawing/2014/main" id="{ACE78186-9989-4BBF-9052-D6DC90CD5437}"/>
                </a:ext>
              </a:extLst>
            </p:cNvPr>
            <p:cNvGrpSpPr/>
            <p:nvPr/>
          </p:nvGrpSpPr>
          <p:grpSpPr>
            <a:xfrm>
              <a:off x="5281911" y="2866256"/>
              <a:ext cx="2390559" cy="342914"/>
              <a:chOff x="5518484" y="2767630"/>
              <a:chExt cx="2868671" cy="411497"/>
            </a:xfrm>
          </p:grpSpPr>
          <p:sp>
            <p:nvSpPr>
              <p:cNvPr id="20" name="Rectangle 19">
                <a:extLst>
                  <a:ext uri="{FF2B5EF4-FFF2-40B4-BE49-F238E27FC236}">
                    <a16:creationId xmlns:a16="http://schemas.microsoft.com/office/drawing/2014/main" id="{1E72CC30-418E-49CB-929B-3CCFF8FD6AB1}"/>
                  </a:ext>
                </a:extLst>
              </p:cNvPr>
              <p:cNvSpPr/>
              <p:nvPr/>
            </p:nvSpPr>
            <p:spPr>
              <a:xfrm>
                <a:off x="5560843" y="2791329"/>
                <a:ext cx="2826312" cy="387798"/>
              </a:xfrm>
              <a:prstGeom prst="rect">
                <a:avLst/>
              </a:prstGeom>
            </p:spPr>
            <p:txBody>
              <a:bodyPr wrap="none">
                <a:spAutoFit/>
              </a:bodyPr>
              <a:lstStyle/>
              <a:p>
                <a:r>
                  <a:rPr lang="en-US" sz="1500" dirty="0">
                    <a:solidFill>
                      <a:schemeClr val="accent6"/>
                    </a:solidFill>
                  </a:rPr>
                  <a:t>Vacuum string is installed</a:t>
                </a:r>
              </a:p>
            </p:txBody>
          </p:sp>
          <p:cxnSp>
            <p:nvCxnSpPr>
              <p:cNvPr id="21" name="Straight Connector 20">
                <a:extLst>
                  <a:ext uri="{FF2B5EF4-FFF2-40B4-BE49-F238E27FC236}">
                    <a16:creationId xmlns:a16="http://schemas.microsoft.com/office/drawing/2014/main" id="{71E78A2D-5257-4A66-8406-48F77511D5B4}"/>
                  </a:ext>
                </a:extLst>
              </p:cNvPr>
              <p:cNvCxnSpPr/>
              <p:nvPr/>
            </p:nvCxnSpPr>
            <p:spPr>
              <a:xfrm>
                <a:off x="5518484" y="2767630"/>
                <a:ext cx="0" cy="393031"/>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nvGrpSpPr>
            <p:cNvPr id="22" name="Group 21">
              <a:extLst>
                <a:ext uri="{FF2B5EF4-FFF2-40B4-BE49-F238E27FC236}">
                  <a16:creationId xmlns:a16="http://schemas.microsoft.com/office/drawing/2014/main" id="{0DE839D5-CB2A-4D90-9B99-FE7D0B364B0F}"/>
                </a:ext>
              </a:extLst>
            </p:cNvPr>
            <p:cNvGrpSpPr/>
            <p:nvPr/>
          </p:nvGrpSpPr>
          <p:grpSpPr>
            <a:xfrm>
              <a:off x="5950503" y="3218983"/>
              <a:ext cx="2430392" cy="342914"/>
              <a:chOff x="6047529" y="3243458"/>
              <a:chExt cx="2916470" cy="411497"/>
            </a:xfrm>
          </p:grpSpPr>
          <p:sp>
            <p:nvSpPr>
              <p:cNvPr id="23" name="Rectangle 22">
                <a:extLst>
                  <a:ext uri="{FF2B5EF4-FFF2-40B4-BE49-F238E27FC236}">
                    <a16:creationId xmlns:a16="http://schemas.microsoft.com/office/drawing/2014/main" id="{39AC68CD-FE3F-4CCF-B8D0-B7042E37ED66}"/>
                  </a:ext>
                </a:extLst>
              </p:cNvPr>
              <p:cNvSpPr/>
              <p:nvPr/>
            </p:nvSpPr>
            <p:spPr>
              <a:xfrm>
                <a:off x="6051541" y="3267157"/>
                <a:ext cx="2912458" cy="387798"/>
              </a:xfrm>
              <a:prstGeom prst="rect">
                <a:avLst/>
              </a:prstGeom>
            </p:spPr>
            <p:txBody>
              <a:bodyPr wrap="square">
                <a:spAutoFit/>
              </a:bodyPr>
              <a:lstStyle/>
              <a:p>
                <a:r>
                  <a:rPr lang="en-US" sz="1500" dirty="0">
                    <a:solidFill>
                      <a:schemeClr val="accent6"/>
                    </a:solidFill>
                  </a:rPr>
                  <a:t>BPMs aligned 0.1 mm </a:t>
                </a:r>
              </a:p>
            </p:txBody>
          </p:sp>
          <p:cxnSp>
            <p:nvCxnSpPr>
              <p:cNvPr id="24" name="Straight Connector 23">
                <a:extLst>
                  <a:ext uri="{FF2B5EF4-FFF2-40B4-BE49-F238E27FC236}">
                    <a16:creationId xmlns:a16="http://schemas.microsoft.com/office/drawing/2014/main" id="{52469766-C45A-43C3-A955-D83C43C4B03E}"/>
                  </a:ext>
                </a:extLst>
              </p:cNvPr>
              <p:cNvCxnSpPr/>
              <p:nvPr/>
            </p:nvCxnSpPr>
            <p:spPr>
              <a:xfrm>
                <a:off x="6047529" y="3243458"/>
                <a:ext cx="0" cy="393031"/>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nvGrpSpPr>
            <p:cNvPr id="25" name="Group 24">
              <a:extLst>
                <a:ext uri="{FF2B5EF4-FFF2-40B4-BE49-F238E27FC236}">
                  <a16:creationId xmlns:a16="http://schemas.microsoft.com/office/drawing/2014/main" id="{DCDC1BE3-BE7B-4DD6-98C5-6DB888C649E1}"/>
                </a:ext>
              </a:extLst>
            </p:cNvPr>
            <p:cNvGrpSpPr/>
            <p:nvPr/>
          </p:nvGrpSpPr>
          <p:grpSpPr>
            <a:xfrm>
              <a:off x="6471205" y="3556434"/>
              <a:ext cx="1866217" cy="327526"/>
              <a:chOff x="6756452" y="3742985"/>
              <a:chExt cx="2239460" cy="393031"/>
            </a:xfrm>
          </p:grpSpPr>
          <p:sp>
            <p:nvSpPr>
              <p:cNvPr id="26" name="Rectangle 25">
                <a:extLst>
                  <a:ext uri="{FF2B5EF4-FFF2-40B4-BE49-F238E27FC236}">
                    <a16:creationId xmlns:a16="http://schemas.microsoft.com/office/drawing/2014/main" id="{BE571C68-ECAB-427D-8399-D323EBDC49F0}"/>
                  </a:ext>
                </a:extLst>
              </p:cNvPr>
              <p:cNvSpPr/>
              <p:nvPr/>
            </p:nvSpPr>
            <p:spPr>
              <a:xfrm>
                <a:off x="6756452" y="3742985"/>
                <a:ext cx="2239460" cy="387798"/>
              </a:xfrm>
              <a:prstGeom prst="rect">
                <a:avLst/>
              </a:prstGeom>
            </p:spPr>
            <p:txBody>
              <a:bodyPr wrap="none">
                <a:spAutoFit/>
              </a:bodyPr>
              <a:lstStyle/>
              <a:p>
                <a:r>
                  <a:rPr lang="en-US" sz="1500" dirty="0">
                    <a:solidFill>
                      <a:schemeClr val="accent6"/>
                    </a:solidFill>
                  </a:rPr>
                  <a:t>Magnets are closed</a:t>
                </a:r>
              </a:p>
            </p:txBody>
          </p:sp>
          <p:cxnSp>
            <p:nvCxnSpPr>
              <p:cNvPr id="27" name="Straight Connector 26">
                <a:extLst>
                  <a:ext uri="{FF2B5EF4-FFF2-40B4-BE49-F238E27FC236}">
                    <a16:creationId xmlns:a16="http://schemas.microsoft.com/office/drawing/2014/main" id="{9814777D-BA6A-4295-A9C3-1490D564C00A}"/>
                  </a:ext>
                </a:extLst>
              </p:cNvPr>
              <p:cNvCxnSpPr/>
              <p:nvPr/>
            </p:nvCxnSpPr>
            <p:spPr>
              <a:xfrm>
                <a:off x="6756452" y="3742985"/>
                <a:ext cx="0" cy="393031"/>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cxnSp>
          <p:nvCxnSpPr>
            <p:cNvPr id="28" name="Straight Connector 27">
              <a:extLst>
                <a:ext uri="{FF2B5EF4-FFF2-40B4-BE49-F238E27FC236}">
                  <a16:creationId xmlns:a16="http://schemas.microsoft.com/office/drawing/2014/main" id="{567D0CEF-35BB-4382-A323-D5ECBD8BC380}"/>
                </a:ext>
              </a:extLst>
            </p:cNvPr>
            <p:cNvCxnSpPr/>
            <p:nvPr/>
          </p:nvCxnSpPr>
          <p:spPr>
            <a:xfrm>
              <a:off x="5951753" y="4251184"/>
              <a:ext cx="0" cy="540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502327D1-1E55-4DFC-8F42-0CBE228AA167}"/>
                </a:ext>
              </a:extLst>
            </p:cNvPr>
            <p:cNvCxnSpPr/>
            <p:nvPr/>
          </p:nvCxnSpPr>
          <p:spPr>
            <a:xfrm>
              <a:off x="810348" y="5301768"/>
              <a:ext cx="6826569"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D3ABAB38-977D-4B96-9FCB-BB1B5BE044A5}"/>
                </a:ext>
              </a:extLst>
            </p:cNvPr>
            <p:cNvGrpSpPr/>
            <p:nvPr/>
          </p:nvGrpSpPr>
          <p:grpSpPr>
            <a:xfrm>
              <a:off x="7605889" y="5121851"/>
              <a:ext cx="74083" cy="359833"/>
              <a:chOff x="8212667" y="5137244"/>
              <a:chExt cx="88900" cy="431800"/>
            </a:xfrm>
          </p:grpSpPr>
          <p:cxnSp>
            <p:nvCxnSpPr>
              <p:cNvPr id="31" name="Straight Connector 30">
                <a:extLst>
                  <a:ext uri="{FF2B5EF4-FFF2-40B4-BE49-F238E27FC236}">
                    <a16:creationId xmlns:a16="http://schemas.microsoft.com/office/drawing/2014/main" id="{12B5B638-1916-4502-B7D0-4F0E0808898A}"/>
                  </a:ext>
                </a:extLst>
              </p:cNvPr>
              <p:cNvCxnSpPr/>
              <p:nvPr/>
            </p:nvCxnSpPr>
            <p:spPr>
              <a:xfrm flipH="1">
                <a:off x="8212667" y="5287433"/>
                <a:ext cx="88900" cy="135467"/>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135CEA7D-2AF9-4FC2-BC14-8A9A837B116B}"/>
                  </a:ext>
                </a:extLst>
              </p:cNvPr>
              <p:cNvCxnSpPr/>
              <p:nvPr/>
            </p:nvCxnSpPr>
            <p:spPr>
              <a:xfrm>
                <a:off x="8257117" y="5137244"/>
                <a:ext cx="0" cy="4318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7145100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93E3C-A1DC-4529-BA2E-AD12E99F16AD}"/>
              </a:ext>
            </a:extLst>
          </p:cNvPr>
          <p:cNvSpPr>
            <a:spLocks noGrp="1"/>
          </p:cNvSpPr>
          <p:nvPr>
            <p:ph type="title"/>
          </p:nvPr>
        </p:nvSpPr>
        <p:spPr/>
        <p:txBody>
          <a:bodyPr/>
          <a:lstStyle/>
          <a:p>
            <a:r>
              <a:rPr lang="en-US" dirty="0"/>
              <a:t>Summary of High tolerance Magnet ESRF01 assembly errors</a:t>
            </a:r>
            <a:endParaRPr lang="en-GB" dirty="0"/>
          </a:p>
        </p:txBody>
      </p:sp>
      <p:sp>
        <p:nvSpPr>
          <p:cNvPr id="3" name="Footer Placeholder 2">
            <a:extLst>
              <a:ext uri="{FF2B5EF4-FFF2-40B4-BE49-F238E27FC236}">
                <a16:creationId xmlns:a16="http://schemas.microsoft.com/office/drawing/2014/main" id="{D489FF10-FB64-47D8-B8ED-5A1F03AB603A}"/>
              </a:ext>
            </a:extLst>
          </p:cNvPr>
          <p:cNvSpPr>
            <a:spLocks noGrp="1"/>
          </p:cNvSpPr>
          <p:nvPr>
            <p:ph type="ftr" sz="quarter" idx="12"/>
          </p:nvPr>
        </p:nvSpPr>
        <p:spPr/>
        <p:txBody>
          <a:bodyPr/>
          <a:lstStyle/>
          <a:p>
            <a:r>
              <a:rPr lang="en-US"/>
              <a:t>Alignment for the ESRF Extremely Brilliant Source, IWAA2022</a:t>
            </a:r>
            <a:endParaRPr lang="en-GB" dirty="0"/>
          </a:p>
        </p:txBody>
      </p:sp>
      <p:grpSp>
        <p:nvGrpSpPr>
          <p:cNvPr id="15" name="Group 14">
            <a:extLst>
              <a:ext uri="{FF2B5EF4-FFF2-40B4-BE49-F238E27FC236}">
                <a16:creationId xmlns:a16="http://schemas.microsoft.com/office/drawing/2014/main" id="{513E8291-80D4-4101-B721-662E87F504B8}"/>
              </a:ext>
            </a:extLst>
          </p:cNvPr>
          <p:cNvGrpSpPr/>
          <p:nvPr/>
        </p:nvGrpSpPr>
        <p:grpSpPr>
          <a:xfrm>
            <a:off x="297862" y="1168532"/>
            <a:ext cx="8666138" cy="4543810"/>
            <a:chOff x="297862" y="1168532"/>
            <a:chExt cx="8666138" cy="4543810"/>
          </a:xfrm>
        </p:grpSpPr>
        <p:grpSp>
          <p:nvGrpSpPr>
            <p:cNvPr id="7" name="Group 6">
              <a:extLst>
                <a:ext uri="{FF2B5EF4-FFF2-40B4-BE49-F238E27FC236}">
                  <a16:creationId xmlns:a16="http://schemas.microsoft.com/office/drawing/2014/main" id="{D1BB13DE-DA50-4B0B-A402-3C3A2F1D7CA5}"/>
                </a:ext>
              </a:extLst>
            </p:cNvPr>
            <p:cNvGrpSpPr/>
            <p:nvPr/>
          </p:nvGrpSpPr>
          <p:grpSpPr>
            <a:xfrm>
              <a:off x="1725488" y="5366866"/>
              <a:ext cx="5536612" cy="345476"/>
              <a:chOff x="1725488" y="5305307"/>
              <a:chExt cx="5536612" cy="345476"/>
            </a:xfrm>
          </p:grpSpPr>
          <p:sp>
            <p:nvSpPr>
              <p:cNvPr id="8" name="TextBox 7">
                <a:extLst>
                  <a:ext uri="{FF2B5EF4-FFF2-40B4-BE49-F238E27FC236}">
                    <a16:creationId xmlns:a16="http://schemas.microsoft.com/office/drawing/2014/main" id="{B9138115-1EEF-4A12-847B-06B10C4DD20B}"/>
                  </a:ext>
                </a:extLst>
              </p:cNvPr>
              <p:cNvSpPr txBox="1"/>
              <p:nvPr/>
            </p:nvSpPr>
            <p:spPr>
              <a:xfrm>
                <a:off x="1725488" y="5312229"/>
                <a:ext cx="1316386" cy="338554"/>
              </a:xfrm>
              <a:prstGeom prst="rect">
                <a:avLst/>
              </a:prstGeom>
              <a:noFill/>
            </p:spPr>
            <p:txBody>
              <a:bodyPr wrap="none" rtlCol="0">
                <a:spAutoFit/>
              </a:bodyPr>
              <a:lstStyle/>
              <a:p>
                <a:r>
                  <a:rPr lang="en-US" sz="1600" dirty="0">
                    <a:solidFill>
                      <a:schemeClr val="accent6"/>
                    </a:solidFill>
                  </a:rPr>
                  <a:t>SD</a:t>
                </a:r>
                <a:r>
                  <a:rPr lang="en-US" sz="1600" baseline="-25000" dirty="0">
                    <a:solidFill>
                      <a:schemeClr val="accent6"/>
                    </a:solidFill>
                  </a:rPr>
                  <a:t>R</a:t>
                </a:r>
                <a:r>
                  <a:rPr lang="en-US" sz="1600" dirty="0">
                    <a:solidFill>
                      <a:schemeClr val="accent6"/>
                    </a:solidFill>
                  </a:rPr>
                  <a:t> =14 um</a:t>
                </a:r>
                <a:endParaRPr lang="en-GB" sz="1600" dirty="0">
                  <a:solidFill>
                    <a:schemeClr val="accent6"/>
                  </a:solidFill>
                </a:endParaRPr>
              </a:p>
            </p:txBody>
          </p:sp>
          <p:sp>
            <p:nvSpPr>
              <p:cNvPr id="9" name="TextBox 8">
                <a:extLst>
                  <a:ext uri="{FF2B5EF4-FFF2-40B4-BE49-F238E27FC236}">
                    <a16:creationId xmlns:a16="http://schemas.microsoft.com/office/drawing/2014/main" id="{F8AAFC67-DCDE-41D4-B383-C2FEC7AEDF10}"/>
                  </a:ext>
                </a:extLst>
              </p:cNvPr>
              <p:cNvSpPr txBox="1"/>
              <p:nvPr/>
            </p:nvSpPr>
            <p:spPr>
              <a:xfrm>
                <a:off x="5976171" y="5305307"/>
                <a:ext cx="1285929" cy="338554"/>
              </a:xfrm>
              <a:prstGeom prst="rect">
                <a:avLst/>
              </a:prstGeom>
              <a:noFill/>
            </p:spPr>
            <p:txBody>
              <a:bodyPr wrap="none" rtlCol="0">
                <a:spAutoFit/>
              </a:bodyPr>
              <a:lstStyle/>
              <a:p>
                <a:r>
                  <a:rPr lang="en-US" sz="1600" dirty="0" err="1">
                    <a:solidFill>
                      <a:schemeClr val="accent6"/>
                    </a:solidFill>
                  </a:rPr>
                  <a:t>SD</a:t>
                </a:r>
                <a:r>
                  <a:rPr lang="en-US" sz="1600" baseline="-25000" dirty="0" err="1">
                    <a:solidFill>
                      <a:schemeClr val="accent6"/>
                    </a:solidFill>
                  </a:rPr>
                  <a:t>z</a:t>
                </a:r>
                <a:r>
                  <a:rPr lang="en-US" sz="1600" dirty="0">
                    <a:solidFill>
                      <a:schemeClr val="accent6"/>
                    </a:solidFill>
                  </a:rPr>
                  <a:t> =17 um</a:t>
                </a:r>
                <a:endParaRPr lang="en-GB" sz="1600" dirty="0">
                  <a:solidFill>
                    <a:schemeClr val="accent6"/>
                  </a:solidFill>
                </a:endParaRPr>
              </a:p>
            </p:txBody>
          </p:sp>
        </p:grpSp>
        <p:sp>
          <p:nvSpPr>
            <p:cNvPr id="10" name="TextBox 9">
              <a:extLst>
                <a:ext uri="{FF2B5EF4-FFF2-40B4-BE49-F238E27FC236}">
                  <a16:creationId xmlns:a16="http://schemas.microsoft.com/office/drawing/2014/main" id="{734FD599-4D45-40CB-8F4A-12004722BBC1}"/>
                </a:ext>
              </a:extLst>
            </p:cNvPr>
            <p:cNvSpPr txBox="1"/>
            <p:nvPr/>
          </p:nvSpPr>
          <p:spPr>
            <a:xfrm>
              <a:off x="297862" y="1168532"/>
              <a:ext cx="8666138" cy="584775"/>
            </a:xfrm>
            <a:prstGeom prst="rect">
              <a:avLst/>
            </a:prstGeom>
            <a:noFill/>
          </p:spPr>
          <p:txBody>
            <a:bodyPr wrap="square" rtlCol="0">
              <a:spAutoFit/>
            </a:bodyPr>
            <a:lstStyle/>
            <a:p>
              <a:r>
                <a:rPr lang="en-US" sz="1600" dirty="0">
                  <a:solidFill>
                    <a:schemeClr val="accent6"/>
                  </a:solidFill>
                </a:rPr>
                <a:t>Summary statistics for the assembly of the </a:t>
              </a:r>
              <a:r>
                <a:rPr lang="en-US" sz="1600" dirty="0" err="1">
                  <a:solidFill>
                    <a:schemeClr val="accent6"/>
                  </a:solidFill>
                </a:rPr>
                <a:t>Octupole</a:t>
              </a:r>
              <a:r>
                <a:rPr lang="en-US" sz="1600" dirty="0">
                  <a:solidFill>
                    <a:schemeClr val="accent6"/>
                  </a:solidFill>
                </a:rPr>
                <a:t>, Quadrupole, </a:t>
              </a:r>
              <a:r>
                <a:rPr lang="en-US" sz="1600" dirty="0" err="1">
                  <a:solidFill>
                    <a:schemeClr val="accent6"/>
                  </a:solidFill>
                </a:rPr>
                <a:t>Sextupole</a:t>
              </a:r>
              <a:r>
                <a:rPr lang="en-US" sz="1600" dirty="0">
                  <a:solidFill>
                    <a:schemeClr val="accent6"/>
                  </a:solidFill>
                </a:rPr>
                <a:t> and DQ magnets on the girders at ESRF 01…</a:t>
              </a:r>
              <a:endParaRPr lang="en-GB" sz="1600" dirty="0">
                <a:solidFill>
                  <a:schemeClr val="accent6"/>
                </a:solidFill>
              </a:endParaRPr>
            </a:p>
          </p:txBody>
        </p:sp>
      </p:grpSp>
      <p:pic>
        <p:nvPicPr>
          <p:cNvPr id="6" name="Picture 5">
            <a:extLst>
              <a:ext uri="{FF2B5EF4-FFF2-40B4-BE49-F238E27FC236}">
                <a16:creationId xmlns:a16="http://schemas.microsoft.com/office/drawing/2014/main" id="{524538C6-B333-4D55-8FFE-AA3EC04CEE4B}"/>
              </a:ext>
            </a:extLst>
          </p:cNvPr>
          <p:cNvPicPr>
            <a:picLocks noChangeAspect="1"/>
          </p:cNvPicPr>
          <p:nvPr/>
        </p:nvPicPr>
        <p:blipFill>
          <a:blip r:embed="rId2"/>
          <a:stretch>
            <a:fillRect/>
          </a:stretch>
        </p:blipFill>
        <p:spPr>
          <a:xfrm>
            <a:off x="4492801" y="2028876"/>
            <a:ext cx="4514400" cy="3385800"/>
          </a:xfrm>
          <a:prstGeom prst="rect">
            <a:avLst/>
          </a:prstGeom>
        </p:spPr>
      </p:pic>
      <p:pic>
        <p:nvPicPr>
          <p:cNvPr id="11" name="Picture 10">
            <a:extLst>
              <a:ext uri="{FF2B5EF4-FFF2-40B4-BE49-F238E27FC236}">
                <a16:creationId xmlns:a16="http://schemas.microsoft.com/office/drawing/2014/main" id="{6756AF0B-EAB4-433D-9B41-9C6469C719B4}"/>
              </a:ext>
            </a:extLst>
          </p:cNvPr>
          <p:cNvPicPr>
            <a:picLocks noChangeAspect="1"/>
          </p:cNvPicPr>
          <p:nvPr/>
        </p:nvPicPr>
        <p:blipFill>
          <a:blip r:embed="rId3"/>
          <a:stretch>
            <a:fillRect/>
          </a:stretch>
        </p:blipFill>
        <p:spPr>
          <a:xfrm>
            <a:off x="0" y="2028876"/>
            <a:ext cx="4514400" cy="3385800"/>
          </a:xfrm>
          <a:prstGeom prst="rect">
            <a:avLst/>
          </a:prstGeom>
        </p:spPr>
      </p:pic>
    </p:spTree>
    <p:extLst>
      <p:ext uri="{BB962C8B-B14F-4D97-AF65-F5344CB8AC3E}">
        <p14:creationId xmlns:p14="http://schemas.microsoft.com/office/powerpoint/2010/main" val="41590690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13927-B146-448A-84D3-F9D5E4F4C2A3}"/>
              </a:ext>
            </a:extLst>
          </p:cNvPr>
          <p:cNvSpPr>
            <a:spLocks noGrp="1"/>
          </p:cNvSpPr>
          <p:nvPr>
            <p:ph type="title"/>
          </p:nvPr>
        </p:nvSpPr>
        <p:spPr/>
        <p:txBody>
          <a:bodyPr/>
          <a:lstStyle/>
          <a:p>
            <a:r>
              <a:rPr lang="en-US" dirty="0"/>
              <a:t>Girder alignment uncertainty</a:t>
            </a:r>
            <a:endParaRPr lang="en-GB" dirty="0"/>
          </a:p>
        </p:txBody>
      </p:sp>
      <p:sp>
        <p:nvSpPr>
          <p:cNvPr id="3" name="Footer Placeholder 2">
            <a:extLst>
              <a:ext uri="{FF2B5EF4-FFF2-40B4-BE49-F238E27FC236}">
                <a16:creationId xmlns:a16="http://schemas.microsoft.com/office/drawing/2014/main" id="{1AF1BF19-32F1-4DB6-AA18-2AC3E0FAAE9C}"/>
              </a:ext>
            </a:extLst>
          </p:cNvPr>
          <p:cNvSpPr>
            <a:spLocks noGrp="1"/>
          </p:cNvSpPr>
          <p:nvPr>
            <p:ph type="ftr" sz="quarter" idx="12"/>
          </p:nvPr>
        </p:nvSpPr>
        <p:spPr/>
        <p:txBody>
          <a:bodyPr/>
          <a:lstStyle/>
          <a:p>
            <a:r>
              <a:rPr lang="en-US"/>
              <a:t>Alignment for the ESRF Extremely Brilliant Source, IWAA2022</a:t>
            </a:r>
            <a:endParaRPr lang="en-GB" dirty="0"/>
          </a:p>
        </p:txBody>
      </p:sp>
      <p:pic>
        <p:nvPicPr>
          <p:cNvPr id="4" name="Picture 3">
            <a:extLst>
              <a:ext uri="{FF2B5EF4-FFF2-40B4-BE49-F238E27FC236}">
                <a16:creationId xmlns:a16="http://schemas.microsoft.com/office/drawing/2014/main" id="{78A0F4CD-29D3-45F3-A054-3B7DA2FA63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12282" y="747360"/>
            <a:ext cx="3790368" cy="2880000"/>
          </a:xfrm>
          <a:prstGeom prst="rect">
            <a:avLst/>
          </a:prstGeom>
        </p:spPr>
      </p:pic>
      <p:pic>
        <p:nvPicPr>
          <p:cNvPr id="5" name="Picture 4">
            <a:extLst>
              <a:ext uri="{FF2B5EF4-FFF2-40B4-BE49-F238E27FC236}">
                <a16:creationId xmlns:a16="http://schemas.microsoft.com/office/drawing/2014/main" id="{BE241D34-61C1-4F33-A111-8591D18AD585}"/>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12133" y="747364"/>
            <a:ext cx="3204000" cy="3874393"/>
          </a:xfrm>
          <a:prstGeom prst="rect">
            <a:avLst/>
          </a:prstGeom>
        </p:spPr>
      </p:pic>
      <p:graphicFrame>
        <p:nvGraphicFramePr>
          <p:cNvPr id="6" name="Content Placeholder 5">
            <a:extLst>
              <a:ext uri="{FF2B5EF4-FFF2-40B4-BE49-F238E27FC236}">
                <a16:creationId xmlns:a16="http://schemas.microsoft.com/office/drawing/2014/main" id="{6A73C220-E12A-4D0D-B320-BD5C39841917}"/>
              </a:ext>
            </a:extLst>
          </p:cNvPr>
          <p:cNvGraphicFramePr>
            <a:graphicFrameLocks/>
          </p:cNvGraphicFramePr>
          <p:nvPr>
            <p:extLst>
              <p:ext uri="{D42A27DB-BD31-4B8C-83A1-F6EECF244321}">
                <p14:modId xmlns:p14="http://schemas.microsoft.com/office/powerpoint/2010/main" val="3111461138"/>
              </p:ext>
            </p:extLst>
          </p:nvPr>
        </p:nvGraphicFramePr>
        <p:xfrm>
          <a:off x="3848583" y="3813290"/>
          <a:ext cx="4532366" cy="1874658"/>
        </p:xfrm>
        <a:graphic>
          <a:graphicData uri="http://schemas.openxmlformats.org/drawingml/2006/table">
            <a:tbl>
              <a:tblPr>
                <a:tableStyleId>{5C22544A-7EE6-4342-B048-85BDC9FD1C3A}</a:tableStyleId>
              </a:tblPr>
              <a:tblGrid>
                <a:gridCol w="2074389">
                  <a:extLst>
                    <a:ext uri="{9D8B030D-6E8A-4147-A177-3AD203B41FA5}">
                      <a16:colId xmlns:a16="http://schemas.microsoft.com/office/drawing/2014/main" val="20000"/>
                    </a:ext>
                  </a:extLst>
                </a:gridCol>
                <a:gridCol w="610258">
                  <a:extLst>
                    <a:ext uri="{9D8B030D-6E8A-4147-A177-3AD203B41FA5}">
                      <a16:colId xmlns:a16="http://schemas.microsoft.com/office/drawing/2014/main" val="20001"/>
                    </a:ext>
                  </a:extLst>
                </a:gridCol>
                <a:gridCol w="592784">
                  <a:extLst>
                    <a:ext uri="{9D8B030D-6E8A-4147-A177-3AD203B41FA5}">
                      <a16:colId xmlns:a16="http://schemas.microsoft.com/office/drawing/2014/main" val="20002"/>
                    </a:ext>
                  </a:extLst>
                </a:gridCol>
                <a:gridCol w="611702">
                  <a:extLst>
                    <a:ext uri="{9D8B030D-6E8A-4147-A177-3AD203B41FA5}">
                      <a16:colId xmlns:a16="http://schemas.microsoft.com/office/drawing/2014/main" val="20003"/>
                    </a:ext>
                  </a:extLst>
                </a:gridCol>
                <a:gridCol w="643233">
                  <a:extLst>
                    <a:ext uri="{9D8B030D-6E8A-4147-A177-3AD203B41FA5}">
                      <a16:colId xmlns:a16="http://schemas.microsoft.com/office/drawing/2014/main" val="158352151"/>
                    </a:ext>
                  </a:extLst>
                </a:gridCol>
              </a:tblGrid>
              <a:tr h="363538">
                <a:tc>
                  <a:txBody>
                    <a:bodyPr/>
                    <a:lstStyle/>
                    <a:p>
                      <a:pPr algn="l" fontAlgn="b"/>
                      <a:endParaRPr lang="en-GB" sz="1200" b="0" i="0" u="none" strike="noStrike" dirty="0">
                        <a:solidFill>
                          <a:schemeClr val="bg1"/>
                        </a:solidFill>
                        <a:effectLst/>
                        <a:latin typeface="+mn-lt"/>
                      </a:endParaRPr>
                    </a:p>
                  </a:txBody>
                  <a:tcPr marL="7938" marR="7938" marT="7938" marB="0" anchor="b">
                    <a:solidFill>
                      <a:srgbClr val="00206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U(L)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[μ</a:t>
                      </a:r>
                      <a:r>
                        <a:rPr kumimoji="0" lang="en-GB"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m]</a:t>
                      </a:r>
                    </a:p>
                  </a:txBody>
                  <a:tcPr marL="7938" marR="7938" marT="7938" marB="0" anchor="b">
                    <a:solidFill>
                      <a:srgbClr val="00206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U(R)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[μ</a:t>
                      </a:r>
                      <a:r>
                        <a:rPr kumimoji="0" lang="en-GB"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m]</a:t>
                      </a:r>
                    </a:p>
                  </a:txBody>
                  <a:tcPr marL="7938" marR="7938" marT="7938" marB="0" anchor="b">
                    <a:solidFill>
                      <a:srgbClr val="00206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U(Z) </a:t>
                      </a:r>
                      <a:r>
                        <a:rPr kumimoji="0" lang="en-US" sz="1400" b="1" i="0" u="none" strike="noStrike" kern="1200" cap="none" spc="0" normalizeH="0" baseline="3000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[μ</a:t>
                      </a:r>
                      <a:r>
                        <a:rPr kumimoji="0" lang="en-GB"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m]</a:t>
                      </a:r>
                    </a:p>
                  </a:txBody>
                  <a:tcPr marL="7938" marR="7938" marT="7938" marB="0" anchor="b">
                    <a:solidFill>
                      <a:srgbClr val="00206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U(Z) </a:t>
                      </a:r>
                      <a:r>
                        <a:rPr kumimoji="0" lang="en-US" sz="1400" b="1" i="0" u="none" strike="noStrike" kern="1200" cap="none" spc="0" normalizeH="0" baseline="3000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2)</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[μ</a:t>
                      </a:r>
                      <a:r>
                        <a:rPr kumimoji="0" lang="en-GB"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m]</a:t>
                      </a:r>
                    </a:p>
                  </a:txBody>
                  <a:tcPr marL="7938" marR="7938" marT="7938" marB="0" anchor="b">
                    <a:solidFill>
                      <a:srgbClr val="002060"/>
                    </a:solidFill>
                  </a:tcPr>
                </a:tc>
                <a:extLst>
                  <a:ext uri="{0D108BD9-81ED-4DB2-BD59-A6C34878D82A}">
                    <a16:rowId xmlns:a16="http://schemas.microsoft.com/office/drawing/2014/main" val="10000"/>
                  </a:ext>
                </a:extLst>
              </a:tr>
              <a:tr h="240000">
                <a:tc>
                  <a:txBody>
                    <a:bodyPr/>
                    <a:lstStyle/>
                    <a:p>
                      <a:pPr algn="l" fontAlgn="b"/>
                      <a:r>
                        <a:rPr lang="en-GB" sz="1200" u="none" strike="noStrike" dirty="0">
                          <a:solidFill>
                            <a:schemeClr val="bg1"/>
                          </a:solidFill>
                          <a:effectLst/>
                          <a:latin typeface="+mn-lt"/>
                        </a:rPr>
                        <a:t>Measurements</a:t>
                      </a:r>
                      <a:endParaRPr lang="en-GB" sz="1200" b="0" i="0" u="none" strike="noStrike" dirty="0">
                        <a:solidFill>
                          <a:schemeClr val="bg1"/>
                        </a:solidFill>
                        <a:effectLst/>
                        <a:latin typeface="+mn-lt"/>
                      </a:endParaRPr>
                    </a:p>
                  </a:txBody>
                  <a:tcPr marL="7938" marR="7938" marT="7938" marB="0" anchor="ctr">
                    <a:solidFill>
                      <a:srgbClr val="002060"/>
                    </a:solidFill>
                  </a:tcPr>
                </a:tc>
                <a:tc>
                  <a:txBody>
                    <a:bodyPr/>
                    <a:lstStyle/>
                    <a:p>
                      <a:pPr algn="ctr" fontAlgn="b"/>
                      <a:r>
                        <a:rPr lang="en-GB" sz="1200" u="none" strike="noStrike" dirty="0">
                          <a:effectLst/>
                          <a:latin typeface="+mn-lt"/>
                        </a:rPr>
                        <a:t>6</a:t>
                      </a:r>
                      <a:endParaRPr lang="en-GB" sz="1200" b="0" i="0" u="none" strike="noStrike" dirty="0">
                        <a:solidFill>
                          <a:srgbClr val="000000"/>
                        </a:solidFill>
                        <a:effectLst/>
                        <a:latin typeface="+mn-lt"/>
                      </a:endParaRPr>
                    </a:p>
                  </a:txBody>
                  <a:tcPr marL="7938" marR="7938" marT="7938" marB="0" anchor="ctr"/>
                </a:tc>
                <a:tc>
                  <a:txBody>
                    <a:bodyPr/>
                    <a:lstStyle/>
                    <a:p>
                      <a:pPr algn="ctr" fontAlgn="b"/>
                      <a:r>
                        <a:rPr lang="en-GB" sz="1200" u="none" strike="noStrike" dirty="0">
                          <a:effectLst/>
                          <a:latin typeface="+mn-lt"/>
                        </a:rPr>
                        <a:t>7</a:t>
                      </a:r>
                      <a:endParaRPr lang="en-GB" sz="1200" b="0" i="0" u="none" strike="noStrike" dirty="0">
                        <a:solidFill>
                          <a:srgbClr val="000000"/>
                        </a:solidFill>
                        <a:effectLst/>
                        <a:latin typeface="+mn-lt"/>
                      </a:endParaRPr>
                    </a:p>
                  </a:txBody>
                  <a:tcPr marL="7938" marR="7938" marT="7938" marB="0" anchor="ctr"/>
                </a:tc>
                <a:tc>
                  <a:txBody>
                    <a:bodyPr/>
                    <a:lstStyle/>
                    <a:p>
                      <a:pPr algn="ctr" fontAlgn="b"/>
                      <a:r>
                        <a:rPr lang="en-GB" sz="1200" u="none" strike="noStrike" dirty="0">
                          <a:effectLst/>
                          <a:latin typeface="+mn-lt"/>
                        </a:rPr>
                        <a:t>6</a:t>
                      </a:r>
                      <a:endParaRPr lang="en-GB" sz="1200" b="0" i="0" u="none" strike="noStrike" dirty="0">
                        <a:solidFill>
                          <a:srgbClr val="000000"/>
                        </a:solidFill>
                        <a:effectLst/>
                        <a:latin typeface="+mn-lt"/>
                      </a:endParaRPr>
                    </a:p>
                  </a:txBody>
                  <a:tcPr marL="7938" marR="7938" marT="7938" marB="0" anchor="ctr"/>
                </a:tc>
                <a:tc>
                  <a:txBody>
                    <a:bodyPr/>
                    <a:lstStyle/>
                    <a:p>
                      <a:pPr algn="ctr" fontAlgn="b"/>
                      <a:r>
                        <a:rPr lang="en-GB" sz="1200" u="none" strike="noStrike" dirty="0">
                          <a:effectLst/>
                          <a:latin typeface="+mn-lt"/>
                        </a:rPr>
                        <a:t>6</a:t>
                      </a:r>
                      <a:endParaRPr lang="en-GB" sz="1200" b="0" i="0" u="none" strike="noStrike" dirty="0">
                        <a:solidFill>
                          <a:srgbClr val="000000"/>
                        </a:solidFill>
                        <a:effectLst/>
                        <a:latin typeface="+mn-lt"/>
                      </a:endParaRPr>
                    </a:p>
                  </a:txBody>
                  <a:tcPr marL="7938" marR="7938" marT="7938" marB="0" anchor="ctr"/>
                </a:tc>
                <a:extLst>
                  <a:ext uri="{0D108BD9-81ED-4DB2-BD59-A6C34878D82A}">
                    <a16:rowId xmlns:a16="http://schemas.microsoft.com/office/drawing/2014/main" val="10001"/>
                  </a:ext>
                </a:extLst>
              </a:tr>
              <a:tr h="240000">
                <a:tc>
                  <a:txBody>
                    <a:bodyPr/>
                    <a:lstStyle/>
                    <a:p>
                      <a:pPr algn="l" fontAlgn="b"/>
                      <a:r>
                        <a:rPr lang="en-GB" sz="1200" u="none" strike="noStrike" dirty="0">
                          <a:solidFill>
                            <a:schemeClr val="bg1"/>
                          </a:solidFill>
                          <a:effectLst/>
                          <a:latin typeface="+mn-lt"/>
                        </a:rPr>
                        <a:t>Difference to nominal</a:t>
                      </a:r>
                      <a:endParaRPr lang="en-GB" sz="1200" b="0" i="0" u="none" strike="noStrike" dirty="0">
                        <a:solidFill>
                          <a:schemeClr val="bg1"/>
                        </a:solidFill>
                        <a:effectLst/>
                        <a:latin typeface="+mn-lt"/>
                      </a:endParaRPr>
                    </a:p>
                  </a:txBody>
                  <a:tcPr marL="7938" marR="7938" marT="7938" marB="0" anchor="ctr">
                    <a:solidFill>
                      <a:srgbClr val="002060"/>
                    </a:solidFill>
                  </a:tcPr>
                </a:tc>
                <a:tc>
                  <a:txBody>
                    <a:bodyPr/>
                    <a:lstStyle/>
                    <a:p>
                      <a:pPr algn="ctr" fontAlgn="b"/>
                      <a:r>
                        <a:rPr lang="en-GB" sz="1200" u="none" strike="noStrike" dirty="0">
                          <a:effectLst/>
                          <a:latin typeface="+mn-lt"/>
                        </a:rPr>
                        <a:t>126</a:t>
                      </a:r>
                      <a:endParaRPr lang="en-GB" sz="1200" b="0" i="0" u="none" strike="noStrike" dirty="0">
                        <a:solidFill>
                          <a:srgbClr val="000000"/>
                        </a:solidFill>
                        <a:effectLst/>
                        <a:latin typeface="+mn-lt"/>
                      </a:endParaRPr>
                    </a:p>
                  </a:txBody>
                  <a:tcPr marL="7938" marR="7938" marT="7938" marB="0" anchor="ctr"/>
                </a:tc>
                <a:tc>
                  <a:txBody>
                    <a:bodyPr/>
                    <a:lstStyle/>
                    <a:p>
                      <a:pPr algn="ctr" fontAlgn="b"/>
                      <a:r>
                        <a:rPr lang="en-GB" sz="1200" u="none" strike="noStrike" dirty="0">
                          <a:effectLst/>
                          <a:latin typeface="+mn-lt"/>
                        </a:rPr>
                        <a:t>24</a:t>
                      </a:r>
                      <a:endParaRPr lang="en-GB" sz="1200" b="0" i="0" u="none" strike="noStrike" dirty="0">
                        <a:solidFill>
                          <a:srgbClr val="000000"/>
                        </a:solidFill>
                        <a:effectLst/>
                        <a:latin typeface="+mn-lt"/>
                      </a:endParaRPr>
                    </a:p>
                  </a:txBody>
                  <a:tcPr marL="7938" marR="7938" marT="7938" marB="0" anchor="ctr"/>
                </a:tc>
                <a:tc>
                  <a:txBody>
                    <a:bodyPr/>
                    <a:lstStyle/>
                    <a:p>
                      <a:pPr algn="ctr" fontAlgn="b"/>
                      <a:r>
                        <a:rPr lang="en-GB" sz="1200" u="none" strike="noStrike" dirty="0">
                          <a:effectLst/>
                          <a:latin typeface="+mn-lt"/>
                        </a:rPr>
                        <a:t>25</a:t>
                      </a:r>
                      <a:endParaRPr lang="en-GB" sz="1200" b="0" i="0" u="none" strike="noStrike" dirty="0">
                        <a:solidFill>
                          <a:srgbClr val="000000"/>
                        </a:solidFill>
                        <a:effectLst/>
                        <a:latin typeface="+mn-lt"/>
                      </a:endParaRPr>
                    </a:p>
                  </a:txBody>
                  <a:tcPr marL="7938" marR="7938" marT="7938" marB="0" anchor="ctr"/>
                </a:tc>
                <a:tc>
                  <a:txBody>
                    <a:bodyPr/>
                    <a:lstStyle/>
                    <a:p>
                      <a:pPr algn="ctr" fontAlgn="b"/>
                      <a:r>
                        <a:rPr lang="en-GB" sz="1200" u="none" strike="noStrike" dirty="0">
                          <a:effectLst/>
                          <a:latin typeface="+mn-lt"/>
                        </a:rPr>
                        <a:t>25</a:t>
                      </a:r>
                      <a:endParaRPr lang="en-GB" sz="1200" b="0" i="0" u="none" strike="noStrike" dirty="0">
                        <a:solidFill>
                          <a:srgbClr val="000000"/>
                        </a:solidFill>
                        <a:effectLst/>
                        <a:latin typeface="+mn-lt"/>
                      </a:endParaRPr>
                    </a:p>
                  </a:txBody>
                  <a:tcPr marL="7938" marR="7938" marT="7938" marB="0" anchor="ctr"/>
                </a:tc>
                <a:extLst>
                  <a:ext uri="{0D108BD9-81ED-4DB2-BD59-A6C34878D82A}">
                    <a16:rowId xmlns:a16="http://schemas.microsoft.com/office/drawing/2014/main" val="10002"/>
                  </a:ext>
                </a:extLst>
              </a:tr>
              <a:tr h="240000">
                <a:tc>
                  <a:txBody>
                    <a:bodyPr/>
                    <a:lstStyle/>
                    <a:p>
                      <a:pPr algn="l" fontAlgn="b"/>
                      <a:r>
                        <a:rPr lang="en-GB" sz="1200" u="none" strike="noStrike" dirty="0">
                          <a:solidFill>
                            <a:schemeClr val="bg1"/>
                          </a:solidFill>
                          <a:effectLst/>
                          <a:latin typeface="+mn-lt"/>
                        </a:rPr>
                        <a:t>Overall uncertainty</a:t>
                      </a:r>
                      <a:endParaRPr lang="en-GB" sz="1200" b="0" i="0" u="none" strike="noStrike" dirty="0">
                        <a:solidFill>
                          <a:schemeClr val="bg1"/>
                        </a:solidFill>
                        <a:effectLst/>
                        <a:latin typeface="+mn-lt"/>
                      </a:endParaRPr>
                    </a:p>
                  </a:txBody>
                  <a:tcPr marL="7938" marR="7938" marT="7938" marB="0" anchor="ctr">
                    <a:solidFill>
                      <a:srgbClr val="002060"/>
                    </a:solidFill>
                  </a:tcPr>
                </a:tc>
                <a:tc>
                  <a:txBody>
                    <a:bodyPr/>
                    <a:lstStyle/>
                    <a:p>
                      <a:pPr algn="ctr" fontAlgn="b"/>
                      <a:endParaRPr lang="en-GB" sz="1200" b="0" i="0" u="none" strike="noStrike" dirty="0">
                        <a:solidFill>
                          <a:srgbClr val="000000"/>
                        </a:solidFill>
                        <a:effectLst/>
                        <a:latin typeface="+mn-lt"/>
                      </a:endParaRPr>
                    </a:p>
                  </a:txBody>
                  <a:tcPr marL="7938" marR="7938" marT="7938" marB="0" anchor="ctr"/>
                </a:tc>
                <a:tc>
                  <a:txBody>
                    <a:bodyPr/>
                    <a:lstStyle/>
                    <a:p>
                      <a:pPr algn="ctr" fontAlgn="b"/>
                      <a:r>
                        <a:rPr lang="en-GB" sz="1200" u="none" strike="noStrike" dirty="0">
                          <a:effectLst/>
                          <a:latin typeface="+mn-lt"/>
                        </a:rPr>
                        <a:t>14</a:t>
                      </a:r>
                      <a:endParaRPr lang="en-GB" sz="1200" b="0" i="0" u="none" strike="noStrike" dirty="0">
                        <a:solidFill>
                          <a:srgbClr val="000000"/>
                        </a:solidFill>
                        <a:effectLst/>
                        <a:latin typeface="+mn-lt"/>
                      </a:endParaRPr>
                    </a:p>
                  </a:txBody>
                  <a:tcPr marL="7938" marR="7938" marT="7938" marB="0" anchor="ctr"/>
                </a:tc>
                <a:tc>
                  <a:txBody>
                    <a:bodyPr/>
                    <a:lstStyle/>
                    <a:p>
                      <a:pPr algn="ctr" fontAlgn="b"/>
                      <a:r>
                        <a:rPr lang="en-GB" sz="1200" u="none" strike="noStrike" dirty="0">
                          <a:effectLst/>
                          <a:latin typeface="+mn-lt"/>
                        </a:rPr>
                        <a:t>17</a:t>
                      </a:r>
                      <a:endParaRPr lang="en-GB" sz="1200" b="0" i="0" u="none" strike="noStrike" dirty="0">
                        <a:solidFill>
                          <a:srgbClr val="000000"/>
                        </a:solidFill>
                        <a:effectLst/>
                        <a:latin typeface="+mn-lt"/>
                      </a:endParaRPr>
                    </a:p>
                  </a:txBody>
                  <a:tcPr marL="7938" marR="7938" marT="7938" marB="0" anchor="ctr"/>
                </a:tc>
                <a:tc>
                  <a:txBody>
                    <a:bodyPr/>
                    <a:lstStyle/>
                    <a:p>
                      <a:pPr algn="ctr" fontAlgn="b"/>
                      <a:r>
                        <a:rPr lang="en-GB" sz="1200" u="none" strike="noStrike" dirty="0">
                          <a:effectLst/>
                          <a:latin typeface="+mn-lt"/>
                        </a:rPr>
                        <a:t>17</a:t>
                      </a:r>
                      <a:endParaRPr lang="en-GB" sz="1200" b="0" i="0" u="none" strike="noStrike" dirty="0">
                        <a:solidFill>
                          <a:srgbClr val="000000"/>
                        </a:solidFill>
                        <a:effectLst/>
                        <a:latin typeface="+mn-lt"/>
                      </a:endParaRPr>
                    </a:p>
                  </a:txBody>
                  <a:tcPr marL="7938" marR="7938" marT="7938" marB="0" anchor="ctr"/>
                </a:tc>
                <a:extLst>
                  <a:ext uri="{0D108BD9-81ED-4DB2-BD59-A6C34878D82A}">
                    <a16:rowId xmlns:a16="http://schemas.microsoft.com/office/drawing/2014/main" val="10003"/>
                  </a:ext>
                </a:extLst>
              </a:tr>
              <a:tr h="240000">
                <a:tc>
                  <a:txBody>
                    <a:bodyPr/>
                    <a:lstStyle/>
                    <a:p>
                      <a:pPr algn="l" fontAlgn="b"/>
                      <a:r>
                        <a:rPr lang="en-GB" sz="1200" b="0" i="0" u="none" strike="noStrike" dirty="0">
                          <a:solidFill>
                            <a:schemeClr val="bg1"/>
                          </a:solidFill>
                          <a:effectLst/>
                          <a:latin typeface="+mn-lt"/>
                        </a:rPr>
                        <a:t>Magnet Opening/Closing</a:t>
                      </a:r>
                    </a:p>
                  </a:txBody>
                  <a:tcPr marL="7938" marR="7938" marT="7938" marB="0" anchor="ctr">
                    <a:solidFill>
                      <a:srgbClr val="002060"/>
                    </a:solidFill>
                  </a:tcPr>
                </a:tc>
                <a:tc>
                  <a:txBody>
                    <a:bodyPr/>
                    <a:lstStyle/>
                    <a:p>
                      <a:pPr algn="ctr" fontAlgn="b"/>
                      <a:r>
                        <a:rPr lang="en-US" sz="1200" b="0" i="0" u="none" strike="noStrike" dirty="0">
                          <a:solidFill>
                            <a:srgbClr val="000000"/>
                          </a:solidFill>
                          <a:effectLst/>
                          <a:latin typeface="+mn-lt"/>
                        </a:rPr>
                        <a:t>8</a:t>
                      </a:r>
                      <a:endParaRPr lang="en-GB" sz="1200" b="0" i="0" u="none" strike="noStrike" dirty="0">
                        <a:solidFill>
                          <a:srgbClr val="000000"/>
                        </a:solidFill>
                        <a:effectLst/>
                        <a:latin typeface="+mn-lt"/>
                      </a:endParaRPr>
                    </a:p>
                  </a:txBody>
                  <a:tcPr marL="7938" marR="7938" marT="7938" marB="0" anchor="ctr"/>
                </a:tc>
                <a:tc>
                  <a:txBody>
                    <a:bodyPr/>
                    <a:lstStyle/>
                    <a:p>
                      <a:pPr algn="ctr" fontAlgn="b"/>
                      <a:r>
                        <a:rPr lang="en-US" sz="1200" b="0" i="0" u="none" strike="noStrike" dirty="0">
                          <a:solidFill>
                            <a:srgbClr val="000000"/>
                          </a:solidFill>
                          <a:effectLst/>
                          <a:latin typeface="+mn-lt"/>
                        </a:rPr>
                        <a:t>5</a:t>
                      </a:r>
                      <a:endParaRPr lang="en-GB" sz="1200" b="0" i="0" u="none" strike="noStrike" dirty="0">
                        <a:solidFill>
                          <a:srgbClr val="000000"/>
                        </a:solidFill>
                        <a:effectLst/>
                        <a:latin typeface="+mn-lt"/>
                      </a:endParaRPr>
                    </a:p>
                  </a:txBody>
                  <a:tcPr marL="7938" marR="7938" marT="7938" marB="0" anchor="ctr"/>
                </a:tc>
                <a:tc>
                  <a:txBody>
                    <a:bodyPr/>
                    <a:lstStyle/>
                    <a:p>
                      <a:pPr algn="ctr" fontAlgn="b"/>
                      <a:r>
                        <a:rPr lang="en-US" sz="1200" b="0" i="0" u="none" strike="noStrike" dirty="0">
                          <a:solidFill>
                            <a:srgbClr val="000000"/>
                          </a:solidFill>
                          <a:effectLst/>
                          <a:latin typeface="+mn-lt"/>
                        </a:rPr>
                        <a:t>7</a:t>
                      </a:r>
                      <a:endParaRPr lang="en-GB" sz="1200" b="0" i="0" u="none" strike="noStrike" dirty="0">
                        <a:solidFill>
                          <a:srgbClr val="000000"/>
                        </a:solidFill>
                        <a:effectLst/>
                        <a:latin typeface="+mn-lt"/>
                      </a:endParaRPr>
                    </a:p>
                  </a:txBody>
                  <a:tcPr marL="7938" marR="7938" marT="7938" marB="0" anchor="ctr"/>
                </a:tc>
                <a:tc>
                  <a:txBody>
                    <a:bodyPr/>
                    <a:lstStyle/>
                    <a:p>
                      <a:pPr algn="ctr" fontAlgn="b"/>
                      <a:r>
                        <a:rPr lang="en-US" sz="1200" b="0" i="0" u="none" strike="noStrike" dirty="0">
                          <a:solidFill>
                            <a:srgbClr val="000000"/>
                          </a:solidFill>
                          <a:effectLst/>
                          <a:latin typeface="+mn-lt"/>
                        </a:rPr>
                        <a:t>7</a:t>
                      </a:r>
                      <a:endParaRPr lang="en-GB" sz="1200" b="0" i="0" u="none" strike="noStrike" dirty="0">
                        <a:solidFill>
                          <a:srgbClr val="000000"/>
                        </a:solidFill>
                        <a:effectLst/>
                        <a:latin typeface="+mn-lt"/>
                      </a:endParaRPr>
                    </a:p>
                  </a:txBody>
                  <a:tcPr marL="7938" marR="7938" marT="7938" marB="0" anchor="ctr"/>
                </a:tc>
                <a:extLst>
                  <a:ext uri="{0D108BD9-81ED-4DB2-BD59-A6C34878D82A}">
                    <a16:rowId xmlns:a16="http://schemas.microsoft.com/office/drawing/2014/main" val="2519924081"/>
                  </a:ext>
                </a:extLst>
              </a:tr>
              <a:tr h="240000">
                <a:tc>
                  <a:txBody>
                    <a:bodyPr/>
                    <a:lstStyle/>
                    <a:p>
                      <a:pPr algn="l" fontAlgn="b"/>
                      <a:r>
                        <a:rPr lang="en-US" sz="1200" b="0" i="0" u="none" strike="noStrike" dirty="0">
                          <a:solidFill>
                            <a:schemeClr val="bg1"/>
                          </a:solidFill>
                          <a:effectLst/>
                          <a:latin typeface="+mn-lt"/>
                        </a:rPr>
                        <a:t>Girder rectitude</a:t>
                      </a:r>
                      <a:endParaRPr lang="en-GB" sz="1200" b="0" i="0" u="none" strike="noStrike" dirty="0">
                        <a:solidFill>
                          <a:schemeClr val="bg1"/>
                        </a:solidFill>
                        <a:effectLst/>
                        <a:latin typeface="+mn-lt"/>
                      </a:endParaRPr>
                    </a:p>
                  </a:txBody>
                  <a:tcPr marL="7938" marR="7938" marT="7938" marB="0" anchor="ctr">
                    <a:solidFill>
                      <a:srgbClr val="002060"/>
                    </a:solidFill>
                  </a:tcPr>
                </a:tc>
                <a:tc>
                  <a:txBody>
                    <a:bodyPr/>
                    <a:lstStyle/>
                    <a:p>
                      <a:pPr algn="ctr" fontAlgn="b"/>
                      <a:endParaRPr lang="en-GB" sz="1200" b="0" i="0" u="none" strike="noStrike" dirty="0">
                        <a:solidFill>
                          <a:srgbClr val="000000"/>
                        </a:solidFill>
                        <a:effectLst/>
                        <a:latin typeface="+mn-lt"/>
                      </a:endParaRPr>
                    </a:p>
                  </a:txBody>
                  <a:tcPr marL="7938" marR="7938" marT="7938" marB="0" anchor="ctr"/>
                </a:tc>
                <a:tc>
                  <a:txBody>
                    <a:bodyPr/>
                    <a:lstStyle/>
                    <a:p>
                      <a:pPr algn="ctr" fontAlgn="b"/>
                      <a:endParaRPr lang="en-GB" sz="1200" b="0" i="0" u="none" strike="noStrike" dirty="0">
                        <a:solidFill>
                          <a:srgbClr val="000000"/>
                        </a:solidFill>
                        <a:effectLst/>
                        <a:latin typeface="+mn-lt"/>
                      </a:endParaRPr>
                    </a:p>
                  </a:txBody>
                  <a:tcPr marL="7938" marR="7938" marT="7938" marB="0" anchor="ctr"/>
                </a:tc>
                <a:tc>
                  <a:txBody>
                    <a:bodyPr/>
                    <a:lstStyle/>
                    <a:p>
                      <a:pPr algn="ctr" fontAlgn="b"/>
                      <a:endParaRPr lang="en-GB" sz="1200" b="0" i="0" u="none" strike="noStrike" dirty="0">
                        <a:solidFill>
                          <a:srgbClr val="000000"/>
                        </a:solidFill>
                        <a:effectLst/>
                        <a:latin typeface="+mn-lt"/>
                      </a:endParaRPr>
                    </a:p>
                  </a:txBody>
                  <a:tcPr marL="7938" marR="7938" marT="7938" marB="0" anchor="ctr"/>
                </a:tc>
                <a:tc>
                  <a:txBody>
                    <a:bodyPr/>
                    <a:lstStyle/>
                    <a:p>
                      <a:pPr algn="ctr" fontAlgn="b"/>
                      <a:r>
                        <a:rPr lang="en-US" sz="1200" b="0" i="0" u="none" strike="noStrike" dirty="0">
                          <a:solidFill>
                            <a:srgbClr val="000000"/>
                          </a:solidFill>
                          <a:effectLst/>
                          <a:latin typeface="+mn-lt"/>
                        </a:rPr>
                        <a:t>8</a:t>
                      </a:r>
                      <a:endParaRPr lang="en-GB" sz="1200" b="0" i="0" u="none" strike="noStrike" dirty="0">
                        <a:solidFill>
                          <a:srgbClr val="000000"/>
                        </a:solidFill>
                        <a:effectLst/>
                        <a:latin typeface="+mn-lt"/>
                      </a:endParaRPr>
                    </a:p>
                  </a:txBody>
                  <a:tcPr marL="7938" marR="7938" marT="7938" marB="0" anchor="ctr"/>
                </a:tc>
                <a:extLst>
                  <a:ext uri="{0D108BD9-81ED-4DB2-BD59-A6C34878D82A}">
                    <a16:rowId xmlns:a16="http://schemas.microsoft.com/office/drawing/2014/main" val="3760689729"/>
                  </a:ext>
                </a:extLst>
              </a:tr>
              <a:tr h="240000">
                <a:tc>
                  <a:txBody>
                    <a:bodyPr/>
                    <a:lstStyle/>
                    <a:p>
                      <a:pPr algn="l" fontAlgn="b"/>
                      <a:r>
                        <a:rPr lang="en-GB" sz="1200" b="1" u="none" strike="noStrike" dirty="0">
                          <a:solidFill>
                            <a:schemeClr val="bg1"/>
                          </a:solidFill>
                          <a:effectLst/>
                          <a:latin typeface="+mn-lt"/>
                        </a:rPr>
                        <a:t>Total</a:t>
                      </a:r>
                      <a:endParaRPr lang="en-GB" sz="1200" b="1" i="0" u="none" strike="noStrike" dirty="0">
                        <a:solidFill>
                          <a:schemeClr val="bg1"/>
                        </a:solidFill>
                        <a:effectLst/>
                        <a:latin typeface="+mn-lt"/>
                      </a:endParaRPr>
                    </a:p>
                  </a:txBody>
                  <a:tcPr marL="7938" marR="7938" marT="7938" marB="0" anchor="ctr">
                    <a:solidFill>
                      <a:srgbClr val="002060"/>
                    </a:solidFill>
                  </a:tcPr>
                </a:tc>
                <a:tc>
                  <a:txBody>
                    <a:bodyPr/>
                    <a:lstStyle/>
                    <a:p>
                      <a:pPr algn="ctr" fontAlgn="b"/>
                      <a:r>
                        <a:rPr lang="en-GB" sz="1200" b="1" u="none" strike="noStrike" dirty="0">
                          <a:effectLst/>
                          <a:latin typeface="+mn-lt"/>
                        </a:rPr>
                        <a:t>126</a:t>
                      </a:r>
                      <a:endParaRPr lang="en-GB" sz="1200" b="1" i="0" u="none" strike="noStrike" dirty="0">
                        <a:solidFill>
                          <a:srgbClr val="000000"/>
                        </a:solidFill>
                        <a:effectLst/>
                        <a:latin typeface="+mn-lt"/>
                      </a:endParaRPr>
                    </a:p>
                  </a:txBody>
                  <a:tcPr marL="7938" marR="7938" marT="7938" marB="0" anchor="ctr"/>
                </a:tc>
                <a:tc>
                  <a:txBody>
                    <a:bodyPr/>
                    <a:lstStyle/>
                    <a:p>
                      <a:pPr algn="ctr" fontAlgn="b"/>
                      <a:r>
                        <a:rPr lang="en-GB" sz="1200" b="1" u="none" strike="noStrike" dirty="0">
                          <a:effectLst/>
                          <a:latin typeface="+mn-lt"/>
                        </a:rPr>
                        <a:t>29</a:t>
                      </a:r>
                      <a:endParaRPr lang="en-GB" sz="1200" b="1" i="0" u="none" strike="noStrike" dirty="0">
                        <a:solidFill>
                          <a:srgbClr val="000000"/>
                        </a:solidFill>
                        <a:effectLst/>
                        <a:latin typeface="+mn-lt"/>
                      </a:endParaRPr>
                    </a:p>
                  </a:txBody>
                  <a:tcPr marL="7938" marR="7938" marT="7938" marB="0" anchor="ctr"/>
                </a:tc>
                <a:tc>
                  <a:txBody>
                    <a:bodyPr/>
                    <a:lstStyle/>
                    <a:p>
                      <a:pPr algn="ctr" fontAlgn="b"/>
                      <a:r>
                        <a:rPr lang="en-GB" sz="1200" b="1" u="none" strike="noStrike" dirty="0">
                          <a:effectLst/>
                          <a:latin typeface="+mn-lt"/>
                        </a:rPr>
                        <a:t>31</a:t>
                      </a:r>
                      <a:endParaRPr lang="en-GB" sz="1200" b="1" i="0" u="none" strike="noStrike" dirty="0">
                        <a:solidFill>
                          <a:srgbClr val="000000"/>
                        </a:solidFill>
                        <a:effectLst/>
                        <a:latin typeface="+mn-lt"/>
                      </a:endParaRPr>
                    </a:p>
                  </a:txBody>
                  <a:tcPr marL="7938" marR="7938" marT="7938" marB="0" anchor="ctr"/>
                </a:tc>
                <a:tc>
                  <a:txBody>
                    <a:bodyPr/>
                    <a:lstStyle/>
                    <a:p>
                      <a:pPr algn="ctr" fontAlgn="b"/>
                      <a:r>
                        <a:rPr lang="en-GB" sz="1200" b="1" u="none" strike="noStrike" dirty="0">
                          <a:effectLst/>
                          <a:latin typeface="+mn-lt"/>
                        </a:rPr>
                        <a:t>31</a:t>
                      </a:r>
                      <a:endParaRPr lang="en-GB" sz="1200" b="1" i="0" u="none" strike="noStrike" dirty="0">
                        <a:solidFill>
                          <a:srgbClr val="000000"/>
                        </a:solidFill>
                        <a:effectLst/>
                        <a:latin typeface="+mn-lt"/>
                      </a:endParaRPr>
                    </a:p>
                  </a:txBody>
                  <a:tcPr marL="7938" marR="7938" marT="7938" marB="0" anchor="ctr"/>
                </a:tc>
                <a:extLst>
                  <a:ext uri="{0D108BD9-81ED-4DB2-BD59-A6C34878D82A}">
                    <a16:rowId xmlns:a16="http://schemas.microsoft.com/office/drawing/2014/main" val="490120945"/>
                  </a:ext>
                </a:extLst>
              </a:tr>
            </a:tbl>
          </a:graphicData>
        </a:graphic>
      </p:graphicFrame>
      <p:sp>
        <p:nvSpPr>
          <p:cNvPr id="8" name="TextBox 7">
            <a:extLst>
              <a:ext uri="{FF2B5EF4-FFF2-40B4-BE49-F238E27FC236}">
                <a16:creationId xmlns:a16="http://schemas.microsoft.com/office/drawing/2014/main" id="{C203CD69-B368-4E83-B465-FE59FC7EF4D4}"/>
              </a:ext>
            </a:extLst>
          </p:cNvPr>
          <p:cNvSpPr txBox="1"/>
          <p:nvPr/>
        </p:nvSpPr>
        <p:spPr>
          <a:xfrm>
            <a:off x="3816133" y="5785613"/>
            <a:ext cx="5273659" cy="646331"/>
          </a:xfrm>
          <a:prstGeom prst="rect">
            <a:avLst/>
          </a:prstGeom>
          <a:noFill/>
        </p:spPr>
        <p:txBody>
          <a:bodyPr wrap="square" rtlCol="0">
            <a:spAutoFit/>
          </a:bodyPr>
          <a:lstStyle/>
          <a:p>
            <a:r>
              <a:rPr lang="en-GB" sz="1200" i="1" dirty="0">
                <a:solidFill>
                  <a:schemeClr val="accent6"/>
                </a:solidFill>
              </a:rPr>
              <a:t>Shims were used to align certain magnets:</a:t>
            </a:r>
          </a:p>
          <a:p>
            <a:r>
              <a:rPr lang="en-GB" sz="1200" i="1" dirty="0">
                <a:solidFill>
                  <a:schemeClr val="accent6"/>
                </a:solidFill>
              </a:rPr>
              <a:t>1) High gradient quadrupoles, Combined function dipoles</a:t>
            </a:r>
          </a:p>
          <a:p>
            <a:r>
              <a:rPr lang="en-GB" sz="1200" i="1" dirty="0">
                <a:solidFill>
                  <a:schemeClr val="accent6"/>
                </a:solidFill>
              </a:rPr>
              <a:t>2) Medium gradient quadrupoles, sextupoles and octupoles</a:t>
            </a:r>
          </a:p>
        </p:txBody>
      </p:sp>
    </p:spTree>
    <p:extLst>
      <p:ext uri="{BB962C8B-B14F-4D97-AF65-F5344CB8AC3E}">
        <p14:creationId xmlns:p14="http://schemas.microsoft.com/office/powerpoint/2010/main" val="34693914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4914D5-DF56-4511-8293-829CDDEB1682}"/>
              </a:ext>
            </a:extLst>
          </p:cNvPr>
          <p:cNvSpPr>
            <a:spLocks noGrp="1"/>
          </p:cNvSpPr>
          <p:nvPr>
            <p:ph type="title"/>
          </p:nvPr>
        </p:nvSpPr>
        <p:spPr/>
        <p:txBody>
          <a:bodyPr/>
          <a:lstStyle/>
          <a:p>
            <a:r>
              <a:rPr lang="en-US" dirty="0"/>
              <a:t>EBS installation in the tunnel</a:t>
            </a:r>
            <a:endParaRPr lang="en-GB" dirty="0"/>
          </a:p>
        </p:txBody>
      </p:sp>
      <p:sp>
        <p:nvSpPr>
          <p:cNvPr id="3" name="Footer Placeholder 2">
            <a:extLst>
              <a:ext uri="{FF2B5EF4-FFF2-40B4-BE49-F238E27FC236}">
                <a16:creationId xmlns:a16="http://schemas.microsoft.com/office/drawing/2014/main" id="{8B3CDC0A-5047-46E5-BAF2-0A7EF17060C8}"/>
              </a:ext>
            </a:extLst>
          </p:cNvPr>
          <p:cNvSpPr>
            <a:spLocks noGrp="1"/>
          </p:cNvSpPr>
          <p:nvPr>
            <p:ph type="ftr" sz="quarter" idx="12"/>
          </p:nvPr>
        </p:nvSpPr>
        <p:spPr/>
        <p:txBody>
          <a:bodyPr/>
          <a:lstStyle/>
          <a:p>
            <a:r>
              <a:rPr lang="en-US"/>
              <a:t>Alignment for the ESRF Extremely Brilliant Source, IWAA2022</a:t>
            </a:r>
            <a:endParaRPr lang="en-GB" dirty="0"/>
          </a:p>
        </p:txBody>
      </p:sp>
      <p:grpSp>
        <p:nvGrpSpPr>
          <p:cNvPr id="4" name="Group 3">
            <a:extLst>
              <a:ext uri="{FF2B5EF4-FFF2-40B4-BE49-F238E27FC236}">
                <a16:creationId xmlns:a16="http://schemas.microsoft.com/office/drawing/2014/main" id="{7A33F32D-BFCB-4481-93BC-5C141D1B4790}"/>
              </a:ext>
            </a:extLst>
          </p:cNvPr>
          <p:cNvGrpSpPr/>
          <p:nvPr/>
        </p:nvGrpSpPr>
        <p:grpSpPr>
          <a:xfrm>
            <a:off x="904064" y="1269296"/>
            <a:ext cx="7335872" cy="4692119"/>
            <a:chOff x="29394" y="841276"/>
            <a:chExt cx="7335872" cy="4692119"/>
          </a:xfrm>
        </p:grpSpPr>
        <p:sp>
          <p:nvSpPr>
            <p:cNvPr id="5" name="Freeform 4">
              <a:extLst>
                <a:ext uri="{FF2B5EF4-FFF2-40B4-BE49-F238E27FC236}">
                  <a16:creationId xmlns:a16="http://schemas.microsoft.com/office/drawing/2014/main" id="{B03ABEA7-6C0D-4B83-AD99-F356C150AEF5}"/>
                </a:ext>
              </a:extLst>
            </p:cNvPr>
            <p:cNvSpPr>
              <a:spLocks noChangeAspect="1"/>
            </p:cNvSpPr>
            <p:nvPr/>
          </p:nvSpPr>
          <p:spPr>
            <a:xfrm>
              <a:off x="683568" y="841276"/>
              <a:ext cx="5630400" cy="4692119"/>
            </a:xfrm>
            <a:custGeom>
              <a:avLst/>
              <a:gdLst>
                <a:gd name="connsiteX0" fmla="*/ 0 w 6133381"/>
                <a:gd name="connsiteY0" fmla="*/ 0 h 4977441"/>
                <a:gd name="connsiteX1" fmla="*/ 1915064 w 6133381"/>
                <a:gd name="connsiteY1" fmla="*/ 1423358 h 4977441"/>
                <a:gd name="connsiteX2" fmla="*/ 3985404 w 6133381"/>
                <a:gd name="connsiteY2" fmla="*/ 2639683 h 4977441"/>
                <a:gd name="connsiteX3" fmla="*/ 5408762 w 6133381"/>
                <a:gd name="connsiteY3" fmla="*/ 3899139 h 4977441"/>
                <a:gd name="connsiteX4" fmla="*/ 6133381 w 6133381"/>
                <a:gd name="connsiteY4" fmla="*/ 4977441 h 4977441"/>
                <a:gd name="connsiteX0" fmla="*/ 0 w 6133381"/>
                <a:gd name="connsiteY0" fmla="*/ 0 h 4977441"/>
                <a:gd name="connsiteX1" fmla="*/ 1811547 w 6133381"/>
                <a:gd name="connsiteY1" fmla="*/ 1371599 h 4977441"/>
                <a:gd name="connsiteX2" fmla="*/ 3985404 w 6133381"/>
                <a:gd name="connsiteY2" fmla="*/ 2639683 h 4977441"/>
                <a:gd name="connsiteX3" fmla="*/ 5408762 w 6133381"/>
                <a:gd name="connsiteY3" fmla="*/ 3899139 h 4977441"/>
                <a:gd name="connsiteX4" fmla="*/ 6133381 w 6133381"/>
                <a:gd name="connsiteY4" fmla="*/ 4977441 h 4977441"/>
                <a:gd name="connsiteX0" fmla="*/ 0 w 6202392"/>
                <a:gd name="connsiteY0" fmla="*/ 0 h 5236233"/>
                <a:gd name="connsiteX1" fmla="*/ 1880558 w 6202392"/>
                <a:gd name="connsiteY1" fmla="*/ 1630391 h 5236233"/>
                <a:gd name="connsiteX2" fmla="*/ 4054415 w 6202392"/>
                <a:gd name="connsiteY2" fmla="*/ 2898475 h 5236233"/>
                <a:gd name="connsiteX3" fmla="*/ 5477773 w 6202392"/>
                <a:gd name="connsiteY3" fmla="*/ 4157931 h 5236233"/>
                <a:gd name="connsiteX4" fmla="*/ 6202392 w 6202392"/>
                <a:gd name="connsiteY4" fmla="*/ 5236233 h 5236233"/>
                <a:gd name="connsiteX0" fmla="*/ 0 w 6202392"/>
                <a:gd name="connsiteY0" fmla="*/ 0 h 5236233"/>
                <a:gd name="connsiteX1" fmla="*/ 1733909 w 6202392"/>
                <a:gd name="connsiteY1" fmla="*/ 1552753 h 5236233"/>
                <a:gd name="connsiteX2" fmla="*/ 4054415 w 6202392"/>
                <a:gd name="connsiteY2" fmla="*/ 2898475 h 5236233"/>
                <a:gd name="connsiteX3" fmla="*/ 5477773 w 6202392"/>
                <a:gd name="connsiteY3" fmla="*/ 4157931 h 5236233"/>
                <a:gd name="connsiteX4" fmla="*/ 6202392 w 6202392"/>
                <a:gd name="connsiteY4" fmla="*/ 5236233 h 5236233"/>
                <a:gd name="connsiteX0" fmla="*/ 0 w 6202392"/>
                <a:gd name="connsiteY0" fmla="*/ 0 h 5236233"/>
                <a:gd name="connsiteX1" fmla="*/ 1733909 w 6202392"/>
                <a:gd name="connsiteY1" fmla="*/ 1552753 h 5236233"/>
                <a:gd name="connsiteX2" fmla="*/ 4054415 w 6202392"/>
                <a:gd name="connsiteY2" fmla="*/ 2898475 h 5236233"/>
                <a:gd name="connsiteX3" fmla="*/ 5477773 w 6202392"/>
                <a:gd name="connsiteY3" fmla="*/ 4157931 h 5236233"/>
                <a:gd name="connsiteX4" fmla="*/ 6202392 w 6202392"/>
                <a:gd name="connsiteY4" fmla="*/ 5236233 h 5236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02392" h="5236233">
                  <a:moveTo>
                    <a:pt x="0" y="0"/>
                  </a:moveTo>
                  <a:cubicBezTo>
                    <a:pt x="521898" y="552090"/>
                    <a:pt x="1058173" y="1069674"/>
                    <a:pt x="1733909" y="1552753"/>
                  </a:cubicBezTo>
                  <a:cubicBezTo>
                    <a:pt x="2409645" y="2035832"/>
                    <a:pt x="3430438" y="2464279"/>
                    <a:pt x="4054415" y="2898475"/>
                  </a:cubicBezTo>
                  <a:cubicBezTo>
                    <a:pt x="4678392" y="3332671"/>
                    <a:pt x="5119777" y="3768305"/>
                    <a:pt x="5477773" y="4157931"/>
                  </a:cubicBezTo>
                  <a:cubicBezTo>
                    <a:pt x="5835769" y="4547557"/>
                    <a:pt x="6019080" y="4891895"/>
                    <a:pt x="6202392" y="5236233"/>
                  </a:cubicBezTo>
                </a:path>
              </a:pathLst>
            </a:custGeom>
            <a:noFill/>
            <a:ln w="19050">
              <a:solidFill>
                <a:schemeClr val="bg1">
                  <a:lumMod val="8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F81F7F2F-2A18-48FF-8A52-8293D8AFDB68}"/>
                </a:ext>
              </a:extLst>
            </p:cNvPr>
            <p:cNvSpPr txBox="1">
              <a:spLocks noChangeAspect="1"/>
            </p:cNvSpPr>
            <p:nvPr/>
          </p:nvSpPr>
          <p:spPr>
            <a:xfrm>
              <a:off x="29394" y="885358"/>
              <a:ext cx="1894402" cy="330951"/>
            </a:xfrm>
            <a:prstGeom prst="rect">
              <a:avLst/>
            </a:prstGeom>
            <a:noFill/>
          </p:spPr>
          <p:txBody>
            <a:bodyPr wrap="none" rtlCol="0">
              <a:spAutoFit/>
            </a:bodyPr>
            <a:lstStyle/>
            <a:p>
              <a:r>
                <a:rPr lang="en-GB" dirty="0">
                  <a:solidFill>
                    <a:schemeClr val="accent6"/>
                  </a:solidFill>
                </a:rPr>
                <a:t>Plates Pre-Tracing</a:t>
              </a:r>
            </a:p>
          </p:txBody>
        </p:sp>
        <p:sp>
          <p:nvSpPr>
            <p:cNvPr id="7" name="TextBox 6">
              <a:extLst>
                <a:ext uri="{FF2B5EF4-FFF2-40B4-BE49-F238E27FC236}">
                  <a16:creationId xmlns:a16="http://schemas.microsoft.com/office/drawing/2014/main" id="{07108029-3FFB-4E66-9C43-14225243120F}"/>
                </a:ext>
              </a:extLst>
            </p:cNvPr>
            <p:cNvSpPr txBox="1">
              <a:spLocks noChangeAspect="1"/>
            </p:cNvSpPr>
            <p:nvPr/>
          </p:nvSpPr>
          <p:spPr>
            <a:xfrm>
              <a:off x="548458" y="1262435"/>
              <a:ext cx="1855636" cy="330951"/>
            </a:xfrm>
            <a:prstGeom prst="rect">
              <a:avLst/>
            </a:prstGeom>
            <a:noFill/>
          </p:spPr>
          <p:txBody>
            <a:bodyPr wrap="none" rtlCol="0">
              <a:spAutoFit/>
            </a:bodyPr>
            <a:lstStyle/>
            <a:p>
              <a:r>
                <a:rPr lang="en-GB" dirty="0">
                  <a:solidFill>
                    <a:schemeClr val="accent6"/>
                  </a:solidFill>
                </a:rPr>
                <a:t>Plates Setting Out</a:t>
              </a:r>
            </a:p>
          </p:txBody>
        </p:sp>
        <p:sp>
          <p:nvSpPr>
            <p:cNvPr id="8" name="TextBox 7">
              <a:extLst>
                <a:ext uri="{FF2B5EF4-FFF2-40B4-BE49-F238E27FC236}">
                  <a16:creationId xmlns:a16="http://schemas.microsoft.com/office/drawing/2014/main" id="{E14CDD6A-C410-40C1-A7D5-D16DEF78C0D8}"/>
                </a:ext>
              </a:extLst>
            </p:cNvPr>
            <p:cNvSpPr txBox="1">
              <a:spLocks noChangeAspect="1"/>
            </p:cNvSpPr>
            <p:nvPr/>
          </p:nvSpPr>
          <p:spPr>
            <a:xfrm>
              <a:off x="1181355" y="1639512"/>
              <a:ext cx="1727638" cy="330951"/>
            </a:xfrm>
            <a:prstGeom prst="rect">
              <a:avLst/>
            </a:prstGeom>
            <a:noFill/>
          </p:spPr>
          <p:txBody>
            <a:bodyPr wrap="none" rtlCol="0">
              <a:spAutoFit/>
            </a:bodyPr>
            <a:lstStyle/>
            <a:p>
              <a:r>
                <a:rPr lang="en-GB" dirty="0">
                  <a:solidFill>
                    <a:schemeClr val="accent6"/>
                  </a:solidFill>
                </a:rPr>
                <a:t>Plates Alignment</a:t>
              </a:r>
            </a:p>
          </p:txBody>
        </p:sp>
        <p:sp>
          <p:nvSpPr>
            <p:cNvPr id="9" name="TextBox 8">
              <a:extLst>
                <a:ext uri="{FF2B5EF4-FFF2-40B4-BE49-F238E27FC236}">
                  <a16:creationId xmlns:a16="http://schemas.microsoft.com/office/drawing/2014/main" id="{9E3DC5DC-A5D4-4393-9459-C0DD49FE1638}"/>
                </a:ext>
              </a:extLst>
            </p:cNvPr>
            <p:cNvSpPr txBox="1">
              <a:spLocks noChangeAspect="1"/>
            </p:cNvSpPr>
            <p:nvPr/>
          </p:nvSpPr>
          <p:spPr>
            <a:xfrm>
              <a:off x="1673251" y="2016589"/>
              <a:ext cx="1483111" cy="330951"/>
            </a:xfrm>
            <a:prstGeom prst="rect">
              <a:avLst/>
            </a:prstGeom>
            <a:noFill/>
          </p:spPr>
          <p:txBody>
            <a:bodyPr wrap="none" rtlCol="0">
              <a:spAutoFit/>
            </a:bodyPr>
            <a:lstStyle/>
            <a:p>
              <a:r>
                <a:rPr lang="en-GB" dirty="0">
                  <a:solidFill>
                    <a:schemeClr val="accent6"/>
                  </a:solidFill>
                </a:rPr>
                <a:t>Plates Control</a:t>
              </a:r>
            </a:p>
          </p:txBody>
        </p:sp>
        <p:sp>
          <p:nvSpPr>
            <p:cNvPr id="10" name="TextBox 9">
              <a:extLst>
                <a:ext uri="{FF2B5EF4-FFF2-40B4-BE49-F238E27FC236}">
                  <a16:creationId xmlns:a16="http://schemas.microsoft.com/office/drawing/2014/main" id="{8BA16A1A-9CD2-408D-A4AE-79F3DE9FAA5A}"/>
                </a:ext>
              </a:extLst>
            </p:cNvPr>
            <p:cNvSpPr txBox="1">
              <a:spLocks noChangeAspect="1"/>
            </p:cNvSpPr>
            <p:nvPr/>
          </p:nvSpPr>
          <p:spPr>
            <a:xfrm>
              <a:off x="2232202" y="2393666"/>
              <a:ext cx="2181651" cy="330951"/>
            </a:xfrm>
            <a:prstGeom prst="rect">
              <a:avLst/>
            </a:prstGeom>
            <a:noFill/>
          </p:spPr>
          <p:txBody>
            <a:bodyPr wrap="none" rtlCol="0">
              <a:spAutoFit/>
            </a:bodyPr>
            <a:lstStyle/>
            <a:p>
              <a:r>
                <a:rPr lang="en-GB" dirty="0">
                  <a:solidFill>
                    <a:schemeClr val="accent6"/>
                  </a:solidFill>
                </a:rPr>
                <a:t>Girder Pre-Alignment</a:t>
              </a:r>
            </a:p>
          </p:txBody>
        </p:sp>
        <p:sp>
          <p:nvSpPr>
            <p:cNvPr id="11" name="TextBox 10">
              <a:extLst>
                <a:ext uri="{FF2B5EF4-FFF2-40B4-BE49-F238E27FC236}">
                  <a16:creationId xmlns:a16="http://schemas.microsoft.com/office/drawing/2014/main" id="{8AAF1E69-0316-4D1D-AB09-500236445B81}"/>
                </a:ext>
              </a:extLst>
            </p:cNvPr>
            <p:cNvSpPr txBox="1">
              <a:spLocks noChangeAspect="1"/>
            </p:cNvSpPr>
            <p:nvPr/>
          </p:nvSpPr>
          <p:spPr>
            <a:xfrm>
              <a:off x="2887809" y="2770743"/>
              <a:ext cx="2216517" cy="330951"/>
            </a:xfrm>
            <a:prstGeom prst="rect">
              <a:avLst/>
            </a:prstGeom>
            <a:noFill/>
          </p:spPr>
          <p:txBody>
            <a:bodyPr wrap="none" rtlCol="0">
              <a:spAutoFit/>
            </a:bodyPr>
            <a:lstStyle/>
            <a:p>
              <a:r>
                <a:rPr lang="en-GB" dirty="0">
                  <a:solidFill>
                    <a:schemeClr val="accent6"/>
                  </a:solidFill>
                </a:rPr>
                <a:t>Girder Fine-Alignment</a:t>
              </a:r>
            </a:p>
          </p:txBody>
        </p:sp>
        <p:sp>
          <p:nvSpPr>
            <p:cNvPr id="12" name="TextBox 11">
              <a:extLst>
                <a:ext uri="{FF2B5EF4-FFF2-40B4-BE49-F238E27FC236}">
                  <a16:creationId xmlns:a16="http://schemas.microsoft.com/office/drawing/2014/main" id="{0BB021C1-BF35-4D43-A56F-7F2DFB308225}"/>
                </a:ext>
              </a:extLst>
            </p:cNvPr>
            <p:cNvSpPr txBox="1">
              <a:spLocks noChangeAspect="1"/>
            </p:cNvSpPr>
            <p:nvPr/>
          </p:nvSpPr>
          <p:spPr>
            <a:xfrm>
              <a:off x="3685340" y="3147820"/>
              <a:ext cx="1483111" cy="330951"/>
            </a:xfrm>
            <a:prstGeom prst="rect">
              <a:avLst/>
            </a:prstGeom>
            <a:noFill/>
          </p:spPr>
          <p:txBody>
            <a:bodyPr wrap="none" rtlCol="0">
              <a:spAutoFit/>
            </a:bodyPr>
            <a:lstStyle/>
            <a:p>
              <a:r>
                <a:rPr lang="en-GB" dirty="0">
                  <a:solidFill>
                    <a:schemeClr val="accent6"/>
                  </a:solidFill>
                </a:rPr>
                <a:t>Girder Control</a:t>
              </a:r>
            </a:p>
          </p:txBody>
        </p:sp>
        <p:sp>
          <p:nvSpPr>
            <p:cNvPr id="13" name="TextBox 12">
              <a:extLst>
                <a:ext uri="{FF2B5EF4-FFF2-40B4-BE49-F238E27FC236}">
                  <a16:creationId xmlns:a16="http://schemas.microsoft.com/office/drawing/2014/main" id="{945B3FEF-D721-4756-8BA2-3956D147AA7A}"/>
                </a:ext>
              </a:extLst>
            </p:cNvPr>
            <p:cNvSpPr txBox="1">
              <a:spLocks noChangeAspect="1"/>
            </p:cNvSpPr>
            <p:nvPr/>
          </p:nvSpPr>
          <p:spPr>
            <a:xfrm>
              <a:off x="4140771" y="3524897"/>
              <a:ext cx="1770418" cy="330951"/>
            </a:xfrm>
            <a:prstGeom prst="rect">
              <a:avLst/>
            </a:prstGeom>
            <a:noFill/>
          </p:spPr>
          <p:txBody>
            <a:bodyPr wrap="none" rtlCol="0">
              <a:spAutoFit/>
            </a:bodyPr>
            <a:lstStyle/>
            <a:p>
              <a:r>
                <a:rPr lang="en-GB" dirty="0">
                  <a:solidFill>
                    <a:schemeClr val="accent6"/>
                  </a:solidFill>
                </a:rPr>
                <a:t>Girder Touch-ups</a:t>
              </a:r>
            </a:p>
          </p:txBody>
        </p:sp>
        <p:sp>
          <p:nvSpPr>
            <p:cNvPr id="14" name="TextBox 13">
              <a:extLst>
                <a:ext uri="{FF2B5EF4-FFF2-40B4-BE49-F238E27FC236}">
                  <a16:creationId xmlns:a16="http://schemas.microsoft.com/office/drawing/2014/main" id="{F9BF9100-9C70-419D-856E-B9A8160AFDEA}"/>
                </a:ext>
              </a:extLst>
            </p:cNvPr>
            <p:cNvSpPr txBox="1">
              <a:spLocks noChangeAspect="1"/>
            </p:cNvSpPr>
            <p:nvPr/>
          </p:nvSpPr>
          <p:spPr>
            <a:xfrm>
              <a:off x="4679793" y="3901974"/>
              <a:ext cx="1820713" cy="330951"/>
            </a:xfrm>
            <a:prstGeom prst="rect">
              <a:avLst/>
            </a:prstGeom>
            <a:noFill/>
          </p:spPr>
          <p:txBody>
            <a:bodyPr wrap="none" rtlCol="0">
              <a:spAutoFit/>
            </a:bodyPr>
            <a:lstStyle/>
            <a:p>
              <a:r>
                <a:rPr lang="en-GB" dirty="0">
                  <a:solidFill>
                    <a:schemeClr val="accent6"/>
                  </a:solidFill>
                </a:rPr>
                <a:t>Girder Re-control</a:t>
              </a:r>
            </a:p>
          </p:txBody>
        </p:sp>
        <p:sp>
          <p:nvSpPr>
            <p:cNvPr id="15" name="TextBox 14">
              <a:extLst>
                <a:ext uri="{FF2B5EF4-FFF2-40B4-BE49-F238E27FC236}">
                  <a16:creationId xmlns:a16="http://schemas.microsoft.com/office/drawing/2014/main" id="{C5F4BEFB-CF05-4EF6-BC5F-5C8E53ACEAF1}"/>
                </a:ext>
              </a:extLst>
            </p:cNvPr>
            <p:cNvSpPr txBox="1">
              <a:spLocks noChangeAspect="1"/>
            </p:cNvSpPr>
            <p:nvPr/>
          </p:nvSpPr>
          <p:spPr>
            <a:xfrm>
              <a:off x="5274215" y="4279051"/>
              <a:ext cx="1576299" cy="330951"/>
            </a:xfrm>
            <a:prstGeom prst="rect">
              <a:avLst/>
            </a:prstGeom>
            <a:noFill/>
          </p:spPr>
          <p:txBody>
            <a:bodyPr wrap="none" rtlCol="0">
              <a:spAutoFit/>
            </a:bodyPr>
            <a:lstStyle/>
            <a:p>
              <a:r>
                <a:rPr lang="en-GB" dirty="0">
                  <a:solidFill>
                    <a:schemeClr val="accent6"/>
                  </a:solidFill>
                </a:rPr>
                <a:t>DQ2 Alignment</a:t>
              </a:r>
            </a:p>
          </p:txBody>
        </p:sp>
        <p:sp>
          <p:nvSpPr>
            <p:cNvPr id="16" name="TextBox 15">
              <a:extLst>
                <a:ext uri="{FF2B5EF4-FFF2-40B4-BE49-F238E27FC236}">
                  <a16:creationId xmlns:a16="http://schemas.microsoft.com/office/drawing/2014/main" id="{64D70341-DF82-4B1E-B615-B6C38B9CBCC9}"/>
                </a:ext>
              </a:extLst>
            </p:cNvPr>
            <p:cNvSpPr txBox="1">
              <a:spLocks noChangeAspect="1"/>
            </p:cNvSpPr>
            <p:nvPr/>
          </p:nvSpPr>
          <p:spPr>
            <a:xfrm>
              <a:off x="5599397" y="4656128"/>
              <a:ext cx="1331773" cy="330951"/>
            </a:xfrm>
            <a:prstGeom prst="rect">
              <a:avLst/>
            </a:prstGeom>
            <a:noFill/>
          </p:spPr>
          <p:txBody>
            <a:bodyPr wrap="none" rtlCol="0">
              <a:spAutoFit/>
            </a:bodyPr>
            <a:lstStyle/>
            <a:p>
              <a:r>
                <a:rPr lang="en-GB" dirty="0">
                  <a:solidFill>
                    <a:schemeClr val="accent6"/>
                  </a:solidFill>
                </a:rPr>
                <a:t>DQ2 Control</a:t>
              </a:r>
            </a:p>
          </p:txBody>
        </p:sp>
        <p:sp>
          <p:nvSpPr>
            <p:cNvPr id="17" name="TextBox 16">
              <a:extLst>
                <a:ext uri="{FF2B5EF4-FFF2-40B4-BE49-F238E27FC236}">
                  <a16:creationId xmlns:a16="http://schemas.microsoft.com/office/drawing/2014/main" id="{A81182A5-4EFC-4F13-9018-FA4D3905D92C}"/>
                </a:ext>
              </a:extLst>
            </p:cNvPr>
            <p:cNvSpPr txBox="1">
              <a:spLocks noChangeAspect="1"/>
            </p:cNvSpPr>
            <p:nvPr/>
          </p:nvSpPr>
          <p:spPr>
            <a:xfrm>
              <a:off x="5730818" y="5033209"/>
              <a:ext cx="1634448" cy="330951"/>
            </a:xfrm>
            <a:prstGeom prst="rect">
              <a:avLst/>
            </a:prstGeom>
            <a:noFill/>
          </p:spPr>
          <p:txBody>
            <a:bodyPr wrap="none" rtlCol="0">
              <a:spAutoFit/>
            </a:bodyPr>
            <a:lstStyle/>
            <a:p>
              <a:r>
                <a:rPr lang="en-GB" dirty="0">
                  <a:solidFill>
                    <a:schemeClr val="accent6"/>
                  </a:solidFill>
                </a:rPr>
                <a:t>HLS Installation</a:t>
              </a:r>
            </a:p>
          </p:txBody>
        </p:sp>
      </p:grpSp>
    </p:spTree>
    <p:extLst>
      <p:ext uri="{BB962C8B-B14F-4D97-AF65-F5344CB8AC3E}">
        <p14:creationId xmlns:p14="http://schemas.microsoft.com/office/powerpoint/2010/main" val="2834981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D1B2AD-D2D0-4B96-A010-B349BA398F24}"/>
              </a:ext>
            </a:extLst>
          </p:cNvPr>
          <p:cNvSpPr>
            <a:spLocks noGrp="1"/>
          </p:cNvSpPr>
          <p:nvPr>
            <p:ph type="title"/>
          </p:nvPr>
        </p:nvSpPr>
        <p:spPr/>
        <p:txBody>
          <a:bodyPr/>
          <a:lstStyle/>
          <a:p>
            <a:r>
              <a:rPr lang="en-US" dirty="0"/>
              <a:t>Storage and transport</a:t>
            </a:r>
            <a:endParaRPr lang="en-GB" dirty="0"/>
          </a:p>
        </p:txBody>
      </p:sp>
      <p:sp>
        <p:nvSpPr>
          <p:cNvPr id="3" name="Footer Placeholder 2">
            <a:extLst>
              <a:ext uri="{FF2B5EF4-FFF2-40B4-BE49-F238E27FC236}">
                <a16:creationId xmlns:a16="http://schemas.microsoft.com/office/drawing/2014/main" id="{D475B0A7-1D76-457D-A05F-BDCF0651486A}"/>
              </a:ext>
            </a:extLst>
          </p:cNvPr>
          <p:cNvSpPr>
            <a:spLocks noGrp="1"/>
          </p:cNvSpPr>
          <p:nvPr>
            <p:ph type="ftr" sz="quarter" idx="12"/>
          </p:nvPr>
        </p:nvSpPr>
        <p:spPr/>
        <p:txBody>
          <a:bodyPr/>
          <a:lstStyle/>
          <a:p>
            <a:r>
              <a:rPr lang="en-US"/>
              <a:t>Alignment for the ESRF Extremely Brilliant Source, IWAA2022</a:t>
            </a:r>
            <a:endParaRPr lang="en-GB" dirty="0"/>
          </a:p>
        </p:txBody>
      </p:sp>
      <p:pic>
        <p:nvPicPr>
          <p:cNvPr id="4" name="Picture 2">
            <a:extLst>
              <a:ext uri="{FF2B5EF4-FFF2-40B4-BE49-F238E27FC236}">
                <a16:creationId xmlns:a16="http://schemas.microsoft.com/office/drawing/2014/main" id="{A96791EC-67BF-4755-BBEB-347EEB4D6B0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0500" y="1421284"/>
            <a:ext cx="4597138" cy="2932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Table 4">
            <a:extLst>
              <a:ext uri="{FF2B5EF4-FFF2-40B4-BE49-F238E27FC236}">
                <a16:creationId xmlns:a16="http://schemas.microsoft.com/office/drawing/2014/main" id="{AE974A58-0DF8-40A5-ADAA-98A0D3BEF766}"/>
              </a:ext>
            </a:extLst>
          </p:cNvPr>
          <p:cNvGraphicFramePr>
            <a:graphicFrameLocks noGrp="1"/>
          </p:cNvGraphicFramePr>
          <p:nvPr>
            <p:extLst>
              <p:ext uri="{D42A27DB-BD31-4B8C-83A1-F6EECF244321}">
                <p14:modId xmlns:p14="http://schemas.microsoft.com/office/powerpoint/2010/main" val="1244804248"/>
              </p:ext>
            </p:extLst>
          </p:nvPr>
        </p:nvGraphicFramePr>
        <p:xfrm>
          <a:off x="462988" y="4442401"/>
          <a:ext cx="5256584" cy="1044032"/>
        </p:xfrm>
        <a:graphic>
          <a:graphicData uri="http://schemas.openxmlformats.org/drawingml/2006/table">
            <a:tbl>
              <a:tblPr firstRow="1" bandRow="1">
                <a:tableStyleId>{5C22544A-7EE6-4342-B048-85BDC9FD1C3A}</a:tableStyleId>
              </a:tblPr>
              <a:tblGrid>
                <a:gridCol w="1296144">
                  <a:extLst>
                    <a:ext uri="{9D8B030D-6E8A-4147-A177-3AD203B41FA5}">
                      <a16:colId xmlns:a16="http://schemas.microsoft.com/office/drawing/2014/main" val="20000"/>
                    </a:ext>
                  </a:extLst>
                </a:gridCol>
                <a:gridCol w="864096">
                  <a:extLst>
                    <a:ext uri="{9D8B030D-6E8A-4147-A177-3AD203B41FA5}">
                      <a16:colId xmlns:a16="http://schemas.microsoft.com/office/drawing/2014/main" val="20001"/>
                    </a:ext>
                  </a:extLst>
                </a:gridCol>
                <a:gridCol w="3096344">
                  <a:extLst>
                    <a:ext uri="{9D8B030D-6E8A-4147-A177-3AD203B41FA5}">
                      <a16:colId xmlns:a16="http://schemas.microsoft.com/office/drawing/2014/main" val="20002"/>
                    </a:ext>
                  </a:extLst>
                </a:gridCol>
              </a:tblGrid>
              <a:tr h="288032">
                <a:tc>
                  <a:txBody>
                    <a:bodyPr/>
                    <a:lstStyle/>
                    <a:p>
                      <a:r>
                        <a:rPr lang="en-US" sz="1200" dirty="0"/>
                        <a:t>Storage</a:t>
                      </a:r>
                      <a:r>
                        <a:rPr lang="en-US" sz="1200" baseline="0" dirty="0"/>
                        <a:t> place</a:t>
                      </a:r>
                      <a:endParaRPr lang="en-US" sz="1200" dirty="0"/>
                    </a:p>
                  </a:txBody>
                  <a:tcPr/>
                </a:tc>
                <a:tc>
                  <a:txBody>
                    <a:bodyPr/>
                    <a:lstStyle/>
                    <a:p>
                      <a:pPr algn="ctr"/>
                      <a:r>
                        <a:rPr lang="en-US" sz="1200" dirty="0"/>
                        <a:t>Quantity</a:t>
                      </a:r>
                    </a:p>
                  </a:txBody>
                  <a:tcPr/>
                </a:tc>
                <a:tc>
                  <a:txBody>
                    <a:bodyPr/>
                    <a:lstStyle/>
                    <a:p>
                      <a:r>
                        <a:rPr lang="en-US" sz="1200" dirty="0"/>
                        <a:t>Comments</a:t>
                      </a:r>
                    </a:p>
                  </a:txBody>
                  <a:tcPr/>
                </a:tc>
                <a:extLst>
                  <a:ext uri="{0D108BD9-81ED-4DB2-BD59-A6C34878D82A}">
                    <a16:rowId xmlns:a16="http://schemas.microsoft.com/office/drawing/2014/main" val="10000"/>
                  </a:ext>
                </a:extLst>
              </a:tr>
              <a:tr h="252000">
                <a:tc>
                  <a:txBody>
                    <a:bodyPr/>
                    <a:lstStyle/>
                    <a:p>
                      <a:r>
                        <a:rPr lang="en-US" sz="1000" dirty="0"/>
                        <a:t>G.L.D.</a:t>
                      </a:r>
                    </a:p>
                  </a:txBody>
                  <a:tcPr/>
                </a:tc>
                <a:tc>
                  <a:txBody>
                    <a:bodyPr/>
                    <a:lstStyle/>
                    <a:p>
                      <a:pPr algn="ctr"/>
                      <a:r>
                        <a:rPr lang="en-US" sz="1000" dirty="0"/>
                        <a:t>90</a:t>
                      </a:r>
                    </a:p>
                  </a:txBody>
                  <a:tcPr/>
                </a:tc>
                <a:tc>
                  <a:txBody>
                    <a:bodyPr/>
                    <a:lstStyle/>
                    <a:p>
                      <a:r>
                        <a:rPr lang="en-US" sz="1000" dirty="0"/>
                        <a:t>Girder direct access with a crane</a:t>
                      </a:r>
                    </a:p>
                  </a:txBody>
                  <a:tcPr/>
                </a:tc>
                <a:extLst>
                  <a:ext uri="{0D108BD9-81ED-4DB2-BD59-A6C34878D82A}">
                    <a16:rowId xmlns:a16="http://schemas.microsoft.com/office/drawing/2014/main" val="10001"/>
                  </a:ext>
                </a:extLst>
              </a:tr>
              <a:tr h="252000">
                <a:tc>
                  <a:txBody>
                    <a:bodyPr/>
                    <a:lstStyle/>
                    <a:p>
                      <a:r>
                        <a:rPr lang="en-US" sz="1000" dirty="0"/>
                        <a:t>ESRF 01</a:t>
                      </a:r>
                    </a:p>
                  </a:txBody>
                  <a:tcPr/>
                </a:tc>
                <a:tc>
                  <a:txBody>
                    <a:bodyPr/>
                    <a:lstStyle/>
                    <a:p>
                      <a:pPr algn="ctr"/>
                      <a:r>
                        <a:rPr lang="en-US" sz="1000" dirty="0"/>
                        <a:t>9</a:t>
                      </a:r>
                    </a:p>
                  </a:txBody>
                  <a:tcPr/>
                </a:tc>
                <a:tc>
                  <a:txBody>
                    <a:bodyPr/>
                    <a:lstStyle/>
                    <a:p>
                      <a:r>
                        <a:rPr lang="en-US" sz="1000" dirty="0"/>
                        <a:t>End of the assembly</a:t>
                      </a:r>
                      <a:r>
                        <a:rPr lang="en-US" sz="1000" baseline="0" dirty="0"/>
                        <a:t> process</a:t>
                      </a:r>
                      <a:endParaRPr lang="en-US" sz="1000" dirty="0"/>
                    </a:p>
                  </a:txBody>
                  <a:tcPr/>
                </a:tc>
                <a:extLst>
                  <a:ext uri="{0D108BD9-81ED-4DB2-BD59-A6C34878D82A}">
                    <a16:rowId xmlns:a16="http://schemas.microsoft.com/office/drawing/2014/main" val="10002"/>
                  </a:ext>
                </a:extLst>
              </a:tr>
              <a:tr h="252000">
                <a:tc>
                  <a:txBody>
                    <a:bodyPr/>
                    <a:lstStyle/>
                    <a:p>
                      <a:r>
                        <a:rPr lang="en-US" sz="1000" dirty="0"/>
                        <a:t>Chartreuse hall</a:t>
                      </a:r>
                    </a:p>
                  </a:txBody>
                  <a:tcPr/>
                </a:tc>
                <a:tc>
                  <a:txBody>
                    <a:bodyPr/>
                    <a:lstStyle/>
                    <a:p>
                      <a:pPr algn="ctr"/>
                      <a:r>
                        <a:rPr lang="en-US" sz="1000" dirty="0"/>
                        <a:t>30</a:t>
                      </a:r>
                    </a:p>
                  </a:txBody>
                  <a:tcPr/>
                </a:tc>
                <a:tc>
                  <a:txBody>
                    <a:bodyPr/>
                    <a:lstStyle/>
                    <a:p>
                      <a:r>
                        <a:rPr lang="en-US" sz="1000" dirty="0"/>
                        <a:t>Non standard girders + ID24 entry point</a:t>
                      </a:r>
                    </a:p>
                  </a:txBody>
                  <a:tcPr/>
                </a:tc>
                <a:extLst>
                  <a:ext uri="{0D108BD9-81ED-4DB2-BD59-A6C34878D82A}">
                    <a16:rowId xmlns:a16="http://schemas.microsoft.com/office/drawing/2014/main" val="10003"/>
                  </a:ext>
                </a:extLst>
              </a:tr>
            </a:tbl>
          </a:graphicData>
        </a:graphic>
      </p:graphicFrame>
      <p:pic>
        <p:nvPicPr>
          <p:cNvPr id="6" name="Picture 5">
            <a:extLst>
              <a:ext uri="{FF2B5EF4-FFF2-40B4-BE49-F238E27FC236}">
                <a16:creationId xmlns:a16="http://schemas.microsoft.com/office/drawing/2014/main" id="{89A71D02-8CC0-4BF0-98C0-8AF0BA9B7AC9}"/>
              </a:ext>
            </a:extLst>
          </p:cNvPr>
          <p:cNvPicPr>
            <a:picLocks noChangeAspect="1"/>
          </p:cNvPicPr>
          <p:nvPr/>
        </p:nvPicPr>
        <p:blipFill>
          <a:blip r:embed="rId3" cstate="print"/>
          <a:stretch>
            <a:fillRect/>
          </a:stretch>
        </p:blipFill>
        <p:spPr>
          <a:xfrm>
            <a:off x="5094080" y="2247296"/>
            <a:ext cx="3615374" cy="2106769"/>
          </a:xfrm>
          <a:prstGeom prst="rect">
            <a:avLst/>
          </a:prstGeom>
        </p:spPr>
      </p:pic>
      <p:pic>
        <p:nvPicPr>
          <p:cNvPr id="7" name="Picture 6">
            <a:extLst>
              <a:ext uri="{FF2B5EF4-FFF2-40B4-BE49-F238E27FC236}">
                <a16:creationId xmlns:a16="http://schemas.microsoft.com/office/drawing/2014/main" id="{2F2EB7DA-82BB-4757-832D-2FFEF308C7C9}"/>
              </a:ext>
            </a:extLst>
          </p:cNvPr>
          <p:cNvPicPr>
            <a:picLocks noChangeAspect="1"/>
          </p:cNvPicPr>
          <p:nvPr/>
        </p:nvPicPr>
        <p:blipFill>
          <a:blip r:embed="rId4" cstate="print"/>
          <a:stretch>
            <a:fillRect/>
          </a:stretch>
        </p:blipFill>
        <p:spPr>
          <a:xfrm>
            <a:off x="6117166" y="1222355"/>
            <a:ext cx="2592288" cy="1126733"/>
          </a:xfrm>
          <a:prstGeom prst="rect">
            <a:avLst/>
          </a:prstGeom>
        </p:spPr>
      </p:pic>
      <p:sp>
        <p:nvSpPr>
          <p:cNvPr id="8" name="Oval 7">
            <a:extLst>
              <a:ext uri="{FF2B5EF4-FFF2-40B4-BE49-F238E27FC236}">
                <a16:creationId xmlns:a16="http://schemas.microsoft.com/office/drawing/2014/main" id="{DD9EFE9D-512B-49F1-804A-B678A8590F0C}"/>
              </a:ext>
            </a:extLst>
          </p:cNvPr>
          <p:cNvSpPr/>
          <p:nvPr/>
        </p:nvSpPr>
        <p:spPr>
          <a:xfrm>
            <a:off x="2001044" y="3379348"/>
            <a:ext cx="720080" cy="432048"/>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9" name="Oval 8">
            <a:extLst>
              <a:ext uri="{FF2B5EF4-FFF2-40B4-BE49-F238E27FC236}">
                <a16:creationId xmlns:a16="http://schemas.microsoft.com/office/drawing/2014/main" id="{9C69EC79-57B5-460B-A443-1FE6DE10CB42}"/>
              </a:ext>
            </a:extLst>
          </p:cNvPr>
          <p:cNvSpPr/>
          <p:nvPr/>
        </p:nvSpPr>
        <p:spPr>
          <a:xfrm>
            <a:off x="1929036" y="1277926"/>
            <a:ext cx="1224136" cy="432048"/>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0" name="Oval 9">
            <a:extLst>
              <a:ext uri="{FF2B5EF4-FFF2-40B4-BE49-F238E27FC236}">
                <a16:creationId xmlns:a16="http://schemas.microsoft.com/office/drawing/2014/main" id="{DB3B59EC-4CAD-483B-AA22-24B89C620620}"/>
              </a:ext>
            </a:extLst>
          </p:cNvPr>
          <p:cNvSpPr/>
          <p:nvPr/>
        </p:nvSpPr>
        <p:spPr>
          <a:xfrm>
            <a:off x="7761684" y="2315304"/>
            <a:ext cx="947770" cy="432048"/>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1" name="TextBox 10">
            <a:extLst>
              <a:ext uri="{FF2B5EF4-FFF2-40B4-BE49-F238E27FC236}">
                <a16:creationId xmlns:a16="http://schemas.microsoft.com/office/drawing/2014/main" id="{F618C82C-DC69-44F5-B18B-5DED1680F4CD}"/>
              </a:ext>
            </a:extLst>
          </p:cNvPr>
          <p:cNvSpPr txBox="1"/>
          <p:nvPr/>
        </p:nvSpPr>
        <p:spPr>
          <a:xfrm>
            <a:off x="1424980" y="5595202"/>
            <a:ext cx="6566734" cy="276999"/>
          </a:xfrm>
          <a:prstGeom prst="rect">
            <a:avLst/>
          </a:prstGeom>
          <a:noFill/>
        </p:spPr>
        <p:txBody>
          <a:bodyPr wrap="none" rtlCol="0">
            <a:spAutoFit/>
          </a:bodyPr>
          <a:lstStyle/>
          <a:p>
            <a:r>
              <a:rPr lang="en-US" sz="1200" i="1" dirty="0">
                <a:solidFill>
                  <a:schemeClr val="accent6"/>
                </a:solidFill>
              </a:rPr>
              <a:t>Source: </a:t>
            </a:r>
            <a:r>
              <a:rPr lang="en-GB" sz="1200" i="1" dirty="0">
                <a:solidFill>
                  <a:schemeClr val="accent6"/>
                </a:solidFill>
              </a:rPr>
              <a:t>Mini-Workshop on Girders and Alignment – 10-11 May 2021- Thierry </a:t>
            </a:r>
            <a:r>
              <a:rPr lang="en-GB" sz="1200" i="1" dirty="0" err="1">
                <a:solidFill>
                  <a:schemeClr val="accent6"/>
                </a:solidFill>
              </a:rPr>
              <a:t>Brochard</a:t>
            </a:r>
            <a:r>
              <a:rPr lang="en-GB" sz="1200" i="1" dirty="0">
                <a:solidFill>
                  <a:schemeClr val="accent6"/>
                </a:solidFill>
              </a:rPr>
              <a:t> (ESRF)</a:t>
            </a:r>
          </a:p>
        </p:txBody>
      </p:sp>
    </p:spTree>
    <p:extLst>
      <p:ext uri="{BB962C8B-B14F-4D97-AF65-F5344CB8AC3E}">
        <p14:creationId xmlns:p14="http://schemas.microsoft.com/office/powerpoint/2010/main" val="3610205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ESRF Upgrade </a:t>
            </a:r>
            <a:r>
              <a:rPr lang="en-US" dirty="0" err="1"/>
              <a:t>programme</a:t>
            </a:r>
            <a:endParaRPr lang="en-GB" dirty="0"/>
          </a:p>
        </p:txBody>
      </p:sp>
      <p:sp>
        <p:nvSpPr>
          <p:cNvPr id="3" name="Footer Placeholder 2"/>
          <p:cNvSpPr>
            <a:spLocks noGrp="1"/>
          </p:cNvSpPr>
          <p:nvPr>
            <p:ph type="ftr" sz="quarter" idx="12"/>
          </p:nvPr>
        </p:nvSpPr>
        <p:spPr/>
        <p:txBody>
          <a:bodyPr/>
          <a:lstStyle/>
          <a:p>
            <a:r>
              <a:rPr lang="en-US" dirty="0"/>
              <a:t>Alignment for the ESRF Extremely Brilliant Source, IWAA2022</a:t>
            </a:r>
            <a:endParaRPr lang="en-GB"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15041" y="3460761"/>
            <a:ext cx="6861117" cy="2989465"/>
          </a:xfrm>
          <a:prstGeom prst="rect">
            <a:avLst/>
          </a:prstGeom>
        </p:spPr>
      </p:pic>
      <p:grpSp>
        <p:nvGrpSpPr>
          <p:cNvPr id="6" name="Group 5"/>
          <p:cNvGrpSpPr/>
          <p:nvPr/>
        </p:nvGrpSpPr>
        <p:grpSpPr>
          <a:xfrm>
            <a:off x="342000" y="819000"/>
            <a:ext cx="3790956" cy="2185182"/>
            <a:chOff x="386291" y="1738818"/>
            <a:chExt cx="3790956" cy="2185182"/>
          </a:xfrm>
        </p:grpSpPr>
        <p:sp>
          <p:nvSpPr>
            <p:cNvPr id="7" name="Rectangle 6"/>
            <p:cNvSpPr/>
            <p:nvPr/>
          </p:nvSpPr>
          <p:spPr>
            <a:xfrm>
              <a:off x="386291" y="1832954"/>
              <a:ext cx="3790956" cy="20910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Rectangle 7"/>
            <p:cNvSpPr/>
            <p:nvPr/>
          </p:nvSpPr>
          <p:spPr>
            <a:xfrm>
              <a:off x="386291" y="2477405"/>
              <a:ext cx="3724956" cy="144659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7800" indent="-177800"/>
              <a:r>
                <a:rPr lang="en-US" sz="1400" dirty="0">
                  <a:solidFill>
                    <a:schemeClr val="accent6"/>
                  </a:solidFill>
                  <a:cs typeface="Calibri"/>
                </a:rPr>
                <a:t>- 	Construction of 19 new-generation experimental stations to explore the nanoworld</a:t>
              </a:r>
            </a:p>
            <a:p>
              <a:pPr marL="177800" indent="-177800"/>
              <a:r>
                <a:rPr lang="en-US" sz="1400" dirty="0">
                  <a:solidFill>
                    <a:schemeClr val="accent6"/>
                  </a:solidFill>
                  <a:cs typeface="Calibri"/>
                </a:rPr>
                <a:t>- 	Creation of a new ultra-stable experimental hall</a:t>
              </a:r>
            </a:p>
            <a:p>
              <a:pPr marL="177800" indent="-177800"/>
              <a:r>
                <a:rPr lang="en-US" sz="1400" dirty="0">
                  <a:solidFill>
                    <a:schemeClr val="accent6"/>
                  </a:solidFill>
                  <a:cs typeface="Calibri"/>
                </a:rPr>
                <a:t>- 	Improvement and refurbishment of most of the cutting-edge scientific equipment and accelerator infrastructure</a:t>
              </a:r>
              <a:endParaRPr lang="en-US" altLang="ko-KR" sz="1400" b="1" dirty="0">
                <a:solidFill>
                  <a:schemeClr val="accent6"/>
                </a:solidFill>
                <a:ea typeface="Gulim" pitchFamily="34" charset="-127"/>
                <a:cs typeface="Calibri"/>
              </a:endParaRPr>
            </a:p>
          </p:txBody>
        </p:sp>
        <p:sp>
          <p:nvSpPr>
            <p:cNvPr id="9" name="Rectangle 8"/>
            <p:cNvSpPr/>
            <p:nvPr/>
          </p:nvSpPr>
          <p:spPr>
            <a:xfrm>
              <a:off x="386291" y="1738818"/>
              <a:ext cx="926369" cy="7721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rgbClr val="132577"/>
                  </a:solidFill>
                </a:rPr>
                <a:t>2009</a:t>
              </a:r>
            </a:p>
            <a:p>
              <a:r>
                <a:rPr lang="en-US" sz="1400" dirty="0">
                  <a:solidFill>
                    <a:srgbClr val="132577"/>
                  </a:solidFill>
                </a:rPr>
                <a:t>2015</a:t>
              </a:r>
              <a:endParaRPr lang="fr-FR" sz="1400" dirty="0">
                <a:solidFill>
                  <a:srgbClr val="132577"/>
                </a:solidFill>
              </a:endParaRPr>
            </a:p>
          </p:txBody>
        </p:sp>
        <p:sp>
          <p:nvSpPr>
            <p:cNvPr id="10" name="Rectangle 9"/>
            <p:cNvSpPr/>
            <p:nvPr/>
          </p:nvSpPr>
          <p:spPr>
            <a:xfrm>
              <a:off x="956274" y="1832954"/>
              <a:ext cx="3154973" cy="5838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a:solidFill>
                    <a:srgbClr val="132577"/>
                  </a:solidFill>
                </a:rPr>
                <a:t>Upgrade PHASE I – 160 M€</a:t>
              </a:r>
            </a:p>
            <a:p>
              <a:r>
                <a:rPr lang="en-US" sz="1200" dirty="0">
                  <a:solidFill>
                    <a:schemeClr val="tx1">
                      <a:lumMod val="65000"/>
                      <a:lumOff val="35000"/>
                    </a:schemeClr>
                  </a:solidFill>
                </a:rPr>
                <a:t>In time and within budget</a:t>
              </a:r>
            </a:p>
          </p:txBody>
        </p:sp>
        <p:cxnSp>
          <p:nvCxnSpPr>
            <p:cNvPr id="11" name="Straight Connector 10"/>
            <p:cNvCxnSpPr/>
            <p:nvPr/>
          </p:nvCxnSpPr>
          <p:spPr>
            <a:xfrm>
              <a:off x="477000" y="2416802"/>
              <a:ext cx="3634247" cy="0"/>
            </a:xfrm>
            <a:prstGeom prst="line">
              <a:avLst/>
            </a:prstGeom>
            <a:ln w="76200">
              <a:solidFill>
                <a:srgbClr val="AF007C"/>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4977002" y="833186"/>
            <a:ext cx="3823583" cy="2479976"/>
            <a:chOff x="4818717" y="1939024"/>
            <a:chExt cx="3823583" cy="2479976"/>
          </a:xfrm>
        </p:grpSpPr>
        <p:sp>
          <p:nvSpPr>
            <p:cNvPr id="13" name="Rectangle 12"/>
            <p:cNvSpPr/>
            <p:nvPr/>
          </p:nvSpPr>
          <p:spPr>
            <a:xfrm>
              <a:off x="4818718" y="2033160"/>
              <a:ext cx="3823582" cy="22058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4" name="Rectangle 13"/>
            <p:cNvSpPr/>
            <p:nvPr/>
          </p:nvSpPr>
          <p:spPr>
            <a:xfrm>
              <a:off x="4818717" y="2673502"/>
              <a:ext cx="3790956" cy="17454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7800" indent="-177800"/>
              <a:r>
                <a:rPr lang="en-US" sz="1400" dirty="0">
                  <a:solidFill>
                    <a:schemeClr val="accent6"/>
                  </a:solidFill>
                  <a:cs typeface="Calibri"/>
                </a:rPr>
                <a:t>- 	Construction of a new storage ring –the EBS, inside the existing structure, with performance increased by a factor of 100</a:t>
              </a:r>
            </a:p>
            <a:p>
              <a:pPr marL="177800" indent="-177800"/>
              <a:r>
                <a:rPr lang="en-US" sz="1400" dirty="0">
                  <a:solidFill>
                    <a:schemeClr val="accent6"/>
                  </a:solidFill>
                  <a:cs typeface="Calibri"/>
                </a:rPr>
                <a:t>- 	Construction of new state-of-the-art beamlines</a:t>
              </a:r>
            </a:p>
            <a:p>
              <a:pPr marL="177800" indent="-177800"/>
              <a:r>
                <a:rPr lang="en-US" sz="1400" dirty="0">
                  <a:solidFill>
                    <a:schemeClr val="accent6"/>
                  </a:solidFill>
                  <a:cs typeface="Calibri"/>
                </a:rPr>
                <a:t>- 	Ambitious instrumentation programme (optics, high-performance detectors)</a:t>
              </a:r>
            </a:p>
            <a:p>
              <a:pPr marL="177800" indent="-177800"/>
              <a:r>
                <a:rPr lang="en-US" altLang="ko-KR" sz="1400" dirty="0">
                  <a:solidFill>
                    <a:schemeClr val="accent6"/>
                  </a:solidFill>
                  <a:ea typeface="Gulim" pitchFamily="34" charset="-127"/>
                  <a:cs typeface="Calibri"/>
                </a:rPr>
                <a:t>- 	Intensified big data strategy</a:t>
              </a:r>
            </a:p>
          </p:txBody>
        </p:sp>
        <p:sp>
          <p:nvSpPr>
            <p:cNvPr id="15" name="Rectangle 14"/>
            <p:cNvSpPr/>
            <p:nvPr/>
          </p:nvSpPr>
          <p:spPr>
            <a:xfrm>
              <a:off x="4818717" y="1939024"/>
              <a:ext cx="926369" cy="7721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rgbClr val="132577"/>
                  </a:solidFill>
                </a:rPr>
                <a:t>2015</a:t>
              </a:r>
            </a:p>
            <a:p>
              <a:r>
                <a:rPr lang="en-US" sz="1400" dirty="0">
                  <a:solidFill>
                    <a:srgbClr val="132577"/>
                  </a:solidFill>
                </a:rPr>
                <a:t>2022</a:t>
              </a:r>
              <a:endParaRPr lang="fr-FR" sz="1400" dirty="0">
                <a:solidFill>
                  <a:srgbClr val="132577"/>
                </a:solidFill>
              </a:endParaRPr>
            </a:p>
          </p:txBody>
        </p:sp>
        <p:sp>
          <p:nvSpPr>
            <p:cNvPr id="16" name="Rectangle 15"/>
            <p:cNvSpPr/>
            <p:nvPr/>
          </p:nvSpPr>
          <p:spPr>
            <a:xfrm>
              <a:off x="5388700" y="2033160"/>
              <a:ext cx="3154973" cy="5838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a:solidFill>
                    <a:srgbClr val="132577"/>
                  </a:solidFill>
                </a:rPr>
                <a:t>ESRF-EBS – 150 M€</a:t>
              </a:r>
            </a:p>
            <a:p>
              <a:r>
                <a:rPr lang="en-US" sz="1200" dirty="0">
                  <a:solidFill>
                    <a:schemeClr val="tx1">
                      <a:lumMod val="65000"/>
                      <a:lumOff val="35000"/>
                    </a:schemeClr>
                  </a:solidFill>
                </a:rPr>
                <a:t>Launched in June 2015</a:t>
              </a:r>
            </a:p>
          </p:txBody>
        </p:sp>
        <p:cxnSp>
          <p:nvCxnSpPr>
            <p:cNvPr id="17" name="Straight Connector 16"/>
            <p:cNvCxnSpPr/>
            <p:nvPr/>
          </p:nvCxnSpPr>
          <p:spPr>
            <a:xfrm>
              <a:off x="4909426" y="2617008"/>
              <a:ext cx="3634247" cy="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2989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3FFDC0-794C-4E8B-B7C8-DDFF9A8ADACE}"/>
              </a:ext>
            </a:extLst>
          </p:cNvPr>
          <p:cNvSpPr>
            <a:spLocks noGrp="1"/>
          </p:cNvSpPr>
          <p:nvPr>
            <p:ph type="title"/>
          </p:nvPr>
        </p:nvSpPr>
        <p:spPr/>
        <p:txBody>
          <a:bodyPr/>
          <a:lstStyle/>
          <a:p>
            <a:r>
              <a:rPr lang="en-US" dirty="0"/>
              <a:t>Installation</a:t>
            </a:r>
            <a:endParaRPr lang="en-GB" dirty="0"/>
          </a:p>
        </p:txBody>
      </p:sp>
      <p:sp>
        <p:nvSpPr>
          <p:cNvPr id="3" name="Footer Placeholder 2">
            <a:extLst>
              <a:ext uri="{FF2B5EF4-FFF2-40B4-BE49-F238E27FC236}">
                <a16:creationId xmlns:a16="http://schemas.microsoft.com/office/drawing/2014/main" id="{B9CD35BD-2211-4E25-A7F7-7ADCC5F5E45C}"/>
              </a:ext>
            </a:extLst>
          </p:cNvPr>
          <p:cNvSpPr>
            <a:spLocks noGrp="1"/>
          </p:cNvSpPr>
          <p:nvPr>
            <p:ph type="ftr" sz="quarter" idx="12"/>
          </p:nvPr>
        </p:nvSpPr>
        <p:spPr/>
        <p:txBody>
          <a:bodyPr/>
          <a:lstStyle/>
          <a:p>
            <a:r>
              <a:rPr lang="en-US"/>
              <a:t>Alignment for the ESRF Extremely Brilliant Source, IWAA2022</a:t>
            </a:r>
            <a:endParaRPr lang="en-GB" dirty="0"/>
          </a:p>
        </p:txBody>
      </p:sp>
      <p:grpSp>
        <p:nvGrpSpPr>
          <p:cNvPr id="10" name="Group 9">
            <a:extLst>
              <a:ext uri="{FF2B5EF4-FFF2-40B4-BE49-F238E27FC236}">
                <a16:creationId xmlns:a16="http://schemas.microsoft.com/office/drawing/2014/main" id="{2AD85307-B54C-4162-8074-83A3E6D8518E}"/>
              </a:ext>
            </a:extLst>
          </p:cNvPr>
          <p:cNvGrpSpPr/>
          <p:nvPr/>
        </p:nvGrpSpPr>
        <p:grpSpPr>
          <a:xfrm>
            <a:off x="123630" y="1206998"/>
            <a:ext cx="8913217" cy="4250625"/>
            <a:chOff x="123630" y="1600698"/>
            <a:chExt cx="8913217" cy="4250625"/>
          </a:xfrm>
        </p:grpSpPr>
        <p:pic>
          <p:nvPicPr>
            <p:cNvPr id="4" name="Picture 3">
              <a:extLst>
                <a:ext uri="{FF2B5EF4-FFF2-40B4-BE49-F238E27FC236}">
                  <a16:creationId xmlns:a16="http://schemas.microsoft.com/office/drawing/2014/main" id="{BA11C6AC-E204-49F5-A733-27C6202808D2}"/>
                </a:ext>
              </a:extLst>
            </p:cNvPr>
            <p:cNvPicPr>
              <a:picLocks noChangeAspect="1"/>
            </p:cNvPicPr>
            <p:nvPr/>
          </p:nvPicPr>
          <p:blipFill rotWithShape="1">
            <a:blip r:embed="rId2"/>
            <a:srcRect l="7972"/>
            <a:stretch/>
          </p:blipFill>
          <p:spPr>
            <a:xfrm>
              <a:off x="4253556" y="3611513"/>
              <a:ext cx="2590053" cy="1800000"/>
            </a:xfrm>
            <a:prstGeom prst="rect">
              <a:avLst/>
            </a:prstGeom>
          </p:spPr>
        </p:pic>
        <p:pic>
          <p:nvPicPr>
            <p:cNvPr id="5" name="Picture 4">
              <a:extLst>
                <a:ext uri="{FF2B5EF4-FFF2-40B4-BE49-F238E27FC236}">
                  <a16:creationId xmlns:a16="http://schemas.microsoft.com/office/drawing/2014/main" id="{AAE1181F-A332-4A6E-BE1D-0DFE952B81D7}"/>
                </a:ext>
              </a:extLst>
            </p:cNvPr>
            <p:cNvPicPr>
              <a:picLocks noChangeAspect="1"/>
            </p:cNvPicPr>
            <p:nvPr/>
          </p:nvPicPr>
          <p:blipFill>
            <a:blip r:embed="rId3"/>
            <a:stretch>
              <a:fillRect/>
            </a:stretch>
          </p:blipFill>
          <p:spPr>
            <a:xfrm>
              <a:off x="7038863" y="3611513"/>
              <a:ext cx="1997984" cy="1800000"/>
            </a:xfrm>
            <a:prstGeom prst="rect">
              <a:avLst/>
            </a:prstGeom>
          </p:spPr>
        </p:pic>
        <p:pic>
          <p:nvPicPr>
            <p:cNvPr id="6" name="Picture 5">
              <a:extLst>
                <a:ext uri="{FF2B5EF4-FFF2-40B4-BE49-F238E27FC236}">
                  <a16:creationId xmlns:a16="http://schemas.microsoft.com/office/drawing/2014/main" id="{3B783FFD-DC4D-49D7-AD3F-A9489B69DE5E}"/>
                </a:ext>
              </a:extLst>
            </p:cNvPr>
            <p:cNvPicPr>
              <a:picLocks noChangeAspect="1"/>
            </p:cNvPicPr>
            <p:nvPr/>
          </p:nvPicPr>
          <p:blipFill>
            <a:blip r:embed="rId4"/>
            <a:stretch>
              <a:fillRect/>
            </a:stretch>
          </p:blipFill>
          <p:spPr>
            <a:xfrm>
              <a:off x="198001" y="1614820"/>
              <a:ext cx="3637029" cy="2376000"/>
            </a:xfrm>
            <a:prstGeom prst="rect">
              <a:avLst/>
            </a:prstGeom>
          </p:spPr>
        </p:pic>
        <p:sp>
          <p:nvSpPr>
            <p:cNvPr id="7" name="TextBox 6">
              <a:extLst>
                <a:ext uri="{FF2B5EF4-FFF2-40B4-BE49-F238E27FC236}">
                  <a16:creationId xmlns:a16="http://schemas.microsoft.com/office/drawing/2014/main" id="{5B49E31E-ACAA-43B1-AF2B-BE81CB6BEF40}"/>
                </a:ext>
              </a:extLst>
            </p:cNvPr>
            <p:cNvSpPr txBox="1"/>
            <p:nvPr/>
          </p:nvSpPr>
          <p:spPr>
            <a:xfrm>
              <a:off x="123630" y="4250885"/>
              <a:ext cx="3934672" cy="1600438"/>
            </a:xfrm>
            <a:prstGeom prst="rect">
              <a:avLst/>
            </a:prstGeom>
            <a:noFill/>
          </p:spPr>
          <p:txBody>
            <a:bodyPr wrap="square" rtlCol="0">
              <a:spAutoFit/>
            </a:bodyPr>
            <a:lstStyle/>
            <a:p>
              <a:r>
                <a:rPr lang="en-US" sz="1400" dirty="0">
                  <a:solidFill>
                    <a:schemeClr val="accent6"/>
                  </a:solidFill>
                </a:rPr>
                <a:t>Girders were: </a:t>
              </a:r>
            </a:p>
            <a:p>
              <a:pPr marL="285750" indent="-285750">
                <a:buFont typeface="Arial" panose="020B0604020202020204" pitchFamily="34" charset="0"/>
                <a:buChar char="•"/>
              </a:pPr>
              <a:r>
                <a:rPr lang="en-US" sz="1400" dirty="0">
                  <a:solidFill>
                    <a:schemeClr val="accent6"/>
                  </a:solidFill>
                </a:rPr>
                <a:t>transported from storage on a truck, </a:t>
              </a:r>
            </a:p>
            <a:p>
              <a:pPr marL="285750" indent="-285750">
                <a:buFont typeface="Arial" panose="020B0604020202020204" pitchFamily="34" charset="0"/>
                <a:buChar char="•"/>
              </a:pPr>
              <a:r>
                <a:rPr lang="en-US" sz="1400" dirty="0">
                  <a:solidFill>
                    <a:schemeClr val="accent6"/>
                  </a:solidFill>
                </a:rPr>
                <a:t>unloaded using a crane, </a:t>
              </a:r>
            </a:p>
            <a:p>
              <a:pPr marL="285750" indent="-285750">
                <a:buFont typeface="Arial" panose="020B0604020202020204" pitchFamily="34" charset="0"/>
                <a:buChar char="•"/>
              </a:pPr>
              <a:r>
                <a:rPr lang="en-US" sz="1400" dirty="0">
                  <a:solidFill>
                    <a:schemeClr val="accent6"/>
                  </a:solidFill>
                </a:rPr>
                <a:t>transported to a gantry, </a:t>
              </a:r>
            </a:p>
            <a:p>
              <a:pPr marL="285750" indent="-285750">
                <a:buFont typeface="Arial" panose="020B0604020202020204" pitchFamily="34" charset="0"/>
                <a:buChar char="•"/>
              </a:pPr>
              <a:r>
                <a:rPr lang="en-US" sz="1400" dirty="0">
                  <a:solidFill>
                    <a:schemeClr val="accent6"/>
                  </a:solidFill>
                </a:rPr>
                <a:t>lifted into the tunnel using the gantry, and </a:t>
              </a:r>
            </a:p>
            <a:p>
              <a:pPr marL="285750" indent="-285750">
                <a:buFont typeface="Arial" panose="020B0604020202020204" pitchFamily="34" charset="0"/>
                <a:buChar char="•"/>
              </a:pPr>
              <a:r>
                <a:rPr lang="en-US" sz="1400" dirty="0">
                  <a:solidFill>
                    <a:schemeClr val="accent6"/>
                  </a:solidFill>
                </a:rPr>
                <a:t>transported to their final position with the transport module.</a:t>
              </a:r>
              <a:endParaRPr lang="en-GB" sz="1400" dirty="0">
                <a:solidFill>
                  <a:schemeClr val="accent6"/>
                </a:solidFill>
              </a:endParaRPr>
            </a:p>
          </p:txBody>
        </p:sp>
        <p:pic>
          <p:nvPicPr>
            <p:cNvPr id="8" name="Picture 7">
              <a:extLst>
                <a:ext uri="{FF2B5EF4-FFF2-40B4-BE49-F238E27FC236}">
                  <a16:creationId xmlns:a16="http://schemas.microsoft.com/office/drawing/2014/main" id="{6B76F4BE-36D4-422B-AE45-6352928FE081}"/>
                </a:ext>
              </a:extLst>
            </p:cNvPr>
            <p:cNvPicPr>
              <a:picLocks noChangeAspect="1"/>
            </p:cNvPicPr>
            <p:nvPr/>
          </p:nvPicPr>
          <p:blipFill>
            <a:blip r:embed="rId5"/>
            <a:stretch>
              <a:fillRect/>
            </a:stretch>
          </p:blipFill>
          <p:spPr>
            <a:xfrm>
              <a:off x="3888436" y="1614820"/>
              <a:ext cx="2734159" cy="1800000"/>
            </a:xfrm>
            <a:prstGeom prst="rect">
              <a:avLst/>
            </a:prstGeom>
          </p:spPr>
        </p:pic>
        <p:pic>
          <p:nvPicPr>
            <p:cNvPr id="9" name="Picture 8">
              <a:extLst>
                <a:ext uri="{FF2B5EF4-FFF2-40B4-BE49-F238E27FC236}">
                  <a16:creationId xmlns:a16="http://schemas.microsoft.com/office/drawing/2014/main" id="{C1024143-80B6-4A90-8433-DA475D70F29B}"/>
                </a:ext>
              </a:extLst>
            </p:cNvPr>
            <p:cNvPicPr>
              <a:picLocks noChangeAspect="1"/>
            </p:cNvPicPr>
            <p:nvPr/>
          </p:nvPicPr>
          <p:blipFill rotWithShape="1">
            <a:blip r:embed="rId6"/>
            <a:srcRect r="5776"/>
            <a:stretch/>
          </p:blipFill>
          <p:spPr>
            <a:xfrm>
              <a:off x="6676002" y="1600698"/>
              <a:ext cx="2360494" cy="1800000"/>
            </a:xfrm>
            <a:prstGeom prst="rect">
              <a:avLst/>
            </a:prstGeom>
          </p:spPr>
        </p:pic>
      </p:grpSp>
    </p:spTree>
    <p:extLst>
      <p:ext uri="{BB962C8B-B14F-4D97-AF65-F5344CB8AC3E}">
        <p14:creationId xmlns:p14="http://schemas.microsoft.com/office/powerpoint/2010/main" val="7329117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B7325-6DEF-4BE9-B8DF-D1A814E6AC83}"/>
              </a:ext>
            </a:extLst>
          </p:cNvPr>
          <p:cNvSpPr>
            <a:spLocks noGrp="1"/>
          </p:cNvSpPr>
          <p:nvPr>
            <p:ph type="title"/>
          </p:nvPr>
        </p:nvSpPr>
        <p:spPr/>
        <p:txBody>
          <a:bodyPr/>
          <a:lstStyle/>
          <a:p>
            <a:r>
              <a:rPr lang="en-US" dirty="0"/>
              <a:t>Effect of storage, transportation, installation and bakeout</a:t>
            </a:r>
            <a:endParaRPr lang="en-GB" dirty="0"/>
          </a:p>
        </p:txBody>
      </p:sp>
      <p:sp>
        <p:nvSpPr>
          <p:cNvPr id="3" name="Footer Placeholder 2">
            <a:extLst>
              <a:ext uri="{FF2B5EF4-FFF2-40B4-BE49-F238E27FC236}">
                <a16:creationId xmlns:a16="http://schemas.microsoft.com/office/drawing/2014/main" id="{1FBC7110-11B9-48B9-B9A6-662D22BA5FFF}"/>
              </a:ext>
            </a:extLst>
          </p:cNvPr>
          <p:cNvSpPr>
            <a:spLocks noGrp="1"/>
          </p:cNvSpPr>
          <p:nvPr>
            <p:ph type="ftr" sz="quarter" idx="12"/>
          </p:nvPr>
        </p:nvSpPr>
        <p:spPr/>
        <p:txBody>
          <a:bodyPr/>
          <a:lstStyle/>
          <a:p>
            <a:r>
              <a:rPr lang="en-US"/>
              <a:t>Alignment for the ESRF Extremely Brilliant Source, IWAA2022</a:t>
            </a:r>
            <a:endParaRPr lang="en-GB" dirty="0"/>
          </a:p>
        </p:txBody>
      </p:sp>
      <p:pic>
        <p:nvPicPr>
          <p:cNvPr id="4" name="Picture 3">
            <a:extLst>
              <a:ext uri="{FF2B5EF4-FFF2-40B4-BE49-F238E27FC236}">
                <a16:creationId xmlns:a16="http://schemas.microsoft.com/office/drawing/2014/main" id="{A700CAB2-518D-47B6-98FA-FBF278B14BD6}"/>
              </a:ext>
            </a:extLst>
          </p:cNvPr>
          <p:cNvPicPr>
            <a:picLocks noChangeAspect="1"/>
          </p:cNvPicPr>
          <p:nvPr/>
        </p:nvPicPr>
        <p:blipFill>
          <a:blip r:embed="rId2"/>
          <a:stretch>
            <a:fillRect/>
          </a:stretch>
        </p:blipFill>
        <p:spPr>
          <a:xfrm>
            <a:off x="0" y="1800374"/>
            <a:ext cx="9144000" cy="1941367"/>
          </a:xfrm>
          <a:prstGeom prst="rect">
            <a:avLst/>
          </a:prstGeom>
        </p:spPr>
      </p:pic>
      <p:sp>
        <p:nvSpPr>
          <p:cNvPr id="5" name="TextBox 4">
            <a:extLst>
              <a:ext uri="{FF2B5EF4-FFF2-40B4-BE49-F238E27FC236}">
                <a16:creationId xmlns:a16="http://schemas.microsoft.com/office/drawing/2014/main" id="{95602A43-4088-4112-9BE4-36F909D1DFB3}"/>
              </a:ext>
            </a:extLst>
          </p:cNvPr>
          <p:cNvSpPr txBox="1"/>
          <p:nvPr/>
        </p:nvSpPr>
        <p:spPr>
          <a:xfrm>
            <a:off x="755576" y="1320193"/>
            <a:ext cx="8208424" cy="523220"/>
          </a:xfrm>
          <a:prstGeom prst="rect">
            <a:avLst/>
          </a:prstGeom>
          <a:noFill/>
        </p:spPr>
        <p:txBody>
          <a:bodyPr wrap="square" rtlCol="0">
            <a:spAutoFit/>
          </a:bodyPr>
          <a:lstStyle/>
          <a:p>
            <a:r>
              <a:rPr lang="en-US" sz="1400" dirty="0">
                <a:solidFill>
                  <a:schemeClr val="accent6"/>
                </a:solidFill>
              </a:rPr>
              <a:t>After the installation and initial alignment in the tunnel all of the girders were remeasured like they were during in ESRF01. This was done again after the bakeout was finished in the tunnel.</a:t>
            </a:r>
            <a:endParaRPr lang="en-GB" sz="1400" dirty="0">
              <a:solidFill>
                <a:schemeClr val="accent6"/>
              </a:solidFill>
            </a:endParaRPr>
          </a:p>
        </p:txBody>
      </p:sp>
      <p:sp>
        <p:nvSpPr>
          <p:cNvPr id="6" name="TextBox 5">
            <a:extLst>
              <a:ext uri="{FF2B5EF4-FFF2-40B4-BE49-F238E27FC236}">
                <a16:creationId xmlns:a16="http://schemas.microsoft.com/office/drawing/2014/main" id="{92E3FBFA-31CE-4117-8AE8-BB0AA28B6705}"/>
              </a:ext>
            </a:extLst>
          </p:cNvPr>
          <p:cNvSpPr txBox="1"/>
          <p:nvPr/>
        </p:nvSpPr>
        <p:spPr>
          <a:xfrm>
            <a:off x="727200" y="3766656"/>
            <a:ext cx="8208424" cy="307777"/>
          </a:xfrm>
          <a:prstGeom prst="rect">
            <a:avLst/>
          </a:prstGeom>
          <a:noFill/>
        </p:spPr>
        <p:txBody>
          <a:bodyPr wrap="square" rtlCol="0">
            <a:spAutoFit/>
          </a:bodyPr>
          <a:lstStyle/>
          <a:p>
            <a:r>
              <a:rPr lang="en-US" sz="1400" dirty="0">
                <a:solidFill>
                  <a:schemeClr val="accent6"/>
                </a:solidFill>
              </a:rPr>
              <a:t>The magnet positions were then adjusted onto the magnet positions measured at ESRF01.</a:t>
            </a:r>
            <a:endParaRPr lang="en-GB" sz="1400" dirty="0">
              <a:solidFill>
                <a:schemeClr val="accent6"/>
              </a:solidFill>
            </a:endParaRPr>
          </a:p>
        </p:txBody>
      </p:sp>
      <p:sp>
        <p:nvSpPr>
          <p:cNvPr id="7" name="TextBox 6">
            <a:extLst>
              <a:ext uri="{FF2B5EF4-FFF2-40B4-BE49-F238E27FC236}">
                <a16:creationId xmlns:a16="http://schemas.microsoft.com/office/drawing/2014/main" id="{B7DC6916-A541-4E44-BD9F-4D90F24AD152}"/>
              </a:ext>
            </a:extLst>
          </p:cNvPr>
          <p:cNvSpPr txBox="1"/>
          <p:nvPr/>
        </p:nvSpPr>
        <p:spPr>
          <a:xfrm>
            <a:off x="4744919" y="5740231"/>
            <a:ext cx="3769080" cy="246221"/>
          </a:xfrm>
          <a:prstGeom prst="rect">
            <a:avLst/>
          </a:prstGeom>
          <a:noFill/>
        </p:spPr>
        <p:txBody>
          <a:bodyPr wrap="square" rtlCol="0">
            <a:spAutoFit/>
          </a:bodyPr>
          <a:lstStyle/>
          <a:p>
            <a:pPr algn="r"/>
            <a:r>
              <a:rPr lang="en-US" sz="1000" i="1" dirty="0">
                <a:solidFill>
                  <a:schemeClr val="accent6"/>
                </a:solidFill>
              </a:rPr>
              <a:t>ESRF01 was the building where the girders were assembled.</a:t>
            </a:r>
            <a:endParaRPr lang="en-GB" sz="1000" i="1" dirty="0">
              <a:solidFill>
                <a:schemeClr val="accent6"/>
              </a:solidFill>
            </a:endParaRPr>
          </a:p>
        </p:txBody>
      </p:sp>
      <p:graphicFrame>
        <p:nvGraphicFramePr>
          <p:cNvPr id="8" name="Table 7">
            <a:extLst>
              <a:ext uri="{FF2B5EF4-FFF2-40B4-BE49-F238E27FC236}">
                <a16:creationId xmlns:a16="http://schemas.microsoft.com/office/drawing/2014/main" id="{EDB1EA0B-5776-4CB8-8607-0D6EBBE7F44F}"/>
              </a:ext>
            </a:extLst>
          </p:cNvPr>
          <p:cNvGraphicFramePr>
            <a:graphicFrameLocks noGrp="1"/>
          </p:cNvGraphicFramePr>
          <p:nvPr>
            <p:extLst>
              <p:ext uri="{D42A27DB-BD31-4B8C-83A1-F6EECF244321}">
                <p14:modId xmlns:p14="http://schemas.microsoft.com/office/powerpoint/2010/main" val="372443030"/>
              </p:ext>
            </p:extLst>
          </p:nvPr>
        </p:nvGraphicFramePr>
        <p:xfrm>
          <a:off x="827584" y="4248646"/>
          <a:ext cx="4968000" cy="1300245"/>
        </p:xfrm>
        <a:graphic>
          <a:graphicData uri="http://schemas.openxmlformats.org/drawingml/2006/table">
            <a:tbl>
              <a:tblPr firstRow="1" bandRow="1">
                <a:tableStyleId>{5C22544A-7EE6-4342-B048-85BDC9FD1C3A}</a:tableStyleId>
              </a:tblPr>
              <a:tblGrid>
                <a:gridCol w="3168000">
                  <a:extLst>
                    <a:ext uri="{9D8B030D-6E8A-4147-A177-3AD203B41FA5}">
                      <a16:colId xmlns:a16="http://schemas.microsoft.com/office/drawing/2014/main" val="242005438"/>
                    </a:ext>
                  </a:extLst>
                </a:gridCol>
                <a:gridCol w="900000">
                  <a:extLst>
                    <a:ext uri="{9D8B030D-6E8A-4147-A177-3AD203B41FA5}">
                      <a16:colId xmlns:a16="http://schemas.microsoft.com/office/drawing/2014/main" val="1621751979"/>
                    </a:ext>
                  </a:extLst>
                </a:gridCol>
                <a:gridCol w="900000">
                  <a:extLst>
                    <a:ext uri="{9D8B030D-6E8A-4147-A177-3AD203B41FA5}">
                      <a16:colId xmlns:a16="http://schemas.microsoft.com/office/drawing/2014/main" val="1275202202"/>
                    </a:ext>
                  </a:extLst>
                </a:gridCol>
              </a:tblGrid>
              <a:tr h="315000">
                <a:tc>
                  <a:txBody>
                    <a:bodyPr/>
                    <a:lstStyle/>
                    <a:p>
                      <a:r>
                        <a:rPr lang="en-US" sz="1400" dirty="0"/>
                        <a:t>Survey</a:t>
                      </a:r>
                      <a:endParaRPr lang="en-GB" sz="14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U(R)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[μ</a:t>
                      </a:r>
                      <a:r>
                        <a:rPr kumimoji="0" lang="en-GB"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m]</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U(Z)</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[μ</a:t>
                      </a:r>
                      <a:r>
                        <a:rPr kumimoji="0" lang="en-GB"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m]</a:t>
                      </a:r>
                    </a:p>
                  </a:txBody>
                  <a:tcPr marL="9525" marR="9525" marT="9525" marB="0" anchor="ctr"/>
                </a:tc>
                <a:extLst>
                  <a:ext uri="{0D108BD9-81ED-4DB2-BD59-A6C34878D82A}">
                    <a16:rowId xmlns:a16="http://schemas.microsoft.com/office/drawing/2014/main" val="57156984"/>
                  </a:ext>
                </a:extLst>
              </a:tr>
              <a:tr h="288000">
                <a:tc>
                  <a:txBody>
                    <a:bodyPr/>
                    <a:lstStyle/>
                    <a:p>
                      <a:r>
                        <a:rPr lang="en-US" sz="1200" dirty="0">
                          <a:solidFill>
                            <a:schemeClr val="bg1"/>
                          </a:solidFill>
                        </a:rPr>
                        <a:t>ESRF01 (see girder alignment uncertainty)</a:t>
                      </a:r>
                      <a:endParaRPr lang="en-GB" sz="1200" dirty="0">
                        <a:solidFill>
                          <a:schemeClr val="bg1"/>
                        </a:solidFill>
                      </a:endParaRPr>
                    </a:p>
                  </a:txBody>
                  <a:tcPr>
                    <a:solidFill>
                      <a:srgbClr val="132577"/>
                    </a:solidFill>
                  </a:tcPr>
                </a:tc>
                <a:tc>
                  <a:txBody>
                    <a:bodyPr/>
                    <a:lstStyle/>
                    <a:p>
                      <a:pPr algn="ctr"/>
                      <a:r>
                        <a:rPr lang="en-US" sz="1200" dirty="0"/>
                        <a:t>14</a:t>
                      </a:r>
                      <a:endParaRPr lang="en-GB" sz="1200" dirty="0"/>
                    </a:p>
                  </a:txBody>
                  <a:tcPr/>
                </a:tc>
                <a:tc>
                  <a:txBody>
                    <a:bodyPr/>
                    <a:lstStyle/>
                    <a:p>
                      <a:pPr algn="ctr"/>
                      <a:r>
                        <a:rPr lang="en-US" sz="1200" dirty="0"/>
                        <a:t>17</a:t>
                      </a:r>
                      <a:endParaRPr lang="en-GB" sz="1200" dirty="0"/>
                    </a:p>
                  </a:txBody>
                  <a:tcPr/>
                </a:tc>
                <a:extLst>
                  <a:ext uri="{0D108BD9-81ED-4DB2-BD59-A6C34878D82A}">
                    <a16:rowId xmlns:a16="http://schemas.microsoft.com/office/drawing/2014/main" val="557243992"/>
                  </a:ext>
                </a:extLst>
              </a:tr>
              <a:tr h="288000">
                <a:tc>
                  <a:txBody>
                    <a:bodyPr/>
                    <a:lstStyle/>
                    <a:p>
                      <a:r>
                        <a:rPr lang="en-US" sz="1200" dirty="0">
                          <a:solidFill>
                            <a:schemeClr val="bg1"/>
                          </a:solidFill>
                        </a:rPr>
                        <a:t>After transport (3D adjustment on ESRF01)</a:t>
                      </a:r>
                      <a:endParaRPr lang="en-GB" sz="1200" dirty="0">
                        <a:solidFill>
                          <a:schemeClr val="bg1"/>
                        </a:solidFill>
                      </a:endParaRPr>
                    </a:p>
                  </a:txBody>
                  <a:tcPr>
                    <a:solidFill>
                      <a:srgbClr val="132577"/>
                    </a:solidFill>
                  </a:tcPr>
                </a:tc>
                <a:tc>
                  <a:txBody>
                    <a:bodyPr/>
                    <a:lstStyle/>
                    <a:p>
                      <a:pPr algn="ctr"/>
                      <a:r>
                        <a:rPr lang="en-US" sz="1200" dirty="0"/>
                        <a:t>17</a:t>
                      </a:r>
                      <a:endParaRPr lang="en-GB" sz="1200" dirty="0"/>
                    </a:p>
                  </a:txBody>
                  <a:tcPr/>
                </a:tc>
                <a:tc>
                  <a:txBody>
                    <a:bodyPr/>
                    <a:lstStyle/>
                    <a:p>
                      <a:pPr algn="ctr"/>
                      <a:r>
                        <a:rPr lang="en-US" sz="1200" dirty="0"/>
                        <a:t>20</a:t>
                      </a:r>
                      <a:endParaRPr lang="en-GB" sz="1200" dirty="0"/>
                    </a:p>
                  </a:txBody>
                  <a:tcPr/>
                </a:tc>
                <a:extLst>
                  <a:ext uri="{0D108BD9-81ED-4DB2-BD59-A6C34878D82A}">
                    <a16:rowId xmlns:a16="http://schemas.microsoft.com/office/drawing/2014/main" val="2065043631"/>
                  </a:ext>
                </a:extLst>
              </a:tr>
              <a:tr h="288000">
                <a:tc>
                  <a:txBody>
                    <a:bodyPr/>
                    <a:lstStyle/>
                    <a:p>
                      <a:r>
                        <a:rPr lang="en-US" sz="1200" dirty="0">
                          <a:solidFill>
                            <a:schemeClr val="bg1"/>
                          </a:solidFill>
                        </a:rPr>
                        <a:t>After bakeout (3D adjustment on ESRF01)</a:t>
                      </a:r>
                      <a:endParaRPr lang="en-GB" sz="1200" dirty="0">
                        <a:solidFill>
                          <a:schemeClr val="bg1"/>
                        </a:solidFill>
                      </a:endParaRPr>
                    </a:p>
                  </a:txBody>
                  <a:tcPr>
                    <a:solidFill>
                      <a:srgbClr val="132577"/>
                    </a:solidFill>
                  </a:tcPr>
                </a:tc>
                <a:tc>
                  <a:txBody>
                    <a:bodyPr/>
                    <a:lstStyle/>
                    <a:p>
                      <a:pPr algn="ctr"/>
                      <a:r>
                        <a:rPr lang="en-US" sz="1200" dirty="0"/>
                        <a:t>19</a:t>
                      </a:r>
                      <a:endParaRPr lang="en-GB" sz="1200" dirty="0"/>
                    </a:p>
                  </a:txBody>
                  <a:tcPr/>
                </a:tc>
                <a:tc>
                  <a:txBody>
                    <a:bodyPr/>
                    <a:lstStyle/>
                    <a:p>
                      <a:pPr algn="ctr"/>
                      <a:r>
                        <a:rPr lang="en-US" sz="1200" dirty="0"/>
                        <a:t>21</a:t>
                      </a:r>
                      <a:endParaRPr lang="en-GB" sz="1200" dirty="0"/>
                    </a:p>
                  </a:txBody>
                  <a:tcPr/>
                </a:tc>
                <a:extLst>
                  <a:ext uri="{0D108BD9-81ED-4DB2-BD59-A6C34878D82A}">
                    <a16:rowId xmlns:a16="http://schemas.microsoft.com/office/drawing/2014/main" val="595585761"/>
                  </a:ext>
                </a:extLst>
              </a:tr>
            </a:tbl>
          </a:graphicData>
        </a:graphic>
      </p:graphicFrame>
      <p:sp>
        <p:nvSpPr>
          <p:cNvPr id="9" name="TextBox 8">
            <a:extLst>
              <a:ext uri="{FF2B5EF4-FFF2-40B4-BE49-F238E27FC236}">
                <a16:creationId xmlns:a16="http://schemas.microsoft.com/office/drawing/2014/main" id="{F188B1DC-E243-4DF7-9E1F-9FA7C6C49208}"/>
              </a:ext>
            </a:extLst>
          </p:cNvPr>
          <p:cNvSpPr txBox="1"/>
          <p:nvPr/>
        </p:nvSpPr>
        <p:spPr>
          <a:xfrm>
            <a:off x="5815335" y="4248646"/>
            <a:ext cx="3120289" cy="954107"/>
          </a:xfrm>
          <a:prstGeom prst="rect">
            <a:avLst/>
          </a:prstGeom>
          <a:noFill/>
        </p:spPr>
        <p:txBody>
          <a:bodyPr wrap="square" rtlCol="0">
            <a:spAutoFit/>
          </a:bodyPr>
          <a:lstStyle/>
          <a:p>
            <a:r>
              <a:rPr lang="en-US" sz="1400" dirty="0">
                <a:solidFill>
                  <a:schemeClr val="accent6"/>
                </a:solidFill>
              </a:rPr>
              <a:t>These results suggest the effect of transport was ~10 µm – and the effect of bakeout on the alignment less than that …</a:t>
            </a:r>
            <a:endParaRPr lang="en-GB" sz="1400" dirty="0">
              <a:solidFill>
                <a:schemeClr val="accent6"/>
              </a:solidFill>
            </a:endParaRPr>
          </a:p>
        </p:txBody>
      </p:sp>
    </p:spTree>
    <p:extLst>
      <p:ext uri="{BB962C8B-B14F-4D97-AF65-F5344CB8AC3E}">
        <p14:creationId xmlns:p14="http://schemas.microsoft.com/office/powerpoint/2010/main" val="25650746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84C1A-3986-4553-89EA-0248CF6060B6}"/>
              </a:ext>
            </a:extLst>
          </p:cNvPr>
          <p:cNvSpPr>
            <a:spLocks noGrp="1"/>
          </p:cNvSpPr>
          <p:nvPr>
            <p:ph type="title"/>
          </p:nvPr>
        </p:nvSpPr>
        <p:spPr/>
        <p:txBody>
          <a:bodyPr/>
          <a:lstStyle/>
          <a:p>
            <a:r>
              <a:rPr lang="en-US" dirty="0"/>
              <a:t>Girders in the tunnel</a:t>
            </a:r>
            <a:endParaRPr lang="en-GB" dirty="0"/>
          </a:p>
        </p:txBody>
      </p:sp>
      <p:sp>
        <p:nvSpPr>
          <p:cNvPr id="3" name="Footer Placeholder 2">
            <a:extLst>
              <a:ext uri="{FF2B5EF4-FFF2-40B4-BE49-F238E27FC236}">
                <a16:creationId xmlns:a16="http://schemas.microsoft.com/office/drawing/2014/main" id="{99AE8CDF-81CA-42E4-B6C5-5230B37A9903}"/>
              </a:ext>
            </a:extLst>
          </p:cNvPr>
          <p:cNvSpPr>
            <a:spLocks noGrp="1"/>
          </p:cNvSpPr>
          <p:nvPr>
            <p:ph type="ftr" sz="quarter" idx="12"/>
          </p:nvPr>
        </p:nvSpPr>
        <p:spPr/>
        <p:txBody>
          <a:bodyPr/>
          <a:lstStyle/>
          <a:p>
            <a:r>
              <a:rPr lang="en-US"/>
              <a:t>Alignment for the ESRF Extremely Brilliant Source, IWAA2022</a:t>
            </a:r>
            <a:endParaRPr lang="en-GB" dirty="0"/>
          </a:p>
        </p:txBody>
      </p:sp>
      <p:grpSp>
        <p:nvGrpSpPr>
          <p:cNvPr id="11" name="Group 10">
            <a:extLst>
              <a:ext uri="{FF2B5EF4-FFF2-40B4-BE49-F238E27FC236}">
                <a16:creationId xmlns:a16="http://schemas.microsoft.com/office/drawing/2014/main" id="{39E6AA4C-8DBD-4D9D-83EC-9860C7F646CD}"/>
              </a:ext>
            </a:extLst>
          </p:cNvPr>
          <p:cNvGrpSpPr/>
          <p:nvPr/>
        </p:nvGrpSpPr>
        <p:grpSpPr>
          <a:xfrm>
            <a:off x="27378" y="3016098"/>
            <a:ext cx="8820000" cy="3453545"/>
            <a:chOff x="162000" y="2426375"/>
            <a:chExt cx="8820000" cy="3453545"/>
          </a:xfrm>
        </p:grpSpPr>
        <p:pic>
          <p:nvPicPr>
            <p:cNvPr id="4" name="Picture 3">
              <a:extLst>
                <a:ext uri="{FF2B5EF4-FFF2-40B4-BE49-F238E27FC236}">
                  <a16:creationId xmlns:a16="http://schemas.microsoft.com/office/drawing/2014/main" id="{B2E95AA8-42F6-40E8-AEBA-F762261CDE3E}"/>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62000" y="2426375"/>
              <a:ext cx="8820000" cy="3453545"/>
            </a:xfrm>
            <a:prstGeom prst="rect">
              <a:avLst/>
            </a:prstGeom>
          </p:spPr>
        </p:pic>
        <p:sp>
          <p:nvSpPr>
            <p:cNvPr id="5" name="TextBox 4">
              <a:extLst>
                <a:ext uri="{FF2B5EF4-FFF2-40B4-BE49-F238E27FC236}">
                  <a16:creationId xmlns:a16="http://schemas.microsoft.com/office/drawing/2014/main" id="{8282552B-4648-4F60-B0EE-8C6BE602ECE3}"/>
                </a:ext>
              </a:extLst>
            </p:cNvPr>
            <p:cNvSpPr txBox="1"/>
            <p:nvPr/>
          </p:nvSpPr>
          <p:spPr>
            <a:xfrm>
              <a:off x="950513" y="3685881"/>
              <a:ext cx="492443" cy="369332"/>
            </a:xfrm>
            <a:prstGeom prst="rect">
              <a:avLst/>
            </a:prstGeom>
            <a:noFill/>
          </p:spPr>
          <p:txBody>
            <a:bodyPr wrap="none" rtlCol="0">
              <a:spAutoFit/>
            </a:bodyPr>
            <a:lstStyle/>
            <a:p>
              <a:r>
                <a:rPr lang="en-US" dirty="0">
                  <a:solidFill>
                    <a:schemeClr val="accent6"/>
                  </a:solidFill>
                </a:rPr>
                <a:t>G1</a:t>
              </a:r>
              <a:endParaRPr lang="en-GB" dirty="0">
                <a:solidFill>
                  <a:schemeClr val="accent6"/>
                </a:solidFill>
              </a:endParaRPr>
            </a:p>
          </p:txBody>
        </p:sp>
        <p:sp>
          <p:nvSpPr>
            <p:cNvPr id="6" name="TextBox 5">
              <a:extLst>
                <a:ext uri="{FF2B5EF4-FFF2-40B4-BE49-F238E27FC236}">
                  <a16:creationId xmlns:a16="http://schemas.microsoft.com/office/drawing/2014/main" id="{929FFA2C-D3AA-451B-8A33-0B578A8ABFA1}"/>
                </a:ext>
              </a:extLst>
            </p:cNvPr>
            <p:cNvSpPr txBox="1"/>
            <p:nvPr/>
          </p:nvSpPr>
          <p:spPr>
            <a:xfrm>
              <a:off x="3160506" y="4281341"/>
              <a:ext cx="492443" cy="369332"/>
            </a:xfrm>
            <a:prstGeom prst="rect">
              <a:avLst/>
            </a:prstGeom>
            <a:noFill/>
          </p:spPr>
          <p:txBody>
            <a:bodyPr wrap="none" rtlCol="0">
              <a:spAutoFit/>
            </a:bodyPr>
            <a:lstStyle/>
            <a:p>
              <a:r>
                <a:rPr lang="en-US" dirty="0">
                  <a:solidFill>
                    <a:schemeClr val="accent6"/>
                  </a:solidFill>
                </a:rPr>
                <a:t>G2</a:t>
              </a:r>
              <a:endParaRPr lang="en-GB" dirty="0">
                <a:solidFill>
                  <a:schemeClr val="accent6"/>
                </a:solidFill>
              </a:endParaRPr>
            </a:p>
          </p:txBody>
        </p:sp>
        <p:sp>
          <p:nvSpPr>
            <p:cNvPr id="7" name="TextBox 6">
              <a:extLst>
                <a:ext uri="{FF2B5EF4-FFF2-40B4-BE49-F238E27FC236}">
                  <a16:creationId xmlns:a16="http://schemas.microsoft.com/office/drawing/2014/main" id="{A4BF47E0-06E6-493B-87EC-AFE46A393DA7}"/>
                </a:ext>
              </a:extLst>
            </p:cNvPr>
            <p:cNvSpPr txBox="1"/>
            <p:nvPr/>
          </p:nvSpPr>
          <p:spPr>
            <a:xfrm>
              <a:off x="5533511" y="4941217"/>
              <a:ext cx="492443" cy="369332"/>
            </a:xfrm>
            <a:prstGeom prst="rect">
              <a:avLst/>
            </a:prstGeom>
            <a:noFill/>
          </p:spPr>
          <p:txBody>
            <a:bodyPr wrap="none" rtlCol="0">
              <a:spAutoFit/>
            </a:bodyPr>
            <a:lstStyle/>
            <a:p>
              <a:r>
                <a:rPr lang="en-US" dirty="0">
                  <a:solidFill>
                    <a:schemeClr val="accent6"/>
                  </a:solidFill>
                </a:rPr>
                <a:t>G3</a:t>
              </a:r>
              <a:endParaRPr lang="en-GB" dirty="0">
                <a:solidFill>
                  <a:schemeClr val="accent6"/>
                </a:solidFill>
              </a:endParaRPr>
            </a:p>
          </p:txBody>
        </p:sp>
        <p:sp>
          <p:nvSpPr>
            <p:cNvPr id="8" name="TextBox 7">
              <a:extLst>
                <a:ext uri="{FF2B5EF4-FFF2-40B4-BE49-F238E27FC236}">
                  <a16:creationId xmlns:a16="http://schemas.microsoft.com/office/drawing/2014/main" id="{EC5ED8A4-9129-408C-A4A3-60F7CEFE5A92}"/>
                </a:ext>
              </a:extLst>
            </p:cNvPr>
            <p:cNvSpPr txBox="1"/>
            <p:nvPr/>
          </p:nvSpPr>
          <p:spPr>
            <a:xfrm>
              <a:off x="7381164" y="5510588"/>
              <a:ext cx="492443" cy="369332"/>
            </a:xfrm>
            <a:prstGeom prst="rect">
              <a:avLst/>
            </a:prstGeom>
            <a:noFill/>
          </p:spPr>
          <p:txBody>
            <a:bodyPr wrap="none" rtlCol="0">
              <a:spAutoFit/>
            </a:bodyPr>
            <a:lstStyle/>
            <a:p>
              <a:r>
                <a:rPr lang="en-US" dirty="0">
                  <a:solidFill>
                    <a:schemeClr val="accent6"/>
                  </a:solidFill>
                </a:rPr>
                <a:t>G4</a:t>
              </a:r>
              <a:endParaRPr lang="en-GB" dirty="0">
                <a:solidFill>
                  <a:schemeClr val="accent6"/>
                </a:solidFill>
              </a:endParaRPr>
            </a:p>
          </p:txBody>
        </p:sp>
        <p:sp>
          <p:nvSpPr>
            <p:cNvPr id="9" name="TextBox 8">
              <a:extLst>
                <a:ext uri="{FF2B5EF4-FFF2-40B4-BE49-F238E27FC236}">
                  <a16:creationId xmlns:a16="http://schemas.microsoft.com/office/drawing/2014/main" id="{E4D6E815-3ECE-4591-B0AA-6BB2A8B7DDF1}"/>
                </a:ext>
              </a:extLst>
            </p:cNvPr>
            <p:cNvSpPr txBox="1"/>
            <p:nvPr/>
          </p:nvSpPr>
          <p:spPr>
            <a:xfrm>
              <a:off x="4599378" y="3155458"/>
              <a:ext cx="659155" cy="369332"/>
            </a:xfrm>
            <a:prstGeom prst="rect">
              <a:avLst/>
            </a:prstGeom>
            <a:noFill/>
          </p:spPr>
          <p:txBody>
            <a:bodyPr wrap="none" rtlCol="0">
              <a:spAutoFit/>
            </a:bodyPr>
            <a:lstStyle/>
            <a:p>
              <a:r>
                <a:rPr lang="en-US" dirty="0">
                  <a:solidFill>
                    <a:schemeClr val="accent6"/>
                  </a:solidFill>
                </a:rPr>
                <a:t>DQ2</a:t>
              </a:r>
              <a:endParaRPr lang="en-GB" dirty="0">
                <a:solidFill>
                  <a:schemeClr val="accent6"/>
                </a:solidFill>
              </a:endParaRPr>
            </a:p>
          </p:txBody>
        </p:sp>
      </p:grpSp>
      <p:pic>
        <p:nvPicPr>
          <p:cNvPr id="10" name="Picture 9">
            <a:extLst>
              <a:ext uri="{FF2B5EF4-FFF2-40B4-BE49-F238E27FC236}">
                <a16:creationId xmlns:a16="http://schemas.microsoft.com/office/drawing/2014/main" id="{4C54D319-05BD-454F-87B7-182A20D72CC8}"/>
              </a:ext>
            </a:extLst>
          </p:cNvPr>
          <p:cNvPicPr>
            <a:picLocks noChangeAspect="1"/>
          </p:cNvPicPr>
          <p:nvPr/>
        </p:nvPicPr>
        <p:blipFill>
          <a:blip r:embed="rId3"/>
          <a:stretch>
            <a:fillRect/>
          </a:stretch>
        </p:blipFill>
        <p:spPr>
          <a:xfrm>
            <a:off x="27378" y="747360"/>
            <a:ext cx="9144000" cy="1725134"/>
          </a:xfrm>
          <a:prstGeom prst="rect">
            <a:avLst/>
          </a:prstGeom>
        </p:spPr>
      </p:pic>
      <p:pic>
        <p:nvPicPr>
          <p:cNvPr id="12" name="Picture 11">
            <a:extLst>
              <a:ext uri="{FF2B5EF4-FFF2-40B4-BE49-F238E27FC236}">
                <a16:creationId xmlns:a16="http://schemas.microsoft.com/office/drawing/2014/main" id="{A908B6B9-E68B-4C5D-BB74-D642AB7803B1}"/>
              </a:ext>
            </a:extLst>
          </p:cNvPr>
          <p:cNvPicPr>
            <a:picLocks noChangeAspect="1"/>
          </p:cNvPicPr>
          <p:nvPr/>
        </p:nvPicPr>
        <p:blipFill>
          <a:blip r:embed="rId4"/>
          <a:stretch>
            <a:fillRect/>
          </a:stretch>
        </p:blipFill>
        <p:spPr>
          <a:xfrm>
            <a:off x="2048673" y="2140157"/>
            <a:ext cx="6012000" cy="1176543"/>
          </a:xfrm>
          <a:prstGeom prst="rect">
            <a:avLst/>
          </a:prstGeom>
          <a:effectLst>
            <a:outerShdw blurRad="50800" dist="38100" dir="5400000" algn="t" rotWithShape="0">
              <a:prstClr val="black">
                <a:alpha val="40000"/>
              </a:prstClr>
            </a:outerShdw>
          </a:effectLst>
        </p:spPr>
      </p:pic>
      <p:sp>
        <p:nvSpPr>
          <p:cNvPr id="13" name="Rectangle: Rounded Corners 12">
            <a:extLst>
              <a:ext uri="{FF2B5EF4-FFF2-40B4-BE49-F238E27FC236}">
                <a16:creationId xmlns:a16="http://schemas.microsoft.com/office/drawing/2014/main" id="{0995F4E0-B157-4A0F-86F4-6EDADA218049}"/>
              </a:ext>
            </a:extLst>
          </p:cNvPr>
          <p:cNvSpPr/>
          <p:nvPr/>
        </p:nvSpPr>
        <p:spPr>
          <a:xfrm>
            <a:off x="3209859" y="1267548"/>
            <a:ext cx="2888243" cy="643233"/>
          </a:xfrm>
          <a:prstGeom prst="roundRect">
            <a:avLst/>
          </a:prstGeom>
          <a:no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032373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E44E1-2384-4EE8-BAEE-AC59B75290E5}"/>
              </a:ext>
            </a:extLst>
          </p:cNvPr>
          <p:cNvSpPr>
            <a:spLocks noGrp="1"/>
          </p:cNvSpPr>
          <p:nvPr>
            <p:ph type="title"/>
          </p:nvPr>
        </p:nvSpPr>
        <p:spPr/>
        <p:txBody>
          <a:bodyPr/>
          <a:lstStyle/>
          <a:p>
            <a:r>
              <a:rPr lang="en-GB" dirty="0"/>
              <a:t>November 2019 – after Final alignment - Error</a:t>
            </a:r>
          </a:p>
        </p:txBody>
      </p:sp>
      <p:sp>
        <p:nvSpPr>
          <p:cNvPr id="3" name="Footer Placeholder 2">
            <a:extLst>
              <a:ext uri="{FF2B5EF4-FFF2-40B4-BE49-F238E27FC236}">
                <a16:creationId xmlns:a16="http://schemas.microsoft.com/office/drawing/2014/main" id="{E9A9D3EB-6C89-4A82-BB30-D3761E155441}"/>
              </a:ext>
            </a:extLst>
          </p:cNvPr>
          <p:cNvSpPr>
            <a:spLocks noGrp="1"/>
          </p:cNvSpPr>
          <p:nvPr>
            <p:ph type="ftr" sz="quarter" idx="12"/>
          </p:nvPr>
        </p:nvSpPr>
        <p:spPr/>
        <p:txBody>
          <a:bodyPr/>
          <a:lstStyle/>
          <a:p>
            <a:r>
              <a:rPr lang="en-US"/>
              <a:t>Alignment for the ESRF Extremely Brilliant Source, IWAA2022</a:t>
            </a:r>
            <a:endParaRPr lang="en-GB" dirty="0"/>
          </a:p>
        </p:txBody>
      </p:sp>
      <p:pic>
        <p:nvPicPr>
          <p:cNvPr id="7" name="Picture 6">
            <a:extLst>
              <a:ext uri="{FF2B5EF4-FFF2-40B4-BE49-F238E27FC236}">
                <a16:creationId xmlns:a16="http://schemas.microsoft.com/office/drawing/2014/main" id="{B80BC441-CAD2-4962-9CB2-B0E6FDA55B59}"/>
              </a:ext>
            </a:extLst>
          </p:cNvPr>
          <p:cNvPicPr>
            <a:picLocks noChangeAspect="1"/>
          </p:cNvPicPr>
          <p:nvPr/>
        </p:nvPicPr>
        <p:blipFill>
          <a:blip r:embed="rId2"/>
          <a:stretch>
            <a:fillRect/>
          </a:stretch>
        </p:blipFill>
        <p:spPr>
          <a:xfrm>
            <a:off x="4644000" y="2952000"/>
            <a:ext cx="4500000" cy="2940039"/>
          </a:xfrm>
          <a:prstGeom prst="rect">
            <a:avLst/>
          </a:prstGeom>
        </p:spPr>
      </p:pic>
      <p:pic>
        <p:nvPicPr>
          <p:cNvPr id="8" name="Picture 7">
            <a:extLst>
              <a:ext uri="{FF2B5EF4-FFF2-40B4-BE49-F238E27FC236}">
                <a16:creationId xmlns:a16="http://schemas.microsoft.com/office/drawing/2014/main" id="{57B22022-0DEC-473E-8B45-1B3470A1F1C4}"/>
              </a:ext>
            </a:extLst>
          </p:cNvPr>
          <p:cNvPicPr>
            <a:picLocks noChangeAspect="1"/>
          </p:cNvPicPr>
          <p:nvPr/>
        </p:nvPicPr>
        <p:blipFill>
          <a:blip r:embed="rId3"/>
          <a:stretch>
            <a:fillRect/>
          </a:stretch>
        </p:blipFill>
        <p:spPr>
          <a:xfrm>
            <a:off x="0" y="1152000"/>
            <a:ext cx="4500000" cy="2941967"/>
          </a:xfrm>
          <a:prstGeom prst="rect">
            <a:avLst/>
          </a:prstGeom>
        </p:spPr>
      </p:pic>
    </p:spTree>
    <p:extLst>
      <p:ext uri="{BB962C8B-B14F-4D97-AF65-F5344CB8AC3E}">
        <p14:creationId xmlns:p14="http://schemas.microsoft.com/office/powerpoint/2010/main" val="30609222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98A096-DA86-4DF1-B81A-D135424599A9}"/>
              </a:ext>
            </a:extLst>
          </p:cNvPr>
          <p:cNvSpPr>
            <a:spLocks noGrp="1"/>
          </p:cNvSpPr>
          <p:nvPr>
            <p:ph type="title"/>
          </p:nvPr>
        </p:nvSpPr>
        <p:spPr/>
        <p:txBody>
          <a:bodyPr/>
          <a:lstStyle/>
          <a:p>
            <a:r>
              <a:rPr lang="en-GB" dirty="0"/>
              <a:t>November 2019 – after Final alignment - Error</a:t>
            </a:r>
          </a:p>
        </p:txBody>
      </p:sp>
      <p:sp>
        <p:nvSpPr>
          <p:cNvPr id="3" name="Footer Placeholder 2">
            <a:extLst>
              <a:ext uri="{FF2B5EF4-FFF2-40B4-BE49-F238E27FC236}">
                <a16:creationId xmlns:a16="http://schemas.microsoft.com/office/drawing/2014/main" id="{2108AB68-4104-43B4-AC7E-B218549F9A03}"/>
              </a:ext>
            </a:extLst>
          </p:cNvPr>
          <p:cNvSpPr>
            <a:spLocks noGrp="1"/>
          </p:cNvSpPr>
          <p:nvPr>
            <p:ph type="ftr" sz="quarter" idx="12"/>
          </p:nvPr>
        </p:nvSpPr>
        <p:spPr/>
        <p:txBody>
          <a:bodyPr/>
          <a:lstStyle/>
          <a:p>
            <a:r>
              <a:rPr lang="en-US"/>
              <a:t>Alignment for the ESRF Extremely Brilliant Source, IWAA2022</a:t>
            </a:r>
            <a:endParaRPr lang="en-GB" dirty="0"/>
          </a:p>
        </p:txBody>
      </p:sp>
      <p:sp>
        <p:nvSpPr>
          <p:cNvPr id="7" name="TextBox 6">
            <a:extLst>
              <a:ext uri="{FF2B5EF4-FFF2-40B4-BE49-F238E27FC236}">
                <a16:creationId xmlns:a16="http://schemas.microsoft.com/office/drawing/2014/main" id="{854E7828-541E-4C75-A078-0B00DB9F824F}"/>
              </a:ext>
            </a:extLst>
          </p:cNvPr>
          <p:cNvSpPr txBox="1"/>
          <p:nvPr/>
        </p:nvSpPr>
        <p:spPr>
          <a:xfrm>
            <a:off x="6493784" y="1363556"/>
            <a:ext cx="1122423" cy="584775"/>
          </a:xfrm>
          <a:prstGeom prst="rect">
            <a:avLst/>
          </a:prstGeom>
          <a:noFill/>
        </p:spPr>
        <p:txBody>
          <a:bodyPr wrap="none" rtlCol="0">
            <a:spAutoFit/>
          </a:bodyPr>
          <a:lstStyle/>
          <a:p>
            <a:r>
              <a:rPr lang="en-GB" sz="1600" dirty="0">
                <a:solidFill>
                  <a:schemeClr val="accent6"/>
                </a:solidFill>
              </a:rPr>
              <a:t>U</a:t>
            </a:r>
            <a:r>
              <a:rPr lang="en-GB" sz="1600" baseline="-25000" dirty="0">
                <a:solidFill>
                  <a:schemeClr val="accent6"/>
                </a:solidFill>
              </a:rPr>
              <a:t>R</a:t>
            </a:r>
            <a:r>
              <a:rPr lang="en-GB" sz="1600" dirty="0">
                <a:solidFill>
                  <a:schemeClr val="accent6"/>
                </a:solidFill>
              </a:rPr>
              <a:t>=39 um</a:t>
            </a:r>
          </a:p>
          <a:p>
            <a:r>
              <a:rPr lang="en-GB" sz="1600" dirty="0">
                <a:solidFill>
                  <a:schemeClr val="accent6"/>
                </a:solidFill>
              </a:rPr>
              <a:t>U</a:t>
            </a:r>
            <a:r>
              <a:rPr lang="en-GB" sz="1600" baseline="-25000" dirty="0">
                <a:solidFill>
                  <a:schemeClr val="accent6"/>
                </a:solidFill>
              </a:rPr>
              <a:t>Z</a:t>
            </a:r>
            <a:r>
              <a:rPr lang="en-GB" sz="1600" dirty="0">
                <a:solidFill>
                  <a:schemeClr val="accent6"/>
                </a:solidFill>
              </a:rPr>
              <a:t>=36 um</a:t>
            </a:r>
          </a:p>
        </p:txBody>
      </p:sp>
      <p:pic>
        <p:nvPicPr>
          <p:cNvPr id="8" name="Picture 7">
            <a:extLst>
              <a:ext uri="{FF2B5EF4-FFF2-40B4-BE49-F238E27FC236}">
                <a16:creationId xmlns:a16="http://schemas.microsoft.com/office/drawing/2014/main" id="{8BA468A1-4AC7-4DCE-B4A7-04FFD47445C1}"/>
              </a:ext>
            </a:extLst>
          </p:cNvPr>
          <p:cNvPicPr>
            <a:picLocks noChangeAspect="1"/>
          </p:cNvPicPr>
          <p:nvPr/>
        </p:nvPicPr>
        <p:blipFill>
          <a:blip r:embed="rId2"/>
          <a:stretch>
            <a:fillRect/>
          </a:stretch>
        </p:blipFill>
        <p:spPr>
          <a:xfrm>
            <a:off x="4634268" y="2952000"/>
            <a:ext cx="4500000" cy="2940039"/>
          </a:xfrm>
          <a:prstGeom prst="rect">
            <a:avLst/>
          </a:prstGeom>
        </p:spPr>
      </p:pic>
      <p:pic>
        <p:nvPicPr>
          <p:cNvPr id="9" name="Picture 8">
            <a:extLst>
              <a:ext uri="{FF2B5EF4-FFF2-40B4-BE49-F238E27FC236}">
                <a16:creationId xmlns:a16="http://schemas.microsoft.com/office/drawing/2014/main" id="{753F043A-01DF-49A6-A976-7D007E59080B}"/>
              </a:ext>
            </a:extLst>
          </p:cNvPr>
          <p:cNvPicPr>
            <a:picLocks noChangeAspect="1"/>
          </p:cNvPicPr>
          <p:nvPr/>
        </p:nvPicPr>
        <p:blipFill>
          <a:blip r:embed="rId3"/>
          <a:stretch>
            <a:fillRect/>
          </a:stretch>
        </p:blipFill>
        <p:spPr>
          <a:xfrm>
            <a:off x="0" y="1152000"/>
            <a:ext cx="4500000" cy="2940039"/>
          </a:xfrm>
          <a:prstGeom prst="rect">
            <a:avLst/>
          </a:prstGeom>
        </p:spPr>
      </p:pic>
      <p:graphicFrame>
        <p:nvGraphicFramePr>
          <p:cNvPr id="10" name="Content Placeholder 5">
            <a:extLst>
              <a:ext uri="{FF2B5EF4-FFF2-40B4-BE49-F238E27FC236}">
                <a16:creationId xmlns:a16="http://schemas.microsoft.com/office/drawing/2014/main" id="{6714C2F5-A490-4795-816C-21CC1FD15193}"/>
              </a:ext>
            </a:extLst>
          </p:cNvPr>
          <p:cNvGraphicFramePr>
            <a:graphicFrameLocks/>
          </p:cNvGraphicFramePr>
          <p:nvPr>
            <p:extLst>
              <p:ext uri="{D42A27DB-BD31-4B8C-83A1-F6EECF244321}">
                <p14:modId xmlns:p14="http://schemas.microsoft.com/office/powerpoint/2010/main" val="942447805"/>
              </p:ext>
            </p:extLst>
          </p:nvPr>
        </p:nvGraphicFramePr>
        <p:xfrm>
          <a:off x="611515" y="4422019"/>
          <a:ext cx="3078486" cy="1582232"/>
        </p:xfrm>
        <a:graphic>
          <a:graphicData uri="http://schemas.openxmlformats.org/drawingml/2006/table">
            <a:tbl>
              <a:tblPr>
                <a:tableStyleId>{5C22544A-7EE6-4342-B048-85BDC9FD1C3A}</a:tableStyleId>
              </a:tblPr>
              <a:tblGrid>
                <a:gridCol w="1568679">
                  <a:extLst>
                    <a:ext uri="{9D8B030D-6E8A-4147-A177-3AD203B41FA5}">
                      <a16:colId xmlns:a16="http://schemas.microsoft.com/office/drawing/2014/main" val="20000"/>
                    </a:ext>
                  </a:extLst>
                </a:gridCol>
                <a:gridCol w="752444">
                  <a:extLst>
                    <a:ext uri="{9D8B030D-6E8A-4147-A177-3AD203B41FA5}">
                      <a16:colId xmlns:a16="http://schemas.microsoft.com/office/drawing/2014/main" val="20002"/>
                    </a:ext>
                  </a:extLst>
                </a:gridCol>
                <a:gridCol w="757363">
                  <a:extLst>
                    <a:ext uri="{9D8B030D-6E8A-4147-A177-3AD203B41FA5}">
                      <a16:colId xmlns:a16="http://schemas.microsoft.com/office/drawing/2014/main" val="20003"/>
                    </a:ext>
                  </a:extLst>
                </a:gridCol>
              </a:tblGrid>
              <a:tr h="436196">
                <a:tc>
                  <a:txBody>
                    <a:bodyPr/>
                    <a:lstStyle/>
                    <a:p>
                      <a:pPr algn="l" fontAlgn="b"/>
                      <a:endParaRPr lang="en-GB" sz="1200" b="0" i="0" u="none" strike="noStrike" dirty="0">
                        <a:solidFill>
                          <a:schemeClr val="bg1"/>
                        </a:solidFill>
                        <a:effectLst/>
                        <a:latin typeface="+mn-lt"/>
                      </a:endParaRPr>
                    </a:p>
                  </a:txBody>
                  <a:tcPr marL="9476" marR="9476" marT="9476" marB="0" anchor="b">
                    <a:solidFill>
                      <a:srgbClr val="00206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U(R)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[μ</a:t>
                      </a:r>
                      <a:r>
                        <a:rPr kumimoji="0" lang="en-GB"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m]</a:t>
                      </a:r>
                      <a:endParaRPr lang="en-GB" sz="1200" b="1" i="0" u="none" strike="noStrike" dirty="0">
                        <a:solidFill>
                          <a:schemeClr val="bg1"/>
                        </a:solidFill>
                        <a:effectLst/>
                        <a:latin typeface="+mn-lt"/>
                      </a:endParaRPr>
                    </a:p>
                  </a:txBody>
                  <a:tcPr marL="9476" marR="9476" marT="9476" marB="0" anchor="b">
                    <a:solidFill>
                      <a:srgbClr val="00206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U(Z)</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[μ</a:t>
                      </a:r>
                      <a:r>
                        <a:rPr kumimoji="0" lang="en-GB"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m]</a:t>
                      </a:r>
                      <a:endParaRPr lang="en-GB" sz="1200" b="1" i="0" u="none" strike="noStrike" dirty="0">
                        <a:solidFill>
                          <a:schemeClr val="bg1"/>
                        </a:solidFill>
                        <a:effectLst/>
                        <a:latin typeface="+mn-lt"/>
                      </a:endParaRPr>
                    </a:p>
                  </a:txBody>
                  <a:tcPr marL="9476" marR="9476" marT="9476" marB="0" anchor="b">
                    <a:solidFill>
                      <a:srgbClr val="002060"/>
                    </a:solidFill>
                  </a:tcPr>
                </a:tc>
                <a:extLst>
                  <a:ext uri="{0D108BD9-81ED-4DB2-BD59-A6C34878D82A}">
                    <a16:rowId xmlns:a16="http://schemas.microsoft.com/office/drawing/2014/main" val="10000"/>
                  </a:ext>
                </a:extLst>
              </a:tr>
              <a:tr h="286509">
                <a:tc>
                  <a:txBody>
                    <a:bodyPr/>
                    <a:lstStyle/>
                    <a:p>
                      <a:pPr algn="l" fontAlgn="b"/>
                      <a:r>
                        <a:rPr lang="en-GB" sz="1200" u="none" strike="noStrike" dirty="0">
                          <a:solidFill>
                            <a:schemeClr val="bg1"/>
                          </a:solidFill>
                          <a:effectLst/>
                          <a:latin typeface="+mn-lt"/>
                        </a:rPr>
                        <a:t>G1E, G4S</a:t>
                      </a:r>
                      <a:endParaRPr lang="en-GB" sz="1200" b="0" i="0" u="none" strike="noStrike" dirty="0">
                        <a:solidFill>
                          <a:schemeClr val="bg1"/>
                        </a:solidFill>
                        <a:effectLst/>
                        <a:latin typeface="+mn-lt"/>
                      </a:endParaRPr>
                    </a:p>
                  </a:txBody>
                  <a:tcPr marL="9476" marR="9476" marT="9476" marB="0" anchor="ctr">
                    <a:solidFill>
                      <a:srgbClr val="002060"/>
                    </a:solidFill>
                  </a:tcPr>
                </a:tc>
                <a:tc>
                  <a:txBody>
                    <a:bodyPr/>
                    <a:lstStyle/>
                    <a:p>
                      <a:pPr algn="ctr" fontAlgn="b"/>
                      <a:r>
                        <a:rPr lang="en-US" sz="1200" b="0" i="0" u="none" strike="noStrike" dirty="0">
                          <a:solidFill>
                            <a:srgbClr val="000000"/>
                          </a:solidFill>
                          <a:effectLst/>
                          <a:latin typeface="+mn-lt"/>
                        </a:rPr>
                        <a:t>52</a:t>
                      </a:r>
                      <a:endParaRPr lang="en-GB" sz="1200" b="0" i="0" u="none" strike="noStrike" dirty="0">
                        <a:solidFill>
                          <a:srgbClr val="000000"/>
                        </a:solidFill>
                        <a:effectLst/>
                        <a:latin typeface="+mn-lt"/>
                      </a:endParaRPr>
                    </a:p>
                  </a:txBody>
                  <a:tcPr marL="9476" marR="9476" marT="9476" marB="0" anchor="ctr"/>
                </a:tc>
                <a:tc>
                  <a:txBody>
                    <a:bodyPr/>
                    <a:lstStyle/>
                    <a:p>
                      <a:pPr algn="ctr" fontAlgn="b"/>
                      <a:r>
                        <a:rPr lang="en-US" sz="1200" b="0" i="0" u="none" strike="noStrike" dirty="0">
                          <a:solidFill>
                            <a:srgbClr val="000000"/>
                          </a:solidFill>
                          <a:effectLst/>
                          <a:latin typeface="+mn-lt"/>
                        </a:rPr>
                        <a:t>42</a:t>
                      </a:r>
                      <a:endParaRPr lang="en-GB" sz="1200" b="0" i="0" u="none" strike="noStrike" dirty="0">
                        <a:solidFill>
                          <a:srgbClr val="000000"/>
                        </a:solidFill>
                        <a:effectLst/>
                        <a:latin typeface="+mn-lt"/>
                      </a:endParaRPr>
                    </a:p>
                  </a:txBody>
                  <a:tcPr marL="9476" marR="9476" marT="9476" marB="0" anchor="ctr"/>
                </a:tc>
                <a:extLst>
                  <a:ext uri="{0D108BD9-81ED-4DB2-BD59-A6C34878D82A}">
                    <a16:rowId xmlns:a16="http://schemas.microsoft.com/office/drawing/2014/main" val="10001"/>
                  </a:ext>
                </a:extLst>
              </a:tr>
              <a:tr h="286509">
                <a:tc>
                  <a:txBody>
                    <a:bodyPr/>
                    <a:lstStyle/>
                    <a:p>
                      <a:pPr algn="l" fontAlgn="b"/>
                      <a:r>
                        <a:rPr lang="en-GB" sz="1200" u="none" strike="noStrike" dirty="0">
                          <a:solidFill>
                            <a:schemeClr val="bg1"/>
                          </a:solidFill>
                          <a:effectLst/>
                          <a:latin typeface="+mn-lt"/>
                        </a:rPr>
                        <a:t>G1S, G2E, G3S, G4E</a:t>
                      </a:r>
                      <a:endParaRPr lang="en-GB" sz="1200" b="0" i="0" u="none" strike="noStrike" dirty="0">
                        <a:solidFill>
                          <a:schemeClr val="bg1"/>
                        </a:solidFill>
                        <a:effectLst/>
                        <a:latin typeface="+mn-lt"/>
                      </a:endParaRPr>
                    </a:p>
                  </a:txBody>
                  <a:tcPr marL="9476" marR="9476" marT="9476" marB="0" anchor="ctr">
                    <a:solidFill>
                      <a:srgbClr val="002060"/>
                    </a:solidFill>
                  </a:tcPr>
                </a:tc>
                <a:tc>
                  <a:txBody>
                    <a:bodyPr/>
                    <a:lstStyle/>
                    <a:p>
                      <a:pPr algn="ctr" fontAlgn="b"/>
                      <a:r>
                        <a:rPr lang="en-US" sz="1200" b="0" i="0" u="none" strike="noStrike" dirty="0">
                          <a:solidFill>
                            <a:srgbClr val="000000"/>
                          </a:solidFill>
                          <a:effectLst/>
                          <a:latin typeface="+mn-lt"/>
                        </a:rPr>
                        <a:t>42</a:t>
                      </a:r>
                      <a:endParaRPr lang="en-GB" sz="1200" b="0" i="0" u="none" strike="noStrike" dirty="0">
                        <a:solidFill>
                          <a:srgbClr val="000000"/>
                        </a:solidFill>
                        <a:effectLst/>
                        <a:latin typeface="+mn-lt"/>
                      </a:endParaRPr>
                    </a:p>
                  </a:txBody>
                  <a:tcPr marL="9476" marR="9476" marT="9476" marB="0" anchor="ctr"/>
                </a:tc>
                <a:tc>
                  <a:txBody>
                    <a:bodyPr/>
                    <a:lstStyle/>
                    <a:p>
                      <a:pPr algn="ctr" fontAlgn="b"/>
                      <a:r>
                        <a:rPr lang="en-US" sz="1200" b="0" i="0" u="none" strike="noStrike" dirty="0">
                          <a:solidFill>
                            <a:srgbClr val="000000"/>
                          </a:solidFill>
                          <a:effectLst/>
                          <a:latin typeface="+mn-lt"/>
                        </a:rPr>
                        <a:t>34</a:t>
                      </a:r>
                      <a:endParaRPr lang="en-GB" sz="1200" b="0" i="0" u="none" strike="noStrike" dirty="0">
                        <a:solidFill>
                          <a:srgbClr val="000000"/>
                        </a:solidFill>
                        <a:effectLst/>
                        <a:latin typeface="+mn-lt"/>
                      </a:endParaRPr>
                    </a:p>
                  </a:txBody>
                  <a:tcPr marL="9476" marR="9476" marT="9476" marB="0" anchor="ctr"/>
                </a:tc>
                <a:extLst>
                  <a:ext uri="{0D108BD9-81ED-4DB2-BD59-A6C34878D82A}">
                    <a16:rowId xmlns:a16="http://schemas.microsoft.com/office/drawing/2014/main" val="10004"/>
                  </a:ext>
                </a:extLst>
              </a:tr>
              <a:tr h="286509">
                <a:tc>
                  <a:txBody>
                    <a:bodyPr/>
                    <a:lstStyle/>
                    <a:p>
                      <a:pPr algn="l" fontAlgn="b"/>
                      <a:r>
                        <a:rPr lang="en-GB" sz="1200" i="0" u="none" strike="noStrike" dirty="0">
                          <a:solidFill>
                            <a:schemeClr val="bg1"/>
                          </a:solidFill>
                          <a:effectLst/>
                          <a:latin typeface="+mn-lt"/>
                        </a:rPr>
                        <a:t>G2S, G3E</a:t>
                      </a:r>
                      <a:endParaRPr lang="en-GB" sz="1200" b="0" i="0" u="none" strike="noStrike" dirty="0">
                        <a:solidFill>
                          <a:schemeClr val="bg1"/>
                        </a:solidFill>
                        <a:effectLst/>
                        <a:latin typeface="+mn-lt"/>
                      </a:endParaRPr>
                    </a:p>
                  </a:txBody>
                  <a:tcPr marL="9476" marR="9476" marT="9476" marB="0" anchor="ctr">
                    <a:solidFill>
                      <a:srgbClr val="002060"/>
                    </a:solidFill>
                  </a:tcPr>
                </a:tc>
                <a:tc>
                  <a:txBody>
                    <a:bodyPr/>
                    <a:lstStyle/>
                    <a:p>
                      <a:pPr algn="ctr" fontAlgn="b"/>
                      <a:r>
                        <a:rPr lang="en-US" sz="1200" b="0" i="0" u="none" strike="noStrike" dirty="0">
                          <a:solidFill>
                            <a:srgbClr val="000000"/>
                          </a:solidFill>
                          <a:effectLst/>
                          <a:latin typeface="+mn-lt"/>
                        </a:rPr>
                        <a:t>24</a:t>
                      </a:r>
                      <a:endParaRPr lang="en-GB" sz="1200" b="0" i="0" u="none" strike="noStrike" dirty="0">
                        <a:solidFill>
                          <a:srgbClr val="000000"/>
                        </a:solidFill>
                        <a:effectLst/>
                        <a:latin typeface="+mn-lt"/>
                      </a:endParaRPr>
                    </a:p>
                  </a:txBody>
                  <a:tcPr marL="9476" marR="9476" marT="9476" marB="0" anchor="ctr"/>
                </a:tc>
                <a:tc>
                  <a:txBody>
                    <a:bodyPr/>
                    <a:lstStyle/>
                    <a:p>
                      <a:pPr algn="ctr" fontAlgn="b"/>
                      <a:r>
                        <a:rPr lang="en-US" sz="1200" b="0" i="0" u="none" strike="noStrike" dirty="0">
                          <a:solidFill>
                            <a:srgbClr val="000000"/>
                          </a:solidFill>
                          <a:effectLst/>
                          <a:latin typeface="+mn-lt"/>
                        </a:rPr>
                        <a:t>32</a:t>
                      </a:r>
                      <a:endParaRPr lang="en-GB" sz="1200" b="0" i="0" u="none" strike="noStrike" dirty="0">
                        <a:solidFill>
                          <a:srgbClr val="000000"/>
                        </a:solidFill>
                        <a:effectLst/>
                        <a:latin typeface="+mn-lt"/>
                      </a:endParaRPr>
                    </a:p>
                  </a:txBody>
                  <a:tcPr marL="9476" marR="9476" marT="9476" marB="0" anchor="ctr"/>
                </a:tc>
                <a:extLst>
                  <a:ext uri="{0D108BD9-81ED-4DB2-BD59-A6C34878D82A}">
                    <a16:rowId xmlns:a16="http://schemas.microsoft.com/office/drawing/2014/main" val="10006"/>
                  </a:ext>
                </a:extLst>
              </a:tr>
              <a:tr h="286509">
                <a:tc>
                  <a:txBody>
                    <a:bodyPr/>
                    <a:lstStyle/>
                    <a:p>
                      <a:pPr algn="l" fontAlgn="b"/>
                      <a:r>
                        <a:rPr lang="en-GB" sz="1200" b="0" u="none" strike="noStrike" dirty="0">
                          <a:solidFill>
                            <a:schemeClr val="bg1"/>
                          </a:solidFill>
                          <a:effectLst/>
                          <a:latin typeface="+mn-lt"/>
                        </a:rPr>
                        <a:t>DQ2</a:t>
                      </a:r>
                      <a:endParaRPr lang="en-GB" sz="1200" b="0" i="0" u="none" strike="noStrike" dirty="0">
                        <a:solidFill>
                          <a:schemeClr val="bg1"/>
                        </a:solidFill>
                        <a:effectLst/>
                        <a:latin typeface="+mn-lt"/>
                      </a:endParaRPr>
                    </a:p>
                  </a:txBody>
                  <a:tcPr marL="9476" marR="9476" marT="9476" marB="0" anchor="ctr">
                    <a:solidFill>
                      <a:srgbClr val="002060"/>
                    </a:solidFill>
                  </a:tcPr>
                </a:tc>
                <a:tc>
                  <a:txBody>
                    <a:bodyPr/>
                    <a:lstStyle/>
                    <a:p>
                      <a:pPr algn="ctr" fontAlgn="b"/>
                      <a:r>
                        <a:rPr lang="en-US" sz="1200" b="0" i="0" u="none" strike="noStrike" dirty="0">
                          <a:solidFill>
                            <a:srgbClr val="000000"/>
                          </a:solidFill>
                          <a:effectLst/>
                          <a:latin typeface="+mn-lt"/>
                        </a:rPr>
                        <a:t>23</a:t>
                      </a:r>
                      <a:endParaRPr lang="en-GB" sz="1200" b="0" i="0" u="none" strike="noStrike" dirty="0">
                        <a:solidFill>
                          <a:srgbClr val="000000"/>
                        </a:solidFill>
                        <a:effectLst/>
                        <a:latin typeface="+mn-lt"/>
                      </a:endParaRPr>
                    </a:p>
                  </a:txBody>
                  <a:tcPr marL="9476" marR="9476" marT="9476" marB="0" anchor="ctr"/>
                </a:tc>
                <a:tc>
                  <a:txBody>
                    <a:bodyPr/>
                    <a:lstStyle/>
                    <a:p>
                      <a:pPr algn="ctr" fontAlgn="b"/>
                      <a:r>
                        <a:rPr lang="en-US" sz="1200" b="0" i="0" u="none" strike="noStrike" dirty="0">
                          <a:solidFill>
                            <a:srgbClr val="000000"/>
                          </a:solidFill>
                          <a:effectLst/>
                          <a:latin typeface="+mn-lt"/>
                        </a:rPr>
                        <a:t>30</a:t>
                      </a:r>
                      <a:endParaRPr lang="en-GB" sz="1200" b="0" i="0" u="none" strike="noStrike" dirty="0">
                        <a:solidFill>
                          <a:srgbClr val="000000"/>
                        </a:solidFill>
                        <a:effectLst/>
                        <a:latin typeface="+mn-lt"/>
                      </a:endParaRPr>
                    </a:p>
                  </a:txBody>
                  <a:tcPr marL="9476" marR="9476" marT="9476" marB="0" anchor="ct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9635911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9D728-0879-43A3-8C34-D5B846C75659}"/>
              </a:ext>
            </a:extLst>
          </p:cNvPr>
          <p:cNvSpPr>
            <a:spLocks noGrp="1"/>
          </p:cNvSpPr>
          <p:nvPr>
            <p:ph type="title"/>
          </p:nvPr>
        </p:nvSpPr>
        <p:spPr/>
        <p:txBody>
          <a:bodyPr/>
          <a:lstStyle/>
          <a:p>
            <a:r>
              <a:rPr lang="en-US" dirty="0"/>
              <a:t>Alignment uncertainty for ½ cell</a:t>
            </a:r>
            <a:endParaRPr lang="en-GB" dirty="0"/>
          </a:p>
        </p:txBody>
      </p:sp>
      <p:sp>
        <p:nvSpPr>
          <p:cNvPr id="3" name="Footer Placeholder 2">
            <a:extLst>
              <a:ext uri="{FF2B5EF4-FFF2-40B4-BE49-F238E27FC236}">
                <a16:creationId xmlns:a16="http://schemas.microsoft.com/office/drawing/2014/main" id="{F85C6D80-299A-497E-BFAA-FBCD9B35EEB0}"/>
              </a:ext>
            </a:extLst>
          </p:cNvPr>
          <p:cNvSpPr>
            <a:spLocks noGrp="1"/>
          </p:cNvSpPr>
          <p:nvPr>
            <p:ph type="ftr" sz="quarter" idx="12"/>
          </p:nvPr>
        </p:nvSpPr>
        <p:spPr/>
        <p:txBody>
          <a:bodyPr/>
          <a:lstStyle/>
          <a:p>
            <a:r>
              <a:rPr lang="en-US" dirty="0"/>
              <a:t>Alignment for the ESRF Extremely Brilliant Source, IWAA2022</a:t>
            </a:r>
            <a:endParaRPr lang="en-GB" dirty="0"/>
          </a:p>
        </p:txBody>
      </p:sp>
      <p:graphicFrame>
        <p:nvGraphicFramePr>
          <p:cNvPr id="4" name="Content Placeholder 5">
            <a:extLst>
              <a:ext uri="{FF2B5EF4-FFF2-40B4-BE49-F238E27FC236}">
                <a16:creationId xmlns:a16="http://schemas.microsoft.com/office/drawing/2014/main" id="{0B1EB40A-7C44-4FC7-8687-652AD8896810}"/>
              </a:ext>
            </a:extLst>
          </p:cNvPr>
          <p:cNvGraphicFramePr>
            <a:graphicFrameLocks/>
          </p:cNvGraphicFramePr>
          <p:nvPr>
            <p:extLst>
              <p:ext uri="{D42A27DB-BD31-4B8C-83A1-F6EECF244321}">
                <p14:modId xmlns:p14="http://schemas.microsoft.com/office/powerpoint/2010/main" val="1855311580"/>
              </p:ext>
            </p:extLst>
          </p:nvPr>
        </p:nvGraphicFramePr>
        <p:xfrm>
          <a:off x="1123498" y="1392227"/>
          <a:ext cx="6897004" cy="4969605"/>
        </p:xfrm>
        <a:graphic>
          <a:graphicData uri="http://schemas.openxmlformats.org/drawingml/2006/table">
            <a:tbl>
              <a:tblPr>
                <a:tableStyleId>{5C22544A-7EE6-4342-B048-85BDC9FD1C3A}</a:tableStyleId>
              </a:tblPr>
              <a:tblGrid>
                <a:gridCol w="887189">
                  <a:extLst>
                    <a:ext uri="{9D8B030D-6E8A-4147-A177-3AD203B41FA5}">
                      <a16:colId xmlns:a16="http://schemas.microsoft.com/office/drawing/2014/main" val="20000"/>
                    </a:ext>
                  </a:extLst>
                </a:gridCol>
                <a:gridCol w="2155489">
                  <a:extLst>
                    <a:ext uri="{9D8B030D-6E8A-4147-A177-3AD203B41FA5}">
                      <a16:colId xmlns:a16="http://schemas.microsoft.com/office/drawing/2014/main" val="1962549776"/>
                    </a:ext>
                  </a:extLst>
                </a:gridCol>
                <a:gridCol w="953471">
                  <a:extLst>
                    <a:ext uri="{9D8B030D-6E8A-4147-A177-3AD203B41FA5}">
                      <a16:colId xmlns:a16="http://schemas.microsoft.com/office/drawing/2014/main" val="20001"/>
                    </a:ext>
                  </a:extLst>
                </a:gridCol>
                <a:gridCol w="952237">
                  <a:extLst>
                    <a:ext uri="{9D8B030D-6E8A-4147-A177-3AD203B41FA5}">
                      <a16:colId xmlns:a16="http://schemas.microsoft.com/office/drawing/2014/main" val="20002"/>
                    </a:ext>
                  </a:extLst>
                </a:gridCol>
                <a:gridCol w="977462">
                  <a:extLst>
                    <a:ext uri="{9D8B030D-6E8A-4147-A177-3AD203B41FA5}">
                      <a16:colId xmlns:a16="http://schemas.microsoft.com/office/drawing/2014/main" val="20003"/>
                    </a:ext>
                  </a:extLst>
                </a:gridCol>
                <a:gridCol w="971156">
                  <a:extLst>
                    <a:ext uri="{9D8B030D-6E8A-4147-A177-3AD203B41FA5}">
                      <a16:colId xmlns:a16="http://schemas.microsoft.com/office/drawing/2014/main" val="332471392"/>
                    </a:ext>
                  </a:extLst>
                </a:gridCol>
              </a:tblGrid>
              <a:tr h="190500">
                <a:tc gridSpan="2">
                  <a:txBody>
                    <a:bodyPr/>
                    <a:lstStyle/>
                    <a:p>
                      <a:pPr algn="ctr" fontAlgn="b"/>
                      <a:r>
                        <a:rPr lang="en-US" sz="1200" b="0" i="0" u="none" strike="noStrike" dirty="0">
                          <a:solidFill>
                            <a:schemeClr val="bg1"/>
                          </a:solidFill>
                          <a:effectLst/>
                          <a:latin typeface="+mn-lt"/>
                        </a:rPr>
                        <a:t>Magnet type</a:t>
                      </a:r>
                      <a:endParaRPr lang="en-GB" sz="1200" b="0" i="0" u="none" strike="noStrike" dirty="0">
                        <a:solidFill>
                          <a:schemeClr val="bg1"/>
                        </a:solidFill>
                        <a:effectLst/>
                        <a:latin typeface="+mn-lt"/>
                      </a:endParaRPr>
                    </a:p>
                  </a:txBody>
                  <a:tcPr marL="9525" marR="9525" marT="9525" marB="0" anchor="ctr">
                    <a:solidFill>
                      <a:srgbClr val="002060"/>
                    </a:solidFill>
                  </a:tcPr>
                </a:tc>
                <a:tc hMerge="1">
                  <a:txBody>
                    <a:bodyPr/>
                    <a:lstStyle/>
                    <a:p>
                      <a:pPr algn="ctr" fontAlgn="b"/>
                      <a:endParaRPr lang="en-GB" sz="1200" b="0" i="0" u="none" strike="noStrike" dirty="0">
                        <a:solidFill>
                          <a:schemeClr val="bg1"/>
                        </a:solidFill>
                        <a:effectLst/>
                        <a:latin typeface="+mn-lt"/>
                      </a:endParaRPr>
                    </a:p>
                  </a:txBody>
                  <a:tcPr marL="9525" marR="9525" marT="9525" marB="0" anchor="ctr">
                    <a:solidFill>
                      <a:srgbClr val="00206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1"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Nominal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1"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U(R)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400" b="1" i="1"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[μ</a:t>
                      </a:r>
                      <a:r>
                        <a:rPr kumimoji="0" lang="en-GB" sz="1400" b="1" i="1"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m]</a:t>
                      </a:r>
                      <a:endParaRPr lang="en-GB" sz="1200" b="1" i="1" u="none" strike="noStrike" dirty="0">
                        <a:solidFill>
                          <a:schemeClr val="bg1"/>
                        </a:solidFill>
                        <a:effectLst/>
                        <a:latin typeface="+mn-lt"/>
                      </a:endParaRPr>
                    </a:p>
                  </a:txBody>
                  <a:tcPr marL="9525" marR="9525" marT="9525" marB="0" anchor="b">
                    <a:solidFill>
                      <a:srgbClr val="00206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Measured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U(R)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[μ</a:t>
                      </a:r>
                      <a:r>
                        <a:rPr kumimoji="0" lang="en-GB"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m]</a:t>
                      </a:r>
                      <a:endParaRPr lang="en-GB" sz="1200" b="1" i="0" u="none" strike="noStrike" dirty="0">
                        <a:solidFill>
                          <a:schemeClr val="bg1"/>
                        </a:solidFill>
                        <a:effectLst/>
                        <a:latin typeface="+mn-lt"/>
                      </a:endParaRPr>
                    </a:p>
                  </a:txBody>
                  <a:tcPr marL="9525" marR="9525" marT="9525" marB="0" anchor="b">
                    <a:solidFill>
                      <a:srgbClr val="00206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1"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Nominal U(Z)</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400" b="1" i="1"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[μ</a:t>
                      </a:r>
                      <a:r>
                        <a:rPr kumimoji="0" lang="en-GB" sz="1400" b="1" i="1"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m]</a:t>
                      </a:r>
                      <a:endParaRPr lang="en-GB" sz="1200" b="1" i="1" u="none" strike="noStrike" dirty="0">
                        <a:solidFill>
                          <a:schemeClr val="bg1"/>
                        </a:solidFill>
                        <a:effectLst/>
                        <a:latin typeface="+mn-lt"/>
                      </a:endParaRPr>
                    </a:p>
                  </a:txBody>
                  <a:tcPr marL="9525" marR="9525" marT="9525" marB="0" anchor="b">
                    <a:solidFill>
                      <a:srgbClr val="00206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Measured U(Z)</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[μ</a:t>
                      </a:r>
                      <a:r>
                        <a:rPr kumimoji="0" lang="en-GB" sz="14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m]</a:t>
                      </a:r>
                      <a:endParaRPr lang="en-GB" sz="1400" b="1" i="0" u="none" strike="noStrike" dirty="0">
                        <a:solidFill>
                          <a:schemeClr val="bg1"/>
                        </a:solidFill>
                        <a:effectLst/>
                        <a:latin typeface="+mn-lt"/>
                      </a:endParaRPr>
                    </a:p>
                  </a:txBody>
                  <a:tcPr marL="9525" marR="9525" marT="9525" marB="0" anchor="b">
                    <a:solidFill>
                      <a:srgbClr val="002060"/>
                    </a:solidFill>
                  </a:tcPr>
                </a:tc>
                <a:extLst>
                  <a:ext uri="{0D108BD9-81ED-4DB2-BD59-A6C34878D82A}">
                    <a16:rowId xmlns:a16="http://schemas.microsoft.com/office/drawing/2014/main" val="10000"/>
                  </a:ext>
                </a:extLst>
              </a:tr>
              <a:tr h="288000">
                <a:tc>
                  <a:txBody>
                    <a:bodyPr/>
                    <a:lstStyle/>
                    <a:p>
                      <a:pPr algn="l" fontAlgn="b"/>
                      <a:r>
                        <a:rPr lang="en-GB" sz="1200" u="none" strike="noStrike" dirty="0">
                          <a:solidFill>
                            <a:schemeClr val="bg1"/>
                          </a:solidFill>
                          <a:effectLst/>
                          <a:latin typeface="+mn-lt"/>
                        </a:rPr>
                        <a:t>QF1A</a:t>
                      </a:r>
                      <a:endParaRPr lang="en-GB" sz="1200" b="0" i="0" u="none" strike="noStrike" dirty="0">
                        <a:solidFill>
                          <a:schemeClr val="bg1"/>
                        </a:solidFill>
                        <a:effectLst/>
                        <a:latin typeface="+mn-lt"/>
                      </a:endParaRPr>
                    </a:p>
                  </a:txBody>
                  <a:tcPr marL="9525" marR="9525" marT="9525" marB="0" anchor="ctr">
                    <a:solidFill>
                      <a:srgbClr val="002060"/>
                    </a:solidFill>
                  </a:tcPr>
                </a:tc>
                <a:tc>
                  <a:txBody>
                    <a:bodyPr/>
                    <a:lstStyle/>
                    <a:p>
                      <a:pPr algn="l" fontAlgn="b"/>
                      <a:r>
                        <a:rPr lang="en-US" sz="1200" b="0" i="0" u="none" strike="noStrike" dirty="0">
                          <a:solidFill>
                            <a:schemeClr val="bg1"/>
                          </a:solidFill>
                          <a:effectLst/>
                          <a:latin typeface="+mn-lt"/>
                        </a:rPr>
                        <a:t>Med. Grad. Quad.</a:t>
                      </a:r>
                      <a:endParaRPr lang="en-GB" sz="1200" b="0" i="0" u="none" strike="noStrike" dirty="0">
                        <a:solidFill>
                          <a:schemeClr val="bg1"/>
                        </a:solidFill>
                        <a:effectLst/>
                        <a:latin typeface="+mn-lt"/>
                      </a:endParaRPr>
                    </a:p>
                  </a:txBody>
                  <a:tcPr marL="9525" marR="9525" marT="9525" marB="0" anchor="ctr">
                    <a:solidFill>
                      <a:srgbClr val="002060"/>
                    </a:solidFill>
                  </a:tcPr>
                </a:tc>
                <a:tc>
                  <a:txBody>
                    <a:bodyPr/>
                    <a:lstStyle/>
                    <a:p>
                      <a:pPr algn="ctr" fontAlgn="b"/>
                      <a:r>
                        <a:rPr lang="en-US" sz="1200" b="0" i="1" u="none" strike="noStrike" dirty="0">
                          <a:solidFill>
                            <a:schemeClr val="accent2">
                              <a:lumMod val="50000"/>
                            </a:schemeClr>
                          </a:solidFill>
                          <a:effectLst/>
                          <a:latin typeface="+mn-lt"/>
                        </a:rPr>
                        <a:t>100</a:t>
                      </a:r>
                      <a:endParaRPr lang="en-GB" sz="1200" b="0" i="1" u="none" strike="noStrike" dirty="0">
                        <a:solidFill>
                          <a:schemeClr val="accent2">
                            <a:lumMod val="50000"/>
                          </a:schemeClr>
                        </a:solidFill>
                        <a:effectLst/>
                        <a:latin typeface="+mn-lt"/>
                      </a:endParaRPr>
                    </a:p>
                  </a:txBody>
                  <a:tcPr marL="9525" marR="9525" marT="9525" marB="0" anchor="ctr"/>
                </a:tc>
                <a:tc>
                  <a:txBody>
                    <a:bodyPr/>
                    <a:lstStyle/>
                    <a:p>
                      <a:pPr algn="ctr" fontAlgn="b"/>
                      <a:r>
                        <a:rPr lang="en-US" sz="1200" b="1" i="0" u="none" strike="noStrike" dirty="0">
                          <a:solidFill>
                            <a:schemeClr val="accent2">
                              <a:lumMod val="50000"/>
                            </a:schemeClr>
                          </a:solidFill>
                          <a:effectLst/>
                          <a:latin typeface="+mn-lt"/>
                        </a:rPr>
                        <a:t>66</a:t>
                      </a:r>
                      <a:endParaRPr lang="en-GB" sz="1200" b="1" i="0" u="none" strike="noStrike" dirty="0">
                        <a:solidFill>
                          <a:schemeClr val="accent2">
                            <a:lumMod val="50000"/>
                          </a:schemeClr>
                        </a:solidFill>
                        <a:effectLst/>
                        <a:latin typeface="+mn-lt"/>
                      </a:endParaRPr>
                    </a:p>
                  </a:txBody>
                  <a:tcPr marL="9525" marR="9525" marT="9525" marB="0" anchor="ctr"/>
                </a:tc>
                <a:tc>
                  <a:txBody>
                    <a:bodyPr/>
                    <a:lstStyle/>
                    <a:p>
                      <a:pPr algn="ctr" fontAlgn="b"/>
                      <a:r>
                        <a:rPr lang="en-GB" sz="1200" i="1" u="none" strike="noStrike" dirty="0">
                          <a:solidFill>
                            <a:schemeClr val="accent2">
                              <a:lumMod val="50000"/>
                            </a:schemeClr>
                          </a:solidFill>
                          <a:effectLst/>
                          <a:latin typeface="+mn-lt"/>
                        </a:rPr>
                        <a:t>85</a:t>
                      </a:r>
                      <a:endParaRPr lang="en-GB" sz="1200" b="0" i="1" u="none" strike="noStrike" dirty="0">
                        <a:solidFill>
                          <a:schemeClr val="accent2">
                            <a:lumMod val="50000"/>
                          </a:schemeClr>
                        </a:solidFill>
                        <a:effectLst/>
                        <a:latin typeface="+mn-lt"/>
                      </a:endParaRPr>
                    </a:p>
                  </a:txBody>
                  <a:tcPr marL="9525" marR="9525" marT="9525" marB="0" anchor="ctr"/>
                </a:tc>
                <a:tc>
                  <a:txBody>
                    <a:bodyPr/>
                    <a:lstStyle/>
                    <a:p>
                      <a:pPr algn="ctr" fontAlgn="b"/>
                      <a:r>
                        <a:rPr lang="en-US" sz="1200" b="1" i="0" u="none" strike="noStrike" dirty="0">
                          <a:solidFill>
                            <a:schemeClr val="accent2">
                              <a:lumMod val="50000"/>
                            </a:schemeClr>
                          </a:solidFill>
                          <a:effectLst/>
                          <a:latin typeface="+mn-lt"/>
                        </a:rPr>
                        <a:t>65</a:t>
                      </a:r>
                      <a:endParaRPr lang="en-GB" sz="1200" b="1" i="0" u="none" strike="noStrike" dirty="0">
                        <a:solidFill>
                          <a:schemeClr val="accent2">
                            <a:lumMod val="50000"/>
                          </a:schemeClr>
                        </a:solidFill>
                        <a:effectLst/>
                        <a:latin typeface="+mn-lt"/>
                      </a:endParaRPr>
                    </a:p>
                  </a:txBody>
                  <a:tcPr marL="9525" marR="9525" marT="9525" marB="0" anchor="ctr"/>
                </a:tc>
                <a:extLst>
                  <a:ext uri="{0D108BD9-81ED-4DB2-BD59-A6C34878D82A}">
                    <a16:rowId xmlns:a16="http://schemas.microsoft.com/office/drawing/2014/main" val="10001"/>
                  </a:ext>
                </a:extLst>
              </a:tr>
              <a:tr h="288000">
                <a:tc>
                  <a:txBody>
                    <a:bodyPr/>
                    <a:lstStyle/>
                    <a:p>
                      <a:pPr algn="l" fontAlgn="b"/>
                      <a:r>
                        <a:rPr lang="en-GB" sz="1200" u="none" strike="noStrike" dirty="0">
                          <a:solidFill>
                            <a:schemeClr val="bg1"/>
                          </a:solidFill>
                          <a:effectLst/>
                          <a:latin typeface="+mn-lt"/>
                        </a:rPr>
                        <a:t>QD2A</a:t>
                      </a:r>
                      <a:endParaRPr lang="en-GB" sz="1200" b="0" i="0" u="none" strike="noStrike" dirty="0">
                        <a:solidFill>
                          <a:schemeClr val="bg1"/>
                        </a:solidFill>
                        <a:effectLst/>
                        <a:latin typeface="+mn-lt"/>
                      </a:endParaRPr>
                    </a:p>
                  </a:txBody>
                  <a:tcPr marL="9525" marR="9525" marT="9525" marB="0" anchor="ctr">
                    <a:solidFill>
                      <a:srgbClr val="002060"/>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200" b="0" i="0" u="none" strike="noStrike" dirty="0">
                          <a:solidFill>
                            <a:schemeClr val="bg1"/>
                          </a:solidFill>
                          <a:effectLst/>
                          <a:latin typeface="+mn-lt"/>
                        </a:rPr>
                        <a:t>Med. grad. quad.</a:t>
                      </a:r>
                      <a:endParaRPr lang="en-GB" sz="1200" b="0" i="0" u="none" strike="noStrike" dirty="0">
                        <a:solidFill>
                          <a:schemeClr val="bg1"/>
                        </a:solidFill>
                        <a:effectLst/>
                        <a:latin typeface="+mn-lt"/>
                      </a:endParaRPr>
                    </a:p>
                  </a:txBody>
                  <a:tcPr marL="9525" marR="9525" marT="9525" marB="0" anchor="ctr">
                    <a:solidFill>
                      <a:srgbClr val="002060"/>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i="1" u="none" strike="noStrike" dirty="0">
                          <a:solidFill>
                            <a:schemeClr val="accent2">
                              <a:lumMod val="50000"/>
                            </a:schemeClr>
                          </a:solidFill>
                          <a:effectLst/>
                          <a:latin typeface="+mn-lt"/>
                        </a:rPr>
                        <a:t>100</a:t>
                      </a:r>
                      <a:endParaRPr lang="en-GB" sz="1200" b="0" i="1" u="none" strike="noStrike" dirty="0">
                        <a:solidFill>
                          <a:schemeClr val="accent2">
                            <a:lumMod val="50000"/>
                          </a:schemeClr>
                        </a:solidFill>
                        <a:effectLst/>
                        <a:latin typeface="+mn-lt"/>
                      </a:endParaRPr>
                    </a:p>
                  </a:txBody>
                  <a:tcPr marL="9525" marR="9525" marT="9525" marB="0" anchor="ctr"/>
                </a:tc>
                <a:tc>
                  <a:txBody>
                    <a:bodyPr/>
                    <a:lstStyle/>
                    <a:p>
                      <a:pPr algn="ctr" fontAlgn="b"/>
                      <a:r>
                        <a:rPr lang="en-US" sz="1200" b="1" i="0" u="none" strike="noStrike" dirty="0">
                          <a:solidFill>
                            <a:schemeClr val="accent2">
                              <a:lumMod val="50000"/>
                            </a:schemeClr>
                          </a:solidFill>
                          <a:effectLst/>
                          <a:latin typeface="+mn-lt"/>
                        </a:rPr>
                        <a:t>40</a:t>
                      </a:r>
                      <a:endParaRPr lang="en-GB" sz="1200" b="1" i="0" u="none" strike="noStrike" dirty="0">
                        <a:solidFill>
                          <a:schemeClr val="accent2">
                            <a:lumMod val="50000"/>
                          </a:schemeClr>
                        </a:solidFill>
                        <a:effectLst/>
                        <a:latin typeface="+mn-lt"/>
                      </a:endParaRPr>
                    </a:p>
                  </a:txBody>
                  <a:tcPr marL="9525" marR="9525" marT="9525" marB="0" anchor="ctr"/>
                </a:tc>
                <a:tc>
                  <a:txBody>
                    <a:bodyPr/>
                    <a:lstStyle/>
                    <a:p>
                      <a:pPr algn="ctr" fontAlgn="b"/>
                      <a:r>
                        <a:rPr lang="en-GB" sz="1200" i="1" u="none" strike="noStrike" dirty="0">
                          <a:solidFill>
                            <a:schemeClr val="accent2">
                              <a:lumMod val="50000"/>
                            </a:schemeClr>
                          </a:solidFill>
                          <a:effectLst/>
                          <a:latin typeface="+mn-lt"/>
                        </a:rPr>
                        <a:t>85</a:t>
                      </a:r>
                      <a:endParaRPr lang="en-GB" sz="1200" b="0" i="1" u="none" strike="noStrike" dirty="0">
                        <a:solidFill>
                          <a:schemeClr val="accent2">
                            <a:lumMod val="50000"/>
                          </a:schemeClr>
                        </a:solidFill>
                        <a:effectLst/>
                        <a:latin typeface="+mn-lt"/>
                      </a:endParaRPr>
                    </a:p>
                  </a:txBody>
                  <a:tcPr marL="9525" marR="9525" marT="9525" marB="0" anchor="ctr"/>
                </a:tc>
                <a:tc>
                  <a:txBody>
                    <a:bodyPr/>
                    <a:lstStyle/>
                    <a:p>
                      <a:pPr algn="ctr" fontAlgn="b"/>
                      <a:r>
                        <a:rPr lang="en-US" sz="1200" b="1" i="0" u="none" strike="noStrike" dirty="0">
                          <a:solidFill>
                            <a:schemeClr val="accent2">
                              <a:lumMod val="50000"/>
                            </a:schemeClr>
                          </a:solidFill>
                          <a:effectLst/>
                          <a:latin typeface="+mn-lt"/>
                        </a:rPr>
                        <a:t>49</a:t>
                      </a:r>
                      <a:endParaRPr lang="en-GB" sz="1200" b="1" i="0" u="none" strike="noStrike" dirty="0">
                        <a:solidFill>
                          <a:schemeClr val="accent2">
                            <a:lumMod val="50000"/>
                          </a:schemeClr>
                        </a:solidFill>
                        <a:effectLst/>
                        <a:latin typeface="+mn-lt"/>
                      </a:endParaRPr>
                    </a:p>
                  </a:txBody>
                  <a:tcPr marL="9525" marR="9525" marT="9525" marB="0" anchor="ctr"/>
                </a:tc>
                <a:extLst>
                  <a:ext uri="{0D108BD9-81ED-4DB2-BD59-A6C34878D82A}">
                    <a16:rowId xmlns:a16="http://schemas.microsoft.com/office/drawing/2014/main" val="10002"/>
                  </a:ext>
                </a:extLst>
              </a:tr>
              <a:tr h="288000">
                <a:tc>
                  <a:txBody>
                    <a:bodyPr/>
                    <a:lstStyle/>
                    <a:p>
                      <a:pPr algn="l" fontAlgn="b"/>
                      <a:r>
                        <a:rPr lang="en-GB" sz="1200" u="none" strike="noStrike" dirty="0">
                          <a:solidFill>
                            <a:schemeClr val="bg1"/>
                          </a:solidFill>
                          <a:effectLst/>
                          <a:latin typeface="+mn-lt"/>
                        </a:rPr>
                        <a:t>QD3A</a:t>
                      </a:r>
                      <a:endParaRPr lang="en-GB" sz="1200" b="0" i="0" u="none" strike="noStrike" dirty="0">
                        <a:solidFill>
                          <a:schemeClr val="bg1"/>
                        </a:solidFill>
                        <a:effectLst/>
                        <a:latin typeface="+mn-lt"/>
                      </a:endParaRPr>
                    </a:p>
                  </a:txBody>
                  <a:tcPr marL="9525" marR="9525" marT="9525" marB="0" anchor="ctr">
                    <a:solidFill>
                      <a:srgbClr val="002060"/>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200" b="0" i="0" u="none" strike="noStrike" dirty="0">
                          <a:solidFill>
                            <a:schemeClr val="bg1"/>
                          </a:solidFill>
                          <a:effectLst/>
                          <a:latin typeface="+mn-lt"/>
                        </a:rPr>
                        <a:t>Med. Grad. Quad.</a:t>
                      </a:r>
                      <a:endParaRPr lang="en-GB" sz="1200" b="0" i="0" u="none" strike="noStrike" dirty="0">
                        <a:solidFill>
                          <a:schemeClr val="bg1"/>
                        </a:solidFill>
                        <a:effectLst/>
                        <a:latin typeface="+mn-lt"/>
                      </a:endParaRPr>
                    </a:p>
                  </a:txBody>
                  <a:tcPr marL="9525" marR="9525" marT="9525" marB="0" anchor="ctr">
                    <a:solidFill>
                      <a:srgbClr val="002060"/>
                    </a:solidFill>
                  </a:tcPr>
                </a:tc>
                <a:tc>
                  <a:txBody>
                    <a:bodyPr/>
                    <a:lstStyle/>
                    <a:p>
                      <a:pPr algn="ctr" fontAlgn="b"/>
                      <a:r>
                        <a:rPr lang="en-GB" sz="1200" i="1" u="none" strike="noStrike" dirty="0">
                          <a:solidFill>
                            <a:schemeClr val="accent2">
                              <a:lumMod val="50000"/>
                            </a:schemeClr>
                          </a:solidFill>
                          <a:effectLst/>
                          <a:latin typeface="+mn-lt"/>
                        </a:rPr>
                        <a:t>100</a:t>
                      </a:r>
                      <a:endParaRPr lang="en-GB" sz="1200" b="0" i="1" u="none" strike="noStrike" dirty="0">
                        <a:solidFill>
                          <a:schemeClr val="accent2">
                            <a:lumMod val="50000"/>
                          </a:schemeClr>
                        </a:solidFill>
                        <a:effectLst/>
                        <a:latin typeface="+mn-lt"/>
                      </a:endParaRPr>
                    </a:p>
                  </a:txBody>
                  <a:tcPr marL="9525" marR="9525" marT="9525" marB="0" anchor="ctr"/>
                </a:tc>
                <a:tc>
                  <a:txBody>
                    <a:bodyPr/>
                    <a:lstStyle/>
                    <a:p>
                      <a:pPr algn="ctr" fontAlgn="b"/>
                      <a:r>
                        <a:rPr lang="en-US" sz="1200" b="1" i="0" u="none" strike="noStrike" dirty="0">
                          <a:solidFill>
                            <a:schemeClr val="accent2">
                              <a:lumMod val="50000"/>
                            </a:schemeClr>
                          </a:solidFill>
                          <a:effectLst/>
                          <a:latin typeface="+mn-lt"/>
                        </a:rPr>
                        <a:t>40</a:t>
                      </a:r>
                      <a:endParaRPr lang="en-GB" sz="1200" b="1" i="0" u="none" strike="noStrike" dirty="0">
                        <a:solidFill>
                          <a:schemeClr val="accent2">
                            <a:lumMod val="50000"/>
                          </a:schemeClr>
                        </a:solidFill>
                        <a:effectLst/>
                        <a:latin typeface="+mn-lt"/>
                      </a:endParaRPr>
                    </a:p>
                  </a:txBody>
                  <a:tcPr marL="9525" marR="9525" marT="9525" marB="0" anchor="ctr"/>
                </a:tc>
                <a:tc>
                  <a:txBody>
                    <a:bodyPr/>
                    <a:lstStyle/>
                    <a:p>
                      <a:pPr algn="ctr" fontAlgn="b"/>
                      <a:r>
                        <a:rPr lang="en-GB" sz="1200" i="1" u="none" strike="noStrike" dirty="0">
                          <a:solidFill>
                            <a:schemeClr val="accent2">
                              <a:lumMod val="50000"/>
                            </a:schemeClr>
                          </a:solidFill>
                          <a:effectLst/>
                          <a:latin typeface="+mn-lt"/>
                        </a:rPr>
                        <a:t>85</a:t>
                      </a:r>
                      <a:endParaRPr lang="en-GB" sz="1200" b="0" i="1" u="none" strike="noStrike" dirty="0">
                        <a:solidFill>
                          <a:schemeClr val="accent2">
                            <a:lumMod val="50000"/>
                          </a:schemeClr>
                        </a:solidFill>
                        <a:effectLst/>
                        <a:latin typeface="+mn-lt"/>
                      </a:endParaRPr>
                    </a:p>
                  </a:txBody>
                  <a:tcPr marL="9525" marR="9525" marT="9525" marB="0" anchor="ctr"/>
                </a:tc>
                <a:tc>
                  <a:txBody>
                    <a:bodyPr/>
                    <a:lstStyle/>
                    <a:p>
                      <a:pPr algn="ctr" fontAlgn="b"/>
                      <a:r>
                        <a:rPr lang="en-US" sz="1200" b="1" i="0" u="none" strike="noStrike" dirty="0">
                          <a:solidFill>
                            <a:schemeClr val="accent2">
                              <a:lumMod val="50000"/>
                            </a:schemeClr>
                          </a:solidFill>
                          <a:effectLst/>
                          <a:latin typeface="+mn-lt"/>
                        </a:rPr>
                        <a:t>49</a:t>
                      </a:r>
                      <a:endParaRPr lang="en-GB" sz="1200" b="1" i="0" u="none" strike="noStrike" dirty="0">
                        <a:solidFill>
                          <a:schemeClr val="accent2">
                            <a:lumMod val="50000"/>
                          </a:schemeClr>
                        </a:solidFill>
                        <a:effectLst/>
                        <a:latin typeface="+mn-lt"/>
                      </a:endParaRPr>
                    </a:p>
                  </a:txBody>
                  <a:tcPr marL="9525" marR="9525" marT="9525" marB="0" anchor="ctr"/>
                </a:tc>
                <a:extLst>
                  <a:ext uri="{0D108BD9-81ED-4DB2-BD59-A6C34878D82A}">
                    <a16:rowId xmlns:a16="http://schemas.microsoft.com/office/drawing/2014/main" val="10003"/>
                  </a:ext>
                </a:extLst>
              </a:tr>
              <a:tr h="288000">
                <a:tc>
                  <a:txBody>
                    <a:bodyPr/>
                    <a:lstStyle/>
                    <a:p>
                      <a:pPr algn="l" fontAlgn="b"/>
                      <a:r>
                        <a:rPr lang="en-GB" sz="1200" u="none" strike="noStrike" dirty="0">
                          <a:solidFill>
                            <a:schemeClr val="bg1"/>
                          </a:solidFill>
                          <a:effectLst/>
                          <a:latin typeface="+mn-lt"/>
                        </a:rPr>
                        <a:t>SD1A</a:t>
                      </a:r>
                      <a:endParaRPr lang="en-GB" sz="1200" b="0" i="0" u="none" strike="noStrike" dirty="0">
                        <a:solidFill>
                          <a:schemeClr val="bg1"/>
                        </a:solidFill>
                        <a:effectLst/>
                        <a:latin typeface="+mn-lt"/>
                      </a:endParaRPr>
                    </a:p>
                  </a:txBody>
                  <a:tcPr marL="9525" marR="9525" marT="9525" marB="0" anchor="ctr">
                    <a:solidFill>
                      <a:srgbClr val="002060"/>
                    </a:solidFill>
                  </a:tcPr>
                </a:tc>
                <a:tc>
                  <a:txBody>
                    <a:bodyPr/>
                    <a:lstStyle/>
                    <a:p>
                      <a:pPr algn="l" fontAlgn="b"/>
                      <a:r>
                        <a:rPr lang="en-US" sz="1200" b="0" i="0" u="none" strike="noStrike" dirty="0" err="1">
                          <a:solidFill>
                            <a:schemeClr val="bg1"/>
                          </a:solidFill>
                          <a:effectLst/>
                          <a:latin typeface="+mn-lt"/>
                        </a:rPr>
                        <a:t>Sextupole</a:t>
                      </a:r>
                      <a:endParaRPr lang="en-GB" sz="1200" b="0" i="0" u="none" strike="noStrike" dirty="0">
                        <a:solidFill>
                          <a:schemeClr val="bg1"/>
                        </a:solidFill>
                        <a:effectLst/>
                        <a:latin typeface="+mn-lt"/>
                      </a:endParaRPr>
                    </a:p>
                  </a:txBody>
                  <a:tcPr marL="9525" marR="9525" marT="9525" marB="0" anchor="ctr">
                    <a:solidFill>
                      <a:srgbClr val="002060"/>
                    </a:solidFill>
                  </a:tcPr>
                </a:tc>
                <a:tc>
                  <a:txBody>
                    <a:bodyPr/>
                    <a:lstStyle/>
                    <a:p>
                      <a:pPr algn="ctr" fontAlgn="b"/>
                      <a:r>
                        <a:rPr lang="en-GB" sz="1200" i="1" u="none" strike="noStrike" dirty="0">
                          <a:solidFill>
                            <a:srgbClr val="00B050"/>
                          </a:solidFill>
                          <a:effectLst/>
                          <a:latin typeface="+mn-lt"/>
                        </a:rPr>
                        <a:t>70</a:t>
                      </a:r>
                      <a:endParaRPr lang="en-GB" sz="1200" b="0" i="1" u="none" strike="noStrike" dirty="0">
                        <a:solidFill>
                          <a:srgbClr val="00B050"/>
                        </a:solidFill>
                        <a:effectLst/>
                        <a:latin typeface="+mn-lt"/>
                      </a:endParaRPr>
                    </a:p>
                  </a:txBody>
                  <a:tcPr marL="9525" marR="9525" marT="9525" marB="0" anchor="ctr"/>
                </a:tc>
                <a:tc>
                  <a:txBody>
                    <a:bodyPr/>
                    <a:lstStyle/>
                    <a:p>
                      <a:pPr algn="ctr" fontAlgn="b"/>
                      <a:r>
                        <a:rPr lang="en-US" sz="1200" b="1" i="0" u="none" strike="noStrike" dirty="0">
                          <a:solidFill>
                            <a:srgbClr val="00B050"/>
                          </a:solidFill>
                          <a:effectLst/>
                          <a:latin typeface="+mn-lt"/>
                        </a:rPr>
                        <a:t>40</a:t>
                      </a:r>
                      <a:endParaRPr lang="en-GB" sz="1200" b="1" i="0" u="none" strike="noStrike" dirty="0">
                        <a:solidFill>
                          <a:srgbClr val="00B050"/>
                        </a:solidFill>
                        <a:effectLst/>
                        <a:latin typeface="+mn-lt"/>
                      </a:endParaRPr>
                    </a:p>
                  </a:txBody>
                  <a:tcPr marL="9525" marR="9525" marT="9525" marB="0" anchor="ctr"/>
                </a:tc>
                <a:tc>
                  <a:txBody>
                    <a:bodyPr/>
                    <a:lstStyle/>
                    <a:p>
                      <a:pPr algn="ctr" fontAlgn="b"/>
                      <a:r>
                        <a:rPr lang="en-GB" sz="1200" i="1" u="none" strike="noStrike" dirty="0">
                          <a:solidFill>
                            <a:srgbClr val="00B050"/>
                          </a:solidFill>
                          <a:effectLst/>
                          <a:latin typeface="+mn-lt"/>
                        </a:rPr>
                        <a:t>50</a:t>
                      </a:r>
                      <a:endParaRPr lang="en-GB" sz="1200" b="0" i="1" u="none" strike="noStrike" dirty="0">
                        <a:solidFill>
                          <a:srgbClr val="00B050"/>
                        </a:solidFill>
                        <a:effectLst/>
                        <a:latin typeface="+mn-lt"/>
                      </a:endParaRPr>
                    </a:p>
                  </a:txBody>
                  <a:tcPr marL="9525" marR="9525" marT="9525" marB="0" anchor="ctr"/>
                </a:tc>
                <a:tc>
                  <a:txBody>
                    <a:bodyPr/>
                    <a:lstStyle/>
                    <a:p>
                      <a:pPr algn="ctr" fontAlgn="b"/>
                      <a:r>
                        <a:rPr lang="en-US" sz="1200" b="1" i="0" u="none" strike="noStrike" dirty="0">
                          <a:solidFill>
                            <a:srgbClr val="00B050"/>
                          </a:solidFill>
                          <a:effectLst/>
                          <a:latin typeface="+mn-lt"/>
                        </a:rPr>
                        <a:t>49</a:t>
                      </a:r>
                      <a:endParaRPr lang="en-GB" sz="1200" b="1" i="0" u="none" strike="noStrike" dirty="0">
                        <a:solidFill>
                          <a:srgbClr val="00B050"/>
                        </a:solidFill>
                        <a:effectLst/>
                        <a:latin typeface="+mn-lt"/>
                      </a:endParaRPr>
                    </a:p>
                  </a:txBody>
                  <a:tcPr marL="9525" marR="9525" marT="9525" marB="0" anchor="ctr"/>
                </a:tc>
                <a:extLst>
                  <a:ext uri="{0D108BD9-81ED-4DB2-BD59-A6C34878D82A}">
                    <a16:rowId xmlns:a16="http://schemas.microsoft.com/office/drawing/2014/main" val="10004"/>
                  </a:ext>
                </a:extLst>
              </a:tr>
              <a:tr h="288000">
                <a:tc>
                  <a:txBody>
                    <a:bodyPr/>
                    <a:lstStyle/>
                    <a:p>
                      <a:pPr algn="l" fontAlgn="b"/>
                      <a:r>
                        <a:rPr lang="en-GB" sz="1200" i="0" u="none" strike="noStrike" dirty="0">
                          <a:solidFill>
                            <a:schemeClr val="bg1"/>
                          </a:solidFill>
                          <a:effectLst/>
                          <a:latin typeface="+mn-lt"/>
                        </a:rPr>
                        <a:t>QF4A</a:t>
                      </a:r>
                      <a:endParaRPr lang="en-GB" sz="1200" b="0" i="0" u="none" strike="noStrike" dirty="0">
                        <a:solidFill>
                          <a:schemeClr val="bg1"/>
                        </a:solidFill>
                        <a:effectLst/>
                        <a:latin typeface="+mn-lt"/>
                      </a:endParaRPr>
                    </a:p>
                  </a:txBody>
                  <a:tcPr marL="9525" marR="9525" marT="9525" marB="0" anchor="ctr">
                    <a:solidFill>
                      <a:srgbClr val="002060"/>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200" b="0" i="0" u="none" strike="noStrike" dirty="0">
                          <a:solidFill>
                            <a:schemeClr val="bg1"/>
                          </a:solidFill>
                          <a:effectLst/>
                          <a:latin typeface="+mn-lt"/>
                        </a:rPr>
                        <a:t>Med. Grad. Quad.</a:t>
                      </a:r>
                      <a:endParaRPr lang="en-GB" sz="1200" b="0" i="0" u="none" strike="noStrike" dirty="0">
                        <a:solidFill>
                          <a:schemeClr val="bg1"/>
                        </a:solidFill>
                        <a:effectLst/>
                        <a:latin typeface="+mn-lt"/>
                      </a:endParaRPr>
                    </a:p>
                  </a:txBody>
                  <a:tcPr marL="9525" marR="9525" marT="9525" marB="0" anchor="ctr">
                    <a:solidFill>
                      <a:srgbClr val="002060"/>
                    </a:solidFill>
                  </a:tcPr>
                </a:tc>
                <a:tc>
                  <a:txBody>
                    <a:bodyPr/>
                    <a:lstStyle/>
                    <a:p>
                      <a:pPr algn="ctr" fontAlgn="b"/>
                      <a:r>
                        <a:rPr lang="en-GB" sz="1200" i="1" u="none" strike="noStrike" dirty="0">
                          <a:solidFill>
                            <a:schemeClr val="accent2">
                              <a:lumMod val="50000"/>
                            </a:schemeClr>
                          </a:solidFill>
                          <a:effectLst/>
                          <a:latin typeface="+mn-lt"/>
                        </a:rPr>
                        <a:t>100</a:t>
                      </a:r>
                      <a:endParaRPr lang="en-GB" sz="1200" b="0" i="1" u="none" strike="noStrike" dirty="0">
                        <a:solidFill>
                          <a:schemeClr val="accent2">
                            <a:lumMod val="50000"/>
                          </a:schemeClr>
                        </a:solidFill>
                        <a:effectLst/>
                        <a:latin typeface="+mn-lt"/>
                      </a:endParaRPr>
                    </a:p>
                  </a:txBody>
                  <a:tcPr marL="9525" marR="9525" marT="9525" marB="0" anchor="ctr"/>
                </a:tc>
                <a:tc>
                  <a:txBody>
                    <a:bodyPr/>
                    <a:lstStyle/>
                    <a:p>
                      <a:pPr algn="ctr" fontAlgn="b"/>
                      <a:r>
                        <a:rPr lang="en-US" sz="1200" b="1" i="0" u="none" strike="noStrike" dirty="0">
                          <a:solidFill>
                            <a:schemeClr val="accent2">
                              <a:lumMod val="50000"/>
                            </a:schemeClr>
                          </a:solidFill>
                          <a:effectLst/>
                          <a:latin typeface="+mn-lt"/>
                        </a:rPr>
                        <a:t>40</a:t>
                      </a:r>
                      <a:endParaRPr lang="en-GB" sz="1200" b="1" i="0" u="none" strike="noStrike" dirty="0">
                        <a:solidFill>
                          <a:schemeClr val="accent2">
                            <a:lumMod val="50000"/>
                          </a:schemeClr>
                        </a:solidFill>
                        <a:effectLst/>
                        <a:latin typeface="+mn-lt"/>
                      </a:endParaRPr>
                    </a:p>
                  </a:txBody>
                  <a:tcPr marL="9525" marR="9525" marT="9525" marB="0" anchor="ctr"/>
                </a:tc>
                <a:tc>
                  <a:txBody>
                    <a:bodyPr/>
                    <a:lstStyle/>
                    <a:p>
                      <a:pPr algn="ctr" fontAlgn="b"/>
                      <a:r>
                        <a:rPr lang="en-GB" sz="1200" i="1" u="none" strike="noStrike" dirty="0">
                          <a:solidFill>
                            <a:schemeClr val="accent2">
                              <a:lumMod val="50000"/>
                            </a:schemeClr>
                          </a:solidFill>
                          <a:effectLst/>
                          <a:latin typeface="+mn-lt"/>
                        </a:rPr>
                        <a:t>85</a:t>
                      </a:r>
                      <a:endParaRPr lang="en-GB" sz="1200" b="0" i="1" u="none" strike="noStrike" dirty="0">
                        <a:solidFill>
                          <a:schemeClr val="accent2">
                            <a:lumMod val="50000"/>
                          </a:schemeClr>
                        </a:solidFill>
                        <a:effectLst/>
                        <a:latin typeface="+mn-lt"/>
                      </a:endParaRPr>
                    </a:p>
                  </a:txBody>
                  <a:tcPr marL="9525" marR="9525" marT="9525" marB="0" anchor="ctr"/>
                </a:tc>
                <a:tc>
                  <a:txBody>
                    <a:bodyPr/>
                    <a:lstStyle/>
                    <a:p>
                      <a:pPr algn="ctr" fontAlgn="b"/>
                      <a:r>
                        <a:rPr lang="en-US" sz="1200" b="1" i="0" u="none" strike="noStrike" dirty="0">
                          <a:solidFill>
                            <a:schemeClr val="accent2">
                              <a:lumMod val="50000"/>
                            </a:schemeClr>
                          </a:solidFill>
                          <a:effectLst/>
                          <a:latin typeface="+mn-lt"/>
                        </a:rPr>
                        <a:t>49</a:t>
                      </a:r>
                      <a:endParaRPr lang="en-GB" sz="1200" b="1" i="0" u="none" strike="noStrike" dirty="0">
                        <a:solidFill>
                          <a:schemeClr val="accent2">
                            <a:lumMod val="50000"/>
                          </a:schemeClr>
                        </a:solidFill>
                        <a:effectLst/>
                        <a:latin typeface="+mn-lt"/>
                      </a:endParaRPr>
                    </a:p>
                  </a:txBody>
                  <a:tcPr marL="9525" marR="9525" marT="9525" marB="0" anchor="ctr"/>
                </a:tc>
                <a:extLst>
                  <a:ext uri="{0D108BD9-81ED-4DB2-BD59-A6C34878D82A}">
                    <a16:rowId xmlns:a16="http://schemas.microsoft.com/office/drawing/2014/main" val="10006"/>
                  </a:ext>
                </a:extLst>
              </a:tr>
              <a:tr h="288000">
                <a:tc>
                  <a:txBody>
                    <a:bodyPr/>
                    <a:lstStyle/>
                    <a:p>
                      <a:pPr algn="l" fontAlgn="b"/>
                      <a:r>
                        <a:rPr lang="en-GB" sz="1200" i="0" u="none" strike="noStrike" dirty="0">
                          <a:solidFill>
                            <a:schemeClr val="bg1"/>
                          </a:solidFill>
                          <a:effectLst/>
                          <a:latin typeface="+mn-lt"/>
                        </a:rPr>
                        <a:t>SF2A</a:t>
                      </a:r>
                      <a:endParaRPr lang="en-GB" sz="1200" b="0" i="0" u="none" strike="noStrike" dirty="0">
                        <a:solidFill>
                          <a:schemeClr val="bg1"/>
                        </a:solidFill>
                        <a:effectLst/>
                        <a:latin typeface="+mn-lt"/>
                      </a:endParaRPr>
                    </a:p>
                  </a:txBody>
                  <a:tcPr marL="9525" marR="9525" marT="9525" marB="0" anchor="ctr">
                    <a:solidFill>
                      <a:srgbClr val="002060"/>
                    </a:solidFill>
                  </a:tcPr>
                </a:tc>
                <a:tc>
                  <a:txBody>
                    <a:bodyPr/>
                    <a:lstStyle/>
                    <a:p>
                      <a:pPr algn="l" fontAlgn="b"/>
                      <a:r>
                        <a:rPr lang="en-US" sz="1200" b="0" i="0" u="none" strike="noStrike" dirty="0" err="1">
                          <a:solidFill>
                            <a:schemeClr val="bg1"/>
                          </a:solidFill>
                          <a:effectLst/>
                          <a:latin typeface="+mn-lt"/>
                        </a:rPr>
                        <a:t>Sextupole</a:t>
                      </a:r>
                      <a:endParaRPr lang="en-GB" sz="1200" b="0" i="0" u="none" strike="noStrike" dirty="0">
                        <a:solidFill>
                          <a:schemeClr val="bg1"/>
                        </a:solidFill>
                        <a:effectLst/>
                        <a:latin typeface="+mn-lt"/>
                      </a:endParaRPr>
                    </a:p>
                  </a:txBody>
                  <a:tcPr marL="9525" marR="9525" marT="9525" marB="0" anchor="ctr">
                    <a:solidFill>
                      <a:srgbClr val="002060"/>
                    </a:solidFill>
                  </a:tcPr>
                </a:tc>
                <a:tc>
                  <a:txBody>
                    <a:bodyPr/>
                    <a:lstStyle/>
                    <a:p>
                      <a:pPr algn="ctr" fontAlgn="b"/>
                      <a:r>
                        <a:rPr lang="en-GB" sz="1200" b="0" i="1" u="none" strike="noStrike" dirty="0">
                          <a:solidFill>
                            <a:srgbClr val="00B050"/>
                          </a:solidFill>
                          <a:effectLst/>
                          <a:latin typeface="+mn-lt"/>
                        </a:rPr>
                        <a:t>70</a:t>
                      </a:r>
                    </a:p>
                  </a:txBody>
                  <a:tcPr marL="7620" marR="7620" marT="7620" marB="0" anchor="ctr"/>
                </a:tc>
                <a:tc>
                  <a:txBody>
                    <a:bodyPr/>
                    <a:lstStyle/>
                    <a:p>
                      <a:pPr algn="ctr" fontAlgn="b"/>
                      <a:r>
                        <a:rPr lang="en-US" sz="1200" b="1" i="0" u="none" strike="noStrike" dirty="0">
                          <a:solidFill>
                            <a:srgbClr val="00B050"/>
                          </a:solidFill>
                          <a:effectLst/>
                          <a:latin typeface="+mn-lt"/>
                        </a:rPr>
                        <a:t>40</a:t>
                      </a:r>
                      <a:endParaRPr lang="en-GB" sz="1200" b="1" i="0" u="none" strike="noStrike" dirty="0">
                        <a:solidFill>
                          <a:srgbClr val="00B050"/>
                        </a:solidFill>
                        <a:effectLst/>
                        <a:latin typeface="+mn-lt"/>
                      </a:endParaRPr>
                    </a:p>
                  </a:txBody>
                  <a:tcPr marL="7620" marR="7620" marT="7620" marB="0" anchor="ctr"/>
                </a:tc>
                <a:tc>
                  <a:txBody>
                    <a:bodyPr/>
                    <a:lstStyle/>
                    <a:p>
                      <a:pPr algn="ctr" fontAlgn="b"/>
                      <a:r>
                        <a:rPr lang="en-GB" sz="1200" b="0" i="1" u="none" strike="noStrike" dirty="0">
                          <a:solidFill>
                            <a:srgbClr val="00B050"/>
                          </a:solidFill>
                          <a:effectLst/>
                          <a:latin typeface="+mn-lt"/>
                        </a:rPr>
                        <a:t>50</a:t>
                      </a:r>
                    </a:p>
                  </a:txBody>
                  <a:tcPr marL="7620" marR="7620" marT="7620" marB="0" anchor="ctr"/>
                </a:tc>
                <a:tc>
                  <a:txBody>
                    <a:bodyPr/>
                    <a:lstStyle/>
                    <a:p>
                      <a:pPr algn="ctr" fontAlgn="b"/>
                      <a:r>
                        <a:rPr lang="en-US" sz="1200" b="1" i="0" u="none" strike="noStrike" dirty="0">
                          <a:solidFill>
                            <a:srgbClr val="00B050"/>
                          </a:solidFill>
                          <a:effectLst/>
                          <a:latin typeface="+mn-lt"/>
                        </a:rPr>
                        <a:t>49</a:t>
                      </a:r>
                      <a:endParaRPr lang="en-GB" sz="1200" b="1" i="0" u="none" strike="noStrike" dirty="0">
                        <a:solidFill>
                          <a:srgbClr val="00B050"/>
                        </a:solidFill>
                        <a:effectLst/>
                        <a:latin typeface="+mn-lt"/>
                      </a:endParaRPr>
                    </a:p>
                  </a:txBody>
                  <a:tcPr marL="7620" marR="7620" marT="7620" marB="0" anchor="ctr"/>
                </a:tc>
                <a:extLst>
                  <a:ext uri="{0D108BD9-81ED-4DB2-BD59-A6C34878D82A}">
                    <a16:rowId xmlns:a16="http://schemas.microsoft.com/office/drawing/2014/main" val="10007"/>
                  </a:ext>
                </a:extLst>
              </a:tr>
              <a:tr h="288000">
                <a:tc>
                  <a:txBody>
                    <a:bodyPr/>
                    <a:lstStyle/>
                    <a:p>
                      <a:pPr algn="l" fontAlgn="b"/>
                      <a:r>
                        <a:rPr lang="en-US" sz="1200" b="0" i="0" u="none" strike="noStrike" dirty="0">
                          <a:solidFill>
                            <a:schemeClr val="bg1"/>
                          </a:solidFill>
                          <a:effectLst/>
                          <a:latin typeface="+mn-lt"/>
                        </a:rPr>
                        <a:t>QF4B</a:t>
                      </a:r>
                      <a:endParaRPr lang="en-GB" sz="1200" b="0" i="0" u="none" strike="noStrike" dirty="0">
                        <a:solidFill>
                          <a:schemeClr val="bg1"/>
                        </a:solidFill>
                        <a:effectLst/>
                        <a:latin typeface="+mn-lt"/>
                      </a:endParaRPr>
                    </a:p>
                  </a:txBody>
                  <a:tcPr marL="9525" marR="9525" marT="9525" marB="0" anchor="ctr">
                    <a:solidFill>
                      <a:srgbClr val="002060"/>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200" b="0" i="0" u="none" strike="noStrike" dirty="0">
                          <a:solidFill>
                            <a:schemeClr val="bg1"/>
                          </a:solidFill>
                          <a:effectLst/>
                          <a:latin typeface="+mn-lt"/>
                        </a:rPr>
                        <a:t>Med. Grad. Quad.</a:t>
                      </a:r>
                      <a:endParaRPr lang="en-GB" sz="1200" b="0" i="0" u="none" strike="noStrike" dirty="0">
                        <a:solidFill>
                          <a:schemeClr val="bg1"/>
                        </a:solidFill>
                        <a:effectLst/>
                        <a:latin typeface="+mn-lt"/>
                      </a:endParaRPr>
                    </a:p>
                  </a:txBody>
                  <a:tcPr marL="9525" marR="9525" marT="9525" marB="0" anchor="ctr">
                    <a:solidFill>
                      <a:srgbClr val="002060"/>
                    </a:solidFill>
                  </a:tcPr>
                </a:tc>
                <a:tc>
                  <a:txBody>
                    <a:bodyPr/>
                    <a:lstStyle/>
                    <a:p>
                      <a:pPr algn="ctr" fontAlgn="b"/>
                      <a:r>
                        <a:rPr lang="en-US" sz="1200" b="0" i="1" u="none" strike="noStrike" dirty="0">
                          <a:solidFill>
                            <a:schemeClr val="accent2">
                              <a:lumMod val="50000"/>
                            </a:schemeClr>
                          </a:solidFill>
                          <a:effectLst/>
                          <a:latin typeface="+mn-lt"/>
                        </a:rPr>
                        <a:t>100</a:t>
                      </a:r>
                      <a:endParaRPr lang="en-GB" sz="1200" b="0" i="1" u="none" strike="noStrike" dirty="0">
                        <a:solidFill>
                          <a:schemeClr val="accent2">
                            <a:lumMod val="50000"/>
                          </a:schemeClr>
                        </a:solidFill>
                        <a:effectLst/>
                        <a:latin typeface="+mn-lt"/>
                      </a:endParaRPr>
                    </a:p>
                  </a:txBody>
                  <a:tcPr marL="7620" marR="7620" marT="7620" marB="0" anchor="ctr"/>
                </a:tc>
                <a:tc>
                  <a:txBody>
                    <a:bodyPr/>
                    <a:lstStyle/>
                    <a:p>
                      <a:pPr algn="ctr" fontAlgn="b"/>
                      <a:r>
                        <a:rPr lang="en-US" sz="1200" b="1" i="0" u="none" strike="noStrike" dirty="0">
                          <a:solidFill>
                            <a:schemeClr val="accent2">
                              <a:lumMod val="50000"/>
                            </a:schemeClr>
                          </a:solidFill>
                          <a:effectLst/>
                          <a:latin typeface="+mn-lt"/>
                        </a:rPr>
                        <a:t>40</a:t>
                      </a:r>
                      <a:endParaRPr lang="en-GB" sz="1200" b="1" i="0" u="none" strike="noStrike" dirty="0">
                        <a:solidFill>
                          <a:schemeClr val="accent2">
                            <a:lumMod val="50000"/>
                          </a:schemeClr>
                        </a:solidFill>
                        <a:effectLst/>
                        <a:latin typeface="+mn-lt"/>
                      </a:endParaRPr>
                    </a:p>
                  </a:txBody>
                  <a:tcPr marL="7620" marR="7620" marT="7620" marB="0" anchor="ctr"/>
                </a:tc>
                <a:tc>
                  <a:txBody>
                    <a:bodyPr/>
                    <a:lstStyle/>
                    <a:p>
                      <a:pPr algn="ctr" fontAlgn="b"/>
                      <a:r>
                        <a:rPr lang="en-US" sz="1200" b="0" i="1" u="none" strike="noStrike" dirty="0">
                          <a:solidFill>
                            <a:schemeClr val="accent2">
                              <a:lumMod val="50000"/>
                            </a:schemeClr>
                          </a:solidFill>
                          <a:effectLst/>
                          <a:latin typeface="+mn-lt"/>
                        </a:rPr>
                        <a:t>85</a:t>
                      </a:r>
                      <a:endParaRPr lang="en-GB" sz="1200" b="0" i="1" u="none" strike="noStrike" dirty="0">
                        <a:solidFill>
                          <a:schemeClr val="accent2">
                            <a:lumMod val="50000"/>
                          </a:schemeClr>
                        </a:solidFill>
                        <a:effectLst/>
                        <a:latin typeface="+mn-lt"/>
                      </a:endParaRPr>
                    </a:p>
                  </a:txBody>
                  <a:tcPr marL="7620" marR="7620" marT="7620" marB="0" anchor="ctr"/>
                </a:tc>
                <a:tc>
                  <a:txBody>
                    <a:bodyPr/>
                    <a:lstStyle/>
                    <a:p>
                      <a:pPr algn="ctr" fontAlgn="b"/>
                      <a:r>
                        <a:rPr lang="en-US" sz="1200" b="1" i="0" u="none" strike="noStrike" dirty="0">
                          <a:solidFill>
                            <a:schemeClr val="accent2">
                              <a:lumMod val="50000"/>
                            </a:schemeClr>
                          </a:solidFill>
                          <a:effectLst/>
                          <a:latin typeface="+mn-lt"/>
                        </a:rPr>
                        <a:t>49</a:t>
                      </a:r>
                      <a:endParaRPr lang="en-GB" sz="1200" b="1" i="0" u="none" strike="noStrike" dirty="0">
                        <a:solidFill>
                          <a:schemeClr val="accent2">
                            <a:lumMod val="50000"/>
                          </a:schemeClr>
                        </a:solidFill>
                        <a:effectLst/>
                        <a:latin typeface="+mn-lt"/>
                      </a:endParaRPr>
                    </a:p>
                  </a:txBody>
                  <a:tcPr marL="7620" marR="7620" marT="7620" marB="0" anchor="ctr"/>
                </a:tc>
                <a:extLst>
                  <a:ext uri="{0D108BD9-81ED-4DB2-BD59-A6C34878D82A}">
                    <a16:rowId xmlns:a16="http://schemas.microsoft.com/office/drawing/2014/main" val="603645742"/>
                  </a:ext>
                </a:extLst>
              </a:tr>
              <a:tr h="288000">
                <a:tc>
                  <a:txBody>
                    <a:bodyPr/>
                    <a:lstStyle/>
                    <a:p>
                      <a:pPr algn="l" fontAlgn="b"/>
                      <a:r>
                        <a:rPr lang="en-US" sz="1200" b="0" i="0" u="none" strike="noStrike" dirty="0">
                          <a:solidFill>
                            <a:schemeClr val="bg1"/>
                          </a:solidFill>
                          <a:effectLst/>
                          <a:latin typeface="+mn-lt"/>
                        </a:rPr>
                        <a:t>OF1B</a:t>
                      </a:r>
                      <a:endParaRPr lang="en-GB" sz="1200" b="0" i="0" u="none" strike="noStrike" dirty="0">
                        <a:solidFill>
                          <a:schemeClr val="bg1"/>
                        </a:solidFill>
                        <a:effectLst/>
                        <a:latin typeface="+mn-lt"/>
                      </a:endParaRPr>
                    </a:p>
                  </a:txBody>
                  <a:tcPr marL="9525" marR="9525" marT="9525" marB="0" anchor="ctr">
                    <a:solidFill>
                      <a:srgbClr val="002060"/>
                    </a:solidFill>
                  </a:tcPr>
                </a:tc>
                <a:tc>
                  <a:txBody>
                    <a:bodyPr/>
                    <a:lstStyle/>
                    <a:p>
                      <a:pPr algn="l" fontAlgn="b"/>
                      <a:r>
                        <a:rPr lang="en-US" sz="1200" b="0" i="0" u="none" strike="noStrike" dirty="0">
                          <a:solidFill>
                            <a:schemeClr val="bg1"/>
                          </a:solidFill>
                          <a:effectLst/>
                          <a:latin typeface="+mn-lt"/>
                        </a:rPr>
                        <a:t>Octupole</a:t>
                      </a:r>
                      <a:endParaRPr lang="en-GB" sz="1200" b="0" i="0" u="none" strike="noStrike" dirty="0">
                        <a:solidFill>
                          <a:schemeClr val="bg1"/>
                        </a:solidFill>
                        <a:effectLst/>
                        <a:latin typeface="+mn-lt"/>
                      </a:endParaRPr>
                    </a:p>
                  </a:txBody>
                  <a:tcPr marL="9525" marR="9525" marT="9525" marB="0" anchor="ctr">
                    <a:solidFill>
                      <a:srgbClr val="002060"/>
                    </a:solidFill>
                  </a:tcPr>
                </a:tc>
                <a:tc>
                  <a:txBody>
                    <a:bodyPr/>
                    <a:lstStyle/>
                    <a:p>
                      <a:pPr algn="ctr" fontAlgn="b"/>
                      <a:r>
                        <a:rPr lang="en-US" sz="1200" b="0" i="1" u="none" strike="noStrike" dirty="0">
                          <a:solidFill>
                            <a:schemeClr val="accent3"/>
                          </a:solidFill>
                          <a:effectLst/>
                          <a:latin typeface="+mn-lt"/>
                        </a:rPr>
                        <a:t>100</a:t>
                      </a:r>
                      <a:endParaRPr lang="en-GB" sz="1200" b="0" i="1" u="none" strike="noStrike" dirty="0">
                        <a:solidFill>
                          <a:schemeClr val="accent3"/>
                        </a:solidFill>
                        <a:effectLst/>
                        <a:latin typeface="+mn-lt"/>
                      </a:endParaRPr>
                    </a:p>
                  </a:txBody>
                  <a:tcPr marL="7620" marR="7620" marT="7620" marB="0" anchor="ctr"/>
                </a:tc>
                <a:tc>
                  <a:txBody>
                    <a:bodyPr/>
                    <a:lstStyle/>
                    <a:p>
                      <a:pPr algn="ctr" fontAlgn="b"/>
                      <a:r>
                        <a:rPr lang="en-US" sz="1200" b="1" i="0" u="none" strike="noStrike" dirty="0">
                          <a:solidFill>
                            <a:schemeClr val="accent3"/>
                          </a:solidFill>
                          <a:effectLst/>
                          <a:latin typeface="+mn-lt"/>
                        </a:rPr>
                        <a:t>58</a:t>
                      </a:r>
                      <a:endParaRPr lang="en-GB" sz="1200" b="1" i="0" u="none" strike="noStrike" dirty="0">
                        <a:solidFill>
                          <a:schemeClr val="accent3"/>
                        </a:solidFill>
                        <a:effectLst/>
                        <a:latin typeface="+mn-lt"/>
                      </a:endParaRPr>
                    </a:p>
                  </a:txBody>
                  <a:tcPr marL="7620" marR="7620" marT="7620" marB="0" anchor="ctr"/>
                </a:tc>
                <a:tc>
                  <a:txBody>
                    <a:bodyPr/>
                    <a:lstStyle/>
                    <a:p>
                      <a:pPr algn="ctr" fontAlgn="b"/>
                      <a:r>
                        <a:rPr lang="en-US" sz="1200" b="0" i="1" u="none" strike="noStrike" dirty="0">
                          <a:solidFill>
                            <a:schemeClr val="accent3"/>
                          </a:solidFill>
                          <a:effectLst/>
                          <a:latin typeface="+mn-lt"/>
                        </a:rPr>
                        <a:t>100</a:t>
                      </a:r>
                      <a:endParaRPr lang="en-GB" sz="1200" b="0" i="1" u="none" strike="noStrike" dirty="0">
                        <a:solidFill>
                          <a:schemeClr val="accent3"/>
                        </a:solidFill>
                        <a:effectLst/>
                        <a:latin typeface="+mn-lt"/>
                      </a:endParaRPr>
                    </a:p>
                  </a:txBody>
                  <a:tcPr marL="7620" marR="7620" marT="7620" marB="0" anchor="ctr"/>
                </a:tc>
                <a:tc>
                  <a:txBody>
                    <a:bodyPr/>
                    <a:lstStyle/>
                    <a:p>
                      <a:pPr algn="ctr" fontAlgn="b"/>
                      <a:r>
                        <a:rPr lang="en-US" sz="1200" b="1" i="0" u="none" strike="noStrike" dirty="0">
                          <a:solidFill>
                            <a:schemeClr val="accent3"/>
                          </a:solidFill>
                          <a:effectLst/>
                          <a:latin typeface="+mn-lt"/>
                        </a:rPr>
                        <a:t>60</a:t>
                      </a:r>
                      <a:endParaRPr lang="en-GB" sz="1200" b="1" i="0" u="none" strike="noStrike" dirty="0">
                        <a:solidFill>
                          <a:schemeClr val="accent3"/>
                        </a:solidFill>
                        <a:effectLst/>
                        <a:latin typeface="+mn-lt"/>
                      </a:endParaRPr>
                    </a:p>
                  </a:txBody>
                  <a:tcPr marL="7620" marR="7620" marT="7620" marB="0" anchor="ctr"/>
                </a:tc>
                <a:extLst>
                  <a:ext uri="{0D108BD9-81ED-4DB2-BD59-A6C34878D82A}">
                    <a16:rowId xmlns:a16="http://schemas.microsoft.com/office/drawing/2014/main" val="1493158135"/>
                  </a:ext>
                </a:extLst>
              </a:tr>
              <a:tr h="288000">
                <a:tc>
                  <a:txBody>
                    <a:bodyPr/>
                    <a:lstStyle/>
                    <a:p>
                      <a:pPr algn="l" fontAlgn="b"/>
                      <a:r>
                        <a:rPr lang="en-US" sz="1200" b="0" i="0" u="none" strike="noStrike" dirty="0">
                          <a:solidFill>
                            <a:schemeClr val="bg1"/>
                          </a:solidFill>
                          <a:effectLst/>
                          <a:latin typeface="+mn-lt"/>
                        </a:rPr>
                        <a:t>SD1B</a:t>
                      </a:r>
                      <a:endParaRPr lang="en-GB" sz="1200" b="0" i="0" u="none" strike="noStrike" dirty="0">
                        <a:solidFill>
                          <a:schemeClr val="bg1"/>
                        </a:solidFill>
                        <a:effectLst/>
                        <a:latin typeface="+mn-lt"/>
                      </a:endParaRPr>
                    </a:p>
                  </a:txBody>
                  <a:tcPr marL="9525" marR="9525" marT="9525" marB="0" anchor="ctr">
                    <a:solidFill>
                      <a:srgbClr val="002060"/>
                    </a:solidFill>
                  </a:tcPr>
                </a:tc>
                <a:tc>
                  <a:txBody>
                    <a:bodyPr/>
                    <a:lstStyle/>
                    <a:p>
                      <a:pPr algn="l" fontAlgn="b"/>
                      <a:r>
                        <a:rPr lang="en-US" sz="1200" b="0" i="0" u="none" strike="noStrike" dirty="0" err="1">
                          <a:solidFill>
                            <a:schemeClr val="bg1"/>
                          </a:solidFill>
                          <a:effectLst/>
                          <a:latin typeface="+mn-lt"/>
                        </a:rPr>
                        <a:t>Sextupole</a:t>
                      </a:r>
                      <a:endParaRPr lang="en-GB" sz="1200" b="0" i="0" u="none" strike="noStrike" dirty="0">
                        <a:solidFill>
                          <a:schemeClr val="bg1"/>
                        </a:solidFill>
                        <a:effectLst/>
                        <a:latin typeface="+mn-lt"/>
                      </a:endParaRPr>
                    </a:p>
                  </a:txBody>
                  <a:tcPr marL="9525" marR="9525" marT="9525" marB="0" anchor="ctr">
                    <a:solidFill>
                      <a:srgbClr val="002060"/>
                    </a:solidFill>
                  </a:tcPr>
                </a:tc>
                <a:tc>
                  <a:txBody>
                    <a:bodyPr/>
                    <a:lstStyle/>
                    <a:p>
                      <a:pPr algn="ctr" fontAlgn="b"/>
                      <a:r>
                        <a:rPr lang="en-US" sz="1200" b="0" i="1" u="none" strike="noStrike" dirty="0">
                          <a:solidFill>
                            <a:srgbClr val="00B050"/>
                          </a:solidFill>
                          <a:effectLst/>
                          <a:latin typeface="+mn-lt"/>
                        </a:rPr>
                        <a:t>70</a:t>
                      </a:r>
                      <a:endParaRPr lang="en-GB" sz="1200" b="0" i="1" u="none" strike="noStrike" dirty="0">
                        <a:solidFill>
                          <a:srgbClr val="00B050"/>
                        </a:solidFill>
                        <a:effectLst/>
                        <a:latin typeface="+mn-lt"/>
                      </a:endParaRPr>
                    </a:p>
                  </a:txBody>
                  <a:tcPr marL="7620" marR="7620" marT="7620" marB="0" anchor="ctr"/>
                </a:tc>
                <a:tc>
                  <a:txBody>
                    <a:bodyPr/>
                    <a:lstStyle/>
                    <a:p>
                      <a:pPr algn="ctr" fontAlgn="b"/>
                      <a:r>
                        <a:rPr lang="en-US" sz="1200" b="1" i="0" u="none" strike="noStrike" dirty="0">
                          <a:solidFill>
                            <a:srgbClr val="00B050"/>
                          </a:solidFill>
                          <a:effectLst/>
                          <a:latin typeface="+mn-lt"/>
                        </a:rPr>
                        <a:t>58</a:t>
                      </a:r>
                      <a:endParaRPr lang="en-GB" sz="1200" b="1" i="0" u="none" strike="noStrike" dirty="0">
                        <a:solidFill>
                          <a:srgbClr val="00B050"/>
                        </a:solidFill>
                        <a:effectLst/>
                        <a:latin typeface="+mn-lt"/>
                      </a:endParaRPr>
                    </a:p>
                  </a:txBody>
                  <a:tcPr marL="7620" marR="7620" marT="7620" marB="0" anchor="ctr"/>
                </a:tc>
                <a:tc>
                  <a:txBody>
                    <a:bodyPr/>
                    <a:lstStyle/>
                    <a:p>
                      <a:pPr algn="ctr" fontAlgn="b"/>
                      <a:r>
                        <a:rPr lang="en-US" sz="1200" b="0" i="1" u="none" strike="noStrike" dirty="0">
                          <a:solidFill>
                            <a:srgbClr val="00B050"/>
                          </a:solidFill>
                          <a:effectLst/>
                          <a:latin typeface="+mn-lt"/>
                        </a:rPr>
                        <a:t>50</a:t>
                      </a:r>
                      <a:endParaRPr lang="en-GB" sz="1200" b="0" i="1" u="none" strike="noStrike" dirty="0">
                        <a:solidFill>
                          <a:srgbClr val="00B050"/>
                        </a:solidFill>
                        <a:effectLst/>
                        <a:latin typeface="+mn-lt"/>
                      </a:endParaRPr>
                    </a:p>
                  </a:txBody>
                  <a:tcPr marL="7620" marR="7620" marT="7620" marB="0" anchor="ctr"/>
                </a:tc>
                <a:tc>
                  <a:txBody>
                    <a:bodyPr/>
                    <a:lstStyle/>
                    <a:p>
                      <a:pPr algn="ctr" fontAlgn="b"/>
                      <a:r>
                        <a:rPr lang="en-US" sz="1200" b="1" i="0" u="none" strike="noStrike" dirty="0">
                          <a:solidFill>
                            <a:srgbClr val="00B050"/>
                          </a:solidFill>
                          <a:effectLst/>
                          <a:latin typeface="+mn-lt"/>
                        </a:rPr>
                        <a:t>60</a:t>
                      </a:r>
                      <a:endParaRPr lang="en-GB" sz="1200" b="1" i="0" u="none" strike="noStrike" dirty="0">
                        <a:solidFill>
                          <a:srgbClr val="00B050"/>
                        </a:solidFill>
                        <a:effectLst/>
                        <a:latin typeface="+mn-lt"/>
                      </a:endParaRPr>
                    </a:p>
                  </a:txBody>
                  <a:tcPr marL="7620" marR="7620" marT="7620" marB="0" anchor="ctr"/>
                </a:tc>
                <a:extLst>
                  <a:ext uri="{0D108BD9-81ED-4DB2-BD59-A6C34878D82A}">
                    <a16:rowId xmlns:a16="http://schemas.microsoft.com/office/drawing/2014/main" val="1553953366"/>
                  </a:ext>
                </a:extLst>
              </a:tr>
              <a:tr h="288000">
                <a:tc>
                  <a:txBody>
                    <a:bodyPr/>
                    <a:lstStyle/>
                    <a:p>
                      <a:pPr algn="l" fontAlgn="b"/>
                      <a:r>
                        <a:rPr lang="en-US" sz="1200" b="0" i="0" u="none" strike="noStrike" dirty="0">
                          <a:solidFill>
                            <a:schemeClr val="bg1"/>
                          </a:solidFill>
                          <a:effectLst/>
                          <a:latin typeface="+mn-lt"/>
                        </a:rPr>
                        <a:t>QD3A</a:t>
                      </a:r>
                      <a:endParaRPr lang="en-GB" sz="1200" b="0" i="0" u="none" strike="noStrike" dirty="0">
                        <a:solidFill>
                          <a:schemeClr val="bg1"/>
                        </a:solidFill>
                        <a:effectLst/>
                        <a:latin typeface="+mn-lt"/>
                      </a:endParaRPr>
                    </a:p>
                  </a:txBody>
                  <a:tcPr marL="9525" marR="9525" marT="9525" marB="0" anchor="ctr">
                    <a:solidFill>
                      <a:srgbClr val="002060"/>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200" b="0" i="0" u="none" strike="noStrike" dirty="0">
                          <a:solidFill>
                            <a:schemeClr val="bg1"/>
                          </a:solidFill>
                          <a:effectLst/>
                          <a:latin typeface="+mn-lt"/>
                        </a:rPr>
                        <a:t>Med. Grad. Quad.</a:t>
                      </a:r>
                      <a:endParaRPr lang="en-GB" sz="1200" b="0" i="0" u="none" strike="noStrike" dirty="0">
                        <a:solidFill>
                          <a:schemeClr val="bg1"/>
                        </a:solidFill>
                        <a:effectLst/>
                        <a:latin typeface="+mn-lt"/>
                      </a:endParaRPr>
                    </a:p>
                  </a:txBody>
                  <a:tcPr marL="9525" marR="9525" marT="9525" marB="0" anchor="ctr">
                    <a:solidFill>
                      <a:srgbClr val="002060"/>
                    </a:solidFill>
                  </a:tcPr>
                </a:tc>
                <a:tc>
                  <a:txBody>
                    <a:bodyPr/>
                    <a:lstStyle/>
                    <a:p>
                      <a:pPr algn="ctr" fontAlgn="b"/>
                      <a:r>
                        <a:rPr lang="en-US" sz="1200" b="0" i="1" u="none" strike="noStrike" dirty="0">
                          <a:solidFill>
                            <a:schemeClr val="accent2">
                              <a:lumMod val="50000"/>
                            </a:schemeClr>
                          </a:solidFill>
                          <a:effectLst/>
                          <a:latin typeface="+mn-lt"/>
                        </a:rPr>
                        <a:t>100</a:t>
                      </a:r>
                      <a:endParaRPr lang="en-GB" sz="1200" b="0" i="1" u="none" strike="noStrike" dirty="0">
                        <a:solidFill>
                          <a:schemeClr val="accent2">
                            <a:lumMod val="50000"/>
                          </a:schemeClr>
                        </a:solidFill>
                        <a:effectLst/>
                        <a:latin typeface="+mn-lt"/>
                      </a:endParaRPr>
                    </a:p>
                  </a:txBody>
                  <a:tcPr marL="7620" marR="7620" marT="7620" marB="0" anchor="ctr"/>
                </a:tc>
                <a:tc>
                  <a:txBody>
                    <a:bodyPr/>
                    <a:lstStyle/>
                    <a:p>
                      <a:pPr algn="ctr" fontAlgn="b"/>
                      <a:r>
                        <a:rPr lang="en-US" sz="1200" b="1" i="0" u="none" strike="noStrike" dirty="0">
                          <a:solidFill>
                            <a:schemeClr val="accent2">
                              <a:lumMod val="50000"/>
                            </a:schemeClr>
                          </a:solidFill>
                          <a:effectLst/>
                          <a:latin typeface="+mn-lt"/>
                        </a:rPr>
                        <a:t>40</a:t>
                      </a:r>
                      <a:endParaRPr lang="en-GB" sz="1200" b="1" i="0" u="none" strike="noStrike" dirty="0">
                        <a:solidFill>
                          <a:schemeClr val="accent2">
                            <a:lumMod val="50000"/>
                          </a:schemeClr>
                        </a:solidFill>
                        <a:effectLst/>
                        <a:latin typeface="+mn-lt"/>
                      </a:endParaRPr>
                    </a:p>
                  </a:txBody>
                  <a:tcPr marL="7620" marR="7620" marT="7620" marB="0" anchor="ctr"/>
                </a:tc>
                <a:tc>
                  <a:txBody>
                    <a:bodyPr/>
                    <a:lstStyle/>
                    <a:p>
                      <a:pPr algn="ctr" fontAlgn="b"/>
                      <a:r>
                        <a:rPr lang="en-US" sz="1200" b="0" i="1" u="none" strike="noStrike" dirty="0">
                          <a:solidFill>
                            <a:schemeClr val="accent2">
                              <a:lumMod val="50000"/>
                            </a:schemeClr>
                          </a:solidFill>
                          <a:effectLst/>
                          <a:latin typeface="+mn-lt"/>
                        </a:rPr>
                        <a:t>85</a:t>
                      </a:r>
                      <a:endParaRPr lang="en-GB" sz="1200" b="0" i="1" u="none" strike="noStrike" dirty="0">
                        <a:solidFill>
                          <a:schemeClr val="accent2">
                            <a:lumMod val="50000"/>
                          </a:schemeClr>
                        </a:solidFill>
                        <a:effectLst/>
                        <a:latin typeface="+mn-lt"/>
                      </a:endParaRPr>
                    </a:p>
                  </a:txBody>
                  <a:tcPr marL="7620" marR="7620" marT="7620" marB="0" anchor="ctr"/>
                </a:tc>
                <a:tc>
                  <a:txBody>
                    <a:bodyPr/>
                    <a:lstStyle/>
                    <a:p>
                      <a:pPr algn="ctr" fontAlgn="b"/>
                      <a:r>
                        <a:rPr lang="en-US" sz="1200" b="1" i="0" u="none" strike="noStrike" dirty="0">
                          <a:solidFill>
                            <a:schemeClr val="accent2">
                              <a:lumMod val="50000"/>
                            </a:schemeClr>
                          </a:solidFill>
                          <a:effectLst/>
                          <a:latin typeface="+mn-lt"/>
                        </a:rPr>
                        <a:t>49</a:t>
                      </a:r>
                      <a:endParaRPr lang="en-GB" sz="1200" b="1" i="0" u="none" strike="noStrike" dirty="0">
                        <a:solidFill>
                          <a:schemeClr val="accent2">
                            <a:lumMod val="50000"/>
                          </a:schemeClr>
                        </a:solidFill>
                        <a:effectLst/>
                        <a:latin typeface="+mn-lt"/>
                      </a:endParaRPr>
                    </a:p>
                  </a:txBody>
                  <a:tcPr marL="7620" marR="7620" marT="7620" marB="0" anchor="ctr"/>
                </a:tc>
                <a:extLst>
                  <a:ext uri="{0D108BD9-81ED-4DB2-BD59-A6C34878D82A}">
                    <a16:rowId xmlns:a16="http://schemas.microsoft.com/office/drawing/2014/main" val="2665677020"/>
                  </a:ext>
                </a:extLst>
              </a:tr>
              <a:tr h="288000">
                <a:tc>
                  <a:txBody>
                    <a:bodyPr/>
                    <a:lstStyle/>
                    <a:p>
                      <a:pPr algn="l" fontAlgn="b"/>
                      <a:r>
                        <a:rPr lang="en-US" sz="1200" b="0" i="0" u="none" strike="noStrike" dirty="0">
                          <a:solidFill>
                            <a:schemeClr val="bg1"/>
                          </a:solidFill>
                          <a:effectLst/>
                          <a:latin typeface="+mn-lt"/>
                        </a:rPr>
                        <a:t>QF6B</a:t>
                      </a:r>
                      <a:endParaRPr lang="en-GB" sz="1200" b="0" i="0" u="none" strike="noStrike" dirty="0">
                        <a:solidFill>
                          <a:schemeClr val="bg1"/>
                        </a:solidFill>
                        <a:effectLst/>
                        <a:latin typeface="+mn-lt"/>
                      </a:endParaRPr>
                    </a:p>
                  </a:txBody>
                  <a:tcPr marL="9525" marR="9525" marT="9525" marB="0" anchor="ctr">
                    <a:solidFill>
                      <a:srgbClr val="002060"/>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200" b="0" i="0" u="none" strike="noStrike" dirty="0">
                          <a:solidFill>
                            <a:schemeClr val="bg1"/>
                          </a:solidFill>
                          <a:effectLst/>
                          <a:latin typeface="+mn-lt"/>
                        </a:rPr>
                        <a:t>High Grad. Quad.</a:t>
                      </a:r>
                      <a:endParaRPr lang="en-GB" sz="1200" b="0" i="0" u="none" strike="noStrike" dirty="0">
                        <a:solidFill>
                          <a:schemeClr val="bg1"/>
                        </a:solidFill>
                        <a:effectLst/>
                        <a:latin typeface="+mn-lt"/>
                      </a:endParaRPr>
                    </a:p>
                  </a:txBody>
                  <a:tcPr marL="9525" marR="9525" marT="9525" marB="0" anchor="ctr">
                    <a:solidFill>
                      <a:srgbClr val="002060"/>
                    </a:solidFill>
                  </a:tcPr>
                </a:tc>
                <a:tc>
                  <a:txBody>
                    <a:bodyPr/>
                    <a:lstStyle/>
                    <a:p>
                      <a:pPr algn="ctr" fontAlgn="b"/>
                      <a:r>
                        <a:rPr lang="en-US" sz="1200" b="0" i="1" u="none" strike="noStrike" dirty="0">
                          <a:solidFill>
                            <a:srgbClr val="FF0000"/>
                          </a:solidFill>
                          <a:effectLst/>
                          <a:latin typeface="+mn-lt"/>
                        </a:rPr>
                        <a:t>60</a:t>
                      </a:r>
                      <a:endParaRPr lang="en-GB" sz="1200" b="0" i="1" u="none" strike="noStrike" dirty="0">
                        <a:solidFill>
                          <a:srgbClr val="FF0000"/>
                        </a:solidFill>
                        <a:effectLst/>
                        <a:latin typeface="+mn-lt"/>
                      </a:endParaRPr>
                    </a:p>
                  </a:txBody>
                  <a:tcPr marL="7620" marR="7620" marT="7620" marB="0" anchor="ctr"/>
                </a:tc>
                <a:tc>
                  <a:txBody>
                    <a:bodyPr/>
                    <a:lstStyle/>
                    <a:p>
                      <a:pPr algn="ctr" fontAlgn="b"/>
                      <a:r>
                        <a:rPr lang="en-US" sz="1200" b="1" i="0" u="none" strike="noStrike" dirty="0">
                          <a:solidFill>
                            <a:srgbClr val="FF0000"/>
                          </a:solidFill>
                          <a:effectLst/>
                          <a:latin typeface="+mn-lt"/>
                        </a:rPr>
                        <a:t>40</a:t>
                      </a:r>
                      <a:endParaRPr lang="en-GB" sz="1200" b="1" i="0" u="none" strike="noStrike" dirty="0">
                        <a:solidFill>
                          <a:srgbClr val="FF0000"/>
                        </a:solidFill>
                        <a:effectLst/>
                        <a:latin typeface="+mn-lt"/>
                      </a:endParaRPr>
                    </a:p>
                  </a:txBody>
                  <a:tcPr marL="7620" marR="7620" marT="7620" marB="0" anchor="ctr"/>
                </a:tc>
                <a:tc>
                  <a:txBody>
                    <a:bodyPr/>
                    <a:lstStyle/>
                    <a:p>
                      <a:pPr algn="ctr" fontAlgn="b"/>
                      <a:r>
                        <a:rPr lang="en-US" sz="1200" b="0" i="1" u="none" strike="noStrike" dirty="0">
                          <a:solidFill>
                            <a:srgbClr val="FF0000"/>
                          </a:solidFill>
                          <a:effectLst/>
                          <a:latin typeface="+mn-lt"/>
                        </a:rPr>
                        <a:t>60</a:t>
                      </a:r>
                      <a:endParaRPr lang="en-GB" sz="1200" b="0" i="1" u="none" strike="noStrike" dirty="0">
                        <a:solidFill>
                          <a:srgbClr val="FF0000"/>
                        </a:solidFill>
                        <a:effectLst/>
                        <a:latin typeface="+mn-lt"/>
                      </a:endParaRPr>
                    </a:p>
                  </a:txBody>
                  <a:tcPr marL="7620" marR="7620" marT="7620" marB="0" anchor="ctr"/>
                </a:tc>
                <a:tc>
                  <a:txBody>
                    <a:bodyPr/>
                    <a:lstStyle/>
                    <a:p>
                      <a:pPr algn="ctr" fontAlgn="b"/>
                      <a:r>
                        <a:rPr lang="en-US" sz="1200" b="1" i="0" u="none" strike="noStrike" dirty="0">
                          <a:solidFill>
                            <a:srgbClr val="FF0000"/>
                          </a:solidFill>
                          <a:effectLst/>
                          <a:latin typeface="+mn-lt"/>
                        </a:rPr>
                        <a:t>45</a:t>
                      </a:r>
                      <a:endParaRPr lang="en-GB" sz="1200" b="1" i="0" u="none" strike="noStrike" dirty="0">
                        <a:solidFill>
                          <a:srgbClr val="FF0000"/>
                        </a:solidFill>
                        <a:effectLst/>
                        <a:latin typeface="+mn-lt"/>
                      </a:endParaRPr>
                    </a:p>
                  </a:txBody>
                  <a:tcPr marL="7620" marR="7620" marT="7620" marB="0" anchor="ctr"/>
                </a:tc>
                <a:extLst>
                  <a:ext uri="{0D108BD9-81ED-4DB2-BD59-A6C34878D82A}">
                    <a16:rowId xmlns:a16="http://schemas.microsoft.com/office/drawing/2014/main" val="1845688110"/>
                  </a:ext>
                </a:extLst>
              </a:tr>
              <a:tr h="288000">
                <a:tc>
                  <a:txBody>
                    <a:bodyPr/>
                    <a:lstStyle/>
                    <a:p>
                      <a:pPr algn="l" fontAlgn="b"/>
                      <a:r>
                        <a:rPr lang="en-US" sz="1200" b="0" i="0" u="none" strike="noStrike" dirty="0">
                          <a:solidFill>
                            <a:schemeClr val="bg1"/>
                          </a:solidFill>
                          <a:effectLst/>
                          <a:latin typeface="+mn-lt"/>
                        </a:rPr>
                        <a:t>DQ1B</a:t>
                      </a:r>
                      <a:endParaRPr lang="en-GB" sz="1200" b="0" i="0" u="none" strike="noStrike" dirty="0">
                        <a:solidFill>
                          <a:schemeClr val="bg1"/>
                        </a:solidFill>
                        <a:effectLst/>
                        <a:latin typeface="+mn-lt"/>
                      </a:endParaRPr>
                    </a:p>
                  </a:txBody>
                  <a:tcPr marL="9525" marR="9525" marT="9525" marB="0" anchor="ctr">
                    <a:solidFill>
                      <a:srgbClr val="002060"/>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200" b="0" i="0" u="none" strike="noStrike" dirty="0">
                          <a:solidFill>
                            <a:schemeClr val="bg1"/>
                          </a:solidFill>
                          <a:effectLst/>
                          <a:latin typeface="+mn-lt"/>
                        </a:rPr>
                        <a:t>Dipole-Quadrupole</a:t>
                      </a:r>
                      <a:endParaRPr lang="en-GB" sz="1200" b="0" i="0" u="none" strike="noStrike" dirty="0">
                        <a:solidFill>
                          <a:schemeClr val="bg1"/>
                        </a:solidFill>
                        <a:effectLst/>
                        <a:latin typeface="+mn-lt"/>
                      </a:endParaRPr>
                    </a:p>
                  </a:txBody>
                  <a:tcPr marL="9525" marR="9525" marT="9525" marB="0" anchor="ctr">
                    <a:solidFill>
                      <a:srgbClr val="002060"/>
                    </a:solidFill>
                  </a:tcPr>
                </a:tc>
                <a:tc>
                  <a:txBody>
                    <a:bodyPr/>
                    <a:lstStyle/>
                    <a:p>
                      <a:pPr algn="ctr" fontAlgn="b"/>
                      <a:r>
                        <a:rPr lang="en-US" sz="1200" b="0" i="1" u="none" strike="noStrike" dirty="0">
                          <a:solidFill>
                            <a:schemeClr val="bg2">
                              <a:lumMod val="60000"/>
                              <a:lumOff val="40000"/>
                            </a:schemeClr>
                          </a:solidFill>
                          <a:effectLst/>
                          <a:latin typeface="+mn-lt"/>
                        </a:rPr>
                        <a:t>60</a:t>
                      </a:r>
                      <a:endParaRPr lang="en-GB" sz="1200" b="0" i="1" u="none" strike="noStrike" dirty="0">
                        <a:solidFill>
                          <a:schemeClr val="bg2">
                            <a:lumMod val="60000"/>
                            <a:lumOff val="40000"/>
                          </a:schemeClr>
                        </a:solidFill>
                        <a:effectLst/>
                        <a:latin typeface="+mn-lt"/>
                      </a:endParaRPr>
                    </a:p>
                  </a:txBody>
                  <a:tcPr marL="7620" marR="7620" marT="7620" marB="0" anchor="ctr"/>
                </a:tc>
                <a:tc>
                  <a:txBody>
                    <a:bodyPr/>
                    <a:lstStyle/>
                    <a:p>
                      <a:pPr algn="ctr" fontAlgn="b"/>
                      <a:r>
                        <a:rPr lang="en-US" sz="1200" b="1" i="0" u="none" strike="noStrike" dirty="0">
                          <a:solidFill>
                            <a:schemeClr val="bg2">
                              <a:lumMod val="60000"/>
                              <a:lumOff val="40000"/>
                            </a:schemeClr>
                          </a:solidFill>
                          <a:effectLst/>
                          <a:latin typeface="+mn-lt"/>
                        </a:rPr>
                        <a:t>40</a:t>
                      </a:r>
                      <a:endParaRPr lang="en-GB" sz="1200" b="1" i="0" u="none" strike="noStrike" dirty="0">
                        <a:solidFill>
                          <a:schemeClr val="bg2">
                            <a:lumMod val="60000"/>
                            <a:lumOff val="40000"/>
                          </a:schemeClr>
                        </a:solidFill>
                        <a:effectLst/>
                        <a:latin typeface="+mn-lt"/>
                      </a:endParaRPr>
                    </a:p>
                  </a:txBody>
                  <a:tcPr marL="7620" marR="7620" marT="7620" marB="0" anchor="ctr"/>
                </a:tc>
                <a:tc>
                  <a:txBody>
                    <a:bodyPr/>
                    <a:lstStyle/>
                    <a:p>
                      <a:pPr algn="ctr" fontAlgn="b"/>
                      <a:r>
                        <a:rPr lang="en-US" sz="1200" b="0" i="1" u="none" strike="noStrike" dirty="0">
                          <a:solidFill>
                            <a:schemeClr val="bg2">
                              <a:lumMod val="60000"/>
                              <a:lumOff val="40000"/>
                            </a:schemeClr>
                          </a:solidFill>
                          <a:effectLst/>
                          <a:latin typeface="+mn-lt"/>
                        </a:rPr>
                        <a:t>60</a:t>
                      </a:r>
                      <a:endParaRPr lang="en-GB" sz="1200" b="0" i="1" u="none" strike="noStrike" dirty="0">
                        <a:solidFill>
                          <a:schemeClr val="bg2">
                            <a:lumMod val="60000"/>
                            <a:lumOff val="40000"/>
                          </a:schemeClr>
                        </a:solidFill>
                        <a:effectLst/>
                        <a:latin typeface="+mn-lt"/>
                      </a:endParaRPr>
                    </a:p>
                  </a:txBody>
                  <a:tcPr marL="7620" marR="7620" marT="7620" marB="0" anchor="ctr"/>
                </a:tc>
                <a:tc>
                  <a:txBody>
                    <a:bodyPr/>
                    <a:lstStyle/>
                    <a:p>
                      <a:pPr algn="ctr" fontAlgn="b"/>
                      <a:r>
                        <a:rPr lang="en-US" sz="1200" b="1" i="0" u="none" strike="noStrike" dirty="0">
                          <a:solidFill>
                            <a:schemeClr val="bg2">
                              <a:lumMod val="60000"/>
                              <a:lumOff val="40000"/>
                            </a:schemeClr>
                          </a:solidFill>
                          <a:effectLst/>
                          <a:latin typeface="+mn-lt"/>
                        </a:rPr>
                        <a:t>45</a:t>
                      </a:r>
                      <a:endParaRPr lang="en-GB" sz="1200" b="1" i="0" u="none" strike="noStrike" dirty="0">
                        <a:solidFill>
                          <a:schemeClr val="bg2">
                            <a:lumMod val="60000"/>
                            <a:lumOff val="40000"/>
                          </a:schemeClr>
                        </a:solidFill>
                        <a:effectLst/>
                        <a:latin typeface="+mn-lt"/>
                      </a:endParaRPr>
                    </a:p>
                  </a:txBody>
                  <a:tcPr marL="7620" marR="7620" marT="7620" marB="0" anchor="ctr"/>
                </a:tc>
                <a:extLst>
                  <a:ext uri="{0D108BD9-81ED-4DB2-BD59-A6C34878D82A}">
                    <a16:rowId xmlns:a16="http://schemas.microsoft.com/office/drawing/2014/main" val="3498584819"/>
                  </a:ext>
                </a:extLst>
              </a:tr>
              <a:tr h="288000">
                <a:tc>
                  <a:txBody>
                    <a:bodyPr/>
                    <a:lstStyle/>
                    <a:p>
                      <a:pPr algn="l" fontAlgn="b"/>
                      <a:r>
                        <a:rPr lang="en-US" sz="1200" b="0" i="0" u="none" strike="noStrike" dirty="0">
                          <a:solidFill>
                            <a:schemeClr val="bg1"/>
                          </a:solidFill>
                          <a:effectLst/>
                          <a:latin typeface="+mn-lt"/>
                        </a:rPr>
                        <a:t>QF8B</a:t>
                      </a:r>
                      <a:endParaRPr lang="en-GB" sz="1200" b="0" i="0" u="none" strike="noStrike" dirty="0">
                        <a:solidFill>
                          <a:schemeClr val="bg1"/>
                        </a:solidFill>
                        <a:effectLst/>
                        <a:latin typeface="+mn-lt"/>
                      </a:endParaRPr>
                    </a:p>
                  </a:txBody>
                  <a:tcPr marL="9525" marR="9525" marT="9525" marB="0" anchor="ctr">
                    <a:solidFill>
                      <a:srgbClr val="002060"/>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200" b="0" i="0" u="none" strike="noStrike" dirty="0">
                          <a:solidFill>
                            <a:schemeClr val="bg1"/>
                          </a:solidFill>
                          <a:effectLst/>
                          <a:latin typeface="+mn-lt"/>
                        </a:rPr>
                        <a:t>High Grad. Quad.</a:t>
                      </a:r>
                      <a:endParaRPr lang="en-GB" sz="1200" b="0" i="0" u="none" strike="noStrike" dirty="0">
                        <a:solidFill>
                          <a:schemeClr val="bg1"/>
                        </a:solidFill>
                        <a:effectLst/>
                        <a:latin typeface="+mn-lt"/>
                      </a:endParaRPr>
                    </a:p>
                  </a:txBody>
                  <a:tcPr marL="9525" marR="9525" marT="9525" marB="0" anchor="ctr">
                    <a:solidFill>
                      <a:srgbClr val="002060"/>
                    </a:solidFill>
                  </a:tcPr>
                </a:tc>
                <a:tc>
                  <a:txBody>
                    <a:bodyPr/>
                    <a:lstStyle/>
                    <a:p>
                      <a:pPr algn="ctr" fontAlgn="b"/>
                      <a:r>
                        <a:rPr lang="en-US" sz="1200" b="0" i="1" u="none" strike="noStrike" dirty="0">
                          <a:solidFill>
                            <a:srgbClr val="FF0000"/>
                          </a:solidFill>
                          <a:effectLst/>
                          <a:latin typeface="+mn-lt"/>
                        </a:rPr>
                        <a:t>60</a:t>
                      </a:r>
                      <a:endParaRPr lang="en-GB" sz="1200" b="0" i="1" u="none" strike="noStrike" dirty="0">
                        <a:solidFill>
                          <a:srgbClr val="FF0000"/>
                        </a:solidFill>
                        <a:effectLst/>
                        <a:latin typeface="+mn-lt"/>
                      </a:endParaRPr>
                    </a:p>
                  </a:txBody>
                  <a:tcPr marL="7620" marR="7620" marT="7620" marB="0" anchor="ctr"/>
                </a:tc>
                <a:tc>
                  <a:txBody>
                    <a:bodyPr/>
                    <a:lstStyle/>
                    <a:p>
                      <a:pPr algn="ctr" fontAlgn="b"/>
                      <a:r>
                        <a:rPr lang="en-US" sz="1200" b="1" i="0" u="none" strike="noStrike" dirty="0">
                          <a:solidFill>
                            <a:srgbClr val="FF0000"/>
                          </a:solidFill>
                          <a:effectLst/>
                          <a:latin typeface="+mn-lt"/>
                        </a:rPr>
                        <a:t>47</a:t>
                      </a:r>
                      <a:endParaRPr lang="en-GB" sz="1200" b="1" i="0" u="none" strike="noStrike" dirty="0">
                        <a:solidFill>
                          <a:srgbClr val="FF0000"/>
                        </a:solidFill>
                        <a:effectLst/>
                        <a:latin typeface="+mn-lt"/>
                      </a:endParaRPr>
                    </a:p>
                  </a:txBody>
                  <a:tcPr marL="7620" marR="7620" marT="7620" marB="0" anchor="ctr"/>
                </a:tc>
                <a:tc>
                  <a:txBody>
                    <a:bodyPr/>
                    <a:lstStyle/>
                    <a:p>
                      <a:pPr algn="ctr" fontAlgn="b"/>
                      <a:r>
                        <a:rPr lang="en-US" sz="1200" b="0" i="1" u="none" strike="noStrike" dirty="0">
                          <a:solidFill>
                            <a:srgbClr val="FF0000"/>
                          </a:solidFill>
                          <a:effectLst/>
                          <a:latin typeface="+mn-lt"/>
                        </a:rPr>
                        <a:t>60</a:t>
                      </a:r>
                      <a:endParaRPr lang="en-GB" sz="1200" b="0" i="1" u="none" strike="noStrike" dirty="0">
                        <a:solidFill>
                          <a:srgbClr val="FF0000"/>
                        </a:solidFill>
                        <a:effectLst/>
                        <a:latin typeface="+mn-lt"/>
                      </a:endParaRPr>
                    </a:p>
                  </a:txBody>
                  <a:tcPr marL="7620" marR="7620" marT="7620" marB="0" anchor="ctr"/>
                </a:tc>
                <a:tc>
                  <a:txBody>
                    <a:bodyPr/>
                    <a:lstStyle/>
                    <a:p>
                      <a:pPr algn="ctr" fontAlgn="b"/>
                      <a:r>
                        <a:rPr lang="en-US" sz="1200" b="1" i="0" u="none" strike="noStrike" dirty="0">
                          <a:solidFill>
                            <a:srgbClr val="FF0000"/>
                          </a:solidFill>
                          <a:effectLst/>
                          <a:latin typeface="+mn-lt"/>
                        </a:rPr>
                        <a:t>55</a:t>
                      </a:r>
                      <a:endParaRPr lang="en-GB" sz="1200" b="1" i="0" u="none" strike="noStrike" dirty="0">
                        <a:solidFill>
                          <a:srgbClr val="FF0000"/>
                        </a:solidFill>
                        <a:effectLst/>
                        <a:latin typeface="+mn-lt"/>
                      </a:endParaRPr>
                    </a:p>
                  </a:txBody>
                  <a:tcPr marL="7620" marR="7620" marT="7620" marB="0" anchor="ctr"/>
                </a:tc>
                <a:extLst>
                  <a:ext uri="{0D108BD9-81ED-4DB2-BD59-A6C34878D82A}">
                    <a16:rowId xmlns:a16="http://schemas.microsoft.com/office/drawing/2014/main" val="23593986"/>
                  </a:ext>
                </a:extLst>
              </a:tr>
              <a:tr h="288000">
                <a:tc>
                  <a:txBody>
                    <a:bodyPr/>
                    <a:lstStyle/>
                    <a:p>
                      <a:pPr algn="l" fontAlgn="b"/>
                      <a:r>
                        <a:rPr lang="en-US" sz="1200" b="0" i="0" u="none" strike="noStrike" dirty="0">
                          <a:solidFill>
                            <a:schemeClr val="bg1"/>
                          </a:solidFill>
                          <a:effectLst/>
                          <a:latin typeface="+mn-lt"/>
                        </a:rPr>
                        <a:t>DQ2C</a:t>
                      </a:r>
                      <a:endParaRPr lang="en-GB" sz="1200" b="0" i="0" u="none" strike="noStrike" dirty="0">
                        <a:solidFill>
                          <a:schemeClr val="bg1"/>
                        </a:solidFill>
                        <a:effectLst/>
                        <a:latin typeface="+mn-lt"/>
                      </a:endParaRPr>
                    </a:p>
                  </a:txBody>
                  <a:tcPr marL="9525" marR="9525" marT="9525" marB="0" anchor="ctr">
                    <a:solidFill>
                      <a:srgbClr val="002060"/>
                    </a:solidFill>
                  </a:tcPr>
                </a:tc>
                <a:tc>
                  <a:txBody>
                    <a:bodyPr/>
                    <a:lstStyle/>
                    <a:p>
                      <a:pPr algn="l" fontAlgn="b"/>
                      <a:r>
                        <a:rPr lang="en-US" sz="1200" b="0" i="0" u="none" strike="noStrike" dirty="0">
                          <a:solidFill>
                            <a:schemeClr val="bg1"/>
                          </a:solidFill>
                          <a:effectLst/>
                          <a:latin typeface="+mn-lt"/>
                        </a:rPr>
                        <a:t>Dipole-Quadrupole</a:t>
                      </a:r>
                      <a:endParaRPr lang="en-GB" sz="1200" b="0" i="0" u="none" strike="noStrike" dirty="0">
                        <a:solidFill>
                          <a:schemeClr val="bg1"/>
                        </a:solidFill>
                        <a:effectLst/>
                        <a:latin typeface="+mn-lt"/>
                      </a:endParaRPr>
                    </a:p>
                  </a:txBody>
                  <a:tcPr marL="9525" marR="9525" marT="9525" marB="0" anchor="ctr">
                    <a:solidFill>
                      <a:srgbClr val="002060"/>
                    </a:solidFill>
                  </a:tcPr>
                </a:tc>
                <a:tc>
                  <a:txBody>
                    <a:bodyPr/>
                    <a:lstStyle/>
                    <a:p>
                      <a:pPr algn="ctr" fontAlgn="b"/>
                      <a:r>
                        <a:rPr lang="en-US" sz="1200" b="0" i="1" u="none" strike="noStrike" dirty="0">
                          <a:solidFill>
                            <a:schemeClr val="bg2">
                              <a:lumMod val="60000"/>
                              <a:lumOff val="40000"/>
                            </a:schemeClr>
                          </a:solidFill>
                          <a:effectLst/>
                          <a:latin typeface="+mn-lt"/>
                        </a:rPr>
                        <a:t>60</a:t>
                      </a:r>
                      <a:endParaRPr lang="en-GB" sz="1200" b="0" i="1" u="none" strike="noStrike" dirty="0">
                        <a:solidFill>
                          <a:schemeClr val="bg2">
                            <a:lumMod val="60000"/>
                            <a:lumOff val="40000"/>
                          </a:schemeClr>
                        </a:solidFill>
                        <a:effectLst/>
                        <a:latin typeface="+mn-lt"/>
                      </a:endParaRPr>
                    </a:p>
                  </a:txBody>
                  <a:tcPr marL="7620" marR="7620" marT="7620" marB="0" anchor="ctr"/>
                </a:tc>
                <a:tc>
                  <a:txBody>
                    <a:bodyPr/>
                    <a:lstStyle/>
                    <a:p>
                      <a:pPr algn="ctr" fontAlgn="b"/>
                      <a:r>
                        <a:rPr lang="en-US" sz="1200" b="1" i="0" u="none" strike="noStrike" dirty="0">
                          <a:solidFill>
                            <a:schemeClr val="bg2">
                              <a:lumMod val="60000"/>
                              <a:lumOff val="40000"/>
                            </a:schemeClr>
                          </a:solidFill>
                          <a:effectLst/>
                          <a:latin typeface="+mn-lt"/>
                        </a:rPr>
                        <a:t>46</a:t>
                      </a:r>
                      <a:endParaRPr lang="en-GB" sz="1200" b="1" i="0" u="none" strike="noStrike" dirty="0">
                        <a:solidFill>
                          <a:schemeClr val="bg2">
                            <a:lumMod val="60000"/>
                            <a:lumOff val="40000"/>
                          </a:schemeClr>
                        </a:solidFill>
                        <a:effectLst/>
                        <a:latin typeface="+mn-lt"/>
                      </a:endParaRPr>
                    </a:p>
                  </a:txBody>
                  <a:tcPr marL="7620" marR="7620" marT="7620" marB="0" anchor="ctr"/>
                </a:tc>
                <a:tc>
                  <a:txBody>
                    <a:bodyPr/>
                    <a:lstStyle/>
                    <a:p>
                      <a:pPr algn="ctr" fontAlgn="b"/>
                      <a:r>
                        <a:rPr lang="en-US" sz="1200" b="0" i="1" u="none" strike="noStrike" dirty="0">
                          <a:solidFill>
                            <a:schemeClr val="bg2">
                              <a:lumMod val="60000"/>
                              <a:lumOff val="40000"/>
                            </a:schemeClr>
                          </a:solidFill>
                          <a:effectLst/>
                          <a:latin typeface="+mn-lt"/>
                        </a:rPr>
                        <a:t>60</a:t>
                      </a:r>
                      <a:endParaRPr lang="en-GB" sz="1200" b="0" i="1" u="none" strike="noStrike" dirty="0">
                        <a:solidFill>
                          <a:schemeClr val="bg2">
                            <a:lumMod val="60000"/>
                            <a:lumOff val="40000"/>
                          </a:schemeClr>
                        </a:solidFill>
                        <a:effectLst/>
                        <a:latin typeface="+mn-lt"/>
                      </a:endParaRPr>
                    </a:p>
                  </a:txBody>
                  <a:tcPr marL="7620" marR="7620" marT="7620" marB="0" anchor="ctr"/>
                </a:tc>
                <a:tc>
                  <a:txBody>
                    <a:bodyPr/>
                    <a:lstStyle/>
                    <a:p>
                      <a:pPr algn="ctr" fontAlgn="b"/>
                      <a:r>
                        <a:rPr lang="en-US" sz="1200" b="1" i="0" u="none" strike="noStrike" dirty="0">
                          <a:solidFill>
                            <a:schemeClr val="bg2">
                              <a:lumMod val="60000"/>
                              <a:lumOff val="40000"/>
                            </a:schemeClr>
                          </a:solidFill>
                          <a:effectLst/>
                          <a:latin typeface="+mn-lt"/>
                        </a:rPr>
                        <a:t>54</a:t>
                      </a:r>
                      <a:endParaRPr lang="en-GB" sz="1200" b="1" i="0" u="none" strike="noStrike" dirty="0">
                        <a:solidFill>
                          <a:schemeClr val="bg2">
                            <a:lumMod val="60000"/>
                            <a:lumOff val="40000"/>
                          </a:schemeClr>
                        </a:solidFill>
                        <a:effectLst/>
                        <a:latin typeface="+mn-lt"/>
                      </a:endParaRPr>
                    </a:p>
                  </a:txBody>
                  <a:tcPr marL="7620" marR="7620" marT="7620" marB="0" anchor="ctr"/>
                </a:tc>
                <a:extLst>
                  <a:ext uri="{0D108BD9-81ED-4DB2-BD59-A6C34878D82A}">
                    <a16:rowId xmlns:a16="http://schemas.microsoft.com/office/drawing/2014/main" val="467308219"/>
                  </a:ext>
                </a:extLst>
              </a:tr>
              <a:tr h="288000">
                <a:tc gridSpan="6">
                  <a:txBody>
                    <a:bodyPr/>
                    <a:lstStyle/>
                    <a:p>
                      <a:pPr algn="ctr" fontAlgn="b"/>
                      <a:r>
                        <a:rPr lang="en-US" sz="1200" b="0" i="0" u="none" strike="noStrike" dirty="0">
                          <a:solidFill>
                            <a:srgbClr val="132577"/>
                          </a:solidFill>
                          <a:effectLst/>
                          <a:latin typeface="+mn-lt"/>
                        </a:rPr>
                        <a:t>…Symmetric …</a:t>
                      </a:r>
                      <a:endParaRPr lang="en-GB" sz="1200" b="0" i="0" u="none" strike="noStrike" dirty="0">
                        <a:solidFill>
                          <a:srgbClr val="132577"/>
                        </a:solidFill>
                        <a:effectLst/>
                        <a:latin typeface="+mn-lt"/>
                      </a:endParaRPr>
                    </a:p>
                  </a:txBody>
                  <a:tcPr marL="9525" marR="9525" marT="9525" marB="0" anchor="ctr">
                    <a:gradFill flip="none" rotWithShape="1">
                      <a:gsLst>
                        <a:gs pos="0">
                          <a:schemeClr val="bg1">
                            <a:lumMod val="95000"/>
                            <a:shade val="30000"/>
                            <a:satMod val="115000"/>
                          </a:schemeClr>
                        </a:gs>
                        <a:gs pos="50000">
                          <a:schemeClr val="bg1">
                            <a:lumMod val="95000"/>
                            <a:shade val="67500"/>
                            <a:satMod val="115000"/>
                          </a:schemeClr>
                        </a:gs>
                        <a:gs pos="100000">
                          <a:schemeClr val="bg1">
                            <a:lumMod val="95000"/>
                            <a:shade val="100000"/>
                            <a:satMod val="115000"/>
                          </a:schemeClr>
                        </a:gs>
                      </a:gsLst>
                      <a:lin ang="0" scaled="1"/>
                      <a:tileRect/>
                    </a:gradFill>
                  </a:tcPr>
                </a:tc>
                <a:tc hMerge="1">
                  <a:txBody>
                    <a:bodyPr/>
                    <a:lstStyle/>
                    <a:p>
                      <a:pPr algn="l" fontAlgn="b"/>
                      <a:endParaRPr lang="en-GB" sz="1200" b="0" i="0" u="none" strike="noStrike" dirty="0">
                        <a:solidFill>
                          <a:schemeClr val="bg1"/>
                        </a:solidFill>
                        <a:effectLst/>
                        <a:latin typeface="+mn-lt"/>
                      </a:endParaRPr>
                    </a:p>
                  </a:txBody>
                  <a:tcPr marL="9525" marR="9525" marT="9525" marB="0" anchor="ctr">
                    <a:solidFill>
                      <a:srgbClr val="002060"/>
                    </a:solidFill>
                  </a:tcPr>
                </a:tc>
                <a:tc hMerge="1">
                  <a:txBody>
                    <a:bodyPr/>
                    <a:lstStyle/>
                    <a:p>
                      <a:pPr algn="ctr" fontAlgn="b"/>
                      <a:endParaRPr lang="en-GB" sz="1200" b="0" i="1" u="none" strike="noStrike" dirty="0">
                        <a:solidFill>
                          <a:srgbClr val="000000"/>
                        </a:solidFill>
                        <a:effectLst/>
                        <a:latin typeface="+mn-lt"/>
                      </a:endParaRPr>
                    </a:p>
                  </a:txBody>
                  <a:tcPr marL="7620" marR="7620" marT="7620" marB="0" anchor="ctr"/>
                </a:tc>
                <a:tc hMerge="1">
                  <a:txBody>
                    <a:bodyPr/>
                    <a:lstStyle/>
                    <a:p>
                      <a:pPr algn="ctr" fontAlgn="b"/>
                      <a:endParaRPr lang="en-GB" sz="1200" b="0" i="0" u="none" strike="noStrike" dirty="0">
                        <a:solidFill>
                          <a:srgbClr val="000000"/>
                        </a:solidFill>
                        <a:effectLst/>
                        <a:latin typeface="+mn-lt"/>
                      </a:endParaRPr>
                    </a:p>
                  </a:txBody>
                  <a:tcPr marL="7620" marR="7620" marT="7620" marB="0" anchor="ctr"/>
                </a:tc>
                <a:tc hMerge="1">
                  <a:txBody>
                    <a:bodyPr/>
                    <a:lstStyle/>
                    <a:p>
                      <a:pPr algn="ctr" fontAlgn="b"/>
                      <a:endParaRPr lang="en-GB" sz="1200" b="0" i="1" u="none" strike="noStrike" dirty="0">
                        <a:solidFill>
                          <a:srgbClr val="000000"/>
                        </a:solidFill>
                        <a:effectLst/>
                        <a:latin typeface="+mn-lt"/>
                      </a:endParaRPr>
                    </a:p>
                  </a:txBody>
                  <a:tcPr marL="7620" marR="7620" marT="7620" marB="0" anchor="ctr"/>
                </a:tc>
                <a:tc hMerge="1">
                  <a:txBody>
                    <a:bodyPr/>
                    <a:lstStyle/>
                    <a:p>
                      <a:pPr algn="ctr" fontAlgn="b"/>
                      <a:endParaRPr lang="en-GB" sz="1200" b="0" i="0" u="none" strike="noStrike" dirty="0">
                        <a:solidFill>
                          <a:srgbClr val="000000"/>
                        </a:solidFill>
                        <a:effectLst/>
                        <a:latin typeface="+mn-lt"/>
                      </a:endParaRPr>
                    </a:p>
                  </a:txBody>
                  <a:tcPr marL="7620" marR="7620" marT="7620" marB="0" anchor="ctr"/>
                </a:tc>
                <a:extLst>
                  <a:ext uri="{0D108BD9-81ED-4DB2-BD59-A6C34878D82A}">
                    <a16:rowId xmlns:a16="http://schemas.microsoft.com/office/drawing/2014/main" val="2400125529"/>
                  </a:ext>
                </a:extLst>
              </a:tr>
            </a:tbl>
          </a:graphicData>
        </a:graphic>
      </p:graphicFrame>
      <p:sp>
        <p:nvSpPr>
          <p:cNvPr id="7" name="TextBox 6">
            <a:extLst>
              <a:ext uri="{FF2B5EF4-FFF2-40B4-BE49-F238E27FC236}">
                <a16:creationId xmlns:a16="http://schemas.microsoft.com/office/drawing/2014/main" id="{0DAFAD0B-758A-45B2-B71C-83D4E8033F1A}"/>
              </a:ext>
            </a:extLst>
          </p:cNvPr>
          <p:cNvSpPr txBox="1"/>
          <p:nvPr/>
        </p:nvSpPr>
        <p:spPr>
          <a:xfrm>
            <a:off x="3464099" y="6363473"/>
            <a:ext cx="3958312" cy="276999"/>
          </a:xfrm>
          <a:prstGeom prst="rect">
            <a:avLst/>
          </a:prstGeom>
          <a:noFill/>
        </p:spPr>
        <p:txBody>
          <a:bodyPr wrap="square" rtlCol="0">
            <a:spAutoFit/>
          </a:bodyPr>
          <a:lstStyle/>
          <a:p>
            <a:r>
              <a:rPr lang="en-US" sz="1200" dirty="0">
                <a:solidFill>
                  <a:schemeClr val="accent6"/>
                </a:solidFill>
              </a:rPr>
              <a:t>Note U(L) = 453 µm</a:t>
            </a:r>
            <a:r>
              <a:rPr lang="en-US" sz="1200" dirty="0">
                <a:solidFill>
                  <a:prstClr val="white"/>
                </a:solidFill>
                <a:latin typeface="Arial" panose="020B0604020202020204" pitchFamily="34" charset="0"/>
                <a:cs typeface="Arial" panose="020B0604020202020204" pitchFamily="34" charset="0"/>
              </a:rPr>
              <a:t> </a:t>
            </a:r>
            <a:r>
              <a:rPr lang="en-US" sz="1200" dirty="0">
                <a:solidFill>
                  <a:schemeClr val="accent6"/>
                </a:solidFill>
                <a:latin typeface="Arial" panose="020B0604020202020204" pitchFamily="34" charset="0"/>
                <a:ea typeface="Times New Roman" panose="02020603050405020304" pitchFamily="18" charset="0"/>
                <a:cs typeface="Arial" panose="020B0604020202020204" pitchFamily="34" charset="0"/>
              </a:rPr>
              <a:t>for a nominal value of 500</a:t>
            </a:r>
            <a:r>
              <a:rPr lang="en-GB" sz="1200" dirty="0">
                <a:solidFill>
                  <a:schemeClr val="accent6"/>
                </a:solidFill>
                <a:latin typeface="Arial" panose="020B0604020202020204" pitchFamily="34" charset="0"/>
                <a:ea typeface="Times New Roman" panose="02020603050405020304" pitchFamily="18" charset="0"/>
                <a:cs typeface="Arial" panose="020B0604020202020204" pitchFamily="34" charset="0"/>
              </a:rPr>
              <a:t>m</a:t>
            </a:r>
            <a:r>
              <a:rPr lang="en-US" sz="1200" dirty="0">
                <a:solidFill>
                  <a:schemeClr val="accent6"/>
                </a:solidFill>
                <a:latin typeface="Arial" panose="020B0604020202020204" pitchFamily="34" charset="0"/>
                <a:cs typeface="Arial" panose="020B0604020202020204" pitchFamily="34" charset="0"/>
              </a:rPr>
              <a:t> </a:t>
            </a:r>
            <a:endParaRPr lang="en-GB" sz="1200" dirty="0">
              <a:solidFill>
                <a:schemeClr val="accent6"/>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444092AD-1570-4CF2-BE09-3A52947084FB}"/>
              </a:ext>
            </a:extLst>
          </p:cNvPr>
          <p:cNvSpPr txBox="1"/>
          <p:nvPr/>
        </p:nvSpPr>
        <p:spPr>
          <a:xfrm>
            <a:off x="727200" y="776284"/>
            <a:ext cx="8236800" cy="584775"/>
          </a:xfrm>
          <a:prstGeom prst="rect">
            <a:avLst/>
          </a:prstGeom>
          <a:noFill/>
        </p:spPr>
        <p:txBody>
          <a:bodyPr wrap="square" rtlCol="0">
            <a:spAutoFit/>
          </a:bodyPr>
          <a:lstStyle/>
          <a:p>
            <a:r>
              <a:rPr lang="en-US" sz="1600" dirty="0">
                <a:solidFill>
                  <a:schemeClr val="accent6"/>
                </a:solidFill>
              </a:rPr>
              <a:t>Combined alignment uncertainties for the EBS machine using the U</a:t>
            </a:r>
            <a:r>
              <a:rPr lang="en-US" sz="1600" baseline="-25000" dirty="0">
                <a:solidFill>
                  <a:schemeClr val="accent6"/>
                </a:solidFill>
              </a:rPr>
              <a:t>R</a:t>
            </a:r>
            <a:r>
              <a:rPr lang="en-US" sz="1600" dirty="0">
                <a:solidFill>
                  <a:schemeClr val="accent6"/>
                </a:solidFill>
              </a:rPr>
              <a:t> and U</a:t>
            </a:r>
            <a:r>
              <a:rPr lang="en-US" sz="1600" baseline="-25000" dirty="0">
                <a:solidFill>
                  <a:schemeClr val="accent6"/>
                </a:solidFill>
              </a:rPr>
              <a:t>Z</a:t>
            </a:r>
            <a:r>
              <a:rPr lang="en-US" sz="1600" dirty="0">
                <a:solidFill>
                  <a:schemeClr val="accent6"/>
                </a:solidFill>
              </a:rPr>
              <a:t> from the previous slides are estimated to be:</a:t>
            </a:r>
            <a:endParaRPr lang="en-GB" sz="1600" dirty="0">
              <a:solidFill>
                <a:schemeClr val="accent6"/>
              </a:solidFill>
            </a:endParaRPr>
          </a:p>
        </p:txBody>
      </p:sp>
    </p:spTree>
    <p:extLst>
      <p:ext uri="{BB962C8B-B14F-4D97-AF65-F5344CB8AC3E}">
        <p14:creationId xmlns:p14="http://schemas.microsoft.com/office/powerpoint/2010/main" val="41948171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57A165-466C-440A-8FD4-7EE0F3BC662D}"/>
              </a:ext>
            </a:extLst>
          </p:cNvPr>
          <p:cNvSpPr>
            <a:spLocks noGrp="1"/>
          </p:cNvSpPr>
          <p:nvPr>
            <p:ph type="title"/>
          </p:nvPr>
        </p:nvSpPr>
        <p:spPr/>
        <p:txBody>
          <a:bodyPr/>
          <a:lstStyle/>
          <a:p>
            <a:r>
              <a:rPr lang="en-US" dirty="0"/>
              <a:t>Alignment uncertainty</a:t>
            </a:r>
            <a:endParaRPr lang="en-GB" dirty="0"/>
          </a:p>
        </p:txBody>
      </p:sp>
      <p:sp>
        <p:nvSpPr>
          <p:cNvPr id="3" name="Footer Placeholder 2">
            <a:extLst>
              <a:ext uri="{FF2B5EF4-FFF2-40B4-BE49-F238E27FC236}">
                <a16:creationId xmlns:a16="http://schemas.microsoft.com/office/drawing/2014/main" id="{E4E8B842-CA13-46F7-8B1E-6CE6C8A42BC2}"/>
              </a:ext>
            </a:extLst>
          </p:cNvPr>
          <p:cNvSpPr>
            <a:spLocks noGrp="1"/>
          </p:cNvSpPr>
          <p:nvPr>
            <p:ph type="ftr" sz="quarter" idx="12"/>
          </p:nvPr>
        </p:nvSpPr>
        <p:spPr/>
        <p:txBody>
          <a:bodyPr/>
          <a:lstStyle/>
          <a:p>
            <a:r>
              <a:rPr lang="en-US"/>
              <a:t>Alignment for the ESRF Extremely Brilliant Source, IWAA2022</a:t>
            </a:r>
            <a:endParaRPr lang="en-GB" dirty="0"/>
          </a:p>
        </p:txBody>
      </p:sp>
      <p:grpSp>
        <p:nvGrpSpPr>
          <p:cNvPr id="62" name="Group 61">
            <a:extLst>
              <a:ext uri="{FF2B5EF4-FFF2-40B4-BE49-F238E27FC236}">
                <a16:creationId xmlns:a16="http://schemas.microsoft.com/office/drawing/2014/main" id="{5715E0AE-2FBF-4E68-B28B-CC1B31CCFCD7}"/>
              </a:ext>
            </a:extLst>
          </p:cNvPr>
          <p:cNvGrpSpPr/>
          <p:nvPr/>
        </p:nvGrpSpPr>
        <p:grpSpPr>
          <a:xfrm>
            <a:off x="162000" y="1166648"/>
            <a:ext cx="8820000" cy="4713272"/>
            <a:chOff x="162000" y="1166648"/>
            <a:chExt cx="8820000" cy="4713272"/>
          </a:xfrm>
        </p:grpSpPr>
        <p:pic>
          <p:nvPicPr>
            <p:cNvPr id="4" name="Picture 3">
              <a:extLst>
                <a:ext uri="{FF2B5EF4-FFF2-40B4-BE49-F238E27FC236}">
                  <a16:creationId xmlns:a16="http://schemas.microsoft.com/office/drawing/2014/main" id="{367981A7-4CAE-4921-A62C-FD347D73953C}"/>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62000" y="2426375"/>
              <a:ext cx="8820000" cy="3453545"/>
            </a:xfrm>
            <a:prstGeom prst="rect">
              <a:avLst/>
            </a:prstGeom>
          </p:spPr>
        </p:pic>
        <p:sp>
          <p:nvSpPr>
            <p:cNvPr id="6" name="TextBox 5">
              <a:extLst>
                <a:ext uri="{FF2B5EF4-FFF2-40B4-BE49-F238E27FC236}">
                  <a16:creationId xmlns:a16="http://schemas.microsoft.com/office/drawing/2014/main" id="{5B7BCC54-249A-4B11-A31E-BE70763C3984}"/>
                </a:ext>
              </a:extLst>
            </p:cNvPr>
            <p:cNvSpPr txBox="1"/>
            <p:nvPr/>
          </p:nvSpPr>
          <p:spPr>
            <a:xfrm>
              <a:off x="283778" y="1166648"/>
              <a:ext cx="1847719" cy="215444"/>
            </a:xfrm>
            <a:prstGeom prst="rect">
              <a:avLst/>
            </a:prstGeom>
            <a:noFill/>
          </p:spPr>
          <p:txBody>
            <a:bodyPr wrap="square" rtlCol="0">
              <a:spAutoFit/>
            </a:bodyPr>
            <a:lstStyle/>
            <a:p>
              <a:r>
                <a:rPr lang="en-US" sz="800" dirty="0">
                  <a:solidFill>
                    <a:schemeClr val="accent2">
                      <a:lumMod val="50000"/>
                    </a:schemeClr>
                  </a:solidFill>
                </a:rPr>
                <a:t>QF1A U(R)=66; U(Z) =65 </a:t>
              </a:r>
              <a:endParaRPr lang="en-GB" sz="800" dirty="0">
                <a:solidFill>
                  <a:schemeClr val="accent2">
                    <a:lumMod val="50000"/>
                  </a:schemeClr>
                </a:solidFill>
              </a:endParaRPr>
            </a:p>
          </p:txBody>
        </p:sp>
        <p:sp>
          <p:nvSpPr>
            <p:cNvPr id="7" name="TextBox 6">
              <a:extLst>
                <a:ext uri="{FF2B5EF4-FFF2-40B4-BE49-F238E27FC236}">
                  <a16:creationId xmlns:a16="http://schemas.microsoft.com/office/drawing/2014/main" id="{CEC17FE2-4954-4D7C-BBA6-4222F6AF880E}"/>
                </a:ext>
              </a:extLst>
            </p:cNvPr>
            <p:cNvSpPr txBox="1"/>
            <p:nvPr/>
          </p:nvSpPr>
          <p:spPr>
            <a:xfrm>
              <a:off x="580171" y="1386384"/>
              <a:ext cx="1708982" cy="215444"/>
            </a:xfrm>
            <a:prstGeom prst="rect">
              <a:avLst/>
            </a:prstGeom>
            <a:noFill/>
          </p:spPr>
          <p:txBody>
            <a:bodyPr wrap="square" rtlCol="0">
              <a:spAutoFit/>
            </a:bodyPr>
            <a:lstStyle/>
            <a:p>
              <a:r>
                <a:rPr lang="en-US" sz="800" dirty="0">
                  <a:solidFill>
                    <a:schemeClr val="accent2">
                      <a:lumMod val="50000"/>
                    </a:schemeClr>
                  </a:solidFill>
                </a:rPr>
                <a:t>QD2A U(R)=40; U(Z)=49 </a:t>
              </a:r>
              <a:endParaRPr lang="en-GB" sz="800" dirty="0">
                <a:solidFill>
                  <a:schemeClr val="accent2">
                    <a:lumMod val="50000"/>
                  </a:schemeClr>
                </a:solidFill>
              </a:endParaRPr>
            </a:p>
          </p:txBody>
        </p:sp>
        <p:cxnSp>
          <p:nvCxnSpPr>
            <p:cNvPr id="9" name="Straight Arrow Connector 8">
              <a:extLst>
                <a:ext uri="{FF2B5EF4-FFF2-40B4-BE49-F238E27FC236}">
                  <a16:creationId xmlns:a16="http://schemas.microsoft.com/office/drawing/2014/main" id="{6127E764-EEE3-4711-BCB5-30452B475A8B}"/>
                </a:ext>
              </a:extLst>
            </p:cNvPr>
            <p:cNvCxnSpPr>
              <a:cxnSpLocks/>
            </p:cNvCxnSpPr>
            <p:nvPr/>
          </p:nvCxnSpPr>
          <p:spPr>
            <a:xfrm>
              <a:off x="485578" y="1393672"/>
              <a:ext cx="0" cy="1191873"/>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0D79D7DA-12B7-4024-AC79-A857A14CB0B4}"/>
                </a:ext>
              </a:extLst>
            </p:cNvPr>
            <p:cNvCxnSpPr>
              <a:cxnSpLocks/>
            </p:cNvCxnSpPr>
            <p:nvPr/>
          </p:nvCxnSpPr>
          <p:spPr>
            <a:xfrm>
              <a:off x="777648" y="1601828"/>
              <a:ext cx="0" cy="1072004"/>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CC530134-F144-4F78-AB11-FA89DFBAB5C9}"/>
                </a:ext>
              </a:extLst>
            </p:cNvPr>
            <p:cNvSpPr txBox="1"/>
            <p:nvPr/>
          </p:nvSpPr>
          <p:spPr>
            <a:xfrm>
              <a:off x="536026" y="4245125"/>
              <a:ext cx="1708982" cy="215444"/>
            </a:xfrm>
            <a:prstGeom prst="rect">
              <a:avLst/>
            </a:prstGeom>
            <a:noFill/>
          </p:spPr>
          <p:txBody>
            <a:bodyPr wrap="square" rtlCol="0">
              <a:spAutoFit/>
            </a:bodyPr>
            <a:lstStyle/>
            <a:p>
              <a:r>
                <a:rPr lang="en-US" sz="800" dirty="0">
                  <a:solidFill>
                    <a:srgbClr val="00B050"/>
                  </a:solidFill>
                </a:rPr>
                <a:t>SD1A U(R)=40; U(Z)=49 </a:t>
              </a:r>
              <a:endParaRPr lang="en-GB" sz="800" dirty="0">
                <a:solidFill>
                  <a:srgbClr val="00B050"/>
                </a:solidFill>
              </a:endParaRPr>
            </a:p>
          </p:txBody>
        </p:sp>
        <p:sp>
          <p:nvSpPr>
            <p:cNvPr id="13" name="TextBox 12">
              <a:extLst>
                <a:ext uri="{FF2B5EF4-FFF2-40B4-BE49-F238E27FC236}">
                  <a16:creationId xmlns:a16="http://schemas.microsoft.com/office/drawing/2014/main" id="{4D60CE0B-C752-467E-804F-4666D173AAB4}"/>
                </a:ext>
              </a:extLst>
            </p:cNvPr>
            <p:cNvSpPr txBox="1"/>
            <p:nvPr/>
          </p:nvSpPr>
          <p:spPr>
            <a:xfrm>
              <a:off x="283778" y="4017280"/>
              <a:ext cx="1708982" cy="215444"/>
            </a:xfrm>
            <a:prstGeom prst="rect">
              <a:avLst/>
            </a:prstGeom>
            <a:noFill/>
          </p:spPr>
          <p:txBody>
            <a:bodyPr wrap="square" rtlCol="0">
              <a:spAutoFit/>
            </a:bodyPr>
            <a:lstStyle/>
            <a:p>
              <a:r>
                <a:rPr lang="en-US" sz="800" dirty="0">
                  <a:solidFill>
                    <a:schemeClr val="accent2">
                      <a:lumMod val="50000"/>
                    </a:schemeClr>
                  </a:solidFill>
                </a:rPr>
                <a:t>QD3A U(R)=40; U(Z)=49 </a:t>
              </a:r>
              <a:endParaRPr lang="en-GB" sz="800" dirty="0">
                <a:solidFill>
                  <a:schemeClr val="accent2">
                    <a:lumMod val="50000"/>
                  </a:schemeClr>
                </a:solidFill>
              </a:endParaRPr>
            </a:p>
          </p:txBody>
        </p:sp>
        <p:cxnSp>
          <p:nvCxnSpPr>
            <p:cNvPr id="15" name="Straight Arrow Connector 14">
              <a:extLst>
                <a:ext uri="{FF2B5EF4-FFF2-40B4-BE49-F238E27FC236}">
                  <a16:creationId xmlns:a16="http://schemas.microsoft.com/office/drawing/2014/main" id="{B4CCB7CD-C12E-4B50-B934-AB45166B370C}"/>
                </a:ext>
              </a:extLst>
            </p:cNvPr>
            <p:cNvCxnSpPr>
              <a:cxnSpLocks/>
            </p:cNvCxnSpPr>
            <p:nvPr/>
          </p:nvCxnSpPr>
          <p:spPr>
            <a:xfrm flipV="1">
              <a:off x="1532408" y="3277263"/>
              <a:ext cx="0" cy="700086"/>
            </a:xfrm>
            <a:prstGeom prst="straightConnector1">
              <a:avLst/>
            </a:prstGeom>
            <a:ln>
              <a:solidFill>
                <a:schemeClr val="accent2">
                  <a:lumMod val="50000"/>
                </a:schemeClr>
              </a:solidFill>
              <a:tailEnd type="triangle"/>
            </a:ln>
            <a:effectLst>
              <a:glow rad="635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C1452B25-A115-4BDE-A143-588691527F61}"/>
                </a:ext>
              </a:extLst>
            </p:cNvPr>
            <p:cNvCxnSpPr>
              <a:cxnSpLocks/>
            </p:cNvCxnSpPr>
            <p:nvPr/>
          </p:nvCxnSpPr>
          <p:spPr>
            <a:xfrm flipV="1">
              <a:off x="1737360" y="3335983"/>
              <a:ext cx="0" cy="877823"/>
            </a:xfrm>
            <a:prstGeom prst="straightConnector1">
              <a:avLst/>
            </a:prstGeom>
            <a:ln>
              <a:solidFill>
                <a:srgbClr val="00B050"/>
              </a:solidFill>
              <a:tailEnd type="triangle"/>
            </a:ln>
            <a:effectLst>
              <a:glow rad="635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186CFFD9-278B-4DF4-9561-2D85C7D3A855}"/>
                </a:ext>
              </a:extLst>
            </p:cNvPr>
            <p:cNvSpPr txBox="1"/>
            <p:nvPr/>
          </p:nvSpPr>
          <p:spPr>
            <a:xfrm>
              <a:off x="1115824" y="1865625"/>
              <a:ext cx="1847719" cy="215444"/>
            </a:xfrm>
            <a:prstGeom prst="rect">
              <a:avLst/>
            </a:prstGeom>
            <a:noFill/>
          </p:spPr>
          <p:txBody>
            <a:bodyPr wrap="square" rtlCol="0">
              <a:spAutoFit/>
            </a:bodyPr>
            <a:lstStyle/>
            <a:p>
              <a:r>
                <a:rPr lang="en-US" sz="800" dirty="0">
                  <a:solidFill>
                    <a:schemeClr val="accent2">
                      <a:lumMod val="50000"/>
                    </a:schemeClr>
                  </a:solidFill>
                </a:rPr>
                <a:t>QF4B U(R)=40; U(Z) =49 </a:t>
              </a:r>
              <a:endParaRPr lang="en-GB" sz="800" dirty="0">
                <a:solidFill>
                  <a:schemeClr val="accent2">
                    <a:lumMod val="50000"/>
                  </a:schemeClr>
                </a:solidFill>
              </a:endParaRPr>
            </a:p>
          </p:txBody>
        </p:sp>
        <p:sp>
          <p:nvSpPr>
            <p:cNvPr id="19" name="TextBox 18">
              <a:extLst>
                <a:ext uri="{FF2B5EF4-FFF2-40B4-BE49-F238E27FC236}">
                  <a16:creationId xmlns:a16="http://schemas.microsoft.com/office/drawing/2014/main" id="{C8A8825F-A909-4EB3-B852-7F595CEAAF03}"/>
                </a:ext>
              </a:extLst>
            </p:cNvPr>
            <p:cNvSpPr txBox="1"/>
            <p:nvPr/>
          </p:nvSpPr>
          <p:spPr>
            <a:xfrm>
              <a:off x="1012949" y="2098937"/>
              <a:ext cx="1708982" cy="215444"/>
            </a:xfrm>
            <a:prstGeom prst="rect">
              <a:avLst/>
            </a:prstGeom>
            <a:noFill/>
          </p:spPr>
          <p:txBody>
            <a:bodyPr wrap="square" rtlCol="0">
              <a:spAutoFit/>
            </a:bodyPr>
            <a:lstStyle/>
            <a:p>
              <a:r>
                <a:rPr lang="en-US" sz="800" dirty="0">
                  <a:solidFill>
                    <a:srgbClr val="00B050"/>
                  </a:solidFill>
                </a:rPr>
                <a:t>SF2A U(R)=40; U(Z)=49 </a:t>
              </a:r>
              <a:endParaRPr lang="en-GB" sz="800" dirty="0">
                <a:solidFill>
                  <a:srgbClr val="00B050"/>
                </a:solidFill>
              </a:endParaRPr>
            </a:p>
          </p:txBody>
        </p:sp>
        <p:sp>
          <p:nvSpPr>
            <p:cNvPr id="20" name="TextBox 19">
              <a:extLst>
                <a:ext uri="{FF2B5EF4-FFF2-40B4-BE49-F238E27FC236}">
                  <a16:creationId xmlns:a16="http://schemas.microsoft.com/office/drawing/2014/main" id="{1CAB8F73-8FA5-4C26-9CF9-9004FE377865}"/>
                </a:ext>
              </a:extLst>
            </p:cNvPr>
            <p:cNvSpPr txBox="1"/>
            <p:nvPr/>
          </p:nvSpPr>
          <p:spPr>
            <a:xfrm>
              <a:off x="847014" y="2332248"/>
              <a:ext cx="1708982" cy="215444"/>
            </a:xfrm>
            <a:prstGeom prst="rect">
              <a:avLst/>
            </a:prstGeom>
            <a:noFill/>
          </p:spPr>
          <p:txBody>
            <a:bodyPr wrap="square" rtlCol="0">
              <a:spAutoFit/>
            </a:bodyPr>
            <a:lstStyle/>
            <a:p>
              <a:r>
                <a:rPr lang="en-US" sz="800" dirty="0">
                  <a:solidFill>
                    <a:schemeClr val="accent2">
                      <a:lumMod val="50000"/>
                    </a:schemeClr>
                  </a:solidFill>
                </a:rPr>
                <a:t>QF4A U(R)=40; U(Z)=49 </a:t>
              </a:r>
              <a:endParaRPr lang="en-GB" sz="800" dirty="0">
                <a:solidFill>
                  <a:schemeClr val="accent2">
                    <a:lumMod val="50000"/>
                  </a:schemeClr>
                </a:solidFill>
              </a:endParaRPr>
            </a:p>
          </p:txBody>
        </p:sp>
        <p:cxnSp>
          <p:nvCxnSpPr>
            <p:cNvPr id="22" name="Straight Arrow Connector 21">
              <a:extLst>
                <a:ext uri="{FF2B5EF4-FFF2-40B4-BE49-F238E27FC236}">
                  <a16:creationId xmlns:a16="http://schemas.microsoft.com/office/drawing/2014/main" id="{42816611-4D65-4517-8FA8-4B3A6CF35A1C}"/>
                </a:ext>
              </a:extLst>
            </p:cNvPr>
            <p:cNvCxnSpPr>
              <a:cxnSpLocks/>
            </p:cNvCxnSpPr>
            <p:nvPr/>
          </p:nvCxnSpPr>
          <p:spPr>
            <a:xfrm>
              <a:off x="2231229" y="2332248"/>
              <a:ext cx="0" cy="644283"/>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6AA5255-1F7F-4B23-A2A3-38270F84A672}"/>
                </a:ext>
              </a:extLst>
            </p:cNvPr>
            <p:cNvCxnSpPr>
              <a:cxnSpLocks/>
            </p:cNvCxnSpPr>
            <p:nvPr/>
          </p:nvCxnSpPr>
          <p:spPr>
            <a:xfrm>
              <a:off x="2102743" y="2578469"/>
              <a:ext cx="0" cy="398061"/>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D759EF24-FD3C-4BB3-8E8B-4425287F221F}"/>
                </a:ext>
              </a:extLst>
            </p:cNvPr>
            <p:cNvCxnSpPr>
              <a:cxnSpLocks/>
            </p:cNvCxnSpPr>
            <p:nvPr/>
          </p:nvCxnSpPr>
          <p:spPr>
            <a:xfrm>
              <a:off x="2377323" y="2067704"/>
              <a:ext cx="0" cy="966635"/>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9CF0EE53-F108-4939-BE36-8854858309BE}"/>
                </a:ext>
              </a:extLst>
            </p:cNvPr>
            <p:cNvSpPr txBox="1"/>
            <p:nvPr/>
          </p:nvSpPr>
          <p:spPr>
            <a:xfrm>
              <a:off x="1245479" y="1645909"/>
              <a:ext cx="1847719" cy="215444"/>
            </a:xfrm>
            <a:prstGeom prst="rect">
              <a:avLst/>
            </a:prstGeom>
            <a:noFill/>
          </p:spPr>
          <p:txBody>
            <a:bodyPr wrap="square" rtlCol="0">
              <a:spAutoFit/>
            </a:bodyPr>
            <a:lstStyle/>
            <a:p>
              <a:r>
                <a:rPr lang="en-US" sz="800" dirty="0">
                  <a:solidFill>
                    <a:schemeClr val="accent3"/>
                  </a:solidFill>
                </a:rPr>
                <a:t>OF1B U(R)=58; U(Z) =60 </a:t>
              </a:r>
              <a:endParaRPr lang="en-GB" sz="800" dirty="0">
                <a:solidFill>
                  <a:schemeClr val="accent3"/>
                </a:solidFill>
              </a:endParaRPr>
            </a:p>
          </p:txBody>
        </p:sp>
        <p:cxnSp>
          <p:nvCxnSpPr>
            <p:cNvPr id="33" name="Straight Arrow Connector 32">
              <a:extLst>
                <a:ext uri="{FF2B5EF4-FFF2-40B4-BE49-F238E27FC236}">
                  <a16:creationId xmlns:a16="http://schemas.microsoft.com/office/drawing/2014/main" id="{AC2533A0-1569-48D4-96E5-EEBF880CA2E0}"/>
                </a:ext>
              </a:extLst>
            </p:cNvPr>
            <p:cNvCxnSpPr>
              <a:cxnSpLocks/>
            </p:cNvCxnSpPr>
            <p:nvPr/>
          </p:nvCxnSpPr>
          <p:spPr>
            <a:xfrm>
              <a:off x="2498193" y="1861353"/>
              <a:ext cx="6444" cy="1224000"/>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50A9FC03-1B77-4E64-8451-EA4CFE699CBF}"/>
                </a:ext>
              </a:extLst>
            </p:cNvPr>
            <p:cNvCxnSpPr>
              <a:cxnSpLocks/>
            </p:cNvCxnSpPr>
            <p:nvPr/>
          </p:nvCxnSpPr>
          <p:spPr>
            <a:xfrm flipV="1">
              <a:off x="2498193" y="3571850"/>
              <a:ext cx="0" cy="1224000"/>
            </a:xfrm>
            <a:prstGeom prst="straightConnector1">
              <a:avLst/>
            </a:prstGeom>
            <a:ln>
              <a:solidFill>
                <a:srgbClr val="00B050"/>
              </a:solidFill>
              <a:tailEnd type="triangle"/>
            </a:ln>
            <a:effectLst>
              <a:glow rad="635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AB16FFEE-FA22-4F12-966E-84B604485EF2}"/>
                </a:ext>
              </a:extLst>
            </p:cNvPr>
            <p:cNvCxnSpPr>
              <a:cxnSpLocks/>
            </p:cNvCxnSpPr>
            <p:nvPr/>
          </p:nvCxnSpPr>
          <p:spPr>
            <a:xfrm flipV="1">
              <a:off x="2667408" y="3578847"/>
              <a:ext cx="0" cy="1404000"/>
            </a:xfrm>
            <a:prstGeom prst="straightConnector1">
              <a:avLst/>
            </a:prstGeom>
            <a:ln>
              <a:solidFill>
                <a:schemeClr val="accent2">
                  <a:lumMod val="50000"/>
                </a:schemeClr>
              </a:solidFill>
              <a:tailEnd type="triangle"/>
            </a:ln>
            <a:effectLst>
              <a:glow rad="635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1123B5EA-3752-4A70-AD42-E40B59E2CF48}"/>
                </a:ext>
              </a:extLst>
            </p:cNvPr>
            <p:cNvSpPr txBox="1"/>
            <p:nvPr/>
          </p:nvSpPr>
          <p:spPr>
            <a:xfrm>
              <a:off x="1468970" y="4975953"/>
              <a:ext cx="1708982" cy="215444"/>
            </a:xfrm>
            <a:prstGeom prst="rect">
              <a:avLst/>
            </a:prstGeom>
            <a:noFill/>
          </p:spPr>
          <p:txBody>
            <a:bodyPr wrap="square" rtlCol="0">
              <a:spAutoFit/>
            </a:bodyPr>
            <a:lstStyle/>
            <a:p>
              <a:r>
                <a:rPr lang="en-US" sz="800" dirty="0">
                  <a:solidFill>
                    <a:schemeClr val="accent2">
                      <a:lumMod val="50000"/>
                    </a:schemeClr>
                  </a:solidFill>
                </a:rPr>
                <a:t>QD3A U(R)=40; U(Z)=49 </a:t>
              </a:r>
              <a:endParaRPr lang="en-GB" sz="800" dirty="0">
                <a:solidFill>
                  <a:schemeClr val="accent2">
                    <a:lumMod val="50000"/>
                  </a:schemeClr>
                </a:solidFill>
              </a:endParaRPr>
            </a:p>
          </p:txBody>
        </p:sp>
        <p:sp>
          <p:nvSpPr>
            <p:cNvPr id="40" name="TextBox 39">
              <a:extLst>
                <a:ext uri="{FF2B5EF4-FFF2-40B4-BE49-F238E27FC236}">
                  <a16:creationId xmlns:a16="http://schemas.microsoft.com/office/drawing/2014/main" id="{D36C165B-926B-45FE-AACC-575A53192A1E}"/>
                </a:ext>
              </a:extLst>
            </p:cNvPr>
            <p:cNvSpPr txBox="1"/>
            <p:nvPr/>
          </p:nvSpPr>
          <p:spPr>
            <a:xfrm>
              <a:off x="1254561" y="4756772"/>
              <a:ext cx="1708982" cy="215444"/>
            </a:xfrm>
            <a:prstGeom prst="rect">
              <a:avLst/>
            </a:prstGeom>
            <a:noFill/>
          </p:spPr>
          <p:txBody>
            <a:bodyPr wrap="square" rtlCol="0">
              <a:spAutoFit/>
            </a:bodyPr>
            <a:lstStyle/>
            <a:p>
              <a:r>
                <a:rPr lang="en-US" sz="800" dirty="0">
                  <a:solidFill>
                    <a:srgbClr val="00B050"/>
                  </a:solidFill>
                </a:rPr>
                <a:t>SD1B U(R) = 58; U(Z)=60</a:t>
              </a:r>
              <a:endParaRPr lang="en-GB" sz="800" dirty="0">
                <a:solidFill>
                  <a:srgbClr val="00B050"/>
                </a:solidFill>
              </a:endParaRPr>
            </a:p>
          </p:txBody>
        </p:sp>
        <p:cxnSp>
          <p:nvCxnSpPr>
            <p:cNvPr id="42" name="Straight Arrow Connector 41">
              <a:extLst>
                <a:ext uri="{FF2B5EF4-FFF2-40B4-BE49-F238E27FC236}">
                  <a16:creationId xmlns:a16="http://schemas.microsoft.com/office/drawing/2014/main" id="{19CFC10B-38B0-4E72-BEAA-CAB781AF80E9}"/>
                </a:ext>
              </a:extLst>
            </p:cNvPr>
            <p:cNvCxnSpPr>
              <a:cxnSpLocks/>
            </p:cNvCxnSpPr>
            <p:nvPr/>
          </p:nvCxnSpPr>
          <p:spPr>
            <a:xfrm>
              <a:off x="3739581" y="2898069"/>
              <a:ext cx="0" cy="482059"/>
            </a:xfrm>
            <a:prstGeom prst="straightConnector1">
              <a:avLst/>
            </a:prstGeom>
            <a:ln>
              <a:solidFill>
                <a:srgbClr val="DD2026"/>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CDE699CB-04C1-4787-8558-7315C76A02F3}"/>
                </a:ext>
              </a:extLst>
            </p:cNvPr>
            <p:cNvCxnSpPr>
              <a:cxnSpLocks/>
            </p:cNvCxnSpPr>
            <p:nvPr/>
          </p:nvCxnSpPr>
          <p:spPr>
            <a:xfrm>
              <a:off x="4010748" y="2654389"/>
              <a:ext cx="0" cy="839250"/>
            </a:xfrm>
            <a:prstGeom prst="straightConnector1">
              <a:avLst/>
            </a:prstGeom>
            <a:ln>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7C1875E2-0C69-4219-ABC0-6FB972D10677}"/>
                </a:ext>
              </a:extLst>
            </p:cNvPr>
            <p:cNvCxnSpPr>
              <a:cxnSpLocks/>
            </p:cNvCxnSpPr>
            <p:nvPr/>
          </p:nvCxnSpPr>
          <p:spPr>
            <a:xfrm>
              <a:off x="4401732" y="2439970"/>
              <a:ext cx="0" cy="1131881"/>
            </a:xfrm>
            <a:prstGeom prst="straightConnector1">
              <a:avLst/>
            </a:prstGeom>
            <a:ln>
              <a:solidFill>
                <a:srgbClr val="DD2026"/>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6021177A-5A58-4638-BDAC-7925E86CD721}"/>
                </a:ext>
              </a:extLst>
            </p:cNvPr>
            <p:cNvCxnSpPr>
              <a:cxnSpLocks/>
            </p:cNvCxnSpPr>
            <p:nvPr/>
          </p:nvCxnSpPr>
          <p:spPr>
            <a:xfrm>
              <a:off x="4781157" y="2206659"/>
              <a:ext cx="0" cy="1529311"/>
            </a:xfrm>
            <a:prstGeom prst="straightConnector1">
              <a:avLst/>
            </a:prstGeom>
            <a:ln>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3D7BB39A-0170-4BB3-8D6C-CA7412E68CBE}"/>
                </a:ext>
              </a:extLst>
            </p:cNvPr>
            <p:cNvSpPr txBox="1"/>
            <p:nvPr/>
          </p:nvSpPr>
          <p:spPr>
            <a:xfrm>
              <a:off x="2504637" y="2682625"/>
              <a:ext cx="1708982" cy="215444"/>
            </a:xfrm>
            <a:prstGeom prst="rect">
              <a:avLst/>
            </a:prstGeom>
            <a:noFill/>
          </p:spPr>
          <p:txBody>
            <a:bodyPr wrap="square" rtlCol="0">
              <a:spAutoFit/>
            </a:bodyPr>
            <a:lstStyle/>
            <a:p>
              <a:r>
                <a:rPr lang="en-US" sz="800" dirty="0">
                  <a:solidFill>
                    <a:srgbClr val="FF0000"/>
                  </a:solidFill>
                </a:rPr>
                <a:t>QF6B U(R) = 40; U(Z)=45</a:t>
              </a:r>
              <a:endParaRPr lang="en-GB" sz="800" dirty="0">
                <a:solidFill>
                  <a:srgbClr val="FF0000"/>
                </a:solidFill>
              </a:endParaRPr>
            </a:p>
          </p:txBody>
        </p:sp>
        <p:sp>
          <p:nvSpPr>
            <p:cNvPr id="49" name="TextBox 48">
              <a:extLst>
                <a:ext uri="{FF2B5EF4-FFF2-40B4-BE49-F238E27FC236}">
                  <a16:creationId xmlns:a16="http://schemas.microsoft.com/office/drawing/2014/main" id="{07E83106-D5D3-43D7-B029-3A44CEDE1F87}"/>
                </a:ext>
              </a:extLst>
            </p:cNvPr>
            <p:cNvSpPr txBox="1"/>
            <p:nvPr/>
          </p:nvSpPr>
          <p:spPr>
            <a:xfrm>
              <a:off x="3155085" y="2234297"/>
              <a:ext cx="1708982" cy="215444"/>
            </a:xfrm>
            <a:prstGeom prst="rect">
              <a:avLst/>
            </a:prstGeom>
            <a:noFill/>
          </p:spPr>
          <p:txBody>
            <a:bodyPr wrap="square" rtlCol="0">
              <a:spAutoFit/>
            </a:bodyPr>
            <a:lstStyle/>
            <a:p>
              <a:r>
                <a:rPr lang="en-US" sz="800" dirty="0">
                  <a:solidFill>
                    <a:srgbClr val="FF0000"/>
                  </a:solidFill>
                </a:rPr>
                <a:t>QF8B U(R) = 47; U(Z)=55</a:t>
              </a:r>
              <a:endParaRPr lang="en-GB" sz="800" dirty="0">
                <a:solidFill>
                  <a:srgbClr val="FF0000"/>
                </a:solidFill>
              </a:endParaRPr>
            </a:p>
          </p:txBody>
        </p:sp>
        <p:sp>
          <p:nvSpPr>
            <p:cNvPr id="50" name="TextBox 49">
              <a:extLst>
                <a:ext uri="{FF2B5EF4-FFF2-40B4-BE49-F238E27FC236}">
                  <a16:creationId xmlns:a16="http://schemas.microsoft.com/office/drawing/2014/main" id="{BBCBD2AB-ADFB-4B77-A5A8-C0E973A6A4F5}"/>
                </a:ext>
              </a:extLst>
            </p:cNvPr>
            <p:cNvSpPr txBox="1"/>
            <p:nvPr/>
          </p:nvSpPr>
          <p:spPr>
            <a:xfrm>
              <a:off x="2770831" y="2458461"/>
              <a:ext cx="1708982" cy="215444"/>
            </a:xfrm>
            <a:prstGeom prst="rect">
              <a:avLst/>
            </a:prstGeom>
            <a:noFill/>
          </p:spPr>
          <p:txBody>
            <a:bodyPr wrap="square" rtlCol="0">
              <a:spAutoFit/>
            </a:bodyPr>
            <a:lstStyle/>
            <a:p>
              <a:r>
                <a:rPr lang="en-US" sz="800" dirty="0">
                  <a:solidFill>
                    <a:schemeClr val="bg2">
                      <a:lumMod val="60000"/>
                      <a:lumOff val="40000"/>
                    </a:schemeClr>
                  </a:solidFill>
                </a:rPr>
                <a:t>DQ1B U(R) = 40; U(Z)=45</a:t>
              </a:r>
              <a:endParaRPr lang="en-GB" sz="800" dirty="0">
                <a:solidFill>
                  <a:schemeClr val="bg2">
                    <a:lumMod val="60000"/>
                    <a:lumOff val="40000"/>
                  </a:schemeClr>
                </a:solidFill>
              </a:endParaRPr>
            </a:p>
          </p:txBody>
        </p:sp>
        <p:sp>
          <p:nvSpPr>
            <p:cNvPr id="51" name="TextBox 50">
              <a:extLst>
                <a:ext uri="{FF2B5EF4-FFF2-40B4-BE49-F238E27FC236}">
                  <a16:creationId xmlns:a16="http://schemas.microsoft.com/office/drawing/2014/main" id="{A317BBF3-1B12-4672-87E8-84C4E8C64680}"/>
                </a:ext>
              </a:extLst>
            </p:cNvPr>
            <p:cNvSpPr txBox="1"/>
            <p:nvPr/>
          </p:nvSpPr>
          <p:spPr>
            <a:xfrm>
              <a:off x="3547241" y="2010133"/>
              <a:ext cx="1708982" cy="215444"/>
            </a:xfrm>
            <a:prstGeom prst="rect">
              <a:avLst/>
            </a:prstGeom>
            <a:noFill/>
          </p:spPr>
          <p:txBody>
            <a:bodyPr wrap="square" rtlCol="0">
              <a:spAutoFit/>
            </a:bodyPr>
            <a:lstStyle/>
            <a:p>
              <a:r>
                <a:rPr lang="en-US" sz="800" dirty="0">
                  <a:solidFill>
                    <a:schemeClr val="bg2">
                      <a:lumMod val="60000"/>
                      <a:lumOff val="40000"/>
                    </a:schemeClr>
                  </a:solidFill>
                </a:rPr>
                <a:t>DQ2C U(R) = 46; U(Z)=54</a:t>
              </a:r>
              <a:endParaRPr lang="en-GB" sz="800" dirty="0">
                <a:solidFill>
                  <a:schemeClr val="bg2">
                    <a:lumMod val="60000"/>
                    <a:lumOff val="40000"/>
                  </a:schemeClr>
                </a:solidFill>
              </a:endParaRPr>
            </a:p>
          </p:txBody>
        </p:sp>
      </p:grpSp>
      <p:sp>
        <p:nvSpPr>
          <p:cNvPr id="57" name="Arrow: Right 56">
            <a:extLst>
              <a:ext uri="{FF2B5EF4-FFF2-40B4-BE49-F238E27FC236}">
                <a16:creationId xmlns:a16="http://schemas.microsoft.com/office/drawing/2014/main" id="{3AD3723A-749E-4C4C-9F10-55AFCA85DFB3}"/>
              </a:ext>
            </a:extLst>
          </p:cNvPr>
          <p:cNvSpPr/>
          <p:nvPr/>
        </p:nvSpPr>
        <p:spPr>
          <a:xfrm rot="1080000">
            <a:off x="4928423" y="5230635"/>
            <a:ext cx="3096340" cy="588442"/>
          </a:xfrm>
          <a:prstGeom prst="rightArrow">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…Symmetric…</a:t>
            </a:r>
            <a:endParaRPr lang="en-GB" dirty="0"/>
          </a:p>
        </p:txBody>
      </p:sp>
    </p:spTree>
    <p:extLst>
      <p:ext uri="{BB962C8B-B14F-4D97-AF65-F5344CB8AC3E}">
        <p14:creationId xmlns:p14="http://schemas.microsoft.com/office/powerpoint/2010/main" val="6882237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1503D-274E-448D-928E-11ABBFDFE009}"/>
              </a:ext>
            </a:extLst>
          </p:cNvPr>
          <p:cNvSpPr>
            <a:spLocks noGrp="1"/>
          </p:cNvSpPr>
          <p:nvPr>
            <p:ph type="title"/>
          </p:nvPr>
        </p:nvSpPr>
        <p:spPr/>
        <p:txBody>
          <a:bodyPr/>
          <a:lstStyle/>
          <a:p>
            <a:r>
              <a:rPr lang="en-US" dirty="0"/>
              <a:t>Alignment uncertainty</a:t>
            </a:r>
            <a:endParaRPr lang="en-GB" dirty="0"/>
          </a:p>
        </p:txBody>
      </p:sp>
      <p:sp>
        <p:nvSpPr>
          <p:cNvPr id="3" name="Footer Placeholder 2">
            <a:extLst>
              <a:ext uri="{FF2B5EF4-FFF2-40B4-BE49-F238E27FC236}">
                <a16:creationId xmlns:a16="http://schemas.microsoft.com/office/drawing/2014/main" id="{ADD44732-E2B8-4FA1-BF6D-C60CAD3C8C09}"/>
              </a:ext>
            </a:extLst>
          </p:cNvPr>
          <p:cNvSpPr>
            <a:spLocks noGrp="1"/>
          </p:cNvSpPr>
          <p:nvPr>
            <p:ph type="ftr" sz="quarter" idx="12"/>
          </p:nvPr>
        </p:nvSpPr>
        <p:spPr/>
        <p:txBody>
          <a:bodyPr/>
          <a:lstStyle/>
          <a:p>
            <a:r>
              <a:rPr lang="en-US"/>
              <a:t>Alignment for the ESRF Extremely Brilliant Source, IWAA2022</a:t>
            </a:r>
            <a:endParaRPr lang="en-GB" dirty="0"/>
          </a:p>
        </p:txBody>
      </p:sp>
      <p:sp>
        <p:nvSpPr>
          <p:cNvPr id="4" name="TextBox 3">
            <a:extLst>
              <a:ext uri="{FF2B5EF4-FFF2-40B4-BE49-F238E27FC236}">
                <a16:creationId xmlns:a16="http://schemas.microsoft.com/office/drawing/2014/main" id="{9ED17475-F061-4EBA-9865-CA92511D388B}"/>
              </a:ext>
            </a:extLst>
          </p:cNvPr>
          <p:cNvSpPr txBox="1"/>
          <p:nvPr/>
        </p:nvSpPr>
        <p:spPr>
          <a:xfrm>
            <a:off x="630001" y="949765"/>
            <a:ext cx="7064697" cy="1508105"/>
          </a:xfrm>
          <a:prstGeom prst="rect">
            <a:avLst/>
          </a:prstGeom>
          <a:noFill/>
        </p:spPr>
        <p:txBody>
          <a:bodyPr wrap="square" rtlCol="0">
            <a:spAutoFit/>
          </a:bodyPr>
          <a:lstStyle/>
          <a:p>
            <a:r>
              <a:rPr lang="en-US" sz="1600" dirty="0">
                <a:solidFill>
                  <a:schemeClr val="accent6"/>
                </a:solidFill>
              </a:rPr>
              <a:t>Machine simulations estimate the alignment uncertainties to be less than these values. The SR alignment estimates were:</a:t>
            </a:r>
          </a:p>
          <a:p>
            <a:pPr marL="742950" lvl="1" indent="-285750">
              <a:buFont typeface="Arial" panose="020B0604020202020204" pitchFamily="34" charset="0"/>
              <a:buChar char="•"/>
            </a:pPr>
            <a:r>
              <a:rPr lang="en-US" sz="1400" dirty="0">
                <a:solidFill>
                  <a:schemeClr val="accent6"/>
                </a:solidFill>
              </a:rPr>
              <a:t>rms quadrupole horizontal orbit 	→ 22 to 42 µm</a:t>
            </a:r>
          </a:p>
          <a:p>
            <a:pPr marL="742950" lvl="1" indent="-285750">
              <a:buFont typeface="Arial" panose="020B0604020202020204" pitchFamily="34" charset="0"/>
              <a:buChar char="•"/>
            </a:pPr>
            <a:r>
              <a:rPr lang="en-US" sz="1400" dirty="0">
                <a:solidFill>
                  <a:schemeClr val="accent6"/>
                </a:solidFill>
              </a:rPr>
              <a:t>rms quadrupole vertical orbit 	→ 22 to 53 µm</a:t>
            </a:r>
          </a:p>
          <a:p>
            <a:pPr marL="742950" lvl="1" indent="-285750">
              <a:buFont typeface="Arial" panose="020B0604020202020204" pitchFamily="34" charset="0"/>
              <a:buChar char="•"/>
            </a:pPr>
            <a:endParaRPr lang="en-US" sz="1400" dirty="0">
              <a:solidFill>
                <a:schemeClr val="accent6"/>
              </a:solidFill>
            </a:endParaRPr>
          </a:p>
          <a:p>
            <a:pPr lvl="1"/>
            <a:r>
              <a:rPr lang="en-US" sz="900" i="1" dirty="0">
                <a:solidFill>
                  <a:schemeClr val="accent6"/>
                </a:solidFill>
              </a:rPr>
              <a:t>P. </a:t>
            </a:r>
            <a:r>
              <a:rPr lang="en-US" sz="900" i="1" dirty="0" err="1">
                <a:solidFill>
                  <a:schemeClr val="accent6"/>
                </a:solidFill>
              </a:rPr>
              <a:t>Raimondi,et</a:t>
            </a:r>
            <a:r>
              <a:rPr lang="en-US" sz="900" i="1" dirty="0">
                <a:solidFill>
                  <a:schemeClr val="accent6"/>
                </a:solidFill>
              </a:rPr>
              <a:t> al., “Commissioning of the Hybrid Multi-Bend Achromat lattice at the European Synchrotron Radiation Facility” Phys. Rev. Accel. Beams 24, 110701 – Published 1 November 2021</a:t>
            </a:r>
          </a:p>
        </p:txBody>
      </p:sp>
      <p:grpSp>
        <p:nvGrpSpPr>
          <p:cNvPr id="5" name="Group 4">
            <a:extLst>
              <a:ext uri="{FF2B5EF4-FFF2-40B4-BE49-F238E27FC236}">
                <a16:creationId xmlns:a16="http://schemas.microsoft.com/office/drawing/2014/main" id="{7688C106-1866-4C04-B671-4EA709855D63}"/>
              </a:ext>
            </a:extLst>
          </p:cNvPr>
          <p:cNvGrpSpPr/>
          <p:nvPr/>
        </p:nvGrpSpPr>
        <p:grpSpPr>
          <a:xfrm>
            <a:off x="1495037" y="3089606"/>
            <a:ext cx="4916731" cy="2385591"/>
            <a:chOff x="5256223" y="810574"/>
            <a:chExt cx="4916731" cy="2385591"/>
          </a:xfrm>
        </p:grpSpPr>
        <p:sp>
          <p:nvSpPr>
            <p:cNvPr id="6" name="TextBox 5">
              <a:extLst>
                <a:ext uri="{FF2B5EF4-FFF2-40B4-BE49-F238E27FC236}">
                  <a16:creationId xmlns:a16="http://schemas.microsoft.com/office/drawing/2014/main" id="{2C60309E-3ADC-4F67-B26F-C4A6CD4BD3F5}"/>
                </a:ext>
              </a:extLst>
            </p:cNvPr>
            <p:cNvSpPr txBox="1"/>
            <p:nvPr/>
          </p:nvSpPr>
          <p:spPr>
            <a:xfrm>
              <a:off x="5256223" y="810574"/>
              <a:ext cx="4916731" cy="769441"/>
            </a:xfrm>
            <a:prstGeom prst="rect">
              <a:avLst/>
            </a:prstGeom>
            <a:noFill/>
          </p:spPr>
          <p:txBody>
            <a:bodyPr wrap="none" rtlCol="0">
              <a:spAutoFit/>
            </a:bodyPr>
            <a:lstStyle/>
            <a:p>
              <a:r>
                <a:rPr lang="en-GB" sz="1600" dirty="0">
                  <a:solidFill>
                    <a:schemeClr val="accent6"/>
                  </a:solidFill>
                </a:rPr>
                <a:t>Medium gradient magnets </a:t>
              </a:r>
            </a:p>
            <a:p>
              <a:pPr marL="742950" lvl="1" indent="-285750">
                <a:buFont typeface="Arial" panose="020B0604020202020204" pitchFamily="34" charset="0"/>
                <a:buChar char="•"/>
              </a:pPr>
              <a:r>
                <a:rPr lang="en-GB" sz="1400" dirty="0">
                  <a:solidFill>
                    <a:schemeClr val="accent6"/>
                  </a:solidFill>
                </a:rPr>
                <a:t>U(R) = 40 to 66 um for a nominal value of 100 um</a:t>
              </a:r>
            </a:p>
            <a:p>
              <a:pPr marL="742950" lvl="1" indent="-285750">
                <a:buFont typeface="Arial" panose="020B0604020202020204" pitchFamily="34" charset="0"/>
                <a:buChar char="•"/>
              </a:pPr>
              <a:r>
                <a:rPr lang="en-GB" sz="1400" dirty="0">
                  <a:solidFill>
                    <a:schemeClr val="accent6"/>
                  </a:solidFill>
                </a:rPr>
                <a:t>U(Z) = 49 to 69 um for a nominal value of 85 um</a:t>
              </a:r>
            </a:p>
          </p:txBody>
        </p:sp>
        <p:sp>
          <p:nvSpPr>
            <p:cNvPr id="7" name="TextBox 6">
              <a:extLst>
                <a:ext uri="{FF2B5EF4-FFF2-40B4-BE49-F238E27FC236}">
                  <a16:creationId xmlns:a16="http://schemas.microsoft.com/office/drawing/2014/main" id="{10223842-9C54-4D75-8F25-70CEE485251D}"/>
                </a:ext>
              </a:extLst>
            </p:cNvPr>
            <p:cNvSpPr txBox="1"/>
            <p:nvPr/>
          </p:nvSpPr>
          <p:spPr>
            <a:xfrm>
              <a:off x="5256223" y="1618649"/>
              <a:ext cx="4817344" cy="769441"/>
            </a:xfrm>
            <a:prstGeom prst="rect">
              <a:avLst/>
            </a:prstGeom>
            <a:noFill/>
          </p:spPr>
          <p:txBody>
            <a:bodyPr wrap="none" rtlCol="0">
              <a:spAutoFit/>
            </a:bodyPr>
            <a:lstStyle/>
            <a:p>
              <a:r>
                <a:rPr lang="en-GB" sz="1600" dirty="0" err="1">
                  <a:solidFill>
                    <a:schemeClr val="accent6"/>
                  </a:solidFill>
                </a:rPr>
                <a:t>Sextupole</a:t>
              </a:r>
              <a:r>
                <a:rPr lang="en-GB" sz="1600" dirty="0">
                  <a:solidFill>
                    <a:schemeClr val="accent6"/>
                  </a:solidFill>
                </a:rPr>
                <a:t> magnets </a:t>
              </a:r>
            </a:p>
            <a:p>
              <a:pPr marL="742950" lvl="1" indent="-285750">
                <a:buFont typeface="Arial" panose="020B0604020202020204" pitchFamily="34" charset="0"/>
                <a:buChar char="•"/>
              </a:pPr>
              <a:r>
                <a:rPr lang="en-GB" sz="1400" dirty="0">
                  <a:solidFill>
                    <a:schemeClr val="accent6"/>
                  </a:solidFill>
                </a:rPr>
                <a:t>U(R) = 40 to 58 um for a nominal value of 70 um</a:t>
              </a:r>
            </a:p>
            <a:p>
              <a:pPr marL="742950" lvl="1" indent="-285750">
                <a:buFont typeface="Arial" panose="020B0604020202020204" pitchFamily="34" charset="0"/>
                <a:buChar char="•"/>
              </a:pPr>
              <a:r>
                <a:rPr lang="en-GB" sz="1400" dirty="0">
                  <a:solidFill>
                    <a:schemeClr val="accent6"/>
                  </a:solidFill>
                </a:rPr>
                <a:t>U(Z) = 49 to 60 um for  a nominal value of 50 um</a:t>
              </a:r>
            </a:p>
          </p:txBody>
        </p:sp>
        <p:sp>
          <p:nvSpPr>
            <p:cNvPr id="8" name="TextBox 7">
              <a:extLst>
                <a:ext uri="{FF2B5EF4-FFF2-40B4-BE49-F238E27FC236}">
                  <a16:creationId xmlns:a16="http://schemas.microsoft.com/office/drawing/2014/main" id="{5F454310-6F66-4D43-8652-09429467FA2B}"/>
                </a:ext>
              </a:extLst>
            </p:cNvPr>
            <p:cNvSpPr txBox="1"/>
            <p:nvPr/>
          </p:nvSpPr>
          <p:spPr>
            <a:xfrm>
              <a:off x="5256223" y="2426724"/>
              <a:ext cx="4817344" cy="769441"/>
            </a:xfrm>
            <a:prstGeom prst="rect">
              <a:avLst/>
            </a:prstGeom>
            <a:noFill/>
          </p:spPr>
          <p:txBody>
            <a:bodyPr wrap="none" rtlCol="0">
              <a:spAutoFit/>
            </a:bodyPr>
            <a:lstStyle/>
            <a:p>
              <a:r>
                <a:rPr lang="en-GB" sz="1600" dirty="0">
                  <a:solidFill>
                    <a:schemeClr val="accent6"/>
                  </a:solidFill>
                </a:rPr>
                <a:t>High gradient and combined function magnets </a:t>
              </a:r>
            </a:p>
            <a:p>
              <a:pPr marL="742950" lvl="1" indent="-285750">
                <a:buFont typeface="Arial" panose="020B0604020202020204" pitchFamily="34" charset="0"/>
                <a:buChar char="•"/>
              </a:pPr>
              <a:r>
                <a:rPr lang="en-GB" sz="1400" dirty="0">
                  <a:solidFill>
                    <a:schemeClr val="accent6"/>
                  </a:solidFill>
                </a:rPr>
                <a:t>U(R) = 40 to 47 um for a nominal value of 60 um</a:t>
              </a:r>
            </a:p>
            <a:p>
              <a:pPr marL="742950" lvl="1" indent="-285750">
                <a:buFont typeface="Arial" panose="020B0604020202020204" pitchFamily="34" charset="0"/>
                <a:buChar char="•"/>
              </a:pPr>
              <a:r>
                <a:rPr lang="en-GB" sz="1400" dirty="0">
                  <a:solidFill>
                    <a:schemeClr val="accent6"/>
                  </a:solidFill>
                </a:rPr>
                <a:t>U(Z) = 45 to 54 um for a nominal value of 60 um</a:t>
              </a:r>
            </a:p>
          </p:txBody>
        </p:sp>
      </p:grpSp>
      <p:sp>
        <p:nvSpPr>
          <p:cNvPr id="9" name="TextBox 8">
            <a:extLst>
              <a:ext uri="{FF2B5EF4-FFF2-40B4-BE49-F238E27FC236}">
                <a16:creationId xmlns:a16="http://schemas.microsoft.com/office/drawing/2014/main" id="{05C1383D-D88C-4434-9201-D423A094B81D}"/>
              </a:ext>
            </a:extLst>
          </p:cNvPr>
          <p:cNvSpPr txBox="1"/>
          <p:nvPr/>
        </p:nvSpPr>
        <p:spPr>
          <a:xfrm>
            <a:off x="630001" y="2752355"/>
            <a:ext cx="4339650" cy="338554"/>
          </a:xfrm>
          <a:prstGeom prst="rect">
            <a:avLst/>
          </a:prstGeom>
          <a:noFill/>
        </p:spPr>
        <p:txBody>
          <a:bodyPr wrap="none" rtlCol="0">
            <a:spAutoFit/>
          </a:bodyPr>
          <a:lstStyle/>
          <a:p>
            <a:r>
              <a:rPr lang="en-US" sz="1600" dirty="0">
                <a:solidFill>
                  <a:schemeClr val="accent6"/>
                </a:solidFill>
              </a:rPr>
              <a:t>Our estimates for alignment uncertainties are:</a:t>
            </a:r>
            <a:endParaRPr lang="en-GB" sz="1600" dirty="0">
              <a:solidFill>
                <a:schemeClr val="accent6"/>
              </a:solidFill>
            </a:endParaRPr>
          </a:p>
        </p:txBody>
      </p:sp>
    </p:spTree>
    <p:extLst>
      <p:ext uri="{BB962C8B-B14F-4D97-AF65-F5344CB8AC3E}">
        <p14:creationId xmlns:p14="http://schemas.microsoft.com/office/powerpoint/2010/main" val="20889576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821FEC-F848-45EC-9A17-9517BD7D1E8A}"/>
              </a:ext>
            </a:extLst>
          </p:cNvPr>
          <p:cNvSpPr>
            <a:spLocks noGrp="1"/>
          </p:cNvSpPr>
          <p:nvPr>
            <p:ph type="title"/>
          </p:nvPr>
        </p:nvSpPr>
        <p:spPr/>
        <p:txBody>
          <a:bodyPr/>
          <a:lstStyle/>
          <a:p>
            <a:r>
              <a:rPr lang="en-US" dirty="0"/>
              <a:t>28 November 2019 at 19</a:t>
            </a:r>
            <a:r>
              <a:rPr lang="en-US" cap="none" dirty="0"/>
              <a:t>hrs</a:t>
            </a:r>
            <a:r>
              <a:rPr lang="en-US" dirty="0"/>
              <a:t> FIRST TURNS IN EBS-SR</a:t>
            </a:r>
            <a:endParaRPr lang="en-GB" dirty="0"/>
          </a:p>
        </p:txBody>
      </p:sp>
      <p:sp>
        <p:nvSpPr>
          <p:cNvPr id="3" name="Footer Placeholder 2">
            <a:extLst>
              <a:ext uri="{FF2B5EF4-FFF2-40B4-BE49-F238E27FC236}">
                <a16:creationId xmlns:a16="http://schemas.microsoft.com/office/drawing/2014/main" id="{D81B6D6B-2950-4555-8A94-25CA20A6064E}"/>
              </a:ext>
            </a:extLst>
          </p:cNvPr>
          <p:cNvSpPr>
            <a:spLocks noGrp="1"/>
          </p:cNvSpPr>
          <p:nvPr>
            <p:ph type="ftr" sz="quarter" idx="12"/>
          </p:nvPr>
        </p:nvSpPr>
        <p:spPr/>
        <p:txBody>
          <a:bodyPr/>
          <a:lstStyle/>
          <a:p>
            <a:r>
              <a:rPr lang="en-US"/>
              <a:t>Alignment for the ESRF Extremely Brilliant Source, IWAA2022</a:t>
            </a:r>
            <a:endParaRPr lang="en-GB" dirty="0"/>
          </a:p>
        </p:txBody>
      </p:sp>
      <p:grpSp>
        <p:nvGrpSpPr>
          <p:cNvPr id="4" name="Group 3">
            <a:extLst>
              <a:ext uri="{FF2B5EF4-FFF2-40B4-BE49-F238E27FC236}">
                <a16:creationId xmlns:a16="http://schemas.microsoft.com/office/drawing/2014/main" id="{023005D2-D916-4CCC-AD67-B13A87BBBC8D}"/>
              </a:ext>
            </a:extLst>
          </p:cNvPr>
          <p:cNvGrpSpPr/>
          <p:nvPr/>
        </p:nvGrpSpPr>
        <p:grpSpPr>
          <a:xfrm>
            <a:off x="1809242" y="1859558"/>
            <a:ext cx="5525517" cy="3137749"/>
            <a:chOff x="2411760" y="1273324"/>
            <a:chExt cx="5525517" cy="3137749"/>
          </a:xfrm>
        </p:grpSpPr>
        <p:grpSp>
          <p:nvGrpSpPr>
            <p:cNvPr id="5" name="Group 4">
              <a:extLst>
                <a:ext uri="{FF2B5EF4-FFF2-40B4-BE49-F238E27FC236}">
                  <a16:creationId xmlns:a16="http://schemas.microsoft.com/office/drawing/2014/main" id="{14F655BA-4E77-420B-A19C-C3F9E59F7399}"/>
                </a:ext>
              </a:extLst>
            </p:cNvPr>
            <p:cNvGrpSpPr>
              <a:grpSpLocks noChangeAspect="1"/>
            </p:cNvGrpSpPr>
            <p:nvPr/>
          </p:nvGrpSpPr>
          <p:grpSpPr>
            <a:xfrm>
              <a:off x="2411760" y="1273324"/>
              <a:ext cx="5525517" cy="3137749"/>
              <a:chOff x="1250405" y="772045"/>
              <a:chExt cx="7893596" cy="4482498"/>
            </a:xfrm>
          </p:grpSpPr>
          <p:pic>
            <p:nvPicPr>
              <p:cNvPr id="7" name="Picture 6">
                <a:extLst>
                  <a:ext uri="{FF2B5EF4-FFF2-40B4-BE49-F238E27FC236}">
                    <a16:creationId xmlns:a16="http://schemas.microsoft.com/office/drawing/2014/main" id="{4146D325-D05D-4D80-AB30-0CBF316C00D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525" t="8840" r="6067" b="4011"/>
              <a:stretch/>
            </p:blipFill>
            <p:spPr>
              <a:xfrm>
                <a:off x="3095328" y="772045"/>
                <a:ext cx="6048673" cy="4482498"/>
              </a:xfrm>
              <a:prstGeom prst="rect">
                <a:avLst/>
              </a:prstGeom>
              <a:ln>
                <a:noFill/>
              </a:ln>
              <a:effectLst>
                <a:outerShdw blurRad="190500" algn="tl" rotWithShape="0">
                  <a:srgbClr val="000000">
                    <a:alpha val="70000"/>
                  </a:srgbClr>
                </a:outerShdw>
              </a:effectLst>
            </p:spPr>
          </p:pic>
          <p:pic>
            <p:nvPicPr>
              <p:cNvPr id="8" name="Picture 7">
                <a:extLst>
                  <a:ext uri="{FF2B5EF4-FFF2-40B4-BE49-F238E27FC236}">
                    <a16:creationId xmlns:a16="http://schemas.microsoft.com/office/drawing/2014/main" id="{249FF941-41C4-46EB-A019-5EA73718A67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8026" r="2510" b="19735"/>
              <a:stretch/>
            </p:blipFill>
            <p:spPr>
              <a:xfrm>
                <a:off x="1250405" y="791663"/>
                <a:ext cx="5494726" cy="2389874"/>
              </a:xfrm>
              <a:prstGeom prst="rect">
                <a:avLst/>
              </a:prstGeom>
              <a:ln>
                <a:noFill/>
              </a:ln>
              <a:effectLst>
                <a:outerShdw blurRad="190500" algn="tl" rotWithShape="0">
                  <a:srgbClr val="000000">
                    <a:alpha val="70000"/>
                  </a:srgbClr>
                </a:outerShdw>
              </a:effectLst>
            </p:spPr>
          </p:pic>
          <p:sp>
            <p:nvSpPr>
              <p:cNvPr id="9" name="TextBox 8">
                <a:extLst>
                  <a:ext uri="{FF2B5EF4-FFF2-40B4-BE49-F238E27FC236}">
                    <a16:creationId xmlns:a16="http://schemas.microsoft.com/office/drawing/2014/main" id="{F675EE79-7991-4BE2-B103-1F43A15B42C2}"/>
                  </a:ext>
                </a:extLst>
              </p:cNvPr>
              <p:cNvSpPr txBox="1"/>
              <p:nvPr/>
            </p:nvSpPr>
            <p:spPr>
              <a:xfrm>
                <a:off x="3719251" y="4364422"/>
                <a:ext cx="2979106" cy="428689"/>
              </a:xfrm>
              <a:prstGeom prst="rect">
                <a:avLst/>
              </a:prstGeom>
              <a:noFill/>
            </p:spPr>
            <p:txBody>
              <a:bodyPr wrap="square" rtlCol="0">
                <a:spAutoFit/>
              </a:bodyPr>
              <a:lstStyle/>
              <a:p>
                <a:r>
                  <a:rPr lang="en-US" sz="1350" b="1" dirty="0">
                    <a:solidFill>
                      <a:schemeClr val="bg1"/>
                    </a:solidFill>
                  </a:rPr>
                  <a:t>First 2.5  turns</a:t>
                </a:r>
              </a:p>
            </p:txBody>
          </p:sp>
        </p:grpSp>
        <p:sp>
          <p:nvSpPr>
            <p:cNvPr id="6" name="Right Arrow 13">
              <a:extLst>
                <a:ext uri="{FF2B5EF4-FFF2-40B4-BE49-F238E27FC236}">
                  <a16:creationId xmlns:a16="http://schemas.microsoft.com/office/drawing/2014/main" id="{6A7D9167-7D89-4DA4-B1CA-6974D366EAE4}"/>
                </a:ext>
              </a:extLst>
            </p:cNvPr>
            <p:cNvSpPr/>
            <p:nvPr/>
          </p:nvSpPr>
          <p:spPr>
            <a:xfrm>
              <a:off x="4170760" y="3174325"/>
              <a:ext cx="2216510" cy="567927"/>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First turn losses in C23</a:t>
              </a:r>
            </a:p>
          </p:txBody>
        </p:sp>
      </p:grpSp>
      <p:sp>
        <p:nvSpPr>
          <p:cNvPr id="10" name="TextBox 9">
            <a:extLst>
              <a:ext uri="{FF2B5EF4-FFF2-40B4-BE49-F238E27FC236}">
                <a16:creationId xmlns:a16="http://schemas.microsoft.com/office/drawing/2014/main" id="{E68295A6-F943-493D-9338-F412CA223696}"/>
              </a:ext>
            </a:extLst>
          </p:cNvPr>
          <p:cNvSpPr txBox="1"/>
          <p:nvPr/>
        </p:nvSpPr>
        <p:spPr>
          <a:xfrm>
            <a:off x="630001" y="1026001"/>
            <a:ext cx="7850275" cy="338554"/>
          </a:xfrm>
          <a:prstGeom prst="rect">
            <a:avLst/>
          </a:prstGeom>
          <a:noFill/>
        </p:spPr>
        <p:txBody>
          <a:bodyPr wrap="square" rtlCol="0">
            <a:spAutoFit/>
          </a:bodyPr>
          <a:lstStyle/>
          <a:p>
            <a:r>
              <a:rPr lang="en-US" sz="1600" dirty="0">
                <a:solidFill>
                  <a:schemeClr val="accent6"/>
                </a:solidFill>
              </a:rPr>
              <a:t>In any event the machine worked – and in no small part due to the alignment…</a:t>
            </a:r>
            <a:endParaRPr lang="en-GB" sz="1600" dirty="0">
              <a:solidFill>
                <a:schemeClr val="accent6"/>
              </a:solidFill>
            </a:endParaRPr>
          </a:p>
        </p:txBody>
      </p:sp>
    </p:spTree>
    <p:extLst>
      <p:ext uri="{BB962C8B-B14F-4D97-AF65-F5344CB8AC3E}">
        <p14:creationId xmlns:p14="http://schemas.microsoft.com/office/powerpoint/2010/main" val="23147137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D2E45-D328-49AF-9702-A80063E717AD}"/>
              </a:ext>
            </a:extLst>
          </p:cNvPr>
          <p:cNvSpPr>
            <a:spLocks noGrp="1"/>
          </p:cNvSpPr>
          <p:nvPr>
            <p:ph type="title"/>
          </p:nvPr>
        </p:nvSpPr>
        <p:spPr/>
        <p:txBody>
          <a:bodyPr/>
          <a:lstStyle/>
          <a:p>
            <a:r>
              <a:rPr lang="en-US" dirty="0"/>
              <a:t>Beamlines</a:t>
            </a:r>
            <a:endParaRPr lang="en-GB" dirty="0"/>
          </a:p>
        </p:txBody>
      </p:sp>
      <p:sp>
        <p:nvSpPr>
          <p:cNvPr id="3" name="Footer Placeholder 2">
            <a:extLst>
              <a:ext uri="{FF2B5EF4-FFF2-40B4-BE49-F238E27FC236}">
                <a16:creationId xmlns:a16="http://schemas.microsoft.com/office/drawing/2014/main" id="{ACF60109-EE6A-44A4-A0F7-1EAD291F0EC5}"/>
              </a:ext>
            </a:extLst>
          </p:cNvPr>
          <p:cNvSpPr>
            <a:spLocks noGrp="1"/>
          </p:cNvSpPr>
          <p:nvPr>
            <p:ph type="ftr" sz="quarter" idx="12"/>
          </p:nvPr>
        </p:nvSpPr>
        <p:spPr/>
        <p:txBody>
          <a:bodyPr/>
          <a:lstStyle/>
          <a:p>
            <a:r>
              <a:rPr lang="en-US"/>
              <a:t>Alignment for the ESRF Extremely Brilliant Source, IWAA2022</a:t>
            </a:r>
            <a:endParaRPr lang="en-GB" dirty="0"/>
          </a:p>
        </p:txBody>
      </p:sp>
      <p:pic>
        <p:nvPicPr>
          <p:cNvPr id="4" name="Picture 3">
            <a:extLst>
              <a:ext uri="{FF2B5EF4-FFF2-40B4-BE49-F238E27FC236}">
                <a16:creationId xmlns:a16="http://schemas.microsoft.com/office/drawing/2014/main" id="{B5A89703-068D-462E-B5D7-4951FDBE5C6E}"/>
              </a:ext>
            </a:extLst>
          </p:cNvPr>
          <p:cNvPicPr>
            <a:picLocks noChangeAspect="1"/>
          </p:cNvPicPr>
          <p:nvPr/>
        </p:nvPicPr>
        <p:blipFill>
          <a:blip r:embed="rId2"/>
          <a:stretch>
            <a:fillRect/>
          </a:stretch>
        </p:blipFill>
        <p:spPr>
          <a:xfrm>
            <a:off x="198001" y="1895624"/>
            <a:ext cx="4320000" cy="3243390"/>
          </a:xfrm>
          <a:prstGeom prst="rect">
            <a:avLst/>
          </a:prstGeom>
        </p:spPr>
      </p:pic>
      <p:pic>
        <p:nvPicPr>
          <p:cNvPr id="5" name="Picture 4">
            <a:extLst>
              <a:ext uri="{FF2B5EF4-FFF2-40B4-BE49-F238E27FC236}">
                <a16:creationId xmlns:a16="http://schemas.microsoft.com/office/drawing/2014/main" id="{8D4B20B8-16E0-4459-B1AB-D324F87E9C19}"/>
              </a:ext>
            </a:extLst>
          </p:cNvPr>
          <p:cNvPicPr>
            <a:picLocks noChangeAspect="1"/>
          </p:cNvPicPr>
          <p:nvPr/>
        </p:nvPicPr>
        <p:blipFill>
          <a:blip r:embed="rId3"/>
          <a:stretch>
            <a:fillRect/>
          </a:stretch>
        </p:blipFill>
        <p:spPr>
          <a:xfrm>
            <a:off x="4464000" y="1895624"/>
            <a:ext cx="4320000" cy="3243390"/>
          </a:xfrm>
          <a:prstGeom prst="rect">
            <a:avLst/>
          </a:prstGeom>
        </p:spPr>
      </p:pic>
      <p:sp>
        <p:nvSpPr>
          <p:cNvPr id="6" name="TextBox 5">
            <a:extLst>
              <a:ext uri="{FF2B5EF4-FFF2-40B4-BE49-F238E27FC236}">
                <a16:creationId xmlns:a16="http://schemas.microsoft.com/office/drawing/2014/main" id="{C2117829-7720-4A40-AB59-67CBC0FBDE05}"/>
              </a:ext>
            </a:extLst>
          </p:cNvPr>
          <p:cNvSpPr txBox="1"/>
          <p:nvPr/>
        </p:nvSpPr>
        <p:spPr>
          <a:xfrm>
            <a:off x="6804248" y="4673739"/>
            <a:ext cx="428322" cy="230832"/>
          </a:xfrm>
          <a:prstGeom prst="rect">
            <a:avLst/>
          </a:prstGeom>
          <a:noFill/>
        </p:spPr>
        <p:txBody>
          <a:bodyPr wrap="none" rtlCol="0">
            <a:spAutoFit/>
          </a:bodyPr>
          <a:lstStyle/>
          <a:p>
            <a:r>
              <a:rPr lang="en-GB" sz="900" dirty="0">
                <a:solidFill>
                  <a:schemeClr val="tx1">
                    <a:lumMod val="50000"/>
                    <a:lumOff val="50000"/>
                  </a:schemeClr>
                </a:solidFill>
              </a:rPr>
              <a:t>ID01</a:t>
            </a:r>
          </a:p>
        </p:txBody>
      </p:sp>
      <p:sp>
        <p:nvSpPr>
          <p:cNvPr id="7" name="TextBox 6">
            <a:extLst>
              <a:ext uri="{FF2B5EF4-FFF2-40B4-BE49-F238E27FC236}">
                <a16:creationId xmlns:a16="http://schemas.microsoft.com/office/drawing/2014/main" id="{C849528C-EA82-42DA-9D42-3B2C150200F7}"/>
              </a:ext>
            </a:extLst>
          </p:cNvPr>
          <p:cNvSpPr txBox="1"/>
          <p:nvPr/>
        </p:nvSpPr>
        <p:spPr>
          <a:xfrm>
            <a:off x="7812360" y="4457715"/>
            <a:ext cx="428322" cy="230832"/>
          </a:xfrm>
          <a:prstGeom prst="rect">
            <a:avLst/>
          </a:prstGeom>
          <a:noFill/>
        </p:spPr>
        <p:txBody>
          <a:bodyPr wrap="none" rtlCol="0">
            <a:spAutoFit/>
          </a:bodyPr>
          <a:lstStyle/>
          <a:p>
            <a:r>
              <a:rPr lang="en-GB" sz="900" dirty="0">
                <a:solidFill>
                  <a:schemeClr val="tx1">
                    <a:lumMod val="50000"/>
                    <a:lumOff val="50000"/>
                  </a:schemeClr>
                </a:solidFill>
              </a:rPr>
              <a:t>ID17</a:t>
            </a:r>
          </a:p>
        </p:txBody>
      </p:sp>
      <p:sp>
        <p:nvSpPr>
          <p:cNvPr id="8" name="TextBox 7">
            <a:extLst>
              <a:ext uri="{FF2B5EF4-FFF2-40B4-BE49-F238E27FC236}">
                <a16:creationId xmlns:a16="http://schemas.microsoft.com/office/drawing/2014/main" id="{37E2C8D2-56A8-414F-83E2-B1D90819D5A8}"/>
              </a:ext>
            </a:extLst>
          </p:cNvPr>
          <p:cNvSpPr txBox="1"/>
          <p:nvPr/>
        </p:nvSpPr>
        <p:spPr>
          <a:xfrm>
            <a:off x="8546092" y="3695824"/>
            <a:ext cx="428322" cy="230832"/>
          </a:xfrm>
          <a:prstGeom prst="rect">
            <a:avLst/>
          </a:prstGeom>
          <a:noFill/>
        </p:spPr>
        <p:txBody>
          <a:bodyPr wrap="none" rtlCol="0">
            <a:spAutoFit/>
          </a:bodyPr>
          <a:lstStyle/>
          <a:p>
            <a:r>
              <a:rPr lang="en-GB" sz="900" dirty="0">
                <a:solidFill>
                  <a:schemeClr val="tx1">
                    <a:lumMod val="50000"/>
                    <a:lumOff val="50000"/>
                  </a:schemeClr>
                </a:solidFill>
              </a:rPr>
              <a:t>ID16</a:t>
            </a:r>
          </a:p>
        </p:txBody>
      </p:sp>
      <p:sp>
        <p:nvSpPr>
          <p:cNvPr id="9" name="TextBox 8">
            <a:extLst>
              <a:ext uri="{FF2B5EF4-FFF2-40B4-BE49-F238E27FC236}">
                <a16:creationId xmlns:a16="http://schemas.microsoft.com/office/drawing/2014/main" id="{A771D4D9-A79D-43DD-A95D-AF826E2F8D2C}"/>
              </a:ext>
            </a:extLst>
          </p:cNvPr>
          <p:cNvSpPr txBox="1"/>
          <p:nvPr/>
        </p:nvSpPr>
        <p:spPr>
          <a:xfrm>
            <a:off x="6444208" y="4169683"/>
            <a:ext cx="428322" cy="230832"/>
          </a:xfrm>
          <a:prstGeom prst="rect">
            <a:avLst/>
          </a:prstGeom>
          <a:noFill/>
        </p:spPr>
        <p:txBody>
          <a:bodyPr wrap="none" rtlCol="0">
            <a:spAutoFit/>
          </a:bodyPr>
          <a:lstStyle/>
          <a:p>
            <a:r>
              <a:rPr lang="en-GB" sz="900" dirty="0">
                <a:solidFill>
                  <a:schemeClr val="tx1">
                    <a:lumMod val="50000"/>
                    <a:lumOff val="50000"/>
                  </a:schemeClr>
                </a:solidFill>
              </a:rPr>
              <a:t>ID28</a:t>
            </a:r>
          </a:p>
        </p:txBody>
      </p:sp>
      <p:sp>
        <p:nvSpPr>
          <p:cNvPr id="10" name="TextBox 9">
            <a:extLst>
              <a:ext uri="{FF2B5EF4-FFF2-40B4-BE49-F238E27FC236}">
                <a16:creationId xmlns:a16="http://schemas.microsoft.com/office/drawing/2014/main" id="{D3FA1278-A38C-453F-937F-96053E677E8B}"/>
              </a:ext>
            </a:extLst>
          </p:cNvPr>
          <p:cNvSpPr txBox="1"/>
          <p:nvPr/>
        </p:nvSpPr>
        <p:spPr>
          <a:xfrm>
            <a:off x="6260030" y="2230456"/>
            <a:ext cx="428322" cy="230832"/>
          </a:xfrm>
          <a:prstGeom prst="rect">
            <a:avLst/>
          </a:prstGeom>
          <a:noFill/>
        </p:spPr>
        <p:txBody>
          <a:bodyPr wrap="none" rtlCol="0">
            <a:spAutoFit/>
          </a:bodyPr>
          <a:lstStyle/>
          <a:p>
            <a:r>
              <a:rPr lang="en-GB" sz="900" dirty="0">
                <a:solidFill>
                  <a:schemeClr val="tx1">
                    <a:lumMod val="50000"/>
                    <a:lumOff val="50000"/>
                  </a:schemeClr>
                </a:solidFill>
              </a:rPr>
              <a:t>ID10</a:t>
            </a:r>
          </a:p>
        </p:txBody>
      </p:sp>
      <p:sp>
        <p:nvSpPr>
          <p:cNvPr id="11" name="TextBox 10">
            <a:extLst>
              <a:ext uri="{FF2B5EF4-FFF2-40B4-BE49-F238E27FC236}">
                <a16:creationId xmlns:a16="http://schemas.microsoft.com/office/drawing/2014/main" id="{7F37279F-866C-4771-8019-048DA85C40AB}"/>
              </a:ext>
            </a:extLst>
          </p:cNvPr>
          <p:cNvSpPr txBox="1"/>
          <p:nvPr/>
        </p:nvSpPr>
        <p:spPr>
          <a:xfrm>
            <a:off x="6636848" y="2340760"/>
            <a:ext cx="428322" cy="369332"/>
          </a:xfrm>
          <a:prstGeom prst="rect">
            <a:avLst/>
          </a:prstGeom>
          <a:noFill/>
        </p:spPr>
        <p:txBody>
          <a:bodyPr wrap="none" rtlCol="0">
            <a:spAutoFit/>
          </a:bodyPr>
          <a:lstStyle/>
          <a:p>
            <a:r>
              <a:rPr lang="en-GB" sz="900" dirty="0">
                <a:solidFill>
                  <a:schemeClr val="tx1">
                    <a:lumMod val="50000"/>
                    <a:lumOff val="50000"/>
                  </a:schemeClr>
                </a:solidFill>
              </a:rPr>
              <a:t>ID15</a:t>
            </a:r>
          </a:p>
          <a:p>
            <a:r>
              <a:rPr lang="en-GB" sz="900" dirty="0">
                <a:solidFill>
                  <a:schemeClr val="tx1">
                    <a:lumMod val="50000"/>
                    <a:lumOff val="50000"/>
                  </a:schemeClr>
                </a:solidFill>
              </a:rPr>
              <a:t>ID21</a:t>
            </a:r>
          </a:p>
        </p:txBody>
      </p:sp>
      <p:graphicFrame>
        <p:nvGraphicFramePr>
          <p:cNvPr id="12" name="Table 11">
            <a:extLst>
              <a:ext uri="{FF2B5EF4-FFF2-40B4-BE49-F238E27FC236}">
                <a16:creationId xmlns:a16="http://schemas.microsoft.com/office/drawing/2014/main" id="{28EDD499-FE49-415D-89DD-386A46EF5B00}"/>
              </a:ext>
            </a:extLst>
          </p:cNvPr>
          <p:cNvGraphicFramePr>
            <a:graphicFrameLocks noGrp="1"/>
          </p:cNvGraphicFramePr>
          <p:nvPr>
            <p:extLst>
              <p:ext uri="{D42A27DB-BD31-4B8C-83A1-F6EECF244321}">
                <p14:modId xmlns:p14="http://schemas.microsoft.com/office/powerpoint/2010/main" val="2505702746"/>
              </p:ext>
            </p:extLst>
          </p:nvPr>
        </p:nvGraphicFramePr>
        <p:xfrm>
          <a:off x="2634104" y="5245290"/>
          <a:ext cx="3840087" cy="828040"/>
        </p:xfrm>
        <a:graphic>
          <a:graphicData uri="http://schemas.openxmlformats.org/drawingml/2006/table">
            <a:tbl>
              <a:tblPr firstRow="1" bandRow="1">
                <a:tableStyleId>{5C22544A-7EE6-4342-B048-85BDC9FD1C3A}</a:tableStyleId>
              </a:tblPr>
              <a:tblGrid>
                <a:gridCol w="1280029">
                  <a:extLst>
                    <a:ext uri="{9D8B030D-6E8A-4147-A177-3AD203B41FA5}">
                      <a16:colId xmlns:a16="http://schemas.microsoft.com/office/drawing/2014/main" val="4226197429"/>
                    </a:ext>
                  </a:extLst>
                </a:gridCol>
                <a:gridCol w="1280029">
                  <a:extLst>
                    <a:ext uri="{9D8B030D-6E8A-4147-A177-3AD203B41FA5}">
                      <a16:colId xmlns:a16="http://schemas.microsoft.com/office/drawing/2014/main" val="3796722865"/>
                    </a:ext>
                  </a:extLst>
                </a:gridCol>
                <a:gridCol w="1280029">
                  <a:extLst>
                    <a:ext uri="{9D8B030D-6E8A-4147-A177-3AD203B41FA5}">
                      <a16:colId xmlns:a16="http://schemas.microsoft.com/office/drawing/2014/main" val="448701806"/>
                    </a:ext>
                  </a:extLst>
                </a:gridCol>
              </a:tblGrid>
              <a:tr h="370840">
                <a:tc>
                  <a:txBody>
                    <a:bodyPr/>
                    <a:lstStyle/>
                    <a:p>
                      <a:pPr algn="ctr"/>
                      <a:r>
                        <a:rPr lang="en-GB" sz="1200" dirty="0"/>
                        <a:t>RMS</a:t>
                      </a:r>
                      <a:r>
                        <a:rPr lang="en-GB" sz="1200" baseline="0" dirty="0"/>
                        <a:t> R </a:t>
                      </a:r>
                    </a:p>
                    <a:p>
                      <a:pPr algn="ctr"/>
                      <a:r>
                        <a:rPr lang="en-GB" sz="1200" baseline="0" dirty="0"/>
                        <a:t>[mm]</a:t>
                      </a:r>
                      <a:endParaRPr lang="en-GB" sz="1200" dirty="0"/>
                    </a:p>
                  </a:txBody>
                  <a:tcPr anchor="ctr"/>
                </a:tc>
                <a:tc>
                  <a:txBody>
                    <a:bodyPr/>
                    <a:lstStyle/>
                    <a:p>
                      <a:pPr algn="ctr"/>
                      <a:r>
                        <a:rPr lang="en-GB" sz="1200" dirty="0"/>
                        <a:t>RMS </a:t>
                      </a:r>
                      <a:r>
                        <a:rPr lang="en-GB" sz="1200" baseline="0" dirty="0"/>
                        <a:t>Z </a:t>
                      </a:r>
                    </a:p>
                    <a:p>
                      <a:pPr algn="ctr"/>
                      <a:r>
                        <a:rPr lang="en-GB" sz="1200" baseline="0" dirty="0"/>
                        <a:t>[mm]</a:t>
                      </a:r>
                      <a:endParaRPr lang="en-GB" sz="1200" dirty="0"/>
                    </a:p>
                  </a:txBody>
                  <a:tcPr anchor="ctr"/>
                </a:tc>
                <a:tc>
                  <a:txBody>
                    <a:bodyPr/>
                    <a:lstStyle/>
                    <a:p>
                      <a:pPr algn="ctr"/>
                      <a:r>
                        <a:rPr lang="en-GB" sz="1200" dirty="0"/>
                        <a:t>RMS Direction [</a:t>
                      </a:r>
                      <a:r>
                        <a:rPr lang="en-GB" sz="1200" dirty="0" err="1"/>
                        <a:t>urad</a:t>
                      </a:r>
                      <a:r>
                        <a:rPr lang="en-GB" sz="1200" dirty="0"/>
                        <a:t>]</a:t>
                      </a:r>
                    </a:p>
                  </a:txBody>
                  <a:tcPr anchor="ctr"/>
                </a:tc>
                <a:extLst>
                  <a:ext uri="{0D108BD9-81ED-4DB2-BD59-A6C34878D82A}">
                    <a16:rowId xmlns:a16="http://schemas.microsoft.com/office/drawing/2014/main" val="2776841522"/>
                  </a:ext>
                </a:extLst>
              </a:tr>
              <a:tr h="370840">
                <a:tc>
                  <a:txBody>
                    <a:bodyPr/>
                    <a:lstStyle/>
                    <a:p>
                      <a:pPr algn="ctr"/>
                      <a:r>
                        <a:rPr lang="en-GB" sz="1200" dirty="0"/>
                        <a:t>0.32</a:t>
                      </a:r>
                    </a:p>
                  </a:txBody>
                  <a:tcPr anchor="ctr"/>
                </a:tc>
                <a:tc>
                  <a:txBody>
                    <a:bodyPr/>
                    <a:lstStyle/>
                    <a:p>
                      <a:pPr algn="ctr"/>
                      <a:r>
                        <a:rPr lang="en-GB" sz="1200" dirty="0"/>
                        <a:t>0.22</a:t>
                      </a:r>
                    </a:p>
                  </a:txBody>
                  <a:tcPr anchor="ctr"/>
                </a:tc>
                <a:tc>
                  <a:txBody>
                    <a:bodyPr/>
                    <a:lstStyle/>
                    <a:p>
                      <a:pPr algn="ctr"/>
                      <a:r>
                        <a:rPr lang="en-GB" sz="1200" dirty="0"/>
                        <a:t>8</a:t>
                      </a:r>
                    </a:p>
                  </a:txBody>
                  <a:tcPr anchor="ctr"/>
                </a:tc>
                <a:extLst>
                  <a:ext uri="{0D108BD9-81ED-4DB2-BD59-A6C34878D82A}">
                    <a16:rowId xmlns:a16="http://schemas.microsoft.com/office/drawing/2014/main" val="3343228840"/>
                  </a:ext>
                </a:extLst>
              </a:tr>
            </a:tbl>
          </a:graphicData>
        </a:graphic>
      </p:graphicFrame>
      <p:sp>
        <p:nvSpPr>
          <p:cNvPr id="13" name="TextBox 12">
            <a:extLst>
              <a:ext uri="{FF2B5EF4-FFF2-40B4-BE49-F238E27FC236}">
                <a16:creationId xmlns:a16="http://schemas.microsoft.com/office/drawing/2014/main" id="{EBF0E987-42B8-4A35-9AAF-86F554519514}"/>
              </a:ext>
            </a:extLst>
          </p:cNvPr>
          <p:cNvSpPr txBox="1"/>
          <p:nvPr/>
        </p:nvSpPr>
        <p:spPr>
          <a:xfrm>
            <a:off x="107504" y="1400542"/>
            <a:ext cx="8258992" cy="338554"/>
          </a:xfrm>
          <a:prstGeom prst="rect">
            <a:avLst/>
          </a:prstGeom>
          <a:noFill/>
        </p:spPr>
        <p:txBody>
          <a:bodyPr wrap="none" rtlCol="0">
            <a:spAutoFit/>
          </a:bodyPr>
          <a:lstStyle/>
          <a:p>
            <a:r>
              <a:rPr lang="en-US" sz="1600" dirty="0">
                <a:solidFill>
                  <a:schemeClr val="accent6"/>
                </a:solidFill>
              </a:rPr>
              <a:t>Recall the second major constraint – put the machine back where the old machine was…</a:t>
            </a:r>
            <a:endParaRPr lang="en-GB" sz="1600" dirty="0">
              <a:solidFill>
                <a:schemeClr val="accent6"/>
              </a:solidFill>
            </a:endParaRPr>
          </a:p>
        </p:txBody>
      </p:sp>
    </p:spTree>
    <p:extLst>
      <p:ext uri="{BB962C8B-B14F-4D97-AF65-F5344CB8AC3E}">
        <p14:creationId xmlns:p14="http://schemas.microsoft.com/office/powerpoint/2010/main" val="11265419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CA2920-5C97-4F65-82DC-E3787FC5079A}"/>
              </a:ext>
            </a:extLst>
          </p:cNvPr>
          <p:cNvSpPr>
            <a:spLocks noGrp="1"/>
          </p:cNvSpPr>
          <p:nvPr>
            <p:ph type="title"/>
          </p:nvPr>
        </p:nvSpPr>
        <p:spPr/>
        <p:txBody>
          <a:bodyPr/>
          <a:lstStyle/>
          <a:p>
            <a:r>
              <a:rPr lang="en-US" dirty="0"/>
              <a:t>EBS Alignment Constraints</a:t>
            </a:r>
            <a:endParaRPr lang="en-GB" dirty="0"/>
          </a:p>
        </p:txBody>
      </p:sp>
      <p:sp>
        <p:nvSpPr>
          <p:cNvPr id="3" name="Footer Placeholder 2">
            <a:extLst>
              <a:ext uri="{FF2B5EF4-FFF2-40B4-BE49-F238E27FC236}">
                <a16:creationId xmlns:a16="http://schemas.microsoft.com/office/drawing/2014/main" id="{C153361A-A137-4A28-8FFF-A8F38139DB4A}"/>
              </a:ext>
            </a:extLst>
          </p:cNvPr>
          <p:cNvSpPr>
            <a:spLocks noGrp="1"/>
          </p:cNvSpPr>
          <p:nvPr>
            <p:ph type="ftr" sz="quarter" idx="12"/>
          </p:nvPr>
        </p:nvSpPr>
        <p:spPr/>
        <p:txBody>
          <a:bodyPr/>
          <a:lstStyle/>
          <a:p>
            <a:r>
              <a:rPr lang="en-US"/>
              <a:t>Alignment for the ESRF Extremely Brilliant Source, IWAA2022</a:t>
            </a:r>
            <a:endParaRPr lang="en-GB" dirty="0"/>
          </a:p>
        </p:txBody>
      </p:sp>
      <p:graphicFrame>
        <p:nvGraphicFramePr>
          <p:cNvPr id="4" name="Table 3">
            <a:extLst>
              <a:ext uri="{FF2B5EF4-FFF2-40B4-BE49-F238E27FC236}">
                <a16:creationId xmlns:a16="http://schemas.microsoft.com/office/drawing/2014/main" id="{F1721E15-A426-4704-9660-414CD9D65ADA}"/>
              </a:ext>
            </a:extLst>
          </p:cNvPr>
          <p:cNvGraphicFramePr>
            <a:graphicFrameLocks noGrp="1"/>
          </p:cNvGraphicFramePr>
          <p:nvPr>
            <p:extLst>
              <p:ext uri="{D42A27DB-BD31-4B8C-83A1-F6EECF244321}">
                <p14:modId xmlns:p14="http://schemas.microsoft.com/office/powerpoint/2010/main" val="1267822999"/>
              </p:ext>
            </p:extLst>
          </p:nvPr>
        </p:nvGraphicFramePr>
        <p:xfrm>
          <a:off x="727200" y="1975518"/>
          <a:ext cx="4896000" cy="2353160"/>
        </p:xfrm>
        <a:graphic>
          <a:graphicData uri="http://schemas.openxmlformats.org/drawingml/2006/table">
            <a:tbl>
              <a:tblPr firstRow="1" firstCol="1" bandRow="1">
                <a:tableStyleId>{5C22544A-7EE6-4342-B048-85BDC9FD1C3A}</a:tableStyleId>
              </a:tblPr>
              <a:tblGrid>
                <a:gridCol w="2726873">
                  <a:extLst>
                    <a:ext uri="{9D8B030D-6E8A-4147-A177-3AD203B41FA5}">
                      <a16:colId xmlns:a16="http://schemas.microsoft.com/office/drawing/2014/main" val="20000"/>
                    </a:ext>
                  </a:extLst>
                </a:gridCol>
                <a:gridCol w="756815">
                  <a:extLst>
                    <a:ext uri="{9D8B030D-6E8A-4147-A177-3AD203B41FA5}">
                      <a16:colId xmlns:a16="http://schemas.microsoft.com/office/drawing/2014/main" val="724274430"/>
                    </a:ext>
                  </a:extLst>
                </a:gridCol>
                <a:gridCol w="672713">
                  <a:extLst>
                    <a:ext uri="{9D8B030D-6E8A-4147-A177-3AD203B41FA5}">
                      <a16:colId xmlns:a16="http://schemas.microsoft.com/office/drawing/2014/main" val="20001"/>
                    </a:ext>
                  </a:extLst>
                </a:gridCol>
                <a:gridCol w="739599">
                  <a:extLst>
                    <a:ext uri="{9D8B030D-6E8A-4147-A177-3AD203B41FA5}">
                      <a16:colId xmlns:a16="http://schemas.microsoft.com/office/drawing/2014/main" val="20002"/>
                    </a:ext>
                  </a:extLst>
                </a:gridCol>
              </a:tblGrid>
              <a:tr h="494922">
                <a:tc>
                  <a:txBody>
                    <a:bodyPr/>
                    <a:lstStyle/>
                    <a:p>
                      <a:pPr>
                        <a:spcAft>
                          <a:spcPts val="600"/>
                        </a:spcAft>
                      </a:pPr>
                      <a:r>
                        <a:rPr lang="en-US" sz="1200" dirty="0">
                          <a:effectLst/>
                        </a:rPr>
                        <a:t>Machine</a:t>
                      </a:r>
                      <a:endParaRPr lang="en-GB"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80089" marR="80089" marT="0" marB="0" anchor="ctr"/>
                </a:tc>
                <a:tc>
                  <a:txBody>
                    <a:bodyPr/>
                    <a:lstStyle/>
                    <a:p>
                      <a:pPr algn="ctr">
                        <a:spcAft>
                          <a:spcPts val="0"/>
                        </a:spcAft>
                      </a:pPr>
                      <a:r>
                        <a:rPr lang="en-US" sz="1400" b="1" dirty="0">
                          <a:effectLst/>
                          <a:latin typeface="Calibri" panose="020F0502020204030204" pitchFamily="34" charset="0"/>
                          <a:ea typeface="Times New Roman" panose="02020603050405020304" pitchFamily="18" charset="0"/>
                          <a:cs typeface="Times New Roman" panose="02020603050405020304" pitchFamily="18" charset="0"/>
                        </a:rPr>
                        <a:t>U(L)</a:t>
                      </a:r>
                    </a:p>
                    <a:p>
                      <a:pPr algn="ctr">
                        <a:spcAft>
                          <a:spcPts val="0"/>
                        </a:spcAft>
                      </a:pPr>
                      <a:r>
                        <a:rPr lang="el-GR" sz="1400" b="1" dirty="0">
                          <a:effectLst/>
                          <a:latin typeface="Calibri" panose="020F0502020204030204" pitchFamily="34" charset="0"/>
                          <a:ea typeface="Times New Roman" panose="02020603050405020304" pitchFamily="18" charset="0"/>
                          <a:cs typeface="Times New Roman" panose="02020603050405020304" pitchFamily="18" charset="0"/>
                        </a:rPr>
                        <a:t>[μ</a:t>
                      </a:r>
                      <a:r>
                        <a:rPr lang="en-GB" sz="1400" b="1" dirty="0">
                          <a:effectLst/>
                          <a:latin typeface="Calibri" panose="020F0502020204030204" pitchFamily="34" charset="0"/>
                          <a:ea typeface="Times New Roman" panose="02020603050405020304" pitchFamily="18" charset="0"/>
                          <a:cs typeface="Times New Roman" panose="02020603050405020304" pitchFamily="18" charset="0"/>
                        </a:rPr>
                        <a:t>m]</a:t>
                      </a:r>
                    </a:p>
                  </a:txBody>
                  <a:tcPr marL="80089" marR="80089" marT="0" marB="0" anchor="ctr"/>
                </a:tc>
                <a:tc>
                  <a:txBody>
                    <a:bodyPr/>
                    <a:lstStyle/>
                    <a:p>
                      <a:pPr algn="ctr">
                        <a:spcAft>
                          <a:spcPts val="0"/>
                        </a:spcAft>
                      </a:pPr>
                      <a:r>
                        <a:rPr lang="en-US" sz="1400" b="1" dirty="0">
                          <a:effectLst/>
                          <a:latin typeface="Calibri" panose="020F0502020204030204" pitchFamily="34" charset="0"/>
                          <a:ea typeface="Times New Roman" panose="02020603050405020304" pitchFamily="18" charset="0"/>
                          <a:cs typeface="Times New Roman" panose="02020603050405020304" pitchFamily="18" charset="0"/>
                        </a:rPr>
                        <a:t>U(R)</a:t>
                      </a:r>
                    </a:p>
                    <a:p>
                      <a:pPr algn="ctr">
                        <a:spcAft>
                          <a:spcPts val="0"/>
                        </a:spcAft>
                      </a:pPr>
                      <a:r>
                        <a:rPr lang="el-GR" sz="1400" b="1" dirty="0">
                          <a:effectLst/>
                          <a:latin typeface="Calibri" panose="020F0502020204030204" pitchFamily="34" charset="0"/>
                          <a:ea typeface="Times New Roman" panose="02020603050405020304" pitchFamily="18" charset="0"/>
                          <a:cs typeface="Times New Roman" panose="02020603050405020304" pitchFamily="18" charset="0"/>
                        </a:rPr>
                        <a:t>[μ</a:t>
                      </a:r>
                      <a:r>
                        <a:rPr lang="en-GB" sz="1400" b="1" dirty="0">
                          <a:effectLst/>
                          <a:latin typeface="Calibri" panose="020F0502020204030204" pitchFamily="34" charset="0"/>
                          <a:ea typeface="Times New Roman" panose="02020603050405020304" pitchFamily="18" charset="0"/>
                          <a:cs typeface="Times New Roman" panose="02020603050405020304" pitchFamily="18" charset="0"/>
                        </a:rPr>
                        <a:t>m]</a:t>
                      </a:r>
                    </a:p>
                  </a:txBody>
                  <a:tcPr marL="80089" marR="80089" marT="0" marB="0" anchor="ctr"/>
                </a:tc>
                <a:tc>
                  <a:txBody>
                    <a:bodyPr/>
                    <a:lstStyle/>
                    <a:p>
                      <a:pPr algn="ctr">
                        <a:spcAft>
                          <a:spcPts val="0"/>
                        </a:spcAft>
                      </a:pPr>
                      <a:r>
                        <a:rPr lang="en-US" sz="1400" b="1" dirty="0">
                          <a:effectLst/>
                          <a:latin typeface="Calibri" panose="020F0502020204030204" pitchFamily="34" charset="0"/>
                          <a:ea typeface="Times New Roman" panose="02020603050405020304" pitchFamily="18" charset="0"/>
                          <a:cs typeface="Times New Roman" panose="02020603050405020304" pitchFamily="18" charset="0"/>
                        </a:rPr>
                        <a:t>U(Z)</a:t>
                      </a:r>
                    </a:p>
                    <a:p>
                      <a:pPr algn="ctr">
                        <a:spcAft>
                          <a:spcPts val="0"/>
                        </a:spcAft>
                      </a:pPr>
                      <a:r>
                        <a:rPr lang="el-GR" sz="1400" b="1" dirty="0">
                          <a:effectLst/>
                          <a:latin typeface="Calibri" panose="020F0502020204030204" pitchFamily="34" charset="0"/>
                          <a:ea typeface="Times New Roman" panose="02020603050405020304" pitchFamily="18" charset="0"/>
                          <a:cs typeface="Times New Roman" panose="02020603050405020304" pitchFamily="18" charset="0"/>
                        </a:rPr>
                        <a:t>[μ</a:t>
                      </a:r>
                      <a:r>
                        <a:rPr lang="en-GB" sz="1400" b="1" dirty="0">
                          <a:effectLst/>
                          <a:latin typeface="Calibri" panose="020F0502020204030204" pitchFamily="34" charset="0"/>
                          <a:ea typeface="Times New Roman" panose="02020603050405020304" pitchFamily="18" charset="0"/>
                          <a:cs typeface="Times New Roman" panose="02020603050405020304" pitchFamily="18" charset="0"/>
                        </a:rPr>
                        <a:t>m]</a:t>
                      </a:r>
                    </a:p>
                  </a:txBody>
                  <a:tcPr marL="80089" marR="80089" marT="0" marB="0" anchor="ctr"/>
                </a:tc>
                <a:extLst>
                  <a:ext uri="{0D108BD9-81ED-4DB2-BD59-A6C34878D82A}">
                    <a16:rowId xmlns:a16="http://schemas.microsoft.com/office/drawing/2014/main" val="10000"/>
                  </a:ext>
                </a:extLst>
              </a:tr>
              <a:tr h="345977">
                <a:tc>
                  <a:txBody>
                    <a:bodyPr/>
                    <a:lstStyle/>
                    <a:p>
                      <a:pPr algn="l">
                        <a:spcAft>
                          <a:spcPts val="0"/>
                        </a:spcAft>
                      </a:pPr>
                      <a:r>
                        <a:rPr lang="en-GB" sz="1200" b="0" dirty="0">
                          <a:effectLst/>
                        </a:rPr>
                        <a:t>Long. Varying field dipoles</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tc>
                  <a:txBody>
                    <a:bodyPr/>
                    <a:lstStyle/>
                    <a:p>
                      <a:pPr algn="ctr">
                        <a:spcAft>
                          <a:spcPts val="0"/>
                        </a:spcAft>
                      </a:pPr>
                      <a:r>
                        <a:rPr lang="en-GB" sz="1200" dirty="0">
                          <a:effectLst/>
                        </a:rPr>
                        <a:t>1000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tc>
                  <a:txBody>
                    <a:bodyPr/>
                    <a:lstStyle/>
                    <a:p>
                      <a:pPr algn="ctr">
                        <a:spcAft>
                          <a:spcPts val="0"/>
                        </a:spcAft>
                      </a:pPr>
                      <a:r>
                        <a:rPr lang="en-GB" sz="1200" dirty="0">
                          <a:effectLst/>
                        </a:rPr>
                        <a:t>&gt;100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tc>
                  <a:txBody>
                    <a:bodyPr/>
                    <a:lstStyle/>
                    <a:p>
                      <a:pPr algn="ctr">
                        <a:spcAft>
                          <a:spcPts val="0"/>
                        </a:spcAft>
                      </a:pPr>
                      <a:r>
                        <a:rPr lang="en-GB" sz="1200" dirty="0">
                          <a:effectLst/>
                        </a:rPr>
                        <a:t>&gt;100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extLst>
                  <a:ext uri="{0D108BD9-81ED-4DB2-BD59-A6C34878D82A}">
                    <a16:rowId xmlns:a16="http://schemas.microsoft.com/office/drawing/2014/main" val="10001"/>
                  </a:ext>
                </a:extLst>
              </a:tr>
              <a:tr h="604902">
                <a:tc>
                  <a:txBody>
                    <a:bodyPr/>
                    <a:lstStyle/>
                    <a:p>
                      <a:pPr algn="l">
                        <a:spcAft>
                          <a:spcPts val="0"/>
                        </a:spcAft>
                      </a:pPr>
                      <a:r>
                        <a:rPr lang="en-GB" sz="1200" b="0" dirty="0">
                          <a:effectLst/>
                        </a:rPr>
                        <a:t>High gradient quadrupoles, Combined function dipoles</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tc>
                  <a:txBody>
                    <a:bodyPr/>
                    <a:lstStyle/>
                    <a:p>
                      <a:pPr algn="ctr">
                        <a:spcAft>
                          <a:spcPts val="0"/>
                        </a:spcAft>
                      </a:pPr>
                      <a:r>
                        <a:rPr lang="en-GB" sz="1200" dirty="0">
                          <a:effectLst/>
                        </a:rPr>
                        <a:t>500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tc>
                  <a:txBody>
                    <a:bodyPr/>
                    <a:lstStyle/>
                    <a:p>
                      <a:pPr algn="ctr">
                        <a:spcAft>
                          <a:spcPts val="0"/>
                        </a:spcAft>
                      </a:pPr>
                      <a:r>
                        <a:rPr lang="en-GB" sz="1200" dirty="0">
                          <a:effectLst/>
                        </a:rPr>
                        <a:t>60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tc>
                  <a:txBody>
                    <a:bodyPr/>
                    <a:lstStyle/>
                    <a:p>
                      <a:pPr algn="ctr">
                        <a:spcAft>
                          <a:spcPts val="0"/>
                        </a:spcAft>
                      </a:pPr>
                      <a:r>
                        <a:rPr lang="en-GB" sz="1200" dirty="0">
                          <a:effectLst/>
                        </a:rPr>
                        <a:t>60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extLst>
                  <a:ext uri="{0D108BD9-81ED-4DB2-BD59-A6C34878D82A}">
                    <a16:rowId xmlns:a16="http://schemas.microsoft.com/office/drawing/2014/main" val="10002"/>
                  </a:ext>
                </a:extLst>
              </a:tr>
              <a:tr h="302453">
                <a:tc>
                  <a:txBody>
                    <a:bodyPr/>
                    <a:lstStyle/>
                    <a:p>
                      <a:pPr algn="l">
                        <a:spcAft>
                          <a:spcPts val="0"/>
                        </a:spcAft>
                      </a:pPr>
                      <a:r>
                        <a:rPr lang="en-GB" sz="1200" b="0" dirty="0">
                          <a:effectLst/>
                        </a:rPr>
                        <a:t>Medium gradient quads</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tc>
                  <a:txBody>
                    <a:bodyPr/>
                    <a:lstStyle/>
                    <a:p>
                      <a:pPr algn="ctr">
                        <a:spcAft>
                          <a:spcPts val="0"/>
                        </a:spcAft>
                      </a:pPr>
                      <a:r>
                        <a:rPr lang="en-GB" sz="1200" dirty="0">
                          <a:effectLst/>
                        </a:rPr>
                        <a:t>500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tc>
                  <a:txBody>
                    <a:bodyPr/>
                    <a:lstStyle/>
                    <a:p>
                      <a:pPr algn="ctr">
                        <a:spcAft>
                          <a:spcPts val="0"/>
                        </a:spcAft>
                      </a:pPr>
                      <a:r>
                        <a:rPr lang="en-GB" sz="1200" dirty="0">
                          <a:effectLst/>
                        </a:rPr>
                        <a:t>100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tc>
                  <a:txBody>
                    <a:bodyPr/>
                    <a:lstStyle/>
                    <a:p>
                      <a:pPr algn="ctr">
                        <a:spcAft>
                          <a:spcPts val="0"/>
                        </a:spcAft>
                      </a:pPr>
                      <a:r>
                        <a:rPr lang="en-GB" sz="1200" dirty="0">
                          <a:effectLst/>
                        </a:rPr>
                        <a:t>85</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extLst>
                  <a:ext uri="{0D108BD9-81ED-4DB2-BD59-A6C34878D82A}">
                    <a16:rowId xmlns:a16="http://schemas.microsoft.com/office/drawing/2014/main" val="10003"/>
                  </a:ext>
                </a:extLst>
              </a:tr>
              <a:tr h="302453">
                <a:tc>
                  <a:txBody>
                    <a:bodyPr/>
                    <a:lstStyle/>
                    <a:p>
                      <a:pPr algn="l">
                        <a:spcAft>
                          <a:spcPts val="0"/>
                        </a:spcAft>
                      </a:pPr>
                      <a:r>
                        <a:rPr lang="en-GB" sz="1200" b="0" dirty="0">
                          <a:effectLst/>
                        </a:rPr>
                        <a:t>Sextupoles</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tc>
                  <a:txBody>
                    <a:bodyPr/>
                    <a:lstStyle/>
                    <a:p>
                      <a:pPr algn="ctr">
                        <a:spcAft>
                          <a:spcPts val="0"/>
                        </a:spcAft>
                      </a:pPr>
                      <a:r>
                        <a:rPr lang="en-GB" sz="1200" dirty="0">
                          <a:effectLst/>
                        </a:rPr>
                        <a:t>500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tc>
                  <a:txBody>
                    <a:bodyPr/>
                    <a:lstStyle/>
                    <a:p>
                      <a:pPr algn="ctr">
                        <a:spcAft>
                          <a:spcPts val="0"/>
                        </a:spcAft>
                      </a:pPr>
                      <a:r>
                        <a:rPr lang="en-GB" sz="1200" dirty="0">
                          <a:effectLst/>
                        </a:rPr>
                        <a:t>70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tc>
                  <a:txBody>
                    <a:bodyPr/>
                    <a:lstStyle/>
                    <a:p>
                      <a:pPr algn="ctr">
                        <a:spcAft>
                          <a:spcPts val="0"/>
                        </a:spcAft>
                      </a:pPr>
                      <a:r>
                        <a:rPr lang="en-GB" sz="1200" dirty="0">
                          <a:effectLst/>
                        </a:rPr>
                        <a:t>50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extLst>
                  <a:ext uri="{0D108BD9-81ED-4DB2-BD59-A6C34878D82A}">
                    <a16:rowId xmlns:a16="http://schemas.microsoft.com/office/drawing/2014/main" val="10004"/>
                  </a:ext>
                </a:extLst>
              </a:tr>
              <a:tr h="302453">
                <a:tc>
                  <a:txBody>
                    <a:bodyPr/>
                    <a:lstStyle/>
                    <a:p>
                      <a:pPr algn="l">
                        <a:spcAft>
                          <a:spcPts val="0"/>
                        </a:spcAft>
                      </a:pPr>
                      <a:r>
                        <a:rPr lang="en-GB" sz="1200" b="0" dirty="0">
                          <a:effectLst/>
                        </a:rPr>
                        <a:t>Octupoles</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tc>
                  <a:txBody>
                    <a:bodyPr/>
                    <a:lstStyle/>
                    <a:p>
                      <a:pPr algn="ctr">
                        <a:spcAft>
                          <a:spcPts val="0"/>
                        </a:spcAft>
                      </a:pPr>
                      <a:r>
                        <a:rPr lang="en-GB" sz="1200" dirty="0">
                          <a:effectLst/>
                        </a:rPr>
                        <a:t>500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tc>
                  <a:txBody>
                    <a:bodyPr/>
                    <a:lstStyle/>
                    <a:p>
                      <a:pPr algn="ctr">
                        <a:spcAft>
                          <a:spcPts val="0"/>
                        </a:spcAft>
                      </a:pPr>
                      <a:r>
                        <a:rPr lang="en-GB" sz="1200" dirty="0">
                          <a:effectLst/>
                        </a:rPr>
                        <a:t>100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tc>
                  <a:txBody>
                    <a:bodyPr/>
                    <a:lstStyle/>
                    <a:p>
                      <a:pPr algn="ctr">
                        <a:spcAft>
                          <a:spcPts val="0"/>
                        </a:spcAft>
                      </a:pPr>
                      <a:r>
                        <a:rPr lang="en-GB" sz="1200" dirty="0">
                          <a:effectLst/>
                        </a:rPr>
                        <a:t>100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0089" marR="80089" marT="0" marB="0" anchor="ctr"/>
                </a:tc>
                <a:extLst>
                  <a:ext uri="{0D108BD9-81ED-4DB2-BD59-A6C34878D82A}">
                    <a16:rowId xmlns:a16="http://schemas.microsoft.com/office/drawing/2014/main" val="10005"/>
                  </a:ext>
                </a:extLst>
              </a:tr>
            </a:tbl>
          </a:graphicData>
        </a:graphic>
      </p:graphicFrame>
      <p:sp>
        <p:nvSpPr>
          <p:cNvPr id="6" name="TextBox 5">
            <a:extLst>
              <a:ext uri="{FF2B5EF4-FFF2-40B4-BE49-F238E27FC236}">
                <a16:creationId xmlns:a16="http://schemas.microsoft.com/office/drawing/2014/main" id="{360258AC-611C-40D2-96E3-E052C8CC9045}"/>
              </a:ext>
            </a:extLst>
          </p:cNvPr>
          <p:cNvSpPr txBox="1"/>
          <p:nvPr/>
        </p:nvSpPr>
        <p:spPr>
          <a:xfrm>
            <a:off x="5220072" y="4389812"/>
            <a:ext cx="2749471" cy="307777"/>
          </a:xfrm>
          <a:prstGeom prst="rect">
            <a:avLst/>
          </a:prstGeom>
          <a:noFill/>
        </p:spPr>
        <p:txBody>
          <a:bodyPr wrap="none" rtlCol="0">
            <a:spAutoFit/>
          </a:bodyPr>
          <a:lstStyle/>
          <a:p>
            <a:r>
              <a:rPr lang="en-US" sz="1400" i="1" dirty="0">
                <a:solidFill>
                  <a:schemeClr val="accent6"/>
                </a:solidFill>
              </a:rPr>
              <a:t>Maximum permissible error 2.5</a:t>
            </a:r>
            <a:r>
              <a:rPr lang="el-GR" sz="1400" i="1" dirty="0">
                <a:solidFill>
                  <a:schemeClr val="accent6"/>
                </a:solidFill>
              </a:rPr>
              <a:t>σ</a:t>
            </a:r>
            <a:endParaRPr lang="en-US" sz="1400" i="1" dirty="0">
              <a:solidFill>
                <a:schemeClr val="accent6"/>
              </a:solidFill>
            </a:endParaRPr>
          </a:p>
        </p:txBody>
      </p:sp>
      <p:sp>
        <p:nvSpPr>
          <p:cNvPr id="7" name="TextBox 6">
            <a:extLst>
              <a:ext uri="{FF2B5EF4-FFF2-40B4-BE49-F238E27FC236}">
                <a16:creationId xmlns:a16="http://schemas.microsoft.com/office/drawing/2014/main" id="{198604C0-91C5-4C5F-8CEC-2A2941F9841B}"/>
              </a:ext>
            </a:extLst>
          </p:cNvPr>
          <p:cNvSpPr txBox="1"/>
          <p:nvPr/>
        </p:nvSpPr>
        <p:spPr>
          <a:xfrm>
            <a:off x="409941" y="1071205"/>
            <a:ext cx="4429418" cy="369332"/>
          </a:xfrm>
          <a:prstGeom prst="rect">
            <a:avLst/>
          </a:prstGeom>
          <a:noFill/>
        </p:spPr>
        <p:txBody>
          <a:bodyPr wrap="none" rtlCol="0">
            <a:spAutoFit/>
          </a:bodyPr>
          <a:lstStyle/>
          <a:p>
            <a:r>
              <a:rPr lang="en-US" dirty="0">
                <a:solidFill>
                  <a:schemeClr val="accent6"/>
                </a:solidFill>
              </a:rPr>
              <a:t>There were </a:t>
            </a:r>
            <a:r>
              <a:rPr lang="en-US" b="1" dirty="0">
                <a:solidFill>
                  <a:schemeClr val="accent6"/>
                </a:solidFill>
              </a:rPr>
              <a:t>two key constraints </a:t>
            </a:r>
            <a:r>
              <a:rPr lang="en-US" dirty="0">
                <a:solidFill>
                  <a:schemeClr val="accent6"/>
                </a:solidFill>
              </a:rPr>
              <a:t>for EBS</a:t>
            </a:r>
          </a:p>
        </p:txBody>
      </p:sp>
      <p:sp>
        <p:nvSpPr>
          <p:cNvPr id="8" name="TextBox 7">
            <a:extLst>
              <a:ext uri="{FF2B5EF4-FFF2-40B4-BE49-F238E27FC236}">
                <a16:creationId xmlns:a16="http://schemas.microsoft.com/office/drawing/2014/main" id="{444F5B26-978F-48E9-A121-0DD4278A681C}"/>
              </a:ext>
            </a:extLst>
          </p:cNvPr>
          <p:cNvSpPr txBox="1"/>
          <p:nvPr/>
        </p:nvSpPr>
        <p:spPr>
          <a:xfrm>
            <a:off x="608543" y="1529215"/>
            <a:ext cx="6058069" cy="369332"/>
          </a:xfrm>
          <a:prstGeom prst="rect">
            <a:avLst/>
          </a:prstGeom>
          <a:noFill/>
        </p:spPr>
        <p:txBody>
          <a:bodyPr wrap="none" rtlCol="0">
            <a:spAutoFit/>
          </a:bodyPr>
          <a:lstStyle/>
          <a:p>
            <a:r>
              <a:rPr lang="en-US" b="1" dirty="0">
                <a:solidFill>
                  <a:schemeClr val="accent6"/>
                </a:solidFill>
              </a:rPr>
              <a:t>first</a:t>
            </a:r>
            <a:r>
              <a:rPr lang="en-US" dirty="0">
                <a:solidFill>
                  <a:schemeClr val="accent6"/>
                </a:solidFill>
              </a:rPr>
              <a:t> respect the magnet (and other) alignment tolerances</a:t>
            </a:r>
          </a:p>
        </p:txBody>
      </p:sp>
      <p:sp>
        <p:nvSpPr>
          <p:cNvPr id="9" name="TextBox 8">
            <a:extLst>
              <a:ext uri="{FF2B5EF4-FFF2-40B4-BE49-F238E27FC236}">
                <a16:creationId xmlns:a16="http://schemas.microsoft.com/office/drawing/2014/main" id="{24985E24-F92D-4BF8-9EDB-8E7B64ED5C44}"/>
              </a:ext>
            </a:extLst>
          </p:cNvPr>
          <p:cNvSpPr txBox="1"/>
          <p:nvPr/>
        </p:nvSpPr>
        <p:spPr>
          <a:xfrm>
            <a:off x="732137" y="4879132"/>
            <a:ext cx="7872312" cy="646331"/>
          </a:xfrm>
          <a:prstGeom prst="rect">
            <a:avLst/>
          </a:prstGeom>
          <a:noFill/>
        </p:spPr>
        <p:txBody>
          <a:bodyPr wrap="square" rtlCol="0">
            <a:spAutoFit/>
          </a:bodyPr>
          <a:lstStyle/>
          <a:p>
            <a:r>
              <a:rPr lang="en-US" dirty="0">
                <a:solidFill>
                  <a:schemeClr val="accent6"/>
                </a:solidFill>
              </a:rPr>
              <a:t>… and </a:t>
            </a:r>
            <a:r>
              <a:rPr lang="en-US" b="1" dirty="0">
                <a:solidFill>
                  <a:schemeClr val="accent6"/>
                </a:solidFill>
              </a:rPr>
              <a:t>second</a:t>
            </a:r>
            <a:r>
              <a:rPr lang="en-US" dirty="0">
                <a:solidFill>
                  <a:schemeClr val="accent6"/>
                </a:solidFill>
              </a:rPr>
              <a:t> ensure the new machine was in the same place as the old machine to minimize disturbance to the functioning beamlines. </a:t>
            </a:r>
          </a:p>
        </p:txBody>
      </p:sp>
      <p:pic>
        <p:nvPicPr>
          <p:cNvPr id="11" name="Picture 10">
            <a:extLst>
              <a:ext uri="{FF2B5EF4-FFF2-40B4-BE49-F238E27FC236}">
                <a16:creationId xmlns:a16="http://schemas.microsoft.com/office/drawing/2014/main" id="{C203D577-A56D-4EF2-8588-31DF2E3F9DB3}"/>
              </a:ext>
            </a:extLst>
          </p:cNvPr>
          <p:cNvPicPr>
            <a:picLocks noChangeAspect="1"/>
          </p:cNvPicPr>
          <p:nvPr/>
        </p:nvPicPr>
        <p:blipFill>
          <a:blip r:embed="rId2"/>
          <a:stretch>
            <a:fillRect/>
          </a:stretch>
        </p:blipFill>
        <p:spPr>
          <a:xfrm>
            <a:off x="5904000" y="2035593"/>
            <a:ext cx="3060000" cy="2008337"/>
          </a:xfrm>
          <a:prstGeom prst="rect">
            <a:avLst/>
          </a:prstGeom>
        </p:spPr>
      </p:pic>
    </p:spTree>
    <p:extLst>
      <p:ext uri="{BB962C8B-B14F-4D97-AF65-F5344CB8AC3E}">
        <p14:creationId xmlns:p14="http://schemas.microsoft.com/office/powerpoint/2010/main" val="6114914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85A99-98F6-4BD0-ADF5-BF28A9D5FDB4}"/>
              </a:ext>
            </a:extLst>
          </p:cNvPr>
          <p:cNvSpPr>
            <a:spLocks noGrp="1"/>
          </p:cNvSpPr>
          <p:nvPr>
            <p:ph type="title"/>
          </p:nvPr>
        </p:nvSpPr>
        <p:spPr/>
        <p:txBody>
          <a:bodyPr/>
          <a:lstStyle/>
          <a:p>
            <a:r>
              <a:rPr lang="en-US" dirty="0"/>
              <a:t>Image of Photon beam on ID09 January 30 2020</a:t>
            </a:r>
            <a:endParaRPr lang="en-GB" dirty="0"/>
          </a:p>
        </p:txBody>
      </p:sp>
      <p:sp>
        <p:nvSpPr>
          <p:cNvPr id="3" name="Footer Placeholder 2">
            <a:extLst>
              <a:ext uri="{FF2B5EF4-FFF2-40B4-BE49-F238E27FC236}">
                <a16:creationId xmlns:a16="http://schemas.microsoft.com/office/drawing/2014/main" id="{ED80528B-A2EA-4D5C-B40D-7BC922EE37B6}"/>
              </a:ext>
            </a:extLst>
          </p:cNvPr>
          <p:cNvSpPr>
            <a:spLocks noGrp="1"/>
          </p:cNvSpPr>
          <p:nvPr>
            <p:ph type="ftr" sz="quarter" idx="12"/>
          </p:nvPr>
        </p:nvSpPr>
        <p:spPr/>
        <p:txBody>
          <a:bodyPr/>
          <a:lstStyle/>
          <a:p>
            <a:r>
              <a:rPr lang="en-US"/>
              <a:t>Alignment for the ESRF Extremely Brilliant Source, IWAA2022</a:t>
            </a:r>
            <a:endParaRPr lang="en-GB" dirty="0"/>
          </a:p>
        </p:txBody>
      </p:sp>
      <p:grpSp>
        <p:nvGrpSpPr>
          <p:cNvPr id="4" name="Group 3">
            <a:extLst>
              <a:ext uri="{FF2B5EF4-FFF2-40B4-BE49-F238E27FC236}">
                <a16:creationId xmlns:a16="http://schemas.microsoft.com/office/drawing/2014/main" id="{643479BC-55EE-4195-B800-9A13A7B67319}"/>
              </a:ext>
            </a:extLst>
          </p:cNvPr>
          <p:cNvGrpSpPr/>
          <p:nvPr/>
        </p:nvGrpSpPr>
        <p:grpSpPr>
          <a:xfrm>
            <a:off x="727200" y="1447839"/>
            <a:ext cx="3600000" cy="3555896"/>
            <a:chOff x="198001" y="769268"/>
            <a:chExt cx="3600000" cy="3555896"/>
          </a:xfrm>
        </p:grpSpPr>
        <p:pic>
          <p:nvPicPr>
            <p:cNvPr id="5" name="Picture 4">
              <a:extLst>
                <a:ext uri="{FF2B5EF4-FFF2-40B4-BE49-F238E27FC236}">
                  <a16:creationId xmlns:a16="http://schemas.microsoft.com/office/drawing/2014/main" id="{20E19765-DF29-410D-8B7B-08139027D5C0}"/>
                </a:ext>
              </a:extLst>
            </p:cNvPr>
            <p:cNvPicPr>
              <a:picLocks noChangeAspect="1"/>
            </p:cNvPicPr>
            <p:nvPr/>
          </p:nvPicPr>
          <p:blipFill>
            <a:blip r:embed="rId2"/>
            <a:stretch>
              <a:fillRect/>
            </a:stretch>
          </p:blipFill>
          <p:spPr>
            <a:xfrm>
              <a:off x="198001" y="769268"/>
              <a:ext cx="3600000" cy="2691089"/>
            </a:xfrm>
            <a:prstGeom prst="rect">
              <a:avLst/>
            </a:prstGeom>
          </p:spPr>
        </p:pic>
        <p:sp>
          <p:nvSpPr>
            <p:cNvPr id="6" name="TextBox 5">
              <a:extLst>
                <a:ext uri="{FF2B5EF4-FFF2-40B4-BE49-F238E27FC236}">
                  <a16:creationId xmlns:a16="http://schemas.microsoft.com/office/drawing/2014/main" id="{5F98FA25-319B-4BB5-A38F-2D6EF79DE009}"/>
                </a:ext>
              </a:extLst>
            </p:cNvPr>
            <p:cNvSpPr txBox="1"/>
            <p:nvPr/>
          </p:nvSpPr>
          <p:spPr>
            <a:xfrm>
              <a:off x="924630" y="3678833"/>
              <a:ext cx="2146742" cy="646331"/>
            </a:xfrm>
            <a:prstGeom prst="rect">
              <a:avLst/>
            </a:prstGeom>
            <a:noFill/>
          </p:spPr>
          <p:txBody>
            <a:bodyPr wrap="none" rtlCol="0">
              <a:spAutoFit/>
            </a:bodyPr>
            <a:lstStyle/>
            <a:p>
              <a:pPr algn="ctr"/>
              <a:r>
                <a:rPr lang="en-US" dirty="0">
                  <a:solidFill>
                    <a:schemeClr val="accent6"/>
                  </a:solidFill>
                </a:rPr>
                <a:t>Old SR</a:t>
              </a:r>
            </a:p>
            <a:p>
              <a:pPr algn="ctr"/>
              <a:r>
                <a:rPr lang="en-US" dirty="0">
                  <a:solidFill>
                    <a:schemeClr val="accent6"/>
                  </a:solidFill>
                </a:rPr>
                <a:t>26 November 2018</a:t>
              </a:r>
              <a:endParaRPr lang="en-GB" dirty="0">
                <a:solidFill>
                  <a:schemeClr val="accent6"/>
                </a:solidFill>
              </a:endParaRPr>
            </a:p>
          </p:txBody>
        </p:sp>
      </p:grpSp>
      <p:grpSp>
        <p:nvGrpSpPr>
          <p:cNvPr id="7" name="Group 6">
            <a:extLst>
              <a:ext uri="{FF2B5EF4-FFF2-40B4-BE49-F238E27FC236}">
                <a16:creationId xmlns:a16="http://schemas.microsoft.com/office/drawing/2014/main" id="{E54A3D84-3524-4C3B-93ED-1037C42775F1}"/>
              </a:ext>
            </a:extLst>
          </p:cNvPr>
          <p:cNvGrpSpPr/>
          <p:nvPr/>
        </p:nvGrpSpPr>
        <p:grpSpPr>
          <a:xfrm>
            <a:off x="5364000" y="1447839"/>
            <a:ext cx="3600000" cy="3541971"/>
            <a:chOff x="5364000" y="1849388"/>
            <a:chExt cx="3600000" cy="3541971"/>
          </a:xfrm>
        </p:grpSpPr>
        <p:pic>
          <p:nvPicPr>
            <p:cNvPr id="8" name="Picture 7">
              <a:extLst>
                <a:ext uri="{FF2B5EF4-FFF2-40B4-BE49-F238E27FC236}">
                  <a16:creationId xmlns:a16="http://schemas.microsoft.com/office/drawing/2014/main" id="{5ACEE8AB-E4FD-4683-9A95-292E444A4E24}"/>
                </a:ext>
              </a:extLst>
            </p:cNvPr>
            <p:cNvPicPr>
              <a:picLocks noChangeAspect="1"/>
            </p:cNvPicPr>
            <p:nvPr/>
          </p:nvPicPr>
          <p:blipFill>
            <a:blip r:embed="rId3"/>
            <a:stretch>
              <a:fillRect/>
            </a:stretch>
          </p:blipFill>
          <p:spPr>
            <a:xfrm>
              <a:off x="5364000" y="1849388"/>
              <a:ext cx="3600000" cy="2679218"/>
            </a:xfrm>
            <a:prstGeom prst="rect">
              <a:avLst/>
            </a:prstGeom>
          </p:spPr>
        </p:pic>
        <p:sp>
          <p:nvSpPr>
            <p:cNvPr id="9" name="TextBox 8">
              <a:extLst>
                <a:ext uri="{FF2B5EF4-FFF2-40B4-BE49-F238E27FC236}">
                  <a16:creationId xmlns:a16="http://schemas.microsoft.com/office/drawing/2014/main" id="{51788B49-4BDD-4ACE-8F9D-E39355793312}"/>
                </a:ext>
              </a:extLst>
            </p:cNvPr>
            <p:cNvSpPr txBox="1"/>
            <p:nvPr/>
          </p:nvSpPr>
          <p:spPr>
            <a:xfrm>
              <a:off x="6090629" y="4745028"/>
              <a:ext cx="1903085" cy="646331"/>
            </a:xfrm>
            <a:prstGeom prst="rect">
              <a:avLst/>
            </a:prstGeom>
            <a:noFill/>
          </p:spPr>
          <p:txBody>
            <a:bodyPr wrap="none" rtlCol="0">
              <a:spAutoFit/>
            </a:bodyPr>
            <a:lstStyle/>
            <a:p>
              <a:pPr algn="ctr"/>
              <a:r>
                <a:rPr lang="en-US" dirty="0">
                  <a:solidFill>
                    <a:schemeClr val="accent6"/>
                  </a:solidFill>
                </a:rPr>
                <a:t>EBS</a:t>
              </a:r>
            </a:p>
            <a:p>
              <a:pPr algn="ctr"/>
              <a:r>
                <a:rPr lang="en-US" dirty="0">
                  <a:solidFill>
                    <a:schemeClr val="accent6"/>
                  </a:solidFill>
                </a:rPr>
                <a:t>30 January 2020</a:t>
              </a:r>
              <a:endParaRPr lang="en-GB" dirty="0">
                <a:solidFill>
                  <a:schemeClr val="accent6"/>
                </a:solidFill>
              </a:endParaRPr>
            </a:p>
          </p:txBody>
        </p:sp>
      </p:grpSp>
      <p:sp>
        <p:nvSpPr>
          <p:cNvPr id="10" name="TextBox 9">
            <a:extLst>
              <a:ext uri="{FF2B5EF4-FFF2-40B4-BE49-F238E27FC236}">
                <a16:creationId xmlns:a16="http://schemas.microsoft.com/office/drawing/2014/main" id="{A1EAD393-2348-468F-A7BA-7440350E8878}"/>
              </a:ext>
            </a:extLst>
          </p:cNvPr>
          <p:cNvSpPr txBox="1"/>
          <p:nvPr/>
        </p:nvSpPr>
        <p:spPr>
          <a:xfrm>
            <a:off x="727200" y="5119828"/>
            <a:ext cx="8236800" cy="584775"/>
          </a:xfrm>
          <a:prstGeom prst="rect">
            <a:avLst/>
          </a:prstGeom>
          <a:noFill/>
        </p:spPr>
        <p:txBody>
          <a:bodyPr wrap="square" rtlCol="0">
            <a:spAutoFit/>
          </a:bodyPr>
          <a:lstStyle/>
          <a:p>
            <a:r>
              <a:rPr lang="en-GB" sz="1600" dirty="0">
                <a:solidFill>
                  <a:schemeClr val="accent6"/>
                </a:solidFill>
              </a:rPr>
              <a:t>…The EBS X-ray beam at distances varying from 45 to 160m was found within fractions of millimetres from its position in December 2018…</a:t>
            </a:r>
          </a:p>
        </p:txBody>
      </p:sp>
      <p:sp>
        <p:nvSpPr>
          <p:cNvPr id="11" name="TextBox 10">
            <a:extLst>
              <a:ext uri="{FF2B5EF4-FFF2-40B4-BE49-F238E27FC236}">
                <a16:creationId xmlns:a16="http://schemas.microsoft.com/office/drawing/2014/main" id="{069024C1-B566-4329-9302-0E9012DFDAF1}"/>
              </a:ext>
            </a:extLst>
          </p:cNvPr>
          <p:cNvSpPr txBox="1"/>
          <p:nvPr/>
        </p:nvSpPr>
        <p:spPr>
          <a:xfrm>
            <a:off x="3923928" y="5740945"/>
            <a:ext cx="4464008" cy="307777"/>
          </a:xfrm>
          <a:prstGeom prst="rect">
            <a:avLst/>
          </a:prstGeom>
          <a:noFill/>
        </p:spPr>
        <p:txBody>
          <a:bodyPr wrap="square" rtlCol="0">
            <a:spAutoFit/>
          </a:bodyPr>
          <a:lstStyle/>
          <a:p>
            <a:pPr algn="r"/>
            <a:r>
              <a:rPr lang="en-GB" sz="1400" i="1" dirty="0">
                <a:solidFill>
                  <a:schemeClr val="accent6"/>
                </a:solidFill>
              </a:rPr>
              <a:t>E-mail Francesco </a:t>
            </a:r>
            <a:r>
              <a:rPr lang="en-GB" sz="1400" i="1" dirty="0" err="1">
                <a:solidFill>
                  <a:schemeClr val="accent6"/>
                </a:solidFill>
              </a:rPr>
              <a:t>Sette</a:t>
            </a:r>
            <a:r>
              <a:rPr lang="en-GB" sz="1400" i="1" dirty="0">
                <a:solidFill>
                  <a:schemeClr val="accent6"/>
                </a:solidFill>
              </a:rPr>
              <a:t> to all staff on 31/01/2020</a:t>
            </a:r>
          </a:p>
        </p:txBody>
      </p:sp>
    </p:spTree>
    <p:extLst>
      <p:ext uri="{BB962C8B-B14F-4D97-AF65-F5344CB8AC3E}">
        <p14:creationId xmlns:p14="http://schemas.microsoft.com/office/powerpoint/2010/main" val="9337854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CA2920-5C97-4F65-82DC-E3787FC5079A}"/>
              </a:ext>
            </a:extLst>
          </p:cNvPr>
          <p:cNvSpPr>
            <a:spLocks noGrp="1"/>
          </p:cNvSpPr>
          <p:nvPr>
            <p:ph type="title"/>
          </p:nvPr>
        </p:nvSpPr>
        <p:spPr/>
        <p:txBody>
          <a:bodyPr/>
          <a:lstStyle/>
          <a:p>
            <a:r>
              <a:rPr lang="en-US" dirty="0"/>
              <a:t>Alignment Tolerances – What do they mean?</a:t>
            </a:r>
            <a:endParaRPr lang="en-GB" dirty="0"/>
          </a:p>
        </p:txBody>
      </p:sp>
      <p:sp>
        <p:nvSpPr>
          <p:cNvPr id="3" name="Footer Placeholder 2">
            <a:extLst>
              <a:ext uri="{FF2B5EF4-FFF2-40B4-BE49-F238E27FC236}">
                <a16:creationId xmlns:a16="http://schemas.microsoft.com/office/drawing/2014/main" id="{C153361A-A137-4A28-8FFF-A8F38139DB4A}"/>
              </a:ext>
            </a:extLst>
          </p:cNvPr>
          <p:cNvSpPr>
            <a:spLocks noGrp="1"/>
          </p:cNvSpPr>
          <p:nvPr>
            <p:ph type="ftr" sz="quarter" idx="12"/>
          </p:nvPr>
        </p:nvSpPr>
        <p:spPr/>
        <p:txBody>
          <a:bodyPr/>
          <a:lstStyle/>
          <a:p>
            <a:r>
              <a:rPr lang="en-US"/>
              <a:t>Alignment for the ESRF Extremely Brilliant Source, IWAA2022</a:t>
            </a:r>
            <a:endParaRPr lang="en-GB" dirty="0"/>
          </a:p>
        </p:txBody>
      </p:sp>
      <p:sp>
        <p:nvSpPr>
          <p:cNvPr id="7" name="TextBox 6">
            <a:extLst>
              <a:ext uri="{FF2B5EF4-FFF2-40B4-BE49-F238E27FC236}">
                <a16:creationId xmlns:a16="http://schemas.microsoft.com/office/drawing/2014/main" id="{198604C0-91C5-4C5F-8CEC-2A2941F9841B}"/>
              </a:ext>
            </a:extLst>
          </p:cNvPr>
          <p:cNvSpPr txBox="1"/>
          <p:nvPr/>
        </p:nvSpPr>
        <p:spPr>
          <a:xfrm>
            <a:off x="630001" y="2832935"/>
            <a:ext cx="7737678" cy="2092881"/>
          </a:xfrm>
          <a:prstGeom prst="rect">
            <a:avLst/>
          </a:prstGeom>
          <a:noFill/>
        </p:spPr>
        <p:txBody>
          <a:bodyPr wrap="square" rtlCol="0">
            <a:spAutoFit/>
          </a:bodyPr>
          <a:lstStyle/>
          <a:p>
            <a:r>
              <a:rPr lang="en-US" sz="1600" dirty="0">
                <a:solidFill>
                  <a:schemeClr val="accent6"/>
                </a:solidFill>
              </a:rPr>
              <a:t>Early on it was decided that these tolerances included all possible errors, and notably:</a:t>
            </a:r>
          </a:p>
          <a:p>
            <a:pPr marL="742950" lvl="1" indent="-285750">
              <a:buFont typeface="Arial" panose="020B0604020202020204" pitchFamily="34" charset="0"/>
              <a:buChar char="•"/>
            </a:pPr>
            <a:r>
              <a:rPr lang="en-US" sz="1400" dirty="0">
                <a:solidFill>
                  <a:schemeClr val="accent6"/>
                </a:solidFill>
              </a:rPr>
              <a:t>Fiducialisation,</a:t>
            </a:r>
          </a:p>
          <a:p>
            <a:pPr marL="742950" lvl="1" indent="-285750">
              <a:buFont typeface="Arial" panose="020B0604020202020204" pitchFamily="34" charset="0"/>
              <a:buChar char="•"/>
            </a:pPr>
            <a:r>
              <a:rPr lang="en-US" sz="1400" dirty="0">
                <a:solidFill>
                  <a:schemeClr val="accent6"/>
                </a:solidFill>
              </a:rPr>
              <a:t>Alignment on the girder including:</a:t>
            </a:r>
          </a:p>
          <a:p>
            <a:pPr marL="1200150" lvl="2" indent="-285750">
              <a:buFont typeface="Courier New" panose="02070309020205020404" pitchFamily="49" charset="0"/>
              <a:buChar char="o"/>
            </a:pPr>
            <a:r>
              <a:rPr lang="en-US" sz="1400" dirty="0">
                <a:solidFill>
                  <a:schemeClr val="accent6"/>
                </a:solidFill>
              </a:rPr>
              <a:t>opening and closing of magnets, </a:t>
            </a:r>
          </a:p>
          <a:p>
            <a:pPr marL="1200150" lvl="2" indent="-285750">
              <a:buFont typeface="Courier New" panose="02070309020205020404" pitchFamily="49" charset="0"/>
              <a:buChar char="o"/>
            </a:pPr>
            <a:r>
              <a:rPr lang="en-US" sz="1400" dirty="0">
                <a:solidFill>
                  <a:schemeClr val="accent6"/>
                </a:solidFill>
              </a:rPr>
              <a:t>girder rectitude,</a:t>
            </a:r>
          </a:p>
          <a:p>
            <a:pPr marL="742950" lvl="1" indent="-285750">
              <a:buFont typeface="Arial" panose="020B0604020202020204" pitchFamily="34" charset="0"/>
              <a:buChar char="•"/>
            </a:pPr>
            <a:r>
              <a:rPr lang="en-US" sz="1400" dirty="0">
                <a:solidFill>
                  <a:schemeClr val="accent6"/>
                </a:solidFill>
              </a:rPr>
              <a:t>Transportation,</a:t>
            </a:r>
          </a:p>
          <a:p>
            <a:pPr marL="742950" lvl="1" indent="-285750">
              <a:buFont typeface="Arial" panose="020B0604020202020204" pitchFamily="34" charset="0"/>
              <a:buChar char="•"/>
            </a:pPr>
            <a:r>
              <a:rPr lang="en-US" sz="1400" dirty="0">
                <a:solidFill>
                  <a:schemeClr val="accent6"/>
                </a:solidFill>
              </a:rPr>
              <a:t>Alignment in the tunnel,</a:t>
            </a:r>
          </a:p>
          <a:p>
            <a:pPr marL="742950" lvl="1" indent="-285750">
              <a:buFont typeface="Arial" panose="020B0604020202020204" pitchFamily="34" charset="0"/>
              <a:buChar char="•"/>
            </a:pPr>
            <a:r>
              <a:rPr lang="en-US" sz="1400" dirty="0">
                <a:solidFill>
                  <a:schemeClr val="accent6"/>
                </a:solidFill>
              </a:rPr>
              <a:t>…</a:t>
            </a:r>
          </a:p>
        </p:txBody>
      </p:sp>
      <p:sp>
        <p:nvSpPr>
          <p:cNvPr id="8" name="TextBox 7">
            <a:extLst>
              <a:ext uri="{FF2B5EF4-FFF2-40B4-BE49-F238E27FC236}">
                <a16:creationId xmlns:a16="http://schemas.microsoft.com/office/drawing/2014/main" id="{444F5B26-978F-48E9-A121-0DD4278A681C}"/>
              </a:ext>
            </a:extLst>
          </p:cNvPr>
          <p:cNvSpPr txBox="1"/>
          <p:nvPr/>
        </p:nvSpPr>
        <p:spPr>
          <a:xfrm>
            <a:off x="630001" y="5058252"/>
            <a:ext cx="7737678" cy="830997"/>
          </a:xfrm>
          <a:prstGeom prst="rect">
            <a:avLst/>
          </a:prstGeom>
          <a:noFill/>
        </p:spPr>
        <p:txBody>
          <a:bodyPr wrap="square" rtlCol="0">
            <a:spAutoFit/>
          </a:bodyPr>
          <a:lstStyle/>
          <a:p>
            <a:r>
              <a:rPr lang="en-US" sz="1600" dirty="0">
                <a:solidFill>
                  <a:schemeClr val="accent6"/>
                </a:solidFill>
              </a:rPr>
              <a:t>It was also decided the most appropriate way to determine the overall uncertainty was to follow the methodology for an uncertainty calculation outlined in the Guide to the Uncertainty in Measurement – the GUM*.</a:t>
            </a:r>
          </a:p>
        </p:txBody>
      </p:sp>
      <p:sp>
        <p:nvSpPr>
          <p:cNvPr id="11" name="TextBox 10">
            <a:extLst>
              <a:ext uri="{FF2B5EF4-FFF2-40B4-BE49-F238E27FC236}">
                <a16:creationId xmlns:a16="http://schemas.microsoft.com/office/drawing/2014/main" id="{6B57D2AA-7FCD-4D11-8372-E02AAC582DB8}"/>
              </a:ext>
            </a:extLst>
          </p:cNvPr>
          <p:cNvSpPr txBox="1"/>
          <p:nvPr/>
        </p:nvSpPr>
        <p:spPr>
          <a:xfrm>
            <a:off x="3535201" y="6009351"/>
            <a:ext cx="4763996" cy="276999"/>
          </a:xfrm>
          <a:prstGeom prst="rect">
            <a:avLst/>
          </a:prstGeom>
          <a:noFill/>
        </p:spPr>
        <p:txBody>
          <a:bodyPr wrap="none" rtlCol="0">
            <a:spAutoFit/>
          </a:bodyPr>
          <a:lstStyle/>
          <a:p>
            <a:r>
              <a:rPr lang="en-GB" sz="1200" i="1" dirty="0">
                <a:solidFill>
                  <a:schemeClr val="accent6"/>
                </a:solidFill>
              </a:rPr>
              <a:t>*available at https://www.bipm.org/en/publications/guides/gum.html</a:t>
            </a:r>
          </a:p>
        </p:txBody>
      </p:sp>
      <p:pic>
        <p:nvPicPr>
          <p:cNvPr id="5" name="Picture 4">
            <a:extLst>
              <a:ext uri="{FF2B5EF4-FFF2-40B4-BE49-F238E27FC236}">
                <a16:creationId xmlns:a16="http://schemas.microsoft.com/office/drawing/2014/main" id="{004101F4-7D55-4C75-A57F-5E22C4540BE3}"/>
              </a:ext>
            </a:extLst>
          </p:cNvPr>
          <p:cNvPicPr>
            <a:picLocks noChangeAspect="1"/>
          </p:cNvPicPr>
          <p:nvPr/>
        </p:nvPicPr>
        <p:blipFill>
          <a:blip r:embed="rId2"/>
          <a:stretch>
            <a:fillRect/>
          </a:stretch>
        </p:blipFill>
        <p:spPr>
          <a:xfrm>
            <a:off x="727200" y="944361"/>
            <a:ext cx="3600000" cy="1751601"/>
          </a:xfrm>
          <a:prstGeom prst="rect">
            <a:avLst/>
          </a:prstGeom>
        </p:spPr>
      </p:pic>
    </p:spTree>
    <p:extLst>
      <p:ext uri="{BB962C8B-B14F-4D97-AF65-F5344CB8AC3E}">
        <p14:creationId xmlns:p14="http://schemas.microsoft.com/office/powerpoint/2010/main" val="36489823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3B90AC-287B-4D81-B340-2C57137EA802}"/>
              </a:ext>
            </a:extLst>
          </p:cNvPr>
          <p:cNvSpPr>
            <a:spLocks noGrp="1"/>
          </p:cNvSpPr>
          <p:nvPr>
            <p:ph type="title"/>
          </p:nvPr>
        </p:nvSpPr>
        <p:spPr/>
        <p:txBody>
          <a:bodyPr/>
          <a:lstStyle/>
          <a:p>
            <a:r>
              <a:rPr lang="en-US" dirty="0"/>
              <a:t>Beamline position constraint</a:t>
            </a:r>
            <a:endParaRPr lang="en-GB" dirty="0"/>
          </a:p>
        </p:txBody>
      </p:sp>
      <p:sp>
        <p:nvSpPr>
          <p:cNvPr id="3" name="Footer Placeholder 2">
            <a:extLst>
              <a:ext uri="{FF2B5EF4-FFF2-40B4-BE49-F238E27FC236}">
                <a16:creationId xmlns:a16="http://schemas.microsoft.com/office/drawing/2014/main" id="{C57EB60C-8216-45F3-81D7-25988D95BDA3}"/>
              </a:ext>
            </a:extLst>
          </p:cNvPr>
          <p:cNvSpPr>
            <a:spLocks noGrp="1"/>
          </p:cNvSpPr>
          <p:nvPr>
            <p:ph type="ftr" sz="quarter" idx="12"/>
          </p:nvPr>
        </p:nvSpPr>
        <p:spPr/>
        <p:txBody>
          <a:bodyPr/>
          <a:lstStyle/>
          <a:p>
            <a:r>
              <a:rPr lang="en-US"/>
              <a:t>Alignment for the ESRF Extremely Brilliant Source, IWAA2022</a:t>
            </a:r>
            <a:endParaRPr lang="en-GB" dirty="0"/>
          </a:p>
        </p:txBody>
      </p:sp>
      <p:pic>
        <p:nvPicPr>
          <p:cNvPr id="6" name="Picture 5" descr="synchrotron.gif">
            <a:extLst>
              <a:ext uri="{FF2B5EF4-FFF2-40B4-BE49-F238E27FC236}">
                <a16:creationId xmlns:a16="http://schemas.microsoft.com/office/drawing/2014/main" id="{3CA50308-B1F7-480D-995B-2F64CAE159B2}"/>
              </a:ext>
            </a:extLst>
          </p:cNvPr>
          <p:cNvPicPr>
            <a:picLocks noChangeAspect="1"/>
          </p:cNvPicPr>
          <p:nvPr/>
        </p:nvPicPr>
        <p:blipFill>
          <a:blip r:embed="rId2" cstate="print">
            <a:clrChange>
              <a:clrFrom>
                <a:srgbClr val="FFFFFF"/>
              </a:clrFrom>
              <a:clrTo>
                <a:srgbClr val="FFFFFF">
                  <a:alpha val="0"/>
                </a:srgbClr>
              </a:clrTo>
            </a:clrChange>
            <a:duotone>
              <a:schemeClr val="accent1">
                <a:shade val="45000"/>
                <a:satMod val="135000"/>
              </a:schemeClr>
              <a:prstClr val="white"/>
            </a:duotone>
          </a:blip>
          <a:stretch>
            <a:fillRect/>
          </a:stretch>
        </p:blipFill>
        <p:spPr>
          <a:xfrm>
            <a:off x="4" y="1403264"/>
            <a:ext cx="5381625" cy="3143250"/>
          </a:xfrm>
          <a:prstGeom prst="rect">
            <a:avLst/>
          </a:prstGeom>
        </p:spPr>
      </p:pic>
      <p:sp>
        <p:nvSpPr>
          <p:cNvPr id="7" name="TextBox 6">
            <a:extLst>
              <a:ext uri="{FF2B5EF4-FFF2-40B4-BE49-F238E27FC236}">
                <a16:creationId xmlns:a16="http://schemas.microsoft.com/office/drawing/2014/main" id="{178473B0-27C5-4500-BBC9-675C94DD3C04}"/>
              </a:ext>
            </a:extLst>
          </p:cNvPr>
          <p:cNvSpPr txBox="1"/>
          <p:nvPr/>
        </p:nvSpPr>
        <p:spPr>
          <a:xfrm>
            <a:off x="727201" y="1020835"/>
            <a:ext cx="8236800" cy="584775"/>
          </a:xfrm>
          <a:prstGeom prst="rect">
            <a:avLst/>
          </a:prstGeom>
          <a:noFill/>
        </p:spPr>
        <p:txBody>
          <a:bodyPr wrap="square" rtlCol="0">
            <a:spAutoFit/>
          </a:bodyPr>
          <a:lstStyle/>
          <a:p>
            <a:r>
              <a:rPr lang="en-US" sz="1600" dirty="0">
                <a:solidFill>
                  <a:schemeClr val="accent6"/>
                </a:solidFill>
              </a:rPr>
              <a:t>A synchrotron is an extremely powerful source of X-rays. The X-rays are produced by high energy electrons as they circulate around the synchrotron.</a:t>
            </a:r>
          </a:p>
        </p:txBody>
      </p:sp>
      <p:sp>
        <p:nvSpPr>
          <p:cNvPr id="8" name="TextBox 7">
            <a:extLst>
              <a:ext uri="{FF2B5EF4-FFF2-40B4-BE49-F238E27FC236}">
                <a16:creationId xmlns:a16="http://schemas.microsoft.com/office/drawing/2014/main" id="{4EE993BD-42D6-4659-8047-F921C1CC110A}"/>
              </a:ext>
            </a:extLst>
          </p:cNvPr>
          <p:cNvSpPr txBox="1"/>
          <p:nvPr/>
        </p:nvSpPr>
        <p:spPr>
          <a:xfrm>
            <a:off x="5565613" y="2444581"/>
            <a:ext cx="3398387" cy="1815882"/>
          </a:xfrm>
          <a:prstGeom prst="rect">
            <a:avLst/>
          </a:prstGeom>
          <a:noFill/>
        </p:spPr>
        <p:txBody>
          <a:bodyPr wrap="square" rtlCol="0">
            <a:spAutoFit/>
          </a:bodyPr>
          <a:lstStyle/>
          <a:p>
            <a:r>
              <a:rPr lang="en-US" sz="1600" dirty="0">
                <a:solidFill>
                  <a:schemeClr val="accent6"/>
                </a:solidFill>
              </a:rPr>
              <a:t>The X-ray beams emitted by the electrons are directed toward beamlines that surround the storage ring in the experimental hall. Each beamline is designed for use with a specific technique or for a specific type of research.</a:t>
            </a:r>
          </a:p>
        </p:txBody>
      </p:sp>
      <p:sp>
        <p:nvSpPr>
          <p:cNvPr id="9" name="TextBox 8">
            <a:extLst>
              <a:ext uri="{FF2B5EF4-FFF2-40B4-BE49-F238E27FC236}">
                <a16:creationId xmlns:a16="http://schemas.microsoft.com/office/drawing/2014/main" id="{CBB71C8E-2616-475F-821C-FE7B531DBCB5}"/>
              </a:ext>
            </a:extLst>
          </p:cNvPr>
          <p:cNvSpPr txBox="1"/>
          <p:nvPr/>
        </p:nvSpPr>
        <p:spPr>
          <a:xfrm>
            <a:off x="727200" y="5099434"/>
            <a:ext cx="8236800" cy="830997"/>
          </a:xfrm>
          <a:prstGeom prst="rect">
            <a:avLst/>
          </a:prstGeom>
          <a:noFill/>
        </p:spPr>
        <p:txBody>
          <a:bodyPr wrap="square" rtlCol="0">
            <a:spAutoFit/>
          </a:bodyPr>
          <a:lstStyle/>
          <a:p>
            <a:r>
              <a:rPr lang="en-US" sz="1600" dirty="0">
                <a:solidFill>
                  <a:schemeClr val="accent6"/>
                </a:solidFill>
              </a:rPr>
              <a:t>The majority of beamlines at the ESRF were installed before EBS. To avoid having to realign these beamlines, which would require an inordinate amount of work; it was decided to align the new machine in the same position as the old one …</a:t>
            </a:r>
          </a:p>
        </p:txBody>
      </p:sp>
      <p:cxnSp>
        <p:nvCxnSpPr>
          <p:cNvPr id="11" name="Straight Connector 10">
            <a:extLst>
              <a:ext uri="{FF2B5EF4-FFF2-40B4-BE49-F238E27FC236}">
                <a16:creationId xmlns:a16="http://schemas.microsoft.com/office/drawing/2014/main" id="{DA2196C5-F941-4A83-AE7E-B3E7A2722D1D}"/>
              </a:ext>
            </a:extLst>
          </p:cNvPr>
          <p:cNvCxnSpPr/>
          <p:nvPr/>
        </p:nvCxnSpPr>
        <p:spPr>
          <a:xfrm>
            <a:off x="5227844" y="4244077"/>
            <a:ext cx="381600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85478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CA2920-5C97-4F65-82DC-E3787FC5079A}"/>
              </a:ext>
            </a:extLst>
          </p:cNvPr>
          <p:cNvSpPr>
            <a:spLocks noGrp="1"/>
          </p:cNvSpPr>
          <p:nvPr>
            <p:ph type="title"/>
          </p:nvPr>
        </p:nvSpPr>
        <p:spPr/>
        <p:txBody>
          <a:bodyPr/>
          <a:lstStyle/>
          <a:p>
            <a:r>
              <a:rPr lang="en-US" dirty="0"/>
              <a:t>Beamline position constraint</a:t>
            </a:r>
            <a:endParaRPr lang="en-GB" dirty="0"/>
          </a:p>
        </p:txBody>
      </p:sp>
      <p:sp>
        <p:nvSpPr>
          <p:cNvPr id="3" name="Footer Placeholder 2">
            <a:extLst>
              <a:ext uri="{FF2B5EF4-FFF2-40B4-BE49-F238E27FC236}">
                <a16:creationId xmlns:a16="http://schemas.microsoft.com/office/drawing/2014/main" id="{C153361A-A137-4A28-8FFF-A8F38139DB4A}"/>
              </a:ext>
            </a:extLst>
          </p:cNvPr>
          <p:cNvSpPr>
            <a:spLocks noGrp="1"/>
          </p:cNvSpPr>
          <p:nvPr>
            <p:ph type="ftr" sz="quarter" idx="12"/>
          </p:nvPr>
        </p:nvSpPr>
        <p:spPr/>
        <p:txBody>
          <a:bodyPr/>
          <a:lstStyle/>
          <a:p>
            <a:r>
              <a:rPr lang="en-US"/>
              <a:t>Alignment for the ESRF Extremely Brilliant Source, IWAA2022</a:t>
            </a:r>
            <a:endParaRPr lang="en-GB" dirty="0"/>
          </a:p>
        </p:txBody>
      </p:sp>
      <p:sp>
        <p:nvSpPr>
          <p:cNvPr id="7" name="TextBox 6">
            <a:extLst>
              <a:ext uri="{FF2B5EF4-FFF2-40B4-BE49-F238E27FC236}">
                <a16:creationId xmlns:a16="http://schemas.microsoft.com/office/drawing/2014/main" id="{198604C0-91C5-4C5F-8CEC-2A2941F9841B}"/>
              </a:ext>
            </a:extLst>
          </p:cNvPr>
          <p:cNvSpPr txBox="1"/>
          <p:nvPr/>
        </p:nvSpPr>
        <p:spPr>
          <a:xfrm>
            <a:off x="726486" y="1071205"/>
            <a:ext cx="8236800" cy="584775"/>
          </a:xfrm>
          <a:prstGeom prst="rect">
            <a:avLst/>
          </a:prstGeom>
          <a:noFill/>
        </p:spPr>
        <p:txBody>
          <a:bodyPr wrap="square" rtlCol="0">
            <a:spAutoFit/>
          </a:bodyPr>
          <a:lstStyle/>
          <a:p>
            <a:r>
              <a:rPr lang="en-US" sz="1600" dirty="0">
                <a:solidFill>
                  <a:schemeClr val="accent6"/>
                </a:solidFill>
              </a:rPr>
              <a:t>At the end of 2018 when the dismantlement of the old SR and EBS installation began, the old machine was not in its nominal position</a:t>
            </a:r>
          </a:p>
        </p:txBody>
      </p:sp>
      <p:grpSp>
        <p:nvGrpSpPr>
          <p:cNvPr id="4" name="Group 3">
            <a:extLst>
              <a:ext uri="{FF2B5EF4-FFF2-40B4-BE49-F238E27FC236}">
                <a16:creationId xmlns:a16="http://schemas.microsoft.com/office/drawing/2014/main" id="{BDAF5560-0BC8-4B02-9C16-A273442DC1E0}"/>
              </a:ext>
            </a:extLst>
          </p:cNvPr>
          <p:cNvGrpSpPr/>
          <p:nvPr/>
        </p:nvGrpSpPr>
        <p:grpSpPr>
          <a:xfrm>
            <a:off x="112943" y="2639635"/>
            <a:ext cx="8918114" cy="2126314"/>
            <a:chOff x="45886" y="2273874"/>
            <a:chExt cx="8918114" cy="2126314"/>
          </a:xfrm>
        </p:grpSpPr>
        <p:grpSp>
          <p:nvGrpSpPr>
            <p:cNvPr id="11" name="Group 10">
              <a:extLst>
                <a:ext uri="{FF2B5EF4-FFF2-40B4-BE49-F238E27FC236}">
                  <a16:creationId xmlns:a16="http://schemas.microsoft.com/office/drawing/2014/main" id="{1E3C36A0-40B9-42E1-9919-9D1B25800FAE}"/>
                </a:ext>
              </a:extLst>
            </p:cNvPr>
            <p:cNvGrpSpPr>
              <a:grpSpLocks noChangeAspect="1"/>
            </p:cNvGrpSpPr>
            <p:nvPr/>
          </p:nvGrpSpPr>
          <p:grpSpPr>
            <a:xfrm>
              <a:off x="45886" y="2273874"/>
              <a:ext cx="4320000" cy="2126314"/>
              <a:chOff x="242047" y="3569909"/>
              <a:chExt cx="5004000" cy="2462980"/>
            </a:xfrm>
          </p:grpSpPr>
          <p:pic>
            <p:nvPicPr>
              <p:cNvPr id="12" name="Picture 2">
                <a:extLst>
                  <a:ext uri="{FF2B5EF4-FFF2-40B4-BE49-F238E27FC236}">
                    <a16:creationId xmlns:a16="http://schemas.microsoft.com/office/drawing/2014/main" id="{7A6493F5-27F1-4138-AC93-028FEA813205}"/>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42047" y="3569909"/>
                <a:ext cx="5004000" cy="2462980"/>
              </a:xfrm>
              <a:prstGeom prst="rect">
                <a:avLst/>
              </a:prstGeom>
              <a:ln>
                <a:noFill/>
              </a:ln>
              <a:effectLst>
                <a:outerShdw blurRad="292100" dist="139700" dir="2700000" algn="tl" rotWithShape="0">
                  <a:srgbClr val="333333">
                    <a:alpha val="65000"/>
                  </a:srgbClr>
                </a:outerShdw>
              </a:effectLst>
            </p:spPr>
          </p:pic>
          <p:sp>
            <p:nvSpPr>
              <p:cNvPr id="13" name="Straight Connector 12">
                <a:extLst>
                  <a:ext uri="{FF2B5EF4-FFF2-40B4-BE49-F238E27FC236}">
                    <a16:creationId xmlns:a16="http://schemas.microsoft.com/office/drawing/2014/main" id="{DC11A7EF-B8A4-4944-8D34-81EEA4FE0487}"/>
                  </a:ext>
                </a:extLst>
              </p:cNvPr>
              <p:cNvSpPr/>
              <p:nvPr/>
            </p:nvSpPr>
            <p:spPr>
              <a:xfrm flipV="1">
                <a:off x="457644" y="4621305"/>
                <a:ext cx="4644000" cy="0"/>
              </a:xfrm>
              <a:prstGeom prst="line">
                <a:avLst/>
              </a:prstGeom>
              <a:noFill/>
              <a:ln w="9525" cap="flat" cmpd="sng" algn="ctr">
                <a:solidFill>
                  <a:srgbClr val="7DA9DA">
                    <a:shade val="95000"/>
                    <a:satMod val="105000"/>
                  </a:srgbClr>
                </a:solidFill>
                <a:prstDash val="solid"/>
              </a:ln>
              <a:effectLst/>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dirty="0"/>
              </a:p>
            </p:txBody>
          </p:sp>
          <p:cxnSp>
            <p:nvCxnSpPr>
              <p:cNvPr id="14" name="Straight Connector 13">
                <a:extLst>
                  <a:ext uri="{FF2B5EF4-FFF2-40B4-BE49-F238E27FC236}">
                    <a16:creationId xmlns:a16="http://schemas.microsoft.com/office/drawing/2014/main" id="{0509E141-FA65-47F0-8261-E59E4C53358A}"/>
                  </a:ext>
                </a:extLst>
              </p:cNvPr>
              <p:cNvCxnSpPr/>
              <p:nvPr/>
            </p:nvCxnSpPr>
            <p:spPr>
              <a:xfrm>
                <a:off x="448235" y="3684505"/>
                <a:ext cx="0" cy="2124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8682EB79-92E9-46FA-A26F-D1912372BE9D}"/>
                  </a:ext>
                </a:extLst>
              </p:cNvPr>
              <p:cNvCxnSpPr/>
              <p:nvPr/>
            </p:nvCxnSpPr>
            <p:spPr>
              <a:xfrm flipV="1">
                <a:off x="2581329" y="3944470"/>
                <a:ext cx="0" cy="6723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1D0C2815-A58B-4770-9948-DDC212CEC6EE}"/>
                  </a:ext>
                </a:extLst>
              </p:cNvPr>
              <p:cNvCxnSpPr/>
              <p:nvPr/>
            </p:nvCxnSpPr>
            <p:spPr>
              <a:xfrm>
                <a:off x="2581329" y="4625787"/>
                <a:ext cx="0" cy="1116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521D11A9-3D0A-45DA-A50A-A5402024F712}"/>
                  </a:ext>
                </a:extLst>
              </p:cNvPr>
              <p:cNvSpPr txBox="1"/>
              <p:nvPr/>
            </p:nvSpPr>
            <p:spPr>
              <a:xfrm>
                <a:off x="753038" y="4312025"/>
                <a:ext cx="1216584" cy="267380"/>
              </a:xfrm>
              <a:prstGeom prst="rect">
                <a:avLst/>
              </a:prstGeom>
              <a:noFill/>
            </p:spPr>
            <p:txBody>
              <a:bodyPr wrap="none" rtlCol="0">
                <a:spAutoFit/>
              </a:bodyPr>
              <a:lstStyle/>
              <a:p>
                <a:r>
                  <a:rPr lang="en-US" sz="900" dirty="0">
                    <a:solidFill>
                      <a:schemeClr val="accent1">
                        <a:lumMod val="60000"/>
                        <a:lumOff val="40000"/>
                      </a:schemeClr>
                    </a:solidFill>
                  </a:rPr>
                  <a:t>Nominal Position</a:t>
                </a:r>
                <a:endParaRPr lang="en-GB" sz="900" dirty="0">
                  <a:solidFill>
                    <a:schemeClr val="accent1">
                      <a:lumMod val="60000"/>
                      <a:lumOff val="40000"/>
                    </a:schemeClr>
                  </a:solidFill>
                </a:endParaRPr>
              </a:p>
            </p:txBody>
          </p:sp>
          <p:sp>
            <p:nvSpPr>
              <p:cNvPr id="18" name="TextBox 17">
                <a:extLst>
                  <a:ext uri="{FF2B5EF4-FFF2-40B4-BE49-F238E27FC236}">
                    <a16:creationId xmlns:a16="http://schemas.microsoft.com/office/drawing/2014/main" id="{DAA1AF08-A92A-46DE-9FF9-231DF359B829}"/>
                  </a:ext>
                </a:extLst>
              </p:cNvPr>
              <p:cNvSpPr txBox="1"/>
              <p:nvPr/>
            </p:nvSpPr>
            <p:spPr>
              <a:xfrm>
                <a:off x="1778789" y="3926542"/>
                <a:ext cx="737526" cy="267380"/>
              </a:xfrm>
              <a:prstGeom prst="rect">
                <a:avLst/>
              </a:prstGeom>
              <a:noFill/>
            </p:spPr>
            <p:txBody>
              <a:bodyPr wrap="none" rtlCol="0">
                <a:spAutoFit/>
              </a:bodyPr>
              <a:lstStyle/>
              <a:p>
                <a:r>
                  <a:rPr lang="en-US" sz="900" dirty="0">
                    <a:solidFill>
                      <a:schemeClr val="accent1">
                        <a:lumMod val="60000"/>
                        <a:lumOff val="40000"/>
                      </a:schemeClr>
                    </a:solidFill>
                  </a:rPr>
                  <a:t>+1.1 mm</a:t>
                </a:r>
                <a:endParaRPr lang="en-GB" sz="900" dirty="0">
                  <a:solidFill>
                    <a:schemeClr val="accent1">
                      <a:lumMod val="60000"/>
                      <a:lumOff val="40000"/>
                    </a:schemeClr>
                  </a:solidFill>
                </a:endParaRPr>
              </a:p>
            </p:txBody>
          </p:sp>
          <p:sp>
            <p:nvSpPr>
              <p:cNvPr id="19" name="TextBox 18">
                <a:extLst>
                  <a:ext uri="{FF2B5EF4-FFF2-40B4-BE49-F238E27FC236}">
                    <a16:creationId xmlns:a16="http://schemas.microsoft.com/office/drawing/2014/main" id="{1032EE0E-17C6-4DED-827A-1A84420074D1}"/>
                  </a:ext>
                </a:extLst>
              </p:cNvPr>
              <p:cNvSpPr txBox="1"/>
              <p:nvPr/>
            </p:nvSpPr>
            <p:spPr>
              <a:xfrm>
                <a:off x="1860542" y="5414683"/>
                <a:ext cx="666967" cy="267380"/>
              </a:xfrm>
              <a:prstGeom prst="rect">
                <a:avLst/>
              </a:prstGeom>
              <a:noFill/>
            </p:spPr>
            <p:txBody>
              <a:bodyPr wrap="none" rtlCol="0">
                <a:spAutoFit/>
              </a:bodyPr>
              <a:lstStyle/>
              <a:p>
                <a:r>
                  <a:rPr lang="en-US" sz="900" dirty="0">
                    <a:solidFill>
                      <a:schemeClr val="accent1">
                        <a:lumMod val="60000"/>
                        <a:lumOff val="40000"/>
                      </a:schemeClr>
                    </a:solidFill>
                  </a:rPr>
                  <a:t>-2.1mm</a:t>
                </a:r>
                <a:endParaRPr lang="en-GB" sz="900" dirty="0">
                  <a:solidFill>
                    <a:schemeClr val="accent1">
                      <a:lumMod val="60000"/>
                      <a:lumOff val="40000"/>
                    </a:schemeClr>
                  </a:solidFill>
                </a:endParaRPr>
              </a:p>
            </p:txBody>
          </p:sp>
          <p:sp>
            <p:nvSpPr>
              <p:cNvPr id="20" name="TextBox 19">
                <a:extLst>
                  <a:ext uri="{FF2B5EF4-FFF2-40B4-BE49-F238E27FC236}">
                    <a16:creationId xmlns:a16="http://schemas.microsoft.com/office/drawing/2014/main" id="{C07DD602-BD17-442E-8EA2-48CAB6FF416E}"/>
                  </a:ext>
                </a:extLst>
              </p:cNvPr>
              <p:cNvSpPr txBox="1"/>
              <p:nvPr/>
            </p:nvSpPr>
            <p:spPr>
              <a:xfrm>
                <a:off x="474518" y="3657599"/>
                <a:ext cx="1012334" cy="320857"/>
              </a:xfrm>
              <a:prstGeom prst="rect">
                <a:avLst/>
              </a:prstGeom>
              <a:noFill/>
            </p:spPr>
            <p:txBody>
              <a:bodyPr wrap="none" rtlCol="0">
                <a:spAutoFit/>
              </a:bodyPr>
              <a:lstStyle/>
              <a:p>
                <a:r>
                  <a:rPr lang="en-US" sz="1200" i="1" dirty="0">
                    <a:solidFill>
                      <a:schemeClr val="accent1">
                        <a:lumMod val="60000"/>
                        <a:lumOff val="40000"/>
                      </a:schemeClr>
                    </a:solidFill>
                  </a:rPr>
                  <a:t>Horizontal</a:t>
                </a:r>
                <a:endParaRPr lang="en-GB" sz="1200" i="1" dirty="0">
                  <a:solidFill>
                    <a:schemeClr val="accent1">
                      <a:lumMod val="60000"/>
                      <a:lumOff val="40000"/>
                    </a:schemeClr>
                  </a:solidFill>
                </a:endParaRPr>
              </a:p>
            </p:txBody>
          </p:sp>
        </p:grpSp>
        <p:grpSp>
          <p:nvGrpSpPr>
            <p:cNvPr id="21" name="Group 20">
              <a:extLst>
                <a:ext uri="{FF2B5EF4-FFF2-40B4-BE49-F238E27FC236}">
                  <a16:creationId xmlns:a16="http://schemas.microsoft.com/office/drawing/2014/main" id="{04400353-FAD4-4A31-B00C-7D86AFF8ECE3}"/>
                </a:ext>
              </a:extLst>
            </p:cNvPr>
            <p:cNvGrpSpPr>
              <a:grpSpLocks noChangeAspect="1"/>
            </p:cNvGrpSpPr>
            <p:nvPr/>
          </p:nvGrpSpPr>
          <p:grpSpPr>
            <a:xfrm>
              <a:off x="4644000" y="2273874"/>
              <a:ext cx="4320000" cy="2056952"/>
              <a:chOff x="4123765" y="1855694"/>
              <a:chExt cx="4782217" cy="2277035"/>
            </a:xfrm>
          </p:grpSpPr>
          <p:pic>
            <p:nvPicPr>
              <p:cNvPr id="22" name="Picture 3">
                <a:extLst>
                  <a:ext uri="{FF2B5EF4-FFF2-40B4-BE49-F238E27FC236}">
                    <a16:creationId xmlns:a16="http://schemas.microsoft.com/office/drawing/2014/main" id="{B1B2CAEE-B296-47D1-A07C-BEDDDB7CD21C}"/>
                  </a:ext>
                </a:extLst>
              </p:cNvPr>
              <p:cNvPicPr>
                <a:picLocks noChangeAspect="1" noChangeArrowheads="1"/>
              </p:cNvPicPr>
              <p:nvPr/>
            </p:nvPicPr>
            <p:blipFill>
              <a:blip r:embed="rId3" cstate="print">
                <a:clrChange>
                  <a:clrFrom>
                    <a:srgbClr val="FFFFFF"/>
                  </a:clrFrom>
                  <a:clrTo>
                    <a:srgbClr val="FFFFFF">
                      <a:alpha val="0"/>
                    </a:srgbClr>
                  </a:clrTo>
                </a:clrChange>
              </a:blip>
              <a:srcRect l="4432" t="10817" b="19623"/>
              <a:stretch>
                <a:fillRect/>
              </a:stretch>
            </p:blipFill>
            <p:spPr bwMode="auto">
              <a:xfrm>
                <a:off x="4123765" y="1855694"/>
                <a:ext cx="4782217" cy="2277035"/>
              </a:xfrm>
              <a:prstGeom prst="rect">
                <a:avLst/>
              </a:prstGeom>
              <a:ln>
                <a:noFill/>
              </a:ln>
              <a:effectLst>
                <a:outerShdw blurRad="292100" dist="139700" dir="2700000" algn="tl" rotWithShape="0">
                  <a:srgbClr val="333333">
                    <a:alpha val="65000"/>
                  </a:srgbClr>
                </a:outerShdw>
              </a:effectLst>
            </p:spPr>
          </p:pic>
          <p:grpSp>
            <p:nvGrpSpPr>
              <p:cNvPr id="23" name="Group 27">
                <a:extLst>
                  <a:ext uri="{FF2B5EF4-FFF2-40B4-BE49-F238E27FC236}">
                    <a16:creationId xmlns:a16="http://schemas.microsoft.com/office/drawing/2014/main" id="{7396CEB7-1805-48C7-BF5B-98AC06F49CC0}"/>
                  </a:ext>
                </a:extLst>
              </p:cNvPr>
              <p:cNvGrpSpPr/>
              <p:nvPr/>
            </p:nvGrpSpPr>
            <p:grpSpPr>
              <a:xfrm>
                <a:off x="4177552" y="1927416"/>
                <a:ext cx="4653409" cy="2124000"/>
                <a:chOff x="4177552" y="1927416"/>
                <a:chExt cx="4653409" cy="2124000"/>
              </a:xfrm>
            </p:grpSpPr>
            <p:sp>
              <p:nvSpPr>
                <p:cNvPr id="24" name="Straight Connector 23">
                  <a:extLst>
                    <a:ext uri="{FF2B5EF4-FFF2-40B4-BE49-F238E27FC236}">
                      <a16:creationId xmlns:a16="http://schemas.microsoft.com/office/drawing/2014/main" id="{CAA1FD0F-9B33-4AEF-A705-BA3F7538FB2A}"/>
                    </a:ext>
                  </a:extLst>
                </p:cNvPr>
                <p:cNvSpPr/>
                <p:nvPr/>
              </p:nvSpPr>
              <p:spPr>
                <a:xfrm flipV="1">
                  <a:off x="4186961" y="2882146"/>
                  <a:ext cx="4644000" cy="0"/>
                </a:xfrm>
                <a:prstGeom prst="line">
                  <a:avLst/>
                </a:prstGeom>
                <a:noFill/>
                <a:ln w="9525" cap="flat" cmpd="sng" algn="ctr">
                  <a:solidFill>
                    <a:srgbClr val="7DA9DA">
                      <a:shade val="95000"/>
                      <a:satMod val="105000"/>
                    </a:srgbClr>
                  </a:solidFill>
                  <a:prstDash val="solid"/>
                </a:ln>
                <a:effectLst/>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dirty="0"/>
                </a:p>
              </p:txBody>
            </p:sp>
            <p:cxnSp>
              <p:nvCxnSpPr>
                <p:cNvPr id="25" name="Straight Connector 24">
                  <a:extLst>
                    <a:ext uri="{FF2B5EF4-FFF2-40B4-BE49-F238E27FC236}">
                      <a16:creationId xmlns:a16="http://schemas.microsoft.com/office/drawing/2014/main" id="{ED31D36B-DDA6-4138-A64C-E6AF8AD0B0FA}"/>
                    </a:ext>
                  </a:extLst>
                </p:cNvPr>
                <p:cNvCxnSpPr/>
                <p:nvPr/>
              </p:nvCxnSpPr>
              <p:spPr>
                <a:xfrm>
                  <a:off x="4177552" y="1927416"/>
                  <a:ext cx="0" cy="2124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08B38BFF-913D-4933-83C1-B4A8A32E5DD4}"/>
                    </a:ext>
                  </a:extLst>
                </p:cNvPr>
                <p:cNvCxnSpPr/>
                <p:nvPr/>
              </p:nvCxnSpPr>
              <p:spPr>
                <a:xfrm flipV="1">
                  <a:off x="7323691" y="2160485"/>
                  <a:ext cx="0" cy="720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EBCB15DF-CD7F-4F81-86D2-EF24F994F6F3}"/>
                    </a:ext>
                  </a:extLst>
                </p:cNvPr>
                <p:cNvSpPr txBox="1"/>
                <p:nvPr/>
              </p:nvSpPr>
              <p:spPr>
                <a:xfrm>
                  <a:off x="7512426" y="2877666"/>
                  <a:ext cx="1162663" cy="255530"/>
                </a:xfrm>
                <a:prstGeom prst="rect">
                  <a:avLst/>
                </a:prstGeom>
                <a:noFill/>
              </p:spPr>
              <p:txBody>
                <a:bodyPr wrap="none" rtlCol="0">
                  <a:spAutoFit/>
                </a:bodyPr>
                <a:lstStyle/>
                <a:p>
                  <a:r>
                    <a:rPr lang="en-US" sz="900" dirty="0">
                      <a:solidFill>
                        <a:schemeClr val="accent1">
                          <a:lumMod val="60000"/>
                          <a:lumOff val="40000"/>
                        </a:schemeClr>
                      </a:solidFill>
                    </a:rPr>
                    <a:t>Nominal Position</a:t>
                  </a:r>
                  <a:endParaRPr lang="en-GB" sz="900" dirty="0">
                    <a:solidFill>
                      <a:schemeClr val="accent1">
                        <a:lumMod val="60000"/>
                        <a:lumOff val="40000"/>
                      </a:schemeClr>
                    </a:solidFill>
                  </a:endParaRPr>
                </a:p>
              </p:txBody>
            </p:sp>
            <p:sp>
              <p:nvSpPr>
                <p:cNvPr id="28" name="TextBox 27">
                  <a:extLst>
                    <a:ext uri="{FF2B5EF4-FFF2-40B4-BE49-F238E27FC236}">
                      <a16:creationId xmlns:a16="http://schemas.microsoft.com/office/drawing/2014/main" id="{8D215496-45E4-4234-9595-EA08D047721A}"/>
                    </a:ext>
                  </a:extLst>
                </p:cNvPr>
                <p:cNvSpPr txBox="1"/>
                <p:nvPr/>
              </p:nvSpPr>
              <p:spPr>
                <a:xfrm>
                  <a:off x="6521151" y="2187383"/>
                  <a:ext cx="704838" cy="255530"/>
                </a:xfrm>
                <a:prstGeom prst="rect">
                  <a:avLst/>
                </a:prstGeom>
                <a:noFill/>
              </p:spPr>
              <p:txBody>
                <a:bodyPr wrap="none" rtlCol="0">
                  <a:spAutoFit/>
                </a:bodyPr>
                <a:lstStyle/>
                <a:p>
                  <a:r>
                    <a:rPr lang="en-US" sz="900" dirty="0">
                      <a:solidFill>
                        <a:schemeClr val="accent1">
                          <a:lumMod val="60000"/>
                          <a:lumOff val="40000"/>
                        </a:schemeClr>
                      </a:solidFill>
                    </a:rPr>
                    <a:t>+0.8 mm</a:t>
                  </a:r>
                  <a:endParaRPr lang="en-GB" sz="900" dirty="0">
                    <a:solidFill>
                      <a:schemeClr val="accent1">
                        <a:lumMod val="60000"/>
                        <a:lumOff val="40000"/>
                      </a:schemeClr>
                    </a:solidFill>
                  </a:endParaRPr>
                </a:p>
              </p:txBody>
            </p:sp>
            <p:sp>
              <p:nvSpPr>
                <p:cNvPr id="29" name="TextBox 28">
                  <a:extLst>
                    <a:ext uri="{FF2B5EF4-FFF2-40B4-BE49-F238E27FC236}">
                      <a16:creationId xmlns:a16="http://schemas.microsoft.com/office/drawing/2014/main" id="{BA7E3182-379B-449E-ADF5-F1BEF2DE5797}"/>
                    </a:ext>
                  </a:extLst>
                </p:cNvPr>
                <p:cNvSpPr txBox="1"/>
                <p:nvPr/>
              </p:nvSpPr>
              <p:spPr>
                <a:xfrm>
                  <a:off x="4186956" y="1942064"/>
                  <a:ext cx="761126" cy="306636"/>
                </a:xfrm>
                <a:prstGeom prst="rect">
                  <a:avLst/>
                </a:prstGeom>
                <a:noFill/>
              </p:spPr>
              <p:txBody>
                <a:bodyPr wrap="none" rtlCol="0">
                  <a:spAutoFit/>
                </a:bodyPr>
                <a:lstStyle/>
                <a:p>
                  <a:r>
                    <a:rPr lang="en-US" sz="1200" i="1" dirty="0">
                      <a:solidFill>
                        <a:schemeClr val="accent1">
                          <a:lumMod val="60000"/>
                          <a:lumOff val="40000"/>
                        </a:schemeClr>
                      </a:solidFill>
                    </a:rPr>
                    <a:t>Vertical</a:t>
                  </a:r>
                  <a:endParaRPr lang="en-GB" sz="1200" i="1" dirty="0">
                    <a:solidFill>
                      <a:schemeClr val="accent1">
                        <a:lumMod val="60000"/>
                        <a:lumOff val="40000"/>
                      </a:schemeClr>
                    </a:solidFill>
                  </a:endParaRPr>
                </a:p>
              </p:txBody>
            </p:sp>
            <p:cxnSp>
              <p:nvCxnSpPr>
                <p:cNvPr id="30" name="Straight Arrow Connector 29">
                  <a:extLst>
                    <a:ext uri="{FF2B5EF4-FFF2-40B4-BE49-F238E27FC236}">
                      <a16:creationId xmlns:a16="http://schemas.microsoft.com/office/drawing/2014/main" id="{2E8EB280-32DA-41F8-90F5-B4A94D94478E}"/>
                    </a:ext>
                  </a:extLst>
                </p:cNvPr>
                <p:cNvCxnSpPr/>
                <p:nvPr/>
              </p:nvCxnSpPr>
              <p:spPr>
                <a:xfrm>
                  <a:off x="7323691" y="2877661"/>
                  <a:ext cx="0" cy="115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647DD1A0-CCA9-42DA-8653-3504D7EB9357}"/>
                    </a:ext>
                  </a:extLst>
                </p:cNvPr>
                <p:cNvSpPr txBox="1"/>
                <p:nvPr/>
              </p:nvSpPr>
              <p:spPr>
                <a:xfrm>
                  <a:off x="7435551" y="3756207"/>
                  <a:ext cx="672897" cy="255530"/>
                </a:xfrm>
                <a:prstGeom prst="rect">
                  <a:avLst/>
                </a:prstGeom>
                <a:noFill/>
              </p:spPr>
              <p:txBody>
                <a:bodyPr wrap="none" rtlCol="0">
                  <a:spAutoFit/>
                </a:bodyPr>
                <a:lstStyle/>
                <a:p>
                  <a:r>
                    <a:rPr lang="en-US" sz="900" dirty="0">
                      <a:solidFill>
                        <a:schemeClr val="accent1">
                          <a:lumMod val="60000"/>
                          <a:lumOff val="40000"/>
                        </a:schemeClr>
                      </a:solidFill>
                    </a:rPr>
                    <a:t>-1.2 mm</a:t>
                  </a:r>
                  <a:endParaRPr lang="en-GB" sz="900" dirty="0">
                    <a:solidFill>
                      <a:schemeClr val="accent1">
                        <a:lumMod val="60000"/>
                        <a:lumOff val="40000"/>
                      </a:schemeClr>
                    </a:solidFill>
                  </a:endParaRPr>
                </a:p>
              </p:txBody>
            </p:sp>
          </p:grpSp>
        </p:grpSp>
      </p:grpSp>
    </p:spTree>
    <p:extLst>
      <p:ext uri="{BB962C8B-B14F-4D97-AF65-F5344CB8AC3E}">
        <p14:creationId xmlns:p14="http://schemas.microsoft.com/office/powerpoint/2010/main" val="1357026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A44F1-B92F-4794-9DD8-4DA5B44BF16E}"/>
              </a:ext>
            </a:extLst>
          </p:cNvPr>
          <p:cNvSpPr>
            <a:spLocks noGrp="1"/>
          </p:cNvSpPr>
          <p:nvPr>
            <p:ph type="title"/>
          </p:nvPr>
        </p:nvSpPr>
        <p:spPr/>
        <p:txBody>
          <a:bodyPr/>
          <a:lstStyle/>
          <a:p>
            <a:r>
              <a:rPr lang="en-US" dirty="0"/>
              <a:t>Beamline position constraint</a:t>
            </a:r>
            <a:endParaRPr lang="en-GB" dirty="0"/>
          </a:p>
        </p:txBody>
      </p:sp>
      <p:sp>
        <p:nvSpPr>
          <p:cNvPr id="3" name="Footer Placeholder 2">
            <a:extLst>
              <a:ext uri="{FF2B5EF4-FFF2-40B4-BE49-F238E27FC236}">
                <a16:creationId xmlns:a16="http://schemas.microsoft.com/office/drawing/2014/main" id="{7DCEB404-976D-4C23-9D43-9072B611AA54}"/>
              </a:ext>
            </a:extLst>
          </p:cNvPr>
          <p:cNvSpPr>
            <a:spLocks noGrp="1"/>
          </p:cNvSpPr>
          <p:nvPr>
            <p:ph type="ftr" sz="quarter" idx="12"/>
          </p:nvPr>
        </p:nvSpPr>
        <p:spPr/>
        <p:txBody>
          <a:bodyPr/>
          <a:lstStyle/>
          <a:p>
            <a:r>
              <a:rPr lang="en-US"/>
              <a:t>Alignment for the ESRF Extremely Brilliant Source, IWAA2022</a:t>
            </a:r>
            <a:endParaRPr lang="en-GB" dirty="0"/>
          </a:p>
        </p:txBody>
      </p:sp>
      <p:grpSp>
        <p:nvGrpSpPr>
          <p:cNvPr id="4" name="Group 3">
            <a:extLst>
              <a:ext uri="{FF2B5EF4-FFF2-40B4-BE49-F238E27FC236}">
                <a16:creationId xmlns:a16="http://schemas.microsoft.com/office/drawing/2014/main" id="{48D78E8A-6D4D-49E7-9018-7562723F59C9}"/>
              </a:ext>
            </a:extLst>
          </p:cNvPr>
          <p:cNvGrpSpPr>
            <a:grpSpLocks noChangeAspect="1"/>
          </p:cNvGrpSpPr>
          <p:nvPr/>
        </p:nvGrpSpPr>
        <p:grpSpPr>
          <a:xfrm>
            <a:off x="362158" y="2584887"/>
            <a:ext cx="8651900" cy="2699560"/>
            <a:chOff x="476309" y="1546895"/>
            <a:chExt cx="11920893" cy="3719549"/>
          </a:xfrm>
        </p:grpSpPr>
        <p:pic>
          <p:nvPicPr>
            <p:cNvPr id="5" name="Picture 4">
              <a:extLst>
                <a:ext uri="{FF2B5EF4-FFF2-40B4-BE49-F238E27FC236}">
                  <a16:creationId xmlns:a16="http://schemas.microsoft.com/office/drawing/2014/main" id="{F8FDAD2F-836C-4CD9-82FE-FC7376160202}"/>
                </a:ext>
              </a:extLst>
            </p:cNvPr>
            <p:cNvPicPr>
              <a:picLocks noChangeAspect="1"/>
            </p:cNvPicPr>
            <p:nvPr/>
          </p:nvPicPr>
          <p:blipFill>
            <a:blip r:embed="rId2"/>
            <a:stretch>
              <a:fillRect/>
            </a:stretch>
          </p:blipFill>
          <p:spPr>
            <a:xfrm>
              <a:off x="3168757" y="3716155"/>
              <a:ext cx="8633079" cy="1550289"/>
            </a:xfrm>
            <a:prstGeom prst="rect">
              <a:avLst/>
            </a:prstGeom>
          </p:spPr>
        </p:pic>
        <p:pic>
          <p:nvPicPr>
            <p:cNvPr id="6" name="Picture 5">
              <a:extLst>
                <a:ext uri="{FF2B5EF4-FFF2-40B4-BE49-F238E27FC236}">
                  <a16:creationId xmlns:a16="http://schemas.microsoft.com/office/drawing/2014/main" id="{EE777DF0-CE41-4C3A-A91A-455D366E4093}"/>
                </a:ext>
              </a:extLst>
            </p:cNvPr>
            <p:cNvPicPr>
              <a:picLocks noChangeAspect="1"/>
            </p:cNvPicPr>
            <p:nvPr/>
          </p:nvPicPr>
          <p:blipFill>
            <a:blip r:embed="rId3"/>
            <a:stretch>
              <a:fillRect/>
            </a:stretch>
          </p:blipFill>
          <p:spPr>
            <a:xfrm rot="360000">
              <a:off x="7643730" y="2062462"/>
              <a:ext cx="3600000" cy="1140564"/>
            </a:xfrm>
            <a:prstGeom prst="rect">
              <a:avLst/>
            </a:prstGeom>
          </p:spPr>
        </p:pic>
        <p:pic>
          <p:nvPicPr>
            <p:cNvPr id="7" name="Picture 6">
              <a:extLst>
                <a:ext uri="{FF2B5EF4-FFF2-40B4-BE49-F238E27FC236}">
                  <a16:creationId xmlns:a16="http://schemas.microsoft.com/office/drawing/2014/main" id="{E4FB690B-0891-4292-85FF-E7FB6D59817F}"/>
                </a:ext>
              </a:extLst>
            </p:cNvPr>
            <p:cNvPicPr>
              <a:picLocks noChangeAspect="1"/>
            </p:cNvPicPr>
            <p:nvPr/>
          </p:nvPicPr>
          <p:blipFill>
            <a:blip r:embed="rId3"/>
            <a:stretch>
              <a:fillRect/>
            </a:stretch>
          </p:blipFill>
          <p:spPr>
            <a:xfrm rot="240000">
              <a:off x="476309" y="2031845"/>
              <a:ext cx="3600000" cy="1140564"/>
            </a:xfrm>
            <a:prstGeom prst="rect">
              <a:avLst/>
            </a:prstGeom>
          </p:spPr>
        </p:pic>
        <p:cxnSp>
          <p:nvCxnSpPr>
            <p:cNvPr id="8" name="Straight Connector 7">
              <a:extLst>
                <a:ext uri="{FF2B5EF4-FFF2-40B4-BE49-F238E27FC236}">
                  <a16:creationId xmlns:a16="http://schemas.microsoft.com/office/drawing/2014/main" id="{C736EC85-A28F-424E-AAFA-F5ABC917CE4E}"/>
                </a:ext>
              </a:extLst>
            </p:cNvPr>
            <p:cNvCxnSpPr/>
            <p:nvPr/>
          </p:nvCxnSpPr>
          <p:spPr>
            <a:xfrm>
              <a:off x="2823691" y="2548313"/>
              <a:ext cx="8892000" cy="0"/>
            </a:xfrm>
            <a:prstGeom prst="line">
              <a:avLst/>
            </a:prstGeom>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F3EC47C-78BB-4A67-BCC9-CA2D79C66B2A}"/>
                </a:ext>
              </a:extLst>
            </p:cNvPr>
            <p:cNvCxnSpPr/>
            <p:nvPr/>
          </p:nvCxnSpPr>
          <p:spPr>
            <a:xfrm flipV="1">
              <a:off x="5858593" y="2458313"/>
              <a:ext cx="0" cy="180000"/>
            </a:xfrm>
            <a:prstGeom prst="line">
              <a:avLst/>
            </a:prstGeom>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BC2978C-FEFD-469D-9112-C96636EEC231}"/>
                </a:ext>
              </a:extLst>
            </p:cNvPr>
            <p:cNvCxnSpPr/>
            <p:nvPr/>
          </p:nvCxnSpPr>
          <p:spPr>
            <a:xfrm>
              <a:off x="5858593" y="1907672"/>
              <a:ext cx="0" cy="3234868"/>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E9C65F4-CE66-47EB-83FC-9F410A3865C3}"/>
                </a:ext>
              </a:extLst>
            </p:cNvPr>
            <p:cNvSpPr txBox="1"/>
            <p:nvPr/>
          </p:nvSpPr>
          <p:spPr>
            <a:xfrm>
              <a:off x="8852007" y="1606654"/>
              <a:ext cx="1281474" cy="424066"/>
            </a:xfrm>
            <a:prstGeom prst="rect">
              <a:avLst/>
            </a:prstGeom>
            <a:noFill/>
          </p:spPr>
          <p:txBody>
            <a:bodyPr wrap="none" rtlCol="0">
              <a:spAutoFit/>
            </a:bodyPr>
            <a:lstStyle/>
            <a:p>
              <a:r>
                <a:rPr lang="en-US" sz="1400" dirty="0">
                  <a:solidFill>
                    <a:schemeClr val="accent6"/>
                  </a:solidFill>
                </a:rPr>
                <a:t>G1 girder</a:t>
              </a:r>
              <a:endParaRPr lang="en-GB" sz="1400" dirty="0">
                <a:solidFill>
                  <a:schemeClr val="accent6"/>
                </a:solidFill>
              </a:endParaRPr>
            </a:p>
          </p:txBody>
        </p:sp>
        <p:sp>
          <p:nvSpPr>
            <p:cNvPr id="12" name="TextBox 11">
              <a:extLst>
                <a:ext uri="{FF2B5EF4-FFF2-40B4-BE49-F238E27FC236}">
                  <a16:creationId xmlns:a16="http://schemas.microsoft.com/office/drawing/2014/main" id="{40BF9A7E-AE34-4CFC-A7F9-D99E7DBDDDB4}"/>
                </a:ext>
              </a:extLst>
            </p:cNvPr>
            <p:cNvSpPr txBox="1"/>
            <p:nvPr/>
          </p:nvSpPr>
          <p:spPr>
            <a:xfrm>
              <a:off x="1723202" y="1606654"/>
              <a:ext cx="1281474" cy="424066"/>
            </a:xfrm>
            <a:prstGeom prst="rect">
              <a:avLst/>
            </a:prstGeom>
            <a:noFill/>
          </p:spPr>
          <p:txBody>
            <a:bodyPr wrap="none" rtlCol="0">
              <a:spAutoFit/>
            </a:bodyPr>
            <a:lstStyle/>
            <a:p>
              <a:r>
                <a:rPr lang="en-US" sz="1400" dirty="0">
                  <a:solidFill>
                    <a:schemeClr val="accent6"/>
                  </a:solidFill>
                </a:rPr>
                <a:t>G4 girder</a:t>
              </a:r>
              <a:endParaRPr lang="en-GB" sz="1400" dirty="0">
                <a:solidFill>
                  <a:schemeClr val="accent6"/>
                </a:solidFill>
              </a:endParaRPr>
            </a:p>
          </p:txBody>
        </p:sp>
        <p:sp>
          <p:nvSpPr>
            <p:cNvPr id="13" name="TextBox 12">
              <a:extLst>
                <a:ext uri="{FF2B5EF4-FFF2-40B4-BE49-F238E27FC236}">
                  <a16:creationId xmlns:a16="http://schemas.microsoft.com/office/drawing/2014/main" id="{66466DA1-9C6B-4176-93A9-7E64E69E0353}"/>
                </a:ext>
              </a:extLst>
            </p:cNvPr>
            <p:cNvSpPr txBox="1"/>
            <p:nvPr/>
          </p:nvSpPr>
          <p:spPr>
            <a:xfrm>
              <a:off x="5029571" y="1546895"/>
              <a:ext cx="1667991" cy="424066"/>
            </a:xfrm>
            <a:prstGeom prst="rect">
              <a:avLst/>
            </a:prstGeom>
            <a:noFill/>
          </p:spPr>
          <p:txBody>
            <a:bodyPr wrap="none" rtlCol="0">
              <a:spAutoFit/>
            </a:bodyPr>
            <a:lstStyle/>
            <a:p>
              <a:r>
                <a:rPr lang="en-US" sz="1400" dirty="0">
                  <a:solidFill>
                    <a:schemeClr val="accent6"/>
                  </a:solidFill>
                </a:rPr>
                <a:t>Source Point</a:t>
              </a:r>
              <a:endParaRPr lang="en-GB" sz="1400" dirty="0">
                <a:solidFill>
                  <a:schemeClr val="accent6"/>
                </a:solidFill>
              </a:endParaRPr>
            </a:p>
          </p:txBody>
        </p:sp>
        <p:sp>
          <p:nvSpPr>
            <p:cNvPr id="14" name="TextBox 13">
              <a:extLst>
                <a:ext uri="{FF2B5EF4-FFF2-40B4-BE49-F238E27FC236}">
                  <a16:creationId xmlns:a16="http://schemas.microsoft.com/office/drawing/2014/main" id="{6F0A7803-AC6C-4288-9318-E558D771D8E2}"/>
                </a:ext>
              </a:extLst>
            </p:cNvPr>
            <p:cNvSpPr txBox="1"/>
            <p:nvPr/>
          </p:nvSpPr>
          <p:spPr>
            <a:xfrm>
              <a:off x="11113521" y="3889656"/>
              <a:ext cx="1283681" cy="424066"/>
            </a:xfrm>
            <a:prstGeom prst="rect">
              <a:avLst/>
            </a:prstGeom>
            <a:solidFill>
              <a:schemeClr val="bg1"/>
            </a:solidFill>
          </p:spPr>
          <p:txBody>
            <a:bodyPr wrap="none" rtlCol="0">
              <a:spAutoFit/>
            </a:bodyPr>
            <a:lstStyle/>
            <a:p>
              <a:r>
                <a:rPr lang="en-US" sz="1400" dirty="0">
                  <a:solidFill>
                    <a:schemeClr val="accent6"/>
                  </a:solidFill>
                </a:rPr>
                <a:t>Beamline</a:t>
              </a:r>
              <a:endParaRPr lang="en-GB" sz="1400" dirty="0">
                <a:solidFill>
                  <a:schemeClr val="accent6"/>
                </a:solidFill>
              </a:endParaRPr>
            </a:p>
          </p:txBody>
        </p:sp>
      </p:grpSp>
      <p:sp>
        <p:nvSpPr>
          <p:cNvPr id="15" name="TextBox 14">
            <a:extLst>
              <a:ext uri="{FF2B5EF4-FFF2-40B4-BE49-F238E27FC236}">
                <a16:creationId xmlns:a16="http://schemas.microsoft.com/office/drawing/2014/main" id="{2990F81E-205E-4D24-A5B8-45D632344156}"/>
              </a:ext>
            </a:extLst>
          </p:cNvPr>
          <p:cNvSpPr txBox="1"/>
          <p:nvPr/>
        </p:nvSpPr>
        <p:spPr>
          <a:xfrm>
            <a:off x="726486" y="1071205"/>
            <a:ext cx="8236800" cy="830997"/>
          </a:xfrm>
          <a:prstGeom prst="rect">
            <a:avLst/>
          </a:prstGeom>
          <a:noFill/>
        </p:spPr>
        <p:txBody>
          <a:bodyPr wrap="square" rtlCol="0">
            <a:spAutoFit/>
          </a:bodyPr>
          <a:lstStyle/>
          <a:p>
            <a:r>
              <a:rPr lang="en-US" sz="1600" dirty="0">
                <a:solidFill>
                  <a:schemeClr val="accent6"/>
                </a:solidFill>
              </a:rPr>
              <a:t>The constraint was to align the beamline source points and directions as they were in the old machine. The beamline direction is determined by the magnet positions on either side of the source point. </a:t>
            </a:r>
          </a:p>
        </p:txBody>
      </p:sp>
    </p:spTree>
    <p:extLst>
      <p:ext uri="{BB962C8B-B14F-4D97-AF65-F5344CB8AC3E}">
        <p14:creationId xmlns:p14="http://schemas.microsoft.com/office/powerpoint/2010/main" val="3767567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A7EB64-1AD7-4FE6-8F0E-D6DB56EA2000}"/>
              </a:ext>
            </a:extLst>
          </p:cNvPr>
          <p:cNvSpPr>
            <a:spLocks noGrp="1"/>
          </p:cNvSpPr>
          <p:nvPr>
            <p:ph type="title"/>
          </p:nvPr>
        </p:nvSpPr>
        <p:spPr/>
        <p:txBody>
          <a:bodyPr/>
          <a:lstStyle/>
          <a:p>
            <a:r>
              <a:rPr lang="en-US" dirty="0"/>
              <a:t>Measurement Uncertainty</a:t>
            </a:r>
            <a:endParaRPr lang="en-GB" dirty="0"/>
          </a:p>
        </p:txBody>
      </p:sp>
      <p:sp>
        <p:nvSpPr>
          <p:cNvPr id="3" name="Footer Placeholder 2">
            <a:extLst>
              <a:ext uri="{FF2B5EF4-FFF2-40B4-BE49-F238E27FC236}">
                <a16:creationId xmlns:a16="http://schemas.microsoft.com/office/drawing/2014/main" id="{6799F903-AA86-4F04-9898-42E12C69A760}"/>
              </a:ext>
            </a:extLst>
          </p:cNvPr>
          <p:cNvSpPr>
            <a:spLocks noGrp="1"/>
          </p:cNvSpPr>
          <p:nvPr>
            <p:ph type="ftr" sz="quarter" idx="12"/>
          </p:nvPr>
        </p:nvSpPr>
        <p:spPr/>
        <p:txBody>
          <a:bodyPr/>
          <a:lstStyle/>
          <a:p>
            <a:r>
              <a:rPr lang="en-US"/>
              <a:t>Alignment for the ESRF Extremely Brilliant Source, IWAA2022</a:t>
            </a:r>
            <a:endParaRPr lang="en-GB" dirty="0"/>
          </a:p>
        </p:txBody>
      </p:sp>
      <p:grpSp>
        <p:nvGrpSpPr>
          <p:cNvPr id="5" name="Group 4">
            <a:extLst>
              <a:ext uri="{FF2B5EF4-FFF2-40B4-BE49-F238E27FC236}">
                <a16:creationId xmlns:a16="http://schemas.microsoft.com/office/drawing/2014/main" id="{39CB10D5-E030-4246-BA10-02DB9E508A3B}"/>
              </a:ext>
            </a:extLst>
          </p:cNvPr>
          <p:cNvGrpSpPr>
            <a:grpSpLocks noChangeAspect="1"/>
          </p:cNvGrpSpPr>
          <p:nvPr/>
        </p:nvGrpSpPr>
        <p:grpSpPr>
          <a:xfrm>
            <a:off x="1172344" y="1194657"/>
            <a:ext cx="6659486" cy="3631488"/>
            <a:chOff x="341466" y="1432139"/>
            <a:chExt cx="8351705" cy="4554274"/>
          </a:xfrm>
        </p:grpSpPr>
        <p:sp>
          <p:nvSpPr>
            <p:cNvPr id="6" name="Rectangle 5">
              <a:extLst>
                <a:ext uri="{FF2B5EF4-FFF2-40B4-BE49-F238E27FC236}">
                  <a16:creationId xmlns:a16="http://schemas.microsoft.com/office/drawing/2014/main" id="{B16604D2-4399-4464-A1F8-82586CA32F85}"/>
                </a:ext>
              </a:extLst>
            </p:cNvPr>
            <p:cNvSpPr/>
            <p:nvPr/>
          </p:nvSpPr>
          <p:spPr>
            <a:xfrm>
              <a:off x="4121170" y="2202033"/>
              <a:ext cx="4572001" cy="1968521"/>
            </a:xfrm>
            <a:prstGeom prst="rect">
              <a:avLst/>
            </a:prstGeom>
          </p:spPr>
          <p:txBody>
            <a:bodyPr>
              <a:spAutoFit/>
            </a:bodyPr>
            <a:lstStyle/>
            <a:p>
              <a:r>
                <a:rPr lang="en-US" sz="1600" b="1" dirty="0">
                  <a:solidFill>
                    <a:schemeClr val="accent6"/>
                  </a:solidFill>
                  <a:latin typeface="+mn-lt"/>
                </a:rPr>
                <a:t>measurement uncertainty</a:t>
              </a:r>
            </a:p>
            <a:p>
              <a:r>
                <a:rPr lang="en-US" sz="1600" dirty="0">
                  <a:solidFill>
                    <a:schemeClr val="accent6"/>
                  </a:solidFill>
                  <a:latin typeface="+mn-lt"/>
                </a:rPr>
                <a:t>non-negative parameter characterizing the dispersion of the quantity values being attributed to a </a:t>
              </a:r>
              <a:r>
                <a:rPr lang="en-US" sz="1600" dirty="0" err="1">
                  <a:solidFill>
                    <a:schemeClr val="accent6"/>
                  </a:solidFill>
                  <a:latin typeface="+mn-lt"/>
                </a:rPr>
                <a:t>measurand</a:t>
              </a:r>
              <a:r>
                <a:rPr lang="en-US" sz="1600" dirty="0">
                  <a:solidFill>
                    <a:schemeClr val="accent6"/>
                  </a:solidFill>
                  <a:latin typeface="+mn-lt"/>
                </a:rPr>
                <a:t>, based on the information used</a:t>
              </a:r>
            </a:p>
          </p:txBody>
        </p:sp>
        <p:sp>
          <p:nvSpPr>
            <p:cNvPr id="7" name="Freeform 5">
              <a:extLst>
                <a:ext uri="{FF2B5EF4-FFF2-40B4-BE49-F238E27FC236}">
                  <a16:creationId xmlns:a16="http://schemas.microsoft.com/office/drawing/2014/main" id="{0861D57B-C533-4EE8-BD56-50F3B157BB43}"/>
                </a:ext>
              </a:extLst>
            </p:cNvPr>
            <p:cNvSpPr/>
            <p:nvPr/>
          </p:nvSpPr>
          <p:spPr>
            <a:xfrm>
              <a:off x="1451811" y="3176963"/>
              <a:ext cx="1987421" cy="681135"/>
            </a:xfrm>
            <a:custGeom>
              <a:avLst/>
              <a:gdLst>
                <a:gd name="connsiteX0" fmla="*/ 0 w 1987421"/>
                <a:gd name="connsiteY0" fmla="*/ 0 h 681135"/>
                <a:gd name="connsiteX1" fmla="*/ 9331 w 1987421"/>
                <a:gd name="connsiteY1" fmla="*/ 681135 h 681135"/>
                <a:gd name="connsiteX2" fmla="*/ 1987421 w 1987421"/>
                <a:gd name="connsiteY2" fmla="*/ 681135 h 681135"/>
                <a:gd name="connsiteX3" fmla="*/ 1884784 w 1987421"/>
                <a:gd name="connsiteY3" fmla="*/ 83976 h 681135"/>
                <a:gd name="connsiteX4" fmla="*/ 1502229 w 1987421"/>
                <a:gd name="connsiteY4" fmla="*/ 0 h 681135"/>
                <a:gd name="connsiteX5" fmla="*/ 0 w 1987421"/>
                <a:gd name="connsiteY5" fmla="*/ 0 h 681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87421" h="681135">
                  <a:moveTo>
                    <a:pt x="0" y="0"/>
                  </a:moveTo>
                  <a:lnTo>
                    <a:pt x="9331" y="681135"/>
                  </a:lnTo>
                  <a:lnTo>
                    <a:pt x="1987421" y="681135"/>
                  </a:lnTo>
                  <a:lnTo>
                    <a:pt x="1884784" y="83976"/>
                  </a:lnTo>
                  <a:lnTo>
                    <a:pt x="1502229" y="0"/>
                  </a:lnTo>
                  <a:lnTo>
                    <a:pt x="0" y="0"/>
                  </a:lnTo>
                  <a:close/>
                </a:path>
              </a:pathLst>
            </a:cu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accent6"/>
                  </a:solidFill>
                  <a:effectLst>
                    <a:outerShdw blurRad="50800" dist="38100" dir="18900000" algn="bl" rotWithShape="0">
                      <a:prstClr val="black">
                        <a:alpha val="40000"/>
                      </a:prstClr>
                    </a:outerShdw>
                  </a:effectLst>
                </a:rPr>
                <a:t>calibration</a:t>
              </a:r>
              <a:br>
                <a:rPr lang="en-GB" sz="1400" dirty="0">
                  <a:solidFill>
                    <a:schemeClr val="accent6"/>
                  </a:solidFill>
                  <a:effectLst>
                    <a:outerShdw blurRad="50800" dist="38100" dir="18900000" algn="bl" rotWithShape="0">
                      <a:prstClr val="black">
                        <a:alpha val="40000"/>
                      </a:prstClr>
                    </a:outerShdw>
                  </a:effectLst>
                </a:rPr>
              </a:br>
              <a:r>
                <a:rPr lang="en-GB" sz="1400" dirty="0">
                  <a:solidFill>
                    <a:schemeClr val="accent6"/>
                  </a:solidFill>
                  <a:effectLst>
                    <a:outerShdw blurRad="50800" dist="38100" dir="18900000" algn="bl" rotWithShape="0">
                      <a:prstClr val="black">
                        <a:alpha val="40000"/>
                      </a:prstClr>
                    </a:outerShdw>
                  </a:effectLst>
                </a:rPr>
                <a:t>certificates</a:t>
              </a:r>
            </a:p>
          </p:txBody>
        </p:sp>
        <p:sp>
          <p:nvSpPr>
            <p:cNvPr id="8" name="Freeform 6">
              <a:extLst>
                <a:ext uri="{FF2B5EF4-FFF2-40B4-BE49-F238E27FC236}">
                  <a16:creationId xmlns:a16="http://schemas.microsoft.com/office/drawing/2014/main" id="{E19AB480-5B1F-4451-8755-31933FA80ED9}"/>
                </a:ext>
              </a:extLst>
            </p:cNvPr>
            <p:cNvSpPr/>
            <p:nvPr/>
          </p:nvSpPr>
          <p:spPr>
            <a:xfrm>
              <a:off x="350798" y="3176960"/>
              <a:ext cx="1091681" cy="1175660"/>
            </a:xfrm>
            <a:custGeom>
              <a:avLst/>
              <a:gdLst>
                <a:gd name="connsiteX0" fmla="*/ 1101012 w 1110343"/>
                <a:gd name="connsiteY0" fmla="*/ 0 h 783772"/>
                <a:gd name="connsiteX1" fmla="*/ 373225 w 1110343"/>
                <a:gd name="connsiteY1" fmla="*/ 9331 h 783772"/>
                <a:gd name="connsiteX2" fmla="*/ 0 w 1110343"/>
                <a:gd name="connsiteY2" fmla="*/ 485192 h 783772"/>
                <a:gd name="connsiteX3" fmla="*/ 0 w 1110343"/>
                <a:gd name="connsiteY3" fmla="*/ 783772 h 783772"/>
                <a:gd name="connsiteX4" fmla="*/ 1110343 w 1110343"/>
                <a:gd name="connsiteY4" fmla="*/ 699796 h 783772"/>
                <a:gd name="connsiteX5" fmla="*/ 1101012 w 1110343"/>
                <a:gd name="connsiteY5" fmla="*/ 0 h 783772"/>
                <a:gd name="connsiteX0" fmla="*/ 1101012 w 1110343"/>
                <a:gd name="connsiteY0" fmla="*/ 0 h 783772"/>
                <a:gd name="connsiteX1" fmla="*/ 258826 w 1110343"/>
                <a:gd name="connsiteY1" fmla="*/ 15503 h 783772"/>
                <a:gd name="connsiteX2" fmla="*/ 0 w 1110343"/>
                <a:gd name="connsiteY2" fmla="*/ 485192 h 783772"/>
                <a:gd name="connsiteX3" fmla="*/ 0 w 1110343"/>
                <a:gd name="connsiteY3" fmla="*/ 783772 h 783772"/>
                <a:gd name="connsiteX4" fmla="*/ 1110343 w 1110343"/>
                <a:gd name="connsiteY4" fmla="*/ 699796 h 783772"/>
                <a:gd name="connsiteX5" fmla="*/ 1101012 w 1110343"/>
                <a:gd name="connsiteY5" fmla="*/ 0 h 783772"/>
                <a:gd name="connsiteX0" fmla="*/ 1101012 w 1101012"/>
                <a:gd name="connsiteY0" fmla="*/ 0 h 783772"/>
                <a:gd name="connsiteX1" fmla="*/ 258826 w 1101012"/>
                <a:gd name="connsiteY1" fmla="*/ 15503 h 783772"/>
                <a:gd name="connsiteX2" fmla="*/ 0 w 1101012"/>
                <a:gd name="connsiteY2" fmla="*/ 485192 h 783772"/>
                <a:gd name="connsiteX3" fmla="*/ 0 w 1101012"/>
                <a:gd name="connsiteY3" fmla="*/ 783772 h 783772"/>
                <a:gd name="connsiteX4" fmla="*/ 989215 w 1101012"/>
                <a:gd name="connsiteY4" fmla="*/ 681282 h 783772"/>
                <a:gd name="connsiteX5" fmla="*/ 1101012 w 1101012"/>
                <a:gd name="connsiteY5" fmla="*/ 0 h 783772"/>
                <a:gd name="connsiteX0" fmla="*/ 1000072 w 1000072"/>
                <a:gd name="connsiteY0" fmla="*/ 3011 h 768269"/>
                <a:gd name="connsiteX1" fmla="*/ 258826 w 1000072"/>
                <a:gd name="connsiteY1" fmla="*/ 0 h 768269"/>
                <a:gd name="connsiteX2" fmla="*/ 0 w 1000072"/>
                <a:gd name="connsiteY2" fmla="*/ 469689 h 768269"/>
                <a:gd name="connsiteX3" fmla="*/ 0 w 1000072"/>
                <a:gd name="connsiteY3" fmla="*/ 768269 h 768269"/>
                <a:gd name="connsiteX4" fmla="*/ 989215 w 1000072"/>
                <a:gd name="connsiteY4" fmla="*/ 665779 h 768269"/>
                <a:gd name="connsiteX5" fmla="*/ 1000072 w 1000072"/>
                <a:gd name="connsiteY5" fmla="*/ 3011 h 768269"/>
                <a:gd name="connsiteX0" fmla="*/ 966425 w 989215"/>
                <a:gd name="connsiteY0" fmla="*/ 0 h 777602"/>
                <a:gd name="connsiteX1" fmla="*/ 258826 w 989215"/>
                <a:gd name="connsiteY1" fmla="*/ 9333 h 777602"/>
                <a:gd name="connsiteX2" fmla="*/ 0 w 989215"/>
                <a:gd name="connsiteY2" fmla="*/ 479022 h 777602"/>
                <a:gd name="connsiteX3" fmla="*/ 0 w 989215"/>
                <a:gd name="connsiteY3" fmla="*/ 777602 h 777602"/>
                <a:gd name="connsiteX4" fmla="*/ 989215 w 989215"/>
                <a:gd name="connsiteY4" fmla="*/ 675112 h 777602"/>
                <a:gd name="connsiteX5" fmla="*/ 966425 w 989215"/>
                <a:gd name="connsiteY5" fmla="*/ 0 h 777602"/>
                <a:gd name="connsiteX0" fmla="*/ 966425 w 966425"/>
                <a:gd name="connsiteY0" fmla="*/ 0 h 777602"/>
                <a:gd name="connsiteX1" fmla="*/ 258826 w 966425"/>
                <a:gd name="connsiteY1" fmla="*/ 9333 h 777602"/>
                <a:gd name="connsiteX2" fmla="*/ 0 w 966425"/>
                <a:gd name="connsiteY2" fmla="*/ 479022 h 777602"/>
                <a:gd name="connsiteX3" fmla="*/ 0 w 966425"/>
                <a:gd name="connsiteY3" fmla="*/ 777602 h 777602"/>
                <a:gd name="connsiteX4" fmla="*/ 895004 w 966425"/>
                <a:gd name="connsiteY4" fmla="*/ 551684 h 777602"/>
                <a:gd name="connsiteX5" fmla="*/ 966425 w 966425"/>
                <a:gd name="connsiteY5" fmla="*/ 0 h 777602"/>
                <a:gd name="connsiteX0" fmla="*/ 966425 w 966425"/>
                <a:gd name="connsiteY0" fmla="*/ 0 h 777602"/>
                <a:gd name="connsiteX1" fmla="*/ 258826 w 966425"/>
                <a:gd name="connsiteY1" fmla="*/ 9333 h 777602"/>
                <a:gd name="connsiteX2" fmla="*/ 0 w 966425"/>
                <a:gd name="connsiteY2" fmla="*/ 479022 h 777602"/>
                <a:gd name="connsiteX3" fmla="*/ 0 w 966425"/>
                <a:gd name="connsiteY3" fmla="*/ 777602 h 777602"/>
                <a:gd name="connsiteX4" fmla="*/ 820981 w 966425"/>
                <a:gd name="connsiteY4" fmla="*/ 625741 h 777602"/>
                <a:gd name="connsiteX5" fmla="*/ 966425 w 966425"/>
                <a:gd name="connsiteY5" fmla="*/ 0 h 777602"/>
                <a:gd name="connsiteX0" fmla="*/ 852026 w 852026"/>
                <a:gd name="connsiteY0" fmla="*/ 15353 h 768269"/>
                <a:gd name="connsiteX1" fmla="*/ 258826 w 852026"/>
                <a:gd name="connsiteY1" fmla="*/ 0 h 768269"/>
                <a:gd name="connsiteX2" fmla="*/ 0 w 852026"/>
                <a:gd name="connsiteY2" fmla="*/ 469689 h 768269"/>
                <a:gd name="connsiteX3" fmla="*/ 0 w 852026"/>
                <a:gd name="connsiteY3" fmla="*/ 768269 h 768269"/>
                <a:gd name="connsiteX4" fmla="*/ 820981 w 852026"/>
                <a:gd name="connsiteY4" fmla="*/ 616408 h 768269"/>
                <a:gd name="connsiteX5" fmla="*/ 852026 w 852026"/>
                <a:gd name="connsiteY5" fmla="*/ 15353 h 768269"/>
                <a:gd name="connsiteX0" fmla="*/ 784733 w 820981"/>
                <a:gd name="connsiteY0" fmla="*/ 0 h 777602"/>
                <a:gd name="connsiteX1" fmla="*/ 258826 w 820981"/>
                <a:gd name="connsiteY1" fmla="*/ 9333 h 777602"/>
                <a:gd name="connsiteX2" fmla="*/ 0 w 820981"/>
                <a:gd name="connsiteY2" fmla="*/ 479022 h 777602"/>
                <a:gd name="connsiteX3" fmla="*/ 0 w 820981"/>
                <a:gd name="connsiteY3" fmla="*/ 777602 h 777602"/>
                <a:gd name="connsiteX4" fmla="*/ 820981 w 820981"/>
                <a:gd name="connsiteY4" fmla="*/ 625741 h 777602"/>
                <a:gd name="connsiteX5" fmla="*/ 784733 w 820981"/>
                <a:gd name="connsiteY5" fmla="*/ 0 h 777602"/>
                <a:gd name="connsiteX0" fmla="*/ 697251 w 820981"/>
                <a:gd name="connsiteY0" fmla="*/ 9181 h 768269"/>
                <a:gd name="connsiteX1" fmla="*/ 258826 w 820981"/>
                <a:gd name="connsiteY1" fmla="*/ 0 h 768269"/>
                <a:gd name="connsiteX2" fmla="*/ 0 w 820981"/>
                <a:gd name="connsiteY2" fmla="*/ 469689 h 768269"/>
                <a:gd name="connsiteX3" fmla="*/ 0 w 820981"/>
                <a:gd name="connsiteY3" fmla="*/ 768269 h 768269"/>
                <a:gd name="connsiteX4" fmla="*/ 820981 w 820981"/>
                <a:gd name="connsiteY4" fmla="*/ 616408 h 768269"/>
                <a:gd name="connsiteX5" fmla="*/ 697251 w 820981"/>
                <a:gd name="connsiteY5" fmla="*/ 9181 h 768269"/>
                <a:gd name="connsiteX0" fmla="*/ 771274 w 820981"/>
                <a:gd name="connsiteY0" fmla="*/ 9181 h 768269"/>
                <a:gd name="connsiteX1" fmla="*/ 258826 w 820981"/>
                <a:gd name="connsiteY1" fmla="*/ 0 h 768269"/>
                <a:gd name="connsiteX2" fmla="*/ 0 w 820981"/>
                <a:gd name="connsiteY2" fmla="*/ 469689 h 768269"/>
                <a:gd name="connsiteX3" fmla="*/ 0 w 820981"/>
                <a:gd name="connsiteY3" fmla="*/ 768269 h 768269"/>
                <a:gd name="connsiteX4" fmla="*/ 820981 w 820981"/>
                <a:gd name="connsiteY4" fmla="*/ 616408 h 768269"/>
                <a:gd name="connsiteX5" fmla="*/ 771274 w 820981"/>
                <a:gd name="connsiteY5" fmla="*/ 9181 h 768269"/>
                <a:gd name="connsiteX0" fmla="*/ 771274 w 787334"/>
                <a:gd name="connsiteY0" fmla="*/ 9181 h 768269"/>
                <a:gd name="connsiteX1" fmla="*/ 258826 w 787334"/>
                <a:gd name="connsiteY1" fmla="*/ 0 h 768269"/>
                <a:gd name="connsiteX2" fmla="*/ 0 w 787334"/>
                <a:gd name="connsiteY2" fmla="*/ 469689 h 768269"/>
                <a:gd name="connsiteX3" fmla="*/ 0 w 787334"/>
                <a:gd name="connsiteY3" fmla="*/ 768269 h 768269"/>
                <a:gd name="connsiteX4" fmla="*/ 787334 w 787334"/>
                <a:gd name="connsiteY4" fmla="*/ 616408 h 768269"/>
                <a:gd name="connsiteX5" fmla="*/ 771274 w 787334"/>
                <a:gd name="connsiteY5" fmla="*/ 9181 h 768269"/>
                <a:gd name="connsiteX0" fmla="*/ 791462 w 791462"/>
                <a:gd name="connsiteY0" fmla="*/ 9181 h 768269"/>
                <a:gd name="connsiteX1" fmla="*/ 258826 w 791462"/>
                <a:gd name="connsiteY1" fmla="*/ 0 h 768269"/>
                <a:gd name="connsiteX2" fmla="*/ 0 w 791462"/>
                <a:gd name="connsiteY2" fmla="*/ 469689 h 768269"/>
                <a:gd name="connsiteX3" fmla="*/ 0 w 791462"/>
                <a:gd name="connsiteY3" fmla="*/ 768269 h 768269"/>
                <a:gd name="connsiteX4" fmla="*/ 787334 w 791462"/>
                <a:gd name="connsiteY4" fmla="*/ 616408 h 768269"/>
                <a:gd name="connsiteX5" fmla="*/ 791462 w 791462"/>
                <a:gd name="connsiteY5" fmla="*/ 9181 h 768269"/>
                <a:gd name="connsiteX0" fmla="*/ 784732 w 787334"/>
                <a:gd name="connsiteY0" fmla="*/ 0 h 777602"/>
                <a:gd name="connsiteX1" fmla="*/ 258826 w 787334"/>
                <a:gd name="connsiteY1" fmla="*/ 9333 h 777602"/>
                <a:gd name="connsiteX2" fmla="*/ 0 w 787334"/>
                <a:gd name="connsiteY2" fmla="*/ 479022 h 777602"/>
                <a:gd name="connsiteX3" fmla="*/ 0 w 787334"/>
                <a:gd name="connsiteY3" fmla="*/ 777602 h 777602"/>
                <a:gd name="connsiteX4" fmla="*/ 787334 w 787334"/>
                <a:gd name="connsiteY4" fmla="*/ 625741 h 777602"/>
                <a:gd name="connsiteX5" fmla="*/ 784732 w 787334"/>
                <a:gd name="connsiteY5" fmla="*/ 0 h 777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7334" h="777602">
                  <a:moveTo>
                    <a:pt x="784732" y="0"/>
                  </a:moveTo>
                  <a:lnTo>
                    <a:pt x="258826" y="9333"/>
                  </a:lnTo>
                  <a:lnTo>
                    <a:pt x="0" y="479022"/>
                  </a:lnTo>
                  <a:lnTo>
                    <a:pt x="0" y="777602"/>
                  </a:lnTo>
                  <a:lnTo>
                    <a:pt x="787334" y="625741"/>
                  </a:lnTo>
                  <a:cubicBezTo>
                    <a:pt x="786467" y="417161"/>
                    <a:pt x="785599" y="208580"/>
                    <a:pt x="784732" y="0"/>
                  </a:cubicBezTo>
                  <a:close/>
                </a:path>
              </a:pathLst>
            </a:cu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accent6"/>
                  </a:solidFill>
                  <a:effectLst>
                    <a:outerShdw blurRad="50800" dist="38100" dir="18900000" algn="bl" rotWithShape="0">
                      <a:prstClr val="black">
                        <a:alpha val="40000"/>
                      </a:prstClr>
                    </a:outerShdw>
                  </a:effectLst>
                </a:rPr>
                <a:t>ref.</a:t>
              </a:r>
            </a:p>
            <a:p>
              <a:pPr algn="ctr"/>
              <a:r>
                <a:rPr lang="en-GB" sz="1400" dirty="0">
                  <a:solidFill>
                    <a:schemeClr val="accent6"/>
                  </a:solidFill>
                  <a:effectLst>
                    <a:outerShdw blurRad="50800" dist="38100" dir="18900000" algn="bl" rotWithShape="0">
                      <a:prstClr val="black">
                        <a:alpha val="40000"/>
                      </a:prstClr>
                    </a:outerShdw>
                  </a:effectLst>
                </a:rPr>
                <a:t>values</a:t>
              </a:r>
            </a:p>
          </p:txBody>
        </p:sp>
        <p:sp>
          <p:nvSpPr>
            <p:cNvPr id="9" name="Freeform 7">
              <a:extLst>
                <a:ext uri="{FF2B5EF4-FFF2-40B4-BE49-F238E27FC236}">
                  <a16:creationId xmlns:a16="http://schemas.microsoft.com/office/drawing/2014/main" id="{93273473-D03D-4924-B25E-CDD8226624D9}"/>
                </a:ext>
              </a:extLst>
            </p:cNvPr>
            <p:cNvSpPr/>
            <p:nvPr/>
          </p:nvSpPr>
          <p:spPr>
            <a:xfrm>
              <a:off x="444105" y="1432139"/>
              <a:ext cx="3032449" cy="1754155"/>
            </a:xfrm>
            <a:custGeom>
              <a:avLst/>
              <a:gdLst>
                <a:gd name="connsiteX0" fmla="*/ 0 w 3032449"/>
                <a:gd name="connsiteY0" fmla="*/ 438538 h 1754155"/>
                <a:gd name="connsiteX1" fmla="*/ 149290 w 3032449"/>
                <a:gd name="connsiteY1" fmla="*/ 1530220 h 1754155"/>
                <a:gd name="connsiteX2" fmla="*/ 298580 w 3032449"/>
                <a:gd name="connsiteY2" fmla="*/ 1754155 h 1754155"/>
                <a:gd name="connsiteX3" fmla="*/ 2481943 w 3032449"/>
                <a:gd name="connsiteY3" fmla="*/ 1744824 h 1754155"/>
                <a:gd name="connsiteX4" fmla="*/ 2948474 w 3032449"/>
                <a:gd name="connsiteY4" fmla="*/ 1464906 h 1754155"/>
                <a:gd name="connsiteX5" fmla="*/ 3032449 w 3032449"/>
                <a:gd name="connsiteY5" fmla="*/ 233265 h 1754155"/>
                <a:gd name="connsiteX6" fmla="*/ 270588 w 3032449"/>
                <a:gd name="connsiteY6" fmla="*/ 0 h 1754155"/>
                <a:gd name="connsiteX7" fmla="*/ 0 w 3032449"/>
                <a:gd name="connsiteY7" fmla="*/ 438538 h 1754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2449" h="1754155">
                  <a:moveTo>
                    <a:pt x="0" y="438538"/>
                  </a:moveTo>
                  <a:lnTo>
                    <a:pt x="149290" y="1530220"/>
                  </a:lnTo>
                  <a:lnTo>
                    <a:pt x="298580" y="1754155"/>
                  </a:lnTo>
                  <a:lnTo>
                    <a:pt x="2481943" y="1744824"/>
                  </a:lnTo>
                  <a:lnTo>
                    <a:pt x="2948474" y="1464906"/>
                  </a:lnTo>
                  <a:lnTo>
                    <a:pt x="3032449" y="233265"/>
                  </a:lnTo>
                  <a:lnTo>
                    <a:pt x="270588" y="0"/>
                  </a:lnTo>
                  <a:lnTo>
                    <a:pt x="0" y="438538"/>
                  </a:lnTo>
                  <a:close/>
                </a:path>
              </a:pathLst>
            </a:cu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accent6"/>
                  </a:solidFill>
                  <a:effectLst>
                    <a:outerShdw blurRad="50800" dist="38100" dir="18900000" algn="bl" rotWithShape="0">
                      <a:prstClr val="black">
                        <a:alpha val="40000"/>
                      </a:prstClr>
                    </a:outerShdw>
                  </a:effectLst>
                </a:rPr>
                <a:t>Type A Uncertainty</a:t>
              </a:r>
            </a:p>
            <a:p>
              <a:pPr algn="ctr"/>
              <a:r>
                <a:rPr lang="en-GB" sz="1100" dirty="0">
                  <a:solidFill>
                    <a:schemeClr val="accent6"/>
                  </a:solidFill>
                  <a:effectLst>
                    <a:outerShdw blurRad="50800" dist="38100" dir="18900000" algn="bl" rotWithShape="0">
                      <a:prstClr val="black">
                        <a:alpha val="40000"/>
                      </a:prstClr>
                    </a:outerShdw>
                  </a:effectLst>
                </a:rPr>
                <a:t>measurement series 1</a:t>
              </a:r>
            </a:p>
            <a:p>
              <a:pPr algn="ctr"/>
              <a:r>
                <a:rPr lang="en-GB" sz="1100" dirty="0">
                  <a:solidFill>
                    <a:schemeClr val="accent6"/>
                  </a:solidFill>
                  <a:effectLst>
                    <a:outerShdw blurRad="50800" dist="38100" dir="18900000" algn="bl" rotWithShape="0">
                      <a:prstClr val="black">
                        <a:alpha val="40000"/>
                      </a:prstClr>
                    </a:outerShdw>
                  </a:effectLst>
                </a:rPr>
                <a:t>measurement series 2</a:t>
              </a:r>
            </a:p>
            <a:p>
              <a:pPr algn="ctr"/>
              <a:r>
                <a:rPr lang="en-GB" sz="1400" dirty="0">
                  <a:solidFill>
                    <a:schemeClr val="accent6"/>
                  </a:solidFill>
                  <a:effectLst>
                    <a:outerShdw blurRad="50800" dist="38100" dir="18900000" algn="bl" rotWithShape="0">
                      <a:prstClr val="black">
                        <a:alpha val="40000"/>
                      </a:prstClr>
                    </a:outerShdw>
                  </a:effectLst>
                </a:rPr>
                <a:t>⁞</a:t>
              </a:r>
            </a:p>
            <a:p>
              <a:pPr algn="ctr"/>
              <a:r>
                <a:rPr lang="en-GB" sz="1100" dirty="0">
                  <a:solidFill>
                    <a:schemeClr val="accent6"/>
                  </a:solidFill>
                  <a:effectLst>
                    <a:outerShdw blurRad="50800" dist="38100" dir="18900000" algn="bl" rotWithShape="0">
                      <a:prstClr val="black">
                        <a:alpha val="40000"/>
                      </a:prstClr>
                    </a:outerShdw>
                  </a:effectLst>
                </a:rPr>
                <a:t>measurement series n</a:t>
              </a:r>
            </a:p>
          </p:txBody>
        </p:sp>
        <p:sp>
          <p:nvSpPr>
            <p:cNvPr id="10" name="Freeform 8">
              <a:extLst>
                <a:ext uri="{FF2B5EF4-FFF2-40B4-BE49-F238E27FC236}">
                  <a16:creationId xmlns:a16="http://schemas.microsoft.com/office/drawing/2014/main" id="{8A9AE60D-EC35-4796-A741-086FE88E80AB}"/>
                </a:ext>
              </a:extLst>
            </p:cNvPr>
            <p:cNvSpPr/>
            <p:nvPr/>
          </p:nvSpPr>
          <p:spPr>
            <a:xfrm>
              <a:off x="1433150" y="3848767"/>
              <a:ext cx="2015412" cy="877078"/>
            </a:xfrm>
            <a:custGeom>
              <a:avLst/>
              <a:gdLst>
                <a:gd name="connsiteX0" fmla="*/ 9331 w 2015412"/>
                <a:gd name="connsiteY0" fmla="*/ 18661 h 877078"/>
                <a:gd name="connsiteX1" fmla="*/ 2015412 w 2015412"/>
                <a:gd name="connsiteY1" fmla="*/ 0 h 877078"/>
                <a:gd name="connsiteX2" fmla="*/ 2006082 w 2015412"/>
                <a:gd name="connsiteY2" fmla="*/ 821094 h 877078"/>
                <a:gd name="connsiteX3" fmla="*/ 345233 w 2015412"/>
                <a:gd name="connsiteY3" fmla="*/ 877078 h 877078"/>
                <a:gd name="connsiteX4" fmla="*/ 0 w 2015412"/>
                <a:gd name="connsiteY4" fmla="*/ 270588 h 877078"/>
                <a:gd name="connsiteX5" fmla="*/ 9331 w 2015412"/>
                <a:gd name="connsiteY5" fmla="*/ 18661 h 877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5412" h="877078">
                  <a:moveTo>
                    <a:pt x="9331" y="18661"/>
                  </a:moveTo>
                  <a:lnTo>
                    <a:pt x="2015412" y="0"/>
                  </a:lnTo>
                  <a:lnTo>
                    <a:pt x="2006082" y="821094"/>
                  </a:lnTo>
                  <a:lnTo>
                    <a:pt x="345233" y="877078"/>
                  </a:lnTo>
                  <a:lnTo>
                    <a:pt x="0" y="270588"/>
                  </a:lnTo>
                  <a:lnTo>
                    <a:pt x="9331" y="18661"/>
                  </a:lnTo>
                  <a:close/>
                </a:path>
              </a:pathLst>
            </a:cu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accent6"/>
                  </a:solidFill>
                  <a:effectLst>
                    <a:outerShdw blurRad="50800" dist="38100" dir="18900000" algn="bl" rotWithShape="0">
                      <a:prstClr val="black">
                        <a:alpha val="40000"/>
                      </a:prstClr>
                    </a:outerShdw>
                  </a:effectLst>
                </a:rPr>
                <a:t>manufacturer’s</a:t>
              </a:r>
            </a:p>
            <a:p>
              <a:pPr algn="ctr"/>
              <a:r>
                <a:rPr lang="en-GB" sz="1400" dirty="0">
                  <a:solidFill>
                    <a:schemeClr val="accent6"/>
                  </a:solidFill>
                  <a:effectLst>
                    <a:outerShdw blurRad="50800" dist="38100" dir="18900000" algn="bl" rotWithShape="0">
                      <a:prstClr val="black">
                        <a:alpha val="40000"/>
                      </a:prstClr>
                    </a:outerShdw>
                  </a:effectLst>
                </a:rPr>
                <a:t>specifications</a:t>
              </a:r>
            </a:p>
          </p:txBody>
        </p:sp>
        <p:sp>
          <p:nvSpPr>
            <p:cNvPr id="11" name="Freeform 9">
              <a:extLst>
                <a:ext uri="{FF2B5EF4-FFF2-40B4-BE49-F238E27FC236}">
                  <a16:creationId xmlns:a16="http://schemas.microsoft.com/office/drawing/2014/main" id="{2E6DAFDE-63C5-41F7-88B3-9D2D7113B92A}"/>
                </a:ext>
              </a:extLst>
            </p:cNvPr>
            <p:cNvSpPr/>
            <p:nvPr/>
          </p:nvSpPr>
          <p:spPr>
            <a:xfrm>
              <a:off x="350799" y="4110024"/>
              <a:ext cx="1446245" cy="895739"/>
            </a:xfrm>
            <a:custGeom>
              <a:avLst/>
              <a:gdLst>
                <a:gd name="connsiteX0" fmla="*/ 0 w 1446245"/>
                <a:gd name="connsiteY0" fmla="*/ 261257 h 895739"/>
                <a:gd name="connsiteX1" fmla="*/ 93306 w 1446245"/>
                <a:gd name="connsiteY1" fmla="*/ 895739 h 895739"/>
                <a:gd name="connsiteX2" fmla="*/ 1446245 w 1446245"/>
                <a:gd name="connsiteY2" fmla="*/ 634482 h 895739"/>
                <a:gd name="connsiteX3" fmla="*/ 1091682 w 1446245"/>
                <a:gd name="connsiteY3" fmla="*/ 0 h 895739"/>
                <a:gd name="connsiteX4" fmla="*/ 0 w 1446245"/>
                <a:gd name="connsiteY4" fmla="*/ 261257 h 895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6245" h="895739">
                  <a:moveTo>
                    <a:pt x="0" y="261257"/>
                  </a:moveTo>
                  <a:lnTo>
                    <a:pt x="93306" y="895739"/>
                  </a:lnTo>
                  <a:lnTo>
                    <a:pt x="1446245" y="634482"/>
                  </a:lnTo>
                  <a:lnTo>
                    <a:pt x="1091682" y="0"/>
                  </a:lnTo>
                  <a:lnTo>
                    <a:pt x="0" y="261257"/>
                  </a:lnTo>
                  <a:close/>
                </a:path>
              </a:pathLst>
            </a:cu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accent6"/>
                  </a:solidFill>
                  <a:effectLst>
                    <a:outerShdw blurRad="50800" dist="38100" dir="18900000" algn="bl" rotWithShape="0">
                      <a:prstClr val="black">
                        <a:alpha val="40000"/>
                      </a:prstClr>
                    </a:outerShdw>
                  </a:effectLst>
                </a:rPr>
                <a:t>experience</a:t>
              </a:r>
            </a:p>
          </p:txBody>
        </p:sp>
        <p:sp>
          <p:nvSpPr>
            <p:cNvPr id="12" name="Freeform 10">
              <a:extLst>
                <a:ext uri="{FF2B5EF4-FFF2-40B4-BE49-F238E27FC236}">
                  <a16:creationId xmlns:a16="http://schemas.microsoft.com/office/drawing/2014/main" id="{8863644C-1B8F-414C-B0D0-DB688013656F}"/>
                </a:ext>
              </a:extLst>
            </p:cNvPr>
            <p:cNvSpPr/>
            <p:nvPr/>
          </p:nvSpPr>
          <p:spPr>
            <a:xfrm>
              <a:off x="341466" y="3186294"/>
              <a:ext cx="3116424" cy="1847461"/>
            </a:xfrm>
            <a:custGeom>
              <a:avLst/>
              <a:gdLst>
                <a:gd name="connsiteX0" fmla="*/ 373224 w 3116424"/>
                <a:gd name="connsiteY0" fmla="*/ 18661 h 1847461"/>
                <a:gd name="connsiteX1" fmla="*/ 0 w 3116424"/>
                <a:gd name="connsiteY1" fmla="*/ 746449 h 1847461"/>
                <a:gd name="connsiteX2" fmla="*/ 0 w 3116424"/>
                <a:gd name="connsiteY2" fmla="*/ 1203649 h 1847461"/>
                <a:gd name="connsiteX3" fmla="*/ 111967 w 3116424"/>
                <a:gd name="connsiteY3" fmla="*/ 1847461 h 1847461"/>
                <a:gd name="connsiteX4" fmla="*/ 1492897 w 3116424"/>
                <a:gd name="connsiteY4" fmla="*/ 1576874 h 1847461"/>
                <a:gd name="connsiteX5" fmla="*/ 3107093 w 3116424"/>
                <a:gd name="connsiteY5" fmla="*/ 1511559 h 1847461"/>
                <a:gd name="connsiteX6" fmla="*/ 3116424 w 3116424"/>
                <a:gd name="connsiteY6" fmla="*/ 681135 h 1847461"/>
                <a:gd name="connsiteX7" fmla="*/ 3004457 w 3116424"/>
                <a:gd name="connsiteY7" fmla="*/ 74645 h 1847461"/>
                <a:gd name="connsiteX8" fmla="*/ 2612571 w 3116424"/>
                <a:gd name="connsiteY8" fmla="*/ 0 h 1847461"/>
                <a:gd name="connsiteX9" fmla="*/ 373224 w 3116424"/>
                <a:gd name="connsiteY9" fmla="*/ 18661 h 1847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16424" h="1847461">
                  <a:moveTo>
                    <a:pt x="373224" y="18661"/>
                  </a:moveTo>
                  <a:lnTo>
                    <a:pt x="0" y="746449"/>
                  </a:lnTo>
                  <a:lnTo>
                    <a:pt x="0" y="1203649"/>
                  </a:lnTo>
                  <a:lnTo>
                    <a:pt x="111967" y="1847461"/>
                  </a:lnTo>
                  <a:lnTo>
                    <a:pt x="1492897" y="1576874"/>
                  </a:lnTo>
                  <a:lnTo>
                    <a:pt x="3107093" y="1511559"/>
                  </a:lnTo>
                  <a:lnTo>
                    <a:pt x="3116424" y="681135"/>
                  </a:lnTo>
                  <a:lnTo>
                    <a:pt x="3004457" y="74645"/>
                  </a:lnTo>
                  <a:lnTo>
                    <a:pt x="2612571" y="0"/>
                  </a:lnTo>
                  <a:lnTo>
                    <a:pt x="373224" y="18661"/>
                  </a:lnTo>
                  <a:close/>
                </a:path>
              </a:pathLst>
            </a:cu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accent6"/>
                  </a:solidFill>
                  <a:effectLst>
                    <a:outerShdw blurRad="50800" dist="38100" dir="18900000" algn="bl" rotWithShape="0">
                      <a:prstClr val="black">
                        <a:alpha val="40000"/>
                      </a:prstClr>
                    </a:outerShdw>
                  </a:effectLst>
                </a:rPr>
                <a:t>Type B Uncertainty</a:t>
              </a:r>
            </a:p>
            <a:p>
              <a:pPr algn="ctr"/>
              <a:endParaRPr lang="en-GB" sz="1600" dirty="0">
                <a:solidFill>
                  <a:schemeClr val="bg2"/>
                </a:solidFill>
                <a:effectLst>
                  <a:outerShdw blurRad="50800" dist="38100" dir="18900000" algn="bl" rotWithShape="0">
                    <a:prstClr val="black">
                      <a:alpha val="40000"/>
                    </a:prstClr>
                  </a:outerShdw>
                </a:effectLst>
              </a:endParaRP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D65E3F4A-223B-4C5C-BE90-346E8A4F31AA}"/>
                    </a:ext>
                  </a:extLst>
                </p:cNvPr>
                <p:cNvSpPr txBox="1"/>
                <p:nvPr/>
              </p:nvSpPr>
              <p:spPr>
                <a:xfrm>
                  <a:off x="1147494" y="4935731"/>
                  <a:ext cx="7545677" cy="105068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4000" b="0" i="1" smtClean="0">
                            <a:solidFill>
                              <a:schemeClr val="accent6"/>
                            </a:solidFill>
                            <a:latin typeface="Cambria Math" panose="02040503050406030204" pitchFamily="18" charset="0"/>
                          </a:rPr>
                          <m:t>𝑈</m:t>
                        </m:r>
                        <m:r>
                          <a:rPr lang="en-GB" sz="4000" i="1" smtClean="0">
                            <a:solidFill>
                              <a:schemeClr val="accent6"/>
                            </a:solidFill>
                            <a:latin typeface="Cambria Math" panose="02040503050406030204" pitchFamily="18" charset="0"/>
                          </a:rPr>
                          <m:t>=</m:t>
                        </m:r>
                        <m:rad>
                          <m:radPr>
                            <m:degHide m:val="on"/>
                            <m:ctrlPr>
                              <a:rPr lang="en-GB" sz="4000" i="1" smtClean="0">
                                <a:solidFill>
                                  <a:schemeClr val="accent6"/>
                                </a:solidFill>
                                <a:latin typeface="Cambria Math" panose="02040503050406030204" pitchFamily="18" charset="0"/>
                              </a:rPr>
                            </m:ctrlPr>
                          </m:radPr>
                          <m:deg/>
                          <m:e>
                            <m:sSup>
                              <m:sSupPr>
                                <m:ctrlPr>
                                  <a:rPr lang="en-GB" sz="4000" i="1" smtClean="0">
                                    <a:solidFill>
                                      <a:schemeClr val="accent6"/>
                                    </a:solidFill>
                                    <a:latin typeface="Cambria Math" panose="02040503050406030204" pitchFamily="18" charset="0"/>
                                  </a:rPr>
                                </m:ctrlPr>
                              </m:sSupPr>
                              <m:e>
                                <m:r>
                                  <a:rPr lang="en-US" sz="4000" i="1">
                                    <a:solidFill>
                                      <a:schemeClr val="accent6"/>
                                    </a:solidFill>
                                    <a:latin typeface="Cambria Math" panose="02040503050406030204" pitchFamily="18" charset="0"/>
                                  </a:rPr>
                                  <m:t>𝑇𝑦𝑝𝑒</m:t>
                                </m:r>
                                <m:r>
                                  <a:rPr lang="en-US" sz="4000" i="1">
                                    <a:solidFill>
                                      <a:schemeClr val="accent6"/>
                                    </a:solidFill>
                                    <a:latin typeface="Cambria Math" panose="02040503050406030204" pitchFamily="18" charset="0"/>
                                  </a:rPr>
                                  <m:t> </m:t>
                                </m:r>
                                <m:r>
                                  <a:rPr lang="en-US" sz="4000" i="1">
                                    <a:solidFill>
                                      <a:schemeClr val="accent6"/>
                                    </a:solidFill>
                                    <a:latin typeface="Cambria Math" panose="02040503050406030204" pitchFamily="18" charset="0"/>
                                  </a:rPr>
                                  <m:t>𝐴</m:t>
                                </m:r>
                              </m:e>
                              <m:sup>
                                <m:r>
                                  <a:rPr lang="en-US" sz="4000" b="0" i="1" smtClean="0">
                                    <a:solidFill>
                                      <a:schemeClr val="accent6"/>
                                    </a:solidFill>
                                    <a:latin typeface="Cambria Math" panose="02040503050406030204" pitchFamily="18" charset="0"/>
                                  </a:rPr>
                                  <m:t>2</m:t>
                                </m:r>
                              </m:sup>
                            </m:sSup>
                            <m:r>
                              <a:rPr lang="en-US" sz="4000" b="0" i="1" smtClean="0">
                                <a:solidFill>
                                  <a:schemeClr val="accent6"/>
                                </a:solidFill>
                                <a:latin typeface="Cambria Math" panose="02040503050406030204" pitchFamily="18" charset="0"/>
                              </a:rPr>
                              <m:t>+</m:t>
                            </m:r>
                            <m:sSup>
                              <m:sSupPr>
                                <m:ctrlPr>
                                  <a:rPr lang="en-US" sz="4000" b="0" i="1" smtClean="0">
                                    <a:solidFill>
                                      <a:schemeClr val="accent6"/>
                                    </a:solidFill>
                                    <a:latin typeface="Cambria Math" panose="02040503050406030204" pitchFamily="18" charset="0"/>
                                  </a:rPr>
                                </m:ctrlPr>
                              </m:sSupPr>
                              <m:e>
                                <m:r>
                                  <a:rPr lang="en-US" sz="4000" i="1">
                                    <a:solidFill>
                                      <a:schemeClr val="accent6"/>
                                    </a:solidFill>
                                    <a:latin typeface="Cambria Math" panose="02040503050406030204" pitchFamily="18" charset="0"/>
                                  </a:rPr>
                                  <m:t>𝑇𝑦𝑝𝑒</m:t>
                                </m:r>
                                <m:r>
                                  <a:rPr lang="en-US" sz="4000" i="1">
                                    <a:solidFill>
                                      <a:schemeClr val="accent6"/>
                                    </a:solidFill>
                                    <a:latin typeface="Cambria Math" panose="02040503050406030204" pitchFamily="18" charset="0"/>
                                  </a:rPr>
                                  <m:t> </m:t>
                                </m:r>
                                <m:r>
                                  <a:rPr lang="en-US" sz="4000" b="0" i="1" smtClean="0">
                                    <a:solidFill>
                                      <a:schemeClr val="accent6"/>
                                    </a:solidFill>
                                    <a:latin typeface="Cambria Math" panose="02040503050406030204" pitchFamily="18" charset="0"/>
                                  </a:rPr>
                                  <m:t>𝐵</m:t>
                                </m:r>
                              </m:e>
                              <m:sup>
                                <m:r>
                                  <a:rPr lang="en-US" sz="4000" b="0" i="1" smtClean="0">
                                    <a:solidFill>
                                      <a:schemeClr val="accent6"/>
                                    </a:solidFill>
                                    <a:latin typeface="Cambria Math" panose="02040503050406030204" pitchFamily="18" charset="0"/>
                                  </a:rPr>
                                  <m:t>2</m:t>
                                </m:r>
                              </m:sup>
                            </m:sSup>
                          </m:e>
                        </m:rad>
                      </m:oMath>
                    </m:oMathPara>
                  </a14:m>
                  <a:endParaRPr lang="en-GB" sz="4000" dirty="0">
                    <a:solidFill>
                      <a:schemeClr val="accent6"/>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1147494" y="4935731"/>
                  <a:ext cx="7545677" cy="1050682"/>
                </a:xfrm>
                <a:prstGeom prst="rect">
                  <a:avLst/>
                </a:prstGeom>
                <a:blipFill>
                  <a:blip r:embed="rId2"/>
                  <a:stretch>
                    <a:fillRect/>
                  </a:stretch>
                </a:blipFill>
              </p:spPr>
              <p:txBody>
                <a:bodyPr/>
                <a:lstStyle/>
                <a:p>
                  <a:r>
                    <a:rPr lang="en-GB">
                      <a:noFill/>
                    </a:rPr>
                    <a:t> </a:t>
                  </a:r>
                </a:p>
              </p:txBody>
            </p:sp>
          </mc:Fallback>
        </mc:AlternateContent>
      </p:grpSp>
      <p:sp>
        <p:nvSpPr>
          <p:cNvPr id="16" name="TextBox 15">
            <a:extLst>
              <a:ext uri="{FF2B5EF4-FFF2-40B4-BE49-F238E27FC236}">
                <a16:creationId xmlns:a16="http://schemas.microsoft.com/office/drawing/2014/main" id="{32BAD09A-1976-49FF-BC86-1BFFA82C17C5}"/>
              </a:ext>
            </a:extLst>
          </p:cNvPr>
          <p:cNvSpPr txBox="1"/>
          <p:nvPr/>
        </p:nvSpPr>
        <p:spPr>
          <a:xfrm>
            <a:off x="705042" y="5224240"/>
            <a:ext cx="8236800" cy="338554"/>
          </a:xfrm>
          <a:prstGeom prst="rect">
            <a:avLst/>
          </a:prstGeom>
          <a:noFill/>
        </p:spPr>
        <p:txBody>
          <a:bodyPr wrap="square" rtlCol="0">
            <a:spAutoFit/>
          </a:bodyPr>
          <a:lstStyle/>
          <a:p>
            <a:r>
              <a:rPr lang="en-US" sz="1600" dirty="0">
                <a:solidFill>
                  <a:schemeClr val="accent6"/>
                </a:solidFill>
              </a:rPr>
              <a:t>An uncertainty calculation is generally done in a characteristic manner</a:t>
            </a:r>
          </a:p>
        </p:txBody>
      </p:sp>
    </p:spTree>
    <p:extLst>
      <p:ext uri="{BB962C8B-B14F-4D97-AF65-F5344CB8AC3E}">
        <p14:creationId xmlns:p14="http://schemas.microsoft.com/office/powerpoint/2010/main" val="26394385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B4C02C-E320-49C5-8CD3-E00405B1D618}"/>
              </a:ext>
            </a:extLst>
          </p:cNvPr>
          <p:cNvSpPr>
            <a:spLocks noGrp="1"/>
          </p:cNvSpPr>
          <p:nvPr>
            <p:ph type="title"/>
          </p:nvPr>
        </p:nvSpPr>
        <p:spPr/>
        <p:txBody>
          <a:bodyPr/>
          <a:lstStyle/>
          <a:p>
            <a:r>
              <a:rPr lang="en-US" dirty="0"/>
              <a:t>Fiducialisation</a:t>
            </a:r>
            <a:endParaRPr lang="en-GB" dirty="0"/>
          </a:p>
        </p:txBody>
      </p:sp>
      <p:sp>
        <p:nvSpPr>
          <p:cNvPr id="3" name="Footer Placeholder 2">
            <a:extLst>
              <a:ext uri="{FF2B5EF4-FFF2-40B4-BE49-F238E27FC236}">
                <a16:creationId xmlns:a16="http://schemas.microsoft.com/office/drawing/2014/main" id="{ACA5EF65-BE9C-4365-9BCB-EC3329B6E0C4}"/>
              </a:ext>
            </a:extLst>
          </p:cNvPr>
          <p:cNvSpPr>
            <a:spLocks noGrp="1"/>
          </p:cNvSpPr>
          <p:nvPr>
            <p:ph type="ftr" sz="quarter" idx="12"/>
          </p:nvPr>
        </p:nvSpPr>
        <p:spPr/>
        <p:txBody>
          <a:bodyPr/>
          <a:lstStyle/>
          <a:p>
            <a:r>
              <a:rPr lang="en-US"/>
              <a:t>Alignment for the ESRF Extremely Brilliant Source, IWAA2022</a:t>
            </a:r>
            <a:endParaRPr lang="en-GB" dirty="0"/>
          </a:p>
        </p:txBody>
      </p:sp>
      <p:grpSp>
        <p:nvGrpSpPr>
          <p:cNvPr id="4" name="Group 3">
            <a:extLst>
              <a:ext uri="{FF2B5EF4-FFF2-40B4-BE49-F238E27FC236}">
                <a16:creationId xmlns:a16="http://schemas.microsoft.com/office/drawing/2014/main" id="{C768F239-3557-46CB-AD62-72C4B6E64D34}"/>
              </a:ext>
            </a:extLst>
          </p:cNvPr>
          <p:cNvGrpSpPr>
            <a:grpSpLocks noChangeAspect="1"/>
          </p:cNvGrpSpPr>
          <p:nvPr/>
        </p:nvGrpSpPr>
        <p:grpSpPr>
          <a:xfrm>
            <a:off x="1044432" y="1572671"/>
            <a:ext cx="7055136" cy="4247108"/>
            <a:chOff x="618862" y="1009226"/>
            <a:chExt cx="8358893" cy="5031953"/>
          </a:xfrm>
        </p:grpSpPr>
        <p:pic>
          <p:nvPicPr>
            <p:cNvPr id="5" name="Picture 4">
              <a:extLst>
                <a:ext uri="{FF2B5EF4-FFF2-40B4-BE49-F238E27FC236}">
                  <a16:creationId xmlns:a16="http://schemas.microsoft.com/office/drawing/2014/main" id="{A4700F2E-4EE0-4724-B6EC-254414914B81}"/>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487870" y="1736083"/>
              <a:ext cx="3816000" cy="3470416"/>
            </a:xfrm>
            <a:prstGeom prst="rect">
              <a:avLst/>
            </a:prstGeom>
          </p:spPr>
        </p:pic>
        <p:grpSp>
          <p:nvGrpSpPr>
            <p:cNvPr id="6" name="Group 5">
              <a:extLst>
                <a:ext uri="{FF2B5EF4-FFF2-40B4-BE49-F238E27FC236}">
                  <a16:creationId xmlns:a16="http://schemas.microsoft.com/office/drawing/2014/main" id="{90FC817B-39E1-4A6C-9376-201AE22C861B}"/>
                </a:ext>
              </a:extLst>
            </p:cNvPr>
            <p:cNvGrpSpPr/>
            <p:nvPr/>
          </p:nvGrpSpPr>
          <p:grpSpPr>
            <a:xfrm>
              <a:off x="3532763" y="3474720"/>
              <a:ext cx="2359155" cy="1661646"/>
              <a:chOff x="3532763" y="3474720"/>
              <a:chExt cx="2359155" cy="1661646"/>
            </a:xfrm>
          </p:grpSpPr>
          <p:cxnSp>
            <p:nvCxnSpPr>
              <p:cNvPr id="11" name="Straight Connector 10">
                <a:extLst>
                  <a:ext uri="{FF2B5EF4-FFF2-40B4-BE49-F238E27FC236}">
                    <a16:creationId xmlns:a16="http://schemas.microsoft.com/office/drawing/2014/main" id="{9D252C04-BA85-48A1-97C8-B03638D858CF}"/>
                  </a:ext>
                </a:extLst>
              </p:cNvPr>
              <p:cNvCxnSpPr/>
              <p:nvPr/>
            </p:nvCxnSpPr>
            <p:spPr>
              <a:xfrm flipH="1">
                <a:off x="4977517" y="3474720"/>
                <a:ext cx="914401" cy="644056"/>
              </a:xfrm>
              <a:prstGeom prst="line">
                <a:avLst/>
              </a:prstGeom>
              <a:ln>
                <a:solidFill>
                  <a:schemeClr val="tx1">
                    <a:lumMod val="50000"/>
                    <a:lumOff val="50000"/>
                  </a:schemeClr>
                </a:solidFill>
              </a:ln>
              <a:effectLst>
                <a:glow rad="228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772328A-274E-4D9C-85BA-9BBDA7643B89}"/>
                  </a:ext>
                </a:extLst>
              </p:cNvPr>
              <p:cNvCxnSpPr>
                <a:cxnSpLocks noChangeAspect="1"/>
              </p:cNvCxnSpPr>
              <p:nvPr/>
            </p:nvCxnSpPr>
            <p:spPr>
              <a:xfrm flipH="1">
                <a:off x="4255140" y="4118776"/>
                <a:ext cx="722377" cy="508795"/>
              </a:xfrm>
              <a:prstGeom prst="line">
                <a:avLst/>
              </a:prstGeom>
              <a:ln>
                <a:solidFill>
                  <a:schemeClr val="bg1">
                    <a:lumMod val="65000"/>
                  </a:schemeClr>
                </a:solidFill>
                <a:prstDash val="sysDash"/>
              </a:ln>
              <a:effectLst>
                <a:glow rad="1397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6CFBF48-8C12-49B7-A1B2-1276D6E1DE5A}"/>
                  </a:ext>
                </a:extLst>
              </p:cNvPr>
              <p:cNvCxnSpPr>
                <a:cxnSpLocks noChangeAspect="1"/>
              </p:cNvCxnSpPr>
              <p:nvPr/>
            </p:nvCxnSpPr>
            <p:spPr>
              <a:xfrm flipH="1">
                <a:off x="3532763" y="4627571"/>
                <a:ext cx="722377" cy="508795"/>
              </a:xfrm>
              <a:prstGeom prst="line">
                <a:avLst/>
              </a:prstGeom>
              <a:ln>
                <a:solidFill>
                  <a:schemeClr val="bg1">
                    <a:lumMod val="85000"/>
                  </a:schemeClr>
                </a:solidFill>
                <a:prstDash val="sysDot"/>
              </a:ln>
              <a:effectLst>
                <a:glow rad="101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7D358E8B-19A7-43A7-955B-8290EBF3EE1E}"/>
                </a:ext>
              </a:extLst>
            </p:cNvPr>
            <p:cNvSpPr txBox="1"/>
            <p:nvPr/>
          </p:nvSpPr>
          <p:spPr>
            <a:xfrm>
              <a:off x="618862" y="1009226"/>
              <a:ext cx="8358893" cy="401117"/>
            </a:xfrm>
            <a:prstGeom prst="rect">
              <a:avLst/>
            </a:prstGeom>
            <a:noFill/>
          </p:spPr>
          <p:txBody>
            <a:bodyPr wrap="none" rtlCol="0">
              <a:spAutoFit/>
            </a:bodyPr>
            <a:lstStyle/>
            <a:p>
              <a:r>
                <a:rPr lang="en-US" sz="1600" dirty="0">
                  <a:solidFill>
                    <a:schemeClr val="accent6"/>
                  </a:solidFill>
                </a:rPr>
                <a:t>For a magnet, we are interested in putting the magnet axis in the right place</a:t>
              </a:r>
              <a:endParaRPr lang="en-GB" sz="1600" dirty="0">
                <a:solidFill>
                  <a:schemeClr val="accent6"/>
                </a:solidFill>
              </a:endParaRPr>
            </a:p>
          </p:txBody>
        </p:sp>
        <p:sp>
          <p:nvSpPr>
            <p:cNvPr id="8" name="TextBox 7">
              <a:extLst>
                <a:ext uri="{FF2B5EF4-FFF2-40B4-BE49-F238E27FC236}">
                  <a16:creationId xmlns:a16="http://schemas.microsoft.com/office/drawing/2014/main" id="{6395C6BB-BDC0-4887-B8B6-055ADE0F36D8}"/>
                </a:ext>
              </a:extLst>
            </p:cNvPr>
            <p:cNvSpPr txBox="1"/>
            <p:nvPr/>
          </p:nvSpPr>
          <p:spPr>
            <a:xfrm>
              <a:off x="618862" y="3927023"/>
              <a:ext cx="4003958" cy="401117"/>
            </a:xfrm>
            <a:prstGeom prst="rect">
              <a:avLst/>
            </a:prstGeom>
            <a:noFill/>
          </p:spPr>
          <p:txBody>
            <a:bodyPr wrap="none" rtlCol="0">
              <a:spAutoFit/>
            </a:bodyPr>
            <a:lstStyle/>
            <a:p>
              <a:r>
                <a:rPr lang="en-US" sz="1600" dirty="0">
                  <a:solidFill>
                    <a:schemeClr val="accent6"/>
                  </a:solidFill>
                </a:rPr>
                <a:t>But we cannot </a:t>
              </a:r>
              <a:r>
                <a:rPr lang="en-US" sz="1600" i="1" dirty="0">
                  <a:solidFill>
                    <a:schemeClr val="accent6"/>
                  </a:solidFill>
                </a:rPr>
                <a:t>see </a:t>
              </a:r>
              <a:r>
                <a:rPr lang="en-US" sz="1600" dirty="0">
                  <a:solidFill>
                    <a:schemeClr val="accent6"/>
                  </a:solidFill>
                </a:rPr>
                <a:t>the magnet axis</a:t>
              </a:r>
              <a:endParaRPr lang="en-GB" sz="1600" dirty="0">
                <a:solidFill>
                  <a:schemeClr val="accent6"/>
                </a:solidFill>
              </a:endParaRPr>
            </a:p>
          </p:txBody>
        </p:sp>
        <p:sp>
          <p:nvSpPr>
            <p:cNvPr id="9" name="TextBox 8">
              <a:extLst>
                <a:ext uri="{FF2B5EF4-FFF2-40B4-BE49-F238E27FC236}">
                  <a16:creationId xmlns:a16="http://schemas.microsoft.com/office/drawing/2014/main" id="{ABD23FD8-F7FA-4166-8283-E7D01A88654C}"/>
                </a:ext>
              </a:extLst>
            </p:cNvPr>
            <p:cNvSpPr txBox="1"/>
            <p:nvPr/>
          </p:nvSpPr>
          <p:spPr>
            <a:xfrm>
              <a:off x="1645358" y="5640062"/>
              <a:ext cx="7236449" cy="401117"/>
            </a:xfrm>
            <a:prstGeom prst="rect">
              <a:avLst/>
            </a:prstGeom>
            <a:noFill/>
          </p:spPr>
          <p:txBody>
            <a:bodyPr wrap="none" rtlCol="0">
              <a:spAutoFit/>
            </a:bodyPr>
            <a:lstStyle/>
            <a:p>
              <a:r>
                <a:rPr lang="en-US" sz="1600" dirty="0">
                  <a:solidFill>
                    <a:schemeClr val="accent6"/>
                  </a:solidFill>
                </a:rPr>
                <a:t>So we have to reference it with respect to something we can see.</a:t>
              </a:r>
              <a:endParaRPr lang="en-GB" sz="1600" dirty="0">
                <a:solidFill>
                  <a:schemeClr val="accent6"/>
                </a:solidFill>
              </a:endParaRPr>
            </a:p>
          </p:txBody>
        </p:sp>
        <p:pic>
          <p:nvPicPr>
            <p:cNvPr id="10" name="Content Placeholder 5">
              <a:extLst>
                <a:ext uri="{FF2B5EF4-FFF2-40B4-BE49-F238E27FC236}">
                  <a16:creationId xmlns:a16="http://schemas.microsoft.com/office/drawing/2014/main" id="{8D0962B0-9D7E-43B8-854C-7D3343868242}"/>
                </a:ext>
              </a:extLst>
            </p:cNvPr>
            <p:cNvPicPr>
              <a:picLocks noChangeAspect="1"/>
            </p:cNvPicPr>
            <p:nvPr/>
          </p:nvPicPr>
          <p:blipFill rotWithShape="1">
            <a:blip r:embed="rId3" cstate="email">
              <a:clrChange>
                <a:clrFrom>
                  <a:srgbClr val="E6E1DD"/>
                </a:clrFrom>
                <a:clrTo>
                  <a:srgbClr val="E6E1DD">
                    <a:alpha val="0"/>
                  </a:srgbClr>
                </a:clrTo>
              </a:clrChange>
              <a:extLst>
                <a:ext uri="{28A0092B-C50C-407E-A947-70E740481C1C}">
                  <a14:useLocalDpi xmlns:a14="http://schemas.microsoft.com/office/drawing/2010/main" val="0"/>
                </a:ext>
              </a:extLst>
            </a:blip>
            <a:srcRect/>
            <a:stretch/>
          </p:blipFill>
          <p:spPr>
            <a:xfrm>
              <a:off x="727200" y="1596650"/>
              <a:ext cx="2880000" cy="1973334"/>
            </a:xfrm>
            <a:prstGeom prst="rect">
              <a:avLst/>
            </a:prstGeom>
          </p:spPr>
        </p:pic>
      </p:grpSp>
    </p:spTree>
    <p:extLst>
      <p:ext uri="{BB962C8B-B14F-4D97-AF65-F5344CB8AC3E}">
        <p14:creationId xmlns:p14="http://schemas.microsoft.com/office/powerpoint/2010/main" val="361358870"/>
      </p:ext>
    </p:extLst>
  </p:cSld>
  <p:clrMapOvr>
    <a:masterClrMapping/>
  </p:clrMapOvr>
</p:sld>
</file>

<file path=ppt/theme/theme1.xml><?xml version="1.0" encoding="utf-8"?>
<a:theme xmlns:a="http://schemas.openxmlformats.org/drawingml/2006/main" name="ESRF_presentation_silver">
  <a:themeElements>
    <a:clrScheme name="ESRF_presentation_silver 13">
      <a:dk1>
        <a:srgbClr val="000000"/>
      </a:dk1>
      <a:lt1>
        <a:srgbClr val="FFFFFF"/>
      </a:lt1>
      <a:dk2>
        <a:srgbClr val="000000"/>
      </a:dk2>
      <a:lt2>
        <a:srgbClr val="8A8B8E"/>
      </a:lt2>
      <a:accent1>
        <a:srgbClr val="7DA9DA"/>
      </a:accent1>
      <a:accent2>
        <a:srgbClr val="1B5092"/>
      </a:accent2>
      <a:accent3>
        <a:srgbClr val="FFFFFF"/>
      </a:accent3>
      <a:accent4>
        <a:srgbClr val="000000"/>
      </a:accent4>
      <a:accent5>
        <a:srgbClr val="BFD1EA"/>
      </a:accent5>
      <a:accent6>
        <a:srgbClr val="174884"/>
      </a:accent6>
      <a:hlink>
        <a:srgbClr val="DD2026"/>
      </a:hlink>
      <a:folHlink>
        <a:srgbClr val="9E1C20"/>
      </a:folHlink>
    </a:clrScheme>
    <a:fontScheme name="ESRF_presentation_silv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SRF_presentation_silv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SRF_presentation_silv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SRF_presentation_silv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SRF_presentation_silv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SRF_presentation_silv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SRF_presentation_silv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SRF_presentation_silv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SRF_presentation_silv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SRF_presentation_silv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SRF_presentation_silv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SRF_presentation_silv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SRF_presentation_silv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ESRF_presentation_silver 13">
        <a:dk1>
          <a:srgbClr val="000000"/>
        </a:dk1>
        <a:lt1>
          <a:srgbClr val="FFFFFF"/>
        </a:lt1>
        <a:dk2>
          <a:srgbClr val="000000"/>
        </a:dk2>
        <a:lt2>
          <a:srgbClr val="8A8B8E"/>
        </a:lt2>
        <a:accent1>
          <a:srgbClr val="7DA9DA"/>
        </a:accent1>
        <a:accent2>
          <a:srgbClr val="1B5092"/>
        </a:accent2>
        <a:accent3>
          <a:srgbClr val="FFFFFF"/>
        </a:accent3>
        <a:accent4>
          <a:srgbClr val="000000"/>
        </a:accent4>
        <a:accent5>
          <a:srgbClr val="BFD1EA"/>
        </a:accent5>
        <a:accent6>
          <a:srgbClr val="174884"/>
        </a:accent6>
        <a:hlink>
          <a:srgbClr val="DD2026"/>
        </a:hlink>
        <a:folHlink>
          <a:srgbClr val="9E1C2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wide-screen">
  <a:themeElements>
    <a:clrScheme name="ESRF">
      <a:dk1>
        <a:sysClr val="windowText" lastClr="000000"/>
      </a:dk1>
      <a:lt1>
        <a:sysClr val="window" lastClr="FFFFFF"/>
      </a:lt1>
      <a:dk2>
        <a:srgbClr val="B7B9BA"/>
      </a:dk2>
      <a:lt2>
        <a:srgbClr val="AF007C"/>
      </a:lt2>
      <a:accent1>
        <a:srgbClr val="132577"/>
      </a:accent1>
      <a:accent2>
        <a:srgbClr val="ED7703"/>
      </a:accent2>
      <a:accent3>
        <a:srgbClr val="F4A300"/>
      </a:accent3>
      <a:accent4>
        <a:srgbClr val="FFDD00"/>
      </a:accent4>
      <a:accent5>
        <a:srgbClr val="51A026"/>
      </a:accent5>
      <a:accent6>
        <a:srgbClr val="0098D4"/>
      </a:accent6>
      <a:hlink>
        <a:srgbClr val="000000"/>
      </a:hlink>
      <a:folHlink>
        <a:srgbClr val="000000"/>
      </a:folHlink>
    </a:clrScheme>
    <a:fontScheme name="Solocal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ESRF_presentation_silver</Template>
  <TotalTime>6190</TotalTime>
  <Words>2451</Words>
  <Application>Microsoft Office PowerPoint</Application>
  <PresentationFormat>On-screen Show (4:3)</PresentationFormat>
  <Paragraphs>486</Paragraphs>
  <Slides>30</Slides>
  <Notes>1</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30</vt:i4>
      </vt:variant>
    </vt:vector>
  </HeadingPairs>
  <TitlesOfParts>
    <vt:vector size="40" baseType="lpstr">
      <vt:lpstr>Gulim</vt:lpstr>
      <vt:lpstr>Arial</vt:lpstr>
      <vt:lpstr>Calibri</vt:lpstr>
      <vt:lpstr>Cambria Math</vt:lpstr>
      <vt:lpstr>Courier New</vt:lpstr>
      <vt:lpstr>ITCOfficinaSans LT Book</vt:lpstr>
      <vt:lpstr>Times New Roman</vt:lpstr>
      <vt:lpstr>Wingdings</vt:lpstr>
      <vt:lpstr>ESRF_presentation_silver</vt:lpstr>
      <vt:lpstr>wide-screen</vt:lpstr>
      <vt:lpstr>PowerPoint Presentation</vt:lpstr>
      <vt:lpstr>ESRF Upgrade programme</vt:lpstr>
      <vt:lpstr>EBS Alignment Constraints</vt:lpstr>
      <vt:lpstr>Alignment Tolerances – What do they mean?</vt:lpstr>
      <vt:lpstr>Beamline position constraint</vt:lpstr>
      <vt:lpstr>Beamline position constraint</vt:lpstr>
      <vt:lpstr>Beamline position constraint</vt:lpstr>
      <vt:lpstr>Measurement Uncertainty</vt:lpstr>
      <vt:lpstr>Fiducialisation</vt:lpstr>
      <vt:lpstr>Fiducialisation</vt:lpstr>
      <vt:lpstr>Fiducialisation</vt:lpstr>
      <vt:lpstr>Fiducialisation uncertainty</vt:lpstr>
      <vt:lpstr>Vacuum Chambers</vt:lpstr>
      <vt:lpstr>BPM fiducialisation</vt:lpstr>
      <vt:lpstr>Girder assembly</vt:lpstr>
      <vt:lpstr>Summary of High tolerance Magnet ESRF01 assembly errors</vt:lpstr>
      <vt:lpstr>Girder alignment uncertainty</vt:lpstr>
      <vt:lpstr>EBS installation in the tunnel</vt:lpstr>
      <vt:lpstr>Storage and transport</vt:lpstr>
      <vt:lpstr>Installation</vt:lpstr>
      <vt:lpstr>Effect of storage, transportation, installation and bakeout</vt:lpstr>
      <vt:lpstr>Girders in the tunnel</vt:lpstr>
      <vt:lpstr>November 2019 – after Final alignment - Error</vt:lpstr>
      <vt:lpstr>November 2019 – after Final alignment - Error</vt:lpstr>
      <vt:lpstr>Alignment uncertainty for ½ cell</vt:lpstr>
      <vt:lpstr>Alignment uncertainty</vt:lpstr>
      <vt:lpstr>Alignment uncertainty</vt:lpstr>
      <vt:lpstr>28 November 2019 at 19hrs FIRST TURNS IN EBS-SR</vt:lpstr>
      <vt:lpstr>Beamlines</vt:lpstr>
      <vt:lpstr>Image of Photon beam on ID09 January 30 2020</vt:lpstr>
    </vt:vector>
  </TitlesOfParts>
  <Company>ESRF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martin</dc:creator>
  <cp:lastModifiedBy>MARTIN David</cp:lastModifiedBy>
  <cp:revision>1610</cp:revision>
  <cp:lastPrinted>2022-10-28T13:36:37Z</cp:lastPrinted>
  <dcterms:created xsi:type="dcterms:W3CDTF">2013-02-27T09:07:52Z</dcterms:created>
  <dcterms:modified xsi:type="dcterms:W3CDTF">2022-10-28T16:11:44Z</dcterms:modified>
</cp:coreProperties>
</file>