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6" r:id="rId5"/>
    <p:sldId id="271" r:id="rId6"/>
    <p:sldId id="267" r:id="rId7"/>
    <p:sldId id="272" r:id="rId8"/>
    <p:sldId id="264" r:id="rId9"/>
    <p:sldId id="269" r:id="rId10"/>
    <p:sldId id="274" r:id="rId11"/>
    <p:sldId id="275" r:id="rId12"/>
    <p:sldId id="276" r:id="rId13"/>
    <p:sldId id="277" r:id="rId14"/>
    <p:sldId id="278" r:id="rId15"/>
    <p:sldId id="279" r:id="rId16"/>
    <p:sldId id="285" r:id="rId17"/>
    <p:sldId id="281" r:id="rId18"/>
    <p:sldId id="282" r:id="rId19"/>
    <p:sldId id="283" r:id="rId20"/>
    <p:sldId id="284" r:id="rId21"/>
    <p:sldId id="286" r:id="rId22"/>
    <p:sldId id="280" r:id="rId23"/>
    <p:sldId id="287" r:id="rId24"/>
    <p:sldId id="288" r:id="rId25"/>
    <p:sldId id="289" r:id="rId26"/>
    <p:sldId id="296" r:id="rId27"/>
    <p:sldId id="295" r:id="rId28"/>
    <p:sldId id="293" r:id="rId29"/>
    <p:sldId id="294" r:id="rId30"/>
    <p:sldId id="290" r:id="rId31"/>
    <p:sldId id="291" r:id="rId3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B9"/>
    <a:srgbClr val="FF6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5353"/>
  </p:normalViewPr>
  <p:slideViewPr>
    <p:cSldViewPr snapToGrid="0" snapToObjects="1" showGuides="1">
      <p:cViewPr varScale="1">
        <p:scale>
          <a:sx n="95" d="100"/>
          <a:sy n="95" d="100"/>
        </p:scale>
        <p:origin x="104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A4EF5-E781-A44E-8BCF-740598B07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97914-E308-B64D-83C8-AECB8DE35A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DB095-16BB-514B-A44A-809A9C72B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A619E-5F2B-734A-9BF2-45E008E0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F1004-8F55-8441-8D47-2459DCE8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1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8610-D3E3-B240-A2BA-3340C97A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1B709-0DB6-3C4C-A24C-72C588516D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8040F-2D32-FA48-A11F-931B8B931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6EF5F-2496-5E48-A8B4-EAC51199B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E242B-4F90-3B4A-8108-C3D69129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79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92FCE3-73F0-8D48-A19F-154522D88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CDC1A3-6228-E341-A80D-75A61B011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29EE6-9C0C-8E45-A66D-72D95A61B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9B557-B7B4-2045-89FB-C6885BCB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2D6A0-95AE-4842-9B1A-47A995D1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64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D7650-2507-6E4E-8F09-638E4BE22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50331-16B4-5446-A4D7-6E77D1283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22836-CE9C-9449-B90C-008890926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5F9FC-099E-C74C-84EF-101560849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F1713-AC25-9B4B-85DE-0BB299AAA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986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ADF7-82CB-7C45-B444-539427518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11BC8-A81F-3F46-A2B9-F548D7181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66FE3-2CBA-8B45-9105-D2A4A08D4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F63C1-3E4A-AC40-A94E-8589DD0F1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447C4-31FD-CC4E-9D8D-B3D650074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4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D05D7-7ED7-B740-BC22-112B99729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37A93-DFD7-894C-94C6-38C7CCBE1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990C5-4946-A641-8C63-7832F79F0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C516EF-4838-1742-9C3E-33A929B4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45FB6-1B57-0542-AD52-03BA0EF9B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FACE3-B143-EE4F-A36C-1C90A131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22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EB40D-626C-BB46-B7B1-6D06FA20D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24857-C0FB-294B-A365-691C04C6C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95D197-1EF3-964A-83A7-B17883C57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C34EA-B24F-4C46-8CE2-06F0F56D05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EB5F87-C8B8-C040-91F3-53776C730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D0BBB9-7181-9946-B037-D68C8A14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5F3B0D-CEFF-AB4E-910A-C1A8C97A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CA1ECC-5640-DB44-9959-68038BAF8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72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459D2-2E6D-0345-9D8E-3B7B4680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19C814-1462-CB43-9A93-9DBCB8D6D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018E6-E444-9A4D-99F1-3F6A56B98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91F4F-D27F-E849-9FC4-B9250D16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66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A3C4EC-59FE-A249-A9BD-8BE4241B9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5FD3B7-7289-4D44-9743-E2426114F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557338-F095-F943-8BE7-CF8DADF1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6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E4ACC-6884-414D-B544-4B67EF85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204B4-500E-E74D-9DFC-714A382A9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B9F71B-388A-6C4C-A8BA-F6CF5301D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42903-71B7-F347-B82C-0B9E7231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DC518-4AFC-D046-A462-AA555141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9F6AD-AEC6-7645-A8C6-CF76C5947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33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A9534-37A7-2046-86BC-E29FA229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5A1C72-61EF-404C-89B3-8B50A047DF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4B35E9-EB13-5C4B-B992-8386EBB24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F9ADF-F096-8642-AE5A-008A77CBA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DFB06-F4B6-D14E-8384-CC9808C3A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F0164-BEC2-BD4D-8B5F-BCA8B5E08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11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4D3A53-7797-4945-92E0-C005B380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4B203-88F6-8249-8CFF-F75EE2009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F21A1-D310-3D4A-96F2-B8E570189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D3C0A-8168-3D45-A500-E332593A724B}" type="datetimeFigureOut">
              <a:rPr lang="en-GB" smtClean="0"/>
              <a:t>29/10/2022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A8B62-7D55-0047-9E8A-1480BE3D1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83D86-BE8E-5345-821A-D510F89CD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37F29-D69C-1846-A25F-F7B8DECB9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19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22.JPG"/><Relationship Id="rId9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cid:58BA6B13-D0EB-461D-9401-3A4FE7E38B6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cid:58BA6B13-D0EB-461D-9401-3A4FE7E38B63" TargetMode="External"/><Relationship Id="rId3" Type="http://schemas.openxmlformats.org/officeDocument/2006/relationships/image" Target="../media/image30.png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tiff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cid:58BA6B13-D0EB-461D-9401-3A4FE7E38B6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cid:58BA6B13-D0EB-461D-9401-3A4FE7E38B6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38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28.tiff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cid:58BA6B13-D0EB-461D-9401-3A4FE7E38B63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cid:58BA6B13-D0EB-461D-9401-3A4FE7E38B63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12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43.png"/><Relationship Id="rId5" Type="http://schemas.openxmlformats.org/officeDocument/2006/relationships/image" Target="../media/image51.png"/><Relationship Id="rId10" Type="http://schemas.openxmlformats.org/officeDocument/2006/relationships/image" Target="../media/image55.png"/><Relationship Id="rId4" Type="http://schemas.openxmlformats.org/officeDocument/2006/relationships/image" Target="../media/image39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cid:58BA6B13-D0EB-461D-9401-3A4FE7E38B63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6.png"/><Relationship Id="rId7" Type="http://schemas.openxmlformats.org/officeDocument/2006/relationships/image" Target="../media/image5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4.png"/><Relationship Id="rId9" Type="http://schemas.openxmlformats.org/officeDocument/2006/relationships/image" Target="cid:58BA6B13-D0EB-461D-9401-3A4FE7E38B6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4.png"/><Relationship Id="rId7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11" Type="http://schemas.openxmlformats.org/officeDocument/2006/relationships/image" Target="../media/image65.JPG"/><Relationship Id="rId5" Type="http://schemas.openxmlformats.org/officeDocument/2006/relationships/image" Target="../media/image62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cid:58BA6B13-D0EB-461D-9401-3A4FE7E38B6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cid:58BA6B13-D0EB-461D-9401-3A4FE7E38B6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10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70.png"/><Relationship Id="rId9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cid:58BA6B13-D0EB-461D-9401-3A4FE7E38B6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10.jpeg"/><Relationship Id="rId4" Type="http://schemas.openxmlformats.org/officeDocument/2006/relationships/image" Target="cid:58BA6B13-D0EB-461D-9401-3A4FE7E38B6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cid:58BA6B13-D0EB-461D-9401-3A4FE7E38B6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tif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G"/><Relationship Id="rId3" Type="http://schemas.openxmlformats.org/officeDocument/2006/relationships/image" Target="../media/image2.tiff"/><Relationship Id="rId7" Type="http://schemas.openxmlformats.org/officeDocument/2006/relationships/image" Target="../media/image8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G"/><Relationship Id="rId11" Type="http://schemas.openxmlformats.org/officeDocument/2006/relationships/image" Target="../media/image86.png"/><Relationship Id="rId5" Type="http://schemas.openxmlformats.org/officeDocument/2006/relationships/image" Target="cid:58BA6B13-D0EB-461D-9401-3A4FE7E38B63" TargetMode="External"/><Relationship Id="rId10" Type="http://schemas.openxmlformats.org/officeDocument/2006/relationships/image" Target="../media/image85.png"/><Relationship Id="rId4" Type="http://schemas.openxmlformats.org/officeDocument/2006/relationships/image" Target="../media/image3.jpeg"/><Relationship Id="rId9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cid:58BA6B13-D0EB-461D-9401-3A4FE7E38B6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cid:58BA6B13-D0EB-461D-9401-3A4FE7E38B6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cid:58BA6B13-D0EB-461D-9401-3A4FE7E38B6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cid:58BA6B13-D0EB-461D-9401-3A4FE7E38B63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64B5276-06C0-2747-8806-FD660CE05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528" y="5249142"/>
            <a:ext cx="793462" cy="734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C2251E-3A91-A74A-8D57-094E70A54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237" y="402241"/>
            <a:ext cx="5089525" cy="13323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56875F-0241-C348-A518-1E829055C90A}"/>
              </a:ext>
            </a:extLst>
          </p:cNvPr>
          <p:cNvSpPr txBox="1"/>
          <p:nvPr/>
        </p:nvSpPr>
        <p:spPr>
          <a:xfrm>
            <a:off x="1249680" y="2183469"/>
            <a:ext cx="969264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From Engineering to Alignment</a:t>
            </a:r>
            <a:br>
              <a:rPr lang="en-GB" sz="2800" dirty="0"/>
            </a:br>
            <a:br>
              <a:rPr lang="en-GB" sz="1100" dirty="0"/>
            </a:br>
            <a:r>
              <a:rPr lang="en-GB" sz="2800" i="1" dirty="0"/>
              <a:t>How functional geometrical requirements on equipment are handled and transferred into installation drawings</a:t>
            </a:r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323DE4-CFA2-5446-9AF5-37B5D012160F}"/>
              </a:ext>
            </a:extLst>
          </p:cNvPr>
          <p:cNvSpPr txBox="1"/>
          <p:nvPr/>
        </p:nvSpPr>
        <p:spPr>
          <a:xfrm>
            <a:off x="2651784" y="4800251"/>
            <a:ext cx="309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Dr Bertrand Nicquevert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099DC9-5835-D646-A631-E322F5D35B51}"/>
              </a:ext>
            </a:extLst>
          </p:cNvPr>
          <p:cNvSpPr txBox="1"/>
          <p:nvPr/>
        </p:nvSpPr>
        <p:spPr>
          <a:xfrm>
            <a:off x="6690837" y="4800250"/>
            <a:ext cx="153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Fabien Rey</a:t>
            </a:r>
          </a:p>
        </p:txBody>
      </p:sp>
      <p:pic>
        <p:nvPicPr>
          <p:cNvPr id="102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2556C530-6EC9-FF41-A914-26A7AD35B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544" y="5253202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396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E73D2B-FB0A-304C-9F65-D0D5704BBD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919"/>
          <a:stretch/>
        </p:blipFill>
        <p:spPr>
          <a:xfrm>
            <a:off x="285630" y="927818"/>
            <a:ext cx="2786754" cy="26295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B83095-F8F5-6C41-8637-B885003E4E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89" y="4170870"/>
            <a:ext cx="2603628" cy="24575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3A4F05-3A91-ED4A-B792-8D0D84EDAE8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3C19A9-DFD7-2E4C-A381-181CF0479930}"/>
              </a:ext>
            </a:extLst>
          </p:cNvPr>
          <p:cNvSpPr txBox="1"/>
          <p:nvPr/>
        </p:nvSpPr>
        <p:spPr>
          <a:xfrm>
            <a:off x="2417041" y="1811686"/>
            <a:ext cx="1063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Monolith Vessels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2E15C3-8A50-9141-A32A-EA95D059B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629" y="4431748"/>
            <a:ext cx="4721065" cy="2201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746809-E529-B840-91FB-D57FB36917A9}"/>
              </a:ext>
            </a:extLst>
          </p:cNvPr>
          <p:cNvSpPr txBox="1"/>
          <p:nvPr/>
        </p:nvSpPr>
        <p:spPr>
          <a:xfrm>
            <a:off x="5804034" y="4616548"/>
            <a:ext cx="201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Welding Vessel – Port Tubes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4C27AE-4B73-CE4D-93C0-16BC27C213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2192" y="780893"/>
            <a:ext cx="2833548" cy="31126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98C18A-1C9C-554C-99D9-3FC4DD90DC18}"/>
              </a:ext>
            </a:extLst>
          </p:cNvPr>
          <p:cNvSpPr txBox="1"/>
          <p:nvPr/>
        </p:nvSpPr>
        <p:spPr>
          <a:xfrm>
            <a:off x="6396511" y="1765519"/>
            <a:ext cx="12945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LIGHT SHUTTERS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5F485E-F661-054A-A900-3DE3BB839E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4673" y="835941"/>
            <a:ext cx="2741460" cy="296744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32C9E0-0118-D74C-A7A8-7013FBA61C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1606" y="3979744"/>
            <a:ext cx="3125461" cy="28398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B5552D9-F667-0740-B364-8CBA11D1DFCF}"/>
              </a:ext>
            </a:extLst>
          </p:cNvPr>
          <p:cNvSpPr txBox="1"/>
          <p:nvPr/>
        </p:nvSpPr>
        <p:spPr>
          <a:xfrm>
            <a:off x="7695407" y="1157563"/>
            <a:ext cx="12945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OUTER SHIELDING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4E8339-35AC-8B4D-8C8A-07A65E1C6C2B}"/>
              </a:ext>
            </a:extLst>
          </p:cNvPr>
          <p:cNvSpPr txBox="1"/>
          <p:nvPr/>
        </p:nvSpPr>
        <p:spPr>
          <a:xfrm>
            <a:off x="10751251" y="5121349"/>
            <a:ext cx="12945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INNER SHIELDING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AE120B-C768-A64A-94CB-E013473128B8}"/>
              </a:ext>
            </a:extLst>
          </p:cNvPr>
          <p:cNvSpPr txBox="1"/>
          <p:nvPr/>
        </p:nvSpPr>
        <p:spPr>
          <a:xfrm>
            <a:off x="2558335" y="5532467"/>
            <a:ext cx="10632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PORT TUBES</a:t>
            </a:r>
          </a:p>
        </p:txBody>
      </p:sp>
      <p:pic>
        <p:nvPicPr>
          <p:cNvPr id="18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1E5F87A6-260B-D24A-A768-FCA35C6A2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5F21C8-026F-0844-84EE-8446113D50A8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7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5B6364-5948-DC43-9817-3311D90E1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9226" y="866104"/>
            <a:ext cx="3353479" cy="40241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EB558F-D765-2749-BC2C-DCA81792CF19}"/>
              </a:ext>
            </a:extLst>
          </p:cNvPr>
          <p:cNvSpPr txBox="1"/>
          <p:nvPr/>
        </p:nvSpPr>
        <p:spPr>
          <a:xfrm>
            <a:off x="185651" y="3879671"/>
            <a:ext cx="738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Numerous meetings and workshops to talk about </a:t>
            </a:r>
            <a:r>
              <a:rPr lang="en-GB" b="1" dirty="0">
                <a:solidFill>
                  <a:srgbClr val="FF0000"/>
                </a:solidFill>
              </a:rPr>
              <a:t>geometrical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tolerances</a:t>
            </a:r>
            <a:r>
              <a:rPr lang="en-GB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7CA59-B480-C743-8D78-CCA9FA374588}"/>
              </a:ext>
            </a:extLst>
          </p:cNvPr>
          <p:cNvSpPr txBox="1"/>
          <p:nvPr/>
        </p:nvSpPr>
        <p:spPr>
          <a:xfrm>
            <a:off x="185650" y="2024019"/>
            <a:ext cx="43511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Additional </a:t>
            </a:r>
            <a:r>
              <a:rPr lang="en-GB" b="1" dirty="0">
                <a:solidFill>
                  <a:srgbClr val="FF0000"/>
                </a:solidFill>
              </a:rPr>
              <a:t>constraints:</a:t>
            </a:r>
          </a:p>
          <a:p>
            <a:pPr lvl="1"/>
            <a:r>
              <a:rPr lang="en-GB" dirty="0"/>
              <a:t>Vacuum vessel - pressurized equipment</a:t>
            </a:r>
          </a:p>
          <a:p>
            <a:pPr lvl="1"/>
            <a:r>
              <a:rPr lang="en-GB" dirty="0"/>
              <a:t>Thermal effects</a:t>
            </a:r>
          </a:p>
          <a:p>
            <a:pPr lvl="1"/>
            <a:r>
              <a:rPr lang="en-GB" dirty="0"/>
              <a:t>Radiation</a:t>
            </a:r>
          </a:p>
          <a:p>
            <a:pPr lvl="1"/>
            <a:r>
              <a:rPr lang="en-GB" dirty="0"/>
              <a:t>Differential settlement</a:t>
            </a:r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98CB91-7F92-0A43-AAFD-B7DA45CF7C41}"/>
              </a:ext>
            </a:extLst>
          </p:cNvPr>
          <p:cNvSpPr txBox="1"/>
          <p:nvPr/>
        </p:nvSpPr>
        <p:spPr>
          <a:xfrm>
            <a:off x="185651" y="1145338"/>
            <a:ext cx="8733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Many systems </a:t>
            </a:r>
            <a:r>
              <a:rPr lang="en-GB" dirty="0"/>
              <a:t>designed by ESS teams and In-Kind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Nominal CAD model </a:t>
            </a:r>
            <a:r>
              <a:rPr lang="en-GB" dirty="0"/>
              <a:t>with </a:t>
            </a:r>
            <a:r>
              <a:rPr lang="en-GB" b="1" dirty="0">
                <a:solidFill>
                  <a:srgbClr val="FF0000"/>
                </a:solidFill>
              </a:rPr>
              <a:t>tight nominal clearances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Mobility</a:t>
            </a:r>
            <a:r>
              <a:rPr lang="en-GB" dirty="0"/>
              <a:t> of systems : wheel, plugs and insert , installation, operation and maintenance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820466-885B-884F-9140-5BD23548730E}"/>
              </a:ext>
            </a:extLst>
          </p:cNvPr>
          <p:cNvSpPr txBox="1"/>
          <p:nvPr/>
        </p:nvSpPr>
        <p:spPr>
          <a:xfrm>
            <a:off x="9646071" y="4329970"/>
            <a:ext cx="1752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Section view of the</a:t>
            </a:r>
          </a:p>
          <a:p>
            <a:pPr algn="ctr"/>
            <a:r>
              <a:rPr lang="en-GB" sz="1200" i="1" dirty="0">
                <a:solidFill>
                  <a:schemeClr val="bg1"/>
                </a:solidFill>
              </a:rPr>
              <a:t> Target Monolith Systems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A95E2C-B515-734F-94FD-4F281C7F8E04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7720EC-03BD-2E45-9142-55A1AB738B31}"/>
              </a:ext>
            </a:extLst>
          </p:cNvPr>
          <p:cNvSpPr txBox="1"/>
          <p:nvPr/>
        </p:nvSpPr>
        <p:spPr>
          <a:xfrm>
            <a:off x="185650" y="4479295"/>
            <a:ext cx="658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teams try to express </a:t>
            </a:r>
            <a:r>
              <a:rPr lang="en-GB" b="1" dirty="0">
                <a:solidFill>
                  <a:srgbClr val="FF0000"/>
                </a:solidFill>
              </a:rPr>
              <a:t>their needs</a:t>
            </a:r>
            <a:r>
              <a:rPr lang="en-GB" dirty="0"/>
              <a:t> as they can: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D51A13-CAF4-384A-AB6E-21B26BB8B5CB}"/>
              </a:ext>
            </a:extLst>
          </p:cNvPr>
          <p:cNvSpPr txBox="1"/>
          <p:nvPr/>
        </p:nvSpPr>
        <p:spPr>
          <a:xfrm>
            <a:off x="2238060" y="5125626"/>
            <a:ext cx="19523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Interface documents </a:t>
            </a:r>
          </a:p>
          <a:p>
            <a:pPr algn="ctr"/>
            <a:r>
              <a:rPr lang="en-GB" sz="1600" dirty="0"/>
              <a:t>Technical Drawings</a:t>
            </a:r>
          </a:p>
          <a:p>
            <a:pPr algn="ctr"/>
            <a:r>
              <a:rPr lang="en-GB" sz="1600" dirty="0"/>
              <a:t>Excels files</a:t>
            </a:r>
          </a:p>
          <a:p>
            <a:pPr algn="ctr"/>
            <a:r>
              <a:rPr lang="en-GB" sz="1600" dirty="0"/>
              <a:t>PowerPoints</a:t>
            </a:r>
          </a:p>
          <a:p>
            <a:pPr algn="ctr"/>
            <a:r>
              <a:rPr lang="en-GB" sz="1600" dirty="0"/>
              <a:t>Whiteboards sketch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D6157E-F237-5549-869C-E22BB3EBF6FB}"/>
              </a:ext>
            </a:extLst>
          </p:cNvPr>
          <p:cNvSpPr txBox="1"/>
          <p:nvPr/>
        </p:nvSpPr>
        <p:spPr>
          <a:xfrm>
            <a:off x="4150054" y="5421663"/>
            <a:ext cx="1974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Clash analysis</a:t>
            </a:r>
          </a:p>
          <a:p>
            <a:pPr algn="ctr"/>
            <a:r>
              <a:rPr lang="en-GB" sz="1600" dirty="0"/>
              <a:t>Assembly simulations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AA5250-6AE3-2648-9C22-631FEF0978F8}"/>
              </a:ext>
            </a:extLst>
          </p:cNvPr>
          <p:cNvSpPr txBox="1"/>
          <p:nvPr/>
        </p:nvSpPr>
        <p:spPr>
          <a:xfrm>
            <a:off x="7722817" y="5154657"/>
            <a:ext cx="29601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Try to establish: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b="1" dirty="0"/>
              <a:t>Manufacturing</a:t>
            </a:r>
            <a:r>
              <a:rPr lang="en-GB" dirty="0"/>
              <a:t> Tolerances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Installation</a:t>
            </a:r>
            <a:r>
              <a:rPr lang="en-GB" dirty="0"/>
              <a:t> Tolerances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Operation</a:t>
            </a:r>
            <a:r>
              <a:rPr lang="en-GB" dirty="0"/>
              <a:t> Tolerances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A182ABA9-A987-1443-B00F-C89BC313DB7B}"/>
              </a:ext>
            </a:extLst>
          </p:cNvPr>
          <p:cNvSpPr/>
          <p:nvPr/>
        </p:nvSpPr>
        <p:spPr>
          <a:xfrm>
            <a:off x="6443133" y="5682507"/>
            <a:ext cx="1076821" cy="210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86EB0C-DE60-A94C-8F87-0CA209AF99A3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6AC5203-B0B1-AD4D-BD7E-E2E5FB63F5D7}"/>
              </a:ext>
            </a:extLst>
          </p:cNvPr>
          <p:cNvSpPr txBox="1"/>
          <p:nvPr/>
        </p:nvSpPr>
        <p:spPr>
          <a:xfrm>
            <a:off x="6523725" y="5159287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2019</a:t>
            </a:r>
          </a:p>
        </p:txBody>
      </p:sp>
      <p:pic>
        <p:nvPicPr>
          <p:cNvPr id="19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5D652B45-F7F4-0741-9705-3606314F1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98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61F262C-D777-4C4C-AB2B-7A6FABF57CB1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What space do we need?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553D0A-DA28-9244-9BD5-40A57CE992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133"/>
          <a:stretch/>
        </p:blipFill>
        <p:spPr>
          <a:xfrm>
            <a:off x="-891245" y="3898100"/>
            <a:ext cx="13083245" cy="8885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6F7621-8150-1E48-8BAE-34E39785542D}"/>
              </a:ext>
            </a:extLst>
          </p:cNvPr>
          <p:cNvSpPr txBox="1"/>
          <p:nvPr/>
        </p:nvSpPr>
        <p:spPr>
          <a:xfrm>
            <a:off x="8778428" y="3643635"/>
            <a:ext cx="4389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ESS Engineering Handbook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41B958-97A7-0746-B54B-0055CBA7BBB1}"/>
              </a:ext>
            </a:extLst>
          </p:cNvPr>
          <p:cNvSpPr txBox="1"/>
          <p:nvPr/>
        </p:nvSpPr>
        <p:spPr>
          <a:xfrm>
            <a:off x="393405" y="969143"/>
            <a:ext cx="92086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good !!!!      until we have a problem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2"/>
            <a:r>
              <a:rPr lang="en-GB" dirty="0"/>
              <a:t>     large </a:t>
            </a:r>
            <a:r>
              <a:rPr lang="en-GB" b="1" dirty="0">
                <a:solidFill>
                  <a:srgbClr val="FF0000"/>
                </a:solidFill>
              </a:rPr>
              <a:t>geometrical deviations </a:t>
            </a:r>
            <a:r>
              <a:rPr lang="en-GB" dirty="0"/>
              <a:t>observed during manufacturing of the monolith vessel </a:t>
            </a:r>
          </a:p>
          <a:p>
            <a:pPr lvl="2"/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we accept this component apparently out of </a:t>
            </a:r>
            <a:r>
              <a:rPr lang="en-GB" b="1" dirty="0">
                <a:solidFill>
                  <a:srgbClr val="FF0000"/>
                </a:solidFill>
              </a:rPr>
              <a:t>manufacturing tolerances</a:t>
            </a:r>
            <a:r>
              <a:rPr lang="en-GB" dirty="0"/>
              <a:t>?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5EAE4A-9CA1-7C48-8A47-38C71BA00B6B}"/>
              </a:ext>
            </a:extLst>
          </p:cNvPr>
          <p:cNvSpPr txBox="1"/>
          <p:nvPr/>
        </p:nvSpPr>
        <p:spPr>
          <a:xfrm>
            <a:off x="393405" y="2757091"/>
            <a:ext cx="6327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Are we sure that we expressed </a:t>
            </a:r>
            <a:r>
              <a:rPr lang="en-GB" b="1" dirty="0">
                <a:solidFill>
                  <a:srgbClr val="FF0000"/>
                </a:solidFill>
              </a:rPr>
              <a:t>without ambiguity </a:t>
            </a:r>
            <a:r>
              <a:rPr lang="en-GB" dirty="0"/>
              <a:t>our needs?  </a:t>
            </a:r>
          </a:p>
          <a:p>
            <a:r>
              <a:rPr lang="en-GB" dirty="0"/>
              <a:t>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A1469E-F75C-224E-952E-BC302F7916CE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D624446-30D1-A04D-8438-9B7C59B6A078}"/>
              </a:ext>
            </a:extLst>
          </p:cNvPr>
          <p:cNvSpPr txBox="1"/>
          <p:nvPr/>
        </p:nvSpPr>
        <p:spPr>
          <a:xfrm>
            <a:off x="4132162" y="4901849"/>
            <a:ext cx="16260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Manufacturing </a:t>
            </a:r>
          </a:p>
          <a:p>
            <a:pPr algn="ctr"/>
            <a:r>
              <a:rPr lang="en-GB" dirty="0"/>
              <a:t>drawings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6AC26-8E17-8146-B413-057EA1580327}"/>
              </a:ext>
            </a:extLst>
          </p:cNvPr>
          <p:cNvSpPr txBox="1"/>
          <p:nvPr/>
        </p:nvSpPr>
        <p:spPr>
          <a:xfrm>
            <a:off x="127339" y="4911141"/>
            <a:ext cx="26564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Interface documents</a:t>
            </a:r>
          </a:p>
          <a:p>
            <a:pPr algn="ctr"/>
            <a:r>
              <a:rPr lang="en-GB" dirty="0"/>
              <a:t>Geometrical requirements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6A9BCA-D460-D64A-8E59-D0FA5CE3EDD8}"/>
              </a:ext>
            </a:extLst>
          </p:cNvPr>
          <p:cNvSpPr txBox="1"/>
          <p:nvPr/>
        </p:nvSpPr>
        <p:spPr>
          <a:xfrm>
            <a:off x="5276259" y="5663363"/>
            <a:ext cx="18550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Verification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and Acceptance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C764F2-0EE0-A846-B1FC-1F1636CC4A35}"/>
              </a:ext>
            </a:extLst>
          </p:cNvPr>
          <p:cNvSpPr txBox="1"/>
          <p:nvPr/>
        </p:nvSpPr>
        <p:spPr>
          <a:xfrm>
            <a:off x="9443318" y="964139"/>
            <a:ext cx="2060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 March 2020</a:t>
            </a:r>
          </a:p>
        </p:txBody>
      </p:sp>
      <p:pic>
        <p:nvPicPr>
          <p:cNvPr id="16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05A94279-41E2-FE47-96F1-A7F0F4F5F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8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4" grpId="0" animBg="1"/>
      <p:bldP spid="25" grpId="0" animBg="1"/>
      <p:bldP spid="26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664A13-D066-0043-8804-BBE214430F1A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An communication problem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D7FBE59-3D94-9742-8CF6-C7C4430BDFF5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DEEABB-5C90-2644-8803-354E7570FAE8}"/>
              </a:ext>
            </a:extLst>
          </p:cNvPr>
          <p:cNvSpPr txBox="1"/>
          <p:nvPr/>
        </p:nvSpPr>
        <p:spPr>
          <a:xfrm>
            <a:off x="649927" y="1101030"/>
            <a:ext cx="6400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During Verification , ESS teams and in-kind partners realize 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EA7357-AC06-DE40-A4D0-33B4D502DE6C}"/>
              </a:ext>
            </a:extLst>
          </p:cNvPr>
          <p:cNvSpPr txBox="1"/>
          <p:nvPr/>
        </p:nvSpPr>
        <p:spPr>
          <a:xfrm>
            <a:off x="1339702" y="1789377"/>
            <a:ext cx="78039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 </a:t>
            </a:r>
            <a:r>
              <a:rPr lang="en-GB" b="1" dirty="0">
                <a:solidFill>
                  <a:srgbClr val="FF0000"/>
                </a:solidFill>
              </a:rPr>
              <a:t>too much ambiguities </a:t>
            </a:r>
            <a:r>
              <a:rPr lang="en-GB" dirty="0"/>
              <a:t>in the way of expressing geometrical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various teams were not using all the same “ </a:t>
            </a:r>
            <a:r>
              <a:rPr lang="en-GB" b="1" dirty="0">
                <a:solidFill>
                  <a:srgbClr val="FF0000"/>
                </a:solidFill>
              </a:rPr>
              <a:t>language</a:t>
            </a:r>
            <a:r>
              <a:rPr lang="en-GB" dirty="0"/>
              <a:t> “  to express their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Our </a:t>
            </a:r>
            <a:r>
              <a:rPr lang="en-GB" b="1" dirty="0">
                <a:solidFill>
                  <a:srgbClr val="FF0000"/>
                </a:solidFill>
              </a:rPr>
              <a:t>functional analysis </a:t>
            </a:r>
            <a:r>
              <a:rPr lang="en-GB" dirty="0"/>
              <a:t>was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not consistent and reliable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82261A-B715-A544-B79B-1F487FD99D22}"/>
              </a:ext>
            </a:extLst>
          </p:cNvPr>
          <p:cNvSpPr txBox="1"/>
          <p:nvPr/>
        </p:nvSpPr>
        <p:spPr>
          <a:xfrm>
            <a:off x="3039398" y="4704954"/>
            <a:ext cx="6635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We must change our way of working 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2A5747-A986-1E43-B4D9-144F2191A7BF}"/>
              </a:ext>
            </a:extLst>
          </p:cNvPr>
          <p:cNvSpPr txBox="1"/>
          <p:nvPr/>
        </p:nvSpPr>
        <p:spPr>
          <a:xfrm>
            <a:off x="3847622" y="4243289"/>
            <a:ext cx="4619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We have a communication problem</a:t>
            </a:r>
          </a:p>
        </p:txBody>
      </p:sp>
      <p:pic>
        <p:nvPicPr>
          <p:cNvPr id="1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A2776DDE-1D0B-AE45-91F8-C4039879D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6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9B71B2-A2C0-EE46-AE6C-FD3491C28B7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000" dirty="0"/>
              <a:t>Systematic approach through technical drawings and ISO GPS language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000" dirty="0"/>
              <a:t>Deployment at ESS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CBFCA5-D0B4-8D4D-BFCF-BFF29B06F8FF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D9BAFDF-1E24-8344-81EB-1DD5A1D8212A}"/>
              </a:ext>
            </a:extLst>
          </p:cNvPr>
          <p:cNvSpPr txBox="1"/>
          <p:nvPr/>
        </p:nvSpPr>
        <p:spPr>
          <a:xfrm>
            <a:off x="0" y="1070780"/>
            <a:ext cx="5966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/>
              <a:t>Strategy</a:t>
            </a:r>
            <a:r>
              <a:rPr lang="en-GB" sz="2400" dirty="0"/>
              <a:t>: rely on International Standards (ISO)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9FE573-6AE0-FD4A-B596-B195667FF900}"/>
              </a:ext>
            </a:extLst>
          </p:cNvPr>
          <p:cNvSpPr txBox="1"/>
          <p:nvPr/>
        </p:nvSpPr>
        <p:spPr>
          <a:xfrm>
            <a:off x="2189363" y="1767810"/>
            <a:ext cx="199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Technical Drawings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904B22-C3DF-2C4F-902F-32C09A10BCE8}"/>
              </a:ext>
            </a:extLst>
          </p:cNvPr>
          <p:cNvSpPr txBox="1"/>
          <p:nvPr/>
        </p:nvSpPr>
        <p:spPr>
          <a:xfrm>
            <a:off x="7552659" y="1747664"/>
            <a:ext cx="185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ISO GPS language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664B4-E899-A64A-B423-C0FC48AD37F8}"/>
              </a:ext>
            </a:extLst>
          </p:cNvPr>
          <p:cNvSpPr txBox="1"/>
          <p:nvPr/>
        </p:nvSpPr>
        <p:spPr>
          <a:xfrm>
            <a:off x="6780100" y="2217352"/>
            <a:ext cx="355750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G</a:t>
            </a:r>
            <a:r>
              <a:rPr lang="en-GB" sz="1400" dirty="0"/>
              <a:t>eometrical </a:t>
            </a:r>
            <a:r>
              <a:rPr lang="en-GB" sz="1400" dirty="0">
                <a:solidFill>
                  <a:srgbClr val="FF0000"/>
                </a:solidFill>
              </a:rPr>
              <a:t>P</a:t>
            </a:r>
            <a:r>
              <a:rPr lang="en-GB" sz="1400" dirty="0"/>
              <a:t>roduct </a:t>
            </a:r>
            <a:r>
              <a:rPr lang="en-GB" sz="1400" dirty="0">
                <a:solidFill>
                  <a:srgbClr val="FF0000"/>
                </a:solidFill>
              </a:rPr>
              <a:t>S</a:t>
            </a:r>
            <a:r>
              <a:rPr lang="en-GB" sz="1400" dirty="0"/>
              <a:t>pecification</a:t>
            </a:r>
          </a:p>
          <a:p>
            <a:pPr algn="ctr"/>
            <a:r>
              <a:rPr lang="sv-SE" sz="1400" i="1" dirty="0"/>
              <a:t>(ISO GPS) is the system </a:t>
            </a:r>
            <a:r>
              <a:rPr lang="sv-SE" sz="1400" i="1" dirty="0" err="1"/>
              <a:t>used</a:t>
            </a:r>
            <a:r>
              <a:rPr lang="sv-SE" sz="1400" i="1" dirty="0"/>
              <a:t> to </a:t>
            </a:r>
            <a:r>
              <a:rPr lang="sv-SE" sz="1400" i="1" dirty="0" err="1"/>
              <a:t>define</a:t>
            </a:r>
            <a:r>
              <a:rPr lang="sv-SE" sz="1400" i="1" dirty="0"/>
              <a:t> the </a:t>
            </a:r>
            <a:r>
              <a:rPr lang="sv-SE" sz="1400" i="1" dirty="0" err="1"/>
              <a:t>geometrical</a:t>
            </a:r>
            <a:r>
              <a:rPr lang="sv-SE" sz="1400" i="1" dirty="0"/>
              <a:t> </a:t>
            </a:r>
            <a:r>
              <a:rPr lang="sv-SE" sz="1400" i="1" dirty="0" err="1"/>
              <a:t>requirements</a:t>
            </a:r>
            <a:r>
              <a:rPr lang="sv-SE" sz="1400" i="1" dirty="0"/>
              <a:t> </a:t>
            </a:r>
            <a:r>
              <a:rPr lang="sv-SE" sz="1400" i="1" dirty="0" err="1"/>
              <a:t>of</a:t>
            </a:r>
            <a:r>
              <a:rPr lang="sv-SE" sz="1400" i="1" dirty="0"/>
              <a:t> </a:t>
            </a:r>
            <a:r>
              <a:rPr lang="sv-SE" sz="1400" i="1" dirty="0" err="1"/>
              <a:t>workpieces</a:t>
            </a:r>
            <a:r>
              <a:rPr lang="sv-SE" sz="1400" i="1" dirty="0"/>
              <a:t> in </a:t>
            </a:r>
            <a:r>
              <a:rPr lang="sv-SE" sz="1400" i="1" dirty="0" err="1"/>
              <a:t>engineering</a:t>
            </a:r>
            <a:r>
              <a:rPr lang="sv-SE" sz="1400" i="1" dirty="0"/>
              <a:t> </a:t>
            </a:r>
            <a:r>
              <a:rPr lang="sv-SE" sz="1400" i="1" dirty="0" err="1"/>
              <a:t>specifications</a:t>
            </a:r>
            <a:r>
              <a:rPr lang="sv-SE" sz="1400" i="1" dirty="0"/>
              <a:t>, and the </a:t>
            </a:r>
            <a:r>
              <a:rPr lang="sv-SE" sz="1400" i="1" dirty="0" err="1"/>
              <a:t>requirements</a:t>
            </a:r>
            <a:r>
              <a:rPr lang="sv-SE" sz="1400" i="1" dirty="0"/>
              <a:t> for </a:t>
            </a:r>
            <a:r>
              <a:rPr lang="sv-SE" sz="1400" i="1" dirty="0" err="1"/>
              <a:t>their</a:t>
            </a:r>
            <a:r>
              <a:rPr lang="sv-SE" sz="1400" i="1" dirty="0"/>
              <a:t> </a:t>
            </a:r>
            <a:r>
              <a:rPr lang="sv-SE" sz="1400" i="1" dirty="0" err="1"/>
              <a:t>verification</a:t>
            </a:r>
            <a:r>
              <a:rPr lang="sv-SE" sz="1400" i="1" dirty="0"/>
              <a:t>.</a:t>
            </a:r>
            <a:endParaRPr lang="en-GB" sz="1400" dirty="0"/>
          </a:p>
          <a:p>
            <a:pPr algn="ctr"/>
            <a:r>
              <a:rPr lang="sv-SE" sz="1400" i="1" dirty="0"/>
              <a:t>ISO 14638:2015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26E7F0-BBE6-A047-BD60-6F17E0C47E10}"/>
              </a:ext>
            </a:extLst>
          </p:cNvPr>
          <p:cNvSpPr txBox="1"/>
          <p:nvPr/>
        </p:nvSpPr>
        <p:spPr>
          <a:xfrm>
            <a:off x="1026184" y="2333996"/>
            <a:ext cx="43231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Technical Product Documentation</a:t>
            </a:r>
            <a:r>
              <a:rPr lang="en-GB" sz="1400" dirty="0"/>
              <a:t> - </a:t>
            </a:r>
            <a:r>
              <a:rPr lang="sv-SE" sz="1400" i="1" dirty="0"/>
              <a:t>ISO 128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8A2ACD-10FD-944B-9424-108B39BECCE6}"/>
              </a:ext>
            </a:extLst>
          </p:cNvPr>
          <p:cNvSpPr txBox="1"/>
          <p:nvPr/>
        </p:nvSpPr>
        <p:spPr>
          <a:xfrm>
            <a:off x="1026184" y="2784804"/>
            <a:ext cx="43231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Type of documents with GPS</a:t>
            </a:r>
            <a:r>
              <a:rPr lang="en-GB" sz="1400" dirty="0"/>
              <a:t>- </a:t>
            </a:r>
            <a:r>
              <a:rPr lang="sv-SE" sz="1400" i="1" dirty="0"/>
              <a:t>ISO/TS 21619:2018</a:t>
            </a:r>
          </a:p>
        </p:txBody>
      </p:sp>
      <p:pic>
        <p:nvPicPr>
          <p:cNvPr id="14" name="Espace réservé du contenu 1">
            <a:extLst>
              <a:ext uri="{FF2B5EF4-FFF2-40B4-BE49-F238E27FC236}">
                <a16:creationId xmlns:a16="http://schemas.microsoft.com/office/drawing/2014/main" id="{41F176AE-C186-434A-9A5F-9C76E016F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59" y="3392488"/>
            <a:ext cx="5577839" cy="21036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52F3ACA-92AC-D74C-9D2E-E642193ED2E2}"/>
              </a:ext>
            </a:extLst>
          </p:cNvPr>
          <p:cNvSpPr/>
          <p:nvPr/>
        </p:nvSpPr>
        <p:spPr>
          <a:xfrm>
            <a:off x="847060" y="549609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Make </a:t>
            </a:r>
            <a:r>
              <a:rPr lang="en-GB" dirty="0">
                <a:solidFill>
                  <a:srgbClr val="FF0000"/>
                </a:solidFill>
              </a:rPr>
              <a:t>distinction</a:t>
            </a:r>
            <a:r>
              <a:rPr lang="en-GB" dirty="0"/>
              <a:t> between three types of specifications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Functional</a:t>
            </a:r>
            <a:r>
              <a:rPr lang="en-GB" dirty="0"/>
              <a:t> specification: FUN-SPEC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Manufacturing</a:t>
            </a:r>
            <a:r>
              <a:rPr lang="en-GB" dirty="0"/>
              <a:t> specification: MAN-SPEC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Verification</a:t>
            </a:r>
            <a:r>
              <a:rPr lang="en-GB" dirty="0"/>
              <a:t> specification: VERI-SPEC (F) </a:t>
            </a:r>
            <a:r>
              <a:rPr lang="en-GB" dirty="0" err="1"/>
              <a:t>ou</a:t>
            </a:r>
            <a:r>
              <a:rPr lang="en-GB" dirty="0"/>
              <a:t> (M)</a:t>
            </a:r>
          </a:p>
        </p:txBody>
      </p:sp>
      <p:sp>
        <p:nvSpPr>
          <p:cNvPr id="16" name="ZoneTexte 1">
            <a:extLst>
              <a:ext uri="{FF2B5EF4-FFF2-40B4-BE49-F238E27FC236}">
                <a16:creationId xmlns:a16="http://schemas.microsoft.com/office/drawing/2014/main" id="{D3F16492-C0FB-D549-9E44-13378FE798CC}"/>
              </a:ext>
            </a:extLst>
          </p:cNvPr>
          <p:cNvSpPr txBox="1"/>
          <p:nvPr/>
        </p:nvSpPr>
        <p:spPr>
          <a:xfrm>
            <a:off x="4898477" y="5858465"/>
            <a:ext cx="4508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accent2">
                    <a:lumMod val="75000"/>
                  </a:schemeClr>
                </a:solidFill>
              </a:rPr>
              <a:t>WHAT</a:t>
            </a:r>
          </a:p>
        </p:txBody>
      </p:sp>
      <p:sp>
        <p:nvSpPr>
          <p:cNvPr id="17" name="ZoneTexte 9">
            <a:extLst>
              <a:ext uri="{FF2B5EF4-FFF2-40B4-BE49-F238E27FC236}">
                <a16:creationId xmlns:a16="http://schemas.microsoft.com/office/drawing/2014/main" id="{1163F426-B680-EC43-89BC-0BACCEEAAC84}"/>
              </a:ext>
            </a:extLst>
          </p:cNvPr>
          <p:cNvSpPr txBox="1"/>
          <p:nvPr/>
        </p:nvSpPr>
        <p:spPr>
          <a:xfrm>
            <a:off x="5154701" y="6108026"/>
            <a:ext cx="3892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accent2">
                    <a:lumMod val="75000"/>
                  </a:schemeClr>
                </a:solidFill>
              </a:rPr>
              <a:t>HOW</a:t>
            </a:r>
          </a:p>
        </p:txBody>
      </p:sp>
      <p:sp>
        <p:nvSpPr>
          <p:cNvPr id="18" name="ZoneTexte 10">
            <a:extLst>
              <a:ext uri="{FF2B5EF4-FFF2-40B4-BE49-F238E27FC236}">
                <a16:creationId xmlns:a16="http://schemas.microsoft.com/office/drawing/2014/main" id="{3553BDA0-80CF-D844-8556-D0A901ED0DEE}"/>
              </a:ext>
            </a:extLst>
          </p:cNvPr>
          <p:cNvSpPr txBox="1"/>
          <p:nvPr/>
        </p:nvSpPr>
        <p:spPr>
          <a:xfrm>
            <a:off x="5722500" y="6398436"/>
            <a:ext cx="74699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accent2">
                    <a:lumMod val="75000"/>
                  </a:schemeClr>
                </a:solidFill>
              </a:rPr>
              <a:t>WHETHER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DCD694-0738-7442-BE41-D0FC074EA709}"/>
              </a:ext>
            </a:extLst>
          </p:cNvPr>
          <p:cNvSpPr txBox="1"/>
          <p:nvPr/>
        </p:nvSpPr>
        <p:spPr>
          <a:xfrm>
            <a:off x="6916845" y="4051767"/>
            <a:ext cx="49862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Convince Top management!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ISO-GPS Training organized for many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Not only designers but also mechanical workshop , Installation teams, managers 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B9BEF7-6D60-9247-AA80-1C33D3B7E5F7}"/>
              </a:ext>
            </a:extLst>
          </p:cNvPr>
          <p:cNvSpPr txBox="1"/>
          <p:nvPr/>
        </p:nvSpPr>
        <p:spPr>
          <a:xfrm>
            <a:off x="6780100" y="3661681"/>
            <a:ext cx="355750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GPS</a:t>
            </a:r>
            <a:r>
              <a:rPr lang="en-GB" sz="1400" dirty="0"/>
              <a:t>- </a:t>
            </a:r>
            <a:r>
              <a:rPr lang="sv-SE" sz="1400" i="1" dirty="0"/>
              <a:t>ISO 8015:2011</a:t>
            </a:r>
          </a:p>
        </p:txBody>
      </p:sp>
      <p:pic>
        <p:nvPicPr>
          <p:cNvPr id="2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3AEEFA41-DC96-2144-9552-CE1697D7B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78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  <p:bldP spid="19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E041ABF-836E-A94F-A710-E82F32877BB6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000" dirty="0"/>
              <a:t>Systematic approach through technical drawings and ISO GPS language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Acceptance and Verification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39C22F5-424D-734A-88DC-E2ADFB35A35F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8E61713-2758-2B42-9A62-EBC62642890B}"/>
              </a:ext>
            </a:extLst>
          </p:cNvPr>
          <p:cNvSpPr txBox="1"/>
          <p:nvPr/>
        </p:nvSpPr>
        <p:spPr>
          <a:xfrm>
            <a:off x="60630" y="1046497"/>
            <a:ext cx="603537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teams started talking the same language  </a:t>
            </a:r>
            <a:r>
              <a:rPr lang="en-GB" b="1" dirty="0"/>
              <a:t>ISO GPS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analysis fully revisited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3D tolerance stack-up analysis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Functionals and Verifications Drawings – ISO GPS compliant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B7F1CD-6346-3B45-9D6F-6CC2E2609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56" y="1974630"/>
            <a:ext cx="3271332" cy="185055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8152DD-3128-564E-991E-3BA42D5CF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883" y="4841516"/>
            <a:ext cx="2183305" cy="125581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86B472-3F40-964E-BA61-2927B2DD3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205" y="4578819"/>
            <a:ext cx="1292760" cy="1766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965463-EB66-5843-942B-724535884E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0539" y="4596319"/>
            <a:ext cx="3701907" cy="150100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A317A74-7AFB-EE41-8C23-3838599F9184}"/>
              </a:ext>
            </a:extLst>
          </p:cNvPr>
          <p:cNvSpPr txBox="1"/>
          <p:nvPr/>
        </p:nvSpPr>
        <p:spPr>
          <a:xfrm>
            <a:off x="5648247" y="2265556"/>
            <a:ext cx="6432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Immediate benefit </a:t>
            </a:r>
            <a:r>
              <a:rPr lang="en-GB" dirty="0"/>
              <a:t>: </a:t>
            </a:r>
          </a:p>
          <a:p>
            <a:pPr marL="285750" indent="-285750">
              <a:buFontTx/>
              <a:buChar char="-"/>
            </a:pPr>
            <a:r>
              <a:rPr lang="en-GB" dirty="0"/>
              <a:t>we can express the geometrical needs of each stakeholders in an unambiguous and common way</a:t>
            </a:r>
          </a:p>
          <a:p>
            <a:pPr marL="285750" indent="-285750">
              <a:buFontTx/>
              <a:buChar char="-"/>
            </a:pPr>
            <a:r>
              <a:rPr lang="en-GB" dirty="0"/>
              <a:t>Better understanding of  3D interfaces between systems</a:t>
            </a:r>
          </a:p>
          <a:p>
            <a:pPr marL="285750" indent="-285750">
              <a:buFontTx/>
              <a:buChar char="-"/>
            </a:pPr>
            <a:r>
              <a:rPr lang="en-GB" dirty="0"/>
              <a:t>Clarification of objectives for 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8115CB-BF4C-3C45-8CB4-38BBA0D16924}"/>
              </a:ext>
            </a:extLst>
          </p:cNvPr>
          <p:cNvSpPr txBox="1"/>
          <p:nvPr/>
        </p:nvSpPr>
        <p:spPr>
          <a:xfrm>
            <a:off x="7973949" y="3637028"/>
            <a:ext cx="1613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Manufacturing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Installation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Operation</a:t>
            </a: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DACF4C05-1F5C-C440-ABF7-851684A63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66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E041ABF-836E-A94F-A710-E82F32877BB6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000" dirty="0"/>
              <a:t>Systematic approach through technical drawings and ISO GPS language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Acceptance and Verification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39C22F5-424D-734A-88DC-E2ADFB35A35F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CEEB26A-E09A-1C49-9733-F6302D3D4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3" y="1235436"/>
            <a:ext cx="7903937" cy="56034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98BEBE-9567-6949-9CA3-7968B7FC5EDE}"/>
              </a:ext>
            </a:extLst>
          </p:cNvPr>
          <p:cNvSpPr txBox="1"/>
          <p:nvPr/>
        </p:nvSpPr>
        <p:spPr>
          <a:xfrm>
            <a:off x="7353152" y="6382451"/>
            <a:ext cx="502821" cy="11667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GB" sz="1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12BDBE7-0495-6942-A90C-0D3E4AFC2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540" y="1278000"/>
            <a:ext cx="8518519" cy="558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43BC34-B713-2C4C-9B9F-DA359B2A01B1}"/>
              </a:ext>
            </a:extLst>
          </p:cNvPr>
          <p:cNvSpPr txBox="1"/>
          <p:nvPr/>
        </p:nvSpPr>
        <p:spPr>
          <a:xfrm>
            <a:off x="11538778" y="6403091"/>
            <a:ext cx="574563" cy="960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GB" sz="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005853-0740-6540-867D-A5FCD192FFBA}"/>
              </a:ext>
            </a:extLst>
          </p:cNvPr>
          <p:cNvSpPr txBox="1"/>
          <p:nvPr/>
        </p:nvSpPr>
        <p:spPr>
          <a:xfrm>
            <a:off x="314632" y="866104"/>
            <a:ext cx="1453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go from :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86B1A1-5274-AF40-9115-A51678530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1684" y="854298"/>
            <a:ext cx="8443936" cy="598461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19A3211-697F-6D45-B22C-EB4055B2063E}"/>
              </a:ext>
            </a:extLst>
          </p:cNvPr>
          <p:cNvSpPr txBox="1"/>
          <p:nvPr/>
        </p:nvSpPr>
        <p:spPr>
          <a:xfrm>
            <a:off x="1619062" y="875646"/>
            <a:ext cx="442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TO</a:t>
            </a:r>
          </a:p>
        </p:txBody>
      </p:sp>
      <p:pic>
        <p:nvPicPr>
          <p:cNvPr id="1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8CB8FB6B-1DC3-184E-93FE-D35D93331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46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D4EDB4-1F71-CE4B-A50F-648A77705A8B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000" dirty="0"/>
              <a:t>Systematic approach through technical drawings and ISO GPS language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Acceptance and Verification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F2AD72-0F3D-7140-A52E-35B1253C139A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BC02F79-D090-1242-A1D5-FE53B8CDD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220" y="1672033"/>
            <a:ext cx="7598208" cy="51032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7EEAC6-E0CA-8A44-9D93-F642AC9307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2" y="1667422"/>
            <a:ext cx="4263212" cy="51078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431791-C54A-2E48-99BF-67731634CEC0}"/>
              </a:ext>
            </a:extLst>
          </p:cNvPr>
          <p:cNvSpPr txBox="1"/>
          <p:nvPr/>
        </p:nvSpPr>
        <p:spPr>
          <a:xfrm>
            <a:off x="804395" y="1021091"/>
            <a:ext cx="4389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Raw measurement data</a:t>
            </a:r>
          </a:p>
          <a:p>
            <a:r>
              <a:rPr lang="en-GB" i="1" dirty="0"/>
              <a:t>(extracted integral features)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D1CACE-6474-D245-887A-CD5179A066A6}"/>
              </a:ext>
            </a:extLst>
          </p:cNvPr>
          <p:cNvSpPr txBox="1"/>
          <p:nvPr/>
        </p:nvSpPr>
        <p:spPr>
          <a:xfrm>
            <a:off x="7014227" y="1021090"/>
            <a:ext cx="3815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Verification Report</a:t>
            </a:r>
          </a:p>
          <a:p>
            <a:r>
              <a:rPr lang="en-GB" i="1" dirty="0"/>
              <a:t>VERI-Spec derived from FUN-Spec</a:t>
            </a:r>
          </a:p>
        </p:txBody>
      </p:sp>
      <p:pic>
        <p:nvPicPr>
          <p:cNvPr id="10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5B6E81FC-D54A-624F-953E-09E768B98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3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14A70D4-920D-1641-9D25-1A5950D0E547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Developing tools applicable from Design to Commissioning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000" dirty="0"/>
              <a:t>Positioning requirements = Tolerance zones 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71495DC-9F2A-C64D-8C03-8699A6CF1443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C4AB064-BA01-744C-B722-95604C134280}"/>
              </a:ext>
            </a:extLst>
          </p:cNvPr>
          <p:cNvSpPr txBox="1"/>
          <p:nvPr/>
        </p:nvSpPr>
        <p:spPr>
          <a:xfrm>
            <a:off x="8209401" y="4114286"/>
            <a:ext cx="3339872" cy="5232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Identify</a:t>
            </a:r>
            <a:r>
              <a:rPr lang="en-GB" sz="1400" dirty="0">
                <a:solidFill>
                  <a:srgbClr val="FF0000"/>
                </a:solidFill>
              </a:rPr>
              <a:t> functional surfaces </a:t>
            </a:r>
            <a:r>
              <a:rPr lang="en-GB" sz="1400" dirty="0"/>
              <a:t>and </a:t>
            </a:r>
          </a:p>
          <a:p>
            <a:pPr algn="ctr"/>
            <a:r>
              <a:rPr lang="en-GB" sz="1400" dirty="0"/>
              <a:t>express </a:t>
            </a:r>
            <a:r>
              <a:rPr lang="en-GB" sz="1400" dirty="0">
                <a:solidFill>
                  <a:srgbClr val="FF0000"/>
                </a:solidFill>
              </a:rPr>
              <a:t>geometrical specifications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2E4593-8345-E74C-8CD0-1D114121D1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133"/>
          <a:stretch/>
        </p:blipFill>
        <p:spPr>
          <a:xfrm>
            <a:off x="-891245" y="976366"/>
            <a:ext cx="13083245" cy="8885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9C1673-C517-204B-9D8C-8C8493EB58C8}"/>
              </a:ext>
            </a:extLst>
          </p:cNvPr>
          <p:cNvSpPr txBox="1"/>
          <p:nvPr/>
        </p:nvSpPr>
        <p:spPr>
          <a:xfrm>
            <a:off x="9455171" y="780893"/>
            <a:ext cx="4389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ESS Engineering Handbook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FD5FE0-31D1-7343-BD32-DC1FDA322151}"/>
              </a:ext>
            </a:extLst>
          </p:cNvPr>
          <p:cNvSpPr txBox="1"/>
          <p:nvPr/>
        </p:nvSpPr>
        <p:spPr>
          <a:xfrm>
            <a:off x="1265703" y="1949410"/>
            <a:ext cx="81304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dirty="0"/>
              <a:t>Functional </a:t>
            </a:r>
          </a:p>
          <a:p>
            <a:pPr algn="ctr"/>
            <a:r>
              <a:rPr lang="en-GB" sz="1050" dirty="0"/>
              <a:t>drawings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74E8EF-3B40-F445-85DE-0BFE351D337E}"/>
              </a:ext>
            </a:extLst>
          </p:cNvPr>
          <p:cNvSpPr txBox="1"/>
          <p:nvPr/>
        </p:nvSpPr>
        <p:spPr>
          <a:xfrm>
            <a:off x="4171423" y="1933623"/>
            <a:ext cx="1063112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 algn="ctr">
              <a:defRPr sz="1400"/>
            </a:lvl1pPr>
          </a:lstStyle>
          <a:p>
            <a:r>
              <a:rPr lang="en-GB" sz="1050" dirty="0"/>
              <a:t>Manufacturing </a:t>
            </a:r>
          </a:p>
          <a:p>
            <a:r>
              <a:rPr lang="en-GB" sz="1050" dirty="0"/>
              <a:t>drawings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FFAA96-DF59-B34D-A67D-2A89134F2995}"/>
              </a:ext>
            </a:extLst>
          </p:cNvPr>
          <p:cNvSpPr txBox="1"/>
          <p:nvPr/>
        </p:nvSpPr>
        <p:spPr>
          <a:xfrm>
            <a:off x="5554518" y="1933623"/>
            <a:ext cx="87716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dirty="0"/>
              <a:t>Verification </a:t>
            </a:r>
          </a:p>
          <a:p>
            <a:pPr algn="ctr"/>
            <a:r>
              <a:rPr lang="en-GB" sz="1050" dirty="0"/>
              <a:t>drawings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6B3775-0D6A-5847-9D25-1DC44AB66F99}"/>
              </a:ext>
            </a:extLst>
          </p:cNvPr>
          <p:cNvSpPr txBox="1"/>
          <p:nvPr/>
        </p:nvSpPr>
        <p:spPr>
          <a:xfrm>
            <a:off x="6921222" y="1933623"/>
            <a:ext cx="851515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</a:rPr>
              <a:t>Installation </a:t>
            </a:r>
          </a:p>
          <a:p>
            <a:pPr algn="ctr"/>
            <a:r>
              <a:rPr lang="en-GB" sz="1050" dirty="0">
                <a:solidFill>
                  <a:srgbClr val="FF0000"/>
                </a:solidFill>
              </a:rPr>
              <a:t>drawings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A0CF94-A32C-D24B-ADEA-9F7088024B50}"/>
              </a:ext>
            </a:extLst>
          </p:cNvPr>
          <p:cNvSpPr txBox="1"/>
          <p:nvPr/>
        </p:nvSpPr>
        <p:spPr>
          <a:xfrm>
            <a:off x="628099" y="2409260"/>
            <a:ext cx="3180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What is an installation drawing?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16A6A2-D94B-7F47-AEDF-C434C76C9B72}"/>
              </a:ext>
            </a:extLst>
          </p:cNvPr>
          <p:cNvSpPr txBox="1"/>
          <p:nvPr/>
        </p:nvSpPr>
        <p:spPr>
          <a:xfrm>
            <a:off x="198543" y="2803384"/>
            <a:ext cx="4244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Provide information for </a:t>
            </a:r>
            <a:r>
              <a:rPr lang="en-GB" b="1" dirty="0"/>
              <a:t>positioning and orientation</a:t>
            </a:r>
            <a:r>
              <a:rPr lang="en-GB" dirty="0"/>
              <a:t> of a part or assembly with respect to a </a:t>
            </a:r>
            <a:r>
              <a:rPr lang="en-GB" b="1" dirty="0"/>
              <a:t>local or global reference frame</a:t>
            </a: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E8C1D595-AD3F-3F48-BDF6-D959C7DC65A4}"/>
              </a:ext>
            </a:extLst>
          </p:cNvPr>
          <p:cNvSpPr/>
          <p:nvPr/>
        </p:nvSpPr>
        <p:spPr>
          <a:xfrm>
            <a:off x="4773242" y="2659254"/>
            <a:ext cx="2054942" cy="209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F774E8-4973-D241-AADC-75982DE36263}"/>
              </a:ext>
            </a:extLst>
          </p:cNvPr>
          <p:cNvSpPr txBox="1"/>
          <p:nvPr/>
        </p:nvSpPr>
        <p:spPr>
          <a:xfrm>
            <a:off x="4863109" y="2857160"/>
            <a:ext cx="184377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/>
              <a:t>Translation in </a:t>
            </a:r>
          </a:p>
          <a:p>
            <a:pPr algn="ctr"/>
            <a:r>
              <a:rPr lang="en-GB" sz="1100" dirty="0"/>
              <a:t>ISO GPS language:</a:t>
            </a:r>
          </a:p>
          <a:p>
            <a:pPr algn="ctr"/>
            <a:r>
              <a:rPr lang="en-GB" sz="1100" dirty="0"/>
              <a:t>Frame usage not normalized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2AA933-B9DE-2949-99EC-748D6211CF0D}"/>
              </a:ext>
            </a:extLst>
          </p:cNvPr>
          <p:cNvSpPr txBox="1"/>
          <p:nvPr/>
        </p:nvSpPr>
        <p:spPr>
          <a:xfrm>
            <a:off x="6952050" y="2455229"/>
            <a:ext cx="523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Express </a:t>
            </a:r>
            <a:r>
              <a:rPr lang="en-GB" b="1" dirty="0"/>
              <a:t>geometrical specifications </a:t>
            </a:r>
            <a:r>
              <a:rPr lang="en-GB" dirty="0"/>
              <a:t>on </a:t>
            </a:r>
            <a:r>
              <a:rPr lang="en-GB" b="1" dirty="0"/>
              <a:t>functional  features </a:t>
            </a:r>
            <a:r>
              <a:rPr lang="en-GB" dirty="0"/>
              <a:t> of the part with respect to </a:t>
            </a:r>
            <a:r>
              <a:rPr lang="en-GB" b="1" dirty="0"/>
              <a:t>situation features </a:t>
            </a:r>
            <a:r>
              <a:rPr lang="en-GB" dirty="0"/>
              <a:t>of type 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2F9CF-4F85-0648-899B-B38B85A8944A}"/>
              </a:ext>
            </a:extLst>
          </p:cNvPr>
          <p:cNvSpPr txBox="1"/>
          <p:nvPr/>
        </p:nvSpPr>
        <p:spPr>
          <a:xfrm>
            <a:off x="8170191" y="3059668"/>
            <a:ext cx="5918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point</a:t>
            </a:r>
          </a:p>
          <a:p>
            <a:r>
              <a:rPr lang="en-GB" sz="1400" dirty="0"/>
              <a:t>Line</a:t>
            </a:r>
          </a:p>
          <a:p>
            <a:r>
              <a:rPr lang="en-GB" sz="1400" dirty="0"/>
              <a:t>plane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AA1BD8-2A92-CF4E-A6CC-FFDFE58F853C}"/>
              </a:ext>
            </a:extLst>
          </p:cNvPr>
          <p:cNvSpPr/>
          <p:nvPr/>
        </p:nvSpPr>
        <p:spPr>
          <a:xfrm>
            <a:off x="8765924" y="3609145"/>
            <a:ext cx="471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</a:rPr>
              <a:t>[PL]</a:t>
            </a:r>
            <a:endParaRPr lang="en-GB" sz="14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A01250-416B-764F-A541-359974570A16}"/>
              </a:ext>
            </a:extLst>
          </p:cNvPr>
          <p:cNvSpPr/>
          <p:nvPr/>
        </p:nvSpPr>
        <p:spPr>
          <a:xfrm>
            <a:off x="8765924" y="3330389"/>
            <a:ext cx="500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[SL] </a:t>
            </a:r>
            <a:endParaRPr lang="en-GB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3C97A7-03BB-7144-92D7-E01509198B7C}"/>
              </a:ext>
            </a:extLst>
          </p:cNvPr>
          <p:cNvSpPr/>
          <p:nvPr/>
        </p:nvSpPr>
        <p:spPr>
          <a:xfrm>
            <a:off x="8750009" y="3057176"/>
            <a:ext cx="523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[PT] </a:t>
            </a:r>
            <a:endParaRPr lang="en-GB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010534-1BA9-1D43-A882-C940A2BDF673}"/>
              </a:ext>
            </a:extLst>
          </p:cNvPr>
          <p:cNvSpPr txBox="1"/>
          <p:nvPr/>
        </p:nvSpPr>
        <p:spPr>
          <a:xfrm>
            <a:off x="9315370" y="3171253"/>
            <a:ext cx="9025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Or a combination of them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F12A4F-00AF-D64C-900F-8A13001221EE}"/>
              </a:ext>
            </a:extLst>
          </p:cNvPr>
          <p:cNvSpPr txBox="1"/>
          <p:nvPr/>
        </p:nvSpPr>
        <p:spPr>
          <a:xfrm>
            <a:off x="966332" y="4264232"/>
            <a:ext cx="259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Positioning requirements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A62815-C4DB-7641-B0D3-5159DF37683F}"/>
              </a:ext>
            </a:extLst>
          </p:cNvPr>
          <p:cNvSpPr txBox="1"/>
          <p:nvPr/>
        </p:nvSpPr>
        <p:spPr>
          <a:xfrm>
            <a:off x="-38515" y="4633564"/>
            <a:ext cx="4524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“I want this component to be within ± 1 mm</a:t>
            </a:r>
          </a:p>
          <a:p>
            <a:pPr algn="ctr"/>
            <a:r>
              <a:rPr lang="en-GB" dirty="0"/>
              <a:t> with respect to this reference frame”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2BB9597-5EB0-D444-93DF-25941CA6397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27" y="5270829"/>
            <a:ext cx="1259581" cy="1238674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9A2AF9E-2E20-B54E-856D-F5E91B0FAD60}"/>
              </a:ext>
            </a:extLst>
          </p:cNvPr>
          <p:cNvSpPr txBox="1"/>
          <p:nvPr/>
        </p:nvSpPr>
        <p:spPr>
          <a:xfrm>
            <a:off x="2062458" y="5407496"/>
            <a:ext cx="29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X</a:t>
            </a:r>
          </a:p>
          <a:p>
            <a:r>
              <a:rPr lang="en-GB" sz="1200" dirty="0"/>
              <a:t>Y</a:t>
            </a:r>
          </a:p>
          <a:p>
            <a:r>
              <a:rPr lang="en-GB" sz="1200" dirty="0"/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901F13-F03B-AF4B-95AF-25369C17DF66}"/>
                  </a:ext>
                </a:extLst>
              </p:cNvPr>
              <p:cNvSpPr txBox="1"/>
              <p:nvPr/>
            </p:nvSpPr>
            <p:spPr>
              <a:xfrm>
                <a:off x="2252052" y="5401155"/>
                <a:ext cx="5571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901F13-F03B-AF4B-95AF-25369C17DF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052" y="5401155"/>
                <a:ext cx="557139" cy="646331"/>
              </a:xfrm>
              <a:prstGeom prst="rect">
                <a:avLst/>
              </a:prstGeom>
              <a:blipFill>
                <a:blip r:embed="rId6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179BEB6-7695-A540-B3ED-D048304EA057}"/>
                  </a:ext>
                </a:extLst>
              </p:cNvPr>
              <p:cNvSpPr txBox="1"/>
              <p:nvPr/>
            </p:nvSpPr>
            <p:spPr>
              <a:xfrm>
                <a:off x="2135800" y="6060168"/>
                <a:ext cx="13292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179BEB6-7695-A540-B3ED-D048304EA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800" y="6060168"/>
                <a:ext cx="132920" cy="553998"/>
              </a:xfrm>
              <a:prstGeom prst="rect">
                <a:avLst/>
              </a:prstGeom>
              <a:blipFill>
                <a:blip r:embed="rId7"/>
                <a:stretch>
                  <a:fillRect l="-45455" r="-27273" b="-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FAD9186-06EF-C74C-9AD8-03C687034F8B}"/>
                  </a:ext>
                </a:extLst>
              </p:cNvPr>
              <p:cNvSpPr txBox="1"/>
              <p:nvPr/>
            </p:nvSpPr>
            <p:spPr>
              <a:xfrm>
                <a:off x="2268720" y="6047486"/>
                <a:ext cx="5580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FAD9186-06EF-C74C-9AD8-03C687034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720" y="6047486"/>
                <a:ext cx="558037" cy="646331"/>
              </a:xfrm>
              <a:prstGeom prst="rect">
                <a:avLst/>
              </a:prstGeom>
              <a:blipFill>
                <a:blip r:embed="rId8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>
            <a:extLst>
              <a:ext uri="{FF2B5EF4-FFF2-40B4-BE49-F238E27FC236}">
                <a16:creationId xmlns:a16="http://schemas.microsoft.com/office/drawing/2014/main" id="{BB1BD84B-E7C5-4843-A012-4A8C353D28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798" y="4059510"/>
            <a:ext cx="3309957" cy="2757625"/>
          </a:xfrm>
          <a:prstGeom prst="rect">
            <a:avLst/>
          </a:prstGeom>
        </p:spPr>
      </p:pic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79733597-0FDC-FB4F-9BB0-22C9FC5E4DD7}"/>
              </a:ext>
            </a:extLst>
          </p:cNvPr>
          <p:cNvSpPr/>
          <p:nvPr/>
        </p:nvSpPr>
        <p:spPr>
          <a:xfrm>
            <a:off x="4339364" y="5063504"/>
            <a:ext cx="3292391" cy="17536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53245EA-A6D9-EB4F-B342-79A82276E220}"/>
              </a:ext>
            </a:extLst>
          </p:cNvPr>
          <p:cNvCxnSpPr>
            <a:cxnSpLocks/>
          </p:cNvCxnSpPr>
          <p:nvPr/>
        </p:nvCxnSpPr>
        <p:spPr>
          <a:xfrm>
            <a:off x="8182303" y="3143780"/>
            <a:ext cx="0" cy="654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411C993A-E760-9245-A770-01FF280205E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616" b="11927"/>
          <a:stretch/>
        </p:blipFill>
        <p:spPr>
          <a:xfrm>
            <a:off x="-116378" y="5838633"/>
            <a:ext cx="1493707" cy="1102263"/>
          </a:xfrm>
          <a:prstGeom prst="rect">
            <a:avLst/>
          </a:prstGeom>
          <a:ln w="15875">
            <a:noFill/>
          </a:ln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C02D28F0-5CB7-DF4A-B464-A23F3EC25927}"/>
              </a:ext>
            </a:extLst>
          </p:cNvPr>
          <p:cNvSpPr txBox="1"/>
          <p:nvPr/>
        </p:nvSpPr>
        <p:spPr>
          <a:xfrm>
            <a:off x="52509" y="6563054"/>
            <a:ext cx="292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X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221226-E070-9C4C-8058-93402B6CDD7B}"/>
              </a:ext>
            </a:extLst>
          </p:cNvPr>
          <p:cNvSpPr txBox="1"/>
          <p:nvPr/>
        </p:nvSpPr>
        <p:spPr>
          <a:xfrm>
            <a:off x="1050755" y="6511230"/>
            <a:ext cx="292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DB00381-6FF9-F148-885E-C6B0BF5C746A}"/>
              </a:ext>
            </a:extLst>
          </p:cNvPr>
          <p:cNvSpPr txBox="1"/>
          <p:nvPr/>
        </p:nvSpPr>
        <p:spPr>
          <a:xfrm>
            <a:off x="385465" y="5799632"/>
            <a:ext cx="292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B0EE4CB-7A48-ED45-B582-00B9EC3EEB1A}"/>
                  </a:ext>
                </a:extLst>
              </p:cNvPr>
              <p:cNvSpPr txBox="1"/>
              <p:nvPr/>
            </p:nvSpPr>
            <p:spPr>
              <a:xfrm>
                <a:off x="437092" y="6624610"/>
                <a:ext cx="10970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B0EE4CB-7A48-ED45-B582-00B9EC3EE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92" y="6624610"/>
                <a:ext cx="109709" cy="153888"/>
              </a:xfrm>
              <a:prstGeom prst="rect">
                <a:avLst/>
              </a:prstGeom>
              <a:blipFill>
                <a:blip r:embed="rId11"/>
                <a:stretch>
                  <a:fillRect l="-10000" r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3C0D41C-5FD8-BE4B-B207-043C5D744BBD}"/>
                  </a:ext>
                </a:extLst>
              </p:cNvPr>
              <p:cNvSpPr txBox="1"/>
              <p:nvPr/>
            </p:nvSpPr>
            <p:spPr>
              <a:xfrm>
                <a:off x="774104" y="6423247"/>
                <a:ext cx="99643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9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9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3C0D41C-5FD8-BE4B-B207-043C5D744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104" y="6423247"/>
                <a:ext cx="99643" cy="138499"/>
              </a:xfrm>
              <a:prstGeom prst="rect">
                <a:avLst/>
              </a:prstGeom>
              <a:blipFill>
                <a:blip r:embed="rId12"/>
                <a:stretch>
                  <a:fillRect l="-33333" r="-22222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AF1035B-87D9-424C-B79D-33D2B75E0376}"/>
                  </a:ext>
                </a:extLst>
              </p:cNvPr>
              <p:cNvSpPr txBox="1"/>
              <p:nvPr/>
            </p:nvSpPr>
            <p:spPr>
              <a:xfrm>
                <a:off x="431856" y="6299482"/>
                <a:ext cx="996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AF1035B-87D9-424C-B79D-33D2B75E0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6" y="6299482"/>
                <a:ext cx="99643" cy="153888"/>
              </a:xfrm>
              <a:prstGeom prst="rect">
                <a:avLst/>
              </a:prstGeom>
              <a:blipFill>
                <a:blip r:embed="rId13"/>
                <a:stretch>
                  <a:fillRect l="-22222" r="-22222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Arc 78">
            <a:extLst>
              <a:ext uri="{FF2B5EF4-FFF2-40B4-BE49-F238E27FC236}">
                <a16:creationId xmlns:a16="http://schemas.microsoft.com/office/drawing/2014/main" id="{80CC4129-1927-2643-BB96-C75A63C9185D}"/>
              </a:ext>
            </a:extLst>
          </p:cNvPr>
          <p:cNvSpPr/>
          <p:nvPr/>
        </p:nvSpPr>
        <p:spPr>
          <a:xfrm rot="21226798">
            <a:off x="397795" y="6567099"/>
            <a:ext cx="165286" cy="204201"/>
          </a:xfrm>
          <a:prstGeom prst="arc">
            <a:avLst>
              <a:gd name="adj1" fmla="val 13809290"/>
              <a:gd name="adj2" fmla="val 21045005"/>
            </a:avLst>
          </a:prstGeom>
          <a:ln w="12700"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Arc 79">
            <a:extLst>
              <a:ext uri="{FF2B5EF4-FFF2-40B4-BE49-F238E27FC236}">
                <a16:creationId xmlns:a16="http://schemas.microsoft.com/office/drawing/2014/main" id="{65EFD301-033B-7F46-B3A2-0DF0D2CEABDA}"/>
              </a:ext>
            </a:extLst>
          </p:cNvPr>
          <p:cNvSpPr/>
          <p:nvPr/>
        </p:nvSpPr>
        <p:spPr>
          <a:xfrm rot="16374538">
            <a:off x="590999" y="6577510"/>
            <a:ext cx="211440" cy="121702"/>
          </a:xfrm>
          <a:prstGeom prst="arc">
            <a:avLst>
              <a:gd name="adj1" fmla="val 15427545"/>
              <a:gd name="adj2" fmla="val 1493556"/>
            </a:avLst>
          </a:prstGeom>
          <a:ln w="12700"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Arc 80">
            <a:extLst>
              <a:ext uri="{FF2B5EF4-FFF2-40B4-BE49-F238E27FC236}">
                <a16:creationId xmlns:a16="http://schemas.microsoft.com/office/drawing/2014/main" id="{B9975E7F-A428-B24B-A775-34F36B70FD64}"/>
              </a:ext>
            </a:extLst>
          </p:cNvPr>
          <p:cNvSpPr/>
          <p:nvPr/>
        </p:nvSpPr>
        <p:spPr>
          <a:xfrm rot="9798372">
            <a:off x="518973" y="6352213"/>
            <a:ext cx="211440" cy="104879"/>
          </a:xfrm>
          <a:prstGeom prst="arc">
            <a:avLst>
              <a:gd name="adj1" fmla="val 13210826"/>
              <a:gd name="adj2" fmla="val 469959"/>
            </a:avLst>
          </a:prstGeom>
          <a:ln w="12700"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D0F793E8-1AD4-CE47-B72B-1FFA0400B2C0}"/>
              </a:ext>
            </a:extLst>
          </p:cNvPr>
          <p:cNvPicPr>
            <a:picLocks noChangeAspect="1"/>
          </p:cNvPicPr>
          <p:nvPr/>
        </p:nvPicPr>
        <p:blipFill>
          <a:blip r:embed="rId14">
            <a:grayscl/>
          </a:blip>
          <a:stretch>
            <a:fillRect/>
          </a:stretch>
        </p:blipFill>
        <p:spPr>
          <a:xfrm>
            <a:off x="7659020" y="4839504"/>
            <a:ext cx="2025862" cy="1951616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4F9E95AC-D120-9F44-B314-B2FDC0588FBE}"/>
              </a:ext>
            </a:extLst>
          </p:cNvPr>
          <p:cNvSpPr txBox="1"/>
          <p:nvPr/>
        </p:nvSpPr>
        <p:spPr>
          <a:xfrm>
            <a:off x="9315370" y="4878838"/>
            <a:ext cx="4271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EC577FA-4F83-C940-B4CD-FA57A11D0CC3}"/>
                  </a:ext>
                </a:extLst>
              </p:cNvPr>
              <p:cNvSpPr txBox="1"/>
              <p:nvPr/>
            </p:nvSpPr>
            <p:spPr>
              <a:xfrm>
                <a:off x="9742485" y="4878838"/>
                <a:ext cx="1022309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𝐶𝑍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EC577FA-4F83-C940-B4CD-FA57A11D0C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2485" y="4878838"/>
                <a:ext cx="1022309" cy="369332"/>
              </a:xfrm>
              <a:prstGeom prst="rect">
                <a:avLst/>
              </a:prstGeom>
              <a:blipFill>
                <a:blip r:embed="rId15"/>
                <a:stretch>
                  <a:fillRect b="-13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>
            <a:extLst>
              <a:ext uri="{FF2B5EF4-FFF2-40B4-BE49-F238E27FC236}">
                <a16:creationId xmlns:a16="http://schemas.microsoft.com/office/drawing/2014/main" id="{F4544AD5-85F8-8A4C-B166-7651226B7C22}"/>
              </a:ext>
            </a:extLst>
          </p:cNvPr>
          <p:cNvSpPr txBox="1"/>
          <p:nvPr/>
        </p:nvSpPr>
        <p:spPr>
          <a:xfrm>
            <a:off x="9315370" y="4578406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4x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4C50E35-DA36-BA4E-8601-51671AE53D2F}"/>
              </a:ext>
            </a:extLst>
          </p:cNvPr>
          <p:cNvSpPr txBox="1"/>
          <p:nvPr/>
        </p:nvSpPr>
        <p:spPr>
          <a:xfrm>
            <a:off x="10765749" y="4878838"/>
            <a:ext cx="4271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D5320FF-F572-3E4E-BFF0-7426EFDEF42F}"/>
              </a:ext>
            </a:extLst>
          </p:cNvPr>
          <p:cNvCxnSpPr>
            <a:cxnSpLocks/>
          </p:cNvCxnSpPr>
          <p:nvPr/>
        </p:nvCxnSpPr>
        <p:spPr>
          <a:xfrm flipH="1">
            <a:off x="8766760" y="5063504"/>
            <a:ext cx="416170" cy="6155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AF438EF5-3006-7C4B-AED0-3F3D9E356758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9183885" y="5063504"/>
            <a:ext cx="1314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FE972321-3C1B-4946-92B4-C199A57882FB}"/>
              </a:ext>
            </a:extLst>
          </p:cNvPr>
          <p:cNvCxnSpPr>
            <a:cxnSpLocks/>
          </p:cNvCxnSpPr>
          <p:nvPr/>
        </p:nvCxnSpPr>
        <p:spPr>
          <a:xfrm>
            <a:off x="9963365" y="6729478"/>
            <a:ext cx="146684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4BCA7AC-8F04-DF4D-BDEA-1C2DBF495F3A}"/>
              </a:ext>
            </a:extLst>
          </p:cNvPr>
          <p:cNvGrpSpPr/>
          <p:nvPr/>
        </p:nvGrpSpPr>
        <p:grpSpPr>
          <a:xfrm rot="10800000">
            <a:off x="10640555" y="6211970"/>
            <a:ext cx="248478" cy="511535"/>
            <a:chOff x="9183757" y="3528391"/>
            <a:chExt cx="248478" cy="526230"/>
          </a:xfrm>
        </p:grpSpPr>
        <p:sp>
          <p:nvSpPr>
            <p:cNvPr id="117" name="Triangle 116">
              <a:extLst>
                <a:ext uri="{FF2B5EF4-FFF2-40B4-BE49-F238E27FC236}">
                  <a16:creationId xmlns:a16="http://schemas.microsoft.com/office/drawing/2014/main" id="{850334DB-BD47-DD49-85DD-14211671307F}"/>
                </a:ext>
              </a:extLst>
            </p:cNvPr>
            <p:cNvSpPr/>
            <p:nvPr/>
          </p:nvSpPr>
          <p:spPr>
            <a:xfrm rot="10800000">
              <a:off x="9183757" y="3528391"/>
              <a:ext cx="248478" cy="20872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D8C01061-D6C7-1C47-92E1-2D342D42ECE9}"/>
                </a:ext>
              </a:extLst>
            </p:cNvPr>
            <p:cNvCxnSpPr>
              <a:stCxn id="117" idx="0"/>
            </p:cNvCxnSpPr>
            <p:nvPr/>
          </p:nvCxnSpPr>
          <p:spPr>
            <a:xfrm flipH="1">
              <a:off x="9303026" y="3737113"/>
              <a:ext cx="4970" cy="3175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1FD07E6B-CD48-2B46-9B3C-884F9EB2F081}"/>
              </a:ext>
            </a:extLst>
          </p:cNvPr>
          <p:cNvSpPr txBox="1"/>
          <p:nvPr/>
        </p:nvSpPr>
        <p:spPr>
          <a:xfrm>
            <a:off x="10605936" y="5837367"/>
            <a:ext cx="31771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4337E29F-34BA-9541-B0AB-816E19CA2EDF}"/>
              </a:ext>
            </a:extLst>
          </p:cNvPr>
          <p:cNvCxnSpPr/>
          <p:nvPr/>
        </p:nvCxnSpPr>
        <p:spPr>
          <a:xfrm flipV="1">
            <a:off x="10074450" y="5752245"/>
            <a:ext cx="0" cy="9772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C8122F04-7248-8547-AEA3-1EE5D68C90F6}"/>
              </a:ext>
            </a:extLst>
          </p:cNvPr>
          <p:cNvCxnSpPr/>
          <p:nvPr/>
        </p:nvCxnSpPr>
        <p:spPr>
          <a:xfrm>
            <a:off x="8671951" y="5751511"/>
            <a:ext cx="1510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5BF23047-00A8-8A4D-A2F7-99B44EB4B307}"/>
              </a:ext>
            </a:extLst>
          </p:cNvPr>
          <p:cNvSpPr txBox="1"/>
          <p:nvPr/>
        </p:nvSpPr>
        <p:spPr>
          <a:xfrm rot="16200000">
            <a:off x="9720004" y="6150596"/>
            <a:ext cx="401845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TED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4F8633F9-656F-FE4F-9465-3B9D7377B0B1}"/>
              </a:ext>
            </a:extLst>
          </p:cNvPr>
          <p:cNvSpPr txBox="1"/>
          <p:nvPr/>
        </p:nvSpPr>
        <p:spPr>
          <a:xfrm>
            <a:off x="11047891" y="5424648"/>
            <a:ext cx="104578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In this case not locking all degrees of freedoms !</a:t>
            </a: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F73AEC55-F627-6A46-B2AA-37358999C87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3" t="60071" r="42310" b="35867"/>
          <a:stretch/>
        </p:blipFill>
        <p:spPr>
          <a:xfrm>
            <a:off x="9329988" y="4915084"/>
            <a:ext cx="366452" cy="296839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00574D87-296F-9E46-8E57-2771047535EC}"/>
              </a:ext>
            </a:extLst>
          </p:cNvPr>
          <p:cNvSpPr txBox="1"/>
          <p:nvPr/>
        </p:nvSpPr>
        <p:spPr>
          <a:xfrm>
            <a:off x="4352716" y="3650606"/>
            <a:ext cx="1242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666666"/>
                </a:solidFill>
              </a:rPr>
              <a:t>ISO 1101:2017 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FC8F63-967A-B84F-80DF-CA9754A926DD}"/>
              </a:ext>
            </a:extLst>
          </p:cNvPr>
          <p:cNvSpPr txBox="1"/>
          <p:nvPr/>
        </p:nvSpPr>
        <p:spPr>
          <a:xfrm>
            <a:off x="4352717" y="3774754"/>
            <a:ext cx="3180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700" dirty="0" err="1">
                <a:solidFill>
                  <a:srgbClr val="666666"/>
                </a:solidFill>
              </a:rPr>
              <a:t>Geometrical</a:t>
            </a:r>
            <a:r>
              <a:rPr lang="sv-SE" sz="700" dirty="0">
                <a:solidFill>
                  <a:srgbClr val="666666"/>
                </a:solidFill>
              </a:rPr>
              <a:t> </a:t>
            </a:r>
            <a:r>
              <a:rPr lang="sv-SE" sz="700" dirty="0" err="1">
                <a:solidFill>
                  <a:srgbClr val="666666"/>
                </a:solidFill>
              </a:rPr>
              <a:t>product</a:t>
            </a:r>
            <a:r>
              <a:rPr lang="sv-SE" sz="700" dirty="0">
                <a:solidFill>
                  <a:srgbClr val="666666"/>
                </a:solidFill>
              </a:rPr>
              <a:t> </a:t>
            </a:r>
            <a:r>
              <a:rPr lang="sv-SE" sz="700" dirty="0" err="1">
                <a:solidFill>
                  <a:srgbClr val="666666"/>
                </a:solidFill>
              </a:rPr>
              <a:t>specifications</a:t>
            </a:r>
            <a:r>
              <a:rPr lang="sv-SE" sz="700" dirty="0">
                <a:solidFill>
                  <a:srgbClr val="666666"/>
                </a:solidFill>
              </a:rPr>
              <a:t> (GPS) </a:t>
            </a:r>
          </a:p>
          <a:p>
            <a:r>
              <a:rPr lang="sv-SE" sz="700" dirty="0" err="1">
                <a:solidFill>
                  <a:srgbClr val="666666"/>
                </a:solidFill>
              </a:rPr>
              <a:t>Geometrical</a:t>
            </a:r>
            <a:r>
              <a:rPr lang="sv-SE" sz="700" dirty="0">
                <a:solidFill>
                  <a:srgbClr val="666666"/>
                </a:solidFill>
              </a:rPr>
              <a:t> </a:t>
            </a:r>
            <a:r>
              <a:rPr lang="sv-SE" sz="700" dirty="0" err="1">
                <a:solidFill>
                  <a:srgbClr val="666666"/>
                </a:solidFill>
              </a:rPr>
              <a:t>tolerancing</a:t>
            </a:r>
            <a:r>
              <a:rPr lang="sv-SE" sz="700" dirty="0">
                <a:solidFill>
                  <a:srgbClr val="666666"/>
                </a:solidFill>
              </a:rPr>
              <a:t> – </a:t>
            </a:r>
            <a:r>
              <a:rPr lang="sv-SE" sz="700" dirty="0" err="1">
                <a:solidFill>
                  <a:srgbClr val="666666"/>
                </a:solidFill>
              </a:rPr>
              <a:t>Tolerances</a:t>
            </a:r>
            <a:r>
              <a:rPr lang="sv-SE" sz="700" dirty="0">
                <a:solidFill>
                  <a:srgbClr val="666666"/>
                </a:solidFill>
              </a:rPr>
              <a:t> </a:t>
            </a:r>
            <a:r>
              <a:rPr lang="sv-SE" sz="700" dirty="0" err="1">
                <a:solidFill>
                  <a:srgbClr val="666666"/>
                </a:solidFill>
              </a:rPr>
              <a:t>of</a:t>
            </a:r>
            <a:r>
              <a:rPr lang="sv-SE" sz="700" dirty="0">
                <a:solidFill>
                  <a:srgbClr val="666666"/>
                </a:solidFill>
              </a:rPr>
              <a:t> form, </a:t>
            </a:r>
            <a:r>
              <a:rPr lang="sv-SE" sz="700" dirty="0" err="1">
                <a:solidFill>
                  <a:srgbClr val="666666"/>
                </a:solidFill>
              </a:rPr>
              <a:t>orientation</a:t>
            </a:r>
            <a:r>
              <a:rPr lang="sv-SE" sz="700" dirty="0">
                <a:solidFill>
                  <a:srgbClr val="666666"/>
                </a:solidFill>
              </a:rPr>
              <a:t>, </a:t>
            </a:r>
            <a:r>
              <a:rPr lang="sv-SE" sz="700" dirty="0" err="1">
                <a:solidFill>
                  <a:srgbClr val="666666"/>
                </a:solidFill>
              </a:rPr>
              <a:t>location</a:t>
            </a:r>
            <a:r>
              <a:rPr lang="sv-SE" sz="700" dirty="0">
                <a:solidFill>
                  <a:srgbClr val="666666"/>
                </a:solidFill>
              </a:rPr>
              <a:t> and run- </a:t>
            </a:r>
            <a:r>
              <a:rPr lang="sv-SE" sz="700" dirty="0" err="1">
                <a:solidFill>
                  <a:srgbClr val="666666"/>
                </a:solidFill>
              </a:rPr>
              <a:t>out</a:t>
            </a:r>
            <a:endParaRPr lang="en-GB" sz="700" dirty="0">
              <a:solidFill>
                <a:srgbClr val="66666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CC6C19-F715-C448-B5DF-01E6A1EE1105}"/>
              </a:ext>
            </a:extLst>
          </p:cNvPr>
          <p:cNvSpPr txBox="1"/>
          <p:nvPr/>
        </p:nvSpPr>
        <p:spPr>
          <a:xfrm>
            <a:off x="7774583" y="6698735"/>
            <a:ext cx="32047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TED: Theoretical Exact Dimension (can be a distance or an angle)</a:t>
            </a:r>
          </a:p>
        </p:txBody>
      </p:sp>
      <p:sp>
        <p:nvSpPr>
          <p:cNvPr id="68" name="Right Arrow 67">
            <a:extLst>
              <a:ext uri="{FF2B5EF4-FFF2-40B4-BE49-F238E27FC236}">
                <a16:creationId xmlns:a16="http://schemas.microsoft.com/office/drawing/2014/main" id="{DEF34036-582A-0545-8A79-50277AD90043}"/>
              </a:ext>
            </a:extLst>
          </p:cNvPr>
          <p:cNvSpPr/>
          <p:nvPr/>
        </p:nvSpPr>
        <p:spPr>
          <a:xfrm>
            <a:off x="3373674" y="5751511"/>
            <a:ext cx="916564" cy="209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9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7EC1A033-0BB5-A446-A642-7C5F43C8C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26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8" grpId="0"/>
      <p:bldP spid="29" grpId="0"/>
      <p:bldP spid="30" grpId="0" animBg="1"/>
      <p:bldP spid="3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60" grpId="0"/>
      <p:bldP spid="61" grpId="0"/>
      <p:bldP spid="62" grpId="0"/>
      <p:bldP spid="63" grpId="0"/>
      <p:bldP spid="65" grpId="0" animBg="1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80" grpId="0" animBg="1"/>
      <p:bldP spid="81" grpId="0" animBg="1"/>
      <p:bldP spid="84" grpId="0" animBg="1"/>
      <p:bldP spid="86" grpId="0" animBg="1"/>
      <p:bldP spid="87" grpId="0"/>
      <p:bldP spid="91" grpId="0" animBg="1"/>
      <p:bldP spid="119" grpId="0" animBg="1"/>
      <p:bldP spid="125" grpId="0" animBg="1"/>
      <p:bldP spid="126" grpId="0" animBg="1"/>
      <p:bldP spid="66" grpId="0"/>
      <p:bldP spid="67" grpId="0"/>
      <p:bldP spid="13" grpId="0"/>
      <p:bldP spid="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7D4868-F914-8147-AC7C-4255AA463F7F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Developing tools applicable from Design to Commissioning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Introduction to Datum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8F48E1-6109-EB4D-9959-86A8F43C5ABA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370C59A-F7E2-E84F-8766-9EB4CD865316}"/>
              </a:ext>
            </a:extLst>
          </p:cNvPr>
          <p:cNvSpPr txBox="1"/>
          <p:nvPr/>
        </p:nvSpPr>
        <p:spPr>
          <a:xfrm>
            <a:off x="588572" y="900687"/>
            <a:ext cx="745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dirty="0">
                <a:solidFill>
                  <a:srgbClr val="666666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datum system </a:t>
            </a:r>
            <a:r>
              <a:rPr lang="en-GB" dirty="0"/>
              <a:t>can always be reduced to a resulting minimal set, made of 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1F1077-FF61-9F43-B2E2-35282069FEB8}"/>
              </a:ext>
            </a:extLst>
          </p:cNvPr>
          <p:cNvSpPr txBox="1"/>
          <p:nvPr/>
        </p:nvSpPr>
        <p:spPr>
          <a:xfrm>
            <a:off x="8982164" y="866192"/>
            <a:ext cx="314220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v-SE" sz="800" dirty="0"/>
              <a:t>ISO 5459:2011  </a:t>
            </a:r>
            <a:r>
              <a:rPr lang="sv-SE" sz="800" dirty="0" err="1"/>
              <a:t>Geometrical</a:t>
            </a:r>
            <a:r>
              <a:rPr lang="sv-SE" sz="800" dirty="0"/>
              <a:t> </a:t>
            </a:r>
            <a:r>
              <a:rPr lang="sv-SE" sz="800" dirty="0" err="1"/>
              <a:t>product</a:t>
            </a:r>
            <a:r>
              <a:rPr lang="sv-SE" sz="800" dirty="0"/>
              <a:t> </a:t>
            </a:r>
            <a:r>
              <a:rPr lang="sv-SE" sz="800" dirty="0" err="1"/>
              <a:t>specifications</a:t>
            </a:r>
            <a:r>
              <a:rPr lang="sv-SE" sz="800" dirty="0"/>
              <a:t> (GPS) – </a:t>
            </a:r>
            <a:r>
              <a:rPr lang="sv-SE" sz="800" dirty="0" err="1"/>
              <a:t>Geometrical</a:t>
            </a:r>
            <a:br>
              <a:rPr lang="sv-SE" sz="800" dirty="0"/>
            </a:br>
            <a:r>
              <a:rPr lang="sv-SE" sz="800" dirty="0"/>
              <a:t>    </a:t>
            </a:r>
            <a:r>
              <a:rPr lang="sv-SE" sz="800" dirty="0" err="1"/>
              <a:t>tolerancing</a:t>
            </a:r>
            <a:r>
              <a:rPr lang="sv-SE" sz="800" dirty="0"/>
              <a:t> – Datums and datum systems</a:t>
            </a:r>
            <a:endParaRPr lang="en-GB" sz="800" dirty="0">
              <a:solidFill>
                <a:srgbClr val="66666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E21720-5646-A94A-B139-957DEED22C3B}"/>
              </a:ext>
            </a:extLst>
          </p:cNvPr>
          <p:cNvSpPr txBox="1"/>
          <p:nvPr/>
        </p:nvSpPr>
        <p:spPr>
          <a:xfrm>
            <a:off x="1195566" y="3150682"/>
            <a:ext cx="235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or a subset of those (locking </a:t>
            </a:r>
            <a:r>
              <a:rPr lang="en-GB" sz="1200" b="1" dirty="0"/>
              <a:t>three</a:t>
            </a:r>
            <a:r>
              <a:rPr lang="en-GB" sz="1200" dirty="0"/>
              <a:t> to </a:t>
            </a:r>
            <a:r>
              <a:rPr lang="en-GB" sz="1200" b="1" dirty="0"/>
              <a:t>five</a:t>
            </a:r>
            <a:r>
              <a:rPr lang="en-GB" sz="1200" dirty="0"/>
              <a:t> degrees of freedom)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06F270-355D-844D-B13F-C95815E06B7C}"/>
              </a:ext>
            </a:extLst>
          </p:cNvPr>
          <p:cNvSpPr txBox="1"/>
          <p:nvPr/>
        </p:nvSpPr>
        <p:spPr>
          <a:xfrm>
            <a:off x="988573" y="1518232"/>
            <a:ext cx="2870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- A theoretically exact plane </a:t>
            </a:r>
            <a:r>
              <a:rPr lang="en-GB" sz="1600" b="1" dirty="0">
                <a:solidFill>
                  <a:schemeClr val="accent1"/>
                </a:solidFill>
              </a:rPr>
              <a:t>[PL]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898B58-1559-3C43-AA67-598BBF3EDAEB}"/>
              </a:ext>
            </a:extLst>
          </p:cNvPr>
          <p:cNvSpPr txBox="1"/>
          <p:nvPr/>
        </p:nvSpPr>
        <p:spPr>
          <a:xfrm>
            <a:off x="988573" y="1897302"/>
            <a:ext cx="2861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- A straight line </a:t>
            </a:r>
            <a:r>
              <a:rPr lang="en-GB" sz="1600" b="1" dirty="0">
                <a:solidFill>
                  <a:srgbClr val="FF0000"/>
                </a:solidFill>
              </a:rPr>
              <a:t>[SL] </a:t>
            </a:r>
            <a:r>
              <a:rPr lang="en-GB" sz="1600" dirty="0"/>
              <a:t>in this plane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2358CB-6840-CD46-A502-B1CDF532065B}"/>
              </a:ext>
            </a:extLst>
          </p:cNvPr>
          <p:cNvSpPr txBox="1"/>
          <p:nvPr/>
        </p:nvSpPr>
        <p:spPr>
          <a:xfrm>
            <a:off x="964656" y="2320358"/>
            <a:ext cx="2924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- A point </a:t>
            </a:r>
            <a:r>
              <a:rPr lang="en-GB" sz="1600" b="1" dirty="0">
                <a:solidFill>
                  <a:srgbClr val="00B050"/>
                </a:solidFill>
              </a:rPr>
              <a:t>[PT] </a:t>
            </a:r>
            <a:r>
              <a:rPr lang="en-GB" sz="1600" dirty="0"/>
              <a:t>on this straight 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60663D-D4DE-FC44-8973-E1FC17F50E2E}"/>
              </a:ext>
            </a:extLst>
          </p:cNvPr>
          <p:cNvSpPr txBox="1"/>
          <p:nvPr/>
        </p:nvSpPr>
        <p:spPr>
          <a:xfrm>
            <a:off x="1122553" y="2832716"/>
            <a:ext cx="2465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locking all degrees of freedom 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9BB6E8-0691-A14E-9A0F-56FDA8FADEE5}"/>
              </a:ext>
            </a:extLst>
          </p:cNvPr>
          <p:cNvSpPr txBox="1"/>
          <p:nvPr/>
        </p:nvSpPr>
        <p:spPr>
          <a:xfrm>
            <a:off x="4505398" y="1782928"/>
            <a:ext cx="42056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with respect to which geometrical specifications are referenced.</a:t>
            </a:r>
          </a:p>
          <a:p>
            <a:r>
              <a:rPr lang="en-GB" sz="1600" dirty="0"/>
              <a:t> </a:t>
            </a:r>
          </a:p>
          <a:p>
            <a:r>
              <a:rPr lang="en-GB" sz="1600" dirty="0"/>
              <a:t>This is the </a:t>
            </a:r>
            <a:r>
              <a:rPr lang="en-GB" b="1" dirty="0">
                <a:solidFill>
                  <a:srgbClr val="FF0000"/>
                </a:solidFill>
              </a:rPr>
              <a:t>“resulting datum system”</a:t>
            </a:r>
            <a:r>
              <a:rPr lang="en-GB" b="1" dirty="0"/>
              <a:t>.</a:t>
            </a:r>
            <a:endParaRPr lang="en-GB" sz="1600" b="1" dirty="0"/>
          </a:p>
          <a:p>
            <a:pPr algn="l"/>
            <a:endParaRPr lang="en-US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76334D-6956-8943-B497-3E1C60E65FE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5430" y="1096380"/>
            <a:ext cx="2917651" cy="17822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6A4C17-FDA1-7E4B-B493-A9AD690C6CA1}"/>
              </a:ext>
            </a:extLst>
          </p:cNvPr>
          <p:cNvSpPr txBox="1"/>
          <p:nvPr/>
        </p:nvSpPr>
        <p:spPr>
          <a:xfrm>
            <a:off x="4185638" y="3120371"/>
            <a:ext cx="760963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This resulting datum system may be called a </a:t>
            </a:r>
            <a:r>
              <a:rPr lang="en-GB" sz="2000" b="1" dirty="0"/>
              <a:t>“</a:t>
            </a:r>
            <a:r>
              <a:rPr lang="en-GB" sz="2000" b="1" dirty="0" err="1">
                <a:solidFill>
                  <a:srgbClr val="FF0000"/>
                </a:solidFill>
              </a:rPr>
              <a:t>ToLiP</a:t>
            </a:r>
            <a:r>
              <a:rPr lang="en-GB" sz="2000" b="1" dirty="0"/>
              <a:t>”: </a:t>
            </a:r>
            <a:r>
              <a:rPr lang="en-GB" sz="2000" b="1" dirty="0" err="1"/>
              <a:t>Poin</a:t>
            </a:r>
            <a:r>
              <a:rPr lang="en-GB" sz="2000" b="1" dirty="0" err="1">
                <a:solidFill>
                  <a:srgbClr val="FF0000"/>
                </a:solidFill>
              </a:rPr>
              <a:t>T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O</a:t>
            </a:r>
            <a:r>
              <a:rPr lang="en-GB" sz="2000" b="1" dirty="0"/>
              <a:t>n </a:t>
            </a:r>
            <a:r>
              <a:rPr lang="en-GB" sz="2000" b="1" dirty="0">
                <a:solidFill>
                  <a:srgbClr val="FF0000"/>
                </a:solidFill>
              </a:rPr>
              <a:t>L</a:t>
            </a:r>
            <a:r>
              <a:rPr lang="en-GB" sz="2000" b="1" dirty="0"/>
              <a:t>ine </a:t>
            </a:r>
            <a:r>
              <a:rPr lang="en-GB" sz="2000" b="1" dirty="0">
                <a:solidFill>
                  <a:srgbClr val="FF0000"/>
                </a:solidFill>
              </a:rPr>
              <a:t>I</a:t>
            </a:r>
            <a:r>
              <a:rPr lang="en-GB" sz="2000" b="1" dirty="0"/>
              <a:t>n </a:t>
            </a:r>
            <a:r>
              <a:rPr lang="en-GB" sz="2000" b="1" dirty="0">
                <a:solidFill>
                  <a:srgbClr val="FF0000"/>
                </a:solidFill>
              </a:rPr>
              <a:t>P</a:t>
            </a:r>
            <a:r>
              <a:rPr lang="en-GB" sz="2000" b="1" dirty="0"/>
              <a:t>lane.</a:t>
            </a:r>
            <a:endParaRPr lang="en-US" sz="2000" b="1" dirty="0"/>
          </a:p>
          <a:p>
            <a:pPr algn="l"/>
            <a:endParaRPr lang="en-US" sz="1100" dirty="0">
              <a:solidFill>
                <a:srgbClr val="66666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525B39-79CE-2947-9F68-49C6F60E6767}"/>
              </a:ext>
            </a:extLst>
          </p:cNvPr>
          <p:cNvSpPr txBox="1"/>
          <p:nvPr/>
        </p:nvSpPr>
        <p:spPr>
          <a:xfrm>
            <a:off x="397466" y="3912282"/>
            <a:ext cx="11569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have now the </a:t>
            </a:r>
            <a:r>
              <a:rPr lang="en-GB" u="sng" dirty="0"/>
              <a:t>tools</a:t>
            </a:r>
            <a:r>
              <a:rPr lang="en-GB" dirty="0"/>
              <a:t> to fully express </a:t>
            </a:r>
            <a:r>
              <a:rPr lang="en-GB" dirty="0">
                <a:solidFill>
                  <a:srgbClr val="FF0000"/>
                </a:solidFill>
              </a:rPr>
              <a:t>positioning requirements </a:t>
            </a:r>
            <a:r>
              <a:rPr lang="en-GB" dirty="0"/>
              <a:t>using </a:t>
            </a:r>
            <a:r>
              <a:rPr lang="en-GB" dirty="0">
                <a:solidFill>
                  <a:srgbClr val="FF0000"/>
                </a:solidFill>
              </a:rPr>
              <a:t>tolerances zones</a:t>
            </a:r>
            <a:r>
              <a:rPr lang="en-GB" dirty="0"/>
              <a:t> with respect to </a:t>
            </a:r>
            <a:r>
              <a:rPr lang="en-GB" dirty="0" err="1">
                <a:solidFill>
                  <a:srgbClr val="FF0000"/>
                </a:solidFill>
              </a:rPr>
              <a:t>ToLiP’s</a:t>
            </a:r>
            <a:r>
              <a:rPr lang="en-GB" dirty="0"/>
              <a:t>  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553075F-2A93-A44F-A640-D8E4D264826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1383" y="4716008"/>
            <a:ext cx="1259581" cy="12386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935BDC-CBA0-F043-B68E-3C0F03C45590}"/>
              </a:ext>
            </a:extLst>
          </p:cNvPr>
          <p:cNvSpPr txBox="1"/>
          <p:nvPr/>
        </p:nvSpPr>
        <p:spPr>
          <a:xfrm>
            <a:off x="4056714" y="4852675"/>
            <a:ext cx="29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X</a:t>
            </a:r>
          </a:p>
          <a:p>
            <a:r>
              <a:rPr lang="en-GB" sz="1200" dirty="0"/>
              <a:t>Y</a:t>
            </a:r>
          </a:p>
          <a:p>
            <a:r>
              <a:rPr lang="en-GB" sz="1200" dirty="0"/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1D0CA76-E1A8-CF42-A490-27F34A69E64E}"/>
                  </a:ext>
                </a:extLst>
              </p:cNvPr>
              <p:cNvSpPr txBox="1"/>
              <p:nvPr/>
            </p:nvSpPr>
            <p:spPr>
              <a:xfrm>
                <a:off x="4246308" y="4846334"/>
                <a:ext cx="5571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1D0CA76-E1A8-CF42-A490-27F34A69E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308" y="4846334"/>
                <a:ext cx="557139" cy="646331"/>
              </a:xfrm>
              <a:prstGeom prst="rect">
                <a:avLst/>
              </a:prstGeom>
              <a:blipFill>
                <a:blip r:embed="rId5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92A3EE-8CCE-3C4C-8ABA-D278F8B984C9}"/>
                  </a:ext>
                </a:extLst>
              </p:cNvPr>
              <p:cNvSpPr txBox="1"/>
              <p:nvPr/>
            </p:nvSpPr>
            <p:spPr>
              <a:xfrm>
                <a:off x="4130056" y="5505347"/>
                <a:ext cx="13292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92A3EE-8CCE-3C4C-8ABA-D278F8B98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056" y="5505347"/>
                <a:ext cx="132920" cy="553998"/>
              </a:xfrm>
              <a:prstGeom prst="rect">
                <a:avLst/>
              </a:prstGeom>
              <a:blipFill>
                <a:blip r:embed="rId6"/>
                <a:stretch>
                  <a:fillRect l="-33333" r="-25000" b="-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9EB82B9-391A-634E-8C6E-D1F101973AF5}"/>
                  </a:ext>
                </a:extLst>
              </p:cNvPr>
              <p:cNvSpPr txBox="1"/>
              <p:nvPr/>
            </p:nvSpPr>
            <p:spPr>
              <a:xfrm>
                <a:off x="4262976" y="5492665"/>
                <a:ext cx="5580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∆</m:t>
                      </m:r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9EB82B9-391A-634E-8C6E-D1F101973A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976" y="5492665"/>
                <a:ext cx="558037" cy="646331"/>
              </a:xfrm>
              <a:prstGeom prst="rect">
                <a:avLst/>
              </a:prstGeom>
              <a:blipFill>
                <a:blip r:embed="rId7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6CB4D0FF-4C4E-2F4F-B7BE-25067FD926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616" b="11927"/>
          <a:stretch/>
        </p:blipFill>
        <p:spPr>
          <a:xfrm>
            <a:off x="1216193" y="5359295"/>
            <a:ext cx="1493707" cy="1102263"/>
          </a:xfrm>
          <a:prstGeom prst="rect">
            <a:avLst/>
          </a:prstGeom>
          <a:ln w="15875"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61A785-3BCA-854C-8CA1-A44ECFA7C3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21449399">
            <a:off x="8547869" y="4261856"/>
            <a:ext cx="1312101" cy="129032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11EBF64-BC53-A14A-9FDC-BB988B058DF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621598">
            <a:off x="5896517" y="4878641"/>
            <a:ext cx="2426837" cy="172998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C0F7CAC-89DE-EA49-A079-8CF544EE9A13}"/>
              </a:ext>
            </a:extLst>
          </p:cNvPr>
          <p:cNvSpPr txBox="1"/>
          <p:nvPr/>
        </p:nvSpPr>
        <p:spPr>
          <a:xfrm>
            <a:off x="5865277" y="5153016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DS1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FD3221-4685-6149-AE8B-DFFC68283980}"/>
              </a:ext>
            </a:extLst>
          </p:cNvPr>
          <p:cNvSpPr txBox="1"/>
          <p:nvPr/>
        </p:nvSpPr>
        <p:spPr>
          <a:xfrm>
            <a:off x="9535445" y="6054664"/>
            <a:ext cx="4271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87D3970-10EB-5B49-976C-0812993E2630}"/>
                  </a:ext>
                </a:extLst>
              </p:cNvPr>
              <p:cNvSpPr txBox="1"/>
              <p:nvPr/>
            </p:nvSpPr>
            <p:spPr>
              <a:xfrm>
                <a:off x="9962560" y="6054664"/>
                <a:ext cx="1022309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𝐶𝑍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87D3970-10EB-5B49-976C-0812993E2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2560" y="6054664"/>
                <a:ext cx="1022309" cy="369332"/>
              </a:xfrm>
              <a:prstGeom prst="rect">
                <a:avLst/>
              </a:prstGeom>
              <a:blipFill>
                <a:blip r:embed="rId10"/>
                <a:stretch>
                  <a:fillRect b="-967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F5F1AB8-9300-624E-9A99-A6B73A3A7D5E}"/>
              </a:ext>
            </a:extLst>
          </p:cNvPr>
          <p:cNvSpPr txBox="1"/>
          <p:nvPr/>
        </p:nvSpPr>
        <p:spPr>
          <a:xfrm>
            <a:off x="9535445" y="575423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4x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D489B0-C757-BB41-8865-9D7F6302ABE7}"/>
              </a:ext>
            </a:extLst>
          </p:cNvPr>
          <p:cNvSpPr txBox="1"/>
          <p:nvPr/>
        </p:nvSpPr>
        <p:spPr>
          <a:xfrm>
            <a:off x="10985824" y="6054664"/>
            <a:ext cx="57484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DS1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2F026C-5478-5A4C-95A3-FF79CE6B733C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9403960" y="6239330"/>
            <a:ext cx="1314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1A7E1733-CC14-BE4F-B41E-E0B5D0F4BE4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3" t="60071" r="42310" b="35867"/>
          <a:stretch/>
        </p:blipFill>
        <p:spPr>
          <a:xfrm>
            <a:off x="9550063" y="6090910"/>
            <a:ext cx="366452" cy="29683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F4F4216-E975-BA43-BCF2-57BEF8B35FC2}"/>
              </a:ext>
            </a:extLst>
          </p:cNvPr>
          <p:cNvCxnSpPr>
            <a:cxnSpLocks/>
          </p:cNvCxnSpPr>
          <p:nvPr/>
        </p:nvCxnSpPr>
        <p:spPr>
          <a:xfrm flipH="1" flipV="1">
            <a:off x="9067677" y="4984098"/>
            <a:ext cx="333965" cy="1264383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B20E074-B7D4-7F4D-8E1E-78954F6967FF}"/>
              </a:ext>
            </a:extLst>
          </p:cNvPr>
          <p:cNvCxnSpPr>
            <a:cxnSpLocks/>
          </p:cNvCxnSpPr>
          <p:nvPr/>
        </p:nvCxnSpPr>
        <p:spPr>
          <a:xfrm>
            <a:off x="7062927" y="5698707"/>
            <a:ext cx="918657" cy="5144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84FE65C-219B-3E46-9E8B-3C18121F6FB9}"/>
              </a:ext>
            </a:extLst>
          </p:cNvPr>
          <p:cNvCxnSpPr>
            <a:cxnSpLocks/>
          </p:cNvCxnSpPr>
          <p:nvPr/>
        </p:nvCxnSpPr>
        <p:spPr>
          <a:xfrm flipH="1">
            <a:off x="7994538" y="5458470"/>
            <a:ext cx="1047096" cy="75469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F0D4726-C92D-E842-9E19-2A3C91D0D77A}"/>
              </a:ext>
            </a:extLst>
          </p:cNvPr>
          <p:cNvCxnSpPr>
            <a:cxnSpLocks/>
          </p:cNvCxnSpPr>
          <p:nvPr/>
        </p:nvCxnSpPr>
        <p:spPr>
          <a:xfrm flipH="1" flipV="1">
            <a:off x="9032182" y="4984098"/>
            <a:ext cx="9452" cy="46965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8E1AFF2-6896-A849-BE2A-70109DA9E75B}"/>
              </a:ext>
            </a:extLst>
          </p:cNvPr>
          <p:cNvSpPr txBox="1"/>
          <p:nvPr/>
        </p:nvSpPr>
        <p:spPr>
          <a:xfrm>
            <a:off x="8631981" y="5126594"/>
            <a:ext cx="3064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600" dirty="0"/>
              <a:t>TED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103F21B-7267-0945-9DF4-C937E2C3C7C9}"/>
              </a:ext>
            </a:extLst>
          </p:cNvPr>
          <p:cNvSpPr txBox="1"/>
          <p:nvPr/>
        </p:nvSpPr>
        <p:spPr>
          <a:xfrm rot="19381544">
            <a:off x="8379798" y="5577546"/>
            <a:ext cx="3064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600" dirty="0"/>
              <a:t>TED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744881-310B-2F41-93B8-552060FAD20A}"/>
              </a:ext>
            </a:extLst>
          </p:cNvPr>
          <p:cNvSpPr txBox="1"/>
          <p:nvPr/>
        </p:nvSpPr>
        <p:spPr>
          <a:xfrm rot="1889622">
            <a:off x="7152526" y="5886987"/>
            <a:ext cx="3064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600" dirty="0"/>
              <a:t>TED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AEB58A7-9336-1144-BA0D-B23D5AFBC52E}"/>
              </a:ext>
            </a:extLst>
          </p:cNvPr>
          <p:cNvCxnSpPr>
            <a:cxnSpLocks/>
          </p:cNvCxnSpPr>
          <p:nvPr/>
        </p:nvCxnSpPr>
        <p:spPr>
          <a:xfrm>
            <a:off x="1930726" y="6100189"/>
            <a:ext cx="787198" cy="1868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A16D576-414B-4E48-8823-099AE432D063}"/>
              </a:ext>
            </a:extLst>
          </p:cNvPr>
          <p:cNvCxnSpPr>
            <a:cxnSpLocks/>
          </p:cNvCxnSpPr>
          <p:nvPr/>
        </p:nvCxnSpPr>
        <p:spPr>
          <a:xfrm flipH="1">
            <a:off x="2702248" y="5900977"/>
            <a:ext cx="584002" cy="39145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3C4F272-DD3B-834B-A935-0FCC7C9FC6B3}"/>
              </a:ext>
            </a:extLst>
          </p:cNvPr>
          <p:cNvCxnSpPr>
            <a:cxnSpLocks/>
          </p:cNvCxnSpPr>
          <p:nvPr/>
        </p:nvCxnSpPr>
        <p:spPr>
          <a:xfrm flipH="1" flipV="1">
            <a:off x="3286250" y="5416235"/>
            <a:ext cx="9452" cy="4696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A33CD38-EC99-5C47-8556-EBB3A3505F49}"/>
              </a:ext>
            </a:extLst>
          </p:cNvPr>
          <p:cNvSpPr txBox="1"/>
          <p:nvPr/>
        </p:nvSpPr>
        <p:spPr>
          <a:xfrm>
            <a:off x="9277815" y="6553987"/>
            <a:ext cx="2278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Example of geometrical specification</a:t>
            </a:r>
          </a:p>
        </p:txBody>
      </p:sp>
      <p:pic>
        <p:nvPicPr>
          <p:cNvPr id="44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7087D904-8923-4943-A9CE-B2F9EBB10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27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 animBg="1"/>
      <p:bldP spid="13" grpId="0"/>
      <p:bldP spid="15" grpId="0"/>
      <p:bldP spid="16" grpId="0"/>
      <p:bldP spid="18" grpId="0"/>
      <p:bldP spid="19" grpId="0"/>
      <p:bldP spid="20" grpId="0"/>
      <p:bldP spid="21" grpId="0"/>
      <p:bldP spid="27" grpId="0"/>
      <p:bldP spid="28" grpId="0" animBg="1"/>
      <p:bldP spid="29" grpId="0" animBg="1"/>
      <p:bldP spid="30" grpId="0"/>
      <p:bldP spid="31" grpId="0" animBg="1"/>
      <p:bldP spid="61" grpId="0" animBg="1"/>
      <p:bldP spid="62" grpId="0" animBg="1"/>
      <p:bldP spid="63" grpId="0" animBg="1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125B01-A2AC-954E-A535-0B516C151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1C9160-B4C5-A14D-B452-D67618AD9E70}"/>
              </a:ext>
            </a:extLst>
          </p:cNvPr>
          <p:cNvSpPr txBox="1"/>
          <p:nvPr/>
        </p:nvSpPr>
        <p:spPr>
          <a:xfrm>
            <a:off x="966738" y="458956"/>
            <a:ext cx="1115876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8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What space do we need?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 communication problem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/>
              <a:t>Systematic approach through Technical Drawings and ISO GPS language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Deployment at ESS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Acceptance and Verification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/>
              <a:t>Developing tools applicable from Design to Commissioning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Positioning requirements = Tolerance zones?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Introduction to Datum System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Datum System vs Coordinate System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 generic tool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/>
              <a:t>Geodetic application with installation drawings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Multiples Target Coordinate Systems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Geodetical Network and [TCSsam]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Examples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dirty="0"/>
              <a:t>Conclusion</a:t>
            </a:r>
          </a:p>
        </p:txBody>
      </p:sp>
      <p:pic>
        <p:nvPicPr>
          <p:cNvPr id="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E7EAE285-4195-7946-932D-D3A67F5DC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34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DA51CB-C9F2-424D-BA75-28FC4A07D927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Developing tools applicable from Design to Commissioning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Datum System vs Coordinate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53F238D-B662-EE44-AB53-68B30EFB6C93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94E62E3-7143-8544-BC9D-EAE6D922A25A}"/>
              </a:ext>
            </a:extLst>
          </p:cNvPr>
          <p:cNvSpPr txBox="1"/>
          <p:nvPr/>
        </p:nvSpPr>
        <p:spPr>
          <a:xfrm>
            <a:off x="4832563" y="2326011"/>
            <a:ext cx="99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58FD5A-C06D-4444-8CEC-EF54B86FBE56}"/>
              </a:ext>
            </a:extLst>
          </p:cNvPr>
          <p:cNvSpPr txBox="1"/>
          <p:nvPr/>
        </p:nvSpPr>
        <p:spPr>
          <a:xfrm>
            <a:off x="4068045" y="1338153"/>
            <a:ext cx="99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04BEA"/>
                </a:solidFill>
              </a:rPr>
              <a:t>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83991C-434B-2B46-8382-678F77561E12}"/>
              </a:ext>
            </a:extLst>
          </p:cNvPr>
          <p:cNvSpPr txBox="1"/>
          <p:nvPr/>
        </p:nvSpPr>
        <p:spPr>
          <a:xfrm>
            <a:off x="3673061" y="2524959"/>
            <a:ext cx="198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A83FF4B-25F4-9D4B-B149-531F8736F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404" y="1656594"/>
            <a:ext cx="899192" cy="10027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A0553B-2D2F-574E-A758-AEF3D55D0202}"/>
              </a:ext>
            </a:extLst>
          </p:cNvPr>
          <p:cNvSpPr txBox="1"/>
          <p:nvPr/>
        </p:nvSpPr>
        <p:spPr>
          <a:xfrm>
            <a:off x="4051960" y="2771629"/>
            <a:ext cx="1025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1" dirty="0"/>
              <a:t>(CS)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4F3C50-5426-B54E-BAAA-BF52740909C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3173" y="1294319"/>
            <a:ext cx="2327680" cy="16593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BC7DFFA-9568-B540-8FDD-98BD8960C4DB}"/>
              </a:ext>
            </a:extLst>
          </p:cNvPr>
          <p:cNvSpPr txBox="1"/>
          <p:nvPr/>
        </p:nvSpPr>
        <p:spPr>
          <a:xfrm>
            <a:off x="1124034" y="2765298"/>
            <a:ext cx="1025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1" dirty="0"/>
              <a:t>[DS]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30B43C-00C8-394B-A269-F231F2CF4EB3}"/>
              </a:ext>
            </a:extLst>
          </p:cNvPr>
          <p:cNvSpPr txBox="1"/>
          <p:nvPr/>
        </p:nvSpPr>
        <p:spPr>
          <a:xfrm>
            <a:off x="212355" y="970342"/>
            <a:ext cx="1184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idea came to specifically declare </a:t>
            </a:r>
            <a:r>
              <a:rPr lang="en-GB" b="1" dirty="0"/>
              <a:t>Datums Systems </a:t>
            </a:r>
            <a:r>
              <a:rPr lang="en-GB" dirty="0"/>
              <a:t>and attach them to </a:t>
            </a:r>
            <a:r>
              <a:rPr lang="en-GB" b="1" dirty="0"/>
              <a:t>Coordinate Systems </a:t>
            </a:r>
            <a:r>
              <a:rPr lang="en-GB" dirty="0"/>
              <a:t>contained in our </a:t>
            </a:r>
            <a:r>
              <a:rPr lang="en-GB" u="sng" dirty="0"/>
              <a:t>CAD skeleton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6A022BD3-94AF-C04A-8D77-7BBDE36481A4}"/>
              </a:ext>
            </a:extLst>
          </p:cNvPr>
          <p:cNvSpPr/>
          <p:nvPr/>
        </p:nvSpPr>
        <p:spPr>
          <a:xfrm rot="5400000">
            <a:off x="2716297" y="672895"/>
            <a:ext cx="317632" cy="5103628"/>
          </a:xfrm>
          <a:prstGeom prst="rightBrace">
            <a:avLst>
              <a:gd name="adj1" fmla="val 9705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6D1CA0AF-0FE8-7947-8248-4DBA7F4F2B1D}"/>
              </a:ext>
            </a:extLst>
          </p:cNvPr>
          <p:cNvSpPr/>
          <p:nvPr/>
        </p:nvSpPr>
        <p:spPr>
          <a:xfrm rot="11283253">
            <a:off x="1667905" y="3576684"/>
            <a:ext cx="2784001" cy="1663646"/>
          </a:xfrm>
          <a:prstGeom prst="parallelogram">
            <a:avLst>
              <a:gd name="adj" fmla="val 51748"/>
            </a:avLst>
          </a:prstGeom>
          <a:noFill/>
          <a:ln w="25400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A7346B3-5AEB-E64E-B8E0-B1DE6C8573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6572" y="3666708"/>
            <a:ext cx="899192" cy="1002764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DC0D70-8A7E-424E-A73C-3FB262D4D783}"/>
              </a:ext>
            </a:extLst>
          </p:cNvPr>
          <p:cNvCxnSpPr>
            <a:cxnSpLocks/>
          </p:cNvCxnSpPr>
          <p:nvPr/>
        </p:nvCxnSpPr>
        <p:spPr>
          <a:xfrm flipH="1">
            <a:off x="2136525" y="3312864"/>
            <a:ext cx="1734656" cy="2139002"/>
          </a:xfrm>
          <a:prstGeom prst="line">
            <a:avLst/>
          </a:prstGeom>
          <a:ln w="1905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C2F4B66-BDDB-FF47-9E38-46A580BD1585}"/>
              </a:ext>
            </a:extLst>
          </p:cNvPr>
          <p:cNvSpPr txBox="1"/>
          <p:nvPr/>
        </p:nvSpPr>
        <p:spPr>
          <a:xfrm>
            <a:off x="6077788" y="1674674"/>
            <a:ext cx="54344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 help designers to reference their design, we defined some specific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ESS Datums Systems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GB" dirty="0"/>
              <a:t>attached to</a:t>
            </a:r>
          </a:p>
          <a:p>
            <a:pPr algn="ctr"/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ESS main Coordinates Systems </a:t>
            </a:r>
            <a:endParaRPr lang="en-GB" b="1" u="sng" dirty="0">
              <a:solidFill>
                <a:srgbClr val="FF0000"/>
              </a:solidFill>
            </a:endParaRPr>
          </a:p>
          <a:p>
            <a:pPr algn="ctr"/>
            <a:endParaRPr lang="en-GB" b="1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CA30A3-0BB5-594E-A79D-7F0B40BDF10A}"/>
              </a:ext>
            </a:extLst>
          </p:cNvPr>
          <p:cNvSpPr txBox="1"/>
          <p:nvPr/>
        </p:nvSpPr>
        <p:spPr>
          <a:xfrm>
            <a:off x="7144287" y="3388082"/>
            <a:ext cx="3549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and also to </a:t>
            </a:r>
            <a:r>
              <a:rPr lang="en-GB" b="1" dirty="0"/>
              <a:t>instruct designers </a:t>
            </a:r>
            <a:r>
              <a:rPr lang="en-GB" dirty="0"/>
              <a:t>on how to use them and establish their </a:t>
            </a:r>
            <a:r>
              <a:rPr lang="en-GB" b="1" dirty="0"/>
              <a:t>own ones</a:t>
            </a:r>
            <a:r>
              <a:rPr lang="en-GB" dirty="0"/>
              <a:t>.</a:t>
            </a:r>
            <a:endParaRPr lang="en-GB" b="1" u="sng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A52861-C105-0F47-B9EA-913388310467}"/>
              </a:ext>
            </a:extLst>
          </p:cNvPr>
          <p:cNvSpPr txBox="1"/>
          <p:nvPr/>
        </p:nvSpPr>
        <p:spPr>
          <a:xfrm>
            <a:off x="-408370" y="6312836"/>
            <a:ext cx="3946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Note: Not fully equivalent (no direction)</a:t>
            </a:r>
          </a:p>
          <a:p>
            <a:pPr algn="ctr"/>
            <a:r>
              <a:rPr lang="en-GB" sz="1400" dirty="0"/>
              <a:t>Rarely an issue.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C4AC19A-9981-5043-9582-C95ED1576A6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5957" y="4600346"/>
            <a:ext cx="1999312" cy="22357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069508-EF2B-4E45-850A-05788E2AB7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317"/>
          <a:stretch/>
        </p:blipFill>
        <p:spPr>
          <a:xfrm>
            <a:off x="6377147" y="4282473"/>
            <a:ext cx="1541923" cy="20887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FD07607-4208-C64E-B0FC-3F1E639F14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419" y="5017092"/>
            <a:ext cx="2349754" cy="16642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FD55C96D-C2AE-A44D-B62A-FA522CDCF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578CCC-E4FE-7D48-A475-C5B7DE9C861B}"/>
              </a:ext>
            </a:extLst>
          </p:cNvPr>
          <p:cNvSpPr txBox="1"/>
          <p:nvPr/>
        </p:nvSpPr>
        <p:spPr>
          <a:xfrm>
            <a:off x="1575311" y="5632066"/>
            <a:ext cx="2492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Example of association DS to CS</a:t>
            </a:r>
          </a:p>
        </p:txBody>
      </p:sp>
    </p:spTree>
    <p:extLst>
      <p:ext uri="{BB962C8B-B14F-4D97-AF65-F5344CB8AC3E}">
        <p14:creationId xmlns:p14="http://schemas.microsoft.com/office/powerpoint/2010/main" val="1734241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42EDA7C-C918-7440-8838-164EAB0B3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258" y="1420466"/>
            <a:ext cx="4165814" cy="5342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9A81E0-DC86-3341-8456-6C94BFB72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054" y="1420467"/>
            <a:ext cx="4165806" cy="534296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9FC28E4-05A3-7543-9F96-D2589ACA0EF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Developing tools applicable from Design to Commissioning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Datum System vs Coordinate System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F37A7A-C593-7F4D-A5E7-E5CBB70F9896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C294C1-A361-9B41-BDE7-2A015957AA58}"/>
              </a:ext>
            </a:extLst>
          </p:cNvPr>
          <p:cNvSpPr txBox="1"/>
          <p:nvPr/>
        </p:nvSpPr>
        <p:spPr>
          <a:xfrm>
            <a:off x="127322" y="866104"/>
            <a:ext cx="318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Examples of ESS Datum Systems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7E6119-E66E-7E41-B159-688E7AFF3EEB}"/>
              </a:ext>
            </a:extLst>
          </p:cNvPr>
          <p:cNvSpPr txBox="1"/>
          <p:nvPr/>
        </p:nvSpPr>
        <p:spPr>
          <a:xfrm>
            <a:off x="4132160" y="997824"/>
            <a:ext cx="15625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Establishing a real </a:t>
            </a:r>
            <a:r>
              <a:rPr lang="en-GB" sz="1200" b="1" dirty="0">
                <a:solidFill>
                  <a:srgbClr val="FF0000"/>
                </a:solidFill>
              </a:rPr>
              <a:t>functional</a:t>
            </a:r>
            <a:r>
              <a:rPr lang="en-GB" sz="1200" b="1" dirty="0"/>
              <a:t> definition of the </a:t>
            </a:r>
            <a:r>
              <a:rPr lang="en-GB" sz="1200" b="1" dirty="0">
                <a:solidFill>
                  <a:srgbClr val="FF0000"/>
                </a:solidFill>
              </a:rPr>
              <a:t>neutron source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174B79-F209-2D44-87F5-097BA08E53D9}"/>
              </a:ext>
            </a:extLst>
          </p:cNvPr>
          <p:cNvSpPr txBox="1"/>
          <p:nvPr/>
        </p:nvSpPr>
        <p:spPr>
          <a:xfrm>
            <a:off x="10523315" y="1144546"/>
            <a:ext cx="156258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For a generic </a:t>
            </a:r>
            <a:r>
              <a:rPr lang="en-GB" sz="1200" b="1" dirty="0">
                <a:solidFill>
                  <a:srgbClr val="FF0000"/>
                </a:solidFill>
              </a:rPr>
              <a:t>beam skeleton </a:t>
            </a:r>
          </a:p>
        </p:txBody>
      </p:sp>
      <p:pic>
        <p:nvPicPr>
          <p:cNvPr id="9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3915304E-65A1-BE40-9467-F8F66E7C9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9C8D87-6C18-C44A-BE74-C3F22B84B2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87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5A5385F-A9E4-4146-AB1A-2A9293DBF293}"/>
              </a:ext>
            </a:extLst>
          </p:cNvPr>
          <p:cNvCxnSpPr>
            <a:cxnSpLocks/>
          </p:cNvCxnSpPr>
          <p:nvPr/>
        </p:nvCxnSpPr>
        <p:spPr>
          <a:xfrm flipH="1">
            <a:off x="3328754" y="4620705"/>
            <a:ext cx="187422" cy="227462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3C28C06-2FFA-CB4E-BC3B-BB37B091D827}"/>
              </a:ext>
            </a:extLst>
          </p:cNvPr>
          <p:cNvCxnSpPr>
            <a:cxnSpLocks/>
          </p:cNvCxnSpPr>
          <p:nvPr/>
        </p:nvCxnSpPr>
        <p:spPr>
          <a:xfrm flipH="1" flipV="1">
            <a:off x="2657514" y="4892167"/>
            <a:ext cx="1156102" cy="16576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828130-D8A7-8641-BF33-EEFB11DD74F4}"/>
              </a:ext>
            </a:extLst>
          </p:cNvPr>
          <p:cNvCxnSpPr>
            <a:cxnSpLocks/>
          </p:cNvCxnSpPr>
          <p:nvPr/>
        </p:nvCxnSpPr>
        <p:spPr>
          <a:xfrm flipH="1">
            <a:off x="2112164" y="4892167"/>
            <a:ext cx="594880" cy="56407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Developing tools applicable from Design to Commissioning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A generic tool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96E65B4-608E-1444-926D-425F5E8A112B}"/>
              </a:ext>
            </a:extLst>
          </p:cNvPr>
          <p:cNvSpPr txBox="1"/>
          <p:nvPr/>
        </p:nvSpPr>
        <p:spPr>
          <a:xfrm>
            <a:off x="159489" y="935664"/>
            <a:ext cx="921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</a:t>
            </a:r>
            <a:r>
              <a:rPr lang="en-GB" dirty="0">
                <a:solidFill>
                  <a:srgbClr val="FF0000"/>
                </a:solidFill>
              </a:rPr>
              <a:t>generic tool </a:t>
            </a:r>
            <a:r>
              <a:rPr lang="en-GB" dirty="0"/>
              <a:t>applicable to express </a:t>
            </a:r>
            <a:r>
              <a:rPr lang="en-GB" b="1" dirty="0"/>
              <a:t>geometrical specifications </a:t>
            </a:r>
            <a:r>
              <a:rPr lang="en-GB" dirty="0"/>
              <a:t>for positioning </a:t>
            </a:r>
            <a:r>
              <a:rPr lang="en-GB" b="1" dirty="0"/>
              <a:t>different concepts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95BA38-7CA1-ED4A-9935-CA110905A44C}"/>
              </a:ext>
            </a:extLst>
          </p:cNvPr>
          <p:cNvSpPr txBox="1"/>
          <p:nvPr/>
        </p:nvSpPr>
        <p:spPr>
          <a:xfrm>
            <a:off x="-8196" y="2578194"/>
            <a:ext cx="1795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666666"/>
                </a:solidFill>
              </a:rPr>
              <a:t>Theoretical beam physic lattice DS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2BA23A-29DB-A349-AD5B-6AB7D2F3DC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161" y="2835257"/>
            <a:ext cx="1798548" cy="12821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42FA2D-7873-624E-9199-5BC91E21CAF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4664" y="1228956"/>
            <a:ext cx="1259581" cy="12386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C3E376-5AD0-C34A-B411-5ABA7D45E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624" y="4609568"/>
            <a:ext cx="1829169" cy="15269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9A1D520-D8E9-AF45-8067-B77EFB41E4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2510" y="2774161"/>
            <a:ext cx="1905901" cy="13586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73B8833-D9D5-B742-BDF5-E89AAAF8D388}"/>
              </a:ext>
            </a:extLst>
          </p:cNvPr>
          <p:cNvSpPr txBox="1"/>
          <p:nvPr/>
        </p:nvSpPr>
        <p:spPr>
          <a:xfrm>
            <a:off x="4100471" y="2572166"/>
            <a:ext cx="20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Mechanical DS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1C10DED-DADC-ED40-86D0-3088D35BB6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88170" y="2736437"/>
            <a:ext cx="2020853" cy="14405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63FABA7-5189-C147-9BD0-CA082117224A}"/>
              </a:ext>
            </a:extLst>
          </p:cNvPr>
          <p:cNvSpPr txBox="1"/>
          <p:nvPr/>
        </p:nvSpPr>
        <p:spPr>
          <a:xfrm>
            <a:off x="1632768" y="2510612"/>
            <a:ext cx="2721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6">
                    <a:lumMod val="75000"/>
                  </a:schemeClr>
                </a:solidFill>
              </a:rPr>
              <a:t>Multi physic DS</a:t>
            </a:r>
          </a:p>
          <a:p>
            <a:pPr algn="ctr"/>
            <a:r>
              <a:rPr lang="en-GB" sz="1100" dirty="0">
                <a:solidFill>
                  <a:schemeClr val="accent6">
                    <a:lumMod val="75000"/>
                  </a:schemeClr>
                </a:solidFill>
              </a:rPr>
              <a:t>(magnetic axis-optical axis- electrical axis…)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10851E0-2352-7B4E-B902-F71B76BA47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434320">
            <a:off x="2354635" y="4720415"/>
            <a:ext cx="1137651" cy="1037954"/>
          </a:xfrm>
          <a:prstGeom prst="rect">
            <a:avLst/>
          </a:prstGeom>
          <a:scene3d>
            <a:camera prst="isometricOffAxis1Left">
              <a:rot lat="1300917" lon="1605744" rev="21479026"/>
            </a:camera>
            <a:lightRig rig="threePt" dir="t"/>
          </a:scene3d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7F480F-55A1-BD49-A990-70C0F004E37E}"/>
              </a:ext>
            </a:extLst>
          </p:cNvPr>
          <p:cNvCxnSpPr>
            <a:cxnSpLocks/>
          </p:cNvCxnSpPr>
          <p:nvPr/>
        </p:nvCxnSpPr>
        <p:spPr>
          <a:xfrm flipH="1">
            <a:off x="3218736" y="5057936"/>
            <a:ext cx="594880" cy="56407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0328DE4-E07D-054E-85C6-589ED5977ECD}"/>
              </a:ext>
            </a:extLst>
          </p:cNvPr>
          <p:cNvCxnSpPr>
            <a:cxnSpLocks/>
          </p:cNvCxnSpPr>
          <p:nvPr/>
        </p:nvCxnSpPr>
        <p:spPr>
          <a:xfrm flipH="1" flipV="1">
            <a:off x="2112164" y="5456246"/>
            <a:ext cx="1106572" cy="16577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9D78CB8-7363-E44E-B395-8DC70C5141A2}"/>
              </a:ext>
            </a:extLst>
          </p:cNvPr>
          <p:cNvCxnSpPr>
            <a:cxnSpLocks/>
          </p:cNvCxnSpPr>
          <p:nvPr/>
        </p:nvCxnSpPr>
        <p:spPr>
          <a:xfrm flipH="1">
            <a:off x="2511079" y="5221696"/>
            <a:ext cx="388293" cy="40031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DDB5CF4-24D1-D245-AED6-78FC38134E7C}"/>
              </a:ext>
            </a:extLst>
          </p:cNvPr>
          <p:cNvSpPr txBox="1"/>
          <p:nvPr/>
        </p:nvSpPr>
        <p:spPr>
          <a:xfrm>
            <a:off x="516476" y="6191384"/>
            <a:ext cx="10374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DS </a:t>
            </a:r>
            <a:r>
              <a:rPr lang="en-GB" b="1" baseline="-25000" dirty="0">
                <a:solidFill>
                  <a:schemeClr val="bg2">
                    <a:lumMod val="50000"/>
                  </a:schemeClr>
                </a:solidFill>
              </a:rPr>
              <a:t>Nominal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5B7D91B-3AFC-E44C-9231-A41F7EE3E969}"/>
              </a:ext>
            </a:extLst>
          </p:cNvPr>
          <p:cNvSpPr txBox="1"/>
          <p:nvPr/>
        </p:nvSpPr>
        <p:spPr>
          <a:xfrm>
            <a:off x="2348980" y="6191384"/>
            <a:ext cx="11294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DS </a:t>
            </a:r>
            <a:r>
              <a:rPr lang="en-GB" b="1" baseline="-25000" dirty="0">
                <a:solidFill>
                  <a:schemeClr val="accent6">
                    <a:lumMod val="50000"/>
                  </a:schemeClr>
                </a:solidFill>
              </a:rPr>
              <a:t>Magnetic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ABF6C4-125D-2745-A2C1-13BD8739F674}"/>
              </a:ext>
            </a:extLst>
          </p:cNvPr>
          <p:cNvSpPr txBox="1"/>
          <p:nvPr/>
        </p:nvSpPr>
        <p:spPr>
          <a:xfrm>
            <a:off x="4417693" y="6191384"/>
            <a:ext cx="12257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DS </a:t>
            </a:r>
            <a:r>
              <a:rPr lang="en-GB" b="1" baseline="-25000" dirty="0">
                <a:solidFill>
                  <a:srgbClr val="FF0000"/>
                </a:solidFill>
              </a:rPr>
              <a:t>Mechanical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D48A88F7-3F7A-7B4B-9C10-8B9016FFD31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4937" y="4525698"/>
            <a:ext cx="1829169" cy="152691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C3B9DF6-E15C-024B-8208-AE67C5AE1F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72186" y="2763201"/>
            <a:ext cx="1933179" cy="137808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D2DC0F30-FFA1-BF45-8B50-21F6FB5DF2EA}"/>
              </a:ext>
            </a:extLst>
          </p:cNvPr>
          <p:cNvSpPr txBox="1"/>
          <p:nvPr/>
        </p:nvSpPr>
        <p:spPr>
          <a:xfrm>
            <a:off x="6301355" y="2557724"/>
            <a:ext cx="20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C000"/>
                </a:solidFill>
              </a:rPr>
              <a:t>Fiducialization DS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F5B230F8-0B8E-6345-8FA1-FC83FA9EFB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404" y="4505731"/>
            <a:ext cx="2457931" cy="142899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BA89C4E-7731-8C4C-A788-7B3FFF8C3D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01194" y="2818689"/>
            <a:ext cx="1779116" cy="126825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9D16EF2-1E62-434C-B35F-D091D43608F5}"/>
              </a:ext>
            </a:extLst>
          </p:cNvPr>
          <p:cNvSpPr txBox="1"/>
          <p:nvPr/>
        </p:nvSpPr>
        <p:spPr>
          <a:xfrm>
            <a:off x="8222672" y="2544573"/>
            <a:ext cx="20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50000"/>
                  </a:schemeClr>
                </a:solidFill>
              </a:rPr>
              <a:t>Geodetic DS</a:t>
            </a:r>
          </a:p>
        </p:txBody>
      </p:sp>
      <p:pic>
        <p:nvPicPr>
          <p:cNvPr id="3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BE7E3EF2-35D0-8A44-95A5-4A6279F7B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799C69B-0591-7046-B90B-A3B04E7C29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443453" y="2827306"/>
            <a:ext cx="1779116" cy="126825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19A347A-8E97-4947-AB9E-4EA5294EFCC5}"/>
              </a:ext>
            </a:extLst>
          </p:cNvPr>
          <p:cNvSpPr txBox="1"/>
          <p:nvPr/>
        </p:nvSpPr>
        <p:spPr>
          <a:xfrm>
            <a:off x="10238685" y="2464444"/>
            <a:ext cx="2155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7030A0"/>
                </a:solidFill>
              </a:rPr>
              <a:t>Spatial Integration Envelope 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346351-B359-1646-87C7-5C41576D219B}"/>
              </a:ext>
            </a:extLst>
          </p:cNvPr>
          <p:cNvSpPr txBox="1"/>
          <p:nvPr/>
        </p:nvSpPr>
        <p:spPr>
          <a:xfrm>
            <a:off x="6438454" y="6193309"/>
            <a:ext cx="1452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DS </a:t>
            </a:r>
            <a:r>
              <a:rPr lang="en-GB" b="1" baseline="-2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Fiducialization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6D89D3-D006-F848-9E68-FD65F6AF3D3E}"/>
              </a:ext>
            </a:extLst>
          </p:cNvPr>
          <p:cNvSpPr txBox="1"/>
          <p:nvPr/>
        </p:nvSpPr>
        <p:spPr>
          <a:xfrm>
            <a:off x="8844431" y="6191384"/>
            <a:ext cx="10652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DS </a:t>
            </a:r>
            <a:r>
              <a:rPr lang="en-GB" b="1" baseline="-25000" dirty="0">
                <a:solidFill>
                  <a:schemeClr val="accent2">
                    <a:lumMod val="75000"/>
                  </a:schemeClr>
                </a:solidFill>
              </a:rPr>
              <a:t>Geodetic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8BC978-C743-BA42-B05C-8CE9F0842163}"/>
              </a:ext>
            </a:extLst>
          </p:cNvPr>
          <p:cNvSpPr txBox="1"/>
          <p:nvPr/>
        </p:nvSpPr>
        <p:spPr>
          <a:xfrm>
            <a:off x="10798085" y="6191384"/>
            <a:ext cx="1200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DS </a:t>
            </a:r>
            <a:r>
              <a:rPr lang="en-GB" b="1" baseline="-25000" dirty="0">
                <a:solidFill>
                  <a:srgbClr val="7030A0"/>
                </a:solidFill>
              </a:rPr>
              <a:t>Integration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34D06-9269-C049-B6AA-F0CA04BDF06B}"/>
              </a:ext>
            </a:extLst>
          </p:cNvPr>
          <p:cNvSpPr txBox="1"/>
          <p:nvPr/>
        </p:nvSpPr>
        <p:spPr>
          <a:xfrm>
            <a:off x="10594090" y="6509617"/>
            <a:ext cx="1477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External envelope and 3D interfaces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8027CB6-3158-AF46-A5F2-889FB81F96E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616" b="11927"/>
          <a:stretch/>
        </p:blipFill>
        <p:spPr>
          <a:xfrm>
            <a:off x="8286542" y="5219725"/>
            <a:ext cx="822642" cy="607058"/>
          </a:xfrm>
          <a:prstGeom prst="rect">
            <a:avLst/>
          </a:prstGeom>
          <a:ln w="15875"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DEA1FBF-D7D7-9745-838B-D0C176C1C73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9184" y="4428141"/>
            <a:ext cx="1140355" cy="951921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43D1081-7953-A649-ADE0-4266C0B22076}"/>
              </a:ext>
            </a:extLst>
          </p:cNvPr>
          <p:cNvCxnSpPr>
            <a:cxnSpLocks/>
          </p:cNvCxnSpPr>
          <p:nvPr/>
        </p:nvCxnSpPr>
        <p:spPr>
          <a:xfrm flipH="1">
            <a:off x="8662193" y="4878528"/>
            <a:ext cx="1014544" cy="75186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41F86F2-7543-8E49-B772-C7E1FEB3DA1C}"/>
              </a:ext>
            </a:extLst>
          </p:cNvPr>
          <p:cNvSpPr txBox="1"/>
          <p:nvPr/>
        </p:nvSpPr>
        <p:spPr>
          <a:xfrm>
            <a:off x="8511328" y="6516711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Final position in Global Reference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A0BF10B-61C8-B144-9E1B-A6EC4BB5EC2A}"/>
              </a:ext>
            </a:extLst>
          </p:cNvPr>
          <p:cNvSpPr txBox="1"/>
          <p:nvPr/>
        </p:nvSpPr>
        <p:spPr>
          <a:xfrm>
            <a:off x="6292617" y="6516711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Multi physic properties to external references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A7EFD8-7F79-8B45-BC92-CE0A09415522}"/>
              </a:ext>
            </a:extLst>
          </p:cNvPr>
          <p:cNvSpPr txBox="1"/>
          <p:nvPr/>
        </p:nvSpPr>
        <p:spPr>
          <a:xfrm>
            <a:off x="4211461" y="6560716"/>
            <a:ext cx="1731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Mechanical references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EB5A80-5A7D-F649-9C57-4C183E011162}"/>
              </a:ext>
            </a:extLst>
          </p:cNvPr>
          <p:cNvSpPr txBox="1"/>
          <p:nvPr/>
        </p:nvSpPr>
        <p:spPr>
          <a:xfrm>
            <a:off x="2057711" y="6587416"/>
            <a:ext cx="1731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Multi Physic properties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DBF0DD5-AC70-D94E-8F17-24FA92D31D40}"/>
              </a:ext>
            </a:extLst>
          </p:cNvPr>
          <p:cNvSpPr txBox="1"/>
          <p:nvPr/>
        </p:nvSpPr>
        <p:spPr>
          <a:xfrm>
            <a:off x="231356" y="6593655"/>
            <a:ext cx="1731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Nominal definition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987E12-2472-5A47-A3CB-CEFC095B0C1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10557"/>
          <a:stretch/>
        </p:blipFill>
        <p:spPr>
          <a:xfrm>
            <a:off x="10382586" y="4413794"/>
            <a:ext cx="1689343" cy="140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1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000" dirty="0"/>
              <a:t>Multiples </a:t>
            </a:r>
            <a:r>
              <a:rPr lang="en-GB" sz="2000" dirty="0">
                <a:solidFill>
                  <a:srgbClr val="FF0000"/>
                </a:solidFill>
              </a:rPr>
              <a:t>T</a:t>
            </a:r>
            <a:r>
              <a:rPr lang="en-GB" sz="2000" dirty="0"/>
              <a:t>arget </a:t>
            </a:r>
            <a:r>
              <a:rPr lang="en-GB" sz="2000" dirty="0">
                <a:solidFill>
                  <a:srgbClr val="FF0000"/>
                </a:solidFill>
              </a:rPr>
              <a:t>C</a:t>
            </a:r>
            <a:r>
              <a:rPr lang="en-GB" sz="2000" dirty="0"/>
              <a:t>oordinate 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dirty="0"/>
              <a:t>ystems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85BEDDF-93CD-F141-A3BE-1B780E16E2FC}"/>
              </a:ext>
            </a:extLst>
          </p:cNvPr>
          <p:cNvSpPr txBox="1"/>
          <p:nvPr/>
        </p:nvSpPr>
        <p:spPr>
          <a:xfrm>
            <a:off x="335666" y="890747"/>
            <a:ext cx="717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passage from </a:t>
            </a:r>
            <a:r>
              <a:rPr lang="en-GB" dirty="0">
                <a:solidFill>
                  <a:srgbClr val="FF0000"/>
                </a:solidFill>
              </a:rPr>
              <a:t>CAD </a:t>
            </a:r>
            <a:r>
              <a:rPr lang="en-GB" dirty="0"/>
              <a:t>to</a:t>
            </a:r>
            <a:r>
              <a:rPr lang="en-GB" dirty="0">
                <a:solidFill>
                  <a:srgbClr val="FF0000"/>
                </a:solidFill>
              </a:rPr>
              <a:t> Reality </a:t>
            </a:r>
            <a:r>
              <a:rPr lang="en-GB" dirty="0"/>
              <a:t>imposes some geodetical considerations: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AEE5EE-F6E9-5F45-AB0A-11693222D6D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9536" y="5050862"/>
            <a:ext cx="3386840" cy="591046"/>
          </a:xfrm>
          <a:prstGeom prst="rect">
            <a:avLst/>
          </a:prstGeom>
        </p:spPr>
      </p:pic>
      <p:pic>
        <p:nvPicPr>
          <p:cNvPr id="10" name="Picture 9" descr="Screen Shot 2013-11-28 at 16.14.49.png">
            <a:extLst>
              <a:ext uri="{FF2B5EF4-FFF2-40B4-BE49-F238E27FC236}">
                <a16:creationId xmlns:a16="http://schemas.microsoft.com/office/drawing/2014/main" id="{173B87C3-1809-E947-B031-E12CA98A6A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/>
          <a:stretch/>
        </p:blipFill>
        <p:spPr>
          <a:xfrm>
            <a:off x="435088" y="1304151"/>
            <a:ext cx="4049382" cy="37785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5DA662-708A-5041-AD4F-62910131E813}"/>
              </a:ext>
            </a:extLst>
          </p:cNvPr>
          <p:cNvSpPr txBox="1"/>
          <p:nvPr/>
        </p:nvSpPr>
        <p:spPr>
          <a:xfrm>
            <a:off x="203594" y="1744091"/>
            <a:ext cx="117379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Another definition of </a:t>
            </a:r>
            <a:r>
              <a:rPr lang="en-GB" dirty="0">
                <a:solidFill>
                  <a:srgbClr val="FF0000"/>
                </a:solidFill>
              </a:rPr>
              <a:t>TCS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DC2E06-BBEE-A64F-B68B-B795547BBC9C}"/>
              </a:ext>
            </a:extLst>
          </p:cNvPr>
          <p:cNvCxnSpPr/>
          <p:nvPr/>
        </p:nvCxnSpPr>
        <p:spPr>
          <a:xfrm flipV="1">
            <a:off x="2187243" y="3301467"/>
            <a:ext cx="349482" cy="18192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B6A7645-8464-F240-9117-53469D5C34EE}"/>
              </a:ext>
            </a:extLst>
          </p:cNvPr>
          <p:cNvCxnSpPr>
            <a:cxnSpLocks/>
          </p:cNvCxnSpPr>
          <p:nvPr/>
        </p:nvCxnSpPr>
        <p:spPr>
          <a:xfrm flipH="1" flipV="1">
            <a:off x="2024470" y="3176993"/>
            <a:ext cx="172348" cy="306396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DA001DA-24BA-1D4E-8EFB-AF3110255BBB}"/>
              </a:ext>
            </a:extLst>
          </p:cNvPr>
          <p:cNvSpPr txBox="1"/>
          <p:nvPr/>
        </p:nvSpPr>
        <p:spPr>
          <a:xfrm>
            <a:off x="2484167" y="316498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6E8FED-29F6-9F49-ABE1-CACE4A510B83}"/>
              </a:ext>
            </a:extLst>
          </p:cNvPr>
          <p:cNvSpPr txBox="1"/>
          <p:nvPr/>
        </p:nvSpPr>
        <p:spPr>
          <a:xfrm>
            <a:off x="1815017" y="290738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2A17FF-33A0-C445-9D9D-726DCAF1B3F3}"/>
              </a:ext>
            </a:extLst>
          </p:cNvPr>
          <p:cNvSpPr txBox="1"/>
          <p:nvPr/>
        </p:nvSpPr>
        <p:spPr>
          <a:xfrm>
            <a:off x="2152403" y="3472765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Z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B91381D-4764-0249-B875-07CF9F00F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4868" y="1352586"/>
            <a:ext cx="4341742" cy="5440831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49CEA3A3-594F-4D46-94A5-6EFF2033F53E}"/>
              </a:ext>
            </a:extLst>
          </p:cNvPr>
          <p:cNvSpPr/>
          <p:nvPr/>
        </p:nvSpPr>
        <p:spPr>
          <a:xfrm>
            <a:off x="5382140" y="3926771"/>
            <a:ext cx="694481" cy="292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250229-B91B-A140-8818-C7CECF65E0D8}"/>
              </a:ext>
            </a:extLst>
          </p:cNvPr>
          <p:cNvSpPr txBox="1"/>
          <p:nvPr/>
        </p:nvSpPr>
        <p:spPr>
          <a:xfrm>
            <a:off x="435088" y="5678262"/>
            <a:ext cx="375266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Absolute orientation of the TCS axis is defined as follow: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Z-axis: Collinear to local gravity in opposite direction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X-axis: Oriented positive in East direction, making an angle of 28.5 degrees with the East SWEREF 99 13 30 grid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Y-axis: right hand rule.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/>
          </a:p>
          <a:p>
            <a:endParaRPr lang="en-GB" sz="1100" dirty="0"/>
          </a:p>
        </p:txBody>
      </p:sp>
      <p:pic>
        <p:nvPicPr>
          <p:cNvPr id="19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D0303F82-4216-074E-9F7E-A33D69A23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6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000" dirty="0"/>
              <a:t>Multiples </a:t>
            </a:r>
            <a:r>
              <a:rPr lang="en-GB" sz="2000" dirty="0">
                <a:solidFill>
                  <a:srgbClr val="FF0000"/>
                </a:solidFill>
              </a:rPr>
              <a:t>T</a:t>
            </a:r>
            <a:r>
              <a:rPr lang="en-GB" sz="2000" dirty="0"/>
              <a:t>arget </a:t>
            </a:r>
            <a:r>
              <a:rPr lang="en-GB" sz="2000" dirty="0">
                <a:solidFill>
                  <a:srgbClr val="FF0000"/>
                </a:solidFill>
              </a:rPr>
              <a:t>C</a:t>
            </a:r>
            <a:r>
              <a:rPr lang="en-GB" sz="2000" dirty="0"/>
              <a:t>oordinate 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dirty="0"/>
              <a:t>ystems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8814D01-1BC7-034D-867B-99FBDD56C1EC}"/>
              </a:ext>
            </a:extLst>
          </p:cNvPr>
          <p:cNvCxnSpPr>
            <a:cxnSpLocks/>
          </p:cNvCxnSpPr>
          <p:nvPr/>
        </p:nvCxnSpPr>
        <p:spPr>
          <a:xfrm>
            <a:off x="437745" y="1222520"/>
            <a:ext cx="1053505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F3845F3-24B6-4440-A195-62A160EE82F3}"/>
              </a:ext>
            </a:extLst>
          </p:cNvPr>
          <p:cNvSpPr txBox="1"/>
          <p:nvPr/>
        </p:nvSpPr>
        <p:spPr>
          <a:xfrm>
            <a:off x="881413" y="819620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2013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75C355-11A7-7847-85AE-91757592AAE8}"/>
              </a:ext>
            </a:extLst>
          </p:cNvPr>
          <p:cNvSpPr txBox="1"/>
          <p:nvPr/>
        </p:nvSpPr>
        <p:spPr>
          <a:xfrm>
            <a:off x="5192925" y="784929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90FE59-AD7C-DD4F-991F-CB0E19ECE05D}"/>
              </a:ext>
            </a:extLst>
          </p:cNvPr>
          <p:cNvSpPr txBox="1"/>
          <p:nvPr/>
        </p:nvSpPr>
        <p:spPr>
          <a:xfrm>
            <a:off x="9617121" y="784559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2023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C712801-80A9-EC4F-803A-FD343E9F1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05" y="1669043"/>
            <a:ext cx="2686112" cy="23470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7526A41-8016-EE41-B5BE-4F1C9B5F8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76" y="3974858"/>
            <a:ext cx="2648739" cy="15006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C6BD1A7-C1A5-774F-B004-BF39231486CB}"/>
              </a:ext>
            </a:extLst>
          </p:cNvPr>
          <p:cNvSpPr txBox="1"/>
          <p:nvPr/>
        </p:nvSpPr>
        <p:spPr>
          <a:xfrm>
            <a:off x="437745" y="1287015"/>
            <a:ext cx="544749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66666"/>
                </a:solidFill>
              </a:rPr>
              <a:t>Civil Engineering - Building Construction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B6F57DF-4CDC-8B47-8EF5-650F68F550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215" y="2083299"/>
            <a:ext cx="2100910" cy="17673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42D7BC1-8ACC-DD4B-AE2E-3CBE22423FFB}"/>
              </a:ext>
            </a:extLst>
          </p:cNvPr>
          <p:cNvSpPr txBox="1"/>
          <p:nvPr/>
        </p:nvSpPr>
        <p:spPr>
          <a:xfrm>
            <a:off x="3397354" y="2299300"/>
            <a:ext cx="10006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/>
              <a:t>3D Laser Scanning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578757-E47E-324E-81D3-1C7D76686A34}"/>
              </a:ext>
            </a:extLst>
          </p:cNvPr>
          <p:cNvSpPr txBox="1"/>
          <p:nvPr/>
        </p:nvSpPr>
        <p:spPr>
          <a:xfrm>
            <a:off x="5885235" y="1290780"/>
            <a:ext cx="498056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66666"/>
                </a:solidFill>
              </a:rPr>
              <a:t>Machine Installation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F8B247-97EE-5C4B-A576-53CD6DBCD70D}"/>
              </a:ext>
            </a:extLst>
          </p:cNvPr>
          <p:cNvSpPr txBox="1"/>
          <p:nvPr/>
        </p:nvSpPr>
        <p:spPr>
          <a:xfrm>
            <a:off x="818759" y="5464451"/>
            <a:ext cx="1893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</a:rPr>
              <a:t>Geodetic Network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External pillars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Accuracy : mm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3F6EEA-76D2-E540-ACD7-C892AFF778EA}"/>
              </a:ext>
            </a:extLst>
          </p:cNvPr>
          <p:cNvSpPr txBox="1"/>
          <p:nvPr/>
        </p:nvSpPr>
        <p:spPr>
          <a:xfrm>
            <a:off x="4923144" y="4966575"/>
            <a:ext cx="286316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</a:rPr>
              <a:t>Alignment Network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Dense SAM references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Accuracy  - bellow ±0.1 mm close to TCS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               - network error propagation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             - Environmental conditions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        - Differential settlement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8FFAEA3-D9D0-E243-90EF-E5C8783399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3144" y="2966972"/>
            <a:ext cx="3089376" cy="20276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E4C05C8-33C7-F449-A3BB-4F066B8699D8}"/>
              </a:ext>
            </a:extLst>
          </p:cNvPr>
          <p:cNvSpPr txBox="1"/>
          <p:nvPr/>
        </p:nvSpPr>
        <p:spPr>
          <a:xfrm>
            <a:off x="6587489" y="2169419"/>
            <a:ext cx="2028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66666"/>
                </a:solidFill>
              </a:rPr>
              <a:t>Target and NSS systems installation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FB94FE8-AB6E-0448-A0C4-0945A45FA7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121" y="4301058"/>
            <a:ext cx="2397726" cy="11848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4F6D0C4-C332-144E-90CB-85803A15BAE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3" r="34191"/>
          <a:stretch/>
        </p:blipFill>
        <p:spPr>
          <a:xfrm>
            <a:off x="9658894" y="1793642"/>
            <a:ext cx="1512531" cy="23981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ED4EA95-AD48-074E-8887-2E2116EE544F}"/>
              </a:ext>
            </a:extLst>
          </p:cNvPr>
          <p:cNvSpPr txBox="1"/>
          <p:nvPr/>
        </p:nvSpPr>
        <p:spPr>
          <a:xfrm>
            <a:off x="9154707" y="5535961"/>
            <a:ext cx="3037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</a:rPr>
              <a:t>Functioning position of TCS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Neutron source defined by moderator position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Not directly accessible once installed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03198D-F9E1-0140-BA89-98857CB0F2DC}"/>
              </a:ext>
            </a:extLst>
          </p:cNvPr>
          <p:cNvSpPr txBox="1"/>
          <p:nvPr/>
        </p:nvSpPr>
        <p:spPr>
          <a:xfrm>
            <a:off x="1100777" y="6321947"/>
            <a:ext cx="9185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TCS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baseline="-25000" dirty="0" err="1">
                <a:solidFill>
                  <a:srgbClr val="FF0000"/>
                </a:solidFill>
              </a:rPr>
              <a:t>Geod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225943-F15B-0040-ADF3-08AD0CFF5E6A}"/>
              </a:ext>
            </a:extLst>
          </p:cNvPr>
          <p:cNvSpPr txBox="1"/>
          <p:nvPr/>
        </p:nvSpPr>
        <p:spPr>
          <a:xfrm>
            <a:off x="10094851" y="6321947"/>
            <a:ext cx="93140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TCS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baseline="-25000" dirty="0" err="1">
                <a:solidFill>
                  <a:srgbClr val="FF0000"/>
                </a:solidFill>
              </a:rPr>
              <a:t>Funct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062483-3B46-9846-AC7E-EF3F8FD2D12B}"/>
              </a:ext>
            </a:extLst>
          </p:cNvPr>
          <p:cNvSpPr txBox="1"/>
          <p:nvPr/>
        </p:nvSpPr>
        <p:spPr>
          <a:xfrm>
            <a:off x="6080619" y="6321947"/>
            <a:ext cx="5068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???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pic>
        <p:nvPicPr>
          <p:cNvPr id="40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9FE4D1BB-A062-D540-BF62-48ED291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72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6" grpId="0" animBg="1"/>
      <p:bldP spid="28" grpId="0"/>
      <p:bldP spid="29" grpId="0" animBg="1"/>
      <p:bldP spid="30" grpId="0"/>
      <p:bldP spid="31" grpId="0"/>
      <p:bldP spid="33" grpId="0"/>
      <p:bldP spid="36" grpId="0"/>
      <p:bldP spid="37" grpId="0" animBg="1"/>
      <p:bldP spid="38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Geodetical Network and [TCS</a:t>
            </a:r>
            <a:r>
              <a:rPr lang="en-GB" sz="2000" baseline="-25000" dirty="0"/>
              <a:t>SAM</a:t>
            </a:r>
            <a:r>
              <a:rPr lang="en-GB" sz="2000" dirty="0"/>
              <a:t>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6D4A1CF-ED24-0249-9604-B9CD30BBBBE0}"/>
              </a:ext>
            </a:extLst>
          </p:cNvPr>
          <p:cNvSpPr txBox="1"/>
          <p:nvPr/>
        </p:nvSpPr>
        <p:spPr>
          <a:xfrm>
            <a:off x="2213181" y="1153657"/>
            <a:ext cx="782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Generally , our daily </a:t>
            </a:r>
            <a:r>
              <a:rPr lang="en-GB" u="sng" dirty="0"/>
              <a:t>geodetical positioning problem </a:t>
            </a:r>
            <a:r>
              <a:rPr lang="en-GB" dirty="0"/>
              <a:t>could be expressed as follow: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DED12C-9916-DA40-85D6-96A7A125CA44}"/>
              </a:ext>
            </a:extLst>
          </p:cNvPr>
          <p:cNvSpPr txBox="1"/>
          <p:nvPr/>
        </p:nvSpPr>
        <p:spPr>
          <a:xfrm>
            <a:off x="1808473" y="6550223"/>
            <a:ext cx="1451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Global Reference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AF9B40-BB76-0448-AA18-E6DB583998E1}"/>
              </a:ext>
            </a:extLst>
          </p:cNvPr>
          <p:cNvCxnSpPr/>
          <p:nvPr/>
        </p:nvCxnSpPr>
        <p:spPr>
          <a:xfrm>
            <a:off x="2367280" y="6294717"/>
            <a:ext cx="66040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D647044-63EE-D24E-B8F7-A82DAD440C08}"/>
              </a:ext>
            </a:extLst>
          </p:cNvPr>
          <p:cNvCxnSpPr>
            <a:cxnSpLocks/>
          </p:cNvCxnSpPr>
          <p:nvPr/>
        </p:nvCxnSpPr>
        <p:spPr>
          <a:xfrm flipV="1">
            <a:off x="2367280" y="5644477"/>
            <a:ext cx="0" cy="650240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073BEC0-6E89-534F-951D-2C78613A481F}"/>
              </a:ext>
            </a:extLst>
          </p:cNvPr>
          <p:cNvSpPr txBox="1"/>
          <p:nvPr/>
        </p:nvSpPr>
        <p:spPr>
          <a:xfrm>
            <a:off x="2919755" y="6284556"/>
            <a:ext cx="290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ADFAEB-FF4A-8943-99C4-2B41AF27DD99}"/>
              </a:ext>
            </a:extLst>
          </p:cNvPr>
          <p:cNvSpPr txBox="1"/>
          <p:nvPr/>
        </p:nvSpPr>
        <p:spPr>
          <a:xfrm>
            <a:off x="2100082" y="5394049"/>
            <a:ext cx="290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</a:rPr>
              <a:t>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D7552B-8CF0-3044-967C-0B01BA8E8CBE}"/>
              </a:ext>
            </a:extLst>
          </p:cNvPr>
          <p:cNvSpPr txBox="1"/>
          <p:nvPr/>
        </p:nvSpPr>
        <p:spPr>
          <a:xfrm>
            <a:off x="2108555" y="6206591"/>
            <a:ext cx="290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Z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C9CD4F7-5633-F044-9D3F-3C8853B68425}"/>
              </a:ext>
            </a:extLst>
          </p:cNvPr>
          <p:cNvSpPr txBox="1"/>
          <p:nvPr/>
        </p:nvSpPr>
        <p:spPr>
          <a:xfrm>
            <a:off x="6235491" y="6157670"/>
            <a:ext cx="423071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Geodetical network – true value expressed in global reference CS</a:t>
            </a:r>
          </a:p>
          <a:p>
            <a:r>
              <a:rPr lang="en-GB" sz="1200" dirty="0">
                <a:solidFill>
                  <a:srgbClr val="0070C0"/>
                </a:solidFill>
              </a:rPr>
              <a:t>Geodetical network – Measured and calculated -</a:t>
            </a:r>
          </a:p>
          <a:p>
            <a:r>
              <a:rPr lang="en-GB" sz="1200" dirty="0">
                <a:solidFill>
                  <a:schemeClr val="accent6"/>
                </a:solidFill>
              </a:rPr>
              <a:t>Local Positioning of an Measuring Instrument (Laser Tracker) 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69750A7-21B6-0E43-A0F5-1734817C00FD}"/>
              </a:ext>
            </a:extLst>
          </p:cNvPr>
          <p:cNvSpPr txBox="1"/>
          <p:nvPr/>
        </p:nvSpPr>
        <p:spPr>
          <a:xfrm>
            <a:off x="504956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44B3A2B-050C-384C-B475-3DC15501E0D6}"/>
              </a:ext>
            </a:extLst>
          </p:cNvPr>
          <p:cNvSpPr txBox="1"/>
          <p:nvPr/>
        </p:nvSpPr>
        <p:spPr>
          <a:xfrm>
            <a:off x="1663196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A037B61-ECCA-4D4C-A102-3D561A42D0E3}"/>
              </a:ext>
            </a:extLst>
          </p:cNvPr>
          <p:cNvSpPr txBox="1"/>
          <p:nvPr/>
        </p:nvSpPr>
        <p:spPr>
          <a:xfrm>
            <a:off x="2820790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B25D53A-A32D-E44B-BC3F-6D864CBF197E}"/>
              </a:ext>
            </a:extLst>
          </p:cNvPr>
          <p:cNvSpPr txBox="1"/>
          <p:nvPr/>
        </p:nvSpPr>
        <p:spPr>
          <a:xfrm>
            <a:off x="3982121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6E870D6-1C6F-BF47-A43B-DD50CE921F85}"/>
              </a:ext>
            </a:extLst>
          </p:cNvPr>
          <p:cNvSpPr txBox="1"/>
          <p:nvPr/>
        </p:nvSpPr>
        <p:spPr>
          <a:xfrm>
            <a:off x="5143452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EE96779-E7DC-BA40-865B-B120BD3E64E9}"/>
              </a:ext>
            </a:extLst>
          </p:cNvPr>
          <p:cNvSpPr txBox="1"/>
          <p:nvPr/>
        </p:nvSpPr>
        <p:spPr>
          <a:xfrm>
            <a:off x="6304783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0571B49-4760-074F-B5FF-62EAC7C31307}"/>
              </a:ext>
            </a:extLst>
          </p:cNvPr>
          <p:cNvSpPr txBox="1"/>
          <p:nvPr/>
        </p:nvSpPr>
        <p:spPr>
          <a:xfrm>
            <a:off x="7466114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1BB7B50-2157-DB4D-B952-8C1EF0A4C1B7}"/>
              </a:ext>
            </a:extLst>
          </p:cNvPr>
          <p:cNvSpPr txBox="1"/>
          <p:nvPr/>
        </p:nvSpPr>
        <p:spPr>
          <a:xfrm>
            <a:off x="8627445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6A1C927-8122-D04E-A46F-777E88916F4E}"/>
              </a:ext>
            </a:extLst>
          </p:cNvPr>
          <p:cNvSpPr txBox="1"/>
          <p:nvPr/>
        </p:nvSpPr>
        <p:spPr>
          <a:xfrm>
            <a:off x="9788776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A60DA5A-C68C-264F-98BD-7D7412CB97F3}"/>
              </a:ext>
            </a:extLst>
          </p:cNvPr>
          <p:cNvSpPr txBox="1"/>
          <p:nvPr/>
        </p:nvSpPr>
        <p:spPr>
          <a:xfrm>
            <a:off x="10918981" y="2111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6DB1E0A-2805-4D40-9B36-C928D40AA44F}"/>
              </a:ext>
            </a:extLst>
          </p:cNvPr>
          <p:cNvSpPr txBox="1"/>
          <p:nvPr/>
        </p:nvSpPr>
        <p:spPr>
          <a:xfrm>
            <a:off x="204874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020F17B-74C4-7D46-8375-B3BEE2A754CA}"/>
              </a:ext>
            </a:extLst>
          </p:cNvPr>
          <p:cNvSpPr txBox="1"/>
          <p:nvPr/>
        </p:nvSpPr>
        <p:spPr>
          <a:xfrm>
            <a:off x="1363114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F9637D8-CED7-C14C-80D8-8B41350D1A9E}"/>
              </a:ext>
            </a:extLst>
          </p:cNvPr>
          <p:cNvSpPr txBox="1"/>
          <p:nvPr/>
        </p:nvSpPr>
        <p:spPr>
          <a:xfrm>
            <a:off x="2520708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4679B7C-3C57-0940-8020-C83F68917934}"/>
              </a:ext>
            </a:extLst>
          </p:cNvPr>
          <p:cNvSpPr txBox="1"/>
          <p:nvPr/>
        </p:nvSpPr>
        <p:spPr>
          <a:xfrm>
            <a:off x="3682039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CD4698A-05D8-8C4B-BD5F-187FBBE99C68}"/>
              </a:ext>
            </a:extLst>
          </p:cNvPr>
          <p:cNvSpPr txBox="1"/>
          <p:nvPr/>
        </p:nvSpPr>
        <p:spPr>
          <a:xfrm>
            <a:off x="4843370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D4E3122-E15D-6B46-A98F-ABC9A67F48F0}"/>
              </a:ext>
            </a:extLst>
          </p:cNvPr>
          <p:cNvSpPr txBox="1"/>
          <p:nvPr/>
        </p:nvSpPr>
        <p:spPr>
          <a:xfrm>
            <a:off x="6004701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773C06A-5014-DE4D-A785-A7D709A1A2A0}"/>
              </a:ext>
            </a:extLst>
          </p:cNvPr>
          <p:cNvSpPr txBox="1"/>
          <p:nvPr/>
        </p:nvSpPr>
        <p:spPr>
          <a:xfrm>
            <a:off x="7166032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7C6BE43-05A6-F54B-90C4-E8BA5516117B}"/>
              </a:ext>
            </a:extLst>
          </p:cNvPr>
          <p:cNvSpPr txBox="1"/>
          <p:nvPr/>
        </p:nvSpPr>
        <p:spPr>
          <a:xfrm>
            <a:off x="8327363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F3D9111-2D12-7941-B81C-ECE01106E01E}"/>
              </a:ext>
            </a:extLst>
          </p:cNvPr>
          <p:cNvSpPr txBox="1"/>
          <p:nvPr/>
        </p:nvSpPr>
        <p:spPr>
          <a:xfrm>
            <a:off x="9488694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65201FF-0FE6-9440-925A-C5E5164ED725}"/>
              </a:ext>
            </a:extLst>
          </p:cNvPr>
          <p:cNvSpPr txBox="1"/>
          <p:nvPr/>
        </p:nvSpPr>
        <p:spPr>
          <a:xfrm>
            <a:off x="10618899" y="3253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6BAA438-2BA3-CC49-98E1-2CE43AB6E8B2}"/>
              </a:ext>
            </a:extLst>
          </p:cNvPr>
          <p:cNvSpPr txBox="1"/>
          <p:nvPr/>
        </p:nvSpPr>
        <p:spPr>
          <a:xfrm>
            <a:off x="744344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752A2FC-CF4A-0149-92B5-1BA3C3829EFA}"/>
              </a:ext>
            </a:extLst>
          </p:cNvPr>
          <p:cNvSpPr txBox="1"/>
          <p:nvPr/>
        </p:nvSpPr>
        <p:spPr>
          <a:xfrm>
            <a:off x="1902584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958CEA3-6165-3246-905B-074ADDE1454B}"/>
              </a:ext>
            </a:extLst>
          </p:cNvPr>
          <p:cNvSpPr txBox="1"/>
          <p:nvPr/>
        </p:nvSpPr>
        <p:spPr>
          <a:xfrm>
            <a:off x="3060178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817A543-6436-AB45-96D9-DDD03C7C0E24}"/>
              </a:ext>
            </a:extLst>
          </p:cNvPr>
          <p:cNvSpPr txBox="1"/>
          <p:nvPr/>
        </p:nvSpPr>
        <p:spPr>
          <a:xfrm>
            <a:off x="4221509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166CA33-4ECD-2F45-BDA4-295D3C92CDC1}"/>
              </a:ext>
            </a:extLst>
          </p:cNvPr>
          <p:cNvSpPr txBox="1"/>
          <p:nvPr/>
        </p:nvSpPr>
        <p:spPr>
          <a:xfrm>
            <a:off x="5382840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389DC15-D686-0D42-A17A-1ED2EF8BE9B6}"/>
              </a:ext>
            </a:extLst>
          </p:cNvPr>
          <p:cNvSpPr txBox="1"/>
          <p:nvPr/>
        </p:nvSpPr>
        <p:spPr>
          <a:xfrm>
            <a:off x="6544171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7199B9D-23CA-EF4A-8218-84F7B9FFD528}"/>
              </a:ext>
            </a:extLst>
          </p:cNvPr>
          <p:cNvSpPr txBox="1"/>
          <p:nvPr/>
        </p:nvSpPr>
        <p:spPr>
          <a:xfrm>
            <a:off x="7705502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B2010BC-9608-254E-B437-085606408F26}"/>
              </a:ext>
            </a:extLst>
          </p:cNvPr>
          <p:cNvSpPr txBox="1"/>
          <p:nvPr/>
        </p:nvSpPr>
        <p:spPr>
          <a:xfrm>
            <a:off x="8866833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A3BA187-EB37-C349-A519-557706D3D613}"/>
              </a:ext>
            </a:extLst>
          </p:cNvPr>
          <p:cNvSpPr txBox="1"/>
          <p:nvPr/>
        </p:nvSpPr>
        <p:spPr>
          <a:xfrm>
            <a:off x="10028164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D177635-8118-4249-B7E7-31E121F8DCF0}"/>
              </a:ext>
            </a:extLst>
          </p:cNvPr>
          <p:cNvSpPr txBox="1"/>
          <p:nvPr/>
        </p:nvSpPr>
        <p:spPr>
          <a:xfrm>
            <a:off x="11158369" y="44492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7822C6D-55A0-D44C-AE19-3D43DFB83D8A}"/>
              </a:ext>
            </a:extLst>
          </p:cNvPr>
          <p:cNvSpPr txBox="1"/>
          <p:nvPr/>
        </p:nvSpPr>
        <p:spPr>
          <a:xfrm>
            <a:off x="288211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F8C247D-CBED-A64C-9CCB-6079D019F4E9}"/>
              </a:ext>
            </a:extLst>
          </p:cNvPr>
          <p:cNvSpPr txBox="1"/>
          <p:nvPr/>
        </p:nvSpPr>
        <p:spPr>
          <a:xfrm>
            <a:off x="1446451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559B4E31-1901-6343-A390-6A4695DC8351}"/>
              </a:ext>
            </a:extLst>
          </p:cNvPr>
          <p:cNvSpPr txBox="1"/>
          <p:nvPr/>
        </p:nvSpPr>
        <p:spPr>
          <a:xfrm>
            <a:off x="2604045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9C8F94E-8F4E-DA40-B4A7-71A5D80648A8}"/>
              </a:ext>
            </a:extLst>
          </p:cNvPr>
          <p:cNvSpPr txBox="1"/>
          <p:nvPr/>
        </p:nvSpPr>
        <p:spPr>
          <a:xfrm>
            <a:off x="3765376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68F3A7B2-CB4F-724F-9E7F-464AC3D723E8}"/>
              </a:ext>
            </a:extLst>
          </p:cNvPr>
          <p:cNvSpPr txBox="1"/>
          <p:nvPr/>
        </p:nvSpPr>
        <p:spPr>
          <a:xfrm>
            <a:off x="4926707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73A76BF-0FB0-2F48-A37E-88CCC834A5C6}"/>
              </a:ext>
            </a:extLst>
          </p:cNvPr>
          <p:cNvSpPr txBox="1"/>
          <p:nvPr/>
        </p:nvSpPr>
        <p:spPr>
          <a:xfrm>
            <a:off x="6088038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FCC8FD7-6DE5-2244-82B0-310EA1916A84}"/>
              </a:ext>
            </a:extLst>
          </p:cNvPr>
          <p:cNvSpPr txBox="1"/>
          <p:nvPr/>
        </p:nvSpPr>
        <p:spPr>
          <a:xfrm>
            <a:off x="7249369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F10C5B4-008B-E445-8730-C9753ABD9BEA}"/>
              </a:ext>
            </a:extLst>
          </p:cNvPr>
          <p:cNvSpPr txBox="1"/>
          <p:nvPr/>
        </p:nvSpPr>
        <p:spPr>
          <a:xfrm>
            <a:off x="8410700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903B6C70-C9FC-964F-BECC-A5310FBB974D}"/>
              </a:ext>
            </a:extLst>
          </p:cNvPr>
          <p:cNvSpPr txBox="1"/>
          <p:nvPr/>
        </p:nvSpPr>
        <p:spPr>
          <a:xfrm>
            <a:off x="9572031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40088325-4971-EE40-82D2-4CF99067B796}"/>
              </a:ext>
            </a:extLst>
          </p:cNvPr>
          <p:cNvSpPr txBox="1"/>
          <p:nvPr/>
        </p:nvSpPr>
        <p:spPr>
          <a:xfrm>
            <a:off x="10702236" y="56653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7D9AF1F-0024-1042-A18E-9F26FA644E01}"/>
              </a:ext>
            </a:extLst>
          </p:cNvPr>
          <p:cNvSpPr txBox="1"/>
          <p:nvPr/>
        </p:nvSpPr>
        <p:spPr>
          <a:xfrm>
            <a:off x="411764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DAB2061-E352-8F4F-8517-6F1F34FBA6EB}"/>
              </a:ext>
            </a:extLst>
          </p:cNvPr>
          <p:cNvSpPr txBox="1"/>
          <p:nvPr/>
        </p:nvSpPr>
        <p:spPr>
          <a:xfrm>
            <a:off x="1570004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32F4BCD-A3A1-694B-AC11-5EB1C53D52A3}"/>
              </a:ext>
            </a:extLst>
          </p:cNvPr>
          <p:cNvSpPr txBox="1"/>
          <p:nvPr/>
        </p:nvSpPr>
        <p:spPr>
          <a:xfrm>
            <a:off x="2727598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BB3FE7D-2C2E-CE48-B98A-FA57F6AAAF73}"/>
              </a:ext>
            </a:extLst>
          </p:cNvPr>
          <p:cNvSpPr txBox="1"/>
          <p:nvPr/>
        </p:nvSpPr>
        <p:spPr>
          <a:xfrm>
            <a:off x="3888929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0B21D4B-5F0F-2A41-8493-BAC9D45BE6DB}"/>
              </a:ext>
            </a:extLst>
          </p:cNvPr>
          <p:cNvSpPr txBox="1"/>
          <p:nvPr/>
        </p:nvSpPr>
        <p:spPr>
          <a:xfrm>
            <a:off x="5050260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AFFF7D20-7806-9D42-AFC0-2AFF5CC8F7D3}"/>
              </a:ext>
            </a:extLst>
          </p:cNvPr>
          <p:cNvSpPr txBox="1"/>
          <p:nvPr/>
        </p:nvSpPr>
        <p:spPr>
          <a:xfrm>
            <a:off x="6211591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F436E67E-E6FB-2D4F-B3E8-7B10A00D580E}"/>
              </a:ext>
            </a:extLst>
          </p:cNvPr>
          <p:cNvSpPr txBox="1"/>
          <p:nvPr/>
        </p:nvSpPr>
        <p:spPr>
          <a:xfrm>
            <a:off x="7372922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29C4ABA1-A0A8-004F-B255-DAE191BA1794}"/>
              </a:ext>
            </a:extLst>
          </p:cNvPr>
          <p:cNvSpPr txBox="1"/>
          <p:nvPr/>
        </p:nvSpPr>
        <p:spPr>
          <a:xfrm>
            <a:off x="8534253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1E1D5B36-08B6-3B47-8D5B-AADAEB5AAA1A}"/>
              </a:ext>
            </a:extLst>
          </p:cNvPr>
          <p:cNvSpPr txBox="1"/>
          <p:nvPr/>
        </p:nvSpPr>
        <p:spPr>
          <a:xfrm>
            <a:off x="9695584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A04923D-3B88-AF41-BAF1-1E6ED0220745}"/>
              </a:ext>
            </a:extLst>
          </p:cNvPr>
          <p:cNvSpPr txBox="1"/>
          <p:nvPr/>
        </p:nvSpPr>
        <p:spPr>
          <a:xfrm>
            <a:off x="10825789" y="22022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C0C8188A-C76D-BD43-91DC-DDD062880EBD}"/>
              </a:ext>
            </a:extLst>
          </p:cNvPr>
          <p:cNvSpPr txBox="1"/>
          <p:nvPr/>
        </p:nvSpPr>
        <p:spPr>
          <a:xfrm>
            <a:off x="241530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F588B93-E8E8-834D-B6B1-2823E45A3754}"/>
              </a:ext>
            </a:extLst>
          </p:cNvPr>
          <p:cNvSpPr txBox="1"/>
          <p:nvPr/>
        </p:nvSpPr>
        <p:spPr>
          <a:xfrm>
            <a:off x="1399770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D1697536-9FFD-644F-A436-FDE2FE95F68F}"/>
              </a:ext>
            </a:extLst>
          </p:cNvPr>
          <p:cNvSpPr txBox="1"/>
          <p:nvPr/>
        </p:nvSpPr>
        <p:spPr>
          <a:xfrm>
            <a:off x="2557364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B6C003B-C7CA-0740-B73E-C99062F385B5}"/>
              </a:ext>
            </a:extLst>
          </p:cNvPr>
          <p:cNvSpPr txBox="1"/>
          <p:nvPr/>
        </p:nvSpPr>
        <p:spPr>
          <a:xfrm>
            <a:off x="3718695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1742E291-85B9-2045-8A2C-D1D5FC2CED8C}"/>
              </a:ext>
            </a:extLst>
          </p:cNvPr>
          <p:cNvSpPr txBox="1"/>
          <p:nvPr/>
        </p:nvSpPr>
        <p:spPr>
          <a:xfrm>
            <a:off x="4880026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2E4FE8A7-BD59-C34B-9788-4B168AED5187}"/>
              </a:ext>
            </a:extLst>
          </p:cNvPr>
          <p:cNvSpPr txBox="1"/>
          <p:nvPr/>
        </p:nvSpPr>
        <p:spPr>
          <a:xfrm>
            <a:off x="6041357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EF6698D0-6381-F348-86D6-A6EE64B8FF62}"/>
              </a:ext>
            </a:extLst>
          </p:cNvPr>
          <p:cNvSpPr txBox="1"/>
          <p:nvPr/>
        </p:nvSpPr>
        <p:spPr>
          <a:xfrm>
            <a:off x="7202688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881682E-CAED-1748-BD82-E4EE219D59F0}"/>
              </a:ext>
            </a:extLst>
          </p:cNvPr>
          <p:cNvSpPr txBox="1"/>
          <p:nvPr/>
        </p:nvSpPr>
        <p:spPr>
          <a:xfrm>
            <a:off x="8364019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6ADA8778-64DE-9649-97BD-D0F48EB328EA}"/>
              </a:ext>
            </a:extLst>
          </p:cNvPr>
          <p:cNvSpPr txBox="1"/>
          <p:nvPr/>
        </p:nvSpPr>
        <p:spPr>
          <a:xfrm>
            <a:off x="9525350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6CC28D4-8A03-3E42-9C15-CA552D6FA4EF}"/>
              </a:ext>
            </a:extLst>
          </p:cNvPr>
          <p:cNvSpPr txBox="1"/>
          <p:nvPr/>
        </p:nvSpPr>
        <p:spPr>
          <a:xfrm>
            <a:off x="10655555" y="33334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C458FA48-9150-BE4E-8A8F-82356F0B7A16}"/>
              </a:ext>
            </a:extLst>
          </p:cNvPr>
          <p:cNvSpPr txBox="1"/>
          <p:nvPr/>
        </p:nvSpPr>
        <p:spPr>
          <a:xfrm>
            <a:off x="695002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8BE4E3F-21E8-D843-B715-37DC12E26313}"/>
              </a:ext>
            </a:extLst>
          </p:cNvPr>
          <p:cNvSpPr txBox="1"/>
          <p:nvPr/>
        </p:nvSpPr>
        <p:spPr>
          <a:xfrm>
            <a:off x="1853242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3CCEF648-8FEB-F84B-B465-3123FF5C5A26}"/>
              </a:ext>
            </a:extLst>
          </p:cNvPr>
          <p:cNvSpPr txBox="1"/>
          <p:nvPr/>
        </p:nvSpPr>
        <p:spPr>
          <a:xfrm>
            <a:off x="3010836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EF740FC5-77F8-0240-BE56-A2D9DDACB231}"/>
              </a:ext>
            </a:extLst>
          </p:cNvPr>
          <p:cNvSpPr txBox="1"/>
          <p:nvPr/>
        </p:nvSpPr>
        <p:spPr>
          <a:xfrm>
            <a:off x="4172167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E5BF6E4-2EF3-CC46-844C-45131468868C}"/>
              </a:ext>
            </a:extLst>
          </p:cNvPr>
          <p:cNvSpPr txBox="1"/>
          <p:nvPr/>
        </p:nvSpPr>
        <p:spPr>
          <a:xfrm>
            <a:off x="5333498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BE6411F-AA7C-7345-B460-50A248DF0322}"/>
              </a:ext>
            </a:extLst>
          </p:cNvPr>
          <p:cNvSpPr txBox="1"/>
          <p:nvPr/>
        </p:nvSpPr>
        <p:spPr>
          <a:xfrm>
            <a:off x="6494829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5B51DB09-9D50-2345-92EF-416FF1E49287}"/>
              </a:ext>
            </a:extLst>
          </p:cNvPr>
          <p:cNvSpPr txBox="1"/>
          <p:nvPr/>
        </p:nvSpPr>
        <p:spPr>
          <a:xfrm>
            <a:off x="7656160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61F39DA-E9AC-0C42-B302-FEB431ED6845}"/>
              </a:ext>
            </a:extLst>
          </p:cNvPr>
          <p:cNvSpPr txBox="1"/>
          <p:nvPr/>
        </p:nvSpPr>
        <p:spPr>
          <a:xfrm>
            <a:off x="8817491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97CAA73-316F-0146-8BDB-A23A28A2D340}"/>
              </a:ext>
            </a:extLst>
          </p:cNvPr>
          <p:cNvSpPr txBox="1"/>
          <p:nvPr/>
        </p:nvSpPr>
        <p:spPr>
          <a:xfrm>
            <a:off x="9978822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888706F9-A7A9-AD45-A4A0-910F22D6A98D}"/>
              </a:ext>
            </a:extLst>
          </p:cNvPr>
          <p:cNvSpPr txBox="1"/>
          <p:nvPr/>
        </p:nvSpPr>
        <p:spPr>
          <a:xfrm>
            <a:off x="11109027" y="4520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E1279EC0-3C54-9044-BCCE-0ADA73CF27C1}"/>
              </a:ext>
            </a:extLst>
          </p:cNvPr>
          <p:cNvSpPr txBox="1"/>
          <p:nvPr/>
        </p:nvSpPr>
        <p:spPr>
          <a:xfrm>
            <a:off x="354915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FE1D3BDD-DA6A-8B4A-A378-6CF31C4E4F55}"/>
              </a:ext>
            </a:extLst>
          </p:cNvPr>
          <p:cNvSpPr txBox="1"/>
          <p:nvPr/>
        </p:nvSpPr>
        <p:spPr>
          <a:xfrm>
            <a:off x="1513155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B3396EC4-2636-7C46-AA1F-DDABE6EADD90}"/>
              </a:ext>
            </a:extLst>
          </p:cNvPr>
          <p:cNvSpPr txBox="1"/>
          <p:nvPr/>
        </p:nvSpPr>
        <p:spPr>
          <a:xfrm>
            <a:off x="2670749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EF9E0F9C-68CE-944A-AA11-B64A02CC821C}"/>
              </a:ext>
            </a:extLst>
          </p:cNvPr>
          <p:cNvSpPr txBox="1"/>
          <p:nvPr/>
        </p:nvSpPr>
        <p:spPr>
          <a:xfrm>
            <a:off x="3832080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17D72F00-AAF1-8B4D-B5AE-5ED43B32E7F5}"/>
              </a:ext>
            </a:extLst>
          </p:cNvPr>
          <p:cNvSpPr txBox="1"/>
          <p:nvPr/>
        </p:nvSpPr>
        <p:spPr>
          <a:xfrm>
            <a:off x="4993411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0652149-8680-514C-8F37-472B7AF210F8}"/>
              </a:ext>
            </a:extLst>
          </p:cNvPr>
          <p:cNvSpPr txBox="1"/>
          <p:nvPr/>
        </p:nvSpPr>
        <p:spPr>
          <a:xfrm>
            <a:off x="6154742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9E5B3963-F127-B541-B37A-8190EA815CDA}"/>
              </a:ext>
            </a:extLst>
          </p:cNvPr>
          <p:cNvSpPr txBox="1"/>
          <p:nvPr/>
        </p:nvSpPr>
        <p:spPr>
          <a:xfrm>
            <a:off x="7316073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D396C88A-C21A-9C40-9DEE-0D2BDA7DD8E9}"/>
              </a:ext>
            </a:extLst>
          </p:cNvPr>
          <p:cNvSpPr txBox="1"/>
          <p:nvPr/>
        </p:nvSpPr>
        <p:spPr>
          <a:xfrm>
            <a:off x="8477404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481E8C63-ACD0-6E45-93B3-72EEB07C80EF}"/>
              </a:ext>
            </a:extLst>
          </p:cNvPr>
          <p:cNvSpPr txBox="1"/>
          <p:nvPr/>
        </p:nvSpPr>
        <p:spPr>
          <a:xfrm>
            <a:off x="9638735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B44D0981-887B-1A4F-8A10-678CA47EECA8}"/>
              </a:ext>
            </a:extLst>
          </p:cNvPr>
          <p:cNvSpPr txBox="1"/>
          <p:nvPr/>
        </p:nvSpPr>
        <p:spPr>
          <a:xfrm>
            <a:off x="10768940" y="56235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12" name="Triangle 211">
            <a:extLst>
              <a:ext uri="{FF2B5EF4-FFF2-40B4-BE49-F238E27FC236}">
                <a16:creationId xmlns:a16="http://schemas.microsoft.com/office/drawing/2014/main" id="{D4780047-AEF5-274C-BA98-8366B680307F}"/>
              </a:ext>
            </a:extLst>
          </p:cNvPr>
          <p:cNvSpPr/>
          <p:nvPr/>
        </p:nvSpPr>
        <p:spPr>
          <a:xfrm>
            <a:off x="7884428" y="3972678"/>
            <a:ext cx="127165" cy="78538"/>
          </a:xfrm>
          <a:prstGeom prst="triangl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AE99EFCE-7BAC-674F-A861-C0F54C24A960}"/>
              </a:ext>
            </a:extLst>
          </p:cNvPr>
          <p:cNvSpPr txBox="1"/>
          <p:nvPr/>
        </p:nvSpPr>
        <p:spPr>
          <a:xfrm>
            <a:off x="7417015" y="21650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92C57644-ACB6-0D4B-84CE-BE810C23CD75}"/>
              </a:ext>
            </a:extLst>
          </p:cNvPr>
          <p:cNvSpPr txBox="1"/>
          <p:nvPr/>
        </p:nvSpPr>
        <p:spPr>
          <a:xfrm>
            <a:off x="6085450" y="32962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815DB9D-5C41-F34D-B6DE-61F7B52ABEC7}"/>
              </a:ext>
            </a:extLst>
          </p:cNvPr>
          <p:cNvSpPr txBox="1"/>
          <p:nvPr/>
        </p:nvSpPr>
        <p:spPr>
          <a:xfrm>
            <a:off x="7246781" y="32962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AA465183-BF8F-1544-BBBF-72FF2DB4FA4F}"/>
              </a:ext>
            </a:extLst>
          </p:cNvPr>
          <p:cNvSpPr txBox="1"/>
          <p:nvPr/>
        </p:nvSpPr>
        <p:spPr>
          <a:xfrm>
            <a:off x="8408112" y="32962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674FAE28-4B8E-F043-AC69-D54345071DDB}"/>
              </a:ext>
            </a:extLst>
          </p:cNvPr>
          <p:cNvSpPr txBox="1"/>
          <p:nvPr/>
        </p:nvSpPr>
        <p:spPr>
          <a:xfrm>
            <a:off x="9569443" y="32962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D8C6B13-274E-8C43-872D-02D7A3B1C0C2}"/>
              </a:ext>
            </a:extLst>
          </p:cNvPr>
          <p:cNvSpPr txBox="1"/>
          <p:nvPr/>
        </p:nvSpPr>
        <p:spPr>
          <a:xfrm>
            <a:off x="6538922" y="44828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3134A556-E0F7-A642-8013-D2EE287EF04E}"/>
              </a:ext>
            </a:extLst>
          </p:cNvPr>
          <p:cNvSpPr txBox="1"/>
          <p:nvPr/>
        </p:nvSpPr>
        <p:spPr>
          <a:xfrm>
            <a:off x="7700253" y="44828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8C80A004-462B-564B-8FE4-D298CFD1AA14}"/>
              </a:ext>
            </a:extLst>
          </p:cNvPr>
          <p:cNvSpPr txBox="1"/>
          <p:nvPr/>
        </p:nvSpPr>
        <p:spPr>
          <a:xfrm>
            <a:off x="8861584" y="44828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8F7FA800-81A0-4042-8B21-7E571CA3D7BE}"/>
              </a:ext>
            </a:extLst>
          </p:cNvPr>
          <p:cNvSpPr txBox="1"/>
          <p:nvPr/>
        </p:nvSpPr>
        <p:spPr>
          <a:xfrm>
            <a:off x="7360166" y="55862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997F8E59-73EF-5841-9B2D-824F74EDA87A}"/>
              </a:ext>
            </a:extLst>
          </p:cNvPr>
          <p:cNvSpPr txBox="1"/>
          <p:nvPr/>
        </p:nvSpPr>
        <p:spPr>
          <a:xfrm>
            <a:off x="8521497" y="55862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+</a:t>
            </a:r>
          </a:p>
        </p:txBody>
      </p: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1D753A7F-FBBF-2C4A-8104-7C647AD5AA47}"/>
              </a:ext>
            </a:extLst>
          </p:cNvPr>
          <p:cNvCxnSpPr>
            <a:cxnSpLocks/>
            <a:stCxn id="212" idx="0"/>
          </p:cNvCxnSpPr>
          <p:nvPr/>
        </p:nvCxnSpPr>
        <p:spPr>
          <a:xfrm flipV="1">
            <a:off x="7948011" y="3496236"/>
            <a:ext cx="586242" cy="47644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543C1C10-230D-104B-9622-97895EF85D3F}"/>
              </a:ext>
            </a:extLst>
          </p:cNvPr>
          <p:cNvCxnSpPr>
            <a:cxnSpLocks/>
            <a:stCxn id="212" idx="0"/>
          </p:cNvCxnSpPr>
          <p:nvPr/>
        </p:nvCxnSpPr>
        <p:spPr>
          <a:xfrm flipV="1">
            <a:off x="7948011" y="3496236"/>
            <a:ext cx="1747573" cy="47644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2DCAA14C-F63B-F04F-9021-48302EE2F534}"/>
              </a:ext>
            </a:extLst>
          </p:cNvPr>
          <p:cNvCxnSpPr>
            <a:cxnSpLocks/>
            <a:stCxn id="212" idx="0"/>
          </p:cNvCxnSpPr>
          <p:nvPr/>
        </p:nvCxnSpPr>
        <p:spPr>
          <a:xfrm flipH="1" flipV="1">
            <a:off x="7583521" y="2364060"/>
            <a:ext cx="364490" cy="160861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B02C62EA-31C7-8044-AA4C-953767E5F6AA}"/>
              </a:ext>
            </a:extLst>
          </p:cNvPr>
          <p:cNvCxnSpPr>
            <a:cxnSpLocks/>
            <a:stCxn id="212" idx="0"/>
          </p:cNvCxnSpPr>
          <p:nvPr/>
        </p:nvCxnSpPr>
        <p:spPr>
          <a:xfrm flipH="1" flipV="1">
            <a:off x="7413287" y="3496236"/>
            <a:ext cx="534724" cy="47644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FEE5652C-8665-204D-A75F-EEEF60840EFD}"/>
              </a:ext>
            </a:extLst>
          </p:cNvPr>
          <p:cNvCxnSpPr>
            <a:cxnSpLocks/>
            <a:stCxn id="212" idx="0"/>
          </p:cNvCxnSpPr>
          <p:nvPr/>
        </p:nvCxnSpPr>
        <p:spPr>
          <a:xfrm flipH="1" flipV="1">
            <a:off x="6242719" y="3496236"/>
            <a:ext cx="1705292" cy="47644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3F2BCDE1-69F6-AE4C-AE5C-60432756140E}"/>
              </a:ext>
            </a:extLst>
          </p:cNvPr>
          <p:cNvCxnSpPr>
            <a:cxnSpLocks/>
            <a:stCxn id="212" idx="0"/>
          </p:cNvCxnSpPr>
          <p:nvPr/>
        </p:nvCxnSpPr>
        <p:spPr>
          <a:xfrm flipH="1">
            <a:off x="6697219" y="3972678"/>
            <a:ext cx="1250792" cy="70191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D43A72AC-E3A9-FB4E-B4FA-B8D89A7FAD6E}"/>
              </a:ext>
            </a:extLst>
          </p:cNvPr>
          <p:cNvCxnSpPr>
            <a:cxnSpLocks/>
            <a:stCxn id="212" idx="0"/>
          </p:cNvCxnSpPr>
          <p:nvPr/>
        </p:nvCxnSpPr>
        <p:spPr>
          <a:xfrm flipH="1">
            <a:off x="7847289" y="3972678"/>
            <a:ext cx="100722" cy="70191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E9872373-3E32-4043-BC40-BF275BB4A853}"/>
              </a:ext>
            </a:extLst>
          </p:cNvPr>
          <p:cNvCxnSpPr>
            <a:cxnSpLocks/>
            <a:stCxn id="212" idx="0"/>
          </p:cNvCxnSpPr>
          <p:nvPr/>
        </p:nvCxnSpPr>
        <p:spPr>
          <a:xfrm>
            <a:off x="7948011" y="3972678"/>
            <a:ext cx="1064013" cy="70191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111DD854-C520-114E-A327-75286C050595}"/>
              </a:ext>
            </a:extLst>
          </p:cNvPr>
          <p:cNvCxnSpPr>
            <a:cxnSpLocks/>
            <a:stCxn id="212" idx="0"/>
          </p:cNvCxnSpPr>
          <p:nvPr/>
        </p:nvCxnSpPr>
        <p:spPr>
          <a:xfrm>
            <a:off x="7948011" y="3972678"/>
            <a:ext cx="722444" cy="181650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1D7F2E52-32D6-3E4E-987C-A6D091F6EF18}"/>
              </a:ext>
            </a:extLst>
          </p:cNvPr>
          <p:cNvCxnSpPr>
            <a:cxnSpLocks/>
            <a:stCxn id="212" idx="0"/>
          </p:cNvCxnSpPr>
          <p:nvPr/>
        </p:nvCxnSpPr>
        <p:spPr>
          <a:xfrm flipH="1">
            <a:off x="7509125" y="3972678"/>
            <a:ext cx="438886" cy="181650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Hexagon 268">
            <a:extLst>
              <a:ext uri="{FF2B5EF4-FFF2-40B4-BE49-F238E27FC236}">
                <a16:creationId xmlns:a16="http://schemas.microsoft.com/office/drawing/2014/main" id="{7F6A748E-574B-A447-B8CE-356DB03BDF93}"/>
              </a:ext>
            </a:extLst>
          </p:cNvPr>
          <p:cNvSpPr/>
          <p:nvPr/>
        </p:nvSpPr>
        <p:spPr>
          <a:xfrm>
            <a:off x="7796369" y="3824748"/>
            <a:ext cx="315244" cy="31463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DC03BB57-781D-C44F-9DFC-2B813DA0A738}"/>
              </a:ext>
            </a:extLst>
          </p:cNvPr>
          <p:cNvSpPr txBox="1"/>
          <p:nvPr/>
        </p:nvSpPr>
        <p:spPr>
          <a:xfrm>
            <a:off x="8106198" y="2479694"/>
            <a:ext cx="3202212" cy="9233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accent6"/>
                </a:solidFill>
              </a:rPr>
              <a:t>Local Accuracy and Precision </a:t>
            </a:r>
          </a:p>
          <a:p>
            <a:pPr algn="ctr"/>
            <a:r>
              <a:rPr lang="en-GB" sz="1200" dirty="0"/>
              <a:t>quantify and describe our capacity to repeatedly position ourselves with respect to the local network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053DDD8D-4B56-4347-8C24-78EC7CFA9539}"/>
              </a:ext>
            </a:extLst>
          </p:cNvPr>
          <p:cNvSpPr txBox="1"/>
          <p:nvPr/>
        </p:nvSpPr>
        <p:spPr>
          <a:xfrm>
            <a:off x="2099495" y="4409422"/>
            <a:ext cx="3202212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Global Accuracy and Precision </a:t>
            </a:r>
          </a:p>
          <a:p>
            <a:pPr algn="ctr"/>
            <a:r>
              <a:rPr lang="en-GB" sz="1200" dirty="0"/>
              <a:t>quantify and describe our capacity to repeatedly position ourselves with respect to the global reference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1BA066EB-80A2-494C-8E96-2ED2194A66F7}"/>
              </a:ext>
            </a:extLst>
          </p:cNvPr>
          <p:cNvSpPr txBox="1"/>
          <p:nvPr/>
        </p:nvSpPr>
        <p:spPr>
          <a:xfrm>
            <a:off x="10278904" y="3244334"/>
            <a:ext cx="182006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accent6"/>
                </a:solidFill>
              </a:rPr>
              <a:t>Local Uncertainty</a:t>
            </a:r>
            <a:endParaRPr lang="en-GB" sz="1200" dirty="0"/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66CC0F3D-0E10-AB43-BA7B-C6D367EF3C93}"/>
              </a:ext>
            </a:extLst>
          </p:cNvPr>
          <p:cNvSpPr txBox="1"/>
          <p:nvPr/>
        </p:nvSpPr>
        <p:spPr>
          <a:xfrm>
            <a:off x="4115844" y="5252348"/>
            <a:ext cx="201033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Global Uncertainty</a:t>
            </a:r>
          </a:p>
        </p:txBody>
      </p:sp>
      <p:pic>
        <p:nvPicPr>
          <p:cNvPr id="152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3BAD4422-176B-A445-85E1-2A91869A9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8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0" animBg="1"/>
      <p:bldP spid="271" grpId="0" animBg="1"/>
      <p:bldP spid="273" grpId="0" animBg="1"/>
      <p:bldP spid="27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Geodetical Network and [TCS</a:t>
            </a:r>
            <a:r>
              <a:rPr lang="en-GB" sz="2000" baseline="-25000" dirty="0"/>
              <a:t>SAM</a:t>
            </a:r>
            <a:r>
              <a:rPr lang="en-GB" sz="2000" dirty="0"/>
              <a:t>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3BAD4422-176B-A445-85E1-2A91869A9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Picture 152" descr="CF1_Internal Use_External View.jpg">
            <a:extLst>
              <a:ext uri="{FF2B5EF4-FFF2-40B4-BE49-F238E27FC236}">
                <a16:creationId xmlns:a16="http://schemas.microsoft.com/office/drawing/2014/main" id="{17074867-D620-8740-86A2-3ABC91F994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02"/>
          <a:stretch/>
        </p:blipFill>
        <p:spPr>
          <a:xfrm rot="16200000">
            <a:off x="5721855" y="454939"/>
            <a:ext cx="3478968" cy="9344711"/>
          </a:xfrm>
          <a:prstGeom prst="rect">
            <a:avLst/>
          </a:prstGeom>
          <a:ln>
            <a:noFill/>
          </a:ln>
        </p:spPr>
      </p:pic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D4EA30EE-8FB4-BA4D-BCE9-05521E183D8A}"/>
              </a:ext>
            </a:extLst>
          </p:cNvPr>
          <p:cNvCxnSpPr>
            <a:cxnSpLocks/>
          </p:cNvCxnSpPr>
          <p:nvPr/>
        </p:nvCxnSpPr>
        <p:spPr>
          <a:xfrm flipV="1">
            <a:off x="4727158" y="5794579"/>
            <a:ext cx="465201" cy="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E466D28-4561-5A4D-AF91-A0F8401F4FCC}"/>
              </a:ext>
            </a:extLst>
          </p:cNvPr>
          <p:cNvCxnSpPr>
            <a:cxnSpLocks/>
          </p:cNvCxnSpPr>
          <p:nvPr/>
        </p:nvCxnSpPr>
        <p:spPr>
          <a:xfrm flipV="1">
            <a:off x="4727158" y="5354730"/>
            <a:ext cx="0" cy="44563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1B1B9F41-E9AA-1E4E-8630-7326D7670B90}"/>
              </a:ext>
            </a:extLst>
          </p:cNvPr>
          <p:cNvSpPr txBox="1"/>
          <p:nvPr/>
        </p:nvSpPr>
        <p:spPr>
          <a:xfrm>
            <a:off x="197160" y="4867573"/>
            <a:ext cx="276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Global accuracy toward TCS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86B02716-95F9-894E-924E-6892CF40169E}"/>
              </a:ext>
            </a:extLst>
          </p:cNvPr>
          <p:cNvSpPr/>
          <p:nvPr/>
        </p:nvSpPr>
        <p:spPr>
          <a:xfrm>
            <a:off x="4529452" y="5569552"/>
            <a:ext cx="430306" cy="450054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solidFill>
              <a:schemeClr val="bg2">
                <a:lumMod val="5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A28C4C5-AD54-3B44-AE56-33A993CAA56B}"/>
              </a:ext>
            </a:extLst>
          </p:cNvPr>
          <p:cNvSpPr txBox="1"/>
          <p:nvPr/>
        </p:nvSpPr>
        <p:spPr>
          <a:xfrm>
            <a:off x="4205796" y="5665447"/>
            <a:ext cx="52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 dirty="0"/>
              <a:t>TCS</a:t>
            </a:r>
          </a:p>
        </p:txBody>
      </p: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F0567F34-76C7-F447-8709-A53B163B8D2B}"/>
              </a:ext>
            </a:extLst>
          </p:cNvPr>
          <p:cNvSpPr/>
          <p:nvPr/>
        </p:nvSpPr>
        <p:spPr>
          <a:xfrm>
            <a:off x="5818656" y="5293081"/>
            <a:ext cx="3486709" cy="1029957"/>
          </a:xfrm>
          <a:prstGeom prst="roundRect">
            <a:avLst/>
          </a:prstGeom>
          <a:solidFill>
            <a:schemeClr val="accent5">
              <a:lumMod val="60000"/>
              <a:lumOff val="40000"/>
              <a:alpha val="34000"/>
            </a:schemeClr>
          </a:solidFill>
          <a:ln>
            <a:solidFill>
              <a:srgbClr val="FF0000">
                <a:alpha val="5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9B7B9A6A-F937-6144-B583-FAA72174AB36}"/>
              </a:ext>
            </a:extLst>
          </p:cNvPr>
          <p:cNvSpPr/>
          <p:nvPr/>
        </p:nvSpPr>
        <p:spPr>
          <a:xfrm>
            <a:off x="83509" y="5332116"/>
            <a:ext cx="261627" cy="260696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solidFill>
              <a:schemeClr val="bg2">
                <a:lumMod val="5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2AC00E6-EAC9-C54C-890C-1D52C5A55D49}"/>
              </a:ext>
            </a:extLst>
          </p:cNvPr>
          <p:cNvSpPr txBox="1"/>
          <p:nvPr/>
        </p:nvSpPr>
        <p:spPr>
          <a:xfrm>
            <a:off x="500990" y="5281454"/>
            <a:ext cx="2489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&lt;  ± 100 microns at 3 sigma </a:t>
            </a: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052334E-CE7D-0D40-A8E0-E5F96B039A55}"/>
              </a:ext>
            </a:extLst>
          </p:cNvPr>
          <p:cNvSpPr/>
          <p:nvPr/>
        </p:nvSpPr>
        <p:spPr>
          <a:xfrm>
            <a:off x="73852" y="5686176"/>
            <a:ext cx="261627" cy="260696"/>
          </a:xfrm>
          <a:prstGeom prst="ellipse">
            <a:avLst/>
          </a:prstGeom>
          <a:solidFill>
            <a:schemeClr val="accent6">
              <a:alpha val="34000"/>
            </a:schemeClr>
          </a:solidFill>
          <a:ln>
            <a:solidFill>
              <a:schemeClr val="accent1">
                <a:lumMod val="5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5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8BF595C-06B1-F340-9942-96ECD11ACBEC}"/>
              </a:ext>
            </a:extLst>
          </p:cNvPr>
          <p:cNvSpPr txBox="1"/>
          <p:nvPr/>
        </p:nvSpPr>
        <p:spPr>
          <a:xfrm>
            <a:off x="477845" y="5660259"/>
            <a:ext cx="2489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&lt;  ± 200 microns at 3 sigma </a:t>
            </a: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E731C79C-6C7B-D143-9725-D6DD98852FE3}"/>
              </a:ext>
            </a:extLst>
          </p:cNvPr>
          <p:cNvSpPr/>
          <p:nvPr/>
        </p:nvSpPr>
        <p:spPr>
          <a:xfrm>
            <a:off x="83509" y="6091128"/>
            <a:ext cx="261627" cy="260696"/>
          </a:xfrm>
          <a:prstGeom prst="ellipse">
            <a:avLst/>
          </a:prstGeom>
          <a:solidFill>
            <a:schemeClr val="accent5">
              <a:lumMod val="60000"/>
              <a:lumOff val="40000"/>
              <a:alpha val="34000"/>
            </a:schemeClr>
          </a:solidFill>
          <a:ln>
            <a:solidFill>
              <a:srgbClr val="FF0000">
                <a:alpha val="5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50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E54F1BA-B902-574F-A331-81258EB6DB7D}"/>
              </a:ext>
            </a:extLst>
          </p:cNvPr>
          <p:cNvSpPr txBox="1"/>
          <p:nvPr/>
        </p:nvSpPr>
        <p:spPr>
          <a:xfrm>
            <a:off x="477845" y="6039064"/>
            <a:ext cx="2489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&lt;  ± 300 microns at 3 sigma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088C29-5B7E-6A4F-B4CD-8705C4C7538C}"/>
              </a:ext>
            </a:extLst>
          </p:cNvPr>
          <p:cNvSpPr txBox="1"/>
          <p:nvPr/>
        </p:nvSpPr>
        <p:spPr>
          <a:xfrm>
            <a:off x="91636" y="877432"/>
            <a:ext cx="236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Local Positioning at ESS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64909A-4832-B142-AC77-387AC892BDF4}"/>
              </a:ext>
            </a:extLst>
          </p:cNvPr>
          <p:cNvSpPr txBox="1"/>
          <p:nvPr/>
        </p:nvSpPr>
        <p:spPr>
          <a:xfrm>
            <a:off x="197160" y="3780009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Global Positioning at ESS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5C8474F-7A32-1148-B86C-E24555655F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3665" y="1186537"/>
            <a:ext cx="4147711" cy="20692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F67FE6-B291-D945-89AB-AE411CED094A}"/>
              </a:ext>
            </a:extLst>
          </p:cNvPr>
          <p:cNvSpPr txBox="1"/>
          <p:nvPr/>
        </p:nvSpPr>
        <p:spPr>
          <a:xfrm>
            <a:off x="7242211" y="1053595"/>
            <a:ext cx="2966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Estimated Local Accuracy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E2807-374A-E543-99BD-FCE2897BA6C4}"/>
              </a:ext>
            </a:extLst>
          </p:cNvPr>
          <p:cNvSpPr txBox="1"/>
          <p:nvPr/>
        </p:nvSpPr>
        <p:spPr>
          <a:xfrm>
            <a:off x="7244616" y="1390791"/>
            <a:ext cx="3474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Inside all technical buildings</a:t>
            </a:r>
          </a:p>
          <a:p>
            <a:r>
              <a:rPr lang="en-GB" dirty="0"/>
              <a:t>within a spherical volume R=10m </a:t>
            </a:r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6BB23-2169-8A42-95A1-7BCD42D6F27B}"/>
              </a:ext>
            </a:extLst>
          </p:cNvPr>
          <p:cNvSpPr txBox="1"/>
          <p:nvPr/>
        </p:nvSpPr>
        <p:spPr>
          <a:xfrm>
            <a:off x="7412444" y="2282602"/>
            <a:ext cx="3117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Less than </a:t>
            </a:r>
            <a:r>
              <a:rPr lang="en-GB" sz="1600" u="sng" dirty="0">
                <a:solidFill>
                  <a:schemeClr val="accent6"/>
                </a:solidFill>
              </a:rPr>
              <a:t>± 100 microns </a:t>
            </a:r>
            <a:r>
              <a:rPr lang="en-GB" sz="1600" dirty="0"/>
              <a:t>at 3 sigma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7B24F3E-6119-F946-92F0-6E473308C49A}"/>
              </a:ext>
            </a:extLst>
          </p:cNvPr>
          <p:cNvSpPr/>
          <p:nvPr/>
        </p:nvSpPr>
        <p:spPr>
          <a:xfrm>
            <a:off x="3528434" y="5209841"/>
            <a:ext cx="2258171" cy="1474061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>
            <a:solidFill>
              <a:schemeClr val="accent1">
                <a:lumMod val="50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A0AC816-A5BB-6149-9DD0-09A761E0BC37}"/>
              </a:ext>
            </a:extLst>
          </p:cNvPr>
          <p:cNvSpPr/>
          <p:nvPr/>
        </p:nvSpPr>
        <p:spPr>
          <a:xfrm rot="3668694">
            <a:off x="3102560" y="3710192"/>
            <a:ext cx="1513659" cy="1752616"/>
          </a:xfrm>
          <a:prstGeom prst="roundRect">
            <a:avLst/>
          </a:prstGeom>
          <a:solidFill>
            <a:schemeClr val="accent5">
              <a:lumMod val="60000"/>
              <a:lumOff val="40000"/>
              <a:alpha val="34000"/>
            </a:schemeClr>
          </a:solidFill>
          <a:ln>
            <a:solidFill>
              <a:srgbClr val="FF0000">
                <a:alpha val="5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7F4DDF-8EC3-204F-B9FC-E966DFF43E59}"/>
              </a:ext>
            </a:extLst>
          </p:cNvPr>
          <p:cNvSpPr/>
          <p:nvPr/>
        </p:nvSpPr>
        <p:spPr>
          <a:xfrm>
            <a:off x="75365" y="6496080"/>
            <a:ext cx="261627" cy="260696"/>
          </a:xfrm>
          <a:prstGeom prst="ellipse">
            <a:avLst/>
          </a:prstGeom>
          <a:solidFill>
            <a:srgbClr val="FFFF00">
              <a:alpha val="34000"/>
            </a:srgbClr>
          </a:solidFill>
          <a:ln>
            <a:solidFill>
              <a:schemeClr val="accent4">
                <a:lumMod val="75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A53459-FD8A-8346-B506-6C08F50BA3C3}"/>
              </a:ext>
            </a:extLst>
          </p:cNvPr>
          <p:cNvSpPr txBox="1"/>
          <p:nvPr/>
        </p:nvSpPr>
        <p:spPr>
          <a:xfrm>
            <a:off x="471433" y="6463952"/>
            <a:ext cx="2489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&lt;  ± 500 microns at 3 sigma 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DD60C13-7B95-C448-BBC4-97997963301E}"/>
              </a:ext>
            </a:extLst>
          </p:cNvPr>
          <p:cNvSpPr/>
          <p:nvPr/>
        </p:nvSpPr>
        <p:spPr>
          <a:xfrm>
            <a:off x="8663177" y="5301545"/>
            <a:ext cx="3486709" cy="1029957"/>
          </a:xfrm>
          <a:prstGeom prst="roundRect">
            <a:avLst/>
          </a:prstGeom>
          <a:solidFill>
            <a:srgbClr val="FFFF00">
              <a:alpha val="34000"/>
            </a:srgbClr>
          </a:solidFill>
          <a:ln>
            <a:solidFill>
              <a:schemeClr val="accent4">
                <a:lumMod val="75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330896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 animBg="1"/>
      <p:bldP spid="159" grpId="0"/>
      <p:bldP spid="161" grpId="0" animBg="1"/>
      <p:bldP spid="162" grpId="0" animBg="1"/>
      <p:bldP spid="163" grpId="0"/>
      <p:bldP spid="164" grpId="0" animBg="1"/>
      <p:bldP spid="165" grpId="0"/>
      <p:bldP spid="166" grpId="0" animBg="1"/>
      <p:bldP spid="167" grpId="0"/>
      <p:bldP spid="23" grpId="0"/>
      <p:bldP spid="5" grpId="0"/>
      <p:bldP spid="6" grpId="0"/>
      <p:bldP spid="27" grpId="0"/>
      <p:bldP spid="28" grpId="0" animBg="1"/>
      <p:bldP spid="29" grpId="0" animBg="1"/>
      <p:bldP spid="30" grpId="0" animBg="1"/>
      <p:bldP spid="31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 startAt="2"/>
            </a:pPr>
            <a:r>
              <a:rPr lang="en-GB" sz="2000" dirty="0"/>
              <a:t>Geodetical Network and [TCS</a:t>
            </a:r>
            <a:r>
              <a:rPr lang="en-GB" sz="2000" baseline="-25000" dirty="0"/>
              <a:t>SAM</a:t>
            </a:r>
            <a:r>
              <a:rPr lang="en-GB" sz="2000" dirty="0"/>
              <a:t>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Picture 151">
            <a:extLst>
              <a:ext uri="{FF2B5EF4-FFF2-40B4-BE49-F238E27FC236}">
                <a16:creationId xmlns:a16="http://schemas.microsoft.com/office/drawing/2014/main" id="{30BF2F1C-7819-5B46-9CD2-6D1FD57DD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849" y="866104"/>
            <a:ext cx="4849857" cy="59918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A0E2EB-3AAB-DC4B-B1FE-9D9197945185}"/>
              </a:ext>
            </a:extLst>
          </p:cNvPr>
          <p:cNvSpPr/>
          <p:nvPr/>
        </p:nvSpPr>
        <p:spPr>
          <a:xfrm>
            <a:off x="1030742" y="1011693"/>
            <a:ext cx="4149600" cy="138499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[TCS</a:t>
            </a:r>
            <a:r>
              <a:rPr lang="en-GB" sz="2400" b="1" baseline="-25000" dirty="0">
                <a:solidFill>
                  <a:srgbClr val="FF0000"/>
                </a:solidFill>
              </a:rPr>
              <a:t>SAM</a:t>
            </a:r>
            <a:r>
              <a:rPr lang="en-GB" sz="2400" b="1" dirty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GB" sz="2000" dirty="0"/>
              <a:t>Express our capability to define the Global Reference (TCS) using a local geodetic network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1FC034F-028F-7640-B530-8F6BE5E24909}"/>
              </a:ext>
            </a:extLst>
          </p:cNvPr>
          <p:cNvSpPr txBox="1"/>
          <p:nvPr/>
        </p:nvSpPr>
        <p:spPr>
          <a:xfrm>
            <a:off x="3047520" y="3794580"/>
            <a:ext cx="8221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TCS</a:t>
            </a:r>
            <a:r>
              <a:rPr lang="en-GB" b="1" baseline="-25000" dirty="0">
                <a:solidFill>
                  <a:srgbClr val="FF0000"/>
                </a:solidFill>
              </a:rPr>
              <a:t>SAM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79519B5F-4B56-9B4A-A1E1-E44E1502F5C1}"/>
              </a:ext>
            </a:extLst>
          </p:cNvPr>
          <p:cNvCxnSpPr>
            <a:cxnSpLocks/>
          </p:cNvCxnSpPr>
          <p:nvPr/>
        </p:nvCxnSpPr>
        <p:spPr>
          <a:xfrm>
            <a:off x="2714832" y="3988810"/>
            <a:ext cx="1" cy="139514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97BD62E-D563-9D41-BD38-C1353FDE5CB6}"/>
                  </a:ext>
                </a:extLst>
              </p:cNvPr>
              <p:cNvSpPr txBox="1"/>
              <p:nvPr/>
            </p:nvSpPr>
            <p:spPr>
              <a:xfrm>
                <a:off x="2936802" y="3436168"/>
                <a:ext cx="1324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n x CF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1.5”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97BD62E-D563-9D41-BD38-C1353FDE5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02" y="3436168"/>
                <a:ext cx="1324402" cy="369332"/>
              </a:xfrm>
              <a:prstGeom prst="rect">
                <a:avLst/>
              </a:prstGeom>
              <a:blipFill>
                <a:blip r:embed="rId4"/>
                <a:stretch>
                  <a:fillRect l="-2830" t="-666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498A8EED-6829-7849-BB9C-8476882ECE0C}"/>
              </a:ext>
            </a:extLst>
          </p:cNvPr>
          <p:cNvSpPr/>
          <p:nvPr/>
        </p:nvSpPr>
        <p:spPr>
          <a:xfrm>
            <a:off x="760425" y="5775767"/>
            <a:ext cx="3895798" cy="601883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42AC1F-7D6B-FA48-991D-452E504452B0}"/>
              </a:ext>
            </a:extLst>
          </p:cNvPr>
          <p:cNvSpPr/>
          <p:nvPr/>
        </p:nvSpPr>
        <p:spPr>
          <a:xfrm>
            <a:off x="1956724" y="4610734"/>
            <a:ext cx="1080000" cy="1080000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+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62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00D4F332-B3A9-F344-BB23-E50EB3454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D70DDF-FF3E-864C-AB6B-DED36AA5D9E0}"/>
              </a:ext>
            </a:extLst>
          </p:cNvPr>
          <p:cNvSpPr txBox="1"/>
          <p:nvPr/>
        </p:nvSpPr>
        <p:spPr>
          <a:xfrm>
            <a:off x="639031" y="5222383"/>
            <a:ext cx="12715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Network reference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F8721D-582C-BF4B-BED1-C509DBA5B946}"/>
              </a:ext>
            </a:extLst>
          </p:cNvPr>
          <p:cNvCxnSpPr>
            <a:cxnSpLocks/>
            <a:stCxn id="10" idx="0"/>
          </p:cNvCxnSpPr>
          <p:nvPr/>
        </p:nvCxnSpPr>
        <p:spPr>
          <a:xfrm flipH="1">
            <a:off x="2322674" y="5775767"/>
            <a:ext cx="3856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4E45549C-EC8F-494E-AF5F-FB430694F5F1}"/>
              </a:ext>
            </a:extLst>
          </p:cNvPr>
          <p:cNvCxnSpPr>
            <a:cxnSpLocks/>
          </p:cNvCxnSpPr>
          <p:nvPr/>
        </p:nvCxnSpPr>
        <p:spPr>
          <a:xfrm flipH="1" flipV="1">
            <a:off x="2708324" y="5685957"/>
            <a:ext cx="1" cy="94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9C7745EB-6E7F-E942-B932-44B0E4FC6DD0}"/>
              </a:ext>
            </a:extLst>
          </p:cNvPr>
          <p:cNvCxnSpPr>
            <a:cxnSpLocks/>
          </p:cNvCxnSpPr>
          <p:nvPr/>
        </p:nvCxnSpPr>
        <p:spPr>
          <a:xfrm flipH="1" flipV="1">
            <a:off x="2332523" y="5685957"/>
            <a:ext cx="1" cy="94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E2A3F12-0444-C44A-8455-7E78B23E354C}"/>
              </a:ext>
            </a:extLst>
          </p:cNvPr>
          <p:cNvCxnSpPr>
            <a:cxnSpLocks/>
          </p:cNvCxnSpPr>
          <p:nvPr/>
        </p:nvCxnSpPr>
        <p:spPr>
          <a:xfrm flipH="1">
            <a:off x="2708324" y="5470562"/>
            <a:ext cx="281899" cy="2153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D1F30C70-FBC9-4746-8A17-CAD0B5C80709}"/>
              </a:ext>
            </a:extLst>
          </p:cNvPr>
          <p:cNvCxnSpPr>
            <a:cxnSpLocks/>
          </p:cNvCxnSpPr>
          <p:nvPr/>
        </p:nvCxnSpPr>
        <p:spPr>
          <a:xfrm>
            <a:off x="2009014" y="5483993"/>
            <a:ext cx="318685" cy="2042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E5F8312E-A83F-8842-9FAE-605D0601A9AA}"/>
              </a:ext>
            </a:extLst>
          </p:cNvPr>
          <p:cNvSpPr/>
          <p:nvPr/>
        </p:nvSpPr>
        <p:spPr>
          <a:xfrm>
            <a:off x="760425" y="5685955"/>
            <a:ext cx="1567173" cy="94589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4B6EFCC4-3371-6046-8069-12D2809CBABB}"/>
              </a:ext>
            </a:extLst>
          </p:cNvPr>
          <p:cNvSpPr/>
          <p:nvPr/>
        </p:nvSpPr>
        <p:spPr>
          <a:xfrm>
            <a:off x="2715715" y="5695897"/>
            <a:ext cx="1942974" cy="84874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rapezoid 28">
            <a:extLst>
              <a:ext uri="{FF2B5EF4-FFF2-40B4-BE49-F238E27FC236}">
                <a16:creationId xmlns:a16="http://schemas.microsoft.com/office/drawing/2014/main" id="{57903FEC-1132-EC4C-9C3D-C42739919EBA}"/>
              </a:ext>
            </a:extLst>
          </p:cNvPr>
          <p:cNvSpPr/>
          <p:nvPr/>
        </p:nvSpPr>
        <p:spPr>
          <a:xfrm>
            <a:off x="2696750" y="5510057"/>
            <a:ext cx="951877" cy="189655"/>
          </a:xfrm>
          <a:prstGeom prst="trapezoid">
            <a:avLst>
              <a:gd name="adj" fmla="val 136925"/>
            </a:avLst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A270665-45F8-E547-B46B-C90C06322868}"/>
              </a:ext>
            </a:extLst>
          </p:cNvPr>
          <p:cNvSpPr/>
          <p:nvPr/>
        </p:nvSpPr>
        <p:spPr>
          <a:xfrm>
            <a:off x="3302454" y="5510056"/>
            <a:ext cx="1351073" cy="186944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0" name="Trapezoid 169">
            <a:extLst>
              <a:ext uri="{FF2B5EF4-FFF2-40B4-BE49-F238E27FC236}">
                <a16:creationId xmlns:a16="http://schemas.microsoft.com/office/drawing/2014/main" id="{22EEDC4E-D91F-5345-B9E3-EBA2786F3A06}"/>
              </a:ext>
            </a:extLst>
          </p:cNvPr>
          <p:cNvSpPr/>
          <p:nvPr/>
        </p:nvSpPr>
        <p:spPr>
          <a:xfrm>
            <a:off x="1363039" y="5503903"/>
            <a:ext cx="951877" cy="189655"/>
          </a:xfrm>
          <a:prstGeom prst="trapezoid">
            <a:avLst>
              <a:gd name="adj" fmla="val 151992"/>
            </a:avLst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66250F77-B625-0443-856A-4CD594F8C32C}"/>
              </a:ext>
            </a:extLst>
          </p:cNvPr>
          <p:cNvSpPr/>
          <p:nvPr/>
        </p:nvSpPr>
        <p:spPr>
          <a:xfrm>
            <a:off x="755502" y="5508462"/>
            <a:ext cx="1154722" cy="186944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483822-E814-1942-9612-8563391C73E3}"/>
              </a:ext>
            </a:extLst>
          </p:cNvPr>
          <p:cNvSpPr txBox="1"/>
          <p:nvPr/>
        </p:nvSpPr>
        <p:spPr>
          <a:xfrm>
            <a:off x="2945300" y="6511576"/>
            <a:ext cx="1836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CF: Contacting Feature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882713-534D-E544-B515-DE46C372360A}"/>
              </a:ext>
            </a:extLst>
          </p:cNvPr>
          <p:cNvSpPr txBox="1"/>
          <p:nvPr/>
        </p:nvSpPr>
        <p:spPr>
          <a:xfrm>
            <a:off x="699479" y="2580017"/>
            <a:ext cx="509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Very dependent on the quality of geodetic network !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800EC7-37A8-D14D-BFA8-B65844DB4BAA}"/>
              </a:ext>
            </a:extLst>
          </p:cNvPr>
          <p:cNvGrpSpPr/>
          <p:nvPr/>
        </p:nvGrpSpPr>
        <p:grpSpPr>
          <a:xfrm rot="8569296">
            <a:off x="2696226" y="5352863"/>
            <a:ext cx="178192" cy="228892"/>
            <a:chOff x="9183757" y="3528391"/>
            <a:chExt cx="248478" cy="340721"/>
          </a:xfrm>
        </p:grpSpPr>
        <p:sp>
          <p:nvSpPr>
            <p:cNvPr id="37" name="Triangle 36">
              <a:extLst>
                <a:ext uri="{FF2B5EF4-FFF2-40B4-BE49-F238E27FC236}">
                  <a16:creationId xmlns:a16="http://schemas.microsoft.com/office/drawing/2014/main" id="{8C1BEE89-0CAF-F343-AB8B-9FD47325CBE5}"/>
                </a:ext>
              </a:extLst>
            </p:cNvPr>
            <p:cNvSpPr/>
            <p:nvPr/>
          </p:nvSpPr>
          <p:spPr>
            <a:xfrm rot="10800000">
              <a:off x="9183757" y="3528391"/>
              <a:ext cx="248478" cy="20872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19A5F15-4F87-0442-9046-510E9B22EAAA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>
              <a:off x="9307996" y="3737113"/>
              <a:ext cx="0" cy="1319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B840F5F-BAE7-5B49-A514-7C96D621D71A}"/>
              </a:ext>
            </a:extLst>
          </p:cNvPr>
          <p:cNvCxnSpPr>
            <a:cxnSpLocks/>
          </p:cNvCxnSpPr>
          <p:nvPr/>
        </p:nvCxnSpPr>
        <p:spPr>
          <a:xfrm flipH="1">
            <a:off x="2714832" y="3985474"/>
            <a:ext cx="332688" cy="333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51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5BE095-50D3-8F41-AE6D-E7BA87F3A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899" y="101254"/>
            <a:ext cx="679639" cy="6796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Examples 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F5344D4-6FF4-9640-92FD-17108A17348A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86DE3101-CAB2-6A45-B779-B6B187913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0" y="879940"/>
            <a:ext cx="8202762" cy="59302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D43A9DF5-C7CB-2648-925B-6425CA57CCCB}"/>
              </a:ext>
            </a:extLst>
          </p:cNvPr>
          <p:cNvSpPr txBox="1"/>
          <p:nvPr/>
        </p:nvSpPr>
        <p:spPr>
          <a:xfrm>
            <a:off x="7711946" y="5314954"/>
            <a:ext cx="14471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Reference to skeleton CS number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26208CD-9EC2-1943-AC8E-CEF04CAA44BD}"/>
              </a:ext>
            </a:extLst>
          </p:cNvPr>
          <p:cNvSpPr txBox="1"/>
          <p:nvPr/>
        </p:nvSpPr>
        <p:spPr>
          <a:xfrm>
            <a:off x="7658100" y="6172332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accent6"/>
                </a:solidFill>
              </a:rPr>
              <a:t>CAD number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514E017-7A13-0049-B1B8-F84181C9FA38}"/>
              </a:ext>
            </a:extLst>
          </p:cNvPr>
          <p:cNvCxnSpPr/>
          <p:nvPr/>
        </p:nvCxnSpPr>
        <p:spPr>
          <a:xfrm>
            <a:off x="8838095" y="5868354"/>
            <a:ext cx="393404" cy="18526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E281B2D-41F6-C242-946B-B79FCD7CA9CA}"/>
              </a:ext>
            </a:extLst>
          </p:cNvPr>
          <p:cNvCxnSpPr>
            <a:cxnSpLocks/>
            <a:stCxn id="61" idx="3"/>
          </p:cNvCxnSpPr>
          <p:nvPr/>
        </p:nvCxnSpPr>
        <p:spPr>
          <a:xfrm flipV="1">
            <a:off x="8772508" y="6192450"/>
            <a:ext cx="458991" cy="13377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47F670F-014F-BE46-B1DA-62A9B731A005}"/>
              </a:ext>
            </a:extLst>
          </p:cNvPr>
          <p:cNvSpPr txBox="1"/>
          <p:nvPr/>
        </p:nvSpPr>
        <p:spPr>
          <a:xfrm>
            <a:off x="8249327" y="3740172"/>
            <a:ext cx="1759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illustration  and association CS to DS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15D231A-5326-9648-AD40-F13DA4761BB9}"/>
              </a:ext>
            </a:extLst>
          </p:cNvPr>
          <p:cNvCxnSpPr>
            <a:cxnSpLocks/>
          </p:cNvCxnSpPr>
          <p:nvPr/>
        </p:nvCxnSpPr>
        <p:spPr>
          <a:xfrm>
            <a:off x="9159064" y="4293572"/>
            <a:ext cx="808689" cy="20731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D90018F-83AC-E74E-8087-CA4A152F6FA6}"/>
              </a:ext>
            </a:extLst>
          </p:cNvPr>
          <p:cNvSpPr txBox="1"/>
          <p:nvPr/>
        </p:nvSpPr>
        <p:spPr>
          <a:xfrm>
            <a:off x="6817378" y="3138142"/>
            <a:ext cx="1397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Geometrical Specifications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66BF7D3-63A3-274E-8275-D49051982BF2}"/>
              </a:ext>
            </a:extLst>
          </p:cNvPr>
          <p:cNvCxnSpPr>
            <a:cxnSpLocks/>
          </p:cNvCxnSpPr>
          <p:nvPr/>
        </p:nvCxnSpPr>
        <p:spPr>
          <a:xfrm flipH="1" flipV="1">
            <a:off x="6341946" y="1707720"/>
            <a:ext cx="1174396" cy="130996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74473B8-88D3-D04C-921D-1C5E46F50B15}"/>
              </a:ext>
            </a:extLst>
          </p:cNvPr>
          <p:cNvCxnSpPr>
            <a:cxnSpLocks/>
          </p:cNvCxnSpPr>
          <p:nvPr/>
        </p:nvCxnSpPr>
        <p:spPr>
          <a:xfrm flipH="1">
            <a:off x="7313491" y="3728509"/>
            <a:ext cx="272174" cy="195577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3ED8B61-8407-E449-B435-5EA51AC9EAC7}"/>
              </a:ext>
            </a:extLst>
          </p:cNvPr>
          <p:cNvCxnSpPr>
            <a:cxnSpLocks/>
            <a:stCxn id="64" idx="0"/>
          </p:cNvCxnSpPr>
          <p:nvPr/>
        </p:nvCxnSpPr>
        <p:spPr>
          <a:xfrm flipV="1">
            <a:off x="9128835" y="2356344"/>
            <a:ext cx="548565" cy="138382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8B461D4-C1D1-634C-B010-1BCC70F29F7D}"/>
              </a:ext>
            </a:extLst>
          </p:cNvPr>
          <p:cNvSpPr txBox="1"/>
          <p:nvPr/>
        </p:nvSpPr>
        <p:spPr>
          <a:xfrm>
            <a:off x="876235" y="1498569"/>
            <a:ext cx="17858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Expression </a:t>
            </a:r>
          </a:p>
          <a:p>
            <a:pPr algn="ctr"/>
            <a:r>
              <a:rPr lang="en-GB" dirty="0"/>
              <a:t>of a </a:t>
            </a:r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Local Positioning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7B3AB82-0491-5840-AE1F-2F45E08DE714}"/>
              </a:ext>
            </a:extLst>
          </p:cNvPr>
          <p:cNvSpPr txBox="1"/>
          <p:nvPr/>
        </p:nvSpPr>
        <p:spPr>
          <a:xfrm>
            <a:off x="529747" y="968640"/>
            <a:ext cx="264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/>
              <a:t>Installation drawing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3CE565-6715-3E4C-92C1-5ED5374E7765}"/>
              </a:ext>
            </a:extLst>
          </p:cNvPr>
          <p:cNvSpPr txBox="1"/>
          <p:nvPr/>
        </p:nvSpPr>
        <p:spPr>
          <a:xfrm>
            <a:off x="3603812" y="3868167"/>
            <a:ext cx="26382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Explicit representation of the nominal position of the situation features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C608D5-191A-6B49-B90F-FC84D53173B3}"/>
              </a:ext>
            </a:extLst>
          </p:cNvPr>
          <p:cNvCxnSpPr>
            <a:cxnSpLocks/>
          </p:cNvCxnSpPr>
          <p:nvPr/>
        </p:nvCxnSpPr>
        <p:spPr>
          <a:xfrm>
            <a:off x="5620111" y="4397228"/>
            <a:ext cx="559018" cy="20960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011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5BE095-50D3-8F41-AE6D-E7BA87F3A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899" y="101254"/>
            <a:ext cx="679639" cy="6796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/>
              <a:t>Geodetical applications with installation drawings</a:t>
            </a:r>
          </a:p>
          <a:p>
            <a:pPr marL="1371600" lvl="2" indent="-457200">
              <a:buFont typeface="+mj-lt"/>
              <a:buAutoNum type="arabicPeriod" startAt="3"/>
            </a:pPr>
            <a:r>
              <a:rPr lang="en-GB" sz="2000" dirty="0"/>
              <a:t>Examples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F5344D4-6FF4-9640-92FD-17108A17348A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A2C76B-FE04-F944-A013-3104A26BD123}"/>
              </a:ext>
            </a:extLst>
          </p:cNvPr>
          <p:cNvSpPr txBox="1"/>
          <p:nvPr/>
        </p:nvSpPr>
        <p:spPr>
          <a:xfrm>
            <a:off x="529747" y="968640"/>
            <a:ext cx="2642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/>
              <a:t>Installation drawing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E5A8BD-EBC6-9D4A-B965-9335AB2C0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556" y="866104"/>
            <a:ext cx="8404583" cy="59918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ED2CA9-11BF-0049-AA63-7C1918677EE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47" y="3337694"/>
            <a:ext cx="2408932" cy="22738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8739F1-6AC4-C145-B9CA-6BECA143EFBB}"/>
              </a:ext>
            </a:extLst>
          </p:cNvPr>
          <p:cNvSpPr txBox="1"/>
          <p:nvPr/>
        </p:nvSpPr>
        <p:spPr>
          <a:xfrm>
            <a:off x="529747" y="1599169"/>
            <a:ext cx="3051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Same local positioning requirements over multiple similar systems using skeleton CS 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FE6F8B-5D9D-684F-AC6A-638BB0B9F0FF}"/>
              </a:ext>
            </a:extLst>
          </p:cNvPr>
          <p:cNvSpPr txBox="1"/>
          <p:nvPr/>
        </p:nvSpPr>
        <p:spPr>
          <a:xfrm>
            <a:off x="877919" y="2430166"/>
            <a:ext cx="218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one unique drawing !</a:t>
            </a:r>
          </a:p>
        </p:txBody>
      </p:sp>
    </p:spTree>
    <p:extLst>
      <p:ext uri="{BB962C8B-B14F-4D97-AF65-F5344CB8AC3E}">
        <p14:creationId xmlns:p14="http://schemas.microsoft.com/office/powerpoint/2010/main" val="225995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0D2526-F597-6441-B1B6-7287C6979F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0" t="22903" r="12" b="8637"/>
          <a:stretch/>
        </p:blipFill>
        <p:spPr>
          <a:xfrm>
            <a:off x="0" y="0"/>
            <a:ext cx="12192000" cy="684039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Platshållare för bildnummer 4">
            <a:extLst>
              <a:ext uri="{FF2B5EF4-FFF2-40B4-BE49-F238E27FC236}">
                <a16:creationId xmlns:a16="http://schemas.microsoft.com/office/drawing/2014/main" id="{79B97C59-01F9-EB4B-9FE7-159E045C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3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256AF0F-33CF-E84F-A140-DB6CBCE5627E}"/>
              </a:ext>
            </a:extLst>
          </p:cNvPr>
          <p:cNvSpPr txBox="1">
            <a:spLocks/>
          </p:cNvSpPr>
          <p:nvPr/>
        </p:nvSpPr>
        <p:spPr>
          <a:xfrm>
            <a:off x="932660" y="299687"/>
            <a:ext cx="6693557" cy="70173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4400" b="1" dirty="0" err="1">
                <a:solidFill>
                  <a:srgbClr val="0070C0"/>
                </a:solidFill>
              </a:rPr>
              <a:t>European</a:t>
            </a:r>
            <a:r>
              <a:rPr lang="sv-SE" sz="4400" b="1" dirty="0">
                <a:solidFill>
                  <a:srgbClr val="0070C0"/>
                </a:solidFill>
              </a:rPr>
              <a:t> </a:t>
            </a:r>
            <a:r>
              <a:rPr lang="sv-SE" sz="4400" b="1" dirty="0" err="1">
                <a:solidFill>
                  <a:srgbClr val="0070C0"/>
                </a:solidFill>
              </a:rPr>
              <a:t>Spallation</a:t>
            </a:r>
            <a:r>
              <a:rPr lang="sv-SE" sz="4400" b="1" dirty="0">
                <a:solidFill>
                  <a:srgbClr val="0070C0"/>
                </a:solidFill>
              </a:rPr>
              <a:t> Source</a:t>
            </a:r>
            <a:endParaRPr lang="sv-SE" sz="44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81174-8894-F94A-9F63-161053E16DA8}"/>
              </a:ext>
            </a:extLst>
          </p:cNvPr>
          <p:cNvSpPr txBox="1"/>
          <p:nvPr/>
        </p:nvSpPr>
        <p:spPr>
          <a:xfrm>
            <a:off x="1391478" y="1537843"/>
            <a:ext cx="60131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v-SE" sz="16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Build</a:t>
            </a:r>
            <a:r>
              <a:rPr lang="sv-S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and </a:t>
            </a:r>
            <a:r>
              <a:rPr lang="sv-SE" sz="16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operate</a:t>
            </a:r>
            <a:r>
              <a:rPr lang="sv-S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the </a:t>
            </a:r>
            <a:r>
              <a:rPr lang="sv-SE" sz="16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world’s</a:t>
            </a:r>
            <a:r>
              <a:rPr lang="sv-S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sv-SE" sz="16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most</a:t>
            </a:r>
            <a:r>
              <a:rPr lang="sv-S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sv-SE" sz="16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powerful</a:t>
            </a:r>
            <a:r>
              <a:rPr lang="sv-S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neutron source</a:t>
            </a:r>
            <a:endParaRPr lang="en-GB" sz="1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A77249-1C89-C244-8AC5-D2CB0C84D234}"/>
              </a:ext>
            </a:extLst>
          </p:cNvPr>
          <p:cNvSpPr txBox="1"/>
          <p:nvPr/>
        </p:nvSpPr>
        <p:spPr>
          <a:xfrm>
            <a:off x="1391478" y="1095920"/>
            <a:ext cx="60131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sv-SE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European Research </a:t>
            </a:r>
            <a:r>
              <a:rPr lang="sv-SE" sz="20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Infrastructure</a:t>
            </a:r>
            <a:r>
              <a:rPr lang="sv-SE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sv-SE" sz="20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Consortium</a:t>
            </a:r>
            <a:r>
              <a:rPr lang="sv-SE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(ERIC)</a:t>
            </a:r>
            <a:endParaRPr lang="en-GB" sz="2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5B72A9-F10C-C84B-93C9-1367C430874B}"/>
              </a:ext>
            </a:extLst>
          </p:cNvPr>
          <p:cNvSpPr txBox="1"/>
          <p:nvPr/>
        </p:nvSpPr>
        <p:spPr>
          <a:xfrm>
            <a:off x="355156" y="2200084"/>
            <a:ext cx="320918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Host countries: Sweden &amp; Denmark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+11 partner countries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85844F-44EE-5B42-8FAB-622C7B9BA073}"/>
              </a:ext>
            </a:extLst>
          </p:cNvPr>
          <p:cNvSpPr txBox="1"/>
          <p:nvPr/>
        </p:nvSpPr>
        <p:spPr>
          <a:xfrm>
            <a:off x="511589" y="2993415"/>
            <a:ext cx="279589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 – Kind Contribution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36126F-B237-BF40-BFB1-C3FE5C422080}"/>
              </a:ext>
            </a:extLst>
          </p:cNvPr>
          <p:cNvSpPr txBox="1"/>
          <p:nvPr/>
        </p:nvSpPr>
        <p:spPr>
          <a:xfrm>
            <a:off x="7128676" y="2289610"/>
            <a:ext cx="340852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15 instruments under construction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User Operation starting 2027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22 instruments complete after 2030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52C78A-B422-874E-9F2C-03E1627F0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874" y="3162692"/>
            <a:ext cx="6718125" cy="37092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C8E3AA-C85B-A546-9E70-F63883571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60" y="3983525"/>
            <a:ext cx="4385688" cy="267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7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5BE095-50D3-8F41-AE6D-E7BA87F3A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899" y="101254"/>
            <a:ext cx="679639" cy="6796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D5CCC27-685E-8E48-9E1B-70070B0AF4C2}"/>
              </a:ext>
            </a:extLst>
          </p:cNvPr>
          <p:cNvSpPr/>
          <p:nvPr/>
        </p:nvSpPr>
        <p:spPr>
          <a:xfrm>
            <a:off x="0" y="51595"/>
            <a:ext cx="8264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GB" sz="3600" dirty="0"/>
              <a:t>CONCLUSION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3DABF7-6062-364C-9EA5-3DC8B7D85F22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091546D-87A1-124C-B9E6-22DD2561A056}"/>
              </a:ext>
            </a:extLst>
          </p:cNvPr>
          <p:cNvSpPr txBox="1"/>
          <p:nvPr/>
        </p:nvSpPr>
        <p:spPr>
          <a:xfrm>
            <a:off x="266700" y="1054100"/>
            <a:ext cx="10035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Benefit of relying on international standard : </a:t>
            </a:r>
            <a:r>
              <a:rPr lang="en-GB" sz="2400" dirty="0">
                <a:solidFill>
                  <a:srgbClr val="FF0000"/>
                </a:solidFill>
              </a:rPr>
              <a:t>Technical Drawings </a:t>
            </a:r>
            <a:r>
              <a:rPr lang="en-GB" sz="2400" dirty="0"/>
              <a:t>and </a:t>
            </a:r>
            <a:r>
              <a:rPr lang="en-GB" sz="2400" dirty="0">
                <a:solidFill>
                  <a:srgbClr val="FF0000"/>
                </a:solidFill>
              </a:rPr>
              <a:t>ISO GPS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797D48-BC90-D544-89C4-938BA277AA11}"/>
              </a:ext>
            </a:extLst>
          </p:cNvPr>
          <p:cNvSpPr txBox="1"/>
          <p:nvPr/>
        </p:nvSpPr>
        <p:spPr>
          <a:xfrm>
            <a:off x="266700" y="2057400"/>
            <a:ext cx="7431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Introduction of </a:t>
            </a:r>
            <a:r>
              <a:rPr lang="en-GB" sz="2400" dirty="0">
                <a:solidFill>
                  <a:srgbClr val="FF0000"/>
                </a:solidFill>
              </a:rPr>
              <a:t>TOLIP</a:t>
            </a:r>
            <a:r>
              <a:rPr lang="en-GB" sz="2400" dirty="0"/>
              <a:t> as fully constrained datum 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CB4175-09FE-9548-A25D-ECBEAB407ED2}"/>
              </a:ext>
            </a:extLst>
          </p:cNvPr>
          <p:cNvSpPr txBox="1"/>
          <p:nvPr/>
        </p:nvSpPr>
        <p:spPr>
          <a:xfrm>
            <a:off x="266700" y="3060700"/>
            <a:ext cx="9703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Versality of the tool to address </a:t>
            </a:r>
            <a:r>
              <a:rPr lang="en-GB" sz="2400" dirty="0">
                <a:solidFill>
                  <a:srgbClr val="FF0000"/>
                </a:solidFill>
              </a:rPr>
              <a:t>different concepts </a:t>
            </a:r>
            <a:r>
              <a:rPr lang="en-GB" sz="2400" dirty="0"/>
              <a:t>and </a:t>
            </a:r>
            <a:r>
              <a:rPr lang="en-GB" sz="2400" dirty="0">
                <a:solidFill>
                  <a:srgbClr val="FF0000"/>
                </a:solidFill>
              </a:rPr>
              <a:t>remove ambiguities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73D405-F314-6340-903A-16ECDD2C77B5}"/>
              </a:ext>
            </a:extLst>
          </p:cNvPr>
          <p:cNvSpPr txBox="1"/>
          <p:nvPr/>
        </p:nvSpPr>
        <p:spPr>
          <a:xfrm>
            <a:off x="266699" y="4064000"/>
            <a:ext cx="7892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Traceability of requirements from </a:t>
            </a:r>
            <a:r>
              <a:rPr lang="en-GB" sz="2400" dirty="0">
                <a:solidFill>
                  <a:srgbClr val="FF0000"/>
                </a:solidFill>
              </a:rPr>
              <a:t>Engineering to Alignment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4BBB03-7FA6-BA4E-B4D0-2D16AD111D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6133"/>
          <a:stretch/>
        </p:blipFill>
        <p:spPr>
          <a:xfrm>
            <a:off x="-891245" y="4828527"/>
            <a:ext cx="13083245" cy="8885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D71460B-8C3C-FB4B-881E-CD87C8AD46CE}"/>
              </a:ext>
            </a:extLst>
          </p:cNvPr>
          <p:cNvSpPr txBox="1"/>
          <p:nvPr/>
        </p:nvSpPr>
        <p:spPr>
          <a:xfrm>
            <a:off x="1265703" y="5801571"/>
            <a:ext cx="813043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</a:rPr>
              <a:t>Functional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drawings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549068-96A7-E045-81D5-DFF57D7B0FA1}"/>
              </a:ext>
            </a:extLst>
          </p:cNvPr>
          <p:cNvSpPr txBox="1"/>
          <p:nvPr/>
        </p:nvSpPr>
        <p:spPr>
          <a:xfrm>
            <a:off x="4171423" y="5785784"/>
            <a:ext cx="1063112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 algn="ctr">
              <a:defRPr sz="1400"/>
            </a:lvl1pPr>
          </a:lstStyle>
          <a:p>
            <a:r>
              <a:rPr lang="en-GB" sz="1100" dirty="0">
                <a:solidFill>
                  <a:srgbClr val="FF0000"/>
                </a:solidFill>
              </a:rPr>
              <a:t>Manufacturing </a:t>
            </a:r>
          </a:p>
          <a:p>
            <a:r>
              <a:rPr lang="en-GB" sz="1100" dirty="0">
                <a:solidFill>
                  <a:srgbClr val="FF0000"/>
                </a:solidFill>
              </a:rPr>
              <a:t>drawings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F80C3D-A7E3-034B-998B-E5E0A27E8B5B}"/>
              </a:ext>
            </a:extLst>
          </p:cNvPr>
          <p:cNvSpPr txBox="1"/>
          <p:nvPr/>
        </p:nvSpPr>
        <p:spPr>
          <a:xfrm>
            <a:off x="5639297" y="5801570"/>
            <a:ext cx="877163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</a:rPr>
              <a:t>Verification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drawings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756E0E-97C4-0141-92C7-F172BCC4F02F}"/>
              </a:ext>
            </a:extLst>
          </p:cNvPr>
          <p:cNvSpPr txBox="1"/>
          <p:nvPr/>
        </p:nvSpPr>
        <p:spPr>
          <a:xfrm>
            <a:off x="6921222" y="5785784"/>
            <a:ext cx="851515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</a:rPr>
              <a:t>Installation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drawings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74310F-88C1-9145-AEB1-F0BE0834BADA}"/>
              </a:ext>
            </a:extLst>
          </p:cNvPr>
          <p:cNvSpPr txBox="1"/>
          <p:nvPr/>
        </p:nvSpPr>
        <p:spPr>
          <a:xfrm>
            <a:off x="8016535" y="5782997"/>
            <a:ext cx="877163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</a:rPr>
              <a:t>Verification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drawings</a:t>
            </a:r>
          </a:p>
        </p:txBody>
      </p:sp>
    </p:spTree>
    <p:extLst>
      <p:ext uri="{BB962C8B-B14F-4D97-AF65-F5344CB8AC3E}">
        <p14:creationId xmlns:p14="http://schemas.microsoft.com/office/powerpoint/2010/main" val="372358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1" grpId="0"/>
      <p:bldP spid="13" grpId="0" animBg="1"/>
      <p:bldP spid="14" grpId="0" animBg="1"/>
      <p:bldP spid="15" grpId="0" animBg="1"/>
      <p:bldP spid="16" grpId="0" animBg="1"/>
      <p:bldP spid="2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789527-D808-5444-B168-167552B3351E}"/>
              </a:ext>
            </a:extLst>
          </p:cNvPr>
          <p:cNvSpPr txBox="1"/>
          <p:nvPr/>
        </p:nvSpPr>
        <p:spPr>
          <a:xfrm>
            <a:off x="5142051" y="1698751"/>
            <a:ext cx="190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150ACC-3E4E-FF4F-8D27-9C7C2D8B4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528" y="5249142"/>
            <a:ext cx="793462" cy="734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49FFBE-277D-BF42-A59C-D779ADB8D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237" y="173736"/>
            <a:ext cx="5089525" cy="13323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DE4B83-24F9-EE40-B011-B3468C1A65BC}"/>
              </a:ext>
            </a:extLst>
          </p:cNvPr>
          <p:cNvSpPr txBox="1"/>
          <p:nvPr/>
        </p:nvSpPr>
        <p:spPr>
          <a:xfrm>
            <a:off x="2651784" y="4800251"/>
            <a:ext cx="309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Dr Bertrand Nicquevert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8E2197-5FEB-8546-BC4C-C512A4984360}"/>
              </a:ext>
            </a:extLst>
          </p:cNvPr>
          <p:cNvSpPr txBox="1"/>
          <p:nvPr/>
        </p:nvSpPr>
        <p:spPr>
          <a:xfrm>
            <a:off x="6690837" y="4800250"/>
            <a:ext cx="153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Fabien Rey</a:t>
            </a:r>
          </a:p>
        </p:txBody>
      </p:sp>
      <p:pic>
        <p:nvPicPr>
          <p:cNvPr id="14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33C656CD-0BEE-8A47-B55E-3C9ADEFAB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544" y="5253202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8FEE66-3093-8147-8477-BB663BA7DA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3555" y="2549481"/>
            <a:ext cx="2651215" cy="11819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CD3183-676F-E44B-8659-468273315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0980" y="2476205"/>
            <a:ext cx="2687279" cy="12552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486DF7-D2A1-AA4C-B3B6-C21A75A9F5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9604" y="2289555"/>
            <a:ext cx="3094256" cy="1441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22CB7AA-76FA-234B-868A-335A8236F2AC}"/>
                  </a:ext>
                </a:extLst>
              </p:cNvPr>
              <p:cNvSpPr txBox="1"/>
              <p:nvPr/>
            </p:nvSpPr>
            <p:spPr>
              <a:xfrm>
                <a:off x="2465354" y="3607963"/>
                <a:ext cx="9235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𝑃𝑇</m:t>
                      </m:r>
                    </m:oMath>
                  </m:oMathPara>
                </a14:m>
                <a:endParaRPr lang="en-GB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22CB7AA-76FA-234B-868A-335A8236F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354" y="3607963"/>
                <a:ext cx="923523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0C1BCA-8EA8-0B42-9AF1-75C2EE79CCA3}"/>
                  </a:ext>
                </a:extLst>
              </p:cNvPr>
              <p:cNvSpPr txBox="1"/>
              <p:nvPr/>
            </p:nvSpPr>
            <p:spPr>
              <a:xfrm>
                <a:off x="5767590" y="3607963"/>
                <a:ext cx="8685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𝑆𝐿</m:t>
                      </m:r>
                    </m:oMath>
                  </m:oMathPara>
                </a14:m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0C1BCA-8EA8-0B42-9AF1-75C2EE79C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590" y="3607963"/>
                <a:ext cx="868507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29AE64-A8F6-374E-8BF6-09DB5BBE4C09}"/>
                  </a:ext>
                </a:extLst>
              </p:cNvPr>
              <p:cNvSpPr txBox="1"/>
              <p:nvPr/>
            </p:nvSpPr>
            <p:spPr>
              <a:xfrm>
                <a:off x="9014811" y="3607963"/>
                <a:ext cx="9005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𝑃𝐿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29AE64-A8F6-374E-8BF6-09DB5BBE4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811" y="3607963"/>
                <a:ext cx="900568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7591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B8900A7C-6CD9-454B-84CD-AE371E1082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97" t="6136" r="27166" b="10229"/>
          <a:stretch/>
        </p:blipFill>
        <p:spPr>
          <a:xfrm>
            <a:off x="4416381" y="0"/>
            <a:ext cx="776578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42E2A4-85FE-154B-9179-9357260E8B66}"/>
              </a:ext>
            </a:extLst>
          </p:cNvPr>
          <p:cNvSpPr txBox="1"/>
          <p:nvPr/>
        </p:nvSpPr>
        <p:spPr>
          <a:xfrm>
            <a:off x="9310597" y="6205741"/>
            <a:ext cx="1085654" cy="338554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Ion Source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5B9CF9B-04F0-7449-A04B-9B6B17EF23C6}"/>
              </a:ext>
            </a:extLst>
          </p:cNvPr>
          <p:cNvCxnSpPr>
            <a:cxnSpLocks/>
            <a:stCxn id="29" idx="3"/>
          </p:cNvCxnSpPr>
          <p:nvPr/>
        </p:nvCxnSpPr>
        <p:spPr>
          <a:xfrm flipH="1" flipV="1">
            <a:off x="8521712" y="3458737"/>
            <a:ext cx="2193794" cy="2774976"/>
          </a:xfrm>
          <a:prstGeom prst="straightConnector1">
            <a:avLst/>
          </a:prstGeom>
          <a:ln w="762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43FCB1F-F762-444F-9A69-4FE5E23D38E4}"/>
              </a:ext>
            </a:extLst>
          </p:cNvPr>
          <p:cNvSpPr txBox="1"/>
          <p:nvPr/>
        </p:nvSpPr>
        <p:spPr>
          <a:xfrm rot="3087286">
            <a:off x="9404583" y="4865376"/>
            <a:ext cx="1343958" cy="338554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8000"/>
                </a:solidFill>
              </a:rPr>
              <a:t>Proton Beam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F3C25-056B-0A40-A4FD-918504380869}"/>
              </a:ext>
            </a:extLst>
          </p:cNvPr>
          <p:cNvSpPr txBox="1"/>
          <p:nvPr/>
        </p:nvSpPr>
        <p:spPr>
          <a:xfrm>
            <a:off x="7975646" y="2656979"/>
            <a:ext cx="732192" cy="338554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1E1C1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</a:rPr>
              <a:t>Target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26B57F2-1DF2-A445-A050-4FDB212B6E80}"/>
              </a:ext>
            </a:extLst>
          </p:cNvPr>
          <p:cNvCxnSpPr>
            <a:cxnSpLocks/>
            <a:stCxn id="28" idx="5"/>
            <a:endCxn id="15" idx="2"/>
          </p:cNvCxnSpPr>
          <p:nvPr/>
        </p:nvCxnSpPr>
        <p:spPr>
          <a:xfrm flipH="1" flipV="1">
            <a:off x="7836965" y="3228108"/>
            <a:ext cx="699002" cy="147192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430688B-F176-3847-B236-74AC1C51290F}"/>
              </a:ext>
            </a:extLst>
          </p:cNvPr>
          <p:cNvCxnSpPr>
            <a:cxnSpLocks/>
            <a:stCxn id="28" idx="6"/>
            <a:endCxn id="20" idx="2"/>
          </p:cNvCxnSpPr>
          <p:nvPr/>
        </p:nvCxnSpPr>
        <p:spPr>
          <a:xfrm>
            <a:off x="8563727" y="3309809"/>
            <a:ext cx="293342" cy="74464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369EEC-4565-1846-A377-44AF414D76AD}"/>
              </a:ext>
            </a:extLst>
          </p:cNvPr>
          <p:cNvCxnSpPr>
            <a:cxnSpLocks/>
            <a:stCxn id="28" idx="6"/>
            <a:endCxn id="17" idx="5"/>
          </p:cNvCxnSpPr>
          <p:nvPr/>
        </p:nvCxnSpPr>
        <p:spPr>
          <a:xfrm flipH="1">
            <a:off x="8004940" y="3309809"/>
            <a:ext cx="558787" cy="123687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D77276-BFD1-0946-B6B0-C38C3D8DE984}"/>
              </a:ext>
            </a:extLst>
          </p:cNvPr>
          <p:cNvCxnSpPr>
            <a:cxnSpLocks/>
            <a:stCxn id="28" idx="3"/>
            <a:endCxn id="18" idx="4"/>
          </p:cNvCxnSpPr>
          <p:nvPr/>
        </p:nvCxnSpPr>
        <p:spPr>
          <a:xfrm flipH="1">
            <a:off x="8133624" y="3375300"/>
            <a:ext cx="268305" cy="222528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1DEE42-2C23-4A40-885F-B70A30365BBB}"/>
              </a:ext>
            </a:extLst>
          </p:cNvPr>
          <p:cNvCxnSpPr>
            <a:cxnSpLocks/>
            <a:stCxn id="28" idx="6"/>
            <a:endCxn id="23" idx="3"/>
          </p:cNvCxnSpPr>
          <p:nvPr/>
        </p:nvCxnSpPr>
        <p:spPr>
          <a:xfrm flipV="1">
            <a:off x="8563727" y="3173157"/>
            <a:ext cx="537690" cy="136652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5FF03E2-E179-1843-A50C-83186CA76BA6}"/>
              </a:ext>
            </a:extLst>
          </p:cNvPr>
          <p:cNvCxnSpPr>
            <a:cxnSpLocks/>
            <a:stCxn id="28" idx="6"/>
            <a:endCxn id="16" idx="3"/>
          </p:cNvCxnSpPr>
          <p:nvPr/>
        </p:nvCxnSpPr>
        <p:spPr>
          <a:xfrm flipV="1">
            <a:off x="8563727" y="3119452"/>
            <a:ext cx="328338" cy="190357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9A0E4DB-1903-F440-A87F-0DC13EB2E281}"/>
              </a:ext>
            </a:extLst>
          </p:cNvPr>
          <p:cNvCxnSpPr>
            <a:cxnSpLocks/>
            <a:stCxn id="28" idx="5"/>
            <a:endCxn id="19" idx="2"/>
          </p:cNvCxnSpPr>
          <p:nvPr/>
        </p:nvCxnSpPr>
        <p:spPr>
          <a:xfrm flipH="1" flipV="1">
            <a:off x="8058378" y="3169852"/>
            <a:ext cx="477589" cy="205448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F9979E3C-D405-6846-9629-FC313D31E9F7}"/>
              </a:ext>
            </a:extLst>
          </p:cNvPr>
          <p:cNvSpPr/>
          <p:nvPr/>
        </p:nvSpPr>
        <p:spPr>
          <a:xfrm>
            <a:off x="7836965" y="3160375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A163D81-DD6D-5740-8662-E0B06128DAAB}"/>
              </a:ext>
            </a:extLst>
          </p:cNvPr>
          <p:cNvSpPr/>
          <p:nvPr/>
        </p:nvSpPr>
        <p:spPr>
          <a:xfrm>
            <a:off x="8870986" y="3003825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B9BB37E-AA9E-6246-AA47-CF594C789C06}"/>
              </a:ext>
            </a:extLst>
          </p:cNvPr>
          <p:cNvSpPr/>
          <p:nvPr/>
        </p:nvSpPr>
        <p:spPr>
          <a:xfrm>
            <a:off x="7882085" y="3317869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89665BC-92B5-5A43-9F0F-59D832C24AFB}"/>
              </a:ext>
            </a:extLst>
          </p:cNvPr>
          <p:cNvSpPr/>
          <p:nvPr/>
        </p:nvSpPr>
        <p:spPr>
          <a:xfrm>
            <a:off x="8061657" y="3462363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55A3B5F-B42F-994A-A577-9D5054E7CB48}"/>
              </a:ext>
            </a:extLst>
          </p:cNvPr>
          <p:cNvSpPr/>
          <p:nvPr/>
        </p:nvSpPr>
        <p:spPr>
          <a:xfrm>
            <a:off x="8058378" y="3095386"/>
            <a:ext cx="143934" cy="148931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D11146-FA73-7A49-B7AD-07404D6F02AC}"/>
              </a:ext>
            </a:extLst>
          </p:cNvPr>
          <p:cNvSpPr/>
          <p:nvPr/>
        </p:nvSpPr>
        <p:spPr>
          <a:xfrm>
            <a:off x="8857069" y="3316540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364D1F6-796C-804A-817C-BDDF7BB82979}"/>
              </a:ext>
            </a:extLst>
          </p:cNvPr>
          <p:cNvSpPr/>
          <p:nvPr/>
        </p:nvSpPr>
        <p:spPr>
          <a:xfrm>
            <a:off x="9437345" y="3136584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3F5D08-1A51-074F-9921-7D3BA326133F}"/>
              </a:ext>
            </a:extLst>
          </p:cNvPr>
          <p:cNvCxnSpPr>
            <a:cxnSpLocks/>
            <a:stCxn id="28" idx="6"/>
            <a:endCxn id="24" idx="2"/>
          </p:cNvCxnSpPr>
          <p:nvPr/>
        </p:nvCxnSpPr>
        <p:spPr>
          <a:xfrm>
            <a:off x="8563727" y="3309809"/>
            <a:ext cx="131544" cy="100679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E85495E-5F05-AF4A-A470-FA2F1315B5FB}"/>
              </a:ext>
            </a:extLst>
          </p:cNvPr>
          <p:cNvSpPr/>
          <p:nvPr/>
        </p:nvSpPr>
        <p:spPr>
          <a:xfrm>
            <a:off x="9080338" y="3057530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634881A-2AA1-2446-AA25-3C654AD21883}"/>
              </a:ext>
            </a:extLst>
          </p:cNvPr>
          <p:cNvSpPr/>
          <p:nvPr/>
        </p:nvSpPr>
        <p:spPr>
          <a:xfrm>
            <a:off x="8695271" y="3342755"/>
            <a:ext cx="143934" cy="135465"/>
          </a:xfrm>
          <a:prstGeom prst="ellipse">
            <a:avLst/>
          </a:prstGeom>
          <a:solidFill>
            <a:srgbClr val="FFFF00"/>
          </a:solidFill>
          <a:ln w="571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B6A9159-4DBE-1945-A8D4-7EF30A3115EB}"/>
              </a:ext>
            </a:extLst>
          </p:cNvPr>
          <p:cNvCxnSpPr>
            <a:cxnSpLocks/>
            <a:stCxn id="28" idx="6"/>
            <a:endCxn id="21" idx="2"/>
          </p:cNvCxnSpPr>
          <p:nvPr/>
        </p:nvCxnSpPr>
        <p:spPr>
          <a:xfrm flipV="1">
            <a:off x="8563727" y="3204317"/>
            <a:ext cx="873618" cy="105492"/>
          </a:xfrm>
          <a:prstGeom prst="line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3216D76-4DDC-8A43-85B8-A66F4146B550}"/>
              </a:ext>
            </a:extLst>
          </p:cNvPr>
          <p:cNvSpPr txBox="1"/>
          <p:nvPr/>
        </p:nvSpPr>
        <p:spPr>
          <a:xfrm rot="21367054">
            <a:off x="7608336" y="3677152"/>
            <a:ext cx="918265" cy="307777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Neutrons</a:t>
            </a:r>
            <a:r>
              <a:rPr lang="en-US" sz="1400" b="1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08D66C-D6A4-2C47-8B96-02341B59B9B2}"/>
              </a:ext>
            </a:extLst>
          </p:cNvPr>
          <p:cNvSpPr txBox="1"/>
          <p:nvPr/>
        </p:nvSpPr>
        <p:spPr>
          <a:xfrm>
            <a:off x="9283895" y="2749753"/>
            <a:ext cx="1112356" cy="307777"/>
          </a:xfrm>
          <a:prstGeom prst="rect">
            <a:avLst/>
          </a:prstGeom>
          <a:solidFill>
            <a:srgbClr val="000090"/>
          </a:solidFill>
          <a:ln w="38100" cmpd="sng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Instruments</a:t>
            </a:r>
            <a:r>
              <a:rPr lang="en-US" sz="900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D883215-E9D7-914F-986F-241186485456}"/>
              </a:ext>
            </a:extLst>
          </p:cNvPr>
          <p:cNvSpPr/>
          <p:nvPr/>
        </p:nvSpPr>
        <p:spPr>
          <a:xfrm>
            <a:off x="8374169" y="3217190"/>
            <a:ext cx="189558" cy="1852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 cmpd="sng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ADCEDE-0D4C-7A4A-B458-F056D9B09607}"/>
              </a:ext>
            </a:extLst>
          </p:cNvPr>
          <p:cNvSpPr/>
          <p:nvPr/>
        </p:nvSpPr>
        <p:spPr>
          <a:xfrm rot="3106767">
            <a:off x="10520211" y="6075052"/>
            <a:ext cx="241300" cy="12774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805BF3-C0A7-3046-ABCA-7D43FF62466F}"/>
              </a:ext>
            </a:extLst>
          </p:cNvPr>
          <p:cNvSpPr txBox="1"/>
          <p:nvPr/>
        </p:nvSpPr>
        <p:spPr>
          <a:xfrm>
            <a:off x="56264" y="1433102"/>
            <a:ext cx="4360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cs typeface="American Typewriter"/>
              </a:rPr>
              <a:t>Process in which a </a:t>
            </a:r>
            <a:r>
              <a:rPr lang="en-GB" b="1" u="sng" dirty="0">
                <a:solidFill>
                  <a:srgbClr val="FF0000"/>
                </a:solidFill>
                <a:cs typeface="American Typewriter"/>
              </a:rPr>
              <a:t>heavy nucleus </a:t>
            </a:r>
            <a:r>
              <a:rPr lang="en-GB" dirty="0">
                <a:cs typeface="American Typewriter"/>
              </a:rPr>
              <a:t>emits a large number of </a:t>
            </a:r>
            <a:r>
              <a:rPr lang="en-GB" b="1" u="sng" dirty="0">
                <a:solidFill>
                  <a:srgbClr val="FF0000"/>
                </a:solidFill>
                <a:cs typeface="American Typewriter"/>
              </a:rPr>
              <a:t>nucleons</a:t>
            </a:r>
            <a:r>
              <a:rPr lang="en-GB" dirty="0">
                <a:cs typeface="American Typewriter"/>
              </a:rPr>
              <a:t> as a result of being hit by a </a:t>
            </a:r>
            <a:r>
              <a:rPr lang="en-GB" b="1" u="sng" dirty="0">
                <a:solidFill>
                  <a:srgbClr val="FF0000"/>
                </a:solidFill>
                <a:cs typeface="American Typewriter"/>
              </a:rPr>
              <a:t>high-energy particle</a:t>
            </a:r>
            <a:r>
              <a:rPr lang="en-GB" dirty="0">
                <a:cs typeface="American Typewriter"/>
              </a:rPr>
              <a:t>.</a:t>
            </a:r>
            <a:endParaRPr lang="en-GB" sz="1200" dirty="0">
              <a:cs typeface="American Typewriter"/>
            </a:endParaRPr>
          </a:p>
          <a:p>
            <a:pPr algn="ctr"/>
            <a:endParaRPr lang="en-GB" dirty="0">
              <a:solidFill>
                <a:srgbClr val="66666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9C7E57-8A9A-C74E-B938-41663C8C6C79}"/>
              </a:ext>
            </a:extLst>
          </p:cNvPr>
          <p:cNvSpPr txBox="1"/>
          <p:nvPr/>
        </p:nvSpPr>
        <p:spPr>
          <a:xfrm>
            <a:off x="238604" y="324308"/>
            <a:ext cx="3935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Neutrons with Spallation at ESS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29F35CD-EB7D-7641-B90B-1F7533810B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548"/>
          <a:stretch/>
        </p:blipFill>
        <p:spPr>
          <a:xfrm>
            <a:off x="105290" y="3060239"/>
            <a:ext cx="7255036" cy="30066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D27997FC-6C48-A24B-AD6D-DCDA16266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95759"/>
              </p:ext>
            </p:extLst>
          </p:nvPr>
        </p:nvGraphicFramePr>
        <p:xfrm>
          <a:off x="5507884" y="4397385"/>
          <a:ext cx="588116" cy="21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88116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20640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2"/>
                          </a:solidFill>
                        </a:rPr>
                        <a:t>Wheel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F940B2A7-F7A9-A449-BBB8-2121B9A5EE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572573"/>
              </p:ext>
            </p:extLst>
          </p:nvPr>
        </p:nvGraphicFramePr>
        <p:xfrm>
          <a:off x="3774484" y="3680384"/>
          <a:ext cx="799862" cy="335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99862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26866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2"/>
                          </a:solidFill>
                        </a:rPr>
                        <a:t>Moderator </a:t>
                      </a:r>
                    </a:p>
                    <a:p>
                      <a:pPr algn="ctr"/>
                      <a:r>
                        <a:rPr lang="en-US" sz="800" dirty="0">
                          <a:solidFill>
                            <a:schemeClr val="bg2"/>
                          </a:solidFill>
                        </a:rPr>
                        <a:t>Reflector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7EE80E1-4C0A-2047-8F07-6E76FF3C6CD3}"/>
              </a:ext>
            </a:extLst>
          </p:cNvPr>
          <p:cNvCxnSpPr>
            <a:cxnSpLocks/>
          </p:cNvCxnSpPr>
          <p:nvPr/>
        </p:nvCxnSpPr>
        <p:spPr>
          <a:xfrm>
            <a:off x="105290" y="4610745"/>
            <a:ext cx="3281966" cy="0"/>
          </a:xfrm>
          <a:prstGeom prst="line">
            <a:avLst/>
          </a:prstGeom>
          <a:ln w="34925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958AF76B-38CD-2942-8A20-2E2784813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782609"/>
              </p:ext>
            </p:extLst>
          </p:nvPr>
        </p:nvGraphicFramePr>
        <p:xfrm>
          <a:off x="2245144" y="4867013"/>
          <a:ext cx="588116" cy="335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88116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20640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2"/>
                          </a:solidFill>
                        </a:rPr>
                        <a:t>Neutron Optics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74289427-0CC4-5E48-BBE7-490DEDDB1A6B}"/>
              </a:ext>
            </a:extLst>
          </p:cNvPr>
          <p:cNvSpPr txBox="1"/>
          <p:nvPr/>
        </p:nvSpPr>
        <p:spPr>
          <a:xfrm>
            <a:off x="238604" y="4241413"/>
            <a:ext cx="1452544" cy="73866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Linear proton accelerator</a:t>
            </a:r>
          </a:p>
          <a:p>
            <a:pPr lvl="0" algn="ctr" defTabSz="411403"/>
            <a:r>
              <a:rPr lang="en-GB" sz="1000" dirty="0">
                <a:uFill>
                  <a:solidFill>
                    <a:srgbClr val="FFFFFF"/>
                  </a:solidFill>
                </a:uFill>
              </a:rPr>
              <a:t>Energy: 2 GeV</a:t>
            </a:r>
          </a:p>
          <a:p>
            <a:pPr lvl="0" algn="ctr" defTabSz="411403"/>
            <a:r>
              <a:rPr lang="en-GB" sz="600" dirty="0">
                <a:uFill>
                  <a:solidFill>
                    <a:srgbClr val="FFFFFF"/>
                  </a:solidFill>
                </a:uFill>
              </a:rPr>
              <a:t>Rep. Rate: 14 Hz Current: 62.5 mA </a:t>
            </a:r>
            <a:r>
              <a:rPr lang="en-GB" sz="600" dirty="0" err="1">
                <a:uFill>
                  <a:solidFill>
                    <a:srgbClr val="FFFFFF"/>
                  </a:solidFill>
                </a:uFill>
              </a:rPr>
              <a:t>PeakPulse</a:t>
            </a:r>
            <a:r>
              <a:rPr lang="en-GB" sz="600" dirty="0">
                <a:uFill>
                  <a:solidFill>
                    <a:srgbClr val="FFFFFF"/>
                  </a:solidFill>
                </a:uFill>
              </a:rPr>
              <a:t> length: 2.86 ms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796BEA7-B9DF-7D4B-93D2-09D97AEC59FE}"/>
              </a:ext>
            </a:extLst>
          </p:cNvPr>
          <p:cNvCxnSpPr>
            <a:cxnSpLocks/>
          </p:cNvCxnSpPr>
          <p:nvPr/>
        </p:nvCxnSpPr>
        <p:spPr>
          <a:xfrm flipH="1">
            <a:off x="1937447" y="5568797"/>
            <a:ext cx="538122" cy="455773"/>
          </a:xfrm>
          <a:prstGeom prst="line">
            <a:avLst/>
          </a:prstGeom>
          <a:ln w="34925">
            <a:solidFill>
              <a:schemeClr val="accent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8A16B8C-0873-FB46-90C3-D7E82DD94537}"/>
              </a:ext>
            </a:extLst>
          </p:cNvPr>
          <p:cNvSpPr txBox="1"/>
          <p:nvPr/>
        </p:nvSpPr>
        <p:spPr>
          <a:xfrm rot="19266219">
            <a:off x="1779901" y="5501237"/>
            <a:ext cx="634919" cy="23083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Neutrons</a:t>
            </a:r>
            <a:endParaRPr lang="en-GB" sz="500" dirty="0">
              <a:uFill>
                <a:solidFill>
                  <a:srgbClr val="FFFFFF"/>
                </a:solidFill>
              </a:u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1B1A17F-64F5-AE4B-BA63-552CE7275BEE}"/>
              </a:ext>
            </a:extLst>
          </p:cNvPr>
          <p:cNvCxnSpPr>
            <a:cxnSpLocks/>
          </p:cNvCxnSpPr>
          <p:nvPr/>
        </p:nvCxnSpPr>
        <p:spPr>
          <a:xfrm flipH="1">
            <a:off x="3387256" y="4593194"/>
            <a:ext cx="364586" cy="273819"/>
          </a:xfrm>
          <a:prstGeom prst="line">
            <a:avLst/>
          </a:prstGeom>
          <a:ln w="34925">
            <a:solidFill>
              <a:schemeClr val="accent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80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3" grpId="0"/>
      <p:bldP spid="32" grpId="1" animBg="1"/>
      <p:bldP spid="32" grpId="2" animBg="1"/>
      <p:bldP spid="32" grpId="3" animBg="1"/>
      <p:bldP spid="5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21" name="Picture 20" descr="Screen Shot 2016-09-25 at 16.52.17.png">
            <a:extLst>
              <a:ext uri="{FF2B5EF4-FFF2-40B4-BE49-F238E27FC236}">
                <a16:creationId xmlns:a16="http://schemas.microsoft.com/office/drawing/2014/main" id="{A393D9DB-3723-2147-BFF9-1CF05150D3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97" y="789211"/>
            <a:ext cx="9107488" cy="4617785"/>
          </a:xfrm>
          <a:prstGeom prst="rect">
            <a:avLst/>
          </a:prstGeom>
          <a:effectLst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22" name="Parallelogram 21">
            <a:extLst>
              <a:ext uri="{FF2B5EF4-FFF2-40B4-BE49-F238E27FC236}">
                <a16:creationId xmlns:a16="http://schemas.microsoft.com/office/drawing/2014/main" id="{F3F4EAA2-D3A3-044D-971A-D54F41CFC704}"/>
              </a:ext>
            </a:extLst>
          </p:cNvPr>
          <p:cNvSpPr/>
          <p:nvPr/>
        </p:nvSpPr>
        <p:spPr>
          <a:xfrm rot="9015220" flipV="1">
            <a:off x="4826776" y="2494395"/>
            <a:ext cx="5324719" cy="162164"/>
          </a:xfrm>
          <a:prstGeom prst="parallelogram">
            <a:avLst>
              <a:gd name="adj" fmla="val 58642"/>
            </a:avLst>
          </a:prstGeom>
          <a:solidFill>
            <a:srgbClr val="FFFF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25BC6943-72BE-0E48-B6D0-3AA50652459A}"/>
              </a:ext>
            </a:extLst>
          </p:cNvPr>
          <p:cNvSpPr/>
          <p:nvPr/>
        </p:nvSpPr>
        <p:spPr>
          <a:xfrm rot="9015220" flipV="1">
            <a:off x="4601223" y="2058379"/>
            <a:ext cx="5337249" cy="334190"/>
          </a:xfrm>
          <a:prstGeom prst="parallelogram">
            <a:avLst>
              <a:gd name="adj" fmla="val 58642"/>
            </a:avLst>
          </a:prstGeom>
          <a:solidFill>
            <a:schemeClr val="tx2">
              <a:lumMod val="60000"/>
              <a:lumOff val="40000"/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D8A655C0-DF81-0740-8FD9-FD8AED6E2846}"/>
              </a:ext>
            </a:extLst>
          </p:cNvPr>
          <p:cNvSpPr/>
          <p:nvPr/>
        </p:nvSpPr>
        <p:spPr>
          <a:xfrm rot="9912045" flipV="1">
            <a:off x="4613975" y="2117419"/>
            <a:ext cx="800740" cy="450248"/>
          </a:xfrm>
          <a:prstGeom prst="parallelogram">
            <a:avLst>
              <a:gd name="adj" fmla="val 83038"/>
            </a:avLst>
          </a:prstGeom>
          <a:solidFill>
            <a:schemeClr val="accent6">
              <a:lumMod val="75000"/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23AE751F-096C-D843-8516-C50EA96697FD}"/>
              </a:ext>
            </a:extLst>
          </p:cNvPr>
          <p:cNvSpPr/>
          <p:nvPr/>
        </p:nvSpPr>
        <p:spPr>
          <a:xfrm rot="9015220" flipV="1">
            <a:off x="3238485" y="3924827"/>
            <a:ext cx="1791447" cy="334190"/>
          </a:xfrm>
          <a:prstGeom prst="parallelogram">
            <a:avLst>
              <a:gd name="adj" fmla="val 58642"/>
            </a:avLst>
          </a:prstGeom>
          <a:solidFill>
            <a:schemeClr val="bg1">
              <a:lumMod val="50000"/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CF1_Internal Use_External View.jpg">
            <a:extLst>
              <a:ext uri="{FF2B5EF4-FFF2-40B4-BE49-F238E27FC236}">
                <a16:creationId xmlns:a16="http://schemas.microsoft.com/office/drawing/2014/main" id="{2147EC8E-68D0-544C-9935-0AB49C3268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795" y="3599992"/>
            <a:ext cx="962832" cy="2594035"/>
          </a:xfrm>
          <a:prstGeom prst="rect">
            <a:avLst/>
          </a:prstGeom>
          <a:ln>
            <a:solidFill>
              <a:srgbClr val="0094CA"/>
            </a:solidFill>
          </a:ln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8E3298A-6942-384E-8DBB-EE67DC97A84C}"/>
              </a:ext>
            </a:extLst>
          </p:cNvPr>
          <p:cNvCxnSpPr>
            <a:cxnSpLocks/>
          </p:cNvCxnSpPr>
          <p:nvPr/>
        </p:nvCxnSpPr>
        <p:spPr>
          <a:xfrm>
            <a:off x="9359787" y="3461917"/>
            <a:ext cx="1080120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1D9E5DF-3C5D-8B45-8792-61BF826669DB}"/>
              </a:ext>
            </a:extLst>
          </p:cNvPr>
          <p:cNvCxnSpPr>
            <a:cxnSpLocks/>
          </p:cNvCxnSpPr>
          <p:nvPr/>
        </p:nvCxnSpPr>
        <p:spPr>
          <a:xfrm>
            <a:off x="9287779" y="3605933"/>
            <a:ext cx="0" cy="2592288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63FF5F-9532-5041-8AD0-DD86F50C1F6E}"/>
              </a:ext>
            </a:extLst>
          </p:cNvPr>
          <p:cNvSpPr txBox="1"/>
          <p:nvPr/>
        </p:nvSpPr>
        <p:spPr>
          <a:xfrm>
            <a:off x="9647819" y="3173886"/>
            <a:ext cx="532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Cambria"/>
                <a:cs typeface="Cambria"/>
              </a:rPr>
              <a:t>250 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69FA93-CDB7-1D4C-96EB-BA034F724AE5}"/>
              </a:ext>
            </a:extLst>
          </p:cNvPr>
          <p:cNvSpPr txBox="1"/>
          <p:nvPr/>
        </p:nvSpPr>
        <p:spPr>
          <a:xfrm>
            <a:off x="8783724" y="4686054"/>
            <a:ext cx="505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Cambria"/>
                <a:cs typeface="Cambria"/>
              </a:rPr>
              <a:t>750m</a:t>
            </a:r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D4FF7D4F-4F21-734C-B5EF-F66513677024}"/>
              </a:ext>
            </a:extLst>
          </p:cNvPr>
          <p:cNvSpPr/>
          <p:nvPr/>
        </p:nvSpPr>
        <p:spPr>
          <a:xfrm rot="9015220" flipV="1">
            <a:off x="3068942" y="3854707"/>
            <a:ext cx="1475503" cy="232224"/>
          </a:xfrm>
          <a:prstGeom prst="parallelogram">
            <a:avLst>
              <a:gd name="adj" fmla="val 58642"/>
            </a:avLst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arallelogram 31">
            <a:extLst>
              <a:ext uri="{FF2B5EF4-FFF2-40B4-BE49-F238E27FC236}">
                <a16:creationId xmlns:a16="http://schemas.microsoft.com/office/drawing/2014/main" id="{E3006E56-AEF1-1D49-99B7-1F6DDC190C5F}"/>
              </a:ext>
            </a:extLst>
          </p:cNvPr>
          <p:cNvSpPr/>
          <p:nvPr/>
        </p:nvSpPr>
        <p:spPr>
          <a:xfrm rot="9015220" flipV="1">
            <a:off x="3869881" y="4074121"/>
            <a:ext cx="1791447" cy="719854"/>
          </a:xfrm>
          <a:prstGeom prst="parallelogram">
            <a:avLst>
              <a:gd name="adj" fmla="val 58642"/>
            </a:avLst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B87B3F02-6026-C84D-9C47-53AF1B3DB633}"/>
              </a:ext>
            </a:extLst>
          </p:cNvPr>
          <p:cNvSpPr/>
          <p:nvPr/>
        </p:nvSpPr>
        <p:spPr>
          <a:xfrm>
            <a:off x="1113369" y="3390771"/>
            <a:ext cx="2328333" cy="1168400"/>
          </a:xfrm>
          <a:custGeom>
            <a:avLst/>
            <a:gdLst>
              <a:gd name="connsiteX0" fmla="*/ 2328333 w 2328333"/>
              <a:gd name="connsiteY0" fmla="*/ 601134 h 1168400"/>
              <a:gd name="connsiteX1" fmla="*/ 397933 w 2328333"/>
              <a:gd name="connsiteY1" fmla="*/ 0 h 1168400"/>
              <a:gd name="connsiteX2" fmla="*/ 313267 w 2328333"/>
              <a:gd name="connsiteY2" fmla="*/ 127000 h 1168400"/>
              <a:gd name="connsiteX3" fmla="*/ 177800 w 2328333"/>
              <a:gd name="connsiteY3" fmla="*/ 93134 h 1168400"/>
              <a:gd name="connsiteX4" fmla="*/ 177800 w 2328333"/>
              <a:gd name="connsiteY4" fmla="*/ 93134 h 1168400"/>
              <a:gd name="connsiteX5" fmla="*/ 152400 w 2328333"/>
              <a:gd name="connsiteY5" fmla="*/ 160867 h 1168400"/>
              <a:gd name="connsiteX6" fmla="*/ 33867 w 2328333"/>
              <a:gd name="connsiteY6" fmla="*/ 143934 h 1168400"/>
              <a:gd name="connsiteX7" fmla="*/ 59267 w 2328333"/>
              <a:gd name="connsiteY7" fmla="*/ 474134 h 1168400"/>
              <a:gd name="connsiteX8" fmla="*/ 0 w 2328333"/>
              <a:gd name="connsiteY8" fmla="*/ 728134 h 1168400"/>
              <a:gd name="connsiteX9" fmla="*/ 338667 w 2328333"/>
              <a:gd name="connsiteY9" fmla="*/ 1168400 h 1168400"/>
              <a:gd name="connsiteX10" fmla="*/ 1947333 w 2328333"/>
              <a:gd name="connsiteY10" fmla="*/ 1049867 h 1168400"/>
              <a:gd name="connsiteX11" fmla="*/ 1947333 w 2328333"/>
              <a:gd name="connsiteY11" fmla="*/ 872067 h 1168400"/>
              <a:gd name="connsiteX12" fmla="*/ 2328333 w 2328333"/>
              <a:gd name="connsiteY12" fmla="*/ 601134 h 116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28333" h="1168400">
                <a:moveTo>
                  <a:pt x="2328333" y="601134"/>
                </a:moveTo>
                <a:lnTo>
                  <a:pt x="397933" y="0"/>
                </a:lnTo>
                <a:lnTo>
                  <a:pt x="313267" y="127000"/>
                </a:lnTo>
                <a:lnTo>
                  <a:pt x="177800" y="93134"/>
                </a:lnTo>
                <a:lnTo>
                  <a:pt x="177800" y="93134"/>
                </a:lnTo>
                <a:lnTo>
                  <a:pt x="152400" y="160867"/>
                </a:lnTo>
                <a:lnTo>
                  <a:pt x="33867" y="143934"/>
                </a:lnTo>
                <a:lnTo>
                  <a:pt x="59267" y="474134"/>
                </a:lnTo>
                <a:lnTo>
                  <a:pt x="0" y="728134"/>
                </a:lnTo>
                <a:lnTo>
                  <a:pt x="338667" y="1168400"/>
                </a:lnTo>
                <a:lnTo>
                  <a:pt x="1947333" y="1049867"/>
                </a:lnTo>
                <a:lnTo>
                  <a:pt x="1947333" y="872067"/>
                </a:lnTo>
                <a:lnTo>
                  <a:pt x="2328333" y="601134"/>
                </a:lnTo>
                <a:close/>
              </a:path>
            </a:pathLst>
          </a:custGeom>
          <a:solidFill>
            <a:srgbClr val="FF00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9E4C82E-6933-A44F-850D-4AAD7487BB64}"/>
              </a:ext>
            </a:extLst>
          </p:cNvPr>
          <p:cNvSpPr txBox="1"/>
          <p:nvPr/>
        </p:nvSpPr>
        <p:spPr>
          <a:xfrm>
            <a:off x="8077139" y="2445376"/>
            <a:ext cx="1103036" cy="276999"/>
          </a:xfrm>
          <a:prstGeom prst="rect">
            <a:avLst/>
          </a:prstGeom>
          <a:solidFill>
            <a:srgbClr val="FFFF00">
              <a:alpha val="57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mbria"/>
                <a:cs typeface="Cambria"/>
              </a:rPr>
              <a:t>LINAC Tunnel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10E68D-F67C-7144-92A1-929E24F4DE02}"/>
              </a:ext>
            </a:extLst>
          </p:cNvPr>
          <p:cNvSpPr txBox="1"/>
          <p:nvPr/>
        </p:nvSpPr>
        <p:spPr>
          <a:xfrm>
            <a:off x="6081921" y="1590572"/>
            <a:ext cx="1241145" cy="276999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mbria"/>
                <a:cs typeface="Cambria"/>
              </a:rPr>
              <a:t>Gallery Building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800FAA-2631-1C45-84F7-1E173F862020}"/>
              </a:ext>
            </a:extLst>
          </p:cNvPr>
          <p:cNvSpPr txBox="1"/>
          <p:nvPr/>
        </p:nvSpPr>
        <p:spPr>
          <a:xfrm>
            <a:off x="4065696" y="1590572"/>
            <a:ext cx="1440160" cy="461665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mbria"/>
                <a:cs typeface="Cambria"/>
              </a:rPr>
              <a:t>Cryo Compressor Building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D22951-1365-C84C-815D-3F7D94A2A137}"/>
              </a:ext>
            </a:extLst>
          </p:cNvPr>
          <p:cNvSpPr txBox="1"/>
          <p:nvPr/>
        </p:nvSpPr>
        <p:spPr>
          <a:xfrm>
            <a:off x="1977464" y="5118964"/>
            <a:ext cx="1440160" cy="276999"/>
          </a:xfrm>
          <a:prstGeom prst="rect">
            <a:avLst/>
          </a:prstGeom>
          <a:solidFill>
            <a:srgbClr val="A6A6A6">
              <a:alpha val="9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mbria"/>
                <a:cs typeface="Cambria"/>
              </a:rPr>
              <a:t>Target Building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B053A9-64F5-D24C-8D23-4D438503A30B}"/>
              </a:ext>
            </a:extLst>
          </p:cNvPr>
          <p:cNvSpPr txBox="1"/>
          <p:nvPr/>
        </p:nvSpPr>
        <p:spPr>
          <a:xfrm>
            <a:off x="1977464" y="3174748"/>
            <a:ext cx="1656184" cy="276999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mbria"/>
                <a:cs typeface="Cambria"/>
              </a:rPr>
              <a:t>Experimental Halls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561D4BD-7B92-B44C-8136-9B5DC8B16AFB}"/>
              </a:ext>
            </a:extLst>
          </p:cNvPr>
          <p:cNvSpPr txBox="1"/>
          <p:nvPr/>
        </p:nvSpPr>
        <p:spPr>
          <a:xfrm>
            <a:off x="242917" y="96143"/>
            <a:ext cx="4326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ESS Technical Buildings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9FB436-9D54-BD44-A31B-B44961A0D341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6F03F652-A7B7-7745-8E06-C5242EBAE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11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C43F32-D3E2-404B-806C-E95885277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27076"/>
            <a:ext cx="6116823" cy="436103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4D30FD0-0147-464D-BBE5-8CC27A58FAB8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76AA89-97B0-544C-B8B5-1FB94E1912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"/>
          <a:stretch/>
        </p:blipFill>
        <p:spPr>
          <a:xfrm>
            <a:off x="6109446" y="1159032"/>
            <a:ext cx="6059958" cy="51476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113DDA5-5119-8B43-A301-B1870C584C0B}"/>
              </a:ext>
            </a:extLst>
          </p:cNvPr>
          <p:cNvSpPr txBox="1"/>
          <p:nvPr/>
        </p:nvSpPr>
        <p:spPr>
          <a:xfrm>
            <a:off x="7396563" y="866104"/>
            <a:ext cx="372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SECTION VIEW OF TARGET BUILDING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8811FD-9E2A-EE45-8375-3A72CD4506E8}"/>
              </a:ext>
            </a:extLst>
          </p:cNvPr>
          <p:cNvSpPr txBox="1"/>
          <p:nvPr/>
        </p:nvSpPr>
        <p:spPr>
          <a:xfrm>
            <a:off x="3290880" y="2297138"/>
            <a:ext cx="269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ESS TECHNICAL BUILDINGS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FB0AFA-CB1D-7E41-A6EB-B97F221ED9D8}"/>
              </a:ext>
            </a:extLst>
          </p:cNvPr>
          <p:cNvSpPr txBox="1"/>
          <p:nvPr/>
        </p:nvSpPr>
        <p:spPr>
          <a:xfrm>
            <a:off x="1816502" y="5010569"/>
            <a:ext cx="147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ESS MACHINE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739656-558F-EF49-8D44-4524EF14AFCB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E4FEABCD-C8D3-FA4C-A130-2C899AD4D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156A88F-3AB9-C041-923C-0BF0469060AB}"/>
              </a:ext>
            </a:extLst>
          </p:cNvPr>
          <p:cNvCxnSpPr>
            <a:cxnSpLocks/>
          </p:cNvCxnSpPr>
          <p:nvPr/>
        </p:nvCxnSpPr>
        <p:spPr>
          <a:xfrm flipV="1">
            <a:off x="7496735" y="4908178"/>
            <a:ext cx="1310201" cy="1862736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9DCAEC2-C7B8-E94B-BF7A-3E3208090401}"/>
              </a:ext>
            </a:extLst>
          </p:cNvPr>
          <p:cNvSpPr txBox="1"/>
          <p:nvPr/>
        </p:nvSpPr>
        <p:spPr>
          <a:xfrm rot="18453690">
            <a:off x="7012248" y="6346514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Proton Beam</a:t>
            </a:r>
          </a:p>
        </p:txBody>
      </p:sp>
    </p:spTree>
    <p:extLst>
      <p:ext uri="{BB962C8B-B14F-4D97-AF65-F5344CB8AC3E}">
        <p14:creationId xmlns:p14="http://schemas.microsoft.com/office/powerpoint/2010/main" val="360526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43B649-5A63-1E43-B965-F0B05248F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75" y="1129792"/>
            <a:ext cx="11066505" cy="442897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D8A2BC5-8B76-A446-9419-6579F5CA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856704"/>
              </p:ext>
            </p:extLst>
          </p:nvPr>
        </p:nvGraphicFramePr>
        <p:xfrm>
          <a:off x="4676877" y="3791512"/>
          <a:ext cx="2299530" cy="304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99530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1535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400" dirty="0"/>
                        <a:t>arget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400" baseline="0" dirty="0"/>
                        <a:t>oordinate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1400" baseline="0" dirty="0"/>
                        <a:t>ystem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1B9A837-83F8-D24F-955D-629A21405CC5}"/>
              </a:ext>
            </a:extLst>
          </p:cNvPr>
          <p:cNvSpPr txBox="1"/>
          <p:nvPr/>
        </p:nvSpPr>
        <p:spPr>
          <a:xfrm rot="255070">
            <a:off x="9748604" y="3359453"/>
            <a:ext cx="143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Proton Beam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2D2F28-72D3-634F-8720-B9EBA66FD5D4}"/>
              </a:ext>
            </a:extLst>
          </p:cNvPr>
          <p:cNvCxnSpPr>
            <a:cxnSpLocks/>
          </p:cNvCxnSpPr>
          <p:nvPr/>
        </p:nvCxnSpPr>
        <p:spPr>
          <a:xfrm flipH="1" flipV="1">
            <a:off x="8656456" y="3454400"/>
            <a:ext cx="1066278" cy="75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6B8BBC-4A8F-E14F-919C-41AC3E2AE0DF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5826642" y="3491936"/>
            <a:ext cx="191386" cy="2995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124BEE6-B97D-FF4A-B67B-84B574DFB98C}"/>
              </a:ext>
            </a:extLst>
          </p:cNvPr>
          <p:cNvSpPr txBox="1"/>
          <p:nvPr/>
        </p:nvSpPr>
        <p:spPr>
          <a:xfrm rot="20052583">
            <a:off x="6520482" y="2439633"/>
            <a:ext cx="1151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>
                <a:solidFill>
                  <a:srgbClr val="002060"/>
                </a:solidFill>
              </a:rPr>
              <a:t>Neutron Beam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ECA4AC9-C288-2740-B7AF-33B2E731437D}"/>
              </a:ext>
            </a:extLst>
          </p:cNvPr>
          <p:cNvCxnSpPr>
            <a:cxnSpLocks/>
          </p:cNvCxnSpPr>
          <p:nvPr/>
        </p:nvCxnSpPr>
        <p:spPr>
          <a:xfrm flipV="1">
            <a:off x="7521184" y="2253566"/>
            <a:ext cx="300295" cy="13629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BFC5392-E81C-3D4C-B258-E40DA73282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40553"/>
              </p:ext>
            </p:extLst>
          </p:nvPr>
        </p:nvGraphicFramePr>
        <p:xfrm>
          <a:off x="5503363" y="886803"/>
          <a:ext cx="2035091" cy="243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5091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1535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eam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P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ort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C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oordinate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S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6D8CEA-306A-1543-A395-FD4223297160}"/>
              </a:ext>
            </a:extLst>
          </p:cNvPr>
          <p:cNvCxnSpPr>
            <a:stCxn id="12" idx="2"/>
          </p:cNvCxnSpPr>
          <p:nvPr/>
        </p:nvCxnSpPr>
        <p:spPr>
          <a:xfrm flipH="1">
            <a:off x="6276466" y="1130643"/>
            <a:ext cx="244442" cy="354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FA5ED87-8665-0E47-B492-C1ACE2A02677}"/>
              </a:ext>
            </a:extLst>
          </p:cNvPr>
          <p:cNvSpPr txBox="1"/>
          <p:nvPr/>
        </p:nvSpPr>
        <p:spPr>
          <a:xfrm rot="1033699">
            <a:off x="9211611" y="1341260"/>
            <a:ext cx="1253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 sz="160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North Sector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DFF2FB-4F40-884B-8C71-E83848B1131C}"/>
              </a:ext>
            </a:extLst>
          </p:cNvPr>
          <p:cNvSpPr txBox="1"/>
          <p:nvPr/>
        </p:nvSpPr>
        <p:spPr>
          <a:xfrm rot="20976395">
            <a:off x="7757050" y="5353792"/>
            <a:ext cx="109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666666"/>
                </a:solidFill>
              </a:rPr>
              <a:t>East</a:t>
            </a:r>
            <a:r>
              <a:rPr lang="en-US" sz="1100" dirty="0">
                <a:solidFill>
                  <a:srgbClr val="666666"/>
                </a:solidFill>
              </a:rPr>
              <a:t> </a:t>
            </a:r>
            <a:r>
              <a:rPr lang="en-US" sz="1600" dirty="0">
                <a:solidFill>
                  <a:srgbClr val="666666"/>
                </a:solidFill>
              </a:rPr>
              <a:t>Sector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4CA40E-68AB-1944-A6C9-CEB22087B10A}"/>
              </a:ext>
            </a:extLst>
          </p:cNvPr>
          <p:cNvSpPr txBox="1"/>
          <p:nvPr/>
        </p:nvSpPr>
        <p:spPr>
          <a:xfrm rot="20950700">
            <a:off x="3191220" y="1009076"/>
            <a:ext cx="1187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666666"/>
                </a:solidFill>
              </a:rPr>
              <a:t>West Sector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EE8772-E1AF-9845-81E7-A5B0E6111D78}"/>
              </a:ext>
            </a:extLst>
          </p:cNvPr>
          <p:cNvSpPr txBox="1"/>
          <p:nvPr/>
        </p:nvSpPr>
        <p:spPr>
          <a:xfrm rot="1258786">
            <a:off x="1608322" y="4992186"/>
            <a:ext cx="1250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 sz="160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South Sector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E7D898-6393-5745-B121-79A63A94238F}"/>
              </a:ext>
            </a:extLst>
          </p:cNvPr>
          <p:cNvSpPr txBox="1"/>
          <p:nvPr/>
        </p:nvSpPr>
        <p:spPr>
          <a:xfrm rot="20070038">
            <a:off x="7583838" y="2328718"/>
            <a:ext cx="14371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0070C0"/>
                </a:solidFill>
              </a:rPr>
              <a:t>NEUTRON OPTICS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26EB72-B34D-A44F-B266-448927039BB6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5F8F5B-2FA7-6D46-B652-6B3E144B1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4634"/>
            <a:ext cx="3332534" cy="2903366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66C2CB7-A72E-AA41-9072-35DC4D65A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885070"/>
              </p:ext>
            </p:extLst>
          </p:nvPr>
        </p:nvGraphicFramePr>
        <p:xfrm>
          <a:off x="1780428" y="4115975"/>
          <a:ext cx="1723689" cy="39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3689">
                  <a:extLst>
                    <a:ext uri="{9D8B030D-6E8A-4147-A177-3AD203B41FA5}">
                      <a16:colId xmlns:a16="http://schemas.microsoft.com/office/drawing/2014/main" val="1844191922"/>
                    </a:ext>
                  </a:extLst>
                </a:gridCol>
              </a:tblGrid>
              <a:tr h="3257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nstrument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S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ource 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oordinate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000" baseline="0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ystem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22705"/>
                  </a:ext>
                </a:extLst>
              </a:tr>
            </a:tbl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6F441E-8119-314E-92E6-F3802419DB61}"/>
              </a:ext>
            </a:extLst>
          </p:cNvPr>
          <p:cNvCxnSpPr>
            <a:cxnSpLocks/>
          </p:cNvCxnSpPr>
          <p:nvPr/>
        </p:nvCxnSpPr>
        <p:spPr>
          <a:xfrm flipH="1">
            <a:off x="1541635" y="4344408"/>
            <a:ext cx="238793" cy="220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72FD708-5BA8-124F-9CCE-2CE75845A45A}"/>
              </a:ext>
            </a:extLst>
          </p:cNvPr>
          <p:cNvSpPr txBox="1"/>
          <p:nvPr/>
        </p:nvSpPr>
        <p:spPr>
          <a:xfrm>
            <a:off x="3592464" y="5382450"/>
            <a:ext cx="1194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/>
              <a:t>Focal Points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252E835-FFCE-C44E-881B-D03344396EA4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1780428" y="5314322"/>
            <a:ext cx="1812036" cy="222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04E4F27-09E7-5C4F-B764-00CF177678AD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1838670" y="5536339"/>
            <a:ext cx="1753794" cy="881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098CE0C-41A6-6C4D-B586-FFFCFB2E2011}"/>
              </a:ext>
            </a:extLst>
          </p:cNvPr>
          <p:cNvSpPr txBox="1"/>
          <p:nvPr/>
        </p:nvSpPr>
        <p:spPr>
          <a:xfrm>
            <a:off x="796939" y="5784626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>
                <a:solidFill>
                  <a:srgbClr val="FF0000"/>
                </a:solidFill>
              </a:rPr>
              <a:t>TCS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18295A-5FFE-8B41-88A7-ADA7B507F317}"/>
              </a:ext>
            </a:extLst>
          </p:cNvPr>
          <p:cNvSpPr txBox="1"/>
          <p:nvPr/>
        </p:nvSpPr>
        <p:spPr>
          <a:xfrm>
            <a:off x="3739782" y="5653821"/>
            <a:ext cx="77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4 Upper</a:t>
            </a:r>
          </a:p>
          <a:p>
            <a:pPr algn="l"/>
            <a:r>
              <a:rPr lang="en-US" sz="1400" dirty="0"/>
              <a:t>4 Lower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8E0AAA-242E-0448-ACD8-FD08EF9F7B7F}"/>
              </a:ext>
            </a:extLst>
          </p:cNvPr>
          <p:cNvSpPr txBox="1"/>
          <p:nvPr/>
        </p:nvSpPr>
        <p:spPr>
          <a:xfrm>
            <a:off x="2316397" y="5720552"/>
            <a:ext cx="2728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7B2964-1CD9-8D45-B71E-A095BF7280A1}"/>
              </a:ext>
            </a:extLst>
          </p:cNvPr>
          <p:cNvSpPr txBox="1"/>
          <p:nvPr/>
        </p:nvSpPr>
        <p:spPr>
          <a:xfrm>
            <a:off x="1569114" y="5468401"/>
            <a:ext cx="2728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02FCD6-3ABA-5048-AC39-992073541F22}"/>
              </a:ext>
            </a:extLst>
          </p:cNvPr>
          <p:cNvSpPr txBox="1"/>
          <p:nvPr/>
        </p:nvSpPr>
        <p:spPr>
          <a:xfrm>
            <a:off x="1023954" y="4600284"/>
            <a:ext cx="2728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>
                <a:solidFill>
                  <a:srgbClr val="0070C0"/>
                </a:solidFill>
              </a:rPr>
              <a:t>Z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1B8E483-B923-114E-A7AA-19733DD779CB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57EA6183-06E0-774D-9297-F5C11C9E6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23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82ADD1B-974B-A64B-8AF5-FF7AEBFDA338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8859285E-9D20-5A4D-973A-A4AA1577F8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9623" y="0"/>
            <a:ext cx="8452753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AAAC398-5748-CF4C-B228-0CD06F661CFD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F92B38-BE30-0343-A0F9-716A5C9A9838}"/>
              </a:ext>
            </a:extLst>
          </p:cNvPr>
          <p:cNvSpPr txBox="1"/>
          <p:nvPr/>
        </p:nvSpPr>
        <p:spPr>
          <a:xfrm>
            <a:off x="7655441" y="6432698"/>
            <a:ext cx="9236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BASE PLATES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5053E-78B4-E04F-ABD5-BA02D0122C72}"/>
              </a:ext>
            </a:extLst>
          </p:cNvPr>
          <p:cNvSpPr txBox="1"/>
          <p:nvPr/>
        </p:nvSpPr>
        <p:spPr>
          <a:xfrm>
            <a:off x="8844094" y="4383946"/>
            <a:ext cx="1204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NEUTRON OPTICS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3198A1-0DF7-1945-8014-03ACAEBD91E2}"/>
              </a:ext>
            </a:extLst>
          </p:cNvPr>
          <p:cNvSpPr txBox="1"/>
          <p:nvPr/>
        </p:nvSpPr>
        <p:spPr>
          <a:xfrm>
            <a:off x="7265951" y="2316103"/>
            <a:ext cx="1063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TARGET MONITORING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734910-8735-7F4E-82E3-295EDD209721}"/>
              </a:ext>
            </a:extLst>
          </p:cNvPr>
          <p:cNvSpPr txBox="1"/>
          <p:nvPr/>
        </p:nvSpPr>
        <p:spPr>
          <a:xfrm>
            <a:off x="7157785" y="1080249"/>
            <a:ext cx="909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TARGET DRIVE UNIT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2BD108-5D3A-8F44-98DD-14099902FB80}"/>
              </a:ext>
            </a:extLst>
          </p:cNvPr>
          <p:cNvSpPr txBox="1"/>
          <p:nvPr/>
        </p:nvSpPr>
        <p:spPr>
          <a:xfrm>
            <a:off x="5447415" y="5250205"/>
            <a:ext cx="9427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/>
              <a:t>MODERATOR REFLECTOR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9B45B3-AC78-2D44-B83B-9945634329CB}"/>
              </a:ext>
            </a:extLst>
          </p:cNvPr>
          <p:cNvSpPr txBox="1"/>
          <p:nvPr/>
        </p:nvSpPr>
        <p:spPr>
          <a:xfrm>
            <a:off x="3058273" y="2746990"/>
            <a:ext cx="1375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PROTON BEAM INSTRUMENTATION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756E97-2D80-B84B-9E16-B27867B1898F}"/>
              </a:ext>
            </a:extLst>
          </p:cNvPr>
          <p:cNvSpPr txBox="1"/>
          <p:nvPr/>
        </p:nvSpPr>
        <p:spPr>
          <a:xfrm>
            <a:off x="1774416" y="4503049"/>
            <a:ext cx="2123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/>
              <a:t>PROTON BEAM </a:t>
            </a:r>
          </a:p>
          <a:p>
            <a:r>
              <a:rPr lang="en-GB" sz="1100" i="1" dirty="0"/>
              <a:t>WINDOW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0112B5-19EF-4744-9CBD-2F0ADA9ABEFC}"/>
              </a:ext>
            </a:extLst>
          </p:cNvPr>
          <p:cNvSpPr txBox="1"/>
          <p:nvPr/>
        </p:nvSpPr>
        <p:spPr>
          <a:xfrm>
            <a:off x="6096000" y="4892543"/>
            <a:ext cx="2123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/>
              <a:t>WHEEL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07D7D12-A83D-C449-80D9-3BB6CC8342A2}"/>
              </a:ext>
            </a:extLst>
          </p:cNvPr>
          <p:cNvCxnSpPr>
            <a:cxnSpLocks/>
          </p:cNvCxnSpPr>
          <p:nvPr/>
        </p:nvCxnSpPr>
        <p:spPr>
          <a:xfrm flipV="1">
            <a:off x="230957" y="5121276"/>
            <a:ext cx="3086918" cy="506526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27EFB1-F822-E740-A358-C3FA9AF7B689}"/>
              </a:ext>
            </a:extLst>
          </p:cNvPr>
          <p:cNvCxnSpPr>
            <a:cxnSpLocks/>
          </p:cNvCxnSpPr>
          <p:nvPr/>
        </p:nvCxnSpPr>
        <p:spPr>
          <a:xfrm flipV="1">
            <a:off x="4167963" y="4892543"/>
            <a:ext cx="479295" cy="82787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5D5ECB-25C1-5E4A-9AD7-0161F35353E4}"/>
              </a:ext>
            </a:extLst>
          </p:cNvPr>
          <p:cNvCxnSpPr>
            <a:cxnSpLocks/>
          </p:cNvCxnSpPr>
          <p:nvPr/>
        </p:nvCxnSpPr>
        <p:spPr>
          <a:xfrm flipV="1">
            <a:off x="5010061" y="4742122"/>
            <a:ext cx="314724" cy="6379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19B1186-1766-6444-B2D2-87157DD442F4}"/>
              </a:ext>
            </a:extLst>
          </p:cNvPr>
          <p:cNvSpPr txBox="1"/>
          <p:nvPr/>
        </p:nvSpPr>
        <p:spPr>
          <a:xfrm rot="21076493">
            <a:off x="151544" y="5220024"/>
            <a:ext cx="2123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PROTON BEAM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AA79CB8-C069-9348-A70A-AC56AE8041AC}"/>
              </a:ext>
            </a:extLst>
          </p:cNvPr>
          <p:cNvCxnSpPr>
            <a:cxnSpLocks/>
          </p:cNvCxnSpPr>
          <p:nvPr/>
        </p:nvCxnSpPr>
        <p:spPr>
          <a:xfrm>
            <a:off x="9649481" y="5303577"/>
            <a:ext cx="1500716" cy="269278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C817FDC-C259-7D42-B096-BB2502D640AA}"/>
              </a:ext>
            </a:extLst>
          </p:cNvPr>
          <p:cNvSpPr txBox="1"/>
          <p:nvPr/>
        </p:nvSpPr>
        <p:spPr>
          <a:xfrm rot="605597">
            <a:off x="9716804" y="5115538"/>
            <a:ext cx="1433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NEUTRON BEAM</a:t>
            </a:r>
          </a:p>
        </p:txBody>
      </p:sp>
      <p:pic>
        <p:nvPicPr>
          <p:cNvPr id="21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7F9C67D2-48C1-E74C-BF81-2AA8E2278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294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D94692-1886-F34B-ABE5-BFAC33E8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538" y="46206"/>
            <a:ext cx="793462" cy="7346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BEA4B2-2078-4E4E-8E93-D11C7BF99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2" y="855238"/>
            <a:ext cx="4835758" cy="467163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F6311CE-7240-C345-9FD1-D147E750151F}"/>
              </a:ext>
            </a:extLst>
          </p:cNvPr>
          <p:cNvSpPr/>
          <p:nvPr/>
        </p:nvSpPr>
        <p:spPr>
          <a:xfrm>
            <a:off x="0" y="51595"/>
            <a:ext cx="82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A use case: the ESS Target Monolith Systems assembly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/>
              <a:t>An integration challenge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C0B3F82-2D1E-3D47-8302-64729BBBE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413" y="3663174"/>
            <a:ext cx="5011771" cy="31948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957208D-B068-7949-B59A-2C0A490F3B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66" y="5578729"/>
            <a:ext cx="3657449" cy="876119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7528F9CD-5026-7249-8610-963059D080DD}"/>
              </a:ext>
            </a:extLst>
          </p:cNvPr>
          <p:cNvSpPr/>
          <p:nvPr/>
        </p:nvSpPr>
        <p:spPr>
          <a:xfrm>
            <a:off x="8511130" y="4920701"/>
            <a:ext cx="804672" cy="4114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1BE2AA-9CAA-FD40-8279-D4E50EF6986F}"/>
              </a:ext>
            </a:extLst>
          </p:cNvPr>
          <p:cNvSpPr txBox="1"/>
          <p:nvPr/>
        </p:nvSpPr>
        <p:spPr>
          <a:xfrm>
            <a:off x="9996586" y="3974768"/>
            <a:ext cx="1444626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800" dirty="0"/>
              <a:t>NEUTRON BEAM PORT INSERT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76B506E-35C5-474A-9E7D-78DCC76C986B}"/>
              </a:ext>
            </a:extLst>
          </p:cNvPr>
          <p:cNvSpPr txBox="1"/>
          <p:nvPr/>
        </p:nvSpPr>
        <p:spPr>
          <a:xfrm>
            <a:off x="1156748" y="6475784"/>
            <a:ext cx="2714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NEUTRON BEAM PORT INSERT WITH OPTICS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37FF7C-0B38-2845-B540-12B2E22E60B1}"/>
              </a:ext>
            </a:extLst>
          </p:cNvPr>
          <p:cNvSpPr txBox="1"/>
          <p:nvPr/>
        </p:nvSpPr>
        <p:spPr>
          <a:xfrm>
            <a:off x="4132162" y="3466899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PORT TUBES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F2B3120-46FC-6A49-89DD-E86A72A0FF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2680" y="894454"/>
            <a:ext cx="4361413" cy="2703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BB3A7AD-0E70-5D4A-B4F3-8D5BD4C226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9966" r="91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36" t="10971" r="7554" b="10281"/>
          <a:stretch/>
        </p:blipFill>
        <p:spPr>
          <a:xfrm>
            <a:off x="3949292" y="4782720"/>
            <a:ext cx="2320322" cy="1812752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0FC79C3-2285-AC46-9FF9-39EB2C83F70E}"/>
              </a:ext>
            </a:extLst>
          </p:cNvPr>
          <p:cNvCxnSpPr/>
          <p:nvPr/>
        </p:nvCxnSpPr>
        <p:spPr>
          <a:xfrm>
            <a:off x="0" y="812792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50A1149C-C6BF-4FB9-977D-0332BA9DC027" descr="cid:58BA6B13-D0EB-461D-9401-3A4FE7E38B63">
            <a:extLst>
              <a:ext uri="{FF2B5EF4-FFF2-40B4-BE49-F238E27FC236}">
                <a16:creationId xmlns:a16="http://schemas.microsoft.com/office/drawing/2014/main" id="{2EF994CA-7369-B64B-8B49-D3AA3C836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57" y="54327"/>
            <a:ext cx="727778" cy="7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80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13063</TotalTime>
  <Words>2084</Words>
  <Application>Microsoft Macintosh PowerPoint</Application>
  <PresentationFormat>Widescreen</PresentationFormat>
  <Paragraphs>553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American Typewriter</vt:lpstr>
      <vt:lpstr>Arial</vt:lpstr>
      <vt:lpstr>Calibri</vt:lpstr>
      <vt:lpstr>Calibri Light</vt:lpstr>
      <vt:lpstr>Cambria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Fabien Rey</dc:creator>
  <cp:lastModifiedBy>Fabien Rey</cp:lastModifiedBy>
  <cp:revision>170</cp:revision>
  <cp:lastPrinted>2022-10-17T18:39:42Z</cp:lastPrinted>
  <dcterms:created xsi:type="dcterms:W3CDTF">2022-10-09T09:12:26Z</dcterms:created>
  <dcterms:modified xsi:type="dcterms:W3CDTF">2022-10-29T08:14:47Z</dcterms:modified>
</cp:coreProperties>
</file>