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345" r:id="rId2"/>
    <p:sldId id="347" r:id="rId3"/>
    <p:sldId id="357" r:id="rId4"/>
    <p:sldId id="356" r:id="rId5"/>
    <p:sldId id="358" r:id="rId6"/>
    <p:sldId id="359" r:id="rId7"/>
    <p:sldId id="360" r:id="rId8"/>
    <p:sldId id="361" r:id="rId9"/>
    <p:sldId id="362" r:id="rId10"/>
    <p:sldId id="363" r:id="rId11"/>
    <p:sldId id="365" r:id="rId12"/>
    <p:sldId id="366" r:id="rId13"/>
    <p:sldId id="369" r:id="rId14"/>
    <p:sldId id="367" r:id="rId15"/>
    <p:sldId id="371" r:id="rId16"/>
    <p:sldId id="368" r:id="rId17"/>
    <p:sldId id="352" r:id="rId18"/>
    <p:sldId id="353" r:id="rId19"/>
  </p:sldIdLst>
  <p:sldSz cx="9144000" cy="5143500" type="screen16x9"/>
  <p:notesSz cx="6797675" cy="9928225"/>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6" userDrawn="1">
          <p15:clr>
            <a:srgbClr val="A4A3A4"/>
          </p15:clr>
        </p15:guide>
        <p15:guide id="2" pos="24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CA5"/>
    <a:srgbClr val="0073AA"/>
    <a:srgbClr val="00869C"/>
    <a:srgbClr val="B2B2B2"/>
    <a:srgbClr val="007E9C"/>
    <a:srgbClr val="009DD9"/>
    <a:srgbClr val="008CAF"/>
    <a:srgbClr val="008CFF"/>
    <a:srgbClr val="008CA2"/>
    <a:srgbClr val="008C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4" autoAdjust="0"/>
    <p:restoredTop sz="94486" autoAdjust="0"/>
  </p:normalViewPr>
  <p:slideViewPr>
    <p:cSldViewPr snapToObjects="1">
      <p:cViewPr varScale="1">
        <p:scale>
          <a:sx n="102" d="100"/>
          <a:sy n="102" d="100"/>
        </p:scale>
        <p:origin x="91" y="264"/>
      </p:cViewPr>
      <p:guideLst>
        <p:guide orient="horz" pos="3026"/>
        <p:guide pos="248"/>
      </p:guideLst>
    </p:cSldViewPr>
  </p:slideViewPr>
  <p:outlineViewPr>
    <p:cViewPr>
      <p:scale>
        <a:sx n="33" d="100"/>
        <a:sy n="33" d="100"/>
      </p:scale>
      <p:origin x="0" y="31908"/>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68" d="100"/>
          <a:sy n="68" d="100"/>
        </p:scale>
        <p:origin x="2436" y="6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043B0A1D-AB0D-4DC7-A906-F8CC6CF68B61}" type="datetimeFigureOut">
              <a:rPr lang="de-DE" smtClean="0"/>
              <a:pPr/>
              <a:t>03.11.2022</a:t>
            </a:fld>
            <a:endParaRPr lang="de-DE"/>
          </a:p>
        </p:txBody>
      </p:sp>
      <p:sp>
        <p:nvSpPr>
          <p:cNvPr id="4" name="Fußzeilenplatzhalt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D988DB93-4CD4-4D02-9C92-AA62B06EC506}" type="slidenum">
              <a:rPr lang="de-DE" smtClean="0"/>
              <a:pPr/>
              <a:t>‹Nº›</a:t>
            </a:fld>
            <a:endParaRPr lang="de-DE"/>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6731FE86-69F7-453F-A2B2-C640B3969CBD}" type="datetimeFigureOut">
              <a:rPr lang="de-DE" smtClean="0"/>
              <a:pPr/>
              <a:t>03.11.2022</a:t>
            </a:fld>
            <a:endParaRPr lang="de-DE" dirty="0"/>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EA511F6-9D2B-487B-BA54-A818DD3AB5AA}" type="slidenum">
              <a:rPr lang="de-DE" smtClean="0"/>
              <a:pPr/>
              <a:t>‹Nº›</a:t>
            </a:fld>
            <a:endParaRPr lang="de-DE" dirty="0"/>
          </a:p>
        </p:txBody>
      </p:sp>
    </p:spTree>
    <p:extLst>
      <p:ext uri="{BB962C8B-B14F-4D97-AF65-F5344CB8AC3E}">
        <p14:creationId xmlns:p14="http://schemas.microsoft.com/office/powerpoint/2010/main" val="218336924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jpe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jpe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jpe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jpe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6.tiff"/><Relationship Id="rId1" Type="http://schemas.openxmlformats.org/officeDocument/2006/relationships/slideMaster" Target="../slideMasters/slideMaster1.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jpe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jpe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jpe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oleObject" Target="../embeddings/oleObject1.bin"/><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1.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1.jpeg"/><Relationship Id="rId1" Type="http://schemas.openxmlformats.org/officeDocument/2006/relationships/slideMaster" Target="../slideMasters/slideMaster1.xml"/><Relationship Id="rId4" Type="http://schemas.openxmlformats.org/officeDocument/2006/relationships/image" Target="../media/image22.jpe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eckblatt">
    <p:spTree>
      <p:nvGrpSpPr>
        <p:cNvPr id="1" name=""/>
        <p:cNvGrpSpPr/>
        <p:nvPr/>
      </p:nvGrpSpPr>
      <p:grpSpPr>
        <a:xfrm>
          <a:off x="0" y="0"/>
          <a:ext cx="0" cy="0"/>
          <a:chOff x="0" y="0"/>
          <a:chExt cx="0" cy="0"/>
        </a:xfrm>
      </p:grpSpPr>
      <p:sp>
        <p:nvSpPr>
          <p:cNvPr id="17" name="Textplatzhalter 16"/>
          <p:cNvSpPr>
            <a:spLocks noGrp="1"/>
          </p:cNvSpPr>
          <p:nvPr>
            <p:ph type="body" sz="quarter" idx="10" hasCustomPrompt="1"/>
          </p:nvPr>
        </p:nvSpPr>
        <p:spPr>
          <a:xfrm>
            <a:off x="111603" y="1275738"/>
            <a:ext cx="8820001" cy="1512036"/>
          </a:xfrm>
          <a:prstGeom prst="rect">
            <a:avLst/>
          </a:prstGeom>
        </p:spPr>
        <p:txBody>
          <a:bodyPr anchor="b">
            <a:normAutofit/>
          </a:bodyPr>
          <a:lstStyle>
            <a:lvl1pPr marL="0" indent="0">
              <a:buFontTx/>
              <a:buNone/>
              <a:defRPr sz="4400" b="1">
                <a:latin typeface="Arial" pitchFamily="34" charset="0"/>
                <a:cs typeface="Arial" pitchFamily="34" charset="0"/>
              </a:defRPr>
            </a:lvl1pPr>
            <a:lvl2pPr marL="0" indent="0">
              <a:buFontTx/>
              <a:buNone/>
              <a:defRPr sz="3600">
                <a:latin typeface="Arial" pitchFamily="34" charset="0"/>
                <a:cs typeface="Arial" pitchFamily="34" charset="0"/>
              </a:defRPr>
            </a:lvl2pPr>
            <a:lvl3pPr marL="0" indent="0">
              <a:buFontTx/>
              <a:buNone/>
              <a:defRPr sz="3600">
                <a:latin typeface="Arial" pitchFamily="34" charset="0"/>
                <a:cs typeface="Arial" pitchFamily="34" charset="0"/>
              </a:defRPr>
            </a:lvl3pPr>
            <a:lvl4pPr marL="0" indent="0">
              <a:buFontTx/>
              <a:buNone/>
              <a:defRPr sz="3600">
                <a:latin typeface="Arial" pitchFamily="34" charset="0"/>
                <a:cs typeface="Arial" pitchFamily="34" charset="0"/>
              </a:defRPr>
            </a:lvl4pPr>
            <a:lvl5pPr marL="0" indent="0">
              <a:buFontTx/>
              <a:buNone/>
              <a:defRPr sz="3600">
                <a:latin typeface="Arial" pitchFamily="34" charset="0"/>
                <a:cs typeface="Arial" pitchFamily="34" charset="0"/>
              </a:defRPr>
            </a:lvl5pPr>
          </a:lstStyle>
          <a:p>
            <a:pPr lvl="0"/>
            <a:r>
              <a:rPr lang="de-DE" dirty="0"/>
              <a:t>Überschrift</a:t>
            </a:r>
          </a:p>
        </p:txBody>
      </p:sp>
      <p:sp>
        <p:nvSpPr>
          <p:cNvPr id="18" name="Textplatzhalter 16"/>
          <p:cNvSpPr>
            <a:spLocks noGrp="1"/>
          </p:cNvSpPr>
          <p:nvPr>
            <p:ph type="body" sz="quarter" idx="11" hasCustomPrompt="1"/>
          </p:nvPr>
        </p:nvSpPr>
        <p:spPr>
          <a:xfrm>
            <a:off x="108057" y="2893504"/>
            <a:ext cx="8820001" cy="812378"/>
          </a:xfrm>
          <a:prstGeom prst="rect">
            <a:avLst/>
          </a:prstGeom>
        </p:spPr>
        <p:txBody>
          <a:bodyPr anchor="t">
            <a:normAutofit/>
          </a:bodyPr>
          <a:lstStyle>
            <a:lvl1pPr marL="0" marR="0" indent="0" algn="l" defTabSz="457200" rtl="0" eaLnBrk="1" fontAlgn="auto" latinLnBrk="0" hangingPunct="1">
              <a:lnSpc>
                <a:spcPct val="100000"/>
              </a:lnSpc>
              <a:spcBef>
                <a:spcPct val="20000"/>
              </a:spcBef>
              <a:spcAft>
                <a:spcPts val="0"/>
              </a:spcAft>
              <a:buClrTx/>
              <a:buSzTx/>
              <a:buFontTx/>
              <a:buNone/>
              <a:tabLst/>
              <a:defRPr sz="2800">
                <a:latin typeface="Arial" pitchFamily="34" charset="0"/>
                <a:cs typeface="Arial" pitchFamily="34" charset="0"/>
              </a:defRPr>
            </a:lvl1pPr>
            <a:lvl2pPr marL="0" indent="0">
              <a:buFontTx/>
              <a:buNone/>
              <a:defRPr sz="3600">
                <a:latin typeface="Arial" pitchFamily="34" charset="0"/>
                <a:cs typeface="Arial" pitchFamily="34" charset="0"/>
              </a:defRPr>
            </a:lvl2pPr>
            <a:lvl3pPr marL="0" indent="0">
              <a:buFontTx/>
              <a:buNone/>
              <a:defRPr sz="3600">
                <a:latin typeface="Arial" pitchFamily="34" charset="0"/>
                <a:cs typeface="Arial" pitchFamily="34" charset="0"/>
              </a:defRPr>
            </a:lvl3pPr>
            <a:lvl4pPr marL="0" indent="0">
              <a:buFontTx/>
              <a:buNone/>
              <a:defRPr sz="3600">
                <a:latin typeface="Arial" pitchFamily="34" charset="0"/>
                <a:cs typeface="Arial" pitchFamily="34" charset="0"/>
              </a:defRPr>
            </a:lvl4pPr>
            <a:lvl5pPr marL="0" indent="0">
              <a:buFontTx/>
              <a:buNone/>
              <a:defRPr sz="3600">
                <a:latin typeface="Arial" pitchFamily="34" charset="0"/>
                <a:cs typeface="Arial" pitchFamily="34" charset="0"/>
              </a:defRPr>
            </a:lvl5pPr>
          </a:lstStyle>
          <a:p>
            <a:pPr marL="0" marR="0" lvl="0" indent="0" algn="l" defTabSz="457200" rtl="0" eaLnBrk="1" fontAlgn="auto" latinLnBrk="0" hangingPunct="1">
              <a:lnSpc>
                <a:spcPct val="100000"/>
              </a:lnSpc>
              <a:spcBef>
                <a:spcPct val="20000"/>
              </a:spcBef>
              <a:spcAft>
                <a:spcPts val="0"/>
              </a:spcAft>
              <a:buClrTx/>
              <a:buSzTx/>
              <a:buFontTx/>
              <a:buNone/>
              <a:tabLst/>
              <a:defRPr/>
            </a:pPr>
            <a:r>
              <a:rPr lang="de-DE" dirty="0"/>
              <a:t>Unterüberschrift</a:t>
            </a:r>
          </a:p>
        </p:txBody>
      </p:sp>
      <p:cxnSp>
        <p:nvCxnSpPr>
          <p:cNvPr id="29" name="Gerade Verbindung 28"/>
          <p:cNvCxnSpPr/>
          <p:nvPr userDrawn="1"/>
        </p:nvCxnSpPr>
        <p:spPr>
          <a:xfrm>
            <a:off x="214499" y="897564"/>
            <a:ext cx="8712000" cy="0"/>
          </a:xfrm>
          <a:prstGeom prst="line">
            <a:avLst/>
          </a:prstGeom>
          <a:ln w="38100">
            <a:solidFill>
              <a:srgbClr val="00B050"/>
            </a:solidFill>
          </a:ln>
          <a:effectLst/>
        </p:spPr>
        <p:style>
          <a:lnRef idx="2">
            <a:schemeClr val="accent1"/>
          </a:lnRef>
          <a:fillRef idx="0">
            <a:schemeClr val="accent1"/>
          </a:fillRef>
          <a:effectRef idx="1">
            <a:schemeClr val="accent1"/>
          </a:effectRef>
          <a:fontRef idx="minor">
            <a:schemeClr val="tx1"/>
          </a:fontRef>
        </p:style>
      </p:cxnSp>
      <p:pic>
        <p:nvPicPr>
          <p:cNvPr id="13" name="Grafik 12"/>
          <p:cNvPicPr>
            <a:picLocks noChangeAspect="1"/>
          </p:cNvPicPr>
          <p:nvPr userDrawn="1"/>
        </p:nvPicPr>
        <p:blipFill>
          <a:blip r:embed="rId2"/>
          <a:srcRect/>
          <a:stretch/>
        </p:blipFill>
        <p:spPr>
          <a:xfrm>
            <a:off x="251520" y="177564"/>
            <a:ext cx="3309338" cy="720000"/>
          </a:xfrm>
          <a:prstGeom prst="rect">
            <a:avLst/>
          </a:prstGeom>
          <a:noFill/>
          <a:ln>
            <a:noFill/>
          </a:ln>
        </p:spPr>
      </p:pic>
      <p:cxnSp>
        <p:nvCxnSpPr>
          <p:cNvPr id="8" name="Gerade Verbindung 7"/>
          <p:cNvCxnSpPr/>
          <p:nvPr userDrawn="1"/>
        </p:nvCxnSpPr>
        <p:spPr>
          <a:xfrm>
            <a:off x="214499" y="4816427"/>
            <a:ext cx="8712000" cy="0"/>
          </a:xfrm>
          <a:prstGeom prst="line">
            <a:avLst/>
          </a:prstGeom>
          <a:ln w="38100">
            <a:solidFill>
              <a:srgbClr val="00B050"/>
            </a:solidFill>
          </a:ln>
          <a:effectLst/>
        </p:spPr>
        <p:style>
          <a:lnRef idx="2">
            <a:schemeClr val="accent1"/>
          </a:lnRef>
          <a:fillRef idx="0">
            <a:schemeClr val="accent1"/>
          </a:fillRef>
          <a:effectRef idx="1">
            <a:schemeClr val="accent1"/>
          </a:effectRef>
          <a:fontRef idx="minor">
            <a:schemeClr val="tx1"/>
          </a:fontRef>
        </p:style>
      </p:cxnSp>
      <p:pic>
        <p:nvPicPr>
          <p:cNvPr id="3" name="Grafik 2">
            <a:extLst>
              <a:ext uri="{FF2B5EF4-FFF2-40B4-BE49-F238E27FC236}">
                <a16:creationId xmlns:a16="http://schemas.microsoft.com/office/drawing/2014/main" id="{6F3AA57C-C72C-4DC0-9115-B77387360746}"/>
              </a:ext>
            </a:extLst>
          </p:cNvPr>
          <p:cNvPicPr>
            <a:picLocks noChangeAspect="1"/>
          </p:cNvPicPr>
          <p:nvPr userDrawn="1"/>
        </p:nvPicPr>
        <p:blipFill>
          <a:blip r:embed="rId3"/>
          <a:stretch>
            <a:fillRect/>
          </a:stretch>
        </p:blipFill>
        <p:spPr>
          <a:xfrm>
            <a:off x="6190748" y="4032605"/>
            <a:ext cx="2735751" cy="71362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Überschrift+Logo links+Linie oben">
    <p:spTree>
      <p:nvGrpSpPr>
        <p:cNvPr id="1" name=""/>
        <p:cNvGrpSpPr/>
        <p:nvPr/>
      </p:nvGrpSpPr>
      <p:grpSpPr>
        <a:xfrm>
          <a:off x="0" y="0"/>
          <a:ext cx="0" cy="0"/>
          <a:chOff x="0" y="0"/>
          <a:chExt cx="0" cy="0"/>
        </a:xfrm>
      </p:grpSpPr>
      <p:sp>
        <p:nvSpPr>
          <p:cNvPr id="7" name="Titel 6"/>
          <p:cNvSpPr>
            <a:spLocks noGrp="1"/>
          </p:cNvSpPr>
          <p:nvPr userDrawn="1">
            <p:ph type="title"/>
          </p:nvPr>
        </p:nvSpPr>
        <p:spPr>
          <a:xfrm>
            <a:off x="1392370" y="164151"/>
            <a:ext cx="7626106" cy="583200"/>
          </a:xfrm>
        </p:spPr>
        <p:txBody>
          <a:bodyPr/>
          <a:lstStyle/>
          <a:p>
            <a:r>
              <a:rPr lang="de-DE"/>
              <a:t>Titelmasterformat durch Klicken bearbeiten</a:t>
            </a:r>
            <a:endParaRPr lang="de-DE" dirty="0"/>
          </a:p>
        </p:txBody>
      </p:sp>
      <p:sp>
        <p:nvSpPr>
          <p:cNvPr id="16" name="Datumsplatzhalter 15"/>
          <p:cNvSpPr>
            <a:spLocks noGrp="1"/>
          </p:cNvSpPr>
          <p:nvPr>
            <p:ph type="dt" sz="half" idx="10"/>
          </p:nvPr>
        </p:nvSpPr>
        <p:spPr/>
        <p:txBody>
          <a:bodyPr/>
          <a:lstStyle/>
          <a:p>
            <a:r>
              <a:rPr lang="es-ES"/>
              <a:t>25.02.2021</a:t>
            </a:r>
            <a:endParaRPr lang="de-DE" dirty="0"/>
          </a:p>
        </p:txBody>
      </p:sp>
      <p:sp>
        <p:nvSpPr>
          <p:cNvPr id="17" name="Foliennummernplatzhalter 16"/>
          <p:cNvSpPr>
            <a:spLocks noGrp="1"/>
          </p:cNvSpPr>
          <p:nvPr>
            <p:ph type="sldNum" sz="quarter" idx="11"/>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2"/>
          </p:nvPr>
        </p:nvSpPr>
        <p:spPr/>
        <p:txBody>
          <a:bodyPr/>
          <a:lstStyle/>
          <a:p>
            <a:r>
              <a:rPr lang="en-US"/>
              <a:t>16th International Workshop on Accelerator Alignment | IWAA 2022 | CERN</a:t>
            </a:r>
            <a:endParaRPr lang="de-DE" dirty="0"/>
          </a:p>
        </p:txBody>
      </p:sp>
      <p:cxnSp>
        <p:nvCxnSpPr>
          <p:cNvPr id="10" name="Gerade Verbindung 9"/>
          <p:cNvCxnSpPr/>
          <p:nvPr userDrawn="1"/>
        </p:nvCxnSpPr>
        <p:spPr>
          <a:xfrm>
            <a:off x="216000"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9" name="Grafik 8" descr="PTB-Logo.jpg"/>
          <p:cNvPicPr>
            <a:picLocks noChangeAspect="1"/>
          </p:cNvPicPr>
          <p:nvPr userDrawn="1"/>
        </p:nvPicPr>
        <p:blipFill>
          <a:blip r:embed="rId2"/>
          <a:stretch>
            <a:fillRect/>
          </a:stretch>
        </p:blipFill>
        <p:spPr>
          <a:xfrm>
            <a:off x="216000" y="162000"/>
            <a:ext cx="1188000" cy="431183"/>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Überschrift+Logo links+Linie unten">
    <p:spTree>
      <p:nvGrpSpPr>
        <p:cNvPr id="1" name=""/>
        <p:cNvGrpSpPr/>
        <p:nvPr/>
      </p:nvGrpSpPr>
      <p:grpSpPr>
        <a:xfrm>
          <a:off x="0" y="0"/>
          <a:ext cx="0" cy="0"/>
          <a:chOff x="0" y="0"/>
          <a:chExt cx="0" cy="0"/>
        </a:xfrm>
      </p:grpSpPr>
      <p:sp>
        <p:nvSpPr>
          <p:cNvPr id="7" name="Titel 6"/>
          <p:cNvSpPr>
            <a:spLocks noGrp="1"/>
          </p:cNvSpPr>
          <p:nvPr userDrawn="1">
            <p:ph type="title"/>
          </p:nvPr>
        </p:nvSpPr>
        <p:spPr>
          <a:xfrm>
            <a:off x="1392370" y="164151"/>
            <a:ext cx="7626106" cy="583200"/>
          </a:xfrm>
        </p:spPr>
        <p:txBody>
          <a:bodyPr/>
          <a:lstStyle/>
          <a:p>
            <a:r>
              <a:rPr lang="de-DE"/>
              <a:t>Titelmasterformat durch Klicken bearbeiten</a:t>
            </a:r>
            <a:endParaRPr lang="de-DE" dirty="0"/>
          </a:p>
        </p:txBody>
      </p:sp>
      <p:sp>
        <p:nvSpPr>
          <p:cNvPr id="16" name="Datumsplatzhalter 15"/>
          <p:cNvSpPr>
            <a:spLocks noGrp="1"/>
          </p:cNvSpPr>
          <p:nvPr>
            <p:ph type="dt" sz="half" idx="10"/>
          </p:nvPr>
        </p:nvSpPr>
        <p:spPr/>
        <p:txBody>
          <a:bodyPr/>
          <a:lstStyle/>
          <a:p>
            <a:r>
              <a:rPr lang="es-ES"/>
              <a:t>25.02.2021</a:t>
            </a:r>
            <a:endParaRPr lang="de-DE" dirty="0"/>
          </a:p>
        </p:txBody>
      </p:sp>
      <p:sp>
        <p:nvSpPr>
          <p:cNvPr id="17" name="Foliennummernplatzhalter 16"/>
          <p:cNvSpPr>
            <a:spLocks noGrp="1"/>
          </p:cNvSpPr>
          <p:nvPr>
            <p:ph type="sldNum" sz="quarter" idx="11"/>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2"/>
          </p:nvPr>
        </p:nvSpPr>
        <p:spPr/>
        <p:txBody>
          <a:bodyPr/>
          <a:lstStyle/>
          <a:p>
            <a:r>
              <a:rPr lang="en-US"/>
              <a:t>16th International Workshop on Accelerator Alignment | IWAA 2022 | CERN</a:t>
            </a:r>
            <a:endParaRPr lang="de-DE" dirty="0"/>
          </a:p>
        </p:txBody>
      </p:sp>
      <p:pic>
        <p:nvPicPr>
          <p:cNvPr id="15" name="Grafik 14" descr="PTB-Logo.jpg"/>
          <p:cNvPicPr>
            <a:picLocks noChangeAspect="1"/>
          </p:cNvPicPr>
          <p:nvPr userDrawn="1"/>
        </p:nvPicPr>
        <p:blipFill>
          <a:blip r:embed="rId2"/>
          <a:stretch>
            <a:fillRect/>
          </a:stretch>
        </p:blipFill>
        <p:spPr>
          <a:xfrm>
            <a:off x="215648" y="162000"/>
            <a:ext cx="1188000" cy="431183"/>
          </a:xfrm>
          <a:prstGeom prst="rect">
            <a:avLst/>
          </a:prstGeom>
        </p:spPr>
      </p:pic>
      <p:grpSp>
        <p:nvGrpSpPr>
          <p:cNvPr id="13" name="Gruppieren 12"/>
          <p:cNvGrpSpPr/>
          <p:nvPr userDrawn="1"/>
        </p:nvGrpSpPr>
        <p:grpSpPr>
          <a:xfrm>
            <a:off x="203188" y="4816426"/>
            <a:ext cx="8723310" cy="174830"/>
            <a:chOff x="203188" y="4816426"/>
            <a:chExt cx="8723310" cy="174830"/>
          </a:xfrm>
        </p:grpSpPr>
        <p:cxnSp>
          <p:nvCxnSpPr>
            <p:cNvPr id="19" name="Gerade Verbindung 18"/>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20" name="Gruppieren 12"/>
            <p:cNvGrpSpPr/>
            <p:nvPr userDrawn="1"/>
          </p:nvGrpSpPr>
          <p:grpSpPr>
            <a:xfrm>
              <a:off x="203188" y="4847256"/>
              <a:ext cx="8723310" cy="144000"/>
              <a:chOff x="203188" y="4847256"/>
              <a:chExt cx="8723310" cy="144000"/>
            </a:xfrm>
          </p:grpSpPr>
          <p:pic>
            <p:nvPicPr>
              <p:cNvPr id="21" name="Grafik 20" descr="Schriftzug 1.jpg"/>
              <p:cNvPicPr>
                <a:picLocks noChangeAspect="1"/>
              </p:cNvPicPr>
              <p:nvPr userDrawn="1"/>
            </p:nvPicPr>
            <p:blipFill>
              <a:blip r:embed="rId3"/>
              <a:stretch>
                <a:fillRect/>
              </a:stretch>
            </p:blipFill>
            <p:spPr>
              <a:xfrm>
                <a:off x="203188" y="4847256"/>
                <a:ext cx="3701333" cy="144000"/>
              </a:xfrm>
              <a:prstGeom prst="rect">
                <a:avLst/>
              </a:prstGeom>
              <a:noFill/>
              <a:ln>
                <a:noFill/>
              </a:ln>
            </p:spPr>
          </p:pic>
          <p:pic>
            <p:nvPicPr>
              <p:cNvPr id="22" name="Grafik 21" descr="Schriftzug 2.jpg"/>
              <p:cNvPicPr>
                <a:picLocks noChangeAspect="1"/>
              </p:cNvPicPr>
              <p:nvPr userDrawn="1"/>
            </p:nvPicPr>
            <p:blipFill>
              <a:blip r:embed="rId4"/>
              <a:stretch>
                <a:fillRect/>
              </a:stretch>
            </p:blipFill>
            <p:spPr>
              <a:xfrm>
                <a:off x="7414498" y="4847256"/>
                <a:ext cx="1512000" cy="144000"/>
              </a:xfrm>
              <a:prstGeom prst="rect">
                <a:avLst/>
              </a:prstGeom>
              <a:noFill/>
              <a:ln>
                <a:noFill/>
              </a:ln>
            </p:spPr>
          </p:pic>
        </p:gr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Überschrift+Logo links+2 Linien">
    <p:spTree>
      <p:nvGrpSpPr>
        <p:cNvPr id="1" name=""/>
        <p:cNvGrpSpPr/>
        <p:nvPr/>
      </p:nvGrpSpPr>
      <p:grpSpPr>
        <a:xfrm>
          <a:off x="0" y="0"/>
          <a:ext cx="0" cy="0"/>
          <a:chOff x="0" y="0"/>
          <a:chExt cx="0" cy="0"/>
        </a:xfrm>
      </p:grpSpPr>
      <p:sp>
        <p:nvSpPr>
          <p:cNvPr id="7" name="Titel 6"/>
          <p:cNvSpPr>
            <a:spLocks noGrp="1"/>
          </p:cNvSpPr>
          <p:nvPr userDrawn="1">
            <p:ph type="title"/>
          </p:nvPr>
        </p:nvSpPr>
        <p:spPr>
          <a:xfrm>
            <a:off x="1392370" y="164151"/>
            <a:ext cx="7626106" cy="583200"/>
          </a:xfrm>
        </p:spPr>
        <p:txBody>
          <a:bodyPr/>
          <a:lstStyle/>
          <a:p>
            <a:r>
              <a:rPr lang="de-DE"/>
              <a:t>Titelmasterformat durch Klicken bearbeiten</a:t>
            </a:r>
            <a:endParaRPr lang="de-DE" dirty="0"/>
          </a:p>
        </p:txBody>
      </p:sp>
      <p:sp>
        <p:nvSpPr>
          <p:cNvPr id="16" name="Datumsplatzhalter 15"/>
          <p:cNvSpPr>
            <a:spLocks noGrp="1"/>
          </p:cNvSpPr>
          <p:nvPr>
            <p:ph type="dt" sz="half" idx="10"/>
          </p:nvPr>
        </p:nvSpPr>
        <p:spPr>
          <a:xfrm>
            <a:off x="126162" y="4970700"/>
            <a:ext cx="3960000" cy="172800"/>
          </a:xfrm>
        </p:spPr>
        <p:txBody>
          <a:bodyPr/>
          <a:lstStyle/>
          <a:p>
            <a:r>
              <a:rPr lang="es-ES"/>
              <a:t>25.02.2021</a:t>
            </a:r>
            <a:endParaRPr lang="de-DE" dirty="0"/>
          </a:p>
        </p:txBody>
      </p:sp>
      <p:sp>
        <p:nvSpPr>
          <p:cNvPr id="17" name="Foliennummernplatzhalter 16"/>
          <p:cNvSpPr>
            <a:spLocks noGrp="1"/>
          </p:cNvSpPr>
          <p:nvPr>
            <p:ph type="sldNum" sz="quarter" idx="11"/>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2"/>
          </p:nvPr>
        </p:nvSpPr>
        <p:spPr>
          <a:xfrm>
            <a:off x="5047156" y="4970700"/>
            <a:ext cx="3960000" cy="172800"/>
          </a:xfrm>
        </p:spPr>
        <p:txBody>
          <a:bodyPr/>
          <a:lstStyle/>
          <a:p>
            <a:r>
              <a:rPr lang="en-US"/>
              <a:t>16th International Workshop on Accelerator Alignment | IWAA 2022 | CERN</a:t>
            </a:r>
            <a:endParaRPr lang="de-DE" dirty="0"/>
          </a:p>
        </p:txBody>
      </p:sp>
      <p:cxnSp>
        <p:nvCxnSpPr>
          <p:cNvPr id="10" name="Gerade Verbindung 9"/>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19" name="Grafik 18" descr="PTB-Logo.jpg"/>
          <p:cNvPicPr>
            <a:picLocks noChangeAspect="1"/>
          </p:cNvPicPr>
          <p:nvPr userDrawn="1"/>
        </p:nvPicPr>
        <p:blipFill>
          <a:blip r:embed="rId2"/>
          <a:stretch>
            <a:fillRect/>
          </a:stretch>
        </p:blipFill>
        <p:spPr>
          <a:xfrm>
            <a:off x="215648" y="162000"/>
            <a:ext cx="1188000" cy="431183"/>
          </a:xfrm>
          <a:prstGeom prst="rect">
            <a:avLst/>
          </a:prstGeom>
        </p:spPr>
      </p:pic>
      <p:grpSp>
        <p:nvGrpSpPr>
          <p:cNvPr id="13" name="Gruppieren 12"/>
          <p:cNvGrpSpPr/>
          <p:nvPr userDrawn="1"/>
        </p:nvGrpSpPr>
        <p:grpSpPr>
          <a:xfrm>
            <a:off x="203188" y="4816426"/>
            <a:ext cx="8723310" cy="174830"/>
            <a:chOff x="203188" y="4816426"/>
            <a:chExt cx="8723310" cy="174830"/>
          </a:xfrm>
        </p:grpSpPr>
        <p:cxnSp>
          <p:nvCxnSpPr>
            <p:cNvPr id="20" name="Gerade Verbindung 19"/>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21" name="Gruppieren 12"/>
            <p:cNvGrpSpPr/>
            <p:nvPr userDrawn="1"/>
          </p:nvGrpSpPr>
          <p:grpSpPr>
            <a:xfrm>
              <a:off x="203188" y="4847256"/>
              <a:ext cx="8723310" cy="144000"/>
              <a:chOff x="203188" y="4847256"/>
              <a:chExt cx="8723310" cy="144000"/>
            </a:xfrm>
          </p:grpSpPr>
          <p:pic>
            <p:nvPicPr>
              <p:cNvPr id="22" name="Grafik 21" descr="Schriftzug 1.jpg"/>
              <p:cNvPicPr>
                <a:picLocks noChangeAspect="1"/>
              </p:cNvPicPr>
              <p:nvPr userDrawn="1"/>
            </p:nvPicPr>
            <p:blipFill>
              <a:blip r:embed="rId3"/>
              <a:stretch>
                <a:fillRect/>
              </a:stretch>
            </p:blipFill>
            <p:spPr>
              <a:xfrm>
                <a:off x="203188" y="4847256"/>
                <a:ext cx="3701333" cy="144000"/>
              </a:xfrm>
              <a:prstGeom prst="rect">
                <a:avLst/>
              </a:prstGeom>
              <a:noFill/>
              <a:ln>
                <a:noFill/>
              </a:ln>
            </p:spPr>
          </p:pic>
          <p:pic>
            <p:nvPicPr>
              <p:cNvPr id="23" name="Grafik 22" descr="Schriftzug 2.jpg"/>
              <p:cNvPicPr>
                <a:picLocks noChangeAspect="1"/>
              </p:cNvPicPr>
              <p:nvPr userDrawn="1"/>
            </p:nvPicPr>
            <p:blipFill>
              <a:blip r:embed="rId4"/>
              <a:stretch>
                <a:fillRect/>
              </a:stretch>
            </p:blipFill>
            <p:spPr>
              <a:xfrm>
                <a:off x="7414498" y="4847256"/>
                <a:ext cx="1512000" cy="144000"/>
              </a:xfrm>
              <a:prstGeom prst="rect">
                <a:avLst/>
              </a:prstGeom>
              <a:noFill/>
              <a:ln>
                <a:noFill/>
              </a:ln>
            </p:spPr>
          </p:pic>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eerfolie">
    <p:spTree>
      <p:nvGrpSpPr>
        <p:cNvPr id="1" name=""/>
        <p:cNvGrpSpPr/>
        <p:nvPr/>
      </p:nvGrpSpPr>
      <p:grpSpPr>
        <a:xfrm>
          <a:off x="0" y="0"/>
          <a:ext cx="0" cy="0"/>
          <a:chOff x="0" y="0"/>
          <a:chExt cx="0" cy="0"/>
        </a:xfrm>
      </p:grpSpPr>
      <p:sp>
        <p:nvSpPr>
          <p:cNvPr id="11" name="Datumsplatzhalter 3"/>
          <p:cNvSpPr>
            <a:spLocks noGrp="1"/>
          </p:cNvSpPr>
          <p:nvPr>
            <p:ph type="dt" sz="half" idx="2"/>
          </p:nvPr>
        </p:nvSpPr>
        <p:spPr>
          <a:xfrm>
            <a:off x="4" y="4970700"/>
            <a:ext cx="3960000" cy="172800"/>
          </a:xfrm>
          <a:prstGeom prst="rect">
            <a:avLst/>
          </a:prstGeom>
        </p:spPr>
        <p:txBody>
          <a:bodyPr vert="horz" lIns="91440" tIns="45720" rIns="91440" bIns="45720" rtlCol="0" anchor="ctr"/>
          <a:lstStyle>
            <a:lvl1pPr algn="l">
              <a:defRPr sz="900">
                <a:solidFill>
                  <a:schemeClr val="tx1">
                    <a:tint val="75000"/>
                  </a:schemeClr>
                </a:solidFill>
                <a:latin typeface="Arial" pitchFamily="34" charset="0"/>
                <a:cs typeface="Arial" pitchFamily="34" charset="0"/>
              </a:defRPr>
            </a:lvl1pPr>
          </a:lstStyle>
          <a:p>
            <a:r>
              <a:rPr lang="es-ES"/>
              <a:t>25.02.2021</a:t>
            </a:r>
            <a:endParaRPr lang="de-DE" dirty="0"/>
          </a:p>
        </p:txBody>
      </p:sp>
      <p:sp>
        <p:nvSpPr>
          <p:cNvPr id="12" name="Fußzeilenplatzhalter 4"/>
          <p:cNvSpPr>
            <a:spLocks noGrp="1"/>
          </p:cNvSpPr>
          <p:nvPr>
            <p:ph type="ftr" sz="quarter" idx="3"/>
          </p:nvPr>
        </p:nvSpPr>
        <p:spPr>
          <a:xfrm>
            <a:off x="5184002" y="4970700"/>
            <a:ext cx="3960000" cy="172800"/>
          </a:xfrm>
          <a:prstGeom prst="rect">
            <a:avLst/>
          </a:prstGeom>
        </p:spPr>
        <p:txBody>
          <a:bodyPr vert="horz" lIns="91440" tIns="45720" rIns="91440" bIns="45720" rtlCol="0" anchor="ctr"/>
          <a:lstStyle>
            <a:lvl1pPr algn="r">
              <a:defRPr sz="900">
                <a:solidFill>
                  <a:schemeClr val="tx1">
                    <a:tint val="75000"/>
                  </a:schemeClr>
                </a:solidFill>
                <a:latin typeface="Arial" pitchFamily="34" charset="0"/>
                <a:cs typeface="Arial" pitchFamily="34" charset="0"/>
              </a:defRPr>
            </a:lvl1pPr>
          </a:lstStyle>
          <a:p>
            <a:r>
              <a:rPr lang="en-US"/>
              <a:t>16th International Workshop on Accelerator Alignment | IWAA 2022 | CERN</a:t>
            </a:r>
            <a:endParaRPr lang="de-DE" dirty="0"/>
          </a:p>
        </p:txBody>
      </p:sp>
      <p:sp>
        <p:nvSpPr>
          <p:cNvPr id="13" name="Foliennummernplatzhalter 6"/>
          <p:cNvSpPr>
            <a:spLocks noGrp="1"/>
          </p:cNvSpPr>
          <p:nvPr>
            <p:ph type="sldNum" sz="quarter" idx="4"/>
          </p:nvPr>
        </p:nvSpPr>
        <p:spPr>
          <a:xfrm>
            <a:off x="4284002" y="4970700"/>
            <a:ext cx="576000" cy="172800"/>
          </a:xfrm>
          <a:prstGeom prst="rect">
            <a:avLst/>
          </a:prstGeom>
        </p:spPr>
        <p:txBody>
          <a:bodyPr vert="horz" lIns="91440" tIns="45720" rIns="91440" bIns="45720" rtlCol="0" anchor="ctr"/>
          <a:lstStyle>
            <a:lvl1pPr algn="ctr">
              <a:defRPr sz="900">
                <a:solidFill>
                  <a:schemeClr val="tx1">
                    <a:tint val="75000"/>
                  </a:schemeClr>
                </a:solidFill>
              </a:defRPr>
            </a:lvl1pPr>
          </a:lstStyle>
          <a:p>
            <a:fld id="{6C73A770-1660-45DE-B946-DFFC7041C5FD}" type="slidenum">
              <a:rPr lang="de-DE" smtClean="0"/>
              <a:pPr/>
              <a:t>‹Nº›</a:t>
            </a:fld>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eerfolie+Logo rechts">
    <p:spTree>
      <p:nvGrpSpPr>
        <p:cNvPr id="1" name=""/>
        <p:cNvGrpSpPr/>
        <p:nvPr/>
      </p:nvGrpSpPr>
      <p:grpSpPr>
        <a:xfrm>
          <a:off x="0" y="0"/>
          <a:ext cx="0" cy="0"/>
          <a:chOff x="0" y="0"/>
          <a:chExt cx="0" cy="0"/>
        </a:xfrm>
      </p:grpSpPr>
      <p:sp>
        <p:nvSpPr>
          <p:cNvPr id="11" name="Datumsplatzhalter 3"/>
          <p:cNvSpPr>
            <a:spLocks noGrp="1"/>
          </p:cNvSpPr>
          <p:nvPr>
            <p:ph type="dt" sz="half" idx="2"/>
          </p:nvPr>
        </p:nvSpPr>
        <p:spPr>
          <a:xfrm>
            <a:off x="4" y="4970700"/>
            <a:ext cx="3960000" cy="172800"/>
          </a:xfrm>
          <a:prstGeom prst="rect">
            <a:avLst/>
          </a:prstGeom>
        </p:spPr>
        <p:txBody>
          <a:bodyPr vert="horz" lIns="91440" tIns="45720" rIns="91440" bIns="45720" rtlCol="0" anchor="ctr"/>
          <a:lstStyle>
            <a:lvl1pPr algn="l">
              <a:defRPr sz="900">
                <a:solidFill>
                  <a:schemeClr val="tx1">
                    <a:tint val="75000"/>
                  </a:schemeClr>
                </a:solidFill>
                <a:latin typeface="Arial" pitchFamily="34" charset="0"/>
                <a:cs typeface="Arial" pitchFamily="34" charset="0"/>
              </a:defRPr>
            </a:lvl1pPr>
          </a:lstStyle>
          <a:p>
            <a:r>
              <a:rPr lang="es-ES"/>
              <a:t>25.02.2021</a:t>
            </a:r>
            <a:endParaRPr lang="de-DE" dirty="0"/>
          </a:p>
        </p:txBody>
      </p:sp>
      <p:sp>
        <p:nvSpPr>
          <p:cNvPr id="12" name="Fußzeilenplatzhalter 4"/>
          <p:cNvSpPr>
            <a:spLocks noGrp="1"/>
          </p:cNvSpPr>
          <p:nvPr>
            <p:ph type="ftr" sz="quarter" idx="3"/>
          </p:nvPr>
        </p:nvSpPr>
        <p:spPr>
          <a:xfrm>
            <a:off x="5184002" y="4970700"/>
            <a:ext cx="3960000" cy="172800"/>
          </a:xfrm>
          <a:prstGeom prst="rect">
            <a:avLst/>
          </a:prstGeom>
        </p:spPr>
        <p:txBody>
          <a:bodyPr vert="horz" lIns="91440" tIns="45720" rIns="91440" bIns="45720" rtlCol="0" anchor="ctr"/>
          <a:lstStyle>
            <a:lvl1pPr algn="r">
              <a:defRPr sz="900">
                <a:solidFill>
                  <a:schemeClr val="tx1">
                    <a:tint val="75000"/>
                  </a:schemeClr>
                </a:solidFill>
                <a:latin typeface="Arial" pitchFamily="34" charset="0"/>
                <a:cs typeface="Arial" pitchFamily="34" charset="0"/>
              </a:defRPr>
            </a:lvl1pPr>
          </a:lstStyle>
          <a:p>
            <a:r>
              <a:rPr lang="en-US"/>
              <a:t>16th International Workshop on Accelerator Alignment | IWAA 2022 | CERN</a:t>
            </a:r>
            <a:endParaRPr lang="de-DE" dirty="0"/>
          </a:p>
        </p:txBody>
      </p:sp>
      <p:sp>
        <p:nvSpPr>
          <p:cNvPr id="13" name="Foliennummernplatzhalter 6"/>
          <p:cNvSpPr>
            <a:spLocks noGrp="1"/>
          </p:cNvSpPr>
          <p:nvPr>
            <p:ph type="sldNum" sz="quarter" idx="4"/>
          </p:nvPr>
        </p:nvSpPr>
        <p:spPr>
          <a:xfrm>
            <a:off x="4284002" y="4970700"/>
            <a:ext cx="576000" cy="172800"/>
          </a:xfrm>
          <a:prstGeom prst="rect">
            <a:avLst/>
          </a:prstGeom>
        </p:spPr>
        <p:txBody>
          <a:bodyPr vert="horz" lIns="91440" tIns="45720" rIns="91440" bIns="45720" rtlCol="0" anchor="ctr"/>
          <a:lstStyle>
            <a:lvl1pPr algn="ctr">
              <a:defRPr sz="900">
                <a:solidFill>
                  <a:schemeClr val="tx1">
                    <a:tint val="75000"/>
                  </a:schemeClr>
                </a:solidFill>
              </a:defRPr>
            </a:lvl1pPr>
          </a:lstStyle>
          <a:p>
            <a:fld id="{6C73A770-1660-45DE-B946-DFFC7041C5FD}" type="slidenum">
              <a:rPr lang="de-DE" smtClean="0"/>
              <a:pPr/>
              <a:t>‹Nº›</a:t>
            </a:fld>
            <a:endParaRPr lang="de-DE" dirty="0"/>
          </a:p>
        </p:txBody>
      </p:sp>
      <p:pic>
        <p:nvPicPr>
          <p:cNvPr id="7" name="Grafik 6" descr="PTB-Logo.jpg"/>
          <p:cNvPicPr>
            <a:picLocks noChangeAspect="1"/>
          </p:cNvPicPr>
          <p:nvPr userDrawn="1"/>
        </p:nvPicPr>
        <p:blipFill>
          <a:blip r:embed="rId2"/>
          <a:stretch>
            <a:fillRect/>
          </a:stretch>
        </p:blipFill>
        <p:spPr>
          <a:xfrm>
            <a:off x="7751664" y="162145"/>
            <a:ext cx="1188000" cy="431183"/>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erfolie+Logo rechts+Linie oben">
    <p:spTree>
      <p:nvGrpSpPr>
        <p:cNvPr id="1" name=""/>
        <p:cNvGrpSpPr/>
        <p:nvPr/>
      </p:nvGrpSpPr>
      <p:grpSpPr>
        <a:xfrm>
          <a:off x="0" y="0"/>
          <a:ext cx="0" cy="0"/>
          <a:chOff x="0" y="0"/>
          <a:chExt cx="0" cy="0"/>
        </a:xfrm>
      </p:grpSpPr>
      <p:sp>
        <p:nvSpPr>
          <p:cNvPr id="11" name="Datumsplatzhalter 3"/>
          <p:cNvSpPr>
            <a:spLocks noGrp="1"/>
          </p:cNvSpPr>
          <p:nvPr>
            <p:ph type="dt" sz="half" idx="2"/>
          </p:nvPr>
        </p:nvSpPr>
        <p:spPr>
          <a:xfrm>
            <a:off x="4" y="4970700"/>
            <a:ext cx="3960000" cy="172800"/>
          </a:xfrm>
          <a:prstGeom prst="rect">
            <a:avLst/>
          </a:prstGeom>
        </p:spPr>
        <p:txBody>
          <a:bodyPr vert="horz" lIns="91440" tIns="45720" rIns="91440" bIns="45720" rtlCol="0" anchor="ctr"/>
          <a:lstStyle>
            <a:lvl1pPr algn="l">
              <a:defRPr sz="900">
                <a:solidFill>
                  <a:schemeClr val="tx1">
                    <a:tint val="75000"/>
                  </a:schemeClr>
                </a:solidFill>
                <a:latin typeface="Arial" pitchFamily="34" charset="0"/>
                <a:cs typeface="Arial" pitchFamily="34" charset="0"/>
              </a:defRPr>
            </a:lvl1pPr>
          </a:lstStyle>
          <a:p>
            <a:r>
              <a:rPr lang="es-ES"/>
              <a:t>25.02.2021</a:t>
            </a:r>
            <a:endParaRPr lang="de-DE" dirty="0"/>
          </a:p>
        </p:txBody>
      </p:sp>
      <p:sp>
        <p:nvSpPr>
          <p:cNvPr id="12" name="Fußzeilenplatzhalter 4"/>
          <p:cNvSpPr>
            <a:spLocks noGrp="1"/>
          </p:cNvSpPr>
          <p:nvPr>
            <p:ph type="ftr" sz="quarter" idx="3"/>
          </p:nvPr>
        </p:nvSpPr>
        <p:spPr>
          <a:xfrm>
            <a:off x="5184002" y="4970700"/>
            <a:ext cx="3960000" cy="172800"/>
          </a:xfrm>
          <a:prstGeom prst="rect">
            <a:avLst/>
          </a:prstGeom>
        </p:spPr>
        <p:txBody>
          <a:bodyPr vert="horz" lIns="91440" tIns="45720" rIns="91440" bIns="45720" rtlCol="0" anchor="ctr"/>
          <a:lstStyle>
            <a:lvl1pPr algn="r">
              <a:defRPr sz="900">
                <a:solidFill>
                  <a:schemeClr val="tx1">
                    <a:tint val="75000"/>
                  </a:schemeClr>
                </a:solidFill>
                <a:latin typeface="Arial" pitchFamily="34" charset="0"/>
                <a:cs typeface="Arial" pitchFamily="34" charset="0"/>
              </a:defRPr>
            </a:lvl1pPr>
          </a:lstStyle>
          <a:p>
            <a:r>
              <a:rPr lang="en-US"/>
              <a:t>16th International Workshop on Accelerator Alignment | IWAA 2022 | CERN</a:t>
            </a:r>
            <a:endParaRPr lang="de-DE" dirty="0"/>
          </a:p>
        </p:txBody>
      </p:sp>
      <p:sp>
        <p:nvSpPr>
          <p:cNvPr id="13" name="Foliennummernplatzhalter 6"/>
          <p:cNvSpPr>
            <a:spLocks noGrp="1"/>
          </p:cNvSpPr>
          <p:nvPr>
            <p:ph type="sldNum" sz="quarter" idx="4"/>
          </p:nvPr>
        </p:nvSpPr>
        <p:spPr>
          <a:xfrm>
            <a:off x="4284002" y="4970700"/>
            <a:ext cx="576000" cy="172800"/>
          </a:xfrm>
          <a:prstGeom prst="rect">
            <a:avLst/>
          </a:prstGeom>
        </p:spPr>
        <p:txBody>
          <a:bodyPr vert="horz" lIns="91440" tIns="45720" rIns="91440" bIns="45720" rtlCol="0" anchor="ctr"/>
          <a:lstStyle>
            <a:lvl1pPr algn="ctr">
              <a:defRPr sz="900">
                <a:solidFill>
                  <a:schemeClr val="tx1">
                    <a:tint val="75000"/>
                  </a:schemeClr>
                </a:solidFill>
              </a:defRPr>
            </a:lvl1pPr>
          </a:lstStyle>
          <a:p>
            <a:fld id="{6C73A770-1660-45DE-B946-DFFC7041C5FD}" type="slidenum">
              <a:rPr lang="de-DE" smtClean="0"/>
              <a:pPr/>
              <a:t>‹Nº›</a:t>
            </a:fld>
            <a:endParaRPr lang="de-DE" dirty="0"/>
          </a:p>
        </p:txBody>
      </p:sp>
      <p:cxnSp>
        <p:nvCxnSpPr>
          <p:cNvPr id="6" name="Gerade Verbindung 5"/>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7" name="Grafik 6" descr="PTB-Logo.jpg"/>
          <p:cNvPicPr>
            <a:picLocks noChangeAspect="1"/>
          </p:cNvPicPr>
          <p:nvPr userDrawn="1"/>
        </p:nvPicPr>
        <p:blipFill>
          <a:blip r:embed="rId2"/>
          <a:stretch>
            <a:fillRect/>
          </a:stretch>
        </p:blipFill>
        <p:spPr>
          <a:xfrm>
            <a:off x="7751664" y="162145"/>
            <a:ext cx="1188000" cy="431183"/>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Leerfolie+Logo links+Linie oben">
    <p:spTree>
      <p:nvGrpSpPr>
        <p:cNvPr id="1" name=""/>
        <p:cNvGrpSpPr/>
        <p:nvPr/>
      </p:nvGrpSpPr>
      <p:grpSpPr>
        <a:xfrm>
          <a:off x="0" y="0"/>
          <a:ext cx="0" cy="0"/>
          <a:chOff x="0" y="0"/>
          <a:chExt cx="0" cy="0"/>
        </a:xfrm>
      </p:grpSpPr>
      <p:sp>
        <p:nvSpPr>
          <p:cNvPr id="16" name="Datumsplatzhalter 15"/>
          <p:cNvSpPr>
            <a:spLocks noGrp="1"/>
          </p:cNvSpPr>
          <p:nvPr>
            <p:ph type="dt" sz="half" idx="10"/>
          </p:nvPr>
        </p:nvSpPr>
        <p:spPr/>
        <p:txBody>
          <a:bodyPr/>
          <a:lstStyle/>
          <a:p>
            <a:r>
              <a:rPr lang="es-ES"/>
              <a:t>25.02.2021</a:t>
            </a:r>
            <a:endParaRPr lang="de-DE" dirty="0"/>
          </a:p>
        </p:txBody>
      </p:sp>
      <p:sp>
        <p:nvSpPr>
          <p:cNvPr id="17" name="Foliennummernplatzhalter 16"/>
          <p:cNvSpPr>
            <a:spLocks noGrp="1"/>
          </p:cNvSpPr>
          <p:nvPr>
            <p:ph type="sldNum" sz="quarter" idx="11"/>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2"/>
          </p:nvPr>
        </p:nvSpPr>
        <p:spPr/>
        <p:txBody>
          <a:bodyPr/>
          <a:lstStyle/>
          <a:p>
            <a:r>
              <a:rPr lang="en-US"/>
              <a:t>16th International Workshop on Accelerator Alignment | IWAA 2022 | CERN</a:t>
            </a:r>
            <a:endParaRPr lang="de-DE" dirty="0"/>
          </a:p>
        </p:txBody>
      </p:sp>
      <p:cxnSp>
        <p:nvCxnSpPr>
          <p:cNvPr id="6" name="Gerade Verbindung 5"/>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7" name="Grafik 6" descr="PTB-Logo.jpg"/>
          <p:cNvPicPr>
            <a:picLocks noChangeAspect="1"/>
          </p:cNvPicPr>
          <p:nvPr userDrawn="1"/>
        </p:nvPicPr>
        <p:blipFill>
          <a:blip r:embed="rId2"/>
          <a:stretch>
            <a:fillRect/>
          </a:stretch>
        </p:blipFill>
        <p:spPr>
          <a:xfrm>
            <a:off x="215648" y="162000"/>
            <a:ext cx="1188000" cy="431183"/>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ur Überschrif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r>
              <a:rPr lang="es-ES"/>
              <a:t>25.02.2021</a:t>
            </a:r>
            <a:endParaRPr lang="de-DE" dirty="0"/>
          </a:p>
        </p:txBody>
      </p:sp>
      <p:sp>
        <p:nvSpPr>
          <p:cNvPr id="4" name="Fußzeilenplatzhalter 3"/>
          <p:cNvSpPr>
            <a:spLocks noGrp="1"/>
          </p:cNvSpPr>
          <p:nvPr>
            <p:ph type="ftr" sz="quarter" idx="11"/>
          </p:nvPr>
        </p:nvSpPr>
        <p:spPr/>
        <p:txBody>
          <a:bodyPr/>
          <a:lstStyle/>
          <a:p>
            <a:r>
              <a:rPr lang="en-US"/>
              <a:t>16th International Workshop on Accelerator Alignment | IWAA 2022 | CERN</a:t>
            </a:r>
            <a:endParaRPr lang="de-DE" dirty="0"/>
          </a:p>
        </p:txBody>
      </p:sp>
      <p:sp>
        <p:nvSpPr>
          <p:cNvPr id="5" name="Foliennummernplatzhalter 4"/>
          <p:cNvSpPr>
            <a:spLocks noGrp="1"/>
          </p:cNvSpPr>
          <p:nvPr>
            <p:ph type="sldNum" sz="quarter" idx="12"/>
          </p:nvPr>
        </p:nvSpPr>
        <p:spPr/>
        <p:txBody>
          <a:bodyPr/>
          <a:lstStyle/>
          <a:p>
            <a:fld id="{6C73A770-1660-45DE-B946-DFFC7041C5FD}" type="slidenum">
              <a:rPr lang="de-DE" smtClean="0"/>
              <a:pPr/>
              <a:t>‹Nº›</a:t>
            </a:fld>
            <a:endParaRPr lang="de-DE"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Überschrift+Linie unten">
    <p:spTree>
      <p:nvGrpSpPr>
        <p:cNvPr id="1" name=""/>
        <p:cNvGrpSpPr/>
        <p:nvPr/>
      </p:nvGrpSpPr>
      <p:grpSpPr>
        <a:xfrm>
          <a:off x="0" y="0"/>
          <a:ext cx="0" cy="0"/>
          <a:chOff x="0" y="0"/>
          <a:chExt cx="0" cy="0"/>
        </a:xfrm>
      </p:grpSpPr>
      <p:sp>
        <p:nvSpPr>
          <p:cNvPr id="13" name="Datumsplatzhalter 12"/>
          <p:cNvSpPr>
            <a:spLocks noGrp="1"/>
          </p:cNvSpPr>
          <p:nvPr>
            <p:ph type="dt" sz="half" idx="10"/>
          </p:nvPr>
        </p:nvSpPr>
        <p:spPr/>
        <p:txBody>
          <a:bodyPr/>
          <a:lstStyle/>
          <a:p>
            <a:r>
              <a:rPr lang="es-ES"/>
              <a:t>25.02.2021</a:t>
            </a:r>
            <a:endParaRPr lang="de-DE" dirty="0"/>
          </a:p>
        </p:txBody>
      </p:sp>
      <p:sp>
        <p:nvSpPr>
          <p:cNvPr id="14" name="Foliennummernplatzhalter 13"/>
          <p:cNvSpPr>
            <a:spLocks noGrp="1"/>
          </p:cNvSpPr>
          <p:nvPr>
            <p:ph type="sldNum" sz="quarter" idx="11"/>
          </p:nvPr>
        </p:nvSpPr>
        <p:spPr/>
        <p:txBody>
          <a:bodyPr/>
          <a:lstStyle/>
          <a:p>
            <a:fld id="{6C73A770-1660-45DE-B946-DFFC7041C5FD}" type="slidenum">
              <a:rPr lang="de-DE" smtClean="0"/>
              <a:pPr/>
              <a:t>‹Nº›</a:t>
            </a:fld>
            <a:endParaRPr lang="de-DE" dirty="0"/>
          </a:p>
        </p:txBody>
      </p:sp>
      <p:sp>
        <p:nvSpPr>
          <p:cNvPr id="15" name="Fußzeilenplatzhalter 14"/>
          <p:cNvSpPr>
            <a:spLocks noGrp="1"/>
          </p:cNvSpPr>
          <p:nvPr>
            <p:ph type="ftr" sz="quarter" idx="12"/>
          </p:nvPr>
        </p:nvSpPr>
        <p:spPr/>
        <p:txBody>
          <a:bodyPr/>
          <a:lstStyle/>
          <a:p>
            <a:r>
              <a:rPr lang="en-US"/>
              <a:t>16th International Workshop on Accelerator Alignment | IWAA 2022 | CERN</a:t>
            </a:r>
            <a:endParaRPr lang="de-DE" dirty="0"/>
          </a:p>
        </p:txBody>
      </p:sp>
      <p:sp>
        <p:nvSpPr>
          <p:cNvPr id="7" name="Titel 6"/>
          <p:cNvSpPr>
            <a:spLocks noGrp="1"/>
          </p:cNvSpPr>
          <p:nvPr>
            <p:ph type="title"/>
          </p:nvPr>
        </p:nvSpPr>
        <p:spPr>
          <a:xfrm>
            <a:off x="107505" y="164151"/>
            <a:ext cx="8780598" cy="583200"/>
          </a:xfrm>
        </p:spPr>
        <p:txBody>
          <a:bodyPr/>
          <a:lstStyle/>
          <a:p>
            <a:r>
              <a:rPr lang="de-DE"/>
              <a:t>Titelmasterformat durch Klicken bearbeiten</a:t>
            </a:r>
            <a:endParaRPr lang="de-DE" dirty="0"/>
          </a:p>
        </p:txBody>
      </p:sp>
      <p:grpSp>
        <p:nvGrpSpPr>
          <p:cNvPr id="17" name="Gruppieren 16"/>
          <p:cNvGrpSpPr/>
          <p:nvPr userDrawn="1"/>
        </p:nvGrpSpPr>
        <p:grpSpPr>
          <a:xfrm>
            <a:off x="203188" y="4816426"/>
            <a:ext cx="8723310" cy="174830"/>
            <a:chOff x="203188" y="4816426"/>
            <a:chExt cx="8723310" cy="174830"/>
          </a:xfrm>
        </p:grpSpPr>
        <p:cxnSp>
          <p:nvCxnSpPr>
            <p:cNvPr id="18" name="Gerade Verbindung 17"/>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19" name="Gruppieren 12"/>
            <p:cNvGrpSpPr/>
            <p:nvPr userDrawn="1"/>
          </p:nvGrpSpPr>
          <p:grpSpPr>
            <a:xfrm>
              <a:off x="203188" y="4847256"/>
              <a:ext cx="8723310" cy="144000"/>
              <a:chOff x="203188" y="4847256"/>
              <a:chExt cx="8723310" cy="144000"/>
            </a:xfrm>
          </p:grpSpPr>
          <p:pic>
            <p:nvPicPr>
              <p:cNvPr id="20" name="Grafik 19" descr="Schriftzug 1.jpg"/>
              <p:cNvPicPr>
                <a:picLocks noChangeAspect="1"/>
              </p:cNvPicPr>
              <p:nvPr userDrawn="1"/>
            </p:nvPicPr>
            <p:blipFill>
              <a:blip r:embed="rId2"/>
              <a:stretch>
                <a:fillRect/>
              </a:stretch>
            </p:blipFill>
            <p:spPr>
              <a:xfrm>
                <a:off x="203188" y="4847256"/>
                <a:ext cx="3701333" cy="144000"/>
              </a:xfrm>
              <a:prstGeom prst="rect">
                <a:avLst/>
              </a:prstGeom>
              <a:noFill/>
              <a:ln>
                <a:noFill/>
              </a:ln>
            </p:spPr>
          </p:pic>
          <p:pic>
            <p:nvPicPr>
              <p:cNvPr id="21" name="Grafik 20" descr="Schriftzug 2.jpg"/>
              <p:cNvPicPr>
                <a:picLocks noChangeAspect="1"/>
              </p:cNvPicPr>
              <p:nvPr userDrawn="1"/>
            </p:nvPicPr>
            <p:blipFill>
              <a:blip r:embed="rId3"/>
              <a:stretch>
                <a:fillRect/>
              </a:stretch>
            </p:blipFill>
            <p:spPr>
              <a:xfrm>
                <a:off x="7414498" y="4847256"/>
                <a:ext cx="1512000" cy="144000"/>
              </a:xfrm>
              <a:prstGeom prst="rect">
                <a:avLst/>
              </a:prstGeom>
              <a:noFill/>
              <a:ln>
                <a:noFill/>
              </a:ln>
            </p:spPr>
          </p:pic>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Überschrift+Text">
    <p:spTree>
      <p:nvGrpSpPr>
        <p:cNvPr id="1" name=""/>
        <p:cNvGrpSpPr/>
        <p:nvPr/>
      </p:nvGrpSpPr>
      <p:grpSpPr>
        <a:xfrm>
          <a:off x="0" y="0"/>
          <a:ext cx="0" cy="0"/>
          <a:chOff x="0" y="0"/>
          <a:chExt cx="0" cy="0"/>
        </a:xfrm>
      </p:grpSpPr>
      <p:pic>
        <p:nvPicPr>
          <p:cNvPr id="2050" name="Picture 2" descr="D:\_daten\dienstliches\2014\ppt\PPT_HG_Folie_02.png"/>
          <p:cNvPicPr>
            <a:picLocks noChangeAspect="1" noChangeArrowheads="1"/>
          </p:cNvPicPr>
          <p:nvPr userDrawn="1"/>
        </p:nvPicPr>
        <p:blipFill>
          <a:blip r:embed="rId2"/>
          <a:srcRect/>
          <a:stretch>
            <a:fillRect/>
          </a:stretch>
        </p:blipFill>
        <p:spPr bwMode="auto">
          <a:xfrm>
            <a:off x="0" y="4833000"/>
            <a:ext cx="0" cy="0"/>
          </a:xfrm>
          <a:prstGeom prst="rect">
            <a:avLst/>
          </a:prstGeom>
          <a:noFill/>
        </p:spPr>
      </p:pic>
      <p:sp>
        <p:nvSpPr>
          <p:cNvPr id="11" name="Textplatzhalter 10"/>
          <p:cNvSpPr>
            <a:spLocks noGrp="1"/>
          </p:cNvSpPr>
          <p:nvPr>
            <p:ph type="body" sz="quarter" idx="12"/>
          </p:nvPr>
        </p:nvSpPr>
        <p:spPr>
          <a:xfrm>
            <a:off x="107505" y="972000"/>
            <a:ext cx="8780598" cy="3780000"/>
          </a:xfrm>
        </p:spPr>
        <p:txBody>
          <a:bodyPr/>
          <a:lstStyle>
            <a:lvl1pPr marL="0" indent="0">
              <a:buFontTx/>
              <a:buNone/>
              <a:defRPr/>
            </a:lvl1pPr>
            <a:lvl2pPr marL="266700" indent="0">
              <a:buFontTx/>
              <a:buNone/>
              <a:defRPr/>
            </a:lvl2pPr>
            <a:lvl3pPr marL="542925" indent="0">
              <a:buFontTx/>
              <a:buNone/>
              <a:defRPr/>
            </a:lvl3pPr>
            <a:lvl4pPr marL="809625" indent="0">
              <a:buFontTx/>
              <a:buNone/>
              <a:defRPr baseline="0"/>
            </a:lvl4pPr>
            <a:lvl5pPr marL="1076325" indent="0">
              <a:buFontTx/>
              <a:buNone/>
              <a:defRPr/>
            </a:lvl5pPr>
          </a:lstStyle>
          <a:p>
            <a:pPr lvl="0"/>
            <a:r>
              <a:rPr lang="de-DE"/>
              <a:t>Textmasterformate durch Klicken bearbeiten</a:t>
            </a:r>
          </a:p>
        </p:txBody>
      </p:sp>
      <p:sp>
        <p:nvSpPr>
          <p:cNvPr id="16" name="Datumsplatzhalter 15"/>
          <p:cNvSpPr>
            <a:spLocks noGrp="1"/>
          </p:cNvSpPr>
          <p:nvPr>
            <p:ph type="dt" sz="half" idx="13"/>
          </p:nvPr>
        </p:nvSpPr>
        <p:spPr/>
        <p:txBody>
          <a:bodyPr/>
          <a:lstStyle/>
          <a:p>
            <a:r>
              <a:rPr lang="es-ES"/>
              <a:t>25.02.2021</a:t>
            </a:r>
            <a:endParaRPr lang="de-DE" dirty="0"/>
          </a:p>
        </p:txBody>
      </p:sp>
      <p:sp>
        <p:nvSpPr>
          <p:cNvPr id="17" name="Foliennummernplatzhalter 16"/>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5"/>
          </p:nvPr>
        </p:nvSpPr>
        <p:spPr/>
        <p:txBody>
          <a:bodyPr/>
          <a:lstStyle/>
          <a:p>
            <a:r>
              <a:rPr lang="en-US"/>
              <a:t>16th International Workshop on Accelerator Alignment | IWAA 2022 | CERN</a:t>
            </a:r>
            <a:endParaRPr lang="de-DE" dirty="0"/>
          </a:p>
        </p:txBody>
      </p:sp>
      <p:sp>
        <p:nvSpPr>
          <p:cNvPr id="8" name="Titel 6"/>
          <p:cNvSpPr>
            <a:spLocks noGrp="1"/>
          </p:cNvSpPr>
          <p:nvPr>
            <p:ph type="title"/>
          </p:nvPr>
        </p:nvSpPr>
        <p:spPr>
          <a:xfrm>
            <a:off x="107505" y="164151"/>
            <a:ext cx="8640000" cy="583200"/>
          </a:xfrm>
        </p:spPr>
        <p:txBody>
          <a:bodyPr/>
          <a:lstStyle/>
          <a:p>
            <a:r>
              <a:rPr lang="de-DE"/>
              <a:t>Titelmasterformat durch Klicken bearbeiten</a:t>
            </a:r>
            <a:endParaRPr lang="de-D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ptional nach Deckblatt BS">
    <p:bg>
      <p:bgRef idx="1001">
        <a:schemeClr val="bg1"/>
      </p:bgRef>
    </p:bg>
    <p:spTree>
      <p:nvGrpSpPr>
        <p:cNvPr id="1" name=""/>
        <p:cNvGrpSpPr/>
        <p:nvPr/>
      </p:nvGrpSpPr>
      <p:grpSpPr>
        <a:xfrm>
          <a:off x="0" y="0"/>
          <a:ext cx="0" cy="0"/>
          <a:chOff x="0" y="0"/>
          <a:chExt cx="0" cy="0"/>
        </a:xfrm>
      </p:grpSpPr>
      <p:sp>
        <p:nvSpPr>
          <p:cNvPr id="28674" name="AutoShape 2" descr="data:image/jpeg;base64,/9j/4AAQSkZJRgABAQAAAQABAAD/2wCEAAkGBxQTEhQUExQWFhUXFhkbFRgVFx8cHxwgHBcdICAgHx0eHCggICIlHCAeJDEjJSkrLi4uGB8zODMsNyguLisBCgoKDg0OFxAPFiwcHSU3My43NSstLCs2Nzc3NzI3NzE3NS0sLCwsNywvMzcsNDQxLDcsLissKzEsLC00NSwsLP/AABEIALsAyAMBIgACEQEDEQH/xAAcAAACAgMBAQAAAAAAAAAAAAAABQYHAgMEAQj/xABMEAACAQMBBAQIDAMGBQQDAQABAgMABBEhBRIxQQYTUWEHFCIycYGR0RYjM0JSU1RykpOhsWKywRUkQ3OComOU0uHwZHSDo5WztDT/xAAaAQEAAwADAAAAAAAAAAAAAAAAAgQFAQMG/8QALREBAAIBAgQDBgcAAAAAAAAAAAECEQMEBRIhURQxwQYycaGx4RMVI0GR0fD/2gAMAwEAAhEDEQA/ALxooooCiiigKKKKAorTd3SRIXkdURRlmYgAekmoBtrwrwjK2UTXTfWE7kQ/1kEt6FHrFBYtct/tGKFd6aVIx2uwX9zVFbU6abQuZDFLP1CsuUFqN3OvlDfOWyNOGONKl2ZFvb5Xff6UhLt7WyaC4r/wo7MiBPjIfH1Ss/6qMUvl8LVvruW12/f1ar/O4P6VWV5bh43j5MpA9Y99a9kT78MbHjugH0jQ0FiP4XDy2fMdecsY09Wde79aYbK8Ik1zH1kOzpGXeZctPGNVOCDz491VtUu8GYxaP/7ib+c0El+GlyPO2bKf8ueNv5itZW3hJtTvCWK5h3GKuZIWKqwxkM6byAjPbWU8wRWdvNVSzegDJ/SkvQaFls4mbR5d6Z/vSsXP70E52Rt+2uhm3nil+44J9nGmVV9tLo9bTkNJChccHA3XB7Q64YHvzSro1tTaAEklvMJ7dZCkMd2SWdU0LCYajLZxvK2QAc0FrUVGdh9NIZ3EMqvbXB4RTDG9/luPJkH3TntAqTUBRRRQFFFFAUUUUBRRRQFFFR/pj0wttnRdZO2WbPVxrq7nsA7O/gM0Du5uEjVnkYKijLMxwAO8mqv6U+F4AOuzouv3fOnbzB91fOcjjyHpqEbd2pdbTkEl4dyEHMdqhO6O9z84+kezhWaKAAAMAcAKDXd3T3pWa5mNxnVAdI1z9GPgPSda2ilcsfi7GRBmJtZVHzT9JR+49dMkcEAg5B1BFBx7Wtyybyeeh3k9I4j1jSui0uRIiuOBGdeXaD6K6dl2c93KYbSMSMvyjscRx/fbtPJRqcGrA6N+CS1iGbom6cktusN2JSeO7GDr6WJ9VBWMe0Y2bcjLSv8ARhUyH2IDXRsbYF95YWxuSpdmTKqmAdeDsCNc6V9C2lpHEu7GiovYihR7BW6goRejm0uP9nyYz9ZHn2b2P1ptsFrywtZOu2dcbqvLIzB4sBTrw385GuauWtdzCHRkbVWUq3oIwaCj+k/TN5bR41tJk8YURo+8hHl9ytnUZxwqQWfTWyz1ZZ4NwKAJ0KYHBddV5aa8qhk9o62EsJ1ltHZdO2B8gjsyoB9BqV9DrlTtOLIUx3do6nOoO4ysBjgdGP60DLpTfnqFjhYdZdN1ULA6eUPKcEcQiZb2DiRTaxtFhjSJBhEUKo7gMVo2z4P0SRbnZ4SKdN74ps9S+/jeG6Pk2OB5a9moOmNex9rCbfVkaKaMgTQvjeQnhw0Knkw0NB0bS2dFcIY5o1kQ67rDOvaOw99Rq26QXVhcPDb79/bxIHmiY5lgBOFVZDkuSMkIQTheNOOkO1GiVY4QGuZSVhU8Bji7fwIDk+ocTW7YOyVtohGCWYktI7cXdvOY+k+wYFBJujPSe2v4+stpQ4GN5eDKTyZeIpxVT9IeizmUXlg/UXi51GAsoPzXHDXtPr5ESToB0+S+3oZk6i8j0lhY8cfOTPEdo5Z5jBITSiiigKKKKAoopV0n29FY20lxMcKg0HNjyUd5NAo8IXTiLZkO83lzvkQxDix7T2KOZ9QqjbGVryQ3lzKJp279IxyULy/87yd0cst5cPfXXysnya8kTkB6v/Nayu9mhjvITHJ9JOf3hwb10HdRSw7QaLAnXT6xNV9Y4r+tMY3DAEHIOoIoMq5+jXRuW4u/Fbd9yIrvytjPUjPzeWW1wO4mtlxMEVnbgoJPqq3fBhsDxWzDuPj7jEsx5jI8lfQq4Hpz20D/AGFsaG0hWG3QJGvIcSeZJ4knmTTCiigKKKKAooooKh6QWe5tO9jPmzpHKP8AUpjb+UVHei9xuDZcp4w3QiY9zFoj+pHsqa+EuLc2hYy4+UiniY96lHUfzew1Xkw3bW/C6GG4aRQR2FZB+ufZRy+jqivTXo+ZAt1bj+9wA7mNOtTQtE3aGxoeRwe0GTwShlVhwYAj1jNZ0cKv6IQiVfHnKtLcqCN3hHH82Jc6+TzPEnNSOlFvb+LX1zbYxHJ/eYMcBvnEq+qTDf8AyHspsTQe1AfCZs6MtDLC7JtBSPF+q1d8HgQNcD6R0GudKd3G25LgtFYANjR7lhmJO5frG7gcDmeR79jbDjt95gTJM/yk0mrv6+Q7FGgoOrwadODfRtFcL1d5FpKhGN7Gm8o9PEcjjkRU3qm+muymhlTaFu3VuhBkPIEaCQjmMeS45qQfm62b0W24t5brKBut5siHijjiv9QeYIPOgb0UUUBVAeEvbX9o7R6hdba0JBxqHk5+zzfUe2rY8JHSLxHZ80ykCTG5F95tB7OPqqjdgWPUwquMMdW9J/8AMeqgY0UUUAaXS7MKnegbqm5jGUPpXl6RTGig4dng3Nxb2ksTKZZkD41VkB3mw3eoxg8M19LCqH6Ipnalj3NK3siI/r+tXxQFFFFAUUVw7U2vBbLvTzRxL2yMFz6MnX1UHdRUHu/CrYLkRtLPj6mJiPxEBf1rRs/woxzFxFY3jdXu7+FjGN7O6cGUHXB9lBl4XI8R2UnNLxBnudHTHrJFVz1IaTaceT5SIcemJhp7BUs8IXTK2nt44fjIZhdW7dXcRtG2FlGSN4YIHaDUchGb25x863jIxzwXHuoLh6GXPWWFo/0oI/5BTmov4L2zsmy/yFHsqUUEB8JdyttcWF0+d0NNC26pJPWRhl0AyTvR4A/ipSLCe+GboGC3PC2B8tx/xmHAcPIX1k8Kk3hKUiC3kU4aO9tSD96UIf0Y17Qa4IVRQqKFVRhVAwAOwCtlFFBi6gggjIIwQeYNQrovP/Zl+YiW6ljGjk8Cjndhk9Mb/FMfovGTwOJvUZ6c2SNEszg7kW8s2OJhkwsv4Rhx3xjtoLToqO9BNqvPagSnM0LGGY9rJ870Mu6w7QwNFBW/h1vDPdWdkGIVQ00m72nReXIBvx1D/FrhfNmV+6RMH2qf6Uw6SXZn21fOdRFuxL3Y0/cNWVAu8cmXz4M98bBv0OD+9ejbMQ0cmM/8RSv6kYphXjKDodfTQYxTK3msG+6Qf2rOuGXZELHO4Ae1fJPtFYDZrr8nO47nw4/XB/WglXQJM7Vte6O4PsCD+tXfVGeCuKX+1U61kbdtpcbgI4so1BNXnQFJOk/Sm2sUDTv5TZ3I11d8cd1eOBzPAVGOmvhQgtg0dsyTTjQnOUQntI1dv4F17cVVLxSXEjTXTF2fiG4ns3tcADkg0HeaB/tbwlX9+SLUCzt8439GkbXkeA9XbxNJdmbGe4nKQRtc3AAMsszkhO+SRs7udfJGpxXVHayzSxW8GBLM26pI0RQMs5HYo/UgU4nxPcQ7JsyYrAGTxh1Pl3BjwJCzcd0vhc8/K5AV06+vTRpOpecRCVazbycJ2JGesBvZriVQwCbPtiyK4BwGlIYccZ4aVHvB9tJYute7u7q26zq+qkSMOj7u9nf3kOcZGMEcWq/oYooIwqhIokGgGFVQP0Ar596KSLPaGJsZXKkc8HUH/v3VT4BxD81vq15eSK4x++fPz/hW4hqztaVvjMZ6/BYSdII2RluZLe9tvnTwr5mcj46Eksg/jGR24pHtDomtjL10Epjgk3d2XV0i1zuyLnyomPz11XvBqDeKsy76kpOhZSVOMkaEHtyP3qwPBHtouj2cx3t1Q8OeaMcMuD9E8u/uq/p35+bpiY6S095s523JOeat4zWe8f3CwfBpfpFbxbPk+LuYI9UJ0kXOkkbDR0PaOGdcVNqqHaexmtwNwSPbI2/F1Xy9m3NoPpxn50R5A4zwqT9HOnKkIl3JF5eBDdRn4mbuyfk5O2NvVnlNTdfhMH90T/3dp/8A0x15WrwsFxs/MeA4uLYqSMgEXCYJHZmk7bCmkJ6+8lYc1gUQqfZl/YwoGt5exxDelkSNe12Cj9TSVumVu2RAJbk/+njZh63wFHrIrqtejFoh3hAjNzeTy2PpZ8k03UYGBoBwAoI949fy/J20UA18q4k3m/BHp/uNeHo9PKCLq9kZWBDR26LCpB4gnymI9BFSOigjXgvuWiuOqc5MsLIx7ZbOTqmb0tG0Z9AWiuJG6jaWcY3by2kzj5t3E8Dj0GSOE+kUUFe7El357yU8ZJ2fPbvM5/rTmkHRNcK+uciM8c8VP60/oCiiig0X0jLG7IMsFJUYzk+ika7QuMDJIPMeLSVI6KBd0b2vexXBktg0kwiKlRZyPhSw1wNRqMZpztjaO1rtCk42huHzkhspIgR2EhSSP3zUe2tfyxLeGJ2QtHbx5Q4OGlYkZGuu7W83PU3AivInjRiVjlSeXBx2+Vg9/DFHLdYbCaHzLC8B7TaSk+3crt8XuPsd7/ykv/RXJG6i+NrOropHxLieQE+ny9c/pjvrzo5Mk08sEgliliJ3SlzLk4JBIy2hGh780OiQ9GY5rddo30kE0Rt7Pdg66JoyWcsWK7wGcbq59Irs8GdmFu3XlBaRIPS7sSfXu13QbVmutn7R2fM2/cRW5aJzxljIODgfOUjdPbkdtc3g2uw15cHT462t5F15KXB/mFef9opt4acdp+tfTK5tsfh379PX7NuwtrrtbaIhcBra3aZwhGkhQoiFuRAJZgO8Z4Cqs6GpgROOLtcI3fuLCwz+M1Z3RzYX9j3ySu4ME7zRFzwTfKtFv8AMkMpPDOOGarforD8VaE85Lsj1JbL/AENa3AJ0I09Lw3u5/wBll8Sj9DU5uzaV3Z51H0g34l94Nb+id71F5C4V2AmkjKxoXYrJGHwFXUneB4d9aHObidh2qv4V/wC9e9GYppL2AWzBZDO775XeEaqgTfxz+djvAqxGPGbjHl1+ser0G5zPAdhz+9n5Yt6YW58Ih9lv/wDkpv8AopBtiytpy58V2hE0gxI0VlKN/wC+pjKP6xnU4IpEvUy3s2MvaWaFryedy7yvqMBuAJOgAAHknlSe22oqxm4lskIuG3bG2UyZOG1YkHeK6he1jwxipMY3vYLiG36trzaAtUZWPjOzpcLuOGXyydBkDTOKattu++um/wDxMv8A1VHdsK9vLeW4aRI5dnGV4DJvqj6HdXJOinOOetXK3GghfR7at490iSNI8RSQuWsngCkY3fKYnOcnT+GpnRRQFFFFBCulqhbiV+B8VhkyO2C8Rv0Bor3wgtrIAdf7MuB6zPHivKCv9nypA0iSOq7oRQWIGd0uumePm10nbcPzWL/cUt+wrs29YiLaM6FAR1s+MgcTIJR/tlHsrYoxoNPRQLxtJj5kEp+8Ao/3HP6UGa5PCONR/G5J9gA/emNFAtFrcHzp1H3I/wCpNe/2SD58srdvl7o/2gUxooIxtKzCLKiaBp7NeZ4rOefoFT3pds0T2sqYyQCyeldR7vXUNvIt5gCfOv4F9SRE8O7f/WrJNBAdor43syG4U/HW4BBHHK4B/YH1Vq6QMXht9pwaSLjrQOfL98g9x7qY9C4+pnvLNh5IbfQHmraHT0Yrm6KDxa5n2fLqj5aLPMEaj1r+qmgkqXrnqL+0G9LGpIQnSRGxvxn2aHkRXBJeJYT297bhnsGZwCq6xCQjrIZAPNZHwVB5bw1xmk+xrk7MuGtpj8RId6KQ6Aenl6fUedSuaxdXeW2dUeQYlR134Zh2SJz04MCDrXTuNvTXpNNSMxKdLzXyWTcrHNCwO7JG6HsKsCPYRXz50dVLe069iSxBwCe06Ko7z2dtTFrx4Ebq4bq1wGO7aypNATgn5OUBox3KcCoX0E2aL0MJorqZYAgjS2eNFG9vZ32c51wMboJ0NUfZ7YW4XbWm0xfOOX5+f2V99pzuq1pnEZ6/Ds4pLplQog35m3mfd13c6knsxUq6Pq+zdlT3r4WadVSAH5q67uOeTktj+EVLtl9EhjEkUNtb8Wt4SXMmPr528pwPogAdvemLja+0EKj+4WRyW+bI/dyxoPQB/FWjp05MznMz1lo7zeTuZpGOWtIxWO0Fe1tlGGzsNlxDE12wknPYNDrpnT9oyKb7AhS52zM6D4iwiWCEHkQCvqOQ9e9FboXN5e7VfPUxKY4M8woJY+wD8fdXV4HLUizeZvOnmZycchp++T66mpkvhEQLtCfPztmSH9Dj9qmcXRjCgw3d3FlRp1vWLnA5Shj6gRUQ8IOP7SOdd6wlA9StVm2WOqjwc/Fpr/oGf1oEgs9oIfJuYJV7JoSp/Ej8e/Fe/wBrXifK2O93206t/tkCEe01IKKBB8LYF+WSeDvlhcL+MAqfUa7rDb1tN8lcQuexZFJ/DnP6UxDUvvtiW83ysET/AHkHuoI50oBa5lUcTBaRfn3wH7CiufYWy4xtERQpuI16mVBJG7Z25cnXP+LPHpn5lFBr8LtmYr4S/NdY5R/oJil/2vGx7lFI6s7wu7KWW0WU6CJsSEcRFLhJNeweS/f1YqqNnSMUAfz1yrj+JTg/qKDpoorF3ABJIAHEk4FBlWq4uEjXedgo7ScVxPfvJpbrvf8AEfIQejm3q0rZBs0ZDSEyv2twH3V4D96BfbTCSW1Izh76U4Ix5kMGNOPM1ZdV5s9M3VpnJzcXTa+hFB/249VWHQQ3pZm1uob1RlD8XMO7kfZn1gdtdfTDY/jMST25+Nj8qNl+cDrj3eznUgvrRJY2jkGVYYIqH7LvpNnSC2uTvW7fITdnce79vRQdeytoQbTgMU4AkXz14EEfOXspas15szyWU3NqPNYcVH649emnKmHSfo25cXVmd2cakDg/eOWf3rb0b6YpN8XPiGYaFW0DejPA9xoM26YWksMmJQpKMN19DkqdKTeCPpHbWaXZuJAm8YiowSWx1mcAccZHtqSbX6P2zRyMYU3grEEDGu6eykfgT2RBN4y8sSSNGYdwuM7ueszjPoHsoHlztK62zmK1VrayOkszjypO5RppjkPWeVbumN2llaxbMsVzNMNxVByQG0Z2727dOZ4CnnS3plb2Ee7lXmxiOFDr3bwHmr/4KRdHNmeKiXau1HxO4yFb/DB4KB9MjQDlw7aDT0zAsNmw7Ogy80/xagfOyfLbuyxAHpPYanWwNlrbW8UC8I0AJ7TzPrNQzoXYS31ydqXS7q43bSPsXXyte7OvMknhirDoKt8III2rAc+dZz//AK5anPRPakU9tF1ThikaK68CpCDRgdR/WoX4QkztSz55tpxj/RL76k9rsNJ7e1lRzFOLeILNHjexuDRhwde4/odaCTUVHIdvvARHfqsZOizpnqX9JPybdzadh44kdAVruJwiM7eailm9AGT+lbKjnTi4TqVgdt0TtiQ8xEg35W9SDAP0nUc6D3wX2xkuDK64MUGWzylu5DM4z/CgjHoZa9qUeDyxZLMSOu7Jcs08i/RMnmr/AKUCr6FFFBILy2WWN43GVdSrDtBGDXzpeWb2l08Emc53CTzZB5D/APyRYPpjYcjX0jVaeGXowJYTdLkbibk4UZJTOVfTUmNsn7rNQVjNtTJ3YV61+eD5K+luHqGteJs0vg3Db55INEHq5+vNdGzSNzAVUKkqyrwBHHHaOYPMEV1UHijGg0HdXtFFAqgnEMkEhZd6JrjfjaRUby5CVZd8hSCpHA8jTC5271r5Wa4h4DdSNJV9OU3uPbnGlcV/cFm6mPdL48piMiMHn6TyFabnZMSRqqIgYsqB3+aXYLvkjXTOdOygf2t7OoSVJluoS4Vgse665OM6H5p4jFOdsbLjuYmikGh4EcQe0VxdGHMiyTn/ABXGh4/FqIyW/jbdyRyOmvGnVBCujl7JZzCyuWyp+Qk5Hu/7cjpT3bvRqC6+UXD8nXRv+/rrk6ebME1qzAeXF5aEaEY46+j9hTHo3tE3FtFKeLL5XpGh/Wgi0/Ry9t43EF1vx7pysnYF5Zzyzwrg8F+zr2dbpLS4W3X4vrWIyxzv7oXs+d2casLaPyMv+W/8pqO+ATzb30w/tLQS3oz0FtbImQ5lm1Jml4jmSBwXtzx76jNjbnbd400m8LCBsRIdBI3bj9+4gdtSbwobRMGzpivF8Rg/fOvr3c+ym3RbZotrSCEfNjGfvHVuHeTQbNuXrwxZijDuWRI11CgsQATgaKvE9wqM7U2pcxMUe9VpdN5Ley3wgPAsTJhcnhvHWpvVdxpG9/1UgjmXxybeTzg5eBGV2GoPU7pTXzetXhvGg4ekchuryC43TDFbwP1sk+EBO62irkkknkO2p90WQrZ2wYFSIY8g8R5IpBtXY0NlOLyO3j6k4Fwixj4vGcSoMaYyd4DiNeVTGOQMAykEEAgjgQeBoMZoVdSrqGUjBDDIPqqNnZdxZ+VZnrYOdrIdVH/Bc8PutkcACKlFFAt2LtuG5B6tjvLpJG43XQ9jIdRUY6o7R2h1a6xEmI9nUxODOdPrJNyIdyv2Cuzp9FEsaygmO5J3IZUIVhoSxY/ORVBZgezTXFSPwW7BEMHXlSpmVBGrcUhQHqwexjku3e+OQoJvRRRQFYugIIIBBGCDwINZUUHz3016ONsu6yoJtpc7hA4AZO595ATgfOTvU51IwIBByCMg1fHSDYsV5A8EwyjjiOKnkynkQeBr532lYzbLufFbojq21ikAwpHaOwdoPmnuNAxpbf3rFuphwZD5zcox2nv7BRf3rFuphwZD5zcox2nv7BXTYWSxLurk51ZjxY9pNB7Y2axLurz1ZjxY9pNa9rLmIgglcr1gXiU3hvY793NdlcG174xr5OC5BIzyA4sRx7B3kigfdDbgPCxJzJ1jGXs3m8rI/hIIx780+pB0N2Q1vCd8brOQd3jugKAAe/tp/Qce2pQlvMx4CN8/hNJPBzEVsUzzZiPRmuLpXtNrphZWuGLfLONQo7MjT0+ypbYWixRpGgwqKAPVQebR+Rl/y3/lNR3wCebe+mH9pakW0fkZf8t/5TUd8Anm3vph/aWgb+G2JjYKRnCzqW9G6w19ZFT2CUMqsODKCMdhGRS/pNsgXdrLAdC6ndJ5MNVPtqP+DDb/AF1v4vLlbi28h1bjgaA69nA9mO+gmlV5siVF2gvi7F0M0ygjXKOvWSnhqqTAAPwzKRk40sMGq96Lz+J3XUyjgkdtvfR3Wcwtw82UMRkfPTHMUFgkZ0Oo5g1F7BvEJlt2P91mP92Y/wCG54xEnkeKf6h2CpTXLtPZ8dxE8UoyjjB7e4g8iDqDQdVFIOj+0HV2tLlszoMxvjHXR/TH8Q4MB6edJunm2HkdNnWq7802BKAcYU8FzyDaljyUHmRQatkwf2xtAnjaxDyuwx72QNeczLk/8OMDi2l0gYpL0P6OpY2ywqd5vOlfGN9zxPo5AcgAKd0BRRRQFFFFAUk6XdF4NoW7QTrpxRx5yN9JT/TnS2+6Ry3EjW+zQjMhImuZATDER80Yx1j8sA4XiewwiwuduXkkyw3UbxxuF66ErHG3aEYxPvkcyNB2mgiF10bu9lymGWF5omyyTwozZ+8BkjlodR3ismuiP8G4/wCXk/6anzdBdqSayXoB75p2P/1vEP09lbF8ExchprpWI/8ATqx9sjMaCrpukcSnBWTe+iUIP60vO2B4ykjxSmIbum4dd3eOBy87dP8Apq9rXwYwrjeurpu4GJB/shDD20wTwfWPzklk/wA2eVx7Gcj2Cgp2fp3plLWYjHFxuj266VGtqdJry4ITKxoeIhcE+s7xOfZX0pa9DLCPVLOBT29WvuptDZRp5kaL91QP2FB807Au7iJNy02dIc8W6uaRmI5ndjHs4CncUG3ZfMsio/ijCEfmyCvoKigodug+3ZgQzxxg5BBZRoRj5qtWewvBptiwDm1mtj1mN9WzjyQccVP0j2VetFBS8t50hhPxmz4ZVHExHU+gLJn/AG1Buk99dNOt0lhdWNyPOfdfdcY5qYhg6d4I48M19Q0UHzjYeFm5TAnt45D2xvut+Hysn0AVjt3ppb3bg7kkD9RMu9INN4brxEEHisi6d719CXOyoJPPhjb7yKf6Uiu/B3s2TjaRrnnHlD7UINAr2XtqCdFaOaJiyqSqyKSCRkjAOdDpTDFJL7wK7OfzTPH3LIGH/wBiMf1pa3gdlj//AM+0ZlxjAYEYx/luv7UGPhK2jFBbpIWxcq+9aburb4xnT6ONG5agcSKceCroa8Cte3mWvJxkhv8ADDHOO5jpns3VAxio1N4L77rllndL3cHkjxh4CpByCp3GIIOvHjWzY8O17jrBbXEkDQyFJY7m6SYoR2qLZTgjUHeOeVBctFQSOLbduhkea2utzUwrEUdwOIVgQA2OGQcnAqWbE2vFdQrNC28re1TzVhxDA6EGg76KKKDXcTqis7HCqCScZ0HcNarVul0O0ZWiku0srVTulHkEU9x3eVgxxnhp5Z7RVnVzXWz4pQRJGj547yg/uKCCwXMd8PFrV0t9mx5R3jIVp8aFIjnyYx85wMtnCkamprZyW8SLHG0SIgAVVZQAByAzSo9A9m/Ybb8pfdR8Atm/Ybb8pfdQO/H4vrE/GPfR4/F9Yn4x76SfALZv2G2/KX3UfALZv2G2/KX3UDvx+L6xPxj30ePxfWJ+Me+knwC2b9htvyl91HwC2b9htvyl91A78fi+sT8Y99Hj8X1ifjHvpJ8Atm/Ybb8pfdR8Atm/Ybb8pfdQO/H4vrE/GPfR4/F9Yn4x76SfALZv2G2/KX3UfALZv2G2/KX3UDvx+L6xPxj30ePxfWJ+Me+knwC2b9htvyl91HwC2b9htvyl91A78fi+sT8Y99Hj8X1ifjHvpJ8Atm/Ybb8pfdR8Atm/Ybb8pfdQO/H4vrE/GPfR4/F9Yn4x76SfALZv2G2/KX3UfALZv2G2/KX3UDvx+L6xPxj30ePxfWJ+Me+knwC2b9htvyl91HwC2b9htvyl91A78fi+sT8Y99RbpQOqkW/tWR5Y13Z4g4+Pi444/KJqVPew5jHd8Atm/Ybb8pfdR8Atm/Ybb8pfdQZR9ONnFFk8dtgGUMA0yBsH+EnOe7FQ/a3Sm1t7nxvZ8hmMhAu7eKN2Eo4CRCFwso9OGHHGM1PrPo7axDEdtCg/hjX3UxRABgAAd1Brs7kSIsi53WUEbwKnUcwdQe40VuooP//Z"/>
          <p:cNvSpPr>
            <a:spLocks noChangeAspect="1" noChangeArrowheads="1"/>
          </p:cNvSpPr>
          <p:nvPr/>
        </p:nvSpPr>
        <p:spPr bwMode="auto">
          <a:xfrm>
            <a:off x="155577" y="-108346"/>
            <a:ext cx="304800" cy="2286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57" name="Textfeld 56"/>
          <p:cNvSpPr txBox="1"/>
          <p:nvPr/>
        </p:nvSpPr>
        <p:spPr>
          <a:xfrm>
            <a:off x="3591793" y="123478"/>
            <a:ext cx="4858859" cy="523220"/>
          </a:xfrm>
          <a:prstGeom prst="rect">
            <a:avLst/>
          </a:prstGeom>
          <a:noFill/>
        </p:spPr>
        <p:txBody>
          <a:bodyPr wrap="square" rtlCol="0">
            <a:spAutoFit/>
          </a:bodyPr>
          <a:lstStyle/>
          <a:p>
            <a:r>
              <a:rPr lang="de-DE" sz="2800" b="1" dirty="0">
                <a:latin typeface="Arial" panose="020B0604020202020204" pitchFamily="34" charset="0"/>
                <a:cs typeface="Arial" panose="020B0604020202020204" pitchFamily="34" charset="0"/>
              </a:rPr>
              <a:t>Standort</a:t>
            </a:r>
            <a:r>
              <a:rPr lang="de-DE" sz="2800" b="1" baseline="0" dirty="0">
                <a:latin typeface="Arial" panose="020B0604020202020204" pitchFamily="34" charset="0"/>
                <a:cs typeface="Arial" panose="020B0604020202020204" pitchFamily="34" charset="0"/>
              </a:rPr>
              <a:t> Braunschweig</a:t>
            </a:r>
          </a:p>
        </p:txBody>
      </p:sp>
      <p:sp>
        <p:nvSpPr>
          <p:cNvPr id="40" name="Datumsplatzhalter 39"/>
          <p:cNvSpPr>
            <a:spLocks noGrp="1"/>
          </p:cNvSpPr>
          <p:nvPr userDrawn="1">
            <p:ph type="dt" sz="half" idx="10"/>
          </p:nvPr>
        </p:nvSpPr>
        <p:spPr>
          <a:xfrm>
            <a:off x="-36072" y="4965837"/>
            <a:ext cx="3960000" cy="172800"/>
          </a:xfrm>
        </p:spPr>
        <p:txBody>
          <a:bodyPr/>
          <a:lstStyle/>
          <a:p>
            <a:r>
              <a:rPr lang="es-ES"/>
              <a:t>25.02.2021</a:t>
            </a:r>
            <a:endParaRPr lang="de-DE" dirty="0"/>
          </a:p>
        </p:txBody>
      </p:sp>
      <p:sp>
        <p:nvSpPr>
          <p:cNvPr id="42" name="Foliennummernplatzhalter 41"/>
          <p:cNvSpPr>
            <a:spLocks noGrp="1"/>
          </p:cNvSpPr>
          <p:nvPr userDrawn="1">
            <p:ph type="sldNum" sz="quarter" idx="11"/>
          </p:nvPr>
        </p:nvSpPr>
        <p:spPr/>
        <p:txBody>
          <a:bodyPr/>
          <a:lstStyle/>
          <a:p>
            <a:fld id="{6C73A770-1660-45DE-B946-DFFC7041C5FD}" type="slidenum">
              <a:rPr lang="de-DE" smtClean="0"/>
              <a:pPr/>
              <a:t>‹Nº›</a:t>
            </a:fld>
            <a:endParaRPr lang="de-DE" dirty="0"/>
          </a:p>
        </p:txBody>
      </p:sp>
      <p:sp>
        <p:nvSpPr>
          <p:cNvPr id="44" name="Fußzeilenplatzhalter 43"/>
          <p:cNvSpPr>
            <a:spLocks noGrp="1"/>
          </p:cNvSpPr>
          <p:nvPr userDrawn="1">
            <p:ph type="ftr" sz="quarter" idx="12"/>
          </p:nvPr>
        </p:nvSpPr>
        <p:spPr>
          <a:xfrm>
            <a:off x="5057838" y="4970700"/>
            <a:ext cx="3960000" cy="172800"/>
          </a:xfrm>
        </p:spPr>
        <p:txBody>
          <a:bodyPr/>
          <a:lstStyle/>
          <a:p>
            <a:r>
              <a:rPr lang="en-US"/>
              <a:t>16th International Workshop on Accelerator Alignment | IWAA 2022 | CERN</a:t>
            </a:r>
            <a:endParaRPr lang="de-DE" dirty="0"/>
          </a:p>
        </p:txBody>
      </p:sp>
      <p:pic>
        <p:nvPicPr>
          <p:cNvPr id="39" name="Grafik 38" descr="D0347_1859.jpg"/>
          <p:cNvPicPr>
            <a:picLocks noChangeAspect="1"/>
          </p:cNvPicPr>
          <p:nvPr userDrawn="1"/>
        </p:nvPicPr>
        <p:blipFill>
          <a:blip r:embed="rId2" cstate="screen"/>
          <a:srcRect l="30798" r="34675"/>
          <a:stretch>
            <a:fillRect/>
          </a:stretch>
        </p:blipFill>
        <p:spPr>
          <a:xfrm>
            <a:off x="-72000" y="-36000"/>
            <a:ext cx="3348000" cy="5215832"/>
          </a:xfrm>
          <a:prstGeom prst="rect">
            <a:avLst/>
          </a:prstGeom>
        </p:spPr>
      </p:pic>
      <p:sp>
        <p:nvSpPr>
          <p:cNvPr id="41" name="Text Box 18"/>
          <p:cNvSpPr txBox="1">
            <a:spLocks noChangeArrowheads="1"/>
          </p:cNvSpPr>
          <p:nvPr/>
        </p:nvSpPr>
        <p:spPr bwMode="auto">
          <a:xfrm>
            <a:off x="4303439" y="701106"/>
            <a:ext cx="1373430" cy="492443"/>
          </a:xfrm>
          <a:prstGeom prst="rect">
            <a:avLst/>
          </a:prstGeom>
          <a:noFill/>
          <a:ln w="9525">
            <a:noFill/>
            <a:miter lim="800000"/>
            <a:headEnd/>
            <a:tailEnd/>
          </a:ln>
        </p:spPr>
        <p:txBody>
          <a:bodyPr wrap="square" lIns="36000" tIns="0" rIns="18000" bIns="0">
            <a:spAutoFit/>
          </a:bodyPr>
          <a:lstStyle/>
          <a:p>
            <a:r>
              <a:rPr lang="en-US" sz="1600" dirty="0" err="1">
                <a:latin typeface="Arial" pitchFamily="34" charset="0"/>
                <a:cs typeface="Arial" pitchFamily="34" charset="0"/>
              </a:rPr>
              <a:t>Mechanik</a:t>
            </a:r>
            <a:endParaRPr lang="en-US" sz="1600" dirty="0">
              <a:latin typeface="Arial" pitchFamily="34" charset="0"/>
              <a:cs typeface="Arial" pitchFamily="34" charset="0"/>
            </a:endParaRPr>
          </a:p>
          <a:p>
            <a:r>
              <a:rPr lang="en-US" sz="1600" dirty="0">
                <a:latin typeface="Arial" pitchFamily="34" charset="0"/>
                <a:cs typeface="Arial" pitchFamily="34" charset="0"/>
              </a:rPr>
              <a:t>und </a:t>
            </a:r>
            <a:r>
              <a:rPr lang="en-US" sz="1600" dirty="0" err="1">
                <a:latin typeface="Arial" pitchFamily="34" charset="0"/>
                <a:cs typeface="Arial" pitchFamily="34" charset="0"/>
              </a:rPr>
              <a:t>Akustik</a:t>
            </a:r>
            <a:endParaRPr lang="en-US" sz="1600" dirty="0">
              <a:latin typeface="Arial" pitchFamily="34" charset="0"/>
              <a:cs typeface="Arial" pitchFamily="34" charset="0"/>
            </a:endParaRPr>
          </a:p>
        </p:txBody>
      </p:sp>
      <p:sp>
        <p:nvSpPr>
          <p:cNvPr id="77" name="Text Box 18"/>
          <p:cNvSpPr txBox="1">
            <a:spLocks noChangeArrowheads="1"/>
          </p:cNvSpPr>
          <p:nvPr/>
        </p:nvSpPr>
        <p:spPr bwMode="auto">
          <a:xfrm>
            <a:off x="7062788" y="1512504"/>
            <a:ext cx="2092324" cy="246221"/>
          </a:xfrm>
          <a:prstGeom prst="rect">
            <a:avLst/>
          </a:prstGeom>
          <a:noFill/>
          <a:ln w="9525">
            <a:noFill/>
            <a:miter lim="800000"/>
            <a:headEnd/>
            <a:tailEnd/>
          </a:ln>
        </p:spPr>
        <p:txBody>
          <a:bodyPr lIns="36000" tIns="0" rIns="18000" bIns="0">
            <a:spAutoFit/>
          </a:bodyPr>
          <a:lstStyle/>
          <a:p>
            <a:r>
              <a:rPr lang="en-US" sz="1600" dirty="0" err="1">
                <a:latin typeface="Arial" pitchFamily="34" charset="0"/>
                <a:cs typeface="Arial" pitchFamily="34" charset="0"/>
              </a:rPr>
              <a:t>Optik</a:t>
            </a:r>
            <a:endParaRPr lang="en-US" sz="1600" dirty="0">
              <a:latin typeface="Arial" pitchFamily="34" charset="0"/>
              <a:cs typeface="Arial" pitchFamily="34" charset="0"/>
            </a:endParaRPr>
          </a:p>
        </p:txBody>
      </p:sp>
      <p:sp>
        <p:nvSpPr>
          <p:cNvPr id="80" name="Text Box 18"/>
          <p:cNvSpPr txBox="1">
            <a:spLocks noChangeArrowheads="1"/>
          </p:cNvSpPr>
          <p:nvPr/>
        </p:nvSpPr>
        <p:spPr bwMode="auto">
          <a:xfrm>
            <a:off x="4309135" y="1389457"/>
            <a:ext cx="2187096" cy="492443"/>
          </a:xfrm>
          <a:prstGeom prst="rect">
            <a:avLst/>
          </a:prstGeom>
          <a:noFill/>
          <a:ln w="9525">
            <a:noFill/>
            <a:miter lim="800000"/>
            <a:headEnd/>
            <a:tailEnd/>
          </a:ln>
        </p:spPr>
        <p:txBody>
          <a:bodyPr wrap="square" lIns="36000" tIns="0" rIns="18000" bIns="0">
            <a:spAutoFit/>
          </a:bodyPr>
          <a:lstStyle/>
          <a:p>
            <a:pPr algn="l"/>
            <a:r>
              <a:rPr lang="en-US" sz="1600" dirty="0" err="1">
                <a:latin typeface="Arial" pitchFamily="34" charset="0"/>
                <a:cs typeface="Arial" pitchFamily="34" charset="0"/>
              </a:rPr>
              <a:t>Chemische</a:t>
            </a:r>
            <a:r>
              <a:rPr lang="en-US" sz="1600" dirty="0">
                <a:latin typeface="Arial" pitchFamily="34" charset="0"/>
                <a:cs typeface="Arial" pitchFamily="34" charset="0"/>
              </a:rPr>
              <a:t> </a:t>
            </a:r>
            <a:r>
              <a:rPr lang="en-US" sz="1600" dirty="0" err="1">
                <a:latin typeface="Arial" pitchFamily="34" charset="0"/>
                <a:cs typeface="Arial" pitchFamily="34" charset="0"/>
              </a:rPr>
              <a:t>Physik</a:t>
            </a:r>
            <a:endParaRPr lang="en-US" sz="1600" dirty="0">
              <a:latin typeface="Arial" pitchFamily="34" charset="0"/>
              <a:cs typeface="Arial" pitchFamily="34" charset="0"/>
            </a:endParaRPr>
          </a:p>
          <a:p>
            <a:pPr algn="l"/>
            <a:r>
              <a:rPr lang="en-US" sz="1600" baseline="0" dirty="0">
                <a:latin typeface="Arial" pitchFamily="34" charset="0"/>
                <a:cs typeface="Arial" pitchFamily="34" charset="0"/>
              </a:rPr>
              <a:t>und </a:t>
            </a:r>
            <a:r>
              <a:rPr lang="en-US" sz="1600" dirty="0" err="1">
                <a:latin typeface="Arial" pitchFamily="34" charset="0"/>
                <a:cs typeface="Arial" pitchFamily="34" charset="0"/>
              </a:rPr>
              <a:t>Explosionsschutz</a:t>
            </a:r>
            <a:endParaRPr lang="en-US" sz="1600" dirty="0">
              <a:latin typeface="Arial" pitchFamily="34" charset="0"/>
              <a:cs typeface="Arial" pitchFamily="34" charset="0"/>
            </a:endParaRPr>
          </a:p>
        </p:txBody>
      </p:sp>
      <p:sp>
        <p:nvSpPr>
          <p:cNvPr id="83" name="Text Box 18"/>
          <p:cNvSpPr txBox="1">
            <a:spLocks noChangeArrowheads="1"/>
          </p:cNvSpPr>
          <p:nvPr/>
        </p:nvSpPr>
        <p:spPr bwMode="auto">
          <a:xfrm>
            <a:off x="7055996" y="2071695"/>
            <a:ext cx="1695772" cy="492443"/>
          </a:xfrm>
          <a:prstGeom prst="rect">
            <a:avLst/>
          </a:prstGeom>
          <a:noFill/>
          <a:ln w="9525">
            <a:noFill/>
            <a:miter lim="800000"/>
            <a:headEnd/>
            <a:tailEnd/>
          </a:ln>
        </p:spPr>
        <p:txBody>
          <a:bodyPr wrap="square" lIns="36000" tIns="0" rIns="18000" bIns="0">
            <a:spAutoFit/>
          </a:bodyPr>
          <a:lstStyle/>
          <a:p>
            <a:r>
              <a:rPr lang="en-US" sz="1600" dirty="0" err="1">
                <a:latin typeface="Arial" pitchFamily="34" charset="0"/>
                <a:cs typeface="Arial" pitchFamily="34" charset="0"/>
              </a:rPr>
              <a:t>Ionisierende</a:t>
            </a:r>
            <a:endParaRPr lang="en-US" sz="1600" dirty="0">
              <a:latin typeface="Arial" pitchFamily="34" charset="0"/>
              <a:cs typeface="Arial" pitchFamily="34" charset="0"/>
            </a:endParaRPr>
          </a:p>
          <a:p>
            <a:r>
              <a:rPr lang="en-US" sz="1600" dirty="0" err="1">
                <a:latin typeface="Arial" pitchFamily="34" charset="0"/>
                <a:cs typeface="Arial" pitchFamily="34" charset="0"/>
              </a:rPr>
              <a:t>Strahlung</a:t>
            </a:r>
            <a:endParaRPr lang="en-US" sz="1600" dirty="0">
              <a:latin typeface="Arial" pitchFamily="34" charset="0"/>
              <a:cs typeface="Arial" pitchFamily="34" charset="0"/>
            </a:endParaRPr>
          </a:p>
        </p:txBody>
      </p:sp>
      <p:sp>
        <p:nvSpPr>
          <p:cNvPr id="86" name="Text Box 18"/>
          <p:cNvSpPr txBox="1">
            <a:spLocks noChangeArrowheads="1"/>
          </p:cNvSpPr>
          <p:nvPr/>
        </p:nvSpPr>
        <p:spPr bwMode="auto">
          <a:xfrm>
            <a:off x="7055996" y="835938"/>
            <a:ext cx="2092324" cy="246221"/>
          </a:xfrm>
          <a:prstGeom prst="rect">
            <a:avLst/>
          </a:prstGeom>
          <a:noFill/>
          <a:ln w="9525">
            <a:noFill/>
            <a:miter lim="800000"/>
            <a:headEnd/>
            <a:tailEnd/>
          </a:ln>
        </p:spPr>
        <p:txBody>
          <a:bodyPr lIns="36000" tIns="0" rIns="18000" bIns="0">
            <a:spAutoFit/>
          </a:bodyPr>
          <a:lstStyle/>
          <a:p>
            <a:r>
              <a:rPr lang="en-US" sz="1600" dirty="0" err="1">
                <a:latin typeface="Arial" pitchFamily="34" charset="0"/>
                <a:cs typeface="Arial" pitchFamily="34" charset="0"/>
              </a:rPr>
              <a:t>Elektrizität</a:t>
            </a:r>
            <a:endParaRPr lang="en-US" sz="1600" dirty="0">
              <a:latin typeface="Arial" pitchFamily="34" charset="0"/>
              <a:cs typeface="Arial" pitchFamily="34" charset="0"/>
            </a:endParaRPr>
          </a:p>
        </p:txBody>
      </p:sp>
      <p:sp>
        <p:nvSpPr>
          <p:cNvPr id="89" name="Text Box 18"/>
          <p:cNvSpPr txBox="1">
            <a:spLocks noChangeArrowheads="1"/>
          </p:cNvSpPr>
          <p:nvPr/>
        </p:nvSpPr>
        <p:spPr bwMode="auto">
          <a:xfrm>
            <a:off x="4302785" y="2064243"/>
            <a:ext cx="2063376" cy="492443"/>
          </a:xfrm>
          <a:prstGeom prst="rect">
            <a:avLst/>
          </a:prstGeom>
          <a:noFill/>
          <a:ln w="9525">
            <a:noFill/>
            <a:miter lim="800000"/>
            <a:headEnd/>
            <a:tailEnd/>
          </a:ln>
        </p:spPr>
        <p:txBody>
          <a:bodyPr wrap="square" lIns="36000" tIns="0" rIns="18000" bIns="0">
            <a:spAutoFit/>
          </a:bodyPr>
          <a:lstStyle/>
          <a:p>
            <a:r>
              <a:rPr lang="en-US" sz="1600" dirty="0" err="1">
                <a:latin typeface="Arial" pitchFamily="34" charset="0"/>
                <a:cs typeface="Arial" pitchFamily="34" charset="0"/>
              </a:rPr>
              <a:t>Fertigungs-messtechnik</a:t>
            </a:r>
            <a:endParaRPr lang="en-US" sz="1600" dirty="0">
              <a:latin typeface="Arial" pitchFamily="34" charset="0"/>
              <a:cs typeface="Arial" pitchFamily="34" charset="0"/>
            </a:endParaRPr>
          </a:p>
        </p:txBody>
      </p:sp>
      <p:sp>
        <p:nvSpPr>
          <p:cNvPr id="92" name="Text Box 18"/>
          <p:cNvSpPr txBox="1">
            <a:spLocks noChangeArrowheads="1"/>
          </p:cNvSpPr>
          <p:nvPr userDrawn="1"/>
        </p:nvSpPr>
        <p:spPr bwMode="auto">
          <a:xfrm>
            <a:off x="7065521" y="3432294"/>
            <a:ext cx="2092324" cy="492443"/>
          </a:xfrm>
          <a:prstGeom prst="rect">
            <a:avLst/>
          </a:prstGeom>
          <a:noFill/>
          <a:ln w="9525">
            <a:noFill/>
            <a:miter lim="800000"/>
            <a:headEnd/>
            <a:tailEnd/>
          </a:ln>
        </p:spPr>
        <p:txBody>
          <a:bodyPr lIns="36000" tIns="0" rIns="18000" bIns="0">
            <a:spAutoFit/>
          </a:bodyPr>
          <a:lstStyle/>
          <a:p>
            <a:r>
              <a:rPr lang="en-US" sz="1600" dirty="0" err="1">
                <a:latin typeface="Arial" pitchFamily="34" charset="0"/>
                <a:cs typeface="Arial" pitchFamily="34" charset="0"/>
              </a:rPr>
              <a:t>Verwaltungs</a:t>
            </a:r>
            <a:r>
              <a:rPr lang="en-US" sz="1600" dirty="0">
                <a:latin typeface="Arial" pitchFamily="34" charset="0"/>
                <a:cs typeface="Arial" pitchFamily="34" charset="0"/>
              </a:rPr>
              <a:t>-</a:t>
            </a:r>
          </a:p>
          <a:p>
            <a:r>
              <a:rPr lang="en-US" sz="1600" dirty="0" err="1">
                <a:latin typeface="Arial" pitchFamily="34" charset="0"/>
                <a:cs typeface="Arial" pitchFamily="34" charset="0"/>
              </a:rPr>
              <a:t>dienste</a:t>
            </a:r>
            <a:endParaRPr lang="en-US" sz="1600" dirty="0">
              <a:latin typeface="Arial" pitchFamily="34" charset="0"/>
              <a:cs typeface="Arial" pitchFamily="34" charset="0"/>
            </a:endParaRPr>
          </a:p>
        </p:txBody>
      </p:sp>
      <p:sp>
        <p:nvSpPr>
          <p:cNvPr id="95" name="Text Box 18"/>
          <p:cNvSpPr txBox="1">
            <a:spLocks noChangeArrowheads="1"/>
          </p:cNvSpPr>
          <p:nvPr userDrawn="1"/>
        </p:nvSpPr>
        <p:spPr bwMode="auto">
          <a:xfrm>
            <a:off x="4309135" y="3436414"/>
            <a:ext cx="2187094" cy="492443"/>
          </a:xfrm>
          <a:prstGeom prst="rect">
            <a:avLst/>
          </a:prstGeom>
          <a:noFill/>
          <a:ln w="9525">
            <a:noFill/>
            <a:miter lim="800000"/>
            <a:headEnd/>
            <a:tailEnd/>
          </a:ln>
        </p:spPr>
        <p:txBody>
          <a:bodyPr wrap="square" lIns="36000" tIns="0" rIns="18000" bIns="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err="1">
                <a:latin typeface="Arial" pitchFamily="34" charset="0"/>
                <a:cs typeface="Arial" pitchFamily="34" charset="0"/>
              </a:rPr>
              <a:t>Querschnitts</a:t>
            </a:r>
            <a:r>
              <a:rPr lang="en-US" sz="1600" baseline="0" dirty="0">
                <a:latin typeface="Arial" pitchFamily="34" charset="0"/>
                <a:cs typeface="Arial" pitchFamily="34" charset="0"/>
              </a:rPr>
              <a:t>-</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err="1">
                <a:latin typeface="Arial" pitchFamily="34" charset="0"/>
                <a:cs typeface="Arial" pitchFamily="34" charset="0"/>
              </a:rPr>
              <a:t>dienste</a:t>
            </a:r>
            <a:endParaRPr lang="en-US" sz="1600" dirty="0">
              <a:latin typeface="Arial" pitchFamily="34" charset="0"/>
              <a:cs typeface="Arial" pitchFamily="34" charset="0"/>
            </a:endParaRPr>
          </a:p>
        </p:txBody>
      </p:sp>
      <p:grpSp>
        <p:nvGrpSpPr>
          <p:cNvPr id="37" name="Gruppieren 36"/>
          <p:cNvGrpSpPr/>
          <p:nvPr userDrawn="1"/>
        </p:nvGrpSpPr>
        <p:grpSpPr>
          <a:xfrm>
            <a:off x="3661074" y="4816426"/>
            <a:ext cx="5267310" cy="174830"/>
            <a:chOff x="3661074" y="4816426"/>
            <a:chExt cx="5267310" cy="174830"/>
          </a:xfrm>
        </p:grpSpPr>
        <p:cxnSp>
          <p:nvCxnSpPr>
            <p:cNvPr id="32" name="Gerade Verbindung 31"/>
            <p:cNvCxnSpPr/>
            <p:nvPr userDrawn="1"/>
          </p:nvCxnSpPr>
          <p:spPr>
            <a:xfrm>
              <a:off x="3672384" y="4816426"/>
              <a:ext cx="5256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34" name="Grafik 33" descr="Schriftzug 1.jpg"/>
            <p:cNvPicPr>
              <a:picLocks noChangeAspect="1"/>
            </p:cNvPicPr>
            <p:nvPr userDrawn="1"/>
          </p:nvPicPr>
          <p:blipFill>
            <a:blip r:embed="rId3"/>
            <a:stretch>
              <a:fillRect/>
            </a:stretch>
          </p:blipFill>
          <p:spPr>
            <a:xfrm>
              <a:off x="3661074" y="4847256"/>
              <a:ext cx="3701333" cy="144000"/>
            </a:xfrm>
            <a:prstGeom prst="rect">
              <a:avLst/>
            </a:prstGeom>
            <a:noFill/>
            <a:ln>
              <a:noFill/>
            </a:ln>
          </p:spPr>
        </p:pic>
      </p:grpSp>
      <p:sp>
        <p:nvSpPr>
          <p:cNvPr id="60" name="Text Box 18">
            <a:extLst>
              <a:ext uri="{FF2B5EF4-FFF2-40B4-BE49-F238E27FC236}">
                <a16:creationId xmlns:a16="http://schemas.microsoft.com/office/drawing/2014/main" id="{15A174CC-0B58-4C1B-9391-BF19510891B5}"/>
              </a:ext>
            </a:extLst>
          </p:cNvPr>
          <p:cNvSpPr txBox="1">
            <a:spLocks noChangeArrowheads="1"/>
          </p:cNvSpPr>
          <p:nvPr userDrawn="1"/>
        </p:nvSpPr>
        <p:spPr bwMode="auto">
          <a:xfrm>
            <a:off x="4309135" y="2748941"/>
            <a:ext cx="2063376" cy="492443"/>
          </a:xfrm>
          <a:prstGeom prst="rect">
            <a:avLst/>
          </a:prstGeom>
          <a:noFill/>
          <a:ln w="9525">
            <a:noFill/>
            <a:miter lim="800000"/>
            <a:headEnd/>
            <a:tailEnd/>
          </a:ln>
        </p:spPr>
        <p:txBody>
          <a:bodyPr wrap="square" lIns="36000" tIns="0" rIns="18000" bIns="0">
            <a:spAutoFit/>
          </a:bodyPr>
          <a:lstStyle/>
          <a:p>
            <a:r>
              <a:rPr lang="en-US" sz="1600" dirty="0" err="1">
                <a:latin typeface="Arial" pitchFamily="34" charset="0"/>
                <a:cs typeface="Arial" pitchFamily="34" charset="0"/>
              </a:rPr>
              <a:t>Gesetzliche</a:t>
            </a:r>
            <a:r>
              <a:rPr lang="en-US" sz="1600" dirty="0">
                <a:latin typeface="Arial" pitchFamily="34" charset="0"/>
                <a:cs typeface="Arial" pitchFamily="34" charset="0"/>
              </a:rPr>
              <a:t> und inter-</a:t>
            </a:r>
          </a:p>
          <a:p>
            <a:r>
              <a:rPr lang="en-US" sz="1600" dirty="0" err="1">
                <a:latin typeface="Arial" pitchFamily="34" charset="0"/>
                <a:cs typeface="Arial" pitchFamily="34" charset="0"/>
              </a:rPr>
              <a:t>nationale</a:t>
            </a:r>
            <a:r>
              <a:rPr lang="en-US" sz="1600" dirty="0">
                <a:latin typeface="Arial" pitchFamily="34" charset="0"/>
                <a:cs typeface="Arial" pitchFamily="34" charset="0"/>
              </a:rPr>
              <a:t> </a:t>
            </a:r>
            <a:r>
              <a:rPr lang="en-US" sz="1600" dirty="0" err="1">
                <a:latin typeface="Arial" pitchFamily="34" charset="0"/>
                <a:cs typeface="Arial" pitchFamily="34" charset="0"/>
              </a:rPr>
              <a:t>Metrologie</a:t>
            </a:r>
            <a:endParaRPr lang="en-US" sz="1600" dirty="0">
              <a:latin typeface="Arial" pitchFamily="34" charset="0"/>
              <a:cs typeface="Arial" pitchFamily="34" charset="0"/>
            </a:endParaRPr>
          </a:p>
        </p:txBody>
      </p:sp>
      <p:pic>
        <p:nvPicPr>
          <p:cNvPr id="61" name="Grafik 60">
            <a:extLst>
              <a:ext uri="{FF2B5EF4-FFF2-40B4-BE49-F238E27FC236}">
                <a16:creationId xmlns:a16="http://schemas.microsoft.com/office/drawing/2014/main" id="{70591800-300C-419E-AC5F-900FE4A57207}"/>
              </a:ext>
            </a:extLst>
          </p:cNvPr>
          <p:cNvPicPr>
            <a:picLocks noChangeAspect="1"/>
          </p:cNvPicPr>
          <p:nvPr userDrawn="1"/>
        </p:nvPicPr>
        <p:blipFill>
          <a:blip r:embed="rId4"/>
          <a:stretch>
            <a:fillRect/>
          </a:stretch>
        </p:blipFill>
        <p:spPr>
          <a:xfrm>
            <a:off x="3680765" y="659327"/>
            <a:ext cx="576000" cy="576000"/>
          </a:xfrm>
          <a:prstGeom prst="rect">
            <a:avLst/>
          </a:prstGeom>
        </p:spPr>
      </p:pic>
      <p:pic>
        <p:nvPicPr>
          <p:cNvPr id="62" name="Grafik 61">
            <a:extLst>
              <a:ext uri="{FF2B5EF4-FFF2-40B4-BE49-F238E27FC236}">
                <a16:creationId xmlns:a16="http://schemas.microsoft.com/office/drawing/2014/main" id="{679CE9B2-707E-46B5-B515-5FA2C2C67331}"/>
              </a:ext>
            </a:extLst>
          </p:cNvPr>
          <p:cNvPicPr>
            <a:picLocks noChangeAspect="1"/>
          </p:cNvPicPr>
          <p:nvPr userDrawn="1"/>
        </p:nvPicPr>
        <p:blipFill>
          <a:blip r:embed="rId5"/>
          <a:stretch>
            <a:fillRect/>
          </a:stretch>
        </p:blipFill>
        <p:spPr>
          <a:xfrm>
            <a:off x="6444817" y="664698"/>
            <a:ext cx="576000" cy="576000"/>
          </a:xfrm>
          <a:prstGeom prst="rect">
            <a:avLst/>
          </a:prstGeom>
        </p:spPr>
      </p:pic>
      <p:pic>
        <p:nvPicPr>
          <p:cNvPr id="63" name="Grafik 62">
            <a:extLst>
              <a:ext uri="{FF2B5EF4-FFF2-40B4-BE49-F238E27FC236}">
                <a16:creationId xmlns:a16="http://schemas.microsoft.com/office/drawing/2014/main" id="{89FB3E3C-B32D-43C4-A7A3-42087A0A0B1F}"/>
              </a:ext>
            </a:extLst>
          </p:cNvPr>
          <p:cNvPicPr>
            <a:picLocks noChangeAspect="1"/>
          </p:cNvPicPr>
          <p:nvPr userDrawn="1"/>
        </p:nvPicPr>
        <p:blipFill>
          <a:blip r:embed="rId6"/>
          <a:stretch>
            <a:fillRect/>
          </a:stretch>
        </p:blipFill>
        <p:spPr>
          <a:xfrm>
            <a:off x="3680765" y="1347678"/>
            <a:ext cx="576000" cy="576000"/>
          </a:xfrm>
          <a:prstGeom prst="rect">
            <a:avLst/>
          </a:prstGeom>
        </p:spPr>
      </p:pic>
      <p:pic>
        <p:nvPicPr>
          <p:cNvPr id="64" name="Grafik 63">
            <a:extLst>
              <a:ext uri="{FF2B5EF4-FFF2-40B4-BE49-F238E27FC236}">
                <a16:creationId xmlns:a16="http://schemas.microsoft.com/office/drawing/2014/main" id="{0F24604E-A6CB-44F9-98B0-5EB223CFD29A}"/>
              </a:ext>
            </a:extLst>
          </p:cNvPr>
          <p:cNvPicPr>
            <a:picLocks noChangeAspect="1"/>
          </p:cNvPicPr>
          <p:nvPr userDrawn="1"/>
        </p:nvPicPr>
        <p:blipFill>
          <a:blip r:embed="rId7"/>
          <a:stretch>
            <a:fillRect/>
          </a:stretch>
        </p:blipFill>
        <p:spPr>
          <a:xfrm>
            <a:off x="6444817" y="2026741"/>
            <a:ext cx="576000" cy="576000"/>
          </a:xfrm>
          <a:prstGeom prst="rect">
            <a:avLst/>
          </a:prstGeom>
        </p:spPr>
      </p:pic>
      <p:pic>
        <p:nvPicPr>
          <p:cNvPr id="66" name="Grafik 65">
            <a:extLst>
              <a:ext uri="{FF2B5EF4-FFF2-40B4-BE49-F238E27FC236}">
                <a16:creationId xmlns:a16="http://schemas.microsoft.com/office/drawing/2014/main" id="{C1FB627B-E369-44CB-BA27-92BA1E249C9B}"/>
              </a:ext>
            </a:extLst>
          </p:cNvPr>
          <p:cNvPicPr>
            <a:picLocks noChangeAspect="1"/>
          </p:cNvPicPr>
          <p:nvPr userDrawn="1"/>
        </p:nvPicPr>
        <p:blipFill>
          <a:blip r:embed="rId8"/>
          <a:stretch>
            <a:fillRect/>
          </a:stretch>
        </p:blipFill>
        <p:spPr>
          <a:xfrm>
            <a:off x="3680765" y="2022464"/>
            <a:ext cx="576000" cy="576000"/>
          </a:xfrm>
          <a:prstGeom prst="rect">
            <a:avLst/>
          </a:prstGeom>
        </p:spPr>
      </p:pic>
      <p:pic>
        <p:nvPicPr>
          <p:cNvPr id="67" name="Grafik 66">
            <a:extLst>
              <a:ext uri="{FF2B5EF4-FFF2-40B4-BE49-F238E27FC236}">
                <a16:creationId xmlns:a16="http://schemas.microsoft.com/office/drawing/2014/main" id="{3C25D130-F481-412E-B19C-2BB6A209A37E}"/>
              </a:ext>
            </a:extLst>
          </p:cNvPr>
          <p:cNvPicPr>
            <a:picLocks noChangeAspect="1"/>
          </p:cNvPicPr>
          <p:nvPr userDrawn="1"/>
        </p:nvPicPr>
        <p:blipFill>
          <a:blip r:embed="rId9"/>
          <a:stretch>
            <a:fillRect/>
          </a:stretch>
        </p:blipFill>
        <p:spPr>
          <a:xfrm>
            <a:off x="6444817" y="1347614"/>
            <a:ext cx="576000" cy="576000"/>
          </a:xfrm>
          <a:prstGeom prst="rect">
            <a:avLst/>
          </a:prstGeom>
        </p:spPr>
      </p:pic>
      <p:pic>
        <p:nvPicPr>
          <p:cNvPr id="68" name="Grafik 67">
            <a:extLst>
              <a:ext uri="{FF2B5EF4-FFF2-40B4-BE49-F238E27FC236}">
                <a16:creationId xmlns:a16="http://schemas.microsoft.com/office/drawing/2014/main" id="{B6F1DB0A-6651-40B3-BE84-5C1A29B7EC40}"/>
              </a:ext>
            </a:extLst>
          </p:cNvPr>
          <p:cNvPicPr>
            <a:picLocks noChangeAspect="1"/>
          </p:cNvPicPr>
          <p:nvPr userDrawn="1"/>
        </p:nvPicPr>
        <p:blipFill>
          <a:blip r:embed="rId10"/>
          <a:stretch>
            <a:fillRect/>
          </a:stretch>
        </p:blipFill>
        <p:spPr>
          <a:xfrm>
            <a:off x="6444817" y="3390515"/>
            <a:ext cx="576000" cy="576000"/>
          </a:xfrm>
          <a:prstGeom prst="rect">
            <a:avLst/>
          </a:prstGeom>
        </p:spPr>
      </p:pic>
      <p:pic>
        <p:nvPicPr>
          <p:cNvPr id="69" name="Grafik 68">
            <a:extLst>
              <a:ext uri="{FF2B5EF4-FFF2-40B4-BE49-F238E27FC236}">
                <a16:creationId xmlns:a16="http://schemas.microsoft.com/office/drawing/2014/main" id="{333B26C0-50EE-43EC-A026-FF4855B1E392}"/>
              </a:ext>
            </a:extLst>
          </p:cNvPr>
          <p:cNvPicPr>
            <a:picLocks noChangeAspect="1"/>
          </p:cNvPicPr>
          <p:nvPr userDrawn="1"/>
        </p:nvPicPr>
        <p:blipFill>
          <a:blip r:embed="rId11"/>
          <a:stretch>
            <a:fillRect/>
          </a:stretch>
        </p:blipFill>
        <p:spPr>
          <a:xfrm>
            <a:off x="3680765" y="3394635"/>
            <a:ext cx="576000" cy="576000"/>
          </a:xfrm>
          <a:prstGeom prst="rect">
            <a:avLst/>
          </a:prstGeom>
        </p:spPr>
      </p:pic>
      <p:pic>
        <p:nvPicPr>
          <p:cNvPr id="70" name="Grafik 69">
            <a:extLst>
              <a:ext uri="{FF2B5EF4-FFF2-40B4-BE49-F238E27FC236}">
                <a16:creationId xmlns:a16="http://schemas.microsoft.com/office/drawing/2014/main" id="{6E3723FD-3E4D-4B1D-B7C5-6E139CB3A8A7}"/>
              </a:ext>
            </a:extLst>
          </p:cNvPr>
          <p:cNvPicPr>
            <a:picLocks noChangeAspect="1"/>
          </p:cNvPicPr>
          <p:nvPr userDrawn="1"/>
        </p:nvPicPr>
        <p:blipFill>
          <a:blip r:embed="rId12"/>
          <a:stretch>
            <a:fillRect/>
          </a:stretch>
        </p:blipFill>
        <p:spPr>
          <a:xfrm>
            <a:off x="3680765" y="2707162"/>
            <a:ext cx="576000" cy="576000"/>
          </a:xfrm>
          <a:prstGeom prst="rect">
            <a:avLst/>
          </a:prstGeom>
        </p:spPr>
      </p:pic>
      <p:sp>
        <p:nvSpPr>
          <p:cNvPr id="29" name="Textfeld 28">
            <a:extLst>
              <a:ext uri="{FF2B5EF4-FFF2-40B4-BE49-F238E27FC236}">
                <a16:creationId xmlns:a16="http://schemas.microsoft.com/office/drawing/2014/main" id="{52BD3A98-53E0-4727-ABA2-0610CFBACB70}"/>
              </a:ext>
            </a:extLst>
          </p:cNvPr>
          <p:cNvSpPr txBox="1"/>
          <p:nvPr userDrawn="1"/>
        </p:nvSpPr>
        <p:spPr>
          <a:xfrm>
            <a:off x="4256797" y="4129600"/>
            <a:ext cx="1872372" cy="447056"/>
          </a:xfrm>
          <a:prstGeom prst="rect">
            <a:avLst/>
          </a:prstGeom>
          <a:noFill/>
          <a:ln w="38100">
            <a:noFill/>
            <a:prstDash val="sysDot"/>
          </a:ln>
        </p:spPr>
        <p:txBody>
          <a:bodyPr wrap="square" rtlCol="0" anchor="ctr" anchorCtr="0">
            <a:noAutofit/>
          </a:bodyPr>
          <a:lstStyle>
            <a:defPPr>
              <a:defRPr lang="de-DE"/>
            </a:defPPr>
            <a:lvl1pPr algn="ctr">
              <a:defRPr sz="1400">
                <a:latin typeface="Arial" panose="020B0604020202020204" pitchFamily="34" charset="0"/>
                <a:cs typeface="Arial" panose="020B0604020202020204" pitchFamily="34" charset="0"/>
              </a:defRPr>
            </a:lvl1pPr>
          </a:lstStyle>
          <a:p>
            <a:pPr algn="l"/>
            <a:r>
              <a:rPr lang="de-DE" sz="1600" dirty="0"/>
              <a:t>QUEST</a:t>
            </a:r>
            <a:br>
              <a:rPr lang="de-DE" sz="1600" dirty="0"/>
            </a:br>
            <a:r>
              <a:rPr lang="de-DE" sz="1600" dirty="0"/>
              <a:t>Institut an der PTB</a:t>
            </a:r>
          </a:p>
        </p:txBody>
      </p:sp>
      <p:sp>
        <p:nvSpPr>
          <p:cNvPr id="30" name="Textfeld 29">
            <a:extLst>
              <a:ext uri="{FF2B5EF4-FFF2-40B4-BE49-F238E27FC236}">
                <a16:creationId xmlns:a16="http://schemas.microsoft.com/office/drawing/2014/main" id="{2D655887-F63E-482E-9D53-8F1361A4B8E7}"/>
              </a:ext>
            </a:extLst>
          </p:cNvPr>
          <p:cNvSpPr txBox="1"/>
          <p:nvPr userDrawn="1"/>
        </p:nvSpPr>
        <p:spPr>
          <a:xfrm>
            <a:off x="6997902" y="4137807"/>
            <a:ext cx="2701082" cy="447056"/>
          </a:xfrm>
          <a:prstGeom prst="rect">
            <a:avLst/>
          </a:prstGeom>
          <a:noFill/>
          <a:ln w="38100">
            <a:noFill/>
            <a:prstDash val="sysDot"/>
          </a:ln>
        </p:spPr>
        <p:txBody>
          <a:bodyPr wrap="square" rtlCol="0" anchor="ctr" anchorCtr="0">
            <a:noAutofit/>
          </a:bodyPr>
          <a:lstStyle>
            <a:defPPr>
              <a:defRPr lang="de-DE"/>
            </a:defPPr>
            <a:lvl1pPr algn="ctr">
              <a:defRPr sz="1400">
                <a:latin typeface="Arial" panose="020B0604020202020204" pitchFamily="34" charset="0"/>
                <a:cs typeface="Arial" panose="020B0604020202020204" pitchFamily="34" charset="0"/>
              </a:defRPr>
            </a:lvl1pPr>
          </a:lstStyle>
          <a:p>
            <a:pPr algn="l"/>
            <a:r>
              <a:rPr lang="de-DE" sz="1600" dirty="0"/>
              <a:t>Fundamentale Physik</a:t>
            </a:r>
          </a:p>
          <a:p>
            <a:pPr algn="l"/>
            <a:r>
              <a:rPr lang="de-DE" sz="1600" dirty="0"/>
              <a:t>für Metrologie</a:t>
            </a:r>
          </a:p>
        </p:txBody>
      </p:sp>
      <p:pic>
        <p:nvPicPr>
          <p:cNvPr id="31" name="Grafik 30">
            <a:extLst>
              <a:ext uri="{FF2B5EF4-FFF2-40B4-BE49-F238E27FC236}">
                <a16:creationId xmlns:a16="http://schemas.microsoft.com/office/drawing/2014/main" id="{BB0143E1-D97E-4240-8606-485C1E2A649A}"/>
              </a:ext>
            </a:extLst>
          </p:cNvPr>
          <p:cNvPicPr>
            <a:picLocks noChangeAspect="1"/>
          </p:cNvPicPr>
          <p:nvPr userDrawn="1"/>
        </p:nvPicPr>
        <p:blipFill>
          <a:blip r:embed="rId13"/>
          <a:stretch>
            <a:fillRect/>
          </a:stretch>
        </p:blipFill>
        <p:spPr>
          <a:xfrm>
            <a:off x="3673826" y="4077128"/>
            <a:ext cx="576000" cy="552000"/>
          </a:xfrm>
          <a:prstGeom prst="rect">
            <a:avLst/>
          </a:prstGeom>
        </p:spPr>
      </p:pic>
      <p:pic>
        <p:nvPicPr>
          <p:cNvPr id="33" name="Grafik 32">
            <a:extLst>
              <a:ext uri="{FF2B5EF4-FFF2-40B4-BE49-F238E27FC236}">
                <a16:creationId xmlns:a16="http://schemas.microsoft.com/office/drawing/2014/main" id="{5523DD46-991B-489F-89DB-E765C77A9641}"/>
              </a:ext>
            </a:extLst>
          </p:cNvPr>
          <p:cNvPicPr>
            <a:picLocks noChangeAspect="1"/>
          </p:cNvPicPr>
          <p:nvPr userDrawn="1"/>
        </p:nvPicPr>
        <p:blipFill>
          <a:blip r:embed="rId14"/>
          <a:stretch>
            <a:fillRect/>
          </a:stretch>
        </p:blipFill>
        <p:spPr>
          <a:xfrm>
            <a:off x="6444208" y="4077568"/>
            <a:ext cx="576000" cy="576000"/>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ogo rechts+Überschrift+Text">
    <p:spTree>
      <p:nvGrpSpPr>
        <p:cNvPr id="1" name=""/>
        <p:cNvGrpSpPr/>
        <p:nvPr/>
      </p:nvGrpSpPr>
      <p:grpSpPr>
        <a:xfrm>
          <a:off x="0" y="0"/>
          <a:ext cx="0" cy="0"/>
          <a:chOff x="0" y="0"/>
          <a:chExt cx="0" cy="0"/>
        </a:xfrm>
      </p:grpSpPr>
      <p:pic>
        <p:nvPicPr>
          <p:cNvPr id="2050" name="Picture 2" descr="D:\_daten\dienstliches\2014\ppt\PPT_HG_Folie_02.png"/>
          <p:cNvPicPr>
            <a:picLocks noChangeAspect="1" noChangeArrowheads="1"/>
          </p:cNvPicPr>
          <p:nvPr userDrawn="1"/>
        </p:nvPicPr>
        <p:blipFill>
          <a:blip r:embed="rId2"/>
          <a:srcRect/>
          <a:stretch>
            <a:fillRect/>
          </a:stretch>
        </p:blipFill>
        <p:spPr bwMode="auto">
          <a:xfrm>
            <a:off x="0" y="4833000"/>
            <a:ext cx="0" cy="0"/>
          </a:xfrm>
          <a:prstGeom prst="rect">
            <a:avLst/>
          </a:prstGeom>
          <a:noFill/>
        </p:spPr>
      </p:pic>
      <p:sp>
        <p:nvSpPr>
          <p:cNvPr id="11" name="Textplatzhalter 10"/>
          <p:cNvSpPr>
            <a:spLocks noGrp="1"/>
          </p:cNvSpPr>
          <p:nvPr>
            <p:ph type="body" sz="quarter" idx="12"/>
          </p:nvPr>
        </p:nvSpPr>
        <p:spPr>
          <a:xfrm>
            <a:off x="107505" y="972000"/>
            <a:ext cx="8780598" cy="3780000"/>
          </a:xfrm>
        </p:spPr>
        <p:txBody>
          <a:bodyPr/>
          <a:lstStyle>
            <a:lvl1pPr marL="0" indent="0">
              <a:buFontTx/>
              <a:buNone/>
              <a:defRPr/>
            </a:lvl1pPr>
            <a:lvl2pPr marL="266700" indent="0">
              <a:buFontTx/>
              <a:buNone/>
              <a:defRPr/>
            </a:lvl2pPr>
            <a:lvl3pPr marL="542925" indent="0">
              <a:buFontTx/>
              <a:buNone/>
              <a:defRPr/>
            </a:lvl3pPr>
            <a:lvl4pPr marL="809625" indent="0">
              <a:buFontTx/>
              <a:buNone/>
              <a:defRPr baseline="0"/>
            </a:lvl4pPr>
            <a:lvl5pPr marL="1076325" indent="0">
              <a:buFontTx/>
              <a:buNone/>
              <a:defRPr/>
            </a:lvl5pPr>
          </a:lstStyle>
          <a:p>
            <a:pPr lvl="0"/>
            <a:r>
              <a:rPr lang="de-DE"/>
              <a:t>Textmasterformate durch Klicken bearbeiten</a:t>
            </a:r>
          </a:p>
        </p:txBody>
      </p:sp>
      <p:sp>
        <p:nvSpPr>
          <p:cNvPr id="16" name="Datumsplatzhalter 15"/>
          <p:cNvSpPr>
            <a:spLocks noGrp="1"/>
          </p:cNvSpPr>
          <p:nvPr>
            <p:ph type="dt" sz="half" idx="13"/>
          </p:nvPr>
        </p:nvSpPr>
        <p:spPr/>
        <p:txBody>
          <a:bodyPr/>
          <a:lstStyle/>
          <a:p>
            <a:r>
              <a:rPr lang="es-ES"/>
              <a:t>25.02.2021</a:t>
            </a:r>
            <a:endParaRPr lang="de-DE" dirty="0"/>
          </a:p>
        </p:txBody>
      </p:sp>
      <p:sp>
        <p:nvSpPr>
          <p:cNvPr id="17" name="Foliennummernplatzhalter 16"/>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5"/>
          </p:nvPr>
        </p:nvSpPr>
        <p:spPr/>
        <p:txBody>
          <a:bodyPr/>
          <a:lstStyle/>
          <a:p>
            <a:r>
              <a:rPr lang="en-US"/>
              <a:t>16th International Workshop on Accelerator Alignment | IWAA 2022 | CERN</a:t>
            </a:r>
            <a:endParaRPr lang="de-DE" dirty="0"/>
          </a:p>
        </p:txBody>
      </p:sp>
      <p:sp>
        <p:nvSpPr>
          <p:cNvPr id="8" name="Titel 6"/>
          <p:cNvSpPr>
            <a:spLocks noGrp="1"/>
          </p:cNvSpPr>
          <p:nvPr>
            <p:ph type="title"/>
          </p:nvPr>
        </p:nvSpPr>
        <p:spPr>
          <a:xfrm>
            <a:off x="107505" y="164151"/>
            <a:ext cx="7640727" cy="583200"/>
          </a:xfrm>
        </p:spPr>
        <p:txBody>
          <a:bodyPr/>
          <a:lstStyle/>
          <a:p>
            <a:r>
              <a:rPr lang="de-DE"/>
              <a:t>Titelmasterformat durch Klicken bearbeiten</a:t>
            </a:r>
            <a:endParaRPr lang="de-DE" dirty="0"/>
          </a:p>
        </p:txBody>
      </p:sp>
      <p:pic>
        <p:nvPicPr>
          <p:cNvPr id="12" name="Grafik 11" descr="PTB-Logo.jpg"/>
          <p:cNvPicPr>
            <a:picLocks noChangeAspect="1"/>
          </p:cNvPicPr>
          <p:nvPr userDrawn="1"/>
        </p:nvPicPr>
        <p:blipFill>
          <a:blip r:embed="rId3"/>
          <a:stretch>
            <a:fillRect/>
          </a:stretch>
        </p:blipFill>
        <p:spPr>
          <a:xfrm>
            <a:off x="7751664" y="162145"/>
            <a:ext cx="1188000" cy="431183"/>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Logo rechts+Linie+Überschrift+Text">
    <p:spTree>
      <p:nvGrpSpPr>
        <p:cNvPr id="1" name=""/>
        <p:cNvGrpSpPr/>
        <p:nvPr/>
      </p:nvGrpSpPr>
      <p:grpSpPr>
        <a:xfrm>
          <a:off x="0" y="0"/>
          <a:ext cx="0" cy="0"/>
          <a:chOff x="0" y="0"/>
          <a:chExt cx="0" cy="0"/>
        </a:xfrm>
      </p:grpSpPr>
      <p:pic>
        <p:nvPicPr>
          <p:cNvPr id="2050" name="Picture 2" descr="D:\_daten\dienstliches\2014\ppt\PPT_HG_Folie_02.png"/>
          <p:cNvPicPr>
            <a:picLocks noChangeAspect="1" noChangeArrowheads="1"/>
          </p:cNvPicPr>
          <p:nvPr userDrawn="1"/>
        </p:nvPicPr>
        <p:blipFill>
          <a:blip r:embed="rId2"/>
          <a:srcRect/>
          <a:stretch>
            <a:fillRect/>
          </a:stretch>
        </p:blipFill>
        <p:spPr bwMode="auto">
          <a:xfrm>
            <a:off x="0" y="4833000"/>
            <a:ext cx="0" cy="0"/>
          </a:xfrm>
          <a:prstGeom prst="rect">
            <a:avLst/>
          </a:prstGeom>
          <a:noFill/>
        </p:spPr>
      </p:pic>
      <p:sp>
        <p:nvSpPr>
          <p:cNvPr id="11" name="Textplatzhalter 10"/>
          <p:cNvSpPr>
            <a:spLocks noGrp="1"/>
          </p:cNvSpPr>
          <p:nvPr>
            <p:ph type="body" sz="quarter" idx="12"/>
          </p:nvPr>
        </p:nvSpPr>
        <p:spPr>
          <a:xfrm>
            <a:off x="107505" y="972000"/>
            <a:ext cx="8780598" cy="3780000"/>
          </a:xfrm>
        </p:spPr>
        <p:txBody>
          <a:bodyPr/>
          <a:lstStyle>
            <a:lvl1pPr marL="0" indent="0">
              <a:buFontTx/>
              <a:buNone/>
              <a:defRPr/>
            </a:lvl1pPr>
            <a:lvl2pPr marL="266700" indent="0">
              <a:buFontTx/>
              <a:buNone/>
              <a:defRPr/>
            </a:lvl2pPr>
            <a:lvl3pPr marL="542925" indent="0">
              <a:buFontTx/>
              <a:buNone/>
              <a:defRPr/>
            </a:lvl3pPr>
            <a:lvl4pPr marL="809625" indent="0">
              <a:buFontTx/>
              <a:buNone/>
              <a:defRPr baseline="0"/>
            </a:lvl4pPr>
            <a:lvl5pPr marL="1076325" indent="0">
              <a:buFontTx/>
              <a:buNone/>
              <a:defRPr/>
            </a:lvl5pPr>
          </a:lstStyle>
          <a:p>
            <a:pPr lvl="0"/>
            <a:r>
              <a:rPr lang="de-DE"/>
              <a:t>Textmasterformate durch Klicken bearbeiten</a:t>
            </a:r>
          </a:p>
        </p:txBody>
      </p:sp>
      <p:sp>
        <p:nvSpPr>
          <p:cNvPr id="16" name="Datumsplatzhalter 15"/>
          <p:cNvSpPr>
            <a:spLocks noGrp="1"/>
          </p:cNvSpPr>
          <p:nvPr>
            <p:ph type="dt" sz="half" idx="13"/>
          </p:nvPr>
        </p:nvSpPr>
        <p:spPr/>
        <p:txBody>
          <a:bodyPr/>
          <a:lstStyle/>
          <a:p>
            <a:r>
              <a:rPr lang="es-ES"/>
              <a:t>25.02.2021</a:t>
            </a:r>
            <a:endParaRPr lang="de-DE" dirty="0"/>
          </a:p>
        </p:txBody>
      </p:sp>
      <p:sp>
        <p:nvSpPr>
          <p:cNvPr id="17" name="Foliennummernplatzhalter 16"/>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5"/>
          </p:nvPr>
        </p:nvSpPr>
        <p:spPr/>
        <p:txBody>
          <a:bodyPr/>
          <a:lstStyle/>
          <a:p>
            <a:r>
              <a:rPr lang="en-US"/>
              <a:t>16th International Workshop on Accelerator Alignment | IWAA 2022 | CERN</a:t>
            </a:r>
            <a:endParaRPr lang="de-DE" dirty="0"/>
          </a:p>
        </p:txBody>
      </p:sp>
      <p:sp>
        <p:nvSpPr>
          <p:cNvPr id="8" name="Titel 6"/>
          <p:cNvSpPr>
            <a:spLocks noGrp="1"/>
          </p:cNvSpPr>
          <p:nvPr>
            <p:ph type="title"/>
          </p:nvPr>
        </p:nvSpPr>
        <p:spPr>
          <a:xfrm>
            <a:off x="107505" y="164151"/>
            <a:ext cx="7640727" cy="583200"/>
          </a:xfrm>
        </p:spPr>
        <p:txBody>
          <a:bodyPr/>
          <a:lstStyle/>
          <a:p>
            <a:r>
              <a:rPr lang="de-DE"/>
              <a:t>Titelmasterformat durch Klicken bearbeiten</a:t>
            </a:r>
            <a:endParaRPr lang="de-DE" dirty="0"/>
          </a:p>
        </p:txBody>
      </p:sp>
      <p:cxnSp>
        <p:nvCxnSpPr>
          <p:cNvPr id="10" name="Gerade Verbindung 9"/>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12" name="Grafik 11" descr="PTB-Logo.jpg"/>
          <p:cNvPicPr>
            <a:picLocks noChangeAspect="1"/>
          </p:cNvPicPr>
          <p:nvPr userDrawn="1"/>
        </p:nvPicPr>
        <p:blipFill>
          <a:blip r:embed="rId3"/>
          <a:stretch>
            <a:fillRect/>
          </a:stretch>
        </p:blipFill>
        <p:spPr>
          <a:xfrm>
            <a:off x="7751664" y="162145"/>
            <a:ext cx="1188000" cy="431183"/>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ogo links+Überschrift+Text">
    <p:spTree>
      <p:nvGrpSpPr>
        <p:cNvPr id="1" name=""/>
        <p:cNvGrpSpPr/>
        <p:nvPr/>
      </p:nvGrpSpPr>
      <p:grpSpPr>
        <a:xfrm>
          <a:off x="0" y="0"/>
          <a:ext cx="0" cy="0"/>
          <a:chOff x="0" y="0"/>
          <a:chExt cx="0" cy="0"/>
        </a:xfrm>
      </p:grpSpPr>
      <p:pic>
        <p:nvPicPr>
          <p:cNvPr id="2050" name="Picture 2" descr="D:\_daten\dienstliches\2014\ppt\PPT_HG_Folie_02.png"/>
          <p:cNvPicPr>
            <a:picLocks noChangeAspect="1" noChangeArrowheads="1"/>
          </p:cNvPicPr>
          <p:nvPr userDrawn="1"/>
        </p:nvPicPr>
        <p:blipFill>
          <a:blip r:embed="rId2"/>
          <a:srcRect/>
          <a:stretch>
            <a:fillRect/>
          </a:stretch>
        </p:blipFill>
        <p:spPr bwMode="auto">
          <a:xfrm>
            <a:off x="0" y="4833000"/>
            <a:ext cx="0" cy="0"/>
          </a:xfrm>
          <a:prstGeom prst="rect">
            <a:avLst/>
          </a:prstGeom>
          <a:noFill/>
        </p:spPr>
      </p:pic>
      <p:sp>
        <p:nvSpPr>
          <p:cNvPr id="11" name="Textplatzhalter 10"/>
          <p:cNvSpPr>
            <a:spLocks noGrp="1"/>
          </p:cNvSpPr>
          <p:nvPr>
            <p:ph type="body" sz="quarter" idx="12"/>
          </p:nvPr>
        </p:nvSpPr>
        <p:spPr>
          <a:xfrm>
            <a:off x="107505" y="972000"/>
            <a:ext cx="8780598" cy="3780000"/>
          </a:xfrm>
        </p:spPr>
        <p:txBody>
          <a:bodyPr/>
          <a:lstStyle>
            <a:lvl1pPr marL="0" indent="0">
              <a:buFontTx/>
              <a:buNone/>
              <a:defRPr/>
            </a:lvl1pPr>
            <a:lvl2pPr marL="266700" indent="0">
              <a:buFontTx/>
              <a:buNone/>
              <a:defRPr/>
            </a:lvl2pPr>
            <a:lvl3pPr marL="542925" indent="0">
              <a:buFontTx/>
              <a:buNone/>
              <a:defRPr/>
            </a:lvl3pPr>
            <a:lvl4pPr marL="809625" indent="0">
              <a:buFontTx/>
              <a:buNone/>
              <a:defRPr baseline="0"/>
            </a:lvl4pPr>
            <a:lvl5pPr marL="1076325" indent="0">
              <a:buFontTx/>
              <a:buNone/>
              <a:defRPr/>
            </a:lvl5pPr>
          </a:lstStyle>
          <a:p>
            <a:pPr lvl="0"/>
            <a:r>
              <a:rPr lang="de-DE"/>
              <a:t>Textmasterformate durch Klicken bearbeiten</a:t>
            </a:r>
          </a:p>
        </p:txBody>
      </p:sp>
      <p:sp>
        <p:nvSpPr>
          <p:cNvPr id="16" name="Datumsplatzhalter 15"/>
          <p:cNvSpPr>
            <a:spLocks noGrp="1"/>
          </p:cNvSpPr>
          <p:nvPr>
            <p:ph type="dt" sz="half" idx="13"/>
          </p:nvPr>
        </p:nvSpPr>
        <p:spPr/>
        <p:txBody>
          <a:bodyPr/>
          <a:lstStyle/>
          <a:p>
            <a:r>
              <a:rPr lang="es-ES"/>
              <a:t>25.02.2021</a:t>
            </a:r>
            <a:endParaRPr lang="de-DE" dirty="0"/>
          </a:p>
        </p:txBody>
      </p:sp>
      <p:sp>
        <p:nvSpPr>
          <p:cNvPr id="17" name="Foliennummernplatzhalter 16"/>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5"/>
          </p:nvPr>
        </p:nvSpPr>
        <p:spPr/>
        <p:txBody>
          <a:bodyPr/>
          <a:lstStyle/>
          <a:p>
            <a:r>
              <a:rPr lang="en-US"/>
              <a:t>16th International Workshop on Accelerator Alignment | IWAA 2022 | CERN</a:t>
            </a:r>
            <a:endParaRPr lang="de-DE" dirty="0"/>
          </a:p>
        </p:txBody>
      </p:sp>
      <p:sp>
        <p:nvSpPr>
          <p:cNvPr id="8" name="Titel 6"/>
          <p:cNvSpPr>
            <a:spLocks noGrp="1"/>
          </p:cNvSpPr>
          <p:nvPr>
            <p:ph type="title"/>
          </p:nvPr>
        </p:nvSpPr>
        <p:spPr>
          <a:xfrm>
            <a:off x="1393285" y="164151"/>
            <a:ext cx="7640727" cy="583200"/>
          </a:xfrm>
        </p:spPr>
        <p:txBody>
          <a:bodyPr/>
          <a:lstStyle/>
          <a:p>
            <a:r>
              <a:rPr lang="de-DE"/>
              <a:t>Titelmasterformat durch Klicken bearbeiten</a:t>
            </a:r>
            <a:endParaRPr lang="de-DE" dirty="0"/>
          </a:p>
        </p:txBody>
      </p:sp>
      <p:pic>
        <p:nvPicPr>
          <p:cNvPr id="10" name="Grafik 9" descr="PTB-Logo.jpg"/>
          <p:cNvPicPr>
            <a:picLocks noChangeAspect="1"/>
          </p:cNvPicPr>
          <p:nvPr userDrawn="1"/>
        </p:nvPicPr>
        <p:blipFill>
          <a:blip r:embed="rId3"/>
          <a:stretch>
            <a:fillRect/>
          </a:stretch>
        </p:blipFill>
        <p:spPr>
          <a:xfrm>
            <a:off x="216000" y="162145"/>
            <a:ext cx="1188000" cy="431183"/>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ogo links+Linie+Überschrift+Text">
    <p:spTree>
      <p:nvGrpSpPr>
        <p:cNvPr id="1" name=""/>
        <p:cNvGrpSpPr/>
        <p:nvPr/>
      </p:nvGrpSpPr>
      <p:grpSpPr>
        <a:xfrm>
          <a:off x="0" y="0"/>
          <a:ext cx="0" cy="0"/>
          <a:chOff x="0" y="0"/>
          <a:chExt cx="0" cy="0"/>
        </a:xfrm>
      </p:grpSpPr>
      <p:pic>
        <p:nvPicPr>
          <p:cNvPr id="2050" name="Picture 2" descr="D:\_daten\dienstliches\2014\ppt\PPT_HG_Folie_02.png"/>
          <p:cNvPicPr>
            <a:picLocks noChangeAspect="1" noChangeArrowheads="1"/>
          </p:cNvPicPr>
          <p:nvPr userDrawn="1"/>
        </p:nvPicPr>
        <p:blipFill>
          <a:blip r:embed="rId2"/>
          <a:srcRect/>
          <a:stretch>
            <a:fillRect/>
          </a:stretch>
        </p:blipFill>
        <p:spPr bwMode="auto">
          <a:xfrm>
            <a:off x="0" y="4833000"/>
            <a:ext cx="0" cy="0"/>
          </a:xfrm>
          <a:prstGeom prst="rect">
            <a:avLst/>
          </a:prstGeom>
          <a:noFill/>
        </p:spPr>
      </p:pic>
      <p:sp>
        <p:nvSpPr>
          <p:cNvPr id="11" name="Textplatzhalter 10"/>
          <p:cNvSpPr>
            <a:spLocks noGrp="1"/>
          </p:cNvSpPr>
          <p:nvPr>
            <p:ph type="body" sz="quarter" idx="12"/>
          </p:nvPr>
        </p:nvSpPr>
        <p:spPr>
          <a:xfrm>
            <a:off x="107504" y="972000"/>
            <a:ext cx="8780598" cy="3780000"/>
          </a:xfrm>
        </p:spPr>
        <p:txBody>
          <a:bodyPr/>
          <a:lstStyle>
            <a:lvl1pPr marL="0" indent="0">
              <a:buFontTx/>
              <a:buNone/>
              <a:defRPr/>
            </a:lvl1pPr>
            <a:lvl2pPr marL="266700" indent="0">
              <a:buFontTx/>
              <a:buNone/>
              <a:defRPr/>
            </a:lvl2pPr>
            <a:lvl3pPr marL="542925" indent="0">
              <a:buFontTx/>
              <a:buNone/>
              <a:defRPr/>
            </a:lvl3pPr>
            <a:lvl4pPr marL="809625" indent="0">
              <a:buFontTx/>
              <a:buNone/>
              <a:defRPr baseline="0"/>
            </a:lvl4pPr>
            <a:lvl5pPr marL="1076325" indent="0">
              <a:buFontTx/>
              <a:buNone/>
              <a:defRPr/>
            </a:lvl5pPr>
          </a:lstStyle>
          <a:p>
            <a:pPr lvl="0"/>
            <a:r>
              <a:rPr lang="de-DE"/>
              <a:t>Textmasterformate durch Klicken bearbeiten</a:t>
            </a:r>
          </a:p>
        </p:txBody>
      </p:sp>
      <p:sp>
        <p:nvSpPr>
          <p:cNvPr id="16" name="Datumsplatzhalter 15"/>
          <p:cNvSpPr>
            <a:spLocks noGrp="1"/>
          </p:cNvSpPr>
          <p:nvPr>
            <p:ph type="dt" sz="half" idx="13"/>
          </p:nvPr>
        </p:nvSpPr>
        <p:spPr/>
        <p:txBody>
          <a:bodyPr/>
          <a:lstStyle/>
          <a:p>
            <a:r>
              <a:rPr lang="es-ES"/>
              <a:t>25.02.2021</a:t>
            </a:r>
            <a:endParaRPr lang="de-DE" dirty="0"/>
          </a:p>
        </p:txBody>
      </p:sp>
      <p:sp>
        <p:nvSpPr>
          <p:cNvPr id="17" name="Foliennummernplatzhalter 16"/>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5"/>
          </p:nvPr>
        </p:nvSpPr>
        <p:spPr/>
        <p:txBody>
          <a:bodyPr/>
          <a:lstStyle/>
          <a:p>
            <a:r>
              <a:rPr lang="en-US"/>
              <a:t>16th International Workshop on Accelerator Alignment | IWAA 2022 | CERN</a:t>
            </a:r>
            <a:endParaRPr lang="de-DE" dirty="0"/>
          </a:p>
        </p:txBody>
      </p:sp>
      <p:sp>
        <p:nvSpPr>
          <p:cNvPr id="8" name="Titel 6"/>
          <p:cNvSpPr>
            <a:spLocks noGrp="1"/>
          </p:cNvSpPr>
          <p:nvPr>
            <p:ph type="title"/>
          </p:nvPr>
        </p:nvSpPr>
        <p:spPr>
          <a:xfrm>
            <a:off x="1393285" y="164151"/>
            <a:ext cx="7640727" cy="583200"/>
          </a:xfrm>
        </p:spPr>
        <p:txBody>
          <a:bodyPr/>
          <a:lstStyle/>
          <a:p>
            <a:r>
              <a:rPr lang="de-DE"/>
              <a:t>Titelmasterformat durch Klicken bearbeiten</a:t>
            </a:r>
            <a:endParaRPr lang="de-DE" dirty="0"/>
          </a:p>
        </p:txBody>
      </p:sp>
      <p:cxnSp>
        <p:nvCxnSpPr>
          <p:cNvPr id="10" name="Gerade Verbindung 9"/>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12" name="Grafik 11" descr="PTB-Logo.jpg"/>
          <p:cNvPicPr>
            <a:picLocks noChangeAspect="1"/>
          </p:cNvPicPr>
          <p:nvPr userDrawn="1"/>
        </p:nvPicPr>
        <p:blipFill>
          <a:blip r:embed="rId3"/>
          <a:stretch>
            <a:fillRect/>
          </a:stretch>
        </p:blipFill>
        <p:spPr>
          <a:xfrm>
            <a:off x="216000" y="162145"/>
            <a:ext cx="1188000" cy="431183"/>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Überschrift+Text+Linie unten">
    <p:spTree>
      <p:nvGrpSpPr>
        <p:cNvPr id="1" name=""/>
        <p:cNvGrpSpPr/>
        <p:nvPr/>
      </p:nvGrpSpPr>
      <p:grpSpPr>
        <a:xfrm>
          <a:off x="0" y="0"/>
          <a:ext cx="0" cy="0"/>
          <a:chOff x="0" y="0"/>
          <a:chExt cx="0" cy="0"/>
        </a:xfrm>
      </p:grpSpPr>
      <p:pic>
        <p:nvPicPr>
          <p:cNvPr id="2050" name="Picture 2" descr="D:\_daten\dienstliches\2014\ppt\PPT_HG_Folie_02.png"/>
          <p:cNvPicPr>
            <a:picLocks noChangeAspect="1" noChangeArrowheads="1"/>
          </p:cNvPicPr>
          <p:nvPr userDrawn="1"/>
        </p:nvPicPr>
        <p:blipFill>
          <a:blip r:embed="rId2"/>
          <a:srcRect/>
          <a:stretch>
            <a:fillRect/>
          </a:stretch>
        </p:blipFill>
        <p:spPr bwMode="auto">
          <a:xfrm>
            <a:off x="0" y="4833000"/>
            <a:ext cx="0" cy="0"/>
          </a:xfrm>
          <a:prstGeom prst="rect">
            <a:avLst/>
          </a:prstGeom>
          <a:noFill/>
        </p:spPr>
      </p:pic>
      <p:sp>
        <p:nvSpPr>
          <p:cNvPr id="11" name="Textplatzhalter 10"/>
          <p:cNvSpPr>
            <a:spLocks noGrp="1"/>
          </p:cNvSpPr>
          <p:nvPr>
            <p:ph type="body" sz="quarter" idx="12"/>
          </p:nvPr>
        </p:nvSpPr>
        <p:spPr>
          <a:xfrm>
            <a:off x="107505" y="972000"/>
            <a:ext cx="8780598" cy="3780000"/>
          </a:xfrm>
        </p:spPr>
        <p:txBody>
          <a:bodyPr/>
          <a:lstStyle>
            <a:lvl1pPr marL="0" indent="0">
              <a:buFontTx/>
              <a:buNone/>
              <a:defRPr/>
            </a:lvl1pPr>
            <a:lvl2pPr marL="266700" indent="0">
              <a:buFontTx/>
              <a:buNone/>
              <a:defRPr/>
            </a:lvl2pPr>
            <a:lvl3pPr marL="542925" indent="0">
              <a:buFontTx/>
              <a:buNone/>
              <a:defRPr/>
            </a:lvl3pPr>
            <a:lvl4pPr marL="809625" indent="0">
              <a:buFontTx/>
              <a:buNone/>
              <a:defRPr baseline="0"/>
            </a:lvl4pPr>
            <a:lvl5pPr marL="1076325" indent="0">
              <a:buFontTx/>
              <a:buNone/>
              <a:defRPr/>
            </a:lvl5pPr>
          </a:lstStyle>
          <a:p>
            <a:pPr lvl="0"/>
            <a:r>
              <a:rPr lang="de-DE"/>
              <a:t>Textmasterformate durch Klicken bearbeiten</a:t>
            </a:r>
          </a:p>
        </p:txBody>
      </p:sp>
      <p:sp>
        <p:nvSpPr>
          <p:cNvPr id="16" name="Datumsplatzhalter 15"/>
          <p:cNvSpPr>
            <a:spLocks noGrp="1"/>
          </p:cNvSpPr>
          <p:nvPr>
            <p:ph type="dt" sz="half" idx="13"/>
          </p:nvPr>
        </p:nvSpPr>
        <p:spPr>
          <a:xfrm>
            <a:off x="122614" y="4970700"/>
            <a:ext cx="3960000" cy="172800"/>
          </a:xfrm>
        </p:spPr>
        <p:txBody>
          <a:bodyPr/>
          <a:lstStyle/>
          <a:p>
            <a:r>
              <a:rPr lang="es-ES"/>
              <a:t>25.02.2021</a:t>
            </a:r>
            <a:endParaRPr lang="de-DE" dirty="0"/>
          </a:p>
        </p:txBody>
      </p:sp>
      <p:sp>
        <p:nvSpPr>
          <p:cNvPr id="17" name="Foliennummernplatzhalter 16"/>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5"/>
          </p:nvPr>
        </p:nvSpPr>
        <p:spPr/>
        <p:txBody>
          <a:bodyPr/>
          <a:lstStyle/>
          <a:p>
            <a:r>
              <a:rPr lang="en-US"/>
              <a:t>16th International Workshop on Accelerator Alignment | IWAA 2022 | CERN</a:t>
            </a:r>
            <a:endParaRPr lang="de-DE" dirty="0"/>
          </a:p>
        </p:txBody>
      </p:sp>
      <p:sp>
        <p:nvSpPr>
          <p:cNvPr id="8" name="Titel 6"/>
          <p:cNvSpPr>
            <a:spLocks noGrp="1"/>
          </p:cNvSpPr>
          <p:nvPr>
            <p:ph type="title"/>
          </p:nvPr>
        </p:nvSpPr>
        <p:spPr>
          <a:xfrm>
            <a:off x="107505" y="164151"/>
            <a:ext cx="8640000" cy="583200"/>
          </a:xfrm>
        </p:spPr>
        <p:txBody>
          <a:bodyPr/>
          <a:lstStyle/>
          <a:p>
            <a:r>
              <a:rPr lang="de-DE"/>
              <a:t>Titelmasterformat durch Klicken bearbeiten</a:t>
            </a:r>
            <a:endParaRPr lang="de-DE" dirty="0"/>
          </a:p>
        </p:txBody>
      </p:sp>
      <p:grpSp>
        <p:nvGrpSpPr>
          <p:cNvPr id="19" name="Gruppieren 18"/>
          <p:cNvGrpSpPr/>
          <p:nvPr userDrawn="1"/>
        </p:nvGrpSpPr>
        <p:grpSpPr>
          <a:xfrm>
            <a:off x="203188" y="4816426"/>
            <a:ext cx="8723310" cy="174830"/>
            <a:chOff x="203188" y="4816426"/>
            <a:chExt cx="8723310" cy="174830"/>
          </a:xfrm>
        </p:grpSpPr>
        <p:cxnSp>
          <p:nvCxnSpPr>
            <p:cNvPr id="20" name="Gerade Verbindung 19"/>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21" name="Gruppieren 12"/>
            <p:cNvGrpSpPr/>
            <p:nvPr userDrawn="1"/>
          </p:nvGrpSpPr>
          <p:grpSpPr>
            <a:xfrm>
              <a:off x="203188" y="4847256"/>
              <a:ext cx="8723310" cy="144000"/>
              <a:chOff x="203188" y="4847256"/>
              <a:chExt cx="8723310" cy="144000"/>
            </a:xfrm>
          </p:grpSpPr>
          <p:pic>
            <p:nvPicPr>
              <p:cNvPr id="22" name="Grafik 21" descr="Schriftzug 1.jpg"/>
              <p:cNvPicPr>
                <a:picLocks noChangeAspect="1"/>
              </p:cNvPicPr>
              <p:nvPr userDrawn="1"/>
            </p:nvPicPr>
            <p:blipFill>
              <a:blip r:embed="rId3"/>
              <a:stretch>
                <a:fillRect/>
              </a:stretch>
            </p:blipFill>
            <p:spPr>
              <a:xfrm>
                <a:off x="203188" y="4847256"/>
                <a:ext cx="3701333" cy="144000"/>
              </a:xfrm>
              <a:prstGeom prst="rect">
                <a:avLst/>
              </a:prstGeom>
              <a:noFill/>
              <a:ln>
                <a:noFill/>
              </a:ln>
            </p:spPr>
          </p:pic>
          <p:pic>
            <p:nvPicPr>
              <p:cNvPr id="23" name="Grafik 22" descr="Schriftzug 2.jpg"/>
              <p:cNvPicPr>
                <a:picLocks noChangeAspect="1"/>
              </p:cNvPicPr>
              <p:nvPr userDrawn="1"/>
            </p:nvPicPr>
            <p:blipFill>
              <a:blip r:embed="rId4"/>
              <a:stretch>
                <a:fillRect/>
              </a:stretch>
            </p:blipFill>
            <p:spPr>
              <a:xfrm>
                <a:off x="7414498" y="4847256"/>
                <a:ext cx="1512000" cy="144000"/>
              </a:xfrm>
              <a:prstGeom prst="rect">
                <a:avLst/>
              </a:prstGeom>
              <a:noFill/>
              <a:ln>
                <a:noFill/>
              </a:ln>
            </p:spPr>
          </p:pic>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Überschrift+Aufzählung/Inhalte">
    <p:spTree>
      <p:nvGrpSpPr>
        <p:cNvPr id="1" name=""/>
        <p:cNvGrpSpPr/>
        <p:nvPr/>
      </p:nvGrpSpPr>
      <p:grpSpPr>
        <a:xfrm>
          <a:off x="0" y="0"/>
          <a:ext cx="0" cy="0"/>
          <a:chOff x="0" y="0"/>
          <a:chExt cx="0" cy="0"/>
        </a:xfrm>
      </p:grpSpPr>
      <p:sp>
        <p:nvSpPr>
          <p:cNvPr id="17" name="Inhaltsplatzhalter 16"/>
          <p:cNvSpPr>
            <a:spLocks noGrp="1"/>
          </p:cNvSpPr>
          <p:nvPr>
            <p:ph sz="quarter" idx="12"/>
          </p:nvPr>
        </p:nvSpPr>
        <p:spPr>
          <a:xfrm>
            <a:off x="108000" y="972000"/>
            <a:ext cx="8780598"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3"/>
          </p:nvPr>
        </p:nvSpPr>
        <p:spPr/>
        <p:txBody>
          <a:bodyPr/>
          <a:lstStyle/>
          <a:p>
            <a:r>
              <a:rPr lang="es-ES"/>
              <a:t>25.02.2021</a:t>
            </a:r>
            <a:endParaRPr lang="de-DE" dirty="0"/>
          </a:p>
        </p:txBody>
      </p:sp>
      <p:sp>
        <p:nvSpPr>
          <p:cNvPr id="10" name="Foliennummernplatzhalter 9"/>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3" name="Fußzeilenplatzhalter 12"/>
          <p:cNvSpPr>
            <a:spLocks noGrp="1"/>
          </p:cNvSpPr>
          <p:nvPr>
            <p:ph type="ftr" sz="quarter" idx="15"/>
          </p:nvPr>
        </p:nvSpPr>
        <p:spPr/>
        <p:txBody>
          <a:bodyPr/>
          <a:lstStyle/>
          <a:p>
            <a:r>
              <a:rPr lang="en-US"/>
              <a:t>16th International Workshop on Accelerator Alignment | IWAA 2022 | CERN</a:t>
            </a:r>
            <a:endParaRPr lang="de-DE" dirty="0"/>
          </a:p>
        </p:txBody>
      </p:sp>
      <p:sp>
        <p:nvSpPr>
          <p:cNvPr id="7" name="Titel 6"/>
          <p:cNvSpPr>
            <a:spLocks noGrp="1"/>
          </p:cNvSpPr>
          <p:nvPr>
            <p:ph type="title"/>
          </p:nvPr>
        </p:nvSpPr>
        <p:spPr>
          <a:xfrm>
            <a:off x="107505" y="164151"/>
            <a:ext cx="8780598" cy="583200"/>
          </a:xfrm>
        </p:spPr>
        <p:txBody>
          <a:bodyPr/>
          <a:lstStyle/>
          <a:p>
            <a:r>
              <a:rPr lang="de-DE"/>
              <a:t>Titelmasterformat durch Klicken bearbeiten</a:t>
            </a:r>
            <a:endParaRPr lang="de-DE"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Überschrift+Aufzählung/InhalteoLinie+Logo rechts">
    <p:spTree>
      <p:nvGrpSpPr>
        <p:cNvPr id="1" name=""/>
        <p:cNvGrpSpPr/>
        <p:nvPr/>
      </p:nvGrpSpPr>
      <p:grpSpPr>
        <a:xfrm>
          <a:off x="0" y="0"/>
          <a:ext cx="0" cy="0"/>
          <a:chOff x="0" y="0"/>
          <a:chExt cx="0" cy="0"/>
        </a:xfrm>
      </p:grpSpPr>
      <p:sp>
        <p:nvSpPr>
          <p:cNvPr id="17" name="Inhaltsplatzhalter 16"/>
          <p:cNvSpPr>
            <a:spLocks noGrp="1"/>
          </p:cNvSpPr>
          <p:nvPr>
            <p:ph sz="quarter" idx="12"/>
          </p:nvPr>
        </p:nvSpPr>
        <p:spPr>
          <a:xfrm>
            <a:off x="108000" y="972000"/>
            <a:ext cx="8780598"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3"/>
          </p:nvPr>
        </p:nvSpPr>
        <p:spPr/>
        <p:txBody>
          <a:bodyPr/>
          <a:lstStyle/>
          <a:p>
            <a:r>
              <a:rPr lang="es-ES"/>
              <a:t>25.02.2021</a:t>
            </a:r>
            <a:endParaRPr lang="de-DE" dirty="0"/>
          </a:p>
        </p:txBody>
      </p:sp>
      <p:sp>
        <p:nvSpPr>
          <p:cNvPr id="10" name="Foliennummernplatzhalter 9"/>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3" name="Fußzeilenplatzhalter 12"/>
          <p:cNvSpPr>
            <a:spLocks noGrp="1"/>
          </p:cNvSpPr>
          <p:nvPr>
            <p:ph type="ftr" sz="quarter" idx="15"/>
          </p:nvPr>
        </p:nvSpPr>
        <p:spPr/>
        <p:txBody>
          <a:bodyPr/>
          <a:lstStyle/>
          <a:p>
            <a:r>
              <a:rPr lang="en-US"/>
              <a:t>16th International Workshop on Accelerator Alignment | IWAA 2022 | CERN</a:t>
            </a:r>
            <a:endParaRPr lang="de-DE" dirty="0"/>
          </a:p>
        </p:txBody>
      </p:sp>
      <p:sp>
        <p:nvSpPr>
          <p:cNvPr id="7" name="Titel 6"/>
          <p:cNvSpPr>
            <a:spLocks noGrp="1"/>
          </p:cNvSpPr>
          <p:nvPr>
            <p:ph type="title"/>
          </p:nvPr>
        </p:nvSpPr>
        <p:spPr>
          <a:xfrm>
            <a:off x="107505" y="164151"/>
            <a:ext cx="8780598" cy="583200"/>
          </a:xfrm>
        </p:spPr>
        <p:txBody>
          <a:bodyPr/>
          <a:lstStyle/>
          <a:p>
            <a:r>
              <a:rPr lang="de-DE"/>
              <a:t>Titelmasterformat durch Klicken bearbeiten</a:t>
            </a:r>
            <a:endParaRPr lang="de-DE" dirty="0"/>
          </a:p>
        </p:txBody>
      </p:sp>
      <p:pic>
        <p:nvPicPr>
          <p:cNvPr id="8" name="Grafik 7" descr="PTB-Logo.jpg"/>
          <p:cNvPicPr>
            <a:picLocks noChangeAspect="1"/>
          </p:cNvPicPr>
          <p:nvPr userDrawn="1"/>
        </p:nvPicPr>
        <p:blipFill>
          <a:blip r:embed="rId2"/>
          <a:stretch>
            <a:fillRect/>
          </a:stretch>
        </p:blipFill>
        <p:spPr>
          <a:xfrm>
            <a:off x="7751664" y="162145"/>
            <a:ext cx="1188000" cy="431183"/>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Überschrift+Aufzählung/Inhalte_Logo_Linie oben">
    <p:spTree>
      <p:nvGrpSpPr>
        <p:cNvPr id="1" name=""/>
        <p:cNvGrpSpPr/>
        <p:nvPr/>
      </p:nvGrpSpPr>
      <p:grpSpPr>
        <a:xfrm>
          <a:off x="0" y="0"/>
          <a:ext cx="0" cy="0"/>
          <a:chOff x="0" y="0"/>
          <a:chExt cx="0" cy="0"/>
        </a:xfrm>
      </p:grpSpPr>
      <p:sp>
        <p:nvSpPr>
          <p:cNvPr id="17" name="Inhaltsplatzhalter 16"/>
          <p:cNvSpPr>
            <a:spLocks noGrp="1"/>
          </p:cNvSpPr>
          <p:nvPr>
            <p:ph sz="quarter" idx="12"/>
          </p:nvPr>
        </p:nvSpPr>
        <p:spPr>
          <a:xfrm>
            <a:off x="108000" y="972000"/>
            <a:ext cx="8780598"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3"/>
          </p:nvPr>
        </p:nvSpPr>
        <p:spPr/>
        <p:txBody>
          <a:bodyPr/>
          <a:lstStyle/>
          <a:p>
            <a:r>
              <a:rPr lang="es-ES"/>
              <a:t>25.02.2021</a:t>
            </a:r>
            <a:endParaRPr lang="de-DE" dirty="0"/>
          </a:p>
        </p:txBody>
      </p:sp>
      <p:sp>
        <p:nvSpPr>
          <p:cNvPr id="10" name="Foliennummernplatzhalter 9"/>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3" name="Fußzeilenplatzhalter 12"/>
          <p:cNvSpPr>
            <a:spLocks noGrp="1"/>
          </p:cNvSpPr>
          <p:nvPr>
            <p:ph type="ftr" sz="quarter" idx="15"/>
          </p:nvPr>
        </p:nvSpPr>
        <p:spPr/>
        <p:txBody>
          <a:bodyPr/>
          <a:lstStyle/>
          <a:p>
            <a:r>
              <a:rPr lang="en-US"/>
              <a:t>16th International Workshop on Accelerator Alignment | IWAA 2022 | CERN</a:t>
            </a:r>
            <a:endParaRPr lang="de-DE" dirty="0"/>
          </a:p>
        </p:txBody>
      </p:sp>
      <p:sp>
        <p:nvSpPr>
          <p:cNvPr id="7" name="Titel 6"/>
          <p:cNvSpPr>
            <a:spLocks noGrp="1"/>
          </p:cNvSpPr>
          <p:nvPr>
            <p:ph type="title"/>
          </p:nvPr>
        </p:nvSpPr>
        <p:spPr>
          <a:xfrm>
            <a:off x="107505" y="164151"/>
            <a:ext cx="8780598" cy="583200"/>
          </a:xfrm>
        </p:spPr>
        <p:txBody>
          <a:bodyPr/>
          <a:lstStyle/>
          <a:p>
            <a:r>
              <a:rPr lang="de-DE"/>
              <a:t>Titelmasterformat durch Klicken bearbeiten</a:t>
            </a:r>
            <a:endParaRPr lang="de-DE" dirty="0"/>
          </a:p>
        </p:txBody>
      </p:sp>
      <p:cxnSp>
        <p:nvCxnSpPr>
          <p:cNvPr id="8" name="Gerade Verbindung 7"/>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11" name="Grafik 10" descr="PTB-Logo.jpg"/>
          <p:cNvPicPr>
            <a:picLocks noChangeAspect="1"/>
          </p:cNvPicPr>
          <p:nvPr userDrawn="1"/>
        </p:nvPicPr>
        <p:blipFill>
          <a:blip r:embed="rId2"/>
          <a:stretch>
            <a:fillRect/>
          </a:stretch>
        </p:blipFill>
        <p:spPr>
          <a:xfrm>
            <a:off x="7751664" y="162145"/>
            <a:ext cx="1188000" cy="431183"/>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Überschrift+Aufzählung/Inhalte+2 Linien">
    <p:spTree>
      <p:nvGrpSpPr>
        <p:cNvPr id="1" name=""/>
        <p:cNvGrpSpPr/>
        <p:nvPr/>
      </p:nvGrpSpPr>
      <p:grpSpPr>
        <a:xfrm>
          <a:off x="0" y="0"/>
          <a:ext cx="0" cy="0"/>
          <a:chOff x="0" y="0"/>
          <a:chExt cx="0" cy="0"/>
        </a:xfrm>
      </p:grpSpPr>
      <p:sp>
        <p:nvSpPr>
          <p:cNvPr id="17" name="Inhaltsplatzhalter 16"/>
          <p:cNvSpPr>
            <a:spLocks noGrp="1"/>
          </p:cNvSpPr>
          <p:nvPr>
            <p:ph sz="quarter" idx="12"/>
          </p:nvPr>
        </p:nvSpPr>
        <p:spPr>
          <a:xfrm>
            <a:off x="108000" y="972000"/>
            <a:ext cx="8780598"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3"/>
          </p:nvPr>
        </p:nvSpPr>
        <p:spPr/>
        <p:txBody>
          <a:bodyPr/>
          <a:lstStyle/>
          <a:p>
            <a:r>
              <a:rPr lang="es-ES"/>
              <a:t>25.02.2021</a:t>
            </a:r>
            <a:endParaRPr lang="de-DE" dirty="0"/>
          </a:p>
        </p:txBody>
      </p:sp>
      <p:sp>
        <p:nvSpPr>
          <p:cNvPr id="10" name="Foliennummernplatzhalter 9"/>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3" name="Fußzeilenplatzhalter 12"/>
          <p:cNvSpPr>
            <a:spLocks noGrp="1"/>
          </p:cNvSpPr>
          <p:nvPr>
            <p:ph type="ftr" sz="quarter" idx="15"/>
          </p:nvPr>
        </p:nvSpPr>
        <p:spPr/>
        <p:txBody>
          <a:bodyPr/>
          <a:lstStyle/>
          <a:p>
            <a:r>
              <a:rPr lang="en-US"/>
              <a:t>16th International Workshop on Accelerator Alignment | IWAA 2022 | CERN</a:t>
            </a:r>
            <a:endParaRPr lang="de-DE" dirty="0"/>
          </a:p>
        </p:txBody>
      </p:sp>
      <p:sp>
        <p:nvSpPr>
          <p:cNvPr id="7" name="Titel 6"/>
          <p:cNvSpPr>
            <a:spLocks noGrp="1"/>
          </p:cNvSpPr>
          <p:nvPr>
            <p:ph type="title"/>
          </p:nvPr>
        </p:nvSpPr>
        <p:spPr>
          <a:xfrm>
            <a:off x="107505" y="164151"/>
            <a:ext cx="8780598" cy="583200"/>
          </a:xfrm>
        </p:spPr>
        <p:txBody>
          <a:bodyPr/>
          <a:lstStyle/>
          <a:p>
            <a:r>
              <a:rPr lang="de-DE"/>
              <a:t>Titelmasterformat durch Klicken bearbeiten</a:t>
            </a:r>
            <a:endParaRPr lang="de-DE" dirty="0"/>
          </a:p>
        </p:txBody>
      </p:sp>
      <p:cxnSp>
        <p:nvCxnSpPr>
          <p:cNvPr id="14" name="Gerade Verbindung 13"/>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21" name="Grafik 20" descr="PTB-Logo.jpg"/>
          <p:cNvPicPr>
            <a:picLocks noChangeAspect="1"/>
          </p:cNvPicPr>
          <p:nvPr userDrawn="1"/>
        </p:nvPicPr>
        <p:blipFill>
          <a:blip r:embed="rId2"/>
          <a:stretch>
            <a:fillRect/>
          </a:stretch>
        </p:blipFill>
        <p:spPr>
          <a:xfrm>
            <a:off x="7751664" y="162145"/>
            <a:ext cx="1188000" cy="431183"/>
          </a:xfrm>
          <a:prstGeom prst="rect">
            <a:avLst/>
          </a:prstGeom>
        </p:spPr>
      </p:pic>
      <p:grpSp>
        <p:nvGrpSpPr>
          <p:cNvPr id="22" name="Gruppieren 21"/>
          <p:cNvGrpSpPr/>
          <p:nvPr userDrawn="1"/>
        </p:nvGrpSpPr>
        <p:grpSpPr>
          <a:xfrm>
            <a:off x="203188" y="4816426"/>
            <a:ext cx="8723310" cy="174830"/>
            <a:chOff x="203188" y="4816426"/>
            <a:chExt cx="8723310" cy="174830"/>
          </a:xfrm>
        </p:grpSpPr>
        <p:cxnSp>
          <p:nvCxnSpPr>
            <p:cNvPr id="23" name="Gerade Verbindung 22"/>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24" name="Gruppieren 12"/>
            <p:cNvGrpSpPr/>
            <p:nvPr userDrawn="1"/>
          </p:nvGrpSpPr>
          <p:grpSpPr>
            <a:xfrm>
              <a:off x="203188" y="4847256"/>
              <a:ext cx="8723310" cy="144000"/>
              <a:chOff x="203188" y="4847256"/>
              <a:chExt cx="8723310" cy="144000"/>
            </a:xfrm>
          </p:grpSpPr>
          <p:pic>
            <p:nvPicPr>
              <p:cNvPr id="25" name="Grafik 24" descr="Schriftzug 1.jpg"/>
              <p:cNvPicPr>
                <a:picLocks noChangeAspect="1"/>
              </p:cNvPicPr>
              <p:nvPr userDrawn="1"/>
            </p:nvPicPr>
            <p:blipFill>
              <a:blip r:embed="rId3"/>
              <a:stretch>
                <a:fillRect/>
              </a:stretch>
            </p:blipFill>
            <p:spPr>
              <a:xfrm>
                <a:off x="203188" y="4847256"/>
                <a:ext cx="3701333" cy="144000"/>
              </a:xfrm>
              <a:prstGeom prst="rect">
                <a:avLst/>
              </a:prstGeom>
              <a:noFill/>
              <a:ln>
                <a:noFill/>
              </a:ln>
            </p:spPr>
          </p:pic>
          <p:pic>
            <p:nvPicPr>
              <p:cNvPr id="26" name="Grafik 25" descr="Schriftzug 2.jpg"/>
              <p:cNvPicPr>
                <a:picLocks noChangeAspect="1"/>
              </p:cNvPicPr>
              <p:nvPr userDrawn="1"/>
            </p:nvPicPr>
            <p:blipFill>
              <a:blip r:embed="rId4"/>
              <a:stretch>
                <a:fillRect/>
              </a:stretch>
            </p:blipFill>
            <p:spPr>
              <a:xfrm>
                <a:off x="7414498" y="4847256"/>
                <a:ext cx="1512000" cy="144000"/>
              </a:xfrm>
              <a:prstGeom prst="rect">
                <a:avLst/>
              </a:prstGeom>
              <a:noFill/>
              <a:ln>
                <a:noFill/>
              </a:ln>
            </p:spPr>
          </p:pic>
        </p:grpSp>
      </p:gr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ogo links+Überschrift+Aufzählung/Inhalte">
    <p:spTree>
      <p:nvGrpSpPr>
        <p:cNvPr id="1" name=""/>
        <p:cNvGrpSpPr/>
        <p:nvPr/>
      </p:nvGrpSpPr>
      <p:grpSpPr>
        <a:xfrm>
          <a:off x="0" y="0"/>
          <a:ext cx="0" cy="0"/>
          <a:chOff x="0" y="0"/>
          <a:chExt cx="0" cy="0"/>
        </a:xfrm>
      </p:grpSpPr>
      <p:sp>
        <p:nvSpPr>
          <p:cNvPr id="17" name="Inhaltsplatzhalter 16"/>
          <p:cNvSpPr>
            <a:spLocks noGrp="1"/>
          </p:cNvSpPr>
          <p:nvPr>
            <p:ph sz="quarter" idx="12"/>
          </p:nvPr>
        </p:nvSpPr>
        <p:spPr>
          <a:xfrm>
            <a:off x="108000" y="972000"/>
            <a:ext cx="8780598"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3"/>
          </p:nvPr>
        </p:nvSpPr>
        <p:spPr/>
        <p:txBody>
          <a:bodyPr/>
          <a:lstStyle/>
          <a:p>
            <a:r>
              <a:rPr lang="es-ES"/>
              <a:t>25.02.2021</a:t>
            </a:r>
            <a:endParaRPr lang="de-DE" dirty="0"/>
          </a:p>
        </p:txBody>
      </p:sp>
      <p:sp>
        <p:nvSpPr>
          <p:cNvPr id="10" name="Foliennummernplatzhalter 9"/>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3" name="Fußzeilenplatzhalter 12"/>
          <p:cNvSpPr>
            <a:spLocks noGrp="1"/>
          </p:cNvSpPr>
          <p:nvPr>
            <p:ph type="ftr" sz="quarter" idx="15"/>
          </p:nvPr>
        </p:nvSpPr>
        <p:spPr/>
        <p:txBody>
          <a:bodyPr/>
          <a:lstStyle/>
          <a:p>
            <a:r>
              <a:rPr lang="en-US"/>
              <a:t>16th International Workshop on Accelerator Alignment | IWAA 2022 | CERN</a:t>
            </a:r>
            <a:endParaRPr lang="de-DE" dirty="0"/>
          </a:p>
        </p:txBody>
      </p:sp>
      <p:sp>
        <p:nvSpPr>
          <p:cNvPr id="11" name="Titel 6"/>
          <p:cNvSpPr>
            <a:spLocks noGrp="1"/>
          </p:cNvSpPr>
          <p:nvPr>
            <p:ph type="title"/>
          </p:nvPr>
        </p:nvSpPr>
        <p:spPr>
          <a:xfrm>
            <a:off x="1393285" y="164151"/>
            <a:ext cx="7640727" cy="583200"/>
          </a:xfrm>
        </p:spPr>
        <p:txBody>
          <a:bodyPr/>
          <a:lstStyle/>
          <a:p>
            <a:r>
              <a:rPr lang="de-DE"/>
              <a:t>Titelmasterformat durch Klicken bearbeiten</a:t>
            </a:r>
            <a:endParaRPr lang="de-DE" dirty="0"/>
          </a:p>
        </p:txBody>
      </p:sp>
      <p:pic>
        <p:nvPicPr>
          <p:cNvPr id="8" name="Grafik 7" descr="PTB-Logo.jpg"/>
          <p:cNvPicPr>
            <a:picLocks noChangeAspect="1"/>
          </p:cNvPicPr>
          <p:nvPr userDrawn="1"/>
        </p:nvPicPr>
        <p:blipFill>
          <a:blip r:embed="rId2"/>
          <a:stretch>
            <a:fillRect/>
          </a:stretch>
        </p:blipFill>
        <p:spPr>
          <a:xfrm>
            <a:off x="216000" y="162145"/>
            <a:ext cx="1188000" cy="431183"/>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ptional nach Deckblatt B">
    <p:bg>
      <p:bgRef idx="1001">
        <a:schemeClr val="bg1"/>
      </p:bgRef>
    </p:bg>
    <p:spTree>
      <p:nvGrpSpPr>
        <p:cNvPr id="1" name=""/>
        <p:cNvGrpSpPr/>
        <p:nvPr/>
      </p:nvGrpSpPr>
      <p:grpSpPr>
        <a:xfrm>
          <a:off x="0" y="0"/>
          <a:ext cx="0" cy="0"/>
          <a:chOff x="0" y="0"/>
          <a:chExt cx="0" cy="0"/>
        </a:xfrm>
      </p:grpSpPr>
      <p:sp>
        <p:nvSpPr>
          <p:cNvPr id="28674" name="AutoShape 2" descr="data:image/jpeg;base64,/9j/4AAQSkZJRgABAQAAAQABAAD/2wCEAAkGBxQTEhQUExQWFhUXFhkbFRgVFx8cHxwgHBcdICAgHx0eHCggICIlHCAeJDEjJSkrLi4uGB8zODMsNyguLisBCgoKDg0OFxAPFiwcHSU3My43NSstLCs2Nzc3NzI3NzE3NS0sLCwsNywvMzcsNDQxLDcsLissKzEsLC00NSwsLP/AABEIALsAyAMBIgACEQEDEQH/xAAcAAACAgMBAQAAAAAAAAAAAAAABQYHAgMEAQj/xABMEAACAQMBBAQIDAMGBQQDAQABAgMABBEhBRIxQQYTUWEHFCIycYGR0RYjM0JSU1RykpOhsWKywRUkQ3OComOU0uHwZHSDo5WztDT/xAAaAQEAAwADAAAAAAAAAAAAAAAAAgQFAQMG/8QALREBAAIBAgQDBgcAAAAAAAAAAAECEQMEBRIhURQxwQYycaGx4RMVI0GR0fD/2gAMAwEAAhEDEQA/ALxooooCiiigKKKKAorTd3SRIXkdURRlmYgAekmoBtrwrwjK2UTXTfWE7kQ/1kEt6FHrFBYtct/tGKFd6aVIx2uwX9zVFbU6abQuZDFLP1CsuUFqN3OvlDfOWyNOGONKl2ZFvb5Xff6UhLt7WyaC4r/wo7MiBPjIfH1Ss/6qMUvl8LVvruW12/f1ar/O4P6VWV5bh43j5MpA9Y99a9kT78MbHjugH0jQ0FiP4XDy2fMdecsY09Wde79aYbK8Ik1zH1kOzpGXeZctPGNVOCDz491VtUu8GYxaP/7ib+c0El+GlyPO2bKf8ueNv5itZW3hJtTvCWK5h3GKuZIWKqwxkM6byAjPbWU8wRWdvNVSzegDJ/SkvQaFls4mbR5d6Z/vSsXP70E52Rt+2uhm3nil+44J9nGmVV9tLo9bTkNJChccHA3XB7Q64YHvzSro1tTaAEklvMJ7dZCkMd2SWdU0LCYajLZxvK2QAc0FrUVGdh9NIZ3EMqvbXB4RTDG9/luPJkH3TntAqTUBRRRQFFFFAUUUUBRRRQFFFR/pj0wttnRdZO2WbPVxrq7nsA7O/gM0Du5uEjVnkYKijLMxwAO8mqv6U+F4AOuzouv3fOnbzB91fOcjjyHpqEbd2pdbTkEl4dyEHMdqhO6O9z84+kezhWaKAAAMAcAKDXd3T3pWa5mNxnVAdI1z9GPgPSda2ilcsfi7GRBmJtZVHzT9JR+49dMkcEAg5B1BFBx7Wtyybyeeh3k9I4j1jSui0uRIiuOBGdeXaD6K6dl2c93KYbSMSMvyjscRx/fbtPJRqcGrA6N+CS1iGbom6cktusN2JSeO7GDr6WJ9VBWMe0Y2bcjLSv8ARhUyH2IDXRsbYF95YWxuSpdmTKqmAdeDsCNc6V9C2lpHEu7GiovYihR7BW6goRejm0uP9nyYz9ZHn2b2P1ptsFrywtZOu2dcbqvLIzB4sBTrw385GuauWtdzCHRkbVWUq3oIwaCj+k/TN5bR41tJk8YURo+8hHl9ytnUZxwqQWfTWyz1ZZ4NwKAJ0KYHBddV5aa8qhk9o62EsJ1ltHZdO2B8gjsyoB9BqV9DrlTtOLIUx3do6nOoO4ysBjgdGP60DLpTfnqFjhYdZdN1ULA6eUPKcEcQiZb2DiRTaxtFhjSJBhEUKo7gMVo2z4P0SRbnZ4SKdN74ps9S+/jeG6Pk2OB5a9moOmNex9rCbfVkaKaMgTQvjeQnhw0Knkw0NB0bS2dFcIY5o1kQ67rDOvaOw99Rq26QXVhcPDb79/bxIHmiY5lgBOFVZDkuSMkIQTheNOOkO1GiVY4QGuZSVhU8Bji7fwIDk+ocTW7YOyVtohGCWYktI7cXdvOY+k+wYFBJujPSe2v4+stpQ4GN5eDKTyZeIpxVT9IeizmUXlg/UXi51GAsoPzXHDXtPr5ESToB0+S+3oZk6i8j0lhY8cfOTPEdo5Z5jBITSiiigKKKKAoopV0n29FY20lxMcKg0HNjyUd5NAo8IXTiLZkO83lzvkQxDix7T2KOZ9QqjbGVryQ3lzKJp279IxyULy/87yd0cst5cPfXXysnya8kTkB6v/Nayu9mhjvITHJ9JOf3hwb10HdRSw7QaLAnXT6xNV9Y4r+tMY3DAEHIOoIoMq5+jXRuW4u/Fbd9yIrvytjPUjPzeWW1wO4mtlxMEVnbgoJPqq3fBhsDxWzDuPj7jEsx5jI8lfQq4Hpz20D/AGFsaG0hWG3QJGvIcSeZJ4knmTTCiigKKKKAooooKh6QWe5tO9jPmzpHKP8AUpjb+UVHei9xuDZcp4w3QiY9zFoj+pHsqa+EuLc2hYy4+UiniY96lHUfzew1Xkw3bW/C6GG4aRQR2FZB+ufZRy+jqivTXo+ZAt1bj+9wA7mNOtTQtE3aGxoeRwe0GTwShlVhwYAj1jNZ0cKv6IQiVfHnKtLcqCN3hHH82Jc6+TzPEnNSOlFvb+LX1zbYxHJ/eYMcBvnEq+qTDf8AyHspsTQe1AfCZs6MtDLC7JtBSPF+q1d8HgQNcD6R0GudKd3G25LgtFYANjR7lhmJO5frG7gcDmeR79jbDjt95gTJM/yk0mrv6+Q7FGgoOrwadODfRtFcL1d5FpKhGN7Gm8o9PEcjjkRU3qm+muymhlTaFu3VuhBkPIEaCQjmMeS45qQfm62b0W24t5brKBut5siHijjiv9QeYIPOgb0UUUBVAeEvbX9o7R6hdba0JBxqHk5+zzfUe2rY8JHSLxHZ80ykCTG5F95tB7OPqqjdgWPUwquMMdW9J/8AMeqgY0UUUAaXS7MKnegbqm5jGUPpXl6RTGig4dng3Nxb2ksTKZZkD41VkB3mw3eoxg8M19LCqH6Ipnalj3NK3siI/r+tXxQFFFFAUUVw7U2vBbLvTzRxL2yMFz6MnX1UHdRUHu/CrYLkRtLPj6mJiPxEBf1rRs/woxzFxFY3jdXu7+FjGN7O6cGUHXB9lBl4XI8R2UnNLxBnudHTHrJFVz1IaTaceT5SIcemJhp7BUs8IXTK2nt44fjIZhdW7dXcRtG2FlGSN4YIHaDUchGb25x863jIxzwXHuoLh6GXPWWFo/0oI/5BTmov4L2zsmy/yFHsqUUEB8JdyttcWF0+d0NNC26pJPWRhl0AyTvR4A/ipSLCe+GboGC3PC2B8tx/xmHAcPIX1k8Kk3hKUiC3kU4aO9tSD96UIf0Y17Qa4IVRQqKFVRhVAwAOwCtlFFBi6gggjIIwQeYNQrovP/Zl+YiW6ljGjk8Cjndhk9Mb/FMfovGTwOJvUZ6c2SNEszg7kW8s2OJhkwsv4Rhx3xjtoLToqO9BNqvPagSnM0LGGY9rJ870Mu6w7QwNFBW/h1vDPdWdkGIVQ00m72nReXIBvx1D/FrhfNmV+6RMH2qf6Uw6SXZn21fOdRFuxL3Y0/cNWVAu8cmXz4M98bBv0OD+9ejbMQ0cmM/8RSv6kYphXjKDodfTQYxTK3msG+6Qf2rOuGXZELHO4Ae1fJPtFYDZrr8nO47nw4/XB/WglXQJM7Vte6O4PsCD+tXfVGeCuKX+1U61kbdtpcbgI4so1BNXnQFJOk/Sm2sUDTv5TZ3I11d8cd1eOBzPAVGOmvhQgtg0dsyTTjQnOUQntI1dv4F17cVVLxSXEjTXTF2fiG4ns3tcADkg0HeaB/tbwlX9+SLUCzt8439GkbXkeA9XbxNJdmbGe4nKQRtc3AAMsszkhO+SRs7udfJGpxXVHayzSxW8GBLM26pI0RQMs5HYo/UgU4nxPcQ7JsyYrAGTxh1Pl3BjwJCzcd0vhc8/K5AV06+vTRpOpecRCVazbycJ2JGesBvZriVQwCbPtiyK4BwGlIYccZ4aVHvB9tJYute7u7q26zq+qkSMOj7u9nf3kOcZGMEcWq/oYooIwqhIokGgGFVQP0Ar596KSLPaGJsZXKkc8HUH/v3VT4BxD81vq15eSK4x++fPz/hW4hqztaVvjMZ6/BYSdII2RluZLe9tvnTwr5mcj46Eksg/jGR24pHtDomtjL10Epjgk3d2XV0i1zuyLnyomPz11XvBqDeKsy76kpOhZSVOMkaEHtyP3qwPBHtouj2cx3t1Q8OeaMcMuD9E8u/uq/p35+bpiY6S095s523JOeat4zWe8f3CwfBpfpFbxbPk+LuYI9UJ0kXOkkbDR0PaOGdcVNqqHaexmtwNwSPbI2/F1Xy9m3NoPpxn50R5A4zwqT9HOnKkIl3JF5eBDdRn4mbuyfk5O2NvVnlNTdfhMH90T/3dp/8A0x15WrwsFxs/MeA4uLYqSMgEXCYJHZmk7bCmkJ6+8lYc1gUQqfZl/YwoGt5exxDelkSNe12Cj9TSVumVu2RAJbk/+njZh63wFHrIrqtejFoh3hAjNzeTy2PpZ8k03UYGBoBwAoI949fy/J20UA18q4k3m/BHp/uNeHo9PKCLq9kZWBDR26LCpB4gnymI9BFSOigjXgvuWiuOqc5MsLIx7ZbOTqmb0tG0Z9AWiuJG6jaWcY3by2kzj5t3E8Dj0GSOE+kUUFe7El357yU8ZJ2fPbvM5/rTmkHRNcK+uciM8c8VP60/oCiiig0X0jLG7IMsFJUYzk+ika7QuMDJIPMeLSVI6KBd0b2vexXBktg0kwiKlRZyPhSw1wNRqMZpztjaO1rtCk42huHzkhspIgR2EhSSP3zUe2tfyxLeGJ2QtHbx5Q4OGlYkZGuu7W83PU3AivInjRiVjlSeXBx2+Vg9/DFHLdYbCaHzLC8B7TaSk+3crt8XuPsd7/ykv/RXJG6i+NrOropHxLieQE+ny9c/pjvrzo5Mk08sEgliliJ3SlzLk4JBIy2hGh780OiQ9GY5rddo30kE0Rt7Pdg66JoyWcsWK7wGcbq59Irs8GdmFu3XlBaRIPS7sSfXu13QbVmutn7R2fM2/cRW5aJzxljIODgfOUjdPbkdtc3g2uw15cHT462t5F15KXB/mFef9opt4acdp+tfTK5tsfh379PX7NuwtrrtbaIhcBra3aZwhGkhQoiFuRAJZgO8Z4Cqs6GpgROOLtcI3fuLCwz+M1Z3RzYX9j3ySu4ME7zRFzwTfKtFv8AMkMpPDOOGarforD8VaE85Lsj1JbL/AENa3AJ0I09Lw3u5/wBll8Sj9DU5uzaV3Z51H0g34l94Nb+id71F5C4V2AmkjKxoXYrJGHwFXUneB4d9aHObidh2qv4V/wC9e9GYppL2AWzBZDO775XeEaqgTfxz+djvAqxGPGbjHl1+ser0G5zPAdhz+9n5Yt6YW58Ih9lv/wDkpv8AopBtiytpy58V2hE0gxI0VlKN/wC+pjKP6xnU4IpEvUy3s2MvaWaFryedy7yvqMBuAJOgAAHknlSe22oqxm4lskIuG3bG2UyZOG1YkHeK6he1jwxipMY3vYLiG36trzaAtUZWPjOzpcLuOGXyydBkDTOKattu++um/wDxMv8A1VHdsK9vLeW4aRI5dnGV4DJvqj6HdXJOinOOetXK3GghfR7at490iSNI8RSQuWsngCkY3fKYnOcnT+GpnRRQFFFFBCulqhbiV+B8VhkyO2C8Rv0Bor3wgtrIAdf7MuB6zPHivKCv9nypA0iSOq7oRQWIGd0uumePm10nbcPzWL/cUt+wrs29YiLaM6FAR1s+MgcTIJR/tlHsrYoxoNPRQLxtJj5kEp+8Ao/3HP6UGa5PCONR/G5J9gA/emNFAtFrcHzp1H3I/wCpNe/2SD58srdvl7o/2gUxooIxtKzCLKiaBp7NeZ4rOefoFT3pds0T2sqYyQCyeldR7vXUNvIt5gCfOv4F9SRE8O7f/WrJNBAdor43syG4U/HW4BBHHK4B/YH1Vq6QMXht9pwaSLjrQOfL98g9x7qY9C4+pnvLNh5IbfQHmraHT0Yrm6KDxa5n2fLqj5aLPMEaj1r+qmgkqXrnqL+0G9LGpIQnSRGxvxn2aHkRXBJeJYT297bhnsGZwCq6xCQjrIZAPNZHwVB5bw1xmk+xrk7MuGtpj8RId6KQ6Aenl6fUedSuaxdXeW2dUeQYlR134Zh2SJz04MCDrXTuNvTXpNNSMxKdLzXyWTcrHNCwO7JG6HsKsCPYRXz50dVLe069iSxBwCe06Ko7z2dtTFrx4Ebq4bq1wGO7aypNATgn5OUBox3KcCoX0E2aL0MJorqZYAgjS2eNFG9vZ32c51wMboJ0NUfZ7YW4XbWm0xfOOX5+f2V99pzuq1pnEZ6/Ds4pLplQog35m3mfd13c6knsxUq6Pq+zdlT3r4WadVSAH5q67uOeTktj+EVLtl9EhjEkUNtb8Wt4SXMmPr528pwPogAdvemLja+0EKj+4WRyW+bI/dyxoPQB/FWjp05MznMz1lo7zeTuZpGOWtIxWO0Fe1tlGGzsNlxDE12wknPYNDrpnT9oyKb7AhS52zM6D4iwiWCEHkQCvqOQ9e9FboXN5e7VfPUxKY4M8woJY+wD8fdXV4HLUizeZvOnmZycchp++T66mpkvhEQLtCfPztmSH9Dj9qmcXRjCgw3d3FlRp1vWLnA5Shj6gRUQ8IOP7SOdd6wlA9StVm2WOqjwc/Fpr/oGf1oEgs9oIfJuYJV7JoSp/Ej8e/Fe/wBrXifK2O93206t/tkCEe01IKKBB8LYF+WSeDvlhcL+MAqfUa7rDb1tN8lcQuexZFJ/DnP6UxDUvvtiW83ysET/AHkHuoI50oBa5lUcTBaRfn3wH7CiufYWy4xtERQpuI16mVBJG7Z25cnXP+LPHpn5lFBr8LtmYr4S/NdY5R/oJil/2vGx7lFI6s7wu7KWW0WU6CJsSEcRFLhJNeweS/f1YqqNnSMUAfz1yrj+JTg/qKDpoorF3ABJIAHEk4FBlWq4uEjXedgo7ScVxPfvJpbrvf8AEfIQejm3q0rZBs0ZDSEyv2twH3V4D96BfbTCSW1Izh76U4Ix5kMGNOPM1ZdV5s9M3VpnJzcXTa+hFB/249VWHQQ3pZm1uob1RlD8XMO7kfZn1gdtdfTDY/jMST25+Nj8qNl+cDrj3eznUgvrRJY2jkGVYYIqH7LvpNnSC2uTvW7fITdnce79vRQdeytoQbTgMU4AkXz14EEfOXspas15szyWU3NqPNYcVH649emnKmHSfo25cXVmd2cakDg/eOWf3rb0b6YpN8XPiGYaFW0DejPA9xoM26YWksMmJQpKMN19DkqdKTeCPpHbWaXZuJAm8YiowSWx1mcAccZHtqSbX6P2zRyMYU3grEEDGu6eykfgT2RBN4y8sSSNGYdwuM7ueszjPoHsoHlztK62zmK1VrayOkszjypO5RppjkPWeVbumN2llaxbMsVzNMNxVByQG0Z2727dOZ4CnnS3plb2Ee7lXmxiOFDr3bwHmr/4KRdHNmeKiXau1HxO4yFb/DB4KB9MjQDlw7aDT0zAsNmw7Ogy80/xagfOyfLbuyxAHpPYanWwNlrbW8UC8I0AJ7TzPrNQzoXYS31ydqXS7q43bSPsXXyte7OvMknhirDoKt8III2rAc+dZz//AK5anPRPakU9tF1ThikaK68CpCDRgdR/WoX4QkztSz55tpxj/RL76k9rsNJ7e1lRzFOLeILNHjexuDRhwde4/odaCTUVHIdvvARHfqsZOizpnqX9JPybdzadh44kdAVruJwiM7eailm9AGT+lbKjnTi4TqVgdt0TtiQ8xEg35W9SDAP0nUc6D3wX2xkuDK64MUGWzylu5DM4z/CgjHoZa9qUeDyxZLMSOu7Jcs08i/RMnmr/AKUCr6FFFBILy2WWN43GVdSrDtBGDXzpeWb2l08Emc53CTzZB5D/APyRYPpjYcjX0jVaeGXowJYTdLkbibk4UZJTOVfTUmNsn7rNQVjNtTJ3YV61+eD5K+luHqGteJs0vg3Db55INEHq5+vNdGzSNzAVUKkqyrwBHHHaOYPMEV1UHijGg0HdXtFFAqgnEMkEhZd6JrjfjaRUby5CVZd8hSCpHA8jTC5271r5Wa4h4DdSNJV9OU3uPbnGlcV/cFm6mPdL48piMiMHn6TyFabnZMSRqqIgYsqB3+aXYLvkjXTOdOygf2t7OoSVJluoS4Vgse665OM6H5p4jFOdsbLjuYmikGh4EcQe0VxdGHMiyTn/ABXGh4/FqIyW/jbdyRyOmvGnVBCujl7JZzCyuWyp+Qk5Hu/7cjpT3bvRqC6+UXD8nXRv+/rrk6ebME1qzAeXF5aEaEY46+j9hTHo3tE3FtFKeLL5XpGh/Wgi0/Ry9t43EF1vx7pysnYF5Zzyzwrg8F+zr2dbpLS4W3X4vrWIyxzv7oXs+d2casLaPyMv+W/8pqO+ATzb30w/tLQS3oz0FtbImQ5lm1Jml4jmSBwXtzx76jNjbnbd400m8LCBsRIdBI3bj9+4gdtSbwobRMGzpivF8Rg/fOvr3c+ym3RbZotrSCEfNjGfvHVuHeTQbNuXrwxZijDuWRI11CgsQATgaKvE9wqM7U2pcxMUe9VpdN5Ley3wgPAsTJhcnhvHWpvVdxpG9/1UgjmXxybeTzg5eBGV2GoPU7pTXzetXhvGg4ekchuryC43TDFbwP1sk+EBO62irkkknkO2p90WQrZ2wYFSIY8g8R5IpBtXY0NlOLyO3j6k4Fwixj4vGcSoMaYyd4DiNeVTGOQMAykEEAgjgQeBoMZoVdSrqGUjBDDIPqqNnZdxZ+VZnrYOdrIdVH/Bc8PutkcACKlFFAt2LtuG5B6tjvLpJG43XQ9jIdRUY6o7R2h1a6xEmI9nUxODOdPrJNyIdyv2Cuzp9FEsaygmO5J3IZUIVhoSxY/ORVBZgezTXFSPwW7BEMHXlSpmVBGrcUhQHqwexjku3e+OQoJvRRRQFYugIIIBBGCDwINZUUHz3016ONsu6yoJtpc7hA4AZO595ATgfOTvU51IwIBByCMg1fHSDYsV5A8EwyjjiOKnkynkQeBr532lYzbLufFbojq21ikAwpHaOwdoPmnuNAxpbf3rFuphwZD5zcox2nv7BRf3rFuphwZD5zcox2nv7BXTYWSxLurk51ZjxY9pNB7Y2axLurz1ZjxY9pNa9rLmIgglcr1gXiU3hvY793NdlcG174xr5OC5BIzyA4sRx7B3kigfdDbgPCxJzJ1jGXs3m8rI/hIIx780+pB0N2Q1vCd8brOQd3jugKAAe/tp/Qce2pQlvMx4CN8/hNJPBzEVsUzzZiPRmuLpXtNrphZWuGLfLONQo7MjT0+ypbYWixRpGgwqKAPVQebR+Rl/y3/lNR3wCebe+mH9pakW0fkZf8t/5TUd8Anm3vph/aWgb+G2JjYKRnCzqW9G6w19ZFT2CUMqsODKCMdhGRS/pNsgXdrLAdC6ndJ5MNVPtqP+DDb/AF1v4vLlbi28h1bjgaA69nA9mO+gmlV5siVF2gvi7F0M0ygjXKOvWSnhqqTAAPwzKRk40sMGq96Lz+J3XUyjgkdtvfR3Wcwtw82UMRkfPTHMUFgkZ0Oo5g1F7BvEJlt2P91mP92Y/wCG54xEnkeKf6h2CpTXLtPZ8dxE8UoyjjB7e4g8iDqDQdVFIOj+0HV2tLlszoMxvjHXR/TH8Q4MB6edJunm2HkdNnWq7802BKAcYU8FzyDaljyUHmRQatkwf2xtAnjaxDyuwx72QNeczLk/8OMDi2l0gYpL0P6OpY2ywqd5vOlfGN9zxPo5AcgAKd0BRRRQFFFFAUk6XdF4NoW7QTrpxRx5yN9JT/TnS2+6Ry3EjW+zQjMhImuZATDER80Yx1j8sA4XiewwiwuduXkkyw3UbxxuF66ErHG3aEYxPvkcyNB2mgiF10bu9lymGWF5omyyTwozZ+8BkjlodR3ismuiP8G4/wCXk/6anzdBdqSayXoB75p2P/1vEP09lbF8ExchprpWI/8ATqx9sjMaCrpukcSnBWTe+iUIP60vO2B4ykjxSmIbum4dd3eOBy87dP8Apq9rXwYwrjeurpu4GJB/shDD20wTwfWPzklk/wA2eVx7Gcj2Cgp2fp3plLWYjHFxuj266VGtqdJry4ITKxoeIhcE+s7xOfZX0pa9DLCPVLOBT29WvuptDZRp5kaL91QP2FB807Au7iJNy02dIc8W6uaRmI5ndjHs4CncUG3ZfMsio/ijCEfmyCvoKigodug+3ZgQzxxg5BBZRoRj5qtWewvBptiwDm1mtj1mN9WzjyQccVP0j2VetFBS8t50hhPxmz4ZVHExHU+gLJn/AG1Buk99dNOt0lhdWNyPOfdfdcY5qYhg6d4I48M19Q0UHzjYeFm5TAnt45D2xvut+Hysn0AVjt3ppb3bg7kkD9RMu9INN4brxEEHisi6d719CXOyoJPPhjb7yKf6Uiu/B3s2TjaRrnnHlD7UINAr2XtqCdFaOaJiyqSqyKSCRkjAOdDpTDFJL7wK7OfzTPH3LIGH/wBiMf1pa3gdlj//AM+0ZlxjAYEYx/luv7UGPhK2jFBbpIWxcq+9aburb4xnT6ONG5agcSKceCroa8Cte3mWvJxkhv8ADDHOO5jpns3VAxio1N4L77rllndL3cHkjxh4CpByCp3GIIOvHjWzY8O17jrBbXEkDQyFJY7m6SYoR2qLZTgjUHeOeVBctFQSOLbduhkea2utzUwrEUdwOIVgQA2OGQcnAqWbE2vFdQrNC28re1TzVhxDA6EGg76KKKDXcTqis7HCqCScZ0HcNarVul0O0ZWiku0srVTulHkEU9x3eVgxxnhp5Z7RVnVzXWz4pQRJGj547yg/uKCCwXMd8PFrV0t9mx5R3jIVp8aFIjnyYx85wMtnCkamprZyW8SLHG0SIgAVVZQAByAzSo9A9m/Ybb8pfdR8Atm/Ybb8pfdQO/H4vrE/GPfR4/F9Yn4x76SfALZv2G2/KX3UfALZv2G2/KX3UDvx+L6xPxj30ePxfWJ+Me+knwC2b9htvyl91HwC2b9htvyl91A78fi+sT8Y99Hj8X1ifjHvpJ8Atm/Ybb8pfdR8Atm/Ybb8pfdQO/H4vrE/GPfR4/F9Yn4x76SfALZv2G2/KX3UfALZv2G2/KX3UDvx+L6xPxj30ePxfWJ+Me+knwC2b9htvyl91HwC2b9htvyl91A78fi+sT8Y99Hj8X1ifjHvpJ8Atm/Ybb8pfdR8Atm/Ybb8pfdQO/H4vrE/GPfR4/F9Yn4x76SfALZv2G2/KX3UfALZv2G2/KX3UDvx+L6xPxj30ePxfWJ+Me+knwC2b9htvyl91HwC2b9htvyl91A78fi+sT8Y99RbpQOqkW/tWR5Y13Z4g4+Pi444/KJqVPew5jHd8Atm/Ybb8pfdR8Atm/Ybb8pfdQZR9ONnFFk8dtgGUMA0yBsH+EnOe7FQ/a3Sm1t7nxvZ8hmMhAu7eKN2Eo4CRCFwso9OGHHGM1PrPo7axDEdtCg/hjX3UxRABgAAd1Brs7kSIsi53WUEbwKnUcwdQe40VuooP//Z"/>
          <p:cNvSpPr>
            <a:spLocks noChangeAspect="1" noChangeArrowheads="1"/>
          </p:cNvSpPr>
          <p:nvPr/>
        </p:nvSpPr>
        <p:spPr bwMode="auto">
          <a:xfrm>
            <a:off x="155577" y="-108346"/>
            <a:ext cx="304800" cy="228601"/>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41" name="Text Box 18"/>
          <p:cNvSpPr txBox="1">
            <a:spLocks noChangeArrowheads="1"/>
          </p:cNvSpPr>
          <p:nvPr/>
        </p:nvSpPr>
        <p:spPr bwMode="auto">
          <a:xfrm>
            <a:off x="4293493" y="948967"/>
            <a:ext cx="2489018" cy="492443"/>
          </a:xfrm>
          <a:prstGeom prst="rect">
            <a:avLst/>
          </a:prstGeom>
          <a:noFill/>
          <a:ln w="9525">
            <a:noFill/>
            <a:miter lim="800000"/>
            <a:headEnd/>
            <a:tailEnd/>
          </a:ln>
        </p:spPr>
        <p:txBody>
          <a:bodyPr wrap="square" lIns="36000" tIns="0" rIns="18000" bIns="0">
            <a:spAutoFit/>
          </a:bodyPr>
          <a:lstStyle/>
          <a:p>
            <a:pPr algn="l"/>
            <a:r>
              <a:rPr lang="en-US" sz="1600" dirty="0" err="1">
                <a:latin typeface="Arial" pitchFamily="34" charset="0"/>
                <a:cs typeface="Arial" pitchFamily="34" charset="0"/>
              </a:rPr>
              <a:t>Temperatur</a:t>
            </a:r>
            <a:r>
              <a:rPr lang="en-US" sz="1600" dirty="0">
                <a:latin typeface="Arial" pitchFamily="34" charset="0"/>
                <a:cs typeface="Arial" pitchFamily="34" charset="0"/>
              </a:rPr>
              <a:t> und  </a:t>
            </a:r>
          </a:p>
          <a:p>
            <a:pPr algn="l"/>
            <a:r>
              <a:rPr lang="en-US" sz="1600" dirty="0" err="1">
                <a:latin typeface="Arial" pitchFamily="34" charset="0"/>
                <a:cs typeface="Arial" pitchFamily="34" charset="0"/>
              </a:rPr>
              <a:t>Synchrotronstrahlung</a:t>
            </a:r>
            <a:endParaRPr lang="en-US" sz="1600" dirty="0">
              <a:latin typeface="Arial" pitchFamily="34" charset="0"/>
              <a:cs typeface="Arial" pitchFamily="34" charset="0"/>
            </a:endParaRPr>
          </a:p>
        </p:txBody>
      </p:sp>
      <p:sp>
        <p:nvSpPr>
          <p:cNvPr id="86" name="Text Box 18"/>
          <p:cNvSpPr txBox="1">
            <a:spLocks noChangeArrowheads="1"/>
          </p:cNvSpPr>
          <p:nvPr/>
        </p:nvSpPr>
        <p:spPr bwMode="auto">
          <a:xfrm>
            <a:off x="4293493" y="1677425"/>
            <a:ext cx="3389226" cy="492443"/>
          </a:xfrm>
          <a:prstGeom prst="rect">
            <a:avLst/>
          </a:prstGeom>
          <a:noFill/>
          <a:ln w="9525">
            <a:noFill/>
            <a:miter lim="800000"/>
            <a:headEnd/>
            <a:tailEnd/>
          </a:ln>
        </p:spPr>
        <p:txBody>
          <a:bodyPr wrap="square" lIns="36000" tIns="0" rIns="18000" bIns="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err="1">
                <a:latin typeface="Arial" pitchFamily="34" charset="0"/>
                <a:cs typeface="Arial" pitchFamily="34" charset="0"/>
              </a:rPr>
              <a:t>Medizinphysik</a:t>
            </a:r>
            <a:r>
              <a:rPr lang="en-US" sz="1600" dirty="0">
                <a:latin typeface="Arial" pitchFamily="34" charset="0"/>
                <a:cs typeface="Arial" pitchFamily="34" charset="0"/>
              </a:rPr>
              <a:t> und </a:t>
            </a:r>
            <a:r>
              <a:rPr lang="en-US" sz="1600" dirty="0" err="1">
                <a:latin typeface="Arial" pitchFamily="34" charset="0"/>
                <a:cs typeface="Arial" pitchFamily="34" charset="0"/>
              </a:rPr>
              <a:t>metrologische</a:t>
            </a:r>
            <a:r>
              <a:rPr lang="en-US" sz="1600" dirty="0">
                <a:latin typeface="Arial" pitchFamily="34" charset="0"/>
                <a:cs typeface="Arial" pitchFamily="34" charset="0"/>
              </a:rPr>
              <a:t> </a:t>
            </a:r>
            <a:r>
              <a:rPr lang="en-US" sz="1600" dirty="0" err="1">
                <a:latin typeface="Arial" pitchFamily="34" charset="0"/>
                <a:cs typeface="Arial" pitchFamily="34" charset="0"/>
              </a:rPr>
              <a:t>Informationstechnik</a:t>
            </a:r>
            <a:endParaRPr lang="en-US" sz="1600" dirty="0">
              <a:latin typeface="Arial" pitchFamily="34" charset="0"/>
              <a:cs typeface="Arial" pitchFamily="34" charset="0"/>
            </a:endParaRPr>
          </a:p>
        </p:txBody>
      </p:sp>
      <p:sp>
        <p:nvSpPr>
          <p:cNvPr id="66" name="Textfeld 65"/>
          <p:cNvSpPr txBox="1"/>
          <p:nvPr userDrawn="1"/>
        </p:nvSpPr>
        <p:spPr>
          <a:xfrm>
            <a:off x="3561626" y="266495"/>
            <a:ext cx="4858859" cy="523220"/>
          </a:xfrm>
          <a:prstGeom prst="rect">
            <a:avLst/>
          </a:prstGeom>
          <a:noFill/>
        </p:spPr>
        <p:txBody>
          <a:bodyPr wrap="square" rtlCol="0">
            <a:spAutoFit/>
          </a:bodyPr>
          <a:lstStyle/>
          <a:p>
            <a:r>
              <a:rPr lang="de-DE" sz="2800" b="1" dirty="0">
                <a:latin typeface="Arial" panose="020B0604020202020204" pitchFamily="34" charset="0"/>
                <a:cs typeface="Arial" panose="020B0604020202020204" pitchFamily="34" charset="0"/>
              </a:rPr>
              <a:t>Standort</a:t>
            </a:r>
            <a:r>
              <a:rPr lang="de-DE" sz="2800" b="1" baseline="0" dirty="0">
                <a:latin typeface="Arial" panose="020B0604020202020204" pitchFamily="34" charset="0"/>
                <a:cs typeface="Arial" panose="020B0604020202020204" pitchFamily="34" charset="0"/>
              </a:rPr>
              <a:t> Berlin</a:t>
            </a:r>
          </a:p>
        </p:txBody>
      </p:sp>
      <p:pic>
        <p:nvPicPr>
          <p:cNvPr id="24" name="Grafik 23" descr="D0799_031.tif"/>
          <p:cNvPicPr>
            <a:picLocks/>
          </p:cNvPicPr>
          <p:nvPr userDrawn="1"/>
        </p:nvPicPr>
        <p:blipFill>
          <a:blip r:embed="rId2" cstate="print"/>
          <a:srcRect/>
          <a:stretch>
            <a:fillRect/>
          </a:stretch>
        </p:blipFill>
        <p:spPr>
          <a:xfrm>
            <a:off x="3661299" y="2715990"/>
            <a:ext cx="5256000" cy="2016000"/>
          </a:xfrm>
          <a:prstGeom prst="rect">
            <a:avLst/>
          </a:prstGeom>
        </p:spPr>
      </p:pic>
      <p:sp>
        <p:nvSpPr>
          <p:cNvPr id="22" name="Datumsplatzhalter 21"/>
          <p:cNvSpPr>
            <a:spLocks noGrp="1"/>
          </p:cNvSpPr>
          <p:nvPr userDrawn="1">
            <p:ph type="dt" sz="half" idx="10"/>
          </p:nvPr>
        </p:nvSpPr>
        <p:spPr>
          <a:xfrm>
            <a:off x="-36512" y="4991238"/>
            <a:ext cx="3960000" cy="172800"/>
          </a:xfrm>
        </p:spPr>
        <p:txBody>
          <a:bodyPr/>
          <a:lstStyle/>
          <a:p>
            <a:r>
              <a:rPr lang="es-ES"/>
              <a:t>25.02.2021</a:t>
            </a:r>
            <a:endParaRPr lang="de-DE" dirty="0"/>
          </a:p>
        </p:txBody>
      </p:sp>
      <p:sp>
        <p:nvSpPr>
          <p:cNvPr id="25" name="Foliennummernplatzhalter 24"/>
          <p:cNvSpPr>
            <a:spLocks noGrp="1"/>
          </p:cNvSpPr>
          <p:nvPr userDrawn="1">
            <p:ph type="sldNum" sz="quarter" idx="11"/>
          </p:nvPr>
        </p:nvSpPr>
        <p:spPr>
          <a:xfrm>
            <a:off x="4284002" y="4981210"/>
            <a:ext cx="576000" cy="172800"/>
          </a:xfrm>
        </p:spPr>
        <p:txBody>
          <a:bodyPr/>
          <a:lstStyle/>
          <a:p>
            <a:fld id="{6C73A770-1660-45DE-B946-DFFC7041C5FD}" type="slidenum">
              <a:rPr lang="de-DE" smtClean="0"/>
              <a:pPr/>
              <a:t>‹Nº›</a:t>
            </a:fld>
            <a:endParaRPr lang="de-DE" dirty="0"/>
          </a:p>
        </p:txBody>
      </p:sp>
      <p:sp>
        <p:nvSpPr>
          <p:cNvPr id="26" name="Fußzeilenplatzhalter 25"/>
          <p:cNvSpPr>
            <a:spLocks noGrp="1"/>
          </p:cNvSpPr>
          <p:nvPr userDrawn="1">
            <p:ph type="ftr" sz="quarter" idx="12"/>
          </p:nvPr>
        </p:nvSpPr>
        <p:spPr>
          <a:xfrm>
            <a:off x="5056936" y="4970700"/>
            <a:ext cx="3960000" cy="172800"/>
          </a:xfrm>
        </p:spPr>
        <p:txBody>
          <a:bodyPr/>
          <a:lstStyle/>
          <a:p>
            <a:r>
              <a:rPr lang="en-US"/>
              <a:t>16th International Workshop on Accelerator Alignment | IWAA 2022 | CERN</a:t>
            </a:r>
            <a:endParaRPr lang="de-DE" dirty="0"/>
          </a:p>
        </p:txBody>
      </p:sp>
      <p:grpSp>
        <p:nvGrpSpPr>
          <p:cNvPr id="17" name="Gruppieren 16"/>
          <p:cNvGrpSpPr/>
          <p:nvPr userDrawn="1"/>
        </p:nvGrpSpPr>
        <p:grpSpPr>
          <a:xfrm>
            <a:off x="3661074" y="4816426"/>
            <a:ext cx="5267310" cy="174830"/>
            <a:chOff x="3661074" y="4816426"/>
            <a:chExt cx="5267310" cy="174830"/>
          </a:xfrm>
        </p:grpSpPr>
        <p:cxnSp>
          <p:nvCxnSpPr>
            <p:cNvPr id="18" name="Gerade Verbindung 17"/>
            <p:cNvCxnSpPr/>
            <p:nvPr userDrawn="1"/>
          </p:nvCxnSpPr>
          <p:spPr>
            <a:xfrm>
              <a:off x="3672384" y="4816426"/>
              <a:ext cx="5256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19" name="Grafik 18" descr="Schriftzug 1.jpg"/>
            <p:cNvPicPr>
              <a:picLocks noChangeAspect="1"/>
            </p:cNvPicPr>
            <p:nvPr userDrawn="1"/>
          </p:nvPicPr>
          <p:blipFill>
            <a:blip r:embed="rId3"/>
            <a:stretch>
              <a:fillRect/>
            </a:stretch>
          </p:blipFill>
          <p:spPr>
            <a:xfrm>
              <a:off x="3661074" y="4847256"/>
              <a:ext cx="3701333" cy="144000"/>
            </a:xfrm>
            <a:prstGeom prst="rect">
              <a:avLst/>
            </a:prstGeom>
            <a:noFill/>
            <a:ln>
              <a:noFill/>
            </a:ln>
          </p:spPr>
        </p:pic>
      </p:grpSp>
      <p:pic>
        <p:nvPicPr>
          <p:cNvPr id="16" name="Grafik 15">
            <a:extLst>
              <a:ext uri="{FF2B5EF4-FFF2-40B4-BE49-F238E27FC236}">
                <a16:creationId xmlns:a16="http://schemas.microsoft.com/office/drawing/2014/main" id="{BCB88230-0ADD-4F2E-B3AB-48EC734B0123}"/>
              </a:ext>
            </a:extLst>
          </p:cNvPr>
          <p:cNvPicPr>
            <a:picLocks noChangeAspect="1"/>
          </p:cNvPicPr>
          <p:nvPr userDrawn="1"/>
        </p:nvPicPr>
        <p:blipFill>
          <a:blip r:embed="rId4"/>
          <a:stretch>
            <a:fillRect/>
          </a:stretch>
        </p:blipFill>
        <p:spPr>
          <a:xfrm>
            <a:off x="3670821" y="1635646"/>
            <a:ext cx="576000" cy="576000"/>
          </a:xfrm>
          <a:prstGeom prst="rect">
            <a:avLst/>
          </a:prstGeom>
        </p:spPr>
      </p:pic>
      <p:pic>
        <p:nvPicPr>
          <p:cNvPr id="20" name="Grafik 19">
            <a:extLst>
              <a:ext uri="{FF2B5EF4-FFF2-40B4-BE49-F238E27FC236}">
                <a16:creationId xmlns:a16="http://schemas.microsoft.com/office/drawing/2014/main" id="{2D170502-F9D5-4E8E-90C0-880E9A067E91}"/>
              </a:ext>
            </a:extLst>
          </p:cNvPr>
          <p:cNvPicPr>
            <a:picLocks noChangeAspect="1"/>
          </p:cNvPicPr>
          <p:nvPr userDrawn="1"/>
        </p:nvPicPr>
        <p:blipFill>
          <a:blip r:embed="rId5"/>
          <a:stretch>
            <a:fillRect/>
          </a:stretch>
        </p:blipFill>
        <p:spPr>
          <a:xfrm>
            <a:off x="3670821" y="907188"/>
            <a:ext cx="576000" cy="576000"/>
          </a:xfrm>
          <a:prstGeom prst="rect">
            <a:avLst/>
          </a:prstGeom>
        </p:spPr>
      </p:pic>
      <p:pic>
        <p:nvPicPr>
          <p:cNvPr id="29" name="Grafik 28" descr="D0347_672_entzerrt.jpg"/>
          <p:cNvPicPr>
            <a:picLocks/>
          </p:cNvPicPr>
          <p:nvPr userDrawn="1"/>
        </p:nvPicPr>
        <p:blipFill>
          <a:blip r:embed="rId6" cstate="print"/>
          <a:srcRect/>
          <a:stretch>
            <a:fillRect/>
          </a:stretch>
        </p:blipFill>
        <p:spPr>
          <a:xfrm>
            <a:off x="-72000" y="-20538"/>
            <a:ext cx="3384000" cy="5184000"/>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ogo links+Überschrift+Aufzählung/Inhalte_Linie oben">
    <p:spTree>
      <p:nvGrpSpPr>
        <p:cNvPr id="1" name=""/>
        <p:cNvGrpSpPr/>
        <p:nvPr/>
      </p:nvGrpSpPr>
      <p:grpSpPr>
        <a:xfrm>
          <a:off x="0" y="0"/>
          <a:ext cx="0" cy="0"/>
          <a:chOff x="0" y="0"/>
          <a:chExt cx="0" cy="0"/>
        </a:xfrm>
      </p:grpSpPr>
      <p:sp>
        <p:nvSpPr>
          <p:cNvPr id="17" name="Inhaltsplatzhalter 16"/>
          <p:cNvSpPr>
            <a:spLocks noGrp="1"/>
          </p:cNvSpPr>
          <p:nvPr>
            <p:ph sz="quarter" idx="12"/>
          </p:nvPr>
        </p:nvSpPr>
        <p:spPr>
          <a:xfrm>
            <a:off x="108000" y="972000"/>
            <a:ext cx="8780598"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3"/>
          </p:nvPr>
        </p:nvSpPr>
        <p:spPr/>
        <p:txBody>
          <a:bodyPr/>
          <a:lstStyle/>
          <a:p>
            <a:r>
              <a:rPr lang="es-ES"/>
              <a:t>25.02.2021</a:t>
            </a:r>
            <a:endParaRPr lang="de-DE" dirty="0"/>
          </a:p>
        </p:txBody>
      </p:sp>
      <p:sp>
        <p:nvSpPr>
          <p:cNvPr id="10" name="Foliennummernplatzhalter 9"/>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3" name="Fußzeilenplatzhalter 12"/>
          <p:cNvSpPr>
            <a:spLocks noGrp="1"/>
          </p:cNvSpPr>
          <p:nvPr>
            <p:ph type="ftr" sz="quarter" idx="15"/>
          </p:nvPr>
        </p:nvSpPr>
        <p:spPr/>
        <p:txBody>
          <a:bodyPr/>
          <a:lstStyle/>
          <a:p>
            <a:r>
              <a:rPr lang="en-US"/>
              <a:t>16th International Workshop on Accelerator Alignment | IWAA 2022 | CERN</a:t>
            </a:r>
            <a:endParaRPr lang="de-DE" dirty="0"/>
          </a:p>
        </p:txBody>
      </p:sp>
      <p:sp>
        <p:nvSpPr>
          <p:cNvPr id="11" name="Titel 6"/>
          <p:cNvSpPr>
            <a:spLocks noGrp="1"/>
          </p:cNvSpPr>
          <p:nvPr>
            <p:ph type="title"/>
          </p:nvPr>
        </p:nvSpPr>
        <p:spPr>
          <a:xfrm>
            <a:off x="1393285" y="164151"/>
            <a:ext cx="7640727" cy="583200"/>
          </a:xfrm>
        </p:spPr>
        <p:txBody>
          <a:bodyPr/>
          <a:lstStyle/>
          <a:p>
            <a:r>
              <a:rPr lang="de-DE"/>
              <a:t>Titelmasterformat durch Klicken bearbeiten</a:t>
            </a:r>
            <a:endParaRPr lang="de-DE" dirty="0"/>
          </a:p>
        </p:txBody>
      </p:sp>
      <p:cxnSp>
        <p:nvCxnSpPr>
          <p:cNvPr id="8" name="Gerade Verbindung 7"/>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14" name="Grafik 13" descr="PTB-Logo.jpg"/>
          <p:cNvPicPr>
            <a:picLocks noChangeAspect="1"/>
          </p:cNvPicPr>
          <p:nvPr userDrawn="1"/>
        </p:nvPicPr>
        <p:blipFill>
          <a:blip r:embed="rId2"/>
          <a:stretch>
            <a:fillRect/>
          </a:stretch>
        </p:blipFill>
        <p:spPr>
          <a:xfrm>
            <a:off x="216000" y="162145"/>
            <a:ext cx="1188000" cy="431183"/>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ogo links+Überschrift+Aufzählung/Inhalte+2 Linien">
    <p:spTree>
      <p:nvGrpSpPr>
        <p:cNvPr id="1" name=""/>
        <p:cNvGrpSpPr/>
        <p:nvPr/>
      </p:nvGrpSpPr>
      <p:grpSpPr>
        <a:xfrm>
          <a:off x="0" y="0"/>
          <a:ext cx="0" cy="0"/>
          <a:chOff x="0" y="0"/>
          <a:chExt cx="0" cy="0"/>
        </a:xfrm>
      </p:grpSpPr>
      <p:sp>
        <p:nvSpPr>
          <p:cNvPr id="17" name="Inhaltsplatzhalter 16"/>
          <p:cNvSpPr>
            <a:spLocks noGrp="1"/>
          </p:cNvSpPr>
          <p:nvPr>
            <p:ph sz="quarter" idx="12"/>
          </p:nvPr>
        </p:nvSpPr>
        <p:spPr>
          <a:xfrm>
            <a:off x="108000" y="972000"/>
            <a:ext cx="8780598"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3"/>
          </p:nvPr>
        </p:nvSpPr>
        <p:spPr/>
        <p:txBody>
          <a:bodyPr/>
          <a:lstStyle/>
          <a:p>
            <a:r>
              <a:rPr lang="es-ES"/>
              <a:t>25.02.2021</a:t>
            </a:r>
            <a:endParaRPr lang="de-DE" dirty="0"/>
          </a:p>
        </p:txBody>
      </p:sp>
      <p:sp>
        <p:nvSpPr>
          <p:cNvPr id="10" name="Foliennummernplatzhalter 9"/>
          <p:cNvSpPr>
            <a:spLocks noGrp="1"/>
          </p:cNvSpPr>
          <p:nvPr>
            <p:ph type="sldNum" sz="quarter" idx="14"/>
          </p:nvPr>
        </p:nvSpPr>
        <p:spPr/>
        <p:txBody>
          <a:bodyPr/>
          <a:lstStyle/>
          <a:p>
            <a:fld id="{6C73A770-1660-45DE-B946-DFFC7041C5FD}" type="slidenum">
              <a:rPr lang="de-DE" smtClean="0"/>
              <a:pPr/>
              <a:t>‹Nº›</a:t>
            </a:fld>
            <a:endParaRPr lang="de-DE" dirty="0"/>
          </a:p>
        </p:txBody>
      </p:sp>
      <p:sp>
        <p:nvSpPr>
          <p:cNvPr id="13" name="Fußzeilenplatzhalter 12"/>
          <p:cNvSpPr>
            <a:spLocks noGrp="1"/>
          </p:cNvSpPr>
          <p:nvPr>
            <p:ph type="ftr" sz="quarter" idx="15"/>
          </p:nvPr>
        </p:nvSpPr>
        <p:spPr>
          <a:xfrm>
            <a:off x="5056936" y="4970700"/>
            <a:ext cx="3960000" cy="172800"/>
          </a:xfrm>
        </p:spPr>
        <p:txBody>
          <a:bodyPr/>
          <a:lstStyle/>
          <a:p>
            <a:r>
              <a:rPr lang="en-US"/>
              <a:t>16th International Workshop on Accelerator Alignment | IWAA 2022 | CERN</a:t>
            </a:r>
            <a:endParaRPr lang="de-DE" dirty="0"/>
          </a:p>
        </p:txBody>
      </p:sp>
      <p:sp>
        <p:nvSpPr>
          <p:cNvPr id="11" name="Titel 6"/>
          <p:cNvSpPr>
            <a:spLocks noGrp="1"/>
          </p:cNvSpPr>
          <p:nvPr>
            <p:ph type="title"/>
          </p:nvPr>
        </p:nvSpPr>
        <p:spPr>
          <a:xfrm>
            <a:off x="1392370" y="164151"/>
            <a:ext cx="7626106" cy="583200"/>
          </a:xfrm>
        </p:spPr>
        <p:txBody>
          <a:bodyPr/>
          <a:lstStyle/>
          <a:p>
            <a:r>
              <a:rPr lang="de-DE"/>
              <a:t>Titelmasterformat durch Klicken bearbeiten</a:t>
            </a:r>
            <a:endParaRPr lang="de-DE" dirty="0"/>
          </a:p>
        </p:txBody>
      </p:sp>
      <p:cxnSp>
        <p:nvCxnSpPr>
          <p:cNvPr id="15" name="Gerade Verbindung 14"/>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22" name="Grafik 21" descr="PTB-Logo.jpg"/>
          <p:cNvPicPr>
            <a:picLocks noChangeAspect="1"/>
          </p:cNvPicPr>
          <p:nvPr userDrawn="1"/>
        </p:nvPicPr>
        <p:blipFill>
          <a:blip r:embed="rId2"/>
          <a:stretch>
            <a:fillRect/>
          </a:stretch>
        </p:blipFill>
        <p:spPr>
          <a:xfrm>
            <a:off x="216000" y="162145"/>
            <a:ext cx="1188000" cy="431183"/>
          </a:xfrm>
          <a:prstGeom prst="rect">
            <a:avLst/>
          </a:prstGeom>
        </p:spPr>
      </p:pic>
      <p:grpSp>
        <p:nvGrpSpPr>
          <p:cNvPr id="14" name="Gruppieren 13"/>
          <p:cNvGrpSpPr/>
          <p:nvPr userDrawn="1"/>
        </p:nvGrpSpPr>
        <p:grpSpPr>
          <a:xfrm>
            <a:off x="203188" y="4816426"/>
            <a:ext cx="8723310" cy="174830"/>
            <a:chOff x="203188" y="4816426"/>
            <a:chExt cx="8723310" cy="174830"/>
          </a:xfrm>
        </p:grpSpPr>
        <p:cxnSp>
          <p:nvCxnSpPr>
            <p:cNvPr id="23" name="Gerade Verbindung 22"/>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24" name="Gruppieren 12"/>
            <p:cNvGrpSpPr/>
            <p:nvPr userDrawn="1"/>
          </p:nvGrpSpPr>
          <p:grpSpPr>
            <a:xfrm>
              <a:off x="203188" y="4847256"/>
              <a:ext cx="8723310" cy="144000"/>
              <a:chOff x="203188" y="4847256"/>
              <a:chExt cx="8723310" cy="144000"/>
            </a:xfrm>
          </p:grpSpPr>
          <p:pic>
            <p:nvPicPr>
              <p:cNvPr id="25" name="Grafik 24" descr="Schriftzug 1.jpg"/>
              <p:cNvPicPr>
                <a:picLocks noChangeAspect="1"/>
              </p:cNvPicPr>
              <p:nvPr userDrawn="1"/>
            </p:nvPicPr>
            <p:blipFill>
              <a:blip r:embed="rId3"/>
              <a:stretch>
                <a:fillRect/>
              </a:stretch>
            </p:blipFill>
            <p:spPr>
              <a:xfrm>
                <a:off x="203188" y="4847256"/>
                <a:ext cx="3701333" cy="144000"/>
              </a:xfrm>
              <a:prstGeom prst="rect">
                <a:avLst/>
              </a:prstGeom>
              <a:noFill/>
              <a:ln>
                <a:noFill/>
              </a:ln>
            </p:spPr>
          </p:pic>
          <p:pic>
            <p:nvPicPr>
              <p:cNvPr id="26" name="Grafik 25" descr="Schriftzug 2.jpg"/>
              <p:cNvPicPr>
                <a:picLocks noChangeAspect="1"/>
              </p:cNvPicPr>
              <p:nvPr userDrawn="1"/>
            </p:nvPicPr>
            <p:blipFill>
              <a:blip r:embed="rId4"/>
              <a:stretch>
                <a:fillRect/>
              </a:stretch>
            </p:blipFill>
            <p:spPr>
              <a:xfrm>
                <a:off x="7414498" y="4847256"/>
                <a:ext cx="1512000" cy="144000"/>
              </a:xfrm>
              <a:prstGeom prst="rect">
                <a:avLst/>
              </a:prstGeom>
              <a:noFill/>
              <a:ln>
                <a:noFill/>
              </a:ln>
            </p:spPr>
          </p:pic>
        </p:gr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Überschrift+Gegenüberstellung">
    <p:spTree>
      <p:nvGrpSpPr>
        <p:cNvPr id="1" name=""/>
        <p:cNvGrpSpPr/>
        <p:nvPr/>
      </p:nvGrpSpPr>
      <p:grpSpPr>
        <a:xfrm>
          <a:off x="0" y="0"/>
          <a:ext cx="0" cy="0"/>
          <a:chOff x="0" y="0"/>
          <a:chExt cx="0" cy="0"/>
        </a:xfrm>
      </p:grpSpPr>
      <p:sp>
        <p:nvSpPr>
          <p:cNvPr id="6" name="Inhaltsplatzhalter 16"/>
          <p:cNvSpPr>
            <a:spLocks noGrp="1"/>
          </p:cNvSpPr>
          <p:nvPr>
            <p:ph sz="quarter" idx="13"/>
          </p:nvPr>
        </p:nvSpPr>
        <p:spPr>
          <a:xfrm>
            <a:off x="108000" y="972000"/>
            <a:ext cx="4284002"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Inhaltsplatzhalter 16"/>
          <p:cNvSpPr>
            <a:spLocks noGrp="1"/>
          </p:cNvSpPr>
          <p:nvPr>
            <p:ph sz="quarter" idx="14"/>
          </p:nvPr>
        </p:nvSpPr>
        <p:spPr>
          <a:xfrm>
            <a:off x="4604057" y="972000"/>
            <a:ext cx="4284002"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8" name="Titel 6"/>
          <p:cNvSpPr>
            <a:spLocks noGrp="1"/>
          </p:cNvSpPr>
          <p:nvPr>
            <p:ph type="title"/>
          </p:nvPr>
        </p:nvSpPr>
        <p:spPr>
          <a:xfrm>
            <a:off x="107505" y="164151"/>
            <a:ext cx="8780598" cy="583200"/>
          </a:xfrm>
        </p:spPr>
        <p:txBody>
          <a:bodyPr/>
          <a:lstStyle/>
          <a:p>
            <a:r>
              <a:rPr lang="de-DE"/>
              <a:t>Titelmasterformat durch Klicken bearbeiten</a:t>
            </a:r>
            <a:endParaRPr lang="de-DE" dirty="0"/>
          </a:p>
        </p:txBody>
      </p:sp>
      <p:sp>
        <p:nvSpPr>
          <p:cNvPr id="5" name="Datumsplatzhalter 4"/>
          <p:cNvSpPr>
            <a:spLocks noGrp="1"/>
          </p:cNvSpPr>
          <p:nvPr>
            <p:ph type="dt" sz="half" idx="15"/>
          </p:nvPr>
        </p:nvSpPr>
        <p:spPr/>
        <p:txBody>
          <a:bodyPr/>
          <a:lstStyle/>
          <a:p>
            <a:r>
              <a:rPr lang="es-ES"/>
              <a:t>25.02.2021</a:t>
            </a:r>
            <a:endParaRPr lang="de-DE" dirty="0"/>
          </a:p>
        </p:txBody>
      </p:sp>
      <p:sp>
        <p:nvSpPr>
          <p:cNvPr id="9" name="Foliennummernplatzhalter 8"/>
          <p:cNvSpPr>
            <a:spLocks noGrp="1"/>
          </p:cNvSpPr>
          <p:nvPr>
            <p:ph type="sldNum" sz="quarter" idx="16"/>
          </p:nvPr>
        </p:nvSpPr>
        <p:spPr/>
        <p:txBody>
          <a:bodyPr/>
          <a:lstStyle/>
          <a:p>
            <a:fld id="{6C73A770-1660-45DE-B946-DFFC7041C5FD}" type="slidenum">
              <a:rPr lang="de-DE" smtClean="0"/>
              <a:pPr/>
              <a:t>‹Nº›</a:t>
            </a:fld>
            <a:endParaRPr lang="de-DE" dirty="0"/>
          </a:p>
        </p:txBody>
      </p:sp>
      <p:sp>
        <p:nvSpPr>
          <p:cNvPr id="10" name="Fußzeilenplatzhalter 9"/>
          <p:cNvSpPr>
            <a:spLocks noGrp="1"/>
          </p:cNvSpPr>
          <p:nvPr>
            <p:ph type="ftr" sz="quarter" idx="17"/>
          </p:nvPr>
        </p:nvSpPr>
        <p:spPr/>
        <p:txBody>
          <a:bodyPr/>
          <a:lstStyle/>
          <a:p>
            <a:r>
              <a:rPr lang="en-US"/>
              <a:t>16th International Workshop on Accelerator Alignment | IWAA 2022 | CERN</a:t>
            </a:r>
            <a:endParaRPr lang="de-DE"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Überschrift+Gegenüberstellung+Logo rechts +2 Linien">
    <p:spTree>
      <p:nvGrpSpPr>
        <p:cNvPr id="1" name=""/>
        <p:cNvGrpSpPr/>
        <p:nvPr/>
      </p:nvGrpSpPr>
      <p:grpSpPr>
        <a:xfrm>
          <a:off x="0" y="0"/>
          <a:ext cx="0" cy="0"/>
          <a:chOff x="0" y="0"/>
          <a:chExt cx="0" cy="0"/>
        </a:xfrm>
      </p:grpSpPr>
      <p:sp>
        <p:nvSpPr>
          <p:cNvPr id="6" name="Inhaltsplatzhalter 16"/>
          <p:cNvSpPr>
            <a:spLocks noGrp="1"/>
          </p:cNvSpPr>
          <p:nvPr>
            <p:ph sz="quarter" idx="13"/>
          </p:nvPr>
        </p:nvSpPr>
        <p:spPr>
          <a:xfrm>
            <a:off x="108000" y="972000"/>
            <a:ext cx="4284002"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Inhaltsplatzhalter 16"/>
          <p:cNvSpPr>
            <a:spLocks noGrp="1"/>
          </p:cNvSpPr>
          <p:nvPr>
            <p:ph sz="quarter" idx="14"/>
          </p:nvPr>
        </p:nvSpPr>
        <p:spPr>
          <a:xfrm>
            <a:off x="4604057" y="972000"/>
            <a:ext cx="4284002"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Titel 6"/>
          <p:cNvSpPr>
            <a:spLocks noGrp="1"/>
          </p:cNvSpPr>
          <p:nvPr>
            <p:ph type="title"/>
          </p:nvPr>
        </p:nvSpPr>
        <p:spPr>
          <a:xfrm>
            <a:off x="107505" y="164151"/>
            <a:ext cx="8780598" cy="583200"/>
          </a:xfrm>
        </p:spPr>
        <p:txBody>
          <a:bodyPr/>
          <a:lstStyle/>
          <a:p>
            <a:r>
              <a:rPr lang="de-DE"/>
              <a:t>Titelmasterformat durch Klicken bearbeiten</a:t>
            </a:r>
            <a:endParaRPr lang="de-DE" dirty="0"/>
          </a:p>
        </p:txBody>
      </p:sp>
      <p:cxnSp>
        <p:nvCxnSpPr>
          <p:cNvPr id="12" name="Gerade Verbindung 11"/>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sp>
        <p:nvSpPr>
          <p:cNvPr id="13" name="Datumsplatzhalter 12"/>
          <p:cNvSpPr>
            <a:spLocks noGrp="1"/>
          </p:cNvSpPr>
          <p:nvPr>
            <p:ph type="dt" sz="half" idx="15"/>
          </p:nvPr>
        </p:nvSpPr>
        <p:spPr/>
        <p:txBody>
          <a:bodyPr/>
          <a:lstStyle/>
          <a:p>
            <a:r>
              <a:rPr lang="es-ES"/>
              <a:t>25.02.2021</a:t>
            </a:r>
            <a:endParaRPr lang="de-DE" dirty="0"/>
          </a:p>
        </p:txBody>
      </p:sp>
      <p:sp>
        <p:nvSpPr>
          <p:cNvPr id="14" name="Foliennummernplatzhalter 13"/>
          <p:cNvSpPr>
            <a:spLocks noGrp="1"/>
          </p:cNvSpPr>
          <p:nvPr>
            <p:ph type="sldNum" sz="quarter" idx="16"/>
          </p:nvPr>
        </p:nvSpPr>
        <p:spPr/>
        <p:txBody>
          <a:bodyPr/>
          <a:lstStyle/>
          <a:p>
            <a:fld id="{6C73A770-1660-45DE-B946-DFFC7041C5FD}" type="slidenum">
              <a:rPr lang="de-DE" smtClean="0"/>
              <a:pPr/>
              <a:t>‹Nº›</a:t>
            </a:fld>
            <a:endParaRPr lang="de-DE" dirty="0"/>
          </a:p>
        </p:txBody>
      </p:sp>
      <p:sp>
        <p:nvSpPr>
          <p:cNvPr id="15" name="Fußzeilenplatzhalter 14"/>
          <p:cNvSpPr>
            <a:spLocks noGrp="1"/>
          </p:cNvSpPr>
          <p:nvPr>
            <p:ph type="ftr" sz="quarter" idx="17"/>
          </p:nvPr>
        </p:nvSpPr>
        <p:spPr/>
        <p:txBody>
          <a:bodyPr/>
          <a:lstStyle/>
          <a:p>
            <a:r>
              <a:rPr lang="en-US"/>
              <a:t>16th International Workshop on Accelerator Alignment | IWAA 2022 | CERN</a:t>
            </a:r>
            <a:endParaRPr lang="de-DE" dirty="0"/>
          </a:p>
        </p:txBody>
      </p:sp>
      <p:pic>
        <p:nvPicPr>
          <p:cNvPr id="21" name="Grafik 20" descr="PTB-Logo.jpg"/>
          <p:cNvPicPr>
            <a:picLocks noChangeAspect="1"/>
          </p:cNvPicPr>
          <p:nvPr userDrawn="1"/>
        </p:nvPicPr>
        <p:blipFill>
          <a:blip r:embed="rId2"/>
          <a:stretch>
            <a:fillRect/>
          </a:stretch>
        </p:blipFill>
        <p:spPr>
          <a:xfrm>
            <a:off x="7751664" y="162145"/>
            <a:ext cx="1188000" cy="431183"/>
          </a:xfrm>
          <a:prstGeom prst="rect">
            <a:avLst/>
          </a:prstGeom>
        </p:spPr>
      </p:pic>
      <p:grpSp>
        <p:nvGrpSpPr>
          <p:cNvPr id="22" name="Gruppieren 21"/>
          <p:cNvGrpSpPr/>
          <p:nvPr userDrawn="1"/>
        </p:nvGrpSpPr>
        <p:grpSpPr>
          <a:xfrm>
            <a:off x="203188" y="4816426"/>
            <a:ext cx="8723310" cy="174830"/>
            <a:chOff x="203188" y="4816426"/>
            <a:chExt cx="8723310" cy="174830"/>
          </a:xfrm>
        </p:grpSpPr>
        <p:cxnSp>
          <p:nvCxnSpPr>
            <p:cNvPr id="23" name="Gerade Verbindung 22"/>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24" name="Gruppieren 12"/>
            <p:cNvGrpSpPr/>
            <p:nvPr userDrawn="1"/>
          </p:nvGrpSpPr>
          <p:grpSpPr>
            <a:xfrm>
              <a:off x="203188" y="4847256"/>
              <a:ext cx="8723310" cy="144000"/>
              <a:chOff x="203188" y="4847256"/>
              <a:chExt cx="8723310" cy="144000"/>
            </a:xfrm>
          </p:grpSpPr>
          <p:pic>
            <p:nvPicPr>
              <p:cNvPr id="25" name="Grafik 24" descr="Schriftzug 1.jpg"/>
              <p:cNvPicPr>
                <a:picLocks noChangeAspect="1"/>
              </p:cNvPicPr>
              <p:nvPr userDrawn="1"/>
            </p:nvPicPr>
            <p:blipFill>
              <a:blip r:embed="rId3"/>
              <a:stretch>
                <a:fillRect/>
              </a:stretch>
            </p:blipFill>
            <p:spPr>
              <a:xfrm>
                <a:off x="203188" y="4847256"/>
                <a:ext cx="3701333" cy="144000"/>
              </a:xfrm>
              <a:prstGeom prst="rect">
                <a:avLst/>
              </a:prstGeom>
              <a:noFill/>
              <a:ln>
                <a:noFill/>
              </a:ln>
            </p:spPr>
          </p:pic>
          <p:pic>
            <p:nvPicPr>
              <p:cNvPr id="26" name="Grafik 25" descr="Schriftzug 2.jpg"/>
              <p:cNvPicPr>
                <a:picLocks noChangeAspect="1"/>
              </p:cNvPicPr>
              <p:nvPr userDrawn="1"/>
            </p:nvPicPr>
            <p:blipFill>
              <a:blip r:embed="rId4"/>
              <a:stretch>
                <a:fillRect/>
              </a:stretch>
            </p:blipFill>
            <p:spPr>
              <a:xfrm>
                <a:off x="7414498" y="4847256"/>
                <a:ext cx="1512000" cy="144000"/>
              </a:xfrm>
              <a:prstGeom prst="rect">
                <a:avLst/>
              </a:prstGeom>
              <a:noFill/>
              <a:ln>
                <a:noFill/>
              </a:ln>
            </p:spPr>
          </p:pic>
        </p:grp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Überschrift+Gegenüberstellung+Logo links + 2 Linien">
    <p:spTree>
      <p:nvGrpSpPr>
        <p:cNvPr id="1" name=""/>
        <p:cNvGrpSpPr/>
        <p:nvPr/>
      </p:nvGrpSpPr>
      <p:grpSpPr>
        <a:xfrm>
          <a:off x="0" y="0"/>
          <a:ext cx="0" cy="0"/>
          <a:chOff x="0" y="0"/>
          <a:chExt cx="0" cy="0"/>
        </a:xfrm>
      </p:grpSpPr>
      <p:sp>
        <p:nvSpPr>
          <p:cNvPr id="6" name="Inhaltsplatzhalter 16"/>
          <p:cNvSpPr>
            <a:spLocks noGrp="1"/>
          </p:cNvSpPr>
          <p:nvPr>
            <p:ph sz="quarter" idx="13"/>
          </p:nvPr>
        </p:nvSpPr>
        <p:spPr>
          <a:xfrm>
            <a:off x="108000" y="972000"/>
            <a:ext cx="4284002"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Inhaltsplatzhalter 16"/>
          <p:cNvSpPr>
            <a:spLocks noGrp="1"/>
          </p:cNvSpPr>
          <p:nvPr>
            <p:ph sz="quarter" idx="14"/>
          </p:nvPr>
        </p:nvSpPr>
        <p:spPr>
          <a:xfrm>
            <a:off x="4604057" y="972000"/>
            <a:ext cx="4284002"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Titel 6"/>
          <p:cNvSpPr>
            <a:spLocks noGrp="1"/>
          </p:cNvSpPr>
          <p:nvPr>
            <p:ph type="title"/>
          </p:nvPr>
        </p:nvSpPr>
        <p:spPr>
          <a:xfrm>
            <a:off x="1392370" y="164151"/>
            <a:ext cx="7626106" cy="583200"/>
          </a:xfrm>
        </p:spPr>
        <p:txBody>
          <a:bodyPr/>
          <a:lstStyle/>
          <a:p>
            <a:r>
              <a:rPr lang="de-DE"/>
              <a:t>Titelmasterformat durch Klicken bearbeiten</a:t>
            </a:r>
            <a:endParaRPr lang="de-DE" dirty="0"/>
          </a:p>
        </p:txBody>
      </p:sp>
      <p:cxnSp>
        <p:nvCxnSpPr>
          <p:cNvPr id="12" name="Gerade Verbindung 11"/>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sp>
        <p:nvSpPr>
          <p:cNvPr id="13" name="Datumsplatzhalter 12"/>
          <p:cNvSpPr>
            <a:spLocks noGrp="1"/>
          </p:cNvSpPr>
          <p:nvPr>
            <p:ph type="dt" sz="half" idx="15"/>
          </p:nvPr>
        </p:nvSpPr>
        <p:spPr/>
        <p:txBody>
          <a:bodyPr/>
          <a:lstStyle/>
          <a:p>
            <a:r>
              <a:rPr lang="es-ES"/>
              <a:t>25.02.2021</a:t>
            </a:r>
            <a:endParaRPr lang="de-DE" dirty="0"/>
          </a:p>
        </p:txBody>
      </p:sp>
      <p:sp>
        <p:nvSpPr>
          <p:cNvPr id="14" name="Foliennummernplatzhalter 13"/>
          <p:cNvSpPr>
            <a:spLocks noGrp="1"/>
          </p:cNvSpPr>
          <p:nvPr>
            <p:ph type="sldNum" sz="quarter" idx="16"/>
          </p:nvPr>
        </p:nvSpPr>
        <p:spPr/>
        <p:txBody>
          <a:bodyPr/>
          <a:lstStyle/>
          <a:p>
            <a:fld id="{6C73A770-1660-45DE-B946-DFFC7041C5FD}" type="slidenum">
              <a:rPr lang="de-DE" smtClean="0"/>
              <a:pPr/>
              <a:t>‹Nº›</a:t>
            </a:fld>
            <a:endParaRPr lang="de-DE" dirty="0"/>
          </a:p>
        </p:txBody>
      </p:sp>
      <p:sp>
        <p:nvSpPr>
          <p:cNvPr id="15" name="Fußzeilenplatzhalter 14"/>
          <p:cNvSpPr>
            <a:spLocks noGrp="1"/>
          </p:cNvSpPr>
          <p:nvPr>
            <p:ph type="ftr" sz="quarter" idx="17"/>
          </p:nvPr>
        </p:nvSpPr>
        <p:spPr/>
        <p:txBody>
          <a:bodyPr/>
          <a:lstStyle/>
          <a:p>
            <a:r>
              <a:rPr lang="en-US"/>
              <a:t>16th International Workshop on Accelerator Alignment | IWAA 2022 | CERN</a:t>
            </a:r>
            <a:endParaRPr lang="de-DE" dirty="0"/>
          </a:p>
        </p:txBody>
      </p:sp>
      <p:pic>
        <p:nvPicPr>
          <p:cNvPr id="21" name="Grafik 20" descr="PTB-Logo.jpg"/>
          <p:cNvPicPr>
            <a:picLocks noChangeAspect="1"/>
          </p:cNvPicPr>
          <p:nvPr userDrawn="1"/>
        </p:nvPicPr>
        <p:blipFill>
          <a:blip r:embed="rId2"/>
          <a:stretch>
            <a:fillRect/>
          </a:stretch>
        </p:blipFill>
        <p:spPr>
          <a:xfrm>
            <a:off x="214498" y="162145"/>
            <a:ext cx="1188000" cy="431183"/>
          </a:xfrm>
          <a:prstGeom prst="rect">
            <a:avLst/>
          </a:prstGeom>
        </p:spPr>
      </p:pic>
      <p:grpSp>
        <p:nvGrpSpPr>
          <p:cNvPr id="22" name="Gruppieren 21"/>
          <p:cNvGrpSpPr/>
          <p:nvPr userDrawn="1"/>
        </p:nvGrpSpPr>
        <p:grpSpPr>
          <a:xfrm>
            <a:off x="203188" y="4816426"/>
            <a:ext cx="8723310" cy="174830"/>
            <a:chOff x="203188" y="4816426"/>
            <a:chExt cx="8723310" cy="174830"/>
          </a:xfrm>
        </p:grpSpPr>
        <p:cxnSp>
          <p:nvCxnSpPr>
            <p:cNvPr id="23" name="Gerade Verbindung 22"/>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24" name="Gruppieren 12"/>
            <p:cNvGrpSpPr/>
            <p:nvPr userDrawn="1"/>
          </p:nvGrpSpPr>
          <p:grpSpPr>
            <a:xfrm>
              <a:off x="203188" y="4847256"/>
              <a:ext cx="8723310" cy="144000"/>
              <a:chOff x="203188" y="4847256"/>
              <a:chExt cx="8723310" cy="144000"/>
            </a:xfrm>
          </p:grpSpPr>
          <p:pic>
            <p:nvPicPr>
              <p:cNvPr id="25" name="Grafik 24" descr="Schriftzug 1.jpg"/>
              <p:cNvPicPr>
                <a:picLocks noChangeAspect="1"/>
              </p:cNvPicPr>
              <p:nvPr userDrawn="1"/>
            </p:nvPicPr>
            <p:blipFill>
              <a:blip r:embed="rId3"/>
              <a:stretch>
                <a:fillRect/>
              </a:stretch>
            </p:blipFill>
            <p:spPr>
              <a:xfrm>
                <a:off x="203188" y="4847256"/>
                <a:ext cx="3701333" cy="144000"/>
              </a:xfrm>
              <a:prstGeom prst="rect">
                <a:avLst/>
              </a:prstGeom>
              <a:noFill/>
              <a:ln>
                <a:noFill/>
              </a:ln>
            </p:spPr>
          </p:pic>
          <p:pic>
            <p:nvPicPr>
              <p:cNvPr id="26" name="Grafik 25" descr="Schriftzug 2.jpg"/>
              <p:cNvPicPr>
                <a:picLocks noChangeAspect="1"/>
              </p:cNvPicPr>
              <p:nvPr userDrawn="1"/>
            </p:nvPicPr>
            <p:blipFill>
              <a:blip r:embed="rId4"/>
              <a:stretch>
                <a:fillRect/>
              </a:stretch>
            </p:blipFill>
            <p:spPr>
              <a:xfrm>
                <a:off x="7414498" y="4847256"/>
                <a:ext cx="1512000" cy="144000"/>
              </a:xfrm>
              <a:prstGeom prst="rect">
                <a:avLst/>
              </a:prstGeom>
              <a:noFill/>
              <a:ln>
                <a:noFill/>
              </a:ln>
            </p:spPr>
          </p:pic>
        </p:grpSp>
      </p:gr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Überschrift+Gegenüberstellung+Linie unten">
    <p:spTree>
      <p:nvGrpSpPr>
        <p:cNvPr id="1" name=""/>
        <p:cNvGrpSpPr/>
        <p:nvPr/>
      </p:nvGrpSpPr>
      <p:grpSpPr>
        <a:xfrm>
          <a:off x="0" y="0"/>
          <a:ext cx="0" cy="0"/>
          <a:chOff x="0" y="0"/>
          <a:chExt cx="0" cy="0"/>
        </a:xfrm>
      </p:grpSpPr>
      <p:sp>
        <p:nvSpPr>
          <p:cNvPr id="6" name="Inhaltsplatzhalter 16"/>
          <p:cNvSpPr>
            <a:spLocks noGrp="1"/>
          </p:cNvSpPr>
          <p:nvPr>
            <p:ph sz="quarter" idx="13"/>
          </p:nvPr>
        </p:nvSpPr>
        <p:spPr>
          <a:xfrm>
            <a:off x="108000" y="972000"/>
            <a:ext cx="4284002"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Inhaltsplatzhalter 16"/>
          <p:cNvSpPr>
            <a:spLocks noGrp="1"/>
          </p:cNvSpPr>
          <p:nvPr>
            <p:ph sz="quarter" idx="14"/>
          </p:nvPr>
        </p:nvSpPr>
        <p:spPr>
          <a:xfrm>
            <a:off x="4604057" y="972000"/>
            <a:ext cx="4284002" cy="3780000"/>
          </a:xfrm>
        </p:spPr>
        <p:txBody>
          <a:bodyPr/>
          <a:lstStyle>
            <a:lvl1pPr algn="l">
              <a:defRPr/>
            </a:lvl1pPr>
            <a:lvl2pPr algn="l">
              <a:defRPr/>
            </a:lvl2pPr>
            <a:lvl3pPr algn="l">
              <a:defRPr/>
            </a:lvl3pPr>
            <a:lvl4pPr algn="l">
              <a:defRPr/>
            </a:lvl4pPr>
            <a:lvl5pPr algn="l">
              <a:defRPr/>
            </a:lvl5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8" name="Titel 6"/>
          <p:cNvSpPr>
            <a:spLocks noGrp="1"/>
          </p:cNvSpPr>
          <p:nvPr>
            <p:ph type="title"/>
          </p:nvPr>
        </p:nvSpPr>
        <p:spPr>
          <a:xfrm>
            <a:off x="107505" y="164151"/>
            <a:ext cx="8780598" cy="583200"/>
          </a:xfrm>
        </p:spPr>
        <p:txBody>
          <a:bodyPr/>
          <a:lstStyle/>
          <a:p>
            <a:r>
              <a:rPr lang="de-DE"/>
              <a:t>Titelmasterformat durch Klicken bearbeiten</a:t>
            </a:r>
            <a:endParaRPr lang="de-DE" dirty="0"/>
          </a:p>
        </p:txBody>
      </p:sp>
      <p:sp>
        <p:nvSpPr>
          <p:cNvPr id="9" name="Datumsplatzhalter 8"/>
          <p:cNvSpPr>
            <a:spLocks noGrp="1"/>
          </p:cNvSpPr>
          <p:nvPr>
            <p:ph type="dt" sz="half" idx="15"/>
          </p:nvPr>
        </p:nvSpPr>
        <p:spPr/>
        <p:txBody>
          <a:bodyPr/>
          <a:lstStyle/>
          <a:p>
            <a:r>
              <a:rPr lang="es-ES"/>
              <a:t>25.02.2021</a:t>
            </a:r>
            <a:endParaRPr lang="de-DE" dirty="0"/>
          </a:p>
        </p:txBody>
      </p:sp>
      <p:sp>
        <p:nvSpPr>
          <p:cNvPr id="11" name="Foliennummernplatzhalter 10"/>
          <p:cNvSpPr>
            <a:spLocks noGrp="1"/>
          </p:cNvSpPr>
          <p:nvPr>
            <p:ph type="sldNum" sz="quarter" idx="16"/>
          </p:nvPr>
        </p:nvSpPr>
        <p:spPr/>
        <p:txBody>
          <a:bodyPr/>
          <a:lstStyle/>
          <a:p>
            <a:fld id="{6C73A770-1660-45DE-B946-DFFC7041C5FD}" type="slidenum">
              <a:rPr lang="de-DE" smtClean="0"/>
              <a:pPr/>
              <a:t>‹Nº›</a:t>
            </a:fld>
            <a:endParaRPr lang="de-DE" dirty="0"/>
          </a:p>
        </p:txBody>
      </p:sp>
      <p:sp>
        <p:nvSpPr>
          <p:cNvPr id="12" name="Fußzeilenplatzhalter 11"/>
          <p:cNvSpPr>
            <a:spLocks noGrp="1"/>
          </p:cNvSpPr>
          <p:nvPr>
            <p:ph type="ftr" sz="quarter" idx="17"/>
          </p:nvPr>
        </p:nvSpPr>
        <p:spPr/>
        <p:txBody>
          <a:bodyPr/>
          <a:lstStyle/>
          <a:p>
            <a:r>
              <a:rPr lang="en-US"/>
              <a:t>16th International Workshop on Accelerator Alignment | IWAA 2022 | CERN</a:t>
            </a:r>
            <a:endParaRPr lang="de-DE" dirty="0"/>
          </a:p>
        </p:txBody>
      </p:sp>
      <p:grpSp>
        <p:nvGrpSpPr>
          <p:cNvPr id="18" name="Gruppieren 17"/>
          <p:cNvGrpSpPr/>
          <p:nvPr userDrawn="1"/>
        </p:nvGrpSpPr>
        <p:grpSpPr>
          <a:xfrm>
            <a:off x="203188" y="4816426"/>
            <a:ext cx="8723310" cy="174830"/>
            <a:chOff x="203188" y="4816426"/>
            <a:chExt cx="8723310" cy="174830"/>
          </a:xfrm>
        </p:grpSpPr>
        <p:cxnSp>
          <p:nvCxnSpPr>
            <p:cNvPr id="19" name="Gerade Verbindung 18"/>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20" name="Gruppieren 12"/>
            <p:cNvGrpSpPr/>
            <p:nvPr userDrawn="1"/>
          </p:nvGrpSpPr>
          <p:grpSpPr>
            <a:xfrm>
              <a:off x="203188" y="4847256"/>
              <a:ext cx="8723310" cy="144000"/>
              <a:chOff x="203188" y="4847256"/>
              <a:chExt cx="8723310" cy="144000"/>
            </a:xfrm>
          </p:grpSpPr>
          <p:pic>
            <p:nvPicPr>
              <p:cNvPr id="21" name="Grafik 20" descr="Schriftzug 1.jpg"/>
              <p:cNvPicPr>
                <a:picLocks noChangeAspect="1"/>
              </p:cNvPicPr>
              <p:nvPr userDrawn="1"/>
            </p:nvPicPr>
            <p:blipFill>
              <a:blip r:embed="rId2"/>
              <a:stretch>
                <a:fillRect/>
              </a:stretch>
            </p:blipFill>
            <p:spPr>
              <a:xfrm>
                <a:off x="203188" y="4847256"/>
                <a:ext cx="3701333" cy="144000"/>
              </a:xfrm>
              <a:prstGeom prst="rect">
                <a:avLst/>
              </a:prstGeom>
              <a:noFill/>
              <a:ln>
                <a:noFill/>
              </a:ln>
            </p:spPr>
          </p:pic>
          <p:pic>
            <p:nvPicPr>
              <p:cNvPr id="22" name="Grafik 21" descr="Schriftzug 2.jpg"/>
              <p:cNvPicPr>
                <a:picLocks noChangeAspect="1"/>
              </p:cNvPicPr>
              <p:nvPr userDrawn="1"/>
            </p:nvPicPr>
            <p:blipFill>
              <a:blip r:embed="rId3"/>
              <a:stretch>
                <a:fillRect/>
              </a:stretch>
            </p:blipFill>
            <p:spPr>
              <a:xfrm>
                <a:off x="7414498" y="4847256"/>
                <a:ext cx="1512000" cy="144000"/>
              </a:xfrm>
              <a:prstGeom prst="rect">
                <a:avLst/>
              </a:prstGeom>
              <a:noFill/>
              <a:ln>
                <a:noFill/>
              </a:ln>
            </p:spPr>
          </p:pic>
        </p:gr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mpressum ">
    <p:spTree>
      <p:nvGrpSpPr>
        <p:cNvPr id="1" name=""/>
        <p:cNvGrpSpPr/>
        <p:nvPr/>
      </p:nvGrpSpPr>
      <p:grpSpPr>
        <a:xfrm>
          <a:off x="0" y="0"/>
          <a:ext cx="0" cy="0"/>
          <a:chOff x="0" y="0"/>
          <a:chExt cx="0" cy="0"/>
        </a:xfrm>
      </p:grpSpPr>
      <p:pic>
        <p:nvPicPr>
          <p:cNvPr id="8" name="Grafik 7" descr="Impresum_1.jpg"/>
          <p:cNvPicPr>
            <a:picLocks/>
          </p:cNvPicPr>
          <p:nvPr userDrawn="1"/>
        </p:nvPicPr>
        <p:blipFill>
          <a:blip r:embed="rId2"/>
          <a:stretch>
            <a:fillRect/>
          </a:stretch>
        </p:blipFill>
        <p:spPr>
          <a:xfrm>
            <a:off x="140845" y="1832055"/>
            <a:ext cx="1981200" cy="3026664"/>
          </a:xfrm>
          <a:prstGeom prst="rect">
            <a:avLst/>
          </a:prstGeom>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Bearbeitungshinweise">
    <p:spTree>
      <p:nvGrpSpPr>
        <p:cNvPr id="1" name=""/>
        <p:cNvGrpSpPr/>
        <p:nvPr/>
      </p:nvGrpSpPr>
      <p:grpSpPr>
        <a:xfrm>
          <a:off x="0" y="0"/>
          <a:ext cx="0" cy="0"/>
          <a:chOff x="0" y="0"/>
          <a:chExt cx="0" cy="0"/>
        </a:xfrm>
      </p:grpSpPr>
      <p:sp>
        <p:nvSpPr>
          <p:cNvPr id="6" name="Textfeld 5"/>
          <p:cNvSpPr txBox="1"/>
          <p:nvPr userDrawn="1"/>
        </p:nvSpPr>
        <p:spPr>
          <a:xfrm>
            <a:off x="266401" y="141480"/>
            <a:ext cx="8344801" cy="523220"/>
          </a:xfrm>
          <a:prstGeom prst="rect">
            <a:avLst/>
          </a:prstGeom>
          <a:noFill/>
        </p:spPr>
        <p:txBody>
          <a:bodyPr wrap="square" rtlCol="0">
            <a:spAutoFit/>
          </a:bodyPr>
          <a:lstStyle/>
          <a:p>
            <a:r>
              <a:rPr lang="de-DE" sz="2800" b="1" dirty="0">
                <a:solidFill>
                  <a:srgbClr val="00B050"/>
                </a:solidFill>
                <a:latin typeface="Arial" pitchFamily="34" charset="0"/>
                <a:cs typeface="Arial" pitchFamily="34" charset="0"/>
              </a:rPr>
              <a:t>Bearbeitungshinweise</a:t>
            </a:r>
          </a:p>
        </p:txBody>
      </p:sp>
      <p:sp>
        <p:nvSpPr>
          <p:cNvPr id="9" name="Textfeld 8"/>
          <p:cNvSpPr txBox="1"/>
          <p:nvPr userDrawn="1"/>
        </p:nvSpPr>
        <p:spPr>
          <a:xfrm>
            <a:off x="266404" y="897564"/>
            <a:ext cx="8698089" cy="1754326"/>
          </a:xfrm>
          <a:prstGeom prst="rect">
            <a:avLst/>
          </a:prstGeom>
          <a:noFill/>
        </p:spPr>
        <p:txBody>
          <a:bodyPr wrap="square"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b="1" dirty="0">
                <a:solidFill>
                  <a:srgbClr val="00B050"/>
                </a:solidFill>
                <a:latin typeface="Arial" panose="020B0604020202020204" pitchFamily="34" charset="0"/>
                <a:cs typeface="Arial" panose="020B0604020202020204" pitchFamily="34" charset="0"/>
              </a:rPr>
              <a:t>Kopf- und Fußzeile</a:t>
            </a:r>
            <a:r>
              <a:rPr lang="de-DE" sz="1200" b="0" baseline="0" dirty="0">
                <a:solidFill>
                  <a:srgbClr val="00B050"/>
                </a:solidFill>
                <a:latin typeface="Arial" panose="020B0604020202020204" pitchFamily="34" charset="0"/>
                <a:cs typeface="Arial" panose="020B0604020202020204" pitchFamily="34" charset="0"/>
              </a:rPr>
              <a:t> (ist im Folienmaster hinterlegt):</a:t>
            </a:r>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dirty="0">
              <a:solidFill>
                <a:srgbClr val="00B050"/>
              </a:solidFill>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1" dirty="0">
                <a:solidFill>
                  <a:srgbClr val="00B050"/>
                </a:solidFill>
                <a:latin typeface="Arial" panose="020B0604020202020204" pitchFamily="34" charset="0"/>
                <a:cs typeface="Arial" panose="020B0604020202020204" pitchFamily="34" charset="0"/>
              </a:rPr>
              <a:t>Aktivieren</a:t>
            </a:r>
            <a:r>
              <a:rPr lang="de-DE" sz="1200" baseline="0" dirty="0">
                <a:solidFill>
                  <a:srgbClr val="00B050"/>
                </a:solidFill>
                <a:latin typeface="Arial" panose="020B0604020202020204" pitchFamily="34" charset="0"/>
                <a:cs typeface="Arial" panose="020B0604020202020204" pitchFamily="34" charset="0"/>
              </a:rPr>
              <a:t> der Kopf- und Fußzeile in der Bearbeitungsansicht: </a:t>
            </a:r>
            <a:br>
              <a:rPr lang="de-DE" sz="1200" baseline="0" dirty="0">
                <a:solidFill>
                  <a:srgbClr val="00B050"/>
                </a:solidFill>
                <a:latin typeface="Arial" panose="020B0604020202020204" pitchFamily="34" charset="0"/>
                <a:cs typeface="Arial" panose="020B0604020202020204" pitchFamily="34" charset="0"/>
              </a:rPr>
            </a:br>
            <a:r>
              <a:rPr lang="de-DE" sz="1200" baseline="0" dirty="0">
                <a:solidFill>
                  <a:srgbClr val="00B050"/>
                </a:solidFill>
                <a:latin typeface="Arial" panose="020B0604020202020204" pitchFamily="34" charset="0"/>
                <a:cs typeface="Arial" panose="020B0604020202020204" pitchFamily="34" charset="0"/>
              </a:rPr>
              <a:t>Registerkarte „Einfügen“ aufrufen/Kopf-Fußzeile-Feld öffnen/ Felder „Datum“, „Foliennummer“ und „Fußzeile“ anhaken/</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aseline="0" dirty="0">
                <a:solidFill>
                  <a:srgbClr val="00B050"/>
                </a:solidFill>
                <a:latin typeface="Arial" panose="020B0604020202020204" pitchFamily="34" charset="0"/>
                <a:cs typeface="Arial" panose="020B0604020202020204" pitchFamily="34" charset="0"/>
              </a:rPr>
              <a:t>benötigte Daten in die Felder des Fensters eingeben/</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aseline="0" dirty="0">
                <a:solidFill>
                  <a:srgbClr val="00B050"/>
                </a:solidFill>
                <a:latin typeface="Arial" panose="020B0604020202020204" pitchFamily="34" charset="0"/>
                <a:cs typeface="Arial" panose="020B0604020202020204" pitchFamily="34" charset="0"/>
              </a:rPr>
              <a:t>Entscheiden, ob diese Daten für alle oder eine Folie übernommen werden sollen.</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1" baseline="0" dirty="0">
                <a:solidFill>
                  <a:srgbClr val="00B050"/>
                </a:solidFill>
                <a:latin typeface="Arial" panose="020B0604020202020204" pitchFamily="34" charset="0"/>
                <a:cs typeface="Arial" panose="020B0604020202020204" pitchFamily="34" charset="0"/>
              </a:rPr>
              <a:t>Deaktivieren</a:t>
            </a:r>
            <a:r>
              <a:rPr lang="de-DE" sz="1200" baseline="0" dirty="0">
                <a:solidFill>
                  <a:srgbClr val="00B050"/>
                </a:solidFill>
                <a:latin typeface="Arial" panose="020B0604020202020204" pitchFamily="34" charset="0"/>
                <a:cs typeface="Arial" panose="020B0604020202020204" pitchFamily="34" charset="0"/>
              </a:rPr>
              <a:t> in der Bearbeitungsansicht:</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aseline="0" dirty="0">
                <a:solidFill>
                  <a:srgbClr val="00B050"/>
                </a:solidFill>
                <a:latin typeface="Arial" panose="020B0604020202020204" pitchFamily="34" charset="0"/>
                <a:cs typeface="Arial" panose="020B0604020202020204" pitchFamily="34" charset="0"/>
              </a:rPr>
              <a:t>Registerkarte „Einfügen“ aufrufen/Kopf-Fußzeile-Feld öffnen/die Häkchen entfernen, für alle Folien oder für die aktuell bearbeitete  übernehmen.</a:t>
            </a:r>
          </a:p>
        </p:txBody>
      </p:sp>
      <p:sp>
        <p:nvSpPr>
          <p:cNvPr id="10" name="Textfeld 9"/>
          <p:cNvSpPr txBox="1"/>
          <p:nvPr userDrawn="1"/>
        </p:nvSpPr>
        <p:spPr>
          <a:xfrm>
            <a:off x="266403" y="627541"/>
            <a:ext cx="8611200" cy="461665"/>
          </a:xfrm>
          <a:prstGeom prst="rect">
            <a:avLst/>
          </a:prstGeom>
          <a:noFill/>
        </p:spPr>
        <p:txBody>
          <a:bodyPr wrap="square" rtlCol="0">
            <a:spAutoFit/>
          </a:bodyPr>
          <a:lstStyle/>
          <a:p>
            <a:r>
              <a:rPr lang="de-DE" sz="1200" dirty="0">
                <a:solidFill>
                  <a:srgbClr val="00B050"/>
                </a:solidFill>
                <a:latin typeface="Arial" panose="020B0604020202020204" pitchFamily="34" charset="0"/>
                <a:cs typeface="Arial" panose="020B0604020202020204" pitchFamily="34" charset="0"/>
              </a:rPr>
              <a:t>Bitte nach</a:t>
            </a:r>
            <a:r>
              <a:rPr lang="de-DE" sz="1200" baseline="0" dirty="0">
                <a:solidFill>
                  <a:srgbClr val="00B050"/>
                </a:solidFill>
                <a:latin typeface="Arial" panose="020B0604020202020204" pitchFamily="34" charset="0"/>
                <a:cs typeface="Arial" panose="020B0604020202020204" pitchFamily="34" charset="0"/>
              </a:rPr>
              <a:t> Möglichkeit </a:t>
            </a:r>
            <a:r>
              <a:rPr lang="de-DE" sz="1200" dirty="0">
                <a:solidFill>
                  <a:srgbClr val="00B050"/>
                </a:solidFill>
                <a:latin typeface="Arial" panose="020B0604020202020204" pitchFamily="34" charset="0"/>
                <a:cs typeface="Arial" panose="020B0604020202020204" pitchFamily="34" charset="0"/>
              </a:rPr>
              <a:t>nicht den Folienmaster</a:t>
            </a:r>
            <a:r>
              <a:rPr lang="de-DE" sz="1200" baseline="0" dirty="0">
                <a:solidFill>
                  <a:srgbClr val="00B050"/>
                </a:solidFill>
                <a:latin typeface="Arial" panose="020B0604020202020204" pitchFamily="34" charset="0"/>
                <a:cs typeface="Arial" panose="020B0604020202020204" pitchFamily="34" charset="0"/>
              </a:rPr>
              <a:t> verändern.</a:t>
            </a:r>
          </a:p>
          <a:p>
            <a:endParaRPr lang="de-DE" sz="1200" dirty="0">
              <a:solidFill>
                <a:srgbClr val="00B050"/>
              </a:solidFill>
              <a:latin typeface="Arial" panose="020B0604020202020204" pitchFamily="34" charset="0"/>
              <a:cs typeface="Arial" panose="020B0604020202020204" pitchFamily="34" charset="0"/>
            </a:endParaRPr>
          </a:p>
        </p:txBody>
      </p:sp>
      <p:sp>
        <p:nvSpPr>
          <p:cNvPr id="11" name="Textfeld 10"/>
          <p:cNvSpPr txBox="1"/>
          <p:nvPr userDrawn="1"/>
        </p:nvSpPr>
        <p:spPr>
          <a:xfrm>
            <a:off x="266404" y="3129807"/>
            <a:ext cx="8698089" cy="1569660"/>
          </a:xfrm>
          <a:prstGeom prst="rect">
            <a:avLst/>
          </a:prstGeom>
          <a:noFill/>
        </p:spPr>
        <p:txBody>
          <a:bodyPr wrap="square" rtlCol="0">
            <a:spAutoFit/>
          </a:bodyPr>
          <a:lstStyle/>
          <a:p>
            <a:r>
              <a:rPr lang="de-DE" sz="1200" baseline="0" dirty="0">
                <a:solidFill>
                  <a:srgbClr val="00B050"/>
                </a:solidFill>
                <a:latin typeface="Arial" panose="020B0604020202020204" pitchFamily="34" charset="0"/>
                <a:cs typeface="Arial" panose="020B0604020202020204" pitchFamily="34" charset="0"/>
              </a:rPr>
              <a:t>Falls Sie für Ihren Vortrag Fotos z. B. Ihres Arbeitsbereiches)benötigen, wenden Sie sich bitte an die Bildstelle (Z.169). </a:t>
            </a:r>
          </a:p>
          <a:p>
            <a:endParaRPr lang="de-DE" sz="1200" baseline="0" dirty="0">
              <a:solidFill>
                <a:srgbClr val="00B050"/>
              </a:solidFill>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1" dirty="0">
                <a:solidFill>
                  <a:srgbClr val="00B050"/>
                </a:solidFill>
                <a:latin typeface="Arial" panose="020B0604020202020204" pitchFamily="34" charset="0"/>
                <a:cs typeface="Arial" panose="020B0604020202020204" pitchFamily="34" charset="0"/>
              </a:rPr>
              <a:t>Die Verwendung</a:t>
            </a:r>
            <a:r>
              <a:rPr lang="de-DE" sz="1200" b="1" baseline="0" dirty="0">
                <a:solidFill>
                  <a:srgbClr val="00B050"/>
                </a:solidFill>
                <a:latin typeface="Arial" panose="020B0604020202020204" pitchFamily="34" charset="0"/>
                <a:cs typeface="Arial" panose="020B0604020202020204" pitchFamily="34" charset="0"/>
              </a:rPr>
              <a:t> der Layout-Angebote „Standort Braunschweig“ und „Standort Berlin“ ist optional, ebenfalls die</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1" baseline="0" dirty="0">
                <a:solidFill>
                  <a:srgbClr val="00B050"/>
                </a:solidFill>
                <a:latin typeface="Arial" panose="020B0604020202020204" pitchFamily="34" charset="0"/>
                <a:cs typeface="Arial" panose="020B0604020202020204" pitchFamily="34" charset="0"/>
              </a:rPr>
              <a:t>Verwendung der Schlussfolie</a:t>
            </a:r>
            <a:r>
              <a:rPr lang="de-DE" sz="1200" baseline="0" dirty="0">
                <a:solidFill>
                  <a:srgbClr val="00B050"/>
                </a:solidFill>
                <a:latin typeface="Arial" panose="020B0604020202020204" pitchFamily="34" charset="0"/>
                <a:cs typeface="Arial" panose="020B0604020202020204" pitchFamily="34" charset="0"/>
              </a:rPr>
              <a:t>– diese sollte nicht für Präsentationen in größeren Räumen eingesetzt werden.</a:t>
            </a:r>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baseline="0" dirty="0">
              <a:solidFill>
                <a:srgbClr val="00B050"/>
              </a:solidFill>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1" baseline="0" dirty="0">
                <a:solidFill>
                  <a:srgbClr val="00B050"/>
                </a:solidFill>
                <a:latin typeface="Arial" panose="020B0604020202020204" pitchFamily="34" charset="0"/>
                <a:cs typeface="Arial" panose="020B0604020202020204" pitchFamily="34" charset="0"/>
              </a:rPr>
              <a:t>Bitte verzichten Sie am Schluss des Vortrags auf den nicht mehr zeitgemäßen Satz „Vielen Dank für Ihre Aufmerksamkeit“ – ersetzen Sie ihn durch ein aussagekräftiges Foto, eine Aufforderung zur Diskussion o. ä. </a:t>
            </a:r>
          </a:p>
          <a:p>
            <a:endParaRPr lang="de-DE" sz="1200" dirty="0">
              <a:solidFill>
                <a:srgbClr val="00B050"/>
              </a:solidFill>
              <a:latin typeface="Arial" panose="020B0604020202020204" pitchFamily="34" charset="0"/>
              <a:cs typeface="Arial" panose="020B0604020202020204" pitchFamily="34" charset="0"/>
            </a:endParaRPr>
          </a:p>
        </p:txBody>
      </p:sp>
      <p:sp>
        <p:nvSpPr>
          <p:cNvPr id="7" name="Textfeld 6"/>
          <p:cNvSpPr txBox="1"/>
          <p:nvPr userDrawn="1"/>
        </p:nvSpPr>
        <p:spPr>
          <a:xfrm>
            <a:off x="266401" y="2643758"/>
            <a:ext cx="7200800" cy="830997"/>
          </a:xfrm>
          <a:prstGeom prst="rect">
            <a:avLst/>
          </a:prstGeom>
          <a:noFill/>
        </p:spPr>
        <p:txBody>
          <a:bodyPr wrap="square"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kern="1200" baseline="0" dirty="0">
                <a:solidFill>
                  <a:srgbClr val="00B050"/>
                </a:solidFill>
                <a:latin typeface="Arial" panose="020B0604020202020204" pitchFamily="34" charset="0"/>
                <a:ea typeface="+mn-ea"/>
                <a:cs typeface="Arial" panose="020B0604020202020204" pitchFamily="34" charset="0"/>
              </a:rPr>
              <a:t>Um Logos usw. rasch ein- oder auszublenden, können Sie die in der Registerkarte „Entwurf“ ganz rechts außen das Feld „Hintergrundformate einblenden“ aktivieren bzw. deaktivieren.</a:t>
            </a:r>
          </a:p>
          <a:p>
            <a:endParaRPr lang="de-DE"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178499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esignvorgaben">
    <p:spTree>
      <p:nvGrpSpPr>
        <p:cNvPr id="1" name=""/>
        <p:cNvGrpSpPr/>
        <p:nvPr/>
      </p:nvGrpSpPr>
      <p:grpSpPr>
        <a:xfrm>
          <a:off x="0" y="0"/>
          <a:ext cx="0" cy="0"/>
          <a:chOff x="0" y="0"/>
          <a:chExt cx="0" cy="0"/>
        </a:xfrm>
      </p:grpSpPr>
      <p:sp>
        <p:nvSpPr>
          <p:cNvPr id="6" name="Textfeld 5"/>
          <p:cNvSpPr txBox="1"/>
          <p:nvPr userDrawn="1"/>
        </p:nvSpPr>
        <p:spPr>
          <a:xfrm>
            <a:off x="266401" y="141480"/>
            <a:ext cx="8344801" cy="523220"/>
          </a:xfrm>
          <a:prstGeom prst="rect">
            <a:avLst/>
          </a:prstGeom>
          <a:noFill/>
        </p:spPr>
        <p:txBody>
          <a:bodyPr wrap="square" rtlCol="0">
            <a:spAutoFit/>
          </a:bodyPr>
          <a:lstStyle/>
          <a:p>
            <a:r>
              <a:rPr lang="de-DE" sz="2800" b="1" dirty="0">
                <a:solidFill>
                  <a:srgbClr val="00B050"/>
                </a:solidFill>
                <a:latin typeface="Arial" pitchFamily="34" charset="0"/>
                <a:cs typeface="Arial" pitchFamily="34" charset="0"/>
              </a:rPr>
              <a:t>Gestaltungshilfen</a:t>
            </a:r>
            <a:r>
              <a:rPr lang="de-DE" sz="2800" dirty="0">
                <a:solidFill>
                  <a:srgbClr val="00B050"/>
                </a:solidFill>
                <a:latin typeface="Arial" pitchFamily="34" charset="0"/>
                <a:cs typeface="Arial" pitchFamily="34" charset="0"/>
              </a:rPr>
              <a:t>:</a:t>
            </a:r>
          </a:p>
        </p:txBody>
      </p:sp>
      <p:sp>
        <p:nvSpPr>
          <p:cNvPr id="7" name="Rechteck 6"/>
          <p:cNvSpPr/>
          <p:nvPr userDrawn="1"/>
        </p:nvSpPr>
        <p:spPr>
          <a:xfrm>
            <a:off x="378605" y="882838"/>
            <a:ext cx="1673118" cy="1032821"/>
          </a:xfrm>
          <a:prstGeom prst="rect">
            <a:avLst/>
          </a:prstGeom>
          <a:solidFill>
            <a:srgbClr val="009BC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400" dirty="0"/>
          </a:p>
        </p:txBody>
      </p:sp>
      <p:sp>
        <p:nvSpPr>
          <p:cNvPr id="8" name="Textfeld 7"/>
          <p:cNvSpPr txBox="1"/>
          <p:nvPr userDrawn="1"/>
        </p:nvSpPr>
        <p:spPr>
          <a:xfrm>
            <a:off x="2123730" y="830089"/>
            <a:ext cx="2354757" cy="1015663"/>
          </a:xfrm>
          <a:prstGeom prst="rect">
            <a:avLst/>
          </a:prstGeom>
          <a:noFill/>
        </p:spPr>
        <p:txBody>
          <a:bodyPr wrap="square" rtlCol="0">
            <a:spAutoFit/>
          </a:bodyPr>
          <a:lstStyle/>
          <a:p>
            <a:r>
              <a:rPr lang="de-DE" sz="1200" b="1" dirty="0">
                <a:latin typeface="Arial" panose="020B0604020202020204" pitchFamily="34" charset="0"/>
                <a:cs typeface="Arial" panose="020B0604020202020204" pitchFamily="34" charset="0"/>
              </a:rPr>
              <a:t>PTB-Blau:</a:t>
            </a:r>
          </a:p>
          <a:p>
            <a:r>
              <a:rPr lang="de-DE" sz="1200" dirty="0">
                <a:latin typeface="Arial" panose="020B0604020202020204" pitchFamily="34" charset="0"/>
                <a:cs typeface="Arial" panose="020B0604020202020204" pitchFamily="34" charset="0"/>
              </a:rPr>
              <a:t>Farbmodell RGB</a:t>
            </a:r>
          </a:p>
          <a:p>
            <a:r>
              <a:rPr lang="de-DE" sz="1200" dirty="0">
                <a:latin typeface="Arial" panose="020B0604020202020204" pitchFamily="34" charset="0"/>
                <a:cs typeface="Arial" panose="020B0604020202020204" pitchFamily="34" charset="0"/>
              </a:rPr>
              <a:t>R</a:t>
            </a:r>
            <a:r>
              <a:rPr lang="de-DE" sz="1200" baseline="0" dirty="0">
                <a:latin typeface="Arial" panose="020B0604020202020204" pitchFamily="34" charset="0"/>
                <a:cs typeface="Arial" panose="020B0604020202020204" pitchFamily="34" charset="0"/>
              </a:rPr>
              <a:t> = 0</a:t>
            </a:r>
          </a:p>
          <a:p>
            <a:r>
              <a:rPr lang="de-DE" sz="1200" baseline="0" dirty="0">
                <a:latin typeface="Arial" panose="020B0604020202020204" pitchFamily="34" charset="0"/>
                <a:cs typeface="Arial" panose="020B0604020202020204" pitchFamily="34" charset="0"/>
              </a:rPr>
              <a:t>G = 155</a:t>
            </a:r>
          </a:p>
          <a:p>
            <a:r>
              <a:rPr lang="de-DE" sz="1200" baseline="0" dirty="0">
                <a:latin typeface="Arial" panose="020B0604020202020204" pitchFamily="34" charset="0"/>
                <a:cs typeface="Arial" panose="020B0604020202020204" pitchFamily="34" charset="0"/>
              </a:rPr>
              <a:t>B = 206</a:t>
            </a:r>
            <a:endParaRPr lang="de-DE" sz="1200" dirty="0">
              <a:latin typeface="Arial" panose="020B0604020202020204" pitchFamily="34" charset="0"/>
              <a:cs typeface="Arial" panose="020B0604020202020204" pitchFamily="34" charset="0"/>
            </a:endParaRPr>
          </a:p>
        </p:txBody>
      </p:sp>
      <p:sp>
        <p:nvSpPr>
          <p:cNvPr id="13" name="Textfeld 12"/>
          <p:cNvSpPr txBox="1"/>
          <p:nvPr userDrawn="1"/>
        </p:nvSpPr>
        <p:spPr>
          <a:xfrm>
            <a:off x="266402" y="2427734"/>
            <a:ext cx="8770094" cy="1107996"/>
          </a:xfrm>
          <a:prstGeom prst="rect">
            <a:avLst/>
          </a:prstGeom>
          <a:noFill/>
        </p:spPr>
        <p:txBody>
          <a:bodyPr wrap="square" rtlCol="0">
            <a:spAutoFit/>
          </a:bodyPr>
          <a:lstStyle/>
          <a:p>
            <a:r>
              <a:rPr lang="de-DE" sz="1200" b="1" dirty="0">
                <a:solidFill>
                  <a:srgbClr val="00B050"/>
                </a:solidFill>
                <a:latin typeface="Arial" panose="020B0604020202020204" pitchFamily="34" charset="0"/>
                <a:cs typeface="Arial" panose="020B0604020202020204" pitchFamily="34" charset="0"/>
              </a:rPr>
              <a:t>Überschrift</a:t>
            </a:r>
            <a:r>
              <a:rPr lang="de-DE" sz="1200" b="1" baseline="0" dirty="0">
                <a:solidFill>
                  <a:srgbClr val="00B050"/>
                </a:solidFill>
                <a:latin typeface="Arial" panose="020B0604020202020204" pitchFamily="34" charset="0"/>
                <a:cs typeface="Arial" panose="020B0604020202020204" pitchFamily="34" charset="0"/>
              </a:rPr>
              <a:t> 1: Arial 28 Fettdruck</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dirty="0">
                <a:solidFill>
                  <a:srgbClr val="00B050"/>
                </a:solidFill>
                <a:latin typeface="Arial" panose="020B0604020202020204" pitchFamily="34" charset="0"/>
                <a:cs typeface="Arial" panose="020B0604020202020204" pitchFamily="34" charset="0"/>
              </a:rPr>
              <a:t>Überschrift 2</a:t>
            </a:r>
            <a:r>
              <a:rPr lang="de-DE" sz="1200" baseline="0" dirty="0">
                <a:solidFill>
                  <a:srgbClr val="00B050"/>
                </a:solidFill>
                <a:latin typeface="Arial" panose="020B0604020202020204" pitchFamily="34" charset="0"/>
                <a:cs typeface="Arial" panose="020B0604020202020204" pitchFamily="34" charset="0"/>
              </a:rPr>
              <a:t> / Texte: Arial 24</a:t>
            </a:r>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b="0" i="0" dirty="0">
              <a:solidFill>
                <a:srgbClr val="00B050"/>
              </a:solidFill>
              <a:latin typeface="Arial" panose="020B0604020202020204" pitchFamily="34" charset="0"/>
              <a:cs typeface="Arial" panose="020B0604020202020204" pitchFamily="34" charset="0"/>
            </a:endParaRPr>
          </a:p>
          <a:p>
            <a:r>
              <a:rPr lang="de-DE" sz="1200" b="0" i="0" dirty="0">
                <a:solidFill>
                  <a:srgbClr val="00B050"/>
                </a:solidFill>
                <a:latin typeface="Arial" panose="020B0604020202020204" pitchFamily="34" charset="0"/>
                <a:cs typeface="Arial" panose="020B0604020202020204" pitchFamily="34" charset="0"/>
              </a:rPr>
              <a:t>In einem Vortrag</a:t>
            </a:r>
            <a:r>
              <a:rPr lang="de-DE" sz="1200" b="0" i="0" baseline="0" dirty="0">
                <a:solidFill>
                  <a:srgbClr val="00B050"/>
                </a:solidFill>
                <a:latin typeface="Arial" panose="020B0604020202020204" pitchFamily="34" charset="0"/>
                <a:cs typeface="Arial" panose="020B0604020202020204" pitchFamily="34" charset="0"/>
              </a:rPr>
              <a:t> verwendete Schriftgrößen sollen nicht kleiner als 18, besser 20 </a:t>
            </a:r>
            <a:r>
              <a:rPr lang="de-DE" sz="1200" b="0" i="0" baseline="0" dirty="0" err="1">
                <a:solidFill>
                  <a:srgbClr val="00B050"/>
                </a:solidFill>
                <a:latin typeface="Arial" panose="020B0604020202020204" pitchFamily="34" charset="0"/>
                <a:cs typeface="Arial" panose="020B0604020202020204" pitchFamily="34" charset="0"/>
              </a:rPr>
              <a:t>Pt</a:t>
            </a:r>
            <a:r>
              <a:rPr lang="de-DE" sz="1200" b="0" i="0" baseline="0" dirty="0">
                <a:solidFill>
                  <a:srgbClr val="00B050"/>
                </a:solidFill>
                <a:latin typeface="Arial" panose="020B0604020202020204" pitchFamily="34" charset="0"/>
                <a:cs typeface="Arial" panose="020B0604020202020204" pitchFamily="34" charset="0"/>
              </a:rPr>
              <a:t>. sein; Schriften ohne Serifen können die Zuschauer besser entziffern. In einer Präsentation möglichst eine Schriftart beibehalten</a:t>
            </a:r>
            <a:r>
              <a:rPr lang="de-DE" sz="1800" b="0" i="0" baseline="0" dirty="0">
                <a:solidFill>
                  <a:srgbClr val="00B050"/>
                </a:solidFill>
                <a:latin typeface="Arial" panose="020B0604020202020204" pitchFamily="34" charset="0"/>
                <a:cs typeface="Arial" panose="020B0604020202020204" pitchFamily="34" charset="0"/>
              </a:rPr>
              <a:t>. </a:t>
            </a:r>
            <a:endParaRPr lang="de-DE" sz="1800" b="0" i="0" dirty="0">
              <a:solidFill>
                <a:srgbClr val="00B050"/>
              </a:solidFill>
              <a:latin typeface="Arial" panose="020B0604020202020204" pitchFamily="34" charset="0"/>
              <a:cs typeface="Arial" panose="020B0604020202020204" pitchFamily="34" charset="0"/>
            </a:endParaRPr>
          </a:p>
        </p:txBody>
      </p:sp>
      <p:sp>
        <p:nvSpPr>
          <p:cNvPr id="10" name="Rechteck 9"/>
          <p:cNvSpPr/>
          <p:nvPr userDrawn="1"/>
        </p:nvSpPr>
        <p:spPr>
          <a:xfrm>
            <a:off x="3906112" y="897564"/>
            <a:ext cx="1674000" cy="1047600"/>
          </a:xfrm>
          <a:prstGeom prst="rect">
            <a:avLst/>
          </a:prstGeom>
          <a:solidFill>
            <a:srgbClr val="0073A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algn="ctr" defTabSz="457200" rtl="0" eaLnBrk="1" latinLnBrk="0" hangingPunct="1"/>
            <a:endParaRPr lang="de-DE" sz="4000" b="1" kern="1200">
              <a:solidFill>
                <a:schemeClr val="lt1"/>
              </a:solidFill>
              <a:latin typeface="Arial" pitchFamily="34" charset="0"/>
              <a:ea typeface="+mn-ea"/>
              <a:cs typeface="Arial" pitchFamily="34" charset="0"/>
            </a:endParaRPr>
          </a:p>
        </p:txBody>
      </p:sp>
      <p:sp>
        <p:nvSpPr>
          <p:cNvPr id="9" name="Textfeld 8"/>
          <p:cNvSpPr txBox="1"/>
          <p:nvPr userDrawn="1"/>
        </p:nvSpPr>
        <p:spPr>
          <a:xfrm>
            <a:off x="5641434" y="849362"/>
            <a:ext cx="3395062" cy="1969770"/>
          </a:xfrm>
          <a:prstGeom prst="rect">
            <a:avLst/>
          </a:prstGeom>
          <a:noFill/>
        </p:spPr>
        <p:txBody>
          <a:bodyPr wrap="square" rtlCol="0">
            <a:spAutoFit/>
          </a:bodyPr>
          <a:lstStyle/>
          <a:p>
            <a:r>
              <a:rPr lang="de-DE" sz="1200" b="1" kern="1200" dirty="0" err="1">
                <a:solidFill>
                  <a:schemeClr val="tx1"/>
                </a:solidFill>
                <a:latin typeface="Arial" panose="020B0604020202020204" pitchFamily="34" charset="0"/>
                <a:ea typeface="+mn-ea"/>
                <a:cs typeface="Arial" panose="020B0604020202020204" pitchFamily="34" charset="0"/>
              </a:rPr>
              <a:t>Blauton</a:t>
            </a:r>
            <a:r>
              <a:rPr lang="de-DE" sz="1200" b="1" kern="1200" dirty="0">
                <a:solidFill>
                  <a:schemeClr val="tx1"/>
                </a:solidFill>
                <a:latin typeface="Arial" panose="020B0604020202020204" pitchFamily="34" charset="0"/>
                <a:ea typeface="+mn-ea"/>
                <a:cs typeface="Arial" panose="020B0604020202020204" pitchFamily="34" charset="0"/>
              </a:rPr>
              <a:t> nur zur Verwendung</a:t>
            </a:r>
            <a:br>
              <a:rPr lang="de-DE" sz="1200" b="1" kern="1200" dirty="0">
                <a:solidFill>
                  <a:schemeClr val="tx1"/>
                </a:solidFill>
                <a:latin typeface="Arial" panose="020B0604020202020204" pitchFamily="34" charset="0"/>
                <a:ea typeface="+mn-ea"/>
                <a:cs typeface="Arial" panose="020B0604020202020204" pitchFamily="34" charset="0"/>
              </a:rPr>
            </a:br>
            <a:r>
              <a:rPr lang="de-DE" sz="1200" b="1" kern="1200" dirty="0">
                <a:solidFill>
                  <a:schemeClr val="tx1"/>
                </a:solidFill>
                <a:latin typeface="Arial" panose="020B0604020202020204" pitchFamily="34" charset="0"/>
                <a:ea typeface="+mn-ea"/>
                <a:cs typeface="Arial" panose="020B0604020202020204" pitchFamily="34" charset="0"/>
              </a:rPr>
              <a:t>in Präsentationen und deren Ausdruck:</a:t>
            </a:r>
          </a:p>
          <a:p>
            <a:r>
              <a:rPr lang="de-DE" sz="1200" kern="1200" dirty="0">
                <a:solidFill>
                  <a:schemeClr val="tx1"/>
                </a:solidFill>
                <a:latin typeface="Arial" panose="020B0604020202020204" pitchFamily="34" charset="0"/>
                <a:ea typeface="+mn-ea"/>
                <a:cs typeface="Arial" panose="020B0604020202020204" pitchFamily="34" charset="0"/>
              </a:rPr>
              <a:t>Farbmodell RGB</a:t>
            </a:r>
          </a:p>
          <a:p>
            <a:r>
              <a:rPr lang="de-DE" sz="1200" kern="1200" dirty="0">
                <a:solidFill>
                  <a:schemeClr val="tx1"/>
                </a:solidFill>
                <a:latin typeface="Arial" panose="020B0604020202020204" pitchFamily="34" charset="0"/>
                <a:ea typeface="+mn-ea"/>
                <a:cs typeface="Arial" panose="020B0604020202020204" pitchFamily="34" charset="0"/>
              </a:rPr>
              <a:t>R = 0</a:t>
            </a:r>
          </a:p>
          <a:p>
            <a:r>
              <a:rPr lang="de-DE" sz="1200" kern="1200" dirty="0">
                <a:solidFill>
                  <a:schemeClr val="tx1"/>
                </a:solidFill>
                <a:latin typeface="Arial" panose="020B0604020202020204" pitchFamily="34" charset="0"/>
                <a:ea typeface="+mn-ea"/>
                <a:cs typeface="Arial" panose="020B0604020202020204" pitchFamily="34" charset="0"/>
              </a:rPr>
              <a:t>G = 115</a:t>
            </a:r>
          </a:p>
          <a:p>
            <a:r>
              <a:rPr lang="de-DE" sz="1200" kern="1200" dirty="0">
                <a:solidFill>
                  <a:schemeClr val="tx1"/>
                </a:solidFill>
                <a:latin typeface="Arial" panose="020B0604020202020204" pitchFamily="34" charset="0"/>
                <a:ea typeface="+mn-ea"/>
                <a:cs typeface="Arial" panose="020B0604020202020204" pitchFamily="34" charset="0"/>
              </a:rPr>
              <a:t>B = 170</a:t>
            </a:r>
          </a:p>
          <a:p>
            <a:r>
              <a:rPr lang="de-DE" sz="1200" kern="1200" dirty="0">
                <a:solidFill>
                  <a:schemeClr val="tx1"/>
                </a:solidFill>
                <a:latin typeface="Arial" panose="020B0604020202020204" pitchFamily="34" charset="0"/>
                <a:ea typeface="+mn-ea"/>
                <a:cs typeface="Arial" panose="020B0604020202020204" pitchFamily="34" charset="0"/>
              </a:rPr>
              <a:t>(Abweichung zum Ausgleich der veränderten Darstellung des „PTB-Blaus“  durch den </a:t>
            </a:r>
            <a:r>
              <a:rPr lang="de-DE" sz="1200" kern="1200" dirty="0" err="1">
                <a:solidFill>
                  <a:schemeClr val="tx1"/>
                </a:solidFill>
                <a:latin typeface="Arial" panose="020B0604020202020204" pitchFamily="34" charset="0"/>
                <a:ea typeface="+mn-ea"/>
                <a:cs typeface="Arial" panose="020B0604020202020204" pitchFamily="34" charset="0"/>
              </a:rPr>
              <a:t>Beamer</a:t>
            </a:r>
            <a:r>
              <a:rPr lang="de-DE" sz="1200" kern="1200" dirty="0">
                <a:solidFill>
                  <a:schemeClr val="tx1"/>
                </a:solidFill>
                <a:latin typeface="Arial" panose="020B0604020202020204" pitchFamily="34" charset="0"/>
                <a:ea typeface="+mn-ea"/>
                <a:cs typeface="Arial" panose="020B0604020202020204" pitchFamily="34" charset="0"/>
              </a:rPr>
              <a:t>)</a:t>
            </a:r>
          </a:p>
          <a:p>
            <a:endParaRPr lang="de-DE" sz="14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1784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rganigramm der PTB">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F0B50673-A19A-49C0-B981-2035EF1A08D7}"/>
              </a:ext>
            </a:extLst>
          </p:cNvPr>
          <p:cNvSpPr>
            <a:spLocks noGrp="1"/>
          </p:cNvSpPr>
          <p:nvPr>
            <p:ph type="dt" sz="half" idx="10"/>
          </p:nvPr>
        </p:nvSpPr>
        <p:spPr>
          <a:xfrm>
            <a:off x="333308" y="4970700"/>
            <a:ext cx="3960000" cy="172800"/>
          </a:xfrm>
        </p:spPr>
        <p:txBody>
          <a:bodyPr/>
          <a:lstStyle>
            <a:lvl1pPr>
              <a:defRPr sz="800"/>
            </a:lvl1pPr>
          </a:lstStyle>
          <a:p>
            <a:r>
              <a:rPr lang="es-ES"/>
              <a:t>25.02.2021</a:t>
            </a:r>
            <a:endParaRPr lang="de-DE" dirty="0"/>
          </a:p>
        </p:txBody>
      </p:sp>
      <p:sp>
        <p:nvSpPr>
          <p:cNvPr id="4" name="Fußzeilenplatzhalter 3">
            <a:extLst>
              <a:ext uri="{FF2B5EF4-FFF2-40B4-BE49-F238E27FC236}">
                <a16:creationId xmlns:a16="http://schemas.microsoft.com/office/drawing/2014/main" id="{E9380F36-94C4-4271-9484-ADF60437746A}"/>
              </a:ext>
            </a:extLst>
          </p:cNvPr>
          <p:cNvSpPr>
            <a:spLocks noGrp="1"/>
          </p:cNvSpPr>
          <p:nvPr>
            <p:ph type="ftr" sz="quarter" idx="11"/>
          </p:nvPr>
        </p:nvSpPr>
        <p:spPr>
          <a:xfrm>
            <a:off x="4840472" y="4970700"/>
            <a:ext cx="3960000" cy="172800"/>
          </a:xfrm>
        </p:spPr>
        <p:txBody>
          <a:bodyPr/>
          <a:lstStyle>
            <a:lvl1pPr>
              <a:defRPr sz="800"/>
            </a:lvl1pPr>
          </a:lstStyle>
          <a:p>
            <a:r>
              <a:rPr lang="en-US"/>
              <a:t>16th International Workshop on Accelerator Alignment | IWAA 2022 | CERN</a:t>
            </a:r>
            <a:endParaRPr lang="de-DE" dirty="0"/>
          </a:p>
        </p:txBody>
      </p:sp>
      <p:sp>
        <p:nvSpPr>
          <p:cNvPr id="5" name="Foliennummernplatzhalter 4">
            <a:extLst>
              <a:ext uri="{FF2B5EF4-FFF2-40B4-BE49-F238E27FC236}">
                <a16:creationId xmlns:a16="http://schemas.microsoft.com/office/drawing/2014/main" id="{0CF73CF6-E4D3-43A5-B396-CAECF2D7A109}"/>
              </a:ext>
            </a:extLst>
          </p:cNvPr>
          <p:cNvSpPr>
            <a:spLocks noGrp="1"/>
          </p:cNvSpPr>
          <p:nvPr>
            <p:ph type="sldNum" sz="quarter" idx="12"/>
          </p:nvPr>
        </p:nvSpPr>
        <p:spPr/>
        <p:txBody>
          <a:bodyPr/>
          <a:lstStyle>
            <a:lvl1pPr>
              <a:defRPr sz="800"/>
            </a:lvl1pPr>
          </a:lstStyle>
          <a:p>
            <a:fld id="{6C73A770-1660-45DE-B946-DFFC7041C5FD}" type="slidenum">
              <a:rPr lang="de-DE" smtClean="0"/>
              <a:pPr/>
              <a:t>‹Nº›</a:t>
            </a:fld>
            <a:endParaRPr lang="de-DE" dirty="0"/>
          </a:p>
        </p:txBody>
      </p:sp>
      <p:graphicFrame>
        <p:nvGraphicFramePr>
          <p:cNvPr id="6" name="Objekt 5">
            <a:hlinkClick r:id="" action="ppaction://ole?verb=0"/>
            <a:extLst>
              <a:ext uri="{FF2B5EF4-FFF2-40B4-BE49-F238E27FC236}">
                <a16:creationId xmlns:a16="http://schemas.microsoft.com/office/drawing/2014/main" id="{E874CBCA-5E15-44E1-800F-92E3E6A8715E}"/>
              </a:ext>
            </a:extLst>
          </p:cNvPr>
          <p:cNvGraphicFramePr>
            <a:graphicFrameLocks noChangeAspect="1"/>
          </p:cNvGraphicFramePr>
          <p:nvPr userDrawn="1">
            <p:extLst>
              <p:ext uri="{D42A27DB-BD31-4B8C-83A1-F6EECF244321}">
                <p14:modId xmlns:p14="http://schemas.microsoft.com/office/powerpoint/2010/main" val="3397446020"/>
              </p:ext>
            </p:extLst>
          </p:nvPr>
        </p:nvGraphicFramePr>
        <p:xfrm>
          <a:off x="243805" y="92075"/>
          <a:ext cx="8656390" cy="4869219"/>
        </p:xfrm>
        <a:graphic>
          <a:graphicData uri="http://schemas.openxmlformats.org/presentationml/2006/ole">
            <mc:AlternateContent xmlns:mc="http://schemas.openxmlformats.org/markup-compatibility/2006">
              <mc:Choice xmlns:v="urn:schemas-microsoft-com:vml" Requires="v">
                <p:oleObj name="Presentation" r:id="rId2" imgW="4567284" imgH="2568009" progId="PowerPoint.Show.12">
                  <p:embed/>
                </p:oleObj>
              </mc:Choice>
              <mc:Fallback>
                <p:oleObj name="Presentation" r:id="rId2" imgW="4567284" imgH="2568009" progId="PowerPoint.Show.12">
                  <p:embed/>
                  <p:pic>
                    <p:nvPicPr>
                      <p:cNvPr id="0" name=""/>
                      <p:cNvPicPr/>
                      <p:nvPr/>
                    </p:nvPicPr>
                    <p:blipFill>
                      <a:blip r:embed="rId3"/>
                      <a:stretch>
                        <a:fillRect/>
                      </a:stretch>
                    </p:blipFill>
                    <p:spPr>
                      <a:xfrm>
                        <a:off x="243805" y="92075"/>
                        <a:ext cx="8656390" cy="4869219"/>
                      </a:xfrm>
                      <a:prstGeom prst="rect">
                        <a:avLst/>
                      </a:prstGeom>
                    </p:spPr>
                  </p:pic>
                </p:oleObj>
              </mc:Fallback>
            </mc:AlternateContent>
          </a:graphicData>
        </a:graphic>
      </p:graphicFrame>
    </p:spTree>
    <p:extLst>
      <p:ext uri="{BB962C8B-B14F-4D97-AF65-F5344CB8AC3E}">
        <p14:creationId xmlns:p14="http://schemas.microsoft.com/office/powerpoint/2010/main" val="924567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Überschrift+Logo rechts">
    <p:spTree>
      <p:nvGrpSpPr>
        <p:cNvPr id="1" name=""/>
        <p:cNvGrpSpPr/>
        <p:nvPr/>
      </p:nvGrpSpPr>
      <p:grpSpPr>
        <a:xfrm>
          <a:off x="0" y="0"/>
          <a:ext cx="0" cy="0"/>
          <a:chOff x="0" y="0"/>
          <a:chExt cx="0" cy="0"/>
        </a:xfrm>
      </p:grpSpPr>
      <p:sp>
        <p:nvSpPr>
          <p:cNvPr id="16" name="Datumsplatzhalter 15"/>
          <p:cNvSpPr>
            <a:spLocks noGrp="1"/>
          </p:cNvSpPr>
          <p:nvPr>
            <p:ph type="dt" sz="half" idx="10"/>
          </p:nvPr>
        </p:nvSpPr>
        <p:spPr/>
        <p:txBody>
          <a:bodyPr/>
          <a:lstStyle/>
          <a:p>
            <a:r>
              <a:rPr lang="es-ES"/>
              <a:t>25.02.2021</a:t>
            </a:r>
            <a:endParaRPr lang="de-DE" dirty="0"/>
          </a:p>
        </p:txBody>
      </p:sp>
      <p:sp>
        <p:nvSpPr>
          <p:cNvPr id="17" name="Foliennummernplatzhalter 16"/>
          <p:cNvSpPr>
            <a:spLocks noGrp="1"/>
          </p:cNvSpPr>
          <p:nvPr>
            <p:ph type="sldNum" sz="quarter" idx="11"/>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2"/>
          </p:nvPr>
        </p:nvSpPr>
        <p:spPr/>
        <p:txBody>
          <a:bodyPr/>
          <a:lstStyle/>
          <a:p>
            <a:r>
              <a:rPr lang="en-US"/>
              <a:t>16th International Workshop on Accelerator Alignment | IWAA 2022 | CERN</a:t>
            </a:r>
            <a:endParaRPr lang="de-DE" dirty="0"/>
          </a:p>
        </p:txBody>
      </p:sp>
      <p:sp>
        <p:nvSpPr>
          <p:cNvPr id="15" name="Titel 6"/>
          <p:cNvSpPr>
            <a:spLocks noGrp="1"/>
          </p:cNvSpPr>
          <p:nvPr>
            <p:ph type="title"/>
          </p:nvPr>
        </p:nvSpPr>
        <p:spPr>
          <a:xfrm>
            <a:off x="107504" y="164151"/>
            <a:ext cx="7626106" cy="583200"/>
          </a:xfrm>
        </p:spPr>
        <p:txBody>
          <a:bodyPr/>
          <a:lstStyle/>
          <a:p>
            <a:r>
              <a:rPr lang="de-DE"/>
              <a:t>Titelmasterformat durch Klicken bearbeiten</a:t>
            </a:r>
            <a:endParaRPr lang="de-DE" dirty="0"/>
          </a:p>
        </p:txBody>
      </p:sp>
      <p:pic>
        <p:nvPicPr>
          <p:cNvPr id="7" name="Grafik 6" descr="PTB-Logo.jpg"/>
          <p:cNvPicPr>
            <a:picLocks noChangeAspect="1"/>
          </p:cNvPicPr>
          <p:nvPr userDrawn="1"/>
        </p:nvPicPr>
        <p:blipFill>
          <a:blip r:embed="rId2"/>
          <a:stretch>
            <a:fillRect/>
          </a:stretch>
        </p:blipFill>
        <p:spPr>
          <a:xfrm>
            <a:off x="7751664" y="162145"/>
            <a:ext cx="1188000" cy="431183"/>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Überschrift+Logo rechts+Linie oben">
    <p:spTree>
      <p:nvGrpSpPr>
        <p:cNvPr id="1" name=""/>
        <p:cNvGrpSpPr/>
        <p:nvPr/>
      </p:nvGrpSpPr>
      <p:grpSpPr>
        <a:xfrm>
          <a:off x="0" y="0"/>
          <a:ext cx="0" cy="0"/>
          <a:chOff x="0" y="0"/>
          <a:chExt cx="0" cy="0"/>
        </a:xfrm>
      </p:grpSpPr>
      <p:sp>
        <p:nvSpPr>
          <p:cNvPr id="7" name="Titel 6"/>
          <p:cNvSpPr>
            <a:spLocks noGrp="1"/>
          </p:cNvSpPr>
          <p:nvPr userDrawn="1">
            <p:ph type="title"/>
          </p:nvPr>
        </p:nvSpPr>
        <p:spPr>
          <a:xfrm>
            <a:off x="107504" y="164151"/>
            <a:ext cx="7310611" cy="583200"/>
          </a:xfrm>
        </p:spPr>
        <p:txBody>
          <a:bodyPr/>
          <a:lstStyle>
            <a:lvl1pPr>
              <a:defRPr sz="2400"/>
            </a:lvl1pPr>
          </a:lstStyle>
          <a:p>
            <a:r>
              <a:rPr lang="de-DE" dirty="0"/>
              <a:t>Titelmasterformat durch Klicken bearbeiten</a:t>
            </a:r>
          </a:p>
        </p:txBody>
      </p:sp>
      <p:sp>
        <p:nvSpPr>
          <p:cNvPr id="16" name="Datumsplatzhalter 15"/>
          <p:cNvSpPr>
            <a:spLocks noGrp="1"/>
          </p:cNvSpPr>
          <p:nvPr>
            <p:ph type="dt" sz="half" idx="10"/>
          </p:nvPr>
        </p:nvSpPr>
        <p:spPr>
          <a:xfrm>
            <a:off x="112834" y="4970700"/>
            <a:ext cx="714750" cy="172800"/>
          </a:xfrm>
        </p:spPr>
        <p:txBody>
          <a:bodyPr/>
          <a:lstStyle/>
          <a:p>
            <a:r>
              <a:rPr lang="es-ES"/>
              <a:t>25.02.2021</a:t>
            </a:r>
            <a:endParaRPr lang="de-DE" dirty="0"/>
          </a:p>
        </p:txBody>
      </p:sp>
      <p:sp>
        <p:nvSpPr>
          <p:cNvPr id="17" name="Foliennummernplatzhalter 16"/>
          <p:cNvSpPr>
            <a:spLocks noGrp="1"/>
          </p:cNvSpPr>
          <p:nvPr>
            <p:ph type="sldNum" sz="quarter" idx="11"/>
          </p:nvPr>
        </p:nvSpPr>
        <p:spPr>
          <a:xfrm>
            <a:off x="-2124" y="4935609"/>
            <a:ext cx="576000" cy="209248"/>
          </a:xfrm>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2"/>
          </p:nvPr>
        </p:nvSpPr>
        <p:spPr>
          <a:xfrm>
            <a:off x="5292080" y="4972057"/>
            <a:ext cx="2188351" cy="172800"/>
          </a:xfrm>
        </p:spPr>
        <p:txBody>
          <a:bodyPr/>
          <a:lstStyle/>
          <a:p>
            <a:r>
              <a:rPr lang="en-US"/>
              <a:t>16th International Workshop on Accelerator Alignment | IWAA 2022 | CERN</a:t>
            </a:r>
            <a:endParaRPr lang="de-DE" dirty="0"/>
          </a:p>
        </p:txBody>
      </p:sp>
      <p:cxnSp>
        <p:nvCxnSpPr>
          <p:cNvPr id="9" name="Gerade Verbindung 8"/>
          <p:cNvCxnSpPr/>
          <p:nvPr userDrawn="1"/>
        </p:nvCxnSpPr>
        <p:spPr>
          <a:xfrm>
            <a:off x="215999" y="656675"/>
            <a:ext cx="8712000" cy="0"/>
          </a:xfrm>
          <a:prstGeom prst="line">
            <a:avLst/>
          </a:prstGeom>
          <a:ln w="38100">
            <a:solidFill>
              <a:srgbClr val="00B050"/>
            </a:solidFill>
          </a:ln>
          <a:effectLst/>
        </p:spPr>
        <p:style>
          <a:lnRef idx="2">
            <a:schemeClr val="accent1"/>
          </a:lnRef>
          <a:fillRef idx="0">
            <a:schemeClr val="accent1"/>
          </a:fillRef>
          <a:effectRef idx="1">
            <a:schemeClr val="accent1"/>
          </a:effectRef>
          <a:fontRef idx="minor">
            <a:schemeClr val="tx1"/>
          </a:fontRef>
        </p:style>
      </p:cxnSp>
      <p:pic>
        <p:nvPicPr>
          <p:cNvPr id="13" name="Grafik 12"/>
          <p:cNvPicPr>
            <a:picLocks noChangeAspect="1"/>
          </p:cNvPicPr>
          <p:nvPr userDrawn="1"/>
        </p:nvPicPr>
        <p:blipFill>
          <a:blip r:embed="rId2"/>
          <a:srcRect/>
          <a:stretch/>
        </p:blipFill>
        <p:spPr>
          <a:xfrm>
            <a:off x="7418115" y="251674"/>
            <a:ext cx="1459233" cy="317479"/>
          </a:xfrm>
          <a:prstGeom prst="rect">
            <a:avLst/>
          </a:prstGeom>
        </p:spPr>
      </p:pic>
      <p:cxnSp>
        <p:nvCxnSpPr>
          <p:cNvPr id="12" name="Gerade Verbindung 19">
            <a:extLst>
              <a:ext uri="{FF2B5EF4-FFF2-40B4-BE49-F238E27FC236}">
                <a16:creationId xmlns:a16="http://schemas.microsoft.com/office/drawing/2014/main" id="{D6335A19-695C-45AA-A024-49AD5B30B259}"/>
              </a:ext>
            </a:extLst>
          </p:cNvPr>
          <p:cNvCxnSpPr/>
          <p:nvPr userDrawn="1"/>
        </p:nvCxnSpPr>
        <p:spPr>
          <a:xfrm>
            <a:off x="112834" y="4948014"/>
            <a:ext cx="8712000" cy="0"/>
          </a:xfrm>
          <a:prstGeom prst="line">
            <a:avLst/>
          </a:prstGeom>
          <a:ln w="38100">
            <a:solidFill>
              <a:srgbClr val="00B050"/>
            </a:solidFill>
          </a:ln>
          <a:effectLst/>
        </p:spPr>
        <p:style>
          <a:lnRef idx="2">
            <a:schemeClr val="accent1"/>
          </a:lnRef>
          <a:fillRef idx="0">
            <a:schemeClr val="accent1"/>
          </a:fillRef>
          <a:effectRef idx="1">
            <a:schemeClr val="accent1"/>
          </a:effectRef>
          <a:fontRef idx="minor">
            <a:schemeClr val="tx1"/>
          </a:fontRef>
        </p:style>
      </p:cxnSp>
      <p:pic>
        <p:nvPicPr>
          <p:cNvPr id="5" name="Grafik 4">
            <a:extLst>
              <a:ext uri="{FF2B5EF4-FFF2-40B4-BE49-F238E27FC236}">
                <a16:creationId xmlns:a16="http://schemas.microsoft.com/office/drawing/2014/main" id="{E4BBEF0D-C095-4AE2-9910-524E0AAFAE9B}"/>
              </a:ext>
            </a:extLst>
          </p:cNvPr>
          <p:cNvPicPr>
            <a:picLocks noChangeAspect="1"/>
          </p:cNvPicPr>
          <p:nvPr userDrawn="1"/>
        </p:nvPicPr>
        <p:blipFill>
          <a:blip r:embed="rId3"/>
          <a:stretch>
            <a:fillRect/>
          </a:stretch>
        </p:blipFill>
        <p:spPr>
          <a:xfrm>
            <a:off x="7549015" y="4727719"/>
            <a:ext cx="1593931" cy="415781"/>
          </a:xfrm>
          <a:prstGeom prst="rect">
            <a:avLst/>
          </a:prstGeom>
          <a:solidFill>
            <a:schemeClr val="bg1"/>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Überschrift+Logo rechts+Linie unten">
    <p:spTree>
      <p:nvGrpSpPr>
        <p:cNvPr id="1" name=""/>
        <p:cNvGrpSpPr/>
        <p:nvPr/>
      </p:nvGrpSpPr>
      <p:grpSpPr>
        <a:xfrm>
          <a:off x="0" y="0"/>
          <a:ext cx="0" cy="0"/>
          <a:chOff x="0" y="0"/>
          <a:chExt cx="0" cy="0"/>
        </a:xfrm>
      </p:grpSpPr>
      <p:sp>
        <p:nvSpPr>
          <p:cNvPr id="7" name="Titel 6"/>
          <p:cNvSpPr>
            <a:spLocks noGrp="1"/>
          </p:cNvSpPr>
          <p:nvPr userDrawn="1">
            <p:ph type="title"/>
          </p:nvPr>
        </p:nvSpPr>
        <p:spPr>
          <a:xfrm>
            <a:off x="107504" y="164151"/>
            <a:ext cx="7626106" cy="583200"/>
          </a:xfrm>
        </p:spPr>
        <p:txBody>
          <a:bodyPr/>
          <a:lstStyle/>
          <a:p>
            <a:r>
              <a:rPr lang="de-DE"/>
              <a:t>Titelmasterformat durch Klicken bearbeiten</a:t>
            </a:r>
            <a:endParaRPr lang="de-DE" dirty="0"/>
          </a:p>
        </p:txBody>
      </p:sp>
      <p:sp>
        <p:nvSpPr>
          <p:cNvPr id="16" name="Datumsplatzhalter 15"/>
          <p:cNvSpPr>
            <a:spLocks noGrp="1"/>
          </p:cNvSpPr>
          <p:nvPr>
            <p:ph type="dt" sz="half" idx="10"/>
          </p:nvPr>
        </p:nvSpPr>
        <p:spPr/>
        <p:txBody>
          <a:bodyPr/>
          <a:lstStyle/>
          <a:p>
            <a:r>
              <a:rPr lang="es-ES"/>
              <a:t>25.02.2021</a:t>
            </a:r>
            <a:endParaRPr lang="de-DE" dirty="0"/>
          </a:p>
        </p:txBody>
      </p:sp>
      <p:sp>
        <p:nvSpPr>
          <p:cNvPr id="17" name="Foliennummernplatzhalter 16"/>
          <p:cNvSpPr>
            <a:spLocks noGrp="1"/>
          </p:cNvSpPr>
          <p:nvPr>
            <p:ph type="sldNum" sz="quarter" idx="11"/>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2"/>
          </p:nvPr>
        </p:nvSpPr>
        <p:spPr/>
        <p:txBody>
          <a:bodyPr/>
          <a:lstStyle/>
          <a:p>
            <a:r>
              <a:rPr lang="en-US"/>
              <a:t>16th International Workshop on Accelerator Alignment | IWAA 2022 | CERN</a:t>
            </a:r>
            <a:endParaRPr lang="de-DE" dirty="0"/>
          </a:p>
        </p:txBody>
      </p:sp>
      <p:grpSp>
        <p:nvGrpSpPr>
          <p:cNvPr id="14" name="Gruppieren 13"/>
          <p:cNvGrpSpPr/>
          <p:nvPr userDrawn="1"/>
        </p:nvGrpSpPr>
        <p:grpSpPr>
          <a:xfrm>
            <a:off x="203188" y="4816426"/>
            <a:ext cx="8723310" cy="174830"/>
            <a:chOff x="203188" y="4816426"/>
            <a:chExt cx="8723310" cy="174830"/>
          </a:xfrm>
        </p:grpSpPr>
        <p:cxnSp>
          <p:nvCxnSpPr>
            <p:cNvPr id="21" name="Gerade Verbindung 20"/>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13" name="Gruppieren 12"/>
            <p:cNvGrpSpPr/>
            <p:nvPr userDrawn="1"/>
          </p:nvGrpSpPr>
          <p:grpSpPr>
            <a:xfrm>
              <a:off x="203188" y="4847256"/>
              <a:ext cx="8723310" cy="144000"/>
              <a:chOff x="203188" y="4847256"/>
              <a:chExt cx="8723310" cy="144000"/>
            </a:xfrm>
          </p:grpSpPr>
          <p:pic>
            <p:nvPicPr>
              <p:cNvPr id="23" name="Grafik 22" descr="Schriftzug 1.jpg"/>
              <p:cNvPicPr>
                <a:picLocks noChangeAspect="1"/>
              </p:cNvPicPr>
              <p:nvPr userDrawn="1"/>
            </p:nvPicPr>
            <p:blipFill>
              <a:blip r:embed="rId2"/>
              <a:stretch>
                <a:fillRect/>
              </a:stretch>
            </p:blipFill>
            <p:spPr>
              <a:xfrm>
                <a:off x="203188" y="4847256"/>
                <a:ext cx="3701333" cy="144000"/>
              </a:xfrm>
              <a:prstGeom prst="rect">
                <a:avLst/>
              </a:prstGeom>
              <a:noFill/>
              <a:ln>
                <a:noFill/>
              </a:ln>
            </p:spPr>
          </p:pic>
          <p:pic>
            <p:nvPicPr>
              <p:cNvPr id="24" name="Grafik 23" descr="Schriftzug 2.jpg"/>
              <p:cNvPicPr>
                <a:picLocks noChangeAspect="1"/>
              </p:cNvPicPr>
              <p:nvPr userDrawn="1"/>
            </p:nvPicPr>
            <p:blipFill>
              <a:blip r:embed="rId3"/>
              <a:stretch>
                <a:fillRect/>
              </a:stretch>
            </p:blipFill>
            <p:spPr>
              <a:xfrm>
                <a:off x="7414498" y="4847256"/>
                <a:ext cx="1512000" cy="144000"/>
              </a:xfrm>
              <a:prstGeom prst="rect">
                <a:avLst/>
              </a:prstGeom>
              <a:noFill/>
              <a:ln>
                <a:noFill/>
              </a:ln>
            </p:spPr>
          </p:pic>
        </p:grpSp>
      </p:grpSp>
      <p:pic>
        <p:nvPicPr>
          <p:cNvPr id="12" name="Grafik 11" descr="PTB-Logo.jpg"/>
          <p:cNvPicPr>
            <a:picLocks noChangeAspect="1"/>
          </p:cNvPicPr>
          <p:nvPr userDrawn="1"/>
        </p:nvPicPr>
        <p:blipFill>
          <a:blip r:embed="rId4"/>
          <a:stretch>
            <a:fillRect/>
          </a:stretch>
        </p:blipFill>
        <p:spPr>
          <a:xfrm>
            <a:off x="7751664" y="162145"/>
            <a:ext cx="1188000" cy="43118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Überschrift+Logo rechts+2 Linien">
    <p:spTree>
      <p:nvGrpSpPr>
        <p:cNvPr id="1" name=""/>
        <p:cNvGrpSpPr/>
        <p:nvPr/>
      </p:nvGrpSpPr>
      <p:grpSpPr>
        <a:xfrm>
          <a:off x="0" y="0"/>
          <a:ext cx="0" cy="0"/>
          <a:chOff x="0" y="0"/>
          <a:chExt cx="0" cy="0"/>
        </a:xfrm>
      </p:grpSpPr>
      <p:sp>
        <p:nvSpPr>
          <p:cNvPr id="7" name="Titel 6"/>
          <p:cNvSpPr>
            <a:spLocks noGrp="1"/>
          </p:cNvSpPr>
          <p:nvPr userDrawn="1">
            <p:ph type="title"/>
          </p:nvPr>
        </p:nvSpPr>
        <p:spPr>
          <a:xfrm>
            <a:off x="107504" y="164151"/>
            <a:ext cx="7626106" cy="583200"/>
          </a:xfrm>
        </p:spPr>
        <p:txBody>
          <a:bodyPr/>
          <a:lstStyle/>
          <a:p>
            <a:r>
              <a:rPr lang="de-DE"/>
              <a:t>Titelmasterformat durch Klicken bearbeiten</a:t>
            </a:r>
            <a:endParaRPr lang="de-DE" dirty="0"/>
          </a:p>
        </p:txBody>
      </p:sp>
      <p:sp>
        <p:nvSpPr>
          <p:cNvPr id="16" name="Datumsplatzhalter 15"/>
          <p:cNvSpPr>
            <a:spLocks noGrp="1"/>
          </p:cNvSpPr>
          <p:nvPr>
            <p:ph type="dt" sz="half" idx="10"/>
          </p:nvPr>
        </p:nvSpPr>
        <p:spPr/>
        <p:txBody>
          <a:bodyPr/>
          <a:lstStyle/>
          <a:p>
            <a:r>
              <a:rPr lang="es-ES"/>
              <a:t>25.02.2021</a:t>
            </a:r>
            <a:endParaRPr lang="de-DE" dirty="0"/>
          </a:p>
        </p:txBody>
      </p:sp>
      <p:sp>
        <p:nvSpPr>
          <p:cNvPr id="17" name="Foliennummernplatzhalter 16"/>
          <p:cNvSpPr>
            <a:spLocks noGrp="1"/>
          </p:cNvSpPr>
          <p:nvPr>
            <p:ph type="sldNum" sz="quarter" idx="11"/>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2"/>
          </p:nvPr>
        </p:nvSpPr>
        <p:spPr/>
        <p:txBody>
          <a:bodyPr/>
          <a:lstStyle/>
          <a:p>
            <a:r>
              <a:rPr lang="en-US"/>
              <a:t>16th International Workshop on Accelerator Alignment | IWAA 2022 | CERN</a:t>
            </a:r>
            <a:endParaRPr lang="de-DE" dirty="0"/>
          </a:p>
        </p:txBody>
      </p:sp>
      <p:cxnSp>
        <p:nvCxnSpPr>
          <p:cNvPr id="9" name="Gerade Verbindung 8"/>
          <p:cNvCxnSpPr/>
          <p:nvPr userDrawn="1"/>
        </p:nvCxnSpPr>
        <p:spPr>
          <a:xfrm>
            <a:off x="215999" y="655200"/>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pic>
        <p:nvPicPr>
          <p:cNvPr id="13" name="Grafik 12" descr="PTB-Logo.jpg"/>
          <p:cNvPicPr>
            <a:picLocks noChangeAspect="1"/>
          </p:cNvPicPr>
          <p:nvPr userDrawn="1"/>
        </p:nvPicPr>
        <p:blipFill>
          <a:blip r:embed="rId2"/>
          <a:stretch>
            <a:fillRect/>
          </a:stretch>
        </p:blipFill>
        <p:spPr>
          <a:xfrm>
            <a:off x="7751664" y="162145"/>
            <a:ext cx="1188000" cy="431183"/>
          </a:xfrm>
          <a:prstGeom prst="rect">
            <a:avLst/>
          </a:prstGeom>
        </p:spPr>
      </p:pic>
      <p:grpSp>
        <p:nvGrpSpPr>
          <p:cNvPr id="20" name="Gruppieren 19"/>
          <p:cNvGrpSpPr/>
          <p:nvPr userDrawn="1"/>
        </p:nvGrpSpPr>
        <p:grpSpPr>
          <a:xfrm>
            <a:off x="203188" y="4816426"/>
            <a:ext cx="8723310" cy="174830"/>
            <a:chOff x="203188" y="4816426"/>
            <a:chExt cx="8723310" cy="174830"/>
          </a:xfrm>
        </p:grpSpPr>
        <p:cxnSp>
          <p:nvCxnSpPr>
            <p:cNvPr id="21" name="Gerade Verbindung 20"/>
            <p:cNvCxnSpPr/>
            <p:nvPr userDrawn="1"/>
          </p:nvCxnSpPr>
          <p:spPr>
            <a:xfrm>
              <a:off x="214498" y="4816426"/>
              <a:ext cx="8712000" cy="0"/>
            </a:xfrm>
            <a:prstGeom prst="line">
              <a:avLst/>
            </a:prstGeom>
            <a:ln w="38100">
              <a:solidFill>
                <a:srgbClr val="0073AA"/>
              </a:solidFill>
            </a:ln>
            <a:effectLst/>
          </p:spPr>
          <p:style>
            <a:lnRef idx="2">
              <a:schemeClr val="accent1"/>
            </a:lnRef>
            <a:fillRef idx="0">
              <a:schemeClr val="accent1"/>
            </a:fillRef>
            <a:effectRef idx="1">
              <a:schemeClr val="accent1"/>
            </a:effectRef>
            <a:fontRef idx="minor">
              <a:schemeClr val="tx1"/>
            </a:fontRef>
          </p:style>
        </p:cxnSp>
        <p:grpSp>
          <p:nvGrpSpPr>
            <p:cNvPr id="22" name="Gruppieren 12"/>
            <p:cNvGrpSpPr/>
            <p:nvPr userDrawn="1"/>
          </p:nvGrpSpPr>
          <p:grpSpPr>
            <a:xfrm>
              <a:off x="203188" y="4847256"/>
              <a:ext cx="8723310" cy="144000"/>
              <a:chOff x="203188" y="4847256"/>
              <a:chExt cx="8723310" cy="144000"/>
            </a:xfrm>
          </p:grpSpPr>
          <p:pic>
            <p:nvPicPr>
              <p:cNvPr id="23" name="Grafik 22" descr="Schriftzug 1.jpg"/>
              <p:cNvPicPr>
                <a:picLocks noChangeAspect="1"/>
              </p:cNvPicPr>
              <p:nvPr userDrawn="1"/>
            </p:nvPicPr>
            <p:blipFill>
              <a:blip r:embed="rId3"/>
              <a:stretch>
                <a:fillRect/>
              </a:stretch>
            </p:blipFill>
            <p:spPr>
              <a:xfrm>
                <a:off x="203188" y="4847256"/>
                <a:ext cx="3701333" cy="144000"/>
              </a:xfrm>
              <a:prstGeom prst="rect">
                <a:avLst/>
              </a:prstGeom>
              <a:noFill/>
              <a:ln>
                <a:noFill/>
              </a:ln>
            </p:spPr>
          </p:pic>
          <p:pic>
            <p:nvPicPr>
              <p:cNvPr id="24" name="Grafik 23" descr="Schriftzug 2.jpg"/>
              <p:cNvPicPr>
                <a:picLocks noChangeAspect="1"/>
              </p:cNvPicPr>
              <p:nvPr userDrawn="1"/>
            </p:nvPicPr>
            <p:blipFill>
              <a:blip r:embed="rId4"/>
              <a:stretch>
                <a:fillRect/>
              </a:stretch>
            </p:blipFill>
            <p:spPr>
              <a:xfrm>
                <a:off x="7414498" y="4847256"/>
                <a:ext cx="1512000" cy="144000"/>
              </a:xfrm>
              <a:prstGeom prst="rect">
                <a:avLst/>
              </a:prstGeom>
              <a:noFill/>
              <a:ln>
                <a:noFill/>
              </a:ln>
            </p:spPr>
          </p:pic>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Überschrift+Logo links">
    <p:spTree>
      <p:nvGrpSpPr>
        <p:cNvPr id="1" name=""/>
        <p:cNvGrpSpPr/>
        <p:nvPr/>
      </p:nvGrpSpPr>
      <p:grpSpPr>
        <a:xfrm>
          <a:off x="0" y="0"/>
          <a:ext cx="0" cy="0"/>
          <a:chOff x="0" y="0"/>
          <a:chExt cx="0" cy="0"/>
        </a:xfrm>
      </p:grpSpPr>
      <p:sp>
        <p:nvSpPr>
          <p:cNvPr id="7" name="Titel 6"/>
          <p:cNvSpPr>
            <a:spLocks noGrp="1"/>
          </p:cNvSpPr>
          <p:nvPr userDrawn="1">
            <p:ph type="title"/>
          </p:nvPr>
        </p:nvSpPr>
        <p:spPr>
          <a:xfrm>
            <a:off x="1392370" y="164151"/>
            <a:ext cx="7626106" cy="583200"/>
          </a:xfrm>
        </p:spPr>
        <p:txBody>
          <a:bodyPr/>
          <a:lstStyle/>
          <a:p>
            <a:r>
              <a:rPr lang="de-DE"/>
              <a:t>Titelmasterformat durch Klicken bearbeiten</a:t>
            </a:r>
            <a:endParaRPr lang="de-DE" dirty="0"/>
          </a:p>
        </p:txBody>
      </p:sp>
      <p:sp>
        <p:nvSpPr>
          <p:cNvPr id="16" name="Datumsplatzhalter 15"/>
          <p:cNvSpPr>
            <a:spLocks noGrp="1"/>
          </p:cNvSpPr>
          <p:nvPr>
            <p:ph type="dt" sz="half" idx="10"/>
          </p:nvPr>
        </p:nvSpPr>
        <p:spPr/>
        <p:txBody>
          <a:bodyPr/>
          <a:lstStyle/>
          <a:p>
            <a:r>
              <a:rPr lang="es-ES"/>
              <a:t>25.02.2021</a:t>
            </a:r>
            <a:endParaRPr lang="de-DE" dirty="0"/>
          </a:p>
        </p:txBody>
      </p:sp>
      <p:sp>
        <p:nvSpPr>
          <p:cNvPr id="17" name="Foliennummernplatzhalter 16"/>
          <p:cNvSpPr>
            <a:spLocks noGrp="1"/>
          </p:cNvSpPr>
          <p:nvPr>
            <p:ph type="sldNum" sz="quarter" idx="11"/>
          </p:nvPr>
        </p:nvSpPr>
        <p:spPr/>
        <p:txBody>
          <a:bodyPr/>
          <a:lstStyle/>
          <a:p>
            <a:fld id="{6C73A770-1660-45DE-B946-DFFC7041C5FD}" type="slidenum">
              <a:rPr lang="de-DE" smtClean="0"/>
              <a:pPr/>
              <a:t>‹Nº›</a:t>
            </a:fld>
            <a:endParaRPr lang="de-DE" dirty="0"/>
          </a:p>
        </p:txBody>
      </p:sp>
      <p:sp>
        <p:nvSpPr>
          <p:cNvPr id="18" name="Fußzeilenplatzhalter 17"/>
          <p:cNvSpPr>
            <a:spLocks noGrp="1"/>
          </p:cNvSpPr>
          <p:nvPr>
            <p:ph type="ftr" sz="quarter" idx="12"/>
          </p:nvPr>
        </p:nvSpPr>
        <p:spPr/>
        <p:txBody>
          <a:bodyPr/>
          <a:lstStyle/>
          <a:p>
            <a:r>
              <a:rPr lang="en-US"/>
              <a:t>16th International Workshop on Accelerator Alignment | IWAA 2022 | CERN</a:t>
            </a:r>
            <a:endParaRPr lang="de-DE" dirty="0"/>
          </a:p>
        </p:txBody>
      </p:sp>
      <p:pic>
        <p:nvPicPr>
          <p:cNvPr id="9" name="Grafik 8" descr="PTB-Logo.jpg"/>
          <p:cNvPicPr>
            <a:picLocks noChangeAspect="1"/>
          </p:cNvPicPr>
          <p:nvPr userDrawn="1"/>
        </p:nvPicPr>
        <p:blipFill>
          <a:blip r:embed="rId2"/>
          <a:stretch>
            <a:fillRect/>
          </a:stretch>
        </p:blipFill>
        <p:spPr>
          <a:xfrm>
            <a:off x="216000" y="162000"/>
            <a:ext cx="1188000" cy="431183"/>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07506" y="141480"/>
            <a:ext cx="8380800" cy="583200"/>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99039" y="900000"/>
            <a:ext cx="8611200" cy="3744000"/>
          </a:xfrm>
          <a:prstGeom prst="rect">
            <a:avLst/>
          </a:prstGeom>
        </p:spPr>
        <p:txBody>
          <a:bodyPr vert="horz" lIns="91440" tIns="45720" rIns="91440" bIns="45720" rtlCol="0">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2"/>
          </p:nvPr>
        </p:nvSpPr>
        <p:spPr>
          <a:xfrm>
            <a:off x="112834" y="4970700"/>
            <a:ext cx="3960000" cy="172800"/>
          </a:xfrm>
          <a:prstGeom prst="rect">
            <a:avLst/>
          </a:prstGeom>
        </p:spPr>
        <p:txBody>
          <a:bodyPr vert="horz" lIns="91440" tIns="45720" rIns="91440" bIns="45720" rtlCol="0" anchor="ctr"/>
          <a:lstStyle>
            <a:lvl1pPr algn="l">
              <a:defRPr sz="800">
                <a:solidFill>
                  <a:schemeClr val="tx1">
                    <a:tint val="75000"/>
                  </a:schemeClr>
                </a:solidFill>
                <a:latin typeface="Arial" pitchFamily="34" charset="0"/>
                <a:cs typeface="Arial" pitchFamily="34" charset="0"/>
              </a:defRPr>
            </a:lvl1pPr>
          </a:lstStyle>
          <a:p>
            <a:r>
              <a:rPr lang="es-ES"/>
              <a:t>25.02.2021</a:t>
            </a:r>
            <a:endParaRPr lang="de-DE" dirty="0"/>
          </a:p>
        </p:txBody>
      </p:sp>
      <p:sp>
        <p:nvSpPr>
          <p:cNvPr id="5" name="Fußzeilenplatzhalter 4"/>
          <p:cNvSpPr>
            <a:spLocks noGrp="1"/>
          </p:cNvSpPr>
          <p:nvPr>
            <p:ph type="ftr" sz="quarter" idx="3"/>
          </p:nvPr>
        </p:nvSpPr>
        <p:spPr>
          <a:xfrm>
            <a:off x="5052046" y="4970700"/>
            <a:ext cx="3960000" cy="172800"/>
          </a:xfrm>
          <a:prstGeom prst="rect">
            <a:avLst/>
          </a:prstGeom>
        </p:spPr>
        <p:txBody>
          <a:bodyPr vert="horz" lIns="91440" tIns="45720" rIns="91440" bIns="45720" rtlCol="0" anchor="ctr"/>
          <a:lstStyle>
            <a:lvl1pPr algn="r">
              <a:defRPr sz="800">
                <a:solidFill>
                  <a:schemeClr val="tx1">
                    <a:tint val="75000"/>
                  </a:schemeClr>
                </a:solidFill>
                <a:latin typeface="Arial" pitchFamily="34" charset="0"/>
                <a:cs typeface="Arial" pitchFamily="34" charset="0"/>
              </a:defRPr>
            </a:lvl1pPr>
          </a:lstStyle>
          <a:p>
            <a:r>
              <a:rPr lang="en-US"/>
              <a:t>16th International Workshop on Accelerator Alignment | IWAA 2022 | CERN</a:t>
            </a:r>
            <a:endParaRPr lang="de-DE" dirty="0"/>
          </a:p>
        </p:txBody>
      </p:sp>
      <p:sp>
        <p:nvSpPr>
          <p:cNvPr id="7" name="Foliennummernplatzhalter 6"/>
          <p:cNvSpPr>
            <a:spLocks noGrp="1"/>
          </p:cNvSpPr>
          <p:nvPr>
            <p:ph type="sldNum" sz="quarter" idx="4"/>
          </p:nvPr>
        </p:nvSpPr>
        <p:spPr>
          <a:xfrm>
            <a:off x="4284002" y="4970700"/>
            <a:ext cx="576000" cy="172800"/>
          </a:xfrm>
          <a:prstGeom prst="rect">
            <a:avLst/>
          </a:prstGeom>
        </p:spPr>
        <p:txBody>
          <a:bodyPr vert="horz" lIns="91440" tIns="45720" rIns="91440" bIns="45720" rtlCol="0" anchor="ctr"/>
          <a:lstStyle>
            <a:lvl1pPr algn="ctr">
              <a:defRPr sz="800">
                <a:solidFill>
                  <a:schemeClr val="tx1">
                    <a:tint val="75000"/>
                  </a:schemeClr>
                </a:solidFill>
              </a:defRPr>
            </a:lvl1pPr>
          </a:lstStyle>
          <a:p>
            <a:fld id="{6C73A770-1660-45DE-B946-DFFC7041C5FD}" type="slidenum">
              <a:rPr lang="de-DE" smtClean="0"/>
              <a:pPr/>
              <a:t>‹Nº›</a:t>
            </a:fld>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70" r:id="rId2"/>
    <p:sldLayoutId id="2147483673" r:id="rId3"/>
    <p:sldLayoutId id="2147483706" r:id="rId4"/>
    <p:sldLayoutId id="2147483668" r:id="rId5"/>
    <p:sldLayoutId id="2147483691" r:id="rId6"/>
    <p:sldLayoutId id="2147483678" r:id="rId7"/>
    <p:sldLayoutId id="2147483690" r:id="rId8"/>
    <p:sldLayoutId id="2147483692" r:id="rId9"/>
    <p:sldLayoutId id="2147483694" r:id="rId10"/>
    <p:sldLayoutId id="2147483693" r:id="rId11"/>
    <p:sldLayoutId id="2147483685" r:id="rId12"/>
    <p:sldLayoutId id="2147483666" r:id="rId13"/>
    <p:sldLayoutId id="2147483679" r:id="rId14"/>
    <p:sldLayoutId id="2147483702" r:id="rId15"/>
    <p:sldLayoutId id="2147483687" r:id="rId16"/>
    <p:sldLayoutId id="2147483700" r:id="rId17"/>
    <p:sldLayoutId id="2147483660" r:id="rId18"/>
    <p:sldLayoutId id="2147483661" r:id="rId19"/>
    <p:sldLayoutId id="2147483684" r:id="rId20"/>
    <p:sldLayoutId id="2147483703" r:id="rId21"/>
    <p:sldLayoutId id="2147483688" r:id="rId22"/>
    <p:sldLayoutId id="2147483704" r:id="rId23"/>
    <p:sldLayoutId id="2147483683" r:id="rId24"/>
    <p:sldLayoutId id="2147483650" r:id="rId25"/>
    <p:sldLayoutId id="2147483695" r:id="rId26"/>
    <p:sldLayoutId id="2147483696" r:id="rId27"/>
    <p:sldLayoutId id="2147483697" r:id="rId28"/>
    <p:sldLayoutId id="2147483689" r:id="rId29"/>
    <p:sldLayoutId id="2147483705" r:id="rId30"/>
    <p:sldLayoutId id="2147483677" r:id="rId31"/>
    <p:sldLayoutId id="2147483682" r:id="rId32"/>
    <p:sldLayoutId id="2147483667" r:id="rId33"/>
    <p:sldLayoutId id="2147483698" r:id="rId34"/>
    <p:sldLayoutId id="2147483699" r:id="rId35"/>
    <p:sldLayoutId id="2147483659" r:id="rId36"/>
    <p:sldLayoutId id="2147483664" r:id="rId37"/>
    <p:sldLayoutId id="2147483662" r:id="rId38"/>
  </p:sldLayoutIdLst>
  <p:hf hdr="0" dt="0"/>
  <p:txStyles>
    <p:titleStyle>
      <a:lvl1pPr algn="l" defTabSz="4572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266700" indent="-266700" algn="l" defTabSz="457200" rtl="0" eaLnBrk="1" latinLnBrk="0" hangingPunct="1">
        <a:spcBef>
          <a:spcPct val="20000"/>
        </a:spcBef>
        <a:buFont typeface="Wingdings" panose="05000000000000000000" pitchFamily="2" charset="2"/>
        <a:buChar char="§"/>
        <a:defRPr sz="2400" kern="1200">
          <a:solidFill>
            <a:schemeClr val="tx1"/>
          </a:solidFill>
          <a:latin typeface="Arial" pitchFamily="34" charset="0"/>
          <a:ea typeface="+mn-ea"/>
          <a:cs typeface="Arial" pitchFamily="34" charset="0"/>
        </a:defRPr>
      </a:lvl1pPr>
      <a:lvl2pPr marL="542925" indent="-276225" algn="l" defTabSz="457200" rtl="0" eaLnBrk="1" latinLnBrk="0" hangingPunct="1">
        <a:spcBef>
          <a:spcPts val="1200"/>
        </a:spcBef>
        <a:buFont typeface="Wingdings" panose="05000000000000000000" pitchFamily="2" charset="2"/>
        <a:buChar char="§"/>
        <a:defRPr sz="2400" kern="1200">
          <a:solidFill>
            <a:schemeClr val="tx1"/>
          </a:solidFill>
          <a:latin typeface="Arial" pitchFamily="34" charset="0"/>
          <a:ea typeface="+mn-ea"/>
          <a:cs typeface="Arial" pitchFamily="34" charset="0"/>
        </a:defRPr>
      </a:lvl2pPr>
      <a:lvl3pPr marL="809625" indent="-266700" algn="l" defTabSz="457200" rtl="0" eaLnBrk="1" latinLnBrk="0" hangingPunct="1">
        <a:spcBef>
          <a:spcPts val="1200"/>
        </a:spcBef>
        <a:buFont typeface="Wingdings" pitchFamily="2" charset="2"/>
        <a:buChar char="§"/>
        <a:defRPr sz="2400" kern="1200">
          <a:solidFill>
            <a:schemeClr val="tx1"/>
          </a:solidFill>
          <a:latin typeface="Arial" pitchFamily="34" charset="0"/>
          <a:ea typeface="+mn-ea"/>
          <a:cs typeface="Arial" pitchFamily="34" charset="0"/>
        </a:defRPr>
      </a:lvl3pPr>
      <a:lvl4pPr marL="1076325" indent="-266700" algn="l" defTabSz="457200" rtl="0" eaLnBrk="1" latinLnBrk="0" hangingPunct="1">
        <a:spcBef>
          <a:spcPts val="1200"/>
        </a:spcBef>
        <a:buFont typeface="Wingdings" pitchFamily="2" charset="2"/>
        <a:buChar char="§"/>
        <a:defRPr sz="2400" kern="1200">
          <a:solidFill>
            <a:schemeClr val="tx1"/>
          </a:solidFill>
          <a:latin typeface="Arial" pitchFamily="34" charset="0"/>
          <a:ea typeface="+mn-ea"/>
          <a:cs typeface="Arial" pitchFamily="34" charset="0"/>
        </a:defRPr>
      </a:lvl4pPr>
      <a:lvl5pPr marL="1343025" indent="-266700" algn="l" defTabSz="457200" rtl="0" eaLnBrk="1" latinLnBrk="0" hangingPunct="1">
        <a:spcBef>
          <a:spcPts val="1200"/>
        </a:spcBef>
        <a:buFont typeface="Wingdings" panose="05000000000000000000" pitchFamily="2" charset="2"/>
        <a:buChar char="§"/>
        <a:defRPr sz="2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image" Target="../media/image38.png"/><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4.tiff"/><Relationship Id="rId2" Type="http://schemas.openxmlformats.org/officeDocument/2006/relationships/image" Target="../media/image43.tiff"/><Relationship Id="rId1" Type="http://schemas.openxmlformats.org/officeDocument/2006/relationships/slideLayout" Target="../slideLayouts/slideLayout6.xml"/><Relationship Id="rId5" Type="http://schemas.openxmlformats.org/officeDocument/2006/relationships/image" Target="../media/image46.png"/><Relationship Id="rId4" Type="http://schemas.openxmlformats.org/officeDocument/2006/relationships/image" Target="../media/image45.tiff"/></Relationships>
</file>

<file path=ppt/slides/_rels/slide1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 Id="rId4" Type="http://schemas.openxmlformats.org/officeDocument/2006/relationships/image" Target="../media/image50.png"/></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6.xml"/><Relationship Id="rId4" Type="http://schemas.openxmlformats.org/officeDocument/2006/relationships/image" Target="../media/image5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6DF1F386-4B1D-59B0-37E0-271967B6027B}"/>
              </a:ext>
            </a:extLst>
          </p:cNvPr>
          <p:cNvSpPr>
            <a:spLocks noGrp="1"/>
          </p:cNvSpPr>
          <p:nvPr>
            <p:ph type="title"/>
          </p:nvPr>
        </p:nvSpPr>
        <p:spPr>
          <a:xfrm>
            <a:off x="929988" y="1131590"/>
            <a:ext cx="7272808" cy="1008112"/>
          </a:xfrm>
        </p:spPr>
        <p:txBody>
          <a:bodyPr/>
          <a:lstStyle/>
          <a:p>
            <a:pPr algn="ctr"/>
            <a:r>
              <a:rPr lang="en-US" sz="3200" b="0" dirty="0"/>
              <a:t>Application of GNSS Length Metrology to CERN Geodetic Network</a:t>
            </a:r>
            <a:endParaRPr lang="es-ES" sz="3200" b="0" dirty="0"/>
          </a:p>
        </p:txBody>
      </p:sp>
      <p:sp>
        <p:nvSpPr>
          <p:cNvPr id="7" name="CuadroTexto 6">
            <a:extLst>
              <a:ext uri="{FF2B5EF4-FFF2-40B4-BE49-F238E27FC236}">
                <a16:creationId xmlns:a16="http://schemas.microsoft.com/office/drawing/2014/main" id="{CD9AA153-133B-3F65-B41D-B6AA2D913BEE}"/>
              </a:ext>
            </a:extLst>
          </p:cNvPr>
          <p:cNvSpPr txBox="1"/>
          <p:nvPr/>
        </p:nvSpPr>
        <p:spPr>
          <a:xfrm>
            <a:off x="323528" y="2576974"/>
            <a:ext cx="8485728" cy="1938992"/>
          </a:xfrm>
          <a:prstGeom prst="rect">
            <a:avLst/>
          </a:prstGeom>
          <a:noFill/>
        </p:spPr>
        <p:txBody>
          <a:bodyPr wrap="square" rtlCol="0">
            <a:spAutoFit/>
          </a:bodyPr>
          <a:lstStyle/>
          <a:p>
            <a:pPr algn="ctr"/>
            <a:r>
              <a:rPr lang="fr-FR" sz="1600" kern="800" dirty="0">
                <a:effectLst/>
                <a:latin typeface="Arial" panose="020B0604020202020204" pitchFamily="34" charset="0"/>
                <a:ea typeface="Times New Roman" panose="02020603050405020304" pitchFamily="18" charset="0"/>
                <a:cs typeface="Arial" panose="020B0604020202020204" pitchFamily="34" charset="0"/>
              </a:rPr>
              <a:t>Luis García-</a:t>
            </a:r>
            <a:r>
              <a:rPr lang="fr-FR" sz="1600" kern="800" dirty="0" err="1">
                <a:effectLst/>
                <a:latin typeface="Arial" panose="020B0604020202020204" pitchFamily="34" charset="0"/>
                <a:ea typeface="Times New Roman" panose="02020603050405020304" pitchFamily="18" charset="0"/>
                <a:cs typeface="Arial" panose="020B0604020202020204" pitchFamily="34" charset="0"/>
              </a:rPr>
              <a:t>Asenjo</a:t>
            </a:r>
            <a:r>
              <a:rPr lang="fr-FR" sz="1600" kern="800" dirty="0">
                <a:effectLst/>
                <a:latin typeface="Arial" panose="020B0604020202020204" pitchFamily="34" charset="0"/>
                <a:ea typeface="Times New Roman" panose="02020603050405020304" pitchFamily="18" charset="0"/>
                <a:cs typeface="Arial" panose="020B0604020202020204" pitchFamily="34" charset="0"/>
              </a:rPr>
              <a:t>, </a:t>
            </a:r>
            <a:r>
              <a:rPr lang="fr-FR" sz="1600" u="sng" kern="800" dirty="0">
                <a:effectLst/>
                <a:latin typeface="Arial" panose="020B0604020202020204" pitchFamily="34" charset="0"/>
                <a:ea typeface="Times New Roman" panose="02020603050405020304" pitchFamily="18" charset="0"/>
                <a:cs typeface="Arial" panose="020B0604020202020204" pitchFamily="34" charset="0"/>
              </a:rPr>
              <a:t>Sergio </a:t>
            </a:r>
            <a:r>
              <a:rPr lang="fr-FR" sz="1600" u="sng" kern="800" dirty="0" err="1">
                <a:effectLst/>
                <a:latin typeface="Arial" panose="020B0604020202020204" pitchFamily="34" charset="0"/>
                <a:ea typeface="Times New Roman" panose="02020603050405020304" pitchFamily="18" charset="0"/>
                <a:cs typeface="Arial" panose="020B0604020202020204" pitchFamily="34" charset="0"/>
              </a:rPr>
              <a:t>Baselga</a:t>
            </a:r>
            <a:r>
              <a:rPr lang="fr-FR" sz="1600" kern="800" dirty="0">
                <a:effectLst/>
                <a:latin typeface="Arial" panose="020B0604020202020204" pitchFamily="34" charset="0"/>
                <a:ea typeface="Times New Roman" panose="02020603050405020304" pitchFamily="18" charset="0"/>
                <a:cs typeface="Arial" panose="020B0604020202020204" pitchFamily="34" charset="0"/>
              </a:rPr>
              <a:t>, Pascual Garrigues, Raquel </a:t>
            </a:r>
            <a:r>
              <a:rPr lang="fr-FR" sz="1600" kern="800" dirty="0" err="1">
                <a:effectLst/>
                <a:latin typeface="Arial" panose="020B0604020202020204" pitchFamily="34" charset="0"/>
                <a:ea typeface="Times New Roman" panose="02020603050405020304" pitchFamily="18" charset="0"/>
                <a:cs typeface="Arial" panose="020B0604020202020204" pitchFamily="34" charset="0"/>
              </a:rPr>
              <a:t>Luján</a:t>
            </a:r>
            <a:endParaRPr lang="fr-FR" sz="1600" kern="800" dirty="0">
              <a:latin typeface="Arial" panose="020B0604020202020204" pitchFamily="34" charset="0"/>
              <a:ea typeface="Times New Roman" panose="02020603050405020304" pitchFamily="18" charset="0"/>
              <a:cs typeface="Arial" panose="020B0604020202020204" pitchFamily="34" charset="0"/>
            </a:endParaRPr>
          </a:p>
          <a:p>
            <a:pPr algn="ctr"/>
            <a:r>
              <a:rPr lang="fr-FR" sz="1600" kern="800" dirty="0" err="1">
                <a:solidFill>
                  <a:srgbClr val="1D84D1"/>
                </a:solidFill>
                <a:effectLst/>
                <a:latin typeface="Arial" panose="020B0604020202020204" pitchFamily="34" charset="0"/>
                <a:ea typeface="Times New Roman" panose="02020603050405020304" pitchFamily="18" charset="0"/>
                <a:cs typeface="Arial" panose="020B0604020202020204" pitchFamily="34" charset="0"/>
              </a:rPr>
              <a:t>Universitat</a:t>
            </a:r>
            <a:r>
              <a:rPr lang="fr-FR" sz="1600" kern="800" dirty="0">
                <a:solidFill>
                  <a:srgbClr val="1D84D1"/>
                </a:solidFill>
                <a:effectLst/>
                <a:latin typeface="Arial" panose="020B0604020202020204" pitchFamily="34" charset="0"/>
                <a:ea typeface="Times New Roman" panose="02020603050405020304" pitchFamily="18" charset="0"/>
                <a:cs typeface="Arial" panose="020B0604020202020204" pitchFamily="34" charset="0"/>
              </a:rPr>
              <a:t> </a:t>
            </a:r>
            <a:r>
              <a:rPr lang="fr-FR" sz="1600" kern="800" dirty="0" err="1">
                <a:solidFill>
                  <a:srgbClr val="1D84D1"/>
                </a:solidFill>
                <a:effectLst/>
                <a:latin typeface="Arial" panose="020B0604020202020204" pitchFamily="34" charset="0"/>
                <a:ea typeface="Times New Roman" panose="02020603050405020304" pitchFamily="18" charset="0"/>
                <a:cs typeface="Arial" panose="020B0604020202020204" pitchFamily="34" charset="0"/>
              </a:rPr>
              <a:t>Politècnica</a:t>
            </a:r>
            <a:r>
              <a:rPr lang="fr-FR" sz="1600" kern="800" dirty="0">
                <a:solidFill>
                  <a:srgbClr val="1D84D1"/>
                </a:solidFill>
                <a:effectLst/>
                <a:latin typeface="Arial" panose="020B0604020202020204" pitchFamily="34" charset="0"/>
                <a:ea typeface="Times New Roman" panose="02020603050405020304" pitchFamily="18" charset="0"/>
                <a:cs typeface="Arial" panose="020B0604020202020204" pitchFamily="34" charset="0"/>
              </a:rPr>
              <a:t> de </a:t>
            </a:r>
            <a:r>
              <a:rPr lang="fr-FR" sz="1600" kern="800" dirty="0" err="1">
                <a:solidFill>
                  <a:srgbClr val="1D84D1"/>
                </a:solidFill>
                <a:effectLst/>
                <a:latin typeface="Arial" panose="020B0604020202020204" pitchFamily="34" charset="0"/>
                <a:ea typeface="Times New Roman" panose="02020603050405020304" pitchFamily="18" charset="0"/>
                <a:cs typeface="Arial" panose="020B0604020202020204" pitchFamily="34" charset="0"/>
              </a:rPr>
              <a:t>València</a:t>
            </a:r>
            <a:r>
              <a:rPr lang="fr-FR" sz="1600" kern="800" dirty="0">
                <a:solidFill>
                  <a:srgbClr val="1D84D1"/>
                </a:solidFill>
                <a:effectLst/>
                <a:latin typeface="Arial" panose="020B0604020202020204" pitchFamily="34" charset="0"/>
                <a:ea typeface="Times New Roman" panose="02020603050405020304" pitchFamily="18" charset="0"/>
                <a:cs typeface="Arial" panose="020B0604020202020204" pitchFamily="34" charset="0"/>
              </a:rPr>
              <a:t> (UPV), Spain</a:t>
            </a:r>
          </a:p>
          <a:p>
            <a:pPr algn="ctr"/>
            <a:br>
              <a:rPr lang="fr-FR" sz="1000" kern="800" dirty="0">
                <a:effectLst/>
                <a:latin typeface="Arial" panose="020B0604020202020204" pitchFamily="34" charset="0"/>
                <a:ea typeface="Times New Roman" panose="02020603050405020304" pitchFamily="18" charset="0"/>
                <a:cs typeface="Arial" panose="020B0604020202020204" pitchFamily="34" charset="0"/>
              </a:rPr>
            </a:br>
            <a:r>
              <a:rPr lang="fr-FR" sz="1600" kern="800" dirty="0">
                <a:effectLst/>
                <a:latin typeface="Arial" panose="020B0604020202020204" pitchFamily="34" charset="0"/>
                <a:ea typeface="Times New Roman" panose="02020603050405020304" pitchFamily="18" charset="0"/>
                <a:cs typeface="Arial" panose="020B0604020202020204" pitchFamily="34" charset="0"/>
              </a:rPr>
              <a:t>Damien </a:t>
            </a:r>
            <a:r>
              <a:rPr lang="fr-FR" sz="1600" kern="800" dirty="0" err="1">
                <a:effectLst/>
                <a:latin typeface="Arial" panose="020B0604020202020204" pitchFamily="34" charset="0"/>
                <a:ea typeface="Times New Roman" panose="02020603050405020304" pitchFamily="18" charset="0"/>
                <a:cs typeface="Arial" panose="020B0604020202020204" pitchFamily="34" charset="0"/>
              </a:rPr>
              <a:t>Pesce</a:t>
            </a:r>
            <a:endParaRPr lang="fr-FR" sz="1600" kern="800" dirty="0">
              <a:latin typeface="Arial" panose="020B0604020202020204" pitchFamily="34" charset="0"/>
              <a:ea typeface="Times New Roman" panose="02020603050405020304" pitchFamily="18" charset="0"/>
              <a:cs typeface="Arial" panose="020B0604020202020204" pitchFamily="34" charset="0"/>
            </a:endParaRPr>
          </a:p>
          <a:p>
            <a:pPr algn="ctr"/>
            <a:r>
              <a:rPr lang="fr-FR" sz="1600" kern="800" dirty="0">
                <a:effectLst/>
                <a:latin typeface="Arial" panose="020B0604020202020204" pitchFamily="34" charset="0"/>
                <a:ea typeface="Times New Roman" panose="02020603050405020304" pitchFamily="18" charset="0"/>
                <a:cs typeface="Arial" panose="020B0604020202020204" pitchFamily="34" charset="0"/>
              </a:rPr>
              <a:t>	</a:t>
            </a:r>
            <a:r>
              <a:rPr lang="fr-FR" sz="1600" kern="800" dirty="0">
                <a:solidFill>
                  <a:srgbClr val="1D84D1"/>
                </a:solidFill>
                <a:latin typeface="Arial" panose="020B0604020202020204" pitchFamily="34" charset="0"/>
                <a:cs typeface="Arial" panose="020B0604020202020204" pitchFamily="34" charset="0"/>
              </a:rPr>
              <a:t>Institut national de l’information géographique et forestière (IGN), France</a:t>
            </a:r>
            <a:br>
              <a:rPr lang="fr-FR" sz="1800" kern="800" dirty="0">
                <a:effectLst/>
                <a:latin typeface="Arial" panose="020B0604020202020204" pitchFamily="34" charset="0"/>
                <a:ea typeface="Times New Roman" panose="02020603050405020304" pitchFamily="18" charset="0"/>
                <a:cs typeface="Arial" panose="020B0604020202020204" pitchFamily="34" charset="0"/>
              </a:rPr>
            </a:br>
            <a:endParaRPr lang="fr-FR" sz="1000" kern="800" dirty="0">
              <a:effectLst/>
              <a:latin typeface="Arial" panose="020B0604020202020204" pitchFamily="34" charset="0"/>
              <a:ea typeface="Times New Roman" panose="02020603050405020304" pitchFamily="18" charset="0"/>
              <a:cs typeface="Arial" panose="020B0604020202020204" pitchFamily="34" charset="0"/>
            </a:endParaRPr>
          </a:p>
          <a:p>
            <a:pPr algn="ctr"/>
            <a:r>
              <a:rPr lang="fr-FR" sz="1600" kern="800" dirty="0">
                <a:effectLst/>
                <a:latin typeface="Arial" panose="020B0604020202020204" pitchFamily="34" charset="0"/>
                <a:ea typeface="Times New Roman" panose="02020603050405020304" pitchFamily="18" charset="0"/>
                <a:cs typeface="Arial" panose="020B0604020202020204" pitchFamily="34" charset="0"/>
              </a:rPr>
              <a:t>Benjamin Weyer, Jean Frederic Fuchs, Dominique </a:t>
            </a:r>
            <a:r>
              <a:rPr lang="fr-FR" sz="1600" kern="800" dirty="0" err="1">
                <a:effectLst/>
                <a:latin typeface="Arial" panose="020B0604020202020204" pitchFamily="34" charset="0"/>
                <a:ea typeface="Times New Roman" panose="02020603050405020304" pitchFamily="18" charset="0"/>
                <a:cs typeface="Arial" panose="020B0604020202020204" pitchFamily="34" charset="0"/>
              </a:rPr>
              <a:t>Missiaen</a:t>
            </a:r>
            <a:endParaRPr lang="fr-FR" sz="1600" kern="800" dirty="0">
              <a:effectLst/>
              <a:latin typeface="Arial" panose="020B0604020202020204" pitchFamily="34" charset="0"/>
              <a:ea typeface="Times New Roman" panose="02020603050405020304" pitchFamily="18" charset="0"/>
              <a:cs typeface="Arial" panose="020B0604020202020204" pitchFamily="34" charset="0"/>
            </a:endParaRPr>
          </a:p>
          <a:p>
            <a:pPr algn="ctr"/>
            <a:r>
              <a:rPr lang="en-US" sz="1600" kern="800" dirty="0">
                <a:latin typeface="Arial" panose="020B0604020202020204" pitchFamily="34" charset="0"/>
                <a:ea typeface="Times New Roman" panose="02020603050405020304" pitchFamily="18" charset="0"/>
                <a:cs typeface="Arial" panose="020B0604020202020204" pitchFamily="34" charset="0"/>
              </a:rPr>
              <a:t>	</a:t>
            </a:r>
            <a:r>
              <a:rPr lang="en-US" sz="1600" kern="800" dirty="0">
                <a:solidFill>
                  <a:srgbClr val="1D84D1"/>
                </a:solidFill>
                <a:latin typeface="Arial" panose="020B0604020202020204" pitchFamily="34" charset="0"/>
                <a:cs typeface="Arial" panose="020B0604020202020204" pitchFamily="34" charset="0"/>
              </a:rPr>
              <a:t>European Organization for Nuclear Research (</a:t>
            </a:r>
            <a:r>
              <a:rPr lang="fr-FR" sz="1600" kern="800" dirty="0">
                <a:solidFill>
                  <a:srgbClr val="1D84D1"/>
                </a:solidFill>
                <a:latin typeface="Arial" panose="020B0604020202020204" pitchFamily="34" charset="0"/>
                <a:cs typeface="Arial" panose="020B0604020202020204" pitchFamily="34" charset="0"/>
              </a:rPr>
              <a:t>CERN), </a:t>
            </a:r>
            <a:r>
              <a:rPr lang="fr-FR" sz="1600" kern="800" dirty="0" err="1">
                <a:solidFill>
                  <a:srgbClr val="1D84D1"/>
                </a:solidFill>
                <a:latin typeface="Arial" panose="020B0604020202020204" pitchFamily="34" charset="0"/>
                <a:cs typeface="Arial" panose="020B0604020202020204" pitchFamily="34" charset="0"/>
              </a:rPr>
              <a:t>Switzerland</a:t>
            </a:r>
            <a:endParaRPr lang="es-ES" sz="1600" kern="800" dirty="0">
              <a:solidFill>
                <a:srgbClr val="1D84D1"/>
              </a:solidFill>
              <a:latin typeface="Arial" panose="020B0604020202020204" pitchFamily="34" charset="0"/>
              <a:cs typeface="Arial" panose="020B0604020202020204" pitchFamily="34" charset="0"/>
            </a:endParaRPr>
          </a:p>
        </p:txBody>
      </p:sp>
      <p:sp>
        <p:nvSpPr>
          <p:cNvPr id="9" name="Marcador de pie de página 8">
            <a:extLst>
              <a:ext uri="{FF2B5EF4-FFF2-40B4-BE49-F238E27FC236}">
                <a16:creationId xmlns:a16="http://schemas.microsoft.com/office/drawing/2014/main" id="{CA40E6D7-72A7-8E9E-3727-54664FFEB9D0}"/>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2" name="Marcador de número de diapositiva 1">
            <a:extLst>
              <a:ext uri="{FF2B5EF4-FFF2-40B4-BE49-F238E27FC236}">
                <a16:creationId xmlns:a16="http://schemas.microsoft.com/office/drawing/2014/main" id="{BF345B26-9D22-1575-851B-F43FFFAE52DE}"/>
              </a:ext>
            </a:extLst>
          </p:cNvPr>
          <p:cNvSpPr>
            <a:spLocks noGrp="1"/>
          </p:cNvSpPr>
          <p:nvPr>
            <p:ph type="sldNum" sz="quarter" idx="11"/>
          </p:nvPr>
        </p:nvSpPr>
        <p:spPr/>
        <p:txBody>
          <a:bodyPr/>
          <a:lstStyle/>
          <a:p>
            <a:fld id="{6C73A770-1660-45DE-B946-DFFC7041C5FD}" type="slidenum">
              <a:rPr lang="de-DE" smtClean="0"/>
              <a:pPr/>
              <a:t>1</a:t>
            </a:fld>
            <a:endParaRPr lang="de-DE" dirty="0"/>
          </a:p>
        </p:txBody>
      </p:sp>
    </p:spTree>
    <p:extLst>
      <p:ext uri="{BB962C8B-B14F-4D97-AF65-F5344CB8AC3E}">
        <p14:creationId xmlns:p14="http://schemas.microsoft.com/office/powerpoint/2010/main" val="1253950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p:txBody>
          <a:bodyPr/>
          <a:lstStyle/>
          <a:p>
            <a:r>
              <a:rPr lang="de-DE" dirty="0"/>
              <a:t>GBDM+ Uncertainty</a:t>
            </a: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pic>
        <p:nvPicPr>
          <p:cNvPr id="5" name="Imagen 4">
            <a:extLst>
              <a:ext uri="{FF2B5EF4-FFF2-40B4-BE49-F238E27FC236}">
                <a16:creationId xmlns:a16="http://schemas.microsoft.com/office/drawing/2014/main" id="{F63AF746-8E82-78B0-354B-ADE5BF2D2505}"/>
              </a:ext>
            </a:extLst>
          </p:cNvPr>
          <p:cNvPicPr>
            <a:picLocks noChangeAspect="1"/>
          </p:cNvPicPr>
          <p:nvPr/>
        </p:nvPicPr>
        <p:blipFill>
          <a:blip r:embed="rId2"/>
          <a:stretch>
            <a:fillRect/>
          </a:stretch>
        </p:blipFill>
        <p:spPr>
          <a:xfrm>
            <a:off x="216355" y="771552"/>
            <a:ext cx="7516463" cy="1150525"/>
          </a:xfrm>
          <a:prstGeom prst="rect">
            <a:avLst/>
          </a:prstGeom>
        </p:spPr>
      </p:pic>
      <p:pic>
        <p:nvPicPr>
          <p:cNvPr id="9" name="Imagen 8" descr="Gráfico&#10;&#10;Descripción generada automáticamente">
            <a:extLst>
              <a:ext uri="{FF2B5EF4-FFF2-40B4-BE49-F238E27FC236}">
                <a16:creationId xmlns:a16="http://schemas.microsoft.com/office/drawing/2014/main" id="{15440754-3D39-CBDE-1739-8FF7D33B31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6390957" y="2242417"/>
            <a:ext cx="2740956" cy="2057525"/>
          </a:xfrm>
          <a:prstGeom prst="rect">
            <a:avLst/>
          </a:prstGeom>
        </p:spPr>
      </p:pic>
      <p:pic>
        <p:nvPicPr>
          <p:cNvPr id="11" name="Imagen 10">
            <a:extLst>
              <a:ext uri="{FF2B5EF4-FFF2-40B4-BE49-F238E27FC236}">
                <a16:creationId xmlns:a16="http://schemas.microsoft.com/office/drawing/2014/main" id="{4B5458A2-4E88-F57F-65CB-8DA42746398C}"/>
              </a:ext>
            </a:extLst>
          </p:cNvPr>
          <p:cNvPicPr>
            <a:picLocks noChangeAspect="1"/>
          </p:cNvPicPr>
          <p:nvPr/>
        </p:nvPicPr>
        <p:blipFill>
          <a:blip r:embed="rId4"/>
          <a:stretch>
            <a:fillRect/>
          </a:stretch>
        </p:blipFill>
        <p:spPr>
          <a:xfrm>
            <a:off x="252001" y="2052003"/>
            <a:ext cx="6178487" cy="2859405"/>
          </a:xfrm>
          <a:prstGeom prst="rect">
            <a:avLst/>
          </a:prstGeom>
        </p:spPr>
      </p:pic>
      <p:cxnSp>
        <p:nvCxnSpPr>
          <p:cNvPr id="13" name="Conector recto 12">
            <a:extLst>
              <a:ext uri="{FF2B5EF4-FFF2-40B4-BE49-F238E27FC236}">
                <a16:creationId xmlns:a16="http://schemas.microsoft.com/office/drawing/2014/main" id="{3BEABA7C-DC61-FF66-654D-31BDDBD4BB4A}"/>
              </a:ext>
            </a:extLst>
          </p:cNvPr>
          <p:cNvCxnSpPr>
            <a:cxnSpLocks/>
          </p:cNvCxnSpPr>
          <p:nvPr/>
        </p:nvCxnSpPr>
        <p:spPr>
          <a:xfrm>
            <a:off x="2915816" y="3579862"/>
            <a:ext cx="3240504" cy="0"/>
          </a:xfrm>
          <a:prstGeom prst="line">
            <a:avLst/>
          </a:prstGeom>
          <a:ln w="6350">
            <a:solidFill>
              <a:schemeClr val="tx1"/>
            </a:solidFill>
          </a:ln>
        </p:spPr>
        <p:style>
          <a:lnRef idx="1">
            <a:schemeClr val="accent6"/>
          </a:lnRef>
          <a:fillRef idx="0">
            <a:schemeClr val="accent6"/>
          </a:fillRef>
          <a:effectRef idx="0">
            <a:schemeClr val="accent6"/>
          </a:effectRef>
          <a:fontRef idx="minor">
            <a:schemeClr val="tx1"/>
          </a:fontRef>
        </p:style>
      </p:cxnSp>
      <p:cxnSp>
        <p:nvCxnSpPr>
          <p:cNvPr id="16" name="Conector recto 15">
            <a:extLst>
              <a:ext uri="{FF2B5EF4-FFF2-40B4-BE49-F238E27FC236}">
                <a16:creationId xmlns:a16="http://schemas.microsoft.com/office/drawing/2014/main" id="{2690AEA4-6932-6C0B-1ED3-D90861A11FE2}"/>
              </a:ext>
            </a:extLst>
          </p:cNvPr>
          <p:cNvCxnSpPr>
            <a:cxnSpLocks/>
          </p:cNvCxnSpPr>
          <p:nvPr/>
        </p:nvCxnSpPr>
        <p:spPr>
          <a:xfrm flipV="1">
            <a:off x="6156176" y="3290400"/>
            <a:ext cx="279512" cy="289462"/>
          </a:xfrm>
          <a:prstGeom prst="line">
            <a:avLst/>
          </a:prstGeom>
          <a:ln w="6350">
            <a:solidFill>
              <a:schemeClr val="tx1"/>
            </a:solidFill>
          </a:ln>
        </p:spPr>
        <p:style>
          <a:lnRef idx="1">
            <a:schemeClr val="accent6"/>
          </a:lnRef>
          <a:fillRef idx="0">
            <a:schemeClr val="accent6"/>
          </a:fillRef>
          <a:effectRef idx="0">
            <a:schemeClr val="accent6"/>
          </a:effectRef>
          <a:fontRef idx="minor">
            <a:schemeClr val="tx1"/>
          </a:fontRef>
        </p:style>
      </p:cxnSp>
      <p:cxnSp>
        <p:nvCxnSpPr>
          <p:cNvPr id="21" name="Conector recto de flecha 20">
            <a:extLst>
              <a:ext uri="{FF2B5EF4-FFF2-40B4-BE49-F238E27FC236}">
                <a16:creationId xmlns:a16="http://schemas.microsoft.com/office/drawing/2014/main" id="{67E985ED-54EE-E3F2-C268-8803EF39481C}"/>
              </a:ext>
            </a:extLst>
          </p:cNvPr>
          <p:cNvCxnSpPr>
            <a:cxnSpLocks/>
          </p:cNvCxnSpPr>
          <p:nvPr/>
        </p:nvCxnSpPr>
        <p:spPr>
          <a:xfrm flipH="1">
            <a:off x="4860032" y="1419622"/>
            <a:ext cx="1728192" cy="720080"/>
          </a:xfrm>
          <a:prstGeom prst="straightConnector1">
            <a:avLst/>
          </a:prstGeom>
          <a:ln>
            <a:solidFill>
              <a:schemeClr val="accent1">
                <a:alpha val="8000"/>
              </a:schemeClr>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24" name="Conector recto de flecha 23">
            <a:extLst>
              <a:ext uri="{FF2B5EF4-FFF2-40B4-BE49-F238E27FC236}">
                <a16:creationId xmlns:a16="http://schemas.microsoft.com/office/drawing/2014/main" id="{7EDAE344-21F4-E5A8-75F3-D0D6D553D103}"/>
              </a:ext>
            </a:extLst>
          </p:cNvPr>
          <p:cNvCxnSpPr>
            <a:cxnSpLocks/>
          </p:cNvCxnSpPr>
          <p:nvPr/>
        </p:nvCxnSpPr>
        <p:spPr>
          <a:xfrm flipH="1">
            <a:off x="4680000" y="2606014"/>
            <a:ext cx="900112" cy="612000"/>
          </a:xfrm>
          <a:prstGeom prst="straightConnector1">
            <a:avLst/>
          </a:prstGeom>
          <a:ln>
            <a:solidFill>
              <a:schemeClr val="accent1">
                <a:alpha val="8000"/>
              </a:schemeClr>
            </a:solidFill>
            <a:tailEnd type="triangle" w="lg" len="lg"/>
          </a:ln>
        </p:spPr>
        <p:style>
          <a:lnRef idx="2">
            <a:schemeClr val="accent1"/>
          </a:lnRef>
          <a:fillRef idx="0">
            <a:schemeClr val="accent1"/>
          </a:fillRef>
          <a:effectRef idx="1">
            <a:schemeClr val="accent1"/>
          </a:effectRef>
          <a:fontRef idx="minor">
            <a:schemeClr val="tx1"/>
          </a:fontRef>
        </p:style>
      </p:cxnSp>
      <p:sp>
        <p:nvSpPr>
          <p:cNvPr id="3" name="Marcador de número de diapositiva 2">
            <a:extLst>
              <a:ext uri="{FF2B5EF4-FFF2-40B4-BE49-F238E27FC236}">
                <a16:creationId xmlns:a16="http://schemas.microsoft.com/office/drawing/2014/main" id="{99B886F1-2B72-0B4A-AAC3-F00209000E4B}"/>
              </a:ext>
            </a:extLst>
          </p:cNvPr>
          <p:cNvSpPr>
            <a:spLocks noGrp="1"/>
          </p:cNvSpPr>
          <p:nvPr>
            <p:ph type="sldNum" sz="quarter" idx="11"/>
          </p:nvPr>
        </p:nvSpPr>
        <p:spPr/>
        <p:txBody>
          <a:bodyPr/>
          <a:lstStyle/>
          <a:p>
            <a:fld id="{6C73A770-1660-45DE-B946-DFFC7041C5FD}" type="slidenum">
              <a:rPr lang="de-DE" smtClean="0"/>
              <a:pPr/>
              <a:t>10</a:t>
            </a:fld>
            <a:endParaRPr lang="de-DE" dirty="0"/>
          </a:p>
        </p:txBody>
      </p:sp>
    </p:spTree>
    <p:extLst>
      <p:ext uri="{BB962C8B-B14F-4D97-AF65-F5344CB8AC3E}">
        <p14:creationId xmlns:p14="http://schemas.microsoft.com/office/powerpoint/2010/main" val="2590849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a:xfrm>
            <a:off x="107504" y="164151"/>
            <a:ext cx="7416824" cy="583200"/>
          </a:xfrm>
        </p:spPr>
        <p:txBody>
          <a:bodyPr/>
          <a:lstStyle/>
          <a:p>
            <a:r>
              <a:rPr lang="en-US" dirty="0"/>
              <a:t>CERN geodetic network observation campaign</a:t>
            </a: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3" name="Textfeld 6">
            <a:extLst>
              <a:ext uri="{FF2B5EF4-FFF2-40B4-BE49-F238E27FC236}">
                <a16:creationId xmlns:a16="http://schemas.microsoft.com/office/drawing/2014/main" id="{6FAB80B3-E818-3B59-68BC-246FB71AB0C5}"/>
              </a:ext>
            </a:extLst>
          </p:cNvPr>
          <p:cNvSpPr txBox="1"/>
          <p:nvPr/>
        </p:nvSpPr>
        <p:spPr>
          <a:xfrm>
            <a:off x="179512" y="699542"/>
            <a:ext cx="5112568" cy="4288353"/>
          </a:xfrm>
          <a:prstGeom prst="rect">
            <a:avLst/>
          </a:prstGeom>
          <a:noFill/>
        </p:spPr>
        <p:txBody>
          <a:bodyPr wrap="square" rtlCol="0">
            <a:spAutoFit/>
          </a:bodyPr>
          <a:lstStyle/>
          <a:p>
            <a:r>
              <a:rPr lang="en-US" sz="1800" dirty="0">
                <a:solidFill>
                  <a:srgbClr val="0070C0"/>
                </a:solidFill>
              </a:rPr>
              <a:t>A subset of 5 pillars, 4 baselines:</a:t>
            </a:r>
          </a:p>
          <a:p>
            <a:r>
              <a:rPr lang="de-DE" sz="1600" dirty="0">
                <a:latin typeface="+mj-lt"/>
                <a:cs typeface="Arial" panose="020B0604020202020204" pitchFamily="34" charset="0"/>
              </a:rPr>
              <a:t>231-228 (</a:t>
            </a:r>
            <a:r>
              <a:rPr lang="es-ES" sz="1600" dirty="0">
                <a:latin typeface="Arial" panose="020B0604020202020204" pitchFamily="34" charset="0"/>
                <a:cs typeface="Arial" panose="020B0604020202020204" pitchFamily="34" charset="0"/>
                <a:sym typeface="Symbol" panose="05050102010706020507" pitchFamily="18" charset="2"/>
              </a:rPr>
              <a:t></a:t>
            </a:r>
            <a:r>
              <a:rPr lang="es-ES" sz="1600" dirty="0">
                <a:latin typeface="+mj-lt"/>
                <a:cs typeface="Arial" panose="020B0604020202020204" pitchFamily="34" charset="0"/>
              </a:rPr>
              <a:t>2.2 km)</a:t>
            </a:r>
            <a:endParaRPr lang="de-DE" sz="1600" dirty="0">
              <a:latin typeface="+mj-lt"/>
              <a:cs typeface="Arial" panose="020B0604020202020204" pitchFamily="34" charset="0"/>
            </a:endParaRPr>
          </a:p>
          <a:p>
            <a:r>
              <a:rPr lang="de-DE" sz="1600" dirty="0">
                <a:latin typeface="+mj-lt"/>
                <a:cs typeface="Arial" panose="020B0604020202020204" pitchFamily="34" charset="0"/>
              </a:rPr>
              <a:t>215-353 (</a:t>
            </a:r>
            <a:r>
              <a:rPr lang="es-ES" sz="1600" dirty="0">
                <a:latin typeface="Arial" panose="020B0604020202020204" pitchFamily="34" charset="0"/>
                <a:cs typeface="Arial" panose="020B0604020202020204" pitchFamily="34" charset="0"/>
                <a:sym typeface="Symbol" panose="05050102010706020507" pitchFamily="18" charset="2"/>
              </a:rPr>
              <a:t></a:t>
            </a:r>
            <a:r>
              <a:rPr lang="es-ES" sz="1600" dirty="0">
                <a:latin typeface="+mj-lt"/>
                <a:cs typeface="Arial" panose="020B0604020202020204" pitchFamily="34" charset="0"/>
              </a:rPr>
              <a:t>4.7 km)</a:t>
            </a:r>
          </a:p>
          <a:p>
            <a:r>
              <a:rPr lang="de-DE" sz="1600" dirty="0">
                <a:latin typeface="+mj-lt"/>
                <a:cs typeface="Arial" panose="020B0604020202020204" pitchFamily="34" charset="0"/>
              </a:rPr>
              <a:t>231-215 (</a:t>
            </a:r>
            <a:r>
              <a:rPr lang="es-ES" sz="1600" dirty="0">
                <a:latin typeface="Arial" panose="020B0604020202020204" pitchFamily="34" charset="0"/>
                <a:cs typeface="Arial" panose="020B0604020202020204" pitchFamily="34" charset="0"/>
                <a:sym typeface="Symbol" panose="05050102010706020507" pitchFamily="18" charset="2"/>
              </a:rPr>
              <a:t></a:t>
            </a:r>
            <a:r>
              <a:rPr lang="es-ES" sz="1600" dirty="0">
                <a:latin typeface="+mj-lt"/>
                <a:cs typeface="Arial" panose="020B0604020202020204" pitchFamily="34" charset="0"/>
              </a:rPr>
              <a:t>6.0 km)</a:t>
            </a:r>
            <a:endParaRPr lang="de-DE" sz="1600" dirty="0">
              <a:latin typeface="+mj-lt"/>
              <a:cs typeface="Arial" panose="020B0604020202020204" pitchFamily="34" charset="0"/>
            </a:endParaRPr>
          </a:p>
          <a:p>
            <a:r>
              <a:rPr lang="de-DE" sz="1600" dirty="0">
                <a:latin typeface="+mj-lt"/>
                <a:cs typeface="Arial" panose="020B0604020202020204" pitchFamily="34" charset="0"/>
              </a:rPr>
              <a:t>233-231 (</a:t>
            </a:r>
            <a:r>
              <a:rPr lang="es-ES" sz="1600" dirty="0">
                <a:latin typeface="Arial" panose="020B0604020202020204" pitchFamily="34" charset="0"/>
                <a:cs typeface="Arial" panose="020B0604020202020204" pitchFamily="34" charset="0"/>
                <a:sym typeface="Symbol" panose="05050102010706020507" pitchFamily="18" charset="2"/>
              </a:rPr>
              <a:t></a:t>
            </a:r>
            <a:r>
              <a:rPr lang="es-ES" sz="1600" dirty="0">
                <a:latin typeface="+mj-lt"/>
                <a:cs typeface="Arial" panose="020B0604020202020204" pitchFamily="34" charset="0"/>
              </a:rPr>
              <a:t>6.5 km)</a:t>
            </a:r>
            <a:endParaRPr lang="de-DE" sz="1600" dirty="0">
              <a:latin typeface="+mj-lt"/>
              <a:cs typeface="Arial" panose="020B0604020202020204" pitchFamily="34" charset="0"/>
            </a:endParaRPr>
          </a:p>
          <a:p>
            <a:pPr>
              <a:spcBef>
                <a:spcPts val="1600"/>
              </a:spcBef>
            </a:pPr>
            <a:r>
              <a:rPr lang="de-DE" sz="1800" dirty="0">
                <a:solidFill>
                  <a:srgbClr val="0070C0"/>
                </a:solidFill>
                <a:latin typeface="+mj-lt"/>
                <a:cs typeface="Arial" panose="020B0604020202020204" pitchFamily="34" charset="0"/>
              </a:rPr>
              <a:t>Measured by GNSS</a:t>
            </a:r>
            <a:r>
              <a:rPr lang="en-US" sz="1800" dirty="0">
                <a:solidFill>
                  <a:srgbClr val="0070C0"/>
                </a:solidFill>
              </a:rPr>
              <a:t>:</a:t>
            </a:r>
          </a:p>
          <a:p>
            <a:r>
              <a:rPr lang="de-DE" sz="1600" dirty="0">
                <a:latin typeface="+mj-lt"/>
                <a:cs typeface="Arial" panose="020B0604020202020204" pitchFamily="34" charset="0"/>
              </a:rPr>
              <a:t>3 days (July 11, 2022, 9:57GMT to July 14, 2022, 19:05GMT)</a:t>
            </a:r>
          </a:p>
          <a:p>
            <a:r>
              <a:rPr lang="de-DE" sz="1600" dirty="0">
                <a:latin typeface="+mj-lt"/>
                <a:cs typeface="Arial" panose="020B0604020202020204" pitchFamily="34" charset="0"/>
              </a:rPr>
              <a:t>5 LEICA GR25 receivers</a:t>
            </a:r>
          </a:p>
          <a:p>
            <a:r>
              <a:rPr lang="de-DE" sz="1600" dirty="0">
                <a:latin typeface="+mj-lt"/>
                <a:cs typeface="Arial" panose="020B0604020202020204" pitchFamily="34" charset="0"/>
              </a:rPr>
              <a:t>5 LEICA AR25 individually calibrated choke ring antennas</a:t>
            </a:r>
          </a:p>
          <a:p>
            <a:r>
              <a:rPr lang="de-DE" sz="1600" dirty="0">
                <a:latin typeface="+mj-lt"/>
                <a:cs typeface="Arial" panose="020B0604020202020204" pitchFamily="34" charset="0"/>
              </a:rPr>
              <a:t>4 global constellations (GPS, Galileo, GLONASS, BDS)</a:t>
            </a:r>
          </a:p>
          <a:p>
            <a:r>
              <a:rPr lang="de-DE" sz="1600" dirty="0">
                <a:latin typeface="+mj-lt"/>
                <a:cs typeface="Arial" panose="020B0604020202020204" pitchFamily="34" charset="0"/>
              </a:rPr>
              <a:t>Observation rate 1 s</a:t>
            </a:r>
            <a:r>
              <a:rPr lang="de-DE" sz="1600" baseline="30000" dirty="0">
                <a:latin typeface="+mj-lt"/>
                <a:cs typeface="Arial" panose="020B0604020202020204" pitchFamily="34" charset="0"/>
              </a:rPr>
              <a:t>-1</a:t>
            </a:r>
          </a:p>
          <a:p>
            <a:r>
              <a:rPr lang="de-DE" sz="1600" dirty="0">
                <a:latin typeface="+mj-lt"/>
                <a:cs typeface="Arial" panose="020B0604020202020204" pitchFamily="34" charset="0"/>
              </a:rPr>
              <a:t>Antenna height accurately measured by Total Station</a:t>
            </a:r>
          </a:p>
          <a:p>
            <a:pPr>
              <a:spcBef>
                <a:spcPts val="1600"/>
              </a:spcBef>
            </a:pPr>
            <a:r>
              <a:rPr lang="de-DE" sz="1800" dirty="0">
                <a:solidFill>
                  <a:srgbClr val="0070C0"/>
                </a:solidFill>
                <a:latin typeface="+mj-lt"/>
                <a:cs typeface="Arial" panose="020B0604020202020204" pitchFamily="34" charset="0"/>
              </a:rPr>
              <a:t>Measured by Arpent Absolute Distance Meter</a:t>
            </a:r>
            <a:r>
              <a:rPr lang="en-US" sz="1800" dirty="0">
                <a:solidFill>
                  <a:srgbClr val="0070C0"/>
                </a:solidFill>
              </a:rPr>
              <a:t>:</a:t>
            </a:r>
          </a:p>
          <a:p>
            <a:r>
              <a:rPr lang="de-DE" sz="1600" dirty="0">
                <a:latin typeface="+mj-lt"/>
                <a:cs typeface="Arial" panose="020B0604020202020204" pitchFamily="34" charset="0"/>
              </a:rPr>
              <a:t>Same baselines were measured the week before</a:t>
            </a:r>
          </a:p>
          <a:p>
            <a:r>
              <a:rPr lang="de-DE" sz="1600" dirty="0">
                <a:latin typeface="+mj-lt"/>
                <a:cs typeface="Arial" panose="020B0604020202020204" pitchFamily="34" charset="0"/>
              </a:rPr>
              <a:t>Results still to be released</a:t>
            </a:r>
            <a:endParaRPr lang="de-DE" dirty="0">
              <a:latin typeface="Arial" panose="020B0604020202020204" pitchFamily="34" charset="0"/>
              <a:cs typeface="Arial" panose="020B0604020202020204" pitchFamily="34" charset="0"/>
            </a:endParaRPr>
          </a:p>
        </p:txBody>
      </p:sp>
      <p:pic>
        <p:nvPicPr>
          <p:cNvPr id="4" name="Imagen 3" descr="Mapa&#10;&#10;Descripción generada automáticamente">
            <a:extLst>
              <a:ext uri="{FF2B5EF4-FFF2-40B4-BE49-F238E27FC236}">
                <a16:creationId xmlns:a16="http://schemas.microsoft.com/office/drawing/2014/main" id="{CBDD5753-FE3D-0B4D-6ADC-65363AC2EB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24128" y="684000"/>
            <a:ext cx="2937859" cy="3052580"/>
          </a:xfrm>
          <a:prstGeom prst="rect">
            <a:avLst/>
          </a:prstGeom>
        </p:spPr>
      </p:pic>
      <p:pic>
        <p:nvPicPr>
          <p:cNvPr id="7" name="Imagen 6">
            <a:extLst>
              <a:ext uri="{FF2B5EF4-FFF2-40B4-BE49-F238E27FC236}">
                <a16:creationId xmlns:a16="http://schemas.microsoft.com/office/drawing/2014/main" id="{7CD5E039-DDC7-5F77-E465-82F3170D0DCF}"/>
              </a:ext>
            </a:extLst>
          </p:cNvPr>
          <p:cNvPicPr>
            <a:picLocks noChangeAspect="1"/>
          </p:cNvPicPr>
          <p:nvPr/>
        </p:nvPicPr>
        <p:blipFill>
          <a:blip r:embed="rId3"/>
          <a:stretch>
            <a:fillRect/>
          </a:stretch>
        </p:blipFill>
        <p:spPr>
          <a:xfrm>
            <a:off x="5148041" y="3744000"/>
            <a:ext cx="1656207" cy="1179576"/>
          </a:xfrm>
          <a:prstGeom prst="rect">
            <a:avLst/>
          </a:prstGeom>
        </p:spPr>
      </p:pic>
      <p:cxnSp>
        <p:nvCxnSpPr>
          <p:cNvPr id="6" name="Conector recto 5">
            <a:extLst>
              <a:ext uri="{FF2B5EF4-FFF2-40B4-BE49-F238E27FC236}">
                <a16:creationId xmlns:a16="http://schemas.microsoft.com/office/drawing/2014/main" id="{22CFF21A-8BBB-8B15-7AAA-A31796E6EB03}"/>
              </a:ext>
            </a:extLst>
          </p:cNvPr>
          <p:cNvCxnSpPr/>
          <p:nvPr/>
        </p:nvCxnSpPr>
        <p:spPr>
          <a:xfrm>
            <a:off x="4644008" y="3826800"/>
            <a:ext cx="432048" cy="0"/>
          </a:xfrm>
          <a:prstGeom prst="line">
            <a:avLst/>
          </a:prstGeom>
          <a:ln>
            <a:solidFill>
              <a:schemeClr val="tx1">
                <a:alpha val="12000"/>
              </a:schemeClr>
            </a:solidFill>
            <a:tailEnd type="triangle" w="lg" len="lg"/>
          </a:ln>
        </p:spPr>
        <p:style>
          <a:lnRef idx="1">
            <a:schemeClr val="accent6"/>
          </a:lnRef>
          <a:fillRef idx="0">
            <a:schemeClr val="accent6"/>
          </a:fillRef>
          <a:effectRef idx="0">
            <a:schemeClr val="accent6"/>
          </a:effectRef>
          <a:fontRef idx="minor">
            <a:schemeClr val="tx1"/>
          </a:fontRef>
        </p:style>
      </p:cxnSp>
      <p:sp>
        <p:nvSpPr>
          <p:cNvPr id="9" name="Marcador de número de diapositiva 8">
            <a:extLst>
              <a:ext uri="{FF2B5EF4-FFF2-40B4-BE49-F238E27FC236}">
                <a16:creationId xmlns:a16="http://schemas.microsoft.com/office/drawing/2014/main" id="{39B8E353-F7BB-A656-611D-E5C902A083C2}"/>
              </a:ext>
            </a:extLst>
          </p:cNvPr>
          <p:cNvSpPr>
            <a:spLocks noGrp="1"/>
          </p:cNvSpPr>
          <p:nvPr>
            <p:ph type="sldNum" sz="quarter" idx="11"/>
          </p:nvPr>
        </p:nvSpPr>
        <p:spPr/>
        <p:txBody>
          <a:bodyPr/>
          <a:lstStyle/>
          <a:p>
            <a:fld id="{6C73A770-1660-45DE-B946-DFFC7041C5FD}" type="slidenum">
              <a:rPr lang="de-DE" smtClean="0"/>
              <a:pPr/>
              <a:t>11</a:t>
            </a:fld>
            <a:endParaRPr lang="de-DE" dirty="0"/>
          </a:p>
        </p:txBody>
      </p:sp>
    </p:spTree>
    <p:extLst>
      <p:ext uri="{BB962C8B-B14F-4D97-AF65-F5344CB8AC3E}">
        <p14:creationId xmlns:p14="http://schemas.microsoft.com/office/powerpoint/2010/main" val="2832118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a:xfrm>
            <a:off x="107504" y="164151"/>
            <a:ext cx="7416824" cy="583200"/>
          </a:xfrm>
        </p:spPr>
        <p:txBody>
          <a:bodyPr/>
          <a:lstStyle/>
          <a:p>
            <a:r>
              <a:rPr lang="en-US" dirty="0"/>
              <a:t>GBDM+ results: Uncertainty propagation</a:t>
            </a: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3" name="Textfeld 6">
            <a:extLst>
              <a:ext uri="{FF2B5EF4-FFF2-40B4-BE49-F238E27FC236}">
                <a16:creationId xmlns:a16="http://schemas.microsoft.com/office/drawing/2014/main" id="{6FAB80B3-E818-3B59-68BC-246FB71AB0C5}"/>
              </a:ext>
            </a:extLst>
          </p:cNvPr>
          <p:cNvSpPr txBox="1"/>
          <p:nvPr/>
        </p:nvSpPr>
        <p:spPr>
          <a:xfrm>
            <a:off x="179511" y="699542"/>
            <a:ext cx="4968553" cy="3529171"/>
          </a:xfrm>
          <a:prstGeom prst="rect">
            <a:avLst/>
          </a:prstGeom>
          <a:noFill/>
        </p:spPr>
        <p:txBody>
          <a:bodyPr wrap="square" rtlCol="0">
            <a:spAutoFit/>
          </a:bodyPr>
          <a:lstStyle/>
          <a:p>
            <a:r>
              <a:rPr lang="en-US" sz="1800" dirty="0">
                <a:solidFill>
                  <a:srgbClr val="0070C0"/>
                </a:solidFill>
              </a:rPr>
              <a:t>Uncertainties in double differences</a:t>
            </a:r>
          </a:p>
          <a:p>
            <a:r>
              <a:rPr lang="de-DE" sz="1600" dirty="0">
                <a:latin typeface="+mj-lt"/>
                <a:cs typeface="Arial" panose="020B0604020202020204" pitchFamily="34" charset="0"/>
              </a:rPr>
              <a:t>Some plots of uncertainties (k = 2) for baseline 231-228  </a:t>
            </a:r>
          </a:p>
          <a:p>
            <a:endParaRPr lang="de-DE" sz="1600" dirty="0">
              <a:latin typeface="+mj-lt"/>
              <a:cs typeface="Arial" panose="020B0604020202020204" pitchFamily="34" charset="0"/>
            </a:endParaRPr>
          </a:p>
          <a:p>
            <a:endParaRPr lang="de-DE" sz="1600" dirty="0">
              <a:latin typeface="+mj-lt"/>
              <a:cs typeface="Arial" panose="020B0604020202020204" pitchFamily="34" charset="0"/>
            </a:endParaRPr>
          </a:p>
          <a:p>
            <a:endParaRPr lang="de-DE" sz="1600" dirty="0">
              <a:latin typeface="+mj-lt"/>
              <a:cs typeface="Arial" panose="020B0604020202020204" pitchFamily="34" charset="0"/>
            </a:endParaRPr>
          </a:p>
          <a:p>
            <a:endParaRPr lang="de-DE" sz="1600" dirty="0">
              <a:latin typeface="+mj-lt"/>
              <a:cs typeface="Arial" panose="020B0604020202020204" pitchFamily="34" charset="0"/>
            </a:endParaRPr>
          </a:p>
          <a:p>
            <a:endParaRPr lang="de-DE" sz="1600" dirty="0">
              <a:latin typeface="+mj-lt"/>
              <a:cs typeface="Arial" panose="020B0604020202020204" pitchFamily="34" charset="0"/>
            </a:endParaRPr>
          </a:p>
          <a:p>
            <a:pPr>
              <a:spcBef>
                <a:spcPts val="5200"/>
              </a:spcBef>
            </a:pPr>
            <a:r>
              <a:rPr lang="de-DE" sz="1800" dirty="0">
                <a:solidFill>
                  <a:srgbClr val="0070C0"/>
                </a:solidFill>
                <a:latin typeface="+mj-lt"/>
                <a:cs typeface="Arial" panose="020B0604020202020204" pitchFamily="34" charset="0"/>
              </a:rPr>
              <a:t>Total uncertainty budget</a:t>
            </a:r>
            <a:endParaRPr lang="en-US" sz="1800" dirty="0">
              <a:solidFill>
                <a:srgbClr val="0070C0"/>
              </a:solidFill>
            </a:endParaRPr>
          </a:p>
          <a:p>
            <a:r>
              <a:rPr lang="de-DE" sz="1600" dirty="0">
                <a:latin typeface="+mj-lt"/>
                <a:cs typeface="Arial" panose="020B0604020202020204" pitchFamily="34" charset="0"/>
              </a:rPr>
              <a:t>For baseline distance 231-228 after propagation of all relevant sources*, values in mm (k = 2). Average values for </a:t>
            </a:r>
            <a:r>
              <a:rPr lang="en-US" sz="1600" dirty="0">
                <a:latin typeface="+mj-lt"/>
                <a:cs typeface="Arial" panose="020B0604020202020204" pitchFamily="34" charset="0"/>
              </a:rPr>
              <a:t>each of the different time blocks</a:t>
            </a:r>
            <a:endParaRPr lang="de-DE" dirty="0">
              <a:latin typeface="Arial" panose="020B0604020202020204" pitchFamily="34" charset="0"/>
              <a:cs typeface="Arial" panose="020B0604020202020204" pitchFamily="34" charset="0"/>
            </a:endParaRPr>
          </a:p>
        </p:txBody>
      </p:sp>
      <p:sp>
        <p:nvSpPr>
          <p:cNvPr id="5" name="CuadroTexto 4">
            <a:extLst>
              <a:ext uri="{FF2B5EF4-FFF2-40B4-BE49-F238E27FC236}">
                <a16:creationId xmlns:a16="http://schemas.microsoft.com/office/drawing/2014/main" id="{6C35DE68-5977-7923-4F1A-4B8C5DFD4213}"/>
              </a:ext>
            </a:extLst>
          </p:cNvPr>
          <p:cNvSpPr txBox="1"/>
          <p:nvPr/>
        </p:nvSpPr>
        <p:spPr>
          <a:xfrm>
            <a:off x="179512" y="4299942"/>
            <a:ext cx="4752528" cy="461665"/>
          </a:xfrm>
          <a:prstGeom prst="rect">
            <a:avLst/>
          </a:prstGeom>
          <a:noFill/>
        </p:spPr>
        <p:txBody>
          <a:bodyPr wrap="square" rtlCol="0">
            <a:spAutoFit/>
          </a:bodyPr>
          <a:lstStyle/>
          <a:p>
            <a:r>
              <a:rPr lang="es-ES" sz="1200" dirty="0">
                <a:latin typeface="+mj-lt"/>
                <a:cs typeface="Arial" panose="020B0604020202020204" pitchFamily="34" charset="0"/>
              </a:rPr>
              <a:t>*</a:t>
            </a:r>
            <a:r>
              <a:rPr lang="es-ES" sz="1200" dirty="0" err="1">
                <a:latin typeface="+mj-lt"/>
                <a:cs typeface="Arial" panose="020B0604020202020204" pitchFamily="34" charset="0"/>
              </a:rPr>
              <a:t>The</a:t>
            </a:r>
            <a:r>
              <a:rPr lang="es-ES" sz="1200" dirty="0">
                <a:latin typeface="+mj-lt"/>
                <a:cs typeface="Arial" panose="020B0604020202020204" pitchFamily="34" charset="0"/>
              </a:rPr>
              <a:t> </a:t>
            </a:r>
            <a:r>
              <a:rPr lang="es-ES" sz="1200" dirty="0" err="1">
                <a:latin typeface="+mj-lt"/>
                <a:cs typeface="Arial" panose="020B0604020202020204" pitchFamily="34" charset="0"/>
              </a:rPr>
              <a:t>propagated</a:t>
            </a:r>
            <a:r>
              <a:rPr lang="es-ES" sz="1200" dirty="0">
                <a:latin typeface="+mj-lt"/>
                <a:cs typeface="Arial" panose="020B0604020202020204" pitchFamily="34" charset="0"/>
              </a:rPr>
              <a:t> </a:t>
            </a:r>
            <a:r>
              <a:rPr lang="es-ES" sz="1200" dirty="0" err="1">
                <a:latin typeface="+mj-lt"/>
                <a:cs typeface="Arial" panose="020B0604020202020204" pitchFamily="34" charset="0"/>
              </a:rPr>
              <a:t>uncertainty</a:t>
            </a:r>
            <a:r>
              <a:rPr lang="es-ES" sz="1200" dirty="0">
                <a:latin typeface="+mj-lt"/>
                <a:cs typeface="Arial" panose="020B0604020202020204" pitchFamily="34" charset="0"/>
              </a:rPr>
              <a:t> in </a:t>
            </a:r>
            <a:r>
              <a:rPr lang="es-ES" sz="1200" dirty="0" err="1">
                <a:latin typeface="+mj-lt"/>
                <a:cs typeface="Arial" panose="020B0604020202020204" pitchFamily="34" charset="0"/>
              </a:rPr>
              <a:t>antenna</a:t>
            </a:r>
            <a:r>
              <a:rPr lang="es-ES" sz="1200" dirty="0">
                <a:latin typeface="+mj-lt"/>
                <a:cs typeface="Arial" panose="020B0604020202020204" pitchFamily="34" charset="0"/>
              </a:rPr>
              <a:t> </a:t>
            </a:r>
            <a:r>
              <a:rPr lang="es-ES" sz="1200" dirty="0" err="1">
                <a:latin typeface="+mj-lt"/>
                <a:cs typeface="Arial" panose="020B0604020202020204" pitchFamily="34" charset="0"/>
              </a:rPr>
              <a:t>heights</a:t>
            </a:r>
            <a:r>
              <a:rPr lang="es-ES" sz="1200" dirty="0">
                <a:latin typeface="+mj-lt"/>
                <a:cs typeface="Arial" panose="020B0604020202020204" pitchFamily="34" charset="0"/>
              </a:rPr>
              <a:t> </a:t>
            </a:r>
            <a:r>
              <a:rPr lang="es-ES" sz="1200" dirty="0" err="1">
                <a:latin typeface="+mj-lt"/>
                <a:cs typeface="Arial" panose="020B0604020202020204" pitchFamily="34" charset="0"/>
              </a:rPr>
              <a:t>resulted</a:t>
            </a:r>
            <a:r>
              <a:rPr lang="es-ES" sz="1200" dirty="0">
                <a:latin typeface="+mj-lt"/>
                <a:cs typeface="Arial" panose="020B0604020202020204" pitchFamily="34" charset="0"/>
              </a:rPr>
              <a:t> </a:t>
            </a:r>
            <a:r>
              <a:rPr lang="es-ES" sz="1200" dirty="0" err="1">
                <a:latin typeface="+mj-lt"/>
                <a:cs typeface="Arial" panose="020B0604020202020204" pitchFamily="34" charset="0"/>
              </a:rPr>
              <a:t>below</a:t>
            </a:r>
            <a:r>
              <a:rPr lang="es-ES" sz="1200" dirty="0">
                <a:latin typeface="+mj-lt"/>
                <a:cs typeface="Arial" panose="020B0604020202020204" pitchFamily="34" charset="0"/>
              </a:rPr>
              <a:t> 0.01 mm in </a:t>
            </a:r>
            <a:r>
              <a:rPr lang="es-ES" sz="1200" dirty="0" err="1">
                <a:latin typeface="+mj-lt"/>
                <a:cs typeface="Arial" panose="020B0604020202020204" pitchFamily="34" charset="0"/>
              </a:rPr>
              <a:t>this</a:t>
            </a:r>
            <a:r>
              <a:rPr lang="es-ES" sz="1200" dirty="0">
                <a:latin typeface="+mj-lt"/>
                <a:cs typeface="Arial" panose="020B0604020202020204" pitchFamily="34" charset="0"/>
              </a:rPr>
              <a:t> case, so </a:t>
            </a:r>
            <a:r>
              <a:rPr lang="es-ES" sz="1200" dirty="0" err="1">
                <a:latin typeface="+mj-lt"/>
                <a:cs typeface="Arial" panose="020B0604020202020204" pitchFamily="34" charset="0"/>
              </a:rPr>
              <a:t>it</a:t>
            </a:r>
            <a:r>
              <a:rPr lang="es-ES" sz="1200" dirty="0">
                <a:latin typeface="+mj-lt"/>
                <a:cs typeface="Arial" panose="020B0604020202020204" pitchFamily="34" charset="0"/>
              </a:rPr>
              <a:t> </a:t>
            </a:r>
            <a:r>
              <a:rPr lang="es-ES" sz="1200" dirty="0" err="1">
                <a:latin typeface="+mj-lt"/>
                <a:cs typeface="Arial" panose="020B0604020202020204" pitchFamily="34" charset="0"/>
              </a:rPr>
              <a:t>is</a:t>
            </a:r>
            <a:r>
              <a:rPr lang="es-ES" sz="1200" dirty="0">
                <a:latin typeface="+mj-lt"/>
                <a:cs typeface="Arial" panose="020B0604020202020204" pitchFamily="34" charset="0"/>
              </a:rPr>
              <a:t> </a:t>
            </a:r>
            <a:r>
              <a:rPr lang="es-ES" sz="1200" dirty="0" err="1">
                <a:latin typeface="+mj-lt"/>
                <a:cs typeface="Arial" panose="020B0604020202020204" pitchFamily="34" charset="0"/>
              </a:rPr>
              <a:t>not</a:t>
            </a:r>
            <a:r>
              <a:rPr lang="es-ES" sz="1200" dirty="0">
                <a:latin typeface="+mj-lt"/>
                <a:cs typeface="Arial" panose="020B0604020202020204" pitchFamily="34" charset="0"/>
              </a:rPr>
              <a:t> </a:t>
            </a:r>
            <a:r>
              <a:rPr lang="es-ES" sz="1200" dirty="0" err="1">
                <a:latin typeface="+mj-lt"/>
                <a:cs typeface="Arial" panose="020B0604020202020204" pitchFamily="34" charset="0"/>
              </a:rPr>
              <a:t>displayed</a:t>
            </a:r>
            <a:r>
              <a:rPr lang="es-ES" sz="1200" dirty="0">
                <a:latin typeface="+mj-lt"/>
                <a:cs typeface="Arial" panose="020B0604020202020204" pitchFamily="34" charset="0"/>
              </a:rPr>
              <a:t> in </a:t>
            </a:r>
            <a:r>
              <a:rPr lang="es-ES" sz="1200" dirty="0" err="1">
                <a:latin typeface="+mj-lt"/>
                <a:cs typeface="Arial" panose="020B0604020202020204" pitchFamily="34" charset="0"/>
              </a:rPr>
              <a:t>the</a:t>
            </a:r>
            <a:r>
              <a:rPr lang="es-ES" sz="1200" dirty="0">
                <a:latin typeface="+mj-lt"/>
                <a:cs typeface="Arial" panose="020B0604020202020204" pitchFamily="34" charset="0"/>
              </a:rPr>
              <a:t> table</a:t>
            </a:r>
          </a:p>
        </p:txBody>
      </p:sp>
      <p:pic>
        <p:nvPicPr>
          <p:cNvPr id="6" name="Imagen 5" descr="Gráfico, Histograma&#10;&#10;Descripción generada automáticamente">
            <a:extLst>
              <a:ext uri="{FF2B5EF4-FFF2-40B4-BE49-F238E27FC236}">
                <a16:creationId xmlns:a16="http://schemas.microsoft.com/office/drawing/2014/main" id="{EA7E8849-260F-1AAA-1A2E-B58462C882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5" y="1295999"/>
            <a:ext cx="2150669" cy="1613002"/>
          </a:xfrm>
          <a:prstGeom prst="rect">
            <a:avLst/>
          </a:prstGeom>
        </p:spPr>
      </p:pic>
      <p:pic>
        <p:nvPicPr>
          <p:cNvPr id="7" name="Imagen 6" descr="Gráfico, Gráfico de dispersión&#10;&#10;Descripción generada automáticamente">
            <a:extLst>
              <a:ext uri="{FF2B5EF4-FFF2-40B4-BE49-F238E27FC236}">
                <a16:creationId xmlns:a16="http://schemas.microsoft.com/office/drawing/2014/main" id="{E49953AA-E637-00D8-8D24-33202DFE01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5599" y="1295999"/>
            <a:ext cx="2150669" cy="1613002"/>
          </a:xfrm>
          <a:prstGeom prst="rect">
            <a:avLst/>
          </a:prstGeom>
        </p:spPr>
      </p:pic>
      <p:pic>
        <p:nvPicPr>
          <p:cNvPr id="9" name="Imagen 8" descr="Imagen que contiene Diagrama&#10;&#10;Descripción generada automáticamente">
            <a:extLst>
              <a:ext uri="{FF2B5EF4-FFF2-40B4-BE49-F238E27FC236}">
                <a16:creationId xmlns:a16="http://schemas.microsoft.com/office/drawing/2014/main" id="{3FCA3635-F902-3E20-08F0-F163A1F35F6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57365" y="1295999"/>
            <a:ext cx="2150669" cy="1613002"/>
          </a:xfrm>
          <a:prstGeom prst="rect">
            <a:avLst/>
          </a:prstGeom>
        </p:spPr>
      </p:pic>
      <p:pic>
        <p:nvPicPr>
          <p:cNvPr id="11" name="Imagen 10">
            <a:extLst>
              <a:ext uri="{FF2B5EF4-FFF2-40B4-BE49-F238E27FC236}">
                <a16:creationId xmlns:a16="http://schemas.microsoft.com/office/drawing/2014/main" id="{644CA140-CE3B-F10E-2178-4C4144E9C547}"/>
              </a:ext>
            </a:extLst>
          </p:cNvPr>
          <p:cNvPicPr>
            <a:picLocks noChangeAspect="1"/>
          </p:cNvPicPr>
          <p:nvPr/>
        </p:nvPicPr>
        <p:blipFill>
          <a:blip r:embed="rId5"/>
          <a:stretch>
            <a:fillRect/>
          </a:stretch>
        </p:blipFill>
        <p:spPr>
          <a:xfrm>
            <a:off x="4932039" y="3147813"/>
            <a:ext cx="2707386" cy="1636014"/>
          </a:xfrm>
          <a:prstGeom prst="rect">
            <a:avLst/>
          </a:prstGeom>
        </p:spPr>
      </p:pic>
      <p:sp>
        <p:nvSpPr>
          <p:cNvPr id="4" name="Marcador de número de diapositiva 3">
            <a:extLst>
              <a:ext uri="{FF2B5EF4-FFF2-40B4-BE49-F238E27FC236}">
                <a16:creationId xmlns:a16="http://schemas.microsoft.com/office/drawing/2014/main" id="{1C1F4E1F-86C7-B556-1102-2F2CB86F5C03}"/>
              </a:ext>
            </a:extLst>
          </p:cNvPr>
          <p:cNvSpPr>
            <a:spLocks noGrp="1"/>
          </p:cNvSpPr>
          <p:nvPr>
            <p:ph type="sldNum" sz="quarter" idx="11"/>
          </p:nvPr>
        </p:nvSpPr>
        <p:spPr/>
        <p:txBody>
          <a:bodyPr/>
          <a:lstStyle/>
          <a:p>
            <a:fld id="{6C73A770-1660-45DE-B946-DFFC7041C5FD}" type="slidenum">
              <a:rPr lang="de-DE" smtClean="0"/>
              <a:pPr/>
              <a:t>12</a:t>
            </a:fld>
            <a:endParaRPr lang="de-DE" dirty="0"/>
          </a:p>
        </p:txBody>
      </p:sp>
    </p:spTree>
    <p:extLst>
      <p:ext uri="{BB962C8B-B14F-4D97-AF65-F5344CB8AC3E}">
        <p14:creationId xmlns:p14="http://schemas.microsoft.com/office/powerpoint/2010/main" val="1241125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a:xfrm>
            <a:off x="107504" y="164151"/>
            <a:ext cx="7416824" cy="583200"/>
          </a:xfrm>
        </p:spPr>
        <p:txBody>
          <a:bodyPr/>
          <a:lstStyle/>
          <a:p>
            <a:r>
              <a:rPr lang="en-US" dirty="0"/>
              <a:t>GBDM+ results: distances</a:t>
            </a: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3" name="Textfeld 6">
            <a:extLst>
              <a:ext uri="{FF2B5EF4-FFF2-40B4-BE49-F238E27FC236}">
                <a16:creationId xmlns:a16="http://schemas.microsoft.com/office/drawing/2014/main" id="{6FAB80B3-E818-3B59-68BC-246FB71AB0C5}"/>
              </a:ext>
            </a:extLst>
          </p:cNvPr>
          <p:cNvSpPr txBox="1"/>
          <p:nvPr/>
        </p:nvSpPr>
        <p:spPr>
          <a:xfrm>
            <a:off x="179511" y="732061"/>
            <a:ext cx="7920881" cy="615553"/>
          </a:xfrm>
          <a:prstGeom prst="rect">
            <a:avLst/>
          </a:prstGeom>
          <a:noFill/>
        </p:spPr>
        <p:txBody>
          <a:bodyPr wrap="square" rtlCol="0">
            <a:spAutoFit/>
          </a:bodyPr>
          <a:lstStyle/>
          <a:p>
            <a:r>
              <a:rPr lang="en-US" dirty="0">
                <a:solidFill>
                  <a:srgbClr val="0070C0"/>
                </a:solidFill>
              </a:rPr>
              <a:t>B</a:t>
            </a:r>
            <a:r>
              <a:rPr lang="en-US" sz="1800" dirty="0">
                <a:solidFill>
                  <a:srgbClr val="0070C0"/>
                </a:solidFill>
              </a:rPr>
              <a:t>aseline distances and uncertainties</a:t>
            </a:r>
          </a:p>
          <a:p>
            <a:r>
              <a:rPr lang="en-US" sz="1600" dirty="0"/>
              <a:t>Summary of baseline distances and corresponding uncertainties, values in m, k = 2</a:t>
            </a:r>
          </a:p>
        </p:txBody>
      </p:sp>
      <p:pic>
        <p:nvPicPr>
          <p:cNvPr id="10" name="Imagen 9">
            <a:extLst>
              <a:ext uri="{FF2B5EF4-FFF2-40B4-BE49-F238E27FC236}">
                <a16:creationId xmlns:a16="http://schemas.microsoft.com/office/drawing/2014/main" id="{BA1472C1-5103-CB69-5171-765F70EBD470}"/>
              </a:ext>
            </a:extLst>
          </p:cNvPr>
          <p:cNvPicPr>
            <a:picLocks noChangeAspect="1"/>
          </p:cNvPicPr>
          <p:nvPr/>
        </p:nvPicPr>
        <p:blipFill>
          <a:blip r:embed="rId2"/>
          <a:stretch>
            <a:fillRect/>
          </a:stretch>
        </p:blipFill>
        <p:spPr>
          <a:xfrm>
            <a:off x="1403648" y="1563638"/>
            <a:ext cx="5093709" cy="2080435"/>
          </a:xfrm>
          <a:prstGeom prst="rect">
            <a:avLst/>
          </a:prstGeom>
        </p:spPr>
      </p:pic>
      <p:sp>
        <p:nvSpPr>
          <p:cNvPr id="4" name="Marcador de número de diapositiva 3">
            <a:extLst>
              <a:ext uri="{FF2B5EF4-FFF2-40B4-BE49-F238E27FC236}">
                <a16:creationId xmlns:a16="http://schemas.microsoft.com/office/drawing/2014/main" id="{F57C855F-BBFF-27A4-B645-7254E77BC31C}"/>
              </a:ext>
            </a:extLst>
          </p:cNvPr>
          <p:cNvSpPr>
            <a:spLocks noGrp="1"/>
          </p:cNvSpPr>
          <p:nvPr>
            <p:ph type="sldNum" sz="quarter" idx="11"/>
          </p:nvPr>
        </p:nvSpPr>
        <p:spPr/>
        <p:txBody>
          <a:bodyPr/>
          <a:lstStyle/>
          <a:p>
            <a:fld id="{6C73A770-1660-45DE-B946-DFFC7041C5FD}" type="slidenum">
              <a:rPr lang="de-DE" smtClean="0"/>
              <a:pPr/>
              <a:t>13</a:t>
            </a:fld>
            <a:endParaRPr lang="de-DE" dirty="0"/>
          </a:p>
        </p:txBody>
      </p:sp>
    </p:spTree>
    <p:extLst>
      <p:ext uri="{BB962C8B-B14F-4D97-AF65-F5344CB8AC3E}">
        <p14:creationId xmlns:p14="http://schemas.microsoft.com/office/powerpoint/2010/main" val="4141666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a:xfrm>
            <a:off x="107504" y="164151"/>
            <a:ext cx="7416824" cy="583200"/>
          </a:xfrm>
        </p:spPr>
        <p:txBody>
          <a:bodyPr/>
          <a:lstStyle/>
          <a:p>
            <a:r>
              <a:rPr lang="en-US" dirty="0" err="1"/>
              <a:t>Mekometer</a:t>
            </a:r>
            <a:r>
              <a:rPr lang="en-US" dirty="0"/>
              <a:t> results (1/2)</a:t>
            </a: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3" name="Textfeld 6">
            <a:extLst>
              <a:ext uri="{FF2B5EF4-FFF2-40B4-BE49-F238E27FC236}">
                <a16:creationId xmlns:a16="http://schemas.microsoft.com/office/drawing/2014/main" id="{6FAB80B3-E818-3B59-68BC-246FB71AB0C5}"/>
              </a:ext>
            </a:extLst>
          </p:cNvPr>
          <p:cNvSpPr txBox="1"/>
          <p:nvPr/>
        </p:nvSpPr>
        <p:spPr>
          <a:xfrm>
            <a:off x="179511" y="699542"/>
            <a:ext cx="4824537" cy="3285515"/>
          </a:xfrm>
          <a:prstGeom prst="rect">
            <a:avLst/>
          </a:prstGeom>
          <a:noFill/>
        </p:spPr>
        <p:txBody>
          <a:bodyPr wrap="square" rtlCol="0">
            <a:spAutoFit/>
          </a:bodyPr>
          <a:lstStyle/>
          <a:p>
            <a:r>
              <a:rPr lang="en-US" sz="1800" dirty="0">
                <a:solidFill>
                  <a:srgbClr val="0070C0"/>
                </a:solidFill>
              </a:rPr>
              <a:t>The baselines &lt;5km were measured with Kern </a:t>
            </a:r>
            <a:r>
              <a:rPr lang="en-US" sz="1800" dirty="0" err="1">
                <a:solidFill>
                  <a:srgbClr val="0070C0"/>
                </a:solidFill>
              </a:rPr>
              <a:t>Mekometer</a:t>
            </a:r>
            <a:r>
              <a:rPr lang="en-US" sz="1800" dirty="0">
                <a:solidFill>
                  <a:srgbClr val="0070C0"/>
                </a:solidFill>
              </a:rPr>
              <a:t> ME5000 (231-228 and 215-353)</a:t>
            </a:r>
          </a:p>
          <a:p>
            <a:pPr>
              <a:spcBef>
                <a:spcPts val="1500"/>
              </a:spcBef>
            </a:pPr>
            <a:r>
              <a:rPr lang="en-US" sz="1600" dirty="0">
                <a:latin typeface="+mj-lt"/>
                <a:cs typeface="Arial" panose="020B0604020202020204" pitchFamily="34" charset="0"/>
              </a:rPr>
              <a:t>The </a:t>
            </a:r>
            <a:r>
              <a:rPr lang="en-US" sz="1600" dirty="0">
                <a:solidFill>
                  <a:srgbClr val="0070C0"/>
                </a:solidFill>
              </a:rPr>
              <a:t>index of refraction </a:t>
            </a:r>
            <a:r>
              <a:rPr lang="en-US" sz="1600" dirty="0">
                <a:latin typeface="+mj-lt"/>
                <a:cs typeface="Arial" panose="020B0604020202020204" pitchFamily="34" charset="0"/>
              </a:rPr>
              <a:t>was determined at baseline ends after measurements with </a:t>
            </a:r>
            <a:r>
              <a:rPr lang="de-DE" sz="1600" dirty="0">
                <a:latin typeface="+mj-lt"/>
                <a:cs typeface="Arial" panose="020B0604020202020204" pitchFamily="34" charset="0"/>
              </a:rPr>
              <a:t>Testo 176P1 meteorological sensors, using Ciddor &amp; Hill (1999) formula</a:t>
            </a:r>
          </a:p>
          <a:p>
            <a:pPr>
              <a:spcBef>
                <a:spcPts val="600"/>
              </a:spcBef>
            </a:pPr>
            <a:r>
              <a:rPr lang="de-DE" sz="1600" dirty="0">
                <a:latin typeface="+mj-lt"/>
                <a:cs typeface="Arial" panose="020B0604020202020204" pitchFamily="34" charset="0"/>
              </a:rPr>
              <a:t>T</a:t>
            </a:r>
            <a:r>
              <a:rPr lang="en-US" sz="1600" dirty="0">
                <a:latin typeface="+mj-lt"/>
                <a:cs typeface="Arial" panose="020B0604020202020204" pitchFamily="34" charset="0"/>
              </a:rPr>
              <a:t>he average value was used to compute the first and second velocity corrections as well as the arch-to-chord correction.</a:t>
            </a:r>
          </a:p>
          <a:p>
            <a:pPr>
              <a:spcBef>
                <a:spcPts val="600"/>
              </a:spcBef>
            </a:pPr>
            <a:r>
              <a:rPr lang="en-US" sz="1600" dirty="0">
                <a:latin typeface="+mj-lt"/>
                <a:cs typeface="Arial" panose="020B0604020202020204" pitchFamily="34" charset="0"/>
              </a:rPr>
              <a:t>As expected, the second velocity and the arch-to-chord corrections resulted negligible.</a:t>
            </a:r>
          </a:p>
          <a:p>
            <a:pPr>
              <a:spcBef>
                <a:spcPts val="600"/>
              </a:spcBef>
            </a:pPr>
            <a:r>
              <a:rPr lang="en-US" sz="1600" dirty="0">
                <a:latin typeface="+mj-lt"/>
                <a:cs typeface="Arial" panose="020B0604020202020204" pitchFamily="34" charset="0"/>
              </a:rPr>
              <a:t>First velocity correction 7 to 15 cm!</a:t>
            </a:r>
            <a:endParaRPr lang="de-DE" sz="1600" dirty="0">
              <a:latin typeface="+mj-lt"/>
              <a:cs typeface="Arial" panose="020B0604020202020204" pitchFamily="34" charset="0"/>
            </a:endParaRPr>
          </a:p>
        </p:txBody>
      </p:sp>
      <p:pic>
        <p:nvPicPr>
          <p:cNvPr id="10" name="Imagen 9">
            <a:extLst>
              <a:ext uri="{FF2B5EF4-FFF2-40B4-BE49-F238E27FC236}">
                <a16:creationId xmlns:a16="http://schemas.microsoft.com/office/drawing/2014/main" id="{39F01712-759E-B7F7-43AB-45DD32875051}"/>
              </a:ext>
            </a:extLst>
          </p:cNvPr>
          <p:cNvPicPr>
            <a:picLocks noChangeAspect="1"/>
          </p:cNvPicPr>
          <p:nvPr/>
        </p:nvPicPr>
        <p:blipFill>
          <a:blip r:embed="rId2"/>
          <a:stretch>
            <a:fillRect/>
          </a:stretch>
        </p:blipFill>
        <p:spPr>
          <a:xfrm>
            <a:off x="5409488" y="771551"/>
            <a:ext cx="3266968" cy="2239331"/>
          </a:xfrm>
          <a:prstGeom prst="rect">
            <a:avLst/>
          </a:prstGeom>
        </p:spPr>
      </p:pic>
      <p:sp>
        <p:nvSpPr>
          <p:cNvPr id="4" name="Rectángulo 3">
            <a:extLst>
              <a:ext uri="{FF2B5EF4-FFF2-40B4-BE49-F238E27FC236}">
                <a16:creationId xmlns:a16="http://schemas.microsoft.com/office/drawing/2014/main" id="{E989BF2D-4BC6-43B2-6957-CFE498B2FE05}"/>
              </a:ext>
            </a:extLst>
          </p:cNvPr>
          <p:cNvSpPr/>
          <p:nvPr/>
        </p:nvSpPr>
        <p:spPr>
          <a:xfrm>
            <a:off x="179511" y="1439998"/>
            <a:ext cx="4752000" cy="2545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6" name="Rectángulo 5">
            <a:extLst>
              <a:ext uri="{FF2B5EF4-FFF2-40B4-BE49-F238E27FC236}">
                <a16:creationId xmlns:a16="http://schemas.microsoft.com/office/drawing/2014/main" id="{5F8DE334-142A-27E2-778C-003F41C60725}"/>
              </a:ext>
            </a:extLst>
          </p:cNvPr>
          <p:cNvSpPr/>
          <p:nvPr/>
        </p:nvSpPr>
        <p:spPr>
          <a:xfrm>
            <a:off x="180000" y="4024816"/>
            <a:ext cx="7920392" cy="58162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sp>
        <p:nvSpPr>
          <p:cNvPr id="7" name="Rectángulo 6">
            <a:extLst>
              <a:ext uri="{FF2B5EF4-FFF2-40B4-BE49-F238E27FC236}">
                <a16:creationId xmlns:a16="http://schemas.microsoft.com/office/drawing/2014/main" id="{598D4E7E-51FC-83E4-6F16-1C8EE68240D5}"/>
              </a:ext>
            </a:extLst>
          </p:cNvPr>
          <p:cNvSpPr/>
          <p:nvPr/>
        </p:nvSpPr>
        <p:spPr>
          <a:xfrm>
            <a:off x="170959" y="4644000"/>
            <a:ext cx="4760552" cy="2520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dirty="0"/>
          </a:p>
        </p:txBody>
      </p:sp>
      <p:pic>
        <p:nvPicPr>
          <p:cNvPr id="11" name="Imagen 10">
            <a:extLst>
              <a:ext uri="{FF2B5EF4-FFF2-40B4-BE49-F238E27FC236}">
                <a16:creationId xmlns:a16="http://schemas.microsoft.com/office/drawing/2014/main" id="{233760B8-9624-7A58-C544-988C0B2863B3}"/>
              </a:ext>
            </a:extLst>
          </p:cNvPr>
          <p:cNvPicPr>
            <a:picLocks noChangeAspect="1"/>
          </p:cNvPicPr>
          <p:nvPr/>
        </p:nvPicPr>
        <p:blipFill>
          <a:blip r:embed="rId3"/>
          <a:stretch>
            <a:fillRect/>
          </a:stretch>
        </p:blipFill>
        <p:spPr>
          <a:xfrm>
            <a:off x="5004048" y="3075806"/>
            <a:ext cx="4085434" cy="825779"/>
          </a:xfrm>
          <a:prstGeom prst="rect">
            <a:avLst/>
          </a:prstGeom>
        </p:spPr>
      </p:pic>
      <p:pic>
        <p:nvPicPr>
          <p:cNvPr id="13" name="Imagen 12">
            <a:extLst>
              <a:ext uri="{FF2B5EF4-FFF2-40B4-BE49-F238E27FC236}">
                <a16:creationId xmlns:a16="http://schemas.microsoft.com/office/drawing/2014/main" id="{ECDB3E11-E20E-BF34-50F3-6DD5289A69ED}"/>
              </a:ext>
            </a:extLst>
          </p:cNvPr>
          <p:cNvPicPr>
            <a:picLocks noChangeAspect="1"/>
          </p:cNvPicPr>
          <p:nvPr/>
        </p:nvPicPr>
        <p:blipFill>
          <a:blip r:embed="rId4"/>
          <a:stretch>
            <a:fillRect/>
          </a:stretch>
        </p:blipFill>
        <p:spPr>
          <a:xfrm>
            <a:off x="8706101" y="3901585"/>
            <a:ext cx="383381" cy="826770"/>
          </a:xfrm>
          <a:prstGeom prst="rect">
            <a:avLst/>
          </a:prstGeom>
        </p:spPr>
      </p:pic>
      <p:sp>
        <p:nvSpPr>
          <p:cNvPr id="14" name="CuadroTexto 13">
            <a:extLst>
              <a:ext uri="{FF2B5EF4-FFF2-40B4-BE49-F238E27FC236}">
                <a16:creationId xmlns:a16="http://schemas.microsoft.com/office/drawing/2014/main" id="{D700F2CB-9927-3B7A-8861-2BB1F7E082AD}"/>
              </a:ext>
            </a:extLst>
          </p:cNvPr>
          <p:cNvSpPr txBox="1"/>
          <p:nvPr/>
        </p:nvSpPr>
        <p:spPr>
          <a:xfrm>
            <a:off x="180001" y="4038476"/>
            <a:ext cx="8092518" cy="920765"/>
          </a:xfrm>
          <a:prstGeom prst="rect">
            <a:avLst/>
          </a:prstGeom>
          <a:noFill/>
        </p:spPr>
        <p:txBody>
          <a:bodyPr wrap="square" rtlCol="0">
            <a:spAutoFit/>
          </a:bodyPr>
          <a:lstStyle/>
          <a:p>
            <a:pPr>
              <a:spcBef>
                <a:spcPts val="1800"/>
              </a:spcBef>
            </a:pPr>
            <a:r>
              <a:rPr lang="de-DE" sz="1600" dirty="0">
                <a:latin typeface="+mj-lt"/>
                <a:cs typeface="Arial" panose="020B0604020202020204" pitchFamily="34" charset="0"/>
              </a:rPr>
              <a:t>The Mekometer </a:t>
            </a:r>
            <a:r>
              <a:rPr lang="de-DE" sz="1600" dirty="0">
                <a:solidFill>
                  <a:srgbClr val="0070C0"/>
                </a:solidFill>
                <a:latin typeface="+mj-lt"/>
              </a:rPr>
              <a:t>frequency was calibrated</a:t>
            </a:r>
            <a:r>
              <a:rPr lang="de-DE" sz="1600" dirty="0">
                <a:latin typeface="+mj-lt"/>
                <a:cs typeface="Arial" panose="020B0604020202020204" pitchFamily="34" charset="0"/>
              </a:rPr>
              <a:t> at the UPV calibration lab resulting in a virtually zero scale correction (-0.030 </a:t>
            </a:r>
            <a:r>
              <a:rPr lang="de-DE" sz="1600" dirty="0">
                <a:latin typeface="+mj-lt"/>
                <a:cs typeface="Arial" panose="020B0604020202020204" pitchFamily="34" charset="0"/>
                <a:sym typeface="Symbol" panose="05050102010706020507" pitchFamily="18" charset="2"/>
              </a:rPr>
              <a:t></a:t>
            </a:r>
            <a:r>
              <a:rPr lang="de-DE" sz="1600" dirty="0">
                <a:latin typeface="+mj-lt"/>
                <a:cs typeface="Arial" panose="020B0604020202020204" pitchFamily="34" charset="0"/>
              </a:rPr>
              <a:t> 0.015 ppm, k = 2)</a:t>
            </a:r>
          </a:p>
          <a:p>
            <a:pPr>
              <a:spcBef>
                <a:spcPts val="700"/>
              </a:spcBef>
            </a:pPr>
            <a:r>
              <a:rPr lang="de-DE" sz="1600" dirty="0">
                <a:latin typeface="+mj-lt"/>
                <a:cs typeface="Arial" panose="020B0604020202020204" pitchFamily="34" charset="0"/>
              </a:rPr>
              <a:t>Distances were then </a:t>
            </a:r>
            <a:r>
              <a:rPr lang="de-DE" sz="1600" dirty="0">
                <a:solidFill>
                  <a:srgbClr val="0070C0"/>
                </a:solidFill>
                <a:latin typeface="+mj-lt"/>
              </a:rPr>
              <a:t>reduced to head of pillars </a:t>
            </a:r>
            <a:endParaRPr lang="es-ES" sz="1600" dirty="0">
              <a:latin typeface="+mj-lt"/>
              <a:cs typeface="Arial" panose="020B0604020202020204" pitchFamily="34" charset="0"/>
            </a:endParaRPr>
          </a:p>
        </p:txBody>
      </p:sp>
      <p:sp>
        <p:nvSpPr>
          <p:cNvPr id="15" name="Marcador de número de diapositiva 14">
            <a:extLst>
              <a:ext uri="{FF2B5EF4-FFF2-40B4-BE49-F238E27FC236}">
                <a16:creationId xmlns:a16="http://schemas.microsoft.com/office/drawing/2014/main" id="{BD1585D1-04E2-CAEA-DCAC-731B62569F9B}"/>
              </a:ext>
            </a:extLst>
          </p:cNvPr>
          <p:cNvSpPr>
            <a:spLocks noGrp="1"/>
          </p:cNvSpPr>
          <p:nvPr>
            <p:ph type="sldNum" sz="quarter" idx="11"/>
          </p:nvPr>
        </p:nvSpPr>
        <p:spPr/>
        <p:txBody>
          <a:bodyPr/>
          <a:lstStyle/>
          <a:p>
            <a:fld id="{6C73A770-1660-45DE-B946-DFFC7041C5FD}" type="slidenum">
              <a:rPr lang="de-DE" smtClean="0"/>
              <a:pPr/>
              <a:t>14</a:t>
            </a:fld>
            <a:endParaRPr lang="de-DE" dirty="0"/>
          </a:p>
        </p:txBody>
      </p:sp>
    </p:spTree>
    <p:extLst>
      <p:ext uri="{BB962C8B-B14F-4D97-AF65-F5344CB8AC3E}">
        <p14:creationId xmlns:p14="http://schemas.microsoft.com/office/powerpoint/2010/main" val="149238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a:xfrm>
            <a:off x="107504" y="164151"/>
            <a:ext cx="7416824" cy="583200"/>
          </a:xfrm>
        </p:spPr>
        <p:txBody>
          <a:bodyPr/>
          <a:lstStyle/>
          <a:p>
            <a:r>
              <a:rPr lang="en-US" dirty="0" err="1"/>
              <a:t>Mekometer</a:t>
            </a:r>
            <a:r>
              <a:rPr lang="en-US" dirty="0"/>
              <a:t> results (2/2)</a:t>
            </a: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3" name="Textfeld 6">
            <a:extLst>
              <a:ext uri="{FF2B5EF4-FFF2-40B4-BE49-F238E27FC236}">
                <a16:creationId xmlns:a16="http://schemas.microsoft.com/office/drawing/2014/main" id="{6FAB80B3-E818-3B59-68BC-246FB71AB0C5}"/>
              </a:ext>
            </a:extLst>
          </p:cNvPr>
          <p:cNvSpPr txBox="1"/>
          <p:nvPr/>
        </p:nvSpPr>
        <p:spPr>
          <a:xfrm>
            <a:off x="179510" y="699542"/>
            <a:ext cx="8964489" cy="3608680"/>
          </a:xfrm>
          <a:prstGeom prst="rect">
            <a:avLst/>
          </a:prstGeom>
          <a:noFill/>
        </p:spPr>
        <p:txBody>
          <a:bodyPr wrap="square" rtlCol="0">
            <a:spAutoFit/>
          </a:bodyPr>
          <a:lstStyle/>
          <a:p>
            <a:r>
              <a:rPr lang="en-US" sz="1800" dirty="0" err="1">
                <a:solidFill>
                  <a:srgbClr val="0070C0"/>
                </a:solidFill>
              </a:rPr>
              <a:t>Mekometer</a:t>
            </a:r>
            <a:r>
              <a:rPr lang="en-US" sz="1800" dirty="0">
                <a:solidFill>
                  <a:srgbClr val="0070C0"/>
                </a:solidFill>
              </a:rPr>
              <a:t> results</a:t>
            </a:r>
          </a:p>
          <a:p>
            <a:endParaRPr lang="de-DE" sz="1600" dirty="0">
              <a:latin typeface="+mj-lt"/>
              <a:cs typeface="Arial" panose="020B0604020202020204" pitchFamily="34" charset="0"/>
            </a:endParaRPr>
          </a:p>
          <a:p>
            <a:endParaRPr lang="de-DE" sz="1600" dirty="0">
              <a:latin typeface="+mj-lt"/>
              <a:cs typeface="Arial" panose="020B0604020202020204" pitchFamily="34" charset="0"/>
            </a:endParaRPr>
          </a:p>
          <a:p>
            <a:endParaRPr lang="de-DE" sz="1600" dirty="0">
              <a:latin typeface="+mj-lt"/>
              <a:cs typeface="Arial" panose="020B0604020202020204" pitchFamily="34" charset="0"/>
            </a:endParaRPr>
          </a:p>
          <a:p>
            <a:endParaRPr lang="de-DE" sz="1600" dirty="0">
              <a:latin typeface="+mj-lt"/>
              <a:cs typeface="Arial" panose="020B0604020202020204" pitchFamily="34" charset="0"/>
            </a:endParaRPr>
          </a:p>
          <a:p>
            <a:endParaRPr lang="de-DE" sz="1600" dirty="0">
              <a:latin typeface="+mj-lt"/>
              <a:cs typeface="Arial" panose="020B0604020202020204" pitchFamily="34" charset="0"/>
            </a:endParaRPr>
          </a:p>
          <a:p>
            <a:endParaRPr lang="es-ES" sz="1600" dirty="0">
              <a:latin typeface="+mj-lt"/>
              <a:cs typeface="Arial" panose="020B0604020202020204" pitchFamily="34" charset="0"/>
            </a:endParaRPr>
          </a:p>
          <a:p>
            <a:pPr>
              <a:spcBef>
                <a:spcPts val="300"/>
              </a:spcBef>
            </a:pPr>
            <a:r>
              <a:rPr lang="es-ES" sz="1600" dirty="0" err="1">
                <a:latin typeface="+mj-lt"/>
                <a:cs typeface="Arial" panose="020B0604020202020204" pitchFamily="34" charset="0"/>
              </a:rPr>
              <a:t>Mekometer</a:t>
            </a:r>
            <a:r>
              <a:rPr lang="es-ES" sz="1600" dirty="0">
                <a:latin typeface="+mj-lt"/>
                <a:cs typeface="Arial" panose="020B0604020202020204" pitchFamily="34" charset="0"/>
              </a:rPr>
              <a:t> vs GBDM+ </a:t>
            </a:r>
            <a:r>
              <a:rPr lang="es-ES" sz="1600" dirty="0" err="1">
                <a:latin typeface="+mj-lt"/>
                <a:cs typeface="Arial" panose="020B0604020202020204" pitchFamily="34" charset="0"/>
              </a:rPr>
              <a:t>results</a:t>
            </a:r>
            <a:endParaRPr lang="es-ES" sz="1600" dirty="0">
              <a:latin typeface="+mj-lt"/>
              <a:cs typeface="Arial" panose="020B0604020202020204" pitchFamily="34" charset="0"/>
            </a:endParaRPr>
          </a:p>
          <a:p>
            <a:endParaRPr lang="es-ES" sz="1600" dirty="0">
              <a:latin typeface="+mj-lt"/>
              <a:cs typeface="Arial" panose="020B0604020202020204" pitchFamily="34" charset="0"/>
            </a:endParaRPr>
          </a:p>
          <a:p>
            <a:endParaRPr lang="es-ES" sz="1600" dirty="0">
              <a:latin typeface="+mj-lt"/>
              <a:cs typeface="Arial" panose="020B0604020202020204" pitchFamily="34" charset="0"/>
            </a:endParaRPr>
          </a:p>
          <a:p>
            <a:endParaRPr lang="es-ES" sz="1600" dirty="0">
              <a:latin typeface="+mj-lt"/>
              <a:cs typeface="Arial" panose="020B0604020202020204" pitchFamily="34" charset="0"/>
            </a:endParaRPr>
          </a:p>
          <a:p>
            <a:endParaRPr lang="es-ES" sz="1600" dirty="0">
              <a:latin typeface="+mj-lt"/>
              <a:cs typeface="Arial" panose="020B0604020202020204" pitchFamily="34" charset="0"/>
            </a:endParaRPr>
          </a:p>
          <a:p>
            <a:endParaRPr lang="es-ES" sz="1600" dirty="0">
              <a:latin typeface="+mj-lt"/>
              <a:cs typeface="Arial" panose="020B0604020202020204" pitchFamily="34" charset="0"/>
            </a:endParaRPr>
          </a:p>
          <a:p>
            <a:endParaRPr lang="de-DE" sz="1600" dirty="0">
              <a:latin typeface="+mj-lt"/>
              <a:cs typeface="Arial" panose="020B0604020202020204" pitchFamily="34" charset="0"/>
            </a:endParaRPr>
          </a:p>
        </p:txBody>
      </p:sp>
      <p:pic>
        <p:nvPicPr>
          <p:cNvPr id="5" name="Imagen 4">
            <a:extLst>
              <a:ext uri="{FF2B5EF4-FFF2-40B4-BE49-F238E27FC236}">
                <a16:creationId xmlns:a16="http://schemas.microsoft.com/office/drawing/2014/main" id="{1EE2C2FE-B636-274D-782C-E01A6A487416}"/>
              </a:ext>
            </a:extLst>
          </p:cNvPr>
          <p:cNvPicPr>
            <a:picLocks noChangeAspect="1"/>
          </p:cNvPicPr>
          <p:nvPr/>
        </p:nvPicPr>
        <p:blipFill>
          <a:blip r:embed="rId2"/>
          <a:stretch>
            <a:fillRect/>
          </a:stretch>
        </p:blipFill>
        <p:spPr>
          <a:xfrm>
            <a:off x="611560" y="1059582"/>
            <a:ext cx="5053965" cy="1280160"/>
          </a:xfrm>
          <a:prstGeom prst="rect">
            <a:avLst/>
          </a:prstGeom>
        </p:spPr>
      </p:pic>
      <p:sp>
        <p:nvSpPr>
          <p:cNvPr id="6" name="CuadroTexto 5">
            <a:extLst>
              <a:ext uri="{FF2B5EF4-FFF2-40B4-BE49-F238E27FC236}">
                <a16:creationId xmlns:a16="http://schemas.microsoft.com/office/drawing/2014/main" id="{DD9F9787-2CD3-7152-1134-01B286E35F71}"/>
              </a:ext>
            </a:extLst>
          </p:cNvPr>
          <p:cNvSpPr txBox="1"/>
          <p:nvPr/>
        </p:nvSpPr>
        <p:spPr>
          <a:xfrm>
            <a:off x="6084168" y="1167722"/>
            <a:ext cx="3084526" cy="307777"/>
          </a:xfrm>
          <a:prstGeom prst="rect">
            <a:avLst/>
          </a:prstGeom>
          <a:noFill/>
        </p:spPr>
        <p:txBody>
          <a:bodyPr wrap="square" rtlCol="0">
            <a:spAutoFit/>
          </a:bodyPr>
          <a:lstStyle/>
          <a:p>
            <a:r>
              <a:rPr lang="es-ES" sz="1400" b="1" i="1" dirty="0" err="1">
                <a:latin typeface="Times New Roman" panose="02020603050405020304" pitchFamily="18" charset="0"/>
                <a:cs typeface="Times New Roman" panose="02020603050405020304" pitchFamily="18" charset="0"/>
              </a:rPr>
              <a:t>u</a:t>
            </a:r>
            <a:r>
              <a:rPr lang="es-ES" sz="1400" b="1" baseline="-25000" dirty="0" err="1">
                <a:latin typeface="Times New Roman" panose="02020603050405020304" pitchFamily="18" charset="0"/>
                <a:cs typeface="Times New Roman" panose="02020603050405020304" pitchFamily="18" charset="0"/>
              </a:rPr>
              <a:t>total</a:t>
            </a:r>
            <a:r>
              <a:rPr lang="es-ES" sz="1400" dirty="0">
                <a:latin typeface="Arial" panose="020B0604020202020204" pitchFamily="34" charset="0"/>
                <a:cs typeface="Arial" panose="020B0604020202020204" pitchFamily="34" charset="0"/>
              </a:rPr>
              <a:t> </a:t>
            </a:r>
            <a:r>
              <a:rPr lang="es-ES" sz="1400" dirty="0" err="1">
                <a:latin typeface="+mj-lt"/>
                <a:cs typeface="Arial" panose="020B0604020202020204" pitchFamily="34" charset="0"/>
              </a:rPr>
              <a:t>is</a:t>
            </a:r>
            <a:r>
              <a:rPr lang="es-ES" sz="1400" dirty="0">
                <a:latin typeface="+mj-lt"/>
                <a:cs typeface="Arial" panose="020B0604020202020204" pitchFamily="34" charset="0"/>
              </a:rPr>
              <a:t> experimental </a:t>
            </a:r>
            <a:r>
              <a:rPr lang="es-ES" sz="1400" dirty="0" err="1">
                <a:latin typeface="+mj-lt"/>
                <a:cs typeface="Arial" panose="020B0604020202020204" pitchFamily="34" charset="0"/>
              </a:rPr>
              <a:t>deviation</a:t>
            </a:r>
            <a:r>
              <a:rPr lang="es-ES" sz="1400" dirty="0">
                <a:latin typeface="+mj-lt"/>
                <a:cs typeface="Arial" panose="020B0604020202020204" pitchFamily="34" charset="0"/>
              </a:rPr>
              <a:t> (k = 2)</a:t>
            </a:r>
            <a:endParaRPr lang="es-ES" sz="1400" i="1" dirty="0">
              <a:latin typeface="+mj-lt"/>
              <a:cs typeface="Arial" panose="020B0604020202020204" pitchFamily="34" charset="0"/>
            </a:endParaRPr>
          </a:p>
        </p:txBody>
      </p:sp>
      <p:pic>
        <p:nvPicPr>
          <p:cNvPr id="9" name="Imagen 8">
            <a:extLst>
              <a:ext uri="{FF2B5EF4-FFF2-40B4-BE49-F238E27FC236}">
                <a16:creationId xmlns:a16="http://schemas.microsoft.com/office/drawing/2014/main" id="{51165E92-EE6A-6E16-C40D-A8B3303123BC}"/>
              </a:ext>
            </a:extLst>
          </p:cNvPr>
          <p:cNvPicPr>
            <a:picLocks noChangeAspect="1"/>
          </p:cNvPicPr>
          <p:nvPr/>
        </p:nvPicPr>
        <p:blipFill>
          <a:blip r:embed="rId3"/>
          <a:stretch>
            <a:fillRect/>
          </a:stretch>
        </p:blipFill>
        <p:spPr>
          <a:xfrm>
            <a:off x="179512" y="2880000"/>
            <a:ext cx="3132677" cy="1900237"/>
          </a:xfrm>
          <a:prstGeom prst="rect">
            <a:avLst/>
          </a:prstGeom>
        </p:spPr>
      </p:pic>
      <p:pic>
        <p:nvPicPr>
          <p:cNvPr id="12" name="Imagen 11">
            <a:extLst>
              <a:ext uri="{FF2B5EF4-FFF2-40B4-BE49-F238E27FC236}">
                <a16:creationId xmlns:a16="http://schemas.microsoft.com/office/drawing/2014/main" id="{B53CBCC7-04F9-6834-FD47-0308EAACC05E}"/>
              </a:ext>
            </a:extLst>
          </p:cNvPr>
          <p:cNvPicPr>
            <a:picLocks noChangeAspect="1"/>
          </p:cNvPicPr>
          <p:nvPr/>
        </p:nvPicPr>
        <p:blipFill>
          <a:blip r:embed="rId4"/>
          <a:stretch>
            <a:fillRect/>
          </a:stretch>
        </p:blipFill>
        <p:spPr>
          <a:xfrm>
            <a:off x="3384000" y="2880000"/>
            <a:ext cx="3132677" cy="1878520"/>
          </a:xfrm>
          <a:prstGeom prst="rect">
            <a:avLst/>
          </a:prstGeom>
        </p:spPr>
      </p:pic>
      <p:sp>
        <p:nvSpPr>
          <p:cNvPr id="13" name="CuadroTexto 12">
            <a:extLst>
              <a:ext uri="{FF2B5EF4-FFF2-40B4-BE49-F238E27FC236}">
                <a16:creationId xmlns:a16="http://schemas.microsoft.com/office/drawing/2014/main" id="{6B50EF61-57F9-CD13-5156-1159AA9BB1D1}"/>
              </a:ext>
            </a:extLst>
          </p:cNvPr>
          <p:cNvSpPr txBox="1"/>
          <p:nvPr/>
        </p:nvSpPr>
        <p:spPr>
          <a:xfrm>
            <a:off x="6607509" y="2339741"/>
            <a:ext cx="2536490" cy="2554545"/>
          </a:xfrm>
          <a:prstGeom prst="rect">
            <a:avLst/>
          </a:prstGeom>
          <a:noFill/>
        </p:spPr>
        <p:txBody>
          <a:bodyPr wrap="square" rtlCol="0">
            <a:spAutoFit/>
          </a:bodyPr>
          <a:lstStyle/>
          <a:p>
            <a:pPr>
              <a:spcBef>
                <a:spcPts val="1500"/>
              </a:spcBef>
            </a:pPr>
            <a:r>
              <a:rPr lang="de-DE" sz="1600" dirty="0">
                <a:solidFill>
                  <a:srgbClr val="0070C0"/>
                </a:solidFill>
              </a:rPr>
              <a:t>Limitations</a:t>
            </a:r>
            <a:r>
              <a:rPr lang="de-DE" sz="1600" dirty="0">
                <a:latin typeface="+mj-lt"/>
                <a:cs typeface="Arial" panose="020B0604020202020204" pitchFamily="34" charset="0"/>
              </a:rPr>
              <a:t>: </a:t>
            </a:r>
          </a:p>
          <a:p>
            <a:pPr>
              <a:spcBef>
                <a:spcPts val="1200"/>
              </a:spcBef>
            </a:pPr>
            <a:r>
              <a:rPr lang="de-DE" sz="1600" dirty="0">
                <a:latin typeface="+mj-lt"/>
                <a:cs typeface="Arial" panose="020B0604020202020204" pitchFamily="34" charset="0"/>
              </a:rPr>
              <a:t>Meteorological parameters measured only at the baseline endpoints</a:t>
            </a:r>
          </a:p>
          <a:p>
            <a:pPr>
              <a:spcBef>
                <a:spcPts val="1200"/>
              </a:spcBef>
            </a:pPr>
            <a:r>
              <a:rPr lang="de-DE" sz="1600" dirty="0">
                <a:latin typeface="+mj-lt"/>
                <a:cs typeface="Arial" panose="020B0604020202020204" pitchFamily="34" charset="0"/>
              </a:rPr>
              <a:t>No calibration available for the reflector (offset = 0?)  </a:t>
            </a:r>
          </a:p>
          <a:p>
            <a:pPr>
              <a:spcBef>
                <a:spcPts val="1200"/>
              </a:spcBef>
            </a:pPr>
            <a:r>
              <a:rPr lang="de-DE" sz="1600" dirty="0">
                <a:latin typeface="+mj-lt"/>
                <a:cs typeface="Arial" panose="020B0604020202020204" pitchFamily="34" charset="0"/>
              </a:rPr>
              <a:t>(CO</a:t>
            </a:r>
            <a:r>
              <a:rPr lang="de-DE" sz="1600" baseline="-25000" dirty="0">
                <a:latin typeface="+mj-lt"/>
                <a:cs typeface="Arial" panose="020B0604020202020204" pitchFamily="34" charset="0"/>
              </a:rPr>
              <a:t>2 </a:t>
            </a:r>
            <a:r>
              <a:rPr lang="de-DE" sz="1600" dirty="0">
                <a:latin typeface="+mj-lt"/>
                <a:cs typeface="Arial" panose="020B0604020202020204" pitchFamily="34" charset="0"/>
              </a:rPr>
              <a:t>content assumed as 421 ppm)</a:t>
            </a:r>
            <a:endParaRPr lang="es-ES" sz="1600" dirty="0">
              <a:latin typeface="+mj-lt"/>
              <a:cs typeface="Arial" panose="020B0604020202020204" pitchFamily="34" charset="0"/>
            </a:endParaRPr>
          </a:p>
        </p:txBody>
      </p:sp>
      <p:sp>
        <p:nvSpPr>
          <p:cNvPr id="14" name="Marcador de número de diapositiva 13">
            <a:extLst>
              <a:ext uri="{FF2B5EF4-FFF2-40B4-BE49-F238E27FC236}">
                <a16:creationId xmlns:a16="http://schemas.microsoft.com/office/drawing/2014/main" id="{621E2A01-10B0-4774-F8BD-E358EA5542B1}"/>
              </a:ext>
            </a:extLst>
          </p:cNvPr>
          <p:cNvSpPr>
            <a:spLocks noGrp="1"/>
          </p:cNvSpPr>
          <p:nvPr>
            <p:ph type="sldNum" sz="quarter" idx="11"/>
          </p:nvPr>
        </p:nvSpPr>
        <p:spPr/>
        <p:txBody>
          <a:bodyPr/>
          <a:lstStyle/>
          <a:p>
            <a:fld id="{6C73A770-1660-45DE-B946-DFFC7041C5FD}" type="slidenum">
              <a:rPr lang="de-DE" smtClean="0"/>
              <a:pPr/>
              <a:t>15</a:t>
            </a:fld>
            <a:endParaRPr lang="de-DE" dirty="0"/>
          </a:p>
        </p:txBody>
      </p:sp>
    </p:spTree>
    <p:extLst>
      <p:ext uri="{BB962C8B-B14F-4D97-AF65-F5344CB8AC3E}">
        <p14:creationId xmlns:p14="http://schemas.microsoft.com/office/powerpoint/2010/main" val="3997483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a:xfrm>
            <a:off x="107504" y="164151"/>
            <a:ext cx="7416824" cy="583200"/>
          </a:xfrm>
        </p:spPr>
        <p:txBody>
          <a:bodyPr/>
          <a:lstStyle/>
          <a:p>
            <a:r>
              <a:rPr lang="en-US" dirty="0"/>
              <a:t>Conclusions, limitations and future work</a:t>
            </a: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3" name="Textfeld 6">
            <a:extLst>
              <a:ext uri="{FF2B5EF4-FFF2-40B4-BE49-F238E27FC236}">
                <a16:creationId xmlns:a16="http://schemas.microsoft.com/office/drawing/2014/main" id="{6FAB80B3-E818-3B59-68BC-246FB71AB0C5}"/>
              </a:ext>
            </a:extLst>
          </p:cNvPr>
          <p:cNvSpPr txBox="1"/>
          <p:nvPr/>
        </p:nvSpPr>
        <p:spPr>
          <a:xfrm>
            <a:off x="229571" y="684000"/>
            <a:ext cx="8856984" cy="4078039"/>
          </a:xfrm>
          <a:prstGeom prst="rect">
            <a:avLst/>
          </a:prstGeom>
          <a:noFill/>
        </p:spPr>
        <p:txBody>
          <a:bodyPr wrap="square" rtlCol="0">
            <a:spAutoFit/>
          </a:bodyPr>
          <a:lstStyle/>
          <a:p>
            <a:pPr marL="285750" indent="-285750">
              <a:buFont typeface="Arial" panose="020B0604020202020204" pitchFamily="34" charset="0"/>
              <a:buChar char="•"/>
            </a:pPr>
            <a:r>
              <a:rPr lang="en-US" sz="1600" dirty="0">
                <a:latin typeface="+mj-lt"/>
                <a:cs typeface="Arial" panose="020B0604020202020204" pitchFamily="34" charset="0"/>
              </a:rPr>
              <a:t>Satisfactory results for the GBDM+ approach: </a:t>
            </a:r>
            <a:r>
              <a:rPr lang="es-ES" sz="1600" dirty="0">
                <a:latin typeface="+mj-lt"/>
                <a:cs typeface="Arial" panose="020B0604020202020204" pitchFamily="34" charset="0"/>
                <a:sym typeface="Symbol" panose="05050102010706020507" pitchFamily="18" charset="2"/>
              </a:rPr>
              <a:t></a:t>
            </a:r>
            <a:r>
              <a:rPr lang="es-ES" sz="1600" dirty="0">
                <a:latin typeface="+mj-lt"/>
                <a:cs typeface="Arial" panose="020B0604020202020204" pitchFamily="34" charset="0"/>
              </a:rPr>
              <a:t>10</a:t>
            </a:r>
            <a:r>
              <a:rPr lang="es-ES" sz="1600" baseline="30000" dirty="0">
                <a:latin typeface="+mj-lt"/>
                <a:cs typeface="Arial" panose="020B0604020202020204" pitchFamily="34" charset="0"/>
              </a:rPr>
              <a:t>-7</a:t>
            </a:r>
            <a:r>
              <a:rPr lang="en-US" sz="1600" dirty="0">
                <a:latin typeface="+mj-lt"/>
                <a:cs typeface="Arial" panose="020B0604020202020204" pitchFamily="34" charset="0"/>
              </a:rPr>
              <a:t> </a:t>
            </a:r>
          </a:p>
          <a:p>
            <a:pPr marL="285750" indent="-285750">
              <a:spcBef>
                <a:spcPts val="600"/>
              </a:spcBef>
              <a:buFont typeface="Arial" panose="020B0604020202020204" pitchFamily="34" charset="0"/>
              <a:buChar char="•"/>
            </a:pPr>
            <a:r>
              <a:rPr lang="en-US" sz="1600" dirty="0">
                <a:latin typeface="+mj-lt"/>
                <a:cs typeface="Arial" panose="020B0604020202020204" pitchFamily="34" charset="0"/>
              </a:rPr>
              <a:t>Satisfactory results for comparisons with </a:t>
            </a:r>
            <a:r>
              <a:rPr lang="en-US" sz="1600" dirty="0" err="1">
                <a:latin typeface="+mj-lt"/>
                <a:cs typeface="Arial" panose="020B0604020202020204" pitchFamily="34" charset="0"/>
              </a:rPr>
              <a:t>Mekometer</a:t>
            </a:r>
            <a:r>
              <a:rPr lang="en-US" sz="1600" dirty="0">
                <a:latin typeface="+mj-lt"/>
                <a:cs typeface="Arial" panose="020B0604020202020204" pitchFamily="34" charset="0"/>
              </a:rPr>
              <a:t> (also with historical data)</a:t>
            </a:r>
          </a:p>
          <a:p>
            <a:pPr>
              <a:spcBef>
                <a:spcPts val="1200"/>
              </a:spcBef>
            </a:pPr>
            <a:r>
              <a:rPr lang="de-DE" sz="1600" dirty="0">
                <a:solidFill>
                  <a:srgbClr val="0070C0"/>
                </a:solidFill>
                <a:latin typeface="+mj-lt"/>
                <a:cs typeface="Arial" panose="020B0604020202020204" pitchFamily="34" charset="0"/>
              </a:rPr>
              <a:t>Limitations</a:t>
            </a:r>
            <a:endParaRPr lang="en-US" sz="1600" dirty="0">
              <a:solidFill>
                <a:srgbClr val="0070C0"/>
              </a:solidFill>
            </a:endParaRPr>
          </a:p>
          <a:p>
            <a:pPr marL="285750" indent="-285750">
              <a:spcBef>
                <a:spcPts val="600"/>
              </a:spcBef>
              <a:buFont typeface="Arial" panose="020B0604020202020204" pitchFamily="34" charset="0"/>
              <a:buChar char="•"/>
            </a:pPr>
            <a:r>
              <a:rPr lang="en-US" sz="1600" dirty="0">
                <a:latin typeface="+mj-lt"/>
                <a:cs typeface="Arial" panose="020B0604020202020204" pitchFamily="34" charset="0"/>
              </a:rPr>
              <a:t>CSRS-PPP v.3 estimates ionospheric delays but does not distribute them to the users. The CSRS-PPP may possibly add this output as part of its forthcoming v.4 (Banville 2021, personal communication). For the moment, no uncertainty included in the uncertainty budget.</a:t>
            </a:r>
          </a:p>
          <a:p>
            <a:pPr marL="285750" indent="-285750">
              <a:spcBef>
                <a:spcPts val="600"/>
              </a:spcBef>
              <a:buFont typeface="Arial" panose="020B0604020202020204" pitchFamily="34" charset="0"/>
              <a:buChar char="•"/>
            </a:pPr>
            <a:r>
              <a:rPr lang="en-US" sz="1600" dirty="0">
                <a:latin typeface="+mj-lt"/>
                <a:cs typeface="Arial" panose="020B0604020202020204" pitchFamily="34" charset="0"/>
              </a:rPr>
              <a:t>CSRS-PPP v.3 truncates all input files to a sampling rate of 30 s, so no corrections and corresponding uncertainty values are available for shorter rates. </a:t>
            </a:r>
          </a:p>
          <a:p>
            <a:pPr marL="285750" indent="-285750">
              <a:spcBef>
                <a:spcPts val="600"/>
              </a:spcBef>
              <a:buFont typeface="Arial" panose="020B0604020202020204" pitchFamily="34" charset="0"/>
              <a:buChar char="•"/>
            </a:pPr>
            <a:r>
              <a:rPr lang="en-US" sz="1600" dirty="0">
                <a:latin typeface="+mj-lt"/>
                <a:cs typeface="Arial" panose="020B0604020202020204" pitchFamily="34" charset="0"/>
              </a:rPr>
              <a:t>The sidereal filtering approach to determine a multipath model (correction + uncertainty) is only possible for the GPS constellation due to the corresponding repeat periods of the different GNSS constellations. A complete uncertainty analysis for satellites from constellations other than GPS is not possible.</a:t>
            </a:r>
          </a:p>
          <a:p>
            <a:pPr marL="285750" indent="-285750">
              <a:spcBef>
                <a:spcPts val="600"/>
              </a:spcBef>
              <a:buFont typeface="Arial" panose="020B0604020202020204" pitchFamily="34" charset="0"/>
              <a:buChar char="•"/>
            </a:pPr>
            <a:r>
              <a:rPr lang="en-US" sz="1600" dirty="0">
                <a:latin typeface="+mj-lt"/>
                <a:cs typeface="Arial" panose="020B0604020202020204" pitchFamily="34" charset="0"/>
              </a:rPr>
              <a:t>The possibility of eliminating DD </a:t>
            </a:r>
            <a:r>
              <a:rPr lang="en-US" sz="1600" dirty="0" err="1">
                <a:latin typeface="+mj-lt"/>
                <a:cs typeface="Arial" panose="020B0604020202020204" pitchFamily="34" charset="0"/>
              </a:rPr>
              <a:t>eqns</a:t>
            </a:r>
            <a:r>
              <a:rPr lang="en-US" sz="1600" dirty="0">
                <a:latin typeface="+mj-lt"/>
                <a:cs typeface="Arial" panose="020B0604020202020204" pitchFamily="34" charset="0"/>
              </a:rPr>
              <a:t> with large uncertainties, or those whose uncertainties have a large impact on the resulting distance, still remains unexplored.</a:t>
            </a:r>
          </a:p>
        </p:txBody>
      </p:sp>
      <p:sp>
        <p:nvSpPr>
          <p:cNvPr id="4" name="Marcador de número de diapositiva 3">
            <a:extLst>
              <a:ext uri="{FF2B5EF4-FFF2-40B4-BE49-F238E27FC236}">
                <a16:creationId xmlns:a16="http://schemas.microsoft.com/office/drawing/2014/main" id="{6DB179B3-4F18-8D8D-19A6-A78527939B5F}"/>
              </a:ext>
            </a:extLst>
          </p:cNvPr>
          <p:cNvSpPr>
            <a:spLocks noGrp="1"/>
          </p:cNvSpPr>
          <p:nvPr>
            <p:ph type="sldNum" sz="quarter" idx="11"/>
          </p:nvPr>
        </p:nvSpPr>
        <p:spPr/>
        <p:txBody>
          <a:bodyPr/>
          <a:lstStyle/>
          <a:p>
            <a:fld id="{6C73A770-1660-45DE-B946-DFFC7041C5FD}" type="slidenum">
              <a:rPr lang="de-DE" smtClean="0"/>
              <a:pPr/>
              <a:t>16</a:t>
            </a:fld>
            <a:endParaRPr lang="de-DE" dirty="0"/>
          </a:p>
        </p:txBody>
      </p:sp>
    </p:spTree>
    <p:extLst>
      <p:ext uri="{BB962C8B-B14F-4D97-AF65-F5344CB8AC3E}">
        <p14:creationId xmlns:p14="http://schemas.microsoft.com/office/powerpoint/2010/main" val="2120631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a:xfrm>
            <a:off x="108000" y="164151"/>
            <a:ext cx="7416824" cy="583200"/>
          </a:xfrm>
        </p:spPr>
        <p:txBody>
          <a:bodyPr/>
          <a:lstStyle/>
          <a:p>
            <a:pPr>
              <a:buNone/>
              <a:defRPr/>
            </a:pPr>
            <a:r>
              <a:rPr lang="es-ES" sz="1800" dirty="0" err="1"/>
              <a:t>References</a:t>
            </a:r>
            <a:endParaRPr lang="es-ES" sz="1800" dirty="0"/>
          </a:p>
        </p:txBody>
      </p:sp>
      <p:sp>
        <p:nvSpPr>
          <p:cNvPr id="5" name="Textfeld 9">
            <a:extLst>
              <a:ext uri="{FF2B5EF4-FFF2-40B4-BE49-F238E27FC236}">
                <a16:creationId xmlns:a16="http://schemas.microsoft.com/office/drawing/2014/main" id="{B17B6ED6-7BF1-BC0E-CFDD-EC50B66AA168}"/>
              </a:ext>
            </a:extLst>
          </p:cNvPr>
          <p:cNvSpPr txBox="1"/>
          <p:nvPr/>
        </p:nvSpPr>
        <p:spPr bwMode="auto">
          <a:xfrm>
            <a:off x="251520" y="699542"/>
            <a:ext cx="8568952" cy="4301177"/>
          </a:xfrm>
          <a:prstGeom prst="rect">
            <a:avLst/>
          </a:prstGeom>
          <a:noFill/>
        </p:spPr>
        <p:txBody>
          <a:bodyPr wrap="square" rtlCol="0">
            <a:spAutoFit/>
          </a:bodyPr>
          <a:lstStyle/>
          <a:p>
            <a:pPr>
              <a:spcBef>
                <a:spcPts val="1200"/>
              </a:spcBef>
            </a:pPr>
            <a:r>
              <a:rPr lang="en-US" sz="1300" dirty="0"/>
              <a:t>Banville, S., Hassen, E., Lamothe, P., </a:t>
            </a:r>
            <a:r>
              <a:rPr lang="en-US" sz="1300" dirty="0" err="1"/>
              <a:t>Farinaccio</a:t>
            </a:r>
            <a:r>
              <a:rPr lang="en-US" sz="1300" dirty="0"/>
              <a:t>, J., Donahue, B., </a:t>
            </a:r>
            <a:r>
              <a:rPr lang="en-US" sz="1300" dirty="0" err="1"/>
              <a:t>Mireault</a:t>
            </a:r>
            <a:r>
              <a:rPr lang="en-US" sz="1300" dirty="0"/>
              <a:t>, Y., </a:t>
            </a:r>
            <a:r>
              <a:rPr lang="en-US" sz="1300" dirty="0" err="1"/>
              <a:t>Goudarzi</a:t>
            </a:r>
            <a:r>
              <a:rPr lang="en-US" sz="1300" dirty="0"/>
              <a:t>, M.A., Collins, P., </a:t>
            </a:r>
            <a:r>
              <a:rPr lang="en-US" sz="1300" dirty="0" err="1"/>
              <a:t>Ghoddousi-Fard</a:t>
            </a:r>
            <a:r>
              <a:rPr lang="en-US" sz="1300" dirty="0"/>
              <a:t>, R., </a:t>
            </a:r>
            <a:r>
              <a:rPr lang="en-US" sz="1300" dirty="0" err="1"/>
              <a:t>Kamali</a:t>
            </a:r>
            <a:r>
              <a:rPr lang="en-US" sz="1300" dirty="0"/>
              <a:t>, O. (2021) Enabling ambiguity resolution in CSRS-PPP. Navigation 68(2) 433-451</a:t>
            </a:r>
          </a:p>
          <a:p>
            <a:pPr>
              <a:spcBef>
                <a:spcPts val="900"/>
              </a:spcBef>
            </a:pPr>
            <a:r>
              <a:rPr lang="en-US" sz="1300" dirty="0" err="1"/>
              <a:t>Baselga</a:t>
            </a:r>
            <a:r>
              <a:rPr lang="en-US" sz="1300" dirty="0"/>
              <a:t>, S., García-</a:t>
            </a:r>
            <a:r>
              <a:rPr lang="en-US" sz="1300" dirty="0" err="1"/>
              <a:t>Asenjo</a:t>
            </a:r>
            <a:r>
              <a:rPr lang="en-US" sz="1300" dirty="0"/>
              <a:t>, L., Garrigues, P., </a:t>
            </a:r>
            <a:r>
              <a:rPr lang="en-US" sz="1300" dirty="0" err="1"/>
              <a:t>Luján</a:t>
            </a:r>
            <a:r>
              <a:rPr lang="en-US" sz="1300" dirty="0"/>
              <a:t>, R. (2022) GBDM+: an improved methodology for a GNSS-Based Distance Meter. Measurement Science and Technology, 33: 085020 (16 pp.) DOI: 10.1088/1361-6501/ac6f45</a:t>
            </a:r>
          </a:p>
          <a:p>
            <a:pPr>
              <a:spcBef>
                <a:spcPts val="900"/>
              </a:spcBef>
            </a:pPr>
            <a:r>
              <a:rPr lang="en-US" sz="1300" dirty="0" err="1"/>
              <a:t>Baselga</a:t>
            </a:r>
            <a:r>
              <a:rPr lang="en-US" sz="1300" dirty="0"/>
              <a:t>, S., García-</a:t>
            </a:r>
            <a:r>
              <a:rPr lang="en-US" sz="1300" dirty="0" err="1"/>
              <a:t>Asenjo</a:t>
            </a:r>
            <a:r>
              <a:rPr lang="en-US" sz="1300" dirty="0"/>
              <a:t>, L., Garrigues, P., </a:t>
            </a:r>
            <a:r>
              <a:rPr lang="en-US" sz="1300" dirty="0" err="1"/>
              <a:t>Luján</a:t>
            </a:r>
            <a:r>
              <a:rPr lang="en-US" sz="1300" dirty="0"/>
              <a:t>, R., </a:t>
            </a:r>
            <a:r>
              <a:rPr lang="en-US" sz="1300" dirty="0" err="1"/>
              <a:t>Pollinger</a:t>
            </a:r>
            <a:r>
              <a:rPr lang="en-US" sz="1300" dirty="0"/>
              <a:t>, F., Kallio, U., </a:t>
            </a:r>
            <a:r>
              <a:rPr lang="en-US" sz="1300" dirty="0" err="1"/>
              <a:t>Koivula</a:t>
            </a:r>
            <a:r>
              <a:rPr lang="en-US" sz="1300" dirty="0"/>
              <a:t>, H., </a:t>
            </a:r>
            <a:r>
              <a:rPr lang="en-US" sz="1300" dirty="0" err="1"/>
              <a:t>Wezka</a:t>
            </a:r>
            <a:r>
              <a:rPr lang="en-US" sz="1300" dirty="0"/>
              <a:t>, K., </a:t>
            </a:r>
            <a:r>
              <a:rPr lang="en-US" sz="1300" dirty="0" err="1"/>
              <a:t>Próchniewicz</a:t>
            </a:r>
            <a:r>
              <a:rPr lang="en-US" sz="1300" dirty="0"/>
              <a:t>, D., </a:t>
            </a:r>
            <a:r>
              <a:rPr lang="en-US" sz="1300" dirty="0" err="1"/>
              <a:t>Pesce</a:t>
            </a:r>
            <a:r>
              <a:rPr lang="en-US" sz="1300" dirty="0"/>
              <a:t>, D., </a:t>
            </a:r>
            <a:r>
              <a:rPr lang="en-US" sz="1300" dirty="0" err="1"/>
              <a:t>Bergstrand</a:t>
            </a:r>
            <a:r>
              <a:rPr lang="en-US" sz="1300" dirty="0"/>
              <a:t>, S. (2022, in preparation) Good practice guide on high-accuracy GNSS-based distance metrology. EURAMET Technical Guide</a:t>
            </a:r>
          </a:p>
          <a:p>
            <a:pPr>
              <a:spcBef>
                <a:spcPts val="900"/>
              </a:spcBef>
            </a:pPr>
            <a:r>
              <a:rPr lang="en-US" sz="1300" dirty="0" err="1"/>
              <a:t>Bauch</a:t>
            </a:r>
            <a:r>
              <a:rPr lang="en-US" sz="1300" dirty="0"/>
              <a:t>, A., </a:t>
            </a:r>
            <a:r>
              <a:rPr lang="en-US" sz="1300" dirty="0" err="1"/>
              <a:t>Eusébio</a:t>
            </a:r>
            <a:r>
              <a:rPr lang="en-US" sz="1300" dirty="0"/>
              <a:t>, L., Kallio, U., </a:t>
            </a:r>
            <a:r>
              <a:rPr lang="en-US" sz="1300" dirty="0" err="1"/>
              <a:t>Koivula</a:t>
            </a:r>
            <a:r>
              <a:rPr lang="en-US" sz="1300" dirty="0"/>
              <a:t>, H., </a:t>
            </a:r>
            <a:r>
              <a:rPr lang="en-US" sz="1300" dirty="0" err="1"/>
              <a:t>Lahtinen</a:t>
            </a:r>
            <a:r>
              <a:rPr lang="en-US" sz="1300" dirty="0"/>
              <a:t>, S., Marques, F., Pellegrino, O., Pires, C., </a:t>
            </a:r>
            <a:r>
              <a:rPr lang="en-US" sz="1300" dirty="0" err="1"/>
              <a:t>Pollinger</a:t>
            </a:r>
            <a:r>
              <a:rPr lang="en-US" sz="1300" dirty="0"/>
              <a:t>, F., </a:t>
            </a:r>
            <a:r>
              <a:rPr lang="en-US" sz="1300" dirty="0" err="1"/>
              <a:t>Poutanen</a:t>
            </a:r>
            <a:r>
              <a:rPr lang="en-US" sz="1300" dirty="0"/>
              <a:t>, M., Saraiva, F., Schön, S. and Zimmermann, F. (2017) Good practice guide for high accuracy global navigation satellite system based distance metrology. Revised Version 2. (Braunschweig: JRP SIB60 Surveying Consortium).</a:t>
            </a:r>
          </a:p>
          <a:p>
            <a:pPr>
              <a:spcBef>
                <a:spcPts val="900"/>
              </a:spcBef>
            </a:pPr>
            <a:r>
              <a:rPr lang="en-US" sz="1300" dirty="0" err="1"/>
              <a:t>Bergstrand</a:t>
            </a:r>
            <a:r>
              <a:rPr lang="en-US" sz="1300" dirty="0"/>
              <a:t>, S., </a:t>
            </a:r>
            <a:r>
              <a:rPr lang="en-US" sz="1300" dirty="0" err="1"/>
              <a:t>Jarlemark</a:t>
            </a:r>
            <a:r>
              <a:rPr lang="en-US" sz="1300" dirty="0"/>
              <a:t>, P. and </a:t>
            </a:r>
            <a:r>
              <a:rPr lang="en-US" sz="1300" dirty="0" err="1"/>
              <a:t>Herbertsson</a:t>
            </a:r>
            <a:r>
              <a:rPr lang="en-US" sz="1300" dirty="0"/>
              <a:t>, M. (2020) Quantifying errors in GNSS antenna calibrations: Towards in situ phase center corrections Journal of Geodesy 94 105 (15 pp).</a:t>
            </a:r>
          </a:p>
          <a:p>
            <a:pPr>
              <a:spcBef>
                <a:spcPts val="900"/>
              </a:spcBef>
            </a:pPr>
            <a:r>
              <a:rPr lang="en-US" sz="1300" dirty="0" err="1"/>
              <a:t>Ciddor</a:t>
            </a:r>
            <a:r>
              <a:rPr lang="en-US" sz="1300" dirty="0"/>
              <a:t>, P.E., and Hill, R.J. (1999) Refractive Index of Air. 2. Group Index. Applied Optics 38, 1663–1667 </a:t>
            </a:r>
          </a:p>
          <a:p>
            <a:pPr>
              <a:spcBef>
                <a:spcPts val="900"/>
              </a:spcBef>
            </a:pPr>
            <a:r>
              <a:rPr lang="en-US" sz="1300" dirty="0"/>
              <a:t>García-</a:t>
            </a:r>
            <a:r>
              <a:rPr lang="en-US" sz="1300" dirty="0" err="1"/>
              <a:t>Asenjo</a:t>
            </a:r>
            <a:r>
              <a:rPr lang="en-US" sz="1300" dirty="0"/>
              <a:t>, L., </a:t>
            </a:r>
            <a:r>
              <a:rPr lang="en-US" sz="1300" dirty="0" err="1"/>
              <a:t>Baselga</a:t>
            </a:r>
            <a:r>
              <a:rPr lang="en-US" sz="1300" dirty="0"/>
              <a:t>, S., Atkins, C., Garrigues, P. (2021) Development of a </a:t>
            </a:r>
            <a:r>
              <a:rPr lang="en-US" sz="1300" dirty="0" err="1"/>
              <a:t>Submillimetric</a:t>
            </a:r>
            <a:r>
              <a:rPr lang="en-US" sz="1300" dirty="0"/>
              <a:t> GNSS-Based Distance Meter for Length Metrology. Sensors 21, 1145. </a:t>
            </a:r>
          </a:p>
          <a:p>
            <a:pPr>
              <a:spcBef>
                <a:spcPts val="900"/>
              </a:spcBef>
            </a:pPr>
            <a:r>
              <a:rPr lang="en-US" sz="1300" dirty="0"/>
              <a:t>Kallio, U., </a:t>
            </a:r>
            <a:r>
              <a:rPr lang="en-US" sz="1300" dirty="0" err="1"/>
              <a:t>Koivula</a:t>
            </a:r>
            <a:r>
              <a:rPr lang="en-US" sz="1300" dirty="0"/>
              <a:t>, H., </a:t>
            </a:r>
            <a:r>
              <a:rPr lang="en-US" sz="1300" dirty="0" err="1"/>
              <a:t>Lahtinen</a:t>
            </a:r>
            <a:r>
              <a:rPr lang="en-US" sz="1300" dirty="0"/>
              <a:t>, S., </a:t>
            </a:r>
            <a:r>
              <a:rPr lang="en-US" sz="1300" dirty="0" err="1"/>
              <a:t>Nikkonen</a:t>
            </a:r>
            <a:r>
              <a:rPr lang="en-US" sz="1300" dirty="0"/>
              <a:t>, V., </a:t>
            </a:r>
            <a:r>
              <a:rPr lang="en-US" sz="1300" dirty="0" err="1"/>
              <a:t>Poutanen</a:t>
            </a:r>
            <a:r>
              <a:rPr lang="en-US" sz="1300" dirty="0"/>
              <a:t>, M. (2019) Validating and comparing GNSS antenna calibrations. Journal of Geodesy 93, 1–18.</a:t>
            </a:r>
          </a:p>
        </p:txBody>
      </p:sp>
      <p:sp>
        <p:nvSpPr>
          <p:cNvPr id="4" name="Marcador de pie de página 8">
            <a:extLst>
              <a:ext uri="{FF2B5EF4-FFF2-40B4-BE49-F238E27FC236}">
                <a16:creationId xmlns:a16="http://schemas.microsoft.com/office/drawing/2014/main" id="{31D234B3-C2E4-5BA2-1BFA-2F7CB18FFDA1}"/>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3" name="Marcador de número de diapositiva 2">
            <a:extLst>
              <a:ext uri="{FF2B5EF4-FFF2-40B4-BE49-F238E27FC236}">
                <a16:creationId xmlns:a16="http://schemas.microsoft.com/office/drawing/2014/main" id="{C73B633A-47B0-9FAC-B646-40B722D3B9D4}"/>
              </a:ext>
            </a:extLst>
          </p:cNvPr>
          <p:cNvSpPr>
            <a:spLocks noGrp="1"/>
          </p:cNvSpPr>
          <p:nvPr>
            <p:ph type="sldNum" sz="quarter" idx="11"/>
          </p:nvPr>
        </p:nvSpPr>
        <p:spPr/>
        <p:txBody>
          <a:bodyPr/>
          <a:lstStyle/>
          <a:p>
            <a:fld id="{6C73A770-1660-45DE-B946-DFFC7041C5FD}" type="slidenum">
              <a:rPr lang="de-DE" smtClean="0"/>
              <a:pPr/>
              <a:t>17</a:t>
            </a:fld>
            <a:endParaRPr lang="de-DE" dirty="0"/>
          </a:p>
        </p:txBody>
      </p:sp>
    </p:spTree>
    <p:extLst>
      <p:ext uri="{BB962C8B-B14F-4D97-AF65-F5344CB8AC3E}">
        <p14:creationId xmlns:p14="http://schemas.microsoft.com/office/powerpoint/2010/main" val="2566433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a:xfrm>
            <a:off x="1403648" y="2211710"/>
            <a:ext cx="5688632" cy="583200"/>
          </a:xfrm>
        </p:spPr>
        <p:txBody>
          <a:bodyPr/>
          <a:lstStyle/>
          <a:p>
            <a:pPr algn="ctr">
              <a:buNone/>
              <a:defRPr/>
            </a:pPr>
            <a:r>
              <a:rPr lang="es-ES" sz="2200" dirty="0" err="1"/>
              <a:t>Thanks</a:t>
            </a:r>
            <a:r>
              <a:rPr lang="es-ES" sz="2200" dirty="0"/>
              <a:t> </a:t>
            </a:r>
            <a:r>
              <a:rPr lang="es-ES" sz="2200" dirty="0" err="1"/>
              <a:t>for</a:t>
            </a:r>
            <a:r>
              <a:rPr lang="es-ES" sz="2200" dirty="0"/>
              <a:t> </a:t>
            </a:r>
            <a:r>
              <a:rPr lang="es-ES" sz="2200" dirty="0" err="1"/>
              <a:t>your</a:t>
            </a:r>
            <a:r>
              <a:rPr lang="es-ES" sz="2200" dirty="0"/>
              <a:t> </a:t>
            </a:r>
            <a:r>
              <a:rPr lang="es-ES" sz="2200" dirty="0" err="1"/>
              <a:t>attention</a:t>
            </a:r>
            <a:r>
              <a:rPr lang="es-ES" sz="2200" dirty="0"/>
              <a:t>!</a:t>
            </a:r>
          </a:p>
        </p:txBody>
      </p:sp>
      <p:sp>
        <p:nvSpPr>
          <p:cNvPr id="4" name="Marcador de pie de página 8">
            <a:extLst>
              <a:ext uri="{FF2B5EF4-FFF2-40B4-BE49-F238E27FC236}">
                <a16:creationId xmlns:a16="http://schemas.microsoft.com/office/drawing/2014/main" id="{31D234B3-C2E4-5BA2-1BFA-2F7CB18FFDA1}"/>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3" name="Marcador de número de diapositiva 2">
            <a:extLst>
              <a:ext uri="{FF2B5EF4-FFF2-40B4-BE49-F238E27FC236}">
                <a16:creationId xmlns:a16="http://schemas.microsoft.com/office/drawing/2014/main" id="{A4C92FAC-028C-53A7-6CC0-15E663D0D682}"/>
              </a:ext>
            </a:extLst>
          </p:cNvPr>
          <p:cNvSpPr>
            <a:spLocks noGrp="1"/>
          </p:cNvSpPr>
          <p:nvPr>
            <p:ph type="sldNum" sz="quarter" idx="11"/>
          </p:nvPr>
        </p:nvSpPr>
        <p:spPr/>
        <p:txBody>
          <a:bodyPr/>
          <a:lstStyle/>
          <a:p>
            <a:fld id="{6C73A770-1660-45DE-B946-DFFC7041C5FD}" type="slidenum">
              <a:rPr lang="de-DE" smtClean="0"/>
              <a:pPr/>
              <a:t>18</a:t>
            </a:fld>
            <a:endParaRPr lang="de-DE" dirty="0"/>
          </a:p>
        </p:txBody>
      </p:sp>
    </p:spTree>
    <p:extLst>
      <p:ext uri="{BB962C8B-B14F-4D97-AF65-F5344CB8AC3E}">
        <p14:creationId xmlns:p14="http://schemas.microsoft.com/office/powerpoint/2010/main" val="2157869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p:txBody>
          <a:bodyPr/>
          <a:lstStyle/>
          <a:p>
            <a:r>
              <a:rPr lang="de-DE" dirty="0"/>
              <a:t>Outline</a:t>
            </a:r>
          </a:p>
        </p:txBody>
      </p:sp>
      <p:sp>
        <p:nvSpPr>
          <p:cNvPr id="11" name="Textfeld 6">
            <a:extLst>
              <a:ext uri="{FF2B5EF4-FFF2-40B4-BE49-F238E27FC236}">
                <a16:creationId xmlns:a16="http://schemas.microsoft.com/office/drawing/2014/main" id="{F01D19B3-56CF-4D97-9486-46B2062064E4}"/>
              </a:ext>
            </a:extLst>
          </p:cNvPr>
          <p:cNvSpPr txBox="1"/>
          <p:nvPr/>
        </p:nvSpPr>
        <p:spPr>
          <a:xfrm>
            <a:off x="611560" y="841918"/>
            <a:ext cx="6913283" cy="4001095"/>
          </a:xfrm>
          <a:prstGeom prst="rect">
            <a:avLst/>
          </a:prstGeom>
          <a:noFill/>
        </p:spPr>
        <p:txBody>
          <a:bodyPr wrap="square" rtlCol="0">
            <a:spAutoFit/>
          </a:bodyPr>
          <a:lstStyle/>
          <a:p>
            <a:r>
              <a:rPr lang="es-ES" dirty="0" err="1">
                <a:latin typeface="+mj-lt"/>
                <a:cs typeface="Arial" panose="020B0604020202020204" pitchFamily="34" charset="0"/>
              </a:rPr>
              <a:t>Introduction</a:t>
            </a:r>
            <a:endParaRPr lang="es-ES" dirty="0">
              <a:latin typeface="+mj-lt"/>
              <a:cs typeface="Arial" panose="020B0604020202020204" pitchFamily="34" charset="0"/>
            </a:endParaRPr>
          </a:p>
          <a:p>
            <a:pPr>
              <a:spcBef>
                <a:spcPts val="600"/>
              </a:spcBef>
            </a:pPr>
            <a:r>
              <a:rPr lang="es-ES" sz="1400" dirty="0">
                <a:latin typeface="+mj-lt"/>
                <a:cs typeface="Arial" panose="020B0604020202020204" pitchFamily="34" charset="0"/>
              </a:rPr>
              <a:t>		</a:t>
            </a:r>
            <a:r>
              <a:rPr lang="es-ES" dirty="0" err="1">
                <a:latin typeface="+mj-lt"/>
                <a:cs typeface="Arial" panose="020B0604020202020204" pitchFamily="34" charset="0"/>
              </a:rPr>
              <a:t>Length</a:t>
            </a:r>
            <a:r>
              <a:rPr lang="es-ES" dirty="0">
                <a:latin typeface="+mj-lt"/>
                <a:cs typeface="Arial" panose="020B0604020202020204" pitchFamily="34" charset="0"/>
              </a:rPr>
              <a:t> </a:t>
            </a:r>
            <a:r>
              <a:rPr lang="es-ES" dirty="0" err="1">
                <a:latin typeface="+mj-lt"/>
                <a:cs typeface="Arial" panose="020B0604020202020204" pitchFamily="34" charset="0"/>
              </a:rPr>
              <a:t>metrology</a:t>
            </a:r>
            <a:endParaRPr lang="es-ES" dirty="0">
              <a:latin typeface="+mj-lt"/>
              <a:cs typeface="Arial" panose="020B0604020202020204" pitchFamily="34" charset="0"/>
            </a:endParaRPr>
          </a:p>
          <a:p>
            <a:pPr>
              <a:spcBef>
                <a:spcPts val="600"/>
              </a:spcBef>
            </a:pPr>
            <a:r>
              <a:rPr lang="es-ES" dirty="0">
                <a:latin typeface="+mj-lt"/>
                <a:cs typeface="Arial" panose="020B0604020202020204" pitchFamily="34" charset="0"/>
              </a:rPr>
              <a:t>		</a:t>
            </a:r>
            <a:r>
              <a:rPr lang="es-ES" dirty="0" err="1">
                <a:latin typeface="+mj-lt"/>
                <a:cs typeface="Arial" panose="020B0604020202020204" pitchFamily="34" charset="0"/>
              </a:rPr>
              <a:t>GeoMetre</a:t>
            </a:r>
            <a:r>
              <a:rPr lang="es-ES" dirty="0">
                <a:latin typeface="+mj-lt"/>
                <a:cs typeface="Arial" panose="020B0604020202020204" pitchFamily="34" charset="0"/>
              </a:rPr>
              <a:t> Project</a:t>
            </a:r>
            <a:endParaRPr lang="es-ES" sz="1600" dirty="0">
              <a:latin typeface="+mj-lt"/>
              <a:cs typeface="Arial" panose="020B0604020202020204" pitchFamily="34" charset="0"/>
            </a:endParaRPr>
          </a:p>
          <a:p>
            <a:pPr marL="342900" indent="-342900">
              <a:spcBef>
                <a:spcPts val="600"/>
              </a:spcBef>
              <a:buFont typeface="Arial" panose="020B0604020202020204" pitchFamily="34" charset="0"/>
              <a:buChar char="•"/>
            </a:pPr>
            <a:endParaRPr lang="es-ES" sz="1400" dirty="0">
              <a:latin typeface="+mj-lt"/>
              <a:cs typeface="Arial" panose="020B0604020202020204" pitchFamily="34" charset="0"/>
            </a:endParaRPr>
          </a:p>
          <a:p>
            <a:r>
              <a:rPr lang="es-ES" dirty="0">
                <a:latin typeface="+mj-lt"/>
                <a:cs typeface="Arial" panose="020B0604020202020204" pitchFamily="34" charset="0"/>
              </a:rPr>
              <a:t>GBDM+ (</a:t>
            </a:r>
            <a:r>
              <a:rPr lang="es-ES" dirty="0" err="1">
                <a:latin typeface="+mj-lt"/>
                <a:cs typeface="Arial" panose="020B0604020202020204" pitchFamily="34" charset="0"/>
              </a:rPr>
              <a:t>our</a:t>
            </a:r>
            <a:r>
              <a:rPr lang="es-ES" dirty="0">
                <a:latin typeface="+mj-lt"/>
                <a:cs typeface="Arial" panose="020B0604020202020204" pitchFamily="34" charset="0"/>
              </a:rPr>
              <a:t> GNSS </a:t>
            </a:r>
            <a:r>
              <a:rPr lang="es-ES" dirty="0" err="1">
                <a:latin typeface="+mj-lt"/>
                <a:cs typeface="Arial" panose="020B0604020202020204" pitchFamily="34" charset="0"/>
              </a:rPr>
              <a:t>approach</a:t>
            </a:r>
            <a:r>
              <a:rPr lang="es-ES" dirty="0">
                <a:latin typeface="+mj-lt"/>
                <a:cs typeface="Arial" panose="020B0604020202020204" pitchFamily="34" charset="0"/>
              </a:rPr>
              <a:t> </a:t>
            </a:r>
            <a:r>
              <a:rPr lang="es-ES" dirty="0" err="1">
                <a:latin typeface="+mj-lt"/>
                <a:cs typeface="Arial" panose="020B0604020202020204" pitchFamily="34" charset="0"/>
              </a:rPr>
              <a:t>to</a:t>
            </a:r>
            <a:r>
              <a:rPr lang="es-ES" dirty="0">
                <a:latin typeface="+mj-lt"/>
                <a:cs typeface="Arial" panose="020B0604020202020204" pitchFamily="34" charset="0"/>
              </a:rPr>
              <a:t> </a:t>
            </a:r>
            <a:r>
              <a:rPr lang="es-ES" dirty="0" err="1">
                <a:latin typeface="+mj-lt"/>
                <a:cs typeface="Arial" panose="020B0604020202020204" pitchFamily="34" charset="0"/>
              </a:rPr>
              <a:t>length</a:t>
            </a:r>
            <a:r>
              <a:rPr lang="es-ES" dirty="0">
                <a:latin typeface="+mj-lt"/>
                <a:cs typeface="Arial" panose="020B0604020202020204" pitchFamily="34" charset="0"/>
              </a:rPr>
              <a:t> </a:t>
            </a:r>
            <a:r>
              <a:rPr lang="es-ES" dirty="0" err="1">
                <a:latin typeface="+mj-lt"/>
                <a:cs typeface="Arial" panose="020B0604020202020204" pitchFamily="34" charset="0"/>
              </a:rPr>
              <a:t>metrology</a:t>
            </a:r>
            <a:r>
              <a:rPr lang="es-ES" dirty="0">
                <a:latin typeface="+mj-lt"/>
                <a:cs typeface="Arial" panose="020B0604020202020204" pitchFamily="34" charset="0"/>
              </a:rPr>
              <a:t>)</a:t>
            </a:r>
          </a:p>
          <a:p>
            <a:endParaRPr lang="es-ES" dirty="0">
              <a:latin typeface="+mj-lt"/>
              <a:cs typeface="Arial" panose="020B0604020202020204" pitchFamily="34" charset="0"/>
            </a:endParaRPr>
          </a:p>
          <a:p>
            <a:r>
              <a:rPr lang="en-US" dirty="0">
                <a:latin typeface="+mj-lt"/>
                <a:cs typeface="Arial" panose="020B0604020202020204" pitchFamily="34" charset="0"/>
              </a:rPr>
              <a:t>Observation campaign at CERN geodetic network</a:t>
            </a:r>
            <a:endParaRPr lang="es-ES" dirty="0">
              <a:latin typeface="+mj-lt"/>
              <a:cs typeface="Arial" panose="020B0604020202020204" pitchFamily="34" charset="0"/>
            </a:endParaRPr>
          </a:p>
          <a:p>
            <a:pPr>
              <a:spcBef>
                <a:spcPts val="600"/>
              </a:spcBef>
            </a:pPr>
            <a:r>
              <a:rPr lang="es-ES" dirty="0">
                <a:latin typeface="+mj-lt"/>
                <a:cs typeface="Arial" panose="020B0604020202020204" pitchFamily="34" charset="0"/>
              </a:rPr>
              <a:t>		GDBM+ </a:t>
            </a:r>
            <a:r>
              <a:rPr lang="es-ES" dirty="0" err="1">
                <a:latin typeface="+mj-lt"/>
                <a:cs typeface="Arial" panose="020B0604020202020204" pitchFamily="34" charset="0"/>
              </a:rPr>
              <a:t>results</a:t>
            </a:r>
            <a:endParaRPr lang="es-ES" dirty="0">
              <a:latin typeface="+mj-lt"/>
              <a:cs typeface="Arial" panose="020B0604020202020204" pitchFamily="34" charset="0"/>
            </a:endParaRPr>
          </a:p>
          <a:p>
            <a:pPr>
              <a:spcBef>
                <a:spcPts val="600"/>
              </a:spcBef>
            </a:pPr>
            <a:r>
              <a:rPr lang="es-ES" dirty="0">
                <a:latin typeface="+mj-lt"/>
                <a:cs typeface="Arial" panose="020B0604020202020204" pitchFamily="34" charset="0"/>
              </a:rPr>
              <a:t>		</a:t>
            </a:r>
            <a:r>
              <a:rPr lang="es-ES" dirty="0" err="1">
                <a:latin typeface="+mj-lt"/>
                <a:cs typeface="Arial" panose="020B0604020202020204" pitchFamily="34" charset="0"/>
              </a:rPr>
              <a:t>Comparison</a:t>
            </a:r>
            <a:r>
              <a:rPr lang="es-ES" dirty="0">
                <a:latin typeface="+mj-lt"/>
                <a:cs typeface="Arial" panose="020B0604020202020204" pitchFamily="34" charset="0"/>
              </a:rPr>
              <a:t> </a:t>
            </a:r>
            <a:r>
              <a:rPr lang="es-ES" dirty="0" err="1">
                <a:latin typeface="+mj-lt"/>
                <a:cs typeface="Arial" panose="020B0604020202020204" pitchFamily="34" charset="0"/>
              </a:rPr>
              <a:t>with</a:t>
            </a:r>
            <a:r>
              <a:rPr lang="es-ES" dirty="0">
                <a:latin typeface="+mj-lt"/>
                <a:cs typeface="Arial" panose="020B0604020202020204" pitchFamily="34" charset="0"/>
              </a:rPr>
              <a:t> Kern </a:t>
            </a:r>
            <a:r>
              <a:rPr lang="es-ES" dirty="0" err="1">
                <a:latin typeface="+mj-lt"/>
                <a:cs typeface="Arial" panose="020B0604020202020204" pitchFamily="34" charset="0"/>
              </a:rPr>
              <a:t>Mekometer</a:t>
            </a:r>
            <a:r>
              <a:rPr lang="es-ES" dirty="0">
                <a:latin typeface="+mj-lt"/>
                <a:cs typeface="Arial" panose="020B0604020202020204" pitchFamily="34" charset="0"/>
              </a:rPr>
              <a:t> ME5000</a:t>
            </a:r>
          </a:p>
          <a:p>
            <a:endParaRPr lang="es-ES" dirty="0">
              <a:latin typeface="+mj-lt"/>
              <a:cs typeface="Arial" panose="020B0604020202020204" pitchFamily="34" charset="0"/>
            </a:endParaRPr>
          </a:p>
          <a:p>
            <a:pPr>
              <a:spcBef>
                <a:spcPts val="600"/>
              </a:spcBef>
            </a:pPr>
            <a:r>
              <a:rPr lang="es-ES" dirty="0" err="1">
                <a:latin typeface="+mj-lt"/>
                <a:cs typeface="Arial" panose="020B0604020202020204" pitchFamily="34" charset="0"/>
              </a:rPr>
              <a:t>Conclusions</a:t>
            </a:r>
            <a:r>
              <a:rPr lang="es-ES" dirty="0">
                <a:latin typeface="+mj-lt"/>
                <a:cs typeface="Arial" panose="020B0604020202020204" pitchFamily="34" charset="0"/>
              </a:rPr>
              <a:t>, </a:t>
            </a:r>
            <a:r>
              <a:rPr lang="es-ES" dirty="0" err="1">
                <a:latin typeface="+mj-lt"/>
                <a:cs typeface="Arial" panose="020B0604020202020204" pitchFamily="34" charset="0"/>
              </a:rPr>
              <a:t>limitations</a:t>
            </a:r>
            <a:r>
              <a:rPr lang="es-ES" dirty="0">
                <a:latin typeface="+mj-lt"/>
                <a:cs typeface="Arial" panose="020B0604020202020204" pitchFamily="34" charset="0"/>
              </a:rPr>
              <a:t> and future </a:t>
            </a:r>
            <a:r>
              <a:rPr lang="es-ES" dirty="0" err="1">
                <a:latin typeface="+mj-lt"/>
                <a:cs typeface="Arial" panose="020B0604020202020204" pitchFamily="34" charset="0"/>
              </a:rPr>
              <a:t>work</a:t>
            </a:r>
            <a:endParaRPr lang="es-ES" dirty="0">
              <a:latin typeface="+mj-lt"/>
              <a:cs typeface="Arial" panose="020B0604020202020204" pitchFamily="34" charset="0"/>
            </a:endParaRPr>
          </a:p>
          <a:p>
            <a:pPr marL="342900" indent="-342900">
              <a:buFont typeface="Arial" panose="020B0604020202020204" pitchFamily="34" charset="0"/>
              <a:buChar char="•"/>
            </a:pPr>
            <a:endParaRPr lang="es-ES" sz="1400" dirty="0">
              <a:latin typeface="+mj-lt"/>
              <a:cs typeface="Arial" panose="020B0604020202020204" pitchFamily="34" charset="0"/>
            </a:endParaRPr>
          </a:p>
          <a:p>
            <a:pPr marL="342900" indent="-342900">
              <a:buFont typeface="Arial" panose="020B0604020202020204" pitchFamily="34" charset="0"/>
              <a:buChar char="•"/>
            </a:pPr>
            <a:endParaRPr lang="de-DE" sz="1600" dirty="0">
              <a:latin typeface="+mj-lt"/>
              <a:cs typeface="Arial" panose="020B0604020202020204" pitchFamily="34" charset="0"/>
            </a:endParaRP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3" name="Marcador de número de diapositiva 2">
            <a:extLst>
              <a:ext uri="{FF2B5EF4-FFF2-40B4-BE49-F238E27FC236}">
                <a16:creationId xmlns:a16="http://schemas.microsoft.com/office/drawing/2014/main" id="{4B1DFB93-A019-F66B-8915-F153E4BC69CA}"/>
              </a:ext>
            </a:extLst>
          </p:cNvPr>
          <p:cNvSpPr>
            <a:spLocks noGrp="1"/>
          </p:cNvSpPr>
          <p:nvPr>
            <p:ph type="sldNum" sz="quarter" idx="11"/>
          </p:nvPr>
        </p:nvSpPr>
        <p:spPr/>
        <p:txBody>
          <a:bodyPr/>
          <a:lstStyle/>
          <a:p>
            <a:fld id="{6C73A770-1660-45DE-B946-DFFC7041C5FD}" type="slidenum">
              <a:rPr lang="de-DE" smtClean="0"/>
              <a:pPr/>
              <a:t>2</a:t>
            </a:fld>
            <a:endParaRPr lang="de-DE" dirty="0"/>
          </a:p>
        </p:txBody>
      </p:sp>
    </p:spTree>
    <p:extLst>
      <p:ext uri="{BB962C8B-B14F-4D97-AF65-F5344CB8AC3E}">
        <p14:creationId xmlns:p14="http://schemas.microsoft.com/office/powerpoint/2010/main" val="1069671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esquinas redondeadas 3">
            <a:extLst>
              <a:ext uri="{FF2B5EF4-FFF2-40B4-BE49-F238E27FC236}">
                <a16:creationId xmlns:a16="http://schemas.microsoft.com/office/drawing/2014/main" id="{98293BE8-3DF8-422F-0B9C-C58CB510C333}"/>
              </a:ext>
            </a:extLst>
          </p:cNvPr>
          <p:cNvSpPr/>
          <p:nvPr/>
        </p:nvSpPr>
        <p:spPr>
          <a:xfrm>
            <a:off x="2627784" y="699542"/>
            <a:ext cx="6264696" cy="362174"/>
          </a:xfrm>
          <a:prstGeom prst="roundRect">
            <a:avLst/>
          </a:prstGeom>
          <a:solidFill>
            <a:srgbClr val="009BC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p:txBody>
          <a:bodyPr/>
          <a:lstStyle/>
          <a:p>
            <a:r>
              <a:rPr lang="de-DE" dirty="0"/>
              <a:t>Introduction</a:t>
            </a:r>
          </a:p>
        </p:txBody>
      </p:sp>
      <p:sp>
        <p:nvSpPr>
          <p:cNvPr id="11" name="Textfeld 6">
            <a:extLst>
              <a:ext uri="{FF2B5EF4-FFF2-40B4-BE49-F238E27FC236}">
                <a16:creationId xmlns:a16="http://schemas.microsoft.com/office/drawing/2014/main" id="{F01D19B3-56CF-4D97-9486-46B2062064E4}"/>
              </a:ext>
            </a:extLst>
          </p:cNvPr>
          <p:cNvSpPr txBox="1"/>
          <p:nvPr/>
        </p:nvSpPr>
        <p:spPr>
          <a:xfrm>
            <a:off x="467544" y="699542"/>
            <a:ext cx="8432750" cy="1938992"/>
          </a:xfrm>
          <a:prstGeom prst="rect">
            <a:avLst/>
          </a:prstGeom>
          <a:noFill/>
        </p:spPr>
        <p:txBody>
          <a:bodyPr wrap="square" rtlCol="0">
            <a:spAutoFit/>
          </a:bodyPr>
          <a:lstStyle/>
          <a:p>
            <a:r>
              <a:rPr lang="es-ES" sz="2000" b="1" dirty="0" err="1">
                <a:latin typeface="+mj-lt"/>
                <a:cs typeface="Arial" panose="020B0604020202020204" pitchFamily="34" charset="0"/>
              </a:rPr>
              <a:t>Length</a:t>
            </a:r>
            <a:r>
              <a:rPr lang="es-ES" sz="2000" b="1" dirty="0">
                <a:latin typeface="+mj-lt"/>
                <a:cs typeface="Arial" panose="020B0604020202020204" pitchFamily="34" charset="0"/>
              </a:rPr>
              <a:t> </a:t>
            </a:r>
            <a:r>
              <a:rPr lang="es-ES" sz="2000" b="1" dirty="0" err="1">
                <a:latin typeface="+mj-lt"/>
                <a:cs typeface="Arial" panose="020B0604020202020204" pitchFamily="34" charset="0"/>
              </a:rPr>
              <a:t>metrology</a:t>
            </a:r>
            <a:r>
              <a:rPr lang="es-ES" sz="2000" b="1" dirty="0">
                <a:latin typeface="+mj-lt"/>
                <a:cs typeface="Arial" panose="020B0604020202020204" pitchFamily="34" charset="0"/>
              </a:rPr>
              <a:t>    </a:t>
            </a:r>
            <a:r>
              <a:rPr lang="es-ES" sz="2000" dirty="0" err="1">
                <a:latin typeface="+mj-lt"/>
                <a:cs typeface="Arial" panose="020B0604020202020204" pitchFamily="34" charset="0"/>
              </a:rPr>
              <a:t>Realization</a:t>
            </a:r>
            <a:r>
              <a:rPr lang="es-ES" sz="2000" dirty="0">
                <a:latin typeface="+mj-lt"/>
                <a:cs typeface="Arial" panose="020B0604020202020204" pitchFamily="34" charset="0"/>
              </a:rPr>
              <a:t>, </a:t>
            </a:r>
            <a:r>
              <a:rPr lang="es-ES" sz="2000" dirty="0" err="1">
                <a:latin typeface="+mj-lt"/>
                <a:cs typeface="Arial" panose="020B0604020202020204" pitchFamily="34" charset="0"/>
              </a:rPr>
              <a:t>maintenance</a:t>
            </a:r>
            <a:r>
              <a:rPr lang="es-ES" sz="2000" dirty="0">
                <a:latin typeface="+mj-lt"/>
                <a:cs typeface="Arial" panose="020B0604020202020204" pitchFamily="34" charset="0"/>
              </a:rPr>
              <a:t> and </a:t>
            </a:r>
            <a:r>
              <a:rPr lang="es-ES" sz="2000" dirty="0" err="1">
                <a:latin typeface="+mj-lt"/>
                <a:cs typeface="Arial" panose="020B0604020202020204" pitchFamily="34" charset="0"/>
              </a:rPr>
              <a:t>dissemination</a:t>
            </a:r>
            <a:r>
              <a:rPr lang="es-ES" sz="2000" dirty="0">
                <a:latin typeface="+mj-lt"/>
                <a:cs typeface="Arial" panose="020B0604020202020204" pitchFamily="34" charset="0"/>
              </a:rPr>
              <a:t> </a:t>
            </a:r>
            <a:r>
              <a:rPr lang="es-ES" sz="2000" dirty="0" err="1">
                <a:latin typeface="+mj-lt"/>
                <a:cs typeface="Arial" panose="020B0604020202020204" pitchFamily="34" charset="0"/>
              </a:rPr>
              <a:t>of</a:t>
            </a:r>
            <a:r>
              <a:rPr lang="es-ES" sz="2000" dirty="0">
                <a:latin typeface="+mj-lt"/>
                <a:cs typeface="Arial" panose="020B0604020202020204" pitchFamily="34" charset="0"/>
              </a:rPr>
              <a:t> </a:t>
            </a:r>
            <a:r>
              <a:rPr lang="es-ES" sz="2000" dirty="0" err="1">
                <a:latin typeface="+mj-lt"/>
                <a:cs typeface="Arial" panose="020B0604020202020204" pitchFamily="34" charset="0"/>
              </a:rPr>
              <a:t>the</a:t>
            </a:r>
            <a:r>
              <a:rPr lang="es-ES" sz="2000" dirty="0">
                <a:latin typeface="+mj-lt"/>
                <a:cs typeface="Arial" panose="020B0604020202020204" pitchFamily="34" charset="0"/>
              </a:rPr>
              <a:t> SI meter</a:t>
            </a:r>
          </a:p>
          <a:p>
            <a:endParaRPr lang="es-ES" sz="2000" dirty="0">
              <a:latin typeface="+mj-lt"/>
              <a:cs typeface="Arial" panose="020B0604020202020204" pitchFamily="34" charset="0"/>
            </a:endParaRPr>
          </a:p>
          <a:p>
            <a:r>
              <a:rPr lang="es-ES" sz="2000" dirty="0">
                <a:latin typeface="+mj-lt"/>
                <a:cs typeface="Arial" panose="020B0604020202020204" pitchFamily="34" charset="0"/>
              </a:rPr>
              <a:t> </a:t>
            </a:r>
          </a:p>
          <a:p>
            <a:endParaRPr lang="es-ES" sz="2000" dirty="0">
              <a:latin typeface="+mj-lt"/>
              <a:cs typeface="Arial" panose="020B0604020202020204" pitchFamily="34" charset="0"/>
            </a:endParaRPr>
          </a:p>
          <a:p>
            <a:endParaRPr lang="es-ES" sz="2000" dirty="0">
              <a:latin typeface="+mj-lt"/>
              <a:cs typeface="Arial" panose="020B0604020202020204" pitchFamily="34" charset="0"/>
            </a:endParaRPr>
          </a:p>
          <a:p>
            <a:endParaRPr lang="de-DE" sz="2000" dirty="0">
              <a:latin typeface="+mj-lt"/>
              <a:cs typeface="Arial" panose="020B0604020202020204" pitchFamily="34" charset="0"/>
            </a:endParaRP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5" name="CuadroTexto 4">
            <a:extLst>
              <a:ext uri="{FF2B5EF4-FFF2-40B4-BE49-F238E27FC236}">
                <a16:creationId xmlns:a16="http://schemas.microsoft.com/office/drawing/2014/main" id="{A305A2BC-4B41-A28C-D73B-AC00E4CA4A54}"/>
              </a:ext>
            </a:extLst>
          </p:cNvPr>
          <p:cNvSpPr txBox="1"/>
          <p:nvPr/>
        </p:nvSpPr>
        <p:spPr>
          <a:xfrm>
            <a:off x="539552" y="1476000"/>
            <a:ext cx="7256346" cy="1115690"/>
          </a:xfrm>
          <a:prstGeom prst="rect">
            <a:avLst/>
          </a:prstGeom>
          <a:noFill/>
        </p:spPr>
        <p:txBody>
          <a:bodyPr wrap="square" rtlCol="0">
            <a:spAutoFit/>
          </a:bodyPr>
          <a:lstStyle/>
          <a:p>
            <a:pPr marL="285750" indent="-285750">
              <a:spcBef>
                <a:spcPts val="900"/>
              </a:spcBef>
              <a:buFont typeface="Arial" panose="020B0604020202020204" pitchFamily="34" charset="0"/>
              <a:buChar char="•"/>
            </a:pPr>
            <a:r>
              <a:rPr lang="es-ES" sz="1600" dirty="0">
                <a:latin typeface="+mj-lt"/>
                <a:cs typeface="Arial" panose="020B0604020202020204" pitchFamily="34" charset="0"/>
              </a:rPr>
              <a:t>High-</a:t>
            </a:r>
            <a:r>
              <a:rPr lang="es-ES" sz="1600" dirty="0" err="1">
                <a:latin typeface="+mj-lt"/>
                <a:cs typeface="Arial" panose="020B0604020202020204" pitchFamily="34" charset="0"/>
              </a:rPr>
              <a:t>precision</a:t>
            </a:r>
            <a:r>
              <a:rPr lang="es-ES" sz="1600" dirty="0">
                <a:latin typeface="+mj-lt"/>
                <a:cs typeface="Arial" panose="020B0604020202020204" pitchFamily="34" charset="0"/>
              </a:rPr>
              <a:t> </a:t>
            </a:r>
            <a:r>
              <a:rPr lang="es-ES" sz="1600" dirty="0" err="1">
                <a:solidFill>
                  <a:srgbClr val="0070C0"/>
                </a:solidFill>
                <a:latin typeface="+mj-lt"/>
                <a:cs typeface="Arial" panose="020B0604020202020204" pitchFamily="34" charset="0"/>
              </a:rPr>
              <a:t>EDMs</a:t>
            </a:r>
            <a:r>
              <a:rPr lang="es-ES" sz="1600" dirty="0">
                <a:latin typeface="+mj-lt"/>
                <a:cs typeface="Arial" panose="020B0604020202020204" pitchFamily="34" charset="0"/>
              </a:rPr>
              <a:t> (</a:t>
            </a:r>
            <a:r>
              <a:rPr lang="es-ES" sz="1600" dirty="0" err="1">
                <a:latin typeface="+mj-lt"/>
                <a:cs typeface="Arial" panose="020B0604020202020204" pitchFamily="34" charset="0"/>
              </a:rPr>
              <a:t>e.g</a:t>
            </a:r>
            <a:r>
              <a:rPr lang="es-ES" sz="1600" dirty="0">
                <a:latin typeface="+mj-lt"/>
                <a:cs typeface="Arial" panose="020B0604020202020204" pitchFamily="34" charset="0"/>
              </a:rPr>
              <a:t>. </a:t>
            </a:r>
            <a:r>
              <a:rPr lang="es-ES" sz="1600" dirty="0">
                <a:solidFill>
                  <a:srgbClr val="0070C0"/>
                </a:solidFill>
                <a:latin typeface="+mj-lt"/>
                <a:cs typeface="Arial" panose="020B0604020202020204" pitchFamily="34" charset="0"/>
              </a:rPr>
              <a:t>Kern </a:t>
            </a:r>
            <a:r>
              <a:rPr lang="es-ES" sz="1600" dirty="0" err="1">
                <a:solidFill>
                  <a:srgbClr val="0070C0"/>
                </a:solidFill>
                <a:latin typeface="+mj-lt"/>
                <a:cs typeface="Arial" panose="020B0604020202020204" pitchFamily="34" charset="0"/>
              </a:rPr>
              <a:t>Mekometer</a:t>
            </a:r>
            <a:r>
              <a:rPr lang="es-ES" sz="1600" dirty="0">
                <a:solidFill>
                  <a:srgbClr val="0070C0"/>
                </a:solidFill>
                <a:latin typeface="+mj-lt"/>
                <a:cs typeface="Arial" panose="020B0604020202020204" pitchFamily="34" charset="0"/>
              </a:rPr>
              <a:t> ME5000</a:t>
            </a:r>
            <a:r>
              <a:rPr lang="es-ES" sz="1600" dirty="0">
                <a:latin typeface="+mj-lt"/>
                <a:cs typeface="Arial" panose="020B0604020202020204" pitchFamily="34" charset="0"/>
              </a:rPr>
              <a:t>) </a:t>
            </a:r>
          </a:p>
          <a:p>
            <a:pPr>
              <a:spcBef>
                <a:spcPts val="300"/>
              </a:spcBef>
            </a:pPr>
            <a:r>
              <a:rPr lang="es-ES" sz="1600" dirty="0">
                <a:latin typeface="+mj-lt"/>
                <a:cs typeface="Arial" panose="020B0604020202020204" pitchFamily="34" charset="0"/>
              </a:rPr>
              <a:t>	</a:t>
            </a:r>
            <a:r>
              <a:rPr lang="es-ES" sz="1600" dirty="0" err="1">
                <a:latin typeface="+mj-lt"/>
                <a:cs typeface="Arial" panose="020B0604020202020204" pitchFamily="34" charset="0"/>
              </a:rPr>
              <a:t>Limited</a:t>
            </a:r>
            <a:r>
              <a:rPr lang="es-ES" sz="1600" dirty="0">
                <a:latin typeface="+mj-lt"/>
                <a:cs typeface="Arial" panose="020B0604020202020204" pitchFamily="34" charset="0"/>
              </a:rPr>
              <a:t> </a:t>
            </a:r>
            <a:r>
              <a:rPr lang="es-ES" sz="1600" dirty="0" err="1">
                <a:latin typeface="+mj-lt"/>
                <a:cs typeface="Arial" panose="020B0604020202020204" pitchFamily="34" charset="0"/>
              </a:rPr>
              <a:t>by</a:t>
            </a:r>
            <a:r>
              <a:rPr lang="es-ES" sz="1600" dirty="0">
                <a:latin typeface="+mj-lt"/>
                <a:cs typeface="Arial" panose="020B0604020202020204" pitchFamily="34" charset="0"/>
              </a:rPr>
              <a:t> </a:t>
            </a:r>
            <a:r>
              <a:rPr lang="es-ES" sz="1600" dirty="0" err="1">
                <a:latin typeface="+mj-lt"/>
                <a:cs typeface="Arial" panose="020B0604020202020204" pitchFamily="34" charset="0"/>
              </a:rPr>
              <a:t>the</a:t>
            </a:r>
            <a:r>
              <a:rPr lang="es-ES" sz="1600" dirty="0">
                <a:latin typeface="+mj-lt"/>
                <a:cs typeface="Arial" panose="020B0604020202020204" pitchFamily="34" charset="0"/>
              </a:rPr>
              <a:t> </a:t>
            </a:r>
            <a:r>
              <a:rPr lang="es-ES" sz="1600" dirty="0" err="1">
                <a:latin typeface="+mj-lt"/>
                <a:cs typeface="Arial" panose="020B0604020202020204" pitchFamily="34" charset="0"/>
              </a:rPr>
              <a:t>accurate</a:t>
            </a:r>
            <a:r>
              <a:rPr lang="es-ES" sz="1600" dirty="0">
                <a:latin typeface="+mj-lt"/>
                <a:cs typeface="Arial" panose="020B0604020202020204" pitchFamily="34" charset="0"/>
              </a:rPr>
              <a:t> </a:t>
            </a:r>
            <a:r>
              <a:rPr lang="es-ES" sz="1600" dirty="0" err="1">
                <a:latin typeface="+mj-lt"/>
                <a:cs typeface="Arial" panose="020B0604020202020204" pitchFamily="34" charset="0"/>
              </a:rPr>
              <a:t>determination</a:t>
            </a:r>
            <a:r>
              <a:rPr lang="es-ES" sz="1600" dirty="0">
                <a:latin typeface="+mj-lt"/>
                <a:cs typeface="Arial" panose="020B0604020202020204" pitchFamily="34" charset="0"/>
              </a:rPr>
              <a:t> </a:t>
            </a:r>
            <a:r>
              <a:rPr lang="es-ES" sz="1600" dirty="0" err="1">
                <a:latin typeface="+mj-lt"/>
                <a:cs typeface="Arial" panose="020B0604020202020204" pitchFamily="34" charset="0"/>
              </a:rPr>
              <a:t>of</a:t>
            </a:r>
            <a:r>
              <a:rPr lang="es-ES" sz="1600" dirty="0">
                <a:latin typeface="+mj-lt"/>
                <a:cs typeface="Arial" panose="020B0604020202020204" pitchFamily="34" charset="0"/>
              </a:rPr>
              <a:t> </a:t>
            </a:r>
            <a:r>
              <a:rPr lang="es-ES" sz="1600" i="1" dirty="0">
                <a:latin typeface="+mj-lt"/>
                <a:cs typeface="Arial" panose="020B0604020202020204" pitchFamily="34" charset="0"/>
              </a:rPr>
              <a:t>n</a:t>
            </a:r>
            <a:r>
              <a:rPr lang="es-ES" sz="1600" dirty="0">
                <a:latin typeface="+mj-lt"/>
                <a:cs typeface="Arial" panose="020B0604020202020204" pitchFamily="34" charset="0"/>
              </a:rPr>
              <a:t> = </a:t>
            </a:r>
            <a:r>
              <a:rPr lang="es-ES" sz="1600" i="1" dirty="0">
                <a:latin typeface="+mj-lt"/>
                <a:cs typeface="Arial" panose="020B0604020202020204" pitchFamily="34" charset="0"/>
              </a:rPr>
              <a:t>f</a:t>
            </a:r>
            <a:r>
              <a:rPr lang="es-ES" sz="1600" dirty="0">
                <a:latin typeface="+mj-lt"/>
                <a:cs typeface="Arial" panose="020B0604020202020204" pitchFamily="34" charset="0"/>
              </a:rPr>
              <a:t>(</a:t>
            </a:r>
            <a:r>
              <a:rPr lang="es-ES" sz="1600" i="1" dirty="0" err="1">
                <a:latin typeface="+mj-lt"/>
                <a:cs typeface="Arial" panose="020B0604020202020204" pitchFamily="34" charset="0"/>
              </a:rPr>
              <a:t>T</a:t>
            </a:r>
            <a:r>
              <a:rPr lang="es-ES" sz="1600" dirty="0" err="1">
                <a:latin typeface="+mj-lt"/>
                <a:cs typeface="Arial" panose="020B0604020202020204" pitchFamily="34" charset="0"/>
              </a:rPr>
              <a:t>,</a:t>
            </a:r>
            <a:r>
              <a:rPr lang="es-ES" sz="1600" i="1" dirty="0" err="1">
                <a:latin typeface="+mj-lt"/>
                <a:cs typeface="Arial" panose="020B0604020202020204" pitchFamily="34" charset="0"/>
              </a:rPr>
              <a:t>p</a:t>
            </a:r>
            <a:r>
              <a:rPr lang="es-ES" sz="1600" dirty="0" err="1">
                <a:latin typeface="+mj-lt"/>
                <a:cs typeface="Arial" panose="020B0604020202020204" pitchFamily="34" charset="0"/>
              </a:rPr>
              <a:t>,</a:t>
            </a:r>
            <a:r>
              <a:rPr lang="es-ES" sz="1600" i="1" dirty="0" err="1">
                <a:latin typeface="+mj-lt"/>
                <a:cs typeface="Arial" panose="020B0604020202020204" pitchFamily="34" charset="0"/>
              </a:rPr>
              <a:t>h</a:t>
            </a:r>
            <a:r>
              <a:rPr lang="es-ES" sz="1600" i="1" dirty="0">
                <a:latin typeface="+mj-lt"/>
                <a:cs typeface="Arial" panose="020B0604020202020204" pitchFamily="34" charset="0"/>
              </a:rPr>
              <a:t>%</a:t>
            </a:r>
            <a:r>
              <a:rPr lang="es-ES" sz="1600" dirty="0">
                <a:latin typeface="+mj-lt"/>
                <a:cs typeface="Arial" panose="020B0604020202020204" pitchFamily="34" charset="0"/>
              </a:rPr>
              <a:t>)  </a:t>
            </a:r>
          </a:p>
          <a:p>
            <a:r>
              <a:rPr lang="es-ES" sz="1600" dirty="0">
                <a:latin typeface="+mj-lt"/>
                <a:cs typeface="Arial" panose="020B0604020202020204" pitchFamily="34" charset="0"/>
              </a:rPr>
              <a:t>          </a:t>
            </a:r>
            <a:r>
              <a:rPr lang="es-ES" sz="1600" dirty="0" err="1">
                <a:latin typeface="+mj-lt"/>
                <a:cs typeface="Arial" panose="020B0604020202020204" pitchFamily="34" charset="0"/>
              </a:rPr>
              <a:t>e.g</a:t>
            </a:r>
            <a:r>
              <a:rPr lang="es-ES" sz="1600" dirty="0">
                <a:latin typeface="+mj-lt"/>
                <a:cs typeface="Arial" panose="020B0604020202020204" pitchFamily="34" charset="0"/>
              </a:rPr>
              <a:t>. 10</a:t>
            </a:r>
            <a:r>
              <a:rPr lang="es-ES" sz="1600" baseline="30000" dirty="0">
                <a:latin typeface="+mj-lt"/>
                <a:cs typeface="Arial" panose="020B0604020202020204" pitchFamily="34" charset="0"/>
              </a:rPr>
              <a:t>-7</a:t>
            </a:r>
            <a:r>
              <a:rPr lang="es-ES" sz="1600" dirty="0">
                <a:latin typeface="+mj-lt"/>
                <a:cs typeface="Arial" panose="020B0604020202020204" pitchFamily="34" charset="0"/>
              </a:rPr>
              <a:t> in </a:t>
            </a:r>
            <a:r>
              <a:rPr lang="es-ES" sz="1600" dirty="0" err="1">
                <a:latin typeface="+mj-lt"/>
                <a:cs typeface="Arial" panose="020B0604020202020204" pitchFamily="34" charset="0"/>
              </a:rPr>
              <a:t>the</a:t>
            </a:r>
            <a:r>
              <a:rPr lang="es-ES" sz="1600" dirty="0">
                <a:latin typeface="+mj-lt"/>
                <a:cs typeface="Arial" panose="020B0604020202020204" pitchFamily="34" charset="0"/>
              </a:rPr>
              <a:t> </a:t>
            </a:r>
            <a:r>
              <a:rPr lang="es-ES" sz="1600" dirty="0" err="1">
                <a:latin typeface="+mj-lt"/>
                <a:cs typeface="Arial" panose="020B0604020202020204" pitchFamily="34" charset="0"/>
              </a:rPr>
              <a:t>distance</a:t>
            </a:r>
            <a:r>
              <a:rPr lang="es-ES" sz="1600" dirty="0">
                <a:latin typeface="+mj-lt"/>
                <a:cs typeface="Arial" panose="020B0604020202020204" pitchFamily="34" charset="0"/>
              </a:rPr>
              <a:t> </a:t>
            </a:r>
            <a:r>
              <a:rPr lang="es-ES" sz="1600" dirty="0" err="1">
                <a:latin typeface="+mj-lt"/>
                <a:cs typeface="Arial" panose="020B0604020202020204" pitchFamily="34" charset="0"/>
              </a:rPr>
              <a:t>requires</a:t>
            </a:r>
            <a:r>
              <a:rPr lang="es-ES" sz="1600" dirty="0">
                <a:latin typeface="+mj-lt"/>
                <a:cs typeface="Arial" panose="020B0604020202020204" pitchFamily="34" charset="0"/>
              </a:rPr>
              <a:t> </a:t>
            </a:r>
            <a:r>
              <a:rPr lang="es-ES" sz="1600" dirty="0">
                <a:latin typeface="Arial" panose="020B0604020202020204" pitchFamily="34" charset="0"/>
                <a:cs typeface="Arial" panose="020B0604020202020204" pitchFamily="34" charset="0"/>
                <a:sym typeface="Symbol" panose="05050102010706020507" pitchFamily="18" charset="2"/>
              </a:rPr>
              <a:t></a:t>
            </a:r>
            <a:r>
              <a:rPr lang="es-ES" sz="1600" dirty="0">
                <a:latin typeface="+mj-lt"/>
                <a:cs typeface="Arial" panose="020B0604020202020204" pitchFamily="34" charset="0"/>
              </a:rPr>
              <a:t>0.1</a:t>
            </a:r>
            <a:r>
              <a:rPr lang="es-ES" sz="1600" dirty="0">
                <a:latin typeface="Arial" panose="020B0604020202020204" pitchFamily="34" charset="0"/>
                <a:cs typeface="Arial" panose="020B0604020202020204" pitchFamily="34" charset="0"/>
              </a:rPr>
              <a:t>º</a:t>
            </a:r>
            <a:r>
              <a:rPr lang="es-ES" sz="1600" dirty="0">
                <a:latin typeface="+mj-lt"/>
                <a:cs typeface="Arial" panose="020B0604020202020204" pitchFamily="34" charset="0"/>
              </a:rPr>
              <a:t>C in </a:t>
            </a:r>
            <a:r>
              <a:rPr lang="es-ES" sz="1600" i="1" dirty="0">
                <a:latin typeface="+mj-lt"/>
                <a:cs typeface="Arial" panose="020B0604020202020204" pitchFamily="34" charset="0"/>
              </a:rPr>
              <a:t>T </a:t>
            </a:r>
            <a:r>
              <a:rPr lang="es-ES" sz="1600" dirty="0" err="1">
                <a:latin typeface="+mj-lt"/>
                <a:cs typeface="Arial" panose="020B0604020202020204" pitchFamily="34" charset="0"/>
              </a:rPr>
              <a:t>for</a:t>
            </a:r>
            <a:r>
              <a:rPr lang="es-ES" sz="1600" dirty="0">
                <a:latin typeface="+mj-lt"/>
                <a:cs typeface="Arial" panose="020B0604020202020204" pitchFamily="34" charset="0"/>
              </a:rPr>
              <a:t> </a:t>
            </a:r>
            <a:r>
              <a:rPr lang="es-ES" sz="1600" dirty="0" err="1">
                <a:latin typeface="+mj-lt"/>
                <a:cs typeface="Arial" panose="020B0604020202020204" pitchFamily="34" charset="0"/>
              </a:rPr>
              <a:t>the</a:t>
            </a:r>
            <a:r>
              <a:rPr lang="es-ES" sz="1600" dirty="0">
                <a:latin typeface="+mj-lt"/>
                <a:cs typeface="Arial" panose="020B0604020202020204" pitchFamily="34" charset="0"/>
              </a:rPr>
              <a:t> </a:t>
            </a:r>
            <a:r>
              <a:rPr lang="es-ES" sz="1600" dirty="0" err="1">
                <a:latin typeface="+mj-lt"/>
                <a:cs typeface="Arial" panose="020B0604020202020204" pitchFamily="34" charset="0"/>
              </a:rPr>
              <a:t>entire</a:t>
            </a:r>
            <a:r>
              <a:rPr lang="es-ES" sz="1600" dirty="0">
                <a:latin typeface="+mj-lt"/>
                <a:cs typeface="Arial" panose="020B0604020202020204" pitchFamily="34" charset="0"/>
              </a:rPr>
              <a:t> </a:t>
            </a:r>
            <a:r>
              <a:rPr lang="es-ES" sz="1600" dirty="0" err="1">
                <a:latin typeface="+mj-lt"/>
                <a:cs typeface="Arial" panose="020B0604020202020204" pitchFamily="34" charset="0"/>
              </a:rPr>
              <a:t>path</a:t>
            </a:r>
            <a:r>
              <a:rPr lang="es-ES" sz="1600" dirty="0">
                <a:latin typeface="+mj-lt"/>
                <a:cs typeface="Arial" panose="020B0604020202020204" pitchFamily="34" charset="0"/>
              </a:rPr>
              <a:t>!</a:t>
            </a:r>
          </a:p>
          <a:p>
            <a:r>
              <a:rPr lang="es-ES" sz="1600" dirty="0">
                <a:latin typeface="+mj-lt"/>
                <a:cs typeface="Arial" panose="020B0604020202020204" pitchFamily="34" charset="0"/>
              </a:rPr>
              <a:t>	</a:t>
            </a:r>
          </a:p>
        </p:txBody>
      </p:sp>
      <p:pic>
        <p:nvPicPr>
          <p:cNvPr id="9" name="Imagen 8">
            <a:extLst>
              <a:ext uri="{FF2B5EF4-FFF2-40B4-BE49-F238E27FC236}">
                <a16:creationId xmlns:a16="http://schemas.microsoft.com/office/drawing/2014/main" id="{463F39FD-1A4B-A030-7F9F-CFD436E2E27F}"/>
              </a:ext>
            </a:extLst>
          </p:cNvPr>
          <p:cNvPicPr>
            <a:picLocks noChangeAspect="1"/>
          </p:cNvPicPr>
          <p:nvPr/>
        </p:nvPicPr>
        <p:blipFill>
          <a:blip r:embed="rId2"/>
          <a:stretch>
            <a:fillRect/>
          </a:stretch>
        </p:blipFill>
        <p:spPr>
          <a:xfrm>
            <a:off x="8107238" y="1332000"/>
            <a:ext cx="857250" cy="1347788"/>
          </a:xfrm>
          <a:prstGeom prst="rect">
            <a:avLst/>
          </a:prstGeom>
        </p:spPr>
      </p:pic>
      <p:pic>
        <p:nvPicPr>
          <p:cNvPr id="6" name="Imagen 5">
            <a:extLst>
              <a:ext uri="{FF2B5EF4-FFF2-40B4-BE49-F238E27FC236}">
                <a16:creationId xmlns:a16="http://schemas.microsoft.com/office/drawing/2014/main" id="{13308447-FADB-6859-FA61-894AEDBA55ED}"/>
              </a:ext>
            </a:extLst>
          </p:cNvPr>
          <p:cNvPicPr>
            <a:picLocks noChangeAspect="1"/>
          </p:cNvPicPr>
          <p:nvPr/>
        </p:nvPicPr>
        <p:blipFill>
          <a:blip r:embed="rId3"/>
          <a:stretch>
            <a:fillRect/>
          </a:stretch>
        </p:blipFill>
        <p:spPr>
          <a:xfrm>
            <a:off x="6616194" y="2715766"/>
            <a:ext cx="2348294" cy="818102"/>
          </a:xfrm>
          <a:prstGeom prst="rect">
            <a:avLst/>
          </a:prstGeom>
        </p:spPr>
      </p:pic>
      <p:pic>
        <p:nvPicPr>
          <p:cNvPr id="12" name="Imagen 11">
            <a:extLst>
              <a:ext uri="{FF2B5EF4-FFF2-40B4-BE49-F238E27FC236}">
                <a16:creationId xmlns:a16="http://schemas.microsoft.com/office/drawing/2014/main" id="{CA58DFD4-D75E-41C3-E8AC-55F17E774C96}"/>
              </a:ext>
            </a:extLst>
          </p:cNvPr>
          <p:cNvPicPr>
            <a:picLocks noChangeAspect="1"/>
          </p:cNvPicPr>
          <p:nvPr/>
        </p:nvPicPr>
        <p:blipFill>
          <a:blip r:embed="rId4"/>
          <a:stretch>
            <a:fillRect/>
          </a:stretch>
        </p:blipFill>
        <p:spPr>
          <a:xfrm>
            <a:off x="7791375" y="3614649"/>
            <a:ext cx="1173113" cy="973325"/>
          </a:xfrm>
          <a:prstGeom prst="rect">
            <a:avLst/>
          </a:prstGeom>
        </p:spPr>
      </p:pic>
      <p:sp>
        <p:nvSpPr>
          <p:cNvPr id="13" name="CuadroTexto 12">
            <a:extLst>
              <a:ext uri="{FF2B5EF4-FFF2-40B4-BE49-F238E27FC236}">
                <a16:creationId xmlns:a16="http://schemas.microsoft.com/office/drawing/2014/main" id="{48A62610-60AF-4CB1-FB2D-EBC8AF36A0D3}"/>
              </a:ext>
            </a:extLst>
          </p:cNvPr>
          <p:cNvSpPr txBox="1"/>
          <p:nvPr/>
        </p:nvSpPr>
        <p:spPr>
          <a:xfrm>
            <a:off x="807867" y="3579862"/>
            <a:ext cx="6716461" cy="1384995"/>
          </a:xfrm>
          <a:prstGeom prst="rect">
            <a:avLst/>
          </a:prstGeom>
          <a:gradFill>
            <a:gsLst>
              <a:gs pos="0">
                <a:srgbClr val="FFFF00"/>
              </a:gs>
              <a:gs pos="100000">
                <a:srgbClr val="FFC000">
                  <a:alpha val="22000"/>
                </a:srgbClr>
              </a:gs>
              <a:gs pos="100000">
                <a:srgbClr val="FFC000"/>
              </a:gs>
              <a:gs pos="100000">
                <a:schemeClr val="accent1">
                  <a:lumMod val="30000"/>
                  <a:lumOff val="70000"/>
                </a:schemeClr>
              </a:gs>
            </a:gsLst>
            <a:lin ang="5400000" scaled="1"/>
          </a:gradFill>
        </p:spPr>
        <p:txBody>
          <a:bodyPr wrap="square" rtlCol="0">
            <a:spAutoFit/>
          </a:bodyPr>
          <a:lstStyle/>
          <a:p>
            <a:pPr>
              <a:spcBef>
                <a:spcPts val="600"/>
              </a:spcBef>
            </a:pPr>
            <a:r>
              <a:rPr lang="en-US" sz="1400" i="1" dirty="0">
                <a:solidFill>
                  <a:srgbClr val="0070C0"/>
                </a:solidFill>
              </a:rPr>
              <a:t>Good practice guide for high accuracy global navigation satellite system based distance metrology </a:t>
            </a:r>
            <a:r>
              <a:rPr lang="en-US" sz="1400" dirty="0">
                <a:solidFill>
                  <a:srgbClr val="0070C0"/>
                </a:solidFill>
              </a:rPr>
              <a:t>(JRP SIB60 Surveying Consortium 2013-2016)</a:t>
            </a:r>
          </a:p>
          <a:p>
            <a:r>
              <a:rPr lang="en-US" sz="1400" dirty="0"/>
              <a:t>Concludes that the uncertainties of ionospheric and tropospheric delays, multipath effect and antenna phase </a:t>
            </a:r>
            <a:r>
              <a:rPr lang="en-US" sz="1400" dirty="0" err="1"/>
              <a:t>centre</a:t>
            </a:r>
            <a:r>
              <a:rPr lang="en-US" sz="1400" dirty="0"/>
              <a:t> variations are mostly unknown, as is their propagation to the final results, which prevents a rigorous uncertainty analysis of the GNSS-based distance determination.</a:t>
            </a:r>
            <a:endParaRPr lang="es-ES" sz="1400" dirty="0">
              <a:solidFill>
                <a:srgbClr val="0070C0"/>
              </a:solidFill>
            </a:endParaRPr>
          </a:p>
        </p:txBody>
      </p:sp>
      <p:sp>
        <p:nvSpPr>
          <p:cNvPr id="14" name="CuadroTexto 13">
            <a:extLst>
              <a:ext uri="{FF2B5EF4-FFF2-40B4-BE49-F238E27FC236}">
                <a16:creationId xmlns:a16="http://schemas.microsoft.com/office/drawing/2014/main" id="{CAE7083B-4697-B8CF-514D-C94F7577C181}"/>
              </a:ext>
            </a:extLst>
          </p:cNvPr>
          <p:cNvSpPr txBox="1"/>
          <p:nvPr/>
        </p:nvSpPr>
        <p:spPr>
          <a:xfrm>
            <a:off x="539551" y="2390400"/>
            <a:ext cx="5817409" cy="830997"/>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es-ES" sz="1600" dirty="0" err="1">
                <a:latin typeface="+mj-lt"/>
                <a:cs typeface="Arial" panose="020B0604020202020204" pitchFamily="34" charset="0"/>
              </a:rPr>
              <a:t>Refractivity-compensated</a:t>
            </a:r>
            <a:r>
              <a:rPr lang="es-ES" sz="1600" dirty="0">
                <a:latin typeface="+mj-lt"/>
                <a:cs typeface="Arial" panose="020B0604020202020204" pitchFamily="34" charset="0"/>
              </a:rPr>
              <a:t> (i.e. </a:t>
            </a:r>
            <a:r>
              <a:rPr lang="es-ES" sz="1600" dirty="0" err="1">
                <a:solidFill>
                  <a:srgbClr val="0070C0"/>
                </a:solidFill>
                <a:latin typeface="+mj-lt"/>
                <a:cs typeface="Arial" panose="020B0604020202020204" pitchFamily="34" charset="0"/>
              </a:rPr>
              <a:t>two</a:t>
            </a:r>
            <a:r>
              <a:rPr lang="es-ES" sz="1600" dirty="0">
                <a:solidFill>
                  <a:srgbClr val="0070C0"/>
                </a:solidFill>
                <a:latin typeface="+mj-lt"/>
                <a:cs typeface="Arial" panose="020B0604020202020204" pitchFamily="34" charset="0"/>
              </a:rPr>
              <a:t>-color</a:t>
            </a:r>
            <a:r>
              <a:rPr lang="es-ES" sz="1600" dirty="0">
                <a:latin typeface="+mj-lt"/>
                <a:cs typeface="Arial" panose="020B0604020202020204" pitchFamily="34" charset="0"/>
              </a:rPr>
              <a:t>) </a:t>
            </a:r>
            <a:r>
              <a:rPr lang="es-ES" sz="1600" dirty="0" err="1">
                <a:solidFill>
                  <a:srgbClr val="0070C0"/>
                </a:solidFill>
                <a:latin typeface="+mj-lt"/>
                <a:cs typeface="Arial" panose="020B0604020202020204" pitchFamily="34" charset="0"/>
              </a:rPr>
              <a:t>EDMs</a:t>
            </a:r>
            <a:r>
              <a:rPr lang="es-ES" sz="1600" dirty="0">
                <a:latin typeface="+mj-lt"/>
                <a:cs typeface="Arial" panose="020B0604020202020204" pitchFamily="34" charset="0"/>
              </a:rPr>
              <a:t> (</a:t>
            </a:r>
            <a:r>
              <a:rPr lang="es-ES" sz="1600" dirty="0" err="1">
                <a:latin typeface="+mj-lt"/>
                <a:cs typeface="Arial" panose="020B0604020202020204" pitchFamily="34" charset="0"/>
              </a:rPr>
              <a:t>e.g</a:t>
            </a:r>
            <a:r>
              <a:rPr lang="es-ES" sz="1600" dirty="0">
                <a:latin typeface="+mj-lt"/>
                <a:cs typeface="Arial" panose="020B0604020202020204" pitchFamily="34" charset="0"/>
              </a:rPr>
              <a:t>. </a:t>
            </a:r>
            <a:r>
              <a:rPr lang="es-ES" sz="1600" dirty="0" err="1">
                <a:latin typeface="+mj-lt"/>
                <a:cs typeface="Arial" panose="020B0604020202020204" pitchFamily="34" charset="0"/>
              </a:rPr>
              <a:t>Terrameter</a:t>
            </a:r>
            <a:r>
              <a:rPr lang="es-ES" sz="1600" dirty="0">
                <a:latin typeface="+mj-lt"/>
                <a:cs typeface="Arial" panose="020B0604020202020204" pitchFamily="34" charset="0"/>
              </a:rPr>
              <a:t>, </a:t>
            </a:r>
            <a:r>
              <a:rPr lang="es-ES" sz="1600" dirty="0" err="1">
                <a:latin typeface="+mj-lt"/>
                <a:cs typeface="Arial" panose="020B0604020202020204" pitchFamily="34" charset="0"/>
              </a:rPr>
              <a:t>Arpent</a:t>
            </a:r>
            <a:r>
              <a:rPr lang="es-ES" sz="1600" dirty="0">
                <a:latin typeface="+mj-lt"/>
                <a:cs typeface="Arial" panose="020B0604020202020204" pitchFamily="34" charset="0"/>
              </a:rPr>
              <a:t> Absolute </a:t>
            </a:r>
            <a:r>
              <a:rPr lang="es-ES" sz="1600" dirty="0" err="1">
                <a:latin typeface="+mj-lt"/>
                <a:cs typeface="Arial" panose="020B0604020202020204" pitchFamily="34" charset="0"/>
              </a:rPr>
              <a:t>Distance</a:t>
            </a:r>
            <a:r>
              <a:rPr lang="es-ES" sz="1600" dirty="0">
                <a:latin typeface="+mj-lt"/>
                <a:cs typeface="Arial" panose="020B0604020202020204" pitchFamily="34" charset="0"/>
              </a:rPr>
              <a:t> Meter, </a:t>
            </a:r>
            <a:r>
              <a:rPr lang="es-ES" sz="1600" dirty="0" err="1">
                <a:latin typeface="+mj-lt"/>
                <a:cs typeface="Arial" panose="020B0604020202020204" pitchFamily="34" charset="0"/>
              </a:rPr>
              <a:t>TeleYAG</a:t>
            </a:r>
            <a:r>
              <a:rPr lang="es-ES" sz="1600" dirty="0">
                <a:latin typeface="+mj-lt"/>
                <a:cs typeface="Arial" panose="020B0604020202020204" pitchFamily="34" charset="0"/>
              </a:rPr>
              <a:t>) </a:t>
            </a:r>
          </a:p>
          <a:p>
            <a:r>
              <a:rPr lang="es-ES" sz="1600" dirty="0">
                <a:latin typeface="+mj-lt"/>
                <a:cs typeface="Arial" panose="020B0604020202020204" pitchFamily="34" charset="0"/>
              </a:rPr>
              <a:t>	</a:t>
            </a:r>
            <a:r>
              <a:rPr lang="es-ES" sz="1600" dirty="0" err="1">
                <a:latin typeface="+mj-lt"/>
                <a:cs typeface="Arial" panose="020B0604020202020204" pitchFamily="34" charset="0"/>
              </a:rPr>
              <a:t>Costly</a:t>
            </a:r>
            <a:r>
              <a:rPr lang="es-ES" sz="1600" dirty="0">
                <a:latin typeface="+mj-lt"/>
                <a:cs typeface="Arial" panose="020B0604020202020204" pitchFamily="34" charset="0"/>
              </a:rPr>
              <a:t> and </a:t>
            </a:r>
            <a:r>
              <a:rPr lang="es-ES" sz="1600" dirty="0" err="1">
                <a:latin typeface="+mj-lt"/>
                <a:cs typeface="Arial" panose="020B0604020202020204" pitchFamily="34" charset="0"/>
              </a:rPr>
              <a:t>not</a:t>
            </a:r>
            <a:r>
              <a:rPr lang="es-ES" sz="1600" dirty="0">
                <a:latin typeface="+mj-lt"/>
                <a:cs typeface="Arial" panose="020B0604020202020204" pitchFamily="34" charset="0"/>
              </a:rPr>
              <a:t> </a:t>
            </a:r>
            <a:r>
              <a:rPr lang="es-ES" sz="1600" dirty="0" err="1">
                <a:latin typeface="+mj-lt"/>
                <a:cs typeface="Arial" panose="020B0604020202020204" pitchFamily="34" charset="0"/>
              </a:rPr>
              <a:t>easily</a:t>
            </a:r>
            <a:r>
              <a:rPr lang="es-ES" sz="1600" dirty="0">
                <a:latin typeface="+mj-lt"/>
                <a:cs typeface="Arial" panose="020B0604020202020204" pitchFamily="34" charset="0"/>
              </a:rPr>
              <a:t> accesible</a:t>
            </a:r>
          </a:p>
        </p:txBody>
      </p:sp>
      <p:sp>
        <p:nvSpPr>
          <p:cNvPr id="15" name="CuadroTexto 14">
            <a:extLst>
              <a:ext uri="{FF2B5EF4-FFF2-40B4-BE49-F238E27FC236}">
                <a16:creationId xmlns:a16="http://schemas.microsoft.com/office/drawing/2014/main" id="{9B5C6F94-73B6-20FA-609F-59BEE27EFC9B}"/>
              </a:ext>
            </a:extLst>
          </p:cNvPr>
          <p:cNvSpPr txBox="1"/>
          <p:nvPr/>
        </p:nvSpPr>
        <p:spPr>
          <a:xfrm>
            <a:off x="539552" y="3254400"/>
            <a:ext cx="2607380" cy="338554"/>
          </a:xfrm>
          <a:prstGeom prst="rect">
            <a:avLst/>
          </a:prstGeom>
          <a:noFill/>
        </p:spPr>
        <p:txBody>
          <a:bodyPr wrap="none" rtlCol="0">
            <a:spAutoFit/>
          </a:bodyPr>
          <a:lstStyle/>
          <a:p>
            <a:pPr marL="285750" indent="-285750">
              <a:buFont typeface="Arial" panose="020B0604020202020204" pitchFamily="34" charset="0"/>
              <a:buChar char="•"/>
            </a:pPr>
            <a:r>
              <a:rPr lang="es-ES" sz="1600" dirty="0">
                <a:latin typeface="+mj-lt"/>
                <a:cs typeface="Arial" panose="020B0604020202020204" pitchFamily="34" charset="0"/>
              </a:rPr>
              <a:t> </a:t>
            </a:r>
            <a:r>
              <a:rPr lang="es-ES" sz="1600" dirty="0">
                <a:solidFill>
                  <a:srgbClr val="0070C0"/>
                </a:solidFill>
                <a:latin typeface="+mj-lt"/>
                <a:cs typeface="Arial" panose="020B0604020202020204" pitchFamily="34" charset="0"/>
              </a:rPr>
              <a:t>GNSS </a:t>
            </a:r>
            <a:r>
              <a:rPr lang="es-ES" sz="1600" dirty="0">
                <a:latin typeface="+mj-lt"/>
                <a:cs typeface="Arial" panose="020B0604020202020204" pitchFamily="34" charset="0"/>
              </a:rPr>
              <a:t>?  “</a:t>
            </a:r>
            <a:r>
              <a:rPr lang="es-ES" sz="1600" dirty="0" err="1">
                <a:latin typeface="+mj-lt"/>
                <a:cs typeface="Arial" panose="020B0604020202020204" pitchFamily="34" charset="0"/>
              </a:rPr>
              <a:t>Not</a:t>
            </a:r>
            <a:r>
              <a:rPr lang="es-ES" sz="1600" dirty="0">
                <a:latin typeface="+mj-lt"/>
                <a:cs typeface="Arial" panose="020B0604020202020204" pitchFamily="34" charset="0"/>
              </a:rPr>
              <a:t> </a:t>
            </a:r>
            <a:r>
              <a:rPr lang="es-ES" sz="1600" dirty="0" err="1">
                <a:latin typeface="+mj-lt"/>
                <a:cs typeface="Arial" panose="020B0604020202020204" pitchFamily="34" charset="0"/>
              </a:rPr>
              <a:t>traceable</a:t>
            </a:r>
            <a:r>
              <a:rPr lang="es-ES" sz="1600" dirty="0">
                <a:latin typeface="+mj-lt"/>
                <a:cs typeface="Arial" panose="020B0604020202020204" pitchFamily="34" charset="0"/>
              </a:rPr>
              <a:t>”</a:t>
            </a:r>
          </a:p>
        </p:txBody>
      </p:sp>
      <p:sp>
        <p:nvSpPr>
          <p:cNvPr id="16" name="CuadroTexto 15">
            <a:extLst>
              <a:ext uri="{FF2B5EF4-FFF2-40B4-BE49-F238E27FC236}">
                <a16:creationId xmlns:a16="http://schemas.microsoft.com/office/drawing/2014/main" id="{C7A0BB76-971D-2481-B67C-B4317E4043AF}"/>
              </a:ext>
            </a:extLst>
          </p:cNvPr>
          <p:cNvSpPr txBox="1"/>
          <p:nvPr/>
        </p:nvSpPr>
        <p:spPr>
          <a:xfrm>
            <a:off x="539552" y="1080000"/>
            <a:ext cx="6733575" cy="338554"/>
          </a:xfrm>
          <a:prstGeom prst="rect">
            <a:avLst/>
          </a:prstGeom>
          <a:noFill/>
        </p:spPr>
        <p:txBody>
          <a:bodyPr wrap="none" rtlCol="0">
            <a:spAutoFit/>
          </a:bodyPr>
          <a:lstStyle/>
          <a:p>
            <a:r>
              <a:rPr lang="es-ES" sz="1600" dirty="0">
                <a:latin typeface="+mj-lt"/>
                <a:cs typeface="Arial" panose="020B0604020202020204" pitchFamily="34" charset="0"/>
              </a:rPr>
              <a:t>In </a:t>
            </a:r>
            <a:r>
              <a:rPr lang="es-ES" sz="1600" dirty="0" err="1">
                <a:latin typeface="+mj-lt"/>
                <a:cs typeface="Arial" panose="020B0604020202020204" pitchFamily="34" charset="0"/>
              </a:rPr>
              <a:t>the</a:t>
            </a:r>
            <a:r>
              <a:rPr lang="es-ES" sz="1600" dirty="0">
                <a:latin typeface="+mj-lt"/>
                <a:cs typeface="Arial" panose="020B0604020202020204" pitchFamily="34" charset="0"/>
              </a:rPr>
              <a:t> open air, </a:t>
            </a:r>
            <a:r>
              <a:rPr lang="es-ES" sz="1600" dirty="0" err="1">
                <a:latin typeface="+mj-lt"/>
                <a:cs typeface="Arial" panose="020B0604020202020204" pitchFamily="34" charset="0"/>
              </a:rPr>
              <a:t>the</a:t>
            </a:r>
            <a:r>
              <a:rPr lang="es-ES" sz="1600" dirty="0">
                <a:latin typeface="+mj-lt"/>
                <a:cs typeface="Arial" panose="020B0604020202020204" pitchFamily="34" charset="0"/>
              </a:rPr>
              <a:t> </a:t>
            </a:r>
            <a:r>
              <a:rPr lang="es-ES" sz="1600" dirty="0" err="1">
                <a:latin typeface="+mj-lt"/>
                <a:cs typeface="Arial" panose="020B0604020202020204" pitchFamily="34" charset="0"/>
              </a:rPr>
              <a:t>level</a:t>
            </a:r>
            <a:r>
              <a:rPr lang="es-ES" sz="1600" dirty="0">
                <a:latin typeface="+mj-lt"/>
                <a:cs typeface="Arial" panose="020B0604020202020204" pitchFamily="34" charset="0"/>
              </a:rPr>
              <a:t> </a:t>
            </a:r>
            <a:r>
              <a:rPr lang="es-ES" sz="1600" dirty="0" err="1">
                <a:latin typeface="+mj-lt"/>
                <a:cs typeface="Arial" panose="020B0604020202020204" pitchFamily="34" charset="0"/>
              </a:rPr>
              <a:t>of</a:t>
            </a:r>
            <a:r>
              <a:rPr lang="es-ES" sz="1600" dirty="0">
                <a:latin typeface="+mj-lt"/>
                <a:cs typeface="Arial" panose="020B0604020202020204" pitchFamily="34" charset="0"/>
              </a:rPr>
              <a:t> </a:t>
            </a:r>
            <a:r>
              <a:rPr lang="es-ES" sz="1600" dirty="0" err="1">
                <a:latin typeface="+mj-lt"/>
                <a:cs typeface="Arial" panose="020B0604020202020204" pitchFamily="34" charset="0"/>
              </a:rPr>
              <a:t>accuracy</a:t>
            </a:r>
            <a:r>
              <a:rPr lang="es-ES" sz="1600" dirty="0">
                <a:latin typeface="+mj-lt"/>
                <a:cs typeface="Arial" panose="020B0604020202020204" pitchFamily="34" charset="0"/>
              </a:rPr>
              <a:t> 10</a:t>
            </a:r>
            <a:r>
              <a:rPr lang="es-ES" sz="1600" baseline="30000" dirty="0">
                <a:latin typeface="+mj-lt"/>
                <a:cs typeface="Arial" panose="020B0604020202020204" pitchFamily="34" charset="0"/>
              </a:rPr>
              <a:t>-7</a:t>
            </a:r>
            <a:r>
              <a:rPr lang="es-ES" sz="1600" dirty="0">
                <a:latin typeface="+mj-lt"/>
                <a:cs typeface="Arial" panose="020B0604020202020204" pitchFamily="34" charset="0"/>
              </a:rPr>
              <a:t> (0.5 mm @ 5 km) </a:t>
            </a:r>
            <a:r>
              <a:rPr lang="es-ES" sz="1600" dirty="0" err="1">
                <a:latin typeface="+mj-lt"/>
                <a:cs typeface="Arial" panose="020B0604020202020204" pitchFamily="34" charset="0"/>
              </a:rPr>
              <a:t>is</a:t>
            </a:r>
            <a:r>
              <a:rPr lang="es-ES" sz="1600" dirty="0">
                <a:latin typeface="+mj-lt"/>
                <a:cs typeface="Arial" panose="020B0604020202020204" pitchFamily="34" charset="0"/>
              </a:rPr>
              <a:t> a </a:t>
            </a:r>
            <a:r>
              <a:rPr lang="es-ES" sz="1600" dirty="0" err="1">
                <a:latin typeface="+mj-lt"/>
                <a:cs typeface="Arial" panose="020B0604020202020204" pitchFamily="34" charset="0"/>
              </a:rPr>
              <a:t>major</a:t>
            </a:r>
            <a:r>
              <a:rPr lang="es-ES" sz="1600" dirty="0">
                <a:latin typeface="+mj-lt"/>
                <a:cs typeface="Arial" panose="020B0604020202020204" pitchFamily="34" charset="0"/>
              </a:rPr>
              <a:t> </a:t>
            </a:r>
            <a:r>
              <a:rPr lang="es-ES" sz="1600" dirty="0" err="1">
                <a:latin typeface="+mj-lt"/>
                <a:cs typeface="Arial" panose="020B0604020202020204" pitchFamily="34" charset="0"/>
              </a:rPr>
              <a:t>challenge</a:t>
            </a:r>
            <a:endParaRPr lang="es-ES" sz="1600" dirty="0">
              <a:latin typeface="Arial" panose="020B0604020202020204" pitchFamily="34" charset="0"/>
              <a:cs typeface="Arial" panose="020B0604020202020204" pitchFamily="34" charset="0"/>
            </a:endParaRPr>
          </a:p>
        </p:txBody>
      </p:sp>
      <p:sp>
        <p:nvSpPr>
          <p:cNvPr id="3" name="Marcador de número de diapositiva 2">
            <a:extLst>
              <a:ext uri="{FF2B5EF4-FFF2-40B4-BE49-F238E27FC236}">
                <a16:creationId xmlns:a16="http://schemas.microsoft.com/office/drawing/2014/main" id="{C3122F7A-9BEE-43BD-CE3C-F401ADD2E564}"/>
              </a:ext>
            </a:extLst>
          </p:cNvPr>
          <p:cNvSpPr>
            <a:spLocks noGrp="1"/>
          </p:cNvSpPr>
          <p:nvPr>
            <p:ph type="sldNum" sz="quarter" idx="11"/>
          </p:nvPr>
        </p:nvSpPr>
        <p:spPr/>
        <p:txBody>
          <a:bodyPr/>
          <a:lstStyle/>
          <a:p>
            <a:fld id="{6C73A770-1660-45DE-B946-DFFC7041C5FD}" type="slidenum">
              <a:rPr lang="de-DE" smtClean="0"/>
              <a:pPr/>
              <a:t>3</a:t>
            </a:fld>
            <a:endParaRPr lang="de-DE" dirty="0"/>
          </a:p>
        </p:txBody>
      </p:sp>
      <p:sp>
        <p:nvSpPr>
          <p:cNvPr id="7" name="CuadroTexto 6">
            <a:extLst>
              <a:ext uri="{FF2B5EF4-FFF2-40B4-BE49-F238E27FC236}">
                <a16:creationId xmlns:a16="http://schemas.microsoft.com/office/drawing/2014/main" id="{B6D493FB-8A32-8EA7-58F5-B111FEB0EEF1}"/>
              </a:ext>
            </a:extLst>
          </p:cNvPr>
          <p:cNvSpPr txBox="1"/>
          <p:nvPr/>
        </p:nvSpPr>
        <p:spPr>
          <a:xfrm>
            <a:off x="2968707" y="3254400"/>
            <a:ext cx="3691525" cy="338554"/>
          </a:xfrm>
          <a:prstGeom prst="rect">
            <a:avLst/>
          </a:prstGeom>
          <a:noFill/>
        </p:spPr>
        <p:txBody>
          <a:bodyPr wrap="square" rtlCol="0">
            <a:spAutoFit/>
          </a:bodyPr>
          <a:lstStyle/>
          <a:p>
            <a:r>
              <a:rPr lang="en-US" sz="1600" dirty="0">
                <a:latin typeface="+mj-lt"/>
                <a:cs typeface="Arial" panose="020B0604020202020204" pitchFamily="34" charset="0"/>
              </a:rPr>
              <a:t>We’ll try to remedy this lack of traceability</a:t>
            </a:r>
            <a:endParaRPr lang="es-ES" sz="1600" dirty="0">
              <a:latin typeface="+mj-lt"/>
              <a:cs typeface="Arial" panose="020B0604020202020204" pitchFamily="34" charset="0"/>
            </a:endParaRPr>
          </a:p>
        </p:txBody>
      </p:sp>
      <p:sp>
        <p:nvSpPr>
          <p:cNvPr id="10" name="Rectángulo 9">
            <a:extLst>
              <a:ext uri="{FF2B5EF4-FFF2-40B4-BE49-F238E27FC236}">
                <a16:creationId xmlns:a16="http://schemas.microsoft.com/office/drawing/2014/main" id="{63889002-2FBD-1C3D-EE19-8E89D897C338}"/>
              </a:ext>
            </a:extLst>
          </p:cNvPr>
          <p:cNvSpPr/>
          <p:nvPr/>
        </p:nvSpPr>
        <p:spPr>
          <a:xfrm>
            <a:off x="3042000" y="3276000"/>
            <a:ext cx="3528392" cy="27946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951859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animBg="1"/>
      <p:bldP spid="14" grpId="0"/>
      <p:bldP spid="15" grpId="0"/>
      <p:bldP spid="7"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p:txBody>
          <a:bodyPr/>
          <a:lstStyle/>
          <a:p>
            <a:r>
              <a:rPr lang="de-DE" dirty="0"/>
              <a:t>Introduction</a:t>
            </a:r>
          </a:p>
        </p:txBody>
      </p:sp>
      <p:sp>
        <p:nvSpPr>
          <p:cNvPr id="11" name="Textfeld 6">
            <a:extLst>
              <a:ext uri="{FF2B5EF4-FFF2-40B4-BE49-F238E27FC236}">
                <a16:creationId xmlns:a16="http://schemas.microsoft.com/office/drawing/2014/main" id="{F01D19B3-56CF-4D97-9486-46B2062064E4}"/>
              </a:ext>
            </a:extLst>
          </p:cNvPr>
          <p:cNvSpPr txBox="1"/>
          <p:nvPr/>
        </p:nvSpPr>
        <p:spPr>
          <a:xfrm>
            <a:off x="179512" y="699542"/>
            <a:ext cx="8784976" cy="369332"/>
          </a:xfrm>
          <a:prstGeom prst="rect">
            <a:avLst/>
          </a:prstGeom>
          <a:noFill/>
        </p:spPr>
        <p:txBody>
          <a:bodyPr wrap="square" rtlCol="0">
            <a:spAutoFit/>
          </a:bodyPr>
          <a:lstStyle/>
          <a:p>
            <a:r>
              <a:rPr lang="en-US" sz="1800" dirty="0">
                <a:solidFill>
                  <a:srgbClr val="0070C0"/>
                </a:solidFill>
              </a:rPr>
              <a:t>EMPIR 18SIB01 </a:t>
            </a:r>
            <a:r>
              <a:rPr lang="en-US" sz="1800" i="1" dirty="0">
                <a:solidFill>
                  <a:srgbClr val="0070C0"/>
                </a:solidFill>
              </a:rPr>
              <a:t>Large-scale dimensional measurements for geodesy </a:t>
            </a:r>
            <a:r>
              <a:rPr lang="en-US" sz="1800" dirty="0">
                <a:solidFill>
                  <a:srgbClr val="0070C0"/>
                </a:solidFill>
              </a:rPr>
              <a:t>(‘                   ’) 2019-2022</a:t>
            </a:r>
            <a:endParaRPr lang="de-DE" dirty="0">
              <a:latin typeface="Arial" panose="020B0604020202020204" pitchFamily="34" charset="0"/>
              <a:cs typeface="Arial" panose="020B0604020202020204" pitchFamily="34" charset="0"/>
            </a:endParaRP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pic>
        <p:nvPicPr>
          <p:cNvPr id="6" name="Grafik 2">
            <a:extLst>
              <a:ext uri="{FF2B5EF4-FFF2-40B4-BE49-F238E27FC236}">
                <a16:creationId xmlns:a16="http://schemas.microsoft.com/office/drawing/2014/main" id="{14E4676F-4695-BA62-07EE-7B7B44E6CB5E}"/>
              </a:ext>
            </a:extLst>
          </p:cNvPr>
          <p:cNvPicPr>
            <a:picLocks noChangeAspect="1"/>
          </p:cNvPicPr>
          <p:nvPr/>
        </p:nvPicPr>
        <p:blipFill>
          <a:blip r:embed="rId2"/>
          <a:stretch/>
        </p:blipFill>
        <p:spPr bwMode="auto">
          <a:xfrm>
            <a:off x="6696000" y="771550"/>
            <a:ext cx="962993" cy="210156"/>
          </a:xfrm>
          <a:prstGeom prst="rect">
            <a:avLst/>
          </a:prstGeom>
        </p:spPr>
      </p:pic>
      <p:pic>
        <p:nvPicPr>
          <p:cNvPr id="12" name="Imagen 11">
            <a:extLst>
              <a:ext uri="{FF2B5EF4-FFF2-40B4-BE49-F238E27FC236}">
                <a16:creationId xmlns:a16="http://schemas.microsoft.com/office/drawing/2014/main" id="{BA6DE935-9107-17FA-1B15-B0D8E0DB7F89}"/>
              </a:ext>
            </a:extLst>
          </p:cNvPr>
          <p:cNvPicPr>
            <a:picLocks noChangeAspect="1"/>
          </p:cNvPicPr>
          <p:nvPr/>
        </p:nvPicPr>
        <p:blipFill>
          <a:blip r:embed="rId3"/>
          <a:stretch>
            <a:fillRect/>
          </a:stretch>
        </p:blipFill>
        <p:spPr>
          <a:xfrm>
            <a:off x="4829127" y="2232000"/>
            <a:ext cx="1903113" cy="2616270"/>
          </a:xfrm>
          <a:prstGeom prst="rect">
            <a:avLst/>
          </a:prstGeom>
        </p:spPr>
      </p:pic>
      <p:sp>
        <p:nvSpPr>
          <p:cNvPr id="13" name="CuadroTexto 12">
            <a:extLst>
              <a:ext uri="{FF2B5EF4-FFF2-40B4-BE49-F238E27FC236}">
                <a16:creationId xmlns:a16="http://schemas.microsoft.com/office/drawing/2014/main" id="{3F22EA4D-DC8F-A629-9382-021333FDA354}"/>
              </a:ext>
            </a:extLst>
          </p:cNvPr>
          <p:cNvSpPr txBox="1"/>
          <p:nvPr/>
        </p:nvSpPr>
        <p:spPr>
          <a:xfrm>
            <a:off x="6696000" y="2412000"/>
            <a:ext cx="1869423" cy="2416046"/>
          </a:xfrm>
          <a:prstGeom prst="rect">
            <a:avLst/>
          </a:prstGeom>
          <a:noFill/>
        </p:spPr>
        <p:txBody>
          <a:bodyPr wrap="none" rtlCol="0">
            <a:spAutoFit/>
          </a:bodyPr>
          <a:lstStyle/>
          <a:p>
            <a:r>
              <a:rPr lang="es-ES" sz="900" dirty="0"/>
              <a:t>Sergio </a:t>
            </a:r>
            <a:r>
              <a:rPr lang="es-ES" sz="900" dirty="0" err="1"/>
              <a:t>Baselga</a:t>
            </a:r>
            <a:r>
              <a:rPr lang="es-ES" sz="900" dirty="0"/>
              <a:t>, Luis García-Asenjo,</a:t>
            </a:r>
          </a:p>
          <a:p>
            <a:r>
              <a:rPr lang="es-ES" sz="900" dirty="0"/>
              <a:t>Pascual Garrigues, Raquel Luján</a:t>
            </a:r>
          </a:p>
          <a:p>
            <a:r>
              <a:rPr lang="es-ES" sz="900" dirty="0"/>
              <a:t>  UPV, </a:t>
            </a:r>
            <a:r>
              <a:rPr lang="es-ES" sz="900" dirty="0" err="1"/>
              <a:t>Spain</a:t>
            </a:r>
            <a:endParaRPr lang="es-ES" sz="900" dirty="0"/>
          </a:p>
          <a:p>
            <a:pPr>
              <a:spcBef>
                <a:spcPts val="600"/>
              </a:spcBef>
            </a:pPr>
            <a:r>
              <a:rPr lang="es-ES" sz="900" dirty="0" err="1"/>
              <a:t>Florian</a:t>
            </a:r>
            <a:r>
              <a:rPr lang="es-ES" sz="900" dirty="0"/>
              <a:t> </a:t>
            </a:r>
            <a:r>
              <a:rPr lang="es-ES" sz="900" dirty="0" err="1"/>
              <a:t>Pollinger</a:t>
            </a:r>
            <a:endParaRPr lang="es-ES" sz="900" dirty="0"/>
          </a:p>
          <a:p>
            <a:r>
              <a:rPr lang="es-ES" sz="900" dirty="0"/>
              <a:t>  PTB, </a:t>
            </a:r>
            <a:r>
              <a:rPr lang="es-ES" sz="900" dirty="0" err="1"/>
              <a:t>Germany</a:t>
            </a:r>
            <a:endParaRPr lang="es-ES" sz="900" dirty="0"/>
          </a:p>
          <a:p>
            <a:pPr>
              <a:spcBef>
                <a:spcPts val="600"/>
              </a:spcBef>
            </a:pPr>
            <a:r>
              <a:rPr lang="es-ES" sz="900" dirty="0"/>
              <a:t>Ulla </a:t>
            </a:r>
            <a:r>
              <a:rPr lang="es-ES" sz="900" dirty="0" err="1"/>
              <a:t>Kallio</a:t>
            </a:r>
            <a:r>
              <a:rPr lang="es-ES" sz="900" dirty="0"/>
              <a:t>, </a:t>
            </a:r>
            <a:r>
              <a:rPr lang="es-ES" sz="900" dirty="0" err="1"/>
              <a:t>Hannu</a:t>
            </a:r>
            <a:r>
              <a:rPr lang="es-ES" sz="900" dirty="0"/>
              <a:t> </a:t>
            </a:r>
            <a:r>
              <a:rPr lang="es-ES" sz="900" dirty="0" err="1"/>
              <a:t>Koivula</a:t>
            </a:r>
            <a:endParaRPr lang="es-ES" sz="900" dirty="0"/>
          </a:p>
          <a:p>
            <a:r>
              <a:rPr lang="es-ES" sz="900" dirty="0"/>
              <a:t>  NLS, </a:t>
            </a:r>
            <a:r>
              <a:rPr lang="es-ES" sz="900" dirty="0" err="1"/>
              <a:t>Finland</a:t>
            </a:r>
            <a:endParaRPr lang="es-ES" sz="900" dirty="0"/>
          </a:p>
          <a:p>
            <a:pPr>
              <a:spcBef>
                <a:spcPts val="600"/>
              </a:spcBef>
            </a:pPr>
            <a:r>
              <a:rPr lang="es-ES" sz="900" dirty="0" err="1"/>
              <a:t>Kinga</a:t>
            </a:r>
            <a:r>
              <a:rPr lang="es-ES" sz="900" dirty="0"/>
              <a:t> </a:t>
            </a:r>
            <a:r>
              <a:rPr lang="es-ES" sz="900" dirty="0" err="1"/>
              <a:t>Wezka</a:t>
            </a:r>
            <a:r>
              <a:rPr lang="es-ES" sz="900" dirty="0"/>
              <a:t>, Dominik </a:t>
            </a:r>
            <a:r>
              <a:rPr lang="es-ES" sz="900" dirty="0" err="1"/>
              <a:t>Próchniewicz</a:t>
            </a:r>
            <a:endParaRPr lang="es-ES" sz="900" dirty="0"/>
          </a:p>
          <a:p>
            <a:r>
              <a:rPr lang="es-ES" sz="900" dirty="0"/>
              <a:t>  WUT, </a:t>
            </a:r>
            <a:r>
              <a:rPr lang="es-ES" sz="900" dirty="0" err="1"/>
              <a:t>Poland</a:t>
            </a:r>
            <a:endParaRPr lang="es-ES" sz="900" dirty="0"/>
          </a:p>
          <a:p>
            <a:pPr>
              <a:spcBef>
                <a:spcPts val="600"/>
              </a:spcBef>
            </a:pPr>
            <a:r>
              <a:rPr lang="es-ES" sz="900" dirty="0"/>
              <a:t>Damien Pesce</a:t>
            </a:r>
          </a:p>
          <a:p>
            <a:r>
              <a:rPr lang="es-ES" sz="900" dirty="0"/>
              <a:t>  IGN, France</a:t>
            </a:r>
          </a:p>
          <a:p>
            <a:pPr>
              <a:spcBef>
                <a:spcPts val="600"/>
              </a:spcBef>
            </a:pPr>
            <a:r>
              <a:rPr lang="es-ES" sz="900" dirty="0" err="1"/>
              <a:t>Sten</a:t>
            </a:r>
            <a:r>
              <a:rPr lang="es-ES" sz="900" dirty="0"/>
              <a:t> </a:t>
            </a:r>
            <a:r>
              <a:rPr lang="es-ES" sz="900" dirty="0" err="1"/>
              <a:t>Bergstrand</a:t>
            </a:r>
            <a:endParaRPr lang="es-ES" sz="900" dirty="0"/>
          </a:p>
          <a:p>
            <a:r>
              <a:rPr lang="es-ES" sz="900" dirty="0"/>
              <a:t>  RISE, </a:t>
            </a:r>
            <a:r>
              <a:rPr lang="es-ES" sz="900" dirty="0" err="1"/>
              <a:t>Sweden</a:t>
            </a:r>
            <a:endParaRPr lang="es-ES" sz="900" dirty="0"/>
          </a:p>
          <a:p>
            <a:endParaRPr lang="es-ES" sz="900" dirty="0">
              <a:latin typeface="Arial" panose="020B0604020202020204" pitchFamily="34" charset="0"/>
              <a:cs typeface="Arial" panose="020B0604020202020204" pitchFamily="34" charset="0"/>
            </a:endParaRPr>
          </a:p>
        </p:txBody>
      </p:sp>
      <p:sp>
        <p:nvSpPr>
          <p:cNvPr id="14" name="CuadroTexto 13">
            <a:extLst>
              <a:ext uri="{FF2B5EF4-FFF2-40B4-BE49-F238E27FC236}">
                <a16:creationId xmlns:a16="http://schemas.microsoft.com/office/drawing/2014/main" id="{FE447891-094E-EFFE-3832-BA853B4C812D}"/>
              </a:ext>
            </a:extLst>
          </p:cNvPr>
          <p:cNvSpPr txBox="1"/>
          <p:nvPr/>
        </p:nvSpPr>
        <p:spPr>
          <a:xfrm>
            <a:off x="209197" y="1024449"/>
            <a:ext cx="7213834" cy="338554"/>
          </a:xfrm>
          <a:prstGeom prst="rect">
            <a:avLst/>
          </a:prstGeom>
          <a:noFill/>
        </p:spPr>
        <p:txBody>
          <a:bodyPr wrap="none" rtlCol="0">
            <a:spAutoFit/>
          </a:bodyPr>
          <a:lstStyle/>
          <a:p>
            <a:r>
              <a:rPr lang="en-US" sz="1600" dirty="0">
                <a:latin typeface="+mj-lt"/>
                <a:cs typeface="Arial" panose="020B0604020202020204" pitchFamily="34" charset="0"/>
              </a:rPr>
              <a:t>A joint attempt to develop enhanced large-scale dimensional metrology for geodesy:</a:t>
            </a:r>
            <a:endParaRPr lang="es-ES" sz="1600" dirty="0">
              <a:latin typeface="+mj-lt"/>
              <a:cs typeface="Arial" panose="020B0604020202020204" pitchFamily="34" charset="0"/>
            </a:endParaRPr>
          </a:p>
        </p:txBody>
      </p:sp>
      <p:sp>
        <p:nvSpPr>
          <p:cNvPr id="15" name="CuadroTexto 14">
            <a:extLst>
              <a:ext uri="{FF2B5EF4-FFF2-40B4-BE49-F238E27FC236}">
                <a16:creationId xmlns:a16="http://schemas.microsoft.com/office/drawing/2014/main" id="{E697F77F-F968-985F-10E5-24C47C76B2DA}"/>
              </a:ext>
            </a:extLst>
          </p:cNvPr>
          <p:cNvSpPr txBox="1"/>
          <p:nvPr/>
        </p:nvSpPr>
        <p:spPr>
          <a:xfrm>
            <a:off x="159795" y="1347614"/>
            <a:ext cx="4124173" cy="3600986"/>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600" dirty="0">
                <a:latin typeface="+mj-lt"/>
                <a:cs typeface="Arial" panose="020B0604020202020204" pitchFamily="34" charset="0"/>
              </a:rPr>
              <a:t>environmental compensation: acoustic and spectroscopic temperature measurement, two-color compensation</a:t>
            </a:r>
          </a:p>
          <a:p>
            <a:pPr marL="285750" indent="-285750">
              <a:spcBef>
                <a:spcPts val="600"/>
              </a:spcBef>
              <a:buFont typeface="Arial" panose="020B0604020202020204" pitchFamily="34" charset="0"/>
              <a:buChar char="•"/>
            </a:pPr>
            <a:r>
              <a:rPr lang="en-US" sz="1600" dirty="0">
                <a:latin typeface="+mj-lt"/>
                <a:cs typeface="Arial" panose="020B0604020202020204" pitchFamily="34" charset="0"/>
              </a:rPr>
              <a:t>development of novel prototypes: Arpent and </a:t>
            </a:r>
            <a:r>
              <a:rPr lang="en-US" sz="1600" dirty="0" err="1">
                <a:latin typeface="+mj-lt"/>
                <a:cs typeface="Arial" panose="020B0604020202020204" pitchFamily="34" charset="0"/>
              </a:rPr>
              <a:t>TeleYAG</a:t>
            </a:r>
            <a:r>
              <a:rPr lang="en-US" sz="1600" dirty="0">
                <a:latin typeface="+mj-lt"/>
                <a:cs typeface="Arial" panose="020B0604020202020204" pitchFamily="34" charset="0"/>
              </a:rPr>
              <a:t> (two-color EDM, </a:t>
            </a:r>
            <a:r>
              <a:rPr lang="en-US" sz="1600" dirty="0">
                <a:latin typeface="+mj-lt"/>
                <a:ea typeface="Times New Roman"/>
                <a:cs typeface="Arial" panose="020B0604020202020204" pitchFamily="34" charset="0"/>
              </a:rPr>
              <a:t>5 km range with 1 mm uncertainty, </a:t>
            </a:r>
            <a:r>
              <a:rPr lang="en-US" sz="1600" i="1" dirty="0">
                <a:latin typeface="+mj-lt"/>
                <a:ea typeface="Times New Roman"/>
                <a:cs typeface="Arial" panose="020B0604020202020204" pitchFamily="34" charset="0"/>
              </a:rPr>
              <a:t>k </a:t>
            </a:r>
            <a:r>
              <a:rPr lang="en-US" sz="1600" dirty="0">
                <a:latin typeface="+mj-lt"/>
                <a:ea typeface="Times New Roman"/>
                <a:cs typeface="Arial" panose="020B0604020202020204" pitchFamily="34" charset="0"/>
              </a:rPr>
              <a:t>= 2)</a:t>
            </a:r>
            <a:r>
              <a:rPr lang="en-US" sz="1600" dirty="0">
                <a:latin typeface="+mj-lt"/>
                <a:cs typeface="Arial" panose="020B0604020202020204" pitchFamily="34" charset="0"/>
              </a:rPr>
              <a:t>, </a:t>
            </a:r>
            <a:r>
              <a:rPr lang="en-US" sz="1600" dirty="0" err="1">
                <a:latin typeface="+mj-lt"/>
                <a:cs typeface="Arial" panose="020B0604020202020204" pitchFamily="34" charset="0"/>
              </a:rPr>
              <a:t>DistriMetre</a:t>
            </a:r>
            <a:r>
              <a:rPr lang="en-US" sz="1600" dirty="0">
                <a:latin typeface="+mj-lt"/>
                <a:cs typeface="Arial" panose="020B0604020202020204" pitchFamily="34" charset="0"/>
              </a:rPr>
              <a:t> (outdoor </a:t>
            </a:r>
            <a:r>
              <a:rPr lang="en-US" sz="1600" dirty="0" err="1">
                <a:latin typeface="+mj-lt"/>
                <a:cs typeface="Arial" panose="020B0604020202020204" pitchFamily="34" charset="0"/>
              </a:rPr>
              <a:t>multilateration</a:t>
            </a:r>
            <a:r>
              <a:rPr lang="en-US" sz="1600" dirty="0">
                <a:latin typeface="+mj-lt"/>
                <a:cs typeface="Arial" panose="020B0604020202020204" pitchFamily="34" charset="0"/>
              </a:rPr>
              <a:t> system, 200 m range with 200 </a:t>
            </a:r>
            <a:r>
              <a:rPr lang="en-US" sz="1600" dirty="0">
                <a:latin typeface="+mj-lt"/>
                <a:ea typeface="Times New Roman"/>
                <a:cs typeface="Arial" panose="020B0604020202020204" pitchFamily="34" charset="0"/>
              </a:rPr>
              <a:t>µm uncertainty, </a:t>
            </a:r>
            <a:r>
              <a:rPr lang="en-US" sz="1600" i="1" dirty="0">
                <a:latin typeface="+mj-lt"/>
                <a:ea typeface="Times New Roman"/>
                <a:cs typeface="Arial" panose="020B0604020202020204" pitchFamily="34" charset="0"/>
              </a:rPr>
              <a:t>k </a:t>
            </a:r>
            <a:r>
              <a:rPr lang="en-US" sz="1600" dirty="0">
                <a:latin typeface="+mj-lt"/>
                <a:ea typeface="Times New Roman"/>
                <a:cs typeface="Arial" panose="020B0604020202020204" pitchFamily="34" charset="0"/>
              </a:rPr>
              <a:t>= 2</a:t>
            </a:r>
            <a:r>
              <a:rPr lang="en-US" sz="1600" dirty="0">
                <a:latin typeface="+mj-lt"/>
                <a:cs typeface="Arial" panose="020B0604020202020204" pitchFamily="34" charset="0"/>
              </a:rPr>
              <a:t>)</a:t>
            </a:r>
          </a:p>
          <a:p>
            <a:pPr marL="285750" indent="-285750">
              <a:spcBef>
                <a:spcPts val="600"/>
              </a:spcBef>
              <a:buFont typeface="Arial" panose="020B0604020202020204" pitchFamily="34" charset="0"/>
              <a:buChar char="•"/>
            </a:pPr>
            <a:r>
              <a:rPr lang="en-US" sz="1600" dirty="0">
                <a:latin typeface="+mj-lt"/>
                <a:cs typeface="Arial" panose="020B0604020202020204" pitchFamily="34" charset="0"/>
              </a:rPr>
              <a:t>earth-bound verification of SLR and GNSS over 5 km </a:t>
            </a:r>
            <a:r>
              <a:rPr lang="en-US" sz="1600" dirty="0">
                <a:latin typeface="+mj-lt"/>
                <a:ea typeface="Times New Roman"/>
                <a:cs typeface="Arial" panose="020B0604020202020204" pitchFamily="34" charset="0"/>
              </a:rPr>
              <a:t>with 1 mm uncertainty, </a:t>
            </a:r>
            <a:r>
              <a:rPr lang="en-US" sz="1600" i="1" dirty="0">
                <a:latin typeface="+mj-lt"/>
                <a:ea typeface="Times New Roman"/>
                <a:cs typeface="Arial" panose="020B0604020202020204" pitchFamily="34" charset="0"/>
              </a:rPr>
              <a:t>k </a:t>
            </a:r>
            <a:r>
              <a:rPr lang="en-US" sz="1600" dirty="0">
                <a:latin typeface="+mj-lt"/>
                <a:ea typeface="Times New Roman"/>
                <a:cs typeface="Arial" panose="020B0604020202020204" pitchFamily="34" charset="0"/>
              </a:rPr>
              <a:t>= 2</a:t>
            </a:r>
            <a:endParaRPr lang="en-US" sz="1600" dirty="0">
              <a:latin typeface="+mj-lt"/>
              <a:cs typeface="Arial" panose="020B0604020202020204" pitchFamily="34" charset="0"/>
            </a:endParaRPr>
          </a:p>
          <a:p>
            <a:pPr marL="285750" indent="-285750">
              <a:spcBef>
                <a:spcPts val="600"/>
              </a:spcBef>
              <a:buFont typeface="Arial" panose="020B0604020202020204" pitchFamily="34" charset="0"/>
              <a:buChar char="•"/>
            </a:pPr>
            <a:r>
              <a:rPr lang="en-US" sz="1600" dirty="0">
                <a:latin typeface="+mj-lt"/>
                <a:cs typeface="Arial" panose="020B0604020202020204" pitchFamily="34" charset="0"/>
              </a:rPr>
              <a:t>establishment of a 5 km geodetic reference baseline (EURO5000)</a:t>
            </a:r>
          </a:p>
          <a:p>
            <a:pPr marL="285750" indent="-285750">
              <a:spcBef>
                <a:spcPts val="600"/>
              </a:spcBef>
              <a:buFont typeface="Arial" panose="020B0604020202020204" pitchFamily="34" charset="0"/>
              <a:buChar char="•"/>
            </a:pPr>
            <a:r>
              <a:rPr lang="en-US" sz="1600" dirty="0">
                <a:latin typeface="+mj-lt"/>
                <a:cs typeface="Arial" panose="020B0604020202020204" pitchFamily="34" charset="0"/>
              </a:rPr>
              <a:t>local tie metrology</a:t>
            </a:r>
          </a:p>
        </p:txBody>
      </p:sp>
      <p:sp>
        <p:nvSpPr>
          <p:cNvPr id="16" name="CuadroTexto 15">
            <a:extLst>
              <a:ext uri="{FF2B5EF4-FFF2-40B4-BE49-F238E27FC236}">
                <a16:creationId xmlns:a16="http://schemas.microsoft.com/office/drawing/2014/main" id="{8C29B341-40EA-A1CD-6ABB-49E310BB7ECD}"/>
              </a:ext>
            </a:extLst>
          </p:cNvPr>
          <p:cNvSpPr txBox="1"/>
          <p:nvPr/>
        </p:nvSpPr>
        <p:spPr>
          <a:xfrm>
            <a:off x="4572000" y="1368008"/>
            <a:ext cx="4572000" cy="830997"/>
          </a:xfrm>
          <a:prstGeom prst="rect">
            <a:avLst/>
          </a:prstGeom>
          <a:noFill/>
        </p:spPr>
        <p:txBody>
          <a:bodyPr wrap="square" rtlCol="0">
            <a:spAutoFit/>
          </a:bodyPr>
          <a:lstStyle/>
          <a:p>
            <a:pPr>
              <a:spcBef>
                <a:spcPts val="600"/>
              </a:spcBef>
            </a:pPr>
            <a:r>
              <a:rPr lang="en-US" sz="1600" dirty="0">
                <a:solidFill>
                  <a:srgbClr val="0070C0"/>
                </a:solidFill>
              </a:rPr>
              <a:t>Outcome:</a:t>
            </a:r>
            <a:r>
              <a:rPr lang="en-US" sz="1600" dirty="0"/>
              <a:t> </a:t>
            </a:r>
          </a:p>
          <a:p>
            <a:r>
              <a:rPr lang="en-US" sz="1600" dirty="0"/>
              <a:t>Dedicated strategy for GNSS-based length determination with full uncertainty characterization</a:t>
            </a:r>
          </a:p>
        </p:txBody>
      </p:sp>
      <p:sp>
        <p:nvSpPr>
          <p:cNvPr id="17" name="Rectángulo: esquinas redondeadas 16">
            <a:extLst>
              <a:ext uri="{FF2B5EF4-FFF2-40B4-BE49-F238E27FC236}">
                <a16:creationId xmlns:a16="http://schemas.microsoft.com/office/drawing/2014/main" id="{21BA81A9-1765-D9DC-A668-D211F3BB563F}"/>
              </a:ext>
            </a:extLst>
          </p:cNvPr>
          <p:cNvSpPr/>
          <p:nvPr/>
        </p:nvSpPr>
        <p:spPr>
          <a:xfrm>
            <a:off x="4572000" y="1404008"/>
            <a:ext cx="4412205" cy="769748"/>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759EB8A9-6086-E593-4CB9-04BFBE9F2BAB}"/>
              </a:ext>
            </a:extLst>
          </p:cNvPr>
          <p:cNvSpPr txBox="1"/>
          <p:nvPr/>
        </p:nvSpPr>
        <p:spPr>
          <a:xfrm>
            <a:off x="4860032" y="4443958"/>
            <a:ext cx="1368152" cy="338554"/>
          </a:xfrm>
          <a:prstGeom prst="rect">
            <a:avLst/>
          </a:prstGeom>
          <a:noFill/>
        </p:spPr>
        <p:txBody>
          <a:bodyPr wrap="square" rtlCol="0">
            <a:spAutoFit/>
          </a:bodyPr>
          <a:lstStyle/>
          <a:p>
            <a:r>
              <a:rPr lang="en-US" sz="800" dirty="0">
                <a:latin typeface="+mj-lt"/>
                <a:cs typeface="Arial" panose="020B0604020202020204" pitchFamily="34" charset="0"/>
              </a:rPr>
              <a:t>Currently under discussion to be (hopefully) adopted!</a:t>
            </a:r>
            <a:endParaRPr lang="es-ES" sz="800" dirty="0">
              <a:latin typeface="+mj-lt"/>
              <a:cs typeface="Arial" panose="020B0604020202020204" pitchFamily="34" charset="0"/>
            </a:endParaRPr>
          </a:p>
        </p:txBody>
      </p:sp>
      <p:sp>
        <p:nvSpPr>
          <p:cNvPr id="4" name="Marcador de número de diapositiva 3">
            <a:extLst>
              <a:ext uri="{FF2B5EF4-FFF2-40B4-BE49-F238E27FC236}">
                <a16:creationId xmlns:a16="http://schemas.microsoft.com/office/drawing/2014/main" id="{1ECD6E84-949F-4E05-C7FB-C3EF1740F243}"/>
              </a:ext>
            </a:extLst>
          </p:cNvPr>
          <p:cNvSpPr>
            <a:spLocks noGrp="1"/>
          </p:cNvSpPr>
          <p:nvPr>
            <p:ph type="sldNum" sz="quarter" idx="11"/>
          </p:nvPr>
        </p:nvSpPr>
        <p:spPr/>
        <p:txBody>
          <a:bodyPr/>
          <a:lstStyle/>
          <a:p>
            <a:fld id="{6C73A770-1660-45DE-B946-DFFC7041C5FD}" type="slidenum">
              <a:rPr lang="de-DE" smtClean="0"/>
              <a:pPr/>
              <a:t>4</a:t>
            </a:fld>
            <a:endParaRPr lang="de-DE" dirty="0"/>
          </a:p>
        </p:txBody>
      </p:sp>
    </p:spTree>
    <p:extLst>
      <p:ext uri="{BB962C8B-B14F-4D97-AF65-F5344CB8AC3E}">
        <p14:creationId xmlns:p14="http://schemas.microsoft.com/office/powerpoint/2010/main" val="2551100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animBg="1"/>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p:txBody>
          <a:bodyPr/>
          <a:lstStyle/>
          <a:p>
            <a:r>
              <a:rPr lang="de-DE" dirty="0"/>
              <a:t>Introduction</a:t>
            </a:r>
          </a:p>
        </p:txBody>
      </p:sp>
      <p:sp>
        <p:nvSpPr>
          <p:cNvPr id="11" name="Textfeld 6">
            <a:extLst>
              <a:ext uri="{FF2B5EF4-FFF2-40B4-BE49-F238E27FC236}">
                <a16:creationId xmlns:a16="http://schemas.microsoft.com/office/drawing/2014/main" id="{F01D19B3-56CF-4D97-9486-46B2062064E4}"/>
              </a:ext>
            </a:extLst>
          </p:cNvPr>
          <p:cNvSpPr txBox="1"/>
          <p:nvPr/>
        </p:nvSpPr>
        <p:spPr>
          <a:xfrm>
            <a:off x="179512" y="699542"/>
            <a:ext cx="8784976" cy="369332"/>
          </a:xfrm>
          <a:prstGeom prst="rect">
            <a:avLst/>
          </a:prstGeom>
          <a:noFill/>
        </p:spPr>
        <p:txBody>
          <a:bodyPr wrap="square" rtlCol="0">
            <a:spAutoFit/>
          </a:bodyPr>
          <a:lstStyle/>
          <a:p>
            <a:r>
              <a:rPr lang="en-US" sz="1800" dirty="0">
                <a:solidFill>
                  <a:srgbClr val="0070C0"/>
                </a:solidFill>
              </a:rPr>
              <a:t>EMPIR 18SIB01 </a:t>
            </a:r>
            <a:r>
              <a:rPr lang="en-US" sz="1800" i="1" dirty="0">
                <a:solidFill>
                  <a:srgbClr val="0070C0"/>
                </a:solidFill>
              </a:rPr>
              <a:t>Large-scale dimensional measurements for geodesy </a:t>
            </a:r>
            <a:r>
              <a:rPr lang="en-US" sz="1800" dirty="0">
                <a:solidFill>
                  <a:srgbClr val="0070C0"/>
                </a:solidFill>
              </a:rPr>
              <a:t>(‘                   ’) 2019-2022</a:t>
            </a:r>
            <a:endParaRPr lang="de-DE" dirty="0">
              <a:latin typeface="Arial" panose="020B0604020202020204" pitchFamily="34" charset="0"/>
              <a:cs typeface="Arial" panose="020B0604020202020204" pitchFamily="34" charset="0"/>
            </a:endParaRP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pic>
        <p:nvPicPr>
          <p:cNvPr id="6" name="Grafik 2">
            <a:extLst>
              <a:ext uri="{FF2B5EF4-FFF2-40B4-BE49-F238E27FC236}">
                <a16:creationId xmlns:a16="http://schemas.microsoft.com/office/drawing/2014/main" id="{14E4676F-4695-BA62-07EE-7B7B44E6CB5E}"/>
              </a:ext>
            </a:extLst>
          </p:cNvPr>
          <p:cNvPicPr>
            <a:picLocks noChangeAspect="1"/>
          </p:cNvPicPr>
          <p:nvPr/>
        </p:nvPicPr>
        <p:blipFill>
          <a:blip r:embed="rId2"/>
          <a:stretch/>
        </p:blipFill>
        <p:spPr bwMode="auto">
          <a:xfrm>
            <a:off x="6696000" y="771550"/>
            <a:ext cx="962993" cy="210156"/>
          </a:xfrm>
          <a:prstGeom prst="rect">
            <a:avLst/>
          </a:prstGeom>
        </p:spPr>
      </p:pic>
      <p:sp>
        <p:nvSpPr>
          <p:cNvPr id="14" name="CuadroTexto 13">
            <a:extLst>
              <a:ext uri="{FF2B5EF4-FFF2-40B4-BE49-F238E27FC236}">
                <a16:creationId xmlns:a16="http://schemas.microsoft.com/office/drawing/2014/main" id="{FE447891-094E-EFFE-3832-BA853B4C812D}"/>
              </a:ext>
            </a:extLst>
          </p:cNvPr>
          <p:cNvSpPr txBox="1"/>
          <p:nvPr/>
        </p:nvSpPr>
        <p:spPr>
          <a:xfrm>
            <a:off x="209197" y="1024449"/>
            <a:ext cx="6877011" cy="369332"/>
          </a:xfrm>
          <a:prstGeom prst="rect">
            <a:avLst/>
          </a:prstGeom>
          <a:noFill/>
        </p:spPr>
        <p:txBody>
          <a:bodyPr wrap="none" rtlCol="0">
            <a:spAutoFit/>
          </a:bodyPr>
          <a:lstStyle/>
          <a:p>
            <a:r>
              <a:rPr lang="en-US" u="sng" dirty="0"/>
              <a:t>GNSS-based length determination with full uncertainty characterization</a:t>
            </a:r>
            <a:endParaRPr lang="es-ES" u="sng" dirty="0">
              <a:latin typeface="+mj-lt"/>
              <a:cs typeface="Arial" panose="020B0604020202020204" pitchFamily="34" charset="0"/>
            </a:endParaRPr>
          </a:p>
        </p:txBody>
      </p:sp>
      <p:sp>
        <p:nvSpPr>
          <p:cNvPr id="3" name="Textfeld 6">
            <a:extLst>
              <a:ext uri="{FF2B5EF4-FFF2-40B4-BE49-F238E27FC236}">
                <a16:creationId xmlns:a16="http://schemas.microsoft.com/office/drawing/2014/main" id="{0DCFE0B7-1A38-C737-165B-163187182165}"/>
              </a:ext>
            </a:extLst>
          </p:cNvPr>
          <p:cNvSpPr txBox="1"/>
          <p:nvPr/>
        </p:nvSpPr>
        <p:spPr>
          <a:xfrm>
            <a:off x="184692" y="1419622"/>
            <a:ext cx="8491764" cy="338554"/>
          </a:xfrm>
          <a:prstGeom prst="rect">
            <a:avLst/>
          </a:prstGeom>
          <a:noFill/>
        </p:spPr>
        <p:txBody>
          <a:bodyPr wrap="square" rtlCol="0">
            <a:spAutoFit/>
          </a:bodyPr>
          <a:lstStyle/>
          <a:p>
            <a:pPr marL="342900" indent="-342900">
              <a:buFont typeface="Arial" panose="020B0604020202020204" pitchFamily="34" charset="0"/>
              <a:buChar char="•"/>
            </a:pPr>
            <a:r>
              <a:rPr lang="es-ES" sz="1600" dirty="0" err="1">
                <a:latin typeface="+mj-lt"/>
                <a:cs typeface="Arial" panose="020B0604020202020204" pitchFamily="34" charset="0"/>
              </a:rPr>
              <a:t>Relatively</a:t>
            </a:r>
            <a:r>
              <a:rPr lang="es-ES" sz="1600" dirty="0">
                <a:latin typeface="+mj-lt"/>
                <a:cs typeface="Arial" panose="020B0604020202020204" pitchFamily="34" charset="0"/>
              </a:rPr>
              <a:t> </a:t>
            </a:r>
            <a:r>
              <a:rPr lang="es-ES" sz="1600" i="1" dirty="0">
                <a:latin typeface="+mj-lt"/>
                <a:cs typeface="Arial" panose="020B0604020202020204" pitchFamily="34" charset="0"/>
              </a:rPr>
              <a:t>simple</a:t>
            </a:r>
            <a:r>
              <a:rPr lang="es-ES" sz="1600" dirty="0">
                <a:latin typeface="+mj-lt"/>
                <a:cs typeface="Arial" panose="020B0604020202020204" pitchFamily="34" charset="0"/>
              </a:rPr>
              <a:t> </a:t>
            </a:r>
            <a:r>
              <a:rPr lang="es-ES" sz="1600" dirty="0" err="1">
                <a:latin typeface="+mj-lt"/>
                <a:cs typeface="Arial" panose="020B0604020202020204" pitchFamily="34" charset="0"/>
              </a:rPr>
              <a:t>strategy</a:t>
            </a:r>
            <a:endParaRPr lang="es-ES" sz="1600" dirty="0">
              <a:latin typeface="+mj-lt"/>
              <a:cs typeface="Arial" panose="020B0604020202020204" pitchFamily="34" charset="0"/>
            </a:endParaRPr>
          </a:p>
        </p:txBody>
      </p:sp>
      <p:sp>
        <p:nvSpPr>
          <p:cNvPr id="4" name="CuadroTexto 3">
            <a:extLst>
              <a:ext uri="{FF2B5EF4-FFF2-40B4-BE49-F238E27FC236}">
                <a16:creationId xmlns:a16="http://schemas.microsoft.com/office/drawing/2014/main" id="{978CF357-2763-9D87-DCCA-DB03F33D54C5}"/>
              </a:ext>
            </a:extLst>
          </p:cNvPr>
          <p:cNvSpPr txBox="1"/>
          <p:nvPr/>
        </p:nvSpPr>
        <p:spPr>
          <a:xfrm>
            <a:off x="215269" y="4443958"/>
            <a:ext cx="7597144" cy="369332"/>
          </a:xfrm>
          <a:prstGeom prst="rect">
            <a:avLst/>
          </a:prstGeom>
          <a:noFill/>
        </p:spPr>
        <p:txBody>
          <a:bodyPr wrap="none" rtlCol="0">
            <a:spAutoFit/>
          </a:bodyPr>
          <a:lstStyle/>
          <a:p>
            <a:r>
              <a:rPr lang="en-US" u="sng" dirty="0"/>
              <a:t>Application and verification in EURO5000 baseline and </a:t>
            </a:r>
            <a:r>
              <a:rPr lang="en-US" u="sng" dirty="0">
                <a:solidFill>
                  <a:srgbClr val="0070C0"/>
                </a:solidFill>
              </a:rPr>
              <a:t>CERN geodetic network</a:t>
            </a:r>
            <a:endParaRPr lang="es-ES" u="sng" dirty="0">
              <a:solidFill>
                <a:srgbClr val="0070C0"/>
              </a:solidFill>
            </a:endParaRPr>
          </a:p>
        </p:txBody>
      </p:sp>
      <p:sp>
        <p:nvSpPr>
          <p:cNvPr id="5" name="CuadroTexto 4">
            <a:extLst>
              <a:ext uri="{FF2B5EF4-FFF2-40B4-BE49-F238E27FC236}">
                <a16:creationId xmlns:a16="http://schemas.microsoft.com/office/drawing/2014/main" id="{937246D3-FFE7-E6FA-2644-715E6B671033}"/>
              </a:ext>
            </a:extLst>
          </p:cNvPr>
          <p:cNvSpPr txBox="1"/>
          <p:nvPr/>
        </p:nvSpPr>
        <p:spPr>
          <a:xfrm>
            <a:off x="183600" y="1669058"/>
            <a:ext cx="8563435" cy="338554"/>
          </a:xfrm>
          <a:prstGeom prst="rect">
            <a:avLst/>
          </a:prstGeom>
          <a:noFill/>
        </p:spPr>
        <p:txBody>
          <a:bodyPr wrap="none" rtlCol="0">
            <a:spAutoFit/>
          </a:bodyPr>
          <a:lstStyle/>
          <a:p>
            <a:pPr marL="342900" indent="-342900">
              <a:buFont typeface="Arial" panose="020B0604020202020204" pitchFamily="34" charset="0"/>
              <a:buChar char="•"/>
            </a:pPr>
            <a:r>
              <a:rPr lang="es-ES" sz="1600" dirty="0">
                <a:latin typeface="+mj-lt"/>
                <a:cs typeface="Arial" panose="020B0604020202020204" pitchFamily="34" charset="0"/>
              </a:rPr>
              <a:t>Use </a:t>
            </a:r>
            <a:r>
              <a:rPr lang="es-ES" sz="1600" dirty="0" err="1">
                <a:latin typeface="+mj-lt"/>
                <a:cs typeface="Arial" panose="020B0604020202020204" pitchFamily="34" charset="0"/>
              </a:rPr>
              <a:t>of</a:t>
            </a:r>
            <a:r>
              <a:rPr lang="es-ES" sz="1600" dirty="0">
                <a:latin typeface="+mj-lt"/>
                <a:cs typeface="Arial" panose="020B0604020202020204" pitchFamily="34" charset="0"/>
              </a:rPr>
              <a:t> </a:t>
            </a:r>
            <a:r>
              <a:rPr lang="es-ES" sz="1600" i="1" dirty="0">
                <a:latin typeface="+mj-lt"/>
                <a:cs typeface="Arial" panose="020B0604020202020204" pitchFamily="34" charset="0"/>
              </a:rPr>
              <a:t>standard</a:t>
            </a:r>
            <a:r>
              <a:rPr lang="es-ES" sz="1600" dirty="0">
                <a:latin typeface="+mj-lt"/>
                <a:cs typeface="Arial" panose="020B0604020202020204" pitchFamily="34" charset="0"/>
              </a:rPr>
              <a:t> GNSS files and </a:t>
            </a:r>
            <a:r>
              <a:rPr lang="es-ES" sz="1600" dirty="0" err="1">
                <a:latin typeface="+mj-lt"/>
                <a:cs typeface="Arial" panose="020B0604020202020204" pitchFamily="34" charset="0"/>
              </a:rPr>
              <a:t>products</a:t>
            </a:r>
            <a:r>
              <a:rPr lang="es-ES" sz="1600" dirty="0">
                <a:latin typeface="+mj-lt"/>
                <a:cs typeface="Arial" panose="020B0604020202020204" pitchFamily="34" charset="0"/>
              </a:rPr>
              <a:t> (RINEX, ANTEX, SP3), and software </a:t>
            </a:r>
            <a:r>
              <a:rPr lang="es-ES" sz="1600" dirty="0" err="1">
                <a:latin typeface="+mj-lt"/>
                <a:cs typeface="Arial" panose="020B0604020202020204" pitchFamily="34" charset="0"/>
              </a:rPr>
              <a:t>solutions</a:t>
            </a:r>
            <a:r>
              <a:rPr lang="es-ES" sz="1600" dirty="0">
                <a:latin typeface="+mj-lt"/>
                <a:cs typeface="Arial" panose="020B0604020202020204" pitchFamily="34" charset="0"/>
              </a:rPr>
              <a:t> (CSRS-PPP)</a:t>
            </a:r>
          </a:p>
        </p:txBody>
      </p:sp>
      <p:sp>
        <p:nvSpPr>
          <p:cNvPr id="7" name="CuadroTexto 6">
            <a:extLst>
              <a:ext uri="{FF2B5EF4-FFF2-40B4-BE49-F238E27FC236}">
                <a16:creationId xmlns:a16="http://schemas.microsoft.com/office/drawing/2014/main" id="{BE4F4C21-0DB0-4CC4-5CFB-8FB1031FBA24}"/>
              </a:ext>
            </a:extLst>
          </p:cNvPr>
          <p:cNvSpPr txBox="1"/>
          <p:nvPr/>
        </p:nvSpPr>
        <p:spPr>
          <a:xfrm>
            <a:off x="183600" y="1921058"/>
            <a:ext cx="6377708" cy="584775"/>
          </a:xfrm>
          <a:prstGeom prst="rect">
            <a:avLst/>
          </a:prstGeom>
          <a:noFill/>
        </p:spPr>
        <p:txBody>
          <a:bodyPr wrap="none" rtlCol="0">
            <a:spAutoFit/>
          </a:bodyPr>
          <a:lstStyle/>
          <a:p>
            <a:pPr marL="342900" indent="-342900">
              <a:buFont typeface="Arial" panose="020B0604020202020204" pitchFamily="34" charset="0"/>
              <a:buChar char="•"/>
            </a:pPr>
            <a:r>
              <a:rPr lang="es-ES" sz="1600" dirty="0" err="1">
                <a:latin typeface="+mj-lt"/>
                <a:cs typeface="Arial" panose="020B0604020202020204" pitchFamily="34" charset="0"/>
              </a:rPr>
              <a:t>Dedicated</a:t>
            </a:r>
            <a:r>
              <a:rPr lang="es-ES" sz="1600" dirty="0">
                <a:latin typeface="+mj-lt"/>
                <a:cs typeface="Arial" panose="020B0604020202020204" pitchFamily="34" charset="0"/>
              </a:rPr>
              <a:t> </a:t>
            </a:r>
            <a:r>
              <a:rPr lang="es-ES" sz="1600" dirty="0" err="1">
                <a:latin typeface="+mj-lt"/>
                <a:cs typeface="Arial" panose="020B0604020202020204" pitchFamily="34" charset="0"/>
              </a:rPr>
              <a:t>procedure</a:t>
            </a:r>
            <a:r>
              <a:rPr lang="es-ES" sz="1600" dirty="0">
                <a:latin typeface="+mj-lt"/>
                <a:cs typeface="Arial" panose="020B0604020202020204" pitchFamily="34" charset="0"/>
              </a:rPr>
              <a:t> </a:t>
            </a:r>
            <a:r>
              <a:rPr lang="es-ES" sz="1600" dirty="0" err="1">
                <a:latin typeface="+mj-lt"/>
                <a:cs typeface="Arial" panose="020B0604020202020204" pitchFamily="34" charset="0"/>
              </a:rPr>
              <a:t>based</a:t>
            </a:r>
            <a:r>
              <a:rPr lang="es-ES" sz="1600" dirty="0">
                <a:latin typeface="+mj-lt"/>
                <a:cs typeface="Arial" panose="020B0604020202020204" pitchFamily="34" charset="0"/>
              </a:rPr>
              <a:t> </a:t>
            </a:r>
            <a:r>
              <a:rPr lang="es-ES" sz="1600" dirty="0" err="1">
                <a:latin typeface="+mj-lt"/>
                <a:cs typeface="Arial" panose="020B0604020202020204" pitchFamily="34" charset="0"/>
              </a:rPr>
              <a:t>on</a:t>
            </a:r>
            <a:r>
              <a:rPr lang="es-ES" sz="1600" dirty="0">
                <a:latin typeface="+mj-lt"/>
                <a:cs typeface="Arial" panose="020B0604020202020204" pitchFamily="34" charset="0"/>
              </a:rPr>
              <a:t> GNSS </a:t>
            </a:r>
            <a:r>
              <a:rPr lang="es-ES" sz="1600" dirty="0" err="1">
                <a:latin typeface="+mj-lt"/>
                <a:cs typeface="Arial" panose="020B0604020202020204" pitchFamily="34" charset="0"/>
              </a:rPr>
              <a:t>carrier-phase</a:t>
            </a:r>
            <a:r>
              <a:rPr lang="es-ES" sz="1600" dirty="0">
                <a:latin typeface="+mj-lt"/>
                <a:cs typeface="Arial" panose="020B0604020202020204" pitchFamily="34" charset="0"/>
              </a:rPr>
              <a:t> </a:t>
            </a:r>
            <a:r>
              <a:rPr lang="es-ES" sz="1600" dirty="0" err="1">
                <a:latin typeface="+mj-lt"/>
                <a:cs typeface="Arial" panose="020B0604020202020204" pitchFamily="34" charset="0"/>
              </a:rPr>
              <a:t>double</a:t>
            </a:r>
            <a:r>
              <a:rPr lang="es-ES" sz="1600" dirty="0">
                <a:latin typeface="+mj-lt"/>
                <a:cs typeface="Arial" panose="020B0604020202020204" pitchFamily="34" charset="0"/>
              </a:rPr>
              <a:t> </a:t>
            </a:r>
            <a:r>
              <a:rPr lang="es-ES" sz="1600" dirty="0" err="1">
                <a:latin typeface="+mj-lt"/>
                <a:cs typeface="Arial" panose="020B0604020202020204" pitchFamily="34" charset="0"/>
              </a:rPr>
              <a:t>differences</a:t>
            </a:r>
            <a:r>
              <a:rPr lang="es-ES" sz="1600" dirty="0">
                <a:latin typeface="+mj-lt"/>
                <a:cs typeface="Arial" panose="020B0604020202020204" pitchFamily="34" charset="0"/>
              </a:rPr>
              <a:t> </a:t>
            </a:r>
          </a:p>
          <a:p>
            <a:r>
              <a:rPr lang="es-ES" sz="1600" dirty="0">
                <a:latin typeface="+mj-lt"/>
                <a:cs typeface="Arial" panose="020B0604020202020204" pitchFamily="34" charset="0"/>
              </a:rPr>
              <a:t>	(</a:t>
            </a:r>
            <a:r>
              <a:rPr lang="en-US" sz="1600" i="1" dirty="0">
                <a:latin typeface="+mj-lt"/>
                <a:cs typeface="Arial" panose="020B0604020202020204" pitchFamily="34" charset="0"/>
              </a:rPr>
              <a:t>improved GNSS-Based Distance Meter</a:t>
            </a:r>
            <a:r>
              <a:rPr lang="en-US" sz="1600" dirty="0">
                <a:latin typeface="+mj-lt"/>
                <a:cs typeface="Arial" panose="020B0604020202020204" pitchFamily="34" charset="0"/>
              </a:rPr>
              <a:t>, </a:t>
            </a:r>
            <a:r>
              <a:rPr lang="en-US" sz="1600" i="1" dirty="0">
                <a:latin typeface="+mj-lt"/>
                <a:cs typeface="Arial" panose="020B0604020202020204" pitchFamily="34" charset="0"/>
              </a:rPr>
              <a:t>GBDM+</a:t>
            </a:r>
            <a:r>
              <a:rPr lang="en-US" sz="1600" dirty="0">
                <a:latin typeface="+mj-lt"/>
                <a:cs typeface="Arial" panose="020B0604020202020204" pitchFamily="34" charset="0"/>
              </a:rPr>
              <a:t>)</a:t>
            </a:r>
            <a:endParaRPr lang="es-ES" sz="1600" dirty="0">
              <a:solidFill>
                <a:srgbClr val="008CA5"/>
              </a:solidFill>
              <a:latin typeface="+mj-lt"/>
              <a:cs typeface="Arial" panose="020B0604020202020204" pitchFamily="34" charset="0"/>
            </a:endParaRPr>
          </a:p>
        </p:txBody>
      </p:sp>
      <p:sp>
        <p:nvSpPr>
          <p:cNvPr id="9" name="CuadroTexto 8">
            <a:extLst>
              <a:ext uri="{FF2B5EF4-FFF2-40B4-BE49-F238E27FC236}">
                <a16:creationId xmlns:a16="http://schemas.microsoft.com/office/drawing/2014/main" id="{E99D7213-7064-1A39-B441-B62DD78B3B0E}"/>
              </a:ext>
            </a:extLst>
          </p:cNvPr>
          <p:cNvSpPr txBox="1"/>
          <p:nvPr/>
        </p:nvSpPr>
        <p:spPr>
          <a:xfrm>
            <a:off x="183600" y="2389058"/>
            <a:ext cx="414472" cy="338554"/>
          </a:xfrm>
          <a:prstGeom prst="rect">
            <a:avLst/>
          </a:prstGeom>
          <a:noFill/>
        </p:spPr>
        <p:txBody>
          <a:bodyPr wrap="none" rtlCol="0">
            <a:spAutoFit/>
          </a:bodyPr>
          <a:lstStyle/>
          <a:p>
            <a:r>
              <a:rPr lang="es-ES" sz="1600" dirty="0">
                <a:solidFill>
                  <a:srgbClr val="008CA5"/>
                </a:solidFill>
                <a:latin typeface="+mj-lt"/>
                <a:cs typeface="Arial" panose="020B0604020202020204" pitchFamily="34" charset="0"/>
              </a:rPr>
              <a:t>TO</a:t>
            </a:r>
          </a:p>
        </p:txBody>
      </p:sp>
      <p:sp>
        <p:nvSpPr>
          <p:cNvPr id="10" name="CuadroTexto 9">
            <a:extLst>
              <a:ext uri="{FF2B5EF4-FFF2-40B4-BE49-F238E27FC236}">
                <a16:creationId xmlns:a16="http://schemas.microsoft.com/office/drawing/2014/main" id="{826474F2-A881-E14B-43A4-33392EACBBCA}"/>
              </a:ext>
            </a:extLst>
          </p:cNvPr>
          <p:cNvSpPr txBox="1"/>
          <p:nvPr/>
        </p:nvSpPr>
        <p:spPr>
          <a:xfrm>
            <a:off x="183600" y="2692832"/>
            <a:ext cx="6262484" cy="338554"/>
          </a:xfrm>
          <a:prstGeom prst="rect">
            <a:avLst/>
          </a:prstGeom>
          <a:noFill/>
        </p:spPr>
        <p:txBody>
          <a:bodyPr wrap="none" rtlCol="0">
            <a:spAutoFit/>
          </a:bodyPr>
          <a:lstStyle/>
          <a:p>
            <a:pPr marL="285750" indent="-285750">
              <a:buFont typeface="Arial" panose="020B0604020202020204" pitchFamily="34" charset="0"/>
              <a:buChar char="•"/>
            </a:pPr>
            <a:r>
              <a:rPr lang="es-ES" sz="1600" dirty="0">
                <a:solidFill>
                  <a:schemeClr val="bg1"/>
                </a:solidFill>
                <a:latin typeface="+mj-lt"/>
                <a:cs typeface="Arial" panose="020B0604020202020204" pitchFamily="34" charset="0"/>
              </a:rPr>
              <a:t> </a:t>
            </a:r>
            <a:r>
              <a:rPr lang="es-ES" sz="1600" dirty="0" err="1">
                <a:latin typeface="+mj-lt"/>
                <a:cs typeface="Arial" panose="020B0604020202020204" pitchFamily="34" charset="0"/>
              </a:rPr>
              <a:t>Obtain</a:t>
            </a:r>
            <a:r>
              <a:rPr lang="es-ES" sz="1600" dirty="0">
                <a:latin typeface="+mj-lt"/>
                <a:cs typeface="Arial" panose="020B0604020202020204" pitchFamily="34" charset="0"/>
              </a:rPr>
              <a:t> </a:t>
            </a:r>
            <a:r>
              <a:rPr lang="es-ES" sz="1600" dirty="0" err="1">
                <a:latin typeface="+mj-lt"/>
                <a:cs typeface="Arial" panose="020B0604020202020204" pitchFamily="34" charset="0"/>
              </a:rPr>
              <a:t>an</a:t>
            </a:r>
            <a:r>
              <a:rPr lang="es-ES" sz="1600" dirty="0">
                <a:latin typeface="+mj-lt"/>
                <a:cs typeface="Arial" panose="020B0604020202020204" pitchFamily="34" charset="0"/>
              </a:rPr>
              <a:t> </a:t>
            </a:r>
            <a:r>
              <a:rPr lang="es-ES" sz="1600" dirty="0" err="1">
                <a:latin typeface="+mj-lt"/>
                <a:cs typeface="Arial" panose="020B0604020202020204" pitchFamily="34" charset="0"/>
              </a:rPr>
              <a:t>accurate</a:t>
            </a:r>
            <a:r>
              <a:rPr lang="es-ES" sz="1600" dirty="0">
                <a:latin typeface="+mj-lt"/>
                <a:cs typeface="Arial" panose="020B0604020202020204" pitchFamily="34" charset="0"/>
              </a:rPr>
              <a:t> </a:t>
            </a:r>
            <a:r>
              <a:rPr lang="es-ES" sz="1600" dirty="0" err="1">
                <a:latin typeface="+mj-lt"/>
                <a:cs typeface="Arial" panose="020B0604020202020204" pitchFamily="34" charset="0"/>
              </a:rPr>
              <a:t>distance</a:t>
            </a:r>
            <a:r>
              <a:rPr lang="es-ES" sz="1600" dirty="0">
                <a:latin typeface="+mj-lt"/>
                <a:cs typeface="Arial" panose="020B0604020202020204" pitchFamily="34" charset="0"/>
              </a:rPr>
              <a:t> (</a:t>
            </a:r>
            <a:r>
              <a:rPr lang="es-ES" sz="1600" dirty="0" err="1">
                <a:latin typeface="+mj-lt"/>
                <a:cs typeface="Arial" panose="020B0604020202020204" pitchFamily="34" charset="0"/>
              </a:rPr>
              <a:t>azimuth</a:t>
            </a:r>
            <a:r>
              <a:rPr lang="es-ES" sz="1600" dirty="0">
                <a:latin typeface="+mj-lt"/>
                <a:cs typeface="Arial" panose="020B0604020202020204" pitchFamily="34" charset="0"/>
              </a:rPr>
              <a:t> and </a:t>
            </a:r>
            <a:r>
              <a:rPr lang="es-ES" sz="1600" dirty="0" err="1">
                <a:latin typeface="+mj-lt"/>
                <a:cs typeface="Arial" panose="020B0604020202020204" pitchFamily="34" charset="0"/>
              </a:rPr>
              <a:t>elevation</a:t>
            </a:r>
            <a:r>
              <a:rPr lang="es-ES" sz="1600" dirty="0">
                <a:latin typeface="+mj-lt"/>
                <a:cs typeface="Arial" panose="020B0604020202020204" pitchFamily="34" charset="0"/>
              </a:rPr>
              <a:t> are </a:t>
            </a:r>
            <a:r>
              <a:rPr lang="es-ES" sz="1600" dirty="0" err="1">
                <a:latin typeface="+mj-lt"/>
                <a:cs typeface="Arial" panose="020B0604020202020204" pitchFamily="34" charset="0"/>
              </a:rPr>
              <a:t>unimportant</a:t>
            </a:r>
            <a:r>
              <a:rPr lang="es-ES" sz="1600" dirty="0">
                <a:latin typeface="+mj-lt"/>
                <a:cs typeface="Arial" panose="020B0604020202020204" pitchFamily="34" charset="0"/>
              </a:rPr>
              <a:t>)</a:t>
            </a:r>
            <a:endParaRPr lang="es-ES" sz="1600" dirty="0">
              <a:solidFill>
                <a:srgbClr val="008CA5"/>
              </a:solidFill>
              <a:latin typeface="+mj-lt"/>
              <a:cs typeface="Arial" panose="020B0604020202020204" pitchFamily="34" charset="0"/>
            </a:endParaRPr>
          </a:p>
        </p:txBody>
      </p:sp>
      <p:sp>
        <p:nvSpPr>
          <p:cNvPr id="12" name="CuadroTexto 11">
            <a:extLst>
              <a:ext uri="{FF2B5EF4-FFF2-40B4-BE49-F238E27FC236}">
                <a16:creationId xmlns:a16="http://schemas.microsoft.com/office/drawing/2014/main" id="{C4514A3E-2905-843B-1366-78941D1F8EEE}"/>
              </a:ext>
            </a:extLst>
          </p:cNvPr>
          <p:cNvSpPr txBox="1"/>
          <p:nvPr/>
        </p:nvSpPr>
        <p:spPr>
          <a:xfrm>
            <a:off x="180000" y="2980832"/>
            <a:ext cx="8892496" cy="584775"/>
          </a:xfrm>
          <a:prstGeom prst="rect">
            <a:avLst/>
          </a:prstGeom>
          <a:noFill/>
        </p:spPr>
        <p:txBody>
          <a:bodyPr wrap="square" rtlCol="0">
            <a:spAutoFit/>
          </a:bodyPr>
          <a:lstStyle/>
          <a:p>
            <a:pPr marL="342900" indent="-342900">
              <a:buFont typeface="Arial" panose="020B0604020202020204" pitchFamily="34" charset="0"/>
              <a:buChar char="•"/>
            </a:pPr>
            <a:r>
              <a:rPr lang="es-ES" sz="100" dirty="0">
                <a:solidFill>
                  <a:schemeClr val="bg1"/>
                </a:solidFill>
                <a:latin typeface="+mj-lt"/>
                <a:cs typeface="Arial" panose="020B0604020202020204" pitchFamily="34" charset="0"/>
              </a:rPr>
              <a:t> </a:t>
            </a:r>
            <a:r>
              <a:rPr lang="es-ES" sz="1600" dirty="0" err="1">
                <a:latin typeface="+mj-lt"/>
                <a:cs typeface="Arial" panose="020B0604020202020204" pitchFamily="34" charset="0"/>
              </a:rPr>
              <a:t>Study</a:t>
            </a:r>
            <a:r>
              <a:rPr lang="es-ES" sz="1600" dirty="0">
                <a:latin typeface="+mj-lt"/>
                <a:cs typeface="Arial" panose="020B0604020202020204" pitchFamily="34" charset="0"/>
              </a:rPr>
              <a:t> </a:t>
            </a:r>
            <a:r>
              <a:rPr lang="es-ES" sz="1600" dirty="0" err="1">
                <a:latin typeface="+mj-lt"/>
                <a:cs typeface="Arial" panose="020B0604020202020204" pitchFamily="34" charset="0"/>
              </a:rPr>
              <a:t>the</a:t>
            </a:r>
            <a:r>
              <a:rPr lang="es-ES" sz="1600" dirty="0">
                <a:latin typeface="+mj-lt"/>
                <a:cs typeface="Arial" panose="020B0604020202020204" pitchFamily="34" charset="0"/>
              </a:rPr>
              <a:t> </a:t>
            </a:r>
            <a:r>
              <a:rPr lang="es-ES" sz="1600" dirty="0" err="1">
                <a:latin typeface="+mj-lt"/>
                <a:cs typeface="Arial" panose="020B0604020202020204" pitchFamily="34" charset="0"/>
              </a:rPr>
              <a:t>impact</a:t>
            </a:r>
            <a:r>
              <a:rPr lang="es-ES" sz="1600" dirty="0">
                <a:latin typeface="+mj-lt"/>
                <a:cs typeface="Arial" panose="020B0604020202020204" pitchFamily="34" charset="0"/>
              </a:rPr>
              <a:t> </a:t>
            </a:r>
            <a:r>
              <a:rPr lang="es-ES" sz="1600" dirty="0" err="1">
                <a:latin typeface="+mj-lt"/>
                <a:cs typeface="Arial" panose="020B0604020202020204" pitchFamily="34" charset="0"/>
              </a:rPr>
              <a:t>of</a:t>
            </a:r>
            <a:r>
              <a:rPr lang="es-ES" sz="1600" dirty="0">
                <a:latin typeface="+mj-lt"/>
                <a:cs typeface="Arial" panose="020B0604020202020204" pitchFamily="34" charset="0"/>
              </a:rPr>
              <a:t> GNSS </a:t>
            </a:r>
            <a:r>
              <a:rPr lang="es-ES" sz="1600" dirty="0" err="1">
                <a:latin typeface="+mj-lt"/>
                <a:cs typeface="Arial" panose="020B0604020202020204" pitchFamily="34" charset="0"/>
              </a:rPr>
              <a:t>sources</a:t>
            </a:r>
            <a:r>
              <a:rPr lang="es-ES" sz="1600" dirty="0">
                <a:latin typeface="+mj-lt"/>
                <a:cs typeface="Arial" panose="020B0604020202020204" pitchFamily="34" charset="0"/>
              </a:rPr>
              <a:t> </a:t>
            </a:r>
            <a:r>
              <a:rPr lang="es-ES" sz="1600" dirty="0" err="1">
                <a:latin typeface="+mj-lt"/>
                <a:cs typeface="Arial" panose="020B0604020202020204" pitchFamily="34" charset="0"/>
              </a:rPr>
              <a:t>of</a:t>
            </a:r>
            <a:r>
              <a:rPr lang="es-ES" sz="1600" dirty="0">
                <a:latin typeface="+mj-lt"/>
                <a:cs typeface="Arial" panose="020B0604020202020204" pitchFamily="34" charset="0"/>
              </a:rPr>
              <a:t> error (</a:t>
            </a:r>
            <a:r>
              <a:rPr lang="es-ES" sz="1600" dirty="0" err="1">
                <a:latin typeface="+mj-lt"/>
                <a:cs typeface="Arial" panose="020B0604020202020204" pitchFamily="34" charset="0"/>
              </a:rPr>
              <a:t>multipath</a:t>
            </a:r>
            <a:r>
              <a:rPr lang="es-ES" sz="1600" dirty="0">
                <a:latin typeface="+mj-lt"/>
                <a:cs typeface="Arial" panose="020B0604020202020204" pitchFamily="34" charset="0"/>
              </a:rPr>
              <a:t>, </a:t>
            </a:r>
            <a:r>
              <a:rPr lang="es-ES" sz="1600" dirty="0" err="1">
                <a:latin typeface="+mj-lt"/>
                <a:cs typeface="Arial" panose="020B0604020202020204" pitchFamily="34" charset="0"/>
              </a:rPr>
              <a:t>antenna</a:t>
            </a:r>
            <a:r>
              <a:rPr lang="es-ES" sz="1600" dirty="0">
                <a:latin typeface="+mj-lt"/>
                <a:cs typeface="Arial" panose="020B0604020202020204" pitchFamily="34" charset="0"/>
              </a:rPr>
              <a:t> </a:t>
            </a:r>
            <a:r>
              <a:rPr lang="es-ES" sz="1600" dirty="0" err="1">
                <a:latin typeface="+mj-lt"/>
                <a:cs typeface="Arial" panose="020B0604020202020204" pitchFamily="34" charset="0"/>
              </a:rPr>
              <a:t>calibration</a:t>
            </a:r>
            <a:r>
              <a:rPr lang="es-ES" sz="1600" dirty="0">
                <a:latin typeface="+mj-lt"/>
                <a:cs typeface="Arial" panose="020B0604020202020204" pitchFamily="34" charset="0"/>
              </a:rPr>
              <a:t>, </a:t>
            </a:r>
            <a:r>
              <a:rPr lang="es-ES" sz="1600" dirty="0" err="1">
                <a:latin typeface="+mj-lt"/>
                <a:cs typeface="Arial" panose="020B0604020202020204" pitchFamily="34" charset="0"/>
              </a:rPr>
              <a:t>tropospheric</a:t>
            </a:r>
            <a:r>
              <a:rPr lang="es-ES" sz="1600" dirty="0">
                <a:latin typeface="+mj-lt"/>
                <a:cs typeface="Arial" panose="020B0604020202020204" pitchFamily="34" charset="0"/>
              </a:rPr>
              <a:t> </a:t>
            </a:r>
            <a:r>
              <a:rPr lang="es-ES" sz="1600" dirty="0" err="1">
                <a:latin typeface="+mj-lt"/>
                <a:cs typeface="Arial" panose="020B0604020202020204" pitchFamily="34" charset="0"/>
              </a:rPr>
              <a:t>delay</a:t>
            </a:r>
            <a:r>
              <a:rPr lang="es-ES" sz="1600" dirty="0">
                <a:latin typeface="+mj-lt"/>
                <a:cs typeface="Arial" panose="020B0604020202020204" pitchFamily="34" charset="0"/>
              </a:rPr>
              <a:t>, </a:t>
            </a:r>
            <a:r>
              <a:rPr lang="es-ES" sz="1600" dirty="0" err="1">
                <a:latin typeface="+mj-lt"/>
                <a:cs typeface="Arial" panose="020B0604020202020204" pitchFamily="34" charset="0"/>
              </a:rPr>
              <a:t>antenna</a:t>
            </a:r>
            <a:r>
              <a:rPr lang="es-ES" sz="1600" dirty="0">
                <a:latin typeface="+mj-lt"/>
                <a:cs typeface="Arial" panose="020B0604020202020204" pitchFamily="34" charset="0"/>
              </a:rPr>
              <a:t> </a:t>
            </a:r>
            <a:r>
              <a:rPr lang="es-ES" sz="1600" dirty="0" err="1">
                <a:latin typeface="+mj-lt"/>
                <a:cs typeface="Arial" panose="020B0604020202020204" pitchFamily="34" charset="0"/>
              </a:rPr>
              <a:t>height</a:t>
            </a:r>
            <a:r>
              <a:rPr lang="es-ES" sz="1600" dirty="0">
                <a:latin typeface="+mj-lt"/>
                <a:cs typeface="Arial" panose="020B0604020202020204" pitchFamily="34" charset="0"/>
              </a:rPr>
              <a:t> </a:t>
            </a:r>
            <a:r>
              <a:rPr lang="es-ES" sz="1600" dirty="0" err="1">
                <a:latin typeface="+mj-lt"/>
                <a:cs typeface="Arial" panose="020B0604020202020204" pitchFamily="34" charset="0"/>
              </a:rPr>
              <a:t>determination</a:t>
            </a:r>
            <a:r>
              <a:rPr lang="es-ES" sz="1600" dirty="0">
                <a:latin typeface="+mj-lt"/>
                <a:cs typeface="Arial" panose="020B0604020202020204" pitchFamily="34" charset="0"/>
              </a:rPr>
              <a:t>) </a:t>
            </a:r>
            <a:r>
              <a:rPr lang="es-ES" sz="1600" dirty="0" err="1">
                <a:latin typeface="+mj-lt"/>
                <a:cs typeface="Arial" panose="020B0604020202020204" pitchFamily="34" charset="0"/>
              </a:rPr>
              <a:t>on</a:t>
            </a:r>
            <a:r>
              <a:rPr lang="es-ES" sz="1600" dirty="0">
                <a:latin typeface="+mj-lt"/>
                <a:cs typeface="Arial" panose="020B0604020202020204" pitchFamily="34" charset="0"/>
              </a:rPr>
              <a:t> </a:t>
            </a:r>
            <a:r>
              <a:rPr lang="es-ES" sz="1600" dirty="0" err="1">
                <a:latin typeface="+mj-lt"/>
                <a:cs typeface="Arial" panose="020B0604020202020204" pitchFamily="34" charset="0"/>
              </a:rPr>
              <a:t>the</a:t>
            </a:r>
            <a:r>
              <a:rPr lang="es-ES" sz="1600" dirty="0">
                <a:latin typeface="+mj-lt"/>
                <a:cs typeface="Arial" panose="020B0604020202020204" pitchFamily="34" charset="0"/>
              </a:rPr>
              <a:t> GNSS-</a:t>
            </a:r>
            <a:r>
              <a:rPr lang="es-ES" sz="1600" dirty="0" err="1">
                <a:latin typeface="+mj-lt"/>
                <a:cs typeface="Arial" panose="020B0604020202020204" pitchFamily="34" charset="0"/>
              </a:rPr>
              <a:t>based</a:t>
            </a:r>
            <a:r>
              <a:rPr lang="es-ES" sz="1600" dirty="0">
                <a:latin typeface="+mj-lt"/>
                <a:cs typeface="Arial" panose="020B0604020202020204" pitchFamily="34" charset="0"/>
              </a:rPr>
              <a:t> </a:t>
            </a:r>
            <a:r>
              <a:rPr lang="es-ES" sz="1600" dirty="0" err="1">
                <a:latin typeface="+mj-lt"/>
                <a:cs typeface="Arial" panose="020B0604020202020204" pitchFamily="34" charset="0"/>
              </a:rPr>
              <a:t>distance</a:t>
            </a:r>
            <a:r>
              <a:rPr lang="es-ES" sz="1600" dirty="0">
                <a:latin typeface="+mj-lt"/>
                <a:cs typeface="Arial" panose="020B0604020202020204" pitchFamily="34" charset="0"/>
              </a:rPr>
              <a:t> </a:t>
            </a:r>
            <a:r>
              <a:rPr lang="es-ES" sz="1600" dirty="0" err="1">
                <a:latin typeface="+mj-lt"/>
                <a:cs typeface="Arial" panose="020B0604020202020204" pitchFamily="34" charset="0"/>
              </a:rPr>
              <a:t>determination</a:t>
            </a:r>
            <a:r>
              <a:rPr lang="es-ES" sz="1600" dirty="0">
                <a:latin typeface="+mj-lt"/>
                <a:cs typeface="Arial" panose="020B0604020202020204" pitchFamily="34" charset="0"/>
              </a:rPr>
              <a:t>:</a:t>
            </a:r>
          </a:p>
        </p:txBody>
      </p:sp>
      <p:sp>
        <p:nvSpPr>
          <p:cNvPr id="13" name="CuadroTexto 12">
            <a:extLst>
              <a:ext uri="{FF2B5EF4-FFF2-40B4-BE49-F238E27FC236}">
                <a16:creationId xmlns:a16="http://schemas.microsoft.com/office/drawing/2014/main" id="{AFB5CA30-01B8-64B1-BE56-AC93925AA0E6}"/>
              </a:ext>
            </a:extLst>
          </p:cNvPr>
          <p:cNvSpPr txBox="1"/>
          <p:nvPr/>
        </p:nvSpPr>
        <p:spPr>
          <a:xfrm>
            <a:off x="360000" y="3520832"/>
            <a:ext cx="5090368" cy="338554"/>
          </a:xfrm>
          <a:prstGeom prst="rect">
            <a:avLst/>
          </a:prstGeom>
          <a:noFill/>
        </p:spPr>
        <p:txBody>
          <a:bodyPr wrap="none" rtlCol="0">
            <a:spAutoFit/>
          </a:bodyPr>
          <a:lstStyle/>
          <a:p>
            <a:pPr>
              <a:spcBef>
                <a:spcPts val="300"/>
              </a:spcBef>
            </a:pPr>
            <a:r>
              <a:rPr lang="es-ES" sz="1600" dirty="0">
                <a:latin typeface="+mj-lt"/>
                <a:cs typeface="Arial" panose="020B0604020202020204" pitchFamily="34" charset="0"/>
              </a:rPr>
              <a:t>	</a:t>
            </a:r>
            <a:r>
              <a:rPr lang="de-DE" sz="1600" dirty="0">
                <a:latin typeface="+mj-lt"/>
                <a:cs typeface="Arial" panose="020B0604020202020204" pitchFamily="34" charset="0"/>
              </a:rPr>
              <a:t>estimation of sources of error in zero differences (ZD)</a:t>
            </a:r>
          </a:p>
        </p:txBody>
      </p:sp>
      <p:sp>
        <p:nvSpPr>
          <p:cNvPr id="15" name="CuadroTexto 14">
            <a:extLst>
              <a:ext uri="{FF2B5EF4-FFF2-40B4-BE49-F238E27FC236}">
                <a16:creationId xmlns:a16="http://schemas.microsoft.com/office/drawing/2014/main" id="{1BE1A5AD-92BC-DAEE-029A-500D4E4E5118}"/>
              </a:ext>
            </a:extLst>
          </p:cNvPr>
          <p:cNvSpPr txBox="1"/>
          <p:nvPr/>
        </p:nvSpPr>
        <p:spPr>
          <a:xfrm>
            <a:off x="360000" y="3772832"/>
            <a:ext cx="3900427" cy="338554"/>
          </a:xfrm>
          <a:prstGeom prst="rect">
            <a:avLst/>
          </a:prstGeom>
          <a:noFill/>
        </p:spPr>
        <p:txBody>
          <a:bodyPr wrap="none" rtlCol="0">
            <a:spAutoFit/>
          </a:bodyPr>
          <a:lstStyle/>
          <a:p>
            <a:pPr>
              <a:spcBef>
                <a:spcPts val="300"/>
              </a:spcBef>
            </a:pPr>
            <a:r>
              <a:rPr lang="de-DE" sz="1600" dirty="0">
                <a:latin typeface="+mj-lt"/>
                <a:cs typeface="Arial" panose="020B0604020202020204" pitchFamily="34" charset="0"/>
              </a:rPr>
              <a:t>	propagation to double differences (DD)</a:t>
            </a:r>
          </a:p>
        </p:txBody>
      </p:sp>
      <p:sp>
        <p:nvSpPr>
          <p:cNvPr id="16" name="CuadroTexto 15">
            <a:extLst>
              <a:ext uri="{FF2B5EF4-FFF2-40B4-BE49-F238E27FC236}">
                <a16:creationId xmlns:a16="http://schemas.microsoft.com/office/drawing/2014/main" id="{6E9A2865-509C-E34D-6A0B-C02251949328}"/>
              </a:ext>
            </a:extLst>
          </p:cNvPr>
          <p:cNvSpPr txBox="1"/>
          <p:nvPr/>
        </p:nvSpPr>
        <p:spPr>
          <a:xfrm>
            <a:off x="360000" y="4024832"/>
            <a:ext cx="6200544" cy="338554"/>
          </a:xfrm>
          <a:prstGeom prst="rect">
            <a:avLst/>
          </a:prstGeom>
          <a:noFill/>
        </p:spPr>
        <p:txBody>
          <a:bodyPr wrap="none" rtlCol="0">
            <a:spAutoFit/>
          </a:bodyPr>
          <a:lstStyle/>
          <a:p>
            <a:r>
              <a:rPr lang="de-DE" sz="1600" dirty="0">
                <a:latin typeface="+mj-lt"/>
                <a:cs typeface="Arial" panose="020B0604020202020204" pitchFamily="34" charset="0"/>
              </a:rPr>
              <a:t>	propagation to distance determination (GBDM+ functional model)</a:t>
            </a:r>
          </a:p>
        </p:txBody>
      </p:sp>
      <p:sp>
        <p:nvSpPr>
          <p:cNvPr id="17" name="Marcador de número de diapositiva 16">
            <a:extLst>
              <a:ext uri="{FF2B5EF4-FFF2-40B4-BE49-F238E27FC236}">
                <a16:creationId xmlns:a16="http://schemas.microsoft.com/office/drawing/2014/main" id="{DC43D807-311F-6E65-0717-22AC197A11EE}"/>
              </a:ext>
            </a:extLst>
          </p:cNvPr>
          <p:cNvSpPr>
            <a:spLocks noGrp="1"/>
          </p:cNvSpPr>
          <p:nvPr>
            <p:ph type="sldNum" sz="quarter" idx="11"/>
          </p:nvPr>
        </p:nvSpPr>
        <p:spPr/>
        <p:txBody>
          <a:bodyPr/>
          <a:lstStyle/>
          <a:p>
            <a:fld id="{6C73A770-1660-45DE-B946-DFFC7041C5FD}" type="slidenum">
              <a:rPr lang="de-DE" smtClean="0"/>
              <a:pPr/>
              <a:t>5</a:t>
            </a:fld>
            <a:endParaRPr lang="de-DE" dirty="0"/>
          </a:p>
        </p:txBody>
      </p:sp>
    </p:spTree>
    <p:extLst>
      <p:ext uri="{BB962C8B-B14F-4D97-AF65-F5344CB8AC3E}">
        <p14:creationId xmlns:p14="http://schemas.microsoft.com/office/powerpoint/2010/main" val="1590658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9" grpId="0"/>
      <p:bldP spid="10" grpId="0"/>
      <p:bldP spid="12" grpId="0"/>
      <p:bldP spid="13"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p:txBody>
          <a:bodyPr/>
          <a:lstStyle/>
          <a:p>
            <a:r>
              <a:rPr lang="de-DE" dirty="0"/>
              <a:t>GBDM+ Motivation</a:t>
            </a:r>
          </a:p>
        </p:txBody>
      </p:sp>
      <p:sp>
        <p:nvSpPr>
          <p:cNvPr id="11" name="Textfeld 6">
            <a:extLst>
              <a:ext uri="{FF2B5EF4-FFF2-40B4-BE49-F238E27FC236}">
                <a16:creationId xmlns:a16="http://schemas.microsoft.com/office/drawing/2014/main" id="{F01D19B3-56CF-4D97-9486-46B2062064E4}"/>
              </a:ext>
            </a:extLst>
          </p:cNvPr>
          <p:cNvSpPr txBox="1"/>
          <p:nvPr/>
        </p:nvSpPr>
        <p:spPr>
          <a:xfrm>
            <a:off x="179512" y="781710"/>
            <a:ext cx="8712968" cy="1585049"/>
          </a:xfrm>
          <a:prstGeom prst="rect">
            <a:avLst/>
          </a:prstGeom>
          <a:noFill/>
        </p:spPr>
        <p:txBody>
          <a:bodyPr wrap="square" rtlCol="0">
            <a:spAutoFit/>
          </a:bodyPr>
          <a:lstStyle/>
          <a:p>
            <a:r>
              <a:rPr lang="en-US" sz="1800" dirty="0">
                <a:solidFill>
                  <a:srgbClr val="0070C0"/>
                </a:solidFill>
              </a:rPr>
              <a:t>The use of GNSS is appealing:</a:t>
            </a:r>
          </a:p>
          <a:p>
            <a:pPr>
              <a:spcBef>
                <a:spcPts val="600"/>
              </a:spcBef>
            </a:pPr>
            <a:r>
              <a:rPr lang="en-US" sz="1600" dirty="0">
                <a:latin typeface="+mj-lt"/>
                <a:cs typeface="Arial" panose="020B0604020202020204" pitchFamily="34" charset="0"/>
              </a:rPr>
              <a:t>1) GNSS scale is worldwide stable at the level of 0.001 ppm and traceable to the SI definition of the </a:t>
            </a:r>
            <a:r>
              <a:rPr lang="en-US" sz="1600" dirty="0" err="1">
                <a:latin typeface="+mj-lt"/>
                <a:cs typeface="Arial" panose="020B0604020202020204" pitchFamily="34" charset="0"/>
              </a:rPr>
              <a:t>metre</a:t>
            </a:r>
            <a:r>
              <a:rPr lang="en-US" sz="1600" dirty="0">
                <a:latin typeface="+mj-lt"/>
                <a:cs typeface="Arial" panose="020B0604020202020204" pitchFamily="34" charset="0"/>
              </a:rPr>
              <a:t> by its maintenance by means of atomic clocks </a:t>
            </a:r>
          </a:p>
          <a:p>
            <a:pPr>
              <a:spcBef>
                <a:spcPts val="600"/>
              </a:spcBef>
            </a:pPr>
            <a:r>
              <a:rPr lang="en-US" sz="1600" dirty="0">
                <a:latin typeface="+mj-lt"/>
                <a:cs typeface="Arial" panose="020B0604020202020204" pitchFamily="34" charset="0"/>
              </a:rPr>
              <a:t>2) GNSS instrumentation is readily available, its use can be easily adopted</a:t>
            </a:r>
          </a:p>
          <a:p>
            <a:pPr>
              <a:spcBef>
                <a:spcPts val="600"/>
              </a:spcBef>
            </a:pPr>
            <a:r>
              <a:rPr lang="en-US" sz="1600" dirty="0">
                <a:latin typeface="+mj-lt"/>
                <a:cs typeface="Arial" panose="020B0604020202020204" pitchFamily="34" charset="0"/>
              </a:rPr>
              <a:t>3) lack of direct intervisibility between baseline ends is not a problem</a:t>
            </a:r>
            <a:endParaRPr lang="de-DE" dirty="0">
              <a:latin typeface="Arial" panose="020B0604020202020204" pitchFamily="34" charset="0"/>
              <a:cs typeface="Arial" panose="020B0604020202020204" pitchFamily="34" charset="0"/>
            </a:endParaRP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17" name="CuadroTexto 16">
            <a:extLst>
              <a:ext uri="{FF2B5EF4-FFF2-40B4-BE49-F238E27FC236}">
                <a16:creationId xmlns:a16="http://schemas.microsoft.com/office/drawing/2014/main" id="{27029EBF-4558-DCD1-BFF2-9933DD223ABA}"/>
              </a:ext>
            </a:extLst>
          </p:cNvPr>
          <p:cNvSpPr txBox="1"/>
          <p:nvPr/>
        </p:nvSpPr>
        <p:spPr>
          <a:xfrm>
            <a:off x="179512" y="2571750"/>
            <a:ext cx="8712968" cy="1585049"/>
          </a:xfrm>
          <a:prstGeom prst="rect">
            <a:avLst/>
          </a:prstGeom>
          <a:noFill/>
        </p:spPr>
        <p:txBody>
          <a:bodyPr wrap="square" rtlCol="0">
            <a:spAutoFit/>
          </a:bodyPr>
          <a:lstStyle/>
          <a:p>
            <a:pPr>
              <a:spcBef>
                <a:spcPts val="600"/>
              </a:spcBef>
            </a:pPr>
            <a:r>
              <a:rPr lang="en-US" dirty="0">
                <a:solidFill>
                  <a:srgbClr val="0070C0"/>
                </a:solidFill>
              </a:rPr>
              <a:t>Is it the same as the traditional GNSS geodetic processing?</a:t>
            </a:r>
          </a:p>
          <a:p>
            <a:pPr>
              <a:spcBef>
                <a:spcPts val="600"/>
              </a:spcBef>
            </a:pPr>
            <a:r>
              <a:rPr lang="en-US" sz="1600" dirty="0"/>
              <a:t>No</a:t>
            </a:r>
          </a:p>
          <a:p>
            <a:pPr>
              <a:spcBef>
                <a:spcPts val="600"/>
              </a:spcBef>
            </a:pPr>
            <a:r>
              <a:rPr lang="en-US" sz="1600" dirty="0"/>
              <a:t>1) the baseline length (not coordinates) is a direct output</a:t>
            </a:r>
          </a:p>
          <a:p>
            <a:pPr>
              <a:spcBef>
                <a:spcPts val="600"/>
              </a:spcBef>
            </a:pPr>
            <a:r>
              <a:rPr lang="en-US" sz="1600" dirty="0"/>
              <a:t>2) the corresponding uncertainty is rigorously obtained</a:t>
            </a:r>
          </a:p>
          <a:p>
            <a:endParaRPr lang="es-ES" sz="1600" dirty="0">
              <a:latin typeface="+mj-lt"/>
              <a:cs typeface="Arial" panose="020B0604020202020204" pitchFamily="34" charset="0"/>
            </a:endParaRPr>
          </a:p>
        </p:txBody>
      </p:sp>
      <p:sp>
        <p:nvSpPr>
          <p:cNvPr id="18" name="CuadroTexto 17">
            <a:extLst>
              <a:ext uri="{FF2B5EF4-FFF2-40B4-BE49-F238E27FC236}">
                <a16:creationId xmlns:a16="http://schemas.microsoft.com/office/drawing/2014/main" id="{5957DE1E-EA13-318C-482C-802FAC497039}"/>
              </a:ext>
            </a:extLst>
          </p:cNvPr>
          <p:cNvSpPr txBox="1"/>
          <p:nvPr/>
        </p:nvSpPr>
        <p:spPr>
          <a:xfrm>
            <a:off x="180000" y="4083918"/>
            <a:ext cx="8568952" cy="938719"/>
          </a:xfrm>
          <a:prstGeom prst="rect">
            <a:avLst/>
          </a:prstGeom>
          <a:noFill/>
        </p:spPr>
        <p:txBody>
          <a:bodyPr wrap="square" rtlCol="0">
            <a:spAutoFit/>
          </a:bodyPr>
          <a:lstStyle/>
          <a:p>
            <a:pPr>
              <a:spcBef>
                <a:spcPts val="600"/>
              </a:spcBef>
            </a:pPr>
            <a:r>
              <a:rPr lang="en-US" dirty="0">
                <a:solidFill>
                  <a:srgbClr val="0070C0"/>
                </a:solidFill>
              </a:rPr>
              <a:t>Minimum equipment</a:t>
            </a:r>
          </a:p>
          <a:p>
            <a:pPr>
              <a:spcBef>
                <a:spcPts val="600"/>
              </a:spcBef>
            </a:pPr>
            <a:r>
              <a:rPr lang="en-US" sz="1600" dirty="0">
                <a:effectLst/>
                <a:ea typeface="Arial" panose="020B0604020202020204" pitchFamily="34" charset="0"/>
              </a:rPr>
              <a:t>2 receivers + 2 individually calibrated antennas + auxiliary equipment (</a:t>
            </a:r>
            <a:r>
              <a:rPr lang="en-US" sz="1600" dirty="0" err="1">
                <a:effectLst/>
                <a:ea typeface="Arial" panose="020B0604020202020204" pitchFamily="34" charset="0"/>
              </a:rPr>
              <a:t>tribrachs</a:t>
            </a:r>
            <a:r>
              <a:rPr lang="en-US" sz="1600" dirty="0">
                <a:effectLst/>
                <a:ea typeface="Arial" panose="020B0604020202020204" pitchFamily="34" charset="0"/>
              </a:rPr>
              <a:t>, cables…)</a:t>
            </a:r>
            <a:endParaRPr lang="en-US" sz="1600" dirty="0">
              <a:ea typeface="Arial" panose="020B0604020202020204" pitchFamily="34" charset="0"/>
            </a:endParaRPr>
          </a:p>
          <a:p>
            <a:endParaRPr lang="es-ES" sz="1600" dirty="0">
              <a:latin typeface="+mj-lt"/>
              <a:cs typeface="Arial" panose="020B0604020202020204" pitchFamily="34" charset="0"/>
            </a:endParaRPr>
          </a:p>
        </p:txBody>
      </p:sp>
      <p:sp>
        <p:nvSpPr>
          <p:cNvPr id="3" name="Marcador de número de diapositiva 2">
            <a:extLst>
              <a:ext uri="{FF2B5EF4-FFF2-40B4-BE49-F238E27FC236}">
                <a16:creationId xmlns:a16="http://schemas.microsoft.com/office/drawing/2014/main" id="{645453DD-5DF7-37B5-2E97-CA7FDF111963}"/>
              </a:ext>
            </a:extLst>
          </p:cNvPr>
          <p:cNvSpPr>
            <a:spLocks noGrp="1"/>
          </p:cNvSpPr>
          <p:nvPr>
            <p:ph type="sldNum" sz="quarter" idx="11"/>
          </p:nvPr>
        </p:nvSpPr>
        <p:spPr/>
        <p:txBody>
          <a:bodyPr/>
          <a:lstStyle/>
          <a:p>
            <a:fld id="{6C73A770-1660-45DE-B946-DFFC7041C5FD}" type="slidenum">
              <a:rPr lang="de-DE" smtClean="0"/>
              <a:pPr/>
              <a:t>6</a:t>
            </a:fld>
            <a:endParaRPr lang="de-DE" dirty="0"/>
          </a:p>
        </p:txBody>
      </p:sp>
    </p:spTree>
    <p:extLst>
      <p:ext uri="{BB962C8B-B14F-4D97-AF65-F5344CB8AC3E}">
        <p14:creationId xmlns:p14="http://schemas.microsoft.com/office/powerpoint/2010/main" val="4123087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71CF6846-C41F-4243-D50F-DA33940955CE}"/>
              </a:ext>
            </a:extLst>
          </p:cNvPr>
          <p:cNvSpPr/>
          <p:nvPr/>
        </p:nvSpPr>
        <p:spPr>
          <a:xfrm>
            <a:off x="179512" y="3326400"/>
            <a:ext cx="8820000" cy="14401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121A258F-6D46-B290-B02E-9E045F5DC5C0}"/>
              </a:ext>
            </a:extLst>
          </p:cNvPr>
          <p:cNvSpPr/>
          <p:nvPr/>
        </p:nvSpPr>
        <p:spPr>
          <a:xfrm>
            <a:off x="179512" y="2016000"/>
            <a:ext cx="8820000" cy="12241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0F42A52E-94A2-44AD-CB65-321C48D05589}"/>
              </a:ext>
            </a:extLst>
          </p:cNvPr>
          <p:cNvSpPr/>
          <p:nvPr/>
        </p:nvSpPr>
        <p:spPr>
          <a:xfrm>
            <a:off x="180000" y="720000"/>
            <a:ext cx="8820000" cy="122413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p:txBody>
          <a:bodyPr/>
          <a:lstStyle/>
          <a:p>
            <a:r>
              <a:rPr lang="de-DE" dirty="0"/>
              <a:t>GBDM+ Ingredients</a:t>
            </a: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14" name="CuadroTexto 13">
            <a:extLst>
              <a:ext uri="{FF2B5EF4-FFF2-40B4-BE49-F238E27FC236}">
                <a16:creationId xmlns:a16="http://schemas.microsoft.com/office/drawing/2014/main" id="{AF55510E-D54F-B577-0129-B2D63803F637}"/>
              </a:ext>
            </a:extLst>
          </p:cNvPr>
          <p:cNvSpPr txBox="1"/>
          <p:nvPr/>
        </p:nvSpPr>
        <p:spPr>
          <a:xfrm>
            <a:off x="124055" y="662400"/>
            <a:ext cx="9019945" cy="4185761"/>
          </a:xfrm>
          <a:prstGeom prst="rect">
            <a:avLst/>
          </a:prstGeom>
          <a:noFill/>
        </p:spPr>
        <p:txBody>
          <a:bodyPr wrap="square" rtlCol="0">
            <a:spAutoFit/>
          </a:bodyPr>
          <a:lstStyle/>
          <a:p>
            <a:r>
              <a:rPr lang="en-US" sz="1600" dirty="0">
                <a:solidFill>
                  <a:srgbClr val="0070C0"/>
                </a:solidFill>
              </a:rPr>
              <a:t>Initial data:</a:t>
            </a:r>
          </a:p>
          <a:p>
            <a:r>
              <a:rPr lang="en-US" sz="1600" dirty="0">
                <a:latin typeface="+mj-lt"/>
                <a:cs typeface="Arial" panose="020B0604020202020204" pitchFamily="34" charset="0"/>
              </a:rPr>
              <a:t>  • GNSS observation files (RINEX format)</a:t>
            </a:r>
          </a:p>
          <a:p>
            <a:r>
              <a:rPr lang="en-US" sz="1600" dirty="0">
                <a:latin typeface="+mj-lt"/>
                <a:cs typeface="Arial" panose="020B0604020202020204" pitchFamily="34" charset="0"/>
              </a:rPr>
              <a:t>  • Precise satellite ephemerides and clocks files (SP3 format, obtained from IGS)</a:t>
            </a:r>
          </a:p>
          <a:p>
            <a:r>
              <a:rPr lang="en-US" sz="1600" dirty="0">
                <a:latin typeface="+mj-lt"/>
                <a:cs typeface="Arial" panose="020B0604020202020204" pitchFamily="34" charset="0"/>
              </a:rPr>
              <a:t>  • Satellite antenna phase center offsets and variations (ANTEX format, obtained from IGS)</a:t>
            </a:r>
          </a:p>
          <a:p>
            <a:r>
              <a:rPr lang="en-US" sz="1600" dirty="0">
                <a:latin typeface="+mj-lt"/>
                <a:cs typeface="Arial" panose="020B0604020202020204" pitchFamily="34" charset="0"/>
              </a:rPr>
              <a:t>  • Individual antenna calibrations (at least by one method) for each of the antennas in use (ANTEX format)</a:t>
            </a:r>
            <a:r>
              <a:rPr lang="en-US" sz="500" dirty="0">
                <a:latin typeface="+mj-lt"/>
                <a:cs typeface="Arial" panose="020B0604020202020204" pitchFamily="34" charset="0"/>
              </a:rPr>
              <a:t>	</a:t>
            </a:r>
          </a:p>
          <a:p>
            <a:r>
              <a:rPr lang="en-US" sz="1600" dirty="0">
                <a:solidFill>
                  <a:srgbClr val="0070C0"/>
                </a:solidFill>
              </a:rPr>
              <a:t>PPP processing </a:t>
            </a:r>
            <a:r>
              <a:rPr lang="en-US" sz="1600" dirty="0">
                <a:latin typeface="+mj-lt"/>
                <a:cs typeface="Arial" panose="020B0604020202020204" pitchFamily="34" charset="0"/>
              </a:rPr>
              <a:t>for each station, which provides (estimated values and corresponding uncertainties):</a:t>
            </a:r>
          </a:p>
          <a:p>
            <a:r>
              <a:rPr lang="en-US" sz="1600" dirty="0">
                <a:latin typeface="+mj-lt"/>
                <a:cs typeface="Arial" panose="020B0604020202020204" pitchFamily="34" charset="0"/>
              </a:rPr>
              <a:t>  • Approximate coordinates</a:t>
            </a:r>
          </a:p>
          <a:p>
            <a:r>
              <a:rPr lang="en-US" sz="1600" dirty="0">
                <a:latin typeface="+mj-lt"/>
                <a:cs typeface="Arial" panose="020B0604020202020204" pitchFamily="34" charset="0"/>
              </a:rPr>
              <a:t>  • Receiver clock offsets</a:t>
            </a:r>
          </a:p>
          <a:p>
            <a:r>
              <a:rPr lang="en-US" sz="1600" dirty="0">
                <a:latin typeface="+mj-lt"/>
                <a:cs typeface="Arial" panose="020B0604020202020204" pitchFamily="34" charset="0"/>
              </a:rPr>
              <a:t>  • Tropospheric delays</a:t>
            </a:r>
          </a:p>
          <a:p>
            <a:r>
              <a:rPr lang="en-US" sz="1600" dirty="0">
                <a:latin typeface="+mj-lt"/>
                <a:cs typeface="Arial" panose="020B0604020202020204" pitchFamily="34" charset="0"/>
              </a:rPr>
              <a:t>  • Carrier phase residuals</a:t>
            </a:r>
          </a:p>
          <a:p>
            <a:endParaRPr lang="en-US" sz="500" dirty="0">
              <a:latin typeface="+mj-lt"/>
              <a:cs typeface="Arial" panose="020B0604020202020204" pitchFamily="34" charset="0"/>
            </a:endParaRPr>
          </a:p>
          <a:p>
            <a:r>
              <a:rPr lang="en-US" sz="1600" dirty="0">
                <a:solidFill>
                  <a:srgbClr val="0070C0"/>
                </a:solidFill>
                <a:latin typeface="+mj-lt"/>
                <a:cs typeface="Arial" panose="020B0604020202020204" pitchFamily="34" charset="0"/>
              </a:rPr>
              <a:t>D</a:t>
            </a:r>
            <a:r>
              <a:rPr lang="en-US" sz="1600" dirty="0">
                <a:solidFill>
                  <a:srgbClr val="0070C0"/>
                </a:solidFill>
              </a:rPr>
              <a:t>edicated model </a:t>
            </a:r>
            <a:r>
              <a:rPr lang="en-US" sz="1600" dirty="0">
                <a:latin typeface="+mj-lt"/>
                <a:cs typeface="Arial" panose="020B0604020202020204" pitchFamily="34" charset="0"/>
              </a:rPr>
              <a:t>for GNSS-based distance determination</a:t>
            </a:r>
          </a:p>
          <a:p>
            <a:endParaRPr lang="en-US" sz="1600" dirty="0">
              <a:latin typeface="+mj-lt"/>
              <a:cs typeface="Arial" panose="020B0604020202020204" pitchFamily="34" charset="0"/>
            </a:endParaRPr>
          </a:p>
          <a:p>
            <a:endParaRPr lang="en-US" sz="1600" dirty="0">
              <a:latin typeface="+mj-lt"/>
              <a:cs typeface="Arial" panose="020B0604020202020204" pitchFamily="34" charset="0"/>
            </a:endParaRPr>
          </a:p>
          <a:p>
            <a:endParaRPr lang="en-US" sz="1600" dirty="0">
              <a:latin typeface="+mj-lt"/>
              <a:cs typeface="Arial" panose="020B0604020202020204" pitchFamily="34" charset="0"/>
            </a:endParaRPr>
          </a:p>
          <a:p>
            <a:r>
              <a:rPr lang="en-US" sz="1600" dirty="0">
                <a:latin typeface="+mj-lt"/>
                <a:cs typeface="Arial" panose="020B0604020202020204" pitchFamily="34" charset="0"/>
              </a:rPr>
              <a:t>where the uncertainties of the error sources are first estimated in zero differences and then rigorously propagated to the solution of the system of double difference equations by which the distance is obtained</a:t>
            </a:r>
            <a:endParaRPr lang="es-ES" sz="1600" dirty="0">
              <a:latin typeface="+mj-lt"/>
              <a:cs typeface="Arial" panose="020B0604020202020204" pitchFamily="34" charset="0"/>
            </a:endParaRPr>
          </a:p>
        </p:txBody>
      </p:sp>
      <p:pic>
        <p:nvPicPr>
          <p:cNvPr id="15" name="Imagen 14">
            <a:extLst>
              <a:ext uri="{FF2B5EF4-FFF2-40B4-BE49-F238E27FC236}">
                <a16:creationId xmlns:a16="http://schemas.microsoft.com/office/drawing/2014/main" id="{9A9D5254-097C-7848-2FBC-A6AC817C6874}"/>
              </a:ext>
            </a:extLst>
          </p:cNvPr>
          <p:cNvPicPr>
            <a:picLocks noChangeAspect="1"/>
          </p:cNvPicPr>
          <p:nvPr/>
        </p:nvPicPr>
        <p:blipFill>
          <a:blip r:embed="rId2"/>
          <a:stretch>
            <a:fillRect/>
          </a:stretch>
        </p:blipFill>
        <p:spPr>
          <a:xfrm>
            <a:off x="395536" y="3600000"/>
            <a:ext cx="3869531" cy="302419"/>
          </a:xfrm>
          <a:prstGeom prst="rect">
            <a:avLst/>
          </a:prstGeom>
        </p:spPr>
      </p:pic>
      <p:pic>
        <p:nvPicPr>
          <p:cNvPr id="16" name="Imagen 15">
            <a:extLst>
              <a:ext uri="{FF2B5EF4-FFF2-40B4-BE49-F238E27FC236}">
                <a16:creationId xmlns:a16="http://schemas.microsoft.com/office/drawing/2014/main" id="{72D2F5BB-98BE-525B-77E3-ABF80E7830DA}"/>
              </a:ext>
            </a:extLst>
          </p:cNvPr>
          <p:cNvPicPr>
            <a:picLocks noChangeAspect="1"/>
          </p:cNvPicPr>
          <p:nvPr/>
        </p:nvPicPr>
        <p:blipFill>
          <a:blip r:embed="rId3"/>
          <a:stretch>
            <a:fillRect/>
          </a:stretch>
        </p:blipFill>
        <p:spPr>
          <a:xfrm>
            <a:off x="1695871" y="3974400"/>
            <a:ext cx="762000" cy="214313"/>
          </a:xfrm>
          <a:prstGeom prst="rect">
            <a:avLst/>
          </a:prstGeom>
        </p:spPr>
      </p:pic>
      <p:pic>
        <p:nvPicPr>
          <p:cNvPr id="19" name="Imagen 18">
            <a:extLst>
              <a:ext uri="{FF2B5EF4-FFF2-40B4-BE49-F238E27FC236}">
                <a16:creationId xmlns:a16="http://schemas.microsoft.com/office/drawing/2014/main" id="{D758F9DB-879A-F071-B6E4-AFF3A7FF0BEA}"/>
              </a:ext>
            </a:extLst>
          </p:cNvPr>
          <p:cNvPicPr>
            <a:picLocks noChangeAspect="1"/>
          </p:cNvPicPr>
          <p:nvPr/>
        </p:nvPicPr>
        <p:blipFill>
          <a:blip r:embed="rId4"/>
          <a:stretch>
            <a:fillRect/>
          </a:stretch>
        </p:blipFill>
        <p:spPr>
          <a:xfrm>
            <a:off x="2909924" y="3974400"/>
            <a:ext cx="990600" cy="242888"/>
          </a:xfrm>
          <a:prstGeom prst="rect">
            <a:avLst/>
          </a:prstGeom>
        </p:spPr>
      </p:pic>
      <p:pic>
        <p:nvPicPr>
          <p:cNvPr id="20" name="Imagen 19">
            <a:extLst>
              <a:ext uri="{FF2B5EF4-FFF2-40B4-BE49-F238E27FC236}">
                <a16:creationId xmlns:a16="http://schemas.microsoft.com/office/drawing/2014/main" id="{A6AFFBDE-0F52-808B-5988-5CB96D3A509C}"/>
              </a:ext>
            </a:extLst>
          </p:cNvPr>
          <p:cNvPicPr>
            <a:picLocks noChangeAspect="1"/>
          </p:cNvPicPr>
          <p:nvPr/>
        </p:nvPicPr>
        <p:blipFill>
          <a:blip r:embed="rId5"/>
          <a:stretch>
            <a:fillRect/>
          </a:stretch>
        </p:blipFill>
        <p:spPr>
          <a:xfrm>
            <a:off x="4381736" y="3723878"/>
            <a:ext cx="814388" cy="614363"/>
          </a:xfrm>
          <a:prstGeom prst="rect">
            <a:avLst/>
          </a:prstGeom>
        </p:spPr>
      </p:pic>
      <p:pic>
        <p:nvPicPr>
          <p:cNvPr id="21" name="Imagen 20">
            <a:extLst>
              <a:ext uri="{FF2B5EF4-FFF2-40B4-BE49-F238E27FC236}">
                <a16:creationId xmlns:a16="http://schemas.microsoft.com/office/drawing/2014/main" id="{ABC2DE7B-424E-7A36-03C6-EE2C89391983}"/>
              </a:ext>
            </a:extLst>
          </p:cNvPr>
          <p:cNvPicPr>
            <a:picLocks noChangeAspect="1"/>
          </p:cNvPicPr>
          <p:nvPr/>
        </p:nvPicPr>
        <p:blipFill>
          <a:blip r:embed="rId6"/>
          <a:stretch>
            <a:fillRect/>
          </a:stretch>
        </p:blipFill>
        <p:spPr>
          <a:xfrm>
            <a:off x="5710902" y="3974400"/>
            <a:ext cx="1057275" cy="223838"/>
          </a:xfrm>
          <a:prstGeom prst="rect">
            <a:avLst/>
          </a:prstGeom>
        </p:spPr>
      </p:pic>
      <p:pic>
        <p:nvPicPr>
          <p:cNvPr id="22" name="Imagen 21">
            <a:extLst>
              <a:ext uri="{FF2B5EF4-FFF2-40B4-BE49-F238E27FC236}">
                <a16:creationId xmlns:a16="http://schemas.microsoft.com/office/drawing/2014/main" id="{7DD2791F-BF47-39C5-8D56-13AD3E1CE8DE}"/>
              </a:ext>
            </a:extLst>
          </p:cNvPr>
          <p:cNvPicPr>
            <a:picLocks noChangeAspect="1"/>
          </p:cNvPicPr>
          <p:nvPr/>
        </p:nvPicPr>
        <p:blipFill>
          <a:blip r:embed="rId7"/>
          <a:stretch>
            <a:fillRect/>
          </a:stretch>
        </p:blipFill>
        <p:spPr>
          <a:xfrm>
            <a:off x="7370766" y="3902400"/>
            <a:ext cx="1009650" cy="309563"/>
          </a:xfrm>
          <a:prstGeom prst="rect">
            <a:avLst/>
          </a:prstGeom>
        </p:spPr>
      </p:pic>
      <p:sp>
        <p:nvSpPr>
          <p:cNvPr id="3" name="Marcador de número de diapositiva 2">
            <a:extLst>
              <a:ext uri="{FF2B5EF4-FFF2-40B4-BE49-F238E27FC236}">
                <a16:creationId xmlns:a16="http://schemas.microsoft.com/office/drawing/2014/main" id="{310EA401-0131-1D49-684D-9A27E8B220EC}"/>
              </a:ext>
            </a:extLst>
          </p:cNvPr>
          <p:cNvSpPr>
            <a:spLocks noGrp="1"/>
          </p:cNvSpPr>
          <p:nvPr>
            <p:ph type="sldNum" sz="quarter" idx="11"/>
          </p:nvPr>
        </p:nvSpPr>
        <p:spPr/>
        <p:txBody>
          <a:bodyPr/>
          <a:lstStyle/>
          <a:p>
            <a:fld id="{6C73A770-1660-45DE-B946-DFFC7041C5FD}" type="slidenum">
              <a:rPr lang="de-DE" smtClean="0"/>
              <a:pPr/>
              <a:t>7</a:t>
            </a:fld>
            <a:endParaRPr lang="de-DE" dirty="0"/>
          </a:p>
        </p:txBody>
      </p:sp>
    </p:spTree>
    <p:extLst>
      <p:ext uri="{BB962C8B-B14F-4D97-AF65-F5344CB8AC3E}">
        <p14:creationId xmlns:p14="http://schemas.microsoft.com/office/powerpoint/2010/main" val="1007833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5EAB83F4-BB48-CA18-C3C0-63ACEFEDAE40}"/>
              </a:ext>
            </a:extLst>
          </p:cNvPr>
          <p:cNvPicPr>
            <a:picLocks noChangeAspect="1"/>
          </p:cNvPicPr>
          <p:nvPr/>
        </p:nvPicPr>
        <p:blipFill>
          <a:blip r:embed="rId2"/>
          <a:stretch>
            <a:fillRect/>
          </a:stretch>
        </p:blipFill>
        <p:spPr>
          <a:xfrm>
            <a:off x="394090" y="802163"/>
            <a:ext cx="8066342" cy="3987165"/>
          </a:xfrm>
          <a:prstGeom prst="rect">
            <a:avLst/>
          </a:prstGeom>
        </p:spPr>
      </p:pic>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p:txBody>
          <a:bodyPr/>
          <a:lstStyle/>
          <a:p>
            <a:r>
              <a:rPr lang="de-DE" dirty="0"/>
              <a:t>GBDM+ Functional Model (1/2)</a:t>
            </a: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3" name="Marcador de número de diapositiva 2">
            <a:extLst>
              <a:ext uri="{FF2B5EF4-FFF2-40B4-BE49-F238E27FC236}">
                <a16:creationId xmlns:a16="http://schemas.microsoft.com/office/drawing/2014/main" id="{3F77A5CD-9630-88DF-7390-9429764F99BB}"/>
              </a:ext>
            </a:extLst>
          </p:cNvPr>
          <p:cNvSpPr>
            <a:spLocks noGrp="1"/>
          </p:cNvSpPr>
          <p:nvPr>
            <p:ph type="sldNum" sz="quarter" idx="11"/>
          </p:nvPr>
        </p:nvSpPr>
        <p:spPr/>
        <p:txBody>
          <a:bodyPr/>
          <a:lstStyle/>
          <a:p>
            <a:fld id="{6C73A770-1660-45DE-B946-DFFC7041C5FD}" type="slidenum">
              <a:rPr lang="de-DE" smtClean="0"/>
              <a:pPr/>
              <a:t>8</a:t>
            </a:fld>
            <a:endParaRPr lang="de-DE" dirty="0"/>
          </a:p>
        </p:txBody>
      </p:sp>
    </p:spTree>
    <p:extLst>
      <p:ext uri="{BB962C8B-B14F-4D97-AF65-F5344CB8AC3E}">
        <p14:creationId xmlns:p14="http://schemas.microsoft.com/office/powerpoint/2010/main" val="4055043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B1A5C78F-7A8D-6991-1B7B-83CDB9AD6501}"/>
              </a:ext>
            </a:extLst>
          </p:cNvPr>
          <p:cNvSpPr/>
          <p:nvPr/>
        </p:nvSpPr>
        <p:spPr>
          <a:xfrm>
            <a:off x="304534" y="771550"/>
            <a:ext cx="7651842" cy="347257"/>
          </a:xfrm>
          <a:prstGeom prst="rect">
            <a:avLst/>
          </a:prstGeom>
          <a:solidFill>
            <a:srgbClr val="009BCE">
              <a:alpha val="8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2" name="Titel 1">
            <a:extLst>
              <a:ext uri="{FF2B5EF4-FFF2-40B4-BE49-F238E27FC236}">
                <a16:creationId xmlns:a16="http://schemas.microsoft.com/office/drawing/2014/main" id="{A3588C74-7FB9-4388-9ACF-0844FBF9BA73}"/>
              </a:ext>
            </a:extLst>
          </p:cNvPr>
          <p:cNvSpPr>
            <a:spLocks noGrp="1"/>
          </p:cNvSpPr>
          <p:nvPr>
            <p:ph type="title"/>
          </p:nvPr>
        </p:nvSpPr>
        <p:spPr/>
        <p:txBody>
          <a:bodyPr/>
          <a:lstStyle/>
          <a:p>
            <a:r>
              <a:rPr lang="de-DE" dirty="0"/>
              <a:t>GBDM+ Functional Model (2/2)</a:t>
            </a:r>
          </a:p>
        </p:txBody>
      </p:sp>
      <p:sp>
        <p:nvSpPr>
          <p:cNvPr id="8" name="Marcador de pie de página 8">
            <a:extLst>
              <a:ext uri="{FF2B5EF4-FFF2-40B4-BE49-F238E27FC236}">
                <a16:creationId xmlns:a16="http://schemas.microsoft.com/office/drawing/2014/main" id="{609E7949-BD7C-EEE9-6053-6211695AE4FA}"/>
              </a:ext>
            </a:extLst>
          </p:cNvPr>
          <p:cNvSpPr>
            <a:spLocks noGrp="1"/>
          </p:cNvSpPr>
          <p:nvPr>
            <p:ph type="ftr" sz="quarter" idx="12"/>
          </p:nvPr>
        </p:nvSpPr>
        <p:spPr>
          <a:xfrm>
            <a:off x="1043608" y="4972057"/>
            <a:ext cx="7228911" cy="172800"/>
          </a:xfrm>
        </p:spPr>
        <p:txBody>
          <a:bodyPr/>
          <a:lstStyle/>
          <a:p>
            <a:pPr algn="ctr"/>
            <a:r>
              <a:rPr lang="en-US" sz="1000" dirty="0"/>
              <a:t>16th International Workshop on Accelerator Alignment | IWAA 2022 | CERN</a:t>
            </a:r>
            <a:endParaRPr lang="de-DE" sz="1000" dirty="0"/>
          </a:p>
        </p:txBody>
      </p:sp>
      <p:sp>
        <p:nvSpPr>
          <p:cNvPr id="3" name="CuadroTexto 2">
            <a:extLst>
              <a:ext uri="{FF2B5EF4-FFF2-40B4-BE49-F238E27FC236}">
                <a16:creationId xmlns:a16="http://schemas.microsoft.com/office/drawing/2014/main" id="{CA01538B-D9A6-E16D-8232-1220BB66510C}"/>
              </a:ext>
            </a:extLst>
          </p:cNvPr>
          <p:cNvSpPr txBox="1"/>
          <p:nvPr/>
        </p:nvSpPr>
        <p:spPr>
          <a:xfrm>
            <a:off x="251520" y="4190400"/>
            <a:ext cx="8568952" cy="861774"/>
          </a:xfrm>
          <a:prstGeom prst="rect">
            <a:avLst/>
          </a:prstGeom>
          <a:noFill/>
        </p:spPr>
        <p:txBody>
          <a:bodyPr wrap="square" rtlCol="0">
            <a:spAutoFit/>
          </a:bodyPr>
          <a:lstStyle/>
          <a:p>
            <a:r>
              <a:rPr lang="es-ES" sz="1000" dirty="0" err="1">
                <a:latin typeface="+mj-lt"/>
                <a:cs typeface="Arial" panose="020B0604020202020204" pitchFamily="34" charset="0"/>
              </a:rPr>
              <a:t>Additional</a:t>
            </a:r>
            <a:r>
              <a:rPr lang="es-ES" sz="1000" dirty="0">
                <a:latin typeface="+mj-lt"/>
                <a:cs typeface="Arial" panose="020B0604020202020204" pitchFamily="34" charset="0"/>
              </a:rPr>
              <a:t> </a:t>
            </a:r>
            <a:r>
              <a:rPr lang="es-ES" sz="1000" dirty="0" err="1">
                <a:latin typeface="+mj-lt"/>
                <a:cs typeface="Arial" panose="020B0604020202020204" pitchFamily="34" charset="0"/>
              </a:rPr>
              <a:t>details</a:t>
            </a:r>
            <a:r>
              <a:rPr lang="es-ES" sz="1000" dirty="0">
                <a:latin typeface="+mj-lt"/>
                <a:cs typeface="Arial" panose="020B0604020202020204" pitchFamily="34" charset="0"/>
              </a:rPr>
              <a:t> in:</a:t>
            </a:r>
          </a:p>
          <a:p>
            <a:r>
              <a:rPr lang="es-ES" sz="1000" dirty="0" err="1">
                <a:latin typeface="+mj-lt"/>
                <a:cs typeface="Arial" panose="020B0604020202020204" pitchFamily="34" charset="0"/>
              </a:rPr>
              <a:t>Baselga</a:t>
            </a:r>
            <a:r>
              <a:rPr lang="es-ES" sz="1000" dirty="0">
                <a:latin typeface="+mj-lt"/>
                <a:cs typeface="Arial" panose="020B0604020202020204" pitchFamily="34" charset="0"/>
              </a:rPr>
              <a:t>, S., García-Asenjo, L., Garrigues, P., Luján, R. (2022) GBDM+: </a:t>
            </a:r>
            <a:r>
              <a:rPr lang="es-ES" sz="1000" dirty="0" err="1">
                <a:latin typeface="+mj-lt"/>
                <a:cs typeface="Arial" panose="020B0604020202020204" pitchFamily="34" charset="0"/>
              </a:rPr>
              <a:t>an</a:t>
            </a:r>
            <a:r>
              <a:rPr lang="es-ES" sz="1000" dirty="0">
                <a:latin typeface="+mj-lt"/>
                <a:cs typeface="Arial" panose="020B0604020202020204" pitchFamily="34" charset="0"/>
              </a:rPr>
              <a:t> </a:t>
            </a:r>
            <a:r>
              <a:rPr lang="es-ES" sz="1000" dirty="0" err="1">
                <a:latin typeface="+mj-lt"/>
                <a:cs typeface="Arial" panose="020B0604020202020204" pitchFamily="34" charset="0"/>
              </a:rPr>
              <a:t>improved</a:t>
            </a:r>
            <a:r>
              <a:rPr lang="es-ES" sz="1000" dirty="0">
                <a:latin typeface="+mj-lt"/>
                <a:cs typeface="Arial" panose="020B0604020202020204" pitchFamily="34" charset="0"/>
              </a:rPr>
              <a:t> </a:t>
            </a:r>
            <a:r>
              <a:rPr lang="es-ES" sz="1000" dirty="0" err="1">
                <a:latin typeface="+mj-lt"/>
                <a:cs typeface="Arial" panose="020B0604020202020204" pitchFamily="34" charset="0"/>
              </a:rPr>
              <a:t>methodology</a:t>
            </a:r>
            <a:r>
              <a:rPr lang="es-ES" sz="1000" dirty="0">
                <a:latin typeface="+mj-lt"/>
                <a:cs typeface="Arial" panose="020B0604020202020204" pitchFamily="34" charset="0"/>
              </a:rPr>
              <a:t> </a:t>
            </a:r>
            <a:r>
              <a:rPr lang="es-ES" sz="1000" dirty="0" err="1">
                <a:latin typeface="+mj-lt"/>
                <a:cs typeface="Arial" panose="020B0604020202020204" pitchFamily="34" charset="0"/>
              </a:rPr>
              <a:t>for</a:t>
            </a:r>
            <a:r>
              <a:rPr lang="es-ES" sz="1000" dirty="0">
                <a:latin typeface="+mj-lt"/>
                <a:cs typeface="Arial" panose="020B0604020202020204" pitchFamily="34" charset="0"/>
              </a:rPr>
              <a:t> a GNSS-</a:t>
            </a:r>
            <a:r>
              <a:rPr lang="es-ES" sz="1000" dirty="0" err="1">
                <a:latin typeface="+mj-lt"/>
                <a:cs typeface="Arial" panose="020B0604020202020204" pitchFamily="34" charset="0"/>
              </a:rPr>
              <a:t>Based</a:t>
            </a:r>
            <a:r>
              <a:rPr lang="es-ES" sz="1000" dirty="0">
                <a:latin typeface="+mj-lt"/>
                <a:cs typeface="Arial" panose="020B0604020202020204" pitchFamily="34" charset="0"/>
              </a:rPr>
              <a:t> </a:t>
            </a:r>
            <a:r>
              <a:rPr lang="es-ES" sz="1000" dirty="0" err="1">
                <a:latin typeface="+mj-lt"/>
                <a:cs typeface="Arial" panose="020B0604020202020204" pitchFamily="34" charset="0"/>
              </a:rPr>
              <a:t>Distance</a:t>
            </a:r>
            <a:r>
              <a:rPr lang="es-ES" sz="1000" dirty="0">
                <a:latin typeface="+mj-lt"/>
                <a:cs typeface="Arial" panose="020B0604020202020204" pitchFamily="34" charset="0"/>
              </a:rPr>
              <a:t> Meter. </a:t>
            </a:r>
            <a:r>
              <a:rPr lang="es-ES" sz="1000" i="1" dirty="0">
                <a:latin typeface="+mj-lt"/>
                <a:cs typeface="Arial" panose="020B0604020202020204" pitchFamily="34" charset="0"/>
              </a:rPr>
              <a:t>Meas. </a:t>
            </a:r>
            <a:r>
              <a:rPr lang="es-ES" sz="1000" i="1" dirty="0" err="1">
                <a:latin typeface="+mj-lt"/>
                <a:cs typeface="Arial" panose="020B0604020202020204" pitchFamily="34" charset="0"/>
              </a:rPr>
              <a:t>Sci</a:t>
            </a:r>
            <a:r>
              <a:rPr lang="es-ES" sz="1000" i="1" dirty="0">
                <a:latin typeface="+mj-lt"/>
                <a:cs typeface="Arial" panose="020B0604020202020204" pitchFamily="34" charset="0"/>
              </a:rPr>
              <a:t>. </a:t>
            </a:r>
            <a:r>
              <a:rPr lang="es-ES" sz="1000" i="1" dirty="0" err="1">
                <a:latin typeface="+mj-lt"/>
                <a:cs typeface="Arial" panose="020B0604020202020204" pitchFamily="34" charset="0"/>
              </a:rPr>
              <a:t>Technol</a:t>
            </a:r>
            <a:r>
              <a:rPr lang="es-ES" sz="1000" i="1" dirty="0">
                <a:latin typeface="+mj-lt"/>
                <a:cs typeface="Arial" panose="020B0604020202020204" pitchFamily="34" charset="0"/>
              </a:rPr>
              <a:t>.</a:t>
            </a:r>
            <a:r>
              <a:rPr lang="es-ES" sz="1000" dirty="0">
                <a:latin typeface="+mj-lt"/>
                <a:cs typeface="Arial" panose="020B0604020202020204" pitchFamily="34" charset="0"/>
              </a:rPr>
              <a:t>, 33, 085020 </a:t>
            </a:r>
          </a:p>
          <a:p>
            <a:r>
              <a:rPr lang="es-ES" sz="1000" dirty="0">
                <a:latin typeface="+mj-lt"/>
                <a:cs typeface="Arial" panose="020B0604020202020204" pitchFamily="34" charset="0"/>
              </a:rPr>
              <a:t>García-Asenjo, L., </a:t>
            </a:r>
            <a:r>
              <a:rPr lang="es-ES" sz="1000" dirty="0" err="1">
                <a:latin typeface="+mj-lt"/>
                <a:cs typeface="Arial" panose="020B0604020202020204" pitchFamily="34" charset="0"/>
              </a:rPr>
              <a:t>Baselga</a:t>
            </a:r>
            <a:r>
              <a:rPr lang="es-ES" sz="1000" dirty="0">
                <a:latin typeface="+mj-lt"/>
                <a:cs typeface="Arial" panose="020B0604020202020204" pitchFamily="34" charset="0"/>
              </a:rPr>
              <a:t>, S., Atkins, C., Garrigues, P. (2021) </a:t>
            </a:r>
            <a:r>
              <a:rPr lang="es-ES" sz="1000" dirty="0" err="1">
                <a:latin typeface="+mj-lt"/>
                <a:cs typeface="Arial" panose="020B0604020202020204" pitchFamily="34" charset="0"/>
              </a:rPr>
              <a:t>Development</a:t>
            </a:r>
            <a:r>
              <a:rPr lang="es-ES" sz="1000" dirty="0">
                <a:latin typeface="+mj-lt"/>
                <a:cs typeface="Arial" panose="020B0604020202020204" pitchFamily="34" charset="0"/>
              </a:rPr>
              <a:t> </a:t>
            </a:r>
            <a:r>
              <a:rPr lang="es-ES" sz="1000" dirty="0" err="1">
                <a:latin typeface="+mj-lt"/>
                <a:cs typeface="Arial" panose="020B0604020202020204" pitchFamily="34" charset="0"/>
              </a:rPr>
              <a:t>of</a:t>
            </a:r>
            <a:r>
              <a:rPr lang="es-ES" sz="1000" dirty="0">
                <a:latin typeface="+mj-lt"/>
                <a:cs typeface="Arial" panose="020B0604020202020204" pitchFamily="34" charset="0"/>
              </a:rPr>
              <a:t> a </a:t>
            </a:r>
            <a:r>
              <a:rPr lang="es-ES" sz="1000" dirty="0" err="1">
                <a:latin typeface="+mj-lt"/>
                <a:cs typeface="Arial" panose="020B0604020202020204" pitchFamily="34" charset="0"/>
              </a:rPr>
              <a:t>Submillimetric</a:t>
            </a:r>
            <a:r>
              <a:rPr lang="es-ES" sz="1000" dirty="0">
                <a:latin typeface="+mj-lt"/>
                <a:cs typeface="Arial" panose="020B0604020202020204" pitchFamily="34" charset="0"/>
              </a:rPr>
              <a:t> GNSS-</a:t>
            </a:r>
            <a:r>
              <a:rPr lang="es-ES" sz="1000" dirty="0" err="1">
                <a:latin typeface="+mj-lt"/>
                <a:cs typeface="Arial" panose="020B0604020202020204" pitchFamily="34" charset="0"/>
              </a:rPr>
              <a:t>Based</a:t>
            </a:r>
            <a:r>
              <a:rPr lang="es-ES" sz="1000" dirty="0">
                <a:latin typeface="+mj-lt"/>
                <a:cs typeface="Arial" panose="020B0604020202020204" pitchFamily="34" charset="0"/>
              </a:rPr>
              <a:t> </a:t>
            </a:r>
            <a:r>
              <a:rPr lang="es-ES" sz="1000" dirty="0" err="1">
                <a:latin typeface="+mj-lt"/>
                <a:cs typeface="Arial" panose="020B0604020202020204" pitchFamily="34" charset="0"/>
              </a:rPr>
              <a:t>Distance</a:t>
            </a:r>
            <a:r>
              <a:rPr lang="es-ES" sz="1000" dirty="0">
                <a:latin typeface="+mj-lt"/>
                <a:cs typeface="Arial" panose="020B0604020202020204" pitchFamily="34" charset="0"/>
              </a:rPr>
              <a:t> Meter </a:t>
            </a:r>
            <a:r>
              <a:rPr lang="es-ES" sz="1000" dirty="0" err="1">
                <a:latin typeface="+mj-lt"/>
                <a:cs typeface="Arial" panose="020B0604020202020204" pitchFamily="34" charset="0"/>
              </a:rPr>
              <a:t>for</a:t>
            </a:r>
            <a:r>
              <a:rPr lang="es-ES" sz="1000" dirty="0">
                <a:latin typeface="+mj-lt"/>
                <a:cs typeface="Arial" panose="020B0604020202020204" pitchFamily="34" charset="0"/>
              </a:rPr>
              <a:t> </a:t>
            </a:r>
            <a:r>
              <a:rPr lang="es-ES" sz="1000" dirty="0" err="1">
                <a:latin typeface="+mj-lt"/>
                <a:cs typeface="Arial" panose="020B0604020202020204" pitchFamily="34" charset="0"/>
              </a:rPr>
              <a:t>Length</a:t>
            </a:r>
            <a:r>
              <a:rPr lang="es-ES" sz="1000" dirty="0">
                <a:latin typeface="+mj-lt"/>
                <a:cs typeface="Arial" panose="020B0604020202020204" pitchFamily="34" charset="0"/>
              </a:rPr>
              <a:t> </a:t>
            </a:r>
            <a:r>
              <a:rPr lang="es-ES" sz="1000" dirty="0" err="1">
                <a:latin typeface="+mj-lt"/>
                <a:cs typeface="Arial" panose="020B0604020202020204" pitchFamily="34" charset="0"/>
              </a:rPr>
              <a:t>Metrology</a:t>
            </a:r>
            <a:r>
              <a:rPr lang="es-ES" sz="1000" dirty="0">
                <a:latin typeface="+mj-lt"/>
                <a:cs typeface="Arial" panose="020B0604020202020204" pitchFamily="34" charset="0"/>
              </a:rPr>
              <a:t>. </a:t>
            </a:r>
            <a:r>
              <a:rPr lang="es-ES" sz="1000" i="1" dirty="0" err="1">
                <a:latin typeface="+mj-lt"/>
                <a:cs typeface="Arial" panose="020B0604020202020204" pitchFamily="34" charset="0"/>
              </a:rPr>
              <a:t>Sensors</a:t>
            </a:r>
            <a:r>
              <a:rPr lang="es-ES" sz="1000" dirty="0">
                <a:latin typeface="+mj-lt"/>
                <a:cs typeface="Arial" panose="020B0604020202020204" pitchFamily="34" charset="0"/>
              </a:rPr>
              <a:t>, 21, 1145</a:t>
            </a:r>
          </a:p>
          <a:p>
            <a:endParaRPr lang="es-ES" sz="1000" dirty="0">
              <a:latin typeface="+mj-lt"/>
              <a:cs typeface="Arial" panose="020B0604020202020204" pitchFamily="34" charset="0"/>
            </a:endParaRPr>
          </a:p>
          <a:p>
            <a:endParaRPr lang="es-ES" sz="1000" dirty="0">
              <a:latin typeface="+mj-lt"/>
              <a:cs typeface="Arial" panose="020B0604020202020204" pitchFamily="34" charset="0"/>
            </a:endParaRPr>
          </a:p>
        </p:txBody>
      </p:sp>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CC7D7DD4-0468-9C93-FE5F-1155D92CD4A4}"/>
                  </a:ext>
                </a:extLst>
              </p:cNvPr>
              <p:cNvSpPr txBox="1"/>
              <p:nvPr/>
            </p:nvSpPr>
            <p:spPr>
              <a:xfrm>
                <a:off x="304534" y="774318"/>
                <a:ext cx="8659954" cy="3361048"/>
              </a:xfrm>
              <a:prstGeom prst="rect">
                <a:avLst/>
              </a:prstGeom>
              <a:noFill/>
            </p:spPr>
            <p:txBody>
              <a:bodyPr wrap="square" rtlCol="0">
                <a:spAutoFit/>
              </a:bodyPr>
              <a:lstStyle/>
              <a:p>
                <a:pPr indent="118745" algn="just"/>
                <a:r>
                  <a:rPr lang="es-ES" sz="1600" dirty="0"/>
                  <a:t>In </a:t>
                </a:r>
                <a:r>
                  <a:rPr lang="es-ES" sz="1600" dirty="0" err="1"/>
                  <a:t>matrix</a:t>
                </a:r>
                <a:r>
                  <a:rPr lang="es-ES" sz="1600" dirty="0"/>
                  <a:t> f</a:t>
                </a:r>
                <a:r>
                  <a:rPr lang="en-US" sz="1600" dirty="0" err="1">
                    <a:effectLst/>
                    <a:ea typeface="Times New Roman" panose="02020603050405020304" pitchFamily="18" charset="0"/>
                  </a:rPr>
                  <a:t>orm</a:t>
                </a:r>
                <a:r>
                  <a:rPr lang="en-US" sz="1600" dirty="0">
                    <a:effectLst/>
                    <a:ea typeface="Times New Roman" panose="02020603050405020304" pitchFamily="18" charset="0"/>
                  </a:rPr>
                  <a:t> the system of equations is                                           </a:t>
                </a:r>
                <a14:m>
                  <m:oMath xmlns:m="http://schemas.openxmlformats.org/officeDocument/2006/math">
                    <m:r>
                      <a:rPr lang="en-GB" sz="1600" b="1" i="1" kern="800">
                        <a:effectLst/>
                        <a:latin typeface="Cambria Math" panose="02040503050406030204" pitchFamily="18" charset="0"/>
                        <a:ea typeface="Times New Roman" panose="02020603050405020304" pitchFamily="18" charset="0"/>
                      </a:rPr>
                      <m:t>𝒌</m:t>
                    </m:r>
                    <m:r>
                      <a:rPr lang="en-GB" sz="1600" b="1" kern="800">
                        <a:effectLst/>
                        <a:latin typeface="Cambria Math" panose="02040503050406030204" pitchFamily="18" charset="0"/>
                        <a:ea typeface="Times New Roman" panose="02020603050405020304" pitchFamily="18" charset="0"/>
                      </a:rPr>
                      <m:t>+</m:t>
                    </m:r>
                    <m:r>
                      <a:rPr lang="en-GB" sz="1600" b="1" i="1" kern="800">
                        <a:effectLst/>
                        <a:latin typeface="Cambria Math" panose="02040503050406030204" pitchFamily="18" charset="0"/>
                        <a:ea typeface="Times New Roman" panose="02020603050405020304" pitchFamily="18" charset="0"/>
                      </a:rPr>
                      <m:t>𝒓</m:t>
                    </m:r>
                    <m:r>
                      <a:rPr lang="en-GB" sz="1600" b="1" kern="800">
                        <a:effectLst/>
                        <a:latin typeface="Cambria Math" panose="02040503050406030204" pitchFamily="18" charset="0"/>
                        <a:ea typeface="Times New Roman" panose="02020603050405020304" pitchFamily="18" charset="0"/>
                      </a:rPr>
                      <m:t>=</m:t>
                    </m:r>
                    <m:r>
                      <a:rPr lang="en-GB" sz="1600" b="1" i="1" kern="800">
                        <a:effectLst/>
                        <a:latin typeface="Cambria Math" panose="02040503050406030204" pitchFamily="18" charset="0"/>
                        <a:ea typeface="Times New Roman" panose="02020603050405020304" pitchFamily="18" charset="0"/>
                      </a:rPr>
                      <m:t>𝑨𝒙</m:t>
                    </m:r>
                  </m:oMath>
                </a14:m>
                <a:r>
                  <a:rPr lang="en-US" sz="1600" kern="800" dirty="0">
                    <a:effectLst/>
                    <a:ea typeface="Times New Roman" panose="02020603050405020304" pitchFamily="18" charset="0"/>
                  </a:rPr>
                  <a:t>  </a:t>
                </a:r>
                <a:endParaRPr lang="es-ES" sz="1600" kern="800" dirty="0">
                  <a:effectLst/>
                  <a:ea typeface="Times New Roman" panose="02020603050405020304" pitchFamily="18" charset="0"/>
                </a:endParaRPr>
              </a:p>
              <a:p>
                <a:pPr indent="118745" algn="just">
                  <a:spcBef>
                    <a:spcPts val="1800"/>
                  </a:spcBef>
                </a:pPr>
                <a:r>
                  <a:rPr lang="en-US" sz="1600" dirty="0">
                    <a:effectLst/>
                    <a:ea typeface="Times New Roman" panose="02020603050405020304" pitchFamily="18" charset="0"/>
                  </a:rPr>
                  <a:t>By using a Jacobian and a rotation matrix it is transformed to        </a:t>
                </a:r>
                <a14:m>
                  <m:oMath xmlns:m="http://schemas.openxmlformats.org/officeDocument/2006/math">
                    <m:r>
                      <a:rPr lang="en-GB" sz="1600" b="1" i="1" kern="800">
                        <a:effectLst/>
                        <a:latin typeface="Cambria Math" panose="02040503050406030204" pitchFamily="18" charset="0"/>
                        <a:ea typeface="Times New Roman" panose="02020603050405020304" pitchFamily="18" charset="0"/>
                      </a:rPr>
                      <m:t>𝒌</m:t>
                    </m:r>
                    <m:r>
                      <a:rPr lang="en-GB" sz="1600" b="1" kern="800">
                        <a:effectLst/>
                        <a:latin typeface="Cambria Math" panose="02040503050406030204" pitchFamily="18" charset="0"/>
                        <a:ea typeface="Times New Roman" panose="02020603050405020304" pitchFamily="18" charset="0"/>
                      </a:rPr>
                      <m:t>+</m:t>
                    </m:r>
                    <m:r>
                      <a:rPr lang="en-GB" sz="1600" b="1" i="1" kern="800">
                        <a:effectLst/>
                        <a:latin typeface="Cambria Math" panose="02040503050406030204" pitchFamily="18" charset="0"/>
                        <a:ea typeface="Times New Roman" panose="02020603050405020304" pitchFamily="18" charset="0"/>
                      </a:rPr>
                      <m:t>𝒓</m:t>
                    </m:r>
                    <m:r>
                      <a:rPr lang="en-GB" sz="1600" b="1" kern="800">
                        <a:effectLst/>
                        <a:latin typeface="Cambria Math" panose="02040503050406030204" pitchFamily="18" charset="0"/>
                        <a:ea typeface="Times New Roman" panose="02020603050405020304" pitchFamily="18" charset="0"/>
                      </a:rPr>
                      <m:t>=</m:t>
                    </m:r>
                    <m:r>
                      <a:rPr lang="en-GB" sz="1600" b="1" i="1" kern="800">
                        <a:effectLst/>
                        <a:latin typeface="Cambria Math" panose="02040503050406030204" pitchFamily="18" charset="0"/>
                        <a:ea typeface="Times New Roman" panose="02020603050405020304" pitchFamily="18" charset="0"/>
                      </a:rPr>
                      <m:t>𝑨𝑹</m:t>
                    </m:r>
                    <m:sSup>
                      <m:sSupPr>
                        <m:ctrlPr>
                          <a:rPr lang="es-ES" sz="1600" b="1" i="1" kern="800">
                            <a:effectLst/>
                            <a:latin typeface="Cambria Math" panose="02040503050406030204" pitchFamily="18" charset="0"/>
                            <a:ea typeface="Times New Roman" panose="02020603050405020304" pitchFamily="18" charset="0"/>
                          </a:rPr>
                        </m:ctrlPr>
                      </m:sSupPr>
                      <m:e>
                        <m:r>
                          <a:rPr lang="en-GB" sz="1600" b="1" i="1" kern="800">
                            <a:effectLst/>
                            <a:latin typeface="Cambria Math" panose="02040503050406030204" pitchFamily="18" charset="0"/>
                            <a:ea typeface="Times New Roman" panose="02020603050405020304" pitchFamily="18" charset="0"/>
                          </a:rPr>
                          <m:t>𝑱</m:t>
                        </m:r>
                      </m:e>
                      <m:sup>
                        <m:r>
                          <a:rPr lang="en-GB" sz="1600" i="1" kern="800">
                            <a:effectLst/>
                            <a:latin typeface="Cambria Math" panose="02040503050406030204" pitchFamily="18" charset="0"/>
                            <a:ea typeface="Times New Roman" panose="02020603050405020304" pitchFamily="18" charset="0"/>
                          </a:rPr>
                          <m:t>−</m:t>
                        </m:r>
                        <m:r>
                          <a:rPr lang="en-GB" sz="1600" kern="800">
                            <a:effectLst/>
                            <a:latin typeface="Cambria Math" panose="02040503050406030204" pitchFamily="18" charset="0"/>
                            <a:ea typeface="Times New Roman" panose="02020603050405020304" pitchFamily="18" charset="0"/>
                          </a:rPr>
                          <m:t>1</m:t>
                        </m:r>
                      </m:sup>
                    </m:sSup>
                    <m:r>
                      <a:rPr lang="en-GB" sz="1600" b="1" i="1" kern="800">
                        <a:effectLst/>
                        <a:latin typeface="Cambria Math" panose="02040503050406030204" pitchFamily="18" charset="0"/>
                        <a:ea typeface="Times New Roman" panose="02020603050405020304" pitchFamily="18" charset="0"/>
                      </a:rPr>
                      <m:t>𝒙</m:t>
                    </m:r>
                    <m:r>
                      <a:rPr lang="en-GB" sz="1600" b="1" i="1" kern="800">
                        <a:effectLst/>
                        <a:latin typeface="Cambria Math" panose="02040503050406030204" pitchFamily="18" charset="0"/>
                        <a:ea typeface="Times New Roman" panose="02020603050405020304" pitchFamily="18" charset="0"/>
                      </a:rPr>
                      <m:t>′</m:t>
                    </m:r>
                  </m:oMath>
                </a14:m>
                <a:endParaRPr lang="es-ES" sz="1600" kern="800" dirty="0">
                  <a:effectLst/>
                  <a:ea typeface="Times New Roman" panose="02020603050405020304" pitchFamily="18" charset="0"/>
                </a:endParaRPr>
              </a:p>
              <a:p>
                <a:pPr indent="118745" algn="just">
                  <a:spcBef>
                    <a:spcPts val="1200"/>
                  </a:spcBef>
                </a:pPr>
                <a:r>
                  <a:rPr lang="en-US" sz="1600" dirty="0">
                    <a:effectLst/>
                    <a:ea typeface="Times New Roman" panose="02020603050405020304" pitchFamily="18" charset="0"/>
                  </a:rPr>
                  <a:t>                                                                                                  where       </a:t>
                </a:r>
                <a14:m>
                  <m:oMath xmlns:m="http://schemas.openxmlformats.org/officeDocument/2006/math">
                    <m:sSup>
                      <m:sSupPr>
                        <m:ctrlPr>
                          <a:rPr lang="es-ES" sz="1600" b="1" i="1" kern="800" smtClean="0">
                            <a:effectLst/>
                            <a:latin typeface="Cambria Math" panose="02040503050406030204" pitchFamily="18" charset="0"/>
                            <a:ea typeface="Times New Roman" panose="02020603050405020304" pitchFamily="18" charset="0"/>
                          </a:rPr>
                        </m:ctrlPr>
                      </m:sSupPr>
                      <m:e>
                        <m:r>
                          <a:rPr lang="en-GB" sz="1600" b="1" i="1" kern="800">
                            <a:effectLst/>
                            <a:latin typeface="Cambria Math" panose="02040503050406030204" pitchFamily="18" charset="0"/>
                            <a:ea typeface="Times New Roman" panose="02020603050405020304" pitchFamily="18" charset="0"/>
                          </a:rPr>
                          <m:t>𝒙</m:t>
                        </m:r>
                      </m:e>
                      <m:sup>
                        <m:r>
                          <a:rPr lang="en-GB" sz="1600" b="1" i="1" kern="800">
                            <a:effectLst/>
                            <a:latin typeface="Cambria Math" panose="02040503050406030204" pitchFamily="18" charset="0"/>
                            <a:ea typeface="Times New Roman" panose="02020603050405020304" pitchFamily="18" charset="0"/>
                          </a:rPr>
                          <m:t>′</m:t>
                        </m:r>
                      </m:sup>
                    </m:sSup>
                    <m:r>
                      <a:rPr lang="en-GB" sz="1600" b="1" i="1" kern="800">
                        <a:effectLst/>
                        <a:latin typeface="Cambria Math" panose="02040503050406030204" pitchFamily="18" charset="0"/>
                        <a:ea typeface="Times New Roman" panose="02020603050405020304" pitchFamily="18" charset="0"/>
                      </a:rPr>
                      <m:t>=</m:t>
                    </m:r>
                    <m:d>
                      <m:dPr>
                        <m:ctrlPr>
                          <a:rPr lang="es-ES" sz="1600" b="1" i="1" kern="800">
                            <a:effectLst/>
                            <a:latin typeface="Cambria Math" panose="02040503050406030204" pitchFamily="18" charset="0"/>
                            <a:ea typeface="Times New Roman" panose="02020603050405020304" pitchFamily="18" charset="0"/>
                          </a:rPr>
                        </m:ctrlPr>
                      </m:dPr>
                      <m:e>
                        <m:m>
                          <m:mPr>
                            <m:mcs>
                              <m:mc>
                                <m:mcPr>
                                  <m:count m:val="1"/>
                                  <m:mcJc m:val="center"/>
                                </m:mcPr>
                              </m:mc>
                            </m:mcs>
                            <m:ctrlPr>
                              <a:rPr lang="es-ES" sz="1600" b="1" i="1" kern="800">
                                <a:effectLst/>
                                <a:latin typeface="Cambria Math" panose="02040503050406030204" pitchFamily="18" charset="0"/>
                                <a:ea typeface="Times New Roman" panose="02020603050405020304" pitchFamily="18" charset="0"/>
                              </a:rPr>
                            </m:ctrlPr>
                          </m:mPr>
                          <m:mr>
                            <m:e>
                              <m:r>
                                <a:rPr lang="en-GB" sz="1600" i="1" kern="800">
                                  <a:effectLst/>
                                  <a:latin typeface="Cambria Math" panose="02040503050406030204" pitchFamily="18" charset="0"/>
                                  <a:ea typeface="Times New Roman" panose="02020603050405020304" pitchFamily="18" charset="0"/>
                                </a:rPr>
                                <m:t>𝑑</m:t>
                              </m:r>
                              <m:sSub>
                                <m:sSubPr>
                                  <m:ctrlPr>
                                    <a:rPr lang="es-ES" sz="1600" i="1" kern="800">
                                      <a:effectLst/>
                                      <a:latin typeface="Cambria Math" panose="02040503050406030204" pitchFamily="18" charset="0"/>
                                      <a:ea typeface="Times New Roman" panose="02020603050405020304" pitchFamily="18" charset="0"/>
                                    </a:rPr>
                                  </m:ctrlPr>
                                </m:sSubPr>
                                <m:e>
                                  <m:r>
                                    <a:rPr lang="en-GB" sz="1600" i="1" kern="800">
                                      <a:effectLst/>
                                      <a:latin typeface="Cambria Math" panose="02040503050406030204" pitchFamily="18" charset="0"/>
                                      <a:ea typeface="Times New Roman" panose="02020603050405020304" pitchFamily="18" charset="0"/>
                                    </a:rPr>
                                    <m:t>𝐷</m:t>
                                  </m:r>
                                </m:e>
                                <m:sub>
                                  <m:r>
                                    <a:rPr lang="en-GB" sz="1600" i="1" kern="800">
                                      <a:effectLst/>
                                      <a:latin typeface="Cambria Math" panose="02040503050406030204" pitchFamily="18" charset="0"/>
                                      <a:ea typeface="Times New Roman" panose="02020603050405020304" pitchFamily="18" charset="0"/>
                                    </a:rPr>
                                    <m:t>𝑖𝑗</m:t>
                                  </m:r>
                                </m:sub>
                              </m:sSub>
                            </m:e>
                          </m:mr>
                          <m:mr>
                            <m:e>
                              <m:r>
                                <a:rPr lang="en-GB" sz="1600" i="1" kern="800">
                                  <a:effectLst/>
                                  <a:latin typeface="Cambria Math" panose="02040503050406030204" pitchFamily="18" charset="0"/>
                                  <a:ea typeface="Times New Roman" panose="02020603050405020304" pitchFamily="18" charset="0"/>
                                </a:rPr>
                                <m:t>𝑑</m:t>
                              </m:r>
                              <m:sSub>
                                <m:sSubPr>
                                  <m:ctrlPr>
                                    <a:rPr lang="es-ES" sz="1600" i="1" kern="800">
                                      <a:effectLst/>
                                      <a:latin typeface="Cambria Math" panose="02040503050406030204" pitchFamily="18" charset="0"/>
                                      <a:ea typeface="Times New Roman" panose="02020603050405020304" pitchFamily="18" charset="0"/>
                                    </a:rPr>
                                  </m:ctrlPr>
                                </m:sSubPr>
                                <m:e>
                                  <m:r>
                                    <a:rPr lang="en-GB" sz="1600" i="1" kern="800">
                                      <a:effectLst/>
                                      <a:latin typeface="Cambria Math" panose="02040503050406030204" pitchFamily="18" charset="0"/>
                                      <a:ea typeface="Times New Roman" panose="02020603050405020304" pitchFamily="18" charset="0"/>
                                    </a:rPr>
                                    <m:t>𝛼</m:t>
                                  </m:r>
                                </m:e>
                                <m:sub>
                                  <m:r>
                                    <a:rPr lang="en-GB" sz="1600" i="1" kern="800">
                                      <a:effectLst/>
                                      <a:latin typeface="Cambria Math" panose="02040503050406030204" pitchFamily="18" charset="0"/>
                                      <a:ea typeface="Times New Roman" panose="02020603050405020304" pitchFamily="18" charset="0"/>
                                    </a:rPr>
                                    <m:t>𝑖𝑗</m:t>
                                  </m:r>
                                </m:sub>
                              </m:sSub>
                            </m:e>
                          </m:mr>
                          <m:mr>
                            <m:e>
                              <m:r>
                                <a:rPr lang="en-GB" sz="1600" i="1" kern="800">
                                  <a:effectLst/>
                                  <a:latin typeface="Cambria Math" panose="02040503050406030204" pitchFamily="18" charset="0"/>
                                  <a:ea typeface="Times New Roman" panose="02020603050405020304" pitchFamily="18" charset="0"/>
                                </a:rPr>
                                <m:t>𝑑</m:t>
                              </m:r>
                              <m:sSub>
                                <m:sSubPr>
                                  <m:ctrlPr>
                                    <a:rPr lang="es-ES" sz="1600" i="1" kern="800">
                                      <a:effectLst/>
                                      <a:latin typeface="Cambria Math" panose="02040503050406030204" pitchFamily="18" charset="0"/>
                                      <a:ea typeface="Times New Roman" panose="02020603050405020304" pitchFamily="18" charset="0"/>
                                    </a:rPr>
                                  </m:ctrlPr>
                                </m:sSubPr>
                                <m:e>
                                  <m:r>
                                    <a:rPr lang="en-GB" sz="1600" i="1" kern="800">
                                      <a:effectLst/>
                                      <a:latin typeface="Cambria Math" panose="02040503050406030204" pitchFamily="18" charset="0"/>
                                      <a:ea typeface="Times New Roman" panose="02020603050405020304" pitchFamily="18" charset="0"/>
                                    </a:rPr>
                                    <m:t>𝑧</m:t>
                                  </m:r>
                                </m:e>
                                <m:sub>
                                  <m:r>
                                    <a:rPr lang="en-GB" sz="1600" i="1" kern="800">
                                      <a:effectLst/>
                                      <a:latin typeface="Cambria Math" panose="02040503050406030204" pitchFamily="18" charset="0"/>
                                      <a:ea typeface="Times New Roman" panose="02020603050405020304" pitchFamily="18" charset="0"/>
                                    </a:rPr>
                                    <m:t>𝑖𝑗</m:t>
                                  </m:r>
                                </m:sub>
                              </m:sSub>
                            </m:e>
                          </m:mr>
                        </m:m>
                      </m:e>
                    </m:d>
                  </m:oMath>
                </a14:m>
                <a:endParaRPr lang="es-ES" sz="1600" kern="800" dirty="0">
                  <a:effectLst/>
                  <a:ea typeface="Times New Roman" panose="02020603050405020304" pitchFamily="18" charset="0"/>
                </a:endParaRPr>
              </a:p>
              <a:p>
                <a:pPr indent="118745" algn="just">
                  <a:spcBef>
                    <a:spcPts val="1800"/>
                  </a:spcBef>
                </a:pPr>
                <a14:m>
                  <m:oMath xmlns:m="http://schemas.openxmlformats.org/officeDocument/2006/math">
                    <m:r>
                      <a:rPr lang="en-GB" sz="1600" b="1" i="1">
                        <a:effectLst/>
                        <a:latin typeface="Cambria Math" panose="02040503050406030204" pitchFamily="18" charset="0"/>
                        <a:ea typeface="Times New Roman" panose="02020603050405020304" pitchFamily="18" charset="0"/>
                      </a:rPr>
                      <m:t>𝒙</m:t>
                    </m:r>
                    <m:r>
                      <a:rPr lang="en-GB" sz="1600" b="1" i="1">
                        <a:effectLst/>
                        <a:latin typeface="Cambria Math" panose="02040503050406030204" pitchFamily="18" charset="0"/>
                        <a:ea typeface="Times New Roman" panose="02020603050405020304" pitchFamily="18" charset="0"/>
                      </a:rPr>
                      <m:t>′</m:t>
                    </m:r>
                    <m:r>
                      <a:rPr lang="es-ES" sz="1600" b="0" i="1" smtClean="0">
                        <a:effectLst/>
                        <a:latin typeface="Cambria Math" panose="02040503050406030204" pitchFamily="18" charset="0"/>
                        <a:ea typeface="Times New Roman" panose="02020603050405020304" pitchFamily="18" charset="0"/>
                      </a:rPr>
                      <m:t>(1,1)</m:t>
                    </m:r>
                  </m:oMath>
                </a14:m>
                <a:r>
                  <a:rPr lang="en-GB" sz="1600" dirty="0">
                    <a:effectLst/>
                    <a:ea typeface="Times New Roman" panose="02020603050405020304" pitchFamily="18" charset="0"/>
                  </a:rPr>
                  <a:t> </a:t>
                </a:r>
                <a:r>
                  <a:rPr lang="en-US" sz="1600" dirty="0">
                    <a:effectLst/>
                    <a:ea typeface="Times New Roman" panose="02020603050405020304" pitchFamily="18" charset="0"/>
                  </a:rPr>
                  <a:t>directly gives the correction to the approx. baseline</a:t>
                </a:r>
              </a:p>
              <a:p>
                <a:pPr indent="118745" algn="just"/>
                <a:r>
                  <a:rPr lang="en-US" sz="1600" dirty="0">
                    <a:effectLst/>
                    <a:ea typeface="Times New Roman" panose="02020603050405020304" pitchFamily="18" charset="0"/>
                  </a:rPr>
                  <a:t>distance, so that                                                                                       </a:t>
                </a:r>
                <a14:m>
                  <m:oMath xmlns:m="http://schemas.openxmlformats.org/officeDocument/2006/math">
                    <m:sSub>
                      <m:sSubPr>
                        <m:ctrlPr>
                          <a:rPr lang="es-ES" sz="1600" i="1" kern="800">
                            <a:effectLst/>
                            <a:latin typeface="Cambria Math" panose="02040503050406030204" pitchFamily="18" charset="0"/>
                            <a:ea typeface="Times New Roman" panose="02020603050405020304" pitchFamily="18" charset="0"/>
                          </a:rPr>
                        </m:ctrlPr>
                      </m:sSubPr>
                      <m:e>
                        <m:r>
                          <a:rPr lang="en-GB" sz="1600" i="1" kern="800">
                            <a:effectLst/>
                            <a:latin typeface="Cambria Math" panose="02040503050406030204" pitchFamily="18" charset="0"/>
                            <a:ea typeface="Times New Roman" panose="02020603050405020304" pitchFamily="18" charset="0"/>
                          </a:rPr>
                          <m:t>𝐷</m:t>
                        </m:r>
                      </m:e>
                      <m:sub>
                        <m:r>
                          <a:rPr lang="en-GB" sz="1600" i="1" kern="800">
                            <a:effectLst/>
                            <a:latin typeface="Cambria Math" panose="02040503050406030204" pitchFamily="18" charset="0"/>
                            <a:ea typeface="Times New Roman" panose="02020603050405020304" pitchFamily="18" charset="0"/>
                          </a:rPr>
                          <m:t>𝑖𝑗</m:t>
                        </m:r>
                      </m:sub>
                    </m:sSub>
                    <m:r>
                      <a:rPr lang="es-ES" sz="1600" b="0" i="1" kern="800" smtClean="0">
                        <a:effectLst/>
                        <a:latin typeface="Cambria Math" panose="02040503050406030204" pitchFamily="18" charset="0"/>
                        <a:ea typeface="Times New Roman" panose="02020603050405020304" pitchFamily="18" charset="0"/>
                      </a:rPr>
                      <m:t>=</m:t>
                    </m:r>
                    <m:sSub>
                      <m:sSubPr>
                        <m:ctrlPr>
                          <a:rPr lang="es-ES" sz="1600" b="0" i="1" kern="800" smtClean="0">
                            <a:effectLst/>
                            <a:latin typeface="Cambria Math" panose="02040503050406030204" pitchFamily="18" charset="0"/>
                          </a:rPr>
                        </m:ctrlPr>
                      </m:sSubPr>
                      <m:e>
                        <m:sSub>
                          <m:sSubPr>
                            <m:ctrlPr>
                              <a:rPr lang="es-ES" sz="1600" i="1" kern="800">
                                <a:latin typeface="Cambria Math" panose="02040503050406030204" pitchFamily="18" charset="0"/>
                                <a:ea typeface="Times New Roman" panose="02020603050405020304" pitchFamily="18" charset="0"/>
                              </a:rPr>
                            </m:ctrlPr>
                          </m:sSubPr>
                          <m:e>
                            <m:r>
                              <a:rPr lang="en-GB" sz="1600" i="1" kern="800">
                                <a:latin typeface="Cambria Math" panose="02040503050406030204" pitchFamily="18" charset="0"/>
                                <a:ea typeface="Times New Roman" panose="02020603050405020304" pitchFamily="18" charset="0"/>
                              </a:rPr>
                              <m:t>𝐷</m:t>
                            </m:r>
                          </m:e>
                          <m:sub>
                            <m:r>
                              <a:rPr lang="en-GB" sz="1600" i="1" kern="800">
                                <a:latin typeface="Cambria Math" panose="02040503050406030204" pitchFamily="18" charset="0"/>
                                <a:ea typeface="Times New Roman" panose="02020603050405020304" pitchFamily="18" charset="0"/>
                              </a:rPr>
                              <m:t>𝑖𝑗</m:t>
                            </m:r>
                          </m:sub>
                        </m:sSub>
                      </m:e>
                      <m:sub>
                        <m:r>
                          <a:rPr lang="es-ES" sz="1600" b="0" i="1" kern="800" smtClean="0">
                            <a:effectLst/>
                            <a:latin typeface="Cambria Math" panose="02040503050406030204" pitchFamily="18" charset="0"/>
                          </a:rPr>
                          <m:t>0</m:t>
                        </m:r>
                      </m:sub>
                    </m:sSub>
                    <m:r>
                      <a:rPr lang="es-ES" sz="1600" b="0" i="1" kern="800" smtClean="0">
                        <a:effectLst/>
                        <a:latin typeface="Cambria Math" panose="02040503050406030204" pitchFamily="18" charset="0"/>
                      </a:rPr>
                      <m:t>+</m:t>
                    </m:r>
                    <m:r>
                      <a:rPr lang="en-GB" sz="1600" i="1" kern="800">
                        <a:latin typeface="Cambria Math" panose="02040503050406030204" pitchFamily="18" charset="0"/>
                        <a:ea typeface="Times New Roman" panose="02020603050405020304" pitchFamily="18" charset="0"/>
                      </a:rPr>
                      <m:t>𝑑</m:t>
                    </m:r>
                    <m:sSub>
                      <m:sSubPr>
                        <m:ctrlPr>
                          <a:rPr lang="es-ES" sz="1600" i="1" kern="800">
                            <a:latin typeface="Cambria Math" panose="02040503050406030204" pitchFamily="18" charset="0"/>
                            <a:ea typeface="Times New Roman" panose="02020603050405020304" pitchFamily="18" charset="0"/>
                          </a:rPr>
                        </m:ctrlPr>
                      </m:sSubPr>
                      <m:e>
                        <m:r>
                          <a:rPr lang="en-GB" sz="1600" i="1" kern="800">
                            <a:latin typeface="Cambria Math" panose="02040503050406030204" pitchFamily="18" charset="0"/>
                            <a:ea typeface="Times New Roman" panose="02020603050405020304" pitchFamily="18" charset="0"/>
                          </a:rPr>
                          <m:t>𝐷</m:t>
                        </m:r>
                      </m:e>
                      <m:sub>
                        <m:r>
                          <a:rPr lang="en-GB" sz="1600" i="1" kern="800">
                            <a:latin typeface="Cambria Math" panose="02040503050406030204" pitchFamily="18" charset="0"/>
                            <a:ea typeface="Times New Roman" panose="02020603050405020304" pitchFamily="18" charset="0"/>
                          </a:rPr>
                          <m:t>𝑖𝑗</m:t>
                        </m:r>
                      </m:sub>
                    </m:sSub>
                  </m:oMath>
                </a14:m>
                <a:endParaRPr lang="en-US" sz="1600" dirty="0">
                  <a:ea typeface="Times New Roman" panose="02020603050405020304" pitchFamily="18" charset="0"/>
                </a:endParaRPr>
              </a:p>
              <a:p>
                <a:pPr indent="118745" algn="just">
                  <a:spcBef>
                    <a:spcPts val="1800"/>
                  </a:spcBef>
                </a:pPr>
                <a:r>
                  <a:rPr lang="en-US" sz="1600" dirty="0">
                    <a:effectLst/>
                    <a:ea typeface="Times New Roman" panose="02020603050405020304" pitchFamily="18" charset="0"/>
                  </a:rPr>
                  <a:t>The corresponding uncertainty can also be directly obtained </a:t>
                </a:r>
              </a:p>
              <a:p>
                <a:pPr indent="118745" algn="just"/>
                <a:r>
                  <a:rPr lang="en-US" sz="1600" dirty="0">
                    <a:effectLst/>
                    <a:ea typeface="Times New Roman" panose="02020603050405020304" pitchFamily="18" charset="0"/>
                  </a:rPr>
                  <a:t>from the </a:t>
                </a:r>
                <a14:m>
                  <m:oMath xmlns:m="http://schemas.openxmlformats.org/officeDocument/2006/math">
                    <m:r>
                      <a:rPr lang="es-ES" sz="1600" b="0" i="1" smtClean="0">
                        <a:effectLst/>
                        <a:latin typeface="Cambria Math" panose="02040503050406030204" pitchFamily="18" charset="0"/>
                        <a:ea typeface="Times New Roman" panose="02020603050405020304" pitchFamily="18" charset="0"/>
                      </a:rPr>
                      <m:t>(1,1)</m:t>
                    </m:r>
                  </m:oMath>
                </a14:m>
                <a:r>
                  <a:rPr lang="en-GB" sz="1600" dirty="0">
                    <a:effectLst/>
                    <a:ea typeface="Times New Roman" panose="02020603050405020304" pitchFamily="18" charset="0"/>
                  </a:rPr>
                  <a:t> </a:t>
                </a:r>
                <a:r>
                  <a:rPr lang="en-US" sz="1600" dirty="0">
                    <a:effectLst/>
                    <a:ea typeface="Times New Roman" panose="02020603050405020304" pitchFamily="18" charset="0"/>
                  </a:rPr>
                  <a:t>element of the covariance matrix                              </a:t>
                </a:r>
                <a14:m>
                  <m:oMath xmlns:m="http://schemas.openxmlformats.org/officeDocument/2006/math">
                    <m:sSub>
                      <m:sSubPr>
                        <m:ctrlPr>
                          <a:rPr lang="es-ES" sz="1600" i="1" smtClean="0">
                            <a:latin typeface="Cambria Math" panose="02040503050406030204" pitchFamily="18" charset="0"/>
                          </a:rPr>
                        </m:ctrlPr>
                      </m:sSubPr>
                      <m:e>
                        <m:r>
                          <a:rPr lang="es-ES" sz="1600" i="1" smtClean="0">
                            <a:latin typeface="Cambria Math" panose="02040503050406030204" pitchFamily="18" charset="0"/>
                            <a:ea typeface="Cambria Math" panose="02040503050406030204" pitchFamily="18" charset="0"/>
                          </a:rPr>
                          <m:t>𝜎</m:t>
                        </m:r>
                      </m:e>
                      <m:sub>
                        <m:sSub>
                          <m:sSubPr>
                            <m:ctrlPr>
                              <a:rPr lang="es-ES" sz="1600" i="1" smtClean="0">
                                <a:latin typeface="Cambria Math" panose="02040503050406030204" pitchFamily="18" charset="0"/>
                              </a:rPr>
                            </m:ctrlPr>
                          </m:sSubPr>
                          <m:e>
                            <m:r>
                              <a:rPr lang="es-ES" sz="1600" b="0" i="1" smtClean="0">
                                <a:latin typeface="Cambria Math" panose="02040503050406030204" pitchFamily="18" charset="0"/>
                              </a:rPr>
                              <m:t>𝐷</m:t>
                            </m:r>
                          </m:e>
                          <m:sub>
                            <m:r>
                              <a:rPr lang="es-ES" sz="1600" b="0" i="1" smtClean="0">
                                <a:latin typeface="Cambria Math" panose="02040503050406030204" pitchFamily="18" charset="0"/>
                              </a:rPr>
                              <m:t>𝑖𝑗</m:t>
                            </m:r>
                          </m:sub>
                        </m:sSub>
                      </m:sub>
                    </m:sSub>
                    <m:r>
                      <a:rPr lang="es-ES" sz="1600" b="0" i="1" smtClean="0">
                        <a:latin typeface="Cambria Math" panose="02040503050406030204" pitchFamily="18" charset="0"/>
                      </a:rPr>
                      <m:t>=</m:t>
                    </m:r>
                    <m:rad>
                      <m:radPr>
                        <m:degHide m:val="on"/>
                        <m:ctrlPr>
                          <a:rPr lang="es-ES" sz="1600" b="0" i="1" smtClean="0">
                            <a:latin typeface="Cambria Math" panose="02040503050406030204" pitchFamily="18" charset="0"/>
                          </a:rPr>
                        </m:ctrlPr>
                      </m:radPr>
                      <m:deg/>
                      <m:e>
                        <m:sSub>
                          <m:sSubPr>
                            <m:ctrlPr>
                              <a:rPr lang="es-ES" sz="1600" b="0" i="1" smtClean="0">
                                <a:latin typeface="Cambria Math" panose="02040503050406030204" pitchFamily="18" charset="0"/>
                              </a:rPr>
                            </m:ctrlPr>
                          </m:sSubPr>
                          <m:e>
                            <m:r>
                              <a:rPr lang="es-ES" sz="1600" b="1" i="1" smtClean="0">
                                <a:latin typeface="Cambria Math" panose="02040503050406030204" pitchFamily="18" charset="0"/>
                                <a:ea typeface="Cambria Math" panose="02040503050406030204" pitchFamily="18" charset="0"/>
                              </a:rPr>
                              <m:t>𝝈</m:t>
                            </m:r>
                          </m:e>
                          <m:sub>
                            <m:r>
                              <a:rPr lang="es-ES" sz="1600" b="1" i="1" smtClean="0">
                                <a:latin typeface="Cambria Math" panose="02040503050406030204" pitchFamily="18" charset="0"/>
                              </a:rPr>
                              <m:t>𝒙𝒙</m:t>
                            </m:r>
                          </m:sub>
                        </m:sSub>
                        <m:r>
                          <a:rPr lang="es-ES" sz="1600" b="0" i="1" smtClean="0">
                            <a:latin typeface="Cambria Math" panose="02040503050406030204" pitchFamily="18" charset="0"/>
                          </a:rPr>
                          <m:t>(1,1)</m:t>
                        </m:r>
                      </m:e>
                    </m:rad>
                  </m:oMath>
                </a14:m>
                <a:endParaRPr lang="es-ES" sz="1600" dirty="0"/>
              </a:p>
            </p:txBody>
          </p:sp>
        </mc:Choice>
        <mc:Fallback xmlns="">
          <p:sp>
            <p:nvSpPr>
              <p:cNvPr id="4" name="CuadroTexto 3">
                <a:extLst>
                  <a:ext uri="{FF2B5EF4-FFF2-40B4-BE49-F238E27FC236}">
                    <a16:creationId xmlns:a16="http://schemas.microsoft.com/office/drawing/2014/main" id="{CC7D7DD4-0468-9C93-FE5F-1155D92CD4A4}"/>
                  </a:ext>
                </a:extLst>
              </p:cNvPr>
              <p:cNvSpPr txBox="1">
                <a:spLocks noRot="1" noChangeAspect="1" noMove="1" noResize="1" noEditPoints="1" noAdjustHandles="1" noChangeArrowheads="1" noChangeShapeType="1" noTextEdit="1"/>
              </p:cNvSpPr>
              <p:nvPr/>
            </p:nvSpPr>
            <p:spPr>
              <a:xfrm>
                <a:off x="304534" y="774318"/>
                <a:ext cx="8659954" cy="3361048"/>
              </a:xfrm>
              <a:prstGeom prst="rect">
                <a:avLst/>
              </a:prstGeom>
              <a:blipFill>
                <a:blip r:embed="rId2"/>
                <a:stretch>
                  <a:fillRect t="-544" b="-181"/>
                </a:stretch>
              </a:blipFill>
            </p:spPr>
            <p:txBody>
              <a:bodyPr/>
              <a:lstStyle/>
              <a:p>
                <a:r>
                  <a:rPr lang="es-ES">
                    <a:noFill/>
                  </a:rPr>
                  <a:t> </a:t>
                </a:r>
              </a:p>
            </p:txBody>
          </p:sp>
        </mc:Fallback>
      </mc:AlternateContent>
      <p:sp>
        <p:nvSpPr>
          <p:cNvPr id="11" name="Rectángulo 10">
            <a:extLst>
              <a:ext uri="{FF2B5EF4-FFF2-40B4-BE49-F238E27FC236}">
                <a16:creationId xmlns:a16="http://schemas.microsoft.com/office/drawing/2014/main" id="{5CABFB57-E904-FF16-86BB-6C9195BF6700}"/>
              </a:ext>
            </a:extLst>
          </p:cNvPr>
          <p:cNvSpPr/>
          <p:nvPr/>
        </p:nvSpPr>
        <p:spPr>
          <a:xfrm>
            <a:off x="304534" y="1226760"/>
            <a:ext cx="7653600" cy="1368000"/>
          </a:xfrm>
          <a:prstGeom prst="rect">
            <a:avLst/>
          </a:prstGeom>
          <a:solidFill>
            <a:srgbClr val="009BCE">
              <a:alpha val="8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2" name="Rectángulo 11">
            <a:extLst>
              <a:ext uri="{FF2B5EF4-FFF2-40B4-BE49-F238E27FC236}">
                <a16:creationId xmlns:a16="http://schemas.microsoft.com/office/drawing/2014/main" id="{F7A52A6D-7DE9-0360-D299-2B6FDEB4D66C}"/>
              </a:ext>
            </a:extLst>
          </p:cNvPr>
          <p:cNvSpPr/>
          <p:nvPr/>
        </p:nvSpPr>
        <p:spPr>
          <a:xfrm>
            <a:off x="306000" y="2689200"/>
            <a:ext cx="7651842" cy="648072"/>
          </a:xfrm>
          <a:prstGeom prst="rect">
            <a:avLst/>
          </a:prstGeom>
          <a:solidFill>
            <a:srgbClr val="009BCE">
              <a:alpha val="8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3" name="Rectángulo 12">
            <a:extLst>
              <a:ext uri="{FF2B5EF4-FFF2-40B4-BE49-F238E27FC236}">
                <a16:creationId xmlns:a16="http://schemas.microsoft.com/office/drawing/2014/main" id="{E825DEB2-99E8-48C3-702A-C15D343EE7C5}"/>
              </a:ext>
            </a:extLst>
          </p:cNvPr>
          <p:cNvSpPr/>
          <p:nvPr/>
        </p:nvSpPr>
        <p:spPr>
          <a:xfrm>
            <a:off x="304534" y="3438000"/>
            <a:ext cx="7651842" cy="648071"/>
          </a:xfrm>
          <a:prstGeom prst="rect">
            <a:avLst/>
          </a:prstGeom>
          <a:solidFill>
            <a:srgbClr val="009BCE">
              <a:alpha val="8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número de diapositiva 4">
            <a:extLst>
              <a:ext uri="{FF2B5EF4-FFF2-40B4-BE49-F238E27FC236}">
                <a16:creationId xmlns:a16="http://schemas.microsoft.com/office/drawing/2014/main" id="{ABFB298F-FAA1-66F7-601A-5CD63CD213F8}"/>
              </a:ext>
            </a:extLst>
          </p:cNvPr>
          <p:cNvSpPr>
            <a:spLocks noGrp="1"/>
          </p:cNvSpPr>
          <p:nvPr>
            <p:ph type="sldNum" sz="quarter" idx="11"/>
          </p:nvPr>
        </p:nvSpPr>
        <p:spPr/>
        <p:txBody>
          <a:bodyPr/>
          <a:lstStyle/>
          <a:p>
            <a:fld id="{6C73A770-1660-45DE-B946-DFFC7041C5FD}" type="slidenum">
              <a:rPr lang="de-DE" smtClean="0"/>
              <a:pPr/>
              <a:t>9</a:t>
            </a:fld>
            <a:endParaRPr lang="de-DE" dirty="0"/>
          </a:p>
        </p:txBody>
      </p:sp>
    </p:spTree>
    <p:extLst>
      <p:ext uri="{BB962C8B-B14F-4D97-AF65-F5344CB8AC3E}">
        <p14:creationId xmlns:p14="http://schemas.microsoft.com/office/powerpoint/2010/main" val="160881815"/>
      </p:ext>
    </p:extLst>
  </p:cSld>
  <p:clrMapOvr>
    <a:masterClrMapping/>
  </p:clrMapOvr>
</p:sld>
</file>

<file path=ppt/theme/theme1.xml><?xml version="1.0" encoding="utf-8"?>
<a:theme xmlns:a="http://schemas.openxmlformats.org/drawingml/2006/main" name="60007_16zu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BCE"/>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400" dirty="0" smtClean="0">
            <a:latin typeface="Arial" panose="020B0604020202020204" pitchFamily="34" charset="0"/>
            <a:cs typeface="Arial" panose="020B0604020202020204" pitchFamily="34" charset="0"/>
          </a:defRPr>
        </a:defPPr>
      </a:lstStyle>
    </a:txDef>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60007_16zu9</Template>
  <TotalTime>781</TotalTime>
  <Words>2232</Words>
  <Application>Microsoft Office PowerPoint</Application>
  <PresentationFormat>Presentación en pantalla (16:9)</PresentationFormat>
  <Paragraphs>224</Paragraphs>
  <Slides>18</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18</vt:i4>
      </vt:variant>
    </vt:vector>
  </HeadingPairs>
  <TitlesOfParts>
    <vt:vector size="25" baseType="lpstr">
      <vt:lpstr>Arial</vt:lpstr>
      <vt:lpstr>Calibri</vt:lpstr>
      <vt:lpstr>Cambria Math</vt:lpstr>
      <vt:lpstr>Times New Roman</vt:lpstr>
      <vt:lpstr>Wingdings</vt:lpstr>
      <vt:lpstr>60007_16zu9</vt:lpstr>
      <vt:lpstr>Presentation</vt:lpstr>
      <vt:lpstr>Application of GNSS Length Metrology to CERN Geodetic Network</vt:lpstr>
      <vt:lpstr>Outline</vt:lpstr>
      <vt:lpstr>Introduction</vt:lpstr>
      <vt:lpstr>Introduction</vt:lpstr>
      <vt:lpstr>Introduction</vt:lpstr>
      <vt:lpstr>GBDM+ Motivation</vt:lpstr>
      <vt:lpstr>GBDM+ Ingredients</vt:lpstr>
      <vt:lpstr>GBDM+ Functional Model (1/2)</vt:lpstr>
      <vt:lpstr>GBDM+ Functional Model (2/2)</vt:lpstr>
      <vt:lpstr>GBDM+ Uncertainty</vt:lpstr>
      <vt:lpstr>CERN geodetic network observation campaign</vt:lpstr>
      <vt:lpstr>GBDM+ results: Uncertainty propagation</vt:lpstr>
      <vt:lpstr>GBDM+ results: distances</vt:lpstr>
      <vt:lpstr>Mekometer results (1/2)</vt:lpstr>
      <vt:lpstr>Mekometer results (2/2)</vt:lpstr>
      <vt:lpstr>Conclusions, limitations and future work</vt:lpstr>
      <vt:lpstr>References</vt:lpstr>
      <vt:lpstr>Thanks for your attention!</vt:lpstr>
    </vt:vector>
  </TitlesOfParts>
  <Company>UPV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dc:title>
  <dc:creator>Sergio Baselga</dc:creator>
  <cp:lastModifiedBy>Sergio</cp:lastModifiedBy>
  <cp:revision>41</cp:revision>
  <cp:lastPrinted>2018-05-16T08:25:45Z</cp:lastPrinted>
  <dcterms:created xsi:type="dcterms:W3CDTF">2014-12-22T13:31:17Z</dcterms:created>
  <dcterms:modified xsi:type="dcterms:W3CDTF">2022-11-03T07:12:27Z</dcterms:modified>
</cp:coreProperties>
</file>