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9" r:id="rId2"/>
    <p:sldId id="296" r:id="rId3"/>
    <p:sldId id="300" r:id="rId4"/>
    <p:sldId id="314" r:id="rId5"/>
    <p:sldId id="338" r:id="rId6"/>
    <p:sldId id="303" r:id="rId7"/>
    <p:sldId id="339" r:id="rId8"/>
    <p:sldId id="340" r:id="rId9"/>
    <p:sldId id="304" r:id="rId10"/>
    <p:sldId id="305" r:id="rId11"/>
    <p:sldId id="341" r:id="rId12"/>
    <p:sldId id="306" r:id="rId13"/>
    <p:sldId id="342" r:id="rId14"/>
    <p:sldId id="344" r:id="rId15"/>
    <p:sldId id="346" r:id="rId16"/>
    <p:sldId id="345" r:id="rId17"/>
    <p:sldId id="347" r:id="rId18"/>
    <p:sldId id="348" r:id="rId19"/>
    <p:sldId id="312" r:id="rId20"/>
    <p:sldId id="297" r:id="rId21"/>
    <p:sldId id="298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1" autoAdjust="0"/>
    <p:restoredTop sz="94686"/>
  </p:normalViewPr>
  <p:slideViewPr>
    <p:cSldViewPr snapToGrid="0" snapToObjects="1">
      <p:cViewPr varScale="1">
        <p:scale>
          <a:sx n="115" d="100"/>
          <a:sy n="115" d="100"/>
        </p:scale>
        <p:origin x="144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3 November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Dirk Mergelkuhl | 11T Dipole short model coil metrology at cold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3 November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Dirk Mergelkuhl | 11T Dipole short model coil metrology at cold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3 November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Dirk Mergelkuhl | 11T Dipole short model coil metrology at cold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3 November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/>
              <a:t>Dirk Mergelkuhl | 11T Dipole short model coil metrology at cold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smtClean="0"/>
              <a:t>3 November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smtClean="0"/>
              <a:t>Dirk Mergelkuhl | 11T Dipole short model coil metrology at cold 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smtClean="0"/>
              <a:t>3 November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smtClean="0"/>
              <a:t>Dirk Mergelkuhl | 11T Dipole short model coil metrology at cold 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3 November 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smtClean="0"/>
              <a:t>Dirk Mergelkuhl | 11T Dipole short model coil metrology at cold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3 November 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smtClean="0"/>
              <a:t>Dirk Mergelkuhl | 11T Dipole short model coil metrology at cold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November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Dirk Mergelkuhl | 11T Dipole short model coil metrology at cold 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November 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Dirk Mergelkuhl | 11T Dipole short model coil metrology at cold 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November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Dirk Mergelkuhl | 11T Dipole short model coil metrology at cold 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November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Dirk Mergelkuhl | 11T Dipole short model coil metrology at cold 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3 November 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Dirk Mergelkuhl | 11T Dipole short model coil metrology at cold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November 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Dirk Mergelkuhl | 11T Dipole short model coil metrology at cold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November 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Dirk Mergelkuhl | 11T Dipole short model coil metrology at cold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November 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Dirk Mergelkuhl | 11T Dipole short model coil metrology at cold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November 2022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Dirk Mergelkuhl | 11T Dipole short model coil metrology at cold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November 2022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Dirk Mergelkuhl | 11T Dipole short model coil metrology at cold 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3 November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Dirk Mergelkuhl | 11T Dipole short model coil metrology at cold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11T Dipole short model coil metrology at cold and measurement of thermal contraction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 smtClean="0"/>
              <a:t>Dirk Mergelkuhl, Konstantinos NIKOLITSAS – CERN</a:t>
            </a:r>
          </a:p>
          <a:p>
            <a:pPr algn="l"/>
            <a:r>
              <a:rPr lang="en-US" sz="1800" dirty="0" smtClean="0"/>
              <a:t>03.11.2022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Point distribution on 11T model coil (I)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November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Dirk Mergelkuhl | 11T Dipole short model coil metrology at cold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8" name="Espace réservé du contenu 3"/>
          <p:cNvSpPr>
            <a:spLocks noGrp="1"/>
          </p:cNvSpPr>
          <p:nvPr>
            <p:ph sz="half" idx="4294967295"/>
          </p:nvPr>
        </p:nvSpPr>
        <p:spPr>
          <a:xfrm>
            <a:off x="252928" y="2057400"/>
            <a:ext cx="5386388" cy="3951288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400" b="0" dirty="0"/>
              <a:t>2 layers of 10 targets per end face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400" b="0" dirty="0"/>
              <a:t>12 targets per section and 4 additional in loading plate area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400" b="0" dirty="0"/>
              <a:t>4x sections on connection end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400" b="0" dirty="0"/>
              <a:t>3x sections on short end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400" b="0" dirty="0"/>
              <a:t>21x sections (every 75 mm) in the area of the loading plates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400" b="0" dirty="0"/>
              <a:t>If possible, targets on the key surface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1850" y="1522582"/>
            <a:ext cx="6110150" cy="4788362"/>
          </a:xfrm>
          <a:prstGeom prst="rect">
            <a:avLst/>
          </a:prstGeom>
          <a:noFill/>
        </p:spPr>
      </p:pic>
      <p:sp>
        <p:nvSpPr>
          <p:cNvPr id="17" name="Espace réservé du texte 2"/>
          <p:cNvSpPr txBox="1">
            <a:spLocks/>
          </p:cNvSpPr>
          <p:nvPr/>
        </p:nvSpPr>
        <p:spPr>
          <a:xfrm>
            <a:off x="609600" y="1215232"/>
            <a:ext cx="5386917" cy="6397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 smtClean="0"/>
              <a:t>List of measured surface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177779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Point distribution on 11 model coil (II)</a:t>
            </a:r>
            <a:br>
              <a:rPr lang="en-GB" dirty="0"/>
            </a:b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November 2022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Dirk Mergelkuhl | 11T Dipole short model coil metrology at cold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Titre 1"/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/>
          </a:p>
        </p:txBody>
      </p:sp>
      <p:sp>
        <p:nvSpPr>
          <p:cNvPr id="9" name="Espace réservé du texte 2"/>
          <p:cNvSpPr txBox="1">
            <a:spLocks/>
          </p:cNvSpPr>
          <p:nvPr/>
        </p:nvSpPr>
        <p:spPr>
          <a:xfrm>
            <a:off x="609600" y="1293056"/>
            <a:ext cx="5386917" cy="102700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End surface of the coil</a:t>
            </a:r>
          </a:p>
          <a:p>
            <a:r>
              <a:rPr lang="en-US" sz="2000" dirty="0" smtClean="0"/>
              <a:t>(View side from connection end)</a:t>
            </a:r>
            <a:endParaRPr lang="en-GB" sz="2000" dirty="0"/>
          </a:p>
        </p:txBody>
      </p:sp>
      <p:pic>
        <p:nvPicPr>
          <p:cNvPr id="10" name="Content Placeholder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228" y="2242233"/>
            <a:ext cx="5271661" cy="3951817"/>
          </a:xfrm>
          <a:prstGeom prst="rect">
            <a:avLst/>
          </a:prstGeom>
        </p:spPr>
      </p:pic>
      <p:pic>
        <p:nvPicPr>
          <p:cNvPr id="12" name="Content Placeholder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2044" y="2242233"/>
            <a:ext cx="5271677" cy="3951817"/>
          </a:xfrm>
          <a:prstGeom prst="rect">
            <a:avLst/>
          </a:prstGeom>
        </p:spPr>
      </p:pic>
      <p:sp>
        <p:nvSpPr>
          <p:cNvPr id="13" name="Espace réservé du texte 2"/>
          <p:cNvSpPr txBox="1">
            <a:spLocks/>
          </p:cNvSpPr>
          <p:nvPr/>
        </p:nvSpPr>
        <p:spPr>
          <a:xfrm>
            <a:off x="6193369" y="1289091"/>
            <a:ext cx="5386917" cy="102700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End surface of the coil</a:t>
            </a:r>
          </a:p>
          <a:p>
            <a:r>
              <a:rPr lang="en-US" sz="2000" dirty="0" smtClean="0"/>
              <a:t>(View side from non-connection end)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88781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592263"/>
            <a:ext cx="5029773" cy="4608512"/>
          </a:xfrm>
        </p:spPr>
        <p:txBody>
          <a:bodyPr/>
          <a:lstStyle/>
          <a:p>
            <a:r>
              <a:rPr lang="en-GB" sz="2400" dirty="0"/>
              <a:t>At least </a:t>
            </a:r>
            <a:r>
              <a:rPr lang="en-GB" sz="2400" dirty="0" smtClean="0"/>
              <a:t>~400 </a:t>
            </a:r>
            <a:r>
              <a:rPr lang="en-GB" sz="2400" dirty="0"/>
              <a:t>photos</a:t>
            </a:r>
          </a:p>
          <a:p>
            <a:r>
              <a:rPr lang="en-GB" sz="2400" dirty="0"/>
              <a:t>~600 measured points</a:t>
            </a:r>
          </a:p>
          <a:p>
            <a:r>
              <a:rPr lang="en-GB" sz="2400" dirty="0" smtClean="0"/>
              <a:t>&gt; 70000 </a:t>
            </a:r>
            <a:r>
              <a:rPr lang="en-GB" sz="2400" dirty="0"/>
              <a:t>observations</a:t>
            </a:r>
          </a:p>
          <a:p>
            <a:r>
              <a:rPr lang="en-GB" sz="2400" dirty="0"/>
              <a:t>~4100 unknowns</a:t>
            </a:r>
          </a:p>
          <a:p>
            <a:r>
              <a:rPr lang="en-GB" sz="2400" dirty="0"/>
              <a:t>Average RMS of 3D coordinates ~</a:t>
            </a:r>
            <a:r>
              <a:rPr lang="en-GB" sz="2400" dirty="0" smtClean="0"/>
              <a:t>5-15 </a:t>
            </a:r>
            <a:r>
              <a:rPr lang="en-GB" sz="2400" dirty="0"/>
              <a:t>µm</a:t>
            </a:r>
          </a:p>
          <a:p>
            <a:r>
              <a:rPr lang="en-GB" sz="2400" dirty="0"/>
              <a:t>RMS of scale residuals ~5-15 µm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Measurement configuration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November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Dirk Mergelkuhl | 11T Dipole short model coil metrology at cold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Placeholder 9"/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61" r="2513"/>
          <a:stretch/>
        </p:blipFill>
        <p:spPr bwMode="auto">
          <a:xfrm>
            <a:off x="5972432" y="1598613"/>
            <a:ext cx="6219568" cy="4719637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itre 1"/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5223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November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Dirk Mergelkuhl | 11T Dipole short model coil metrology at cold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Preparation Deformation Analysis</a:t>
            </a:r>
            <a:endParaRPr lang="en-GB" dirty="0"/>
          </a:p>
        </p:txBody>
      </p:sp>
      <p:sp>
        <p:nvSpPr>
          <p:cNvPr id="8" name="Espace réservé du texte 2"/>
          <p:cNvSpPr txBox="1">
            <a:spLocks/>
          </p:cNvSpPr>
          <p:nvPr/>
        </p:nvSpPr>
        <p:spPr>
          <a:xfrm>
            <a:off x="609600" y="1215231"/>
            <a:ext cx="10766400" cy="115765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Analysis based on 7- parameter least-square transformation </a:t>
            </a:r>
          </a:p>
          <a:p>
            <a:r>
              <a:rPr lang="en-GB" smtClean="0"/>
              <a:t>(3 translations, 3 rotations, 1 scale factor)</a:t>
            </a:r>
            <a:endParaRPr lang="en-GB" dirty="0"/>
          </a:p>
        </p:txBody>
      </p:sp>
      <p:sp>
        <p:nvSpPr>
          <p:cNvPr id="9" name="Espace réservé du contenu 3"/>
          <p:cNvSpPr txBox="1">
            <a:spLocks/>
          </p:cNvSpPr>
          <p:nvPr/>
        </p:nvSpPr>
        <p:spPr>
          <a:xfrm>
            <a:off x="609600" y="2610795"/>
            <a:ext cx="5386917" cy="339789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667" dirty="0" smtClean="0"/>
              <a:t>Reference measurement 01.02.2021 (warm)</a:t>
            </a:r>
          </a:p>
          <a:p>
            <a:pPr lvl="1"/>
            <a:r>
              <a:rPr lang="en-GB" sz="2000" dirty="0" smtClean="0"/>
              <a:t>7-DOF transformation for cold 02.02.2021</a:t>
            </a:r>
          </a:p>
          <a:p>
            <a:pPr lvl="1"/>
            <a:r>
              <a:rPr lang="en-GB" sz="2000" dirty="0" smtClean="0"/>
              <a:t>7-DOF transformation for warm 03.02.2021</a:t>
            </a:r>
          </a:p>
          <a:p>
            <a:pPr lvl="1"/>
            <a:r>
              <a:rPr lang="en-GB" sz="2000" dirty="0"/>
              <a:t>7-DOF transformation for warm </a:t>
            </a:r>
            <a:r>
              <a:rPr lang="en-GB" sz="2000" dirty="0" smtClean="0"/>
              <a:t>11.02.2021</a:t>
            </a:r>
            <a:endParaRPr lang="en-GB" sz="2000" dirty="0"/>
          </a:p>
          <a:p>
            <a:pPr lvl="1"/>
            <a:endParaRPr lang="en-GB" sz="2400" dirty="0"/>
          </a:p>
        </p:txBody>
      </p:sp>
      <p:sp>
        <p:nvSpPr>
          <p:cNvPr id="10" name="Espace réservé du contenu 5"/>
          <p:cNvSpPr txBox="1">
            <a:spLocks/>
          </p:cNvSpPr>
          <p:nvPr/>
        </p:nvSpPr>
        <p:spPr>
          <a:xfrm>
            <a:off x="6193369" y="2603308"/>
            <a:ext cx="5389033" cy="336470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667" dirty="0" smtClean="0"/>
              <a:t>Outputs:</a:t>
            </a:r>
          </a:p>
          <a:p>
            <a:pPr lvl="1"/>
            <a:r>
              <a:rPr lang="en-GB" sz="2000" dirty="0" smtClean="0"/>
              <a:t>Residual deformations after application of global scaling factor (slides 14-18)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271146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November 2022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Dirk Mergelkuhl | 11T Dipole short model coil metrology at cold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Deformation Analysis X-direction (I)</a:t>
            </a:r>
            <a:endParaRPr lang="en-GB" dirty="0"/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609600" y="1215232"/>
            <a:ext cx="5386917" cy="6397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Cold To Reference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6193369" y="1215232"/>
            <a:ext cx="5389033" cy="6397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Warm After To Reference</a:t>
            </a:r>
            <a:endParaRPr lang="en-GB" smtClean="0"/>
          </a:p>
          <a:p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399262" y="5592884"/>
            <a:ext cx="82477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i="1" dirty="0">
                <a:solidFill>
                  <a:schemeClr val="tx2"/>
                </a:solidFill>
              </a:rPr>
              <a:t>Analysis of residuals after application of global scale factor!</a:t>
            </a:r>
          </a:p>
        </p:txBody>
      </p:sp>
      <p:pic>
        <p:nvPicPr>
          <p:cNvPr id="9" name="Content Placeholder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2427987"/>
            <a:ext cx="5386917" cy="3210643"/>
          </a:xfrm>
          <a:prstGeom prst="rect">
            <a:avLst/>
          </a:prstGeom>
        </p:spPr>
      </p:pic>
      <p:pic>
        <p:nvPicPr>
          <p:cNvPr id="10" name="Content Placeholder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3368" y="2340151"/>
            <a:ext cx="5389033" cy="338631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563315" y="1971708"/>
            <a:ext cx="54489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The loading plates open by +-0.25 mm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78491" y="1959688"/>
            <a:ext cx="54489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The loading plates open by +-0.40 mm</a:t>
            </a:r>
          </a:p>
        </p:txBody>
      </p:sp>
    </p:spTree>
    <p:extLst>
      <p:ext uri="{BB962C8B-B14F-4D97-AF65-F5344CB8AC3E}">
        <p14:creationId xmlns:p14="http://schemas.microsoft.com/office/powerpoint/2010/main" val="2890616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November 2022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Dirk Mergelkuhl | 11T Dipole short model coil metrology at cold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Deformation Analysis Y-direction (II)</a:t>
            </a:r>
            <a:endParaRPr lang="en-GB" dirty="0"/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609600" y="1215232"/>
            <a:ext cx="5386917" cy="6397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Cold To Reference</a:t>
            </a:r>
            <a:endParaRPr lang="en-GB" smtClean="0"/>
          </a:p>
          <a:p>
            <a:endParaRPr lang="en-GB" dirty="0"/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6193369" y="1215232"/>
            <a:ext cx="5389033" cy="6397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Warm After To </a:t>
            </a:r>
            <a:r>
              <a:rPr lang="fr-CH" smtClean="0"/>
              <a:t>Reference</a:t>
            </a:r>
            <a:endParaRPr lang="en-GB" smtClean="0"/>
          </a:p>
          <a:p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255574" y="5540741"/>
            <a:ext cx="82477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i="1" dirty="0">
                <a:solidFill>
                  <a:schemeClr val="tx2"/>
                </a:solidFill>
              </a:rPr>
              <a:t>Analysis of residuals after application of global scale factor!</a:t>
            </a:r>
          </a:p>
        </p:txBody>
      </p:sp>
      <p:pic>
        <p:nvPicPr>
          <p:cNvPr id="9" name="Content Placeholder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2356551"/>
            <a:ext cx="5386917" cy="3353515"/>
          </a:xfrm>
          <a:prstGeom prst="rect">
            <a:avLst/>
          </a:prstGeom>
        </p:spPr>
      </p:pic>
      <p:pic>
        <p:nvPicPr>
          <p:cNvPr id="10" name="Content Placeholder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3368" y="2356602"/>
            <a:ext cx="5389033" cy="335341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78491" y="1959688"/>
            <a:ext cx="50016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The coil is bended by +2.9/-1.9 mm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563315" y="1971708"/>
            <a:ext cx="50016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The coil is bended by +1.8/-1.2 mm</a:t>
            </a:r>
          </a:p>
        </p:txBody>
      </p:sp>
    </p:spTree>
    <p:extLst>
      <p:ext uri="{BB962C8B-B14F-4D97-AF65-F5344CB8AC3E}">
        <p14:creationId xmlns:p14="http://schemas.microsoft.com/office/powerpoint/2010/main" val="3746283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November 2022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Dirk Mergelkuhl | 11T Dipole short model coil metrology at cold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Deformation Analysis Z-direction (III)</a:t>
            </a:r>
            <a:endParaRPr lang="en-GB" dirty="0"/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609600" y="1215232"/>
            <a:ext cx="5386917" cy="6397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Cold To Reference</a:t>
            </a:r>
            <a:endParaRPr lang="en-GB" dirty="0"/>
          </a:p>
        </p:txBody>
      </p:sp>
      <p:pic>
        <p:nvPicPr>
          <p:cNvPr id="7" name="Content Placeholder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2457740"/>
            <a:ext cx="5386917" cy="3151136"/>
          </a:xfrm>
          <a:prstGeom prst="rect">
            <a:avLst/>
          </a:prstGeom>
        </p:spPr>
      </p:pic>
      <p:sp>
        <p:nvSpPr>
          <p:cNvPr id="8" name="Text Placeholder 4"/>
          <p:cNvSpPr txBox="1">
            <a:spLocks/>
          </p:cNvSpPr>
          <p:nvPr/>
        </p:nvSpPr>
        <p:spPr>
          <a:xfrm>
            <a:off x="6193369" y="1215232"/>
            <a:ext cx="5389033" cy="6397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Warm After To Reference</a:t>
            </a:r>
            <a:endParaRPr lang="en-GB" dirty="0"/>
          </a:p>
        </p:txBody>
      </p:sp>
      <p:pic>
        <p:nvPicPr>
          <p:cNvPr id="9" name="Content Placeholder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3368" y="2464150"/>
            <a:ext cx="5389033" cy="313831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496630" y="5619374"/>
            <a:ext cx="73388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i="1" dirty="0">
                <a:solidFill>
                  <a:schemeClr val="tx2"/>
                </a:solidFill>
              </a:rPr>
              <a:t>Analysis of residuals after application of scale factor!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78491" y="1959688"/>
            <a:ext cx="45897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The coil is twisted by +-0.26 mm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563315" y="1971708"/>
            <a:ext cx="45897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The coil is twisted by +-0.15 mm</a:t>
            </a:r>
          </a:p>
        </p:txBody>
      </p:sp>
    </p:spTree>
    <p:extLst>
      <p:ext uri="{BB962C8B-B14F-4D97-AF65-F5344CB8AC3E}">
        <p14:creationId xmlns:p14="http://schemas.microsoft.com/office/powerpoint/2010/main" val="3244675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November 2022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Dirk Mergelkuhl | 11T Dipole short model coil metrology at cold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mtClean="0"/>
              <a:t>Estimation of thermal contraction</a:t>
            </a:r>
            <a:endParaRPr lang="en-GB" dirty="0"/>
          </a:p>
        </p:txBody>
      </p:sp>
      <p:sp>
        <p:nvSpPr>
          <p:cNvPr id="6" name="Espace réservé du contenu 3"/>
          <p:cNvSpPr txBox="1">
            <a:spLocks/>
          </p:cNvSpPr>
          <p:nvPr/>
        </p:nvSpPr>
        <p:spPr>
          <a:xfrm>
            <a:off x="609600" y="2057400"/>
            <a:ext cx="9902891" cy="34838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/>
              <a:t>Bending of nearly 5 mm could influence the global scale factor in the least square 7-parameter transformation</a:t>
            </a:r>
          </a:p>
          <a:p>
            <a:r>
              <a:rPr lang="en-GB" sz="2400" dirty="0" smtClean="0"/>
              <a:t>The following procedure has been used instead:</a:t>
            </a:r>
          </a:p>
          <a:p>
            <a:pPr lvl="1"/>
            <a:r>
              <a:rPr lang="en-GB" sz="2000" dirty="0" smtClean="0"/>
              <a:t>Transformation 6 DOF (3 translations, 3 rotations, scale fixed to 1.0) to get in the coordinate system of the reference measurement.</a:t>
            </a:r>
          </a:p>
          <a:p>
            <a:pPr lvl="1"/>
            <a:r>
              <a:rPr lang="en-GB" sz="2000" dirty="0" smtClean="0"/>
              <a:t>Transformation 4 DOF to get the scale factor (translation XZ, rotation Y, scale factor in XZ plane)</a:t>
            </a:r>
          </a:p>
          <a:p>
            <a:pPr lvl="1"/>
            <a:r>
              <a:rPr lang="en-GB" sz="2000" dirty="0" smtClean="0"/>
              <a:t>Correction for bending (difference of arc to straight line)</a:t>
            </a:r>
            <a:endParaRPr lang="en-GB" sz="2000" dirty="0"/>
          </a:p>
        </p:txBody>
      </p:sp>
      <p:sp>
        <p:nvSpPr>
          <p:cNvPr id="7" name="Text Placeholder 2"/>
          <p:cNvSpPr txBox="1">
            <a:spLocks/>
          </p:cNvSpPr>
          <p:nvPr/>
        </p:nvSpPr>
        <p:spPr>
          <a:xfrm>
            <a:off x="609600" y="1215232"/>
            <a:ext cx="9518848" cy="6397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Procedure to get best estimated scale factor of “</a:t>
            </a:r>
            <a:r>
              <a:rPr lang="en-US" i="1" dirty="0" smtClean="0"/>
              <a:t>bended”</a:t>
            </a:r>
            <a:r>
              <a:rPr lang="en-US" dirty="0" smtClean="0"/>
              <a:t> coil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8121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November 2022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Dirk Mergelkuhl | 11T Dipole short model coil metrology at cold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mtClean="0"/>
              <a:t>Estimation of thermal contraction</a:t>
            </a:r>
            <a:endParaRPr lang="en-GB" dirty="0"/>
          </a:p>
        </p:txBody>
      </p:sp>
      <p:sp>
        <p:nvSpPr>
          <p:cNvPr id="11" name="Espace réservé du contenu 3"/>
          <p:cNvSpPr txBox="1">
            <a:spLocks/>
          </p:cNvSpPr>
          <p:nvPr/>
        </p:nvSpPr>
        <p:spPr>
          <a:xfrm>
            <a:off x="609600" y="2057400"/>
            <a:ext cx="5386917" cy="3867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/>
              <a:t>Result using XZ coordinates of all points on coil surfaces:</a:t>
            </a:r>
          </a:p>
          <a:p>
            <a:pPr lvl="1"/>
            <a:r>
              <a:rPr lang="en-GB" sz="2000" dirty="0" smtClean="0"/>
              <a:t>Cold to reference (no correction)</a:t>
            </a:r>
          </a:p>
          <a:p>
            <a:pPr lvl="2"/>
            <a:r>
              <a:rPr lang="en-GB" sz="2000" dirty="0" smtClean="0">
                <a:solidFill>
                  <a:srgbClr val="FF0000"/>
                </a:solidFill>
              </a:rPr>
              <a:t>2.285 mm/m (1σ = 13 µm)</a:t>
            </a:r>
          </a:p>
          <a:p>
            <a:pPr lvl="2"/>
            <a:r>
              <a:rPr lang="en-GB" sz="2000" dirty="0" smtClean="0">
                <a:solidFill>
                  <a:srgbClr val="FF0000"/>
                </a:solidFill>
              </a:rPr>
              <a:t>12.86 µm/m/K</a:t>
            </a:r>
          </a:p>
          <a:p>
            <a:pPr lvl="1"/>
            <a:r>
              <a:rPr lang="en-GB" sz="2000" dirty="0" smtClean="0"/>
              <a:t>Final contraction after bending correction:</a:t>
            </a:r>
          </a:p>
          <a:p>
            <a:pPr lvl="2"/>
            <a:r>
              <a:rPr lang="en-GB" sz="2000" b="1" dirty="0" smtClean="0">
                <a:solidFill>
                  <a:srgbClr val="FF0000"/>
                </a:solidFill>
              </a:rPr>
              <a:t>2.269 mm/m</a:t>
            </a:r>
          </a:p>
          <a:p>
            <a:pPr lvl="2"/>
            <a:r>
              <a:rPr lang="en-GB" sz="2000" b="1" dirty="0" smtClean="0">
                <a:solidFill>
                  <a:srgbClr val="FF0000"/>
                </a:solidFill>
              </a:rPr>
              <a:t>12.77 µm/m/K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12" name="Espace réservé du contenu 5"/>
          <p:cNvSpPr txBox="1">
            <a:spLocks/>
          </p:cNvSpPr>
          <p:nvPr/>
        </p:nvSpPr>
        <p:spPr>
          <a:xfrm>
            <a:off x="6193369" y="2057400"/>
            <a:ext cx="5389033" cy="41559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/>
              <a:t>Even after warm-up the 11 T model coil stays bended/twisted</a:t>
            </a:r>
          </a:p>
          <a:p>
            <a:r>
              <a:rPr lang="en-GB" sz="2400" dirty="0" smtClean="0"/>
              <a:t>The form is significantly different from the zero measurement before the test</a:t>
            </a:r>
          </a:p>
          <a:p>
            <a:r>
              <a:rPr lang="en-GB" sz="2400" dirty="0" smtClean="0"/>
              <a:t>Warm (2</a:t>
            </a:r>
            <a:r>
              <a:rPr lang="en-GB" sz="2400" baseline="30000" dirty="0" smtClean="0"/>
              <a:t>nd</a:t>
            </a:r>
            <a:r>
              <a:rPr lang="en-GB" sz="2400" dirty="0" smtClean="0"/>
              <a:t>) to reference measurement</a:t>
            </a:r>
          </a:p>
          <a:p>
            <a:pPr lvl="1"/>
            <a:r>
              <a:rPr lang="en-GB" sz="2000" dirty="0" smtClean="0"/>
              <a:t>-0.099 mm/m</a:t>
            </a:r>
          </a:p>
          <a:p>
            <a:pPr lvl="1"/>
            <a:r>
              <a:rPr lang="en-GB" sz="2000" dirty="0" smtClean="0"/>
              <a:t>The coil is longer than before</a:t>
            </a:r>
          </a:p>
          <a:p>
            <a:pPr lvl="1"/>
            <a:endParaRPr lang="en-GB" sz="2533" dirty="0"/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609600" y="1215232"/>
            <a:ext cx="5386917" cy="63976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mtClean="0"/>
              <a:t>Reference to Cold</a:t>
            </a:r>
            <a:endParaRPr lang="en-GB" dirty="0"/>
          </a:p>
        </p:txBody>
      </p:sp>
      <p:sp>
        <p:nvSpPr>
          <p:cNvPr id="14" name="Text Placeholder 20"/>
          <p:cNvSpPr txBox="1">
            <a:spLocks/>
          </p:cNvSpPr>
          <p:nvPr/>
        </p:nvSpPr>
        <p:spPr>
          <a:xfrm>
            <a:off x="6193369" y="1215232"/>
            <a:ext cx="5389033" cy="63976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mtClean="0"/>
              <a:t>Reference to Warm (after test)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5850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4608512"/>
          </a:xfrm>
        </p:spPr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000" b="0" dirty="0" smtClean="0"/>
              <a:t>The </a:t>
            </a:r>
            <a:r>
              <a:rPr lang="en-GB" sz="2000" b="0" dirty="0"/>
              <a:t>11T model coil </a:t>
            </a:r>
            <a:r>
              <a:rPr lang="en-GB" sz="2000" b="0" dirty="0" smtClean="0"/>
              <a:t>contracts </a:t>
            </a:r>
            <a:r>
              <a:rPr lang="en-GB" sz="2000" b="0" dirty="0"/>
              <a:t>but also bends (4.85 mm), twists (0.26 mm) and the pole opens during the cold test (±0.4 </a:t>
            </a:r>
            <a:r>
              <a:rPr lang="en-GB" sz="2000" b="0" dirty="0" smtClean="0"/>
              <a:t>mm)</a:t>
            </a:r>
            <a:endParaRPr lang="en-GB" sz="2000" b="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000" b="0" dirty="0"/>
              <a:t>The form of the 11T dipole short model coil </a:t>
            </a:r>
            <a:r>
              <a:rPr lang="en-GB" sz="2000" b="0" dirty="0" smtClean="0"/>
              <a:t>changes significantly after cooling cycle. </a:t>
            </a:r>
            <a:r>
              <a:rPr lang="en-GB" sz="2000" b="0" dirty="0"/>
              <a:t>The residual bend after the cold test is permanent and significant.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000" b="0" dirty="0" smtClean="0"/>
              <a:t>The </a:t>
            </a:r>
            <a:r>
              <a:rPr lang="en-GB" sz="2000" b="0" dirty="0"/>
              <a:t>best estimate </a:t>
            </a:r>
            <a:r>
              <a:rPr lang="en-GB" sz="2000" b="0" dirty="0" smtClean="0"/>
              <a:t>of a global </a:t>
            </a:r>
            <a:r>
              <a:rPr lang="en-GB" sz="2000" b="0" dirty="0"/>
              <a:t>CTE is 12.8 ± 0.3 </a:t>
            </a:r>
            <a:r>
              <a:rPr lang="en-GB" sz="2000" b="0" dirty="0" err="1"/>
              <a:t>μm</a:t>
            </a:r>
            <a:r>
              <a:rPr lang="en-GB" sz="2000" b="0" dirty="0"/>
              <a:t>/m/K for the difference from room temperature and a ΔΤ ≈ 177.68 K but probably more than a single coefficient needs to be taken into account to characterize the coil as a composite structure.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Conclusion (</a:t>
            </a:r>
            <a:r>
              <a:rPr lang="fr-CH" dirty="0" err="1" smtClean="0"/>
              <a:t>deformation</a:t>
            </a:r>
            <a:r>
              <a:rPr lang="fr-CH" dirty="0" smtClean="0"/>
              <a:t> and CTE)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November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Dirk Mergelkuhl | 11T Dipole short model coil metrology at cold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920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ontent Placeholder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HL-LHC dipole construction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Application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Measurement demand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Preparation of photogrammetric setup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Measurement configuration </a:t>
            </a:r>
            <a:r>
              <a:rPr lang="en-GB" sz="2400" dirty="0" smtClean="0"/>
              <a:t>and</a:t>
            </a:r>
            <a:r>
              <a:rPr lang="en-GB" sz="2000" dirty="0" smtClean="0"/>
              <a:t> 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Deformation analysis of short model coil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Estimation of the CTE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Conclusion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Table of content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November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Dirk Mergelkuhl | 11T Dipole short model coil metrology at cold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0017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b="0" dirty="0"/>
              <a:t>The photogrammetric measurements in cryogenic condition has been successfully completed despite the harsh environmental conditions and the 3D measurement precision has been close one of the room temperature measurement.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b="0" dirty="0"/>
              <a:t>Statistical data for image measurement precision and scale bar residuals have been at the same level for warm and cold measurements.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b="0" dirty="0"/>
              <a:t>The homogeneous temperature of the coil and the corresponding measurement is crucial for the setup. </a:t>
            </a:r>
            <a:r>
              <a:rPr lang="en-GB" b="0" dirty="0" smtClean="0"/>
              <a:t>Modification of setup for MQXF with immerged coil.</a:t>
            </a: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Conclusion (</a:t>
            </a:r>
            <a:r>
              <a:rPr lang="fr-CH" dirty="0" err="1" smtClean="0"/>
              <a:t>photogrammetry</a:t>
            </a:r>
            <a:r>
              <a:rPr lang="fr-CH" dirty="0" smtClean="0"/>
              <a:t>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November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Dirk Mergelkuhl | 11T Dipole short model coil metrology at cold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2981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8299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592263"/>
            <a:ext cx="6200629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Demand from the HL-LHC Work Package 11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Second task force on 11 T dipole magnet following a CERN Machine Advisory Committee review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Deformation measurement of 11 T short model dipole to define the coefficient of thermal contraction (CTE)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warm measurement at room temperature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cold in nitrogen gas just above liquid (&gt; 77 K)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Measurement precision &lt; 100 micron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Preparation time 6 weeks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11T Dipole measurement demand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November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Dirk Mergelkuhl | 11T Dipole short model coil metrology at cold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 descr="A picture containing clock&#10;&#10;Description automatically generated">
            <a:extLst>
              <a:ext uri="{FF2B5EF4-FFF2-40B4-BE49-F238E27FC236}">
                <a16:creationId xmlns:a16="http://schemas.microsoft.com/office/drawing/2014/main" id="{BDAE9F39-5A06-BC45-802D-3F800C39585D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67947" y="206116"/>
            <a:ext cx="3342640" cy="3154680"/>
          </a:xfrm>
          <a:prstGeom prst="roundRect">
            <a:avLst>
              <a:gd name="adj" fmla="val 50000"/>
            </a:avLst>
          </a:prstGeom>
        </p:spPr>
      </p:pic>
      <p:pic>
        <p:nvPicPr>
          <p:cNvPr id="8" name="Picture 7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24"/>
          <a:stretch/>
        </p:blipFill>
        <p:spPr>
          <a:xfrm>
            <a:off x="8289059" y="3279414"/>
            <a:ext cx="3683267" cy="2967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234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592263"/>
            <a:ext cx="5552236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Installation with dummy load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Test occasion for survey team: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Isostatic support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Target type and target size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Influence of vapour cloud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Cool down and warm-up time and achievable temperature difference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Sensible to air humidity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Validation of procedure, equipment, precision and useable time slot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 set-up of </a:t>
            </a:r>
            <a:r>
              <a:rPr lang="en-GB" dirty="0" err="1" smtClean="0"/>
              <a:t>Cryolab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November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Dirk Mergelkuhl | 11T Dipole short model coil metrology at cold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48"/>
          <a:stretch/>
        </p:blipFill>
        <p:spPr>
          <a:xfrm>
            <a:off x="6143756" y="731521"/>
            <a:ext cx="5987283" cy="5547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383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Photogrammetric</a:t>
            </a:r>
            <a:r>
              <a:rPr lang="fr-CH" dirty="0"/>
              <a:t> </a:t>
            </a:r>
            <a:r>
              <a:rPr lang="fr-CH" dirty="0" err="1"/>
              <a:t>set-up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Setup prepared by TE-CRG-CI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sz="2000" b="0" dirty="0"/>
              <a:t>11 T model coil on isostatic supports</a:t>
            </a:r>
          </a:p>
          <a:p>
            <a:r>
              <a:rPr lang="en-GB" sz="2000" b="0" dirty="0"/>
              <a:t>Cool-down with liquid nitrogen bath </a:t>
            </a:r>
          </a:p>
          <a:p>
            <a:r>
              <a:rPr lang="en-GB" sz="2000" b="0" dirty="0"/>
              <a:t>Covered during cool-down/warm-up</a:t>
            </a:r>
          </a:p>
          <a:p>
            <a:r>
              <a:rPr lang="en-GB" sz="2000" b="0" dirty="0"/>
              <a:t>Temporarily opened for the photogrammetric measurement</a:t>
            </a:r>
          </a:p>
          <a:p>
            <a:r>
              <a:rPr lang="en-GB" sz="2000" b="0" dirty="0"/>
              <a:t>Scale bars and photogrammetric coded targets outside the cold bath </a:t>
            </a:r>
          </a:p>
          <a:p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November 2022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Dirk Mergelkuhl | 11T Dipole short model coil metrology at cold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3" name="Content Placeholder 21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8715" y="1686110"/>
            <a:ext cx="6004739" cy="4503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056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Temperature</a:t>
            </a:r>
            <a:r>
              <a:rPr lang="fr-CH" dirty="0" smtClean="0"/>
              <a:t> data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November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Dirk Mergelkuhl | 11T Dipole short model coil metrology at cold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4" name="Content Placeholder 13"/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761" r="48737"/>
          <a:stretch/>
        </p:blipFill>
        <p:spPr>
          <a:xfrm>
            <a:off x="6608787" y="3512911"/>
            <a:ext cx="5180013" cy="233831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766" t="789" r="18842" b="1275"/>
          <a:stretch/>
        </p:blipFill>
        <p:spPr>
          <a:xfrm>
            <a:off x="212576" y="1221488"/>
            <a:ext cx="6265333" cy="4986867"/>
          </a:xfrm>
          <a:prstGeom prst="rect">
            <a:avLst/>
          </a:prstGeom>
        </p:spPr>
      </p:pic>
      <p:sp>
        <p:nvSpPr>
          <p:cNvPr id="13" name="Content Placeholder 1"/>
          <p:cNvSpPr>
            <a:spLocks noGrp="1"/>
          </p:cNvSpPr>
          <p:nvPr>
            <p:ph idx="1"/>
          </p:nvPr>
        </p:nvSpPr>
        <p:spPr>
          <a:xfrm>
            <a:off x="6503001" y="1618807"/>
            <a:ext cx="5552236" cy="175092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Detailed data for cold measurement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Inhomogeneous temperature distribution for cold measurement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CH" dirty="0" smtClean="0"/>
          </a:p>
        </p:txBody>
      </p:sp>
    </p:spTree>
    <p:extLst>
      <p:ext uri="{BB962C8B-B14F-4D97-AF65-F5344CB8AC3E}">
        <p14:creationId xmlns:p14="http://schemas.microsoft.com/office/powerpoint/2010/main" val="193196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Photogrammetric equipment</a:t>
            </a:r>
            <a:br>
              <a:rPr lang="en-GB" dirty="0"/>
            </a:br>
            <a:endParaRPr lang="en-GB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6117504" cy="4608512"/>
          </a:xfrm>
        </p:spPr>
        <p:txBody>
          <a:bodyPr/>
          <a:lstStyle/>
          <a:p>
            <a:r>
              <a:rPr lang="en-GB" sz="2400" dirty="0"/>
              <a:t>AICON DPA-Pro </a:t>
            </a:r>
            <a:r>
              <a:rPr lang="en-GB" sz="2400" dirty="0" smtClean="0"/>
              <a:t>(Hexagon</a:t>
            </a:r>
            <a:r>
              <a:rPr lang="en-GB" sz="2400" dirty="0"/>
              <a:t>) for analysis</a:t>
            </a:r>
          </a:p>
          <a:p>
            <a:r>
              <a:rPr lang="en-GB" sz="2400" dirty="0"/>
              <a:t>2 cameras</a:t>
            </a:r>
          </a:p>
          <a:p>
            <a:pPr lvl="1"/>
            <a:r>
              <a:rPr lang="en-GB" sz="2133" dirty="0"/>
              <a:t>1x Canon 5DS, 28 mm lens</a:t>
            </a:r>
          </a:p>
          <a:p>
            <a:pPr lvl="1"/>
            <a:r>
              <a:rPr lang="en-GB" sz="2133" dirty="0"/>
              <a:t>1x Nikon D3X, 28 mm lens</a:t>
            </a:r>
          </a:p>
          <a:p>
            <a:r>
              <a:rPr lang="en-GB" sz="2400" dirty="0"/>
              <a:t>10-12 reference scales (carbon fibre)</a:t>
            </a:r>
          </a:p>
          <a:p>
            <a:r>
              <a:rPr lang="en-GB" sz="2400" dirty="0"/>
              <a:t>Non-coded targets</a:t>
            </a:r>
          </a:p>
          <a:p>
            <a:pPr lvl="1"/>
            <a:r>
              <a:rPr lang="en-GB" sz="2133" dirty="0"/>
              <a:t>Self-adhesive foil stickers on loading plates, thickness </a:t>
            </a:r>
            <a:r>
              <a:rPr lang="en-GB" sz="2133" dirty="0" smtClean="0"/>
              <a:t>70 µm</a:t>
            </a:r>
            <a:r>
              <a:rPr lang="en-GB" sz="2133" dirty="0"/>
              <a:t>, Ø 3 mm</a:t>
            </a:r>
          </a:p>
          <a:p>
            <a:pPr lvl="1"/>
            <a:r>
              <a:rPr lang="en-GB" sz="2133" dirty="0"/>
              <a:t>Self-adhesive paper stickers on coil, thickness </a:t>
            </a:r>
            <a:r>
              <a:rPr lang="en-GB" sz="2133" dirty="0" smtClean="0"/>
              <a:t>100 µm</a:t>
            </a:r>
            <a:r>
              <a:rPr lang="en-GB" sz="2133" dirty="0"/>
              <a:t>, Ø 2 mm</a:t>
            </a:r>
          </a:p>
          <a:p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November 2022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Dirk Mergelkuhl | 11T Dipole short model coil metrology at cold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3" name="Titre 1"/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/>
          </a:p>
        </p:txBody>
      </p:sp>
      <p:sp>
        <p:nvSpPr>
          <p:cNvPr id="14" name="Content Placeholder 5"/>
          <p:cNvSpPr txBox="1">
            <a:spLocks/>
          </p:cNvSpPr>
          <p:nvPr/>
        </p:nvSpPr>
        <p:spPr>
          <a:xfrm>
            <a:off x="407987" y="1592264"/>
            <a:ext cx="5616575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45"/>
          <a:stretch/>
        </p:blipFill>
        <p:spPr>
          <a:xfrm>
            <a:off x="6882939" y="-2537"/>
            <a:ext cx="5309062" cy="6318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816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November 2022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Dirk Mergelkuhl | 11T Dipole short model coil metrology at cold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Titre 1"/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Measurement constraints</a:t>
            </a:r>
            <a:endParaRPr lang="en-GB" dirty="0"/>
          </a:p>
        </p:txBody>
      </p:sp>
      <p:sp>
        <p:nvSpPr>
          <p:cNvPr id="9" name="Espace réservé du texte 2"/>
          <p:cNvSpPr txBox="1">
            <a:spLocks/>
          </p:cNvSpPr>
          <p:nvPr/>
        </p:nvSpPr>
        <p:spPr>
          <a:xfrm>
            <a:off x="609600" y="1215232"/>
            <a:ext cx="5386917" cy="63976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 smtClean="0"/>
              <a:t>Constraints</a:t>
            </a:r>
            <a:endParaRPr lang="en-GB" sz="2800" dirty="0"/>
          </a:p>
        </p:txBody>
      </p:sp>
      <p:sp>
        <p:nvSpPr>
          <p:cNvPr id="10" name="Espace réservé du contenu 3"/>
          <p:cNvSpPr txBox="1">
            <a:spLocks/>
          </p:cNvSpPr>
          <p:nvPr/>
        </p:nvSpPr>
        <p:spPr>
          <a:xfrm>
            <a:off x="609600" y="2057400"/>
            <a:ext cx="5386917" cy="39512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Thin vapour cloud on top of “swimming pool”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After few minutes a small ice layer forms on the targets and coil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High temperature gradient for measurements rays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Points distributed on multiple surfaces</a:t>
            </a:r>
          </a:p>
          <a:p>
            <a:endParaRPr lang="en-GB" dirty="0"/>
          </a:p>
        </p:txBody>
      </p:sp>
      <p:sp>
        <p:nvSpPr>
          <p:cNvPr id="11" name="Espace réservé du texte 4"/>
          <p:cNvSpPr txBox="1">
            <a:spLocks/>
          </p:cNvSpPr>
          <p:nvPr/>
        </p:nvSpPr>
        <p:spPr>
          <a:xfrm>
            <a:off x="6193369" y="1215232"/>
            <a:ext cx="5389033" cy="63976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 smtClean="0"/>
              <a:t>Consequences</a:t>
            </a:r>
            <a:endParaRPr lang="en-GB" sz="2800" dirty="0"/>
          </a:p>
        </p:txBody>
      </p:sp>
      <p:sp>
        <p:nvSpPr>
          <p:cNvPr id="12" name="Espace réservé du contenu 5"/>
          <p:cNvSpPr txBox="1">
            <a:spLocks/>
          </p:cNvSpPr>
          <p:nvPr/>
        </p:nvSpPr>
        <p:spPr>
          <a:xfrm>
            <a:off x="6193369" y="2057400"/>
            <a:ext cx="5389033" cy="39512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Reduced visibility for target measurement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Limited time for data acquisition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Small number of missing points in individual measurements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Decreased precision of measurement in cold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Increase of measurement time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890082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November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Dirk Mergelkuhl | 11T Dipole short model coil metrology at cold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322840" y="373063"/>
            <a:ext cx="11469687" cy="1066800"/>
          </a:xfrm>
        </p:spPr>
        <p:txBody>
          <a:bodyPr/>
          <a:lstStyle/>
          <a:p>
            <a:r>
              <a:rPr lang="en-GB" dirty="0" smtClean="0"/>
              <a:t>Coordinate system definition 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4294967295"/>
          </p:nvPr>
        </p:nvSpPr>
        <p:spPr>
          <a:xfrm>
            <a:off x="291840" y="1598613"/>
            <a:ext cx="5616575" cy="4608512"/>
          </a:xfrm>
        </p:spPr>
        <p:txBody>
          <a:bodyPr/>
          <a:lstStyle/>
          <a:p>
            <a:r>
              <a:rPr lang="en-GB" sz="2000" b="0" dirty="0"/>
              <a:t>Origin: intersection of the cylinder axis and the mean plane of targets on the connection side end. </a:t>
            </a:r>
          </a:p>
          <a:p>
            <a:r>
              <a:rPr lang="en-GB" sz="2000" b="0" dirty="0"/>
              <a:t>X-axis: perpendicular to the two others in a right handed Cartesian Coordinate System.</a:t>
            </a:r>
          </a:p>
          <a:p>
            <a:r>
              <a:rPr lang="en-GB" sz="2000" b="0" dirty="0"/>
              <a:t>Y-axis: in direction of the loading plates. </a:t>
            </a:r>
          </a:p>
          <a:p>
            <a:pPr lvl="1"/>
            <a:r>
              <a:rPr lang="en-GB" dirty="0"/>
              <a:t>The average angle of the calculated mean planes for the two loading plates is defined as 0°.</a:t>
            </a:r>
          </a:p>
          <a:p>
            <a:r>
              <a:rPr lang="en-GB" sz="2000" b="0" dirty="0" smtClean="0"/>
              <a:t>Z-axis</a:t>
            </a:r>
            <a:r>
              <a:rPr lang="en-GB" sz="2000" b="0" dirty="0"/>
              <a:t>: calculated best-fit cylinder </a:t>
            </a:r>
            <a:r>
              <a:rPr lang="en-GB" sz="2000" b="0" dirty="0" smtClean="0"/>
              <a:t>axis</a:t>
            </a:r>
            <a:endParaRPr lang="en-GB" sz="2000" b="0" dirty="0"/>
          </a:p>
        </p:txBody>
      </p:sp>
      <p:pic>
        <p:nvPicPr>
          <p:cNvPr id="13" name="Picture 1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4351" y="1861127"/>
            <a:ext cx="6135088" cy="4073432"/>
          </a:xfrm>
          <a:prstGeom prst="rect">
            <a:avLst/>
          </a:prstGeom>
          <a:noFill/>
        </p:spPr>
      </p:pic>
      <p:sp>
        <p:nvSpPr>
          <p:cNvPr id="10" name="Espace réservé du contenu 3"/>
          <p:cNvSpPr txBox="1">
            <a:spLocks/>
          </p:cNvSpPr>
          <p:nvPr/>
        </p:nvSpPr>
        <p:spPr>
          <a:xfrm>
            <a:off x="609600" y="1171099"/>
            <a:ext cx="4526293" cy="478274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3467" dirty="0"/>
          </a:p>
        </p:txBody>
      </p:sp>
      <p:sp>
        <p:nvSpPr>
          <p:cNvPr id="11" name="TextBox 10"/>
          <p:cNvSpPr txBox="1"/>
          <p:nvPr/>
        </p:nvSpPr>
        <p:spPr>
          <a:xfrm>
            <a:off x="320374" y="5390406"/>
            <a:ext cx="51619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i="1" dirty="0">
                <a:solidFill>
                  <a:srgbClr val="FF0000"/>
                </a:solidFill>
              </a:rPr>
              <a:t>Only for the 1st warm measurement!</a:t>
            </a:r>
          </a:p>
          <a:p>
            <a:endParaRPr lang="en-GB" sz="24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482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IWAA2022_11T_dipole_Dirk_Mergelkuhl</Template>
  <TotalTime>572</TotalTime>
  <Words>1391</Words>
  <Application>Microsoft Office PowerPoint</Application>
  <PresentationFormat>Widescreen</PresentationFormat>
  <Paragraphs>201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Arial</vt:lpstr>
      <vt:lpstr>Calibri</vt:lpstr>
      <vt:lpstr>Office Theme</vt:lpstr>
      <vt:lpstr>11T Dipole short model coil metrology at cold and measurement of thermal contraction</vt:lpstr>
      <vt:lpstr>Table of content</vt:lpstr>
      <vt:lpstr>11T Dipole measurement demand</vt:lpstr>
      <vt:lpstr>Test set-up of Cryolab</vt:lpstr>
      <vt:lpstr>Photogrammetric set-up</vt:lpstr>
      <vt:lpstr>Temperature data</vt:lpstr>
      <vt:lpstr>Photogrammetric equipment </vt:lpstr>
      <vt:lpstr>PowerPoint Presentation</vt:lpstr>
      <vt:lpstr>Coordinate system definition </vt:lpstr>
      <vt:lpstr>Point distribution on 11T model coil (I)</vt:lpstr>
      <vt:lpstr>Point distribution on 11 model coil (II) </vt:lpstr>
      <vt:lpstr>Measurement configuration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 (deformation and CTE)</vt:lpstr>
      <vt:lpstr>Conclusion (photogrammetry)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Dirk Mergelkuhl</dc:creator>
  <cp:lastModifiedBy>Dirk Mergelkuhl</cp:lastModifiedBy>
  <cp:revision>178</cp:revision>
  <dcterms:created xsi:type="dcterms:W3CDTF">2022-10-05T09:59:15Z</dcterms:created>
  <dcterms:modified xsi:type="dcterms:W3CDTF">2022-11-03T19:20:32Z</dcterms:modified>
</cp:coreProperties>
</file>