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304" r:id="rId3"/>
    <p:sldId id="299" r:id="rId4"/>
    <p:sldId id="322" r:id="rId5"/>
    <p:sldId id="305" r:id="rId6"/>
    <p:sldId id="297" r:id="rId7"/>
    <p:sldId id="296" r:id="rId8"/>
    <p:sldId id="298" r:id="rId9"/>
    <p:sldId id="300" r:id="rId10"/>
    <p:sldId id="301" r:id="rId11"/>
    <p:sldId id="302" r:id="rId12"/>
    <p:sldId id="303" r:id="rId13"/>
    <p:sldId id="323" r:id="rId14"/>
    <p:sldId id="28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5" autoAdjust="0"/>
    <p:restoredTop sz="94686"/>
  </p:normalViewPr>
  <p:slideViewPr>
    <p:cSldViewPr snapToGrid="0" snapToObjects="1">
      <p:cViewPr varScale="1">
        <p:scale>
          <a:sx n="86" d="100"/>
          <a:sy n="86" d="100"/>
        </p:scale>
        <p:origin x="331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1.6.2022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Krystof Polak | Structured laser beam for alignment and large-scale metrology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89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23.png"/><Relationship Id="rId7" Type="http://schemas.openxmlformats.org/officeDocument/2006/relationships/image" Target="../media/image18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1386281"/>
          </a:xfrm>
        </p:spPr>
        <p:txBody>
          <a:bodyPr/>
          <a:lstStyle/>
          <a:p>
            <a:r>
              <a:rPr lang="en-GB" dirty="0"/>
              <a:t>Detection of Structured Laser Beam centroid and its use for alignment</a:t>
            </a:r>
            <a:br>
              <a:rPr lang="en-GB" dirty="0"/>
            </a:br>
            <a:r>
              <a:rPr lang="en-GB" sz="2000" dirty="0"/>
              <a:t>IWAA 2022 – CERN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733009"/>
            <a:ext cx="11376025" cy="272709"/>
          </a:xfrm>
        </p:spPr>
        <p:txBody>
          <a:bodyPr/>
          <a:lstStyle/>
          <a:p>
            <a:r>
              <a:rPr lang="en-US" sz="1800" u="sng" dirty="0"/>
              <a:t>Martin Dusek </a:t>
            </a:r>
            <a:r>
              <a:rPr lang="en-US" sz="1800" baseline="30000" dirty="0"/>
              <a:t>1,2</a:t>
            </a:r>
            <a:r>
              <a:rPr lang="en-US" sz="1800" dirty="0"/>
              <a:t>, </a:t>
            </a:r>
            <a:r>
              <a:rPr lang="en-US" sz="1800" dirty="0" err="1"/>
              <a:t>Krystof</a:t>
            </a:r>
            <a:r>
              <a:rPr lang="en-US" sz="1800" dirty="0"/>
              <a:t> </a:t>
            </a:r>
            <a:r>
              <a:rPr lang="en-US" sz="1800" dirty="0" err="1"/>
              <a:t>Polak</a:t>
            </a:r>
            <a:r>
              <a:rPr lang="en-US" sz="1800" baseline="30000" dirty="0"/>
              <a:t> 1,2</a:t>
            </a:r>
            <a:r>
              <a:rPr lang="en-US" sz="1800" dirty="0"/>
              <a:t>, Jean-Christophe Gayde</a:t>
            </a:r>
            <a:r>
              <a:rPr lang="en-US" sz="1800" baseline="30000" dirty="0"/>
              <a:t> 1</a:t>
            </a:r>
            <a:r>
              <a:rPr lang="en-US" sz="1800" dirty="0"/>
              <a:t>, Miroslav </a:t>
            </a:r>
            <a:r>
              <a:rPr lang="en-US" sz="1800" dirty="0" err="1"/>
              <a:t>Sulc</a:t>
            </a:r>
            <a:r>
              <a:rPr lang="en-US" sz="1800" baseline="30000" dirty="0"/>
              <a:t> 2</a:t>
            </a:r>
            <a:r>
              <a:rPr lang="en-US" sz="1800" dirty="0"/>
              <a:t>, Dirk </a:t>
            </a:r>
            <a:r>
              <a:rPr lang="en-US" sz="1800" dirty="0" err="1"/>
              <a:t>Mergelkuh</a:t>
            </a:r>
            <a:r>
              <a:rPr lang="en-US" sz="1800" baseline="30000" dirty="0"/>
              <a:t> 1</a:t>
            </a:r>
            <a:r>
              <a:rPr lang="en-US" sz="1800" dirty="0"/>
              <a:t>, Witold Niewiem</a:t>
            </a:r>
            <a:r>
              <a:rPr lang="en-US" sz="1800" baseline="30000" dirty="0"/>
              <a:t> 1,3</a:t>
            </a:r>
            <a:endParaRPr lang="en-US" sz="1800" dirty="0"/>
          </a:p>
          <a:p>
            <a:r>
              <a:rPr lang="en-US" sz="18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BD0BA-B6FB-A6F9-1BE5-976953AA5FDA}"/>
              </a:ext>
            </a:extLst>
          </p:cNvPr>
          <p:cNvSpPr txBox="1">
            <a:spLocks/>
          </p:cNvSpPr>
          <p:nvPr/>
        </p:nvSpPr>
        <p:spPr>
          <a:xfrm>
            <a:off x="10449609" y="6265911"/>
            <a:ext cx="143191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US" smtClean="0">
                <a:solidFill>
                  <a:schemeClr val="bg1">
                    <a:lumMod val="95000"/>
                  </a:schemeClr>
                </a:solidFill>
              </a:rPr>
              <a:pPr/>
              <a:t>11/2/2022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E4AD68-4ED1-F345-0CE3-CB3A7E382ACD}"/>
              </a:ext>
            </a:extLst>
          </p:cNvPr>
          <p:cNvSpPr txBox="1"/>
          <p:nvPr/>
        </p:nvSpPr>
        <p:spPr>
          <a:xfrm>
            <a:off x="310480" y="6125307"/>
            <a:ext cx="929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200" dirty="0">
                <a:solidFill>
                  <a:schemeClr val="bg1"/>
                </a:solidFill>
              </a:rPr>
              <a:t>CERN – European Organization for Nuclear Research, Switzerland </a:t>
            </a:r>
            <a:r>
              <a:rPr lang="en-GB" sz="1200" baseline="30000" dirty="0">
                <a:solidFill>
                  <a:schemeClr val="bg1"/>
                </a:solidFill>
              </a:rPr>
              <a:t>1</a:t>
            </a:r>
            <a:r>
              <a:rPr lang="en-US" sz="1200" dirty="0"/>
              <a:t>, </a:t>
            </a:r>
          </a:p>
          <a:p>
            <a:pPr>
              <a:lnSpc>
                <a:spcPct val="100000"/>
              </a:lnSpc>
            </a:pPr>
            <a:r>
              <a:rPr lang="en-GB" sz="1200" dirty="0">
                <a:solidFill>
                  <a:schemeClr val="bg1"/>
                </a:solidFill>
              </a:rPr>
              <a:t>Technical University of Liberec, Czech Republic</a:t>
            </a:r>
            <a:r>
              <a:rPr lang="en-GB" sz="1200" baseline="30000" dirty="0">
                <a:solidFill>
                  <a:schemeClr val="bg1"/>
                </a:solidFill>
              </a:rPr>
              <a:t> 2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US" sz="1200" dirty="0">
                <a:solidFill>
                  <a:schemeClr val="bg1"/>
                </a:solidFill>
              </a:rPr>
              <a:t>ETH </a:t>
            </a:r>
            <a:r>
              <a:rPr lang="en-US" sz="1200" dirty="0" err="1">
                <a:solidFill>
                  <a:schemeClr val="bg1"/>
                </a:solidFill>
              </a:rPr>
              <a:t>Zurych</a:t>
            </a:r>
            <a:r>
              <a:rPr lang="en-US" sz="1200" dirty="0">
                <a:solidFill>
                  <a:schemeClr val="bg1"/>
                </a:solidFill>
              </a:rPr>
              <a:t>, </a:t>
            </a:r>
            <a:r>
              <a:rPr lang="en-US" sz="1200" dirty="0" err="1">
                <a:solidFill>
                  <a:schemeClr val="bg1"/>
                </a:solidFill>
              </a:rPr>
              <a:t>Zurych</a:t>
            </a:r>
            <a:r>
              <a:rPr lang="en-US" sz="1200" baseline="30000" dirty="0">
                <a:solidFill>
                  <a:schemeClr val="bg1"/>
                </a:solidFill>
              </a:rPr>
              <a:t> 3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33B730-2F80-BBD4-C99D-63BD083D4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Detection of SLB centroid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24AFFC-C964-A90C-C1F5-B80A7F6EC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9F5D6-F7A3-D40B-CC2E-1B24DD030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5B8077-BB92-B9C9-C2D0-C83D3F20CF57}"/>
              </a:ext>
            </a:extLst>
          </p:cNvPr>
          <p:cNvSpPr txBox="1"/>
          <p:nvPr/>
        </p:nvSpPr>
        <p:spPr>
          <a:xfrm>
            <a:off x="5430675" y="3439777"/>
            <a:ext cx="293734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X-coordinate without a mask</a:t>
            </a:r>
          </a:p>
        </p:txBody>
      </p:sp>
      <p:pic>
        <p:nvPicPr>
          <p:cNvPr id="21" name="Picture 20" descr="A picture containing diagram&#10;&#10;Description automatically generated">
            <a:extLst>
              <a:ext uri="{FF2B5EF4-FFF2-40B4-BE49-F238E27FC236}">
                <a16:creationId xmlns:a16="http://schemas.microsoft.com/office/drawing/2014/main" id="{DDD44D3E-FCE3-13CA-95FE-F7811C3C2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2352" y="3697796"/>
            <a:ext cx="3425423" cy="2569067"/>
          </a:xfrm>
          <a:prstGeom prst="rect">
            <a:avLst/>
          </a:prstGeom>
        </p:spPr>
      </p:pic>
      <p:pic>
        <p:nvPicPr>
          <p:cNvPr id="23" name="Picture 22" descr="Chart, scatter chart&#10;&#10;Description automatically generated">
            <a:extLst>
              <a:ext uri="{FF2B5EF4-FFF2-40B4-BE49-F238E27FC236}">
                <a16:creationId xmlns:a16="http://schemas.microsoft.com/office/drawing/2014/main" id="{64AD337B-7B19-1C0B-C523-D179A21CE2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519" y="3697796"/>
            <a:ext cx="3425423" cy="256906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0512A7E-FA37-0C10-59D5-D4E994FFB268}"/>
              </a:ext>
            </a:extLst>
          </p:cNvPr>
          <p:cNvSpPr txBox="1"/>
          <p:nvPr/>
        </p:nvSpPr>
        <p:spPr>
          <a:xfrm>
            <a:off x="9286613" y="3435478"/>
            <a:ext cx="26779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X-coordinate with a mask</a:t>
            </a:r>
          </a:p>
        </p:txBody>
      </p:sp>
      <p:pic>
        <p:nvPicPr>
          <p:cNvPr id="26" name="Picture 25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779B501-3B62-4BC7-0E22-8C95CB7C95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8692" y="290298"/>
            <a:ext cx="3852514" cy="27994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9594AD-1EA9-BACD-B7F8-42C8E6D82AE6}"/>
              </a:ext>
            </a:extLst>
          </p:cNvPr>
          <p:cNvSpPr txBox="1"/>
          <p:nvPr/>
        </p:nvSpPr>
        <p:spPr>
          <a:xfrm>
            <a:off x="9438415" y="161320"/>
            <a:ext cx="13930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Masked SLB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ástupný obsah 1">
                <a:extLst>
                  <a:ext uri="{FF2B5EF4-FFF2-40B4-BE49-F238E27FC236}">
                    <a16:creationId xmlns:a16="http://schemas.microsoft.com/office/drawing/2014/main" id="{EADB0ACD-61AB-575F-A0D0-BF8A901B0D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7481" y="1308849"/>
                <a:ext cx="7169529" cy="3221206"/>
              </a:xfrm>
            </p:spPr>
            <p:txBody>
              <a:bodyPr/>
              <a:lstStyle/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Masking out the non-complete rings from the image significantly lowers the error of the BFA algorithm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The error of the </a:t>
                </a:r>
                <a:r>
                  <a:rPr lang="en-US" sz="1600" b="0" dirty="0" err="1"/>
                  <a:t>TCoG</a:t>
                </a:r>
                <a:r>
                  <a:rPr lang="en-US" sz="1600" b="0" dirty="0"/>
                  <a:t> and </a:t>
                </a:r>
                <a:r>
                  <a:rPr lang="en-US" sz="1600" b="0" dirty="0" err="1"/>
                  <a:t>GCoG</a:t>
                </a:r>
                <a:r>
                  <a:rPr lang="en-US" sz="1600" b="0" dirty="0"/>
                  <a:t> algorithms is in the order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600" b="0" i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600" b="0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1600" b="0" dirty="0"/>
                  <a:t> pixels respectively for simulated data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0" dirty="0" err="1"/>
                  <a:t>CoG</a:t>
                </a:r>
                <a:r>
                  <a:rPr lang="en-US" sz="1600" b="0" dirty="0"/>
                  <a:t> algorithms relative speed can be increased even further using  windowing without losing the precision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0" dirty="0" err="1"/>
                  <a:t>TCoG</a:t>
                </a:r>
                <a:r>
                  <a:rPr lang="en-US" sz="1600" b="0" dirty="0"/>
                  <a:t> is fast, however, prone to the selection 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600" b="0" dirty="0"/>
                  <a:t>      of the thresholding parameter 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0" dirty="0" err="1"/>
                  <a:t>GCoG</a:t>
                </a:r>
                <a:r>
                  <a:rPr lang="en-US" sz="1600" b="0" dirty="0"/>
                  <a:t> is fast and robust to the gamma parameter 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600" b="0" dirty="0"/>
                  <a:t>      selection &gt; </a:t>
                </a:r>
                <a:r>
                  <a:rPr lang="en-US" sz="1600" dirty="0"/>
                  <a:t>Best solution for this application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sz="1600" b="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1600" b="0" dirty="0"/>
                  <a:t>	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6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</p:txBody>
          </p:sp>
        </mc:Choice>
        <mc:Fallback xmlns="">
          <p:sp>
            <p:nvSpPr>
              <p:cNvPr id="7" name="Zástupný obsah 1">
                <a:extLst>
                  <a:ext uri="{FF2B5EF4-FFF2-40B4-BE49-F238E27FC236}">
                    <a16:creationId xmlns:a16="http://schemas.microsoft.com/office/drawing/2014/main" id="{EADB0ACD-61AB-575F-A0D0-BF8A901B0D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7481" y="1308849"/>
                <a:ext cx="7169529" cy="3221206"/>
              </a:xfrm>
              <a:blipFill>
                <a:blip r:embed="rId5"/>
                <a:stretch>
                  <a:fillRect l="-1616" t="-2083" r="-1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63B3511-29E1-AD82-1A8B-722C2A8C29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414874"/>
              </p:ext>
            </p:extLst>
          </p:nvPr>
        </p:nvGraphicFramePr>
        <p:xfrm>
          <a:off x="995683" y="4689980"/>
          <a:ext cx="3120705" cy="105301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44091">
                  <a:extLst>
                    <a:ext uri="{9D8B030D-6E8A-4147-A177-3AD203B41FA5}">
                      <a16:colId xmlns:a16="http://schemas.microsoft.com/office/drawing/2014/main" val="2910777400"/>
                    </a:ext>
                  </a:extLst>
                </a:gridCol>
                <a:gridCol w="2276614">
                  <a:extLst>
                    <a:ext uri="{9D8B030D-6E8A-4147-A177-3AD203B41FA5}">
                      <a16:colId xmlns:a16="http://schemas.microsoft.com/office/drawing/2014/main" val="255443662"/>
                    </a:ext>
                  </a:extLst>
                </a:gridCol>
              </a:tblGrid>
              <a:tr h="26522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Algorithm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Relative computational time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436400"/>
                  </a:ext>
                </a:extLst>
              </a:tr>
              <a:tr h="2625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BFA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40.3 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56654176"/>
                  </a:ext>
                </a:extLst>
              </a:tr>
              <a:tr h="2625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GCoG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0.17 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7969905"/>
                  </a:ext>
                </a:extLst>
              </a:tr>
              <a:tr h="26259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TCoG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0.16 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88677"/>
                  </a:ext>
                </a:extLst>
              </a:tr>
            </a:tbl>
          </a:graphicData>
        </a:graphic>
      </p:graphicFrame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6B395FB5-B287-0D1C-A33C-44E3825B7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A8ADE-E88C-CFAE-A163-5887AA98D369}"/>
              </a:ext>
            </a:extLst>
          </p:cNvPr>
          <p:cNvSpPr/>
          <p:nvPr/>
        </p:nvSpPr>
        <p:spPr>
          <a:xfrm>
            <a:off x="8883941" y="503045"/>
            <a:ext cx="2357307" cy="805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DE0CC1-5123-CA26-28CC-5D8ADEA0A4E3}"/>
              </a:ext>
            </a:extLst>
          </p:cNvPr>
          <p:cNvSpPr/>
          <p:nvPr/>
        </p:nvSpPr>
        <p:spPr>
          <a:xfrm>
            <a:off x="8875551" y="1772207"/>
            <a:ext cx="2357307" cy="8058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9156D8B-E328-1CF0-24B9-BBD6C0CCA7E2}"/>
              </a:ext>
            </a:extLst>
          </p:cNvPr>
          <p:cNvSpPr/>
          <p:nvPr/>
        </p:nvSpPr>
        <p:spPr>
          <a:xfrm rot="16200000">
            <a:off x="8278376" y="1108379"/>
            <a:ext cx="2074965" cy="8642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166CF52-2986-9E9F-DBBA-F5E3B827E49D}"/>
              </a:ext>
            </a:extLst>
          </p:cNvPr>
          <p:cNvSpPr/>
          <p:nvPr/>
        </p:nvSpPr>
        <p:spPr>
          <a:xfrm>
            <a:off x="9748007" y="1308848"/>
            <a:ext cx="612397" cy="4690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Přímá spojnice se šipkou 69">
            <a:extLst>
              <a:ext uri="{FF2B5EF4-FFF2-40B4-BE49-F238E27FC236}">
                <a16:creationId xmlns:a16="http://schemas.microsoft.com/office/drawing/2014/main" id="{85FBA39C-760F-E7B7-7608-CDAD9C70EC8A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6694415" y="1540527"/>
            <a:ext cx="3053592" cy="10432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BCB63E9-6258-7063-79EB-EE65BFE63854}"/>
              </a:ext>
            </a:extLst>
          </p:cNvPr>
          <p:cNvSpPr/>
          <p:nvPr/>
        </p:nvSpPr>
        <p:spPr>
          <a:xfrm rot="16200000">
            <a:off x="9779893" y="1108380"/>
            <a:ext cx="2074965" cy="8642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29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14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DA672BCA-4948-EA72-9579-F4C89D6E1E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4264" y="525701"/>
            <a:ext cx="4861533" cy="24383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BF10D2A-36E0-54E3-3AAB-AD087EDBC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3851274" cy="616308"/>
          </a:xfrm>
        </p:spPr>
        <p:txBody>
          <a:bodyPr/>
          <a:lstStyle/>
          <a:p>
            <a:r>
              <a:rPr lang="en-US" dirty="0"/>
              <a:t>Stability of a SLB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E8E69-2F2E-D890-AA3B-2C0B2F0D8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936FD-7CAA-407E-DF43-4F44DD24A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FD52924-F5F9-A43F-E930-FE61756BB3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225633"/>
              </p:ext>
            </p:extLst>
          </p:nvPr>
        </p:nvGraphicFramePr>
        <p:xfrm>
          <a:off x="663919" y="4754863"/>
          <a:ext cx="6054226" cy="145801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682233">
                  <a:extLst>
                    <a:ext uri="{9D8B030D-6E8A-4147-A177-3AD203B41FA5}">
                      <a16:colId xmlns:a16="http://schemas.microsoft.com/office/drawing/2014/main" val="1902183578"/>
                    </a:ext>
                  </a:extLst>
                </a:gridCol>
                <a:gridCol w="1287654">
                  <a:extLst>
                    <a:ext uri="{9D8B030D-6E8A-4147-A177-3AD203B41FA5}">
                      <a16:colId xmlns:a16="http://schemas.microsoft.com/office/drawing/2014/main" val="3998399860"/>
                    </a:ext>
                  </a:extLst>
                </a:gridCol>
                <a:gridCol w="1084339">
                  <a:extLst>
                    <a:ext uri="{9D8B030D-6E8A-4147-A177-3AD203B41FA5}">
                      <a16:colId xmlns:a16="http://schemas.microsoft.com/office/drawing/2014/main" val="3845059068"/>
                    </a:ext>
                  </a:extLst>
                </a:gridCol>
              </a:tblGrid>
              <a:tr h="3059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Results from the laboratory</a:t>
                      </a:r>
                      <a:endParaRPr lang="en-GB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STD X [</a:t>
                      </a:r>
                      <a:r>
                        <a:rPr lang="el-GR" sz="1100" b="0" dirty="0"/>
                        <a:t>μ</a:t>
                      </a:r>
                      <a:r>
                        <a:rPr lang="en-GB" sz="1100" u="none" strike="noStrike" dirty="0">
                          <a:effectLst/>
                        </a:rPr>
                        <a:t>m]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STD Y [</a:t>
                      </a:r>
                      <a:r>
                        <a:rPr lang="el-GR" sz="1100" b="0" dirty="0"/>
                        <a:t>μ</a:t>
                      </a:r>
                      <a:r>
                        <a:rPr lang="en-GB" sz="1100" u="none" strike="noStrike" dirty="0">
                          <a:effectLst/>
                        </a:rPr>
                        <a:t>m]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37317203"/>
                  </a:ext>
                </a:extLst>
              </a:tr>
              <a:tr h="20418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Free-space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1.53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8408054"/>
                  </a:ext>
                </a:extLst>
              </a:tr>
              <a:tr h="2478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Tube with a gap in front of the laser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0.65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0.66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877976"/>
                  </a:ext>
                </a:extLst>
              </a:tr>
              <a:tr h="2478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Tube with a gap in front of the camera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0.28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0.27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2616611"/>
                  </a:ext>
                </a:extLst>
              </a:tr>
              <a:tr h="20418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Tube closed by window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9815486"/>
                  </a:ext>
                </a:extLst>
              </a:tr>
              <a:tr h="2478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Tube closed and thermally insulated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0.06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0.07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53555428"/>
                  </a:ext>
                </a:extLst>
              </a:tr>
            </a:tbl>
          </a:graphicData>
        </a:graphic>
      </p:graphicFrame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F1B2C1C-A3BE-7A80-D3F3-A34E4308E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  <p:sp>
        <p:nvSpPr>
          <p:cNvPr id="13" name="Zástupný obsah 1">
            <a:extLst>
              <a:ext uri="{FF2B5EF4-FFF2-40B4-BE49-F238E27FC236}">
                <a16:creationId xmlns:a16="http://schemas.microsoft.com/office/drawing/2014/main" id="{151D444C-4BD8-5755-4295-373F74BD3345}"/>
              </a:ext>
            </a:extLst>
          </p:cNvPr>
          <p:cNvSpPr txBox="1">
            <a:spLocks/>
          </p:cNvSpPr>
          <p:nvPr/>
        </p:nvSpPr>
        <p:spPr>
          <a:xfrm>
            <a:off x="530267" y="1147606"/>
            <a:ext cx="5340027" cy="12980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Correlation with temperature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Dependence of the oscillation on the tube gap position</a:t>
            </a:r>
            <a:endParaRPr lang="en-US" sz="2000" b="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8CB5A04-33D5-3274-9438-1C0E4B4B2689}"/>
              </a:ext>
            </a:extLst>
          </p:cNvPr>
          <p:cNvSpPr/>
          <p:nvPr/>
        </p:nvSpPr>
        <p:spPr>
          <a:xfrm>
            <a:off x="1139729" y="3317138"/>
            <a:ext cx="4384648" cy="27326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4868E2A-02C5-B2E1-BBE1-FC3A24386FBA}"/>
              </a:ext>
            </a:extLst>
          </p:cNvPr>
          <p:cNvSpPr/>
          <p:nvPr/>
        </p:nvSpPr>
        <p:spPr>
          <a:xfrm>
            <a:off x="530267" y="3317138"/>
            <a:ext cx="407988" cy="27326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AC6029C-185A-F072-405F-352B4D093C0F}"/>
              </a:ext>
            </a:extLst>
          </p:cNvPr>
          <p:cNvSpPr/>
          <p:nvPr/>
        </p:nvSpPr>
        <p:spPr>
          <a:xfrm>
            <a:off x="5687229" y="3317138"/>
            <a:ext cx="335560" cy="273262"/>
          </a:xfrm>
          <a:prstGeom prst="rect">
            <a:avLst/>
          </a:prstGeom>
          <a:solidFill>
            <a:srgbClr val="303030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24E0A4F-CA24-884B-73B7-1961991B07B6}"/>
              </a:ext>
            </a:extLst>
          </p:cNvPr>
          <p:cNvCxnSpPr>
            <a:stCxn id="15" idx="3"/>
            <a:endCxn id="14" idx="1"/>
          </p:cNvCxnSpPr>
          <p:nvPr/>
        </p:nvCxnSpPr>
        <p:spPr>
          <a:xfrm>
            <a:off x="938255" y="3453769"/>
            <a:ext cx="201474" cy="0"/>
          </a:xfrm>
          <a:prstGeom prst="line">
            <a:avLst/>
          </a:prstGeom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Přímá spojnice se šipkou 69">
            <a:extLst>
              <a:ext uri="{FF2B5EF4-FFF2-40B4-BE49-F238E27FC236}">
                <a16:creationId xmlns:a16="http://schemas.microsoft.com/office/drawing/2014/main" id="{E3AC1204-54A1-276E-CFD3-E3121025F1A3}"/>
              </a:ext>
            </a:extLst>
          </p:cNvPr>
          <p:cNvCxnSpPr>
            <a:cxnSpLocks/>
          </p:cNvCxnSpPr>
          <p:nvPr/>
        </p:nvCxnSpPr>
        <p:spPr>
          <a:xfrm flipV="1">
            <a:off x="530267" y="3590400"/>
            <a:ext cx="118273" cy="337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ovéPole 68">
            <a:extLst>
              <a:ext uri="{FF2B5EF4-FFF2-40B4-BE49-F238E27FC236}">
                <a16:creationId xmlns:a16="http://schemas.microsoft.com/office/drawing/2014/main" id="{0E3C5128-7ECC-7979-094A-38AE5714641D}"/>
              </a:ext>
            </a:extLst>
          </p:cNvPr>
          <p:cNvSpPr txBox="1"/>
          <p:nvPr/>
        </p:nvSpPr>
        <p:spPr>
          <a:xfrm>
            <a:off x="266435" y="4005114"/>
            <a:ext cx="15525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SLB generator inside the tube</a:t>
            </a:r>
          </a:p>
        </p:txBody>
      </p:sp>
      <p:sp>
        <p:nvSpPr>
          <p:cNvPr id="25" name="TextovéPole 68">
            <a:extLst>
              <a:ext uri="{FF2B5EF4-FFF2-40B4-BE49-F238E27FC236}">
                <a16:creationId xmlns:a16="http://schemas.microsoft.com/office/drawing/2014/main" id="{A36F1085-ED23-D190-159F-B6DD047B7A5C}"/>
              </a:ext>
            </a:extLst>
          </p:cNvPr>
          <p:cNvSpPr txBox="1"/>
          <p:nvPr/>
        </p:nvSpPr>
        <p:spPr>
          <a:xfrm>
            <a:off x="280927" y="2790621"/>
            <a:ext cx="18598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Movable tube gap</a:t>
            </a:r>
          </a:p>
        </p:txBody>
      </p:sp>
      <p:cxnSp>
        <p:nvCxnSpPr>
          <p:cNvPr id="26" name="Přímá spojnice se šipkou 69">
            <a:extLst>
              <a:ext uri="{FF2B5EF4-FFF2-40B4-BE49-F238E27FC236}">
                <a16:creationId xmlns:a16="http://schemas.microsoft.com/office/drawing/2014/main" id="{6D17EE28-9124-ABDA-FC85-9B976E432210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1064090" y="3067620"/>
            <a:ext cx="146766" cy="267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ovéPole 68">
            <a:extLst>
              <a:ext uri="{FF2B5EF4-FFF2-40B4-BE49-F238E27FC236}">
                <a16:creationId xmlns:a16="http://schemas.microsoft.com/office/drawing/2014/main" id="{ECE2EC27-38C5-0A4D-8869-6702FBAD17FB}"/>
              </a:ext>
            </a:extLst>
          </p:cNvPr>
          <p:cNvSpPr txBox="1"/>
          <p:nvPr/>
        </p:nvSpPr>
        <p:spPr>
          <a:xfrm>
            <a:off x="2992902" y="3755436"/>
            <a:ext cx="5407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 m</a:t>
            </a:r>
          </a:p>
        </p:txBody>
      </p:sp>
      <p:sp>
        <p:nvSpPr>
          <p:cNvPr id="35" name="TextovéPole 68">
            <a:extLst>
              <a:ext uri="{FF2B5EF4-FFF2-40B4-BE49-F238E27FC236}">
                <a16:creationId xmlns:a16="http://schemas.microsoft.com/office/drawing/2014/main" id="{8DD7F562-212E-5A57-534F-350FA40DC473}"/>
              </a:ext>
            </a:extLst>
          </p:cNvPr>
          <p:cNvSpPr txBox="1"/>
          <p:nvPr/>
        </p:nvSpPr>
        <p:spPr>
          <a:xfrm>
            <a:off x="5524377" y="3997983"/>
            <a:ext cx="11937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CMOS chip</a:t>
            </a:r>
          </a:p>
        </p:txBody>
      </p:sp>
      <p:cxnSp>
        <p:nvCxnSpPr>
          <p:cNvPr id="36" name="Přímá spojnice se šipkou 69">
            <a:extLst>
              <a:ext uri="{FF2B5EF4-FFF2-40B4-BE49-F238E27FC236}">
                <a16:creationId xmlns:a16="http://schemas.microsoft.com/office/drawing/2014/main" id="{580BFE18-3C12-C206-1174-FAB833D71E8E}"/>
              </a:ext>
            </a:extLst>
          </p:cNvPr>
          <p:cNvCxnSpPr>
            <a:cxnSpLocks/>
            <a:stCxn id="35" idx="0"/>
            <a:endCxn id="16" idx="2"/>
          </p:cNvCxnSpPr>
          <p:nvPr/>
        </p:nvCxnSpPr>
        <p:spPr>
          <a:xfrm flipH="1" flipV="1">
            <a:off x="5855009" y="3590400"/>
            <a:ext cx="266252" cy="407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8B7F807-8228-B798-EBDD-288115E2CD52}"/>
              </a:ext>
            </a:extLst>
          </p:cNvPr>
          <p:cNvSpPr/>
          <p:nvPr/>
        </p:nvSpPr>
        <p:spPr>
          <a:xfrm>
            <a:off x="5493304" y="3323520"/>
            <a:ext cx="45719" cy="26049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ovéPole 68">
            <a:extLst>
              <a:ext uri="{FF2B5EF4-FFF2-40B4-BE49-F238E27FC236}">
                <a16:creationId xmlns:a16="http://schemas.microsoft.com/office/drawing/2014/main" id="{40696A73-1941-0EB7-F961-FC22E2ACBCA8}"/>
              </a:ext>
            </a:extLst>
          </p:cNvPr>
          <p:cNvSpPr txBox="1"/>
          <p:nvPr/>
        </p:nvSpPr>
        <p:spPr>
          <a:xfrm>
            <a:off x="5211341" y="2840766"/>
            <a:ext cx="15068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Glass window</a:t>
            </a:r>
          </a:p>
        </p:txBody>
      </p:sp>
      <p:cxnSp>
        <p:nvCxnSpPr>
          <p:cNvPr id="42" name="Přímá spojnice se šipkou 69">
            <a:extLst>
              <a:ext uri="{FF2B5EF4-FFF2-40B4-BE49-F238E27FC236}">
                <a16:creationId xmlns:a16="http://schemas.microsoft.com/office/drawing/2014/main" id="{A1A03490-3E10-0302-A27A-D8F4A2556819}"/>
              </a:ext>
            </a:extLst>
          </p:cNvPr>
          <p:cNvCxnSpPr>
            <a:cxnSpLocks/>
            <a:endCxn id="40" idx="0"/>
          </p:cNvCxnSpPr>
          <p:nvPr/>
        </p:nvCxnSpPr>
        <p:spPr>
          <a:xfrm flipH="1">
            <a:off x="5516164" y="3107646"/>
            <a:ext cx="360372" cy="2158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F65A41E-5DD5-37FA-4848-661DDE02D774}"/>
              </a:ext>
            </a:extLst>
          </p:cNvPr>
          <p:cNvSpPr txBox="1"/>
          <p:nvPr/>
        </p:nvSpPr>
        <p:spPr>
          <a:xfrm>
            <a:off x="8274854" y="186301"/>
            <a:ext cx="24407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Free-space propagation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25A3CE-4123-A3AF-C310-26EE652ED26F}"/>
              </a:ext>
            </a:extLst>
          </p:cNvPr>
          <p:cNvSpPr txBox="1"/>
          <p:nvPr/>
        </p:nvSpPr>
        <p:spPr>
          <a:xfrm>
            <a:off x="8274854" y="3520723"/>
            <a:ext cx="27690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Insulated tube propagation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D2B00E5-14E9-9DA6-5C6F-850E095CD244}"/>
              </a:ext>
            </a:extLst>
          </p:cNvPr>
          <p:cNvSpPr/>
          <p:nvPr/>
        </p:nvSpPr>
        <p:spPr>
          <a:xfrm>
            <a:off x="3124039" y="2888622"/>
            <a:ext cx="45719" cy="360774"/>
          </a:xfrm>
          <a:prstGeom prst="rect">
            <a:avLst/>
          </a:prstGeom>
          <a:solidFill>
            <a:srgbClr val="303030"/>
          </a:solidFill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ovéPole 68">
            <a:extLst>
              <a:ext uri="{FF2B5EF4-FFF2-40B4-BE49-F238E27FC236}">
                <a16:creationId xmlns:a16="http://schemas.microsoft.com/office/drawing/2014/main" id="{E0C81A74-8814-3AED-8076-2B63E73D1DD9}"/>
              </a:ext>
            </a:extLst>
          </p:cNvPr>
          <p:cNvSpPr txBox="1"/>
          <p:nvPr/>
        </p:nvSpPr>
        <p:spPr>
          <a:xfrm>
            <a:off x="3086202" y="2525918"/>
            <a:ext cx="19932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Temperature probe</a:t>
            </a:r>
          </a:p>
        </p:txBody>
      </p:sp>
      <p:cxnSp>
        <p:nvCxnSpPr>
          <p:cNvPr id="64" name="Přímá spojnice se šipkou 69">
            <a:extLst>
              <a:ext uri="{FF2B5EF4-FFF2-40B4-BE49-F238E27FC236}">
                <a16:creationId xmlns:a16="http://schemas.microsoft.com/office/drawing/2014/main" id="{0F28B4BB-34F8-B365-E770-A70B58652D54}"/>
              </a:ext>
            </a:extLst>
          </p:cNvPr>
          <p:cNvCxnSpPr>
            <a:cxnSpLocks/>
            <a:stCxn id="63" idx="2"/>
            <a:endCxn id="62" idx="3"/>
          </p:cNvCxnSpPr>
          <p:nvPr/>
        </p:nvCxnSpPr>
        <p:spPr>
          <a:xfrm flipH="1">
            <a:off x="3169758" y="2802917"/>
            <a:ext cx="913088" cy="266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19900A1-FC7D-BDE3-41EA-41EC9F27E39E}"/>
              </a:ext>
            </a:extLst>
          </p:cNvPr>
          <p:cNvCxnSpPr>
            <a:cxnSpLocks/>
          </p:cNvCxnSpPr>
          <p:nvPr/>
        </p:nvCxnSpPr>
        <p:spPr>
          <a:xfrm flipV="1">
            <a:off x="938255" y="3740236"/>
            <a:ext cx="4577909" cy="152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C0652B6-A9D8-CCCF-C3AA-D698E0B64A65}"/>
              </a:ext>
            </a:extLst>
          </p:cNvPr>
          <p:cNvCxnSpPr>
            <a:stCxn id="40" idx="3"/>
            <a:endCxn id="17" idx="1"/>
          </p:cNvCxnSpPr>
          <p:nvPr/>
        </p:nvCxnSpPr>
        <p:spPr>
          <a:xfrm>
            <a:off x="5539023" y="3453769"/>
            <a:ext cx="22371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ABF2DB55-D5BE-336F-6CB9-A0C992819667}"/>
              </a:ext>
            </a:extLst>
          </p:cNvPr>
          <p:cNvSpPr/>
          <p:nvPr/>
        </p:nvSpPr>
        <p:spPr>
          <a:xfrm>
            <a:off x="5561394" y="3393907"/>
            <a:ext cx="128630" cy="119724"/>
          </a:xfrm>
          <a:prstGeom prst="rect">
            <a:avLst/>
          </a:prstGeom>
          <a:solidFill>
            <a:srgbClr val="303030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1F6B955B-EE49-C4DD-AF4A-A7E8C6A54C76}"/>
              </a:ext>
            </a:extLst>
          </p:cNvPr>
          <p:cNvSpPr/>
          <p:nvPr/>
        </p:nvSpPr>
        <p:spPr>
          <a:xfrm>
            <a:off x="2621756" y="2583656"/>
            <a:ext cx="535782" cy="304800"/>
          </a:xfrm>
          <a:custGeom>
            <a:avLst/>
            <a:gdLst>
              <a:gd name="connsiteX0" fmla="*/ 535782 w 535782"/>
              <a:gd name="connsiteY0" fmla="*/ 304800 h 304800"/>
              <a:gd name="connsiteX1" fmla="*/ 500063 w 535782"/>
              <a:gd name="connsiteY1" fmla="*/ 264319 h 304800"/>
              <a:gd name="connsiteX2" fmla="*/ 473869 w 535782"/>
              <a:gd name="connsiteY2" fmla="*/ 238125 h 304800"/>
              <a:gd name="connsiteX3" fmla="*/ 397669 w 535782"/>
              <a:gd name="connsiteY3" fmla="*/ 211932 h 304800"/>
              <a:gd name="connsiteX4" fmla="*/ 304800 w 535782"/>
              <a:gd name="connsiteY4" fmla="*/ 190500 h 304800"/>
              <a:gd name="connsiteX5" fmla="*/ 219075 w 535782"/>
              <a:gd name="connsiteY5" fmla="*/ 216694 h 304800"/>
              <a:gd name="connsiteX6" fmla="*/ 209550 w 535782"/>
              <a:gd name="connsiteY6" fmla="*/ 226219 h 304800"/>
              <a:gd name="connsiteX7" fmla="*/ 223838 w 535782"/>
              <a:gd name="connsiteY7" fmla="*/ 235744 h 304800"/>
              <a:gd name="connsiteX8" fmla="*/ 347663 w 535782"/>
              <a:gd name="connsiteY8" fmla="*/ 209550 h 304800"/>
              <a:gd name="connsiteX9" fmla="*/ 361950 w 535782"/>
              <a:gd name="connsiteY9" fmla="*/ 192882 h 304800"/>
              <a:gd name="connsiteX10" fmla="*/ 373857 w 535782"/>
              <a:gd name="connsiteY10" fmla="*/ 173832 h 304800"/>
              <a:gd name="connsiteX11" fmla="*/ 369094 w 535782"/>
              <a:gd name="connsiteY11" fmla="*/ 140494 h 304800"/>
              <a:gd name="connsiteX12" fmla="*/ 350044 w 535782"/>
              <a:gd name="connsiteY12" fmla="*/ 128588 h 304800"/>
              <a:gd name="connsiteX13" fmla="*/ 290513 w 535782"/>
              <a:gd name="connsiteY13" fmla="*/ 111919 h 304800"/>
              <a:gd name="connsiteX14" fmla="*/ 95250 w 535782"/>
              <a:gd name="connsiteY14" fmla="*/ 138113 h 304800"/>
              <a:gd name="connsiteX15" fmla="*/ 83344 w 535782"/>
              <a:gd name="connsiteY15" fmla="*/ 150019 h 304800"/>
              <a:gd name="connsiteX16" fmla="*/ 95250 w 535782"/>
              <a:gd name="connsiteY16" fmla="*/ 173832 h 304800"/>
              <a:gd name="connsiteX17" fmla="*/ 230982 w 535782"/>
              <a:gd name="connsiteY17" fmla="*/ 133350 h 304800"/>
              <a:gd name="connsiteX18" fmla="*/ 238125 w 535782"/>
              <a:gd name="connsiteY18" fmla="*/ 119063 h 304800"/>
              <a:gd name="connsiteX19" fmla="*/ 233363 w 535782"/>
              <a:gd name="connsiteY19" fmla="*/ 90488 h 304800"/>
              <a:gd name="connsiteX20" fmla="*/ 183357 w 535782"/>
              <a:gd name="connsiteY20" fmla="*/ 52388 h 304800"/>
              <a:gd name="connsiteX21" fmla="*/ 161925 w 535782"/>
              <a:gd name="connsiteY21" fmla="*/ 45244 h 304800"/>
              <a:gd name="connsiteX22" fmla="*/ 90488 w 535782"/>
              <a:gd name="connsiteY22" fmla="*/ 42863 h 304800"/>
              <a:gd name="connsiteX23" fmla="*/ 47625 w 535782"/>
              <a:gd name="connsiteY23" fmla="*/ 30957 h 304800"/>
              <a:gd name="connsiteX24" fmla="*/ 9525 w 535782"/>
              <a:gd name="connsiteY24" fmla="*/ 19050 h 304800"/>
              <a:gd name="connsiteX25" fmla="*/ 0 w 535782"/>
              <a:gd name="connsiteY25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35782" h="304800">
                <a:moveTo>
                  <a:pt x="535782" y="304800"/>
                </a:moveTo>
                <a:cubicBezTo>
                  <a:pt x="501472" y="270493"/>
                  <a:pt x="557588" y="327323"/>
                  <a:pt x="500063" y="264319"/>
                </a:cubicBezTo>
                <a:cubicBezTo>
                  <a:pt x="491737" y="255200"/>
                  <a:pt x="484862" y="243749"/>
                  <a:pt x="473869" y="238125"/>
                </a:cubicBezTo>
                <a:cubicBezTo>
                  <a:pt x="449958" y="225892"/>
                  <a:pt x="423198" y="220278"/>
                  <a:pt x="397669" y="211932"/>
                </a:cubicBezTo>
                <a:cubicBezTo>
                  <a:pt x="345331" y="194822"/>
                  <a:pt x="357285" y="198787"/>
                  <a:pt x="304800" y="190500"/>
                </a:cubicBezTo>
                <a:cubicBezTo>
                  <a:pt x="260959" y="198851"/>
                  <a:pt x="255402" y="195662"/>
                  <a:pt x="219075" y="216694"/>
                </a:cubicBezTo>
                <a:cubicBezTo>
                  <a:pt x="215189" y="218944"/>
                  <a:pt x="212725" y="223044"/>
                  <a:pt x="209550" y="226219"/>
                </a:cubicBezTo>
                <a:cubicBezTo>
                  <a:pt x="214313" y="229394"/>
                  <a:pt x="218116" y="235614"/>
                  <a:pt x="223838" y="235744"/>
                </a:cubicBezTo>
                <a:cubicBezTo>
                  <a:pt x="263984" y="236656"/>
                  <a:pt x="315136" y="239575"/>
                  <a:pt x="347663" y="209550"/>
                </a:cubicBezTo>
                <a:cubicBezTo>
                  <a:pt x="353040" y="204587"/>
                  <a:pt x="357622" y="198783"/>
                  <a:pt x="361950" y="192882"/>
                </a:cubicBezTo>
                <a:cubicBezTo>
                  <a:pt x="366378" y="186843"/>
                  <a:pt x="369888" y="180182"/>
                  <a:pt x="373857" y="173832"/>
                </a:cubicBezTo>
                <a:cubicBezTo>
                  <a:pt x="372269" y="162719"/>
                  <a:pt x="374322" y="150428"/>
                  <a:pt x="369094" y="140494"/>
                </a:cubicBezTo>
                <a:cubicBezTo>
                  <a:pt x="365606" y="133868"/>
                  <a:pt x="357081" y="131147"/>
                  <a:pt x="350044" y="128588"/>
                </a:cubicBezTo>
                <a:cubicBezTo>
                  <a:pt x="330678" y="121546"/>
                  <a:pt x="310357" y="117475"/>
                  <a:pt x="290513" y="111919"/>
                </a:cubicBezTo>
                <a:cubicBezTo>
                  <a:pt x="190199" y="116621"/>
                  <a:pt x="163771" y="99384"/>
                  <a:pt x="95250" y="138113"/>
                </a:cubicBezTo>
                <a:cubicBezTo>
                  <a:pt x="90364" y="140875"/>
                  <a:pt x="87313" y="146050"/>
                  <a:pt x="83344" y="150019"/>
                </a:cubicBezTo>
                <a:cubicBezTo>
                  <a:pt x="87313" y="157957"/>
                  <a:pt x="86410" y="173052"/>
                  <a:pt x="95250" y="173832"/>
                </a:cubicBezTo>
                <a:cubicBezTo>
                  <a:pt x="119163" y="175942"/>
                  <a:pt x="209861" y="140893"/>
                  <a:pt x="230982" y="133350"/>
                </a:cubicBezTo>
                <a:cubicBezTo>
                  <a:pt x="233363" y="128588"/>
                  <a:pt x="237830" y="124379"/>
                  <a:pt x="238125" y="119063"/>
                </a:cubicBezTo>
                <a:cubicBezTo>
                  <a:pt x="238661" y="109422"/>
                  <a:pt x="237110" y="99388"/>
                  <a:pt x="233363" y="90488"/>
                </a:cubicBezTo>
                <a:cubicBezTo>
                  <a:pt x="226734" y="74744"/>
                  <a:pt x="193674" y="55827"/>
                  <a:pt x="183357" y="52388"/>
                </a:cubicBezTo>
                <a:cubicBezTo>
                  <a:pt x="176213" y="50007"/>
                  <a:pt x="169416" y="46012"/>
                  <a:pt x="161925" y="45244"/>
                </a:cubicBezTo>
                <a:cubicBezTo>
                  <a:pt x="138224" y="42813"/>
                  <a:pt x="114300" y="43657"/>
                  <a:pt x="90488" y="42863"/>
                </a:cubicBezTo>
                <a:cubicBezTo>
                  <a:pt x="76200" y="38894"/>
                  <a:pt x="62040" y="34436"/>
                  <a:pt x="47625" y="30957"/>
                </a:cubicBezTo>
                <a:cubicBezTo>
                  <a:pt x="11773" y="22303"/>
                  <a:pt x="31704" y="32357"/>
                  <a:pt x="9525" y="1905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FC7E2064-2AAE-7F67-16E4-25CC61528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93" y="3855586"/>
            <a:ext cx="4871449" cy="2374831"/>
          </a:xfrm>
          <a:prstGeom prst="rect">
            <a:avLst/>
          </a:prstGeom>
        </p:spPr>
      </p:pic>
      <p:pic>
        <p:nvPicPr>
          <p:cNvPr id="21" name="Picture 20" descr="Chart, line chart&#10;&#10;Description automatically generated">
            <a:extLst>
              <a:ext uri="{FF2B5EF4-FFF2-40B4-BE49-F238E27FC236}">
                <a16:creationId xmlns:a16="http://schemas.microsoft.com/office/drawing/2014/main" id="{F5EB3E05-CAC1-E38B-E6BE-BB63110C3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8583" y="3858818"/>
            <a:ext cx="4858185" cy="236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98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5880B7C1-30F4-CFC5-A33E-5D1F3D74D8C4}"/>
              </a:ext>
            </a:extLst>
          </p:cNvPr>
          <p:cNvSpPr/>
          <p:nvPr/>
        </p:nvSpPr>
        <p:spPr>
          <a:xfrm>
            <a:off x="5399660" y="4280671"/>
            <a:ext cx="539555" cy="64582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6084FB-B79E-F67C-C7AF-CD1A71C57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04238"/>
            <a:ext cx="8820746" cy="547714"/>
          </a:xfrm>
        </p:spPr>
        <p:txBody>
          <a:bodyPr/>
          <a:lstStyle/>
          <a:p>
            <a:r>
              <a:rPr lang="en-US" dirty="0"/>
              <a:t>Detection of the relative miss-alignment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70CC6-0EDE-17C9-C916-9CC112CD1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D1843-3A44-BC6F-80D8-E553F4E52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8616A35-0DFF-209E-251E-F0955AE28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D9B380C-6A11-D063-30A3-D0952FA2B3E5}"/>
              </a:ext>
            </a:extLst>
          </p:cNvPr>
          <p:cNvSpPr/>
          <p:nvPr/>
        </p:nvSpPr>
        <p:spPr>
          <a:xfrm>
            <a:off x="945105" y="4449928"/>
            <a:ext cx="4384648" cy="27326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20A7500-0449-06CA-C3D9-259F8793D229}"/>
              </a:ext>
            </a:extLst>
          </p:cNvPr>
          <p:cNvSpPr/>
          <p:nvPr/>
        </p:nvSpPr>
        <p:spPr>
          <a:xfrm>
            <a:off x="335643" y="4449928"/>
            <a:ext cx="609462" cy="27326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67EF88-A232-E685-340A-78E8C566B2DB}"/>
              </a:ext>
            </a:extLst>
          </p:cNvPr>
          <p:cNvSpPr/>
          <p:nvPr/>
        </p:nvSpPr>
        <p:spPr>
          <a:xfrm>
            <a:off x="5494327" y="4449928"/>
            <a:ext cx="335560" cy="273262"/>
          </a:xfrm>
          <a:prstGeom prst="rect">
            <a:avLst/>
          </a:prstGeom>
          <a:solidFill>
            <a:srgbClr val="303030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Přímá spojnice se šipkou 69">
            <a:extLst>
              <a:ext uri="{FF2B5EF4-FFF2-40B4-BE49-F238E27FC236}">
                <a16:creationId xmlns:a16="http://schemas.microsoft.com/office/drawing/2014/main" id="{36CB79F5-CAD1-6022-4DBA-DC758F5981E0}"/>
              </a:ext>
            </a:extLst>
          </p:cNvPr>
          <p:cNvCxnSpPr>
            <a:cxnSpLocks/>
            <a:stCxn id="15" idx="0"/>
            <a:endCxn id="8" idx="2"/>
          </p:cNvCxnSpPr>
          <p:nvPr/>
        </p:nvCxnSpPr>
        <p:spPr>
          <a:xfrm flipH="1" flipV="1">
            <a:off x="640374" y="4723190"/>
            <a:ext cx="413155" cy="574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68">
            <a:extLst>
              <a:ext uri="{FF2B5EF4-FFF2-40B4-BE49-F238E27FC236}">
                <a16:creationId xmlns:a16="http://schemas.microsoft.com/office/drawing/2014/main" id="{95E9EFA5-3BC8-DC1F-2CD2-A6742F5D1416}"/>
              </a:ext>
            </a:extLst>
          </p:cNvPr>
          <p:cNvSpPr txBox="1"/>
          <p:nvPr/>
        </p:nvSpPr>
        <p:spPr>
          <a:xfrm>
            <a:off x="277265" y="5297914"/>
            <a:ext cx="15525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SLB generator inside the tube</a:t>
            </a:r>
          </a:p>
        </p:txBody>
      </p:sp>
      <p:sp>
        <p:nvSpPr>
          <p:cNvPr id="20" name="TextovéPole 68">
            <a:extLst>
              <a:ext uri="{FF2B5EF4-FFF2-40B4-BE49-F238E27FC236}">
                <a16:creationId xmlns:a16="http://schemas.microsoft.com/office/drawing/2014/main" id="{246722E9-F656-4B6C-1CD9-5A4A96D47AB5}"/>
              </a:ext>
            </a:extLst>
          </p:cNvPr>
          <p:cNvSpPr txBox="1"/>
          <p:nvPr/>
        </p:nvSpPr>
        <p:spPr>
          <a:xfrm>
            <a:off x="3956336" y="5383721"/>
            <a:ext cx="11698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CMOS chip</a:t>
            </a:r>
          </a:p>
        </p:txBody>
      </p:sp>
      <p:cxnSp>
        <p:nvCxnSpPr>
          <p:cNvPr id="21" name="Přímá spojnice se šipkou 69">
            <a:extLst>
              <a:ext uri="{FF2B5EF4-FFF2-40B4-BE49-F238E27FC236}">
                <a16:creationId xmlns:a16="http://schemas.microsoft.com/office/drawing/2014/main" id="{2F1D5A6A-D829-41CE-D5FF-6FA89FC8280D}"/>
              </a:ext>
            </a:extLst>
          </p:cNvPr>
          <p:cNvCxnSpPr>
            <a:cxnSpLocks/>
            <a:stCxn id="20" idx="0"/>
            <a:endCxn id="9" idx="2"/>
          </p:cNvCxnSpPr>
          <p:nvPr/>
        </p:nvCxnSpPr>
        <p:spPr>
          <a:xfrm flipV="1">
            <a:off x="4541261" y="4723190"/>
            <a:ext cx="1120846" cy="660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ovéPole 68">
            <a:extLst>
              <a:ext uri="{FF2B5EF4-FFF2-40B4-BE49-F238E27FC236}">
                <a16:creationId xmlns:a16="http://schemas.microsoft.com/office/drawing/2014/main" id="{D1A2E740-4367-AF80-7BD0-2624BC6E7EC2}"/>
              </a:ext>
            </a:extLst>
          </p:cNvPr>
          <p:cNvSpPr txBox="1"/>
          <p:nvPr/>
        </p:nvSpPr>
        <p:spPr>
          <a:xfrm>
            <a:off x="5494327" y="5411532"/>
            <a:ext cx="146568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High precision linear stage</a:t>
            </a:r>
          </a:p>
        </p:txBody>
      </p:sp>
      <p:cxnSp>
        <p:nvCxnSpPr>
          <p:cNvPr id="26" name="Přímá spojnice se šipkou 69">
            <a:extLst>
              <a:ext uri="{FF2B5EF4-FFF2-40B4-BE49-F238E27FC236}">
                <a16:creationId xmlns:a16="http://schemas.microsoft.com/office/drawing/2014/main" id="{9A0BB045-3465-9120-F1F4-447B8CEA7DB9}"/>
              </a:ext>
            </a:extLst>
          </p:cNvPr>
          <p:cNvCxnSpPr>
            <a:cxnSpLocks/>
            <a:stCxn id="25" idx="0"/>
            <a:endCxn id="24" idx="2"/>
          </p:cNvCxnSpPr>
          <p:nvPr/>
        </p:nvCxnSpPr>
        <p:spPr>
          <a:xfrm flipH="1" flipV="1">
            <a:off x="5669438" y="4926495"/>
            <a:ext cx="557732" cy="4850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ovéPole 68">
            <a:extLst>
              <a:ext uri="{FF2B5EF4-FFF2-40B4-BE49-F238E27FC236}">
                <a16:creationId xmlns:a16="http://schemas.microsoft.com/office/drawing/2014/main" id="{AE22832F-93BC-AAD2-38A1-BC4E58FE09A6}"/>
              </a:ext>
            </a:extLst>
          </p:cNvPr>
          <p:cNvSpPr txBox="1"/>
          <p:nvPr/>
        </p:nvSpPr>
        <p:spPr>
          <a:xfrm>
            <a:off x="3787858" y="3934399"/>
            <a:ext cx="15068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Glass window</a:t>
            </a:r>
          </a:p>
        </p:txBody>
      </p:sp>
      <p:cxnSp>
        <p:nvCxnSpPr>
          <p:cNvPr id="32" name="Přímá spojnice se šipkou 69">
            <a:extLst>
              <a:ext uri="{FF2B5EF4-FFF2-40B4-BE49-F238E27FC236}">
                <a16:creationId xmlns:a16="http://schemas.microsoft.com/office/drawing/2014/main" id="{F6CEC886-1E7A-A6C8-DDD7-0FF6B9EEC625}"/>
              </a:ext>
            </a:extLst>
          </p:cNvPr>
          <p:cNvCxnSpPr>
            <a:cxnSpLocks/>
            <a:stCxn id="31" idx="2"/>
            <a:endCxn id="41" idx="0"/>
          </p:cNvCxnSpPr>
          <p:nvPr/>
        </p:nvCxnSpPr>
        <p:spPr>
          <a:xfrm>
            <a:off x="4541261" y="4211398"/>
            <a:ext cx="773092" cy="244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47FE8F0-EB74-F11B-E2BA-45A85232462D}"/>
              </a:ext>
            </a:extLst>
          </p:cNvPr>
          <p:cNvCxnSpPr>
            <a:cxnSpLocks/>
          </p:cNvCxnSpPr>
          <p:nvPr/>
        </p:nvCxnSpPr>
        <p:spPr>
          <a:xfrm>
            <a:off x="6104335" y="4280671"/>
            <a:ext cx="0" cy="6458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ovéPole 68">
            <a:extLst>
              <a:ext uri="{FF2B5EF4-FFF2-40B4-BE49-F238E27FC236}">
                <a16:creationId xmlns:a16="http://schemas.microsoft.com/office/drawing/2014/main" id="{2DBEB6C6-AE97-59E1-C0A4-70D22052802D}"/>
              </a:ext>
            </a:extLst>
          </p:cNvPr>
          <p:cNvSpPr txBox="1"/>
          <p:nvPr/>
        </p:nvSpPr>
        <p:spPr>
          <a:xfrm>
            <a:off x="6208994" y="4326584"/>
            <a:ext cx="11381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Movement direction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5A52020-7B8C-101C-C57B-0033A8F17223}"/>
              </a:ext>
            </a:extLst>
          </p:cNvPr>
          <p:cNvSpPr/>
          <p:nvPr/>
        </p:nvSpPr>
        <p:spPr>
          <a:xfrm>
            <a:off x="5291493" y="4456311"/>
            <a:ext cx="45719" cy="26049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ovéPole 68">
            <a:extLst>
              <a:ext uri="{FF2B5EF4-FFF2-40B4-BE49-F238E27FC236}">
                <a16:creationId xmlns:a16="http://schemas.microsoft.com/office/drawing/2014/main" id="{FBD13C64-855C-EF93-FCD8-441C3DE33F3F}"/>
              </a:ext>
            </a:extLst>
          </p:cNvPr>
          <p:cNvSpPr txBox="1"/>
          <p:nvPr/>
        </p:nvSpPr>
        <p:spPr>
          <a:xfrm>
            <a:off x="2813950" y="4844153"/>
            <a:ext cx="5407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 m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CCE9AAD-14D3-A498-750F-9A36BAEBEB5B}"/>
              </a:ext>
            </a:extLst>
          </p:cNvPr>
          <p:cNvCxnSpPr>
            <a:cxnSpLocks/>
          </p:cNvCxnSpPr>
          <p:nvPr/>
        </p:nvCxnSpPr>
        <p:spPr>
          <a:xfrm>
            <a:off x="945105" y="4844153"/>
            <a:ext cx="439210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8AF6DE0-C890-4AB7-0158-4240A1CC8A07}"/>
              </a:ext>
            </a:extLst>
          </p:cNvPr>
          <p:cNvCxnSpPr>
            <a:cxnSpLocks/>
            <a:stCxn id="41" idx="3"/>
            <a:endCxn id="10" idx="1"/>
          </p:cNvCxnSpPr>
          <p:nvPr/>
        </p:nvCxnSpPr>
        <p:spPr>
          <a:xfrm flipV="1">
            <a:off x="5337212" y="4586559"/>
            <a:ext cx="28485" cy="1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0BE556DE-75AC-6E43-0AEE-BE0089C0288C}"/>
              </a:ext>
            </a:extLst>
          </p:cNvPr>
          <p:cNvSpPr/>
          <p:nvPr/>
        </p:nvSpPr>
        <p:spPr>
          <a:xfrm>
            <a:off x="5365697" y="4526697"/>
            <a:ext cx="128630" cy="119724"/>
          </a:xfrm>
          <a:prstGeom prst="rect">
            <a:avLst/>
          </a:prstGeom>
          <a:solidFill>
            <a:srgbClr val="303030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Zástupný obsah 1">
            <a:extLst>
              <a:ext uri="{FF2B5EF4-FFF2-40B4-BE49-F238E27FC236}">
                <a16:creationId xmlns:a16="http://schemas.microsoft.com/office/drawing/2014/main" id="{60F76FF7-FE59-42DE-2F85-DBA02BAE6FFA}"/>
              </a:ext>
            </a:extLst>
          </p:cNvPr>
          <p:cNvSpPr txBox="1">
            <a:spLocks/>
          </p:cNvSpPr>
          <p:nvPr/>
        </p:nvSpPr>
        <p:spPr>
          <a:xfrm>
            <a:off x="530267" y="1147606"/>
            <a:ext cx="6143998" cy="25655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Setup aligned using laser tracker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Relative misalignment of 15 </a:t>
            </a:r>
            <a:r>
              <a:rPr lang="el-GR" sz="1800" b="0" dirty="0"/>
              <a:t>μ</a:t>
            </a:r>
            <a:r>
              <a:rPr lang="en-US" sz="1800" b="0" dirty="0"/>
              <a:t>m induced by moving camera on a highly precise linear stage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Averaged over 20 seconds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Free-space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/>
              <a:t>Error of ±1.3</a:t>
            </a:r>
            <a:r>
              <a:rPr lang="en-US" sz="1600" b="0" dirty="0"/>
              <a:t> </a:t>
            </a:r>
            <a:r>
              <a:rPr lang="el-GR" sz="1600" b="0" dirty="0"/>
              <a:t>μ</a:t>
            </a:r>
            <a:r>
              <a:rPr lang="en-US" sz="1600" b="0" dirty="0"/>
              <a:t>m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Insulated tube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/>
              <a:t>Error of ±0.05</a:t>
            </a:r>
            <a:r>
              <a:rPr lang="en-US" sz="1600" b="0" dirty="0"/>
              <a:t> </a:t>
            </a:r>
            <a:r>
              <a:rPr lang="el-GR" sz="1600" b="0" dirty="0"/>
              <a:t>μ</a:t>
            </a:r>
            <a:r>
              <a:rPr lang="en-US" sz="1600" b="0" dirty="0"/>
              <a:t>m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500" b="0" dirty="0"/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700" b="0" dirty="0"/>
          </a:p>
        </p:txBody>
      </p:sp>
      <p:pic>
        <p:nvPicPr>
          <p:cNvPr id="55" name="Picture 54" descr="Chart, bar chart, histogram&#10;&#10;Description automatically generated">
            <a:extLst>
              <a:ext uri="{FF2B5EF4-FFF2-40B4-BE49-F238E27FC236}">
                <a16:creationId xmlns:a16="http://schemas.microsoft.com/office/drawing/2014/main" id="{E7BC99AC-2832-25F5-CC34-8AFA9A8CB9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51"/>
          <a:stretch/>
        </p:blipFill>
        <p:spPr>
          <a:xfrm>
            <a:off x="7658137" y="3810900"/>
            <a:ext cx="4422009" cy="2335338"/>
          </a:xfrm>
          <a:prstGeom prst="rect">
            <a:avLst/>
          </a:prstGeom>
        </p:spPr>
      </p:pic>
      <p:pic>
        <p:nvPicPr>
          <p:cNvPr id="57" name="Picture 56" descr="Chart&#10;&#10;Description automatically generated">
            <a:extLst>
              <a:ext uri="{FF2B5EF4-FFF2-40B4-BE49-F238E27FC236}">
                <a16:creationId xmlns:a16="http://schemas.microsoft.com/office/drawing/2014/main" id="{ACA29BCE-9400-D7AF-323D-6A17F6AC32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78"/>
          <a:stretch/>
        </p:blipFill>
        <p:spPr>
          <a:xfrm>
            <a:off x="7658137" y="1109045"/>
            <a:ext cx="4422010" cy="2340928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5DD2A021-0786-A56A-0F7C-D51CB301BE1F}"/>
              </a:ext>
            </a:extLst>
          </p:cNvPr>
          <p:cNvSpPr txBox="1"/>
          <p:nvPr/>
        </p:nvSpPr>
        <p:spPr>
          <a:xfrm>
            <a:off x="8902303" y="921307"/>
            <a:ext cx="24407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Free-space propagation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E8C9EFB-7688-EA25-4ABF-97DD7254B84C}"/>
              </a:ext>
            </a:extLst>
          </p:cNvPr>
          <p:cNvSpPr txBox="1"/>
          <p:nvPr/>
        </p:nvSpPr>
        <p:spPr>
          <a:xfrm>
            <a:off x="8738110" y="3665729"/>
            <a:ext cx="27690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Insulated tube propagation</a:t>
            </a:r>
          </a:p>
        </p:txBody>
      </p:sp>
    </p:spTree>
    <p:extLst>
      <p:ext uri="{BB962C8B-B14F-4D97-AF65-F5344CB8AC3E}">
        <p14:creationId xmlns:p14="http://schemas.microsoft.com/office/powerpoint/2010/main" val="1642216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997040-0E9F-642C-4AF1-CB76C431F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F5AE8-4748-8AAD-C9D1-61A5C3958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6771F-ED9E-4AB2-02C8-7A7C07EF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Zástupný obsah 1">
            <a:extLst>
              <a:ext uri="{FF2B5EF4-FFF2-40B4-BE49-F238E27FC236}">
                <a16:creationId xmlns:a16="http://schemas.microsoft.com/office/drawing/2014/main" id="{EA67E244-8140-020C-4214-D0E26BFA7B4A}"/>
              </a:ext>
            </a:extLst>
          </p:cNvPr>
          <p:cNvSpPr txBox="1">
            <a:spLocks/>
          </p:cNvSpPr>
          <p:nvPr/>
        </p:nvSpPr>
        <p:spPr>
          <a:xfrm>
            <a:off x="530267" y="1174459"/>
            <a:ext cx="10903927" cy="4597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0" dirty="0"/>
              <a:t>All of the algorithms are suitable for the detection of a SLB or BB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Best-fit algorithm needs preprocessing of the image with a circular mask, to avoid using the non-full circles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 err="1"/>
              <a:t>CoG</a:t>
            </a:r>
            <a:r>
              <a:rPr lang="en-US" sz="1600" b="0" dirty="0"/>
              <a:t> algorithms exceed BFA when a high speed of detection is needed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 err="1"/>
              <a:t>TCoG</a:t>
            </a:r>
            <a:r>
              <a:rPr lang="en-US" sz="1600" b="0" dirty="0"/>
              <a:t> algorithm is the most precise one, however, the precision of </a:t>
            </a:r>
            <a:r>
              <a:rPr lang="en-US" sz="1600" b="0" dirty="0" err="1"/>
              <a:t>GCoG</a:t>
            </a:r>
            <a:r>
              <a:rPr lang="en-US" sz="1600" b="0" dirty="0"/>
              <a:t> is comparable and it is much more robust to the parameter selection in real measurements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The standard deviation of the beam propagating inside a thermally insulated tube over 2 meters is 0.06 </a:t>
            </a:r>
            <a:r>
              <a:rPr lang="el-GR" sz="1600" b="0" dirty="0"/>
              <a:t>μ</a:t>
            </a:r>
            <a:r>
              <a:rPr lang="en-US" sz="1600" b="0" dirty="0"/>
              <a:t>m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It was possible to reconstruct the relative misalignment with an error of ±0.05 </a:t>
            </a:r>
            <a:r>
              <a:rPr lang="el-GR" sz="1600" b="0" dirty="0"/>
              <a:t>μ</a:t>
            </a:r>
            <a:r>
              <a:rPr lang="en-US" sz="1600" b="0" dirty="0"/>
              <a:t>m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Propagating the beam inside the vacuum will further improve the performance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/>
              <a:t>Measurements over 60 and 120 meters will be performed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b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A3ACE63-584D-7A13-D24B-610E70B14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203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3">
            <a:extLst>
              <a:ext uri="{FF2B5EF4-FFF2-40B4-BE49-F238E27FC236}">
                <a16:creationId xmlns:a16="http://schemas.microsoft.com/office/drawing/2014/main" id="{45E52D23-31CC-1224-B657-C048C0969536}"/>
              </a:ext>
            </a:extLst>
          </p:cNvPr>
          <p:cNvSpPr txBox="1"/>
          <p:nvPr/>
        </p:nvSpPr>
        <p:spPr>
          <a:xfrm>
            <a:off x="2009546" y="4725144"/>
            <a:ext cx="817290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303030"/>
                </a:solidFill>
              </a:rPr>
              <a:t>The SLB generation principle is protected by patent:</a:t>
            </a:r>
            <a:r>
              <a:rPr lang="en-GB" i="1" dirty="0">
                <a:solidFill>
                  <a:srgbClr val="303030"/>
                </a:solidFill>
              </a:rPr>
              <a:t> </a:t>
            </a:r>
            <a:endParaRPr lang="cs-CZ" i="1" dirty="0">
              <a:solidFill>
                <a:srgbClr val="303030"/>
              </a:solidFill>
            </a:endParaRPr>
          </a:p>
          <a:p>
            <a:pPr algn="ctr"/>
            <a:r>
              <a:rPr lang="en-GB" i="1" dirty="0">
                <a:solidFill>
                  <a:srgbClr val="303030"/>
                </a:solidFill>
              </a:rPr>
              <a:t>J.-C. </a:t>
            </a:r>
            <a:r>
              <a:rPr lang="en-GB" i="1" dirty="0" err="1">
                <a:solidFill>
                  <a:srgbClr val="303030"/>
                </a:solidFill>
              </a:rPr>
              <a:t>Gayde</a:t>
            </a:r>
            <a:r>
              <a:rPr lang="en-GB" i="1" dirty="0">
                <a:solidFill>
                  <a:srgbClr val="303030"/>
                </a:solidFill>
              </a:rPr>
              <a:t> and M. </a:t>
            </a:r>
            <a:r>
              <a:rPr lang="en-GB" i="1" dirty="0" err="1">
                <a:solidFill>
                  <a:srgbClr val="303030"/>
                </a:solidFill>
              </a:rPr>
              <a:t>Sulc</a:t>
            </a:r>
            <a:r>
              <a:rPr lang="en-GB" i="1" dirty="0">
                <a:solidFill>
                  <a:srgbClr val="303030"/>
                </a:solidFill>
              </a:rPr>
              <a:t>, “An Optical System for Producing a</a:t>
            </a:r>
          </a:p>
          <a:p>
            <a:pPr algn="ctr"/>
            <a:r>
              <a:rPr lang="en-GB" i="1" dirty="0">
                <a:solidFill>
                  <a:srgbClr val="303030"/>
                </a:solidFill>
              </a:rPr>
              <a:t>Structured Beam</a:t>
            </a:r>
            <a:r>
              <a:rPr lang="cs-CZ" i="1" dirty="0">
                <a:solidFill>
                  <a:srgbClr val="303030"/>
                </a:solidFill>
              </a:rPr>
              <a:t>“</a:t>
            </a:r>
            <a:r>
              <a:rPr lang="en-GB" i="1" dirty="0">
                <a:solidFill>
                  <a:srgbClr val="303030"/>
                </a:solidFill>
              </a:rPr>
              <a:t>. EP3564734, 2019.</a:t>
            </a:r>
            <a:endParaRPr lang="en-US" i="1" dirty="0">
              <a:solidFill>
                <a:srgbClr val="303030"/>
              </a:solidFill>
            </a:endParaRPr>
          </a:p>
        </p:txBody>
      </p:sp>
      <p:sp>
        <p:nvSpPr>
          <p:cNvPr id="3" name="TextovéPole 1">
            <a:extLst>
              <a:ext uri="{FF2B5EF4-FFF2-40B4-BE49-F238E27FC236}">
                <a16:creationId xmlns:a16="http://schemas.microsoft.com/office/drawing/2014/main" id="{845ADD0D-0893-EC58-C2B3-9F0010875521}"/>
              </a:ext>
            </a:extLst>
          </p:cNvPr>
          <p:cNvSpPr txBox="1"/>
          <p:nvPr/>
        </p:nvSpPr>
        <p:spPr>
          <a:xfrm>
            <a:off x="4151784" y="1268760"/>
            <a:ext cx="38884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4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89D9A1-EF43-B160-CCFD-9296578D6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of Particle Accelerators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8F763B-81D1-B1C2-1AB7-72EE9224A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1B232-B8B7-A817-BE61-6DC216EC2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F3C61-01D9-89B7-6A98-B6436820D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Zástupný obsah 1">
            <a:extLst>
              <a:ext uri="{FF2B5EF4-FFF2-40B4-BE49-F238E27FC236}">
                <a16:creationId xmlns:a16="http://schemas.microsoft.com/office/drawing/2014/main" id="{02AF0976-6B3A-94CC-C070-02461CF0EE7C}"/>
              </a:ext>
            </a:extLst>
          </p:cNvPr>
          <p:cNvSpPr txBox="1">
            <a:spLocks/>
          </p:cNvSpPr>
          <p:nvPr/>
        </p:nvSpPr>
        <p:spPr>
          <a:xfrm>
            <a:off x="435274" y="1462662"/>
            <a:ext cx="11376024" cy="16463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Fitting aligned objects with respect to a straight reference line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Typical alignment requirements for accelerators at CERN: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LHC:	</a:t>
            </a:r>
            <a:r>
              <a:rPr lang="el-GR" sz="1600" dirty="0"/>
              <a:t>σ</a:t>
            </a:r>
            <a:r>
              <a:rPr lang="fr-CH" sz="1600" dirty="0"/>
              <a:t> = </a:t>
            </a:r>
            <a:r>
              <a:rPr lang="en-GB" sz="1600" dirty="0"/>
              <a:t>150 µm over L = 150 m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HL-LHC:	</a:t>
            </a:r>
            <a:r>
              <a:rPr lang="el-GR" sz="1600" dirty="0"/>
              <a:t>σ </a:t>
            </a:r>
            <a:r>
              <a:rPr lang="fr-CH" sz="1600" dirty="0"/>
              <a:t>= </a:t>
            </a:r>
            <a:r>
              <a:rPr lang="en-GB" sz="1600" dirty="0"/>
              <a:t>150 µm over L = 200 m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CLIC:	</a:t>
            </a:r>
            <a:r>
              <a:rPr lang="el-GR" sz="1600" dirty="0"/>
              <a:t>σ </a:t>
            </a:r>
            <a:r>
              <a:rPr lang="fr-CH" sz="1600" dirty="0"/>
              <a:t>= </a:t>
            </a:r>
            <a:r>
              <a:rPr lang="en-GB" sz="1600" dirty="0"/>
              <a:t>15 µm over L = 200</a:t>
            </a:r>
            <a:r>
              <a:rPr lang="cs-CZ" sz="1600" dirty="0"/>
              <a:t> </a:t>
            </a:r>
            <a:r>
              <a:rPr lang="en-GB" sz="1600" dirty="0"/>
              <a:t>m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FCC: 	To be announced</a:t>
            </a:r>
          </a:p>
          <a:p>
            <a:pPr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dirty="0"/>
              <a:t>		</a:t>
            </a:r>
            <a:r>
              <a:rPr lang="en-GB" sz="1600" dirty="0"/>
              <a:t>(Preliminary </a:t>
            </a:r>
            <a:r>
              <a:rPr lang="el-GR" sz="1600" dirty="0"/>
              <a:t>σ </a:t>
            </a:r>
            <a:r>
              <a:rPr lang="fr-CH" sz="1600" dirty="0"/>
              <a:t>= </a:t>
            </a:r>
            <a:r>
              <a:rPr lang="en-GB" sz="1600" dirty="0"/>
              <a:t>50 - 100 µm over L = 200</a:t>
            </a:r>
            <a:r>
              <a:rPr lang="cs-CZ" sz="1600" dirty="0"/>
              <a:t> </a:t>
            </a:r>
            <a:r>
              <a:rPr lang="en-GB" sz="1600" dirty="0"/>
              <a:t>m)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800" b="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634B136-86B6-45CC-03EE-049DE8EEC7B3}"/>
              </a:ext>
            </a:extLst>
          </p:cNvPr>
          <p:cNvGrpSpPr/>
          <p:nvPr/>
        </p:nvGrpSpPr>
        <p:grpSpPr>
          <a:xfrm>
            <a:off x="6680723" y="2301093"/>
            <a:ext cx="5380884" cy="2477780"/>
            <a:chOff x="7457579" y="3277483"/>
            <a:chExt cx="4020329" cy="192029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FEB4BBB-B2F9-E96F-FFA9-01CA18633A1E}"/>
                </a:ext>
              </a:extLst>
            </p:cNvPr>
            <p:cNvGrpSpPr/>
            <p:nvPr/>
          </p:nvGrpSpPr>
          <p:grpSpPr>
            <a:xfrm>
              <a:off x="7457579" y="3277483"/>
              <a:ext cx="4020329" cy="1920290"/>
              <a:chOff x="7457579" y="3277483"/>
              <a:chExt cx="4020329" cy="1920290"/>
            </a:xfrm>
          </p:grpSpPr>
          <p:pic>
            <p:nvPicPr>
              <p:cNvPr id="13" name="Picture 1">
                <a:extLst>
                  <a:ext uri="{FF2B5EF4-FFF2-40B4-BE49-F238E27FC236}">
                    <a16:creationId xmlns:a16="http://schemas.microsoft.com/office/drawing/2014/main" id="{A408EE09-9C05-3B62-6D79-93C9398D5E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457579" y="3277483"/>
                <a:ext cx="4004712" cy="1920290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4A0F168-7928-C071-459F-09E38B85434C}"/>
                  </a:ext>
                </a:extLst>
              </p:cNvPr>
              <p:cNvSpPr txBox="1"/>
              <p:nvPr/>
            </p:nvSpPr>
            <p:spPr>
              <a:xfrm>
                <a:off x="8995212" y="3384124"/>
                <a:ext cx="10419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fr-CH" sz="1600" dirty="0" err="1"/>
                  <a:t>Raduis</a:t>
                </a:r>
                <a:r>
                  <a:rPr lang="fr-CH" dirty="0"/>
                  <a:t> = </a:t>
                </a:r>
                <a:r>
                  <a:rPr lang="el-GR" dirty="0"/>
                  <a:t>σ</a:t>
                </a:r>
                <a:endParaRPr lang="en-GB" dirty="0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E635025-6E5C-83E6-9339-7E75E175A4C2}"/>
                  </a:ext>
                </a:extLst>
              </p:cNvPr>
              <p:cNvSpPr/>
              <p:nvPr/>
            </p:nvSpPr>
            <p:spPr>
              <a:xfrm rot="21021341">
                <a:off x="10863418" y="3475735"/>
                <a:ext cx="614490" cy="4911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AE37B3A-5015-1826-C4B0-062BCDCD4FF0}"/>
                </a:ext>
              </a:extLst>
            </p:cNvPr>
            <p:cNvCxnSpPr/>
            <p:nvPr/>
          </p:nvCxnSpPr>
          <p:spPr>
            <a:xfrm flipV="1">
              <a:off x="8544272" y="4194043"/>
              <a:ext cx="2287211" cy="400122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3C8FD92-7F0D-3B4C-48D7-666BC81DC8C9}"/>
                </a:ext>
              </a:extLst>
            </p:cNvPr>
            <p:cNvSpPr txBox="1"/>
            <p:nvPr/>
          </p:nvSpPr>
          <p:spPr>
            <a:xfrm rot="21061701">
              <a:off x="8865965" y="4462739"/>
              <a:ext cx="1821011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600" dirty="0" err="1"/>
                <a:t>Alignment</a:t>
              </a:r>
              <a:r>
                <a:rPr lang="fr-CH" sz="1600" dirty="0"/>
                <a:t> </a:t>
              </a:r>
              <a:r>
                <a:rPr lang="fr-CH" sz="1600" dirty="0" err="1"/>
                <a:t>window</a:t>
              </a:r>
              <a:r>
                <a:rPr lang="en-GB" sz="1600" dirty="0"/>
                <a:t> L</a:t>
              </a:r>
              <a:endParaRPr lang="fr-CH" sz="1600" dirty="0"/>
            </a:p>
          </p:txBody>
        </p:sp>
        <p:cxnSp>
          <p:nvCxnSpPr>
            <p:cNvPr id="12" name="Elbow Connector 27">
              <a:extLst>
                <a:ext uri="{FF2B5EF4-FFF2-40B4-BE49-F238E27FC236}">
                  <a16:creationId xmlns:a16="http://schemas.microsoft.com/office/drawing/2014/main" id="{22CFB0C0-29A8-23BC-65AA-7E5AB7A530D1}"/>
                </a:ext>
              </a:extLst>
            </p:cNvPr>
            <p:cNvCxnSpPr/>
            <p:nvPr/>
          </p:nvCxnSpPr>
          <p:spPr>
            <a:xfrm rot="5400000">
              <a:off x="8695440" y="3618835"/>
              <a:ext cx="328778" cy="181481"/>
            </a:xfrm>
            <a:prstGeom prst="bentConnector3">
              <a:avLst>
                <a:gd name="adj1" fmla="val -1233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Zástupný obsah 1">
            <a:extLst>
              <a:ext uri="{FF2B5EF4-FFF2-40B4-BE49-F238E27FC236}">
                <a16:creationId xmlns:a16="http://schemas.microsoft.com/office/drawing/2014/main" id="{01B80FB4-FD5F-0E0E-168C-B7CF5E02292B}"/>
              </a:ext>
            </a:extLst>
          </p:cNvPr>
          <p:cNvSpPr txBox="1">
            <a:spLocks/>
          </p:cNvSpPr>
          <p:nvPr/>
        </p:nvSpPr>
        <p:spPr>
          <a:xfrm>
            <a:off x="623392" y="5209709"/>
            <a:ext cx="11376024" cy="7126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Presently Hydrostatic Leveling Systems and stretched Wire Positioning Systems are used for monitoring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Structured laser beam (SLB) has potential to create a laser beam-based alternative for long-distance alignment system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817618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ectangle 135">
            <a:extLst>
              <a:ext uri="{FF2B5EF4-FFF2-40B4-BE49-F238E27FC236}">
                <a16:creationId xmlns:a16="http://schemas.microsoft.com/office/drawing/2014/main" id="{FAEFCBB1-0300-7787-AFE1-39BB1C725FC2}"/>
              </a:ext>
            </a:extLst>
          </p:cNvPr>
          <p:cNvSpPr/>
          <p:nvPr/>
        </p:nvSpPr>
        <p:spPr>
          <a:xfrm>
            <a:off x="5184036" y="5288399"/>
            <a:ext cx="918546" cy="1677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Isosceles Triangle 131">
            <a:extLst>
              <a:ext uri="{FF2B5EF4-FFF2-40B4-BE49-F238E27FC236}">
                <a16:creationId xmlns:a16="http://schemas.microsoft.com/office/drawing/2014/main" id="{C213D360-1627-8E53-7BA7-2001295B0555}"/>
              </a:ext>
            </a:extLst>
          </p:cNvPr>
          <p:cNvSpPr/>
          <p:nvPr/>
        </p:nvSpPr>
        <p:spPr>
          <a:xfrm rot="16200000">
            <a:off x="6033678" y="4946336"/>
            <a:ext cx="1209031" cy="878401"/>
          </a:xfrm>
          <a:prstGeom prst="triangle">
            <a:avLst>
              <a:gd name="adj" fmla="val 5195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1341B5E-A393-0053-FBDE-E77015CA6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beams</a:t>
            </a:r>
            <a:br>
              <a:rPr lang="en-US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2401BE-23D9-4864-F046-7D30A309F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032EAD-137C-9929-8925-ADC92946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10605" y="537346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Zástupný symbol pro číslo snímku 5">
            <a:extLst>
              <a:ext uri="{FF2B5EF4-FFF2-40B4-BE49-F238E27FC236}">
                <a16:creationId xmlns:a16="http://schemas.microsoft.com/office/drawing/2014/main" id="{E885A089-A638-C5A5-BC70-567C059F45E4}"/>
              </a:ext>
            </a:extLst>
          </p:cNvPr>
          <p:cNvSpPr txBox="1">
            <a:spLocks/>
          </p:cNvSpPr>
          <p:nvPr/>
        </p:nvSpPr>
        <p:spPr>
          <a:xfrm>
            <a:off x="11410605" y="540096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5" name="Picture 14" descr="Background pattern&#10;&#10;Description automatically generated">
            <a:extLst>
              <a:ext uri="{FF2B5EF4-FFF2-40B4-BE49-F238E27FC236}">
                <a16:creationId xmlns:a16="http://schemas.microsoft.com/office/drawing/2014/main" id="{958E0431-5FC7-8677-930D-A3C9D923FF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7" t="9237" r="17596" b="12196"/>
          <a:stretch/>
        </p:blipFill>
        <p:spPr>
          <a:xfrm>
            <a:off x="9577661" y="2222186"/>
            <a:ext cx="1478052" cy="1433511"/>
          </a:xfrm>
          <a:prstGeom prst="rect">
            <a:avLst/>
          </a:prstGeom>
        </p:spPr>
      </p:pic>
      <p:pic>
        <p:nvPicPr>
          <p:cNvPr id="16" name="Picture 1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20F6F09-6652-B664-C728-EF50470A9E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7" t="1614" b="6153"/>
          <a:stretch/>
        </p:blipFill>
        <p:spPr>
          <a:xfrm>
            <a:off x="9521764" y="115018"/>
            <a:ext cx="2262248" cy="1900700"/>
          </a:xfrm>
          <a:prstGeom prst="rect">
            <a:avLst/>
          </a:prstGeom>
        </p:spPr>
      </p:pic>
      <p:grpSp>
        <p:nvGrpSpPr>
          <p:cNvPr id="17" name="Skupina 48">
            <a:extLst>
              <a:ext uri="{FF2B5EF4-FFF2-40B4-BE49-F238E27FC236}">
                <a16:creationId xmlns:a16="http://schemas.microsoft.com/office/drawing/2014/main" id="{D2697471-3C46-8906-D61A-8A6035D53A4A}"/>
              </a:ext>
            </a:extLst>
          </p:cNvPr>
          <p:cNvGrpSpPr/>
          <p:nvPr/>
        </p:nvGrpSpPr>
        <p:grpSpPr>
          <a:xfrm>
            <a:off x="5130008" y="799868"/>
            <a:ext cx="3492108" cy="913331"/>
            <a:chOff x="4873431" y="1998882"/>
            <a:chExt cx="3492108" cy="1475334"/>
          </a:xfrm>
        </p:grpSpPr>
        <p:grpSp>
          <p:nvGrpSpPr>
            <p:cNvPr id="18" name="Skupina 6">
              <a:extLst>
                <a:ext uri="{FF2B5EF4-FFF2-40B4-BE49-F238E27FC236}">
                  <a16:creationId xmlns:a16="http://schemas.microsoft.com/office/drawing/2014/main" id="{0E6B13A1-7861-0753-79C4-9F71486F9D1B}"/>
                </a:ext>
              </a:extLst>
            </p:cNvPr>
            <p:cNvGrpSpPr/>
            <p:nvPr/>
          </p:nvGrpSpPr>
          <p:grpSpPr>
            <a:xfrm>
              <a:off x="4901614" y="1998882"/>
              <a:ext cx="3463925" cy="1475334"/>
              <a:chOff x="6096000" y="1135451"/>
              <a:chExt cx="3463925" cy="1475334"/>
            </a:xfrm>
          </p:grpSpPr>
          <p:sp>
            <p:nvSpPr>
              <p:cNvPr id="20" name="Obdélník 7">
                <a:extLst>
                  <a:ext uri="{FF2B5EF4-FFF2-40B4-BE49-F238E27FC236}">
                    <a16:creationId xmlns:a16="http://schemas.microsoft.com/office/drawing/2014/main" id="{4556E030-C2C8-D8DD-1E90-6B18FAD3497F}"/>
                  </a:ext>
                </a:extLst>
              </p:cNvPr>
              <p:cNvSpPr/>
              <p:nvPr/>
            </p:nvSpPr>
            <p:spPr>
              <a:xfrm>
                <a:off x="7427548" y="1232379"/>
                <a:ext cx="2132377" cy="1252498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Obdélník 8">
                <a:extLst>
                  <a:ext uri="{FF2B5EF4-FFF2-40B4-BE49-F238E27FC236}">
                    <a16:creationId xmlns:a16="http://schemas.microsoft.com/office/drawing/2014/main" id="{38B2A67A-E624-912A-2A16-10C641F83B8F}"/>
                  </a:ext>
                </a:extLst>
              </p:cNvPr>
              <p:cNvSpPr/>
              <p:nvPr/>
            </p:nvSpPr>
            <p:spPr>
              <a:xfrm>
                <a:off x="6231751" y="1246869"/>
                <a:ext cx="1195797" cy="1252498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Volný tvar: obrazec 9">
                <a:extLst>
                  <a:ext uri="{FF2B5EF4-FFF2-40B4-BE49-F238E27FC236}">
                    <a16:creationId xmlns:a16="http://schemas.microsoft.com/office/drawing/2014/main" id="{5693D237-D429-58F7-8949-E16E5695B908}"/>
                  </a:ext>
                </a:extLst>
              </p:cNvPr>
              <p:cNvSpPr/>
              <p:nvPr/>
            </p:nvSpPr>
            <p:spPr>
              <a:xfrm>
                <a:off x="7435850" y="1222375"/>
                <a:ext cx="2120900" cy="527051"/>
              </a:xfrm>
              <a:custGeom>
                <a:avLst/>
                <a:gdLst>
                  <a:gd name="connsiteX0" fmla="*/ 0 w 2120900"/>
                  <a:gd name="connsiteY0" fmla="*/ 0 h 527051"/>
                  <a:gd name="connsiteX1" fmla="*/ 1003300 w 2120900"/>
                  <a:gd name="connsiteY1" fmla="*/ 527050 h 527051"/>
                  <a:gd name="connsiteX2" fmla="*/ 2120900 w 2120900"/>
                  <a:gd name="connsiteY2" fmla="*/ 6350 h 527051"/>
                  <a:gd name="connsiteX0" fmla="*/ 0 w 2120900"/>
                  <a:gd name="connsiteY0" fmla="*/ 0 h 527051"/>
                  <a:gd name="connsiteX1" fmla="*/ 1003300 w 2120900"/>
                  <a:gd name="connsiteY1" fmla="*/ 527050 h 527051"/>
                  <a:gd name="connsiteX2" fmla="*/ 2120900 w 2120900"/>
                  <a:gd name="connsiteY2" fmla="*/ 3175 h 527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20900" h="527051">
                    <a:moveTo>
                      <a:pt x="0" y="0"/>
                    </a:moveTo>
                    <a:cubicBezTo>
                      <a:pt x="324908" y="262996"/>
                      <a:pt x="649817" y="525992"/>
                      <a:pt x="1003300" y="527050"/>
                    </a:cubicBezTo>
                    <a:cubicBezTo>
                      <a:pt x="1356783" y="528108"/>
                      <a:pt x="1920346" y="93133"/>
                      <a:pt x="2120900" y="3175"/>
                    </a:cubicBezTo>
                  </a:path>
                </a:pathLst>
              </a:cu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Volný tvar: obrazec 10">
                <a:extLst>
                  <a:ext uri="{FF2B5EF4-FFF2-40B4-BE49-F238E27FC236}">
                    <a16:creationId xmlns:a16="http://schemas.microsoft.com/office/drawing/2014/main" id="{AA62CCFC-93C6-20E5-27F1-67D3CE65EE7E}"/>
                  </a:ext>
                </a:extLst>
              </p:cNvPr>
              <p:cNvSpPr/>
              <p:nvPr/>
            </p:nvSpPr>
            <p:spPr>
              <a:xfrm flipV="1">
                <a:off x="7439025" y="1971421"/>
                <a:ext cx="2120900" cy="527051"/>
              </a:xfrm>
              <a:custGeom>
                <a:avLst/>
                <a:gdLst>
                  <a:gd name="connsiteX0" fmla="*/ 0 w 2120900"/>
                  <a:gd name="connsiteY0" fmla="*/ 0 h 527051"/>
                  <a:gd name="connsiteX1" fmla="*/ 1003300 w 2120900"/>
                  <a:gd name="connsiteY1" fmla="*/ 527050 h 527051"/>
                  <a:gd name="connsiteX2" fmla="*/ 2120900 w 2120900"/>
                  <a:gd name="connsiteY2" fmla="*/ 6350 h 527051"/>
                  <a:gd name="connsiteX0" fmla="*/ 0 w 2120900"/>
                  <a:gd name="connsiteY0" fmla="*/ 0 h 527051"/>
                  <a:gd name="connsiteX1" fmla="*/ 1003300 w 2120900"/>
                  <a:gd name="connsiteY1" fmla="*/ 527050 h 527051"/>
                  <a:gd name="connsiteX2" fmla="*/ 2120900 w 2120900"/>
                  <a:gd name="connsiteY2" fmla="*/ 3175 h 527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20900" h="527051">
                    <a:moveTo>
                      <a:pt x="0" y="0"/>
                    </a:moveTo>
                    <a:cubicBezTo>
                      <a:pt x="324908" y="262996"/>
                      <a:pt x="649817" y="525992"/>
                      <a:pt x="1003300" y="527050"/>
                    </a:cubicBezTo>
                    <a:cubicBezTo>
                      <a:pt x="1356783" y="528108"/>
                      <a:pt x="1920346" y="93133"/>
                      <a:pt x="2120900" y="3175"/>
                    </a:cubicBezTo>
                  </a:path>
                </a:pathLst>
              </a:cu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4" name="Ovál 11">
                <a:extLst>
                  <a:ext uri="{FF2B5EF4-FFF2-40B4-BE49-F238E27FC236}">
                    <a16:creationId xmlns:a16="http://schemas.microsoft.com/office/drawing/2014/main" id="{F51B879A-4D09-4548-77A4-539871D51EE7}"/>
                  </a:ext>
                </a:extLst>
              </p:cNvPr>
              <p:cNvSpPr/>
              <p:nvPr/>
            </p:nvSpPr>
            <p:spPr>
              <a:xfrm>
                <a:off x="7348147" y="1135451"/>
                <a:ext cx="158803" cy="1475334"/>
              </a:xfrm>
              <a:prstGeom prst="ellips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5" name="Přímá spojnice se šipkou 12">
                <a:extLst>
                  <a:ext uri="{FF2B5EF4-FFF2-40B4-BE49-F238E27FC236}">
                    <a16:creationId xmlns:a16="http://schemas.microsoft.com/office/drawing/2014/main" id="{AEB8053D-9C4C-7981-0BC2-A633B7328687}"/>
                  </a:ext>
                </a:extLst>
              </p:cNvPr>
              <p:cNvCxnSpPr/>
              <p:nvPr/>
            </p:nvCxnSpPr>
            <p:spPr>
              <a:xfrm>
                <a:off x="6096000" y="1246869"/>
                <a:ext cx="1342144" cy="0"/>
              </a:xfrm>
              <a:prstGeom prst="straightConnector1">
                <a:avLst/>
              </a:prstGeom>
              <a:ln w="127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Přímá spojnice se šipkou 13">
                <a:extLst>
                  <a:ext uri="{FF2B5EF4-FFF2-40B4-BE49-F238E27FC236}">
                    <a16:creationId xmlns:a16="http://schemas.microsoft.com/office/drawing/2014/main" id="{5BE83228-ABD6-1BB9-1D39-2DD9B7DF276C}"/>
                  </a:ext>
                </a:extLst>
              </p:cNvPr>
              <p:cNvCxnSpPr/>
              <p:nvPr/>
            </p:nvCxnSpPr>
            <p:spPr>
              <a:xfrm>
                <a:off x="6096000" y="2499367"/>
                <a:ext cx="1342144" cy="0"/>
              </a:xfrm>
              <a:prstGeom prst="straightConnector1">
                <a:avLst/>
              </a:prstGeom>
              <a:ln w="1270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Přímá spojnice 14">
                <a:extLst>
                  <a:ext uri="{FF2B5EF4-FFF2-40B4-BE49-F238E27FC236}">
                    <a16:creationId xmlns:a16="http://schemas.microsoft.com/office/drawing/2014/main" id="{1329603F-21B2-B5AE-7364-AC3041CAC9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92255" y="1246869"/>
                <a:ext cx="0" cy="1252498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Přímá spojnice 15">
                <a:extLst>
                  <a:ext uri="{FF2B5EF4-FFF2-40B4-BE49-F238E27FC236}">
                    <a16:creationId xmlns:a16="http://schemas.microsoft.com/office/drawing/2014/main" id="{5029E4D3-6926-7735-312C-4B5677CA27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76995" y="1246869"/>
                <a:ext cx="0" cy="1252498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Přímá spojnice 16">
                <a:extLst>
                  <a:ext uri="{FF2B5EF4-FFF2-40B4-BE49-F238E27FC236}">
                    <a16:creationId xmlns:a16="http://schemas.microsoft.com/office/drawing/2014/main" id="{180EB061-C6DA-8321-E1E0-D5B1084ABB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54050" y="1246869"/>
                <a:ext cx="0" cy="1252498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Přímá spojnice 17">
                <a:extLst>
                  <a:ext uri="{FF2B5EF4-FFF2-40B4-BE49-F238E27FC236}">
                    <a16:creationId xmlns:a16="http://schemas.microsoft.com/office/drawing/2014/main" id="{D9F34A8B-FC3C-BDFF-8E38-72B27CFC8F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15738" y="1246869"/>
                <a:ext cx="0" cy="1252498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Přímá spojnice 18">
                <a:extLst>
                  <a:ext uri="{FF2B5EF4-FFF2-40B4-BE49-F238E27FC236}">
                    <a16:creationId xmlns:a16="http://schemas.microsoft.com/office/drawing/2014/main" id="{CCF4B86E-E06B-266C-AEC7-4771865BB7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77425" y="1246869"/>
                <a:ext cx="0" cy="1252498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Ovál 19">
                <a:extLst>
                  <a:ext uri="{FF2B5EF4-FFF2-40B4-BE49-F238E27FC236}">
                    <a16:creationId xmlns:a16="http://schemas.microsoft.com/office/drawing/2014/main" id="{39AA71EA-FE06-5850-9467-7F4D1B2EAB69}"/>
                  </a:ext>
                </a:extLst>
              </p:cNvPr>
              <p:cNvSpPr/>
              <p:nvPr/>
            </p:nvSpPr>
            <p:spPr>
              <a:xfrm>
                <a:off x="8280096" y="1776534"/>
                <a:ext cx="328613" cy="16777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9" name="Obdélník 45">
              <a:extLst>
                <a:ext uri="{FF2B5EF4-FFF2-40B4-BE49-F238E27FC236}">
                  <a16:creationId xmlns:a16="http://schemas.microsoft.com/office/drawing/2014/main" id="{246B26B1-B5A9-3F44-4A9C-BD17C5CBEEBB}"/>
                </a:ext>
              </a:extLst>
            </p:cNvPr>
            <p:cNvSpPr/>
            <p:nvPr/>
          </p:nvSpPr>
          <p:spPr>
            <a:xfrm>
              <a:off x="4873431" y="2060058"/>
              <a:ext cx="483685" cy="13240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Skupina 47">
            <a:extLst>
              <a:ext uri="{FF2B5EF4-FFF2-40B4-BE49-F238E27FC236}">
                <a16:creationId xmlns:a16="http://schemas.microsoft.com/office/drawing/2014/main" id="{1AD30F64-EF6C-21A9-CA31-F7692BCCBFF2}"/>
              </a:ext>
            </a:extLst>
          </p:cNvPr>
          <p:cNvGrpSpPr/>
          <p:nvPr/>
        </p:nvGrpSpPr>
        <p:grpSpPr>
          <a:xfrm>
            <a:off x="5192706" y="2043592"/>
            <a:ext cx="4308721" cy="1790700"/>
            <a:chOff x="4898193" y="3931362"/>
            <a:chExt cx="4308721" cy="1790700"/>
          </a:xfrm>
        </p:grpSpPr>
        <p:grpSp>
          <p:nvGrpSpPr>
            <p:cNvPr id="34" name="Skupina 20">
              <a:extLst>
                <a:ext uri="{FF2B5EF4-FFF2-40B4-BE49-F238E27FC236}">
                  <a16:creationId xmlns:a16="http://schemas.microsoft.com/office/drawing/2014/main" id="{888C750E-2932-AF1E-57ED-F92912D5B613}"/>
                </a:ext>
              </a:extLst>
            </p:cNvPr>
            <p:cNvGrpSpPr/>
            <p:nvPr/>
          </p:nvGrpSpPr>
          <p:grpSpPr>
            <a:xfrm>
              <a:off x="4901614" y="3931362"/>
              <a:ext cx="4305300" cy="1790700"/>
              <a:chOff x="2461772" y="3313152"/>
              <a:chExt cx="4305300" cy="1790700"/>
            </a:xfrm>
          </p:grpSpPr>
          <p:grpSp>
            <p:nvGrpSpPr>
              <p:cNvPr id="36" name="Skupina 21">
                <a:extLst>
                  <a:ext uri="{FF2B5EF4-FFF2-40B4-BE49-F238E27FC236}">
                    <a16:creationId xmlns:a16="http://schemas.microsoft.com/office/drawing/2014/main" id="{D92332EA-C790-99B5-FA06-0858F035A7A6}"/>
                  </a:ext>
                </a:extLst>
              </p:cNvPr>
              <p:cNvGrpSpPr/>
              <p:nvPr/>
            </p:nvGrpSpPr>
            <p:grpSpPr>
              <a:xfrm>
                <a:off x="2461772" y="3313152"/>
                <a:ext cx="4305300" cy="1790700"/>
                <a:chOff x="2552700" y="3720972"/>
                <a:chExt cx="4305300" cy="1790700"/>
              </a:xfrm>
            </p:grpSpPr>
            <p:sp>
              <p:nvSpPr>
                <p:cNvPr id="38" name="Obdélník 23">
                  <a:extLst>
                    <a:ext uri="{FF2B5EF4-FFF2-40B4-BE49-F238E27FC236}">
                      <a16:creationId xmlns:a16="http://schemas.microsoft.com/office/drawing/2014/main" id="{E2039321-A092-67FF-4B51-D8008A5E4E39}"/>
                    </a:ext>
                  </a:extLst>
                </p:cNvPr>
                <p:cNvSpPr/>
                <p:nvPr/>
              </p:nvSpPr>
              <p:spPr>
                <a:xfrm>
                  <a:off x="3375238" y="3987375"/>
                  <a:ext cx="3239381" cy="1243764"/>
                </a:xfrm>
                <a:prstGeom prst="rect">
                  <a:avLst/>
                </a:prstGeom>
                <a:solidFill>
                  <a:srgbClr val="FF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ovnoramenný trojúhelník 24">
                  <a:extLst>
                    <a:ext uri="{FF2B5EF4-FFF2-40B4-BE49-F238E27FC236}">
                      <a16:creationId xmlns:a16="http://schemas.microsoft.com/office/drawing/2014/main" id="{5EF9191A-8D6E-719E-0EF2-BA6AF61BC4E5}"/>
                    </a:ext>
                  </a:extLst>
                </p:cNvPr>
                <p:cNvSpPr/>
                <p:nvPr/>
              </p:nvSpPr>
              <p:spPr>
                <a:xfrm rot="16200000">
                  <a:off x="6010571" y="4243580"/>
                  <a:ext cx="468000" cy="74009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" name="Rovnoramenný trojúhelník 25">
                  <a:extLst>
                    <a:ext uri="{FF2B5EF4-FFF2-40B4-BE49-F238E27FC236}">
                      <a16:creationId xmlns:a16="http://schemas.microsoft.com/office/drawing/2014/main" id="{340192C5-C4C4-D356-359B-3FA894C6D57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V="1">
                  <a:off x="3878969" y="3978641"/>
                  <a:ext cx="2184696" cy="344952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1" name="Rovnoramenný trojúhelník 26">
                  <a:extLst>
                    <a:ext uri="{FF2B5EF4-FFF2-40B4-BE49-F238E27FC236}">
                      <a16:creationId xmlns:a16="http://schemas.microsoft.com/office/drawing/2014/main" id="{8835E929-A530-8BF8-5B76-C9A0B4C2FA6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833698" y="4904362"/>
                  <a:ext cx="2280000" cy="36000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" name="Obdélník 27">
                  <a:extLst>
                    <a:ext uri="{FF2B5EF4-FFF2-40B4-BE49-F238E27FC236}">
                      <a16:creationId xmlns:a16="http://schemas.microsoft.com/office/drawing/2014/main" id="{BF938FB8-D2B4-70E5-62F7-71BDFF7D86D9}"/>
                    </a:ext>
                  </a:extLst>
                </p:cNvPr>
                <p:cNvSpPr/>
                <p:nvPr/>
              </p:nvSpPr>
              <p:spPr>
                <a:xfrm>
                  <a:off x="2688451" y="3990069"/>
                  <a:ext cx="1195797" cy="1252498"/>
                </a:xfrm>
                <a:prstGeom prst="rect">
                  <a:avLst/>
                </a:prstGeom>
                <a:solidFill>
                  <a:srgbClr val="FF33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Rovnoramenný trojúhelník 28">
                  <a:extLst>
                    <a:ext uri="{FF2B5EF4-FFF2-40B4-BE49-F238E27FC236}">
                      <a16:creationId xmlns:a16="http://schemas.microsoft.com/office/drawing/2014/main" id="{F237C19F-9BE6-3728-5008-D06319E64ABA}"/>
                    </a:ext>
                  </a:extLst>
                </p:cNvPr>
                <p:cNvSpPr/>
                <p:nvPr/>
              </p:nvSpPr>
              <p:spPr>
                <a:xfrm rot="5400000">
                  <a:off x="3057124" y="4495736"/>
                  <a:ext cx="1790700" cy="241172"/>
                </a:xfrm>
                <a:prstGeom prst="triangle">
                  <a:avLst/>
                </a:prstGeom>
                <a:solidFill>
                  <a:schemeClr val="tx1">
                    <a:lumMod val="20000"/>
                    <a:lumOff val="80000"/>
                  </a:schemeClr>
                </a:soli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44" name="Přímá spojnice se šipkou 29">
                  <a:extLst>
                    <a:ext uri="{FF2B5EF4-FFF2-40B4-BE49-F238E27FC236}">
                      <a16:creationId xmlns:a16="http://schemas.microsoft.com/office/drawing/2014/main" id="{D7853D7A-448B-CFC7-048B-939EE9023570}"/>
                    </a:ext>
                  </a:extLst>
                </p:cNvPr>
                <p:cNvCxnSpPr/>
                <p:nvPr/>
              </p:nvCxnSpPr>
              <p:spPr>
                <a:xfrm>
                  <a:off x="2552700" y="3990069"/>
                  <a:ext cx="1342144" cy="0"/>
                </a:xfrm>
                <a:prstGeom prst="straightConnector1">
                  <a:avLst/>
                </a:prstGeom>
                <a:ln w="127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Přímá spojnice se šipkou 30">
                  <a:extLst>
                    <a:ext uri="{FF2B5EF4-FFF2-40B4-BE49-F238E27FC236}">
                      <a16:creationId xmlns:a16="http://schemas.microsoft.com/office/drawing/2014/main" id="{4A63128F-B364-A23F-0697-D164B92A7C38}"/>
                    </a:ext>
                  </a:extLst>
                </p:cNvPr>
                <p:cNvCxnSpPr/>
                <p:nvPr/>
              </p:nvCxnSpPr>
              <p:spPr>
                <a:xfrm>
                  <a:off x="2552700" y="5242567"/>
                  <a:ext cx="1342144" cy="0"/>
                </a:xfrm>
                <a:prstGeom prst="straightConnector1">
                  <a:avLst/>
                </a:prstGeom>
                <a:ln w="12700">
                  <a:solidFill>
                    <a:schemeClr val="tx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Přímá spojnice 31">
                  <a:extLst>
                    <a:ext uri="{FF2B5EF4-FFF2-40B4-BE49-F238E27FC236}">
                      <a16:creationId xmlns:a16="http://schemas.microsoft.com/office/drawing/2014/main" id="{BF8FE8B9-95A2-04B2-8A2B-F11FA2458B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48955" y="3990069"/>
                  <a:ext cx="0" cy="125249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Přímá spojnice 32">
                  <a:extLst>
                    <a:ext uri="{FF2B5EF4-FFF2-40B4-BE49-F238E27FC236}">
                      <a16:creationId xmlns:a16="http://schemas.microsoft.com/office/drawing/2014/main" id="{C6ACCD2F-73B0-67BB-7C9D-1EE5F290DB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33695" y="3990069"/>
                  <a:ext cx="0" cy="125249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Přímá spojnice 33">
                  <a:extLst>
                    <a:ext uri="{FF2B5EF4-FFF2-40B4-BE49-F238E27FC236}">
                      <a16:creationId xmlns:a16="http://schemas.microsoft.com/office/drawing/2014/main" id="{EAC22AAF-191D-7D60-1DB8-86350F5910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10750" y="3990069"/>
                  <a:ext cx="0" cy="125249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Přímá spojnice 34">
                  <a:extLst>
                    <a:ext uri="{FF2B5EF4-FFF2-40B4-BE49-F238E27FC236}">
                      <a16:creationId xmlns:a16="http://schemas.microsoft.com/office/drawing/2014/main" id="{7E2650FF-DA3C-F6F3-377B-9E695EF23C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72438" y="3990069"/>
                  <a:ext cx="0" cy="125249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Přímá spojnice 35">
                  <a:extLst>
                    <a:ext uri="{FF2B5EF4-FFF2-40B4-BE49-F238E27FC236}">
                      <a16:creationId xmlns:a16="http://schemas.microsoft.com/office/drawing/2014/main" id="{0BB9C160-2363-39D6-FA04-CBC27FC68F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34125" y="3990069"/>
                  <a:ext cx="0" cy="1252498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Přímá spojnice se šipkou 36">
                  <a:extLst>
                    <a:ext uri="{FF2B5EF4-FFF2-40B4-BE49-F238E27FC236}">
                      <a16:creationId xmlns:a16="http://schemas.microsoft.com/office/drawing/2014/main" id="{5EBF993C-05B7-85B4-B37E-086BCB2287FA}"/>
                    </a:ext>
                  </a:extLst>
                </p:cNvPr>
                <p:cNvCxnSpPr>
                  <a:stCxn id="43" idx="0"/>
                </p:cNvCxnSpPr>
                <p:nvPr/>
              </p:nvCxnSpPr>
              <p:spPr>
                <a:xfrm flipV="1">
                  <a:off x="4073060" y="3990069"/>
                  <a:ext cx="1952022" cy="62625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Přímá spojnice se šipkou 37">
                  <a:extLst>
                    <a:ext uri="{FF2B5EF4-FFF2-40B4-BE49-F238E27FC236}">
                      <a16:creationId xmlns:a16="http://schemas.microsoft.com/office/drawing/2014/main" id="{63C7F362-ACE4-0D03-F9E1-7CCEB82715F3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 flipV="1">
                  <a:off x="3905440" y="4505325"/>
                  <a:ext cx="2297998" cy="73725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Přímá spojnice se šipkou 38">
                  <a:extLst>
                    <a:ext uri="{FF2B5EF4-FFF2-40B4-BE49-F238E27FC236}">
                      <a16:creationId xmlns:a16="http://schemas.microsoft.com/office/drawing/2014/main" id="{ABC50F01-1567-6072-D56E-433038825459}"/>
                    </a:ext>
                  </a:extLst>
                </p:cNvPr>
                <p:cNvCxnSpPr/>
                <p:nvPr/>
              </p:nvCxnSpPr>
              <p:spPr>
                <a:xfrm>
                  <a:off x="4079410" y="4613628"/>
                  <a:ext cx="1952022" cy="626253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Přímá spojnice se šipkou 39">
                  <a:extLst>
                    <a:ext uri="{FF2B5EF4-FFF2-40B4-BE49-F238E27FC236}">
                      <a16:creationId xmlns:a16="http://schemas.microsoft.com/office/drawing/2014/main" id="{3BD14C86-1567-EBA1-3649-E57454C22453}"/>
                    </a:ext>
                  </a:extLst>
                </p:cNvPr>
                <p:cNvCxnSpPr>
                  <a:cxnSpLocks noChangeAspect="1"/>
                </p:cNvCxnSpPr>
                <p:nvPr/>
              </p:nvCxnSpPr>
              <p:spPr>
                <a:xfrm>
                  <a:off x="3911790" y="3987375"/>
                  <a:ext cx="2297998" cy="73725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Kosoúhelník 40">
                  <a:extLst>
                    <a:ext uri="{FF2B5EF4-FFF2-40B4-BE49-F238E27FC236}">
                      <a16:creationId xmlns:a16="http://schemas.microsoft.com/office/drawing/2014/main" id="{3EDF32BE-BC69-15ED-5DC7-B80DC66F9958}"/>
                    </a:ext>
                  </a:extLst>
                </p:cNvPr>
                <p:cNvSpPr/>
                <p:nvPr/>
              </p:nvSpPr>
              <p:spPr>
                <a:xfrm>
                  <a:off x="5966792" y="4671232"/>
                  <a:ext cx="891208" cy="766133"/>
                </a:xfrm>
                <a:prstGeom prst="parallelogram">
                  <a:avLst>
                    <a:gd name="adj" fmla="val 3459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6" name="Kosoúhelník 41">
                  <a:extLst>
                    <a:ext uri="{FF2B5EF4-FFF2-40B4-BE49-F238E27FC236}">
                      <a16:creationId xmlns:a16="http://schemas.microsoft.com/office/drawing/2014/main" id="{257A5E01-34F8-EE2F-36D9-D9D3757DCDAA}"/>
                    </a:ext>
                  </a:extLst>
                </p:cNvPr>
                <p:cNvSpPr/>
                <p:nvPr/>
              </p:nvSpPr>
              <p:spPr>
                <a:xfrm flipV="1">
                  <a:off x="5998415" y="3888358"/>
                  <a:ext cx="857316" cy="692045"/>
                </a:xfrm>
                <a:prstGeom prst="parallelogram">
                  <a:avLst>
                    <a:gd name="adj" fmla="val 34176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7" name="Obdélník: se zakulacenými rohy 22">
                <a:extLst>
                  <a:ext uri="{FF2B5EF4-FFF2-40B4-BE49-F238E27FC236}">
                    <a16:creationId xmlns:a16="http://schemas.microsoft.com/office/drawing/2014/main" id="{AA855CEA-6914-1216-A885-88070D6A485E}"/>
                  </a:ext>
                </a:extLst>
              </p:cNvPr>
              <p:cNvSpPr/>
              <p:nvPr/>
            </p:nvSpPr>
            <p:spPr>
              <a:xfrm>
                <a:off x="4070543" y="4185642"/>
                <a:ext cx="1630785" cy="45719"/>
              </a:xfrm>
              <a:prstGeom prst="round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5" name="Obdélník 46">
              <a:extLst>
                <a:ext uri="{FF2B5EF4-FFF2-40B4-BE49-F238E27FC236}">
                  <a16:creationId xmlns:a16="http://schemas.microsoft.com/office/drawing/2014/main" id="{06AB7D86-A28A-E2F9-05B1-3790CF93CC4A}"/>
                </a:ext>
              </a:extLst>
            </p:cNvPr>
            <p:cNvSpPr/>
            <p:nvPr/>
          </p:nvSpPr>
          <p:spPr>
            <a:xfrm>
              <a:off x="4898193" y="4164711"/>
              <a:ext cx="483685" cy="13240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7" name="Přímá spojnice se šipkou 51">
            <a:extLst>
              <a:ext uri="{FF2B5EF4-FFF2-40B4-BE49-F238E27FC236}">
                <a16:creationId xmlns:a16="http://schemas.microsoft.com/office/drawing/2014/main" id="{B081BC9C-E5DD-7343-DB06-A73B1A19A6AF}"/>
              </a:ext>
            </a:extLst>
          </p:cNvPr>
          <p:cNvCxnSpPr>
            <a:cxnSpLocks/>
          </p:cNvCxnSpPr>
          <p:nvPr/>
        </p:nvCxnSpPr>
        <p:spPr>
          <a:xfrm flipH="1" flipV="1">
            <a:off x="7593280" y="1336442"/>
            <a:ext cx="112256" cy="480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ovéPole 52">
            <a:extLst>
              <a:ext uri="{FF2B5EF4-FFF2-40B4-BE49-F238E27FC236}">
                <a16:creationId xmlns:a16="http://schemas.microsoft.com/office/drawing/2014/main" id="{4E2FF052-0E05-2E42-FE98-1BA8F62918F4}"/>
              </a:ext>
            </a:extLst>
          </p:cNvPr>
          <p:cNvSpPr txBox="1"/>
          <p:nvPr/>
        </p:nvSpPr>
        <p:spPr>
          <a:xfrm>
            <a:off x="7302583" y="1835592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cs-CZ" dirty="0"/>
              <a:t>Focus</a:t>
            </a:r>
            <a:endParaRPr lang="en-US" dirty="0"/>
          </a:p>
        </p:txBody>
      </p:sp>
      <p:cxnSp>
        <p:nvCxnSpPr>
          <p:cNvPr id="59" name="Přímá spojnice se šipkou 55">
            <a:extLst>
              <a:ext uri="{FF2B5EF4-FFF2-40B4-BE49-F238E27FC236}">
                <a16:creationId xmlns:a16="http://schemas.microsoft.com/office/drawing/2014/main" id="{DF6D8C3F-9BB5-12B3-106E-B45A870928F6}"/>
              </a:ext>
            </a:extLst>
          </p:cNvPr>
          <p:cNvCxnSpPr>
            <a:cxnSpLocks/>
          </p:cNvCxnSpPr>
          <p:nvPr/>
        </p:nvCxnSpPr>
        <p:spPr>
          <a:xfrm flipH="1">
            <a:off x="7593280" y="2104024"/>
            <a:ext cx="112256" cy="379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ovéPole 53">
            <a:extLst>
              <a:ext uri="{FF2B5EF4-FFF2-40B4-BE49-F238E27FC236}">
                <a16:creationId xmlns:a16="http://schemas.microsoft.com/office/drawing/2014/main" id="{6512AB56-CFBD-6215-64FC-5223914817B3}"/>
              </a:ext>
            </a:extLst>
          </p:cNvPr>
          <p:cNvSpPr txBox="1"/>
          <p:nvPr/>
        </p:nvSpPr>
        <p:spPr>
          <a:xfrm>
            <a:off x="6965633" y="3633325"/>
            <a:ext cx="6924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Axicon</a:t>
            </a:r>
          </a:p>
        </p:txBody>
      </p:sp>
      <p:cxnSp>
        <p:nvCxnSpPr>
          <p:cNvPr id="61" name="Přímá spojnice se šipkou 54">
            <a:extLst>
              <a:ext uri="{FF2B5EF4-FFF2-40B4-BE49-F238E27FC236}">
                <a16:creationId xmlns:a16="http://schemas.microsoft.com/office/drawing/2014/main" id="{75BCA4FE-FD66-8A5F-FBED-E42E1F36C974}"/>
              </a:ext>
            </a:extLst>
          </p:cNvPr>
          <p:cNvCxnSpPr>
            <a:cxnSpLocks/>
            <a:stCxn id="60" idx="1"/>
            <a:endCxn id="43" idx="5"/>
          </p:cNvCxnSpPr>
          <p:nvPr/>
        </p:nvCxnSpPr>
        <p:spPr>
          <a:xfrm flipH="1" flipV="1">
            <a:off x="6595901" y="3386617"/>
            <a:ext cx="369732" cy="385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ovéPole 59">
            <a:extLst>
              <a:ext uri="{FF2B5EF4-FFF2-40B4-BE49-F238E27FC236}">
                <a16:creationId xmlns:a16="http://schemas.microsoft.com/office/drawing/2014/main" id="{EAF85DFB-ABE5-937E-B516-EA9E40E505FA}"/>
              </a:ext>
            </a:extLst>
          </p:cNvPr>
          <p:cNvSpPr txBox="1"/>
          <p:nvPr/>
        </p:nvSpPr>
        <p:spPr>
          <a:xfrm>
            <a:off x="7059718" y="355914"/>
            <a:ext cx="10545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Thin Lens</a:t>
            </a:r>
          </a:p>
        </p:txBody>
      </p:sp>
      <p:cxnSp>
        <p:nvCxnSpPr>
          <p:cNvPr id="63" name="Přímá spojnice se šipkou 60">
            <a:extLst>
              <a:ext uri="{FF2B5EF4-FFF2-40B4-BE49-F238E27FC236}">
                <a16:creationId xmlns:a16="http://schemas.microsoft.com/office/drawing/2014/main" id="{BDAECF52-9E7E-C199-429D-8CFF6E011C0D}"/>
              </a:ext>
            </a:extLst>
          </p:cNvPr>
          <p:cNvCxnSpPr>
            <a:cxnSpLocks/>
            <a:stCxn id="62" idx="1"/>
            <a:endCxn id="24" idx="7"/>
          </p:cNvCxnSpPr>
          <p:nvPr/>
        </p:nvCxnSpPr>
        <p:spPr>
          <a:xfrm flipH="1">
            <a:off x="6545885" y="494414"/>
            <a:ext cx="513833" cy="439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ovéPole 65">
            <a:extLst>
              <a:ext uri="{FF2B5EF4-FFF2-40B4-BE49-F238E27FC236}">
                <a16:creationId xmlns:a16="http://schemas.microsoft.com/office/drawing/2014/main" id="{25E8D545-86EC-1A89-2392-9D5C1768BCF9}"/>
              </a:ext>
            </a:extLst>
          </p:cNvPr>
          <p:cNvSpPr txBox="1"/>
          <p:nvPr/>
        </p:nvSpPr>
        <p:spPr>
          <a:xfrm>
            <a:off x="4475796" y="3618545"/>
            <a:ext cx="11926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Plane wave</a:t>
            </a:r>
          </a:p>
        </p:txBody>
      </p:sp>
      <p:cxnSp>
        <p:nvCxnSpPr>
          <p:cNvPr id="65" name="Přímá spojnice se šipkou 66">
            <a:extLst>
              <a:ext uri="{FF2B5EF4-FFF2-40B4-BE49-F238E27FC236}">
                <a16:creationId xmlns:a16="http://schemas.microsoft.com/office/drawing/2014/main" id="{E5D82160-A99C-F754-BEC1-74FAD0AA91F1}"/>
              </a:ext>
            </a:extLst>
          </p:cNvPr>
          <p:cNvCxnSpPr>
            <a:cxnSpLocks/>
            <a:stCxn id="64" idx="0"/>
            <a:endCxn id="35" idx="3"/>
          </p:cNvCxnSpPr>
          <p:nvPr/>
        </p:nvCxnSpPr>
        <p:spPr>
          <a:xfrm flipV="1">
            <a:off x="5072113" y="2938942"/>
            <a:ext cx="604278" cy="679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ovéPole 68">
            <a:extLst>
              <a:ext uri="{FF2B5EF4-FFF2-40B4-BE49-F238E27FC236}">
                <a16:creationId xmlns:a16="http://schemas.microsoft.com/office/drawing/2014/main" id="{0206963E-51DB-D0EB-06AC-AAD50ED7E8C4}"/>
              </a:ext>
            </a:extLst>
          </p:cNvPr>
          <p:cNvSpPr txBox="1"/>
          <p:nvPr/>
        </p:nvSpPr>
        <p:spPr>
          <a:xfrm>
            <a:off x="3992059" y="327197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Gaussian beam</a:t>
            </a:r>
          </a:p>
        </p:txBody>
      </p:sp>
      <p:cxnSp>
        <p:nvCxnSpPr>
          <p:cNvPr id="67" name="Přímá spojnice se šipkou 69">
            <a:extLst>
              <a:ext uri="{FF2B5EF4-FFF2-40B4-BE49-F238E27FC236}">
                <a16:creationId xmlns:a16="http://schemas.microsoft.com/office/drawing/2014/main" id="{AEA31A0B-6628-32A4-5CDC-8BDE3DDF92C8}"/>
              </a:ext>
            </a:extLst>
          </p:cNvPr>
          <p:cNvCxnSpPr>
            <a:cxnSpLocks/>
          </p:cNvCxnSpPr>
          <p:nvPr/>
        </p:nvCxnSpPr>
        <p:spPr>
          <a:xfrm>
            <a:off x="5013988" y="650266"/>
            <a:ext cx="575688" cy="6992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Zástupný obsah 1">
                <a:extLst>
                  <a:ext uri="{FF2B5EF4-FFF2-40B4-BE49-F238E27FC236}">
                    <a16:creationId xmlns:a16="http://schemas.microsoft.com/office/drawing/2014/main" id="{E7AAC873-70C7-3E33-52D5-B855122A6E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4475" y="1146069"/>
                <a:ext cx="4328126" cy="5015033"/>
              </a:xfrm>
            </p:spPr>
            <p:txBody>
              <a:bodyPr/>
              <a:lstStyle/>
              <a:p>
                <a:pPr marL="34290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/>
                  <a:t>Gaussian beam (GB)</a:t>
                </a:r>
                <a:endParaRPr lang="en-US" sz="1600" b="0" dirty="0"/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Small focus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Significantly divergent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342900" indent="-34290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/>
                  <a:t>Bessel beam (BB)</a:t>
                </a:r>
                <a:endParaRPr lang="en-US" sz="1600" b="0" dirty="0"/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Non-diffractive beam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Limited longitudinal range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Theoretically zero divergence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900" dirty="0"/>
                  <a:t>Structured Laser Beam (SLB)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Pseudo-non-diffractive beam developed at CERN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Theoretically unlimited range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Adjustable core size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Low d</a:t>
                </a:r>
                <a:r>
                  <a:rPr lang="en-US" sz="1600" b="0" dirty="0"/>
                  <a:t>ivergence of the core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≈9.6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</m:oMath>
                </a14:m>
                <a:r>
                  <a:rPr lang="en-US" sz="1600" b="0" dirty="0"/>
                  <a:t> 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600" dirty="0"/>
              </a:p>
            </p:txBody>
          </p:sp>
        </mc:Choice>
        <mc:Fallback xmlns="">
          <p:sp>
            <p:nvSpPr>
              <p:cNvPr id="70" name="Zástupný obsah 1">
                <a:extLst>
                  <a:ext uri="{FF2B5EF4-FFF2-40B4-BE49-F238E27FC236}">
                    <a16:creationId xmlns:a16="http://schemas.microsoft.com/office/drawing/2014/main" id="{E7AAC873-70C7-3E33-52D5-B855122A6E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4475" y="1146069"/>
                <a:ext cx="4328126" cy="5015033"/>
              </a:xfrm>
              <a:blipFill>
                <a:blip r:embed="rId4"/>
                <a:stretch>
                  <a:fillRect l="-3099" r="-25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Skupina 16">
            <a:extLst>
              <a:ext uri="{FF2B5EF4-FFF2-40B4-BE49-F238E27FC236}">
                <a16:creationId xmlns:a16="http://schemas.microsoft.com/office/drawing/2014/main" id="{1A50A0CE-7D99-7F3A-E205-3D741E57477A}"/>
              </a:ext>
            </a:extLst>
          </p:cNvPr>
          <p:cNvGrpSpPr>
            <a:grpSpLocks noChangeAspect="1"/>
          </p:cNvGrpSpPr>
          <p:nvPr/>
        </p:nvGrpSpPr>
        <p:grpSpPr>
          <a:xfrm>
            <a:off x="7968529" y="4488470"/>
            <a:ext cx="4007448" cy="1765683"/>
            <a:chOff x="0" y="0"/>
            <a:chExt cx="6397649" cy="2817281"/>
          </a:xfrm>
        </p:grpSpPr>
        <p:pic>
          <p:nvPicPr>
            <p:cNvPr id="93" name="Obrázek 17">
              <a:extLst>
                <a:ext uri="{FF2B5EF4-FFF2-40B4-BE49-F238E27FC236}">
                  <a16:creationId xmlns:a16="http://schemas.microsoft.com/office/drawing/2014/main" id="{658CD852-5B14-ECFE-2F36-7FF4750F5C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823897" cy="336110"/>
            </a:xfrm>
            <a:prstGeom prst="rect">
              <a:avLst/>
            </a:prstGeom>
          </p:spPr>
        </p:pic>
        <p:pic>
          <p:nvPicPr>
            <p:cNvPr id="94" name="Obrázek 18">
              <a:extLst>
                <a:ext uri="{FF2B5EF4-FFF2-40B4-BE49-F238E27FC236}">
                  <a16:creationId xmlns:a16="http://schemas.microsoft.com/office/drawing/2014/main" id="{029A6637-D021-901A-F12A-5D37FE3B9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9445" y="336110"/>
              <a:ext cx="2823898" cy="336110"/>
            </a:xfrm>
            <a:prstGeom prst="rect">
              <a:avLst/>
            </a:prstGeom>
          </p:spPr>
        </p:pic>
        <p:pic>
          <p:nvPicPr>
            <p:cNvPr id="95" name="Obrázek 19">
              <a:extLst>
                <a:ext uri="{FF2B5EF4-FFF2-40B4-BE49-F238E27FC236}">
                  <a16:creationId xmlns:a16="http://schemas.microsoft.com/office/drawing/2014/main" id="{307C637F-DE56-745C-5504-EFF436B0C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3751" y="0"/>
              <a:ext cx="2823898" cy="336110"/>
            </a:xfrm>
            <a:prstGeom prst="rect">
              <a:avLst/>
            </a:prstGeom>
          </p:spPr>
        </p:pic>
        <p:pic>
          <p:nvPicPr>
            <p:cNvPr id="96" name="Obrázek 20">
              <a:extLst>
                <a:ext uri="{FF2B5EF4-FFF2-40B4-BE49-F238E27FC236}">
                  <a16:creationId xmlns:a16="http://schemas.microsoft.com/office/drawing/2014/main" id="{2DFFA56F-1827-8EC3-1516-D116C9CC9B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57" y="786551"/>
              <a:ext cx="5730875" cy="203073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9" name="Ovál 11">
            <a:extLst>
              <a:ext uri="{FF2B5EF4-FFF2-40B4-BE49-F238E27FC236}">
                <a16:creationId xmlns:a16="http://schemas.microsoft.com/office/drawing/2014/main" id="{C4E486E1-21EA-A2B6-C297-31C1343AECED}"/>
              </a:ext>
            </a:extLst>
          </p:cNvPr>
          <p:cNvSpPr/>
          <p:nvPr/>
        </p:nvSpPr>
        <p:spPr>
          <a:xfrm>
            <a:off x="6066031" y="5173286"/>
            <a:ext cx="395070" cy="399019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0" name="Přímá spojnice se šipkou 29">
            <a:extLst>
              <a:ext uri="{FF2B5EF4-FFF2-40B4-BE49-F238E27FC236}">
                <a16:creationId xmlns:a16="http://schemas.microsoft.com/office/drawing/2014/main" id="{D948F481-A262-2A82-479B-BF5B57FCC371}"/>
              </a:ext>
            </a:extLst>
          </p:cNvPr>
          <p:cNvCxnSpPr>
            <a:cxnSpLocks/>
          </p:cNvCxnSpPr>
          <p:nvPr/>
        </p:nvCxnSpPr>
        <p:spPr>
          <a:xfrm>
            <a:off x="5142637" y="5285917"/>
            <a:ext cx="976953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Přímá spojnice se šipkou 30">
            <a:extLst>
              <a:ext uri="{FF2B5EF4-FFF2-40B4-BE49-F238E27FC236}">
                <a16:creationId xmlns:a16="http://schemas.microsoft.com/office/drawing/2014/main" id="{B441616C-F2A0-5829-56BA-63336AA07BF5}"/>
              </a:ext>
            </a:extLst>
          </p:cNvPr>
          <p:cNvCxnSpPr>
            <a:cxnSpLocks/>
          </p:cNvCxnSpPr>
          <p:nvPr/>
        </p:nvCxnSpPr>
        <p:spPr>
          <a:xfrm>
            <a:off x="5142637" y="5456167"/>
            <a:ext cx="971801" cy="248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Přímá spojnice 35">
            <a:extLst>
              <a:ext uri="{FF2B5EF4-FFF2-40B4-BE49-F238E27FC236}">
                <a16:creationId xmlns:a16="http://schemas.microsoft.com/office/drawing/2014/main" id="{2571CDB4-CA6D-6A3E-844D-5FC317E15596}"/>
              </a:ext>
            </a:extLst>
          </p:cNvPr>
          <p:cNvCxnSpPr>
            <a:cxnSpLocks/>
          </p:cNvCxnSpPr>
          <p:nvPr/>
        </p:nvCxnSpPr>
        <p:spPr>
          <a:xfrm>
            <a:off x="5297992" y="5285917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Přímá spojnice 35">
            <a:extLst>
              <a:ext uri="{FF2B5EF4-FFF2-40B4-BE49-F238E27FC236}">
                <a16:creationId xmlns:a16="http://schemas.microsoft.com/office/drawing/2014/main" id="{3D9F1228-3F98-2256-18DC-64D972A3BE7E}"/>
              </a:ext>
            </a:extLst>
          </p:cNvPr>
          <p:cNvCxnSpPr>
            <a:cxnSpLocks/>
          </p:cNvCxnSpPr>
          <p:nvPr/>
        </p:nvCxnSpPr>
        <p:spPr>
          <a:xfrm>
            <a:off x="5450392" y="5288399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Přímá spojnice 35">
            <a:extLst>
              <a:ext uri="{FF2B5EF4-FFF2-40B4-BE49-F238E27FC236}">
                <a16:creationId xmlns:a16="http://schemas.microsoft.com/office/drawing/2014/main" id="{BAE50909-3F95-4E11-4FED-C1796347755B}"/>
              </a:ext>
            </a:extLst>
          </p:cNvPr>
          <p:cNvCxnSpPr>
            <a:cxnSpLocks/>
          </p:cNvCxnSpPr>
          <p:nvPr/>
        </p:nvCxnSpPr>
        <p:spPr>
          <a:xfrm>
            <a:off x="5602792" y="5285917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Přímá spojnice 35">
            <a:extLst>
              <a:ext uri="{FF2B5EF4-FFF2-40B4-BE49-F238E27FC236}">
                <a16:creationId xmlns:a16="http://schemas.microsoft.com/office/drawing/2014/main" id="{50B443A4-3562-A14C-7E5B-177BB59B0875}"/>
              </a:ext>
            </a:extLst>
          </p:cNvPr>
          <p:cNvCxnSpPr>
            <a:cxnSpLocks/>
          </p:cNvCxnSpPr>
          <p:nvPr/>
        </p:nvCxnSpPr>
        <p:spPr>
          <a:xfrm>
            <a:off x="5755192" y="5288399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Přímá spojnice 35">
            <a:extLst>
              <a:ext uri="{FF2B5EF4-FFF2-40B4-BE49-F238E27FC236}">
                <a16:creationId xmlns:a16="http://schemas.microsoft.com/office/drawing/2014/main" id="{25D373FC-C7EA-3A7C-5F7D-F09BBE484822}"/>
              </a:ext>
            </a:extLst>
          </p:cNvPr>
          <p:cNvCxnSpPr>
            <a:cxnSpLocks/>
          </p:cNvCxnSpPr>
          <p:nvPr/>
        </p:nvCxnSpPr>
        <p:spPr>
          <a:xfrm>
            <a:off x="5900387" y="5288399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Přímá spojnice se šipkou 30">
            <a:extLst>
              <a:ext uri="{FF2B5EF4-FFF2-40B4-BE49-F238E27FC236}">
                <a16:creationId xmlns:a16="http://schemas.microsoft.com/office/drawing/2014/main" id="{DAB80045-8272-F645-D403-D2059D7BDE4C}"/>
              </a:ext>
            </a:extLst>
          </p:cNvPr>
          <p:cNvCxnSpPr>
            <a:cxnSpLocks/>
          </p:cNvCxnSpPr>
          <p:nvPr/>
        </p:nvCxnSpPr>
        <p:spPr>
          <a:xfrm flipV="1">
            <a:off x="6403508" y="4759227"/>
            <a:ext cx="690896" cy="46825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Přímá spojnice se šipkou 30">
            <a:extLst>
              <a:ext uri="{FF2B5EF4-FFF2-40B4-BE49-F238E27FC236}">
                <a16:creationId xmlns:a16="http://schemas.microsoft.com/office/drawing/2014/main" id="{0A503EF9-C0F1-A884-A103-E05459D5E7D6}"/>
              </a:ext>
            </a:extLst>
          </p:cNvPr>
          <p:cNvCxnSpPr>
            <a:cxnSpLocks/>
            <a:stCxn id="99" idx="5"/>
          </p:cNvCxnSpPr>
          <p:nvPr/>
        </p:nvCxnSpPr>
        <p:spPr>
          <a:xfrm>
            <a:off x="6403244" y="5513870"/>
            <a:ext cx="691160" cy="477779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Arrow: Down 140">
            <a:extLst>
              <a:ext uri="{FF2B5EF4-FFF2-40B4-BE49-F238E27FC236}">
                <a16:creationId xmlns:a16="http://schemas.microsoft.com/office/drawing/2014/main" id="{B1ACE492-D141-128F-DB50-4F8317ED7655}"/>
              </a:ext>
            </a:extLst>
          </p:cNvPr>
          <p:cNvSpPr/>
          <p:nvPr/>
        </p:nvSpPr>
        <p:spPr>
          <a:xfrm rot="16200000">
            <a:off x="7508081" y="4987508"/>
            <a:ext cx="400738" cy="81172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TextovéPole 59">
            <a:extLst>
              <a:ext uri="{FF2B5EF4-FFF2-40B4-BE49-F238E27FC236}">
                <a16:creationId xmlns:a16="http://schemas.microsoft.com/office/drawing/2014/main" id="{BB3EF134-D6C1-BD25-E703-2EA6D1E8E23F}"/>
              </a:ext>
            </a:extLst>
          </p:cNvPr>
          <p:cNvSpPr txBox="1"/>
          <p:nvPr/>
        </p:nvSpPr>
        <p:spPr>
          <a:xfrm>
            <a:off x="5597174" y="4292379"/>
            <a:ext cx="21515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Plano-convex Lens</a:t>
            </a:r>
          </a:p>
        </p:txBody>
      </p:sp>
      <p:cxnSp>
        <p:nvCxnSpPr>
          <p:cNvPr id="167" name="Přímá spojnice se šipkou 60">
            <a:extLst>
              <a:ext uri="{FF2B5EF4-FFF2-40B4-BE49-F238E27FC236}">
                <a16:creationId xmlns:a16="http://schemas.microsoft.com/office/drawing/2014/main" id="{C362398C-A688-4D9E-4687-C909F67552DA}"/>
              </a:ext>
            </a:extLst>
          </p:cNvPr>
          <p:cNvCxnSpPr>
            <a:cxnSpLocks/>
            <a:stCxn id="166" idx="2"/>
          </p:cNvCxnSpPr>
          <p:nvPr/>
        </p:nvCxnSpPr>
        <p:spPr>
          <a:xfrm>
            <a:off x="6672951" y="4569378"/>
            <a:ext cx="409364" cy="207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Přímá spojnice se šipkou 66">
            <a:extLst>
              <a:ext uri="{FF2B5EF4-FFF2-40B4-BE49-F238E27FC236}">
                <a16:creationId xmlns:a16="http://schemas.microsoft.com/office/drawing/2014/main" id="{7863AEBE-77E7-AB60-D7E2-8E1EE48A3C62}"/>
              </a:ext>
            </a:extLst>
          </p:cNvPr>
          <p:cNvCxnSpPr>
            <a:cxnSpLocks/>
          </p:cNvCxnSpPr>
          <p:nvPr/>
        </p:nvCxnSpPr>
        <p:spPr>
          <a:xfrm>
            <a:off x="4960214" y="3955324"/>
            <a:ext cx="687024" cy="1302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TextovéPole 59">
            <a:extLst>
              <a:ext uri="{FF2B5EF4-FFF2-40B4-BE49-F238E27FC236}">
                <a16:creationId xmlns:a16="http://schemas.microsoft.com/office/drawing/2014/main" id="{DD1CDFF3-3C2E-89EA-D0E7-5B093194E66B}"/>
              </a:ext>
            </a:extLst>
          </p:cNvPr>
          <p:cNvSpPr txBox="1"/>
          <p:nvPr/>
        </p:nvSpPr>
        <p:spPr>
          <a:xfrm>
            <a:off x="5435147" y="5954360"/>
            <a:ext cx="10545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Ball Lens</a:t>
            </a:r>
          </a:p>
        </p:txBody>
      </p:sp>
      <p:cxnSp>
        <p:nvCxnSpPr>
          <p:cNvPr id="177" name="Přímá spojnice se šipkou 60">
            <a:extLst>
              <a:ext uri="{FF2B5EF4-FFF2-40B4-BE49-F238E27FC236}">
                <a16:creationId xmlns:a16="http://schemas.microsoft.com/office/drawing/2014/main" id="{647DBC38-79A4-0A5C-7C9D-4E1388F5C884}"/>
              </a:ext>
            </a:extLst>
          </p:cNvPr>
          <p:cNvCxnSpPr>
            <a:cxnSpLocks/>
            <a:stCxn id="176" idx="0"/>
            <a:endCxn id="99" idx="4"/>
          </p:cNvCxnSpPr>
          <p:nvPr/>
        </p:nvCxnSpPr>
        <p:spPr>
          <a:xfrm flipV="1">
            <a:off x="5962443" y="5572305"/>
            <a:ext cx="301123" cy="382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ovéPole 59">
            <a:extLst>
              <a:ext uri="{FF2B5EF4-FFF2-40B4-BE49-F238E27FC236}">
                <a16:creationId xmlns:a16="http://schemas.microsoft.com/office/drawing/2014/main" id="{ADF23C0C-503F-6261-77D0-6707E22D1A58}"/>
              </a:ext>
            </a:extLst>
          </p:cNvPr>
          <p:cNvSpPr txBox="1"/>
          <p:nvPr/>
        </p:nvSpPr>
        <p:spPr>
          <a:xfrm>
            <a:off x="9065582" y="3975494"/>
            <a:ext cx="23157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Generated wavefronts</a:t>
            </a:r>
          </a:p>
        </p:txBody>
      </p:sp>
      <p:cxnSp>
        <p:nvCxnSpPr>
          <p:cNvPr id="184" name="Přímá spojnice se šipkou 60">
            <a:extLst>
              <a:ext uri="{FF2B5EF4-FFF2-40B4-BE49-F238E27FC236}">
                <a16:creationId xmlns:a16="http://schemas.microsoft.com/office/drawing/2014/main" id="{082C9415-943A-6EDB-28C5-04B4976FD8D1}"/>
              </a:ext>
            </a:extLst>
          </p:cNvPr>
          <p:cNvCxnSpPr>
            <a:cxnSpLocks/>
            <a:stCxn id="182" idx="2"/>
            <a:endCxn id="95" idx="0"/>
          </p:cNvCxnSpPr>
          <p:nvPr/>
        </p:nvCxnSpPr>
        <p:spPr>
          <a:xfrm>
            <a:off x="10223459" y="4252493"/>
            <a:ext cx="868082" cy="235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Přímá spojnice se šipkou 60">
            <a:extLst>
              <a:ext uri="{FF2B5EF4-FFF2-40B4-BE49-F238E27FC236}">
                <a16:creationId xmlns:a16="http://schemas.microsoft.com/office/drawing/2014/main" id="{3CA5921D-CAA4-53AC-5A21-8A82EDB331D4}"/>
              </a:ext>
            </a:extLst>
          </p:cNvPr>
          <p:cNvCxnSpPr>
            <a:cxnSpLocks/>
            <a:stCxn id="182" idx="2"/>
          </p:cNvCxnSpPr>
          <p:nvPr/>
        </p:nvCxnSpPr>
        <p:spPr>
          <a:xfrm flipH="1">
            <a:off x="8957569" y="4252493"/>
            <a:ext cx="1265890" cy="161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Přímá spojnice se šipkou 60">
            <a:extLst>
              <a:ext uri="{FF2B5EF4-FFF2-40B4-BE49-F238E27FC236}">
                <a16:creationId xmlns:a16="http://schemas.microsoft.com/office/drawing/2014/main" id="{85822D18-40D7-E5F2-1A95-288980740501}"/>
              </a:ext>
            </a:extLst>
          </p:cNvPr>
          <p:cNvCxnSpPr>
            <a:cxnSpLocks/>
            <a:stCxn id="182" idx="2"/>
            <a:endCxn id="94" idx="0"/>
          </p:cNvCxnSpPr>
          <p:nvPr/>
        </p:nvCxnSpPr>
        <p:spPr>
          <a:xfrm flipH="1">
            <a:off x="9942543" y="4252493"/>
            <a:ext cx="280916" cy="446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7763E38-0C08-86CA-AA1E-75BFEE288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  <p:sp>
        <p:nvSpPr>
          <p:cNvPr id="10" name="Flowchart: Delay 9">
            <a:extLst>
              <a:ext uri="{FF2B5EF4-FFF2-40B4-BE49-F238E27FC236}">
                <a16:creationId xmlns:a16="http://schemas.microsoft.com/office/drawing/2014/main" id="{684F4716-CFBE-C2CA-5E5E-C5A16EDEF76E}"/>
              </a:ext>
            </a:extLst>
          </p:cNvPr>
          <p:cNvSpPr/>
          <p:nvPr/>
        </p:nvSpPr>
        <p:spPr>
          <a:xfrm>
            <a:off x="7073681" y="4774478"/>
            <a:ext cx="148312" cy="1232421"/>
          </a:xfrm>
          <a:prstGeom prst="flowChartDelay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173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Skupina 12">
            <a:extLst>
              <a:ext uri="{FF2B5EF4-FFF2-40B4-BE49-F238E27FC236}">
                <a16:creationId xmlns:a16="http://schemas.microsoft.com/office/drawing/2014/main" id="{0646377A-517C-BB3C-76E0-3D9CFFB5CB72}"/>
              </a:ext>
            </a:extLst>
          </p:cNvPr>
          <p:cNvGrpSpPr/>
          <p:nvPr/>
        </p:nvGrpSpPr>
        <p:grpSpPr>
          <a:xfrm>
            <a:off x="6391310" y="1961921"/>
            <a:ext cx="5589853" cy="1613333"/>
            <a:chOff x="6140525" y="774394"/>
            <a:chExt cx="6051475" cy="1746565"/>
          </a:xfrm>
        </p:grpSpPr>
        <p:pic>
          <p:nvPicPr>
            <p:cNvPr id="10" name="Obrázek 9">
              <a:extLst>
                <a:ext uri="{FF2B5EF4-FFF2-40B4-BE49-F238E27FC236}">
                  <a16:creationId xmlns:a16="http://schemas.microsoft.com/office/drawing/2014/main" id="{CF108C1B-25CB-4ACA-319A-3A19F51D6C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0525" y="961696"/>
              <a:ext cx="6051475" cy="1559263"/>
            </a:xfrm>
            <a:prstGeom prst="rect">
              <a:avLst/>
            </a:prstGeom>
          </p:spPr>
        </p:pic>
        <p:sp>
          <p:nvSpPr>
            <p:cNvPr id="17" name="TextovéPole 16">
              <a:extLst>
                <a:ext uri="{FF2B5EF4-FFF2-40B4-BE49-F238E27FC236}">
                  <a16:creationId xmlns:a16="http://schemas.microsoft.com/office/drawing/2014/main" id="{258B9A07-FDCF-6077-E546-753AEDD71645}"/>
                </a:ext>
              </a:extLst>
            </p:cNvPr>
            <p:cNvSpPr txBox="1"/>
            <p:nvPr/>
          </p:nvSpPr>
          <p:spPr>
            <a:xfrm>
              <a:off x="7959696" y="774394"/>
              <a:ext cx="2391681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Longitudinal profile of SLB</a:t>
              </a:r>
            </a:p>
          </p:txBody>
        </p:sp>
      </p:grp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EFE140A9-C20C-50AD-DF8D-04BE13E0A8B3}"/>
              </a:ext>
            </a:extLst>
          </p:cNvPr>
          <p:cNvGrpSpPr/>
          <p:nvPr/>
        </p:nvGrpSpPr>
        <p:grpSpPr>
          <a:xfrm>
            <a:off x="6391310" y="209036"/>
            <a:ext cx="5591944" cy="1659228"/>
            <a:chOff x="6391310" y="209036"/>
            <a:chExt cx="5591944" cy="1659228"/>
          </a:xfrm>
        </p:grpSpPr>
        <p:pic>
          <p:nvPicPr>
            <p:cNvPr id="18" name="Obrázek 17">
              <a:extLst>
                <a:ext uri="{FF2B5EF4-FFF2-40B4-BE49-F238E27FC236}">
                  <a16:creationId xmlns:a16="http://schemas.microsoft.com/office/drawing/2014/main" id="{DD8337B0-1C3E-C881-F77A-0A68613F2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1310" y="426591"/>
              <a:ext cx="5591944" cy="1441673"/>
            </a:xfrm>
            <a:prstGeom prst="rect">
              <a:avLst/>
            </a:prstGeom>
          </p:spPr>
        </p:pic>
        <p:sp>
          <p:nvSpPr>
            <p:cNvPr id="20" name="TextovéPole 19">
              <a:extLst>
                <a:ext uri="{FF2B5EF4-FFF2-40B4-BE49-F238E27FC236}">
                  <a16:creationId xmlns:a16="http://schemas.microsoft.com/office/drawing/2014/main" id="{F0387EB5-2E3F-94B6-DE5B-FA642DA295B5}"/>
                </a:ext>
              </a:extLst>
            </p:cNvPr>
            <p:cNvSpPr txBox="1"/>
            <p:nvPr/>
          </p:nvSpPr>
          <p:spPr>
            <a:xfrm>
              <a:off x="8087231" y="209036"/>
              <a:ext cx="2126316" cy="22743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Longitudinal profile of GB</a:t>
              </a:r>
            </a:p>
          </p:txBody>
        </p:sp>
      </p:grpSp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A4C63E51-4BD6-C145-9C81-42DD58FC0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022" y="1503408"/>
            <a:ext cx="5887254" cy="2170969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GB parameters must be tuned carefully in order to be used for alignment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There can be a problem with the intensity of the GB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SLB has sharp, well-defined, intensive core, that can be easily detected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9AB65784-C0E9-3DA4-AD09-E3C1D4A8B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9049"/>
          </a:xfrm>
        </p:spPr>
        <p:txBody>
          <a:bodyPr/>
          <a:lstStyle/>
          <a:p>
            <a:r>
              <a:rPr lang="en-GB" dirty="0"/>
              <a:t>Comparison o</a:t>
            </a:r>
            <a:r>
              <a:rPr lang="cs-CZ" dirty="0"/>
              <a:t>f</a:t>
            </a:r>
            <a:r>
              <a:rPr lang="en-GB" dirty="0"/>
              <a:t> SLB and GB</a:t>
            </a:r>
            <a:endParaRPr lang="en-US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4D41425-EAA6-A1AE-B21D-71414CB02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600DD5B0-8153-4706-A657-869BDED0C715}"/>
              </a:ext>
            </a:extLst>
          </p:cNvPr>
          <p:cNvGrpSpPr/>
          <p:nvPr/>
        </p:nvGrpSpPr>
        <p:grpSpPr>
          <a:xfrm>
            <a:off x="407988" y="4306695"/>
            <a:ext cx="5589849" cy="1599874"/>
            <a:chOff x="-5639" y="4336388"/>
            <a:chExt cx="6051471" cy="1731995"/>
          </a:xfrm>
        </p:grpSpPr>
        <p:pic>
          <p:nvPicPr>
            <p:cNvPr id="8" name="Obrázek 7">
              <a:extLst>
                <a:ext uri="{FF2B5EF4-FFF2-40B4-BE49-F238E27FC236}">
                  <a16:creationId xmlns:a16="http://schemas.microsoft.com/office/drawing/2014/main" id="{7C558182-7224-5DAE-7B3F-AADAF6D00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5639" y="4509120"/>
              <a:ext cx="6051471" cy="1559263"/>
            </a:xfrm>
            <a:prstGeom prst="rect">
              <a:avLst/>
            </a:prstGeom>
          </p:spPr>
        </p:pic>
        <p:sp>
          <p:nvSpPr>
            <p:cNvPr id="11" name="TextovéPole 10">
              <a:extLst>
                <a:ext uri="{FF2B5EF4-FFF2-40B4-BE49-F238E27FC236}">
                  <a16:creationId xmlns:a16="http://schemas.microsoft.com/office/drawing/2014/main" id="{47004CD2-62C6-1BB6-73AB-2A563D5E9C64}"/>
                </a:ext>
              </a:extLst>
            </p:cNvPr>
            <p:cNvSpPr txBox="1"/>
            <p:nvPr/>
          </p:nvSpPr>
          <p:spPr>
            <a:xfrm>
              <a:off x="2296340" y="4336388"/>
              <a:ext cx="144751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GB optimization</a:t>
              </a:r>
            </a:p>
          </p:txBody>
        </p:sp>
      </p:grpSp>
      <p:grpSp>
        <p:nvGrpSpPr>
          <p:cNvPr id="15" name="Skupina 14">
            <a:extLst>
              <a:ext uri="{FF2B5EF4-FFF2-40B4-BE49-F238E27FC236}">
                <a16:creationId xmlns:a16="http://schemas.microsoft.com/office/drawing/2014/main" id="{37E905DD-A998-496D-DB58-F12E7E286F78}"/>
              </a:ext>
            </a:extLst>
          </p:cNvPr>
          <p:cNvGrpSpPr/>
          <p:nvPr/>
        </p:nvGrpSpPr>
        <p:grpSpPr>
          <a:xfrm>
            <a:off x="6354889" y="4079256"/>
            <a:ext cx="5589850" cy="1843923"/>
            <a:chOff x="6129800" y="4248252"/>
            <a:chExt cx="6051472" cy="1996198"/>
          </a:xfrm>
        </p:grpSpPr>
        <p:pic>
          <p:nvPicPr>
            <p:cNvPr id="16" name="Obrázek 15">
              <a:extLst>
                <a:ext uri="{FF2B5EF4-FFF2-40B4-BE49-F238E27FC236}">
                  <a16:creationId xmlns:a16="http://schemas.microsoft.com/office/drawing/2014/main" id="{88E99FFF-CF11-3417-6F2D-7B9F3B9CB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9800" y="4685187"/>
              <a:ext cx="6051472" cy="155926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ovéPole 21">
                  <a:extLst>
                    <a:ext uri="{FF2B5EF4-FFF2-40B4-BE49-F238E27FC236}">
                      <a16:creationId xmlns:a16="http://schemas.microsoft.com/office/drawing/2014/main" id="{3451D86E-508B-D047-6A9F-C7B3BAB760B0}"/>
                    </a:ext>
                  </a:extLst>
                </p:cNvPr>
                <p:cNvSpPr txBox="1"/>
                <p:nvPr/>
              </p:nvSpPr>
              <p:spPr>
                <a:xfrm>
                  <a:off x="7050485" y="4248252"/>
                  <a:ext cx="4231089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600" dirty="0"/>
                    <a:t>Comparison of cross sections of SLB and GB at distance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=200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2" name="TextovéPole 21">
                  <a:extLst>
                    <a:ext uri="{FF2B5EF4-FFF2-40B4-BE49-F238E27FC236}">
                      <a16:creationId xmlns:a16="http://schemas.microsoft.com/office/drawing/2014/main" id="{3451D86E-508B-D047-6A9F-C7B3BAB760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0485" y="4248252"/>
                  <a:ext cx="4231089" cy="492443"/>
                </a:xfrm>
                <a:prstGeom prst="rect">
                  <a:avLst/>
                </a:prstGeom>
                <a:blipFill>
                  <a:blip r:embed="rId7"/>
                  <a:stretch>
                    <a:fillRect l="-624" t="-13333" r="-2652" b="-34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4AE8A9F-99D3-506D-D229-1236EAEBC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97556059-3ACB-978F-C394-7B7F5B58DD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351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4A5298-F142-6A86-E757-89EE92D73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SLB as straight-line reference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413CD4-EFF1-1055-4AFF-A6891CF94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Zástupný obsah 1">
            <a:extLst>
              <a:ext uri="{FF2B5EF4-FFF2-40B4-BE49-F238E27FC236}">
                <a16:creationId xmlns:a16="http://schemas.microsoft.com/office/drawing/2014/main" id="{F6C8983B-9B67-511D-69A7-196956046A6D}"/>
              </a:ext>
            </a:extLst>
          </p:cNvPr>
          <p:cNvSpPr txBox="1">
            <a:spLocks/>
          </p:cNvSpPr>
          <p:nvPr/>
        </p:nvSpPr>
        <p:spPr>
          <a:xfrm>
            <a:off x="617060" y="1351687"/>
            <a:ext cx="5716628" cy="263260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Is the SLB really a straight line?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How to detect the beam at multiple points?</a:t>
            </a:r>
            <a:endParaRPr lang="en-US" sz="36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Can we use the system without vacuum?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How to precisely detect the centroid?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Beam is oscillating due to the air fluctuations of the atmosphere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In the short term, without huge temperature spikes, the beam is oscillating around one point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Possibility to average data in time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Need for a precise, fast, and easy-to-use algorithm for detection of the centroid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  <p:sp>
        <p:nvSpPr>
          <p:cNvPr id="9" name="TextovéPole 68">
            <a:extLst>
              <a:ext uri="{FF2B5EF4-FFF2-40B4-BE49-F238E27FC236}">
                <a16:creationId xmlns:a16="http://schemas.microsoft.com/office/drawing/2014/main" id="{6AE55CB6-3E2B-D5F1-0E7A-D7A6E021927D}"/>
              </a:ext>
            </a:extLst>
          </p:cNvPr>
          <p:cNvSpPr txBox="1"/>
          <p:nvPr/>
        </p:nvSpPr>
        <p:spPr>
          <a:xfrm>
            <a:off x="8404946" y="5130973"/>
            <a:ext cx="349179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Real image of a SLB –</a:t>
            </a:r>
          </a:p>
          <a:p>
            <a:pPr algn="ctr"/>
            <a:r>
              <a:rPr lang="en-US" sz="1200" dirty="0"/>
              <a:t>120 m away from a generator. Projected on a CMOS chip </a:t>
            </a:r>
          </a:p>
          <a:p>
            <a:pPr algn="ctr"/>
            <a:r>
              <a:rPr lang="en-US" sz="1200" dirty="0"/>
              <a:t>14x10 mm</a:t>
            </a:r>
            <a:r>
              <a:rPr lang="en-US" sz="1200" baseline="30000" dirty="0"/>
              <a:t>2</a:t>
            </a:r>
            <a:r>
              <a:rPr lang="en-US" sz="1200" dirty="0"/>
              <a:t> without any imaging optics.</a:t>
            </a:r>
          </a:p>
          <a:p>
            <a:pPr algn="ctr"/>
            <a:r>
              <a:rPr lang="en-US" sz="1200" dirty="0"/>
              <a:t>Centroid positions measured for</a:t>
            </a:r>
          </a:p>
          <a:p>
            <a:pPr algn="ctr"/>
            <a:r>
              <a:rPr lang="en-US" sz="1200" dirty="0"/>
              <a:t>1 hour. Pixel size 3.45 </a:t>
            </a:r>
            <a:r>
              <a:rPr lang="el-GR" sz="1200" b="0" dirty="0"/>
              <a:t>μ</a:t>
            </a:r>
            <a:r>
              <a:rPr lang="en-US" sz="1200" dirty="0"/>
              <a:t>m.</a:t>
            </a:r>
          </a:p>
        </p:txBody>
      </p:sp>
      <p:cxnSp>
        <p:nvCxnSpPr>
          <p:cNvPr id="2" name="Přímá spojnice se šipkou 66">
            <a:extLst>
              <a:ext uri="{FF2B5EF4-FFF2-40B4-BE49-F238E27FC236}">
                <a16:creationId xmlns:a16="http://schemas.microsoft.com/office/drawing/2014/main" id="{3EA52205-BEB8-29AB-1DA7-40D3CD742554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6096000" y="3880967"/>
            <a:ext cx="2231254" cy="611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bandicam 2022-07-27 16-24-03-926">
            <a:hlinkClick r:id="" action="ppaction://media"/>
            <a:extLst>
              <a:ext uri="{FF2B5EF4-FFF2-40B4-BE49-F238E27FC236}">
                <a16:creationId xmlns:a16="http://schemas.microsoft.com/office/drawing/2014/main" id="{23EEBBD5-6F80-D61A-DB1E-D391F0E261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4584"/>
          <a:stretch/>
        </p:blipFill>
        <p:spPr>
          <a:xfrm>
            <a:off x="9019587" y="163785"/>
            <a:ext cx="2642736" cy="1697995"/>
          </a:xfrm>
          <a:prstGeom prst="rect">
            <a:avLst/>
          </a:prstGeom>
        </p:spPr>
      </p:pic>
      <p:sp>
        <p:nvSpPr>
          <p:cNvPr id="20" name="TextovéPole 68">
            <a:extLst>
              <a:ext uri="{FF2B5EF4-FFF2-40B4-BE49-F238E27FC236}">
                <a16:creationId xmlns:a16="http://schemas.microsoft.com/office/drawing/2014/main" id="{1C655159-99D3-A506-04E5-9D532E9EE852}"/>
              </a:ext>
            </a:extLst>
          </p:cNvPr>
          <p:cNvSpPr txBox="1"/>
          <p:nvPr/>
        </p:nvSpPr>
        <p:spPr>
          <a:xfrm>
            <a:off x="8938543" y="1959444"/>
            <a:ext cx="280482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Oscillations of a SLB measured</a:t>
            </a:r>
          </a:p>
          <a:p>
            <a:pPr algn="ctr"/>
            <a:r>
              <a:rPr lang="en-US" sz="1400" dirty="0"/>
              <a:t>2 m away from a generator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D83733A-C26D-0B52-E766-3590644D8F23}"/>
              </a:ext>
            </a:extLst>
          </p:cNvPr>
          <p:cNvCxnSpPr>
            <a:cxnSpLocks/>
          </p:cNvCxnSpPr>
          <p:nvPr/>
        </p:nvCxnSpPr>
        <p:spPr>
          <a:xfrm>
            <a:off x="9177556" y="1669409"/>
            <a:ext cx="872455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2A241D1-804A-506F-9A0A-7D267C8E1206}"/>
              </a:ext>
            </a:extLst>
          </p:cNvPr>
          <p:cNvSpPr txBox="1"/>
          <p:nvPr/>
        </p:nvSpPr>
        <p:spPr>
          <a:xfrm>
            <a:off x="9363353" y="1423359"/>
            <a:ext cx="5368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1 mm</a:t>
            </a:r>
          </a:p>
        </p:txBody>
      </p:sp>
      <p:cxnSp>
        <p:nvCxnSpPr>
          <p:cNvPr id="26" name="Přímá spojnice se šipkou 66">
            <a:extLst>
              <a:ext uri="{FF2B5EF4-FFF2-40B4-BE49-F238E27FC236}">
                <a16:creationId xmlns:a16="http://schemas.microsoft.com/office/drawing/2014/main" id="{A7729B13-F36A-6314-9A66-0E1CD8848631}"/>
              </a:ext>
            </a:extLst>
          </p:cNvPr>
          <p:cNvCxnSpPr>
            <a:cxnSpLocks/>
          </p:cNvCxnSpPr>
          <p:nvPr/>
        </p:nvCxnSpPr>
        <p:spPr>
          <a:xfrm flipV="1">
            <a:off x="6096000" y="1012782"/>
            <a:ext cx="2801897" cy="2485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FA146D6-84D3-198C-B609-4DD6FFDA5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  <p:sp>
        <p:nvSpPr>
          <p:cNvPr id="31" name="Date Placeholder 3">
            <a:extLst>
              <a:ext uri="{FF2B5EF4-FFF2-40B4-BE49-F238E27FC236}">
                <a16:creationId xmlns:a16="http://schemas.microsoft.com/office/drawing/2014/main" id="{19B7F696-1BC6-C1AC-BCB8-6A8EA005F1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2BC58EEF-5AAC-0E96-2FF5-CCAF478EB4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7254" y="2658216"/>
            <a:ext cx="3647181" cy="244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1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3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60CAB6-A3B4-52F3-E2D4-96FA2AF05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Thresholding </a:t>
            </a:r>
            <a:r>
              <a:rPr lang="en-GB" dirty="0" err="1"/>
              <a:t>Center</a:t>
            </a:r>
            <a:r>
              <a:rPr lang="en-GB" dirty="0"/>
              <a:t> of Gravity (</a:t>
            </a:r>
            <a:r>
              <a:rPr lang="en-GB" dirty="0" err="1"/>
              <a:t>TCoG</a:t>
            </a:r>
            <a:r>
              <a:rPr lang="en-GB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90EC4-499B-E272-BF16-5C52920D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163A2-C404-80F5-05B3-8C9DD75F8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ovéPole 9">
                <a:extLst>
                  <a:ext uri="{FF2B5EF4-FFF2-40B4-BE49-F238E27FC236}">
                    <a16:creationId xmlns:a16="http://schemas.microsoft.com/office/drawing/2014/main" id="{68C42899-AF16-B7D5-C4D6-350321BECA5A}"/>
                  </a:ext>
                </a:extLst>
              </p:cNvPr>
              <p:cNvSpPr txBox="1"/>
              <p:nvPr/>
            </p:nvSpPr>
            <p:spPr>
              <a:xfrm>
                <a:off x="6847646" y="1600627"/>
                <a:ext cx="3542120" cy="7101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d>
                        <m:dPr>
                          <m:begChr m:val="{"/>
                          <m:endChr m:val=""/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0,  </m:t>
                              </m:r>
                              <m:r>
                                <a:rPr lang="cs-CZ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          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)&lt;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),  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)≥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TextovéPole 9">
                <a:extLst>
                  <a:ext uri="{FF2B5EF4-FFF2-40B4-BE49-F238E27FC236}">
                    <a16:creationId xmlns:a16="http://schemas.microsoft.com/office/drawing/2014/main" id="{68C42899-AF16-B7D5-C4D6-350321BECA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7646" y="1600627"/>
                <a:ext cx="3542120" cy="7101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ovéPole 9">
                <a:extLst>
                  <a:ext uri="{FF2B5EF4-FFF2-40B4-BE49-F238E27FC236}">
                    <a16:creationId xmlns:a16="http://schemas.microsoft.com/office/drawing/2014/main" id="{E0D1DE93-3ACA-52A5-4F62-E298541E7160}"/>
                  </a:ext>
                </a:extLst>
              </p:cNvPr>
              <p:cNvSpPr txBox="1"/>
              <p:nvPr/>
            </p:nvSpPr>
            <p:spPr>
              <a:xfrm>
                <a:off x="6715058" y="2613983"/>
                <a:ext cx="4392488" cy="8130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ctrlP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d>
                                    <m:dPr>
                                      <m:ctrlP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nary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ctrlP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  <m:d>
                                    <m:dPr>
                                      <m:ctrlP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nary>
                        </m:den>
                      </m:f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4" name="TextovéPole 9">
                <a:extLst>
                  <a:ext uri="{FF2B5EF4-FFF2-40B4-BE49-F238E27FC236}">
                    <a16:creationId xmlns:a16="http://schemas.microsoft.com/office/drawing/2014/main" id="{E0D1DE93-3ACA-52A5-4F62-E298541E7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5058" y="2613983"/>
                <a:ext cx="4392488" cy="8130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ástupný obsah 1">
                <a:extLst>
                  <a:ext uri="{FF2B5EF4-FFF2-40B4-BE49-F238E27FC236}">
                    <a16:creationId xmlns:a16="http://schemas.microsoft.com/office/drawing/2014/main" id="{A2114BC3-5B33-FA7B-05BB-6734837B30D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8709" y="1351687"/>
                <a:ext cx="4225210" cy="466321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Uses weighted Center of Gravity (First Moment) calculation for the calculation center coordinates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GB" sz="2000" b="0" dirty="0"/>
                  <a:t> </a:t>
                </a:r>
                <a:r>
                  <a:rPr lang="en-US" sz="2000" b="0" dirty="0"/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US" sz="2000" b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Pixels lower than thresholding value </a:t>
                </a:r>
                <a:r>
                  <a:rPr lang="en-US" sz="2000" b="0" i="1" dirty="0"/>
                  <a:t>t </a:t>
                </a:r>
                <a:r>
                  <a:rPr lang="en-US" sz="2000" b="0" dirty="0"/>
                  <a:t>are set to 0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Need to precisely set the thresholding value </a:t>
                </a:r>
                <a:r>
                  <a:rPr lang="en-US" sz="2000" b="0" i="1" dirty="0"/>
                  <a:t>t</a:t>
                </a:r>
                <a:r>
                  <a:rPr lang="en-US" sz="2000" b="0" dirty="0"/>
                  <a:t> in order to give accurate results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="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sz="2000" b="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</p:txBody>
          </p:sp>
        </mc:Choice>
        <mc:Fallback xmlns="">
          <p:sp>
            <p:nvSpPr>
              <p:cNvPr id="25" name="Zástupný obsah 1">
                <a:extLst>
                  <a:ext uri="{FF2B5EF4-FFF2-40B4-BE49-F238E27FC236}">
                    <a16:creationId xmlns:a16="http://schemas.microsoft.com/office/drawing/2014/main" id="{A2114BC3-5B33-FA7B-05BB-6734837B30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709" y="1351687"/>
                <a:ext cx="4225210" cy="4663219"/>
              </a:xfrm>
              <a:prstGeom prst="rect">
                <a:avLst/>
              </a:prstGeom>
              <a:blipFill>
                <a:blip r:embed="rId4"/>
                <a:stretch>
                  <a:fillRect l="-3463" t="-1569" r="-14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Přímá spojnice se šipkou 66">
            <a:extLst>
              <a:ext uri="{FF2B5EF4-FFF2-40B4-BE49-F238E27FC236}">
                <a16:creationId xmlns:a16="http://schemas.microsoft.com/office/drawing/2014/main" id="{2750F141-54D9-6BD2-3182-0A6F52FD493B}"/>
              </a:ext>
            </a:extLst>
          </p:cNvPr>
          <p:cNvCxnSpPr>
            <a:cxnSpLocks/>
          </p:cNvCxnSpPr>
          <p:nvPr/>
        </p:nvCxnSpPr>
        <p:spPr>
          <a:xfrm>
            <a:off x="8475084" y="5262954"/>
            <a:ext cx="7298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Shape, circle&#10;&#10;Description automatically generated">
            <a:extLst>
              <a:ext uri="{FF2B5EF4-FFF2-40B4-BE49-F238E27FC236}">
                <a16:creationId xmlns:a16="http://schemas.microsoft.com/office/drawing/2014/main" id="{44E1E42B-DB8E-9708-8FFE-15B80BE867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249" t="7744" r="18219" b="11289"/>
          <a:stretch/>
        </p:blipFill>
        <p:spPr>
          <a:xfrm>
            <a:off x="6116641" y="4213224"/>
            <a:ext cx="2004970" cy="2011405"/>
          </a:xfrm>
          <a:prstGeom prst="rect">
            <a:avLst/>
          </a:prstGeom>
        </p:spPr>
      </p:pic>
      <p:pic>
        <p:nvPicPr>
          <p:cNvPr id="28" name="Picture 27" descr="Shape, square&#10;&#10;Description automatically generated">
            <a:extLst>
              <a:ext uri="{FF2B5EF4-FFF2-40B4-BE49-F238E27FC236}">
                <a16:creationId xmlns:a16="http://schemas.microsoft.com/office/drawing/2014/main" id="{1EA6365A-337A-FD2C-6956-85E57B81226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429" t="9160" r="17651" b="10734"/>
          <a:stretch/>
        </p:blipFill>
        <p:spPr>
          <a:xfrm>
            <a:off x="9553770" y="4216854"/>
            <a:ext cx="2035903" cy="2007776"/>
          </a:xfrm>
          <a:prstGeom prst="rect">
            <a:avLst/>
          </a:prstGeom>
        </p:spPr>
      </p:pic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68BA3BE1-1103-C46E-A8FA-A07A8CEBE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65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DD436E9-EB55-910B-2D65-F2E08D5C0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058" y="2567493"/>
            <a:ext cx="2544136" cy="13803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1ADB-7CD7-1CFF-55FB-B2997AF912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8327" y="2567493"/>
            <a:ext cx="2572970" cy="1432719"/>
          </a:xfrm>
          <a:prstGeom prst="rect">
            <a:avLst/>
          </a:prstGeom>
        </p:spPr>
      </p:pic>
      <p:cxnSp>
        <p:nvCxnSpPr>
          <p:cNvPr id="13" name="Přímá spojnice se šipkou 66">
            <a:extLst>
              <a:ext uri="{FF2B5EF4-FFF2-40B4-BE49-F238E27FC236}">
                <a16:creationId xmlns:a16="http://schemas.microsoft.com/office/drawing/2014/main" id="{BD93C483-C263-6F91-9323-D929D6EF8457}"/>
              </a:ext>
            </a:extLst>
          </p:cNvPr>
          <p:cNvCxnSpPr>
            <a:cxnSpLocks/>
          </p:cNvCxnSpPr>
          <p:nvPr/>
        </p:nvCxnSpPr>
        <p:spPr>
          <a:xfrm>
            <a:off x="8362360" y="3225519"/>
            <a:ext cx="7298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66">
            <a:extLst>
              <a:ext uri="{FF2B5EF4-FFF2-40B4-BE49-F238E27FC236}">
                <a16:creationId xmlns:a16="http://schemas.microsoft.com/office/drawing/2014/main" id="{11E7D6BB-9193-2BAD-EDA4-0716E78A1962}"/>
              </a:ext>
            </a:extLst>
          </p:cNvPr>
          <p:cNvCxnSpPr>
            <a:cxnSpLocks/>
          </p:cNvCxnSpPr>
          <p:nvPr/>
        </p:nvCxnSpPr>
        <p:spPr>
          <a:xfrm>
            <a:off x="8448485" y="5266011"/>
            <a:ext cx="7298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EB0A839D-4210-491F-9AF6-DA41C35FF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1066"/>
          </a:xfrm>
        </p:spPr>
        <p:txBody>
          <a:bodyPr/>
          <a:lstStyle/>
          <a:p>
            <a:r>
              <a:rPr lang="en-US" dirty="0"/>
              <a:t>Gamma corrected Center of Gravity (</a:t>
            </a:r>
            <a:r>
              <a:rPr lang="en-US" dirty="0" err="1"/>
              <a:t>GCoG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5C5F6-F7D4-48B2-B026-834856EDA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023" y="6368002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ovéPole 9">
                <a:extLst>
                  <a:ext uri="{FF2B5EF4-FFF2-40B4-BE49-F238E27FC236}">
                    <a16:creationId xmlns:a16="http://schemas.microsoft.com/office/drawing/2014/main" id="{B3140E97-AF42-E4E5-0F05-F8358EECE6F9}"/>
                  </a:ext>
                </a:extLst>
              </p:cNvPr>
              <p:cNvSpPr txBox="1"/>
              <p:nvPr/>
            </p:nvSpPr>
            <p:spPr>
              <a:xfrm>
                <a:off x="4699714" y="1320022"/>
                <a:ext cx="4392488" cy="6833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𝑐𝑜𝑟𝑟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den>
                          </m:f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" name="TextovéPole 9">
                <a:extLst>
                  <a:ext uri="{FF2B5EF4-FFF2-40B4-BE49-F238E27FC236}">
                    <a16:creationId xmlns:a16="http://schemas.microsoft.com/office/drawing/2014/main" id="{B3140E97-AF42-E4E5-0F05-F8358EECE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9714" y="1320022"/>
                <a:ext cx="4392488" cy="6833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ovéPole 9">
                <a:extLst>
                  <a:ext uri="{FF2B5EF4-FFF2-40B4-BE49-F238E27FC236}">
                    <a16:creationId xmlns:a16="http://schemas.microsoft.com/office/drawing/2014/main" id="{A9816E0D-979B-42C0-5EA4-1B8048AE3A26}"/>
                  </a:ext>
                </a:extLst>
              </p:cNvPr>
              <p:cNvSpPr txBox="1"/>
              <p:nvPr/>
            </p:nvSpPr>
            <p:spPr>
              <a:xfrm>
                <a:off x="8185238" y="1238487"/>
                <a:ext cx="4392488" cy="8130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ctrlP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𝑐𝑜𝑟𝑟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d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nary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ctrlP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=0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𝑐𝑜𝑟𝑟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nary>
                        </m:den>
                      </m:f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ovéPole 9">
                <a:extLst>
                  <a:ext uri="{FF2B5EF4-FFF2-40B4-BE49-F238E27FC236}">
                    <a16:creationId xmlns:a16="http://schemas.microsoft.com/office/drawing/2014/main" id="{A9816E0D-979B-42C0-5EA4-1B8048AE3A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5238" y="1238487"/>
                <a:ext cx="4392488" cy="8130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ástupný obsah 1">
                <a:extLst>
                  <a:ext uri="{FF2B5EF4-FFF2-40B4-BE49-F238E27FC236}">
                    <a16:creationId xmlns:a16="http://schemas.microsoft.com/office/drawing/2014/main" id="{A11717D5-35B8-81E3-6C2C-FA78D2526A2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8709" y="1351687"/>
                <a:ext cx="4225210" cy="466321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Uses weighted center of gravity (first moment) calculation for the calculation center coordinates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GB" sz="2000" b="0" dirty="0"/>
                  <a:t> </a:t>
                </a:r>
                <a:r>
                  <a:rPr lang="en-US" sz="2000" b="0" dirty="0"/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US" sz="2000" b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Induces non-linear relationship of image intensity</a:t>
                </a:r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Robust to the changes of the gamma parameter </a:t>
                </a:r>
                <a14:m>
                  <m:oMath xmlns:m="http://schemas.openxmlformats.org/officeDocument/2006/math">
                    <m:r>
                      <a:rPr lang="en-GB" sz="2000" b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20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</p:txBody>
          </p:sp>
        </mc:Choice>
        <mc:Fallback xmlns="">
          <p:sp>
            <p:nvSpPr>
              <p:cNvPr id="20" name="Zástupný obsah 1">
                <a:extLst>
                  <a:ext uri="{FF2B5EF4-FFF2-40B4-BE49-F238E27FC236}">
                    <a16:creationId xmlns:a16="http://schemas.microsoft.com/office/drawing/2014/main" id="{A11717D5-35B8-81E3-6C2C-FA78D2526A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709" y="1351687"/>
                <a:ext cx="4225210" cy="4663219"/>
              </a:xfrm>
              <a:prstGeom prst="rect">
                <a:avLst/>
              </a:prstGeom>
              <a:blipFill>
                <a:blip r:embed="rId6"/>
                <a:stretch>
                  <a:fillRect l="-3463" t="-1569" r="-14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Shape, circle&#10;&#10;Description automatically generated">
            <a:extLst>
              <a:ext uri="{FF2B5EF4-FFF2-40B4-BE49-F238E27FC236}">
                <a16:creationId xmlns:a16="http://schemas.microsoft.com/office/drawing/2014/main" id="{881B9BB0-3C3D-ED78-157B-FE5DC1C4BBA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249" t="7744" r="18219" b="11289"/>
          <a:stretch/>
        </p:blipFill>
        <p:spPr>
          <a:xfrm>
            <a:off x="6116641" y="4213224"/>
            <a:ext cx="2004970" cy="2011405"/>
          </a:xfrm>
          <a:prstGeom prst="rect">
            <a:avLst/>
          </a:prstGeom>
        </p:spPr>
      </p:pic>
      <p:pic>
        <p:nvPicPr>
          <p:cNvPr id="24" name="Picture 23" descr="Shape, square&#10;&#10;Description automatically generated">
            <a:extLst>
              <a:ext uri="{FF2B5EF4-FFF2-40B4-BE49-F238E27FC236}">
                <a16:creationId xmlns:a16="http://schemas.microsoft.com/office/drawing/2014/main" id="{A8234C8A-9DDF-3137-218D-E1A98FCBF2C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429" t="9160" r="17651" b="10734"/>
          <a:stretch/>
        </p:blipFill>
        <p:spPr>
          <a:xfrm>
            <a:off x="9553770" y="4216854"/>
            <a:ext cx="2035903" cy="2007776"/>
          </a:xfrm>
          <a:prstGeom prst="rect">
            <a:avLst/>
          </a:prstGeom>
        </p:spPr>
      </p:pic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9C18FAC7-4AD8-004A-D9AA-F02411379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2488EAC6-F0CB-77F7-24BB-2759F02944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264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BB9E86-12DB-1141-EF67-A603E2197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6841"/>
          </a:xfrm>
        </p:spPr>
        <p:txBody>
          <a:bodyPr/>
          <a:lstStyle/>
          <a:p>
            <a:r>
              <a:rPr lang="en-GB" dirty="0"/>
              <a:t>Bessel Fitting Algorithm (BFA)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52F68-69F4-26EE-DBE1-7AFCB14B2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D9F87-56B6-46E4-3D16-54F6C3491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Obrázek 10" descr="Obsah obrázku text, elektronika, snímek obrazovky, vektorová grafika&#10;&#10;Popis byl vytvořen automaticky">
            <a:extLst>
              <a:ext uri="{FF2B5EF4-FFF2-40B4-BE49-F238E27FC236}">
                <a16:creationId xmlns:a16="http://schemas.microsoft.com/office/drawing/2014/main" id="{663F533C-D1FA-E151-0350-831F7F3351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967" r="9276"/>
          <a:stretch/>
        </p:blipFill>
        <p:spPr>
          <a:xfrm>
            <a:off x="6563807" y="2872517"/>
            <a:ext cx="5095190" cy="2369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ovéPole 9">
                <a:extLst>
                  <a:ext uri="{FF2B5EF4-FFF2-40B4-BE49-F238E27FC236}">
                    <a16:creationId xmlns:a16="http://schemas.microsoft.com/office/drawing/2014/main" id="{4AA987A1-071B-E54F-1C91-D0D56B06E064}"/>
                  </a:ext>
                </a:extLst>
              </p:cNvPr>
              <p:cNvSpPr txBox="1"/>
              <p:nvPr/>
            </p:nvSpPr>
            <p:spPr>
              <a:xfrm>
                <a:off x="7055685" y="1615683"/>
                <a:ext cx="4392488" cy="6368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𝐵𝐵</m:t>
                        </m:r>
                      </m:sub>
                    </m:sSub>
                    <m:r>
                      <a:rPr lang="en-US" sz="18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U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8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8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en-US" sz="1800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p>
                                      <m:sSupPr>
                                        <m:ctrlPr>
                                          <a:rPr lang="en-US" sz="1800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800" b="0" i="1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 b="0" i="1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  <m:r>
                                              <a:rPr lang="en-US" sz="1800" b="0" i="1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acc>
                                              <m:accPr>
                                                <m:chr m:val="̅"/>
                                                <m:ctrlPr>
                                                  <a:rPr lang="en-GB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800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800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n-US" sz="1800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800" b="0" i="1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 b="0" i="1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  <m:r>
                                              <a:rPr lang="en-US" sz="1800" b="0" i="1">
                                                <a:solidFill>
                                                  <a:schemeClr val="tx2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acc>
                                              <m:accPr>
                                                <m:chr m:val="̅"/>
                                                <m:ctrlPr>
                                                  <a:rPr lang="en-GB" i="1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b="0" i="1" smtClean="0">
                                                    <a:solidFill>
                                                      <a:schemeClr val="tx2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𝑦</m:t>
                                                </m:r>
                                              </m:e>
                                            </m:acc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800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rad>
                              </m:e>
                            </m:d>
                          </m:e>
                        </m:d>
                      </m:e>
                      <m:sup>
                        <m:r>
                          <a:rPr lang="en-US" sz="18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8" name="TextovéPole 9">
                <a:extLst>
                  <a:ext uri="{FF2B5EF4-FFF2-40B4-BE49-F238E27FC236}">
                    <a16:creationId xmlns:a16="http://schemas.microsoft.com/office/drawing/2014/main" id="{4AA987A1-071B-E54F-1C91-D0D56B06E0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685" y="1615683"/>
                <a:ext cx="4392488" cy="63684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ástupný obsah 1">
                <a:extLst>
                  <a:ext uri="{FF2B5EF4-FFF2-40B4-BE49-F238E27FC236}">
                    <a16:creationId xmlns:a16="http://schemas.microsoft.com/office/drawing/2014/main" id="{03BEA2F1-26B4-10EC-F1FB-D4E93CA62D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9474" y="1224559"/>
                <a:ext cx="5095190" cy="2645929"/>
              </a:xfrm>
            </p:spPr>
            <p:txBody>
              <a:bodyPr/>
              <a:lstStyle/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Significant similarity between SLB and BB allows the fit a Bessel function of a 0</a:t>
                </a:r>
                <a:r>
                  <a:rPr lang="en-US" sz="2000" b="0" baseline="30000" dirty="0"/>
                  <a:t>th</a:t>
                </a:r>
                <a:r>
                  <a:rPr lang="en-US" sz="2000" b="0" dirty="0"/>
                  <a:t> order J</a:t>
                </a:r>
                <a:r>
                  <a:rPr lang="en-US" sz="2000" b="0" baseline="-25000" dirty="0"/>
                  <a:t>0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3 unknown parameters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2000" b="0" dirty="0"/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/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sz="2000" b="0" dirty="0"/>
                  <a:t>) are calculated for best fitting surface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000" b="0" dirty="0"/>
                  <a:t>Parameters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sz="2000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/>
                  <a:t>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en-US" sz="2000" b="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0" dirty="0"/>
                  <a:t>are the coordinates of the SLB centroid position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9" name="Zástupný obsah 1">
                <a:extLst>
                  <a:ext uri="{FF2B5EF4-FFF2-40B4-BE49-F238E27FC236}">
                    <a16:creationId xmlns:a16="http://schemas.microsoft.com/office/drawing/2014/main" id="{03BEA2F1-26B4-10EC-F1FB-D4E93CA62D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9474" y="1224559"/>
                <a:ext cx="5095190" cy="2645929"/>
              </a:xfrm>
              <a:blipFill>
                <a:blip r:embed="rId4"/>
                <a:stretch>
                  <a:fillRect l="-2871" t="-2765" r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Obrázek 7">
            <a:extLst>
              <a:ext uri="{FF2B5EF4-FFF2-40B4-BE49-F238E27FC236}">
                <a16:creationId xmlns:a16="http://schemas.microsoft.com/office/drawing/2014/main" id="{9281FE33-013F-A829-0DB8-CA2FC6E9C3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1970" y="3914265"/>
            <a:ext cx="4120415" cy="2140511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DA5F04F-9FC6-0D5B-4C69-DF2674B5C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325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ircle&#10;&#10;Description automatically generated with medium confidence">
            <a:extLst>
              <a:ext uri="{FF2B5EF4-FFF2-40B4-BE49-F238E27FC236}">
                <a16:creationId xmlns:a16="http://schemas.microsoft.com/office/drawing/2014/main" id="{C8AE7CB5-C5D0-967F-7668-315F69FAED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67076" y="1045958"/>
            <a:ext cx="3257732" cy="237956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7BBFF9C-B6B0-1856-C779-E95885331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Detection of BB and SLB centroid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4CC5C2-88D3-CB59-EAB2-C725A6DC1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11/2/2022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EDA97-E498-E4EA-9EDD-D7F5F6522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9" descr="A picture containing circle&#10;&#10;Description automatically generated">
            <a:extLst>
              <a:ext uri="{FF2B5EF4-FFF2-40B4-BE49-F238E27FC236}">
                <a16:creationId xmlns:a16="http://schemas.microsoft.com/office/drawing/2014/main" id="{3534A337-A7A4-549A-1466-033488E49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4268" y="1009536"/>
            <a:ext cx="3257732" cy="2342889"/>
          </a:xfrm>
          <a:prstGeom prst="rect">
            <a:avLst/>
          </a:prstGeom>
        </p:spPr>
      </p:pic>
      <p:cxnSp>
        <p:nvCxnSpPr>
          <p:cNvPr id="11" name="Přímá spojnice se šipkou 69">
            <a:extLst>
              <a:ext uri="{FF2B5EF4-FFF2-40B4-BE49-F238E27FC236}">
                <a16:creationId xmlns:a16="http://schemas.microsoft.com/office/drawing/2014/main" id="{7B77DF70-B25B-549F-1090-32544765A9FE}"/>
              </a:ext>
            </a:extLst>
          </p:cNvPr>
          <p:cNvCxnSpPr>
            <a:cxnSpLocks/>
          </p:cNvCxnSpPr>
          <p:nvPr/>
        </p:nvCxnSpPr>
        <p:spPr>
          <a:xfrm>
            <a:off x="7975492" y="2078826"/>
            <a:ext cx="7739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D0E230E-4610-F52D-FA93-36BA81E30E3A}"/>
              </a:ext>
            </a:extLst>
          </p:cNvPr>
          <p:cNvSpPr txBox="1"/>
          <p:nvPr/>
        </p:nvSpPr>
        <p:spPr>
          <a:xfrm>
            <a:off x="7808300" y="1421950"/>
            <a:ext cx="10429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Shift of 320 </a:t>
            </a:r>
            <a:r>
              <a:rPr lang="en-GB" dirty="0" err="1"/>
              <a:t>px</a:t>
            </a:r>
            <a:endParaRPr lang="en-GB" dirty="0"/>
          </a:p>
        </p:txBody>
      </p:sp>
      <p:pic>
        <p:nvPicPr>
          <p:cNvPr id="18" name="Content Placeholder 7" descr="Chart, scatter chart&#10;&#10;Description automatically generated">
            <a:extLst>
              <a:ext uri="{FF2B5EF4-FFF2-40B4-BE49-F238E27FC236}">
                <a16:creationId xmlns:a16="http://schemas.microsoft.com/office/drawing/2014/main" id="{1BFC4F22-6FDA-6702-5CCC-BFBD34D47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9795" y="3913291"/>
            <a:ext cx="2926486" cy="2194865"/>
          </a:xfrm>
          <a:prstGeom prst="rect">
            <a:avLst/>
          </a:prstGeom>
        </p:spPr>
      </p:pic>
      <p:pic>
        <p:nvPicPr>
          <p:cNvPr id="19" name="Picture 18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8AE291F-D872-BA4A-967B-7C400A0D9E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9400" y="3948617"/>
            <a:ext cx="2926486" cy="219486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5DE01E2-C7EB-12B3-D950-0E09A582349F}"/>
              </a:ext>
            </a:extLst>
          </p:cNvPr>
          <p:cNvSpPr txBox="1"/>
          <p:nvPr/>
        </p:nvSpPr>
        <p:spPr>
          <a:xfrm>
            <a:off x="6455790" y="3713357"/>
            <a:ext cx="147087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X-coordinates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970632-6EB4-3CD9-D4CF-52A5F728537C}"/>
              </a:ext>
            </a:extLst>
          </p:cNvPr>
          <p:cNvSpPr txBox="1"/>
          <p:nvPr/>
        </p:nvSpPr>
        <p:spPr>
          <a:xfrm>
            <a:off x="9612705" y="3713357"/>
            <a:ext cx="15371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Y-coordinates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ástupný obsah 1">
                <a:extLst>
                  <a:ext uri="{FF2B5EF4-FFF2-40B4-BE49-F238E27FC236}">
                    <a16:creationId xmlns:a16="http://schemas.microsoft.com/office/drawing/2014/main" id="{D872B660-F32F-0B71-4F7C-0DAAB27922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2443" y="1698949"/>
                <a:ext cx="3946819" cy="4017909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/>
                  <a:t>Linear dependence of the BFA algorithm error of centroid position on the relative position of the beam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/>
                  <a:t>The absolute error between known centroid position and obtained one for the </a:t>
                </a:r>
                <a:r>
                  <a:rPr lang="en-US" sz="1800" b="0" dirty="0" err="1"/>
                  <a:t>CoG</a:t>
                </a:r>
                <a:r>
                  <a:rPr lang="en-US" sz="1800" b="0" dirty="0"/>
                  <a:t> algorithms is in the order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US" sz="1800" b="0" dirty="0"/>
                  <a:t> pixels for the BB obtained by simulations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/>
                  <a:t>Tested for Bessel Beam and Structured Laser Beam with similar linear trend</a:t>
                </a:r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  <a:p>
                <a:pPr marL="342900" indent="-34290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</p:txBody>
          </p:sp>
        </mc:Choice>
        <mc:Fallback xmlns="">
          <p:sp>
            <p:nvSpPr>
              <p:cNvPr id="2" name="Zástupný obsah 1">
                <a:extLst>
                  <a:ext uri="{FF2B5EF4-FFF2-40B4-BE49-F238E27FC236}">
                    <a16:creationId xmlns:a16="http://schemas.microsoft.com/office/drawing/2014/main" id="{D872B660-F32F-0B71-4F7C-0DAAB27922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43" y="1698949"/>
                <a:ext cx="3946819" cy="4017909"/>
              </a:xfrm>
              <a:prstGeom prst="rect">
                <a:avLst/>
              </a:prstGeom>
              <a:blipFill>
                <a:blip r:embed="rId6"/>
                <a:stretch>
                  <a:fillRect l="-3241" t="-1973" r="-37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9AD8A85-9256-1809-C2E2-9FD449833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Martin Dusek | </a:t>
            </a:r>
            <a:r>
              <a:rPr lang="en-GB" dirty="0"/>
              <a:t>Detection of Structured laser beam centroid and its use for alignment </a:t>
            </a:r>
            <a:endParaRPr lang="en-US" dirty="0"/>
          </a:p>
        </p:txBody>
      </p:sp>
      <p:cxnSp>
        <p:nvCxnSpPr>
          <p:cNvPr id="5" name="Přímá spojnice se šipkou 69">
            <a:extLst>
              <a:ext uri="{FF2B5EF4-FFF2-40B4-BE49-F238E27FC236}">
                <a16:creationId xmlns:a16="http://schemas.microsoft.com/office/drawing/2014/main" id="{D730B683-980E-398B-2CEE-A0EF23E44FED}"/>
              </a:ext>
            </a:extLst>
          </p:cNvPr>
          <p:cNvCxnSpPr>
            <a:cxnSpLocks/>
          </p:cNvCxnSpPr>
          <p:nvPr/>
        </p:nvCxnSpPr>
        <p:spPr>
          <a:xfrm>
            <a:off x="4116388" y="2575420"/>
            <a:ext cx="1619823" cy="1577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648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7330</TotalTime>
  <Words>1317</Words>
  <Application>Microsoft Office PowerPoint</Application>
  <PresentationFormat>Widescreen</PresentationFormat>
  <Paragraphs>235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Cambria Math</vt:lpstr>
      <vt:lpstr>Office Theme</vt:lpstr>
      <vt:lpstr>Detection of Structured Laser Beam centroid and its use for alignment IWAA 2022 – CERN</vt:lpstr>
      <vt:lpstr>Alignment of Particle Accelerators</vt:lpstr>
      <vt:lpstr>Optical beams </vt:lpstr>
      <vt:lpstr>Comparison of SLB and GB</vt:lpstr>
      <vt:lpstr>SLB as straight-line reference</vt:lpstr>
      <vt:lpstr>Thresholding Center of Gravity (TCoG)</vt:lpstr>
      <vt:lpstr>Gamma corrected Center of Gravity (GCoG)</vt:lpstr>
      <vt:lpstr>Bessel Fitting Algorithm (BFA)</vt:lpstr>
      <vt:lpstr>Detection of BB and SLB centroid</vt:lpstr>
      <vt:lpstr>Detection of SLB centroid</vt:lpstr>
      <vt:lpstr>Stability of a SLB</vt:lpstr>
      <vt:lpstr>Detection of the relative miss-alignment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Krystof Polak</dc:creator>
  <cp:lastModifiedBy>Martin Dusek</cp:lastModifiedBy>
  <cp:revision>82</cp:revision>
  <dcterms:created xsi:type="dcterms:W3CDTF">2020-12-15T07:10:08Z</dcterms:created>
  <dcterms:modified xsi:type="dcterms:W3CDTF">2022-11-02T19:50:34Z</dcterms:modified>
</cp:coreProperties>
</file>