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1"/>
  </p:notesMasterIdLst>
  <p:sldIdLst>
    <p:sldId id="256" r:id="rId2"/>
    <p:sldId id="257" r:id="rId3"/>
    <p:sldId id="258" r:id="rId4"/>
    <p:sldId id="262" r:id="rId5"/>
    <p:sldId id="263" r:id="rId6"/>
    <p:sldId id="264" r:id="rId7"/>
    <p:sldId id="265" r:id="rId8"/>
    <p:sldId id="267" r:id="rId9"/>
    <p:sldId id="266" r:id="rId10"/>
    <p:sldId id="268" r:id="rId11"/>
    <p:sldId id="269" r:id="rId12"/>
    <p:sldId id="270" r:id="rId13"/>
    <p:sldId id="272" r:id="rId14"/>
    <p:sldId id="271" r:id="rId15"/>
    <p:sldId id="274" r:id="rId16"/>
    <p:sldId id="275" r:id="rId17"/>
    <p:sldId id="276" r:id="rId18"/>
    <p:sldId id="273" r:id="rId19"/>
    <p:sldId id="277" r:id="rId20"/>
    <p:sldId id="278" r:id="rId21"/>
    <p:sldId id="279" r:id="rId22"/>
    <p:sldId id="280" r:id="rId23"/>
    <p:sldId id="281" r:id="rId24"/>
    <p:sldId id="282" r:id="rId25"/>
    <p:sldId id="283" r:id="rId26"/>
    <p:sldId id="284" r:id="rId27"/>
    <p:sldId id="259" r:id="rId28"/>
    <p:sldId id="260" r:id="rId29"/>
    <p:sldId id="261" r:id="rId3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194C"/>
    <a:srgbClr val="00006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21" autoAdjust="0"/>
    <p:restoredTop sz="94660"/>
  </p:normalViewPr>
  <p:slideViewPr>
    <p:cSldViewPr snapToGrid="0">
      <p:cViewPr varScale="1">
        <p:scale>
          <a:sx n="115" d="100"/>
          <a:sy n="115" d="100"/>
        </p:scale>
        <p:origin x="372"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EF77C46-FB3A-4787-9F4B-B943A424BF33}" type="datetimeFigureOut">
              <a:rPr lang="en-US" smtClean="0"/>
              <a:t>11/4/2022</a:t>
            </a:fld>
            <a:endParaRPr lang="en-US" dirty="0"/>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B554E27-F74C-465D-9E2B-06A39C28C21F}" type="slidenum">
              <a:rPr lang="en-US" smtClean="0"/>
              <a:t>‹#›</a:t>
            </a:fld>
            <a:endParaRPr lang="en-US" dirty="0"/>
          </a:p>
        </p:txBody>
      </p:sp>
    </p:spTree>
    <p:extLst>
      <p:ext uri="{BB962C8B-B14F-4D97-AF65-F5344CB8AC3E}">
        <p14:creationId xmlns:p14="http://schemas.microsoft.com/office/powerpoint/2010/main" val="21961857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5208845-B80F-D7EB-0793-2DC16E17AA8A}"/>
              </a:ext>
            </a:extLst>
          </p:cNvPr>
          <p:cNvSpPr>
            <a:spLocks noGrp="1"/>
          </p:cNvSpPr>
          <p:nvPr>
            <p:ph type="ctrTitle"/>
          </p:nvPr>
        </p:nvSpPr>
        <p:spPr>
          <a:xfrm>
            <a:off x="1524000" y="1122363"/>
            <a:ext cx="9144000" cy="2387600"/>
          </a:xfrm>
        </p:spPr>
        <p:txBody>
          <a:bodyPr anchor="b"/>
          <a:lstStyle>
            <a:lvl1pPr algn="ctr">
              <a:defRPr sz="6000"/>
            </a:lvl1pPr>
          </a:lstStyle>
          <a:p>
            <a:r>
              <a:rPr lang="ja-JP" altLang="en-US"/>
              <a:t>マスター タイトルの書式設定</a:t>
            </a:r>
            <a:endParaRPr lang="en-US"/>
          </a:p>
        </p:txBody>
      </p:sp>
      <p:sp>
        <p:nvSpPr>
          <p:cNvPr id="3" name="字幕 2">
            <a:extLst>
              <a:ext uri="{FF2B5EF4-FFF2-40B4-BE49-F238E27FC236}">
                <a16:creationId xmlns:a16="http://schemas.microsoft.com/office/drawing/2014/main" id="{755A0347-A81F-9BC3-2919-CFF648D90BF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a:p>
        </p:txBody>
      </p:sp>
      <p:sp>
        <p:nvSpPr>
          <p:cNvPr id="4" name="日付プレースホルダー 3">
            <a:extLst>
              <a:ext uri="{FF2B5EF4-FFF2-40B4-BE49-F238E27FC236}">
                <a16:creationId xmlns:a16="http://schemas.microsoft.com/office/drawing/2014/main" id="{AC72B9BC-11B6-5FF6-E19B-4714250931DC}"/>
              </a:ext>
            </a:extLst>
          </p:cNvPr>
          <p:cNvSpPr>
            <a:spLocks noGrp="1"/>
          </p:cNvSpPr>
          <p:nvPr>
            <p:ph type="dt" sz="half" idx="10"/>
          </p:nvPr>
        </p:nvSpPr>
        <p:spPr/>
        <p:txBody>
          <a:bodyPr/>
          <a:lstStyle/>
          <a:p>
            <a:fld id="{CDBA2D10-280B-41C3-94CE-1876B2C1E998}" type="datetime1">
              <a:rPr lang="en-US" smtClean="0"/>
              <a:t>11/4/2022</a:t>
            </a:fld>
            <a:endParaRPr lang="en-US" dirty="0"/>
          </a:p>
        </p:txBody>
      </p:sp>
      <p:sp>
        <p:nvSpPr>
          <p:cNvPr id="5" name="フッター プレースホルダー 4">
            <a:extLst>
              <a:ext uri="{FF2B5EF4-FFF2-40B4-BE49-F238E27FC236}">
                <a16:creationId xmlns:a16="http://schemas.microsoft.com/office/drawing/2014/main" id="{99D61C70-1FB9-E0B0-AAB2-D08390E0D5E0}"/>
              </a:ext>
            </a:extLst>
          </p:cNvPr>
          <p:cNvSpPr>
            <a:spLocks noGrp="1"/>
          </p:cNvSpPr>
          <p:nvPr>
            <p:ph type="ftr" sz="quarter" idx="11"/>
          </p:nvPr>
        </p:nvSpPr>
        <p:spPr/>
        <p:txBody>
          <a:bodyPr/>
          <a:lstStyle/>
          <a:p>
            <a:r>
              <a:rPr lang="en-US" dirty="0"/>
              <a:t>Y. Okayasu et. al, 16th International Workshop on Accelerator Alignment, Oct. 31 - Nov. 4, 2022, CERN</a:t>
            </a:r>
          </a:p>
        </p:txBody>
      </p:sp>
      <p:sp>
        <p:nvSpPr>
          <p:cNvPr id="6" name="スライド番号プレースホルダー 5">
            <a:extLst>
              <a:ext uri="{FF2B5EF4-FFF2-40B4-BE49-F238E27FC236}">
                <a16:creationId xmlns:a16="http://schemas.microsoft.com/office/drawing/2014/main" id="{FD422157-D240-0710-D592-5CAC927DC34B}"/>
              </a:ext>
            </a:extLst>
          </p:cNvPr>
          <p:cNvSpPr>
            <a:spLocks noGrp="1"/>
          </p:cNvSpPr>
          <p:nvPr>
            <p:ph type="sldNum" sz="quarter" idx="12"/>
          </p:nvPr>
        </p:nvSpPr>
        <p:spPr/>
        <p:txBody>
          <a:bodyPr/>
          <a:lstStyle/>
          <a:p>
            <a:fld id="{DCB5FA8D-E6FD-43B8-919E-DDA7F0F23A7E}" type="slidenum">
              <a:rPr lang="en-US" smtClean="0"/>
              <a:t>‹#›</a:t>
            </a:fld>
            <a:endParaRPr lang="en-US" dirty="0"/>
          </a:p>
        </p:txBody>
      </p:sp>
    </p:spTree>
    <p:extLst>
      <p:ext uri="{BB962C8B-B14F-4D97-AF65-F5344CB8AC3E}">
        <p14:creationId xmlns:p14="http://schemas.microsoft.com/office/powerpoint/2010/main" val="40276707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D6771A-4107-8B97-98C8-A8C7D7DD5CA2}"/>
              </a:ext>
            </a:extLst>
          </p:cNvPr>
          <p:cNvSpPr>
            <a:spLocks noGrp="1"/>
          </p:cNvSpPr>
          <p:nvPr>
            <p:ph type="title"/>
          </p:nvPr>
        </p:nvSpPr>
        <p:spPr/>
        <p:txBody>
          <a:bodyPr/>
          <a:lstStyle/>
          <a:p>
            <a:r>
              <a:rPr lang="ja-JP" altLang="en-US"/>
              <a:t>マスター タイトルの書式設定</a:t>
            </a:r>
            <a:endParaRPr lang="en-US"/>
          </a:p>
        </p:txBody>
      </p:sp>
      <p:sp>
        <p:nvSpPr>
          <p:cNvPr id="3" name="縦書きテキスト プレースホルダー 2">
            <a:extLst>
              <a:ext uri="{FF2B5EF4-FFF2-40B4-BE49-F238E27FC236}">
                <a16:creationId xmlns:a16="http://schemas.microsoft.com/office/drawing/2014/main" id="{152ECA35-0BB4-C1A3-8296-D4360A3D229F}"/>
              </a:ext>
            </a:extLst>
          </p:cNvPr>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日付プレースホルダー 3">
            <a:extLst>
              <a:ext uri="{FF2B5EF4-FFF2-40B4-BE49-F238E27FC236}">
                <a16:creationId xmlns:a16="http://schemas.microsoft.com/office/drawing/2014/main" id="{02FF01F4-D8E7-8C77-A12F-5090B49E0389}"/>
              </a:ext>
            </a:extLst>
          </p:cNvPr>
          <p:cNvSpPr>
            <a:spLocks noGrp="1"/>
          </p:cNvSpPr>
          <p:nvPr>
            <p:ph type="dt" sz="half" idx="10"/>
          </p:nvPr>
        </p:nvSpPr>
        <p:spPr/>
        <p:txBody>
          <a:bodyPr/>
          <a:lstStyle/>
          <a:p>
            <a:fld id="{8EE88760-D114-4D7C-A73A-FB20BB6CC7A2}" type="datetime1">
              <a:rPr lang="en-US" smtClean="0"/>
              <a:t>11/4/2022</a:t>
            </a:fld>
            <a:endParaRPr lang="en-US" dirty="0"/>
          </a:p>
        </p:txBody>
      </p:sp>
      <p:sp>
        <p:nvSpPr>
          <p:cNvPr id="5" name="フッター プレースホルダー 4">
            <a:extLst>
              <a:ext uri="{FF2B5EF4-FFF2-40B4-BE49-F238E27FC236}">
                <a16:creationId xmlns:a16="http://schemas.microsoft.com/office/drawing/2014/main" id="{9E70A59D-AC9A-917D-BC5E-E7055CD9047B}"/>
              </a:ext>
            </a:extLst>
          </p:cNvPr>
          <p:cNvSpPr>
            <a:spLocks noGrp="1"/>
          </p:cNvSpPr>
          <p:nvPr>
            <p:ph type="ftr" sz="quarter" idx="11"/>
          </p:nvPr>
        </p:nvSpPr>
        <p:spPr/>
        <p:txBody>
          <a:bodyPr/>
          <a:lstStyle/>
          <a:p>
            <a:r>
              <a:rPr lang="en-US" dirty="0"/>
              <a:t>Y. Okayasu et. al, 16th International Workshop on Accelerator Alignment, Oct. 31 - Nov. 4, 2022, CERN</a:t>
            </a:r>
          </a:p>
        </p:txBody>
      </p:sp>
      <p:sp>
        <p:nvSpPr>
          <p:cNvPr id="6" name="スライド番号プレースホルダー 5">
            <a:extLst>
              <a:ext uri="{FF2B5EF4-FFF2-40B4-BE49-F238E27FC236}">
                <a16:creationId xmlns:a16="http://schemas.microsoft.com/office/drawing/2014/main" id="{B02FF3C9-9765-49D0-CE23-E00A1AC73E28}"/>
              </a:ext>
            </a:extLst>
          </p:cNvPr>
          <p:cNvSpPr>
            <a:spLocks noGrp="1"/>
          </p:cNvSpPr>
          <p:nvPr>
            <p:ph type="sldNum" sz="quarter" idx="12"/>
          </p:nvPr>
        </p:nvSpPr>
        <p:spPr/>
        <p:txBody>
          <a:bodyPr/>
          <a:lstStyle/>
          <a:p>
            <a:fld id="{DCB5FA8D-E6FD-43B8-919E-DDA7F0F23A7E}" type="slidenum">
              <a:rPr lang="en-US" smtClean="0"/>
              <a:t>‹#›</a:t>
            </a:fld>
            <a:endParaRPr lang="en-US" dirty="0"/>
          </a:p>
        </p:txBody>
      </p:sp>
    </p:spTree>
    <p:extLst>
      <p:ext uri="{BB962C8B-B14F-4D97-AF65-F5344CB8AC3E}">
        <p14:creationId xmlns:p14="http://schemas.microsoft.com/office/powerpoint/2010/main" val="8789237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BAA9EE2F-C5E2-233E-D940-0CBC4FC27D1A}"/>
              </a:ext>
            </a:extLst>
          </p:cNvPr>
          <p:cNvSpPr>
            <a:spLocks noGrp="1"/>
          </p:cNvSpPr>
          <p:nvPr>
            <p:ph type="title" orient="vert"/>
          </p:nvPr>
        </p:nvSpPr>
        <p:spPr>
          <a:xfrm>
            <a:off x="8724900" y="365125"/>
            <a:ext cx="2628900" cy="5811838"/>
          </a:xfrm>
        </p:spPr>
        <p:txBody>
          <a:bodyPr vert="eaVert"/>
          <a:lstStyle/>
          <a:p>
            <a:r>
              <a:rPr lang="ja-JP" altLang="en-US"/>
              <a:t>マスター タイトルの書式設定</a:t>
            </a:r>
            <a:endParaRPr lang="en-US"/>
          </a:p>
        </p:txBody>
      </p:sp>
      <p:sp>
        <p:nvSpPr>
          <p:cNvPr id="3" name="縦書きテキスト プレースホルダー 2">
            <a:extLst>
              <a:ext uri="{FF2B5EF4-FFF2-40B4-BE49-F238E27FC236}">
                <a16:creationId xmlns:a16="http://schemas.microsoft.com/office/drawing/2014/main" id="{3924DF05-A605-7A6B-8C85-51437FC0C4BA}"/>
              </a:ext>
            </a:extLst>
          </p:cNvPr>
          <p:cNvSpPr>
            <a:spLocks noGrp="1"/>
          </p:cNvSpPr>
          <p:nvPr>
            <p:ph type="body" orient="vert" idx="1"/>
          </p:nvPr>
        </p:nvSpPr>
        <p:spPr>
          <a:xfrm>
            <a:off x="838200" y="365125"/>
            <a:ext cx="7734300"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日付プレースホルダー 3">
            <a:extLst>
              <a:ext uri="{FF2B5EF4-FFF2-40B4-BE49-F238E27FC236}">
                <a16:creationId xmlns:a16="http://schemas.microsoft.com/office/drawing/2014/main" id="{9F3AA2CE-2CB2-8EAA-6751-29C4D551E4BF}"/>
              </a:ext>
            </a:extLst>
          </p:cNvPr>
          <p:cNvSpPr>
            <a:spLocks noGrp="1"/>
          </p:cNvSpPr>
          <p:nvPr>
            <p:ph type="dt" sz="half" idx="10"/>
          </p:nvPr>
        </p:nvSpPr>
        <p:spPr/>
        <p:txBody>
          <a:bodyPr/>
          <a:lstStyle/>
          <a:p>
            <a:fld id="{0FFA9E0F-5EC0-4823-A62C-F6FCFC70FB01}" type="datetime1">
              <a:rPr lang="en-US" smtClean="0"/>
              <a:t>11/4/2022</a:t>
            </a:fld>
            <a:endParaRPr lang="en-US" dirty="0"/>
          </a:p>
        </p:txBody>
      </p:sp>
      <p:sp>
        <p:nvSpPr>
          <p:cNvPr id="5" name="フッター プレースホルダー 4">
            <a:extLst>
              <a:ext uri="{FF2B5EF4-FFF2-40B4-BE49-F238E27FC236}">
                <a16:creationId xmlns:a16="http://schemas.microsoft.com/office/drawing/2014/main" id="{AA07E625-534D-4543-8B3E-3AB31C06D47A}"/>
              </a:ext>
            </a:extLst>
          </p:cNvPr>
          <p:cNvSpPr>
            <a:spLocks noGrp="1"/>
          </p:cNvSpPr>
          <p:nvPr>
            <p:ph type="ftr" sz="quarter" idx="11"/>
          </p:nvPr>
        </p:nvSpPr>
        <p:spPr/>
        <p:txBody>
          <a:bodyPr/>
          <a:lstStyle/>
          <a:p>
            <a:r>
              <a:rPr lang="en-US" dirty="0"/>
              <a:t>Y. Okayasu et. al, 16th International Workshop on Accelerator Alignment, Oct. 31 - Nov. 4, 2022, CERN</a:t>
            </a:r>
          </a:p>
        </p:txBody>
      </p:sp>
      <p:sp>
        <p:nvSpPr>
          <p:cNvPr id="6" name="スライド番号プレースホルダー 5">
            <a:extLst>
              <a:ext uri="{FF2B5EF4-FFF2-40B4-BE49-F238E27FC236}">
                <a16:creationId xmlns:a16="http://schemas.microsoft.com/office/drawing/2014/main" id="{C8DC7537-9CAE-E31E-4375-BE9035BA48F4}"/>
              </a:ext>
            </a:extLst>
          </p:cNvPr>
          <p:cNvSpPr>
            <a:spLocks noGrp="1"/>
          </p:cNvSpPr>
          <p:nvPr>
            <p:ph type="sldNum" sz="quarter" idx="12"/>
          </p:nvPr>
        </p:nvSpPr>
        <p:spPr/>
        <p:txBody>
          <a:bodyPr/>
          <a:lstStyle/>
          <a:p>
            <a:fld id="{DCB5FA8D-E6FD-43B8-919E-DDA7F0F23A7E}" type="slidenum">
              <a:rPr lang="en-US" smtClean="0"/>
              <a:t>‹#›</a:t>
            </a:fld>
            <a:endParaRPr lang="en-US" dirty="0"/>
          </a:p>
        </p:txBody>
      </p:sp>
    </p:spTree>
    <p:extLst>
      <p:ext uri="{BB962C8B-B14F-4D97-AF65-F5344CB8AC3E}">
        <p14:creationId xmlns:p14="http://schemas.microsoft.com/office/powerpoint/2010/main" val="3935446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1DE73F3-3F46-4AC8-CB67-95E3AE2BECA5}"/>
              </a:ext>
            </a:extLst>
          </p:cNvPr>
          <p:cNvSpPr>
            <a:spLocks noGrp="1"/>
          </p:cNvSpPr>
          <p:nvPr>
            <p:ph type="title"/>
          </p:nvPr>
        </p:nvSpPr>
        <p:spPr/>
        <p:txBody>
          <a:bodyPr/>
          <a:lstStyle/>
          <a:p>
            <a:r>
              <a:rPr lang="ja-JP" altLang="en-US"/>
              <a:t>マスター タイトルの書式設定</a:t>
            </a:r>
            <a:endParaRPr lang="en-US"/>
          </a:p>
        </p:txBody>
      </p:sp>
      <p:sp>
        <p:nvSpPr>
          <p:cNvPr id="3" name="コンテンツ プレースホルダー 2">
            <a:extLst>
              <a:ext uri="{FF2B5EF4-FFF2-40B4-BE49-F238E27FC236}">
                <a16:creationId xmlns:a16="http://schemas.microsoft.com/office/drawing/2014/main" id="{B6BB083D-4977-B833-4C80-8504FCD760A5}"/>
              </a:ext>
            </a:extLst>
          </p:cNvPr>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日付プレースホルダー 3">
            <a:extLst>
              <a:ext uri="{FF2B5EF4-FFF2-40B4-BE49-F238E27FC236}">
                <a16:creationId xmlns:a16="http://schemas.microsoft.com/office/drawing/2014/main" id="{126A97BC-723E-BBB5-C7AC-D459EA6032D4}"/>
              </a:ext>
            </a:extLst>
          </p:cNvPr>
          <p:cNvSpPr>
            <a:spLocks noGrp="1"/>
          </p:cNvSpPr>
          <p:nvPr>
            <p:ph type="dt" sz="half" idx="10"/>
          </p:nvPr>
        </p:nvSpPr>
        <p:spPr/>
        <p:txBody>
          <a:bodyPr/>
          <a:lstStyle/>
          <a:p>
            <a:fld id="{FF828409-45E0-4B08-8A6A-5D89C4AF5F63}" type="datetime1">
              <a:rPr lang="en-US" smtClean="0"/>
              <a:t>11/4/2022</a:t>
            </a:fld>
            <a:endParaRPr lang="en-US" dirty="0"/>
          </a:p>
        </p:txBody>
      </p:sp>
      <p:sp>
        <p:nvSpPr>
          <p:cNvPr id="5" name="フッター プレースホルダー 4">
            <a:extLst>
              <a:ext uri="{FF2B5EF4-FFF2-40B4-BE49-F238E27FC236}">
                <a16:creationId xmlns:a16="http://schemas.microsoft.com/office/drawing/2014/main" id="{239C0125-4061-5DFE-D4DC-338E39FA01E3}"/>
              </a:ext>
            </a:extLst>
          </p:cNvPr>
          <p:cNvSpPr>
            <a:spLocks noGrp="1"/>
          </p:cNvSpPr>
          <p:nvPr>
            <p:ph type="ftr" sz="quarter" idx="11"/>
          </p:nvPr>
        </p:nvSpPr>
        <p:spPr/>
        <p:txBody>
          <a:bodyPr/>
          <a:lstStyle/>
          <a:p>
            <a:r>
              <a:rPr lang="en-US" dirty="0"/>
              <a:t>Y. Okayasu et. al, 16th International Workshop on Accelerator Alignment, Oct. 31 - Nov. 4, 2022, CERN</a:t>
            </a:r>
          </a:p>
        </p:txBody>
      </p:sp>
      <p:sp>
        <p:nvSpPr>
          <p:cNvPr id="6" name="スライド番号プレースホルダー 5">
            <a:extLst>
              <a:ext uri="{FF2B5EF4-FFF2-40B4-BE49-F238E27FC236}">
                <a16:creationId xmlns:a16="http://schemas.microsoft.com/office/drawing/2014/main" id="{DB584DE2-464A-5282-E240-B0572EE8C0A3}"/>
              </a:ext>
            </a:extLst>
          </p:cNvPr>
          <p:cNvSpPr>
            <a:spLocks noGrp="1"/>
          </p:cNvSpPr>
          <p:nvPr>
            <p:ph type="sldNum" sz="quarter" idx="12"/>
          </p:nvPr>
        </p:nvSpPr>
        <p:spPr/>
        <p:txBody>
          <a:bodyPr/>
          <a:lstStyle/>
          <a:p>
            <a:fld id="{DCB5FA8D-E6FD-43B8-919E-DDA7F0F23A7E}" type="slidenum">
              <a:rPr lang="en-US" smtClean="0"/>
              <a:t>‹#›</a:t>
            </a:fld>
            <a:endParaRPr lang="en-US" dirty="0"/>
          </a:p>
        </p:txBody>
      </p:sp>
    </p:spTree>
    <p:extLst>
      <p:ext uri="{BB962C8B-B14F-4D97-AF65-F5344CB8AC3E}">
        <p14:creationId xmlns:p14="http://schemas.microsoft.com/office/powerpoint/2010/main" val="18243896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0E05F7B-2BCA-C730-FA8C-C5095CF591BB}"/>
              </a:ext>
            </a:extLst>
          </p:cNvPr>
          <p:cNvSpPr>
            <a:spLocks noGrp="1"/>
          </p:cNvSpPr>
          <p:nvPr>
            <p:ph type="title"/>
          </p:nvPr>
        </p:nvSpPr>
        <p:spPr>
          <a:xfrm>
            <a:off x="831850" y="1709738"/>
            <a:ext cx="10515600" cy="2852737"/>
          </a:xfrm>
        </p:spPr>
        <p:txBody>
          <a:bodyPr anchor="b"/>
          <a:lstStyle>
            <a:lvl1pPr>
              <a:defRPr sz="6000"/>
            </a:lvl1pPr>
          </a:lstStyle>
          <a:p>
            <a:r>
              <a:rPr lang="ja-JP" altLang="en-US"/>
              <a:t>マスター タイトルの書式設定</a:t>
            </a:r>
            <a:endParaRPr lang="en-US"/>
          </a:p>
        </p:txBody>
      </p:sp>
      <p:sp>
        <p:nvSpPr>
          <p:cNvPr id="3" name="テキスト プレースホルダー 2">
            <a:extLst>
              <a:ext uri="{FF2B5EF4-FFF2-40B4-BE49-F238E27FC236}">
                <a16:creationId xmlns:a16="http://schemas.microsoft.com/office/drawing/2014/main" id="{AA34D1EA-AC3B-3924-F5DD-A93A76A755B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日付プレースホルダー 3">
            <a:extLst>
              <a:ext uri="{FF2B5EF4-FFF2-40B4-BE49-F238E27FC236}">
                <a16:creationId xmlns:a16="http://schemas.microsoft.com/office/drawing/2014/main" id="{BA8F1276-CE2E-875F-B9B6-95BA311A0E91}"/>
              </a:ext>
            </a:extLst>
          </p:cNvPr>
          <p:cNvSpPr>
            <a:spLocks noGrp="1"/>
          </p:cNvSpPr>
          <p:nvPr>
            <p:ph type="dt" sz="half" idx="10"/>
          </p:nvPr>
        </p:nvSpPr>
        <p:spPr/>
        <p:txBody>
          <a:bodyPr/>
          <a:lstStyle/>
          <a:p>
            <a:fld id="{444CAE1B-EF96-4351-812F-87EA5FC4DEC3}" type="datetime1">
              <a:rPr lang="en-US" smtClean="0"/>
              <a:t>11/4/2022</a:t>
            </a:fld>
            <a:endParaRPr lang="en-US" dirty="0"/>
          </a:p>
        </p:txBody>
      </p:sp>
      <p:sp>
        <p:nvSpPr>
          <p:cNvPr id="5" name="フッター プレースホルダー 4">
            <a:extLst>
              <a:ext uri="{FF2B5EF4-FFF2-40B4-BE49-F238E27FC236}">
                <a16:creationId xmlns:a16="http://schemas.microsoft.com/office/drawing/2014/main" id="{4EC091E7-5727-7C3E-1EBA-066FF750A0AC}"/>
              </a:ext>
            </a:extLst>
          </p:cNvPr>
          <p:cNvSpPr>
            <a:spLocks noGrp="1"/>
          </p:cNvSpPr>
          <p:nvPr>
            <p:ph type="ftr" sz="quarter" idx="11"/>
          </p:nvPr>
        </p:nvSpPr>
        <p:spPr/>
        <p:txBody>
          <a:bodyPr/>
          <a:lstStyle/>
          <a:p>
            <a:r>
              <a:rPr lang="en-US" dirty="0"/>
              <a:t>Y. Okayasu et. al, 16th International Workshop on Accelerator Alignment, Oct. 31 - Nov. 4, 2022, CERN</a:t>
            </a:r>
          </a:p>
        </p:txBody>
      </p:sp>
      <p:sp>
        <p:nvSpPr>
          <p:cNvPr id="6" name="スライド番号プレースホルダー 5">
            <a:extLst>
              <a:ext uri="{FF2B5EF4-FFF2-40B4-BE49-F238E27FC236}">
                <a16:creationId xmlns:a16="http://schemas.microsoft.com/office/drawing/2014/main" id="{18CC71E7-4155-F0C5-A4DD-BA06C38788E5}"/>
              </a:ext>
            </a:extLst>
          </p:cNvPr>
          <p:cNvSpPr>
            <a:spLocks noGrp="1"/>
          </p:cNvSpPr>
          <p:nvPr>
            <p:ph type="sldNum" sz="quarter" idx="12"/>
          </p:nvPr>
        </p:nvSpPr>
        <p:spPr/>
        <p:txBody>
          <a:bodyPr/>
          <a:lstStyle/>
          <a:p>
            <a:fld id="{DCB5FA8D-E6FD-43B8-919E-DDA7F0F23A7E}" type="slidenum">
              <a:rPr lang="en-US" smtClean="0"/>
              <a:t>‹#›</a:t>
            </a:fld>
            <a:endParaRPr lang="en-US" dirty="0"/>
          </a:p>
        </p:txBody>
      </p:sp>
    </p:spTree>
    <p:extLst>
      <p:ext uri="{BB962C8B-B14F-4D97-AF65-F5344CB8AC3E}">
        <p14:creationId xmlns:p14="http://schemas.microsoft.com/office/powerpoint/2010/main" val="3128977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CFEE1F3-7075-611E-4C88-043791EBA7B3}"/>
              </a:ext>
            </a:extLst>
          </p:cNvPr>
          <p:cNvSpPr>
            <a:spLocks noGrp="1"/>
          </p:cNvSpPr>
          <p:nvPr>
            <p:ph type="title"/>
          </p:nvPr>
        </p:nvSpPr>
        <p:spPr/>
        <p:txBody>
          <a:bodyPr/>
          <a:lstStyle/>
          <a:p>
            <a:r>
              <a:rPr lang="ja-JP" altLang="en-US"/>
              <a:t>マスター タイトルの書式設定</a:t>
            </a:r>
            <a:endParaRPr lang="en-US"/>
          </a:p>
        </p:txBody>
      </p:sp>
      <p:sp>
        <p:nvSpPr>
          <p:cNvPr id="3" name="コンテンツ プレースホルダー 2">
            <a:extLst>
              <a:ext uri="{FF2B5EF4-FFF2-40B4-BE49-F238E27FC236}">
                <a16:creationId xmlns:a16="http://schemas.microsoft.com/office/drawing/2014/main" id="{BD8C451A-DA3D-99E3-5B5C-6BA2072E7218}"/>
              </a:ext>
            </a:extLst>
          </p:cNvPr>
          <p:cNvSpPr>
            <a:spLocks noGrp="1"/>
          </p:cNvSpPr>
          <p:nvPr>
            <p:ph sz="half" idx="1"/>
          </p:nvPr>
        </p:nvSpPr>
        <p:spPr>
          <a:xfrm>
            <a:off x="838200" y="1825625"/>
            <a:ext cx="51816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コンテンツ プレースホルダー 3">
            <a:extLst>
              <a:ext uri="{FF2B5EF4-FFF2-40B4-BE49-F238E27FC236}">
                <a16:creationId xmlns:a16="http://schemas.microsoft.com/office/drawing/2014/main" id="{5E345B7D-8782-0E95-A127-7A9940374DA3}"/>
              </a:ext>
            </a:extLst>
          </p:cNvPr>
          <p:cNvSpPr>
            <a:spLocks noGrp="1"/>
          </p:cNvSpPr>
          <p:nvPr>
            <p:ph sz="half" idx="2"/>
          </p:nvPr>
        </p:nvSpPr>
        <p:spPr>
          <a:xfrm>
            <a:off x="6172200" y="1825625"/>
            <a:ext cx="51816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5" name="日付プレースホルダー 4">
            <a:extLst>
              <a:ext uri="{FF2B5EF4-FFF2-40B4-BE49-F238E27FC236}">
                <a16:creationId xmlns:a16="http://schemas.microsoft.com/office/drawing/2014/main" id="{D335255B-6431-4E1C-E935-D8F0ED05F83D}"/>
              </a:ext>
            </a:extLst>
          </p:cNvPr>
          <p:cNvSpPr>
            <a:spLocks noGrp="1"/>
          </p:cNvSpPr>
          <p:nvPr>
            <p:ph type="dt" sz="half" idx="10"/>
          </p:nvPr>
        </p:nvSpPr>
        <p:spPr/>
        <p:txBody>
          <a:bodyPr/>
          <a:lstStyle/>
          <a:p>
            <a:fld id="{B8C60BEB-98A9-4177-935A-8F4BA9D8BA93}" type="datetime1">
              <a:rPr lang="en-US" smtClean="0"/>
              <a:t>11/4/2022</a:t>
            </a:fld>
            <a:endParaRPr lang="en-US" dirty="0"/>
          </a:p>
        </p:txBody>
      </p:sp>
      <p:sp>
        <p:nvSpPr>
          <p:cNvPr id="6" name="フッター プレースホルダー 5">
            <a:extLst>
              <a:ext uri="{FF2B5EF4-FFF2-40B4-BE49-F238E27FC236}">
                <a16:creationId xmlns:a16="http://schemas.microsoft.com/office/drawing/2014/main" id="{BFC77C51-6966-5EDA-493A-8E3453163EA3}"/>
              </a:ext>
            </a:extLst>
          </p:cNvPr>
          <p:cNvSpPr>
            <a:spLocks noGrp="1"/>
          </p:cNvSpPr>
          <p:nvPr>
            <p:ph type="ftr" sz="quarter" idx="11"/>
          </p:nvPr>
        </p:nvSpPr>
        <p:spPr/>
        <p:txBody>
          <a:bodyPr/>
          <a:lstStyle/>
          <a:p>
            <a:r>
              <a:rPr lang="en-US" dirty="0"/>
              <a:t>Y. Okayasu et. al, 16th International Workshop on Accelerator Alignment, Oct. 31 - Nov. 4, 2022, CERN</a:t>
            </a:r>
          </a:p>
        </p:txBody>
      </p:sp>
      <p:sp>
        <p:nvSpPr>
          <p:cNvPr id="7" name="スライド番号プレースホルダー 6">
            <a:extLst>
              <a:ext uri="{FF2B5EF4-FFF2-40B4-BE49-F238E27FC236}">
                <a16:creationId xmlns:a16="http://schemas.microsoft.com/office/drawing/2014/main" id="{B5E707E5-0B3D-C0FC-2589-D5E099DE1D48}"/>
              </a:ext>
            </a:extLst>
          </p:cNvPr>
          <p:cNvSpPr>
            <a:spLocks noGrp="1"/>
          </p:cNvSpPr>
          <p:nvPr>
            <p:ph type="sldNum" sz="quarter" idx="12"/>
          </p:nvPr>
        </p:nvSpPr>
        <p:spPr/>
        <p:txBody>
          <a:bodyPr/>
          <a:lstStyle/>
          <a:p>
            <a:fld id="{DCB5FA8D-E6FD-43B8-919E-DDA7F0F23A7E}" type="slidenum">
              <a:rPr lang="en-US" smtClean="0"/>
              <a:t>‹#›</a:t>
            </a:fld>
            <a:endParaRPr lang="en-US" dirty="0"/>
          </a:p>
        </p:txBody>
      </p:sp>
    </p:spTree>
    <p:extLst>
      <p:ext uri="{BB962C8B-B14F-4D97-AF65-F5344CB8AC3E}">
        <p14:creationId xmlns:p14="http://schemas.microsoft.com/office/powerpoint/2010/main" val="39986271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570B1B6-6225-4029-D504-DFA91CC0A7BB}"/>
              </a:ext>
            </a:extLst>
          </p:cNvPr>
          <p:cNvSpPr>
            <a:spLocks noGrp="1"/>
          </p:cNvSpPr>
          <p:nvPr>
            <p:ph type="title"/>
          </p:nvPr>
        </p:nvSpPr>
        <p:spPr>
          <a:xfrm>
            <a:off x="839788" y="365125"/>
            <a:ext cx="10515600" cy="1325563"/>
          </a:xfrm>
        </p:spPr>
        <p:txBody>
          <a:bodyPr/>
          <a:lstStyle/>
          <a:p>
            <a:r>
              <a:rPr lang="ja-JP" altLang="en-US"/>
              <a:t>マスター タイトルの書式設定</a:t>
            </a:r>
            <a:endParaRPr lang="en-US"/>
          </a:p>
        </p:txBody>
      </p:sp>
      <p:sp>
        <p:nvSpPr>
          <p:cNvPr id="3" name="テキスト プレースホルダー 2">
            <a:extLst>
              <a:ext uri="{FF2B5EF4-FFF2-40B4-BE49-F238E27FC236}">
                <a16:creationId xmlns:a16="http://schemas.microsoft.com/office/drawing/2014/main" id="{0A8DCD8B-8991-FF77-E599-0CB37DD7E89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ー 3">
            <a:extLst>
              <a:ext uri="{FF2B5EF4-FFF2-40B4-BE49-F238E27FC236}">
                <a16:creationId xmlns:a16="http://schemas.microsoft.com/office/drawing/2014/main" id="{C0C7155A-9C44-4FB7-A6A3-2B26E20E1AFF}"/>
              </a:ext>
            </a:extLst>
          </p:cNvPr>
          <p:cNvSpPr>
            <a:spLocks noGrp="1"/>
          </p:cNvSpPr>
          <p:nvPr>
            <p:ph sz="half" idx="2"/>
          </p:nvPr>
        </p:nvSpPr>
        <p:spPr>
          <a:xfrm>
            <a:off x="839788" y="2505075"/>
            <a:ext cx="5157787"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5" name="テキスト プレースホルダー 4">
            <a:extLst>
              <a:ext uri="{FF2B5EF4-FFF2-40B4-BE49-F238E27FC236}">
                <a16:creationId xmlns:a16="http://schemas.microsoft.com/office/drawing/2014/main" id="{260C80B2-9CF8-61F3-F26A-32AA62E3BEA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ー 5">
            <a:extLst>
              <a:ext uri="{FF2B5EF4-FFF2-40B4-BE49-F238E27FC236}">
                <a16:creationId xmlns:a16="http://schemas.microsoft.com/office/drawing/2014/main" id="{88527580-CEA0-7729-7B98-09E21697B99D}"/>
              </a:ext>
            </a:extLst>
          </p:cNvPr>
          <p:cNvSpPr>
            <a:spLocks noGrp="1"/>
          </p:cNvSpPr>
          <p:nvPr>
            <p:ph sz="quarter" idx="4"/>
          </p:nvPr>
        </p:nvSpPr>
        <p:spPr>
          <a:xfrm>
            <a:off x="6172200" y="2505075"/>
            <a:ext cx="5183188"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7" name="日付プレースホルダー 6">
            <a:extLst>
              <a:ext uri="{FF2B5EF4-FFF2-40B4-BE49-F238E27FC236}">
                <a16:creationId xmlns:a16="http://schemas.microsoft.com/office/drawing/2014/main" id="{32F7DB12-B2FE-9B04-4778-58F1FD26E701}"/>
              </a:ext>
            </a:extLst>
          </p:cNvPr>
          <p:cNvSpPr>
            <a:spLocks noGrp="1"/>
          </p:cNvSpPr>
          <p:nvPr>
            <p:ph type="dt" sz="half" idx="10"/>
          </p:nvPr>
        </p:nvSpPr>
        <p:spPr/>
        <p:txBody>
          <a:bodyPr/>
          <a:lstStyle/>
          <a:p>
            <a:fld id="{02CCDCD3-00CE-40C4-9B01-CB0EE96BE06E}" type="datetime1">
              <a:rPr lang="en-US" smtClean="0"/>
              <a:t>11/4/2022</a:t>
            </a:fld>
            <a:endParaRPr lang="en-US" dirty="0"/>
          </a:p>
        </p:txBody>
      </p:sp>
      <p:sp>
        <p:nvSpPr>
          <p:cNvPr id="8" name="フッター プレースホルダー 7">
            <a:extLst>
              <a:ext uri="{FF2B5EF4-FFF2-40B4-BE49-F238E27FC236}">
                <a16:creationId xmlns:a16="http://schemas.microsoft.com/office/drawing/2014/main" id="{66327FF1-507B-C68B-BFD1-C7495D66032A}"/>
              </a:ext>
            </a:extLst>
          </p:cNvPr>
          <p:cNvSpPr>
            <a:spLocks noGrp="1"/>
          </p:cNvSpPr>
          <p:nvPr>
            <p:ph type="ftr" sz="quarter" idx="11"/>
          </p:nvPr>
        </p:nvSpPr>
        <p:spPr/>
        <p:txBody>
          <a:bodyPr/>
          <a:lstStyle/>
          <a:p>
            <a:r>
              <a:rPr lang="en-US" dirty="0"/>
              <a:t>Y. Okayasu et. al, 16th International Workshop on Accelerator Alignment, Oct. 31 - Nov. 4, 2022, CERN</a:t>
            </a:r>
          </a:p>
        </p:txBody>
      </p:sp>
      <p:sp>
        <p:nvSpPr>
          <p:cNvPr id="9" name="スライド番号プレースホルダー 8">
            <a:extLst>
              <a:ext uri="{FF2B5EF4-FFF2-40B4-BE49-F238E27FC236}">
                <a16:creationId xmlns:a16="http://schemas.microsoft.com/office/drawing/2014/main" id="{16FD53F0-2055-4EFE-E6CB-2653C4777781}"/>
              </a:ext>
            </a:extLst>
          </p:cNvPr>
          <p:cNvSpPr>
            <a:spLocks noGrp="1"/>
          </p:cNvSpPr>
          <p:nvPr>
            <p:ph type="sldNum" sz="quarter" idx="12"/>
          </p:nvPr>
        </p:nvSpPr>
        <p:spPr/>
        <p:txBody>
          <a:bodyPr/>
          <a:lstStyle/>
          <a:p>
            <a:fld id="{DCB5FA8D-E6FD-43B8-919E-DDA7F0F23A7E}" type="slidenum">
              <a:rPr lang="en-US" smtClean="0"/>
              <a:t>‹#›</a:t>
            </a:fld>
            <a:endParaRPr lang="en-US" dirty="0"/>
          </a:p>
        </p:txBody>
      </p:sp>
    </p:spTree>
    <p:extLst>
      <p:ext uri="{BB962C8B-B14F-4D97-AF65-F5344CB8AC3E}">
        <p14:creationId xmlns:p14="http://schemas.microsoft.com/office/powerpoint/2010/main" val="2766530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CF105D0-2A33-D2BE-36F2-4825CC706CBF}"/>
              </a:ext>
            </a:extLst>
          </p:cNvPr>
          <p:cNvSpPr>
            <a:spLocks noGrp="1"/>
          </p:cNvSpPr>
          <p:nvPr>
            <p:ph type="title"/>
          </p:nvPr>
        </p:nvSpPr>
        <p:spPr/>
        <p:txBody>
          <a:bodyPr/>
          <a:lstStyle/>
          <a:p>
            <a:r>
              <a:rPr lang="ja-JP" altLang="en-US"/>
              <a:t>マスター タイトルの書式設定</a:t>
            </a:r>
            <a:endParaRPr lang="en-US"/>
          </a:p>
        </p:txBody>
      </p:sp>
      <p:sp>
        <p:nvSpPr>
          <p:cNvPr id="3" name="日付プレースホルダー 2">
            <a:extLst>
              <a:ext uri="{FF2B5EF4-FFF2-40B4-BE49-F238E27FC236}">
                <a16:creationId xmlns:a16="http://schemas.microsoft.com/office/drawing/2014/main" id="{7C4D3441-552F-4374-6837-6093ED905F0E}"/>
              </a:ext>
            </a:extLst>
          </p:cNvPr>
          <p:cNvSpPr>
            <a:spLocks noGrp="1"/>
          </p:cNvSpPr>
          <p:nvPr>
            <p:ph type="dt" sz="half" idx="10"/>
          </p:nvPr>
        </p:nvSpPr>
        <p:spPr/>
        <p:txBody>
          <a:bodyPr/>
          <a:lstStyle/>
          <a:p>
            <a:fld id="{34F71D35-0CE3-43CF-AABC-F1E18C4D4F3F}" type="datetime1">
              <a:rPr lang="en-US" smtClean="0"/>
              <a:t>11/4/2022</a:t>
            </a:fld>
            <a:endParaRPr lang="en-US" dirty="0"/>
          </a:p>
        </p:txBody>
      </p:sp>
      <p:sp>
        <p:nvSpPr>
          <p:cNvPr id="4" name="フッター プレースホルダー 3">
            <a:extLst>
              <a:ext uri="{FF2B5EF4-FFF2-40B4-BE49-F238E27FC236}">
                <a16:creationId xmlns:a16="http://schemas.microsoft.com/office/drawing/2014/main" id="{4312D82C-0715-A65B-7EB9-D99BAF60F66B}"/>
              </a:ext>
            </a:extLst>
          </p:cNvPr>
          <p:cNvSpPr>
            <a:spLocks noGrp="1"/>
          </p:cNvSpPr>
          <p:nvPr>
            <p:ph type="ftr" sz="quarter" idx="11"/>
          </p:nvPr>
        </p:nvSpPr>
        <p:spPr/>
        <p:txBody>
          <a:bodyPr/>
          <a:lstStyle/>
          <a:p>
            <a:r>
              <a:rPr lang="en-US" dirty="0"/>
              <a:t>Y. Okayasu et. al, 16th International Workshop on Accelerator Alignment, Oct. 31 - Nov. 4, 2022, CERN</a:t>
            </a:r>
          </a:p>
        </p:txBody>
      </p:sp>
      <p:sp>
        <p:nvSpPr>
          <p:cNvPr id="5" name="スライド番号プレースホルダー 4">
            <a:extLst>
              <a:ext uri="{FF2B5EF4-FFF2-40B4-BE49-F238E27FC236}">
                <a16:creationId xmlns:a16="http://schemas.microsoft.com/office/drawing/2014/main" id="{980B0231-F37B-B15F-A8BA-BDC9D134B2E6}"/>
              </a:ext>
            </a:extLst>
          </p:cNvPr>
          <p:cNvSpPr>
            <a:spLocks noGrp="1"/>
          </p:cNvSpPr>
          <p:nvPr>
            <p:ph type="sldNum" sz="quarter" idx="12"/>
          </p:nvPr>
        </p:nvSpPr>
        <p:spPr/>
        <p:txBody>
          <a:bodyPr/>
          <a:lstStyle/>
          <a:p>
            <a:fld id="{DCB5FA8D-E6FD-43B8-919E-DDA7F0F23A7E}" type="slidenum">
              <a:rPr lang="en-US" smtClean="0"/>
              <a:t>‹#›</a:t>
            </a:fld>
            <a:endParaRPr lang="en-US" dirty="0"/>
          </a:p>
        </p:txBody>
      </p:sp>
    </p:spTree>
    <p:extLst>
      <p:ext uri="{BB962C8B-B14F-4D97-AF65-F5344CB8AC3E}">
        <p14:creationId xmlns:p14="http://schemas.microsoft.com/office/powerpoint/2010/main" val="14471001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bg>
      <p:bgPr>
        <a:solidFill>
          <a:srgbClr val="00194C"/>
        </a:solidFill>
        <a:effectLst/>
      </p:bgPr>
    </p:bg>
    <p:spTree>
      <p:nvGrpSpPr>
        <p:cNvPr id="1" name=""/>
        <p:cNvGrpSpPr/>
        <p:nvPr/>
      </p:nvGrpSpPr>
      <p:grpSpPr>
        <a:xfrm>
          <a:off x="0" y="0"/>
          <a:ext cx="0" cy="0"/>
          <a:chOff x="0" y="0"/>
          <a:chExt cx="0" cy="0"/>
        </a:xfrm>
      </p:grpSpPr>
      <p:sp>
        <p:nvSpPr>
          <p:cNvPr id="3" name="フッター プレースホルダー 2">
            <a:extLst>
              <a:ext uri="{FF2B5EF4-FFF2-40B4-BE49-F238E27FC236}">
                <a16:creationId xmlns:a16="http://schemas.microsoft.com/office/drawing/2014/main" id="{DC507201-0B1C-AC95-8125-50172394A0C4}"/>
              </a:ext>
            </a:extLst>
          </p:cNvPr>
          <p:cNvSpPr>
            <a:spLocks noGrp="1"/>
          </p:cNvSpPr>
          <p:nvPr>
            <p:ph type="ftr" sz="quarter" idx="11"/>
          </p:nvPr>
        </p:nvSpPr>
        <p:spPr>
          <a:xfrm>
            <a:off x="2057400" y="6459225"/>
            <a:ext cx="7109254" cy="365125"/>
          </a:xfrm>
        </p:spPr>
        <p:txBody>
          <a:bodyPr/>
          <a:lstStyle>
            <a:lvl1pPr>
              <a:defRPr>
                <a:solidFill>
                  <a:schemeClr val="bg2">
                    <a:lumMod val="90000"/>
                  </a:schemeClr>
                </a:solidFill>
              </a:defRPr>
            </a:lvl1pPr>
          </a:lstStyle>
          <a:p>
            <a:r>
              <a:rPr lang="en-US" dirty="0"/>
              <a:t>Y. Okayasu et. al, 16th International Workshop on Accelerator Alignment, Oct. 31 - Nov. 4, 2022, CERN</a:t>
            </a:r>
          </a:p>
        </p:txBody>
      </p:sp>
      <p:sp>
        <p:nvSpPr>
          <p:cNvPr id="4" name="スライド番号プレースホルダー 3">
            <a:extLst>
              <a:ext uri="{FF2B5EF4-FFF2-40B4-BE49-F238E27FC236}">
                <a16:creationId xmlns:a16="http://schemas.microsoft.com/office/drawing/2014/main" id="{4317BEA7-9DCE-FFF1-E487-787062E5C069}"/>
              </a:ext>
            </a:extLst>
          </p:cNvPr>
          <p:cNvSpPr>
            <a:spLocks noGrp="1"/>
          </p:cNvSpPr>
          <p:nvPr>
            <p:ph type="sldNum" sz="quarter" idx="12"/>
          </p:nvPr>
        </p:nvSpPr>
        <p:spPr>
          <a:xfrm>
            <a:off x="9796849" y="6441437"/>
            <a:ext cx="451022" cy="365125"/>
          </a:xfrm>
        </p:spPr>
        <p:txBody>
          <a:bodyPr/>
          <a:lstStyle>
            <a:lvl1pPr>
              <a:defRPr>
                <a:solidFill>
                  <a:schemeClr val="bg2">
                    <a:lumMod val="90000"/>
                  </a:schemeClr>
                </a:solidFill>
              </a:defRPr>
            </a:lvl1pPr>
          </a:lstStyle>
          <a:p>
            <a:fld id="{DCB5FA8D-E6FD-43B8-919E-DDA7F0F23A7E}" type="slidenum">
              <a:rPr lang="en-US" smtClean="0"/>
              <a:pPr/>
              <a:t>‹#›</a:t>
            </a:fld>
            <a:endParaRPr lang="en-US" dirty="0"/>
          </a:p>
        </p:txBody>
      </p:sp>
      <p:pic>
        <p:nvPicPr>
          <p:cNvPr id="6" name="図 5" descr="ロゴ&#10;&#10;自動的に生成された説明">
            <a:extLst>
              <a:ext uri="{FF2B5EF4-FFF2-40B4-BE49-F238E27FC236}">
                <a16:creationId xmlns:a16="http://schemas.microsoft.com/office/drawing/2014/main" id="{F0A1AF99-E082-16D3-1143-D7499899F4E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6390000"/>
            <a:ext cx="1540937" cy="468000"/>
          </a:xfrm>
          <a:prstGeom prst="rect">
            <a:avLst/>
          </a:prstGeom>
        </p:spPr>
      </p:pic>
      <p:pic>
        <p:nvPicPr>
          <p:cNvPr id="10" name="図 9" descr="グラフィカル ユーザー インターフェイス, Web サイト&#10;&#10;自動的に生成された説明">
            <a:extLst>
              <a:ext uri="{FF2B5EF4-FFF2-40B4-BE49-F238E27FC236}">
                <a16:creationId xmlns:a16="http://schemas.microsoft.com/office/drawing/2014/main" id="{5F5F8D19-E833-C4BD-8BA2-D16264475101}"/>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04240" y="6390000"/>
            <a:ext cx="1787760" cy="468000"/>
          </a:xfrm>
          <a:prstGeom prst="rect">
            <a:avLst/>
          </a:prstGeom>
        </p:spPr>
      </p:pic>
    </p:spTree>
    <p:extLst>
      <p:ext uri="{BB962C8B-B14F-4D97-AF65-F5344CB8AC3E}">
        <p14:creationId xmlns:p14="http://schemas.microsoft.com/office/powerpoint/2010/main" val="5447161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C977ECC-FD9D-133A-AAD4-30EF036A2894}"/>
              </a:ext>
            </a:extLst>
          </p:cNvPr>
          <p:cNvSpPr>
            <a:spLocks noGrp="1"/>
          </p:cNvSpPr>
          <p:nvPr>
            <p:ph type="title"/>
          </p:nvPr>
        </p:nvSpPr>
        <p:spPr>
          <a:xfrm>
            <a:off x="839788" y="457200"/>
            <a:ext cx="3932237" cy="1600200"/>
          </a:xfrm>
        </p:spPr>
        <p:txBody>
          <a:bodyPr anchor="b"/>
          <a:lstStyle>
            <a:lvl1pPr>
              <a:defRPr sz="3200"/>
            </a:lvl1pPr>
          </a:lstStyle>
          <a:p>
            <a:r>
              <a:rPr lang="ja-JP" altLang="en-US"/>
              <a:t>マスター タイトルの書式設定</a:t>
            </a:r>
            <a:endParaRPr lang="en-US"/>
          </a:p>
        </p:txBody>
      </p:sp>
      <p:sp>
        <p:nvSpPr>
          <p:cNvPr id="3" name="コンテンツ プレースホルダー 2">
            <a:extLst>
              <a:ext uri="{FF2B5EF4-FFF2-40B4-BE49-F238E27FC236}">
                <a16:creationId xmlns:a16="http://schemas.microsoft.com/office/drawing/2014/main" id="{0C672D41-3DB0-51D4-6B7C-CC872F8D68C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テキスト プレースホルダー 3">
            <a:extLst>
              <a:ext uri="{FF2B5EF4-FFF2-40B4-BE49-F238E27FC236}">
                <a16:creationId xmlns:a16="http://schemas.microsoft.com/office/drawing/2014/main" id="{BC575A05-46E8-AC15-EAEE-28B312661C2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日付プレースホルダー 4">
            <a:extLst>
              <a:ext uri="{FF2B5EF4-FFF2-40B4-BE49-F238E27FC236}">
                <a16:creationId xmlns:a16="http://schemas.microsoft.com/office/drawing/2014/main" id="{4CBFCA1B-2D37-BD09-7755-4A9266F0C000}"/>
              </a:ext>
            </a:extLst>
          </p:cNvPr>
          <p:cNvSpPr>
            <a:spLocks noGrp="1"/>
          </p:cNvSpPr>
          <p:nvPr>
            <p:ph type="dt" sz="half" idx="10"/>
          </p:nvPr>
        </p:nvSpPr>
        <p:spPr/>
        <p:txBody>
          <a:bodyPr/>
          <a:lstStyle/>
          <a:p>
            <a:fld id="{66AD68ED-FB47-4FE8-81D2-F0456C8B49C5}" type="datetime1">
              <a:rPr lang="en-US" smtClean="0"/>
              <a:t>11/4/2022</a:t>
            </a:fld>
            <a:endParaRPr lang="en-US" dirty="0"/>
          </a:p>
        </p:txBody>
      </p:sp>
      <p:sp>
        <p:nvSpPr>
          <p:cNvPr id="6" name="フッター プレースホルダー 5">
            <a:extLst>
              <a:ext uri="{FF2B5EF4-FFF2-40B4-BE49-F238E27FC236}">
                <a16:creationId xmlns:a16="http://schemas.microsoft.com/office/drawing/2014/main" id="{A717C683-EF13-253A-1EED-1E2498191EBA}"/>
              </a:ext>
            </a:extLst>
          </p:cNvPr>
          <p:cNvSpPr>
            <a:spLocks noGrp="1"/>
          </p:cNvSpPr>
          <p:nvPr>
            <p:ph type="ftr" sz="quarter" idx="11"/>
          </p:nvPr>
        </p:nvSpPr>
        <p:spPr/>
        <p:txBody>
          <a:bodyPr/>
          <a:lstStyle/>
          <a:p>
            <a:r>
              <a:rPr lang="en-US" dirty="0"/>
              <a:t>Y. Okayasu et. al, 16th International Workshop on Accelerator Alignment, Oct. 31 - Nov. 4, 2022, CERN</a:t>
            </a:r>
          </a:p>
        </p:txBody>
      </p:sp>
      <p:sp>
        <p:nvSpPr>
          <p:cNvPr id="7" name="スライド番号プレースホルダー 6">
            <a:extLst>
              <a:ext uri="{FF2B5EF4-FFF2-40B4-BE49-F238E27FC236}">
                <a16:creationId xmlns:a16="http://schemas.microsoft.com/office/drawing/2014/main" id="{6F816D10-C2A6-3E75-85CC-C6D9C80AE5C6}"/>
              </a:ext>
            </a:extLst>
          </p:cNvPr>
          <p:cNvSpPr>
            <a:spLocks noGrp="1"/>
          </p:cNvSpPr>
          <p:nvPr>
            <p:ph type="sldNum" sz="quarter" idx="12"/>
          </p:nvPr>
        </p:nvSpPr>
        <p:spPr/>
        <p:txBody>
          <a:bodyPr/>
          <a:lstStyle/>
          <a:p>
            <a:fld id="{DCB5FA8D-E6FD-43B8-919E-DDA7F0F23A7E}" type="slidenum">
              <a:rPr lang="en-US" smtClean="0"/>
              <a:t>‹#›</a:t>
            </a:fld>
            <a:endParaRPr lang="en-US" dirty="0"/>
          </a:p>
        </p:txBody>
      </p:sp>
    </p:spTree>
    <p:extLst>
      <p:ext uri="{BB962C8B-B14F-4D97-AF65-F5344CB8AC3E}">
        <p14:creationId xmlns:p14="http://schemas.microsoft.com/office/powerpoint/2010/main" val="34703804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C6D24C8-2F85-D614-DD0C-7E769793C41D}"/>
              </a:ext>
            </a:extLst>
          </p:cNvPr>
          <p:cNvSpPr>
            <a:spLocks noGrp="1"/>
          </p:cNvSpPr>
          <p:nvPr>
            <p:ph type="title"/>
          </p:nvPr>
        </p:nvSpPr>
        <p:spPr>
          <a:xfrm>
            <a:off x="839788" y="457200"/>
            <a:ext cx="3932237" cy="1600200"/>
          </a:xfrm>
        </p:spPr>
        <p:txBody>
          <a:bodyPr anchor="b"/>
          <a:lstStyle>
            <a:lvl1pPr>
              <a:defRPr sz="3200"/>
            </a:lvl1pPr>
          </a:lstStyle>
          <a:p>
            <a:r>
              <a:rPr lang="ja-JP" altLang="en-US"/>
              <a:t>マスター タイトルの書式設定</a:t>
            </a:r>
            <a:endParaRPr lang="en-US"/>
          </a:p>
        </p:txBody>
      </p:sp>
      <p:sp>
        <p:nvSpPr>
          <p:cNvPr id="3" name="図プレースホルダー 2">
            <a:extLst>
              <a:ext uri="{FF2B5EF4-FFF2-40B4-BE49-F238E27FC236}">
                <a16:creationId xmlns:a16="http://schemas.microsoft.com/office/drawing/2014/main" id="{5ED3C83A-8FC8-191F-CA58-7B3579B6029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テキスト プレースホルダー 3">
            <a:extLst>
              <a:ext uri="{FF2B5EF4-FFF2-40B4-BE49-F238E27FC236}">
                <a16:creationId xmlns:a16="http://schemas.microsoft.com/office/drawing/2014/main" id="{9F9706FC-3AF9-6A2D-8CE0-F4E8D646A5F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日付プレースホルダー 4">
            <a:extLst>
              <a:ext uri="{FF2B5EF4-FFF2-40B4-BE49-F238E27FC236}">
                <a16:creationId xmlns:a16="http://schemas.microsoft.com/office/drawing/2014/main" id="{B620B04F-2710-E153-1DFF-18770ECD5643}"/>
              </a:ext>
            </a:extLst>
          </p:cNvPr>
          <p:cNvSpPr>
            <a:spLocks noGrp="1"/>
          </p:cNvSpPr>
          <p:nvPr>
            <p:ph type="dt" sz="half" idx="10"/>
          </p:nvPr>
        </p:nvSpPr>
        <p:spPr/>
        <p:txBody>
          <a:bodyPr/>
          <a:lstStyle/>
          <a:p>
            <a:fld id="{F52456D3-6B52-4191-9A65-D7E199D9F8C2}" type="datetime1">
              <a:rPr lang="en-US" smtClean="0"/>
              <a:t>11/4/2022</a:t>
            </a:fld>
            <a:endParaRPr lang="en-US" dirty="0"/>
          </a:p>
        </p:txBody>
      </p:sp>
      <p:sp>
        <p:nvSpPr>
          <p:cNvPr id="6" name="フッター プレースホルダー 5">
            <a:extLst>
              <a:ext uri="{FF2B5EF4-FFF2-40B4-BE49-F238E27FC236}">
                <a16:creationId xmlns:a16="http://schemas.microsoft.com/office/drawing/2014/main" id="{0D74C1CD-2C42-A53C-E18D-BA576E0EF493}"/>
              </a:ext>
            </a:extLst>
          </p:cNvPr>
          <p:cNvSpPr>
            <a:spLocks noGrp="1"/>
          </p:cNvSpPr>
          <p:nvPr>
            <p:ph type="ftr" sz="quarter" idx="11"/>
          </p:nvPr>
        </p:nvSpPr>
        <p:spPr/>
        <p:txBody>
          <a:bodyPr/>
          <a:lstStyle/>
          <a:p>
            <a:r>
              <a:rPr lang="en-US" dirty="0"/>
              <a:t>Y. Okayasu et. al, 16th International Workshop on Accelerator Alignment, Oct. 31 - Nov. 4, 2022, CERN</a:t>
            </a:r>
          </a:p>
        </p:txBody>
      </p:sp>
      <p:sp>
        <p:nvSpPr>
          <p:cNvPr id="7" name="スライド番号プレースホルダー 6">
            <a:extLst>
              <a:ext uri="{FF2B5EF4-FFF2-40B4-BE49-F238E27FC236}">
                <a16:creationId xmlns:a16="http://schemas.microsoft.com/office/drawing/2014/main" id="{44FCCD33-4FD0-35A0-6146-C4D3718445A2}"/>
              </a:ext>
            </a:extLst>
          </p:cNvPr>
          <p:cNvSpPr>
            <a:spLocks noGrp="1"/>
          </p:cNvSpPr>
          <p:nvPr>
            <p:ph type="sldNum" sz="quarter" idx="12"/>
          </p:nvPr>
        </p:nvSpPr>
        <p:spPr/>
        <p:txBody>
          <a:bodyPr/>
          <a:lstStyle/>
          <a:p>
            <a:fld id="{DCB5FA8D-E6FD-43B8-919E-DDA7F0F23A7E}" type="slidenum">
              <a:rPr lang="en-US" smtClean="0"/>
              <a:t>‹#›</a:t>
            </a:fld>
            <a:endParaRPr lang="en-US" dirty="0"/>
          </a:p>
        </p:txBody>
      </p:sp>
    </p:spTree>
    <p:extLst>
      <p:ext uri="{BB962C8B-B14F-4D97-AF65-F5344CB8AC3E}">
        <p14:creationId xmlns:p14="http://schemas.microsoft.com/office/powerpoint/2010/main" val="19398799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46205C06-64EA-D594-161B-E5150D59317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ja-JP" altLang="en-US"/>
              <a:t>マスター タイトルの書式設定</a:t>
            </a:r>
            <a:endParaRPr lang="en-US"/>
          </a:p>
        </p:txBody>
      </p:sp>
      <p:sp>
        <p:nvSpPr>
          <p:cNvPr id="3" name="テキスト プレースホルダー 2">
            <a:extLst>
              <a:ext uri="{FF2B5EF4-FFF2-40B4-BE49-F238E27FC236}">
                <a16:creationId xmlns:a16="http://schemas.microsoft.com/office/drawing/2014/main" id="{74FBD238-0202-9B3A-2D74-34F07E361DF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日付プレースホルダー 3">
            <a:extLst>
              <a:ext uri="{FF2B5EF4-FFF2-40B4-BE49-F238E27FC236}">
                <a16:creationId xmlns:a16="http://schemas.microsoft.com/office/drawing/2014/main" id="{42FEC04F-C04A-D020-2289-63482A1315C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A0D2F00-5CBA-46C9-93BC-7E19E22B68A4}" type="datetime1">
              <a:rPr lang="en-US" smtClean="0"/>
              <a:t>11/4/2022</a:t>
            </a:fld>
            <a:endParaRPr lang="en-US" dirty="0"/>
          </a:p>
        </p:txBody>
      </p:sp>
      <p:sp>
        <p:nvSpPr>
          <p:cNvPr id="5" name="フッター プレースホルダー 4">
            <a:extLst>
              <a:ext uri="{FF2B5EF4-FFF2-40B4-BE49-F238E27FC236}">
                <a16:creationId xmlns:a16="http://schemas.microsoft.com/office/drawing/2014/main" id="{9CAAE881-706A-5FE6-A49A-E56A2DEEB8F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Y. Okayasu et. al, 16th International Workshop on Accelerator Alignment, Oct. 31 - Nov. 4, 2022, CERN</a:t>
            </a:r>
          </a:p>
        </p:txBody>
      </p:sp>
      <p:sp>
        <p:nvSpPr>
          <p:cNvPr id="6" name="スライド番号プレースホルダー 5">
            <a:extLst>
              <a:ext uri="{FF2B5EF4-FFF2-40B4-BE49-F238E27FC236}">
                <a16:creationId xmlns:a16="http://schemas.microsoft.com/office/drawing/2014/main" id="{CBC32BD7-5ED8-A119-8A65-9573E719EA2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CB5FA8D-E6FD-43B8-919E-DDA7F0F23A7E}" type="slidenum">
              <a:rPr lang="en-US" smtClean="0"/>
              <a:t>‹#›</a:t>
            </a:fld>
            <a:endParaRPr lang="en-US" dirty="0"/>
          </a:p>
        </p:txBody>
      </p:sp>
    </p:spTree>
    <p:extLst>
      <p:ext uri="{BB962C8B-B14F-4D97-AF65-F5344CB8AC3E}">
        <p14:creationId xmlns:p14="http://schemas.microsoft.com/office/powerpoint/2010/main" val="13365632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19.emf"/><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microsoft.com/office/2007/relationships/hdphoto" Target="../media/hdphoto1.wdp"/><Relationship Id="rId7" Type="http://schemas.microsoft.com/office/2007/relationships/hdphoto" Target="../media/hdphoto3.wdp"/><Relationship Id="rId2" Type="http://schemas.openxmlformats.org/officeDocument/2006/relationships/image" Target="../media/image22.png"/><Relationship Id="rId1" Type="http://schemas.openxmlformats.org/officeDocument/2006/relationships/slideLayout" Target="../slideLayouts/slideLayout7.xml"/><Relationship Id="rId6" Type="http://schemas.openxmlformats.org/officeDocument/2006/relationships/image" Target="../media/image24.png"/><Relationship Id="rId5" Type="http://schemas.microsoft.com/office/2007/relationships/hdphoto" Target="../media/hdphoto2.wdp"/><Relationship Id="rId4" Type="http://schemas.openxmlformats.org/officeDocument/2006/relationships/image" Target="../media/image23.png"/></Relationships>
</file>

<file path=ppt/slides/_rels/slide18.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7.xml"/><Relationship Id="rId4" Type="http://schemas.openxmlformats.org/officeDocument/2006/relationships/image" Target="../media/image29.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37.png"/><Relationship Id="rId1" Type="http://schemas.openxmlformats.org/officeDocument/2006/relationships/slideLayout" Target="../slideLayouts/slideLayout7.xml"/><Relationship Id="rId4" Type="http://schemas.openxmlformats.org/officeDocument/2006/relationships/image" Target="../media/image38.png"/></Relationships>
</file>

<file path=ppt/slides/_rels/slide28.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37.png"/><Relationship Id="rId1" Type="http://schemas.openxmlformats.org/officeDocument/2006/relationships/slideLayout" Target="../slideLayouts/slideLayout7.xml"/><Relationship Id="rId5" Type="http://schemas.microsoft.com/office/2007/relationships/hdphoto" Target="../media/hdphoto6.wdp"/><Relationship Id="rId4" Type="http://schemas.openxmlformats.org/officeDocument/2006/relationships/image" Target="../media/image39.png"/></Relationships>
</file>

<file path=ppt/slides/_rels/slide29.xml.rels><?xml version="1.0" encoding="UTF-8" standalone="yes"?>
<Relationships xmlns="http://schemas.openxmlformats.org/package/2006/relationships"><Relationship Id="rId3" Type="http://schemas.microsoft.com/office/2007/relationships/hdphoto" Target="../media/hdphoto7.wdp"/><Relationship Id="rId2" Type="http://schemas.openxmlformats.org/officeDocument/2006/relationships/image" Target="../media/image37.png"/><Relationship Id="rId1" Type="http://schemas.openxmlformats.org/officeDocument/2006/relationships/slideLayout" Target="../slideLayouts/slideLayout7.xml"/><Relationship Id="rId5" Type="http://schemas.microsoft.com/office/2007/relationships/hdphoto" Target="../media/hdphoto8.wdp"/><Relationship Id="rId4" Type="http://schemas.openxmlformats.org/officeDocument/2006/relationships/image" Target="../media/image4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7.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92D5B6CC-EC9E-E60F-EAD5-CD7237647C7D}"/>
              </a:ext>
            </a:extLst>
          </p:cNvPr>
          <p:cNvSpPr>
            <a:spLocks noGrp="1"/>
          </p:cNvSpPr>
          <p:nvPr>
            <p:ph type="ftr" sz="quarter" idx="11"/>
          </p:nvPr>
        </p:nvSpPr>
        <p:spPr/>
        <p:txBody>
          <a:bodyPr/>
          <a:lstStyle/>
          <a:p>
            <a:r>
              <a:rPr lang="en-US" dirty="0"/>
              <a:t>Y. Okayasu et. al, 16th International Workshop on Accelerator Alignment, Oct. 31 - Nov. 4, 2022, CERN</a:t>
            </a:r>
          </a:p>
        </p:txBody>
      </p:sp>
      <p:sp>
        <p:nvSpPr>
          <p:cNvPr id="3" name="スライド番号プレースホルダー 2">
            <a:extLst>
              <a:ext uri="{FF2B5EF4-FFF2-40B4-BE49-F238E27FC236}">
                <a16:creationId xmlns:a16="http://schemas.microsoft.com/office/drawing/2014/main" id="{C4059949-DDB1-13EA-519C-54AE98C34C1A}"/>
              </a:ext>
            </a:extLst>
          </p:cNvPr>
          <p:cNvSpPr>
            <a:spLocks noGrp="1"/>
          </p:cNvSpPr>
          <p:nvPr>
            <p:ph type="sldNum" sz="quarter" idx="12"/>
          </p:nvPr>
        </p:nvSpPr>
        <p:spPr/>
        <p:txBody>
          <a:bodyPr/>
          <a:lstStyle/>
          <a:p>
            <a:fld id="{DCB5FA8D-E6FD-43B8-919E-DDA7F0F23A7E}" type="slidenum">
              <a:rPr lang="en-US" smtClean="0"/>
              <a:t>1</a:t>
            </a:fld>
            <a:endParaRPr lang="en-US" dirty="0"/>
          </a:p>
        </p:txBody>
      </p:sp>
      <p:sp>
        <p:nvSpPr>
          <p:cNvPr id="4" name="テキスト ボックス 3">
            <a:extLst>
              <a:ext uri="{FF2B5EF4-FFF2-40B4-BE49-F238E27FC236}">
                <a16:creationId xmlns:a16="http://schemas.microsoft.com/office/drawing/2014/main" id="{E0C53318-40C2-3755-5BC6-294F95345F8E}"/>
              </a:ext>
            </a:extLst>
          </p:cNvPr>
          <p:cNvSpPr txBox="1"/>
          <p:nvPr/>
        </p:nvSpPr>
        <p:spPr>
          <a:xfrm>
            <a:off x="0" y="1382286"/>
            <a:ext cx="12192000" cy="4093428"/>
          </a:xfrm>
          <a:prstGeom prst="rect">
            <a:avLst/>
          </a:prstGeom>
          <a:noFill/>
        </p:spPr>
        <p:txBody>
          <a:bodyPr wrap="square" rtlCol="0">
            <a:spAutoFit/>
          </a:bodyPr>
          <a:lstStyle/>
          <a:p>
            <a:pPr algn="ctr"/>
            <a:r>
              <a:rPr lang="en-US" sz="4800" b="1" dirty="0">
                <a:solidFill>
                  <a:schemeClr val="bg2">
                    <a:lumMod val="90000"/>
                  </a:schemeClr>
                </a:solidFill>
                <a:latin typeface="Optima" pitchFamily="2" charset="0"/>
                <a:ea typeface="メイリオ" panose="020B0604030504040204" pitchFamily="50" charset="-128"/>
              </a:rPr>
              <a:t>Control survey for KEK e</a:t>
            </a:r>
            <a:r>
              <a:rPr lang="en-US" sz="4800" b="1" baseline="30000" dirty="0">
                <a:solidFill>
                  <a:schemeClr val="bg2">
                    <a:lumMod val="90000"/>
                  </a:schemeClr>
                </a:solidFill>
                <a:latin typeface="Optima" pitchFamily="2" charset="0"/>
                <a:ea typeface="メイリオ" panose="020B0604030504040204" pitchFamily="50" charset="-128"/>
              </a:rPr>
              <a:t>-</a:t>
            </a:r>
            <a:r>
              <a:rPr lang="en-US" sz="4800" b="1" dirty="0">
                <a:solidFill>
                  <a:schemeClr val="bg2">
                    <a:lumMod val="90000"/>
                  </a:schemeClr>
                </a:solidFill>
                <a:latin typeface="Optima" pitchFamily="2" charset="0"/>
                <a:ea typeface="メイリオ" panose="020B0604030504040204" pitchFamily="50" charset="-128"/>
              </a:rPr>
              <a:t>/e</a:t>
            </a:r>
            <a:r>
              <a:rPr lang="en-US" sz="4800" b="1" baseline="30000" dirty="0">
                <a:solidFill>
                  <a:schemeClr val="bg2">
                    <a:lumMod val="90000"/>
                  </a:schemeClr>
                </a:solidFill>
                <a:latin typeface="Optima" pitchFamily="2" charset="0"/>
                <a:ea typeface="メイリオ" panose="020B0604030504040204" pitchFamily="50" charset="-128"/>
              </a:rPr>
              <a:t>+</a:t>
            </a:r>
            <a:r>
              <a:rPr lang="en-US" sz="4800" b="1" dirty="0">
                <a:solidFill>
                  <a:schemeClr val="bg2">
                    <a:lumMod val="90000"/>
                  </a:schemeClr>
                </a:solidFill>
                <a:latin typeface="Optima" pitchFamily="2" charset="0"/>
                <a:ea typeface="メイリオ" panose="020B0604030504040204" pitchFamily="50" charset="-128"/>
              </a:rPr>
              <a:t> injector linac</a:t>
            </a:r>
          </a:p>
          <a:p>
            <a:pPr algn="ctr"/>
            <a:endParaRPr lang="en-US" b="1" dirty="0">
              <a:solidFill>
                <a:schemeClr val="bg2">
                  <a:lumMod val="90000"/>
                </a:schemeClr>
              </a:solidFill>
              <a:latin typeface="Optima" pitchFamily="2" charset="0"/>
              <a:ea typeface="メイリオ" panose="020B0604030504040204" pitchFamily="50" charset="-128"/>
            </a:endParaRPr>
          </a:p>
          <a:p>
            <a:pPr algn="ctr"/>
            <a:endParaRPr lang="en-US" b="1" dirty="0">
              <a:solidFill>
                <a:schemeClr val="bg2">
                  <a:lumMod val="90000"/>
                </a:schemeClr>
              </a:solidFill>
              <a:latin typeface="Optima" pitchFamily="2" charset="0"/>
              <a:ea typeface="メイリオ" panose="020B0604030504040204" pitchFamily="50" charset="-128"/>
            </a:endParaRPr>
          </a:p>
          <a:p>
            <a:pPr algn="ctr"/>
            <a:endParaRPr lang="en-US" b="1" dirty="0">
              <a:solidFill>
                <a:schemeClr val="bg2">
                  <a:lumMod val="90000"/>
                </a:schemeClr>
              </a:solidFill>
              <a:latin typeface="Optima" pitchFamily="2" charset="0"/>
              <a:ea typeface="メイリオ" panose="020B0604030504040204" pitchFamily="50" charset="-128"/>
            </a:endParaRPr>
          </a:p>
          <a:p>
            <a:pPr algn="ctr"/>
            <a:endParaRPr lang="en-US" b="1" dirty="0">
              <a:solidFill>
                <a:schemeClr val="bg2">
                  <a:lumMod val="90000"/>
                </a:schemeClr>
              </a:solidFill>
              <a:latin typeface="Optima" pitchFamily="2" charset="0"/>
              <a:ea typeface="メイリオ" panose="020B0604030504040204" pitchFamily="50" charset="-128"/>
            </a:endParaRPr>
          </a:p>
          <a:p>
            <a:pPr algn="ctr"/>
            <a:r>
              <a:rPr lang="en-US" sz="2800" b="1" dirty="0">
                <a:solidFill>
                  <a:srgbClr val="FF0000"/>
                </a:solidFill>
                <a:latin typeface="Optima" pitchFamily="2" charset="0"/>
                <a:ea typeface="メイリオ" panose="020B0604030504040204" pitchFamily="50" charset="-128"/>
              </a:rPr>
              <a:t>Y. Okayasu</a:t>
            </a:r>
            <a:r>
              <a:rPr lang="en-US" sz="2800" b="1" dirty="0">
                <a:solidFill>
                  <a:schemeClr val="bg2">
                    <a:lumMod val="90000"/>
                  </a:schemeClr>
                </a:solidFill>
                <a:latin typeface="Optima" pitchFamily="2" charset="0"/>
                <a:ea typeface="メイリオ" panose="020B0604030504040204" pitchFamily="50" charset="-128"/>
              </a:rPr>
              <a:t>, K. Kakihara, T. Suwada, and M. Tanaka</a:t>
            </a:r>
          </a:p>
          <a:p>
            <a:pPr algn="ctr"/>
            <a:r>
              <a:rPr lang="en-US" sz="2800" b="1" dirty="0">
                <a:solidFill>
                  <a:schemeClr val="bg2">
                    <a:lumMod val="90000"/>
                  </a:schemeClr>
                </a:solidFill>
                <a:latin typeface="Optima" pitchFamily="2" charset="0"/>
                <a:ea typeface="メイリオ" panose="020B0604030504040204" pitchFamily="50" charset="-128"/>
              </a:rPr>
              <a:t>High Energy Accelerator Research Organization (KEK)</a:t>
            </a:r>
          </a:p>
          <a:p>
            <a:pPr algn="ctr"/>
            <a:endParaRPr lang="en-US" sz="2800" b="1" dirty="0">
              <a:solidFill>
                <a:schemeClr val="bg2">
                  <a:lumMod val="90000"/>
                </a:schemeClr>
              </a:solidFill>
              <a:latin typeface="Optima" pitchFamily="2" charset="0"/>
              <a:ea typeface="メイリオ" panose="020B0604030504040204" pitchFamily="50" charset="-128"/>
            </a:endParaRPr>
          </a:p>
          <a:p>
            <a:pPr algn="ctr"/>
            <a:r>
              <a:rPr lang="en-US" sz="2800" b="1" dirty="0">
                <a:solidFill>
                  <a:schemeClr val="bg2">
                    <a:lumMod val="90000"/>
                  </a:schemeClr>
                </a:solidFill>
                <a:latin typeface="Optima" pitchFamily="2" charset="0"/>
                <a:ea typeface="メイリオ" panose="020B0604030504040204" pitchFamily="50" charset="-128"/>
              </a:rPr>
              <a:t>K. Hisazumi, K. Kimura, Y. Mizukawa, K. Suzuki, and S. Ushimoto</a:t>
            </a:r>
          </a:p>
          <a:p>
            <a:pPr algn="ctr"/>
            <a:r>
              <a:rPr lang="en-US" sz="2800" b="1" dirty="0">
                <a:solidFill>
                  <a:schemeClr val="bg2">
                    <a:lumMod val="90000"/>
                  </a:schemeClr>
                </a:solidFill>
                <a:latin typeface="Optima" pitchFamily="2" charset="0"/>
                <a:ea typeface="メイリオ" panose="020B0604030504040204" pitchFamily="50" charset="-128"/>
              </a:rPr>
              <a:t>Mitsubishi Electric System &amp; Service Co. Ltd.</a:t>
            </a:r>
          </a:p>
        </p:txBody>
      </p:sp>
    </p:spTree>
    <p:extLst>
      <p:ext uri="{BB962C8B-B14F-4D97-AF65-F5344CB8AC3E}">
        <p14:creationId xmlns:p14="http://schemas.microsoft.com/office/powerpoint/2010/main" val="38769875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158F04E4-498C-5D86-4EE1-0BB8595A0113}"/>
              </a:ext>
            </a:extLst>
          </p:cNvPr>
          <p:cNvSpPr>
            <a:spLocks noGrp="1"/>
          </p:cNvSpPr>
          <p:nvPr>
            <p:ph type="ftr" sz="quarter" idx="11"/>
          </p:nvPr>
        </p:nvSpPr>
        <p:spPr/>
        <p:txBody>
          <a:bodyPr/>
          <a:lstStyle/>
          <a:p>
            <a:r>
              <a:rPr lang="en-US" dirty="0"/>
              <a:t>Y. Okayasu et. al, 16th International Workshop on Accelerator Alignment, Oct. 31 - Nov. 4, 2022, CERN</a:t>
            </a:r>
          </a:p>
        </p:txBody>
      </p:sp>
      <p:sp>
        <p:nvSpPr>
          <p:cNvPr id="3" name="スライド番号プレースホルダー 2">
            <a:extLst>
              <a:ext uri="{FF2B5EF4-FFF2-40B4-BE49-F238E27FC236}">
                <a16:creationId xmlns:a16="http://schemas.microsoft.com/office/drawing/2014/main" id="{5AF38130-E3D7-7881-46D2-611A1DE5E4CA}"/>
              </a:ext>
            </a:extLst>
          </p:cNvPr>
          <p:cNvSpPr>
            <a:spLocks noGrp="1"/>
          </p:cNvSpPr>
          <p:nvPr>
            <p:ph type="sldNum" sz="quarter" idx="12"/>
          </p:nvPr>
        </p:nvSpPr>
        <p:spPr/>
        <p:txBody>
          <a:bodyPr/>
          <a:lstStyle/>
          <a:p>
            <a:fld id="{DCB5FA8D-E6FD-43B8-919E-DDA7F0F23A7E}" type="slidenum">
              <a:rPr lang="en-US" smtClean="0"/>
              <a:pPr/>
              <a:t>10</a:t>
            </a:fld>
            <a:endParaRPr lang="en-US" dirty="0"/>
          </a:p>
        </p:txBody>
      </p:sp>
      <p:sp>
        <p:nvSpPr>
          <p:cNvPr id="4" name="テキスト ボックス 3">
            <a:extLst>
              <a:ext uri="{FF2B5EF4-FFF2-40B4-BE49-F238E27FC236}">
                <a16:creationId xmlns:a16="http://schemas.microsoft.com/office/drawing/2014/main" id="{5FC0188F-B9BE-F3B4-70A7-7CD8C911DDFC}"/>
              </a:ext>
            </a:extLst>
          </p:cNvPr>
          <p:cNvSpPr txBox="1"/>
          <p:nvPr/>
        </p:nvSpPr>
        <p:spPr>
          <a:xfrm>
            <a:off x="0" y="0"/>
            <a:ext cx="12192000" cy="369332"/>
          </a:xfrm>
          <a:prstGeom prst="rect">
            <a:avLst/>
          </a:prstGeom>
          <a:noFill/>
        </p:spPr>
        <p:txBody>
          <a:bodyPr wrap="square" rtlCol="0">
            <a:spAutoFit/>
          </a:bodyPr>
          <a:lstStyle/>
          <a:p>
            <a:r>
              <a:rPr lang="en-US" dirty="0">
                <a:solidFill>
                  <a:schemeClr val="bg2">
                    <a:lumMod val="90000"/>
                  </a:schemeClr>
                </a:solidFill>
              </a:rPr>
              <a:t>Geodetic line correction w/ QPD data</a:t>
            </a:r>
          </a:p>
        </p:txBody>
      </p:sp>
      <p:pic>
        <p:nvPicPr>
          <p:cNvPr id="6" name="図 5" descr="グラフ, 折れ線グラフ&#10;&#10;自動的に生成された説明">
            <a:extLst>
              <a:ext uri="{FF2B5EF4-FFF2-40B4-BE49-F238E27FC236}">
                <a16:creationId xmlns:a16="http://schemas.microsoft.com/office/drawing/2014/main" id="{F2A542DF-5D30-9183-F090-87AC7D1DA3E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2297" y="532001"/>
            <a:ext cx="3602217" cy="2701663"/>
          </a:xfrm>
          <a:prstGeom prst="rect">
            <a:avLst/>
          </a:prstGeom>
        </p:spPr>
      </p:pic>
      <p:pic>
        <p:nvPicPr>
          <p:cNvPr id="8" name="図 7" descr="グラフ, 折れ線グラフ&#10;&#10;自動的に生成された説明">
            <a:extLst>
              <a:ext uri="{FF2B5EF4-FFF2-40B4-BE49-F238E27FC236}">
                <a16:creationId xmlns:a16="http://schemas.microsoft.com/office/drawing/2014/main" id="{BB8B04B6-5CEF-4F33-8802-1A7AFEA728A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2297" y="3396333"/>
            <a:ext cx="3602217" cy="2701663"/>
          </a:xfrm>
          <a:prstGeom prst="rect">
            <a:avLst/>
          </a:prstGeom>
        </p:spPr>
      </p:pic>
      <p:sp>
        <p:nvSpPr>
          <p:cNvPr id="9" name="テキスト ボックス 8">
            <a:extLst>
              <a:ext uri="{FF2B5EF4-FFF2-40B4-BE49-F238E27FC236}">
                <a16:creationId xmlns:a16="http://schemas.microsoft.com/office/drawing/2014/main" id="{090F2278-F22C-063F-8EC2-588FC8CF8D14}"/>
              </a:ext>
            </a:extLst>
          </p:cNvPr>
          <p:cNvSpPr txBox="1"/>
          <p:nvPr/>
        </p:nvSpPr>
        <p:spPr>
          <a:xfrm>
            <a:off x="4677182" y="369332"/>
            <a:ext cx="6651878" cy="1754326"/>
          </a:xfrm>
          <a:prstGeom prst="rect">
            <a:avLst/>
          </a:prstGeom>
          <a:noFill/>
        </p:spPr>
        <p:txBody>
          <a:bodyPr wrap="square" rtlCol="0">
            <a:spAutoFit/>
          </a:bodyPr>
          <a:lstStyle/>
          <a:p>
            <a:r>
              <a:rPr lang="en-US" dirty="0">
                <a:solidFill>
                  <a:schemeClr val="bg2">
                    <a:lumMod val="90000"/>
                  </a:schemeClr>
                </a:solidFill>
              </a:rPr>
              <a:t>Procedure :</a:t>
            </a:r>
          </a:p>
          <a:p>
            <a:pPr marL="342900" indent="-342900">
              <a:buFont typeface="+mj-lt"/>
              <a:buAutoNum type="arabicPeriod"/>
            </a:pPr>
            <a:r>
              <a:rPr lang="en-US" dirty="0">
                <a:solidFill>
                  <a:schemeClr val="bg2">
                    <a:lumMod val="90000"/>
                  </a:schemeClr>
                </a:solidFill>
              </a:rPr>
              <a:t>Analyze tracker data w/ weighted level data (DiNi)                           by USMN (Unified Spatial Metrology Network analysis).</a:t>
            </a:r>
          </a:p>
          <a:p>
            <a:pPr marL="342900" indent="-342900">
              <a:buFont typeface="+mj-lt"/>
              <a:buAutoNum type="arabicPeriod"/>
            </a:pPr>
            <a:r>
              <a:rPr lang="en-US" dirty="0">
                <a:solidFill>
                  <a:schemeClr val="bg2">
                    <a:lumMod val="90000"/>
                  </a:schemeClr>
                </a:solidFill>
              </a:rPr>
              <a:t>Subtract QPD level data (</a:t>
            </a:r>
            <a:r>
              <a:rPr lang="en-US" i="1" dirty="0">
                <a:solidFill>
                  <a:schemeClr val="bg2">
                    <a:lumMod val="90000"/>
                  </a:schemeClr>
                </a:solidFill>
              </a:rPr>
              <a:t>PD_level</a:t>
            </a:r>
            <a:r>
              <a:rPr lang="en-US" dirty="0">
                <a:solidFill>
                  <a:schemeClr val="bg2">
                    <a:lumMod val="90000"/>
                  </a:schemeClr>
                </a:solidFill>
              </a:rPr>
              <a:t>) by USMN level (</a:t>
            </a:r>
            <a:r>
              <a:rPr lang="en-US" i="1" dirty="0">
                <a:solidFill>
                  <a:schemeClr val="bg2">
                    <a:lumMod val="90000"/>
                  </a:schemeClr>
                </a:solidFill>
              </a:rPr>
              <a:t>dz</a:t>
            </a:r>
            <a:r>
              <a:rPr lang="en-US" dirty="0">
                <a:solidFill>
                  <a:schemeClr val="bg2">
                    <a:lumMod val="90000"/>
                  </a:schemeClr>
                </a:solidFill>
              </a:rPr>
              <a:t>).</a:t>
            </a:r>
          </a:p>
          <a:p>
            <a:pPr marL="342900" indent="-342900">
              <a:buFont typeface="+mj-lt"/>
              <a:buAutoNum type="arabicPeriod"/>
            </a:pPr>
            <a:r>
              <a:rPr lang="en-US" dirty="0">
                <a:solidFill>
                  <a:schemeClr val="bg2">
                    <a:lumMod val="90000"/>
                  </a:schemeClr>
                </a:solidFill>
              </a:rPr>
              <a:t>Fit </a:t>
            </a:r>
            <a:r>
              <a:rPr lang="en-US" i="1" dirty="0">
                <a:solidFill>
                  <a:schemeClr val="bg2">
                    <a:lumMod val="90000"/>
                  </a:schemeClr>
                </a:solidFill>
              </a:rPr>
              <a:t>dz</a:t>
            </a:r>
            <a:r>
              <a:rPr lang="en-US" dirty="0">
                <a:solidFill>
                  <a:schemeClr val="bg2">
                    <a:lumMod val="90000"/>
                  </a:schemeClr>
                </a:solidFill>
              </a:rPr>
              <a:t> curve w/ a polynomial.</a:t>
            </a:r>
          </a:p>
          <a:p>
            <a:pPr marL="342900" indent="-342900">
              <a:buFont typeface="+mj-lt"/>
              <a:buAutoNum type="arabicPeriod"/>
            </a:pPr>
            <a:r>
              <a:rPr lang="en-US" dirty="0">
                <a:solidFill>
                  <a:schemeClr val="bg2">
                    <a:lumMod val="90000"/>
                  </a:schemeClr>
                </a:solidFill>
              </a:rPr>
              <a:t>Subtract the polynomial by all magnet level data (USMN).</a:t>
            </a:r>
          </a:p>
        </p:txBody>
      </p:sp>
      <p:pic>
        <p:nvPicPr>
          <p:cNvPr id="11" name="図 10">
            <a:extLst>
              <a:ext uri="{FF2B5EF4-FFF2-40B4-BE49-F238E27FC236}">
                <a16:creationId xmlns:a16="http://schemas.microsoft.com/office/drawing/2014/main" id="{F15980F4-8055-C499-1E93-364BB898604B}"/>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5488506" y="2326074"/>
            <a:ext cx="5029229" cy="3771922"/>
          </a:xfrm>
          <a:prstGeom prst="rect">
            <a:avLst/>
          </a:prstGeom>
        </p:spPr>
      </p:pic>
      <p:sp>
        <p:nvSpPr>
          <p:cNvPr id="12" name="テキスト ボックス 11">
            <a:extLst>
              <a:ext uri="{FF2B5EF4-FFF2-40B4-BE49-F238E27FC236}">
                <a16:creationId xmlns:a16="http://schemas.microsoft.com/office/drawing/2014/main" id="{8CA2D309-D887-6A23-64E6-61B823713D06}"/>
              </a:ext>
            </a:extLst>
          </p:cNvPr>
          <p:cNvSpPr txBox="1"/>
          <p:nvPr/>
        </p:nvSpPr>
        <p:spPr>
          <a:xfrm>
            <a:off x="10608906" y="4042758"/>
            <a:ext cx="1464906" cy="338554"/>
          </a:xfrm>
          <a:prstGeom prst="rect">
            <a:avLst/>
          </a:prstGeom>
          <a:noFill/>
        </p:spPr>
        <p:txBody>
          <a:bodyPr wrap="square" rtlCol="0">
            <a:spAutoFit/>
          </a:bodyPr>
          <a:lstStyle/>
          <a:p>
            <a:r>
              <a:rPr lang="en-US" sz="1600" dirty="0">
                <a:solidFill>
                  <a:srgbClr val="FF0000"/>
                </a:solidFill>
              </a:rPr>
              <a:t>STD : 425 </a:t>
            </a:r>
            <a:r>
              <a:rPr lang="en-US" altLang="ja-JP" sz="1600" dirty="0">
                <a:solidFill>
                  <a:srgbClr val="FF0000"/>
                </a:solidFill>
              </a:rPr>
              <a:t>μm</a:t>
            </a:r>
            <a:endParaRPr lang="en-US" sz="1600" dirty="0">
              <a:solidFill>
                <a:srgbClr val="FF0000"/>
              </a:solidFill>
            </a:endParaRPr>
          </a:p>
        </p:txBody>
      </p:sp>
    </p:spTree>
    <p:extLst>
      <p:ext uri="{BB962C8B-B14F-4D97-AF65-F5344CB8AC3E}">
        <p14:creationId xmlns:p14="http://schemas.microsoft.com/office/powerpoint/2010/main" val="32551080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02F26F26-A97F-0940-5E1B-49BCAEE40F36}"/>
              </a:ext>
            </a:extLst>
          </p:cNvPr>
          <p:cNvSpPr>
            <a:spLocks noGrp="1"/>
          </p:cNvSpPr>
          <p:nvPr>
            <p:ph type="ftr" sz="quarter" idx="11"/>
          </p:nvPr>
        </p:nvSpPr>
        <p:spPr/>
        <p:txBody>
          <a:bodyPr/>
          <a:lstStyle/>
          <a:p>
            <a:r>
              <a:rPr lang="en-US" dirty="0"/>
              <a:t>Y. Okayasu et. al, 16th International Workshop on Accelerator Alignment, Oct. 31 - Nov. 4, 2022, CERN</a:t>
            </a:r>
          </a:p>
        </p:txBody>
      </p:sp>
      <p:sp>
        <p:nvSpPr>
          <p:cNvPr id="3" name="スライド番号プレースホルダー 2">
            <a:extLst>
              <a:ext uri="{FF2B5EF4-FFF2-40B4-BE49-F238E27FC236}">
                <a16:creationId xmlns:a16="http://schemas.microsoft.com/office/drawing/2014/main" id="{36D33C44-2747-DA72-9003-7C25087D448E}"/>
              </a:ext>
            </a:extLst>
          </p:cNvPr>
          <p:cNvSpPr>
            <a:spLocks noGrp="1"/>
          </p:cNvSpPr>
          <p:nvPr>
            <p:ph type="sldNum" sz="quarter" idx="12"/>
          </p:nvPr>
        </p:nvSpPr>
        <p:spPr/>
        <p:txBody>
          <a:bodyPr/>
          <a:lstStyle/>
          <a:p>
            <a:fld id="{DCB5FA8D-E6FD-43B8-919E-DDA7F0F23A7E}" type="slidenum">
              <a:rPr lang="en-US" smtClean="0"/>
              <a:pPr/>
              <a:t>11</a:t>
            </a:fld>
            <a:endParaRPr lang="en-US" dirty="0"/>
          </a:p>
        </p:txBody>
      </p:sp>
      <p:pic>
        <p:nvPicPr>
          <p:cNvPr id="5" name="図 4">
            <a:extLst>
              <a:ext uri="{FF2B5EF4-FFF2-40B4-BE49-F238E27FC236}">
                <a16:creationId xmlns:a16="http://schemas.microsoft.com/office/drawing/2014/main" id="{1B5B0746-73C6-AEB7-C4EB-E403CE825266}"/>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54904" y="646454"/>
            <a:ext cx="5940887" cy="4461207"/>
          </a:xfrm>
          <a:prstGeom prst="rect">
            <a:avLst/>
          </a:prstGeom>
        </p:spPr>
      </p:pic>
      <p:pic>
        <p:nvPicPr>
          <p:cNvPr id="7" name="図 6">
            <a:extLst>
              <a:ext uri="{FF2B5EF4-FFF2-40B4-BE49-F238E27FC236}">
                <a16:creationId xmlns:a16="http://schemas.microsoft.com/office/drawing/2014/main" id="{E8F1E385-EC96-CA45-9E1F-1DBE4988CEA7}"/>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6196210" y="655296"/>
            <a:ext cx="5940887" cy="4455665"/>
          </a:xfrm>
          <a:prstGeom prst="rect">
            <a:avLst/>
          </a:prstGeom>
        </p:spPr>
      </p:pic>
      <p:sp>
        <p:nvSpPr>
          <p:cNvPr id="8" name="テキスト ボックス 7">
            <a:extLst>
              <a:ext uri="{FF2B5EF4-FFF2-40B4-BE49-F238E27FC236}">
                <a16:creationId xmlns:a16="http://schemas.microsoft.com/office/drawing/2014/main" id="{1D4CBEF0-EDD4-D6AA-E2B1-449B5EB9E65A}"/>
              </a:ext>
            </a:extLst>
          </p:cNvPr>
          <p:cNvSpPr txBox="1"/>
          <p:nvPr/>
        </p:nvSpPr>
        <p:spPr>
          <a:xfrm>
            <a:off x="0" y="0"/>
            <a:ext cx="12192000" cy="369332"/>
          </a:xfrm>
          <a:prstGeom prst="rect">
            <a:avLst/>
          </a:prstGeom>
          <a:noFill/>
        </p:spPr>
        <p:txBody>
          <a:bodyPr wrap="square" rtlCol="0">
            <a:spAutoFit/>
          </a:bodyPr>
          <a:lstStyle/>
          <a:p>
            <a:r>
              <a:rPr lang="en-US" dirty="0">
                <a:solidFill>
                  <a:schemeClr val="bg2">
                    <a:lumMod val="90000"/>
                  </a:schemeClr>
                </a:solidFill>
              </a:rPr>
              <a:t>Horizontal coordinates VS. designed</a:t>
            </a:r>
          </a:p>
        </p:txBody>
      </p:sp>
      <p:sp>
        <p:nvSpPr>
          <p:cNvPr id="9" name="テキスト ボックス 8">
            <a:extLst>
              <a:ext uri="{FF2B5EF4-FFF2-40B4-BE49-F238E27FC236}">
                <a16:creationId xmlns:a16="http://schemas.microsoft.com/office/drawing/2014/main" id="{2643895E-7DDD-5FAC-97FE-1445FD183526}"/>
              </a:ext>
            </a:extLst>
          </p:cNvPr>
          <p:cNvSpPr txBox="1"/>
          <p:nvPr/>
        </p:nvSpPr>
        <p:spPr>
          <a:xfrm>
            <a:off x="0" y="5195455"/>
            <a:ext cx="12192000" cy="923330"/>
          </a:xfrm>
          <a:prstGeom prst="rect">
            <a:avLst/>
          </a:prstGeom>
          <a:noFill/>
        </p:spPr>
        <p:txBody>
          <a:bodyPr wrap="square" rtlCol="0">
            <a:spAutoFit/>
          </a:bodyPr>
          <a:lstStyle/>
          <a:p>
            <a:pPr marL="285750" indent="-285750">
              <a:buFont typeface="Arial" panose="020B0604020202020204" pitchFamily="34" charset="0"/>
              <a:buChar char="•"/>
            </a:pPr>
            <a:r>
              <a:rPr lang="en-US" altLang="ja-JP" dirty="0">
                <a:solidFill>
                  <a:srgbClr val="FF0000"/>
                </a:solidFill>
              </a:rPr>
              <a:t>Δx has slope of 0.124 mrad or 0.129 mrad from J-arc exit.</a:t>
            </a:r>
          </a:p>
          <a:p>
            <a:pPr marL="285750" indent="-285750">
              <a:buFont typeface="Arial" panose="020B0604020202020204" pitchFamily="34" charset="0"/>
              <a:buChar char="•"/>
            </a:pPr>
            <a:r>
              <a:rPr lang="en-US" altLang="ja-JP" dirty="0">
                <a:solidFill>
                  <a:schemeClr val="bg2">
                    <a:lumMod val="90000"/>
                  </a:schemeClr>
                </a:solidFill>
              </a:rPr>
              <a:t>Δx = -30 mm and Δy = 10 mm @ J-arc, Δy = 9.4 mm offset from 1 sector represent that designed coordinates need to be modified.</a:t>
            </a:r>
            <a:endParaRPr lang="en-US" dirty="0">
              <a:solidFill>
                <a:schemeClr val="bg2">
                  <a:lumMod val="90000"/>
                </a:schemeClr>
              </a:solidFill>
            </a:endParaRPr>
          </a:p>
        </p:txBody>
      </p:sp>
    </p:spTree>
    <p:extLst>
      <p:ext uri="{BB962C8B-B14F-4D97-AF65-F5344CB8AC3E}">
        <p14:creationId xmlns:p14="http://schemas.microsoft.com/office/powerpoint/2010/main" val="9074763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6792B8AC-C044-EB00-001C-39CBC663122E}"/>
              </a:ext>
            </a:extLst>
          </p:cNvPr>
          <p:cNvSpPr>
            <a:spLocks noGrp="1"/>
          </p:cNvSpPr>
          <p:nvPr>
            <p:ph type="ftr" sz="quarter" idx="11"/>
          </p:nvPr>
        </p:nvSpPr>
        <p:spPr/>
        <p:txBody>
          <a:bodyPr/>
          <a:lstStyle/>
          <a:p>
            <a:r>
              <a:rPr lang="en-US" dirty="0"/>
              <a:t>Y. Okayasu et. al, 16th International Workshop on Accelerator Alignment, Oct. 31 - Nov. 4, 2022, CERN</a:t>
            </a:r>
          </a:p>
        </p:txBody>
      </p:sp>
      <p:sp>
        <p:nvSpPr>
          <p:cNvPr id="3" name="スライド番号プレースホルダー 2">
            <a:extLst>
              <a:ext uri="{FF2B5EF4-FFF2-40B4-BE49-F238E27FC236}">
                <a16:creationId xmlns:a16="http://schemas.microsoft.com/office/drawing/2014/main" id="{5CD17884-4797-DF81-634F-813E2B947E95}"/>
              </a:ext>
            </a:extLst>
          </p:cNvPr>
          <p:cNvSpPr>
            <a:spLocks noGrp="1"/>
          </p:cNvSpPr>
          <p:nvPr>
            <p:ph type="sldNum" sz="quarter" idx="12"/>
          </p:nvPr>
        </p:nvSpPr>
        <p:spPr/>
        <p:txBody>
          <a:bodyPr/>
          <a:lstStyle/>
          <a:p>
            <a:fld id="{DCB5FA8D-E6FD-43B8-919E-DDA7F0F23A7E}" type="slidenum">
              <a:rPr lang="en-US" smtClean="0"/>
              <a:pPr/>
              <a:t>12</a:t>
            </a:fld>
            <a:endParaRPr lang="en-US" dirty="0"/>
          </a:p>
        </p:txBody>
      </p:sp>
      <p:pic>
        <p:nvPicPr>
          <p:cNvPr id="5" name="図 4">
            <a:extLst>
              <a:ext uri="{FF2B5EF4-FFF2-40B4-BE49-F238E27FC236}">
                <a16:creationId xmlns:a16="http://schemas.microsoft.com/office/drawing/2014/main" id="{3D1D0FF5-1BB2-A6A5-5B44-3561759110FA}"/>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83098" y="612350"/>
            <a:ext cx="5940887" cy="4452894"/>
          </a:xfrm>
          <a:prstGeom prst="rect">
            <a:avLst/>
          </a:prstGeom>
        </p:spPr>
      </p:pic>
      <p:pic>
        <p:nvPicPr>
          <p:cNvPr id="7" name="図 6">
            <a:extLst>
              <a:ext uri="{FF2B5EF4-FFF2-40B4-BE49-F238E27FC236}">
                <a16:creationId xmlns:a16="http://schemas.microsoft.com/office/drawing/2014/main" id="{EC0C4575-751C-3482-0938-E158587BE899}"/>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6168015" y="612350"/>
            <a:ext cx="5940887" cy="4452894"/>
          </a:xfrm>
          <a:prstGeom prst="rect">
            <a:avLst/>
          </a:prstGeom>
        </p:spPr>
      </p:pic>
      <p:sp>
        <p:nvSpPr>
          <p:cNvPr id="8" name="テキスト ボックス 7">
            <a:extLst>
              <a:ext uri="{FF2B5EF4-FFF2-40B4-BE49-F238E27FC236}">
                <a16:creationId xmlns:a16="http://schemas.microsoft.com/office/drawing/2014/main" id="{EFF70C3A-F101-84BC-4B42-798ED7DE3505}"/>
              </a:ext>
            </a:extLst>
          </p:cNvPr>
          <p:cNvSpPr txBox="1"/>
          <p:nvPr/>
        </p:nvSpPr>
        <p:spPr>
          <a:xfrm>
            <a:off x="0" y="0"/>
            <a:ext cx="12192000" cy="369332"/>
          </a:xfrm>
          <a:prstGeom prst="rect">
            <a:avLst/>
          </a:prstGeom>
          <a:noFill/>
        </p:spPr>
        <p:txBody>
          <a:bodyPr wrap="square" rtlCol="0">
            <a:spAutoFit/>
          </a:bodyPr>
          <a:lstStyle/>
          <a:p>
            <a:r>
              <a:rPr lang="en-US" dirty="0">
                <a:solidFill>
                  <a:schemeClr val="bg2">
                    <a:lumMod val="90000"/>
                  </a:schemeClr>
                </a:solidFill>
              </a:rPr>
              <a:t>Measurement uncertainties comparison 2020 VS. 2021</a:t>
            </a:r>
          </a:p>
        </p:txBody>
      </p:sp>
      <p:sp>
        <p:nvSpPr>
          <p:cNvPr id="9" name="テキスト ボックス 8">
            <a:extLst>
              <a:ext uri="{FF2B5EF4-FFF2-40B4-BE49-F238E27FC236}">
                <a16:creationId xmlns:a16="http://schemas.microsoft.com/office/drawing/2014/main" id="{F27A0641-987C-941B-8CAA-E3299ABC9016}"/>
              </a:ext>
            </a:extLst>
          </p:cNvPr>
          <p:cNvSpPr txBox="1"/>
          <p:nvPr/>
        </p:nvSpPr>
        <p:spPr>
          <a:xfrm>
            <a:off x="0" y="5145578"/>
            <a:ext cx="12192000" cy="923330"/>
          </a:xfrm>
          <a:prstGeom prst="rect">
            <a:avLst/>
          </a:prstGeom>
          <a:noFill/>
        </p:spPr>
        <p:txBody>
          <a:bodyPr wrap="square" rtlCol="0">
            <a:spAutoFit/>
          </a:bodyPr>
          <a:lstStyle/>
          <a:p>
            <a:pPr marL="285750" indent="-285750">
              <a:buFont typeface="Arial" panose="020B0604020202020204" pitchFamily="34" charset="0"/>
              <a:buChar char="•"/>
            </a:pPr>
            <a:r>
              <a:rPr lang="en-US" altLang="ja-JP" dirty="0">
                <a:solidFill>
                  <a:schemeClr val="bg2">
                    <a:lumMod val="90000"/>
                  </a:schemeClr>
                </a:solidFill>
              </a:rPr>
              <a:t>Additional LT st. points added in bypass tunnel which connects A and 1.</a:t>
            </a:r>
          </a:p>
          <a:p>
            <a:pPr marL="285750" indent="-285750">
              <a:buFont typeface="Arial" panose="020B0604020202020204" pitchFamily="34" charset="0"/>
              <a:buChar char="•"/>
            </a:pPr>
            <a:r>
              <a:rPr lang="en-US" altLang="ja-JP" dirty="0">
                <a:solidFill>
                  <a:schemeClr val="bg2">
                    <a:lumMod val="90000"/>
                  </a:schemeClr>
                </a:solidFill>
              </a:rPr>
              <a:t>Only Ux is much larger than Uy and Uz, has a characteristical distribution.</a:t>
            </a:r>
          </a:p>
          <a:p>
            <a:pPr marL="285750" indent="-285750">
              <a:buFont typeface="Arial" panose="020B0604020202020204" pitchFamily="34" charset="0"/>
              <a:buChar char="•"/>
            </a:pPr>
            <a:r>
              <a:rPr lang="en-US" altLang="ja-JP" dirty="0">
                <a:solidFill>
                  <a:schemeClr val="bg2">
                    <a:lumMod val="90000"/>
                  </a:schemeClr>
                </a:solidFill>
              </a:rPr>
              <a:t>Uy has a step structure.</a:t>
            </a:r>
            <a:endParaRPr lang="en-US" dirty="0">
              <a:solidFill>
                <a:schemeClr val="bg2">
                  <a:lumMod val="90000"/>
                </a:schemeClr>
              </a:solidFill>
            </a:endParaRPr>
          </a:p>
        </p:txBody>
      </p:sp>
    </p:spTree>
    <p:extLst>
      <p:ext uri="{BB962C8B-B14F-4D97-AF65-F5344CB8AC3E}">
        <p14:creationId xmlns:p14="http://schemas.microsoft.com/office/powerpoint/2010/main" val="9204383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68415F61-EDC7-E618-9C9B-4C0C24D82087}"/>
              </a:ext>
            </a:extLst>
          </p:cNvPr>
          <p:cNvSpPr>
            <a:spLocks noGrp="1"/>
          </p:cNvSpPr>
          <p:nvPr>
            <p:ph type="ftr" sz="quarter" idx="11"/>
          </p:nvPr>
        </p:nvSpPr>
        <p:spPr/>
        <p:txBody>
          <a:bodyPr/>
          <a:lstStyle/>
          <a:p>
            <a:r>
              <a:rPr lang="en-US" dirty="0"/>
              <a:t>Y. Okayasu et. al, 16th International Workshop on Accelerator Alignment, Oct. 31 - Nov. 4, 2022, CERN</a:t>
            </a:r>
          </a:p>
        </p:txBody>
      </p:sp>
      <p:sp>
        <p:nvSpPr>
          <p:cNvPr id="3" name="スライド番号プレースホルダー 2">
            <a:extLst>
              <a:ext uri="{FF2B5EF4-FFF2-40B4-BE49-F238E27FC236}">
                <a16:creationId xmlns:a16="http://schemas.microsoft.com/office/drawing/2014/main" id="{5EA6E383-5FFD-3668-3F8B-96BF3F3A2202}"/>
              </a:ext>
            </a:extLst>
          </p:cNvPr>
          <p:cNvSpPr>
            <a:spLocks noGrp="1"/>
          </p:cNvSpPr>
          <p:nvPr>
            <p:ph type="sldNum" sz="quarter" idx="12"/>
          </p:nvPr>
        </p:nvSpPr>
        <p:spPr/>
        <p:txBody>
          <a:bodyPr/>
          <a:lstStyle/>
          <a:p>
            <a:fld id="{DCB5FA8D-E6FD-43B8-919E-DDA7F0F23A7E}" type="slidenum">
              <a:rPr lang="en-US" smtClean="0"/>
              <a:pPr/>
              <a:t>13</a:t>
            </a:fld>
            <a:endParaRPr lang="en-US" dirty="0"/>
          </a:p>
        </p:txBody>
      </p:sp>
      <p:sp>
        <p:nvSpPr>
          <p:cNvPr id="4" name="テキスト ボックス 3">
            <a:extLst>
              <a:ext uri="{FF2B5EF4-FFF2-40B4-BE49-F238E27FC236}">
                <a16:creationId xmlns:a16="http://schemas.microsoft.com/office/drawing/2014/main" id="{E0894D4E-9F13-B492-306F-69295510C776}"/>
              </a:ext>
            </a:extLst>
          </p:cNvPr>
          <p:cNvSpPr txBox="1"/>
          <p:nvPr/>
        </p:nvSpPr>
        <p:spPr>
          <a:xfrm>
            <a:off x="0" y="839586"/>
            <a:ext cx="12192000" cy="4278094"/>
          </a:xfrm>
          <a:prstGeom prst="rect">
            <a:avLst/>
          </a:prstGeom>
          <a:noFill/>
        </p:spPr>
        <p:txBody>
          <a:bodyPr wrap="square" rtlCol="0">
            <a:spAutoFit/>
          </a:bodyPr>
          <a:lstStyle/>
          <a:p>
            <a:r>
              <a:rPr lang="en-US" sz="3200" dirty="0">
                <a:solidFill>
                  <a:schemeClr val="bg2">
                    <a:lumMod val="90000"/>
                  </a:schemeClr>
                </a:solidFill>
              </a:rPr>
              <a:t>Contents :</a:t>
            </a:r>
          </a:p>
          <a:p>
            <a:endParaRPr lang="en-US" sz="2400" dirty="0">
              <a:solidFill>
                <a:schemeClr val="bg2">
                  <a:lumMod val="90000"/>
                </a:schemeClr>
              </a:solidFill>
            </a:endParaRPr>
          </a:p>
          <a:p>
            <a:pPr marL="457200" indent="-457200">
              <a:buFont typeface="+mj-lt"/>
              <a:buAutoNum type="arabicPeriod"/>
            </a:pPr>
            <a:r>
              <a:rPr lang="en-US" sz="2400" dirty="0">
                <a:solidFill>
                  <a:schemeClr val="bg2">
                    <a:lumMod val="90000"/>
                  </a:schemeClr>
                </a:solidFill>
              </a:rPr>
              <a:t>Introduction</a:t>
            </a:r>
          </a:p>
          <a:p>
            <a:pPr marL="457200" indent="-457200">
              <a:buFont typeface="+mj-lt"/>
              <a:buAutoNum type="arabicPeriod"/>
            </a:pPr>
            <a:endParaRPr lang="en-US" sz="2400" dirty="0">
              <a:solidFill>
                <a:schemeClr val="bg2">
                  <a:lumMod val="90000"/>
                </a:schemeClr>
              </a:solidFill>
            </a:endParaRPr>
          </a:p>
          <a:p>
            <a:pPr marL="457200" indent="-457200">
              <a:buFont typeface="+mj-lt"/>
              <a:buAutoNum type="arabicPeriod"/>
            </a:pPr>
            <a:r>
              <a:rPr lang="en-US" sz="2400" dirty="0">
                <a:solidFill>
                  <a:schemeClr val="bg2">
                    <a:lumMod val="90000"/>
                  </a:schemeClr>
                </a:solidFill>
              </a:rPr>
              <a:t>Control survey in KEK e</a:t>
            </a:r>
            <a:r>
              <a:rPr lang="en-US" sz="2400" baseline="30000" dirty="0">
                <a:solidFill>
                  <a:schemeClr val="bg2">
                    <a:lumMod val="90000"/>
                  </a:schemeClr>
                </a:solidFill>
              </a:rPr>
              <a:t>-</a:t>
            </a:r>
            <a:r>
              <a:rPr lang="en-US" sz="2400" dirty="0">
                <a:solidFill>
                  <a:schemeClr val="bg2">
                    <a:lumMod val="90000"/>
                  </a:schemeClr>
                </a:solidFill>
              </a:rPr>
              <a:t>/e</a:t>
            </a:r>
            <a:r>
              <a:rPr lang="en-US" sz="2400" baseline="30000" dirty="0">
                <a:solidFill>
                  <a:schemeClr val="bg2">
                    <a:lumMod val="90000"/>
                  </a:schemeClr>
                </a:solidFill>
              </a:rPr>
              <a:t>+</a:t>
            </a:r>
            <a:r>
              <a:rPr lang="en-US" sz="2400" dirty="0">
                <a:solidFill>
                  <a:schemeClr val="bg2">
                    <a:lumMod val="90000"/>
                  </a:schemeClr>
                </a:solidFill>
              </a:rPr>
              <a:t> injector linac</a:t>
            </a:r>
          </a:p>
          <a:p>
            <a:pPr marL="457200" indent="-457200">
              <a:buFont typeface="+mj-lt"/>
              <a:buAutoNum type="arabicPeriod"/>
            </a:pPr>
            <a:endParaRPr lang="en-US" sz="2400" dirty="0">
              <a:solidFill>
                <a:schemeClr val="bg2">
                  <a:lumMod val="90000"/>
                </a:schemeClr>
              </a:solidFill>
            </a:endParaRPr>
          </a:p>
          <a:p>
            <a:pPr marL="457200" indent="-457200">
              <a:buFont typeface="+mj-lt"/>
              <a:buAutoNum type="arabicPeriod"/>
            </a:pPr>
            <a:r>
              <a:rPr lang="en-US" sz="2400" dirty="0">
                <a:solidFill>
                  <a:schemeClr val="bg2">
                    <a:lumMod val="90000"/>
                  </a:schemeClr>
                </a:solidFill>
              </a:rPr>
              <a:t>Survey results</a:t>
            </a:r>
          </a:p>
          <a:p>
            <a:pPr marL="457200" indent="-457200">
              <a:buFont typeface="+mj-lt"/>
              <a:buAutoNum type="arabicPeriod"/>
            </a:pPr>
            <a:endParaRPr lang="en-US" sz="2400" dirty="0">
              <a:solidFill>
                <a:schemeClr val="bg2">
                  <a:lumMod val="90000"/>
                </a:schemeClr>
              </a:solidFill>
            </a:endParaRPr>
          </a:p>
          <a:p>
            <a:pPr marL="457200" indent="-457200">
              <a:buFont typeface="+mj-lt"/>
              <a:buAutoNum type="arabicPeriod"/>
            </a:pPr>
            <a:r>
              <a:rPr lang="en-US" sz="2400" dirty="0">
                <a:solidFill>
                  <a:srgbClr val="FF0000"/>
                </a:solidFill>
              </a:rPr>
              <a:t>Results VS. Calculation</a:t>
            </a:r>
          </a:p>
          <a:p>
            <a:pPr marL="457200" indent="-457200">
              <a:buFont typeface="+mj-lt"/>
              <a:buAutoNum type="arabicPeriod"/>
            </a:pPr>
            <a:endParaRPr lang="en-US" sz="2400" dirty="0">
              <a:solidFill>
                <a:schemeClr val="bg2">
                  <a:lumMod val="90000"/>
                </a:schemeClr>
              </a:solidFill>
            </a:endParaRPr>
          </a:p>
          <a:p>
            <a:pPr marL="457200" indent="-457200">
              <a:buFont typeface="+mj-lt"/>
              <a:buAutoNum type="arabicPeriod"/>
            </a:pPr>
            <a:r>
              <a:rPr lang="en-US" sz="2400" dirty="0">
                <a:solidFill>
                  <a:schemeClr val="bg2">
                    <a:lumMod val="90000"/>
                  </a:schemeClr>
                </a:solidFill>
              </a:rPr>
              <a:t>Summary</a:t>
            </a:r>
          </a:p>
        </p:txBody>
      </p:sp>
    </p:spTree>
    <p:extLst>
      <p:ext uri="{BB962C8B-B14F-4D97-AF65-F5344CB8AC3E}">
        <p14:creationId xmlns:p14="http://schemas.microsoft.com/office/powerpoint/2010/main" val="22786646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1194CC73-D94E-E07A-EA26-4A1CF8571FC2}"/>
              </a:ext>
            </a:extLst>
          </p:cNvPr>
          <p:cNvSpPr>
            <a:spLocks noGrp="1"/>
          </p:cNvSpPr>
          <p:nvPr>
            <p:ph type="ftr" sz="quarter" idx="11"/>
          </p:nvPr>
        </p:nvSpPr>
        <p:spPr/>
        <p:txBody>
          <a:bodyPr/>
          <a:lstStyle/>
          <a:p>
            <a:r>
              <a:rPr lang="en-US" dirty="0"/>
              <a:t>Y. Okayasu et. al, 16th International Workshop on Accelerator Alignment, Oct. 31 - Nov. 4, 2022, CERN</a:t>
            </a:r>
          </a:p>
        </p:txBody>
      </p:sp>
      <p:sp>
        <p:nvSpPr>
          <p:cNvPr id="3" name="スライド番号プレースホルダー 2">
            <a:extLst>
              <a:ext uri="{FF2B5EF4-FFF2-40B4-BE49-F238E27FC236}">
                <a16:creationId xmlns:a16="http://schemas.microsoft.com/office/drawing/2014/main" id="{53A93ECD-7A1B-19A8-75E0-6B4C00FE61DB}"/>
              </a:ext>
            </a:extLst>
          </p:cNvPr>
          <p:cNvSpPr>
            <a:spLocks noGrp="1"/>
          </p:cNvSpPr>
          <p:nvPr>
            <p:ph type="sldNum" sz="quarter" idx="12"/>
          </p:nvPr>
        </p:nvSpPr>
        <p:spPr/>
        <p:txBody>
          <a:bodyPr/>
          <a:lstStyle/>
          <a:p>
            <a:fld id="{DCB5FA8D-E6FD-43B8-919E-DDA7F0F23A7E}" type="slidenum">
              <a:rPr lang="en-US" smtClean="0"/>
              <a:pPr/>
              <a:t>14</a:t>
            </a:fld>
            <a:endParaRPr lang="en-US" dirty="0"/>
          </a:p>
        </p:txBody>
      </p:sp>
      <p:sp>
        <p:nvSpPr>
          <p:cNvPr id="4" name="テキスト ボックス 3">
            <a:extLst>
              <a:ext uri="{FF2B5EF4-FFF2-40B4-BE49-F238E27FC236}">
                <a16:creationId xmlns:a16="http://schemas.microsoft.com/office/drawing/2014/main" id="{16271258-F47C-5CD4-FFF1-017159CB3E31}"/>
              </a:ext>
            </a:extLst>
          </p:cNvPr>
          <p:cNvSpPr txBox="1"/>
          <p:nvPr/>
        </p:nvSpPr>
        <p:spPr>
          <a:xfrm>
            <a:off x="0" y="0"/>
            <a:ext cx="12192000" cy="1569660"/>
          </a:xfrm>
          <a:prstGeom prst="rect">
            <a:avLst/>
          </a:prstGeom>
          <a:noFill/>
        </p:spPr>
        <p:txBody>
          <a:bodyPr wrap="square" rtlCol="0">
            <a:spAutoFit/>
          </a:bodyPr>
          <a:lstStyle/>
          <a:p>
            <a:r>
              <a:rPr lang="en-US" dirty="0">
                <a:solidFill>
                  <a:schemeClr val="bg2">
                    <a:lumMod val="90000"/>
                  </a:schemeClr>
                </a:solidFill>
              </a:rPr>
              <a:t>Control survey simulation</a:t>
            </a:r>
          </a:p>
          <a:p>
            <a:endParaRPr lang="en-US" dirty="0">
              <a:solidFill>
                <a:schemeClr val="bg2">
                  <a:lumMod val="90000"/>
                </a:schemeClr>
              </a:solidFill>
            </a:endParaRPr>
          </a:p>
          <a:p>
            <a:r>
              <a:rPr lang="en-US" sz="2000" dirty="0">
                <a:solidFill>
                  <a:schemeClr val="bg2">
                    <a:lumMod val="90000"/>
                  </a:schemeClr>
                </a:solidFill>
              </a:rPr>
              <a:t>Goals : </a:t>
            </a:r>
          </a:p>
          <a:p>
            <a:pPr marL="457200" indent="-457200">
              <a:buFont typeface="+mj-lt"/>
              <a:buAutoNum type="arabicPeriod"/>
            </a:pPr>
            <a:r>
              <a:rPr lang="en-US" sz="2000" dirty="0">
                <a:solidFill>
                  <a:srgbClr val="FFFF00"/>
                </a:solidFill>
              </a:rPr>
              <a:t>Optimize #s and coordinates of station points &amp; monuments to reduce uncertainty as low as possible.</a:t>
            </a:r>
          </a:p>
          <a:p>
            <a:pPr marL="457200" indent="-457200">
              <a:buFont typeface="+mj-lt"/>
              <a:buAutoNum type="arabicPeriod"/>
            </a:pPr>
            <a:r>
              <a:rPr lang="en-US" sz="2000" dirty="0">
                <a:solidFill>
                  <a:srgbClr val="FFFF00"/>
                </a:solidFill>
              </a:rPr>
              <a:t>Understand the difference between real coordinates and designed ones of survey points.</a:t>
            </a:r>
          </a:p>
        </p:txBody>
      </p:sp>
      <p:sp>
        <p:nvSpPr>
          <p:cNvPr id="5" name="テキスト ボックス 4">
            <a:extLst>
              <a:ext uri="{FF2B5EF4-FFF2-40B4-BE49-F238E27FC236}">
                <a16:creationId xmlns:a16="http://schemas.microsoft.com/office/drawing/2014/main" id="{F7D8E6FD-F03D-9687-1822-1942F6409746}"/>
              </a:ext>
            </a:extLst>
          </p:cNvPr>
          <p:cNvSpPr txBox="1"/>
          <p:nvPr/>
        </p:nvSpPr>
        <p:spPr>
          <a:xfrm>
            <a:off x="1033549" y="1859339"/>
            <a:ext cx="10124902" cy="3139321"/>
          </a:xfrm>
          <a:prstGeom prst="rect">
            <a:avLst/>
          </a:prstGeom>
          <a:noFill/>
        </p:spPr>
        <p:txBody>
          <a:bodyPr wrap="square" rtlCol="0">
            <a:spAutoFit/>
          </a:bodyPr>
          <a:lstStyle/>
          <a:p>
            <a:r>
              <a:rPr lang="en-US" dirty="0">
                <a:solidFill>
                  <a:schemeClr val="bg2">
                    <a:lumMod val="90000"/>
                  </a:schemeClr>
                </a:solidFill>
              </a:rPr>
              <a:t>Procedures :</a:t>
            </a:r>
          </a:p>
          <a:p>
            <a:endParaRPr lang="en-US" dirty="0">
              <a:solidFill>
                <a:schemeClr val="bg2">
                  <a:lumMod val="90000"/>
                </a:schemeClr>
              </a:solidFill>
            </a:endParaRPr>
          </a:p>
          <a:p>
            <a:pPr marL="342900" indent="-342900">
              <a:buFont typeface="+mj-lt"/>
              <a:buAutoNum type="arabicPeriod"/>
            </a:pPr>
            <a:r>
              <a:rPr lang="en-US" dirty="0">
                <a:solidFill>
                  <a:schemeClr val="bg2">
                    <a:lumMod val="90000"/>
                  </a:schemeClr>
                </a:solidFill>
              </a:rPr>
              <a:t>Prepare 2 coordinate files of 1) station points, 2) magnets, QPD arms, and monuments                           as ASCII texts.</a:t>
            </a:r>
          </a:p>
          <a:p>
            <a:pPr marL="342900" indent="-342900">
              <a:buFont typeface="+mj-lt"/>
              <a:buAutoNum type="arabicPeriod"/>
            </a:pPr>
            <a:endParaRPr lang="en-US" dirty="0">
              <a:solidFill>
                <a:schemeClr val="bg2">
                  <a:lumMod val="90000"/>
                </a:schemeClr>
              </a:solidFill>
            </a:endParaRPr>
          </a:p>
          <a:p>
            <a:pPr marL="342900" indent="-342900">
              <a:buFont typeface="+mj-lt"/>
              <a:buAutoNum type="arabicPeriod"/>
            </a:pPr>
            <a:r>
              <a:rPr lang="en-US" dirty="0">
                <a:solidFill>
                  <a:schemeClr val="bg2">
                    <a:lumMod val="90000"/>
                  </a:schemeClr>
                </a:solidFill>
              </a:rPr>
              <a:t>Connect station point and survey points within 30 m from the station point as real survey.                    </a:t>
            </a:r>
            <a:r>
              <a:rPr lang="en-US" dirty="0">
                <a:solidFill>
                  <a:schemeClr val="accent5"/>
                </a:solidFill>
              </a:rPr>
              <a:t>(</a:t>
            </a:r>
            <a:r>
              <a:rPr lang="en-US" dirty="0">
                <a:solidFill>
                  <a:schemeClr val="accent5"/>
                </a:solidFill>
                <a:sym typeface="Wingdings" panose="05000000000000000000" pitchFamily="2" charset="2"/>
              </a:rPr>
              <a:t> takes long long time…)</a:t>
            </a:r>
          </a:p>
          <a:p>
            <a:pPr marL="342900" indent="-342900">
              <a:buFont typeface="+mj-lt"/>
              <a:buAutoNum type="arabicPeriod"/>
            </a:pPr>
            <a:endParaRPr lang="en-US" dirty="0">
              <a:solidFill>
                <a:schemeClr val="accent5"/>
              </a:solidFill>
            </a:endParaRPr>
          </a:p>
          <a:p>
            <a:pPr marL="342900" indent="-342900">
              <a:buFont typeface="+mj-lt"/>
              <a:buAutoNum type="arabicPeriod"/>
            </a:pPr>
            <a:r>
              <a:rPr lang="en-US" dirty="0">
                <a:solidFill>
                  <a:schemeClr val="bg2">
                    <a:lumMod val="90000"/>
                  </a:schemeClr>
                </a:solidFill>
              </a:rPr>
              <a:t>Scripting survey works w/ SA measurement plan (a.k.a. mp) &amp; virtually construct survey data sets.</a:t>
            </a:r>
          </a:p>
          <a:p>
            <a:pPr marL="342900" indent="-342900">
              <a:buFont typeface="+mj-lt"/>
              <a:buAutoNum type="arabicPeriod"/>
            </a:pPr>
            <a:endParaRPr lang="en-US" dirty="0">
              <a:solidFill>
                <a:schemeClr val="bg2">
                  <a:lumMod val="90000"/>
                </a:schemeClr>
              </a:solidFill>
            </a:endParaRPr>
          </a:p>
          <a:p>
            <a:pPr marL="342900" indent="-342900">
              <a:buFont typeface="+mj-lt"/>
              <a:buAutoNum type="arabicPeriod"/>
            </a:pPr>
            <a:r>
              <a:rPr lang="en-US" dirty="0">
                <a:solidFill>
                  <a:schemeClr val="bg2">
                    <a:lumMod val="90000"/>
                  </a:schemeClr>
                </a:solidFill>
              </a:rPr>
              <a:t>Manually execute USMN (scanning weight value for level data). </a:t>
            </a:r>
          </a:p>
        </p:txBody>
      </p:sp>
    </p:spTree>
    <p:extLst>
      <p:ext uri="{BB962C8B-B14F-4D97-AF65-F5344CB8AC3E}">
        <p14:creationId xmlns:p14="http://schemas.microsoft.com/office/powerpoint/2010/main" val="283426236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448C16B1-DF9E-78D7-DC58-DA7CE1EBE517}"/>
              </a:ext>
            </a:extLst>
          </p:cNvPr>
          <p:cNvSpPr>
            <a:spLocks noGrp="1"/>
          </p:cNvSpPr>
          <p:nvPr>
            <p:ph type="ftr" sz="quarter" idx="11"/>
          </p:nvPr>
        </p:nvSpPr>
        <p:spPr/>
        <p:txBody>
          <a:bodyPr/>
          <a:lstStyle/>
          <a:p>
            <a:r>
              <a:rPr lang="en-US" dirty="0"/>
              <a:t>Y. Okayasu et. al, 16th International Workshop on Accelerator Alignment, Oct. 31 - Nov. 4, 2022, CERN</a:t>
            </a:r>
          </a:p>
        </p:txBody>
      </p:sp>
      <p:sp>
        <p:nvSpPr>
          <p:cNvPr id="3" name="スライド番号プレースホルダー 2">
            <a:extLst>
              <a:ext uri="{FF2B5EF4-FFF2-40B4-BE49-F238E27FC236}">
                <a16:creationId xmlns:a16="http://schemas.microsoft.com/office/drawing/2014/main" id="{5F451D6A-E0DD-4803-8F13-3943D5CB61F0}"/>
              </a:ext>
            </a:extLst>
          </p:cNvPr>
          <p:cNvSpPr>
            <a:spLocks noGrp="1"/>
          </p:cNvSpPr>
          <p:nvPr>
            <p:ph type="sldNum" sz="quarter" idx="12"/>
          </p:nvPr>
        </p:nvSpPr>
        <p:spPr/>
        <p:txBody>
          <a:bodyPr/>
          <a:lstStyle/>
          <a:p>
            <a:fld id="{DCB5FA8D-E6FD-43B8-919E-DDA7F0F23A7E}" type="slidenum">
              <a:rPr lang="en-US" smtClean="0"/>
              <a:pPr/>
              <a:t>15</a:t>
            </a:fld>
            <a:endParaRPr lang="en-US" dirty="0"/>
          </a:p>
        </p:txBody>
      </p:sp>
      <p:sp>
        <p:nvSpPr>
          <p:cNvPr id="4" name="テキスト ボックス 3">
            <a:extLst>
              <a:ext uri="{FF2B5EF4-FFF2-40B4-BE49-F238E27FC236}">
                <a16:creationId xmlns:a16="http://schemas.microsoft.com/office/drawing/2014/main" id="{101CC2A4-B262-80C6-1C61-C88229D95265}"/>
              </a:ext>
            </a:extLst>
          </p:cNvPr>
          <p:cNvSpPr txBox="1"/>
          <p:nvPr/>
        </p:nvSpPr>
        <p:spPr>
          <a:xfrm>
            <a:off x="0" y="0"/>
            <a:ext cx="12192000" cy="461665"/>
          </a:xfrm>
          <a:prstGeom prst="rect">
            <a:avLst/>
          </a:prstGeom>
          <a:noFill/>
        </p:spPr>
        <p:txBody>
          <a:bodyPr wrap="square" rtlCol="0">
            <a:spAutoFit/>
          </a:bodyPr>
          <a:lstStyle/>
          <a:p>
            <a:r>
              <a:rPr lang="en-US" sz="2400" dirty="0">
                <a:solidFill>
                  <a:schemeClr val="bg2">
                    <a:lumMod val="90000"/>
                  </a:schemeClr>
                </a:solidFill>
              </a:rPr>
              <a:t>Data preparation</a:t>
            </a:r>
          </a:p>
        </p:txBody>
      </p:sp>
      <p:pic>
        <p:nvPicPr>
          <p:cNvPr id="5" name="図 4">
            <a:extLst>
              <a:ext uri="{FF2B5EF4-FFF2-40B4-BE49-F238E27FC236}">
                <a16:creationId xmlns:a16="http://schemas.microsoft.com/office/drawing/2014/main" id="{581B9D48-DD37-3E61-01F4-2BD5FC974391}"/>
              </a:ext>
            </a:extLst>
          </p:cNvPr>
          <p:cNvPicPr>
            <a:picLocks noChangeAspect="1"/>
          </p:cNvPicPr>
          <p:nvPr/>
        </p:nvPicPr>
        <p:blipFill>
          <a:blip r:embed="rId2">
            <a:lum bright="-20000" contrast="40000"/>
          </a:blip>
          <a:stretch>
            <a:fillRect/>
          </a:stretch>
        </p:blipFill>
        <p:spPr>
          <a:xfrm>
            <a:off x="86520" y="529059"/>
            <a:ext cx="4462053" cy="5860067"/>
          </a:xfrm>
          <a:prstGeom prst="rect">
            <a:avLst/>
          </a:prstGeom>
        </p:spPr>
      </p:pic>
      <p:pic>
        <p:nvPicPr>
          <p:cNvPr id="6" name="図 5">
            <a:extLst>
              <a:ext uri="{FF2B5EF4-FFF2-40B4-BE49-F238E27FC236}">
                <a16:creationId xmlns:a16="http://schemas.microsoft.com/office/drawing/2014/main" id="{E12EDA28-7B40-C570-3CDF-DB5791060F92}"/>
              </a:ext>
            </a:extLst>
          </p:cNvPr>
          <p:cNvPicPr>
            <a:picLocks noChangeAspect="1"/>
          </p:cNvPicPr>
          <p:nvPr/>
        </p:nvPicPr>
        <p:blipFill>
          <a:blip r:embed="rId3">
            <a:lum bright="-20000" contrast="40000"/>
          </a:blip>
          <a:stretch>
            <a:fillRect/>
          </a:stretch>
        </p:blipFill>
        <p:spPr>
          <a:xfrm>
            <a:off x="4656541" y="531764"/>
            <a:ext cx="4443516" cy="5857362"/>
          </a:xfrm>
          <a:prstGeom prst="rect">
            <a:avLst/>
          </a:prstGeom>
        </p:spPr>
      </p:pic>
      <p:sp>
        <p:nvSpPr>
          <p:cNvPr id="7" name="テキスト ボックス 6">
            <a:extLst>
              <a:ext uri="{FF2B5EF4-FFF2-40B4-BE49-F238E27FC236}">
                <a16:creationId xmlns:a16="http://schemas.microsoft.com/office/drawing/2014/main" id="{D415A099-9142-9A77-E599-AA464D2B0706}"/>
              </a:ext>
            </a:extLst>
          </p:cNvPr>
          <p:cNvSpPr txBox="1"/>
          <p:nvPr/>
        </p:nvSpPr>
        <p:spPr>
          <a:xfrm>
            <a:off x="2934394" y="804010"/>
            <a:ext cx="1534394" cy="369332"/>
          </a:xfrm>
          <a:prstGeom prst="rect">
            <a:avLst/>
          </a:prstGeom>
          <a:noFill/>
        </p:spPr>
        <p:txBody>
          <a:bodyPr wrap="none" rtlCol="0">
            <a:spAutoFit/>
          </a:bodyPr>
          <a:lstStyle/>
          <a:p>
            <a:r>
              <a:rPr lang="en-US" dirty="0">
                <a:solidFill>
                  <a:srgbClr val="FF0000"/>
                </a:solidFill>
              </a:rPr>
              <a:t>Station points</a:t>
            </a:r>
          </a:p>
        </p:txBody>
      </p:sp>
      <p:sp>
        <p:nvSpPr>
          <p:cNvPr id="8" name="テキスト ボックス 7">
            <a:extLst>
              <a:ext uri="{FF2B5EF4-FFF2-40B4-BE49-F238E27FC236}">
                <a16:creationId xmlns:a16="http://schemas.microsoft.com/office/drawing/2014/main" id="{A58DFA0A-5ABB-E7DD-C9FE-359647DE903A}"/>
              </a:ext>
            </a:extLst>
          </p:cNvPr>
          <p:cNvSpPr txBox="1"/>
          <p:nvPr/>
        </p:nvSpPr>
        <p:spPr>
          <a:xfrm>
            <a:off x="7500466" y="804010"/>
            <a:ext cx="1524776" cy="369332"/>
          </a:xfrm>
          <a:prstGeom prst="rect">
            <a:avLst/>
          </a:prstGeom>
          <a:noFill/>
        </p:spPr>
        <p:txBody>
          <a:bodyPr wrap="none" rtlCol="0">
            <a:spAutoFit/>
          </a:bodyPr>
          <a:lstStyle/>
          <a:p>
            <a:r>
              <a:rPr lang="en-US" dirty="0">
                <a:solidFill>
                  <a:srgbClr val="FF0000"/>
                </a:solidFill>
              </a:rPr>
              <a:t>Survey points</a:t>
            </a:r>
          </a:p>
        </p:txBody>
      </p:sp>
      <p:sp>
        <p:nvSpPr>
          <p:cNvPr id="9" name="テキスト ボックス 8">
            <a:extLst>
              <a:ext uri="{FF2B5EF4-FFF2-40B4-BE49-F238E27FC236}">
                <a16:creationId xmlns:a16="http://schemas.microsoft.com/office/drawing/2014/main" id="{C4E9D20D-C626-ED4F-72E5-F26E449229FC}"/>
              </a:ext>
            </a:extLst>
          </p:cNvPr>
          <p:cNvSpPr txBox="1"/>
          <p:nvPr/>
        </p:nvSpPr>
        <p:spPr>
          <a:xfrm>
            <a:off x="9208025" y="2136338"/>
            <a:ext cx="2964873" cy="2308324"/>
          </a:xfrm>
          <a:prstGeom prst="rect">
            <a:avLst/>
          </a:prstGeom>
          <a:noFill/>
        </p:spPr>
        <p:txBody>
          <a:bodyPr wrap="square" rtlCol="0">
            <a:spAutoFit/>
          </a:bodyPr>
          <a:lstStyle/>
          <a:p>
            <a:r>
              <a:rPr lang="ja-JP" altLang="en-US" dirty="0">
                <a:solidFill>
                  <a:srgbClr val="FFFF00"/>
                </a:solidFill>
              </a:rPr>
              <a:t>・</a:t>
            </a:r>
            <a:r>
              <a:rPr lang="en-US" altLang="ja-JP" dirty="0">
                <a:solidFill>
                  <a:srgbClr val="FFFF00"/>
                </a:solidFill>
              </a:rPr>
              <a:t>LT sensor level fixed as </a:t>
            </a:r>
            <a:r>
              <a:rPr lang="en-US" altLang="ja-JP">
                <a:solidFill>
                  <a:srgbClr val="FFFF00"/>
                </a:solidFill>
              </a:rPr>
              <a:t>1800 from </a:t>
            </a:r>
            <a:r>
              <a:rPr lang="en-US" altLang="ja-JP" dirty="0">
                <a:solidFill>
                  <a:srgbClr val="FFFF00"/>
                </a:solidFill>
              </a:rPr>
              <a:t>floor level.</a:t>
            </a:r>
          </a:p>
          <a:p>
            <a:endParaRPr lang="en-US" dirty="0">
              <a:solidFill>
                <a:srgbClr val="FFFF00"/>
              </a:solidFill>
            </a:endParaRPr>
          </a:p>
          <a:p>
            <a:r>
              <a:rPr lang="ja-JP" altLang="en-US" dirty="0">
                <a:solidFill>
                  <a:srgbClr val="FFFF00"/>
                </a:solidFill>
              </a:rPr>
              <a:t>・</a:t>
            </a:r>
            <a:r>
              <a:rPr lang="en-US" altLang="ja-JP" dirty="0">
                <a:solidFill>
                  <a:srgbClr val="FFFF00"/>
                </a:solidFill>
              </a:rPr>
              <a:t>Survey errors randomly added as gaussian depending on distances which are based on the catalogue values of LT &amp; DiNi</a:t>
            </a:r>
            <a:endParaRPr lang="en-US" dirty="0">
              <a:solidFill>
                <a:srgbClr val="FFFF00"/>
              </a:solidFill>
            </a:endParaRPr>
          </a:p>
        </p:txBody>
      </p:sp>
    </p:spTree>
    <p:extLst>
      <p:ext uri="{BB962C8B-B14F-4D97-AF65-F5344CB8AC3E}">
        <p14:creationId xmlns:p14="http://schemas.microsoft.com/office/powerpoint/2010/main" val="13388563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DE77C572-441E-EFDF-01E0-1369266863D1}"/>
              </a:ext>
            </a:extLst>
          </p:cNvPr>
          <p:cNvSpPr>
            <a:spLocks noGrp="1"/>
          </p:cNvSpPr>
          <p:nvPr>
            <p:ph type="ftr" sz="quarter" idx="11"/>
          </p:nvPr>
        </p:nvSpPr>
        <p:spPr/>
        <p:txBody>
          <a:bodyPr/>
          <a:lstStyle/>
          <a:p>
            <a:r>
              <a:rPr lang="en-US" dirty="0"/>
              <a:t>Y. Okayasu et. al, 16th International Workshop on Accelerator Alignment, Oct. 31 - Nov. 4, 2022, CERN</a:t>
            </a:r>
          </a:p>
        </p:txBody>
      </p:sp>
      <p:sp>
        <p:nvSpPr>
          <p:cNvPr id="3" name="スライド番号プレースホルダー 2">
            <a:extLst>
              <a:ext uri="{FF2B5EF4-FFF2-40B4-BE49-F238E27FC236}">
                <a16:creationId xmlns:a16="http://schemas.microsoft.com/office/drawing/2014/main" id="{F4E25877-BB07-4C61-77BB-0444CE15FDBF}"/>
              </a:ext>
            </a:extLst>
          </p:cNvPr>
          <p:cNvSpPr>
            <a:spLocks noGrp="1"/>
          </p:cNvSpPr>
          <p:nvPr>
            <p:ph type="sldNum" sz="quarter" idx="12"/>
          </p:nvPr>
        </p:nvSpPr>
        <p:spPr/>
        <p:txBody>
          <a:bodyPr/>
          <a:lstStyle/>
          <a:p>
            <a:fld id="{DCB5FA8D-E6FD-43B8-919E-DDA7F0F23A7E}" type="slidenum">
              <a:rPr lang="en-US" smtClean="0"/>
              <a:pPr/>
              <a:t>16</a:t>
            </a:fld>
            <a:endParaRPr lang="en-US" dirty="0"/>
          </a:p>
        </p:txBody>
      </p:sp>
      <p:pic>
        <p:nvPicPr>
          <p:cNvPr id="4" name="図 3">
            <a:extLst>
              <a:ext uri="{FF2B5EF4-FFF2-40B4-BE49-F238E27FC236}">
                <a16:creationId xmlns:a16="http://schemas.microsoft.com/office/drawing/2014/main" id="{B3C40C33-B693-0038-249D-AA47E0C8DE07}"/>
              </a:ext>
            </a:extLst>
          </p:cNvPr>
          <p:cNvPicPr>
            <a:picLocks noChangeAspect="1"/>
          </p:cNvPicPr>
          <p:nvPr/>
        </p:nvPicPr>
        <p:blipFill rotWithShape="1">
          <a:blip r:embed="rId2"/>
          <a:srcRect l="15135" t="38912" r="14949" b="28843"/>
          <a:stretch/>
        </p:blipFill>
        <p:spPr>
          <a:xfrm>
            <a:off x="229603" y="1847461"/>
            <a:ext cx="11731409" cy="3163077"/>
          </a:xfrm>
          <a:prstGeom prst="rect">
            <a:avLst/>
          </a:prstGeom>
        </p:spPr>
      </p:pic>
      <p:sp>
        <p:nvSpPr>
          <p:cNvPr id="5" name="テキスト ボックス 4">
            <a:extLst>
              <a:ext uri="{FF2B5EF4-FFF2-40B4-BE49-F238E27FC236}">
                <a16:creationId xmlns:a16="http://schemas.microsoft.com/office/drawing/2014/main" id="{8061FCE4-AAC0-7AB2-E980-D0FC32E7E894}"/>
              </a:ext>
            </a:extLst>
          </p:cNvPr>
          <p:cNvSpPr txBox="1"/>
          <p:nvPr/>
        </p:nvSpPr>
        <p:spPr>
          <a:xfrm>
            <a:off x="229603" y="298580"/>
            <a:ext cx="11620275" cy="369332"/>
          </a:xfrm>
          <a:prstGeom prst="rect">
            <a:avLst/>
          </a:prstGeom>
          <a:noFill/>
        </p:spPr>
        <p:txBody>
          <a:bodyPr wrap="square" rtlCol="0">
            <a:spAutoFit/>
          </a:bodyPr>
          <a:lstStyle/>
          <a:p>
            <a:r>
              <a:rPr lang="en-US" dirty="0">
                <a:solidFill>
                  <a:schemeClr val="bg2">
                    <a:lumMod val="90000"/>
                  </a:schemeClr>
                </a:solidFill>
              </a:rPr>
              <a:t>Connect station point and survey points one by one avoiding interference between LOS and structures…. </a:t>
            </a:r>
          </a:p>
        </p:txBody>
      </p:sp>
    </p:spTree>
    <p:extLst>
      <p:ext uri="{BB962C8B-B14F-4D97-AF65-F5344CB8AC3E}">
        <p14:creationId xmlns:p14="http://schemas.microsoft.com/office/powerpoint/2010/main" val="82989672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9BDEFB59-A582-ACD7-0F30-370E748571A5}"/>
              </a:ext>
            </a:extLst>
          </p:cNvPr>
          <p:cNvSpPr>
            <a:spLocks noGrp="1"/>
          </p:cNvSpPr>
          <p:nvPr>
            <p:ph type="ftr" sz="quarter" idx="11"/>
          </p:nvPr>
        </p:nvSpPr>
        <p:spPr/>
        <p:txBody>
          <a:bodyPr/>
          <a:lstStyle/>
          <a:p>
            <a:r>
              <a:rPr lang="en-US" dirty="0"/>
              <a:t>Y. Okayasu et. al, 16th International Workshop on Accelerator Alignment, Oct. 31 - Nov. 4, 2022, CERN</a:t>
            </a:r>
          </a:p>
        </p:txBody>
      </p:sp>
      <p:sp>
        <p:nvSpPr>
          <p:cNvPr id="3" name="スライド番号プレースホルダー 2">
            <a:extLst>
              <a:ext uri="{FF2B5EF4-FFF2-40B4-BE49-F238E27FC236}">
                <a16:creationId xmlns:a16="http://schemas.microsoft.com/office/drawing/2014/main" id="{62F33BC4-D142-F70C-A807-1A765559FC35}"/>
              </a:ext>
            </a:extLst>
          </p:cNvPr>
          <p:cNvSpPr>
            <a:spLocks noGrp="1"/>
          </p:cNvSpPr>
          <p:nvPr>
            <p:ph type="sldNum" sz="quarter" idx="12"/>
          </p:nvPr>
        </p:nvSpPr>
        <p:spPr/>
        <p:txBody>
          <a:bodyPr/>
          <a:lstStyle/>
          <a:p>
            <a:fld id="{DCB5FA8D-E6FD-43B8-919E-DDA7F0F23A7E}" type="slidenum">
              <a:rPr lang="en-US" smtClean="0"/>
              <a:pPr/>
              <a:t>17</a:t>
            </a:fld>
            <a:endParaRPr lang="en-US" dirty="0"/>
          </a:p>
        </p:txBody>
      </p:sp>
      <p:grpSp>
        <p:nvGrpSpPr>
          <p:cNvPr id="4" name="グループ化 3">
            <a:extLst>
              <a:ext uri="{FF2B5EF4-FFF2-40B4-BE49-F238E27FC236}">
                <a16:creationId xmlns:a16="http://schemas.microsoft.com/office/drawing/2014/main" id="{8B40FE85-6178-1489-126C-D9CF7BB230B2}"/>
              </a:ext>
            </a:extLst>
          </p:cNvPr>
          <p:cNvGrpSpPr/>
          <p:nvPr/>
        </p:nvGrpSpPr>
        <p:grpSpPr>
          <a:xfrm>
            <a:off x="-242598" y="659364"/>
            <a:ext cx="12434598" cy="5539271"/>
            <a:chOff x="-242598" y="335924"/>
            <a:chExt cx="12434598" cy="5539271"/>
          </a:xfrm>
        </p:grpSpPr>
        <p:pic>
          <p:nvPicPr>
            <p:cNvPr id="5" name="図 4" descr="テーブル&#10;&#10;低い精度で自動的に生成された説明">
              <a:extLst>
                <a:ext uri="{FF2B5EF4-FFF2-40B4-BE49-F238E27FC236}">
                  <a16:creationId xmlns:a16="http://schemas.microsoft.com/office/drawing/2014/main" id="{A43C8374-4382-5BE2-170E-80F5082BD739}"/>
                </a:ext>
              </a:extLst>
            </p:cNvPr>
            <p:cNvPicPr>
              <a:picLocks noChangeAspect="1"/>
            </p:cNvPicPr>
            <p:nvPr/>
          </p:nvPicPr>
          <p:blipFill rotWithShape="1">
            <a:blip r:embed="rId2">
              <a:extLst>
                <a:ext uri="{BEBA8EAE-BF5A-486C-A8C5-ECC9F3942E4B}">
                  <a14:imgProps xmlns:a14="http://schemas.microsoft.com/office/drawing/2010/main">
                    <a14:imgLayer r:embed="rId3">
                      <a14:imgEffect>
                        <a14:brightnessContrast contrast="-40000"/>
                      </a14:imgEffect>
                    </a14:imgLayer>
                  </a14:imgProps>
                </a:ext>
                <a:ext uri="{28A0092B-C50C-407E-A947-70E740481C1C}">
                  <a14:useLocalDpi xmlns:a14="http://schemas.microsoft.com/office/drawing/2010/main" val="0"/>
                </a:ext>
              </a:extLst>
            </a:blip>
            <a:srcRect l="-2066" t="83485" r="76" b="3150"/>
            <a:stretch/>
          </p:blipFill>
          <p:spPr>
            <a:xfrm>
              <a:off x="-242598" y="3429000"/>
              <a:ext cx="12434597" cy="891073"/>
            </a:xfrm>
            <a:prstGeom prst="rect">
              <a:avLst/>
            </a:prstGeom>
          </p:spPr>
        </p:pic>
        <p:pic>
          <p:nvPicPr>
            <p:cNvPr id="6" name="図 5" descr="テーブル&#10;&#10;自動的に生成された説明">
              <a:extLst>
                <a:ext uri="{FF2B5EF4-FFF2-40B4-BE49-F238E27FC236}">
                  <a16:creationId xmlns:a16="http://schemas.microsoft.com/office/drawing/2014/main" id="{FC3A9AF4-CDDF-7595-DD39-B46A22D5A800}"/>
                </a:ext>
              </a:extLst>
            </p:cNvPr>
            <p:cNvPicPr>
              <a:picLocks noChangeAspect="1"/>
            </p:cNvPicPr>
            <p:nvPr/>
          </p:nvPicPr>
          <p:blipFill rotWithShape="1">
            <a:blip r:embed="rId4">
              <a:extLst>
                <a:ext uri="{BEBA8EAE-BF5A-486C-A8C5-ECC9F3942E4B}">
                  <a14:imgProps xmlns:a14="http://schemas.microsoft.com/office/drawing/2010/main">
                    <a14:imgLayer r:embed="rId5">
                      <a14:imgEffect>
                        <a14:brightnessContrast contrast="-40000"/>
                      </a14:imgEffect>
                    </a14:imgLayer>
                  </a14:imgProps>
                </a:ext>
                <a:ext uri="{28A0092B-C50C-407E-A947-70E740481C1C}">
                  <a14:useLocalDpi xmlns:a14="http://schemas.microsoft.com/office/drawing/2010/main" val="0"/>
                </a:ext>
              </a:extLst>
            </a:blip>
            <a:srcRect b="55388"/>
            <a:stretch/>
          </p:blipFill>
          <p:spPr>
            <a:xfrm>
              <a:off x="0" y="335924"/>
              <a:ext cx="12192000" cy="2974521"/>
            </a:xfrm>
            <a:prstGeom prst="rect">
              <a:avLst/>
            </a:prstGeom>
          </p:spPr>
        </p:pic>
        <p:pic>
          <p:nvPicPr>
            <p:cNvPr id="7" name="図 6" descr="テーブル&#10;&#10;自動的に生成された説明">
              <a:extLst>
                <a:ext uri="{FF2B5EF4-FFF2-40B4-BE49-F238E27FC236}">
                  <a16:creationId xmlns:a16="http://schemas.microsoft.com/office/drawing/2014/main" id="{D3A2E643-44C6-8F74-25EB-F9A54FF37203}"/>
                </a:ext>
              </a:extLst>
            </p:cNvPr>
            <p:cNvPicPr>
              <a:picLocks noChangeAspect="1"/>
            </p:cNvPicPr>
            <p:nvPr/>
          </p:nvPicPr>
          <p:blipFill rotWithShape="1">
            <a:blip r:embed="rId6">
              <a:extLst>
                <a:ext uri="{BEBA8EAE-BF5A-486C-A8C5-ECC9F3942E4B}">
                  <a14:imgProps xmlns:a14="http://schemas.microsoft.com/office/drawing/2010/main">
                    <a14:imgLayer r:embed="rId7">
                      <a14:imgEffect>
                        <a14:brightnessContrast contrast="-40000"/>
                      </a14:imgEffect>
                    </a14:imgLayer>
                  </a14:imgProps>
                </a:ext>
                <a:ext uri="{28A0092B-C50C-407E-A947-70E740481C1C}">
                  <a14:useLocalDpi xmlns:a14="http://schemas.microsoft.com/office/drawing/2010/main" val="0"/>
                </a:ext>
              </a:extLst>
            </a:blip>
            <a:srcRect t="80664"/>
            <a:stretch/>
          </p:blipFill>
          <p:spPr>
            <a:xfrm>
              <a:off x="0" y="4585963"/>
              <a:ext cx="12192000" cy="1289232"/>
            </a:xfrm>
            <a:prstGeom prst="rect">
              <a:avLst/>
            </a:prstGeom>
          </p:spPr>
        </p:pic>
        <p:sp>
          <p:nvSpPr>
            <p:cNvPr id="8" name="正方形/長方形 7">
              <a:extLst>
                <a:ext uri="{FF2B5EF4-FFF2-40B4-BE49-F238E27FC236}">
                  <a16:creationId xmlns:a16="http://schemas.microsoft.com/office/drawing/2014/main" id="{77340BAB-C3A6-CABE-9762-7AC747FF142B}"/>
                </a:ext>
              </a:extLst>
            </p:cNvPr>
            <p:cNvSpPr/>
            <p:nvPr/>
          </p:nvSpPr>
          <p:spPr>
            <a:xfrm>
              <a:off x="7714211" y="1888001"/>
              <a:ext cx="565265" cy="182880"/>
            </a:xfrm>
            <a:prstGeom prst="rect">
              <a:avLst/>
            </a:prstGeom>
            <a:noFill/>
            <a:ln w="25400">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正方形/長方形 8">
              <a:extLst>
                <a:ext uri="{FF2B5EF4-FFF2-40B4-BE49-F238E27FC236}">
                  <a16:creationId xmlns:a16="http://schemas.microsoft.com/office/drawing/2014/main" id="{4EAE6D22-62CA-B7AC-0C5D-F8842147C6D7}"/>
                </a:ext>
              </a:extLst>
            </p:cNvPr>
            <p:cNvSpPr/>
            <p:nvPr/>
          </p:nvSpPr>
          <p:spPr>
            <a:xfrm>
              <a:off x="7732873" y="3850719"/>
              <a:ext cx="565265" cy="182880"/>
            </a:xfrm>
            <a:prstGeom prst="rect">
              <a:avLst/>
            </a:prstGeom>
            <a:noFill/>
            <a:ln w="25400">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1" name="テキスト ボックス 10">
            <a:extLst>
              <a:ext uri="{FF2B5EF4-FFF2-40B4-BE49-F238E27FC236}">
                <a16:creationId xmlns:a16="http://schemas.microsoft.com/office/drawing/2014/main" id="{7B5F7D53-A5BC-7E94-B916-8A059B66AF3C}"/>
              </a:ext>
            </a:extLst>
          </p:cNvPr>
          <p:cNvSpPr txBox="1"/>
          <p:nvPr/>
        </p:nvSpPr>
        <p:spPr>
          <a:xfrm>
            <a:off x="-2" y="108069"/>
            <a:ext cx="12192000" cy="369332"/>
          </a:xfrm>
          <a:prstGeom prst="rect">
            <a:avLst/>
          </a:prstGeom>
          <a:noFill/>
        </p:spPr>
        <p:txBody>
          <a:bodyPr wrap="square">
            <a:spAutoFit/>
          </a:bodyPr>
          <a:lstStyle/>
          <a:p>
            <a:r>
              <a:rPr lang="en-US" dirty="0">
                <a:solidFill>
                  <a:schemeClr val="bg2">
                    <a:lumMod val="90000"/>
                  </a:schemeClr>
                </a:solidFill>
              </a:rPr>
              <a:t>Scripting survey works w/ SA mp &amp; virtually construct survey data sets.</a:t>
            </a:r>
          </a:p>
        </p:txBody>
      </p:sp>
    </p:spTree>
    <p:extLst>
      <p:ext uri="{BB962C8B-B14F-4D97-AF65-F5344CB8AC3E}">
        <p14:creationId xmlns:p14="http://schemas.microsoft.com/office/powerpoint/2010/main" val="22267121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FA9FDFBB-ED8C-9D0E-76FC-1E2380703192}"/>
              </a:ext>
            </a:extLst>
          </p:cNvPr>
          <p:cNvSpPr>
            <a:spLocks noGrp="1"/>
          </p:cNvSpPr>
          <p:nvPr>
            <p:ph type="ftr" sz="quarter" idx="11"/>
          </p:nvPr>
        </p:nvSpPr>
        <p:spPr/>
        <p:txBody>
          <a:bodyPr/>
          <a:lstStyle/>
          <a:p>
            <a:r>
              <a:rPr lang="en-US" dirty="0"/>
              <a:t>Y. Okayasu et. al, 16th International Workshop on Accelerator Alignment, Oct. 31 - Nov. 4, 2022, CERN</a:t>
            </a:r>
          </a:p>
        </p:txBody>
      </p:sp>
      <p:sp>
        <p:nvSpPr>
          <p:cNvPr id="3" name="スライド番号プレースホルダー 2">
            <a:extLst>
              <a:ext uri="{FF2B5EF4-FFF2-40B4-BE49-F238E27FC236}">
                <a16:creationId xmlns:a16="http://schemas.microsoft.com/office/drawing/2014/main" id="{B7C85DC5-1032-1D0F-46FA-8E551658B8AD}"/>
              </a:ext>
            </a:extLst>
          </p:cNvPr>
          <p:cNvSpPr>
            <a:spLocks noGrp="1"/>
          </p:cNvSpPr>
          <p:nvPr>
            <p:ph type="sldNum" sz="quarter" idx="12"/>
          </p:nvPr>
        </p:nvSpPr>
        <p:spPr/>
        <p:txBody>
          <a:bodyPr/>
          <a:lstStyle/>
          <a:p>
            <a:fld id="{DCB5FA8D-E6FD-43B8-919E-DDA7F0F23A7E}" type="slidenum">
              <a:rPr lang="en-US" smtClean="0"/>
              <a:pPr/>
              <a:t>18</a:t>
            </a:fld>
            <a:endParaRPr lang="en-US" dirty="0"/>
          </a:p>
        </p:txBody>
      </p:sp>
      <p:sp>
        <p:nvSpPr>
          <p:cNvPr id="4" name="テキスト ボックス 3">
            <a:extLst>
              <a:ext uri="{FF2B5EF4-FFF2-40B4-BE49-F238E27FC236}">
                <a16:creationId xmlns:a16="http://schemas.microsoft.com/office/drawing/2014/main" id="{3500595F-68B0-BC38-25DE-C73669DEAA3B}"/>
              </a:ext>
            </a:extLst>
          </p:cNvPr>
          <p:cNvSpPr txBox="1"/>
          <p:nvPr/>
        </p:nvSpPr>
        <p:spPr>
          <a:xfrm>
            <a:off x="0" y="548637"/>
            <a:ext cx="12192000" cy="369332"/>
          </a:xfrm>
          <a:prstGeom prst="rect">
            <a:avLst/>
          </a:prstGeom>
          <a:noFill/>
        </p:spPr>
        <p:txBody>
          <a:bodyPr wrap="square" rtlCol="0">
            <a:spAutoFit/>
          </a:bodyPr>
          <a:lstStyle/>
          <a:p>
            <a:r>
              <a:rPr lang="en-US" altLang="ja-JP" dirty="0">
                <a:solidFill>
                  <a:schemeClr val="bg2">
                    <a:lumMod val="90000"/>
                  </a:schemeClr>
                </a:solidFill>
              </a:rPr>
              <a:t>Station (LT)</a:t>
            </a:r>
            <a:r>
              <a:rPr lang="ja-JP" altLang="en-US" dirty="0">
                <a:solidFill>
                  <a:schemeClr val="bg2">
                    <a:lumMod val="90000"/>
                  </a:schemeClr>
                </a:solidFill>
              </a:rPr>
              <a:t> </a:t>
            </a:r>
            <a:r>
              <a:rPr lang="en-US" altLang="ja-JP" dirty="0">
                <a:solidFill>
                  <a:schemeClr val="bg2">
                    <a:lumMod val="90000"/>
                  </a:schemeClr>
                </a:solidFill>
              </a:rPr>
              <a:t>points</a:t>
            </a:r>
            <a:r>
              <a:rPr lang="ja-JP" altLang="en-US" dirty="0">
                <a:solidFill>
                  <a:schemeClr val="bg2">
                    <a:lumMod val="90000"/>
                  </a:schemeClr>
                </a:solidFill>
              </a:rPr>
              <a:t> </a:t>
            </a:r>
            <a:r>
              <a:rPr lang="en-US" altLang="ja-JP" dirty="0">
                <a:solidFill>
                  <a:schemeClr val="bg2">
                    <a:lumMod val="90000"/>
                  </a:schemeClr>
                </a:solidFill>
              </a:rPr>
              <a:t>summary</a:t>
            </a:r>
          </a:p>
        </p:txBody>
      </p:sp>
      <p:graphicFrame>
        <p:nvGraphicFramePr>
          <p:cNvPr id="5" name="表 3">
            <a:extLst>
              <a:ext uri="{FF2B5EF4-FFF2-40B4-BE49-F238E27FC236}">
                <a16:creationId xmlns:a16="http://schemas.microsoft.com/office/drawing/2014/main" id="{7E7FD3E9-0DE1-9231-3D7C-56825CAF4B79}"/>
              </a:ext>
            </a:extLst>
          </p:cNvPr>
          <p:cNvGraphicFramePr>
            <a:graphicFrameLocks noGrp="1"/>
          </p:cNvGraphicFramePr>
          <p:nvPr>
            <p:extLst>
              <p:ext uri="{D42A27DB-BD31-4B8C-83A1-F6EECF244321}">
                <p14:modId xmlns:p14="http://schemas.microsoft.com/office/powerpoint/2010/main" val="1008529146"/>
              </p:ext>
            </p:extLst>
          </p:nvPr>
        </p:nvGraphicFramePr>
        <p:xfrm>
          <a:off x="1056000" y="960733"/>
          <a:ext cx="10080000" cy="1676400"/>
        </p:xfrm>
        <a:graphic>
          <a:graphicData uri="http://schemas.openxmlformats.org/drawingml/2006/table">
            <a:tbl>
              <a:tblPr firstRow="1" bandRow="1">
                <a:tableStyleId>{5C22544A-7EE6-4342-B048-85BDC9FD1C3A}</a:tableStyleId>
              </a:tblPr>
              <a:tblGrid>
                <a:gridCol w="3600000">
                  <a:extLst>
                    <a:ext uri="{9D8B030D-6E8A-4147-A177-3AD203B41FA5}">
                      <a16:colId xmlns:a16="http://schemas.microsoft.com/office/drawing/2014/main" val="3733727813"/>
                    </a:ext>
                  </a:extLst>
                </a:gridCol>
                <a:gridCol w="2160000">
                  <a:extLst>
                    <a:ext uri="{9D8B030D-6E8A-4147-A177-3AD203B41FA5}">
                      <a16:colId xmlns:a16="http://schemas.microsoft.com/office/drawing/2014/main" val="3351982360"/>
                    </a:ext>
                  </a:extLst>
                </a:gridCol>
                <a:gridCol w="2160000">
                  <a:extLst>
                    <a:ext uri="{9D8B030D-6E8A-4147-A177-3AD203B41FA5}">
                      <a16:colId xmlns:a16="http://schemas.microsoft.com/office/drawing/2014/main" val="351754258"/>
                    </a:ext>
                  </a:extLst>
                </a:gridCol>
                <a:gridCol w="2160000">
                  <a:extLst>
                    <a:ext uri="{9D8B030D-6E8A-4147-A177-3AD203B41FA5}">
                      <a16:colId xmlns:a16="http://schemas.microsoft.com/office/drawing/2014/main" val="746945931"/>
                    </a:ext>
                  </a:extLst>
                </a:gridCol>
              </a:tblGrid>
              <a:tr h="331200">
                <a:tc>
                  <a:txBody>
                    <a:bodyPr/>
                    <a:lstStyle/>
                    <a:p>
                      <a:endParaRPr lang="en-US" sz="1600" dirty="0"/>
                    </a:p>
                  </a:txBody>
                  <a:tcPr/>
                </a:tc>
                <a:tc>
                  <a:txBody>
                    <a:bodyPr/>
                    <a:lstStyle/>
                    <a:p>
                      <a:pPr algn="ctr"/>
                      <a:r>
                        <a:rPr lang="en-US" sz="1600" dirty="0"/>
                        <a:t>Real control survey</a:t>
                      </a:r>
                    </a:p>
                  </a:txBody>
                  <a:tcPr anchor="ctr"/>
                </a:tc>
                <a:tc>
                  <a:txBody>
                    <a:bodyPr/>
                    <a:lstStyle/>
                    <a:p>
                      <a:pPr algn="ctr"/>
                      <a:r>
                        <a:rPr lang="en-US" sz="1600" dirty="0"/>
                        <a:t>Calc. case 1</a:t>
                      </a:r>
                    </a:p>
                  </a:txBody>
                  <a:tcPr anchor="ctr"/>
                </a:tc>
                <a:tc>
                  <a:txBody>
                    <a:bodyPr/>
                    <a:lstStyle/>
                    <a:p>
                      <a:pPr algn="ctr"/>
                      <a:r>
                        <a:rPr lang="en-US" sz="1600" dirty="0"/>
                        <a:t>Calc. case 2</a:t>
                      </a:r>
                    </a:p>
                  </a:txBody>
                  <a:tcPr anchor="ctr"/>
                </a:tc>
                <a:extLst>
                  <a:ext uri="{0D108BD9-81ED-4DB2-BD59-A6C34878D82A}">
                    <a16:rowId xmlns:a16="http://schemas.microsoft.com/office/drawing/2014/main" val="3193127515"/>
                  </a:ext>
                </a:extLst>
              </a:tr>
              <a:tr h="331200">
                <a:tc>
                  <a:txBody>
                    <a:bodyPr/>
                    <a:lstStyle/>
                    <a:p>
                      <a:r>
                        <a:rPr lang="en-US" sz="1600" dirty="0"/>
                        <a:t>#</a:t>
                      </a:r>
                      <a:r>
                        <a:rPr lang="ja-JP" altLang="en-US" sz="1600" dirty="0"/>
                        <a:t> </a:t>
                      </a:r>
                      <a:r>
                        <a:rPr lang="en-US" altLang="ja-JP" sz="1600" dirty="0"/>
                        <a:t>of</a:t>
                      </a:r>
                      <a:r>
                        <a:rPr lang="ja-JP" altLang="en-US" sz="1600" dirty="0"/>
                        <a:t> </a:t>
                      </a:r>
                      <a:r>
                        <a:rPr lang="en-US" altLang="ja-JP" sz="1600" dirty="0"/>
                        <a:t>st.</a:t>
                      </a:r>
                      <a:r>
                        <a:rPr lang="ja-JP" altLang="en-US" sz="1600" dirty="0"/>
                        <a:t> </a:t>
                      </a:r>
                      <a:r>
                        <a:rPr lang="en-US" altLang="ja-JP" sz="1600" dirty="0"/>
                        <a:t>points</a:t>
                      </a:r>
                      <a:endParaRPr lang="en-US" sz="1600" dirty="0"/>
                    </a:p>
                  </a:txBody>
                  <a:tcPr anchor="ctr"/>
                </a:tc>
                <a:tc>
                  <a:txBody>
                    <a:bodyPr/>
                    <a:lstStyle/>
                    <a:p>
                      <a:pPr algn="ctr"/>
                      <a:r>
                        <a:rPr lang="en-US" sz="1600" dirty="0"/>
                        <a:t>61</a:t>
                      </a:r>
                    </a:p>
                  </a:txBody>
                  <a:tcPr anchor="ctr"/>
                </a:tc>
                <a:tc>
                  <a:txBody>
                    <a:bodyPr/>
                    <a:lstStyle/>
                    <a:p>
                      <a:pPr algn="ctr"/>
                      <a:r>
                        <a:rPr lang="en-US" sz="1600" dirty="0"/>
                        <a:t>63</a:t>
                      </a:r>
                    </a:p>
                  </a:txBody>
                  <a:tcPr anchor="ctr"/>
                </a:tc>
                <a:tc>
                  <a:txBody>
                    <a:bodyPr/>
                    <a:lstStyle/>
                    <a:p>
                      <a:pPr algn="ctr"/>
                      <a:r>
                        <a:rPr lang="en-US" sz="1600" dirty="0"/>
                        <a:t>103</a:t>
                      </a:r>
                    </a:p>
                  </a:txBody>
                  <a:tcPr anchor="ctr"/>
                </a:tc>
                <a:extLst>
                  <a:ext uri="{0D108BD9-81ED-4DB2-BD59-A6C34878D82A}">
                    <a16:rowId xmlns:a16="http://schemas.microsoft.com/office/drawing/2014/main" val="828016175"/>
                  </a:ext>
                </a:extLst>
              </a:tr>
              <a:tr h="331200">
                <a:tc>
                  <a:txBody>
                    <a:bodyPr/>
                    <a:lstStyle/>
                    <a:p>
                      <a:r>
                        <a:rPr lang="en-US" sz="1600" dirty="0"/>
                        <a:t>Distance for y (min/max/ave) [m]</a:t>
                      </a:r>
                    </a:p>
                  </a:txBody>
                  <a:tcPr anchor="ctr"/>
                </a:tc>
                <a:tc>
                  <a:txBody>
                    <a:bodyPr/>
                    <a:lstStyle/>
                    <a:p>
                      <a:pPr algn="ctr"/>
                      <a:r>
                        <a:rPr lang="en-US" sz="1600" dirty="0"/>
                        <a:t>5.9/16.0/10.3</a:t>
                      </a:r>
                    </a:p>
                  </a:txBody>
                  <a:tcPr anchor="ctr"/>
                </a:tc>
                <a:tc>
                  <a:txBody>
                    <a:bodyPr/>
                    <a:lstStyle/>
                    <a:p>
                      <a:pPr algn="ctr"/>
                      <a:r>
                        <a:rPr lang="en-US" sz="1600" dirty="0"/>
                        <a:t>5.1/14.3/10.0</a:t>
                      </a:r>
                    </a:p>
                  </a:txBody>
                  <a:tcPr anchor="ctr"/>
                </a:tc>
                <a:tc>
                  <a:txBody>
                    <a:bodyPr/>
                    <a:lstStyle/>
                    <a:p>
                      <a:pPr algn="ctr"/>
                      <a:r>
                        <a:rPr lang="en-US" sz="1600" dirty="0"/>
                        <a:t>2.0/8.1/5.1</a:t>
                      </a:r>
                    </a:p>
                  </a:txBody>
                  <a:tcPr anchor="ctr"/>
                </a:tc>
                <a:extLst>
                  <a:ext uri="{0D108BD9-81ED-4DB2-BD59-A6C34878D82A}">
                    <a16:rowId xmlns:a16="http://schemas.microsoft.com/office/drawing/2014/main" val="1901765720"/>
                  </a:ext>
                </a:extLst>
              </a:tr>
              <a:tr h="331200">
                <a:tc>
                  <a:txBody>
                    <a:bodyPr/>
                    <a:lstStyle/>
                    <a:p>
                      <a:r>
                        <a:rPr lang="en-US" sz="1600" dirty="0"/>
                        <a:t>Level (min/max/ave) [m]</a:t>
                      </a:r>
                    </a:p>
                  </a:txBody>
                  <a:tcPr anchor="ctr"/>
                </a:tc>
                <a:tc>
                  <a:txBody>
                    <a:bodyPr/>
                    <a:lstStyle/>
                    <a:p>
                      <a:pPr algn="ctr"/>
                      <a:r>
                        <a:rPr lang="en-US" sz="1600" dirty="0"/>
                        <a:t>1.2/2.1/1.5</a:t>
                      </a:r>
                    </a:p>
                  </a:txBody>
                  <a:tcPr anchor="ctr"/>
                </a:tc>
                <a:tc>
                  <a:txBody>
                    <a:bodyPr/>
                    <a:lstStyle/>
                    <a:p>
                      <a:pPr algn="ctr"/>
                      <a:r>
                        <a:rPr lang="en-US" sz="1600" dirty="0"/>
                        <a:t>1.8 fix</a:t>
                      </a:r>
                    </a:p>
                  </a:txBody>
                  <a:tcPr anchor="ctr"/>
                </a:tc>
                <a:tc>
                  <a:txBody>
                    <a:bodyPr/>
                    <a:lstStyle/>
                    <a:p>
                      <a:pPr algn="ctr"/>
                      <a:r>
                        <a:rPr lang="en-US" sz="1600" dirty="0"/>
                        <a:t>1.8 fix</a:t>
                      </a:r>
                    </a:p>
                  </a:txBody>
                  <a:tcPr anchor="ctr"/>
                </a:tc>
                <a:extLst>
                  <a:ext uri="{0D108BD9-81ED-4DB2-BD59-A6C34878D82A}">
                    <a16:rowId xmlns:a16="http://schemas.microsoft.com/office/drawing/2014/main" val="2758867159"/>
                  </a:ext>
                </a:extLst>
              </a:tr>
              <a:tr h="331200">
                <a:tc>
                  <a:txBody>
                    <a:bodyPr/>
                    <a:lstStyle/>
                    <a:p>
                      <a:r>
                        <a:rPr lang="en-US" sz="1600" dirty="0">
                          <a:solidFill>
                            <a:srgbClr val="FF0000"/>
                          </a:solidFill>
                        </a:rPr>
                        <a:t>Remark</a:t>
                      </a:r>
                    </a:p>
                  </a:txBody>
                  <a:tcPr anchor="ctr"/>
                </a:tc>
                <a:tc>
                  <a:txBody>
                    <a:bodyPr/>
                    <a:lstStyle/>
                    <a:p>
                      <a:pPr algn="ctr"/>
                      <a:r>
                        <a:rPr lang="en-US" sz="1600" dirty="0">
                          <a:solidFill>
                            <a:srgbClr val="FF0000"/>
                          </a:solidFill>
                        </a:rPr>
                        <a:t>1 st. point/unit</a:t>
                      </a:r>
                    </a:p>
                  </a:txBody>
                  <a:tcPr anchor="ctr"/>
                </a:tc>
                <a:tc>
                  <a:txBody>
                    <a:bodyPr/>
                    <a:lstStyle/>
                    <a:p>
                      <a:pPr algn="ctr"/>
                      <a:r>
                        <a:rPr lang="en-US" sz="1600" dirty="0">
                          <a:solidFill>
                            <a:srgbClr val="FF0000"/>
                          </a:solidFill>
                        </a:rPr>
                        <a:t>1 st. point/unit</a:t>
                      </a:r>
                    </a:p>
                  </a:txBody>
                  <a:tcPr anchor="ctr"/>
                </a:tc>
                <a:tc>
                  <a:txBody>
                    <a:bodyPr/>
                    <a:lstStyle/>
                    <a:p>
                      <a:pPr algn="ctr"/>
                      <a:r>
                        <a:rPr lang="en-US" sz="1600" dirty="0">
                          <a:solidFill>
                            <a:srgbClr val="FF0000"/>
                          </a:solidFill>
                        </a:rPr>
                        <a:t>2 st. points/unit</a:t>
                      </a:r>
                    </a:p>
                  </a:txBody>
                  <a:tcPr anchor="ctr"/>
                </a:tc>
                <a:extLst>
                  <a:ext uri="{0D108BD9-81ED-4DB2-BD59-A6C34878D82A}">
                    <a16:rowId xmlns:a16="http://schemas.microsoft.com/office/drawing/2014/main" val="56080942"/>
                  </a:ext>
                </a:extLst>
              </a:tr>
            </a:tbl>
          </a:graphicData>
        </a:graphic>
      </p:graphicFrame>
      <p:sp>
        <p:nvSpPr>
          <p:cNvPr id="6" name="テキスト ボックス 5">
            <a:extLst>
              <a:ext uri="{FF2B5EF4-FFF2-40B4-BE49-F238E27FC236}">
                <a16:creationId xmlns:a16="http://schemas.microsoft.com/office/drawing/2014/main" id="{8A31DBD5-F15C-963D-E934-212B70B43F54}"/>
              </a:ext>
            </a:extLst>
          </p:cNvPr>
          <p:cNvSpPr txBox="1"/>
          <p:nvPr/>
        </p:nvSpPr>
        <p:spPr>
          <a:xfrm>
            <a:off x="0" y="2718255"/>
            <a:ext cx="12192000" cy="369332"/>
          </a:xfrm>
          <a:prstGeom prst="rect">
            <a:avLst/>
          </a:prstGeom>
          <a:noFill/>
        </p:spPr>
        <p:txBody>
          <a:bodyPr wrap="square" rtlCol="0">
            <a:spAutoFit/>
          </a:bodyPr>
          <a:lstStyle/>
          <a:p>
            <a:r>
              <a:rPr lang="en-US" altLang="ja-JP" dirty="0">
                <a:solidFill>
                  <a:schemeClr val="bg2">
                    <a:lumMod val="90000"/>
                  </a:schemeClr>
                </a:solidFill>
              </a:rPr>
              <a:t>Monument</a:t>
            </a:r>
            <a:r>
              <a:rPr lang="ja-JP" altLang="en-US" dirty="0">
                <a:solidFill>
                  <a:schemeClr val="bg2">
                    <a:lumMod val="90000"/>
                  </a:schemeClr>
                </a:solidFill>
              </a:rPr>
              <a:t> </a:t>
            </a:r>
            <a:r>
              <a:rPr lang="en-US" altLang="ja-JP" dirty="0">
                <a:solidFill>
                  <a:schemeClr val="bg2">
                    <a:lumMod val="90000"/>
                  </a:schemeClr>
                </a:solidFill>
              </a:rPr>
              <a:t>points</a:t>
            </a:r>
            <a:r>
              <a:rPr lang="ja-JP" altLang="en-US" dirty="0">
                <a:solidFill>
                  <a:schemeClr val="bg2">
                    <a:lumMod val="90000"/>
                  </a:schemeClr>
                </a:solidFill>
              </a:rPr>
              <a:t> </a:t>
            </a:r>
            <a:r>
              <a:rPr lang="en-US" altLang="ja-JP" dirty="0">
                <a:solidFill>
                  <a:schemeClr val="bg2">
                    <a:lumMod val="90000"/>
                  </a:schemeClr>
                </a:solidFill>
              </a:rPr>
              <a:t>summary</a:t>
            </a:r>
          </a:p>
        </p:txBody>
      </p:sp>
      <p:graphicFrame>
        <p:nvGraphicFramePr>
          <p:cNvPr id="7" name="表 3">
            <a:extLst>
              <a:ext uri="{FF2B5EF4-FFF2-40B4-BE49-F238E27FC236}">
                <a16:creationId xmlns:a16="http://schemas.microsoft.com/office/drawing/2014/main" id="{F6AADFE3-6793-7792-C634-E8C4AC61400C}"/>
              </a:ext>
            </a:extLst>
          </p:cNvPr>
          <p:cNvGraphicFramePr>
            <a:graphicFrameLocks noGrp="1"/>
          </p:cNvGraphicFramePr>
          <p:nvPr>
            <p:extLst>
              <p:ext uri="{D42A27DB-BD31-4B8C-83A1-F6EECF244321}">
                <p14:modId xmlns:p14="http://schemas.microsoft.com/office/powerpoint/2010/main" val="2089013987"/>
              </p:ext>
            </p:extLst>
          </p:nvPr>
        </p:nvGraphicFramePr>
        <p:xfrm>
          <a:off x="120000" y="3122037"/>
          <a:ext cx="11952000" cy="1676400"/>
        </p:xfrm>
        <a:graphic>
          <a:graphicData uri="http://schemas.openxmlformats.org/drawingml/2006/table">
            <a:tbl>
              <a:tblPr firstRow="1" bandRow="1">
                <a:tableStyleId>{5C22544A-7EE6-4342-B048-85BDC9FD1C3A}</a:tableStyleId>
              </a:tblPr>
              <a:tblGrid>
                <a:gridCol w="3600000">
                  <a:extLst>
                    <a:ext uri="{9D8B030D-6E8A-4147-A177-3AD203B41FA5}">
                      <a16:colId xmlns:a16="http://schemas.microsoft.com/office/drawing/2014/main" val="3733727813"/>
                    </a:ext>
                  </a:extLst>
                </a:gridCol>
                <a:gridCol w="2088000">
                  <a:extLst>
                    <a:ext uri="{9D8B030D-6E8A-4147-A177-3AD203B41FA5}">
                      <a16:colId xmlns:a16="http://schemas.microsoft.com/office/drawing/2014/main" val="3351982360"/>
                    </a:ext>
                  </a:extLst>
                </a:gridCol>
                <a:gridCol w="2088000">
                  <a:extLst>
                    <a:ext uri="{9D8B030D-6E8A-4147-A177-3AD203B41FA5}">
                      <a16:colId xmlns:a16="http://schemas.microsoft.com/office/drawing/2014/main" val="351754258"/>
                    </a:ext>
                  </a:extLst>
                </a:gridCol>
                <a:gridCol w="2088000">
                  <a:extLst>
                    <a:ext uri="{9D8B030D-6E8A-4147-A177-3AD203B41FA5}">
                      <a16:colId xmlns:a16="http://schemas.microsoft.com/office/drawing/2014/main" val="746945931"/>
                    </a:ext>
                  </a:extLst>
                </a:gridCol>
                <a:gridCol w="2088000">
                  <a:extLst>
                    <a:ext uri="{9D8B030D-6E8A-4147-A177-3AD203B41FA5}">
                      <a16:colId xmlns:a16="http://schemas.microsoft.com/office/drawing/2014/main" val="3699086529"/>
                    </a:ext>
                  </a:extLst>
                </a:gridCol>
              </a:tblGrid>
              <a:tr h="331200">
                <a:tc>
                  <a:txBody>
                    <a:bodyPr/>
                    <a:lstStyle/>
                    <a:p>
                      <a:endParaRPr lang="en-US" sz="1600" dirty="0"/>
                    </a:p>
                  </a:txBody>
                  <a:tcPr/>
                </a:tc>
                <a:tc>
                  <a:txBody>
                    <a:bodyPr/>
                    <a:lstStyle/>
                    <a:p>
                      <a:pPr algn="ctr"/>
                      <a:r>
                        <a:rPr lang="en-US" sz="1600" dirty="0"/>
                        <a:t>Real control survey</a:t>
                      </a:r>
                    </a:p>
                  </a:txBody>
                  <a:tcPr anchor="ctr"/>
                </a:tc>
                <a:tc>
                  <a:txBody>
                    <a:bodyPr/>
                    <a:lstStyle/>
                    <a:p>
                      <a:pPr algn="ctr"/>
                      <a:r>
                        <a:rPr lang="en-US" sz="1600" dirty="0"/>
                        <a:t>Calc. case 1</a:t>
                      </a:r>
                    </a:p>
                  </a:txBody>
                  <a:tcPr anchor="ctr"/>
                </a:tc>
                <a:tc>
                  <a:txBody>
                    <a:bodyPr/>
                    <a:lstStyle/>
                    <a:p>
                      <a:pPr algn="ctr"/>
                      <a:r>
                        <a:rPr lang="en-US" sz="1600" dirty="0"/>
                        <a:t>Calc. case 2</a:t>
                      </a:r>
                    </a:p>
                  </a:txBody>
                  <a:tcPr anchor="ctr"/>
                </a:tc>
                <a:tc>
                  <a:txBody>
                    <a:bodyPr/>
                    <a:lstStyle/>
                    <a:p>
                      <a:pPr algn="ctr"/>
                      <a:r>
                        <a:rPr lang="en-US" sz="1600" dirty="0"/>
                        <a:t>Calc. case 3</a:t>
                      </a:r>
                    </a:p>
                  </a:txBody>
                  <a:tcPr anchor="ctr"/>
                </a:tc>
                <a:extLst>
                  <a:ext uri="{0D108BD9-81ED-4DB2-BD59-A6C34878D82A}">
                    <a16:rowId xmlns:a16="http://schemas.microsoft.com/office/drawing/2014/main" val="3193127515"/>
                  </a:ext>
                </a:extLst>
              </a:tr>
              <a:tr h="331200">
                <a:tc>
                  <a:txBody>
                    <a:bodyPr/>
                    <a:lstStyle/>
                    <a:p>
                      <a:r>
                        <a:rPr lang="en-US" sz="1600" dirty="0"/>
                        <a:t>#</a:t>
                      </a:r>
                      <a:r>
                        <a:rPr lang="ja-JP" altLang="en-US" sz="1600" dirty="0"/>
                        <a:t> </a:t>
                      </a:r>
                      <a:r>
                        <a:rPr lang="en-US" altLang="ja-JP" sz="1600" dirty="0"/>
                        <a:t>of</a:t>
                      </a:r>
                      <a:r>
                        <a:rPr lang="ja-JP" altLang="en-US" sz="1600" dirty="0"/>
                        <a:t> </a:t>
                      </a:r>
                      <a:r>
                        <a:rPr lang="en-US" altLang="ja-JP" sz="1600" dirty="0"/>
                        <a:t>points</a:t>
                      </a:r>
                      <a:endParaRPr lang="en-US" sz="1600" dirty="0"/>
                    </a:p>
                  </a:txBody>
                  <a:tcPr anchor="ctr"/>
                </a:tc>
                <a:tc>
                  <a:txBody>
                    <a:bodyPr/>
                    <a:lstStyle/>
                    <a:p>
                      <a:pPr algn="ctr"/>
                      <a:r>
                        <a:rPr lang="en-US" sz="1600" dirty="0"/>
                        <a:t>192</a:t>
                      </a:r>
                    </a:p>
                  </a:txBody>
                  <a:tcPr anchor="ctr"/>
                </a:tc>
                <a:tc>
                  <a:txBody>
                    <a:bodyPr/>
                    <a:lstStyle/>
                    <a:p>
                      <a:pPr algn="ctr"/>
                      <a:r>
                        <a:rPr lang="en-US" sz="1600" dirty="0"/>
                        <a:t>138</a:t>
                      </a:r>
                    </a:p>
                  </a:txBody>
                  <a:tcPr anchor="ctr"/>
                </a:tc>
                <a:tc>
                  <a:txBody>
                    <a:bodyPr/>
                    <a:lstStyle/>
                    <a:p>
                      <a:pPr algn="ctr"/>
                      <a:r>
                        <a:rPr lang="en-US" sz="1600" dirty="0"/>
                        <a:t>260</a:t>
                      </a:r>
                    </a:p>
                  </a:txBody>
                  <a:tcPr anchor="ctr"/>
                </a:tc>
                <a:tc>
                  <a:txBody>
                    <a:bodyPr/>
                    <a:lstStyle/>
                    <a:p>
                      <a:pPr algn="ctr"/>
                      <a:r>
                        <a:rPr lang="en-US" sz="1600" dirty="0"/>
                        <a:t>383</a:t>
                      </a:r>
                    </a:p>
                  </a:txBody>
                  <a:tcPr anchor="ctr"/>
                </a:tc>
                <a:extLst>
                  <a:ext uri="{0D108BD9-81ED-4DB2-BD59-A6C34878D82A}">
                    <a16:rowId xmlns:a16="http://schemas.microsoft.com/office/drawing/2014/main" val="828016175"/>
                  </a:ext>
                </a:extLst>
              </a:tr>
              <a:tr h="331200">
                <a:tc>
                  <a:txBody>
                    <a:bodyPr/>
                    <a:lstStyle/>
                    <a:p>
                      <a:r>
                        <a:rPr lang="en-US" sz="1600" dirty="0"/>
                        <a:t>Distance for y (min/max/ave) [m]</a:t>
                      </a:r>
                    </a:p>
                  </a:txBody>
                  <a:tcPr anchor="ctr"/>
                </a:tc>
                <a:tc>
                  <a:txBody>
                    <a:bodyPr/>
                    <a:lstStyle/>
                    <a:p>
                      <a:pPr algn="ctr"/>
                      <a:r>
                        <a:rPr lang="en-US" sz="1600" dirty="0"/>
                        <a:t>0.0/21.6/4.1</a:t>
                      </a:r>
                    </a:p>
                  </a:txBody>
                  <a:tcPr anchor="ctr"/>
                </a:tc>
                <a:tc>
                  <a:txBody>
                    <a:bodyPr/>
                    <a:lstStyle/>
                    <a:p>
                      <a:pPr algn="ctr"/>
                      <a:r>
                        <a:rPr lang="en-US" sz="1600" dirty="0"/>
                        <a:t>0.0/7.2/4.6</a:t>
                      </a:r>
                    </a:p>
                  </a:txBody>
                  <a:tcPr anchor="ctr"/>
                </a:tc>
                <a:tc>
                  <a:txBody>
                    <a:bodyPr/>
                    <a:lstStyle/>
                    <a:p>
                      <a:pPr algn="ctr"/>
                      <a:r>
                        <a:rPr lang="en-US" sz="1600" dirty="0"/>
                        <a:t>0.1/5.2/2.5</a:t>
                      </a:r>
                    </a:p>
                  </a:txBody>
                  <a:tcPr anchor="ctr"/>
                </a:tc>
                <a:tc>
                  <a:txBody>
                    <a:bodyPr/>
                    <a:lstStyle/>
                    <a:p>
                      <a:pPr algn="ctr"/>
                      <a:r>
                        <a:rPr lang="en-US" sz="1600" dirty="0"/>
                        <a:t>0.1/3.2/1.7</a:t>
                      </a:r>
                    </a:p>
                  </a:txBody>
                  <a:tcPr anchor="ctr"/>
                </a:tc>
                <a:extLst>
                  <a:ext uri="{0D108BD9-81ED-4DB2-BD59-A6C34878D82A}">
                    <a16:rowId xmlns:a16="http://schemas.microsoft.com/office/drawing/2014/main" val="1901765720"/>
                  </a:ext>
                </a:extLst>
              </a:tr>
              <a:tr h="331200">
                <a:tc>
                  <a:txBody>
                    <a:bodyPr/>
                    <a:lstStyle/>
                    <a:p>
                      <a:r>
                        <a:rPr lang="en-US" sz="1600" dirty="0"/>
                        <a:t>Level (min/max/ave) [m]</a:t>
                      </a:r>
                    </a:p>
                  </a:txBody>
                  <a:tcPr anchor="ctr"/>
                </a:tc>
                <a:tc>
                  <a:txBody>
                    <a:bodyPr/>
                    <a:lstStyle/>
                    <a:p>
                      <a:pPr algn="ctr"/>
                      <a:r>
                        <a:rPr lang="en-US" sz="1600" dirty="0"/>
                        <a:t>1.2/1.5/1.2</a:t>
                      </a:r>
                    </a:p>
                  </a:txBody>
                  <a:tcPr anchor="ctr"/>
                </a:tc>
                <a:tc>
                  <a:txBody>
                    <a:bodyPr/>
                    <a:lstStyle/>
                    <a:p>
                      <a:pPr algn="ctr"/>
                      <a:r>
                        <a:rPr lang="en-US" sz="1600" dirty="0"/>
                        <a:t>1.4 fix</a:t>
                      </a:r>
                    </a:p>
                  </a:txBody>
                  <a:tcPr anchor="ctr"/>
                </a:tc>
                <a:tc>
                  <a:txBody>
                    <a:bodyPr/>
                    <a:lstStyle/>
                    <a:p>
                      <a:pPr algn="ctr"/>
                      <a:r>
                        <a:rPr lang="en-US" sz="1600" dirty="0"/>
                        <a:t>1.4 fix</a:t>
                      </a:r>
                    </a:p>
                  </a:txBody>
                  <a:tcPr anchor="ctr"/>
                </a:tc>
                <a:tc>
                  <a:txBody>
                    <a:bodyPr/>
                    <a:lstStyle/>
                    <a:p>
                      <a:pPr algn="ctr"/>
                      <a:r>
                        <a:rPr lang="en-US" sz="1600" dirty="0"/>
                        <a:t>1.4 fix</a:t>
                      </a:r>
                    </a:p>
                  </a:txBody>
                  <a:tcPr anchor="ctr"/>
                </a:tc>
                <a:extLst>
                  <a:ext uri="{0D108BD9-81ED-4DB2-BD59-A6C34878D82A}">
                    <a16:rowId xmlns:a16="http://schemas.microsoft.com/office/drawing/2014/main" val="2758867159"/>
                  </a:ext>
                </a:extLst>
              </a:tr>
              <a:tr h="331200">
                <a:tc>
                  <a:txBody>
                    <a:bodyPr/>
                    <a:lstStyle/>
                    <a:p>
                      <a:r>
                        <a:rPr lang="en-US" sz="1600" dirty="0">
                          <a:solidFill>
                            <a:srgbClr val="FF0000"/>
                          </a:solidFill>
                        </a:rPr>
                        <a:t>Remark</a:t>
                      </a:r>
                    </a:p>
                  </a:txBody>
                  <a:tcPr anchor="ctr"/>
                </a:tc>
                <a:tc>
                  <a:txBody>
                    <a:bodyPr/>
                    <a:lstStyle/>
                    <a:p>
                      <a:pPr algn="ctr"/>
                      <a:r>
                        <a:rPr lang="en-US" sz="1600" dirty="0">
                          <a:solidFill>
                            <a:srgbClr val="FF0000"/>
                          </a:solidFill>
                        </a:rPr>
                        <a:t>2 - 3 points/unit</a:t>
                      </a:r>
                    </a:p>
                  </a:txBody>
                  <a:tcPr anchor="ctr"/>
                </a:tc>
                <a:tc>
                  <a:txBody>
                    <a:bodyPr/>
                    <a:lstStyle/>
                    <a:p>
                      <a:pPr algn="ctr"/>
                      <a:r>
                        <a:rPr lang="en-US" sz="1600" dirty="0">
                          <a:solidFill>
                            <a:srgbClr val="FF0000"/>
                          </a:solidFill>
                        </a:rPr>
                        <a:t>2 points/unit</a:t>
                      </a:r>
                    </a:p>
                  </a:txBody>
                  <a:tcPr anchor="ctr"/>
                </a:tc>
                <a:tc>
                  <a:txBody>
                    <a:bodyPr/>
                    <a:lstStyle/>
                    <a:p>
                      <a:pPr algn="ctr"/>
                      <a:r>
                        <a:rPr lang="en-US" sz="1600" dirty="0">
                          <a:solidFill>
                            <a:srgbClr val="FF0000"/>
                          </a:solidFill>
                        </a:rPr>
                        <a:t>4 points/unit</a:t>
                      </a:r>
                    </a:p>
                  </a:txBody>
                  <a:tcPr anchor="ctr"/>
                </a:tc>
                <a:tc>
                  <a:txBody>
                    <a:bodyPr/>
                    <a:lstStyle/>
                    <a:p>
                      <a:pPr algn="ctr"/>
                      <a:r>
                        <a:rPr lang="en-US" sz="1600" dirty="0">
                          <a:solidFill>
                            <a:srgbClr val="FF0000"/>
                          </a:solidFill>
                        </a:rPr>
                        <a:t>6 points/unit</a:t>
                      </a:r>
                    </a:p>
                  </a:txBody>
                  <a:tcPr anchor="ctr"/>
                </a:tc>
                <a:extLst>
                  <a:ext uri="{0D108BD9-81ED-4DB2-BD59-A6C34878D82A}">
                    <a16:rowId xmlns:a16="http://schemas.microsoft.com/office/drawing/2014/main" val="3528176882"/>
                  </a:ext>
                </a:extLst>
              </a:tr>
            </a:tbl>
          </a:graphicData>
        </a:graphic>
      </p:graphicFrame>
      <p:sp>
        <p:nvSpPr>
          <p:cNvPr id="9" name="テキスト ボックス 8">
            <a:extLst>
              <a:ext uri="{FF2B5EF4-FFF2-40B4-BE49-F238E27FC236}">
                <a16:creationId xmlns:a16="http://schemas.microsoft.com/office/drawing/2014/main" id="{57ED2D02-F1E0-C85C-8CC5-60703DC4FC0A}"/>
              </a:ext>
            </a:extLst>
          </p:cNvPr>
          <p:cNvSpPr txBox="1"/>
          <p:nvPr/>
        </p:nvSpPr>
        <p:spPr>
          <a:xfrm>
            <a:off x="0" y="0"/>
            <a:ext cx="12192000" cy="461665"/>
          </a:xfrm>
          <a:prstGeom prst="rect">
            <a:avLst/>
          </a:prstGeom>
          <a:noFill/>
        </p:spPr>
        <p:txBody>
          <a:bodyPr wrap="square" rtlCol="0">
            <a:spAutoFit/>
          </a:bodyPr>
          <a:lstStyle/>
          <a:p>
            <a:r>
              <a:rPr lang="en-US" sz="2400" dirty="0">
                <a:solidFill>
                  <a:schemeClr val="bg2">
                    <a:lumMod val="90000"/>
                  </a:schemeClr>
                </a:solidFill>
              </a:rPr>
              <a:t>Data preparation</a:t>
            </a:r>
          </a:p>
        </p:txBody>
      </p:sp>
      <p:pic>
        <p:nvPicPr>
          <p:cNvPr id="10" name="図 9">
            <a:extLst>
              <a:ext uri="{FF2B5EF4-FFF2-40B4-BE49-F238E27FC236}">
                <a16:creationId xmlns:a16="http://schemas.microsoft.com/office/drawing/2014/main" id="{6DA1DF8F-0D3D-2C15-BAF8-46DEAD2BC80B}"/>
              </a:ext>
            </a:extLst>
          </p:cNvPr>
          <p:cNvPicPr>
            <a:picLocks noChangeAspect="1"/>
          </p:cNvPicPr>
          <p:nvPr/>
        </p:nvPicPr>
        <p:blipFill>
          <a:blip r:embed="rId2">
            <a:lum bright="-20000" contrast="40000"/>
          </a:blip>
          <a:stretch>
            <a:fillRect/>
          </a:stretch>
        </p:blipFill>
        <p:spPr>
          <a:xfrm>
            <a:off x="1828941" y="4967617"/>
            <a:ext cx="8193419" cy="1393726"/>
          </a:xfrm>
          <a:prstGeom prst="rect">
            <a:avLst/>
          </a:prstGeom>
        </p:spPr>
      </p:pic>
      <p:sp>
        <p:nvSpPr>
          <p:cNvPr id="11" name="四角形: 角を丸くする 10">
            <a:extLst>
              <a:ext uri="{FF2B5EF4-FFF2-40B4-BE49-F238E27FC236}">
                <a16:creationId xmlns:a16="http://schemas.microsoft.com/office/drawing/2014/main" id="{4C64DAFE-E6FE-9EBE-57D0-C7040A923F4F}"/>
              </a:ext>
            </a:extLst>
          </p:cNvPr>
          <p:cNvSpPr/>
          <p:nvPr/>
        </p:nvSpPr>
        <p:spPr>
          <a:xfrm>
            <a:off x="6783355" y="883519"/>
            <a:ext cx="2220686" cy="1800286"/>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四角形: 角を丸くする 11">
            <a:extLst>
              <a:ext uri="{FF2B5EF4-FFF2-40B4-BE49-F238E27FC236}">
                <a16:creationId xmlns:a16="http://schemas.microsoft.com/office/drawing/2014/main" id="{12B56FD3-0BB3-330D-B4F9-E1899B20B861}"/>
              </a:ext>
            </a:extLst>
          </p:cNvPr>
          <p:cNvSpPr/>
          <p:nvPr/>
        </p:nvSpPr>
        <p:spPr>
          <a:xfrm>
            <a:off x="5822302" y="3060118"/>
            <a:ext cx="2052735" cy="1800286"/>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四角形: 角を丸くする 12">
            <a:extLst>
              <a:ext uri="{FF2B5EF4-FFF2-40B4-BE49-F238E27FC236}">
                <a16:creationId xmlns:a16="http://schemas.microsoft.com/office/drawing/2014/main" id="{A9AA3206-F226-327E-C740-C1C0A45BAD63}"/>
              </a:ext>
            </a:extLst>
          </p:cNvPr>
          <p:cNvSpPr/>
          <p:nvPr/>
        </p:nvSpPr>
        <p:spPr>
          <a:xfrm>
            <a:off x="7924805" y="3053895"/>
            <a:ext cx="2052735" cy="1800286"/>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625863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0AC1C825-D648-F2F9-794B-F8216B352837}"/>
              </a:ext>
            </a:extLst>
          </p:cNvPr>
          <p:cNvSpPr>
            <a:spLocks noGrp="1"/>
          </p:cNvSpPr>
          <p:nvPr>
            <p:ph type="ftr" sz="quarter" idx="11"/>
          </p:nvPr>
        </p:nvSpPr>
        <p:spPr/>
        <p:txBody>
          <a:bodyPr/>
          <a:lstStyle/>
          <a:p>
            <a:r>
              <a:rPr lang="en-US" dirty="0"/>
              <a:t>Y. Okayasu et. al, 16th International Workshop on Accelerator Alignment, Oct. 31 - Nov. 4, 2022, CERN</a:t>
            </a:r>
          </a:p>
        </p:txBody>
      </p:sp>
      <p:sp>
        <p:nvSpPr>
          <p:cNvPr id="3" name="スライド番号プレースホルダー 2">
            <a:extLst>
              <a:ext uri="{FF2B5EF4-FFF2-40B4-BE49-F238E27FC236}">
                <a16:creationId xmlns:a16="http://schemas.microsoft.com/office/drawing/2014/main" id="{3BDF6E75-E3D6-97AC-C2D7-E2D422E3FE53}"/>
              </a:ext>
            </a:extLst>
          </p:cNvPr>
          <p:cNvSpPr>
            <a:spLocks noGrp="1"/>
          </p:cNvSpPr>
          <p:nvPr>
            <p:ph type="sldNum" sz="quarter" idx="12"/>
          </p:nvPr>
        </p:nvSpPr>
        <p:spPr/>
        <p:txBody>
          <a:bodyPr/>
          <a:lstStyle/>
          <a:p>
            <a:fld id="{DCB5FA8D-E6FD-43B8-919E-DDA7F0F23A7E}" type="slidenum">
              <a:rPr lang="en-US" smtClean="0"/>
              <a:pPr/>
              <a:t>19</a:t>
            </a:fld>
            <a:endParaRPr lang="en-US" dirty="0"/>
          </a:p>
        </p:txBody>
      </p:sp>
      <p:grpSp>
        <p:nvGrpSpPr>
          <p:cNvPr id="7" name="グループ化 6">
            <a:extLst>
              <a:ext uri="{FF2B5EF4-FFF2-40B4-BE49-F238E27FC236}">
                <a16:creationId xmlns:a16="http://schemas.microsoft.com/office/drawing/2014/main" id="{DAEF27BF-7190-849C-6955-D9E2C2569618}"/>
              </a:ext>
            </a:extLst>
          </p:cNvPr>
          <p:cNvGrpSpPr/>
          <p:nvPr/>
        </p:nvGrpSpPr>
        <p:grpSpPr>
          <a:xfrm>
            <a:off x="83099" y="440573"/>
            <a:ext cx="12025803" cy="5115121"/>
            <a:chOff x="83099" y="349135"/>
            <a:chExt cx="12025803" cy="5115121"/>
          </a:xfrm>
        </p:grpSpPr>
        <p:pic>
          <p:nvPicPr>
            <p:cNvPr id="4" name="図 3">
              <a:extLst>
                <a:ext uri="{FF2B5EF4-FFF2-40B4-BE49-F238E27FC236}">
                  <a16:creationId xmlns:a16="http://schemas.microsoft.com/office/drawing/2014/main" id="{997906DA-E0EA-AF16-34DE-08804C9A43CF}"/>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6168015" y="953172"/>
              <a:ext cx="5940887" cy="4452894"/>
            </a:xfrm>
            <a:prstGeom prst="rect">
              <a:avLst/>
            </a:prstGeom>
          </p:spPr>
        </p:pic>
        <p:pic>
          <p:nvPicPr>
            <p:cNvPr id="6" name="図 5" descr="グラフ, 折れ線グラフ&#10;&#10;自動的に生成された説明">
              <a:extLst>
                <a:ext uri="{FF2B5EF4-FFF2-40B4-BE49-F238E27FC236}">
                  <a16:creationId xmlns:a16="http://schemas.microsoft.com/office/drawing/2014/main" id="{2929F248-62A7-DBC1-FDE6-C19DDF795F7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099" y="349135"/>
              <a:ext cx="5940887" cy="5115121"/>
            </a:xfrm>
            <a:prstGeom prst="rect">
              <a:avLst/>
            </a:prstGeom>
          </p:spPr>
        </p:pic>
      </p:grpSp>
      <p:sp>
        <p:nvSpPr>
          <p:cNvPr id="8" name="テキスト ボックス 7">
            <a:extLst>
              <a:ext uri="{FF2B5EF4-FFF2-40B4-BE49-F238E27FC236}">
                <a16:creationId xmlns:a16="http://schemas.microsoft.com/office/drawing/2014/main" id="{CB7634AB-1A67-8064-1E8F-04284C8784B0}"/>
              </a:ext>
            </a:extLst>
          </p:cNvPr>
          <p:cNvSpPr txBox="1"/>
          <p:nvPr/>
        </p:nvSpPr>
        <p:spPr>
          <a:xfrm>
            <a:off x="0" y="0"/>
            <a:ext cx="12192000" cy="369332"/>
          </a:xfrm>
          <a:prstGeom prst="rect">
            <a:avLst/>
          </a:prstGeom>
          <a:noFill/>
        </p:spPr>
        <p:txBody>
          <a:bodyPr wrap="square" rtlCol="0">
            <a:spAutoFit/>
          </a:bodyPr>
          <a:lstStyle/>
          <a:p>
            <a:r>
              <a:rPr lang="en-US" dirty="0">
                <a:solidFill>
                  <a:schemeClr val="bg2">
                    <a:lumMod val="90000"/>
                  </a:schemeClr>
                </a:solidFill>
              </a:rPr>
              <a:t>Uncertainties comparison : Calc. VS. Real survey (2021)</a:t>
            </a:r>
          </a:p>
        </p:txBody>
      </p:sp>
      <p:sp>
        <p:nvSpPr>
          <p:cNvPr id="9" name="テキスト ボックス 8">
            <a:extLst>
              <a:ext uri="{FF2B5EF4-FFF2-40B4-BE49-F238E27FC236}">
                <a16:creationId xmlns:a16="http://schemas.microsoft.com/office/drawing/2014/main" id="{22A09FAC-A952-51BF-B51D-236C4A77E06D}"/>
              </a:ext>
            </a:extLst>
          </p:cNvPr>
          <p:cNvSpPr txBox="1"/>
          <p:nvPr/>
        </p:nvSpPr>
        <p:spPr>
          <a:xfrm>
            <a:off x="0" y="5517353"/>
            <a:ext cx="12192000" cy="923330"/>
          </a:xfrm>
          <a:prstGeom prst="rect">
            <a:avLst/>
          </a:prstGeom>
          <a:noFill/>
        </p:spPr>
        <p:txBody>
          <a:bodyPr wrap="square" rtlCol="0">
            <a:spAutoFit/>
          </a:bodyPr>
          <a:lstStyle/>
          <a:p>
            <a:r>
              <a:rPr lang="en-US" dirty="0">
                <a:solidFill>
                  <a:srgbClr val="FF0000"/>
                </a:solidFill>
              </a:rPr>
              <a:t>Distributions are well reproduced especially for Ux and Uy.</a:t>
            </a:r>
          </a:p>
          <a:p>
            <a:r>
              <a:rPr lang="en-US" dirty="0">
                <a:solidFill>
                  <a:srgbClr val="FFFF00"/>
                </a:solidFill>
              </a:rPr>
              <a:t>Ux of real survey are relatively x1.2 higher. Air conditions, cooling water vibrations…?</a:t>
            </a:r>
          </a:p>
          <a:p>
            <a:r>
              <a:rPr lang="en-US" dirty="0">
                <a:solidFill>
                  <a:srgbClr val="FFFF00"/>
                </a:solidFill>
              </a:rPr>
              <a:t>Dense of monuments or # of common pt. should probably be constant, i.e., no need to be periodic mon. configuration.</a:t>
            </a:r>
          </a:p>
        </p:txBody>
      </p:sp>
      <p:sp>
        <p:nvSpPr>
          <p:cNvPr id="10" name="テキスト ボックス 9">
            <a:extLst>
              <a:ext uri="{FF2B5EF4-FFF2-40B4-BE49-F238E27FC236}">
                <a16:creationId xmlns:a16="http://schemas.microsoft.com/office/drawing/2014/main" id="{70FC6C88-02FD-A75D-BF4D-DA5851C55F04}"/>
              </a:ext>
            </a:extLst>
          </p:cNvPr>
          <p:cNvSpPr txBox="1"/>
          <p:nvPr/>
        </p:nvSpPr>
        <p:spPr>
          <a:xfrm>
            <a:off x="4478695" y="1847461"/>
            <a:ext cx="1330814" cy="369332"/>
          </a:xfrm>
          <a:prstGeom prst="rect">
            <a:avLst/>
          </a:prstGeom>
          <a:noFill/>
        </p:spPr>
        <p:txBody>
          <a:bodyPr wrap="none" rtlCol="0">
            <a:spAutoFit/>
          </a:bodyPr>
          <a:lstStyle/>
          <a:p>
            <a:r>
              <a:rPr lang="en-US" dirty="0">
                <a:solidFill>
                  <a:srgbClr val="FF0000"/>
                </a:solidFill>
              </a:rPr>
              <a:t>Calculation</a:t>
            </a:r>
          </a:p>
        </p:txBody>
      </p:sp>
      <p:sp>
        <p:nvSpPr>
          <p:cNvPr id="11" name="テキスト ボックス 10">
            <a:extLst>
              <a:ext uri="{FF2B5EF4-FFF2-40B4-BE49-F238E27FC236}">
                <a16:creationId xmlns:a16="http://schemas.microsoft.com/office/drawing/2014/main" id="{4CCBEA93-DFEE-8876-CC85-EDCE583889E3}"/>
              </a:ext>
            </a:extLst>
          </p:cNvPr>
          <p:cNvSpPr txBox="1"/>
          <p:nvPr/>
        </p:nvSpPr>
        <p:spPr>
          <a:xfrm>
            <a:off x="10247871" y="1062095"/>
            <a:ext cx="1846980" cy="369332"/>
          </a:xfrm>
          <a:prstGeom prst="rect">
            <a:avLst/>
          </a:prstGeom>
          <a:noFill/>
        </p:spPr>
        <p:txBody>
          <a:bodyPr wrap="none" rtlCol="0">
            <a:spAutoFit/>
          </a:bodyPr>
          <a:lstStyle/>
          <a:p>
            <a:r>
              <a:rPr lang="en-US" dirty="0">
                <a:solidFill>
                  <a:srgbClr val="FF0000"/>
                </a:solidFill>
              </a:rPr>
              <a:t>2021 real survey</a:t>
            </a:r>
          </a:p>
        </p:txBody>
      </p:sp>
    </p:spTree>
    <p:extLst>
      <p:ext uri="{BB962C8B-B14F-4D97-AF65-F5344CB8AC3E}">
        <p14:creationId xmlns:p14="http://schemas.microsoft.com/office/powerpoint/2010/main" val="33258582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14881AB1-6644-A931-75F3-3DBA5A8D01A8}"/>
              </a:ext>
            </a:extLst>
          </p:cNvPr>
          <p:cNvSpPr>
            <a:spLocks noGrp="1"/>
          </p:cNvSpPr>
          <p:nvPr>
            <p:ph type="ftr" sz="quarter" idx="11"/>
          </p:nvPr>
        </p:nvSpPr>
        <p:spPr/>
        <p:txBody>
          <a:bodyPr/>
          <a:lstStyle/>
          <a:p>
            <a:r>
              <a:rPr lang="en-US" dirty="0"/>
              <a:t>Y. Okayasu et. al, 16th International Workshop on Accelerator Alignment, Oct. 31 - Nov. 4, 2022, CERN</a:t>
            </a:r>
          </a:p>
        </p:txBody>
      </p:sp>
      <p:sp>
        <p:nvSpPr>
          <p:cNvPr id="3" name="スライド番号プレースホルダー 2">
            <a:extLst>
              <a:ext uri="{FF2B5EF4-FFF2-40B4-BE49-F238E27FC236}">
                <a16:creationId xmlns:a16="http://schemas.microsoft.com/office/drawing/2014/main" id="{E692D095-AF8E-9063-5C2E-E24F0762EF3A}"/>
              </a:ext>
            </a:extLst>
          </p:cNvPr>
          <p:cNvSpPr>
            <a:spLocks noGrp="1"/>
          </p:cNvSpPr>
          <p:nvPr>
            <p:ph type="sldNum" sz="quarter" idx="12"/>
          </p:nvPr>
        </p:nvSpPr>
        <p:spPr/>
        <p:txBody>
          <a:bodyPr/>
          <a:lstStyle/>
          <a:p>
            <a:fld id="{DCB5FA8D-E6FD-43B8-919E-DDA7F0F23A7E}" type="slidenum">
              <a:rPr lang="en-US" smtClean="0"/>
              <a:pPr/>
              <a:t>2</a:t>
            </a:fld>
            <a:endParaRPr lang="en-US" dirty="0"/>
          </a:p>
        </p:txBody>
      </p:sp>
      <p:sp>
        <p:nvSpPr>
          <p:cNvPr id="4" name="テキスト ボックス 3">
            <a:extLst>
              <a:ext uri="{FF2B5EF4-FFF2-40B4-BE49-F238E27FC236}">
                <a16:creationId xmlns:a16="http://schemas.microsoft.com/office/drawing/2014/main" id="{BEB13599-2617-EA0E-FC4B-1C52439A535F}"/>
              </a:ext>
            </a:extLst>
          </p:cNvPr>
          <p:cNvSpPr txBox="1"/>
          <p:nvPr/>
        </p:nvSpPr>
        <p:spPr>
          <a:xfrm>
            <a:off x="0" y="839586"/>
            <a:ext cx="12192000" cy="4278094"/>
          </a:xfrm>
          <a:prstGeom prst="rect">
            <a:avLst/>
          </a:prstGeom>
          <a:noFill/>
        </p:spPr>
        <p:txBody>
          <a:bodyPr wrap="square" rtlCol="0">
            <a:spAutoFit/>
          </a:bodyPr>
          <a:lstStyle/>
          <a:p>
            <a:r>
              <a:rPr lang="en-US" sz="3200" dirty="0">
                <a:solidFill>
                  <a:srgbClr val="FF0000"/>
                </a:solidFill>
              </a:rPr>
              <a:t>Contents :</a:t>
            </a:r>
          </a:p>
          <a:p>
            <a:endParaRPr lang="en-US" sz="2400" dirty="0">
              <a:solidFill>
                <a:schemeClr val="bg2">
                  <a:lumMod val="90000"/>
                </a:schemeClr>
              </a:solidFill>
            </a:endParaRPr>
          </a:p>
          <a:p>
            <a:pPr marL="457200" indent="-457200">
              <a:buFont typeface="+mj-lt"/>
              <a:buAutoNum type="arabicPeriod"/>
            </a:pPr>
            <a:r>
              <a:rPr lang="en-US" sz="2400" dirty="0">
                <a:solidFill>
                  <a:schemeClr val="bg2">
                    <a:lumMod val="90000"/>
                  </a:schemeClr>
                </a:solidFill>
              </a:rPr>
              <a:t>Introduction</a:t>
            </a:r>
          </a:p>
          <a:p>
            <a:pPr marL="457200" indent="-457200">
              <a:buFont typeface="+mj-lt"/>
              <a:buAutoNum type="arabicPeriod"/>
            </a:pPr>
            <a:endParaRPr lang="en-US" sz="2400" dirty="0">
              <a:solidFill>
                <a:schemeClr val="bg2">
                  <a:lumMod val="90000"/>
                </a:schemeClr>
              </a:solidFill>
            </a:endParaRPr>
          </a:p>
          <a:p>
            <a:pPr marL="457200" indent="-457200">
              <a:buFont typeface="+mj-lt"/>
              <a:buAutoNum type="arabicPeriod"/>
            </a:pPr>
            <a:r>
              <a:rPr lang="en-US" sz="2400" dirty="0">
                <a:solidFill>
                  <a:schemeClr val="bg2">
                    <a:lumMod val="90000"/>
                  </a:schemeClr>
                </a:solidFill>
              </a:rPr>
              <a:t>Control survey in KEK e</a:t>
            </a:r>
            <a:r>
              <a:rPr lang="en-US" sz="2400" baseline="30000" dirty="0">
                <a:solidFill>
                  <a:schemeClr val="bg2">
                    <a:lumMod val="90000"/>
                  </a:schemeClr>
                </a:solidFill>
              </a:rPr>
              <a:t>-</a:t>
            </a:r>
            <a:r>
              <a:rPr lang="en-US" sz="2400" dirty="0">
                <a:solidFill>
                  <a:schemeClr val="bg2">
                    <a:lumMod val="90000"/>
                  </a:schemeClr>
                </a:solidFill>
              </a:rPr>
              <a:t>/e</a:t>
            </a:r>
            <a:r>
              <a:rPr lang="en-US" sz="2400" baseline="30000" dirty="0">
                <a:solidFill>
                  <a:schemeClr val="bg2">
                    <a:lumMod val="90000"/>
                  </a:schemeClr>
                </a:solidFill>
              </a:rPr>
              <a:t>+</a:t>
            </a:r>
            <a:r>
              <a:rPr lang="en-US" sz="2400" dirty="0">
                <a:solidFill>
                  <a:schemeClr val="bg2">
                    <a:lumMod val="90000"/>
                  </a:schemeClr>
                </a:solidFill>
              </a:rPr>
              <a:t> injector linac</a:t>
            </a:r>
          </a:p>
          <a:p>
            <a:pPr marL="457200" indent="-457200">
              <a:buFont typeface="+mj-lt"/>
              <a:buAutoNum type="arabicPeriod"/>
            </a:pPr>
            <a:endParaRPr lang="en-US" sz="2400" dirty="0">
              <a:solidFill>
                <a:schemeClr val="bg2">
                  <a:lumMod val="90000"/>
                </a:schemeClr>
              </a:solidFill>
            </a:endParaRPr>
          </a:p>
          <a:p>
            <a:pPr marL="457200" indent="-457200">
              <a:buFont typeface="+mj-lt"/>
              <a:buAutoNum type="arabicPeriod"/>
            </a:pPr>
            <a:r>
              <a:rPr lang="en-US" sz="2400" dirty="0">
                <a:solidFill>
                  <a:schemeClr val="bg2">
                    <a:lumMod val="90000"/>
                  </a:schemeClr>
                </a:solidFill>
              </a:rPr>
              <a:t>Survey results</a:t>
            </a:r>
          </a:p>
          <a:p>
            <a:pPr marL="457200" indent="-457200">
              <a:buFont typeface="+mj-lt"/>
              <a:buAutoNum type="arabicPeriod"/>
            </a:pPr>
            <a:endParaRPr lang="en-US" sz="2400" dirty="0">
              <a:solidFill>
                <a:schemeClr val="bg2">
                  <a:lumMod val="90000"/>
                </a:schemeClr>
              </a:solidFill>
            </a:endParaRPr>
          </a:p>
          <a:p>
            <a:pPr marL="457200" indent="-457200">
              <a:buFont typeface="+mj-lt"/>
              <a:buAutoNum type="arabicPeriod"/>
            </a:pPr>
            <a:r>
              <a:rPr lang="en-US" sz="2400" dirty="0">
                <a:solidFill>
                  <a:schemeClr val="bg2">
                    <a:lumMod val="90000"/>
                  </a:schemeClr>
                </a:solidFill>
              </a:rPr>
              <a:t>Results VS. Calculation</a:t>
            </a:r>
          </a:p>
          <a:p>
            <a:pPr marL="457200" indent="-457200">
              <a:buFont typeface="+mj-lt"/>
              <a:buAutoNum type="arabicPeriod"/>
            </a:pPr>
            <a:endParaRPr lang="en-US" sz="2400" dirty="0">
              <a:solidFill>
                <a:schemeClr val="bg2">
                  <a:lumMod val="90000"/>
                </a:schemeClr>
              </a:solidFill>
            </a:endParaRPr>
          </a:p>
          <a:p>
            <a:pPr marL="457200" indent="-457200">
              <a:buFont typeface="+mj-lt"/>
              <a:buAutoNum type="arabicPeriod"/>
            </a:pPr>
            <a:r>
              <a:rPr lang="en-US" sz="2400" dirty="0">
                <a:solidFill>
                  <a:schemeClr val="bg2">
                    <a:lumMod val="90000"/>
                  </a:schemeClr>
                </a:solidFill>
              </a:rPr>
              <a:t>Summary</a:t>
            </a:r>
          </a:p>
        </p:txBody>
      </p:sp>
    </p:spTree>
    <p:extLst>
      <p:ext uri="{BB962C8B-B14F-4D97-AF65-F5344CB8AC3E}">
        <p14:creationId xmlns:p14="http://schemas.microsoft.com/office/powerpoint/2010/main" val="257008858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A27AA039-895E-E2BE-2DD7-01D4DDB7710E}"/>
              </a:ext>
            </a:extLst>
          </p:cNvPr>
          <p:cNvSpPr>
            <a:spLocks noGrp="1"/>
          </p:cNvSpPr>
          <p:nvPr>
            <p:ph type="ftr" sz="quarter" idx="11"/>
          </p:nvPr>
        </p:nvSpPr>
        <p:spPr/>
        <p:txBody>
          <a:bodyPr/>
          <a:lstStyle/>
          <a:p>
            <a:r>
              <a:rPr lang="en-US" dirty="0"/>
              <a:t>Y. Okayasu et. al, 16th International Workshop on Accelerator Alignment, Oct. 31 - Nov. 4, 2022, CERN</a:t>
            </a:r>
          </a:p>
        </p:txBody>
      </p:sp>
      <p:sp>
        <p:nvSpPr>
          <p:cNvPr id="3" name="スライド番号プレースホルダー 2">
            <a:extLst>
              <a:ext uri="{FF2B5EF4-FFF2-40B4-BE49-F238E27FC236}">
                <a16:creationId xmlns:a16="http://schemas.microsoft.com/office/drawing/2014/main" id="{3A5E24B7-9B0C-0C07-CE10-FB45BBB905A2}"/>
              </a:ext>
            </a:extLst>
          </p:cNvPr>
          <p:cNvSpPr>
            <a:spLocks noGrp="1"/>
          </p:cNvSpPr>
          <p:nvPr>
            <p:ph type="sldNum" sz="quarter" idx="12"/>
          </p:nvPr>
        </p:nvSpPr>
        <p:spPr/>
        <p:txBody>
          <a:bodyPr/>
          <a:lstStyle/>
          <a:p>
            <a:fld id="{DCB5FA8D-E6FD-43B8-919E-DDA7F0F23A7E}" type="slidenum">
              <a:rPr lang="en-US" smtClean="0"/>
              <a:pPr/>
              <a:t>20</a:t>
            </a:fld>
            <a:endParaRPr lang="en-US" dirty="0"/>
          </a:p>
        </p:txBody>
      </p:sp>
      <p:sp>
        <p:nvSpPr>
          <p:cNvPr id="4" name="テキスト ボックス 3">
            <a:extLst>
              <a:ext uri="{FF2B5EF4-FFF2-40B4-BE49-F238E27FC236}">
                <a16:creationId xmlns:a16="http://schemas.microsoft.com/office/drawing/2014/main" id="{35E8FF0D-E524-E13E-1F29-67107CB314A5}"/>
              </a:ext>
            </a:extLst>
          </p:cNvPr>
          <p:cNvSpPr txBox="1"/>
          <p:nvPr/>
        </p:nvSpPr>
        <p:spPr>
          <a:xfrm>
            <a:off x="0" y="0"/>
            <a:ext cx="12192000" cy="369332"/>
          </a:xfrm>
          <a:prstGeom prst="rect">
            <a:avLst/>
          </a:prstGeom>
          <a:noFill/>
        </p:spPr>
        <p:txBody>
          <a:bodyPr wrap="square" rtlCol="0">
            <a:spAutoFit/>
          </a:bodyPr>
          <a:lstStyle/>
          <a:p>
            <a:r>
              <a:rPr lang="en-US" dirty="0">
                <a:solidFill>
                  <a:schemeClr val="bg2">
                    <a:lumMod val="90000"/>
                  </a:schemeClr>
                </a:solidFill>
              </a:rPr>
              <a:t>x, z comparison : Calc. VS. Real survey (2021)</a:t>
            </a:r>
          </a:p>
        </p:txBody>
      </p:sp>
      <p:pic>
        <p:nvPicPr>
          <p:cNvPr id="6" name="図 5" descr="グラフ&#10;&#10;自動的に生成された説明">
            <a:extLst>
              <a:ext uri="{FF2B5EF4-FFF2-40B4-BE49-F238E27FC236}">
                <a16:creationId xmlns:a16="http://schemas.microsoft.com/office/drawing/2014/main" id="{B12AECB6-C182-A921-D065-327C9DB3E36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0" y="454623"/>
            <a:ext cx="5940887" cy="4452894"/>
          </a:xfrm>
          <a:prstGeom prst="rect">
            <a:avLst/>
          </a:prstGeom>
        </p:spPr>
      </p:pic>
      <p:pic>
        <p:nvPicPr>
          <p:cNvPr id="8" name="図 7">
            <a:extLst>
              <a:ext uri="{FF2B5EF4-FFF2-40B4-BE49-F238E27FC236}">
                <a16:creationId xmlns:a16="http://schemas.microsoft.com/office/drawing/2014/main" id="{C995D0B4-3095-E95C-26DC-75BDE6F140FD}"/>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1728494" y="454623"/>
            <a:ext cx="2422143" cy="1817736"/>
          </a:xfrm>
          <a:prstGeom prst="rect">
            <a:avLst/>
          </a:prstGeom>
        </p:spPr>
      </p:pic>
      <p:pic>
        <p:nvPicPr>
          <p:cNvPr id="10" name="図 9" descr="グラフ, 散布図&#10;&#10;自動的に生成された説明">
            <a:extLst>
              <a:ext uri="{FF2B5EF4-FFF2-40B4-BE49-F238E27FC236}">
                <a16:creationId xmlns:a16="http://schemas.microsoft.com/office/drawing/2014/main" id="{C64259D0-5D9B-8F84-4223-D99FD29EB8F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10202" y="2368424"/>
            <a:ext cx="5258728" cy="3946499"/>
          </a:xfrm>
          <a:prstGeom prst="rect">
            <a:avLst/>
          </a:prstGeom>
        </p:spPr>
      </p:pic>
      <p:sp>
        <p:nvSpPr>
          <p:cNvPr id="11" name="矢印: 右カーブ 10">
            <a:extLst>
              <a:ext uri="{FF2B5EF4-FFF2-40B4-BE49-F238E27FC236}">
                <a16:creationId xmlns:a16="http://schemas.microsoft.com/office/drawing/2014/main" id="{2F4188DF-2C3B-3D67-9C4F-DDA289C84922}"/>
              </a:ext>
            </a:extLst>
          </p:cNvPr>
          <p:cNvSpPr/>
          <p:nvPr/>
        </p:nvSpPr>
        <p:spPr>
          <a:xfrm>
            <a:off x="1053755" y="984912"/>
            <a:ext cx="328588" cy="1335480"/>
          </a:xfrm>
          <a:prstGeom prst="curvedRightArrow">
            <a:avLst>
              <a:gd name="adj1" fmla="val 50000"/>
              <a:gd name="adj2" fmla="val 102374"/>
              <a:gd name="adj3" fmla="val 50298"/>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2" name="テキスト ボックス 11">
            <a:extLst>
              <a:ext uri="{FF2B5EF4-FFF2-40B4-BE49-F238E27FC236}">
                <a16:creationId xmlns:a16="http://schemas.microsoft.com/office/drawing/2014/main" id="{194799B7-9A25-4BAA-B361-6E0C4411D53F}"/>
              </a:ext>
            </a:extLst>
          </p:cNvPr>
          <p:cNvSpPr txBox="1"/>
          <p:nvPr/>
        </p:nvSpPr>
        <p:spPr>
          <a:xfrm rot="17602824">
            <a:off x="104421" y="926930"/>
            <a:ext cx="1371600" cy="369332"/>
          </a:xfrm>
          <a:prstGeom prst="rect">
            <a:avLst/>
          </a:prstGeom>
          <a:noFill/>
        </p:spPr>
        <p:txBody>
          <a:bodyPr wrap="square" rtlCol="0">
            <a:spAutoFit/>
          </a:bodyPr>
          <a:lstStyle/>
          <a:p>
            <a:r>
              <a:rPr lang="en-US" dirty="0">
                <a:solidFill>
                  <a:srgbClr val="FFFF00"/>
                </a:solidFill>
              </a:rPr>
              <a:t>Magnified</a:t>
            </a:r>
          </a:p>
        </p:txBody>
      </p:sp>
      <p:sp>
        <p:nvSpPr>
          <p:cNvPr id="13" name="テキスト ボックス 12">
            <a:extLst>
              <a:ext uri="{FF2B5EF4-FFF2-40B4-BE49-F238E27FC236}">
                <a16:creationId xmlns:a16="http://schemas.microsoft.com/office/drawing/2014/main" id="{D68F7340-0001-4C9B-D924-16559D31D85C}"/>
              </a:ext>
            </a:extLst>
          </p:cNvPr>
          <p:cNvSpPr txBox="1"/>
          <p:nvPr/>
        </p:nvSpPr>
        <p:spPr>
          <a:xfrm>
            <a:off x="5728996" y="4991878"/>
            <a:ext cx="6307891" cy="923330"/>
          </a:xfrm>
          <a:prstGeom prst="rect">
            <a:avLst/>
          </a:prstGeom>
          <a:noFill/>
        </p:spPr>
        <p:txBody>
          <a:bodyPr wrap="square" rtlCol="0">
            <a:spAutoFit/>
          </a:bodyPr>
          <a:lstStyle/>
          <a:p>
            <a:pPr marL="285750" indent="-285750">
              <a:buFont typeface="Arial" panose="020B0604020202020204" pitchFamily="34" charset="0"/>
              <a:buChar char="•"/>
            </a:pPr>
            <a:r>
              <a:rPr lang="en-US" dirty="0">
                <a:solidFill>
                  <a:srgbClr val="FFFF00"/>
                </a:solidFill>
              </a:rPr>
              <a:t>At least, we can conclude, the slope of 0.12 or 0.13 mrad from J-arc exit is real slope, not artificial. </a:t>
            </a:r>
          </a:p>
          <a:p>
            <a:pPr marL="285750" indent="-285750">
              <a:buFont typeface="Arial" panose="020B0604020202020204" pitchFamily="34" charset="0"/>
              <a:buChar char="•"/>
            </a:pPr>
            <a:r>
              <a:rPr lang="en-US" dirty="0">
                <a:solidFill>
                  <a:srgbClr val="FFFF00"/>
                </a:solidFill>
              </a:rPr>
              <a:t>Further monument optimization is required from 1 sector.</a:t>
            </a:r>
          </a:p>
        </p:txBody>
      </p:sp>
      <p:sp>
        <p:nvSpPr>
          <p:cNvPr id="14" name="テキスト ボックス 13">
            <a:extLst>
              <a:ext uri="{FF2B5EF4-FFF2-40B4-BE49-F238E27FC236}">
                <a16:creationId xmlns:a16="http://schemas.microsoft.com/office/drawing/2014/main" id="{139018D3-0225-6B34-95F5-94DB45D44FBE}"/>
              </a:ext>
            </a:extLst>
          </p:cNvPr>
          <p:cNvSpPr txBox="1"/>
          <p:nvPr/>
        </p:nvSpPr>
        <p:spPr>
          <a:xfrm>
            <a:off x="4002834" y="5915208"/>
            <a:ext cx="1330814" cy="369332"/>
          </a:xfrm>
          <a:prstGeom prst="rect">
            <a:avLst/>
          </a:prstGeom>
          <a:noFill/>
        </p:spPr>
        <p:txBody>
          <a:bodyPr wrap="none" rtlCol="0">
            <a:spAutoFit/>
          </a:bodyPr>
          <a:lstStyle/>
          <a:p>
            <a:r>
              <a:rPr lang="en-US" dirty="0">
                <a:solidFill>
                  <a:srgbClr val="FF0000"/>
                </a:solidFill>
              </a:rPr>
              <a:t>Calculation</a:t>
            </a:r>
          </a:p>
        </p:txBody>
      </p:sp>
      <p:sp>
        <p:nvSpPr>
          <p:cNvPr id="15" name="テキスト ボックス 14">
            <a:extLst>
              <a:ext uri="{FF2B5EF4-FFF2-40B4-BE49-F238E27FC236}">
                <a16:creationId xmlns:a16="http://schemas.microsoft.com/office/drawing/2014/main" id="{DA091ECF-312A-D279-70A3-2DB87A75ECEE}"/>
              </a:ext>
            </a:extLst>
          </p:cNvPr>
          <p:cNvSpPr txBox="1"/>
          <p:nvPr/>
        </p:nvSpPr>
        <p:spPr>
          <a:xfrm>
            <a:off x="6096000" y="408825"/>
            <a:ext cx="1664238" cy="338554"/>
          </a:xfrm>
          <a:prstGeom prst="rect">
            <a:avLst/>
          </a:prstGeom>
          <a:noFill/>
        </p:spPr>
        <p:txBody>
          <a:bodyPr wrap="none" rtlCol="0">
            <a:spAutoFit/>
          </a:bodyPr>
          <a:lstStyle/>
          <a:p>
            <a:r>
              <a:rPr lang="en-US" sz="1600" dirty="0">
                <a:solidFill>
                  <a:srgbClr val="FF0000"/>
                </a:solidFill>
              </a:rPr>
              <a:t>2021 real survey</a:t>
            </a:r>
          </a:p>
        </p:txBody>
      </p:sp>
    </p:spTree>
    <p:extLst>
      <p:ext uri="{BB962C8B-B14F-4D97-AF65-F5344CB8AC3E}">
        <p14:creationId xmlns:p14="http://schemas.microsoft.com/office/powerpoint/2010/main" val="273856093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68415F61-EDC7-E618-9C9B-4C0C24D82087}"/>
              </a:ext>
            </a:extLst>
          </p:cNvPr>
          <p:cNvSpPr>
            <a:spLocks noGrp="1"/>
          </p:cNvSpPr>
          <p:nvPr>
            <p:ph type="ftr" sz="quarter" idx="11"/>
          </p:nvPr>
        </p:nvSpPr>
        <p:spPr/>
        <p:txBody>
          <a:bodyPr/>
          <a:lstStyle/>
          <a:p>
            <a:r>
              <a:rPr lang="en-US" dirty="0"/>
              <a:t>Y. Okayasu et. al, 16th International Workshop on Accelerator Alignment, Oct. 31 - Nov. 4, 2022, CERN</a:t>
            </a:r>
          </a:p>
        </p:txBody>
      </p:sp>
      <p:sp>
        <p:nvSpPr>
          <p:cNvPr id="3" name="スライド番号プレースホルダー 2">
            <a:extLst>
              <a:ext uri="{FF2B5EF4-FFF2-40B4-BE49-F238E27FC236}">
                <a16:creationId xmlns:a16="http://schemas.microsoft.com/office/drawing/2014/main" id="{5EA6E383-5FFD-3668-3F8B-96BF3F3A2202}"/>
              </a:ext>
            </a:extLst>
          </p:cNvPr>
          <p:cNvSpPr>
            <a:spLocks noGrp="1"/>
          </p:cNvSpPr>
          <p:nvPr>
            <p:ph type="sldNum" sz="quarter" idx="12"/>
          </p:nvPr>
        </p:nvSpPr>
        <p:spPr/>
        <p:txBody>
          <a:bodyPr/>
          <a:lstStyle/>
          <a:p>
            <a:fld id="{DCB5FA8D-E6FD-43B8-919E-DDA7F0F23A7E}" type="slidenum">
              <a:rPr lang="en-US" smtClean="0"/>
              <a:pPr/>
              <a:t>21</a:t>
            </a:fld>
            <a:endParaRPr lang="en-US" dirty="0"/>
          </a:p>
        </p:txBody>
      </p:sp>
      <p:sp>
        <p:nvSpPr>
          <p:cNvPr id="4" name="テキスト ボックス 3">
            <a:extLst>
              <a:ext uri="{FF2B5EF4-FFF2-40B4-BE49-F238E27FC236}">
                <a16:creationId xmlns:a16="http://schemas.microsoft.com/office/drawing/2014/main" id="{E0894D4E-9F13-B492-306F-69295510C776}"/>
              </a:ext>
            </a:extLst>
          </p:cNvPr>
          <p:cNvSpPr txBox="1"/>
          <p:nvPr/>
        </p:nvSpPr>
        <p:spPr>
          <a:xfrm>
            <a:off x="0" y="-173"/>
            <a:ext cx="12192000" cy="6309420"/>
          </a:xfrm>
          <a:prstGeom prst="rect">
            <a:avLst/>
          </a:prstGeom>
          <a:noFill/>
        </p:spPr>
        <p:txBody>
          <a:bodyPr wrap="square" rtlCol="0">
            <a:spAutoFit/>
          </a:bodyPr>
          <a:lstStyle/>
          <a:p>
            <a:r>
              <a:rPr lang="en-US" sz="3200" dirty="0">
                <a:solidFill>
                  <a:schemeClr val="bg2">
                    <a:lumMod val="90000"/>
                  </a:schemeClr>
                </a:solidFill>
              </a:rPr>
              <a:t>Summary</a:t>
            </a:r>
          </a:p>
          <a:p>
            <a:endParaRPr lang="en-US" sz="3200" dirty="0">
              <a:solidFill>
                <a:schemeClr val="bg2">
                  <a:lumMod val="90000"/>
                </a:schemeClr>
              </a:solidFill>
            </a:endParaRPr>
          </a:p>
          <a:p>
            <a:pPr marL="342900" indent="-342900">
              <a:buFont typeface="Arial" panose="020B0604020202020204" pitchFamily="34" charset="0"/>
              <a:buChar char="•"/>
            </a:pPr>
            <a:r>
              <a:rPr lang="en-US" sz="2000" dirty="0">
                <a:solidFill>
                  <a:schemeClr val="bg2">
                    <a:lumMod val="90000"/>
                  </a:schemeClr>
                </a:solidFill>
              </a:rPr>
              <a:t>The conventional control survey has been finally introduced in KEK e</a:t>
            </a:r>
            <a:r>
              <a:rPr lang="en-US" sz="2000" baseline="30000" dirty="0">
                <a:solidFill>
                  <a:schemeClr val="bg2">
                    <a:lumMod val="90000"/>
                  </a:schemeClr>
                </a:solidFill>
              </a:rPr>
              <a:t>-</a:t>
            </a:r>
            <a:r>
              <a:rPr lang="en-US" sz="2000" dirty="0">
                <a:solidFill>
                  <a:schemeClr val="bg2">
                    <a:lumMod val="90000"/>
                  </a:schemeClr>
                </a:solidFill>
              </a:rPr>
              <a:t>/e</a:t>
            </a:r>
            <a:r>
              <a:rPr lang="en-US" sz="2000" baseline="30000" dirty="0">
                <a:solidFill>
                  <a:schemeClr val="bg2">
                    <a:lumMod val="90000"/>
                  </a:schemeClr>
                </a:solidFill>
              </a:rPr>
              <a:t>+</a:t>
            </a:r>
            <a:r>
              <a:rPr lang="en-US" sz="2000" dirty="0">
                <a:solidFill>
                  <a:schemeClr val="bg2">
                    <a:lumMod val="90000"/>
                  </a:schemeClr>
                </a:solidFill>
              </a:rPr>
              <a:t> injector linac since 2020.</a:t>
            </a:r>
          </a:p>
          <a:p>
            <a:pPr marL="342900" indent="-342900">
              <a:buFont typeface="Arial" panose="020B0604020202020204" pitchFamily="34" charset="0"/>
              <a:buChar char="•"/>
            </a:pPr>
            <a:endParaRPr lang="en-US" sz="2000" dirty="0">
              <a:solidFill>
                <a:schemeClr val="bg2">
                  <a:lumMod val="90000"/>
                </a:schemeClr>
              </a:solidFill>
            </a:endParaRPr>
          </a:p>
          <a:p>
            <a:pPr marL="342900" indent="-342900">
              <a:buFont typeface="Arial" panose="020B0604020202020204" pitchFamily="34" charset="0"/>
              <a:buChar char="•"/>
            </a:pPr>
            <a:r>
              <a:rPr lang="en-US" sz="2000" dirty="0">
                <a:solidFill>
                  <a:schemeClr val="bg2">
                    <a:lumMod val="90000"/>
                  </a:schemeClr>
                </a:solidFill>
              </a:rPr>
              <a:t>Horizontal coordinate x, which is orthogonal to beam direction, has counterclockwise slope of 0.12 or  0.13 mrad from J-arc exit.</a:t>
            </a:r>
          </a:p>
          <a:p>
            <a:pPr marL="342900" indent="-342900">
              <a:buFont typeface="Arial" panose="020B0604020202020204" pitchFamily="34" charset="0"/>
              <a:buChar char="•"/>
            </a:pPr>
            <a:endParaRPr lang="en-US" sz="2000" dirty="0">
              <a:solidFill>
                <a:schemeClr val="bg2">
                  <a:lumMod val="90000"/>
                </a:schemeClr>
              </a:solidFill>
            </a:endParaRPr>
          </a:p>
          <a:p>
            <a:pPr marL="342900" indent="-342900">
              <a:buFont typeface="Arial" panose="020B0604020202020204" pitchFamily="34" charset="0"/>
              <a:buChar char="•"/>
            </a:pPr>
            <a:r>
              <a:rPr lang="en-US" sz="2000" dirty="0">
                <a:solidFill>
                  <a:schemeClr val="bg2">
                    <a:lumMod val="90000"/>
                  </a:schemeClr>
                </a:solidFill>
              </a:rPr>
              <a:t>Level survey data by LT &amp; DiNi needs the geodetic line correction for both 120-m &amp; 492-m straight section.</a:t>
            </a:r>
          </a:p>
          <a:p>
            <a:pPr marL="342900" indent="-342900">
              <a:buFont typeface="Arial" panose="020B0604020202020204" pitchFamily="34" charset="0"/>
              <a:buChar char="•"/>
            </a:pPr>
            <a:endParaRPr lang="en-US" sz="2000" dirty="0">
              <a:solidFill>
                <a:schemeClr val="bg2">
                  <a:lumMod val="90000"/>
                </a:schemeClr>
              </a:solidFill>
            </a:endParaRPr>
          </a:p>
          <a:p>
            <a:pPr marL="342900" indent="-342900">
              <a:buFont typeface="Arial" panose="020B0604020202020204" pitchFamily="34" charset="0"/>
              <a:buChar char="•"/>
            </a:pPr>
            <a:r>
              <a:rPr lang="en-US" sz="2000" dirty="0">
                <a:solidFill>
                  <a:schemeClr val="bg2">
                    <a:lumMod val="90000"/>
                  </a:schemeClr>
                </a:solidFill>
              </a:rPr>
              <a:t>Virtual control survey simulation is now running to optimize #s &amp; coordinates for both station points &amp; monuments and to reduce measurement uncertainties.</a:t>
            </a:r>
          </a:p>
          <a:p>
            <a:pPr marL="342900" indent="-342900">
              <a:buFont typeface="Arial" panose="020B0604020202020204" pitchFamily="34" charset="0"/>
              <a:buChar char="•"/>
            </a:pPr>
            <a:endParaRPr lang="en-US" sz="2000" dirty="0">
              <a:solidFill>
                <a:schemeClr val="bg2">
                  <a:lumMod val="90000"/>
                </a:schemeClr>
              </a:solidFill>
            </a:endParaRPr>
          </a:p>
          <a:p>
            <a:pPr marL="342900" indent="-342900">
              <a:buFont typeface="Arial" panose="020B0604020202020204" pitchFamily="34" charset="0"/>
              <a:buChar char="•"/>
            </a:pPr>
            <a:r>
              <a:rPr lang="en-US" sz="2000" dirty="0">
                <a:solidFill>
                  <a:schemeClr val="bg2">
                    <a:lumMod val="90000"/>
                  </a:schemeClr>
                </a:solidFill>
              </a:rPr>
              <a:t>Calculated measurement uncertainties well reproduce real ones. However, Ux of real survey is relatively x1.2 higher than calculation. Effects of air condition or cooling water vibration are suspected and further investigation is undergoing.</a:t>
            </a:r>
          </a:p>
          <a:p>
            <a:pPr marL="342900" indent="-342900">
              <a:buFont typeface="Arial" panose="020B0604020202020204" pitchFamily="34" charset="0"/>
              <a:buChar char="•"/>
            </a:pPr>
            <a:endParaRPr lang="en-US" sz="2000" dirty="0">
              <a:solidFill>
                <a:schemeClr val="bg2">
                  <a:lumMod val="90000"/>
                </a:schemeClr>
              </a:solidFill>
            </a:endParaRPr>
          </a:p>
          <a:p>
            <a:pPr marL="342900" indent="-342900">
              <a:buFont typeface="Arial" panose="020B0604020202020204" pitchFamily="34" charset="0"/>
              <a:buChar char="•"/>
            </a:pPr>
            <a:r>
              <a:rPr lang="en-US" sz="2000" dirty="0">
                <a:solidFill>
                  <a:schemeClr val="bg2">
                    <a:lumMod val="90000"/>
                  </a:schemeClr>
                </a:solidFill>
              </a:rPr>
              <a:t>Dense of monuments or # of common points might be important comparing to the periodic monument configuration.</a:t>
            </a:r>
          </a:p>
        </p:txBody>
      </p:sp>
    </p:spTree>
    <p:extLst>
      <p:ext uri="{BB962C8B-B14F-4D97-AF65-F5344CB8AC3E}">
        <p14:creationId xmlns:p14="http://schemas.microsoft.com/office/powerpoint/2010/main" val="293253010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77C087A4-3666-A3D9-11AD-208BC0F7CF10}"/>
              </a:ext>
            </a:extLst>
          </p:cNvPr>
          <p:cNvSpPr>
            <a:spLocks noGrp="1"/>
          </p:cNvSpPr>
          <p:nvPr>
            <p:ph type="ftr" sz="quarter" idx="11"/>
          </p:nvPr>
        </p:nvSpPr>
        <p:spPr/>
        <p:txBody>
          <a:bodyPr/>
          <a:lstStyle/>
          <a:p>
            <a:r>
              <a:rPr lang="en-US"/>
              <a:t>Y. Okayasu et. al, 16th International Workshop on Accelerator Alignment, Oct. 31 - Nov. 4, 2022, CERN</a:t>
            </a:r>
            <a:endParaRPr lang="en-US" dirty="0"/>
          </a:p>
        </p:txBody>
      </p:sp>
      <p:sp>
        <p:nvSpPr>
          <p:cNvPr id="3" name="スライド番号プレースホルダー 2">
            <a:extLst>
              <a:ext uri="{FF2B5EF4-FFF2-40B4-BE49-F238E27FC236}">
                <a16:creationId xmlns:a16="http://schemas.microsoft.com/office/drawing/2014/main" id="{748C9EED-ABE1-9D37-A5B8-60BB353DF714}"/>
              </a:ext>
            </a:extLst>
          </p:cNvPr>
          <p:cNvSpPr>
            <a:spLocks noGrp="1"/>
          </p:cNvSpPr>
          <p:nvPr>
            <p:ph type="sldNum" sz="quarter" idx="12"/>
          </p:nvPr>
        </p:nvSpPr>
        <p:spPr/>
        <p:txBody>
          <a:bodyPr/>
          <a:lstStyle/>
          <a:p>
            <a:fld id="{DCB5FA8D-E6FD-43B8-919E-DDA7F0F23A7E}" type="slidenum">
              <a:rPr lang="en-US" smtClean="0"/>
              <a:pPr/>
              <a:t>22</a:t>
            </a:fld>
            <a:endParaRPr lang="en-US" dirty="0"/>
          </a:p>
        </p:txBody>
      </p:sp>
      <p:sp>
        <p:nvSpPr>
          <p:cNvPr id="4" name="テキスト ボックス 3">
            <a:extLst>
              <a:ext uri="{FF2B5EF4-FFF2-40B4-BE49-F238E27FC236}">
                <a16:creationId xmlns:a16="http://schemas.microsoft.com/office/drawing/2014/main" id="{16076282-9D1A-9A97-DAD6-3DFA7CB6D009}"/>
              </a:ext>
            </a:extLst>
          </p:cNvPr>
          <p:cNvSpPr txBox="1"/>
          <p:nvPr/>
        </p:nvSpPr>
        <p:spPr>
          <a:xfrm>
            <a:off x="0" y="2644170"/>
            <a:ext cx="12192000" cy="1569660"/>
          </a:xfrm>
          <a:prstGeom prst="rect">
            <a:avLst/>
          </a:prstGeom>
          <a:noFill/>
        </p:spPr>
        <p:txBody>
          <a:bodyPr wrap="square" rtlCol="0">
            <a:spAutoFit/>
          </a:bodyPr>
          <a:lstStyle/>
          <a:p>
            <a:pPr algn="ctr"/>
            <a:r>
              <a:rPr lang="en-US" sz="9600" dirty="0">
                <a:solidFill>
                  <a:schemeClr val="bg2">
                    <a:lumMod val="90000"/>
                  </a:schemeClr>
                </a:solidFill>
              </a:rPr>
              <a:t>Backups</a:t>
            </a:r>
          </a:p>
        </p:txBody>
      </p:sp>
    </p:spTree>
    <p:extLst>
      <p:ext uri="{BB962C8B-B14F-4D97-AF65-F5344CB8AC3E}">
        <p14:creationId xmlns:p14="http://schemas.microsoft.com/office/powerpoint/2010/main" val="109145395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D45C2070-A03B-0E2A-9CA4-68BB665CF4F3}"/>
              </a:ext>
            </a:extLst>
          </p:cNvPr>
          <p:cNvSpPr>
            <a:spLocks noGrp="1"/>
          </p:cNvSpPr>
          <p:nvPr>
            <p:ph type="ftr" sz="quarter" idx="11"/>
          </p:nvPr>
        </p:nvSpPr>
        <p:spPr/>
        <p:txBody>
          <a:bodyPr/>
          <a:lstStyle/>
          <a:p>
            <a:r>
              <a:rPr lang="en-US"/>
              <a:t>Y. Okayasu et. al, 16th International Workshop on Accelerator Alignment, Oct. 31 - Nov. 4, 2022, CERN</a:t>
            </a:r>
            <a:endParaRPr lang="en-US" dirty="0"/>
          </a:p>
        </p:txBody>
      </p:sp>
      <p:sp>
        <p:nvSpPr>
          <p:cNvPr id="3" name="スライド番号プレースホルダー 2">
            <a:extLst>
              <a:ext uri="{FF2B5EF4-FFF2-40B4-BE49-F238E27FC236}">
                <a16:creationId xmlns:a16="http://schemas.microsoft.com/office/drawing/2014/main" id="{EB636AF9-3E8C-8483-EE8F-252A4EF32A42}"/>
              </a:ext>
            </a:extLst>
          </p:cNvPr>
          <p:cNvSpPr>
            <a:spLocks noGrp="1"/>
          </p:cNvSpPr>
          <p:nvPr>
            <p:ph type="sldNum" sz="quarter" idx="12"/>
          </p:nvPr>
        </p:nvSpPr>
        <p:spPr/>
        <p:txBody>
          <a:bodyPr/>
          <a:lstStyle/>
          <a:p>
            <a:fld id="{DCB5FA8D-E6FD-43B8-919E-DDA7F0F23A7E}" type="slidenum">
              <a:rPr lang="en-US" smtClean="0"/>
              <a:pPr/>
              <a:t>23</a:t>
            </a:fld>
            <a:endParaRPr lang="en-US" dirty="0"/>
          </a:p>
        </p:txBody>
      </p:sp>
      <p:sp>
        <p:nvSpPr>
          <p:cNvPr id="4" name="テキスト ボックス 3">
            <a:extLst>
              <a:ext uri="{FF2B5EF4-FFF2-40B4-BE49-F238E27FC236}">
                <a16:creationId xmlns:a16="http://schemas.microsoft.com/office/drawing/2014/main" id="{C0A67DB9-AC80-E1A4-8DD1-42F7D689B929}"/>
              </a:ext>
            </a:extLst>
          </p:cNvPr>
          <p:cNvSpPr txBox="1"/>
          <p:nvPr/>
        </p:nvSpPr>
        <p:spPr>
          <a:xfrm>
            <a:off x="0" y="0"/>
            <a:ext cx="12192000" cy="369332"/>
          </a:xfrm>
          <a:prstGeom prst="rect">
            <a:avLst/>
          </a:prstGeom>
          <a:noFill/>
        </p:spPr>
        <p:txBody>
          <a:bodyPr wrap="square" rtlCol="0">
            <a:spAutoFit/>
          </a:bodyPr>
          <a:lstStyle/>
          <a:p>
            <a:r>
              <a:rPr lang="en-US" altLang="ja-JP" dirty="0">
                <a:solidFill>
                  <a:schemeClr val="bg2">
                    <a:lumMod val="90000"/>
                  </a:schemeClr>
                </a:solidFill>
              </a:rPr>
              <a:t>Station (LT)</a:t>
            </a:r>
            <a:r>
              <a:rPr lang="ja-JP" altLang="en-US" dirty="0">
                <a:solidFill>
                  <a:schemeClr val="bg2">
                    <a:lumMod val="90000"/>
                  </a:schemeClr>
                </a:solidFill>
              </a:rPr>
              <a:t> </a:t>
            </a:r>
            <a:r>
              <a:rPr lang="en-US" altLang="ja-JP" dirty="0">
                <a:solidFill>
                  <a:schemeClr val="bg2">
                    <a:lumMod val="90000"/>
                  </a:schemeClr>
                </a:solidFill>
              </a:rPr>
              <a:t>points</a:t>
            </a:r>
            <a:r>
              <a:rPr lang="ja-JP" altLang="en-US" dirty="0">
                <a:solidFill>
                  <a:schemeClr val="bg2">
                    <a:lumMod val="90000"/>
                  </a:schemeClr>
                </a:solidFill>
              </a:rPr>
              <a:t> </a:t>
            </a:r>
            <a:r>
              <a:rPr lang="en-US" altLang="ja-JP" dirty="0">
                <a:solidFill>
                  <a:schemeClr val="bg2">
                    <a:lumMod val="90000"/>
                  </a:schemeClr>
                </a:solidFill>
              </a:rPr>
              <a:t>summary</a:t>
            </a:r>
          </a:p>
        </p:txBody>
      </p:sp>
      <p:graphicFrame>
        <p:nvGraphicFramePr>
          <p:cNvPr id="5" name="表 3">
            <a:extLst>
              <a:ext uri="{FF2B5EF4-FFF2-40B4-BE49-F238E27FC236}">
                <a16:creationId xmlns:a16="http://schemas.microsoft.com/office/drawing/2014/main" id="{021E008B-C907-5610-FC06-7B9963F949A0}"/>
              </a:ext>
            </a:extLst>
          </p:cNvPr>
          <p:cNvGraphicFramePr>
            <a:graphicFrameLocks noGrp="1"/>
          </p:cNvGraphicFramePr>
          <p:nvPr>
            <p:extLst>
              <p:ext uri="{D42A27DB-BD31-4B8C-83A1-F6EECF244321}">
                <p14:modId xmlns:p14="http://schemas.microsoft.com/office/powerpoint/2010/main" val="424454809"/>
              </p:ext>
            </p:extLst>
          </p:nvPr>
        </p:nvGraphicFramePr>
        <p:xfrm>
          <a:off x="1056000" y="412096"/>
          <a:ext cx="10080000" cy="1676400"/>
        </p:xfrm>
        <a:graphic>
          <a:graphicData uri="http://schemas.openxmlformats.org/drawingml/2006/table">
            <a:tbl>
              <a:tblPr firstRow="1" bandRow="1">
                <a:tableStyleId>{5C22544A-7EE6-4342-B048-85BDC9FD1C3A}</a:tableStyleId>
              </a:tblPr>
              <a:tblGrid>
                <a:gridCol w="3600000">
                  <a:extLst>
                    <a:ext uri="{9D8B030D-6E8A-4147-A177-3AD203B41FA5}">
                      <a16:colId xmlns:a16="http://schemas.microsoft.com/office/drawing/2014/main" val="3733727813"/>
                    </a:ext>
                  </a:extLst>
                </a:gridCol>
                <a:gridCol w="2160000">
                  <a:extLst>
                    <a:ext uri="{9D8B030D-6E8A-4147-A177-3AD203B41FA5}">
                      <a16:colId xmlns:a16="http://schemas.microsoft.com/office/drawing/2014/main" val="3351982360"/>
                    </a:ext>
                  </a:extLst>
                </a:gridCol>
                <a:gridCol w="2160000">
                  <a:extLst>
                    <a:ext uri="{9D8B030D-6E8A-4147-A177-3AD203B41FA5}">
                      <a16:colId xmlns:a16="http://schemas.microsoft.com/office/drawing/2014/main" val="351754258"/>
                    </a:ext>
                  </a:extLst>
                </a:gridCol>
                <a:gridCol w="2160000">
                  <a:extLst>
                    <a:ext uri="{9D8B030D-6E8A-4147-A177-3AD203B41FA5}">
                      <a16:colId xmlns:a16="http://schemas.microsoft.com/office/drawing/2014/main" val="746945931"/>
                    </a:ext>
                  </a:extLst>
                </a:gridCol>
              </a:tblGrid>
              <a:tr h="324000">
                <a:tc>
                  <a:txBody>
                    <a:bodyPr/>
                    <a:lstStyle/>
                    <a:p>
                      <a:endParaRPr lang="en-US" sz="1600" dirty="0"/>
                    </a:p>
                  </a:txBody>
                  <a:tcPr/>
                </a:tc>
                <a:tc>
                  <a:txBody>
                    <a:bodyPr/>
                    <a:lstStyle/>
                    <a:p>
                      <a:pPr algn="ctr"/>
                      <a:r>
                        <a:rPr lang="en-US" sz="1600" dirty="0"/>
                        <a:t>Real control survey</a:t>
                      </a:r>
                    </a:p>
                  </a:txBody>
                  <a:tcPr anchor="ctr"/>
                </a:tc>
                <a:tc>
                  <a:txBody>
                    <a:bodyPr/>
                    <a:lstStyle/>
                    <a:p>
                      <a:pPr algn="ctr"/>
                      <a:r>
                        <a:rPr lang="en-US" sz="1600" dirty="0"/>
                        <a:t>Calc. case 1</a:t>
                      </a:r>
                    </a:p>
                  </a:txBody>
                  <a:tcPr anchor="ctr"/>
                </a:tc>
                <a:tc>
                  <a:txBody>
                    <a:bodyPr/>
                    <a:lstStyle/>
                    <a:p>
                      <a:pPr algn="ctr"/>
                      <a:r>
                        <a:rPr lang="en-US" sz="1600" dirty="0"/>
                        <a:t>Calc. case 2</a:t>
                      </a:r>
                    </a:p>
                  </a:txBody>
                  <a:tcPr anchor="ctr"/>
                </a:tc>
                <a:extLst>
                  <a:ext uri="{0D108BD9-81ED-4DB2-BD59-A6C34878D82A}">
                    <a16:rowId xmlns:a16="http://schemas.microsoft.com/office/drawing/2014/main" val="3193127515"/>
                  </a:ext>
                </a:extLst>
              </a:tr>
              <a:tr h="324000">
                <a:tc>
                  <a:txBody>
                    <a:bodyPr/>
                    <a:lstStyle/>
                    <a:p>
                      <a:r>
                        <a:rPr lang="en-US" sz="1600" dirty="0"/>
                        <a:t>#</a:t>
                      </a:r>
                      <a:r>
                        <a:rPr lang="ja-JP" altLang="en-US" sz="1600" dirty="0"/>
                        <a:t> </a:t>
                      </a:r>
                      <a:r>
                        <a:rPr lang="en-US" altLang="ja-JP" sz="1600" dirty="0"/>
                        <a:t>of</a:t>
                      </a:r>
                      <a:r>
                        <a:rPr lang="ja-JP" altLang="en-US" sz="1600" dirty="0"/>
                        <a:t> </a:t>
                      </a:r>
                      <a:r>
                        <a:rPr lang="en-US" altLang="ja-JP" sz="1600" dirty="0" err="1"/>
                        <a:t>st.</a:t>
                      </a:r>
                      <a:r>
                        <a:rPr lang="ja-JP" altLang="en-US" sz="1600" dirty="0"/>
                        <a:t> </a:t>
                      </a:r>
                      <a:r>
                        <a:rPr lang="en-US" altLang="ja-JP" sz="1600" dirty="0"/>
                        <a:t>points</a:t>
                      </a:r>
                      <a:endParaRPr lang="en-US" sz="1600" dirty="0"/>
                    </a:p>
                  </a:txBody>
                  <a:tcPr anchor="ctr"/>
                </a:tc>
                <a:tc>
                  <a:txBody>
                    <a:bodyPr/>
                    <a:lstStyle/>
                    <a:p>
                      <a:pPr algn="ctr"/>
                      <a:r>
                        <a:rPr lang="en-US" sz="1600" dirty="0"/>
                        <a:t>61</a:t>
                      </a:r>
                    </a:p>
                  </a:txBody>
                  <a:tcPr anchor="ctr"/>
                </a:tc>
                <a:tc>
                  <a:txBody>
                    <a:bodyPr/>
                    <a:lstStyle/>
                    <a:p>
                      <a:pPr algn="ctr"/>
                      <a:r>
                        <a:rPr lang="en-US" sz="1600" dirty="0"/>
                        <a:t>63</a:t>
                      </a:r>
                    </a:p>
                  </a:txBody>
                  <a:tcPr anchor="ctr"/>
                </a:tc>
                <a:tc>
                  <a:txBody>
                    <a:bodyPr/>
                    <a:lstStyle/>
                    <a:p>
                      <a:pPr algn="ctr"/>
                      <a:r>
                        <a:rPr lang="en-US" sz="1600" dirty="0"/>
                        <a:t>103</a:t>
                      </a:r>
                    </a:p>
                  </a:txBody>
                  <a:tcPr anchor="ctr"/>
                </a:tc>
                <a:extLst>
                  <a:ext uri="{0D108BD9-81ED-4DB2-BD59-A6C34878D82A}">
                    <a16:rowId xmlns:a16="http://schemas.microsoft.com/office/drawing/2014/main" val="828016175"/>
                  </a:ext>
                </a:extLst>
              </a:tr>
              <a:tr h="324000">
                <a:tc>
                  <a:txBody>
                    <a:bodyPr/>
                    <a:lstStyle/>
                    <a:p>
                      <a:r>
                        <a:rPr lang="en-US" sz="1600" dirty="0"/>
                        <a:t>Distance for y (min/max/</a:t>
                      </a:r>
                      <a:r>
                        <a:rPr lang="en-US" sz="1600" dirty="0" err="1"/>
                        <a:t>ave</a:t>
                      </a:r>
                      <a:r>
                        <a:rPr lang="en-US" sz="1600" dirty="0"/>
                        <a:t>) [m]</a:t>
                      </a:r>
                    </a:p>
                  </a:txBody>
                  <a:tcPr anchor="ctr"/>
                </a:tc>
                <a:tc>
                  <a:txBody>
                    <a:bodyPr/>
                    <a:lstStyle/>
                    <a:p>
                      <a:pPr algn="ctr"/>
                      <a:r>
                        <a:rPr lang="en-US" sz="1600" dirty="0"/>
                        <a:t>5.9/16.0/10.3</a:t>
                      </a:r>
                    </a:p>
                  </a:txBody>
                  <a:tcPr anchor="ctr"/>
                </a:tc>
                <a:tc>
                  <a:txBody>
                    <a:bodyPr/>
                    <a:lstStyle/>
                    <a:p>
                      <a:pPr algn="ctr"/>
                      <a:r>
                        <a:rPr lang="en-US" sz="1600" dirty="0"/>
                        <a:t>5.1/14.3/10.0</a:t>
                      </a:r>
                    </a:p>
                  </a:txBody>
                  <a:tcPr anchor="ctr"/>
                </a:tc>
                <a:tc>
                  <a:txBody>
                    <a:bodyPr/>
                    <a:lstStyle/>
                    <a:p>
                      <a:pPr algn="ctr"/>
                      <a:r>
                        <a:rPr lang="en-US" sz="1600" dirty="0"/>
                        <a:t>2.0/8.1/5.1</a:t>
                      </a:r>
                    </a:p>
                  </a:txBody>
                  <a:tcPr anchor="ctr"/>
                </a:tc>
                <a:extLst>
                  <a:ext uri="{0D108BD9-81ED-4DB2-BD59-A6C34878D82A}">
                    <a16:rowId xmlns:a16="http://schemas.microsoft.com/office/drawing/2014/main" val="1901765720"/>
                  </a:ext>
                </a:extLst>
              </a:tr>
              <a:tr h="324000">
                <a:tc>
                  <a:txBody>
                    <a:bodyPr/>
                    <a:lstStyle/>
                    <a:p>
                      <a:r>
                        <a:rPr lang="en-US" sz="1600" dirty="0"/>
                        <a:t>Level (min/max/</a:t>
                      </a:r>
                      <a:r>
                        <a:rPr lang="en-US" sz="1600" dirty="0" err="1"/>
                        <a:t>ave</a:t>
                      </a:r>
                      <a:r>
                        <a:rPr lang="en-US" sz="1600" dirty="0"/>
                        <a:t>) [m]</a:t>
                      </a:r>
                    </a:p>
                  </a:txBody>
                  <a:tcPr anchor="ctr"/>
                </a:tc>
                <a:tc>
                  <a:txBody>
                    <a:bodyPr/>
                    <a:lstStyle/>
                    <a:p>
                      <a:pPr algn="ctr"/>
                      <a:r>
                        <a:rPr lang="en-US" sz="1600" dirty="0"/>
                        <a:t>1.2/2.1/1.5</a:t>
                      </a:r>
                    </a:p>
                  </a:txBody>
                  <a:tcPr anchor="ctr"/>
                </a:tc>
                <a:tc>
                  <a:txBody>
                    <a:bodyPr/>
                    <a:lstStyle/>
                    <a:p>
                      <a:pPr algn="ctr"/>
                      <a:r>
                        <a:rPr lang="en-US" sz="1600" dirty="0"/>
                        <a:t>1.8 fix</a:t>
                      </a:r>
                    </a:p>
                  </a:txBody>
                  <a:tcPr anchor="ctr"/>
                </a:tc>
                <a:tc>
                  <a:txBody>
                    <a:bodyPr/>
                    <a:lstStyle/>
                    <a:p>
                      <a:pPr algn="ctr"/>
                      <a:r>
                        <a:rPr lang="en-US" sz="1600" dirty="0"/>
                        <a:t>1.8 fix</a:t>
                      </a:r>
                    </a:p>
                  </a:txBody>
                  <a:tcPr anchor="ctr"/>
                </a:tc>
                <a:extLst>
                  <a:ext uri="{0D108BD9-81ED-4DB2-BD59-A6C34878D82A}">
                    <a16:rowId xmlns:a16="http://schemas.microsoft.com/office/drawing/2014/main" val="2758867159"/>
                  </a:ext>
                </a:extLst>
              </a:tr>
              <a:tr h="324000">
                <a:tc>
                  <a:txBody>
                    <a:bodyPr/>
                    <a:lstStyle/>
                    <a:p>
                      <a:r>
                        <a:rPr lang="en-US" sz="1600" dirty="0"/>
                        <a:t>Remark</a:t>
                      </a:r>
                    </a:p>
                  </a:txBody>
                  <a:tcPr anchor="ctr"/>
                </a:tc>
                <a:tc>
                  <a:txBody>
                    <a:bodyPr/>
                    <a:lstStyle/>
                    <a:p>
                      <a:pPr algn="ctr"/>
                      <a:r>
                        <a:rPr lang="en-US" sz="1600" dirty="0"/>
                        <a:t>1 </a:t>
                      </a:r>
                      <a:r>
                        <a:rPr lang="en-US" sz="1600" dirty="0" err="1"/>
                        <a:t>st.</a:t>
                      </a:r>
                      <a:r>
                        <a:rPr lang="en-US" sz="1600" dirty="0"/>
                        <a:t> point/unit</a:t>
                      </a:r>
                    </a:p>
                  </a:txBody>
                  <a:tcPr anchor="ctr"/>
                </a:tc>
                <a:tc>
                  <a:txBody>
                    <a:bodyPr/>
                    <a:lstStyle/>
                    <a:p>
                      <a:pPr algn="ctr"/>
                      <a:r>
                        <a:rPr lang="en-US" sz="1600" dirty="0"/>
                        <a:t>1 </a:t>
                      </a:r>
                      <a:r>
                        <a:rPr lang="en-US" sz="1600" dirty="0" err="1"/>
                        <a:t>st.</a:t>
                      </a:r>
                      <a:r>
                        <a:rPr lang="en-US" sz="1600" dirty="0"/>
                        <a:t> point/unit</a:t>
                      </a:r>
                    </a:p>
                  </a:txBody>
                  <a:tcPr anchor="ctr"/>
                </a:tc>
                <a:tc>
                  <a:txBody>
                    <a:bodyPr/>
                    <a:lstStyle/>
                    <a:p>
                      <a:pPr algn="ctr"/>
                      <a:r>
                        <a:rPr lang="en-US" sz="1600" dirty="0"/>
                        <a:t>2 </a:t>
                      </a:r>
                      <a:r>
                        <a:rPr lang="en-US" sz="1600" dirty="0" err="1"/>
                        <a:t>st.</a:t>
                      </a:r>
                      <a:r>
                        <a:rPr lang="en-US" sz="1600" dirty="0"/>
                        <a:t> points/unit</a:t>
                      </a:r>
                    </a:p>
                  </a:txBody>
                  <a:tcPr anchor="ctr"/>
                </a:tc>
                <a:extLst>
                  <a:ext uri="{0D108BD9-81ED-4DB2-BD59-A6C34878D82A}">
                    <a16:rowId xmlns:a16="http://schemas.microsoft.com/office/drawing/2014/main" val="56080942"/>
                  </a:ext>
                </a:extLst>
              </a:tr>
            </a:tbl>
          </a:graphicData>
        </a:graphic>
      </p:graphicFrame>
      <p:pic>
        <p:nvPicPr>
          <p:cNvPr id="6" name="図 5">
            <a:extLst>
              <a:ext uri="{FF2B5EF4-FFF2-40B4-BE49-F238E27FC236}">
                <a16:creationId xmlns:a16="http://schemas.microsoft.com/office/drawing/2014/main" id="{EB916F47-8F0C-D1D2-D7AC-3966CA97AECE}"/>
              </a:ext>
            </a:extLst>
          </p:cNvPr>
          <p:cNvPicPr>
            <a:picLocks noChangeAspect="1"/>
          </p:cNvPicPr>
          <p:nvPr/>
        </p:nvPicPr>
        <p:blipFill>
          <a:blip r:embed="rId2"/>
          <a:stretch>
            <a:fillRect/>
          </a:stretch>
        </p:blipFill>
        <p:spPr>
          <a:xfrm>
            <a:off x="419875" y="2313630"/>
            <a:ext cx="5400000" cy="4051142"/>
          </a:xfrm>
          <a:prstGeom prst="rect">
            <a:avLst/>
          </a:prstGeom>
        </p:spPr>
      </p:pic>
      <p:pic>
        <p:nvPicPr>
          <p:cNvPr id="7" name="図 6">
            <a:extLst>
              <a:ext uri="{FF2B5EF4-FFF2-40B4-BE49-F238E27FC236}">
                <a16:creationId xmlns:a16="http://schemas.microsoft.com/office/drawing/2014/main" id="{3F06CA30-B24A-F780-ED75-A3016B26DB00}"/>
              </a:ext>
            </a:extLst>
          </p:cNvPr>
          <p:cNvPicPr>
            <a:picLocks noChangeAspect="1"/>
          </p:cNvPicPr>
          <p:nvPr/>
        </p:nvPicPr>
        <p:blipFill>
          <a:blip r:embed="rId3"/>
          <a:stretch>
            <a:fillRect/>
          </a:stretch>
        </p:blipFill>
        <p:spPr>
          <a:xfrm>
            <a:off x="6372125" y="2313630"/>
            <a:ext cx="5400000" cy="4046571"/>
          </a:xfrm>
          <a:prstGeom prst="rect">
            <a:avLst/>
          </a:prstGeom>
        </p:spPr>
      </p:pic>
    </p:spTree>
    <p:extLst>
      <p:ext uri="{BB962C8B-B14F-4D97-AF65-F5344CB8AC3E}">
        <p14:creationId xmlns:p14="http://schemas.microsoft.com/office/powerpoint/2010/main" val="291995928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0427D57D-81CE-2BC2-EC13-AC4F97B1A5AE}"/>
              </a:ext>
            </a:extLst>
          </p:cNvPr>
          <p:cNvSpPr>
            <a:spLocks noGrp="1"/>
          </p:cNvSpPr>
          <p:nvPr>
            <p:ph type="ftr" sz="quarter" idx="11"/>
          </p:nvPr>
        </p:nvSpPr>
        <p:spPr/>
        <p:txBody>
          <a:bodyPr/>
          <a:lstStyle/>
          <a:p>
            <a:r>
              <a:rPr lang="en-US"/>
              <a:t>Y. Okayasu et. al, 16th International Workshop on Accelerator Alignment, Oct. 31 - Nov. 4, 2022, CERN</a:t>
            </a:r>
            <a:endParaRPr lang="en-US" dirty="0"/>
          </a:p>
        </p:txBody>
      </p:sp>
      <p:sp>
        <p:nvSpPr>
          <p:cNvPr id="3" name="スライド番号プレースホルダー 2">
            <a:extLst>
              <a:ext uri="{FF2B5EF4-FFF2-40B4-BE49-F238E27FC236}">
                <a16:creationId xmlns:a16="http://schemas.microsoft.com/office/drawing/2014/main" id="{AF862162-5A55-D475-8B02-78A79CEF023C}"/>
              </a:ext>
            </a:extLst>
          </p:cNvPr>
          <p:cNvSpPr>
            <a:spLocks noGrp="1"/>
          </p:cNvSpPr>
          <p:nvPr>
            <p:ph type="sldNum" sz="quarter" idx="12"/>
          </p:nvPr>
        </p:nvSpPr>
        <p:spPr/>
        <p:txBody>
          <a:bodyPr/>
          <a:lstStyle/>
          <a:p>
            <a:fld id="{DCB5FA8D-E6FD-43B8-919E-DDA7F0F23A7E}" type="slidenum">
              <a:rPr lang="en-US" smtClean="0"/>
              <a:pPr/>
              <a:t>24</a:t>
            </a:fld>
            <a:endParaRPr lang="en-US" dirty="0"/>
          </a:p>
        </p:txBody>
      </p:sp>
      <p:sp>
        <p:nvSpPr>
          <p:cNvPr id="4" name="テキスト ボックス 3">
            <a:extLst>
              <a:ext uri="{FF2B5EF4-FFF2-40B4-BE49-F238E27FC236}">
                <a16:creationId xmlns:a16="http://schemas.microsoft.com/office/drawing/2014/main" id="{0FF81A30-247A-5E9B-A68A-0D1CB625CA21}"/>
              </a:ext>
            </a:extLst>
          </p:cNvPr>
          <p:cNvSpPr txBox="1"/>
          <p:nvPr/>
        </p:nvSpPr>
        <p:spPr>
          <a:xfrm>
            <a:off x="0" y="0"/>
            <a:ext cx="12192000" cy="369332"/>
          </a:xfrm>
          <a:prstGeom prst="rect">
            <a:avLst/>
          </a:prstGeom>
          <a:noFill/>
        </p:spPr>
        <p:txBody>
          <a:bodyPr wrap="square" rtlCol="0">
            <a:spAutoFit/>
          </a:bodyPr>
          <a:lstStyle/>
          <a:p>
            <a:r>
              <a:rPr lang="en-US" altLang="ja-JP" dirty="0">
                <a:solidFill>
                  <a:schemeClr val="bg2">
                    <a:lumMod val="90000"/>
                  </a:schemeClr>
                </a:solidFill>
              </a:rPr>
              <a:t>Monument</a:t>
            </a:r>
            <a:r>
              <a:rPr lang="ja-JP" altLang="en-US" dirty="0">
                <a:solidFill>
                  <a:schemeClr val="bg2">
                    <a:lumMod val="90000"/>
                  </a:schemeClr>
                </a:solidFill>
              </a:rPr>
              <a:t> </a:t>
            </a:r>
            <a:r>
              <a:rPr lang="en-US" altLang="ja-JP" dirty="0">
                <a:solidFill>
                  <a:schemeClr val="bg2">
                    <a:lumMod val="90000"/>
                  </a:schemeClr>
                </a:solidFill>
              </a:rPr>
              <a:t>points</a:t>
            </a:r>
            <a:r>
              <a:rPr lang="ja-JP" altLang="en-US" dirty="0">
                <a:solidFill>
                  <a:schemeClr val="bg2">
                    <a:lumMod val="90000"/>
                  </a:schemeClr>
                </a:solidFill>
              </a:rPr>
              <a:t> </a:t>
            </a:r>
            <a:r>
              <a:rPr lang="en-US" altLang="ja-JP" dirty="0">
                <a:solidFill>
                  <a:schemeClr val="bg2">
                    <a:lumMod val="90000"/>
                  </a:schemeClr>
                </a:solidFill>
              </a:rPr>
              <a:t>summary</a:t>
            </a:r>
          </a:p>
        </p:txBody>
      </p:sp>
      <p:graphicFrame>
        <p:nvGraphicFramePr>
          <p:cNvPr id="5" name="表 3">
            <a:extLst>
              <a:ext uri="{FF2B5EF4-FFF2-40B4-BE49-F238E27FC236}">
                <a16:creationId xmlns:a16="http://schemas.microsoft.com/office/drawing/2014/main" id="{00CFF393-480D-5AB3-72C8-14B399638D0A}"/>
              </a:ext>
            </a:extLst>
          </p:cNvPr>
          <p:cNvGraphicFramePr>
            <a:graphicFrameLocks noGrp="1"/>
          </p:cNvGraphicFramePr>
          <p:nvPr>
            <p:extLst>
              <p:ext uri="{D42A27DB-BD31-4B8C-83A1-F6EECF244321}">
                <p14:modId xmlns:p14="http://schemas.microsoft.com/office/powerpoint/2010/main" val="25524027"/>
              </p:ext>
            </p:extLst>
          </p:nvPr>
        </p:nvGraphicFramePr>
        <p:xfrm>
          <a:off x="120000" y="445347"/>
          <a:ext cx="11952000" cy="1676400"/>
        </p:xfrm>
        <a:graphic>
          <a:graphicData uri="http://schemas.openxmlformats.org/drawingml/2006/table">
            <a:tbl>
              <a:tblPr firstRow="1" bandRow="1">
                <a:tableStyleId>{5C22544A-7EE6-4342-B048-85BDC9FD1C3A}</a:tableStyleId>
              </a:tblPr>
              <a:tblGrid>
                <a:gridCol w="3600000">
                  <a:extLst>
                    <a:ext uri="{9D8B030D-6E8A-4147-A177-3AD203B41FA5}">
                      <a16:colId xmlns:a16="http://schemas.microsoft.com/office/drawing/2014/main" val="3733727813"/>
                    </a:ext>
                  </a:extLst>
                </a:gridCol>
                <a:gridCol w="2088000">
                  <a:extLst>
                    <a:ext uri="{9D8B030D-6E8A-4147-A177-3AD203B41FA5}">
                      <a16:colId xmlns:a16="http://schemas.microsoft.com/office/drawing/2014/main" val="3351982360"/>
                    </a:ext>
                  </a:extLst>
                </a:gridCol>
                <a:gridCol w="2088000">
                  <a:extLst>
                    <a:ext uri="{9D8B030D-6E8A-4147-A177-3AD203B41FA5}">
                      <a16:colId xmlns:a16="http://schemas.microsoft.com/office/drawing/2014/main" val="351754258"/>
                    </a:ext>
                  </a:extLst>
                </a:gridCol>
                <a:gridCol w="2088000">
                  <a:extLst>
                    <a:ext uri="{9D8B030D-6E8A-4147-A177-3AD203B41FA5}">
                      <a16:colId xmlns:a16="http://schemas.microsoft.com/office/drawing/2014/main" val="746945931"/>
                    </a:ext>
                  </a:extLst>
                </a:gridCol>
                <a:gridCol w="2088000">
                  <a:extLst>
                    <a:ext uri="{9D8B030D-6E8A-4147-A177-3AD203B41FA5}">
                      <a16:colId xmlns:a16="http://schemas.microsoft.com/office/drawing/2014/main" val="3699086529"/>
                    </a:ext>
                  </a:extLst>
                </a:gridCol>
              </a:tblGrid>
              <a:tr h="331200">
                <a:tc>
                  <a:txBody>
                    <a:bodyPr/>
                    <a:lstStyle/>
                    <a:p>
                      <a:endParaRPr lang="en-US" sz="1600" dirty="0"/>
                    </a:p>
                  </a:txBody>
                  <a:tcPr/>
                </a:tc>
                <a:tc>
                  <a:txBody>
                    <a:bodyPr/>
                    <a:lstStyle/>
                    <a:p>
                      <a:pPr algn="ctr"/>
                      <a:r>
                        <a:rPr lang="en-US" sz="1600" dirty="0"/>
                        <a:t>Real control survey</a:t>
                      </a:r>
                    </a:p>
                  </a:txBody>
                  <a:tcPr anchor="ctr"/>
                </a:tc>
                <a:tc>
                  <a:txBody>
                    <a:bodyPr/>
                    <a:lstStyle/>
                    <a:p>
                      <a:pPr algn="ctr"/>
                      <a:r>
                        <a:rPr lang="en-US" sz="1600" dirty="0"/>
                        <a:t>Calc. case 1</a:t>
                      </a:r>
                    </a:p>
                  </a:txBody>
                  <a:tcPr anchor="ctr"/>
                </a:tc>
                <a:tc>
                  <a:txBody>
                    <a:bodyPr/>
                    <a:lstStyle/>
                    <a:p>
                      <a:pPr algn="ctr"/>
                      <a:r>
                        <a:rPr lang="en-US" sz="1600" dirty="0"/>
                        <a:t>Calc. case 2</a:t>
                      </a:r>
                    </a:p>
                  </a:txBody>
                  <a:tcPr anchor="ctr"/>
                </a:tc>
                <a:tc>
                  <a:txBody>
                    <a:bodyPr/>
                    <a:lstStyle/>
                    <a:p>
                      <a:pPr algn="ctr"/>
                      <a:r>
                        <a:rPr lang="en-US" sz="1600" dirty="0"/>
                        <a:t>Calc. case 3</a:t>
                      </a:r>
                    </a:p>
                  </a:txBody>
                  <a:tcPr anchor="ctr"/>
                </a:tc>
                <a:extLst>
                  <a:ext uri="{0D108BD9-81ED-4DB2-BD59-A6C34878D82A}">
                    <a16:rowId xmlns:a16="http://schemas.microsoft.com/office/drawing/2014/main" val="3193127515"/>
                  </a:ext>
                </a:extLst>
              </a:tr>
              <a:tr h="331200">
                <a:tc>
                  <a:txBody>
                    <a:bodyPr/>
                    <a:lstStyle/>
                    <a:p>
                      <a:r>
                        <a:rPr lang="en-US" sz="1600" dirty="0"/>
                        <a:t>#</a:t>
                      </a:r>
                      <a:r>
                        <a:rPr lang="ja-JP" altLang="en-US" sz="1600" dirty="0"/>
                        <a:t> </a:t>
                      </a:r>
                      <a:r>
                        <a:rPr lang="en-US" altLang="ja-JP" sz="1600" dirty="0"/>
                        <a:t>of</a:t>
                      </a:r>
                      <a:r>
                        <a:rPr lang="ja-JP" altLang="en-US" sz="1600" dirty="0"/>
                        <a:t> </a:t>
                      </a:r>
                      <a:r>
                        <a:rPr lang="en-US" altLang="ja-JP" sz="1600" dirty="0"/>
                        <a:t>points</a:t>
                      </a:r>
                      <a:endParaRPr lang="en-US" sz="1600" dirty="0"/>
                    </a:p>
                  </a:txBody>
                  <a:tcPr anchor="ctr"/>
                </a:tc>
                <a:tc>
                  <a:txBody>
                    <a:bodyPr/>
                    <a:lstStyle/>
                    <a:p>
                      <a:pPr algn="ctr"/>
                      <a:r>
                        <a:rPr lang="en-US" sz="1600" dirty="0"/>
                        <a:t>192</a:t>
                      </a:r>
                    </a:p>
                  </a:txBody>
                  <a:tcPr anchor="ctr"/>
                </a:tc>
                <a:tc>
                  <a:txBody>
                    <a:bodyPr/>
                    <a:lstStyle/>
                    <a:p>
                      <a:pPr algn="ctr"/>
                      <a:r>
                        <a:rPr lang="en-US" sz="1600" dirty="0"/>
                        <a:t>138</a:t>
                      </a:r>
                    </a:p>
                  </a:txBody>
                  <a:tcPr anchor="ctr"/>
                </a:tc>
                <a:tc>
                  <a:txBody>
                    <a:bodyPr/>
                    <a:lstStyle/>
                    <a:p>
                      <a:pPr algn="ctr"/>
                      <a:r>
                        <a:rPr lang="en-US" sz="1600" dirty="0"/>
                        <a:t>260</a:t>
                      </a:r>
                    </a:p>
                  </a:txBody>
                  <a:tcPr anchor="ctr"/>
                </a:tc>
                <a:tc>
                  <a:txBody>
                    <a:bodyPr/>
                    <a:lstStyle/>
                    <a:p>
                      <a:pPr algn="ctr"/>
                      <a:r>
                        <a:rPr lang="en-US" sz="1600" dirty="0"/>
                        <a:t>383</a:t>
                      </a:r>
                    </a:p>
                  </a:txBody>
                  <a:tcPr anchor="ctr"/>
                </a:tc>
                <a:extLst>
                  <a:ext uri="{0D108BD9-81ED-4DB2-BD59-A6C34878D82A}">
                    <a16:rowId xmlns:a16="http://schemas.microsoft.com/office/drawing/2014/main" val="828016175"/>
                  </a:ext>
                </a:extLst>
              </a:tr>
              <a:tr h="331200">
                <a:tc>
                  <a:txBody>
                    <a:bodyPr/>
                    <a:lstStyle/>
                    <a:p>
                      <a:r>
                        <a:rPr lang="en-US" sz="1600" dirty="0"/>
                        <a:t>Distance for y (min/max/</a:t>
                      </a:r>
                      <a:r>
                        <a:rPr lang="en-US" sz="1600" dirty="0" err="1"/>
                        <a:t>ave</a:t>
                      </a:r>
                      <a:r>
                        <a:rPr lang="en-US" sz="1600" dirty="0"/>
                        <a:t>) [m]</a:t>
                      </a:r>
                    </a:p>
                  </a:txBody>
                  <a:tcPr anchor="ctr"/>
                </a:tc>
                <a:tc>
                  <a:txBody>
                    <a:bodyPr/>
                    <a:lstStyle/>
                    <a:p>
                      <a:pPr algn="ctr"/>
                      <a:r>
                        <a:rPr lang="en-US" sz="1600" dirty="0"/>
                        <a:t>0.0/21.6/4.1</a:t>
                      </a:r>
                    </a:p>
                  </a:txBody>
                  <a:tcPr anchor="ctr"/>
                </a:tc>
                <a:tc>
                  <a:txBody>
                    <a:bodyPr/>
                    <a:lstStyle/>
                    <a:p>
                      <a:pPr algn="ctr"/>
                      <a:r>
                        <a:rPr lang="en-US" sz="1600" dirty="0"/>
                        <a:t>0.0/7.2/4.6</a:t>
                      </a:r>
                    </a:p>
                  </a:txBody>
                  <a:tcPr anchor="ctr"/>
                </a:tc>
                <a:tc>
                  <a:txBody>
                    <a:bodyPr/>
                    <a:lstStyle/>
                    <a:p>
                      <a:pPr algn="ctr"/>
                      <a:r>
                        <a:rPr lang="en-US" sz="1600" dirty="0"/>
                        <a:t>0.1/5.2/2.5</a:t>
                      </a:r>
                    </a:p>
                  </a:txBody>
                  <a:tcPr anchor="ctr"/>
                </a:tc>
                <a:tc>
                  <a:txBody>
                    <a:bodyPr/>
                    <a:lstStyle/>
                    <a:p>
                      <a:pPr algn="ctr"/>
                      <a:r>
                        <a:rPr lang="en-US" sz="1600" dirty="0"/>
                        <a:t>0.1/3.2/1.7</a:t>
                      </a:r>
                    </a:p>
                  </a:txBody>
                  <a:tcPr anchor="ctr"/>
                </a:tc>
                <a:extLst>
                  <a:ext uri="{0D108BD9-81ED-4DB2-BD59-A6C34878D82A}">
                    <a16:rowId xmlns:a16="http://schemas.microsoft.com/office/drawing/2014/main" val="1901765720"/>
                  </a:ext>
                </a:extLst>
              </a:tr>
              <a:tr h="331200">
                <a:tc>
                  <a:txBody>
                    <a:bodyPr/>
                    <a:lstStyle/>
                    <a:p>
                      <a:r>
                        <a:rPr lang="en-US" sz="1600" dirty="0"/>
                        <a:t>Level (min/max/</a:t>
                      </a:r>
                      <a:r>
                        <a:rPr lang="en-US" sz="1600" dirty="0" err="1"/>
                        <a:t>ave</a:t>
                      </a:r>
                      <a:r>
                        <a:rPr lang="en-US" sz="1600" dirty="0"/>
                        <a:t>) [m]</a:t>
                      </a:r>
                    </a:p>
                  </a:txBody>
                  <a:tcPr anchor="ctr"/>
                </a:tc>
                <a:tc>
                  <a:txBody>
                    <a:bodyPr/>
                    <a:lstStyle/>
                    <a:p>
                      <a:pPr algn="ctr"/>
                      <a:r>
                        <a:rPr lang="en-US" sz="1600" dirty="0"/>
                        <a:t>1.2/1.5/1.2</a:t>
                      </a:r>
                    </a:p>
                  </a:txBody>
                  <a:tcPr anchor="ctr"/>
                </a:tc>
                <a:tc>
                  <a:txBody>
                    <a:bodyPr/>
                    <a:lstStyle/>
                    <a:p>
                      <a:pPr algn="ctr"/>
                      <a:r>
                        <a:rPr lang="en-US" sz="1600" dirty="0"/>
                        <a:t>1.4 fix</a:t>
                      </a:r>
                    </a:p>
                  </a:txBody>
                  <a:tcPr anchor="ctr"/>
                </a:tc>
                <a:tc>
                  <a:txBody>
                    <a:bodyPr/>
                    <a:lstStyle/>
                    <a:p>
                      <a:pPr algn="ctr"/>
                      <a:r>
                        <a:rPr lang="en-US" sz="1600" dirty="0"/>
                        <a:t>1.4 fix</a:t>
                      </a:r>
                    </a:p>
                  </a:txBody>
                  <a:tcPr anchor="ctr"/>
                </a:tc>
                <a:tc>
                  <a:txBody>
                    <a:bodyPr/>
                    <a:lstStyle/>
                    <a:p>
                      <a:pPr algn="ctr"/>
                      <a:r>
                        <a:rPr lang="en-US" sz="1600" dirty="0"/>
                        <a:t>1.4 fix</a:t>
                      </a:r>
                    </a:p>
                  </a:txBody>
                  <a:tcPr anchor="ctr"/>
                </a:tc>
                <a:extLst>
                  <a:ext uri="{0D108BD9-81ED-4DB2-BD59-A6C34878D82A}">
                    <a16:rowId xmlns:a16="http://schemas.microsoft.com/office/drawing/2014/main" val="2758867159"/>
                  </a:ext>
                </a:extLst>
              </a:tr>
              <a:tr h="331200">
                <a:tc>
                  <a:txBody>
                    <a:bodyPr/>
                    <a:lstStyle/>
                    <a:p>
                      <a:r>
                        <a:rPr lang="en-US" sz="1600" dirty="0"/>
                        <a:t>Remark</a:t>
                      </a:r>
                    </a:p>
                  </a:txBody>
                  <a:tcPr anchor="ctr"/>
                </a:tc>
                <a:tc>
                  <a:txBody>
                    <a:bodyPr/>
                    <a:lstStyle/>
                    <a:p>
                      <a:pPr algn="ctr"/>
                      <a:r>
                        <a:rPr lang="en-US" sz="1600" dirty="0"/>
                        <a:t>2 - 3 points/unit</a:t>
                      </a:r>
                    </a:p>
                  </a:txBody>
                  <a:tcPr anchor="ctr"/>
                </a:tc>
                <a:tc>
                  <a:txBody>
                    <a:bodyPr/>
                    <a:lstStyle/>
                    <a:p>
                      <a:pPr algn="ctr"/>
                      <a:r>
                        <a:rPr lang="en-US" sz="1600" dirty="0"/>
                        <a:t>2 points/unit</a:t>
                      </a:r>
                    </a:p>
                  </a:txBody>
                  <a:tcPr anchor="ctr"/>
                </a:tc>
                <a:tc>
                  <a:txBody>
                    <a:bodyPr/>
                    <a:lstStyle/>
                    <a:p>
                      <a:pPr algn="ctr"/>
                      <a:r>
                        <a:rPr lang="en-US" sz="1600" dirty="0"/>
                        <a:t>4 points/unit</a:t>
                      </a:r>
                    </a:p>
                  </a:txBody>
                  <a:tcPr anchor="ctr"/>
                </a:tc>
                <a:tc>
                  <a:txBody>
                    <a:bodyPr/>
                    <a:lstStyle/>
                    <a:p>
                      <a:pPr algn="ctr"/>
                      <a:r>
                        <a:rPr lang="en-US" sz="1600" dirty="0"/>
                        <a:t>6 points/unit</a:t>
                      </a:r>
                    </a:p>
                  </a:txBody>
                  <a:tcPr anchor="ctr"/>
                </a:tc>
                <a:extLst>
                  <a:ext uri="{0D108BD9-81ED-4DB2-BD59-A6C34878D82A}">
                    <a16:rowId xmlns:a16="http://schemas.microsoft.com/office/drawing/2014/main" val="3528176882"/>
                  </a:ext>
                </a:extLst>
              </a:tr>
            </a:tbl>
          </a:graphicData>
        </a:graphic>
      </p:graphicFrame>
      <p:pic>
        <p:nvPicPr>
          <p:cNvPr id="6" name="図 5">
            <a:extLst>
              <a:ext uri="{FF2B5EF4-FFF2-40B4-BE49-F238E27FC236}">
                <a16:creationId xmlns:a16="http://schemas.microsoft.com/office/drawing/2014/main" id="{9C95A167-0DC2-B27E-A257-B9E74575885F}"/>
              </a:ext>
            </a:extLst>
          </p:cNvPr>
          <p:cNvPicPr>
            <a:picLocks noChangeAspect="1"/>
          </p:cNvPicPr>
          <p:nvPr/>
        </p:nvPicPr>
        <p:blipFill>
          <a:blip r:embed="rId2"/>
          <a:stretch>
            <a:fillRect/>
          </a:stretch>
        </p:blipFill>
        <p:spPr>
          <a:xfrm>
            <a:off x="325347" y="2269486"/>
            <a:ext cx="5400000" cy="4046571"/>
          </a:xfrm>
          <a:prstGeom prst="rect">
            <a:avLst/>
          </a:prstGeom>
        </p:spPr>
      </p:pic>
      <p:pic>
        <p:nvPicPr>
          <p:cNvPr id="7" name="図 6">
            <a:extLst>
              <a:ext uri="{FF2B5EF4-FFF2-40B4-BE49-F238E27FC236}">
                <a16:creationId xmlns:a16="http://schemas.microsoft.com/office/drawing/2014/main" id="{44DB5288-BA90-B4AF-6B91-FEE400A99F2D}"/>
              </a:ext>
            </a:extLst>
          </p:cNvPr>
          <p:cNvPicPr>
            <a:picLocks noChangeAspect="1"/>
          </p:cNvPicPr>
          <p:nvPr/>
        </p:nvPicPr>
        <p:blipFill>
          <a:blip r:embed="rId3"/>
          <a:stretch>
            <a:fillRect/>
          </a:stretch>
        </p:blipFill>
        <p:spPr>
          <a:xfrm>
            <a:off x="6466654" y="2264914"/>
            <a:ext cx="5400000" cy="4051143"/>
          </a:xfrm>
          <a:prstGeom prst="rect">
            <a:avLst/>
          </a:prstGeom>
        </p:spPr>
      </p:pic>
    </p:spTree>
    <p:extLst>
      <p:ext uri="{BB962C8B-B14F-4D97-AF65-F5344CB8AC3E}">
        <p14:creationId xmlns:p14="http://schemas.microsoft.com/office/powerpoint/2010/main" val="203652552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26475DB1-7EE0-FDFD-A1C0-6A76DF8A4A64}"/>
              </a:ext>
            </a:extLst>
          </p:cNvPr>
          <p:cNvSpPr>
            <a:spLocks noGrp="1"/>
          </p:cNvSpPr>
          <p:nvPr>
            <p:ph type="ftr" sz="quarter" idx="11"/>
          </p:nvPr>
        </p:nvSpPr>
        <p:spPr/>
        <p:txBody>
          <a:bodyPr/>
          <a:lstStyle/>
          <a:p>
            <a:r>
              <a:rPr lang="en-US"/>
              <a:t>Y. Okayasu et. al, 16th International Workshop on Accelerator Alignment, Oct. 31 - Nov. 4, 2022, CERN</a:t>
            </a:r>
            <a:endParaRPr lang="en-US" dirty="0"/>
          </a:p>
        </p:txBody>
      </p:sp>
      <p:sp>
        <p:nvSpPr>
          <p:cNvPr id="3" name="スライド番号プレースホルダー 2">
            <a:extLst>
              <a:ext uri="{FF2B5EF4-FFF2-40B4-BE49-F238E27FC236}">
                <a16:creationId xmlns:a16="http://schemas.microsoft.com/office/drawing/2014/main" id="{6B934254-C823-E93B-8C10-5DEC1F9198CF}"/>
              </a:ext>
            </a:extLst>
          </p:cNvPr>
          <p:cNvSpPr>
            <a:spLocks noGrp="1"/>
          </p:cNvSpPr>
          <p:nvPr>
            <p:ph type="sldNum" sz="quarter" idx="12"/>
          </p:nvPr>
        </p:nvSpPr>
        <p:spPr/>
        <p:txBody>
          <a:bodyPr/>
          <a:lstStyle/>
          <a:p>
            <a:fld id="{DCB5FA8D-E6FD-43B8-919E-DDA7F0F23A7E}" type="slidenum">
              <a:rPr lang="en-US" smtClean="0"/>
              <a:pPr/>
              <a:t>25</a:t>
            </a:fld>
            <a:endParaRPr lang="en-US" dirty="0"/>
          </a:p>
        </p:txBody>
      </p:sp>
      <p:pic>
        <p:nvPicPr>
          <p:cNvPr id="5" name="図 4" descr="グラフ&#10;&#10;自動的に生成された説明">
            <a:extLst>
              <a:ext uri="{FF2B5EF4-FFF2-40B4-BE49-F238E27FC236}">
                <a16:creationId xmlns:a16="http://schemas.microsoft.com/office/drawing/2014/main" id="{0EF63455-1008-AFBC-E1A4-10C808E765D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65650" y="398775"/>
            <a:ext cx="6120000" cy="4586466"/>
          </a:xfrm>
          <a:prstGeom prst="rect">
            <a:avLst/>
          </a:prstGeom>
        </p:spPr>
      </p:pic>
      <p:pic>
        <p:nvPicPr>
          <p:cNvPr id="6" name="図 5">
            <a:extLst>
              <a:ext uri="{FF2B5EF4-FFF2-40B4-BE49-F238E27FC236}">
                <a16:creationId xmlns:a16="http://schemas.microsoft.com/office/drawing/2014/main" id="{9F44A47E-36F5-5455-755B-B1DEED3C10BC}"/>
              </a:ext>
            </a:extLst>
          </p:cNvPr>
          <p:cNvPicPr>
            <a:picLocks noChangeAspect="1"/>
          </p:cNvPicPr>
          <p:nvPr/>
        </p:nvPicPr>
        <p:blipFill>
          <a:blip r:embed="rId3">
            <a:lum bright="-20000" contrast="40000"/>
          </a:blip>
          <a:stretch>
            <a:fillRect/>
          </a:stretch>
        </p:blipFill>
        <p:spPr>
          <a:xfrm>
            <a:off x="1828941" y="5065499"/>
            <a:ext cx="8193419" cy="1393726"/>
          </a:xfrm>
          <a:prstGeom prst="rect">
            <a:avLst/>
          </a:prstGeom>
        </p:spPr>
      </p:pic>
      <p:sp>
        <p:nvSpPr>
          <p:cNvPr id="7" name="テキスト ボックス 6">
            <a:extLst>
              <a:ext uri="{FF2B5EF4-FFF2-40B4-BE49-F238E27FC236}">
                <a16:creationId xmlns:a16="http://schemas.microsoft.com/office/drawing/2014/main" id="{9A31C5DC-6A2B-70E5-7ED0-3E6DC8AD8636}"/>
              </a:ext>
            </a:extLst>
          </p:cNvPr>
          <p:cNvSpPr txBox="1"/>
          <p:nvPr/>
        </p:nvSpPr>
        <p:spPr>
          <a:xfrm>
            <a:off x="0" y="0"/>
            <a:ext cx="6083717" cy="369332"/>
          </a:xfrm>
          <a:prstGeom prst="rect">
            <a:avLst/>
          </a:prstGeom>
          <a:noFill/>
        </p:spPr>
        <p:txBody>
          <a:bodyPr wrap="none" rtlCol="0">
            <a:spAutoFit/>
          </a:bodyPr>
          <a:lstStyle/>
          <a:p>
            <a:r>
              <a:rPr lang="en-US" dirty="0">
                <a:solidFill>
                  <a:schemeClr val="bg2">
                    <a:lumMod val="90000"/>
                  </a:schemeClr>
                </a:solidFill>
              </a:rPr>
              <a:t>Measurement uncertainties VS. point density of each sector</a:t>
            </a:r>
          </a:p>
        </p:txBody>
      </p:sp>
    </p:spTree>
    <p:extLst>
      <p:ext uri="{BB962C8B-B14F-4D97-AF65-F5344CB8AC3E}">
        <p14:creationId xmlns:p14="http://schemas.microsoft.com/office/powerpoint/2010/main" val="286937606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82699E88-5A4E-A7D2-33EB-FC55697D4C95}"/>
              </a:ext>
            </a:extLst>
          </p:cNvPr>
          <p:cNvSpPr>
            <a:spLocks noGrp="1"/>
          </p:cNvSpPr>
          <p:nvPr>
            <p:ph type="ftr" sz="quarter" idx="11"/>
          </p:nvPr>
        </p:nvSpPr>
        <p:spPr/>
        <p:txBody>
          <a:bodyPr/>
          <a:lstStyle/>
          <a:p>
            <a:r>
              <a:rPr lang="en-US"/>
              <a:t>Y. Okayasu et. al, 16th International Workshop on Accelerator Alignment, Oct. 31 - Nov. 4, 2022, CERN</a:t>
            </a:r>
            <a:endParaRPr lang="en-US" dirty="0"/>
          </a:p>
        </p:txBody>
      </p:sp>
      <p:sp>
        <p:nvSpPr>
          <p:cNvPr id="3" name="スライド番号プレースホルダー 2">
            <a:extLst>
              <a:ext uri="{FF2B5EF4-FFF2-40B4-BE49-F238E27FC236}">
                <a16:creationId xmlns:a16="http://schemas.microsoft.com/office/drawing/2014/main" id="{8AE7F134-43F4-0E1E-2BC4-65AF91F875D4}"/>
              </a:ext>
            </a:extLst>
          </p:cNvPr>
          <p:cNvSpPr>
            <a:spLocks noGrp="1"/>
          </p:cNvSpPr>
          <p:nvPr>
            <p:ph type="sldNum" sz="quarter" idx="12"/>
          </p:nvPr>
        </p:nvSpPr>
        <p:spPr/>
        <p:txBody>
          <a:bodyPr/>
          <a:lstStyle/>
          <a:p>
            <a:fld id="{DCB5FA8D-E6FD-43B8-919E-DDA7F0F23A7E}" type="slidenum">
              <a:rPr lang="en-US" smtClean="0"/>
              <a:pPr/>
              <a:t>26</a:t>
            </a:fld>
            <a:endParaRPr lang="en-US" dirty="0"/>
          </a:p>
        </p:txBody>
      </p:sp>
      <p:pic>
        <p:nvPicPr>
          <p:cNvPr id="4" name="図 3">
            <a:extLst>
              <a:ext uri="{FF2B5EF4-FFF2-40B4-BE49-F238E27FC236}">
                <a16:creationId xmlns:a16="http://schemas.microsoft.com/office/drawing/2014/main" id="{DFFF63D5-A22D-963C-44FF-4EFD520E08AB}"/>
              </a:ext>
            </a:extLst>
          </p:cNvPr>
          <p:cNvPicPr>
            <a:picLocks noChangeAspect="1"/>
          </p:cNvPicPr>
          <p:nvPr/>
        </p:nvPicPr>
        <p:blipFill>
          <a:blip r:embed="rId2"/>
          <a:stretch>
            <a:fillRect/>
          </a:stretch>
        </p:blipFill>
        <p:spPr>
          <a:xfrm>
            <a:off x="67125" y="604757"/>
            <a:ext cx="5940000" cy="4451228"/>
          </a:xfrm>
          <a:prstGeom prst="rect">
            <a:avLst/>
          </a:prstGeom>
        </p:spPr>
      </p:pic>
      <p:pic>
        <p:nvPicPr>
          <p:cNvPr id="5" name="図 4">
            <a:extLst>
              <a:ext uri="{FF2B5EF4-FFF2-40B4-BE49-F238E27FC236}">
                <a16:creationId xmlns:a16="http://schemas.microsoft.com/office/drawing/2014/main" id="{1DAC0C79-7450-30A5-6743-808BB25FFD9C}"/>
              </a:ext>
            </a:extLst>
          </p:cNvPr>
          <p:cNvPicPr>
            <a:picLocks noChangeAspect="1"/>
          </p:cNvPicPr>
          <p:nvPr/>
        </p:nvPicPr>
        <p:blipFill>
          <a:blip r:embed="rId3"/>
          <a:stretch>
            <a:fillRect/>
          </a:stretch>
        </p:blipFill>
        <p:spPr>
          <a:xfrm>
            <a:off x="6184875" y="597936"/>
            <a:ext cx="5940000" cy="4458049"/>
          </a:xfrm>
          <a:prstGeom prst="rect">
            <a:avLst/>
          </a:prstGeom>
        </p:spPr>
      </p:pic>
      <p:sp>
        <p:nvSpPr>
          <p:cNvPr id="6" name="テキスト ボックス 5">
            <a:extLst>
              <a:ext uri="{FF2B5EF4-FFF2-40B4-BE49-F238E27FC236}">
                <a16:creationId xmlns:a16="http://schemas.microsoft.com/office/drawing/2014/main" id="{CFB296DB-8319-5621-1207-6550E17B7CC6}"/>
              </a:ext>
            </a:extLst>
          </p:cNvPr>
          <p:cNvSpPr txBox="1"/>
          <p:nvPr/>
        </p:nvSpPr>
        <p:spPr>
          <a:xfrm>
            <a:off x="3766263" y="1089932"/>
            <a:ext cx="1920719" cy="369332"/>
          </a:xfrm>
          <a:prstGeom prst="rect">
            <a:avLst/>
          </a:prstGeom>
          <a:noFill/>
        </p:spPr>
        <p:txBody>
          <a:bodyPr wrap="none" rtlCol="0">
            <a:spAutoFit/>
          </a:bodyPr>
          <a:lstStyle/>
          <a:p>
            <a:r>
              <a:rPr lang="en-US" b="1" dirty="0">
                <a:solidFill>
                  <a:srgbClr val="FF0000"/>
                </a:solidFill>
              </a:rPr>
              <a:t>SPring-8 SR 2018</a:t>
            </a:r>
          </a:p>
        </p:txBody>
      </p:sp>
      <p:sp>
        <p:nvSpPr>
          <p:cNvPr id="7" name="テキスト ボックス 6">
            <a:extLst>
              <a:ext uri="{FF2B5EF4-FFF2-40B4-BE49-F238E27FC236}">
                <a16:creationId xmlns:a16="http://schemas.microsoft.com/office/drawing/2014/main" id="{0B17BF4D-284E-3090-B69F-EFE127D43063}"/>
              </a:ext>
            </a:extLst>
          </p:cNvPr>
          <p:cNvSpPr txBox="1"/>
          <p:nvPr/>
        </p:nvSpPr>
        <p:spPr>
          <a:xfrm>
            <a:off x="0" y="0"/>
            <a:ext cx="12192000" cy="461665"/>
          </a:xfrm>
          <a:prstGeom prst="rect">
            <a:avLst/>
          </a:prstGeom>
          <a:noFill/>
        </p:spPr>
        <p:txBody>
          <a:bodyPr wrap="square" rtlCol="0">
            <a:spAutoFit/>
          </a:bodyPr>
          <a:lstStyle/>
          <a:p>
            <a:r>
              <a:rPr lang="en-US" sz="2400" dirty="0">
                <a:solidFill>
                  <a:schemeClr val="bg2">
                    <a:lumMod val="90000"/>
                  </a:schemeClr>
                </a:solidFill>
              </a:rPr>
              <a:t>Measurement uncertainties comparison : SPring-8 SR VS. KEK injector linac</a:t>
            </a:r>
          </a:p>
        </p:txBody>
      </p:sp>
      <p:sp>
        <p:nvSpPr>
          <p:cNvPr id="8" name="テキスト ボックス 7">
            <a:extLst>
              <a:ext uri="{FF2B5EF4-FFF2-40B4-BE49-F238E27FC236}">
                <a16:creationId xmlns:a16="http://schemas.microsoft.com/office/drawing/2014/main" id="{E386BD56-ECA7-506E-AAD3-7FF27DF86728}"/>
              </a:ext>
            </a:extLst>
          </p:cNvPr>
          <p:cNvSpPr txBox="1"/>
          <p:nvPr/>
        </p:nvSpPr>
        <p:spPr>
          <a:xfrm>
            <a:off x="0" y="5141167"/>
            <a:ext cx="12192000" cy="646331"/>
          </a:xfrm>
          <a:prstGeom prst="rect">
            <a:avLst/>
          </a:prstGeom>
          <a:noFill/>
        </p:spPr>
        <p:txBody>
          <a:bodyPr wrap="square" rtlCol="0">
            <a:spAutoFit/>
          </a:bodyPr>
          <a:lstStyle/>
          <a:p>
            <a:r>
              <a:rPr lang="en-US" dirty="0">
                <a:solidFill>
                  <a:schemeClr val="bg2">
                    <a:lumMod val="90000"/>
                  </a:schemeClr>
                </a:solidFill>
              </a:rPr>
              <a:t>All magnets and monuments are configured as almost periodic except four long straight sections (ID sections).</a:t>
            </a:r>
          </a:p>
          <a:p>
            <a:r>
              <a:rPr lang="en-US" dirty="0">
                <a:solidFill>
                  <a:schemeClr val="bg2">
                    <a:lumMod val="90000"/>
                  </a:schemeClr>
                </a:solidFill>
              </a:rPr>
              <a:t>That means # of common points are also equal for all instruments.</a:t>
            </a:r>
          </a:p>
        </p:txBody>
      </p:sp>
    </p:spTree>
    <p:extLst>
      <p:ext uri="{BB962C8B-B14F-4D97-AF65-F5344CB8AC3E}">
        <p14:creationId xmlns:p14="http://schemas.microsoft.com/office/powerpoint/2010/main" val="277161130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5F841DC5-02BB-0073-C235-1512F4D8CF8E}"/>
              </a:ext>
            </a:extLst>
          </p:cNvPr>
          <p:cNvSpPr>
            <a:spLocks noGrp="1"/>
          </p:cNvSpPr>
          <p:nvPr>
            <p:ph type="ftr" sz="quarter" idx="11"/>
          </p:nvPr>
        </p:nvSpPr>
        <p:spPr/>
        <p:txBody>
          <a:bodyPr/>
          <a:lstStyle/>
          <a:p>
            <a:r>
              <a:rPr lang="en-US" dirty="0"/>
              <a:t>Y. Okayasu et. al, 16th International Workshop on Accelerator Alignment, Oct. 31 - Nov. 4, 2022, CERN</a:t>
            </a:r>
          </a:p>
        </p:txBody>
      </p:sp>
      <p:sp>
        <p:nvSpPr>
          <p:cNvPr id="3" name="スライド番号プレースホルダー 2">
            <a:extLst>
              <a:ext uri="{FF2B5EF4-FFF2-40B4-BE49-F238E27FC236}">
                <a16:creationId xmlns:a16="http://schemas.microsoft.com/office/drawing/2014/main" id="{0149180E-6397-5B49-F154-887C010FE1CB}"/>
              </a:ext>
            </a:extLst>
          </p:cNvPr>
          <p:cNvSpPr>
            <a:spLocks noGrp="1"/>
          </p:cNvSpPr>
          <p:nvPr>
            <p:ph type="sldNum" sz="quarter" idx="12"/>
          </p:nvPr>
        </p:nvSpPr>
        <p:spPr/>
        <p:txBody>
          <a:bodyPr/>
          <a:lstStyle/>
          <a:p>
            <a:fld id="{DCB5FA8D-E6FD-43B8-919E-DDA7F0F23A7E}" type="slidenum">
              <a:rPr lang="en-US" smtClean="0"/>
              <a:pPr/>
              <a:t>27</a:t>
            </a:fld>
            <a:endParaRPr lang="en-US" dirty="0"/>
          </a:p>
        </p:txBody>
      </p:sp>
      <p:pic>
        <p:nvPicPr>
          <p:cNvPr id="4" name="図 3">
            <a:extLst>
              <a:ext uri="{FF2B5EF4-FFF2-40B4-BE49-F238E27FC236}">
                <a16:creationId xmlns:a16="http://schemas.microsoft.com/office/drawing/2014/main" id="{4DD8207D-B3E9-063A-EF6B-43F0FC50567F}"/>
              </a:ext>
            </a:extLst>
          </p:cNvPr>
          <p:cNvPicPr>
            <a:picLocks noChangeAspect="1"/>
          </p:cNvPicPr>
          <p:nvPr/>
        </p:nvPicPr>
        <p:blipFill>
          <a:blip r:embed="rId2">
            <a:extLst>
              <a:ext uri="{BEBA8EAE-BF5A-486C-A8C5-ECC9F3942E4B}">
                <a14:imgProps xmlns:a14="http://schemas.microsoft.com/office/drawing/2010/main">
                  <a14:imgLayer r:embed="rId3">
                    <a14:imgEffect>
                      <a14:sharpenSoften amount="39000"/>
                    </a14:imgEffect>
                    <a14:imgEffect>
                      <a14:saturation sat="145000"/>
                    </a14:imgEffect>
                    <a14:imgEffect>
                      <a14:brightnessContrast bright="5000" contrast="4000"/>
                    </a14:imgEffect>
                  </a14:imgLayer>
                </a14:imgProps>
              </a:ext>
            </a:extLst>
          </a:blip>
          <a:stretch>
            <a:fillRect/>
          </a:stretch>
        </p:blipFill>
        <p:spPr>
          <a:xfrm>
            <a:off x="4089600" y="10955"/>
            <a:ext cx="3974479" cy="6588000"/>
          </a:xfrm>
          <a:prstGeom prst="rect">
            <a:avLst/>
          </a:prstGeom>
        </p:spPr>
      </p:pic>
      <p:cxnSp>
        <p:nvCxnSpPr>
          <p:cNvPr id="5" name="直線コネクタ 4">
            <a:extLst>
              <a:ext uri="{FF2B5EF4-FFF2-40B4-BE49-F238E27FC236}">
                <a16:creationId xmlns:a16="http://schemas.microsoft.com/office/drawing/2014/main" id="{36E88E56-5967-D8AA-EA30-F902EA479C27}"/>
              </a:ext>
            </a:extLst>
          </p:cNvPr>
          <p:cNvCxnSpPr>
            <a:cxnSpLocks/>
          </p:cNvCxnSpPr>
          <p:nvPr/>
        </p:nvCxnSpPr>
        <p:spPr>
          <a:xfrm>
            <a:off x="8343106" y="174273"/>
            <a:ext cx="0" cy="6351218"/>
          </a:xfrm>
          <a:prstGeom prst="line">
            <a:avLst/>
          </a:prstGeom>
          <a:ln w="19050">
            <a:solidFill>
              <a:schemeClr val="bg1">
                <a:lumMod val="75000"/>
              </a:schemeClr>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sp>
        <p:nvSpPr>
          <p:cNvPr id="6" name="テキスト ボックス 5">
            <a:extLst>
              <a:ext uri="{FF2B5EF4-FFF2-40B4-BE49-F238E27FC236}">
                <a16:creationId xmlns:a16="http://schemas.microsoft.com/office/drawing/2014/main" id="{92D7A120-5B6D-0CD3-8714-98B36BFF8F41}"/>
              </a:ext>
            </a:extLst>
          </p:cNvPr>
          <p:cNvSpPr txBox="1"/>
          <p:nvPr/>
        </p:nvSpPr>
        <p:spPr>
          <a:xfrm>
            <a:off x="8365695" y="1214980"/>
            <a:ext cx="1114408" cy="461665"/>
          </a:xfrm>
          <a:prstGeom prst="rect">
            <a:avLst/>
          </a:prstGeom>
          <a:noFill/>
        </p:spPr>
        <p:txBody>
          <a:bodyPr wrap="none" rtlCol="0">
            <a:spAutoFit/>
          </a:bodyPr>
          <a:lstStyle/>
          <a:p>
            <a:r>
              <a:rPr lang="en-US" altLang="ja-JP" sz="2400" b="1" dirty="0">
                <a:solidFill>
                  <a:schemeClr val="bg1">
                    <a:lumMod val="85000"/>
                  </a:schemeClr>
                </a:solidFill>
                <a:latin typeface="Optima" pitchFamily="2" charset="0"/>
              </a:rPr>
              <a:t>1.7 km</a:t>
            </a:r>
            <a:endParaRPr kumimoji="1" lang="ja-JP" altLang="en-US" sz="2400" b="1">
              <a:solidFill>
                <a:schemeClr val="bg1">
                  <a:lumMod val="85000"/>
                </a:schemeClr>
              </a:solidFill>
              <a:latin typeface="Optima" pitchFamily="2" charset="0"/>
            </a:endParaRPr>
          </a:p>
        </p:txBody>
      </p:sp>
      <p:grpSp>
        <p:nvGrpSpPr>
          <p:cNvPr id="7" name="グループ化 6">
            <a:extLst>
              <a:ext uri="{FF2B5EF4-FFF2-40B4-BE49-F238E27FC236}">
                <a16:creationId xmlns:a16="http://schemas.microsoft.com/office/drawing/2014/main" id="{487565F4-4678-8981-1A98-516E31A62836}"/>
              </a:ext>
            </a:extLst>
          </p:cNvPr>
          <p:cNvGrpSpPr/>
          <p:nvPr/>
        </p:nvGrpSpPr>
        <p:grpSpPr>
          <a:xfrm>
            <a:off x="8891638" y="2529125"/>
            <a:ext cx="762737" cy="1266597"/>
            <a:chOff x="9233434" y="2991078"/>
            <a:chExt cx="762737" cy="1266597"/>
          </a:xfrm>
        </p:grpSpPr>
        <p:cxnSp>
          <p:nvCxnSpPr>
            <p:cNvPr id="8" name="直線コネクタ 7">
              <a:extLst>
                <a:ext uri="{FF2B5EF4-FFF2-40B4-BE49-F238E27FC236}">
                  <a16:creationId xmlns:a16="http://schemas.microsoft.com/office/drawing/2014/main" id="{797D1B6E-D427-BBCF-3398-4384CA5C8273}"/>
                </a:ext>
              </a:extLst>
            </p:cNvPr>
            <p:cNvCxnSpPr>
              <a:cxnSpLocks/>
            </p:cNvCxnSpPr>
            <p:nvPr/>
          </p:nvCxnSpPr>
          <p:spPr>
            <a:xfrm flipH="1">
              <a:off x="9514107" y="2991078"/>
              <a:ext cx="201393" cy="1266597"/>
            </a:xfrm>
            <a:prstGeom prst="line">
              <a:avLst/>
            </a:prstGeom>
            <a:ln w="19050">
              <a:solidFill>
                <a:schemeClr val="bg1">
                  <a:lumMod val="75000"/>
                </a:schemeClr>
              </a:solidFill>
              <a:headEnd type="triangle" w="lg" len="lg"/>
            </a:ln>
          </p:spPr>
          <p:style>
            <a:lnRef idx="1">
              <a:schemeClr val="accent1"/>
            </a:lnRef>
            <a:fillRef idx="0">
              <a:schemeClr val="accent1"/>
            </a:fillRef>
            <a:effectRef idx="0">
              <a:schemeClr val="accent1"/>
            </a:effectRef>
            <a:fontRef idx="minor">
              <a:schemeClr val="tx1"/>
            </a:fontRef>
          </p:style>
        </p:cxnSp>
        <p:cxnSp>
          <p:nvCxnSpPr>
            <p:cNvPr id="9" name="直線コネクタ 8">
              <a:extLst>
                <a:ext uri="{FF2B5EF4-FFF2-40B4-BE49-F238E27FC236}">
                  <a16:creationId xmlns:a16="http://schemas.microsoft.com/office/drawing/2014/main" id="{461852EE-64AB-5F38-B692-550E357DA46F}"/>
                </a:ext>
              </a:extLst>
            </p:cNvPr>
            <p:cNvCxnSpPr>
              <a:cxnSpLocks/>
            </p:cNvCxnSpPr>
            <p:nvPr/>
          </p:nvCxnSpPr>
          <p:spPr>
            <a:xfrm flipH="1" flipV="1">
              <a:off x="9233434" y="3624376"/>
              <a:ext cx="762737" cy="121220"/>
            </a:xfrm>
            <a:prstGeom prst="line">
              <a:avLst/>
            </a:prstGeom>
            <a:ln w="19050">
              <a:solidFill>
                <a:schemeClr val="bg1">
                  <a:lumMod val="75000"/>
                </a:schemeClr>
              </a:solidFill>
              <a:headEnd type="none" w="lg" len="lg"/>
            </a:ln>
          </p:spPr>
          <p:style>
            <a:lnRef idx="1">
              <a:schemeClr val="accent1"/>
            </a:lnRef>
            <a:fillRef idx="0">
              <a:schemeClr val="accent1"/>
            </a:fillRef>
            <a:effectRef idx="0">
              <a:schemeClr val="accent1"/>
            </a:effectRef>
            <a:fontRef idx="minor">
              <a:schemeClr val="tx1"/>
            </a:fontRef>
          </p:style>
        </p:cxnSp>
        <p:sp>
          <p:nvSpPr>
            <p:cNvPr id="10" name="円/楕円 20">
              <a:extLst>
                <a:ext uri="{FF2B5EF4-FFF2-40B4-BE49-F238E27FC236}">
                  <a16:creationId xmlns:a16="http://schemas.microsoft.com/office/drawing/2014/main" id="{3238E237-EA84-A398-D21B-403EE8EA81BD}"/>
                </a:ext>
              </a:extLst>
            </p:cNvPr>
            <p:cNvSpPr/>
            <p:nvPr/>
          </p:nvSpPr>
          <p:spPr>
            <a:xfrm>
              <a:off x="9322702" y="3392886"/>
              <a:ext cx="584200" cy="584200"/>
            </a:xfrm>
            <a:prstGeom prst="ellipse">
              <a:avLst/>
            </a:prstGeom>
            <a:noFill/>
            <a:ln w="158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1" name="テキスト ボックス 10">
            <a:extLst>
              <a:ext uri="{FF2B5EF4-FFF2-40B4-BE49-F238E27FC236}">
                <a16:creationId xmlns:a16="http://schemas.microsoft.com/office/drawing/2014/main" id="{C141E97C-2A65-63E1-B73F-E9DE397F0E49}"/>
              </a:ext>
            </a:extLst>
          </p:cNvPr>
          <p:cNvSpPr txBox="1"/>
          <p:nvPr/>
        </p:nvSpPr>
        <p:spPr>
          <a:xfrm>
            <a:off x="7890904" y="4395489"/>
            <a:ext cx="1646605" cy="397032"/>
          </a:xfrm>
          <a:prstGeom prst="rect">
            <a:avLst/>
          </a:prstGeom>
          <a:noFill/>
        </p:spPr>
        <p:txBody>
          <a:bodyPr wrap="none" rtlCol="0">
            <a:spAutoFit/>
          </a:bodyPr>
          <a:lstStyle/>
          <a:p>
            <a:pPr algn="ctr">
              <a:lnSpc>
                <a:spcPct val="90000"/>
              </a:lnSpc>
            </a:pPr>
            <a:r>
              <a:rPr kumimoji="1" lang="ja-JP" altLang="en-US" sz="2000" dirty="0">
                <a:solidFill>
                  <a:schemeClr val="bg1"/>
                </a:solidFill>
                <a:ea typeface="Yu Gothic" panose="020B0400000000000000" pitchFamily="34" charset="-128"/>
                <a:cs typeface="Times New Roman" panose="02020603050405020304" pitchFamily="18" charset="0"/>
              </a:rPr>
              <a:t>◀︎</a:t>
            </a:r>
            <a:r>
              <a:rPr kumimoji="1" lang="en-US" altLang="ja-JP" sz="2000" dirty="0">
                <a:solidFill>
                  <a:schemeClr val="bg1"/>
                </a:solidFill>
              </a:rPr>
              <a:t> </a:t>
            </a:r>
            <a:r>
              <a:rPr kumimoji="1" lang="en-US" altLang="ja-JP" sz="2200" dirty="0">
                <a:solidFill>
                  <a:schemeClr val="bg1"/>
                </a:solidFill>
              </a:rPr>
              <a:t> Entrance</a:t>
            </a:r>
          </a:p>
        </p:txBody>
      </p:sp>
      <p:grpSp>
        <p:nvGrpSpPr>
          <p:cNvPr id="12" name="グループ化 11">
            <a:extLst>
              <a:ext uri="{FF2B5EF4-FFF2-40B4-BE49-F238E27FC236}">
                <a16:creationId xmlns:a16="http://schemas.microsoft.com/office/drawing/2014/main" id="{1B5814D0-BB6D-26D2-8B3A-A00F26877C51}"/>
              </a:ext>
            </a:extLst>
          </p:cNvPr>
          <p:cNvGrpSpPr/>
          <p:nvPr/>
        </p:nvGrpSpPr>
        <p:grpSpPr>
          <a:xfrm>
            <a:off x="1141428" y="3248491"/>
            <a:ext cx="2690011" cy="2681785"/>
            <a:chOff x="1141428" y="3690439"/>
            <a:chExt cx="2690011" cy="2681785"/>
          </a:xfrm>
        </p:grpSpPr>
        <p:pic>
          <p:nvPicPr>
            <p:cNvPr id="13" name="図 12">
              <a:extLst>
                <a:ext uri="{FF2B5EF4-FFF2-40B4-BE49-F238E27FC236}">
                  <a16:creationId xmlns:a16="http://schemas.microsoft.com/office/drawing/2014/main" id="{31DA6039-E11D-A491-DD96-0A4333CF0E14}"/>
                </a:ext>
              </a:extLst>
            </p:cNvPr>
            <p:cNvPicPr>
              <a:picLocks noChangeAspect="1"/>
            </p:cNvPicPr>
            <p:nvPr/>
          </p:nvPicPr>
          <p:blipFill>
            <a:blip r:embed="rId4"/>
            <a:stretch>
              <a:fillRect/>
            </a:stretch>
          </p:blipFill>
          <p:spPr>
            <a:xfrm>
              <a:off x="1141428" y="3690439"/>
              <a:ext cx="2690011" cy="2681785"/>
            </a:xfrm>
            <a:prstGeom prst="rect">
              <a:avLst/>
            </a:prstGeom>
          </p:spPr>
        </p:pic>
        <p:sp>
          <p:nvSpPr>
            <p:cNvPr id="14" name="テキスト ボックス 13">
              <a:extLst>
                <a:ext uri="{FF2B5EF4-FFF2-40B4-BE49-F238E27FC236}">
                  <a16:creationId xmlns:a16="http://schemas.microsoft.com/office/drawing/2014/main" id="{9F26B719-46B3-2113-239C-98BF5E1FA350}"/>
                </a:ext>
              </a:extLst>
            </p:cNvPr>
            <p:cNvSpPr txBox="1"/>
            <p:nvPr/>
          </p:nvSpPr>
          <p:spPr>
            <a:xfrm>
              <a:off x="1528525" y="4275013"/>
              <a:ext cx="840295" cy="369332"/>
            </a:xfrm>
            <a:prstGeom prst="rect">
              <a:avLst/>
            </a:prstGeom>
            <a:noFill/>
          </p:spPr>
          <p:txBody>
            <a:bodyPr wrap="none" rtlCol="0">
              <a:spAutoFit/>
            </a:bodyPr>
            <a:lstStyle/>
            <a:p>
              <a:pPr algn="ctr">
                <a:lnSpc>
                  <a:spcPct val="90000"/>
                </a:lnSpc>
              </a:pPr>
              <a:r>
                <a:rPr kumimoji="1" lang="en-US" altLang="ja-JP" sz="2000" dirty="0">
                  <a:solidFill>
                    <a:schemeClr val="accent1">
                      <a:lumMod val="50000"/>
                    </a:schemeClr>
                  </a:solidFill>
                  <a:latin typeface="Myriad Pro" panose="020B0503030403020204" pitchFamily="34" charset="0"/>
                  <a:ea typeface="Yu Gothic" panose="020B0400000000000000" pitchFamily="34" charset="-128"/>
                  <a:cs typeface="Times New Roman" panose="02020603050405020304" pitchFamily="18" charset="0"/>
                </a:rPr>
                <a:t>60 km</a:t>
              </a:r>
              <a:endParaRPr kumimoji="1" lang="en-US" altLang="ja-JP" sz="2200" dirty="0">
                <a:solidFill>
                  <a:schemeClr val="accent1">
                    <a:lumMod val="50000"/>
                  </a:schemeClr>
                </a:solidFill>
                <a:latin typeface="Myriad Pro" panose="020B0503030403020204" pitchFamily="34" charset="0"/>
              </a:endParaRPr>
            </a:p>
          </p:txBody>
        </p:sp>
        <p:sp>
          <p:nvSpPr>
            <p:cNvPr id="15" name="テキスト ボックス 14">
              <a:extLst>
                <a:ext uri="{FF2B5EF4-FFF2-40B4-BE49-F238E27FC236}">
                  <a16:creationId xmlns:a16="http://schemas.microsoft.com/office/drawing/2014/main" id="{F0C31793-2A0A-D5D5-5721-34640E6ED3D1}"/>
                </a:ext>
              </a:extLst>
            </p:cNvPr>
            <p:cNvSpPr txBox="1"/>
            <p:nvPr/>
          </p:nvSpPr>
          <p:spPr>
            <a:xfrm>
              <a:off x="2214428" y="3761565"/>
              <a:ext cx="614271" cy="369332"/>
            </a:xfrm>
            <a:prstGeom prst="rect">
              <a:avLst/>
            </a:prstGeom>
            <a:noFill/>
          </p:spPr>
          <p:txBody>
            <a:bodyPr wrap="none" rtlCol="0">
              <a:spAutoFit/>
            </a:bodyPr>
            <a:lstStyle/>
            <a:p>
              <a:pPr algn="ctr">
                <a:lnSpc>
                  <a:spcPct val="90000"/>
                </a:lnSpc>
              </a:pPr>
              <a:r>
                <a:rPr kumimoji="1" lang="en-US" altLang="ja-JP" sz="2000" b="1" dirty="0">
                  <a:solidFill>
                    <a:schemeClr val="accent1">
                      <a:lumMod val="50000"/>
                    </a:schemeClr>
                  </a:solidFill>
                  <a:latin typeface="Myriad Pro Light" panose="020B0403030403020204" pitchFamily="34" charset="0"/>
                  <a:ea typeface="Yu Gothic" panose="020B0400000000000000" pitchFamily="34" charset="-128"/>
                  <a:cs typeface="Times New Roman" panose="02020603050405020304" pitchFamily="18" charset="0"/>
                </a:rPr>
                <a:t>KEK</a:t>
              </a:r>
              <a:endParaRPr kumimoji="1" lang="en-US" altLang="ja-JP" sz="2200" b="1" dirty="0">
                <a:solidFill>
                  <a:schemeClr val="accent1">
                    <a:lumMod val="50000"/>
                  </a:schemeClr>
                </a:solidFill>
                <a:latin typeface="Myriad Pro Light" panose="020B0403030403020204" pitchFamily="34" charset="0"/>
              </a:endParaRPr>
            </a:p>
          </p:txBody>
        </p:sp>
        <p:sp>
          <p:nvSpPr>
            <p:cNvPr id="16" name="円/楕円 5">
              <a:extLst>
                <a:ext uri="{FF2B5EF4-FFF2-40B4-BE49-F238E27FC236}">
                  <a16:creationId xmlns:a16="http://schemas.microsoft.com/office/drawing/2014/main" id="{8D46A0B7-0395-3A1D-D9DD-801B8E95A721}"/>
                </a:ext>
              </a:extLst>
            </p:cNvPr>
            <p:cNvSpPr>
              <a:spLocks noChangeAspect="1"/>
            </p:cNvSpPr>
            <p:nvPr/>
          </p:nvSpPr>
          <p:spPr>
            <a:xfrm>
              <a:off x="2452835" y="4103601"/>
              <a:ext cx="144000" cy="144000"/>
            </a:xfrm>
            <a:prstGeom prst="ellips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円/楕円 25">
              <a:extLst>
                <a:ext uri="{FF2B5EF4-FFF2-40B4-BE49-F238E27FC236}">
                  <a16:creationId xmlns:a16="http://schemas.microsoft.com/office/drawing/2014/main" id="{4717B059-9E93-7158-A94C-9BF9F3508F7B}"/>
                </a:ext>
              </a:extLst>
            </p:cNvPr>
            <p:cNvSpPr>
              <a:spLocks noChangeAspect="1"/>
            </p:cNvSpPr>
            <p:nvPr/>
          </p:nvSpPr>
          <p:spPr>
            <a:xfrm>
              <a:off x="1994647" y="4815967"/>
              <a:ext cx="180000" cy="180000"/>
            </a:xfrm>
            <a:prstGeom prst="ellips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8" name="直線コネクタ 17">
              <a:extLst>
                <a:ext uri="{FF2B5EF4-FFF2-40B4-BE49-F238E27FC236}">
                  <a16:creationId xmlns:a16="http://schemas.microsoft.com/office/drawing/2014/main" id="{5BC35609-618C-FA1D-5E5F-8FF124D2C78E}"/>
                </a:ext>
              </a:extLst>
            </p:cNvPr>
            <p:cNvCxnSpPr>
              <a:cxnSpLocks/>
            </p:cNvCxnSpPr>
            <p:nvPr/>
          </p:nvCxnSpPr>
          <p:spPr>
            <a:xfrm flipV="1">
              <a:off x="2123528" y="4247601"/>
              <a:ext cx="358415" cy="568366"/>
            </a:xfrm>
            <a:prstGeom prst="line">
              <a:avLst/>
            </a:prstGeom>
            <a:ln w="28575">
              <a:solidFill>
                <a:schemeClr val="accent1">
                  <a:lumMod val="50000"/>
                </a:schemeClr>
              </a:solidFill>
              <a:headEnd type="triangle" w="lg" len="med"/>
              <a:tailEnd type="triangle" w="lg" len="med"/>
            </a:ln>
          </p:spPr>
          <p:style>
            <a:lnRef idx="1">
              <a:schemeClr val="accent1"/>
            </a:lnRef>
            <a:fillRef idx="0">
              <a:schemeClr val="accent1"/>
            </a:fillRef>
            <a:effectRef idx="0">
              <a:schemeClr val="accent1"/>
            </a:effectRef>
            <a:fontRef idx="minor">
              <a:schemeClr val="tx1"/>
            </a:fontRef>
          </p:style>
        </p:cxnSp>
        <p:sp>
          <p:nvSpPr>
            <p:cNvPr id="19" name="テキスト ボックス 18">
              <a:extLst>
                <a:ext uri="{FF2B5EF4-FFF2-40B4-BE49-F238E27FC236}">
                  <a16:creationId xmlns:a16="http://schemas.microsoft.com/office/drawing/2014/main" id="{05587AFA-CBA4-1FD3-1484-3E14BFC1BA76}"/>
                </a:ext>
              </a:extLst>
            </p:cNvPr>
            <p:cNvSpPr txBox="1"/>
            <p:nvPr/>
          </p:nvSpPr>
          <p:spPr>
            <a:xfrm>
              <a:off x="1216036" y="4705846"/>
              <a:ext cx="846707" cy="369332"/>
            </a:xfrm>
            <a:prstGeom prst="rect">
              <a:avLst/>
            </a:prstGeom>
            <a:noFill/>
          </p:spPr>
          <p:txBody>
            <a:bodyPr wrap="none" rtlCol="0">
              <a:spAutoFit/>
            </a:bodyPr>
            <a:lstStyle/>
            <a:p>
              <a:pPr algn="ctr">
                <a:lnSpc>
                  <a:spcPct val="90000"/>
                </a:lnSpc>
              </a:pPr>
              <a:r>
                <a:rPr kumimoji="1" lang="en-US" altLang="ja-JP" sz="2000" dirty="0">
                  <a:solidFill>
                    <a:schemeClr val="accent1">
                      <a:lumMod val="50000"/>
                    </a:schemeClr>
                  </a:solidFill>
                  <a:latin typeface="Myriad Pro" panose="020B0503030403020204" pitchFamily="34" charset="0"/>
                  <a:ea typeface="Yu Gothic" panose="020B0400000000000000" pitchFamily="34" charset="-128"/>
                  <a:cs typeface="Times New Roman" panose="02020603050405020304" pitchFamily="18" charset="0"/>
                </a:rPr>
                <a:t>Tokyo</a:t>
              </a:r>
              <a:endParaRPr kumimoji="1" lang="en-US" altLang="ja-JP" sz="2200" dirty="0">
                <a:solidFill>
                  <a:schemeClr val="accent1">
                    <a:lumMod val="50000"/>
                  </a:schemeClr>
                </a:solidFill>
                <a:latin typeface="Myriad Pro" panose="020B0503030403020204" pitchFamily="34" charset="0"/>
              </a:endParaRPr>
            </a:p>
          </p:txBody>
        </p:sp>
      </p:grpSp>
      <p:sp>
        <p:nvSpPr>
          <p:cNvPr id="21" name="テキスト ボックス 20">
            <a:extLst>
              <a:ext uri="{FF2B5EF4-FFF2-40B4-BE49-F238E27FC236}">
                <a16:creationId xmlns:a16="http://schemas.microsoft.com/office/drawing/2014/main" id="{506888E8-B929-FDB2-3703-8D06F6A3670D}"/>
              </a:ext>
            </a:extLst>
          </p:cNvPr>
          <p:cNvSpPr txBox="1"/>
          <p:nvPr/>
        </p:nvSpPr>
        <p:spPr>
          <a:xfrm>
            <a:off x="997527" y="540327"/>
            <a:ext cx="2344189" cy="707886"/>
          </a:xfrm>
          <a:prstGeom prst="rect">
            <a:avLst/>
          </a:prstGeom>
          <a:noFill/>
        </p:spPr>
        <p:txBody>
          <a:bodyPr wrap="square" rtlCol="0">
            <a:spAutoFit/>
          </a:bodyPr>
          <a:lstStyle/>
          <a:p>
            <a:r>
              <a:rPr lang="en-US" sz="4000" dirty="0">
                <a:solidFill>
                  <a:schemeClr val="bg2">
                    <a:lumMod val="90000"/>
                  </a:schemeClr>
                </a:solidFill>
              </a:rPr>
              <a:t>KEK Site</a:t>
            </a:r>
          </a:p>
        </p:txBody>
      </p:sp>
      <p:cxnSp>
        <p:nvCxnSpPr>
          <p:cNvPr id="22" name="直線コネクタ 21">
            <a:extLst>
              <a:ext uri="{FF2B5EF4-FFF2-40B4-BE49-F238E27FC236}">
                <a16:creationId xmlns:a16="http://schemas.microsoft.com/office/drawing/2014/main" id="{C9DF6A5E-1DFF-36C6-271A-8B48AA7386FA}"/>
              </a:ext>
            </a:extLst>
          </p:cNvPr>
          <p:cNvCxnSpPr>
            <a:cxnSpLocks/>
          </p:cNvCxnSpPr>
          <p:nvPr/>
        </p:nvCxnSpPr>
        <p:spPr>
          <a:xfrm>
            <a:off x="4229100" y="1757359"/>
            <a:ext cx="3757613" cy="0"/>
          </a:xfrm>
          <a:prstGeom prst="line">
            <a:avLst/>
          </a:prstGeom>
          <a:ln w="19050">
            <a:solidFill>
              <a:schemeClr val="bg1">
                <a:lumMod val="85000"/>
              </a:schemeClr>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sp>
        <p:nvSpPr>
          <p:cNvPr id="23" name="テキスト ボックス 22">
            <a:extLst>
              <a:ext uri="{FF2B5EF4-FFF2-40B4-BE49-F238E27FC236}">
                <a16:creationId xmlns:a16="http://schemas.microsoft.com/office/drawing/2014/main" id="{193BE6B7-7D49-8DB7-E6E8-7BE7836C5805}"/>
              </a:ext>
            </a:extLst>
          </p:cNvPr>
          <p:cNvSpPr txBox="1"/>
          <p:nvPr/>
        </p:nvSpPr>
        <p:spPr>
          <a:xfrm>
            <a:off x="4683126" y="1298110"/>
            <a:ext cx="856325" cy="461665"/>
          </a:xfrm>
          <a:prstGeom prst="rect">
            <a:avLst/>
          </a:prstGeom>
          <a:noFill/>
        </p:spPr>
        <p:txBody>
          <a:bodyPr wrap="none" rtlCol="0">
            <a:spAutoFit/>
          </a:bodyPr>
          <a:lstStyle/>
          <a:p>
            <a:r>
              <a:rPr lang="en-US" altLang="ja-JP" sz="2400" b="1" dirty="0">
                <a:solidFill>
                  <a:schemeClr val="bg1">
                    <a:lumMod val="85000"/>
                  </a:schemeClr>
                </a:solidFill>
                <a:latin typeface="Optima" pitchFamily="2" charset="0"/>
              </a:rPr>
              <a:t>1 km</a:t>
            </a:r>
            <a:endParaRPr kumimoji="1" lang="ja-JP" altLang="en-US" sz="2400" b="1" dirty="0">
              <a:solidFill>
                <a:schemeClr val="bg1">
                  <a:lumMod val="85000"/>
                </a:schemeClr>
              </a:solidFill>
              <a:latin typeface="Optima" pitchFamily="2" charset="0"/>
            </a:endParaRPr>
          </a:p>
        </p:txBody>
      </p:sp>
    </p:spTree>
    <p:extLst>
      <p:ext uri="{BB962C8B-B14F-4D97-AF65-F5344CB8AC3E}">
        <p14:creationId xmlns:p14="http://schemas.microsoft.com/office/powerpoint/2010/main" val="79705322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6FF791E7-4F74-AA19-5B9D-4A428EC3C06C}"/>
              </a:ext>
            </a:extLst>
          </p:cNvPr>
          <p:cNvSpPr>
            <a:spLocks noGrp="1"/>
          </p:cNvSpPr>
          <p:nvPr>
            <p:ph type="ftr" sz="quarter" idx="11"/>
          </p:nvPr>
        </p:nvSpPr>
        <p:spPr/>
        <p:txBody>
          <a:bodyPr/>
          <a:lstStyle/>
          <a:p>
            <a:r>
              <a:rPr lang="en-US" dirty="0"/>
              <a:t>Y. Okayasu et. al, 16th International Workshop on Accelerator Alignment, Oct. 31 - Nov. 4, 2022, CERN</a:t>
            </a:r>
          </a:p>
        </p:txBody>
      </p:sp>
      <p:sp>
        <p:nvSpPr>
          <p:cNvPr id="3" name="スライド番号プレースホルダー 2">
            <a:extLst>
              <a:ext uri="{FF2B5EF4-FFF2-40B4-BE49-F238E27FC236}">
                <a16:creationId xmlns:a16="http://schemas.microsoft.com/office/drawing/2014/main" id="{B0089773-2035-4958-2DFD-F5FE3ABB072A}"/>
              </a:ext>
            </a:extLst>
          </p:cNvPr>
          <p:cNvSpPr>
            <a:spLocks noGrp="1"/>
          </p:cNvSpPr>
          <p:nvPr>
            <p:ph type="sldNum" sz="quarter" idx="12"/>
          </p:nvPr>
        </p:nvSpPr>
        <p:spPr/>
        <p:txBody>
          <a:bodyPr/>
          <a:lstStyle/>
          <a:p>
            <a:fld id="{DCB5FA8D-E6FD-43B8-919E-DDA7F0F23A7E}" type="slidenum">
              <a:rPr lang="en-US" smtClean="0"/>
              <a:pPr/>
              <a:t>28</a:t>
            </a:fld>
            <a:endParaRPr lang="en-US" dirty="0"/>
          </a:p>
        </p:txBody>
      </p:sp>
      <p:pic>
        <p:nvPicPr>
          <p:cNvPr id="18" name="図 17">
            <a:extLst>
              <a:ext uri="{FF2B5EF4-FFF2-40B4-BE49-F238E27FC236}">
                <a16:creationId xmlns:a16="http://schemas.microsoft.com/office/drawing/2014/main" id="{C7034865-EBDB-1DCC-944D-A9FA1B000650}"/>
              </a:ext>
            </a:extLst>
          </p:cNvPr>
          <p:cNvPicPr>
            <a:picLocks noChangeAspect="1"/>
          </p:cNvPicPr>
          <p:nvPr/>
        </p:nvPicPr>
        <p:blipFill>
          <a:blip r:embed="rId2">
            <a:extLst>
              <a:ext uri="{BEBA8EAE-BF5A-486C-A8C5-ECC9F3942E4B}">
                <a14:imgProps xmlns:a14="http://schemas.microsoft.com/office/drawing/2010/main">
                  <a14:imgLayer r:embed="rId3">
                    <a14:imgEffect>
                      <a14:sharpenSoften amount="39000"/>
                    </a14:imgEffect>
                    <a14:imgEffect>
                      <a14:saturation sat="145000"/>
                    </a14:imgEffect>
                    <a14:imgEffect>
                      <a14:brightnessContrast bright="5000" contrast="4000"/>
                    </a14:imgEffect>
                  </a14:imgLayer>
                </a14:imgProps>
              </a:ext>
            </a:extLst>
          </a:blip>
          <a:stretch>
            <a:fillRect/>
          </a:stretch>
        </p:blipFill>
        <p:spPr>
          <a:xfrm>
            <a:off x="4089600" y="10955"/>
            <a:ext cx="4022259" cy="6667200"/>
          </a:xfrm>
          <a:prstGeom prst="rect">
            <a:avLst/>
          </a:prstGeom>
        </p:spPr>
      </p:pic>
      <p:pic>
        <p:nvPicPr>
          <p:cNvPr id="19" name="図 18">
            <a:extLst>
              <a:ext uri="{FF2B5EF4-FFF2-40B4-BE49-F238E27FC236}">
                <a16:creationId xmlns:a16="http://schemas.microsoft.com/office/drawing/2014/main" id="{EF449A47-71A6-5931-9749-C03A259F690E}"/>
              </a:ext>
            </a:extLst>
          </p:cNvPr>
          <p:cNvPicPr>
            <a:picLocks noChangeAspect="1"/>
          </p:cNvPicPr>
          <p:nvPr/>
        </p:nvPicPr>
        <p:blipFill>
          <a:blip r:embed="rId4">
            <a:alphaModFix amt="61000"/>
            <a:extLst>
              <a:ext uri="{BEBA8EAE-BF5A-486C-A8C5-ECC9F3942E4B}">
                <a14:imgProps xmlns:a14="http://schemas.microsoft.com/office/drawing/2010/main">
                  <a14:imgLayer r:embed="rId5">
                    <a14:imgEffect>
                      <a14:brightnessContrast bright="-70000"/>
                    </a14:imgEffect>
                  </a14:imgLayer>
                </a14:imgProps>
              </a:ext>
            </a:extLst>
          </a:blip>
          <a:stretch>
            <a:fillRect/>
          </a:stretch>
        </p:blipFill>
        <p:spPr>
          <a:xfrm>
            <a:off x="4082400" y="6870"/>
            <a:ext cx="4028913" cy="6685200"/>
          </a:xfrm>
          <a:prstGeom prst="rect">
            <a:avLst/>
          </a:prstGeom>
        </p:spPr>
      </p:pic>
      <p:sp>
        <p:nvSpPr>
          <p:cNvPr id="20" name="テキスト ボックス 19">
            <a:extLst>
              <a:ext uri="{FF2B5EF4-FFF2-40B4-BE49-F238E27FC236}">
                <a16:creationId xmlns:a16="http://schemas.microsoft.com/office/drawing/2014/main" id="{5DC43C44-32BF-120B-D4A5-4CEE26991A3E}"/>
              </a:ext>
            </a:extLst>
          </p:cNvPr>
          <p:cNvSpPr txBox="1"/>
          <p:nvPr/>
        </p:nvSpPr>
        <p:spPr>
          <a:xfrm>
            <a:off x="5077502" y="3360018"/>
            <a:ext cx="2584362" cy="424732"/>
          </a:xfrm>
          <a:prstGeom prst="rect">
            <a:avLst/>
          </a:prstGeom>
          <a:noFill/>
        </p:spPr>
        <p:txBody>
          <a:bodyPr wrap="none" rtlCol="0">
            <a:spAutoFit/>
          </a:bodyPr>
          <a:lstStyle/>
          <a:p>
            <a:pPr algn="ctr">
              <a:lnSpc>
                <a:spcPct val="90000"/>
              </a:lnSpc>
            </a:pPr>
            <a:r>
              <a:rPr kumimoji="1" lang="en-US" altLang="ja-JP" sz="2400" dirty="0">
                <a:solidFill>
                  <a:schemeClr val="bg1"/>
                </a:solidFill>
                <a:latin typeface="Optima" pitchFamily="2" charset="0"/>
              </a:rPr>
              <a:t>PF-Ring (2.5 GeV)</a:t>
            </a:r>
          </a:p>
        </p:txBody>
      </p:sp>
      <p:sp>
        <p:nvSpPr>
          <p:cNvPr id="21" name="テキスト ボックス 20">
            <a:extLst>
              <a:ext uri="{FF2B5EF4-FFF2-40B4-BE49-F238E27FC236}">
                <a16:creationId xmlns:a16="http://schemas.microsoft.com/office/drawing/2014/main" id="{666A81DA-6BA5-4822-0619-444545CB1B7A}"/>
              </a:ext>
            </a:extLst>
          </p:cNvPr>
          <p:cNvSpPr txBox="1"/>
          <p:nvPr/>
        </p:nvSpPr>
        <p:spPr>
          <a:xfrm>
            <a:off x="5435018" y="4591709"/>
            <a:ext cx="1196161" cy="757130"/>
          </a:xfrm>
          <a:prstGeom prst="rect">
            <a:avLst/>
          </a:prstGeom>
          <a:noFill/>
        </p:spPr>
        <p:txBody>
          <a:bodyPr wrap="none" rtlCol="0">
            <a:spAutoFit/>
          </a:bodyPr>
          <a:lstStyle/>
          <a:p>
            <a:pPr algn="ctr">
              <a:lnSpc>
                <a:spcPct val="90000"/>
              </a:lnSpc>
            </a:pPr>
            <a:r>
              <a:rPr kumimoji="1" lang="en-US" altLang="ja-JP" sz="2400" dirty="0">
                <a:solidFill>
                  <a:schemeClr val="bg1"/>
                </a:solidFill>
                <a:latin typeface="Optima" pitchFamily="2" charset="0"/>
              </a:rPr>
              <a:t>Injector</a:t>
            </a:r>
          </a:p>
          <a:p>
            <a:pPr algn="ctr">
              <a:lnSpc>
                <a:spcPct val="90000"/>
              </a:lnSpc>
            </a:pPr>
            <a:r>
              <a:rPr kumimoji="1" lang="en-US" altLang="ja-JP" sz="2400" dirty="0">
                <a:solidFill>
                  <a:schemeClr val="bg1"/>
                </a:solidFill>
                <a:latin typeface="Optima" pitchFamily="2" charset="0"/>
              </a:rPr>
              <a:t>Linac</a:t>
            </a:r>
            <a:endParaRPr kumimoji="1" lang="ja-JP" altLang="en-US" sz="2400" dirty="0">
              <a:solidFill>
                <a:schemeClr val="bg1"/>
              </a:solidFill>
              <a:latin typeface="Optima" pitchFamily="2" charset="0"/>
            </a:endParaRPr>
          </a:p>
        </p:txBody>
      </p:sp>
      <p:sp>
        <p:nvSpPr>
          <p:cNvPr id="22" name="テキスト ボックス 21">
            <a:extLst>
              <a:ext uri="{FF2B5EF4-FFF2-40B4-BE49-F238E27FC236}">
                <a16:creationId xmlns:a16="http://schemas.microsoft.com/office/drawing/2014/main" id="{07C32287-E435-B48F-B4F9-90BBEC33CECB}"/>
              </a:ext>
            </a:extLst>
          </p:cNvPr>
          <p:cNvSpPr txBox="1"/>
          <p:nvPr/>
        </p:nvSpPr>
        <p:spPr>
          <a:xfrm>
            <a:off x="4598065" y="1805480"/>
            <a:ext cx="2462534" cy="424732"/>
          </a:xfrm>
          <a:prstGeom prst="rect">
            <a:avLst/>
          </a:prstGeom>
          <a:noFill/>
        </p:spPr>
        <p:txBody>
          <a:bodyPr wrap="none" rtlCol="0">
            <a:spAutoFit/>
          </a:bodyPr>
          <a:lstStyle/>
          <a:p>
            <a:pPr algn="ctr">
              <a:lnSpc>
                <a:spcPct val="90000"/>
              </a:lnSpc>
            </a:pPr>
            <a:r>
              <a:rPr kumimoji="1" lang="en-US" altLang="ja-JP" sz="2400" dirty="0">
                <a:solidFill>
                  <a:schemeClr val="bg1"/>
                </a:solidFill>
                <a:latin typeface="Optima" pitchFamily="2" charset="0"/>
              </a:rPr>
              <a:t>PF-AR (6.5 GeV) </a:t>
            </a:r>
          </a:p>
        </p:txBody>
      </p:sp>
      <p:sp>
        <p:nvSpPr>
          <p:cNvPr id="23" name="テキスト ボックス 22">
            <a:extLst>
              <a:ext uri="{FF2B5EF4-FFF2-40B4-BE49-F238E27FC236}">
                <a16:creationId xmlns:a16="http://schemas.microsoft.com/office/drawing/2014/main" id="{DC130506-0A55-9467-9ED7-9D9BF2A43781}"/>
              </a:ext>
            </a:extLst>
          </p:cNvPr>
          <p:cNvSpPr txBox="1"/>
          <p:nvPr/>
        </p:nvSpPr>
        <p:spPr>
          <a:xfrm>
            <a:off x="5070795" y="2157549"/>
            <a:ext cx="2414444" cy="369332"/>
          </a:xfrm>
          <a:prstGeom prst="rect">
            <a:avLst/>
          </a:prstGeom>
          <a:noFill/>
        </p:spPr>
        <p:txBody>
          <a:bodyPr wrap="none" rtlCol="0">
            <a:spAutoFit/>
          </a:bodyPr>
          <a:lstStyle/>
          <a:p>
            <a:pPr algn="ctr">
              <a:lnSpc>
                <a:spcPct val="90000"/>
              </a:lnSpc>
            </a:pPr>
            <a:r>
              <a:rPr lang="en-US" altLang="ja-JP" sz="2000" dirty="0">
                <a:solidFill>
                  <a:schemeClr val="bg1"/>
                </a:solidFill>
                <a:latin typeface="Optima" pitchFamily="2" charset="0"/>
              </a:rPr>
              <a:t>AR</a:t>
            </a:r>
            <a:r>
              <a:rPr kumimoji="1" lang="en-US" altLang="ja-JP" sz="2000" dirty="0">
                <a:solidFill>
                  <a:schemeClr val="bg1"/>
                </a:solidFill>
                <a:latin typeface="Optima" pitchFamily="2" charset="0"/>
              </a:rPr>
              <a:t> : Advanced Ring</a:t>
            </a:r>
            <a:endParaRPr kumimoji="1" lang="ja-JP" altLang="en-US" sz="2000">
              <a:solidFill>
                <a:schemeClr val="bg1"/>
              </a:solidFill>
              <a:latin typeface="Optima" pitchFamily="2" charset="0"/>
            </a:endParaRPr>
          </a:p>
        </p:txBody>
      </p:sp>
      <p:grpSp>
        <p:nvGrpSpPr>
          <p:cNvPr id="24" name="グループ化 23">
            <a:extLst>
              <a:ext uri="{FF2B5EF4-FFF2-40B4-BE49-F238E27FC236}">
                <a16:creationId xmlns:a16="http://schemas.microsoft.com/office/drawing/2014/main" id="{BCE989CB-1C5A-184C-4F20-CC0F6B73C101}"/>
              </a:ext>
            </a:extLst>
          </p:cNvPr>
          <p:cNvGrpSpPr/>
          <p:nvPr/>
        </p:nvGrpSpPr>
        <p:grpSpPr>
          <a:xfrm>
            <a:off x="4938249" y="3017879"/>
            <a:ext cx="1720583" cy="2774860"/>
            <a:chOff x="4938249" y="3101009"/>
            <a:chExt cx="1720583" cy="2774860"/>
          </a:xfrm>
        </p:grpSpPr>
        <p:grpSp>
          <p:nvGrpSpPr>
            <p:cNvPr id="25" name="グループ化 24">
              <a:extLst>
                <a:ext uri="{FF2B5EF4-FFF2-40B4-BE49-F238E27FC236}">
                  <a16:creationId xmlns:a16="http://schemas.microsoft.com/office/drawing/2014/main" id="{42B71B47-6ABE-A92A-F959-662164310D51}"/>
                </a:ext>
              </a:extLst>
            </p:cNvPr>
            <p:cNvGrpSpPr/>
            <p:nvPr/>
          </p:nvGrpSpPr>
          <p:grpSpPr>
            <a:xfrm>
              <a:off x="4938249" y="3101009"/>
              <a:ext cx="622930" cy="2774860"/>
              <a:chOff x="4938249" y="3101009"/>
              <a:chExt cx="622930" cy="2774860"/>
            </a:xfrm>
          </p:grpSpPr>
          <p:cxnSp>
            <p:nvCxnSpPr>
              <p:cNvPr id="27" name="直線コネクタ 26">
                <a:extLst>
                  <a:ext uri="{FF2B5EF4-FFF2-40B4-BE49-F238E27FC236}">
                    <a16:creationId xmlns:a16="http://schemas.microsoft.com/office/drawing/2014/main" id="{8AA2C208-9BE8-5C8C-AA30-20093F764720}"/>
                  </a:ext>
                </a:extLst>
              </p:cNvPr>
              <p:cNvCxnSpPr>
                <a:cxnSpLocks/>
              </p:cNvCxnSpPr>
              <p:nvPr/>
            </p:nvCxnSpPr>
            <p:spPr>
              <a:xfrm flipH="1" flipV="1">
                <a:off x="4938249" y="3671846"/>
                <a:ext cx="252817" cy="241332"/>
              </a:xfrm>
              <a:prstGeom prst="line">
                <a:avLst/>
              </a:prstGeom>
              <a:ln w="38100">
                <a:solidFill>
                  <a:srgbClr val="55D3FF"/>
                </a:solidFill>
                <a:tailEnd type="triangle" w="med" len="med"/>
              </a:ln>
            </p:spPr>
            <p:style>
              <a:lnRef idx="1">
                <a:schemeClr val="accent1"/>
              </a:lnRef>
              <a:fillRef idx="0">
                <a:schemeClr val="accent1"/>
              </a:fillRef>
              <a:effectRef idx="0">
                <a:schemeClr val="accent1"/>
              </a:effectRef>
              <a:fontRef idx="minor">
                <a:schemeClr val="tx1"/>
              </a:fontRef>
            </p:style>
          </p:cxnSp>
          <p:cxnSp>
            <p:nvCxnSpPr>
              <p:cNvPr id="28" name="直線コネクタ 27">
                <a:extLst>
                  <a:ext uri="{FF2B5EF4-FFF2-40B4-BE49-F238E27FC236}">
                    <a16:creationId xmlns:a16="http://schemas.microsoft.com/office/drawing/2014/main" id="{1B663176-A3AA-6E84-467C-4AA4DC39740E}"/>
                  </a:ext>
                </a:extLst>
              </p:cNvPr>
              <p:cNvCxnSpPr>
                <a:cxnSpLocks/>
              </p:cNvCxnSpPr>
              <p:nvPr/>
            </p:nvCxnSpPr>
            <p:spPr>
              <a:xfrm flipH="1" flipV="1">
                <a:off x="5037719" y="3101009"/>
                <a:ext cx="523460" cy="2774860"/>
              </a:xfrm>
              <a:prstGeom prst="line">
                <a:avLst/>
              </a:prstGeom>
              <a:ln w="38100">
                <a:solidFill>
                  <a:srgbClr val="55D3FF"/>
                </a:solidFill>
                <a:tailEnd type="triangle" w="med" len="med"/>
              </a:ln>
            </p:spPr>
            <p:style>
              <a:lnRef idx="1">
                <a:schemeClr val="accent1"/>
              </a:lnRef>
              <a:fillRef idx="0">
                <a:schemeClr val="accent1"/>
              </a:fillRef>
              <a:effectRef idx="0">
                <a:schemeClr val="accent1"/>
              </a:effectRef>
              <a:fontRef idx="minor">
                <a:schemeClr val="tx1"/>
              </a:fontRef>
            </p:style>
          </p:cxnSp>
        </p:grpSp>
        <p:sp>
          <p:nvSpPr>
            <p:cNvPr id="26" name="正方形/長方形 25">
              <a:extLst>
                <a:ext uri="{FF2B5EF4-FFF2-40B4-BE49-F238E27FC236}">
                  <a16:creationId xmlns:a16="http://schemas.microsoft.com/office/drawing/2014/main" id="{7561B806-6D5D-1D17-41DA-84A396DAC5FE}"/>
                </a:ext>
              </a:extLst>
            </p:cNvPr>
            <p:cNvSpPr/>
            <p:nvPr/>
          </p:nvSpPr>
          <p:spPr>
            <a:xfrm>
              <a:off x="5340842" y="4255699"/>
              <a:ext cx="1317990" cy="369332"/>
            </a:xfrm>
            <a:prstGeom prst="rect">
              <a:avLst/>
            </a:prstGeom>
          </p:spPr>
          <p:txBody>
            <a:bodyPr wrap="none">
              <a:spAutoFit/>
            </a:bodyPr>
            <a:lstStyle/>
            <a:p>
              <a:r>
                <a:rPr lang="en-US" altLang="ja-JP" dirty="0">
                  <a:solidFill>
                    <a:srgbClr val="55D3FF"/>
                  </a:solidFill>
                  <a:latin typeface="Optima" pitchFamily="2" charset="0"/>
                </a:rPr>
                <a:t>e</a:t>
              </a:r>
              <a:r>
                <a:rPr lang="en-US" altLang="ja-JP" baseline="30000" dirty="0">
                  <a:solidFill>
                    <a:srgbClr val="55D3FF"/>
                  </a:solidFill>
                  <a:latin typeface="Optima" pitchFamily="2" charset="0"/>
                </a:rPr>
                <a:t>–</a:t>
              </a:r>
              <a:r>
                <a:rPr lang="en-US" altLang="ja-JP" dirty="0">
                  <a:solidFill>
                    <a:srgbClr val="55D3FF"/>
                  </a:solidFill>
                  <a:latin typeface="Optima" pitchFamily="2" charset="0"/>
                </a:rPr>
                <a:t> Injection</a:t>
              </a:r>
              <a:endParaRPr lang="ja-JP" altLang="en-US">
                <a:solidFill>
                  <a:srgbClr val="55D3FF"/>
                </a:solidFill>
                <a:latin typeface="Optima" pitchFamily="2" charset="0"/>
              </a:endParaRPr>
            </a:p>
          </p:txBody>
        </p:sp>
      </p:grpSp>
      <p:sp>
        <p:nvSpPr>
          <p:cNvPr id="29" name="テキスト ボックス 28">
            <a:extLst>
              <a:ext uri="{FF2B5EF4-FFF2-40B4-BE49-F238E27FC236}">
                <a16:creationId xmlns:a16="http://schemas.microsoft.com/office/drawing/2014/main" id="{ABB8E6CA-A6E4-9F25-9978-4718474746C2}"/>
              </a:ext>
            </a:extLst>
          </p:cNvPr>
          <p:cNvSpPr txBox="1"/>
          <p:nvPr/>
        </p:nvSpPr>
        <p:spPr>
          <a:xfrm>
            <a:off x="920565" y="485776"/>
            <a:ext cx="3195106" cy="1588127"/>
          </a:xfrm>
          <a:prstGeom prst="rect">
            <a:avLst/>
          </a:prstGeom>
          <a:noFill/>
        </p:spPr>
        <p:txBody>
          <a:bodyPr wrap="none" rtlCol="0">
            <a:spAutoFit/>
          </a:bodyPr>
          <a:lstStyle/>
          <a:p>
            <a:pPr algn="ctr">
              <a:lnSpc>
                <a:spcPct val="90000"/>
              </a:lnSpc>
            </a:pPr>
            <a:r>
              <a:rPr kumimoji="1" lang="en-US" altLang="ja-JP" sz="3600" dirty="0">
                <a:solidFill>
                  <a:schemeClr val="bg1"/>
                </a:solidFill>
                <a:latin typeface="Optima" pitchFamily="2" charset="0"/>
              </a:rPr>
              <a:t>Photon Factory</a:t>
            </a:r>
          </a:p>
          <a:p>
            <a:pPr algn="ctr">
              <a:lnSpc>
                <a:spcPct val="90000"/>
              </a:lnSpc>
            </a:pPr>
            <a:r>
              <a:rPr lang="en-US" altLang="ja-JP" sz="3600" dirty="0">
                <a:solidFill>
                  <a:schemeClr val="bg1"/>
                </a:solidFill>
                <a:latin typeface="Optima" pitchFamily="2" charset="0"/>
              </a:rPr>
              <a:t>and</a:t>
            </a:r>
          </a:p>
          <a:p>
            <a:pPr algn="ctr">
              <a:lnSpc>
                <a:spcPct val="90000"/>
              </a:lnSpc>
            </a:pPr>
            <a:r>
              <a:rPr kumimoji="1" lang="en-US" altLang="ja-JP" sz="3600" dirty="0">
                <a:solidFill>
                  <a:schemeClr val="bg1"/>
                </a:solidFill>
                <a:latin typeface="Optima" pitchFamily="2" charset="0"/>
              </a:rPr>
              <a:t>Injector Linac</a:t>
            </a:r>
            <a:endParaRPr kumimoji="1" lang="ja-JP" altLang="en-US" sz="3600" dirty="0">
              <a:solidFill>
                <a:schemeClr val="bg1"/>
              </a:solidFill>
              <a:latin typeface="Optima" pitchFamily="2" charset="0"/>
            </a:endParaRPr>
          </a:p>
        </p:txBody>
      </p:sp>
      <p:sp>
        <p:nvSpPr>
          <p:cNvPr id="30" name="テキスト ボックス 29">
            <a:extLst>
              <a:ext uri="{FF2B5EF4-FFF2-40B4-BE49-F238E27FC236}">
                <a16:creationId xmlns:a16="http://schemas.microsoft.com/office/drawing/2014/main" id="{B13B3F31-C860-A60E-924F-D5989A782E18}"/>
              </a:ext>
            </a:extLst>
          </p:cNvPr>
          <p:cNvSpPr txBox="1"/>
          <p:nvPr/>
        </p:nvSpPr>
        <p:spPr>
          <a:xfrm>
            <a:off x="8000917" y="4692475"/>
            <a:ext cx="3259050" cy="590930"/>
          </a:xfrm>
          <a:prstGeom prst="rect">
            <a:avLst/>
          </a:prstGeom>
          <a:noFill/>
        </p:spPr>
        <p:txBody>
          <a:bodyPr wrap="square" rtlCol="0">
            <a:spAutoFit/>
          </a:bodyPr>
          <a:lstStyle/>
          <a:p>
            <a:pPr>
              <a:lnSpc>
                <a:spcPct val="90000"/>
              </a:lnSpc>
            </a:pPr>
            <a:r>
              <a:rPr lang="en-US" altLang="ja-JP" dirty="0">
                <a:solidFill>
                  <a:schemeClr val="bg1"/>
                </a:solidFill>
                <a:latin typeface="Optima" pitchFamily="2" charset="0"/>
              </a:rPr>
              <a:t>The word “l</a:t>
            </a:r>
            <a:r>
              <a:rPr kumimoji="1" lang="en-US" altLang="ja-JP" dirty="0">
                <a:solidFill>
                  <a:schemeClr val="bg1"/>
                </a:solidFill>
                <a:latin typeface="Optima" pitchFamily="2" charset="0"/>
              </a:rPr>
              <a:t>inac”  means linear accelerator.</a:t>
            </a:r>
            <a:endParaRPr kumimoji="1" lang="ja-JP" altLang="en-US" dirty="0">
              <a:solidFill>
                <a:schemeClr val="bg1"/>
              </a:solidFill>
              <a:latin typeface="Optima" pitchFamily="2" charset="0"/>
            </a:endParaRPr>
          </a:p>
        </p:txBody>
      </p:sp>
      <p:sp>
        <p:nvSpPr>
          <p:cNvPr id="31" name="テキスト ボックス 30">
            <a:extLst>
              <a:ext uri="{FF2B5EF4-FFF2-40B4-BE49-F238E27FC236}">
                <a16:creationId xmlns:a16="http://schemas.microsoft.com/office/drawing/2014/main" id="{847FBBE7-8C29-F38D-6950-65F01B60465E}"/>
              </a:ext>
            </a:extLst>
          </p:cNvPr>
          <p:cNvSpPr txBox="1"/>
          <p:nvPr/>
        </p:nvSpPr>
        <p:spPr>
          <a:xfrm>
            <a:off x="7989572" y="2272966"/>
            <a:ext cx="3810659" cy="341632"/>
          </a:xfrm>
          <a:prstGeom prst="rect">
            <a:avLst/>
          </a:prstGeom>
          <a:noFill/>
        </p:spPr>
        <p:txBody>
          <a:bodyPr wrap="none" rtlCol="0">
            <a:spAutoFit/>
          </a:bodyPr>
          <a:lstStyle/>
          <a:p>
            <a:pPr>
              <a:lnSpc>
                <a:spcPct val="90000"/>
              </a:lnSpc>
            </a:pPr>
            <a:r>
              <a:rPr lang="en-US" altLang="ja-JP" dirty="0">
                <a:solidFill>
                  <a:schemeClr val="bg1"/>
                </a:solidFill>
                <a:latin typeface="Optima" pitchFamily="2" charset="0"/>
              </a:rPr>
              <a:t>The word “ring”</a:t>
            </a:r>
            <a:r>
              <a:rPr kumimoji="1" lang="en-US" altLang="ja-JP" dirty="0">
                <a:solidFill>
                  <a:schemeClr val="bg1"/>
                </a:solidFill>
                <a:latin typeface="Optima" pitchFamily="2" charset="0"/>
              </a:rPr>
              <a:t> means synchrotron.</a:t>
            </a:r>
            <a:endParaRPr kumimoji="1" lang="ja-JP" altLang="en-US" dirty="0">
              <a:solidFill>
                <a:schemeClr val="bg1"/>
              </a:solidFill>
              <a:latin typeface="Optima" pitchFamily="2" charset="0"/>
            </a:endParaRPr>
          </a:p>
        </p:txBody>
      </p:sp>
      <p:sp>
        <p:nvSpPr>
          <p:cNvPr id="32" name="テキスト ボックス 31">
            <a:extLst>
              <a:ext uri="{FF2B5EF4-FFF2-40B4-BE49-F238E27FC236}">
                <a16:creationId xmlns:a16="http://schemas.microsoft.com/office/drawing/2014/main" id="{0BE8E38E-8656-9B2A-F50A-E6B23B2AC2EF}"/>
              </a:ext>
            </a:extLst>
          </p:cNvPr>
          <p:cNvSpPr txBox="1"/>
          <p:nvPr/>
        </p:nvSpPr>
        <p:spPr>
          <a:xfrm>
            <a:off x="7988345" y="5284938"/>
            <a:ext cx="3800614" cy="590931"/>
          </a:xfrm>
          <a:prstGeom prst="rect">
            <a:avLst/>
          </a:prstGeom>
          <a:noFill/>
        </p:spPr>
        <p:txBody>
          <a:bodyPr wrap="square" rtlCol="0">
            <a:spAutoFit/>
          </a:bodyPr>
          <a:lstStyle/>
          <a:p>
            <a:pPr>
              <a:lnSpc>
                <a:spcPct val="90000"/>
              </a:lnSpc>
            </a:pPr>
            <a:r>
              <a:rPr lang="en-US" altLang="ja-JP" dirty="0">
                <a:solidFill>
                  <a:schemeClr val="bg1"/>
                </a:solidFill>
                <a:latin typeface="Optima" pitchFamily="2" charset="0"/>
              </a:rPr>
              <a:t>The body of the linac is constructed underground.</a:t>
            </a:r>
            <a:endParaRPr kumimoji="1" lang="ja-JP" altLang="en-US" dirty="0">
              <a:solidFill>
                <a:schemeClr val="bg1"/>
              </a:solidFill>
              <a:latin typeface="Optima" pitchFamily="2" charset="0"/>
            </a:endParaRPr>
          </a:p>
        </p:txBody>
      </p:sp>
    </p:spTree>
    <p:extLst>
      <p:ext uri="{BB962C8B-B14F-4D97-AF65-F5344CB8AC3E}">
        <p14:creationId xmlns:p14="http://schemas.microsoft.com/office/powerpoint/2010/main" val="6260318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C6176440-FC97-0CB4-84DB-2FC4FCDC9C8A}"/>
              </a:ext>
            </a:extLst>
          </p:cNvPr>
          <p:cNvSpPr>
            <a:spLocks noGrp="1"/>
          </p:cNvSpPr>
          <p:nvPr>
            <p:ph type="ftr" sz="quarter" idx="11"/>
          </p:nvPr>
        </p:nvSpPr>
        <p:spPr/>
        <p:txBody>
          <a:bodyPr/>
          <a:lstStyle/>
          <a:p>
            <a:r>
              <a:rPr lang="en-US" dirty="0"/>
              <a:t>Y. Okayasu et. al, 16th International Workshop on Accelerator Alignment, Oct. 31 - Nov. 4, 2022, CERN</a:t>
            </a:r>
          </a:p>
        </p:txBody>
      </p:sp>
      <p:sp>
        <p:nvSpPr>
          <p:cNvPr id="3" name="スライド番号プレースホルダー 2">
            <a:extLst>
              <a:ext uri="{FF2B5EF4-FFF2-40B4-BE49-F238E27FC236}">
                <a16:creationId xmlns:a16="http://schemas.microsoft.com/office/drawing/2014/main" id="{D4305F1E-00C1-B641-9022-9EB4E8302DE8}"/>
              </a:ext>
            </a:extLst>
          </p:cNvPr>
          <p:cNvSpPr>
            <a:spLocks noGrp="1"/>
          </p:cNvSpPr>
          <p:nvPr>
            <p:ph type="sldNum" sz="quarter" idx="12"/>
          </p:nvPr>
        </p:nvSpPr>
        <p:spPr/>
        <p:txBody>
          <a:bodyPr/>
          <a:lstStyle/>
          <a:p>
            <a:fld id="{DCB5FA8D-E6FD-43B8-919E-DDA7F0F23A7E}" type="slidenum">
              <a:rPr lang="en-US" smtClean="0"/>
              <a:pPr/>
              <a:t>29</a:t>
            </a:fld>
            <a:endParaRPr lang="en-US" dirty="0"/>
          </a:p>
        </p:txBody>
      </p:sp>
      <p:pic>
        <p:nvPicPr>
          <p:cNvPr id="4" name="図 3">
            <a:extLst>
              <a:ext uri="{FF2B5EF4-FFF2-40B4-BE49-F238E27FC236}">
                <a16:creationId xmlns:a16="http://schemas.microsoft.com/office/drawing/2014/main" id="{0C6CD400-F0AA-75E5-C245-A97DF9913EC2}"/>
              </a:ext>
            </a:extLst>
          </p:cNvPr>
          <p:cNvPicPr>
            <a:picLocks noChangeAspect="1"/>
          </p:cNvPicPr>
          <p:nvPr/>
        </p:nvPicPr>
        <p:blipFill>
          <a:blip r:embed="rId2">
            <a:extLst>
              <a:ext uri="{BEBA8EAE-BF5A-486C-A8C5-ECC9F3942E4B}">
                <a14:imgProps xmlns:a14="http://schemas.microsoft.com/office/drawing/2010/main">
                  <a14:imgLayer r:embed="rId3">
                    <a14:imgEffect>
                      <a14:sharpenSoften amount="39000"/>
                    </a14:imgEffect>
                    <a14:imgEffect>
                      <a14:saturation sat="145000"/>
                    </a14:imgEffect>
                    <a14:imgEffect>
                      <a14:brightnessContrast bright="5000" contrast="4000"/>
                    </a14:imgEffect>
                  </a14:imgLayer>
                </a14:imgProps>
              </a:ext>
            </a:extLst>
          </a:blip>
          <a:stretch>
            <a:fillRect/>
          </a:stretch>
        </p:blipFill>
        <p:spPr>
          <a:xfrm>
            <a:off x="4089600" y="10955"/>
            <a:ext cx="4022259" cy="6667200"/>
          </a:xfrm>
          <a:prstGeom prst="rect">
            <a:avLst/>
          </a:prstGeom>
        </p:spPr>
      </p:pic>
      <p:pic>
        <p:nvPicPr>
          <p:cNvPr id="5" name="図 4">
            <a:extLst>
              <a:ext uri="{FF2B5EF4-FFF2-40B4-BE49-F238E27FC236}">
                <a16:creationId xmlns:a16="http://schemas.microsoft.com/office/drawing/2014/main" id="{7297AE1D-69CC-C0E4-B54E-DF62EEE72500}"/>
              </a:ext>
            </a:extLst>
          </p:cNvPr>
          <p:cNvPicPr>
            <a:picLocks noChangeAspect="1"/>
          </p:cNvPicPr>
          <p:nvPr/>
        </p:nvPicPr>
        <p:blipFill>
          <a:blip r:embed="rId4">
            <a:alphaModFix amt="63000"/>
            <a:extLst>
              <a:ext uri="{BEBA8EAE-BF5A-486C-A8C5-ECC9F3942E4B}">
                <a14:imgProps xmlns:a14="http://schemas.microsoft.com/office/drawing/2010/main">
                  <a14:imgLayer r:embed="rId5">
                    <a14:imgEffect>
                      <a14:brightnessContrast bright="-70000"/>
                    </a14:imgEffect>
                  </a14:imgLayer>
                </a14:imgProps>
              </a:ext>
            </a:extLst>
          </a:blip>
          <a:stretch>
            <a:fillRect/>
          </a:stretch>
        </p:blipFill>
        <p:spPr>
          <a:xfrm>
            <a:off x="4082400" y="6870"/>
            <a:ext cx="4025900" cy="6680200"/>
          </a:xfrm>
          <a:prstGeom prst="rect">
            <a:avLst/>
          </a:prstGeom>
        </p:spPr>
      </p:pic>
      <p:sp>
        <p:nvSpPr>
          <p:cNvPr id="6" name="テキスト ボックス 5">
            <a:extLst>
              <a:ext uri="{FF2B5EF4-FFF2-40B4-BE49-F238E27FC236}">
                <a16:creationId xmlns:a16="http://schemas.microsoft.com/office/drawing/2014/main" id="{B86AC564-21EE-75A5-3CFF-59133F435742}"/>
              </a:ext>
            </a:extLst>
          </p:cNvPr>
          <p:cNvSpPr txBox="1"/>
          <p:nvPr/>
        </p:nvSpPr>
        <p:spPr>
          <a:xfrm>
            <a:off x="5440461" y="4589897"/>
            <a:ext cx="1196161" cy="757130"/>
          </a:xfrm>
          <a:prstGeom prst="rect">
            <a:avLst/>
          </a:prstGeom>
          <a:noFill/>
        </p:spPr>
        <p:txBody>
          <a:bodyPr wrap="none" rtlCol="0">
            <a:spAutoFit/>
          </a:bodyPr>
          <a:lstStyle/>
          <a:p>
            <a:pPr algn="ctr">
              <a:lnSpc>
                <a:spcPct val="90000"/>
              </a:lnSpc>
            </a:pPr>
            <a:r>
              <a:rPr kumimoji="1" lang="en-US" altLang="ja-JP" sz="2400" dirty="0">
                <a:solidFill>
                  <a:schemeClr val="bg1"/>
                </a:solidFill>
                <a:latin typeface="Optima" pitchFamily="2" charset="0"/>
              </a:rPr>
              <a:t>Injector</a:t>
            </a:r>
          </a:p>
          <a:p>
            <a:pPr algn="ctr">
              <a:lnSpc>
                <a:spcPct val="90000"/>
              </a:lnSpc>
            </a:pPr>
            <a:r>
              <a:rPr kumimoji="1" lang="en-US" altLang="ja-JP" sz="2400" dirty="0">
                <a:solidFill>
                  <a:schemeClr val="bg1"/>
                </a:solidFill>
                <a:latin typeface="Optima" pitchFamily="2" charset="0"/>
              </a:rPr>
              <a:t>Linac</a:t>
            </a:r>
            <a:endParaRPr kumimoji="1" lang="ja-JP" altLang="en-US" sz="2400" dirty="0">
              <a:solidFill>
                <a:schemeClr val="bg1"/>
              </a:solidFill>
              <a:latin typeface="Optima" pitchFamily="2" charset="0"/>
            </a:endParaRPr>
          </a:p>
        </p:txBody>
      </p:sp>
      <p:sp>
        <p:nvSpPr>
          <p:cNvPr id="7" name="テキスト ボックス 6">
            <a:extLst>
              <a:ext uri="{FF2B5EF4-FFF2-40B4-BE49-F238E27FC236}">
                <a16:creationId xmlns:a16="http://schemas.microsoft.com/office/drawing/2014/main" id="{71072FED-EFA1-EE96-FCA8-B35F11CE61CE}"/>
              </a:ext>
            </a:extLst>
          </p:cNvPr>
          <p:cNvSpPr txBox="1"/>
          <p:nvPr/>
        </p:nvSpPr>
        <p:spPr>
          <a:xfrm>
            <a:off x="5323257" y="1086525"/>
            <a:ext cx="1664238" cy="424732"/>
          </a:xfrm>
          <a:prstGeom prst="rect">
            <a:avLst/>
          </a:prstGeom>
          <a:noFill/>
        </p:spPr>
        <p:txBody>
          <a:bodyPr wrap="none" rtlCol="0">
            <a:spAutoFit/>
          </a:bodyPr>
          <a:lstStyle/>
          <a:p>
            <a:pPr algn="ctr">
              <a:lnSpc>
                <a:spcPct val="90000"/>
              </a:lnSpc>
            </a:pPr>
            <a:r>
              <a:rPr kumimoji="1" lang="en-US" altLang="ja-JP" sz="2400" dirty="0">
                <a:solidFill>
                  <a:schemeClr val="bg1"/>
                </a:solidFill>
                <a:latin typeface="Optima" pitchFamily="2" charset="0"/>
              </a:rPr>
              <a:t>SuperKEKB</a:t>
            </a:r>
            <a:endParaRPr kumimoji="1" lang="ja-JP" altLang="en-US" sz="2400" dirty="0">
              <a:solidFill>
                <a:schemeClr val="bg1"/>
              </a:solidFill>
              <a:latin typeface="Optima" pitchFamily="2" charset="0"/>
            </a:endParaRPr>
          </a:p>
        </p:txBody>
      </p:sp>
      <p:grpSp>
        <p:nvGrpSpPr>
          <p:cNvPr id="8" name="グループ化 7">
            <a:extLst>
              <a:ext uri="{FF2B5EF4-FFF2-40B4-BE49-F238E27FC236}">
                <a16:creationId xmlns:a16="http://schemas.microsoft.com/office/drawing/2014/main" id="{2E1DA160-CE2B-A98F-19DC-67D3A28B46CC}"/>
              </a:ext>
            </a:extLst>
          </p:cNvPr>
          <p:cNvGrpSpPr/>
          <p:nvPr/>
        </p:nvGrpSpPr>
        <p:grpSpPr>
          <a:xfrm>
            <a:off x="4873394" y="2952317"/>
            <a:ext cx="2290383" cy="2840424"/>
            <a:chOff x="4873394" y="3035447"/>
            <a:chExt cx="2290383" cy="2840424"/>
          </a:xfrm>
        </p:grpSpPr>
        <p:sp>
          <p:nvSpPr>
            <p:cNvPr id="9" name="正方形/長方形 8">
              <a:extLst>
                <a:ext uri="{FF2B5EF4-FFF2-40B4-BE49-F238E27FC236}">
                  <a16:creationId xmlns:a16="http://schemas.microsoft.com/office/drawing/2014/main" id="{2A77CA8A-3E14-BEEF-B6E4-166B866960DA}"/>
                </a:ext>
              </a:extLst>
            </p:cNvPr>
            <p:cNvSpPr/>
            <p:nvPr/>
          </p:nvSpPr>
          <p:spPr>
            <a:xfrm>
              <a:off x="5340842" y="4255699"/>
              <a:ext cx="1822935" cy="369332"/>
            </a:xfrm>
            <a:prstGeom prst="rect">
              <a:avLst/>
            </a:prstGeom>
          </p:spPr>
          <p:txBody>
            <a:bodyPr wrap="none">
              <a:spAutoFit/>
            </a:bodyPr>
            <a:lstStyle/>
            <a:p>
              <a:r>
                <a:rPr lang="en-US" altLang="ja-JP" dirty="0">
                  <a:solidFill>
                    <a:srgbClr val="55D3FF"/>
                  </a:solidFill>
                  <a:latin typeface="Optima" pitchFamily="2" charset="0"/>
                </a:rPr>
                <a:t>e</a:t>
              </a:r>
              <a:r>
                <a:rPr lang="en-US" altLang="ja-JP" baseline="30000" dirty="0">
                  <a:solidFill>
                    <a:srgbClr val="55D3FF"/>
                  </a:solidFill>
                  <a:latin typeface="Optima" pitchFamily="2" charset="0"/>
                </a:rPr>
                <a:t>–</a:t>
              </a:r>
              <a:r>
                <a:rPr lang="en-US" altLang="ja-JP" dirty="0">
                  <a:solidFill>
                    <a:srgbClr val="55D3FF"/>
                  </a:solidFill>
                  <a:latin typeface="Optima" pitchFamily="2" charset="0"/>
                </a:rPr>
                <a:t> &amp; e</a:t>
              </a:r>
              <a:r>
                <a:rPr lang="en-US" altLang="ja-JP" baseline="30000" dirty="0">
                  <a:solidFill>
                    <a:srgbClr val="55D3FF"/>
                  </a:solidFill>
                  <a:latin typeface="Optima" pitchFamily="2" charset="0"/>
                </a:rPr>
                <a:t>+</a:t>
              </a:r>
              <a:r>
                <a:rPr lang="en-US" altLang="ja-JP" dirty="0">
                  <a:solidFill>
                    <a:srgbClr val="55D3FF"/>
                  </a:solidFill>
                  <a:latin typeface="Optima" pitchFamily="2" charset="0"/>
                </a:rPr>
                <a:t> Injection</a:t>
              </a:r>
              <a:endParaRPr lang="ja-JP" altLang="en-US">
                <a:solidFill>
                  <a:srgbClr val="55D3FF"/>
                </a:solidFill>
                <a:latin typeface="Optima" pitchFamily="2" charset="0"/>
              </a:endParaRPr>
            </a:p>
          </p:txBody>
        </p:sp>
        <p:grpSp>
          <p:nvGrpSpPr>
            <p:cNvPr id="10" name="グループ化 9">
              <a:extLst>
                <a:ext uri="{FF2B5EF4-FFF2-40B4-BE49-F238E27FC236}">
                  <a16:creationId xmlns:a16="http://schemas.microsoft.com/office/drawing/2014/main" id="{361E9865-4542-C745-A713-21C2CE283D80}"/>
                </a:ext>
              </a:extLst>
            </p:cNvPr>
            <p:cNvGrpSpPr/>
            <p:nvPr/>
          </p:nvGrpSpPr>
          <p:grpSpPr>
            <a:xfrm>
              <a:off x="4873394" y="3308736"/>
              <a:ext cx="807123" cy="2567135"/>
              <a:chOff x="4873394" y="3308736"/>
              <a:chExt cx="807123" cy="2567135"/>
            </a:xfrm>
          </p:grpSpPr>
          <p:cxnSp>
            <p:nvCxnSpPr>
              <p:cNvPr id="13" name="直線コネクタ 12">
                <a:extLst>
                  <a:ext uri="{FF2B5EF4-FFF2-40B4-BE49-F238E27FC236}">
                    <a16:creationId xmlns:a16="http://schemas.microsoft.com/office/drawing/2014/main" id="{7CF23089-0792-413E-E104-3F6F60BF9AA6}"/>
                  </a:ext>
                </a:extLst>
              </p:cNvPr>
              <p:cNvCxnSpPr>
                <a:cxnSpLocks/>
              </p:cNvCxnSpPr>
              <p:nvPr/>
            </p:nvCxnSpPr>
            <p:spPr>
              <a:xfrm flipV="1">
                <a:off x="5213351" y="3708684"/>
                <a:ext cx="390542" cy="382294"/>
              </a:xfrm>
              <a:prstGeom prst="line">
                <a:avLst/>
              </a:prstGeom>
              <a:ln w="38100">
                <a:solidFill>
                  <a:srgbClr val="55D3FF"/>
                </a:solidFill>
                <a:tailEnd type="none" w="med" len="med"/>
              </a:ln>
            </p:spPr>
            <p:style>
              <a:lnRef idx="1">
                <a:schemeClr val="accent1"/>
              </a:lnRef>
              <a:fillRef idx="0">
                <a:schemeClr val="accent1"/>
              </a:fillRef>
              <a:effectRef idx="0">
                <a:schemeClr val="accent1"/>
              </a:effectRef>
              <a:fontRef idx="minor">
                <a:schemeClr val="tx1"/>
              </a:fontRef>
            </p:style>
          </p:cxnSp>
          <p:cxnSp>
            <p:nvCxnSpPr>
              <p:cNvPr id="14" name="直線コネクタ 13">
                <a:extLst>
                  <a:ext uri="{FF2B5EF4-FFF2-40B4-BE49-F238E27FC236}">
                    <a16:creationId xmlns:a16="http://schemas.microsoft.com/office/drawing/2014/main" id="{41280C63-771C-E99C-EBB8-DA4040BF8307}"/>
                  </a:ext>
                </a:extLst>
              </p:cNvPr>
              <p:cNvCxnSpPr>
                <a:cxnSpLocks/>
              </p:cNvCxnSpPr>
              <p:nvPr/>
            </p:nvCxnSpPr>
            <p:spPr>
              <a:xfrm flipH="1" flipV="1">
                <a:off x="5219700" y="4070350"/>
                <a:ext cx="341481" cy="1805521"/>
              </a:xfrm>
              <a:prstGeom prst="line">
                <a:avLst/>
              </a:prstGeom>
              <a:ln w="38100">
                <a:solidFill>
                  <a:srgbClr val="55D3FF"/>
                </a:solidFill>
                <a:tailEnd type="none" w="med" len="med"/>
              </a:ln>
            </p:spPr>
            <p:style>
              <a:lnRef idx="1">
                <a:schemeClr val="accent1"/>
              </a:lnRef>
              <a:fillRef idx="0">
                <a:schemeClr val="accent1"/>
              </a:fillRef>
              <a:effectRef idx="0">
                <a:schemeClr val="accent1"/>
              </a:effectRef>
              <a:fontRef idx="minor">
                <a:schemeClr val="tx1"/>
              </a:fontRef>
            </p:style>
          </p:cxnSp>
          <p:sp>
            <p:nvSpPr>
              <p:cNvPr id="15" name="円弧 14">
                <a:extLst>
                  <a:ext uri="{FF2B5EF4-FFF2-40B4-BE49-F238E27FC236}">
                    <a16:creationId xmlns:a16="http://schemas.microsoft.com/office/drawing/2014/main" id="{FF2CDEA4-3913-33FA-A0DD-7BD88E73A21C}"/>
                  </a:ext>
                </a:extLst>
              </p:cNvPr>
              <p:cNvSpPr/>
              <p:nvPr/>
            </p:nvSpPr>
            <p:spPr>
              <a:xfrm>
                <a:off x="5220183" y="3308736"/>
                <a:ext cx="460334" cy="460334"/>
              </a:xfrm>
              <a:prstGeom prst="arc">
                <a:avLst>
                  <a:gd name="adj1" fmla="val 13351179"/>
                  <a:gd name="adj2" fmla="val 2948835"/>
                </a:avLst>
              </a:prstGeom>
              <a:ln w="38100">
                <a:solidFill>
                  <a:srgbClr val="52C8F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latin typeface="Optima" pitchFamily="2" charset="0"/>
                </a:endParaRPr>
              </a:p>
            </p:txBody>
          </p:sp>
          <p:cxnSp>
            <p:nvCxnSpPr>
              <p:cNvPr id="16" name="直線コネクタ 15">
                <a:extLst>
                  <a:ext uri="{FF2B5EF4-FFF2-40B4-BE49-F238E27FC236}">
                    <a16:creationId xmlns:a16="http://schemas.microsoft.com/office/drawing/2014/main" id="{036AA8DD-92A0-6F48-50EA-0FDCA28D659E}"/>
                  </a:ext>
                </a:extLst>
              </p:cNvPr>
              <p:cNvCxnSpPr>
                <a:cxnSpLocks/>
              </p:cNvCxnSpPr>
              <p:nvPr/>
            </p:nvCxnSpPr>
            <p:spPr>
              <a:xfrm flipH="1" flipV="1">
                <a:off x="4873394" y="3308736"/>
                <a:ext cx="406620" cy="67798"/>
              </a:xfrm>
              <a:prstGeom prst="line">
                <a:avLst/>
              </a:prstGeom>
              <a:ln w="38100">
                <a:solidFill>
                  <a:srgbClr val="55D3FF"/>
                </a:solidFill>
                <a:tailEnd type="triangle" w="med" len="med"/>
              </a:ln>
              <a:effectLst/>
            </p:spPr>
            <p:style>
              <a:lnRef idx="1">
                <a:schemeClr val="accent1"/>
              </a:lnRef>
              <a:fillRef idx="0">
                <a:schemeClr val="accent1"/>
              </a:fillRef>
              <a:effectRef idx="0">
                <a:schemeClr val="accent1"/>
              </a:effectRef>
              <a:fontRef idx="minor">
                <a:schemeClr val="tx1"/>
              </a:fontRef>
            </p:style>
          </p:cxnSp>
          <p:cxnSp>
            <p:nvCxnSpPr>
              <p:cNvPr id="17" name="直線コネクタ 16">
                <a:extLst>
                  <a:ext uri="{FF2B5EF4-FFF2-40B4-BE49-F238E27FC236}">
                    <a16:creationId xmlns:a16="http://schemas.microsoft.com/office/drawing/2014/main" id="{63A7F975-EA9B-4F9E-AA4F-66C523CA5BD1}"/>
                  </a:ext>
                </a:extLst>
              </p:cNvPr>
              <p:cNvCxnSpPr>
                <a:cxnSpLocks/>
              </p:cNvCxnSpPr>
              <p:nvPr/>
            </p:nvCxnSpPr>
            <p:spPr>
              <a:xfrm>
                <a:off x="5280014" y="3376533"/>
                <a:ext cx="0" cy="367191"/>
              </a:xfrm>
              <a:prstGeom prst="line">
                <a:avLst/>
              </a:prstGeom>
              <a:ln w="38100">
                <a:solidFill>
                  <a:srgbClr val="55D3FF"/>
                </a:solidFill>
                <a:tailEnd type="triangle" w="med" len="med"/>
              </a:ln>
              <a:effectLst/>
            </p:spPr>
            <p:style>
              <a:lnRef idx="1">
                <a:schemeClr val="accent1"/>
              </a:lnRef>
              <a:fillRef idx="0">
                <a:schemeClr val="accent1"/>
              </a:fillRef>
              <a:effectRef idx="0">
                <a:schemeClr val="accent1"/>
              </a:effectRef>
              <a:fontRef idx="minor">
                <a:schemeClr val="tx1"/>
              </a:fontRef>
            </p:style>
          </p:cxnSp>
        </p:grpSp>
        <p:sp>
          <p:nvSpPr>
            <p:cNvPr id="11" name="正方形/長方形 10">
              <a:extLst>
                <a:ext uri="{FF2B5EF4-FFF2-40B4-BE49-F238E27FC236}">
                  <a16:creationId xmlns:a16="http://schemas.microsoft.com/office/drawing/2014/main" id="{0011E86D-4941-E980-54A0-41EF2474B5DB}"/>
                </a:ext>
              </a:extLst>
            </p:cNvPr>
            <p:cNvSpPr/>
            <p:nvPr/>
          </p:nvSpPr>
          <p:spPr>
            <a:xfrm>
              <a:off x="4963720" y="3035447"/>
              <a:ext cx="442750" cy="369332"/>
            </a:xfrm>
            <a:prstGeom prst="rect">
              <a:avLst/>
            </a:prstGeom>
          </p:spPr>
          <p:txBody>
            <a:bodyPr wrap="none">
              <a:spAutoFit/>
            </a:bodyPr>
            <a:lstStyle/>
            <a:p>
              <a:r>
                <a:rPr lang="en-US" altLang="ja-JP" dirty="0">
                  <a:solidFill>
                    <a:srgbClr val="55D3FF"/>
                  </a:solidFill>
                  <a:latin typeface="Optima" pitchFamily="2" charset="0"/>
                </a:rPr>
                <a:t>e</a:t>
              </a:r>
              <a:r>
                <a:rPr lang="en-US" altLang="ja-JP" baseline="30000" dirty="0">
                  <a:solidFill>
                    <a:srgbClr val="55D3FF"/>
                  </a:solidFill>
                  <a:latin typeface="Optima" pitchFamily="2" charset="0"/>
                </a:rPr>
                <a:t>–</a:t>
              </a:r>
              <a:r>
                <a:rPr lang="en-US" altLang="ja-JP" dirty="0">
                  <a:solidFill>
                    <a:srgbClr val="55D3FF"/>
                  </a:solidFill>
                  <a:latin typeface="Optima" pitchFamily="2" charset="0"/>
                </a:rPr>
                <a:t> </a:t>
              </a:r>
              <a:endParaRPr lang="ja-JP" altLang="en-US">
                <a:solidFill>
                  <a:srgbClr val="55D3FF"/>
                </a:solidFill>
                <a:latin typeface="Optima" pitchFamily="2" charset="0"/>
              </a:endParaRPr>
            </a:p>
          </p:txBody>
        </p:sp>
        <p:sp>
          <p:nvSpPr>
            <p:cNvPr id="12" name="正方形/長方形 11">
              <a:extLst>
                <a:ext uri="{FF2B5EF4-FFF2-40B4-BE49-F238E27FC236}">
                  <a16:creationId xmlns:a16="http://schemas.microsoft.com/office/drawing/2014/main" id="{0C08EE4E-048E-6C20-D279-5E599A636E6A}"/>
                </a:ext>
              </a:extLst>
            </p:cNvPr>
            <p:cNvSpPr/>
            <p:nvPr/>
          </p:nvSpPr>
          <p:spPr>
            <a:xfrm>
              <a:off x="5247385" y="3336727"/>
              <a:ext cx="391454" cy="369332"/>
            </a:xfrm>
            <a:prstGeom prst="rect">
              <a:avLst/>
            </a:prstGeom>
          </p:spPr>
          <p:txBody>
            <a:bodyPr wrap="none">
              <a:spAutoFit/>
            </a:bodyPr>
            <a:lstStyle/>
            <a:p>
              <a:r>
                <a:rPr lang="en-US" altLang="ja-JP" dirty="0">
                  <a:solidFill>
                    <a:srgbClr val="55D3FF"/>
                  </a:solidFill>
                  <a:latin typeface="Optima" pitchFamily="2" charset="0"/>
                </a:rPr>
                <a:t>e</a:t>
              </a:r>
              <a:r>
                <a:rPr lang="en-US" altLang="ja-JP" baseline="30000" dirty="0">
                  <a:solidFill>
                    <a:srgbClr val="55D3FF"/>
                  </a:solidFill>
                  <a:latin typeface="Optima" pitchFamily="2" charset="0"/>
                </a:rPr>
                <a:t>+</a:t>
              </a:r>
              <a:endParaRPr lang="ja-JP" altLang="en-US">
                <a:solidFill>
                  <a:srgbClr val="55D3FF"/>
                </a:solidFill>
                <a:latin typeface="Optima" pitchFamily="2" charset="0"/>
              </a:endParaRPr>
            </a:p>
          </p:txBody>
        </p:sp>
      </p:grpSp>
      <p:sp>
        <p:nvSpPr>
          <p:cNvPr id="18" name="テキスト ボックス 17">
            <a:extLst>
              <a:ext uri="{FF2B5EF4-FFF2-40B4-BE49-F238E27FC236}">
                <a16:creationId xmlns:a16="http://schemas.microsoft.com/office/drawing/2014/main" id="{D19223FF-E4EE-56FD-618F-1CBCF201D4FD}"/>
              </a:ext>
            </a:extLst>
          </p:cNvPr>
          <p:cNvSpPr txBox="1"/>
          <p:nvPr/>
        </p:nvSpPr>
        <p:spPr>
          <a:xfrm>
            <a:off x="4636019" y="1520241"/>
            <a:ext cx="3038717" cy="646331"/>
          </a:xfrm>
          <a:prstGeom prst="rect">
            <a:avLst/>
          </a:prstGeom>
          <a:noFill/>
        </p:spPr>
        <p:txBody>
          <a:bodyPr wrap="none" rtlCol="0">
            <a:spAutoFit/>
          </a:bodyPr>
          <a:lstStyle/>
          <a:p>
            <a:pPr algn="ctr">
              <a:lnSpc>
                <a:spcPct val="90000"/>
              </a:lnSpc>
            </a:pPr>
            <a:r>
              <a:rPr kumimoji="1" lang="en-US" altLang="ja-JP" sz="2000" dirty="0">
                <a:solidFill>
                  <a:schemeClr val="bg1"/>
                </a:solidFill>
                <a:latin typeface="Optima" pitchFamily="2" charset="0"/>
              </a:rPr>
              <a:t>High Energy Ring (7 GeV)</a:t>
            </a:r>
          </a:p>
          <a:p>
            <a:pPr algn="ctr">
              <a:lnSpc>
                <a:spcPct val="90000"/>
              </a:lnSpc>
            </a:pPr>
            <a:r>
              <a:rPr lang="en-US" altLang="ja-JP" sz="2000" dirty="0">
                <a:solidFill>
                  <a:schemeClr val="bg1"/>
                </a:solidFill>
                <a:latin typeface="Optima" pitchFamily="2" charset="0"/>
              </a:rPr>
              <a:t>Low Energy Ring (4 GeV)</a:t>
            </a:r>
            <a:endParaRPr kumimoji="1" lang="ja-JP" altLang="en-US" sz="2000" dirty="0">
              <a:solidFill>
                <a:schemeClr val="bg1"/>
              </a:solidFill>
              <a:latin typeface="Optima" pitchFamily="2" charset="0"/>
            </a:endParaRPr>
          </a:p>
        </p:txBody>
      </p:sp>
      <p:sp>
        <p:nvSpPr>
          <p:cNvPr id="19" name="円/楕円 29">
            <a:extLst>
              <a:ext uri="{FF2B5EF4-FFF2-40B4-BE49-F238E27FC236}">
                <a16:creationId xmlns:a16="http://schemas.microsoft.com/office/drawing/2014/main" id="{398C55BB-0382-4DD1-CB6B-B65DFFAB057C}"/>
              </a:ext>
            </a:extLst>
          </p:cNvPr>
          <p:cNvSpPr/>
          <p:nvPr/>
        </p:nvSpPr>
        <p:spPr>
          <a:xfrm>
            <a:off x="7161601" y="824283"/>
            <a:ext cx="364210" cy="364210"/>
          </a:xfrm>
          <a:prstGeom prst="ellipse">
            <a:avLst/>
          </a:prstGeom>
          <a:noFill/>
          <a:ln w="31750">
            <a:solidFill>
              <a:srgbClr val="55D3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正方形/長方形 19">
            <a:extLst>
              <a:ext uri="{FF2B5EF4-FFF2-40B4-BE49-F238E27FC236}">
                <a16:creationId xmlns:a16="http://schemas.microsoft.com/office/drawing/2014/main" id="{8278C748-6215-F7B1-3793-B4D2E4AC3708}"/>
              </a:ext>
            </a:extLst>
          </p:cNvPr>
          <p:cNvSpPr/>
          <p:nvPr/>
        </p:nvSpPr>
        <p:spPr>
          <a:xfrm>
            <a:off x="6818562" y="265078"/>
            <a:ext cx="1050288" cy="568489"/>
          </a:xfrm>
          <a:prstGeom prst="rect">
            <a:avLst/>
          </a:prstGeom>
        </p:spPr>
        <p:txBody>
          <a:bodyPr wrap="none">
            <a:spAutoFit/>
          </a:bodyPr>
          <a:lstStyle/>
          <a:p>
            <a:pPr algn="ctr">
              <a:lnSpc>
                <a:spcPct val="85000"/>
              </a:lnSpc>
            </a:pPr>
            <a:r>
              <a:rPr lang="en-US" altLang="ja-JP" dirty="0">
                <a:solidFill>
                  <a:srgbClr val="55D3FF"/>
                </a:solidFill>
                <a:latin typeface="Myriad Pro" panose="020B0503030403020204" pitchFamily="34" charset="0"/>
              </a:rPr>
              <a:t>Colliding</a:t>
            </a:r>
          </a:p>
          <a:p>
            <a:pPr algn="ctr">
              <a:lnSpc>
                <a:spcPct val="85000"/>
              </a:lnSpc>
            </a:pPr>
            <a:r>
              <a:rPr lang="en-US" altLang="ja-JP" dirty="0">
                <a:solidFill>
                  <a:srgbClr val="55D3FF"/>
                </a:solidFill>
                <a:latin typeface="Myriad Pro" panose="020B0503030403020204" pitchFamily="34" charset="0"/>
              </a:rPr>
              <a:t>Point</a:t>
            </a:r>
            <a:endParaRPr lang="ja-JP" altLang="en-US"/>
          </a:p>
        </p:txBody>
      </p:sp>
      <p:sp>
        <p:nvSpPr>
          <p:cNvPr id="21" name="テキスト ボックス 20">
            <a:extLst>
              <a:ext uri="{FF2B5EF4-FFF2-40B4-BE49-F238E27FC236}">
                <a16:creationId xmlns:a16="http://schemas.microsoft.com/office/drawing/2014/main" id="{8464C60A-B526-A363-CC40-42F4DCDEE5DD}"/>
              </a:ext>
            </a:extLst>
          </p:cNvPr>
          <p:cNvSpPr txBox="1"/>
          <p:nvPr/>
        </p:nvSpPr>
        <p:spPr>
          <a:xfrm>
            <a:off x="1064834" y="485776"/>
            <a:ext cx="2906566" cy="1588127"/>
          </a:xfrm>
          <a:prstGeom prst="rect">
            <a:avLst/>
          </a:prstGeom>
          <a:noFill/>
        </p:spPr>
        <p:txBody>
          <a:bodyPr wrap="none" rtlCol="0">
            <a:spAutoFit/>
          </a:bodyPr>
          <a:lstStyle/>
          <a:p>
            <a:pPr algn="ctr">
              <a:lnSpc>
                <a:spcPct val="90000"/>
              </a:lnSpc>
            </a:pPr>
            <a:r>
              <a:rPr kumimoji="1" lang="en-US" altLang="ja-JP" sz="3600" dirty="0">
                <a:solidFill>
                  <a:schemeClr val="bg1"/>
                </a:solidFill>
                <a:latin typeface="Optima" pitchFamily="2" charset="0"/>
              </a:rPr>
              <a:t>SuperKEKB</a:t>
            </a:r>
          </a:p>
          <a:p>
            <a:pPr algn="ctr">
              <a:lnSpc>
                <a:spcPct val="90000"/>
              </a:lnSpc>
            </a:pPr>
            <a:r>
              <a:rPr lang="en-US" altLang="ja-JP" sz="3600" dirty="0">
                <a:solidFill>
                  <a:schemeClr val="bg1"/>
                </a:solidFill>
                <a:latin typeface="Optima" pitchFamily="2" charset="0"/>
              </a:rPr>
              <a:t>and</a:t>
            </a:r>
          </a:p>
          <a:p>
            <a:pPr algn="ctr">
              <a:lnSpc>
                <a:spcPct val="90000"/>
              </a:lnSpc>
            </a:pPr>
            <a:r>
              <a:rPr kumimoji="1" lang="en-US" altLang="ja-JP" sz="3600" dirty="0">
                <a:solidFill>
                  <a:schemeClr val="bg1"/>
                </a:solidFill>
                <a:latin typeface="Optima" pitchFamily="2" charset="0"/>
              </a:rPr>
              <a:t>Injector Linac</a:t>
            </a:r>
            <a:endParaRPr kumimoji="1" lang="ja-JP" altLang="en-US" sz="3600" dirty="0">
              <a:solidFill>
                <a:schemeClr val="bg1"/>
              </a:solidFill>
              <a:latin typeface="Optima" pitchFamily="2" charset="0"/>
            </a:endParaRPr>
          </a:p>
        </p:txBody>
      </p:sp>
      <p:sp>
        <p:nvSpPr>
          <p:cNvPr id="22" name="テキスト ボックス 21">
            <a:extLst>
              <a:ext uri="{FF2B5EF4-FFF2-40B4-BE49-F238E27FC236}">
                <a16:creationId xmlns:a16="http://schemas.microsoft.com/office/drawing/2014/main" id="{D2F1A3F2-58D1-4932-B5B7-4ADD93EE526D}"/>
              </a:ext>
            </a:extLst>
          </p:cNvPr>
          <p:cNvSpPr txBox="1"/>
          <p:nvPr/>
        </p:nvSpPr>
        <p:spPr>
          <a:xfrm>
            <a:off x="8204597" y="1223631"/>
            <a:ext cx="3486120" cy="1338828"/>
          </a:xfrm>
          <a:prstGeom prst="rect">
            <a:avLst/>
          </a:prstGeom>
          <a:noFill/>
        </p:spPr>
        <p:txBody>
          <a:bodyPr wrap="square" rtlCol="0">
            <a:spAutoFit/>
          </a:bodyPr>
          <a:lstStyle/>
          <a:p>
            <a:pPr algn="just">
              <a:lnSpc>
                <a:spcPct val="90000"/>
              </a:lnSpc>
            </a:pPr>
            <a:r>
              <a:rPr lang="en-US" altLang="ja-JP" dirty="0">
                <a:solidFill>
                  <a:schemeClr val="bg1"/>
                </a:solidFill>
                <a:latin typeface="Optima" pitchFamily="2" charset="0"/>
              </a:rPr>
              <a:t>The two rings, HER and LER, are in the same tunnel and collide electrons and positrons at a colliding point for studying high energy physics.</a:t>
            </a:r>
            <a:endParaRPr kumimoji="1" lang="ja-JP" altLang="en-US" dirty="0">
              <a:solidFill>
                <a:schemeClr val="bg1"/>
              </a:solidFill>
              <a:latin typeface="Optima" pitchFamily="2" charset="0"/>
            </a:endParaRPr>
          </a:p>
        </p:txBody>
      </p:sp>
      <p:sp>
        <p:nvSpPr>
          <p:cNvPr id="23" name="正方形/長方形 22">
            <a:extLst>
              <a:ext uri="{FF2B5EF4-FFF2-40B4-BE49-F238E27FC236}">
                <a16:creationId xmlns:a16="http://schemas.microsoft.com/office/drawing/2014/main" id="{B92BD775-D06E-043E-7865-A175B7E654A0}"/>
              </a:ext>
            </a:extLst>
          </p:cNvPr>
          <p:cNvSpPr/>
          <p:nvPr/>
        </p:nvSpPr>
        <p:spPr>
          <a:xfrm>
            <a:off x="1317751" y="2562459"/>
            <a:ext cx="2551789" cy="646331"/>
          </a:xfrm>
          <a:prstGeom prst="rect">
            <a:avLst/>
          </a:prstGeom>
        </p:spPr>
        <p:txBody>
          <a:bodyPr wrap="none">
            <a:spAutoFit/>
          </a:bodyPr>
          <a:lstStyle/>
          <a:p>
            <a:r>
              <a:rPr lang="en-US" altLang="ja-JP" dirty="0">
                <a:solidFill>
                  <a:schemeClr val="bg1"/>
                </a:solidFill>
                <a:latin typeface="Optima" pitchFamily="2" charset="0"/>
              </a:rPr>
              <a:t>HER : High Energy Ring</a:t>
            </a:r>
          </a:p>
          <a:p>
            <a:r>
              <a:rPr lang="en-US" altLang="ja-JP" dirty="0">
                <a:solidFill>
                  <a:schemeClr val="bg1"/>
                </a:solidFill>
                <a:latin typeface="Optima" pitchFamily="2" charset="0"/>
              </a:rPr>
              <a:t>LER :  Low energy Ring</a:t>
            </a:r>
            <a:endParaRPr lang="ja-JP" altLang="en-US">
              <a:latin typeface="Optima" pitchFamily="2" charset="0"/>
            </a:endParaRPr>
          </a:p>
        </p:txBody>
      </p:sp>
    </p:spTree>
    <p:extLst>
      <p:ext uri="{BB962C8B-B14F-4D97-AF65-F5344CB8AC3E}">
        <p14:creationId xmlns:p14="http://schemas.microsoft.com/office/powerpoint/2010/main" val="13759588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68415F61-EDC7-E618-9C9B-4C0C24D82087}"/>
              </a:ext>
            </a:extLst>
          </p:cNvPr>
          <p:cNvSpPr>
            <a:spLocks noGrp="1"/>
          </p:cNvSpPr>
          <p:nvPr>
            <p:ph type="ftr" sz="quarter" idx="11"/>
          </p:nvPr>
        </p:nvSpPr>
        <p:spPr/>
        <p:txBody>
          <a:bodyPr/>
          <a:lstStyle/>
          <a:p>
            <a:r>
              <a:rPr lang="en-US" dirty="0"/>
              <a:t>Y. Okayasu et. al, 16th International Workshop on Accelerator Alignment, Oct. 31 - Nov. 4, 2022, CERN</a:t>
            </a:r>
          </a:p>
        </p:txBody>
      </p:sp>
      <p:sp>
        <p:nvSpPr>
          <p:cNvPr id="3" name="スライド番号プレースホルダー 2">
            <a:extLst>
              <a:ext uri="{FF2B5EF4-FFF2-40B4-BE49-F238E27FC236}">
                <a16:creationId xmlns:a16="http://schemas.microsoft.com/office/drawing/2014/main" id="{5EA6E383-5FFD-3668-3F8B-96BF3F3A2202}"/>
              </a:ext>
            </a:extLst>
          </p:cNvPr>
          <p:cNvSpPr>
            <a:spLocks noGrp="1"/>
          </p:cNvSpPr>
          <p:nvPr>
            <p:ph type="sldNum" sz="quarter" idx="12"/>
          </p:nvPr>
        </p:nvSpPr>
        <p:spPr/>
        <p:txBody>
          <a:bodyPr/>
          <a:lstStyle/>
          <a:p>
            <a:fld id="{DCB5FA8D-E6FD-43B8-919E-DDA7F0F23A7E}" type="slidenum">
              <a:rPr lang="en-US" smtClean="0"/>
              <a:pPr/>
              <a:t>3</a:t>
            </a:fld>
            <a:endParaRPr lang="en-US" dirty="0"/>
          </a:p>
        </p:txBody>
      </p:sp>
      <p:sp>
        <p:nvSpPr>
          <p:cNvPr id="4" name="テキスト ボックス 3">
            <a:extLst>
              <a:ext uri="{FF2B5EF4-FFF2-40B4-BE49-F238E27FC236}">
                <a16:creationId xmlns:a16="http://schemas.microsoft.com/office/drawing/2014/main" id="{E0894D4E-9F13-B492-306F-69295510C776}"/>
              </a:ext>
            </a:extLst>
          </p:cNvPr>
          <p:cNvSpPr txBox="1"/>
          <p:nvPr/>
        </p:nvSpPr>
        <p:spPr>
          <a:xfrm>
            <a:off x="0" y="839586"/>
            <a:ext cx="12192000" cy="4278094"/>
          </a:xfrm>
          <a:prstGeom prst="rect">
            <a:avLst/>
          </a:prstGeom>
          <a:noFill/>
        </p:spPr>
        <p:txBody>
          <a:bodyPr wrap="square" rtlCol="0">
            <a:spAutoFit/>
          </a:bodyPr>
          <a:lstStyle/>
          <a:p>
            <a:r>
              <a:rPr lang="en-US" sz="3200" dirty="0">
                <a:solidFill>
                  <a:schemeClr val="bg2">
                    <a:lumMod val="90000"/>
                  </a:schemeClr>
                </a:solidFill>
              </a:rPr>
              <a:t>Contents :</a:t>
            </a:r>
          </a:p>
          <a:p>
            <a:endParaRPr lang="en-US" sz="2400" dirty="0">
              <a:solidFill>
                <a:schemeClr val="bg2">
                  <a:lumMod val="90000"/>
                </a:schemeClr>
              </a:solidFill>
            </a:endParaRPr>
          </a:p>
          <a:p>
            <a:pPr marL="457200" indent="-457200">
              <a:buFont typeface="+mj-lt"/>
              <a:buAutoNum type="arabicPeriod"/>
            </a:pPr>
            <a:r>
              <a:rPr lang="en-US" sz="2400" dirty="0">
                <a:solidFill>
                  <a:srgbClr val="FF0000"/>
                </a:solidFill>
              </a:rPr>
              <a:t>Introduction</a:t>
            </a:r>
          </a:p>
          <a:p>
            <a:pPr marL="457200" indent="-457200">
              <a:buFont typeface="+mj-lt"/>
              <a:buAutoNum type="arabicPeriod"/>
            </a:pPr>
            <a:endParaRPr lang="en-US" sz="2400" dirty="0">
              <a:solidFill>
                <a:schemeClr val="bg2">
                  <a:lumMod val="90000"/>
                </a:schemeClr>
              </a:solidFill>
            </a:endParaRPr>
          </a:p>
          <a:p>
            <a:pPr marL="457200" indent="-457200">
              <a:buFont typeface="+mj-lt"/>
              <a:buAutoNum type="arabicPeriod"/>
            </a:pPr>
            <a:r>
              <a:rPr lang="en-US" sz="2400" dirty="0">
                <a:solidFill>
                  <a:schemeClr val="bg2">
                    <a:lumMod val="90000"/>
                  </a:schemeClr>
                </a:solidFill>
              </a:rPr>
              <a:t>Control survey in KEK e</a:t>
            </a:r>
            <a:r>
              <a:rPr lang="en-US" sz="2400" baseline="30000" dirty="0">
                <a:solidFill>
                  <a:schemeClr val="bg2">
                    <a:lumMod val="90000"/>
                  </a:schemeClr>
                </a:solidFill>
              </a:rPr>
              <a:t>-</a:t>
            </a:r>
            <a:r>
              <a:rPr lang="en-US" sz="2400" dirty="0">
                <a:solidFill>
                  <a:schemeClr val="bg2">
                    <a:lumMod val="90000"/>
                  </a:schemeClr>
                </a:solidFill>
              </a:rPr>
              <a:t>/e</a:t>
            </a:r>
            <a:r>
              <a:rPr lang="en-US" sz="2400" baseline="30000" dirty="0">
                <a:solidFill>
                  <a:schemeClr val="bg2">
                    <a:lumMod val="90000"/>
                  </a:schemeClr>
                </a:solidFill>
              </a:rPr>
              <a:t>+</a:t>
            </a:r>
            <a:r>
              <a:rPr lang="en-US" sz="2400" dirty="0">
                <a:solidFill>
                  <a:schemeClr val="bg2">
                    <a:lumMod val="90000"/>
                  </a:schemeClr>
                </a:solidFill>
              </a:rPr>
              <a:t> injector linac</a:t>
            </a:r>
          </a:p>
          <a:p>
            <a:pPr marL="457200" indent="-457200">
              <a:buFont typeface="+mj-lt"/>
              <a:buAutoNum type="arabicPeriod"/>
            </a:pPr>
            <a:endParaRPr lang="en-US" sz="2400" dirty="0">
              <a:solidFill>
                <a:schemeClr val="bg2">
                  <a:lumMod val="90000"/>
                </a:schemeClr>
              </a:solidFill>
            </a:endParaRPr>
          </a:p>
          <a:p>
            <a:pPr marL="457200" indent="-457200">
              <a:buFont typeface="+mj-lt"/>
              <a:buAutoNum type="arabicPeriod"/>
            </a:pPr>
            <a:r>
              <a:rPr lang="en-US" sz="2400" dirty="0">
                <a:solidFill>
                  <a:schemeClr val="bg2">
                    <a:lumMod val="90000"/>
                  </a:schemeClr>
                </a:solidFill>
              </a:rPr>
              <a:t>Survey results</a:t>
            </a:r>
          </a:p>
          <a:p>
            <a:pPr marL="457200" indent="-457200">
              <a:buFont typeface="+mj-lt"/>
              <a:buAutoNum type="arabicPeriod"/>
            </a:pPr>
            <a:endParaRPr lang="en-US" sz="2400" dirty="0">
              <a:solidFill>
                <a:schemeClr val="bg2">
                  <a:lumMod val="90000"/>
                </a:schemeClr>
              </a:solidFill>
            </a:endParaRPr>
          </a:p>
          <a:p>
            <a:pPr marL="457200" indent="-457200">
              <a:buFont typeface="+mj-lt"/>
              <a:buAutoNum type="arabicPeriod"/>
            </a:pPr>
            <a:r>
              <a:rPr lang="en-US" sz="2400" dirty="0">
                <a:solidFill>
                  <a:schemeClr val="bg2">
                    <a:lumMod val="90000"/>
                  </a:schemeClr>
                </a:solidFill>
              </a:rPr>
              <a:t>Results VS. Calculation</a:t>
            </a:r>
          </a:p>
          <a:p>
            <a:pPr marL="457200" indent="-457200">
              <a:buFont typeface="+mj-lt"/>
              <a:buAutoNum type="arabicPeriod"/>
            </a:pPr>
            <a:endParaRPr lang="en-US" sz="2400" dirty="0">
              <a:solidFill>
                <a:schemeClr val="bg2">
                  <a:lumMod val="90000"/>
                </a:schemeClr>
              </a:solidFill>
            </a:endParaRPr>
          </a:p>
          <a:p>
            <a:pPr marL="457200" indent="-457200">
              <a:buFont typeface="+mj-lt"/>
              <a:buAutoNum type="arabicPeriod"/>
            </a:pPr>
            <a:r>
              <a:rPr lang="en-US" sz="2400" dirty="0">
                <a:solidFill>
                  <a:schemeClr val="bg2">
                    <a:lumMod val="90000"/>
                  </a:schemeClr>
                </a:solidFill>
              </a:rPr>
              <a:t>Summary</a:t>
            </a:r>
          </a:p>
        </p:txBody>
      </p:sp>
    </p:spTree>
    <p:extLst>
      <p:ext uri="{BB962C8B-B14F-4D97-AF65-F5344CB8AC3E}">
        <p14:creationId xmlns:p14="http://schemas.microsoft.com/office/powerpoint/2010/main" val="34859900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59D93723-89B7-D1F5-CE1F-F26D54CE1534}"/>
              </a:ext>
            </a:extLst>
          </p:cNvPr>
          <p:cNvSpPr>
            <a:spLocks noGrp="1"/>
          </p:cNvSpPr>
          <p:nvPr>
            <p:ph type="ftr" sz="quarter" idx="11"/>
          </p:nvPr>
        </p:nvSpPr>
        <p:spPr/>
        <p:txBody>
          <a:bodyPr/>
          <a:lstStyle/>
          <a:p>
            <a:r>
              <a:rPr lang="en-US" dirty="0"/>
              <a:t>Y. Okayasu et. al, 16th International Workshop on Accelerator Alignment, Oct. 31 - Nov. 4, 2022, CERN</a:t>
            </a:r>
          </a:p>
        </p:txBody>
      </p:sp>
      <p:sp>
        <p:nvSpPr>
          <p:cNvPr id="3" name="スライド番号プレースホルダー 2">
            <a:extLst>
              <a:ext uri="{FF2B5EF4-FFF2-40B4-BE49-F238E27FC236}">
                <a16:creationId xmlns:a16="http://schemas.microsoft.com/office/drawing/2014/main" id="{F1332886-84A6-4DDE-9915-FA5CE107D8BE}"/>
              </a:ext>
            </a:extLst>
          </p:cNvPr>
          <p:cNvSpPr>
            <a:spLocks noGrp="1"/>
          </p:cNvSpPr>
          <p:nvPr>
            <p:ph type="sldNum" sz="quarter" idx="12"/>
          </p:nvPr>
        </p:nvSpPr>
        <p:spPr/>
        <p:txBody>
          <a:bodyPr/>
          <a:lstStyle/>
          <a:p>
            <a:fld id="{DCB5FA8D-E6FD-43B8-919E-DDA7F0F23A7E}" type="slidenum">
              <a:rPr lang="en-US" smtClean="0"/>
              <a:pPr/>
              <a:t>4</a:t>
            </a:fld>
            <a:endParaRPr lang="en-US" dirty="0"/>
          </a:p>
        </p:txBody>
      </p:sp>
      <p:pic>
        <p:nvPicPr>
          <p:cNvPr id="5" name="図 4" descr="ダイアグラム&#10;&#10;自動的に生成された説明">
            <a:extLst>
              <a:ext uri="{FF2B5EF4-FFF2-40B4-BE49-F238E27FC236}">
                <a16:creationId xmlns:a16="http://schemas.microsoft.com/office/drawing/2014/main" id="{8F1F721E-2F2B-B82B-9250-95EB6859530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6015" y="260580"/>
            <a:ext cx="6894967" cy="4131162"/>
          </a:xfrm>
          <a:prstGeom prst="rect">
            <a:avLst/>
          </a:prstGeom>
        </p:spPr>
      </p:pic>
      <p:sp>
        <p:nvSpPr>
          <p:cNvPr id="6" name="テキスト ボックス 5">
            <a:extLst>
              <a:ext uri="{FF2B5EF4-FFF2-40B4-BE49-F238E27FC236}">
                <a16:creationId xmlns:a16="http://schemas.microsoft.com/office/drawing/2014/main" id="{7CD6997B-2C08-9734-B2C5-5EDDB1F34AD6}"/>
              </a:ext>
            </a:extLst>
          </p:cNvPr>
          <p:cNvSpPr txBox="1"/>
          <p:nvPr/>
        </p:nvSpPr>
        <p:spPr>
          <a:xfrm>
            <a:off x="7190983" y="277205"/>
            <a:ext cx="5001018" cy="4524315"/>
          </a:xfrm>
          <a:prstGeom prst="rect">
            <a:avLst/>
          </a:prstGeom>
          <a:noFill/>
        </p:spPr>
        <p:txBody>
          <a:bodyPr wrap="square" rtlCol="0">
            <a:spAutoFit/>
          </a:bodyPr>
          <a:lstStyle/>
          <a:p>
            <a:r>
              <a:rPr lang="en-US" dirty="0">
                <a:solidFill>
                  <a:schemeClr val="bg2">
                    <a:lumMod val="90000"/>
                  </a:schemeClr>
                </a:solidFill>
              </a:rPr>
              <a:t>e</a:t>
            </a:r>
            <a:r>
              <a:rPr lang="en-US" baseline="30000" dirty="0">
                <a:solidFill>
                  <a:schemeClr val="bg2">
                    <a:lumMod val="90000"/>
                  </a:schemeClr>
                </a:solidFill>
              </a:rPr>
              <a:t>-</a:t>
            </a:r>
            <a:r>
              <a:rPr lang="en-US" dirty="0">
                <a:solidFill>
                  <a:schemeClr val="bg2">
                    <a:lumMod val="90000"/>
                  </a:schemeClr>
                </a:solidFill>
              </a:rPr>
              <a:t>/e</a:t>
            </a:r>
            <a:r>
              <a:rPr lang="en-US" baseline="30000" dirty="0">
                <a:solidFill>
                  <a:schemeClr val="bg2">
                    <a:lumMod val="90000"/>
                  </a:schemeClr>
                </a:solidFill>
              </a:rPr>
              <a:t>+</a:t>
            </a:r>
            <a:r>
              <a:rPr lang="en-US" dirty="0">
                <a:solidFill>
                  <a:schemeClr val="bg2">
                    <a:lumMod val="90000"/>
                  </a:schemeClr>
                </a:solidFill>
              </a:rPr>
              <a:t> injector linac (645 m in total) :</a:t>
            </a:r>
          </a:p>
          <a:p>
            <a:r>
              <a:rPr lang="en-US" dirty="0">
                <a:solidFill>
                  <a:schemeClr val="bg2">
                    <a:lumMod val="90000"/>
                  </a:schemeClr>
                </a:solidFill>
              </a:rPr>
              <a:t>	120 m straight section</a:t>
            </a:r>
          </a:p>
          <a:p>
            <a:r>
              <a:rPr lang="en-US" dirty="0">
                <a:solidFill>
                  <a:schemeClr val="bg2">
                    <a:lumMod val="90000"/>
                  </a:schemeClr>
                </a:solidFill>
              </a:rPr>
              <a:t>	+ 33 m arc section</a:t>
            </a:r>
          </a:p>
          <a:p>
            <a:r>
              <a:rPr lang="en-US" dirty="0">
                <a:solidFill>
                  <a:schemeClr val="bg2">
                    <a:lumMod val="90000"/>
                  </a:schemeClr>
                </a:solidFill>
              </a:rPr>
              <a:t>	+ 492 m straight section</a:t>
            </a:r>
          </a:p>
          <a:p>
            <a:endParaRPr lang="en-US" dirty="0">
              <a:solidFill>
                <a:schemeClr val="bg2">
                  <a:lumMod val="90000"/>
                </a:schemeClr>
              </a:solidFill>
            </a:endParaRPr>
          </a:p>
          <a:p>
            <a:r>
              <a:rPr lang="en-US" dirty="0">
                <a:solidFill>
                  <a:schemeClr val="bg2">
                    <a:lumMod val="90000"/>
                  </a:schemeClr>
                </a:solidFill>
              </a:rPr>
              <a:t>Further goal of SuperKEKB </a:t>
            </a:r>
          </a:p>
          <a:p>
            <a:r>
              <a:rPr lang="en-US" dirty="0">
                <a:solidFill>
                  <a:schemeClr val="bg2">
                    <a:lumMod val="90000"/>
                  </a:schemeClr>
                </a:solidFill>
              </a:rPr>
              <a:t>	</a:t>
            </a:r>
            <a:r>
              <a:rPr lang="en-US" dirty="0">
                <a:solidFill>
                  <a:schemeClr val="bg2">
                    <a:lumMod val="90000"/>
                  </a:schemeClr>
                </a:solidFill>
                <a:sym typeface="Wingdings" panose="05000000000000000000" pitchFamily="2" charset="2"/>
              </a:rPr>
              <a:t> 6 x 10</a:t>
            </a:r>
            <a:r>
              <a:rPr lang="en-US" baseline="30000" dirty="0">
                <a:solidFill>
                  <a:schemeClr val="bg2">
                    <a:lumMod val="90000"/>
                  </a:schemeClr>
                </a:solidFill>
                <a:sym typeface="Wingdings" panose="05000000000000000000" pitchFamily="2" charset="2"/>
              </a:rPr>
              <a:t>35</a:t>
            </a:r>
            <a:r>
              <a:rPr lang="en-US" dirty="0">
                <a:solidFill>
                  <a:schemeClr val="bg2">
                    <a:lumMod val="90000"/>
                  </a:schemeClr>
                </a:solidFill>
                <a:sym typeface="Wingdings" panose="05000000000000000000" pitchFamily="2" charset="2"/>
              </a:rPr>
              <a:t> cm</a:t>
            </a:r>
            <a:r>
              <a:rPr lang="en-US" baseline="30000" dirty="0">
                <a:solidFill>
                  <a:schemeClr val="bg2">
                    <a:lumMod val="90000"/>
                  </a:schemeClr>
                </a:solidFill>
                <a:sym typeface="Wingdings" panose="05000000000000000000" pitchFamily="2" charset="2"/>
              </a:rPr>
              <a:t>-2</a:t>
            </a:r>
            <a:r>
              <a:rPr lang="en-US" dirty="0">
                <a:solidFill>
                  <a:schemeClr val="bg2">
                    <a:lumMod val="90000"/>
                  </a:schemeClr>
                </a:solidFill>
                <a:sym typeface="Wingdings" panose="05000000000000000000" pitchFamily="2" charset="2"/>
              </a:rPr>
              <a:t>s</a:t>
            </a:r>
            <a:r>
              <a:rPr lang="en-US" baseline="30000" dirty="0">
                <a:solidFill>
                  <a:schemeClr val="bg2">
                    <a:lumMod val="90000"/>
                  </a:schemeClr>
                </a:solidFill>
                <a:sym typeface="Wingdings" panose="05000000000000000000" pitchFamily="2" charset="2"/>
              </a:rPr>
              <a:t>-1</a:t>
            </a:r>
            <a:r>
              <a:rPr lang="en-US" dirty="0">
                <a:solidFill>
                  <a:schemeClr val="bg2">
                    <a:lumMod val="90000"/>
                  </a:schemeClr>
                </a:solidFill>
                <a:sym typeface="Wingdings" panose="05000000000000000000" pitchFamily="2" charset="2"/>
              </a:rPr>
              <a:t> luminosity</a:t>
            </a:r>
            <a:endParaRPr lang="en-US" dirty="0">
              <a:solidFill>
                <a:schemeClr val="bg2">
                  <a:lumMod val="90000"/>
                </a:schemeClr>
              </a:solidFill>
            </a:endParaRPr>
          </a:p>
          <a:p>
            <a:r>
              <a:rPr lang="en-US" dirty="0">
                <a:solidFill>
                  <a:schemeClr val="bg2">
                    <a:lumMod val="90000"/>
                  </a:schemeClr>
                </a:solidFill>
                <a:sym typeface="Wingdings" panose="05000000000000000000" pitchFamily="2" charset="2"/>
              </a:rPr>
              <a:t>	 </a:t>
            </a:r>
            <a:r>
              <a:rPr lang="en-US" dirty="0">
                <a:solidFill>
                  <a:schemeClr val="bg2">
                    <a:lumMod val="90000"/>
                  </a:schemeClr>
                </a:solidFill>
              </a:rPr>
              <a:t>achieve lower emittance</a:t>
            </a:r>
          </a:p>
          <a:p>
            <a:endParaRPr lang="en-US" dirty="0">
              <a:solidFill>
                <a:schemeClr val="bg2">
                  <a:lumMod val="90000"/>
                </a:schemeClr>
              </a:solidFill>
              <a:sym typeface="Wingdings" panose="05000000000000000000" pitchFamily="2" charset="2"/>
            </a:endParaRPr>
          </a:p>
          <a:p>
            <a:r>
              <a:rPr lang="en-US" dirty="0">
                <a:solidFill>
                  <a:schemeClr val="bg2">
                    <a:lumMod val="90000"/>
                  </a:schemeClr>
                </a:solidFill>
                <a:sym typeface="Wingdings" panose="05000000000000000000" pitchFamily="2" charset="2"/>
              </a:rPr>
              <a:t>Phase 3 (final requirement) :</a:t>
            </a:r>
          </a:p>
          <a:p>
            <a:r>
              <a:rPr lang="en-US" dirty="0">
                <a:solidFill>
                  <a:schemeClr val="bg2">
                    <a:lumMod val="90000"/>
                  </a:schemeClr>
                </a:solidFill>
                <a:sym typeface="Wingdings" panose="05000000000000000000" pitchFamily="2" charset="2"/>
              </a:rPr>
              <a:t>	e</a:t>
            </a:r>
            <a:r>
              <a:rPr lang="en-US" baseline="30000" dirty="0">
                <a:solidFill>
                  <a:schemeClr val="bg2">
                    <a:lumMod val="90000"/>
                  </a:schemeClr>
                </a:solidFill>
                <a:sym typeface="Wingdings" panose="05000000000000000000" pitchFamily="2" charset="2"/>
              </a:rPr>
              <a:t>-</a:t>
            </a:r>
            <a:r>
              <a:rPr lang="en-US" dirty="0">
                <a:solidFill>
                  <a:schemeClr val="bg2">
                    <a:lumMod val="90000"/>
                  </a:schemeClr>
                </a:solidFill>
                <a:sym typeface="Wingdings" panose="05000000000000000000" pitchFamily="2" charset="2"/>
              </a:rPr>
              <a:t> : 40 (H) / 20 (V) [</a:t>
            </a:r>
            <a:r>
              <a:rPr lang="en-US" altLang="ja-JP" dirty="0">
                <a:solidFill>
                  <a:schemeClr val="bg2">
                    <a:lumMod val="90000"/>
                  </a:schemeClr>
                </a:solidFill>
                <a:sym typeface="Wingdings" panose="05000000000000000000" pitchFamily="2" charset="2"/>
              </a:rPr>
              <a:t>μm</a:t>
            </a:r>
            <a:r>
              <a:rPr lang="en-US" dirty="0">
                <a:solidFill>
                  <a:schemeClr val="bg2">
                    <a:lumMod val="90000"/>
                  </a:schemeClr>
                </a:solidFill>
                <a:sym typeface="Wingdings" panose="05000000000000000000" pitchFamily="2" charset="2"/>
              </a:rPr>
              <a:t>] (norm.)</a:t>
            </a:r>
          </a:p>
          <a:p>
            <a:r>
              <a:rPr lang="en-US" dirty="0">
                <a:solidFill>
                  <a:schemeClr val="bg2">
                    <a:lumMod val="90000"/>
                  </a:schemeClr>
                </a:solidFill>
                <a:sym typeface="Wingdings" panose="05000000000000000000" pitchFamily="2" charset="2"/>
              </a:rPr>
              <a:t>	e</a:t>
            </a:r>
            <a:r>
              <a:rPr lang="en-US" baseline="30000" dirty="0">
                <a:solidFill>
                  <a:schemeClr val="bg2">
                    <a:lumMod val="90000"/>
                  </a:schemeClr>
                </a:solidFill>
                <a:sym typeface="Wingdings" panose="05000000000000000000" pitchFamily="2" charset="2"/>
              </a:rPr>
              <a:t>+</a:t>
            </a:r>
            <a:r>
              <a:rPr lang="en-US" dirty="0">
                <a:solidFill>
                  <a:schemeClr val="bg2">
                    <a:lumMod val="90000"/>
                  </a:schemeClr>
                </a:solidFill>
                <a:sym typeface="Wingdings" panose="05000000000000000000" pitchFamily="2" charset="2"/>
              </a:rPr>
              <a:t> : 100 (H) / 15 (V) [</a:t>
            </a:r>
            <a:r>
              <a:rPr lang="en-US" altLang="ja-JP" dirty="0">
                <a:solidFill>
                  <a:schemeClr val="bg2">
                    <a:lumMod val="90000"/>
                  </a:schemeClr>
                </a:solidFill>
                <a:sym typeface="Wingdings" panose="05000000000000000000" pitchFamily="2" charset="2"/>
              </a:rPr>
              <a:t>μm</a:t>
            </a:r>
            <a:r>
              <a:rPr lang="en-US" dirty="0">
                <a:solidFill>
                  <a:schemeClr val="bg2">
                    <a:lumMod val="90000"/>
                  </a:schemeClr>
                </a:solidFill>
                <a:sym typeface="Wingdings" panose="05000000000000000000" pitchFamily="2" charset="2"/>
              </a:rPr>
              <a:t>] (norm.)</a:t>
            </a:r>
          </a:p>
          <a:p>
            <a:endParaRPr lang="en-US" dirty="0">
              <a:solidFill>
                <a:schemeClr val="bg2">
                  <a:lumMod val="90000"/>
                </a:schemeClr>
              </a:solidFill>
              <a:sym typeface="Wingdings" panose="05000000000000000000" pitchFamily="2" charset="2"/>
            </a:endParaRPr>
          </a:p>
          <a:p>
            <a:r>
              <a:rPr lang="en-US" dirty="0">
                <a:solidFill>
                  <a:schemeClr val="bg2">
                    <a:lumMod val="90000"/>
                  </a:schemeClr>
                </a:solidFill>
                <a:sym typeface="Wingdings" panose="05000000000000000000" pitchFamily="2" charset="2"/>
              </a:rPr>
              <a:t>Required alignment tolerances (sigma) :</a:t>
            </a:r>
          </a:p>
          <a:p>
            <a:r>
              <a:rPr lang="en-US" dirty="0">
                <a:solidFill>
                  <a:schemeClr val="bg2">
                    <a:lumMod val="90000"/>
                  </a:schemeClr>
                </a:solidFill>
              </a:rPr>
              <a:t>	magnets on a girders : 50 </a:t>
            </a:r>
            <a:r>
              <a:rPr lang="en-US" altLang="ja-JP" dirty="0">
                <a:solidFill>
                  <a:schemeClr val="bg2">
                    <a:lumMod val="90000"/>
                  </a:schemeClr>
                </a:solidFill>
              </a:rPr>
              <a:t>μm</a:t>
            </a:r>
          </a:p>
          <a:p>
            <a:r>
              <a:rPr lang="en-US" dirty="0">
                <a:solidFill>
                  <a:schemeClr val="bg2">
                    <a:lumMod val="90000"/>
                  </a:schemeClr>
                </a:solidFill>
              </a:rPr>
              <a:t>	neighboring girders : 100 </a:t>
            </a:r>
            <a:r>
              <a:rPr lang="en-US" altLang="ja-JP" dirty="0">
                <a:solidFill>
                  <a:schemeClr val="bg2">
                    <a:lumMod val="90000"/>
                  </a:schemeClr>
                </a:solidFill>
              </a:rPr>
              <a:t>μm</a:t>
            </a:r>
          </a:p>
        </p:txBody>
      </p:sp>
      <p:sp>
        <p:nvSpPr>
          <p:cNvPr id="7" name="テキスト ボックス 6">
            <a:extLst>
              <a:ext uri="{FF2B5EF4-FFF2-40B4-BE49-F238E27FC236}">
                <a16:creationId xmlns:a16="http://schemas.microsoft.com/office/drawing/2014/main" id="{37DC4FA4-37EC-A5F1-B5A0-929BDF555AE7}"/>
              </a:ext>
            </a:extLst>
          </p:cNvPr>
          <p:cNvSpPr txBox="1"/>
          <p:nvPr/>
        </p:nvSpPr>
        <p:spPr>
          <a:xfrm>
            <a:off x="2494754" y="5078519"/>
            <a:ext cx="6234546" cy="1200329"/>
          </a:xfrm>
          <a:prstGeom prst="rect">
            <a:avLst/>
          </a:prstGeom>
          <a:noFill/>
        </p:spPr>
        <p:txBody>
          <a:bodyPr wrap="square" rtlCol="0">
            <a:spAutoFit/>
          </a:bodyPr>
          <a:lstStyle/>
          <a:p>
            <a:r>
              <a:rPr lang="en-US" dirty="0">
                <a:solidFill>
                  <a:schemeClr val="bg2">
                    <a:lumMod val="90000"/>
                  </a:schemeClr>
                </a:solidFill>
              </a:rPr>
              <a:t>Our activities :</a:t>
            </a:r>
          </a:p>
          <a:p>
            <a:r>
              <a:rPr lang="en-US" dirty="0">
                <a:solidFill>
                  <a:schemeClr val="bg2">
                    <a:lumMod val="90000"/>
                  </a:schemeClr>
                </a:solidFill>
              </a:rPr>
              <a:t>	</a:t>
            </a:r>
            <a:r>
              <a:rPr lang="ja-JP" altLang="en-US" dirty="0">
                <a:solidFill>
                  <a:schemeClr val="bg2">
                    <a:lumMod val="90000"/>
                  </a:schemeClr>
                </a:solidFill>
              </a:rPr>
              <a:t>・</a:t>
            </a:r>
            <a:r>
              <a:rPr lang="en-US" altLang="ja-JP" dirty="0">
                <a:solidFill>
                  <a:schemeClr val="bg2">
                    <a:lumMod val="90000"/>
                  </a:schemeClr>
                </a:solidFill>
              </a:rPr>
              <a:t>Reduction of misalignment</a:t>
            </a:r>
          </a:p>
          <a:p>
            <a:r>
              <a:rPr lang="en-US" dirty="0">
                <a:solidFill>
                  <a:schemeClr val="bg2">
                    <a:lumMod val="90000"/>
                  </a:schemeClr>
                </a:solidFill>
              </a:rPr>
              <a:t>	</a:t>
            </a:r>
            <a:r>
              <a:rPr lang="ja-JP" altLang="en-US" dirty="0">
                <a:solidFill>
                  <a:schemeClr val="bg2">
                    <a:lumMod val="90000"/>
                  </a:schemeClr>
                </a:solidFill>
              </a:rPr>
              <a:t>・</a:t>
            </a:r>
            <a:r>
              <a:rPr lang="en-US" altLang="ja-JP" dirty="0">
                <a:solidFill>
                  <a:schemeClr val="bg2">
                    <a:lumMod val="90000"/>
                  </a:schemeClr>
                </a:solidFill>
              </a:rPr>
              <a:t>Understanding trends of displacement</a:t>
            </a:r>
          </a:p>
          <a:p>
            <a:r>
              <a:rPr lang="en-US" dirty="0">
                <a:solidFill>
                  <a:schemeClr val="bg2">
                    <a:lumMod val="90000"/>
                  </a:schemeClr>
                </a:solidFill>
              </a:rPr>
              <a:t>	</a:t>
            </a:r>
            <a:r>
              <a:rPr lang="ja-JP" altLang="en-US" dirty="0">
                <a:solidFill>
                  <a:schemeClr val="bg2">
                    <a:lumMod val="90000"/>
                  </a:schemeClr>
                </a:solidFill>
              </a:rPr>
              <a:t>・</a:t>
            </a:r>
            <a:r>
              <a:rPr lang="en-US" altLang="ja-JP" dirty="0">
                <a:solidFill>
                  <a:schemeClr val="bg2">
                    <a:lumMod val="90000"/>
                  </a:schemeClr>
                </a:solidFill>
              </a:rPr>
              <a:t>Realignment as request from optics Gr.</a:t>
            </a:r>
            <a:endParaRPr lang="en-US" dirty="0">
              <a:solidFill>
                <a:schemeClr val="bg2">
                  <a:lumMod val="90000"/>
                </a:schemeClr>
              </a:solidFill>
            </a:endParaRPr>
          </a:p>
        </p:txBody>
      </p:sp>
    </p:spTree>
    <p:extLst>
      <p:ext uri="{BB962C8B-B14F-4D97-AF65-F5344CB8AC3E}">
        <p14:creationId xmlns:p14="http://schemas.microsoft.com/office/powerpoint/2010/main" val="39425265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56651AAA-CF23-DE86-A7C2-E1F3EB99196A}"/>
              </a:ext>
            </a:extLst>
          </p:cNvPr>
          <p:cNvSpPr>
            <a:spLocks noGrp="1"/>
          </p:cNvSpPr>
          <p:nvPr>
            <p:ph type="ftr" sz="quarter" idx="11"/>
          </p:nvPr>
        </p:nvSpPr>
        <p:spPr/>
        <p:txBody>
          <a:bodyPr/>
          <a:lstStyle/>
          <a:p>
            <a:r>
              <a:rPr lang="en-US" dirty="0"/>
              <a:t>Y. Okayasu et. al, 16th International Workshop on Accelerator Alignment, Oct. 31 - Nov. 4, 2022, CERN</a:t>
            </a:r>
          </a:p>
        </p:txBody>
      </p:sp>
      <p:sp>
        <p:nvSpPr>
          <p:cNvPr id="3" name="スライド番号プレースホルダー 2">
            <a:extLst>
              <a:ext uri="{FF2B5EF4-FFF2-40B4-BE49-F238E27FC236}">
                <a16:creationId xmlns:a16="http://schemas.microsoft.com/office/drawing/2014/main" id="{A7318C21-0020-5080-226B-44E633AB550E}"/>
              </a:ext>
            </a:extLst>
          </p:cNvPr>
          <p:cNvSpPr>
            <a:spLocks noGrp="1"/>
          </p:cNvSpPr>
          <p:nvPr>
            <p:ph type="sldNum" sz="quarter" idx="12"/>
          </p:nvPr>
        </p:nvSpPr>
        <p:spPr/>
        <p:txBody>
          <a:bodyPr/>
          <a:lstStyle/>
          <a:p>
            <a:fld id="{DCB5FA8D-E6FD-43B8-919E-DDA7F0F23A7E}" type="slidenum">
              <a:rPr lang="en-US" smtClean="0"/>
              <a:pPr/>
              <a:t>5</a:t>
            </a:fld>
            <a:endParaRPr lang="en-US" dirty="0"/>
          </a:p>
        </p:txBody>
      </p:sp>
      <p:pic>
        <p:nvPicPr>
          <p:cNvPr id="5" name="図 4" descr="空港にある飛行機の模型&#10;&#10;低い精度で自動的に生成された説明">
            <a:extLst>
              <a:ext uri="{FF2B5EF4-FFF2-40B4-BE49-F238E27FC236}">
                <a16:creationId xmlns:a16="http://schemas.microsoft.com/office/drawing/2014/main" id="{C5552CA1-C821-318B-2530-5FE10448E3F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9493" y="416563"/>
            <a:ext cx="5040000" cy="3187353"/>
          </a:xfrm>
          <a:prstGeom prst="rect">
            <a:avLst/>
          </a:prstGeom>
        </p:spPr>
      </p:pic>
      <p:pic>
        <p:nvPicPr>
          <p:cNvPr id="7" name="図 6" descr="ダイアグラム&#10;&#10;中程度の精度で自動的に生成された説明">
            <a:extLst>
              <a:ext uri="{FF2B5EF4-FFF2-40B4-BE49-F238E27FC236}">
                <a16:creationId xmlns:a16="http://schemas.microsoft.com/office/drawing/2014/main" id="{1BA3A639-EF49-842D-7C10-507E495B41A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9493" y="3753727"/>
            <a:ext cx="2844529" cy="2569598"/>
          </a:xfrm>
          <a:prstGeom prst="rect">
            <a:avLst/>
          </a:prstGeom>
        </p:spPr>
      </p:pic>
      <p:pic>
        <p:nvPicPr>
          <p:cNvPr id="9" name="図 8" descr="グラフィカル ユーザー インターフェイス, アプリケーション, Word&#10;&#10;自動的に生成された説明">
            <a:extLst>
              <a:ext uri="{FF2B5EF4-FFF2-40B4-BE49-F238E27FC236}">
                <a16:creationId xmlns:a16="http://schemas.microsoft.com/office/drawing/2014/main" id="{86D05D6A-8B39-A5D2-C45A-4F6F7DE13E8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72959" y="3753726"/>
            <a:ext cx="8517587" cy="2569597"/>
          </a:xfrm>
          <a:prstGeom prst="rect">
            <a:avLst/>
          </a:prstGeom>
        </p:spPr>
      </p:pic>
      <p:sp>
        <p:nvSpPr>
          <p:cNvPr id="10" name="テキスト ボックス 9">
            <a:extLst>
              <a:ext uri="{FF2B5EF4-FFF2-40B4-BE49-F238E27FC236}">
                <a16:creationId xmlns:a16="http://schemas.microsoft.com/office/drawing/2014/main" id="{5D528CA8-76E9-9E14-E7AD-4200CD3D1BD9}"/>
              </a:ext>
            </a:extLst>
          </p:cNvPr>
          <p:cNvSpPr txBox="1"/>
          <p:nvPr/>
        </p:nvSpPr>
        <p:spPr>
          <a:xfrm>
            <a:off x="0" y="0"/>
            <a:ext cx="12192000" cy="369332"/>
          </a:xfrm>
          <a:prstGeom prst="rect">
            <a:avLst/>
          </a:prstGeom>
          <a:noFill/>
        </p:spPr>
        <p:txBody>
          <a:bodyPr wrap="square" rtlCol="0">
            <a:spAutoFit/>
          </a:bodyPr>
          <a:lstStyle/>
          <a:p>
            <a:r>
              <a:rPr lang="en-US" dirty="0">
                <a:solidFill>
                  <a:schemeClr val="bg2">
                    <a:lumMod val="90000"/>
                  </a:schemeClr>
                </a:solidFill>
              </a:rPr>
              <a:t>Initial girder alignment w/ Laser baseline &amp; quadrant photo-diodes (QPD)</a:t>
            </a:r>
          </a:p>
        </p:txBody>
      </p:sp>
      <mc:AlternateContent xmlns:mc="http://schemas.openxmlformats.org/markup-compatibility/2006" xmlns:a14="http://schemas.microsoft.com/office/drawing/2010/main">
        <mc:Choice Requires="a14">
          <p:sp>
            <p:nvSpPr>
              <p:cNvPr id="11" name="テキスト ボックス 10">
                <a:extLst>
                  <a:ext uri="{FF2B5EF4-FFF2-40B4-BE49-F238E27FC236}">
                    <a16:creationId xmlns:a16="http://schemas.microsoft.com/office/drawing/2014/main" id="{B2D28BC0-DF3B-5D4A-80B5-E98369695C06}"/>
                  </a:ext>
                </a:extLst>
              </p:cNvPr>
              <p:cNvSpPr txBox="1"/>
              <p:nvPr/>
            </p:nvSpPr>
            <p:spPr>
              <a:xfrm>
                <a:off x="5436524" y="416563"/>
                <a:ext cx="6575367" cy="3231654"/>
              </a:xfrm>
              <a:prstGeom prst="rect">
                <a:avLst/>
              </a:prstGeom>
              <a:noFill/>
            </p:spPr>
            <p:txBody>
              <a:bodyPr wrap="square" rtlCol="0">
                <a:spAutoFit/>
              </a:bodyPr>
              <a:lstStyle/>
              <a:p>
                <a:r>
                  <a:rPr lang="en-US" dirty="0">
                    <a:solidFill>
                      <a:schemeClr val="bg2">
                        <a:lumMod val="90000"/>
                      </a:schemeClr>
                    </a:solidFill>
                  </a:rPr>
                  <a:t>Total 57-unit girders aligned w/ He-Ne lasers &amp; QPDs</a:t>
                </a:r>
              </a:p>
              <a:p>
                <a:r>
                  <a:rPr lang="en-US" dirty="0">
                    <a:solidFill>
                      <a:schemeClr val="bg2">
                        <a:lumMod val="90000"/>
                      </a:schemeClr>
                    </a:solidFill>
                  </a:rPr>
                  <a:t>only for two straight lines by 2018[1].</a:t>
                </a:r>
              </a:p>
              <a:p>
                <a:endParaRPr lang="en-US" dirty="0">
                  <a:solidFill>
                    <a:schemeClr val="bg2">
                      <a:lumMod val="90000"/>
                    </a:schemeClr>
                  </a:solidFill>
                </a:endParaRPr>
              </a:p>
              <a:p>
                <a:r>
                  <a:rPr lang="en-US" dirty="0">
                    <a:solidFill>
                      <a:schemeClr val="bg2">
                        <a:lumMod val="90000"/>
                      </a:schemeClr>
                    </a:solidFill>
                  </a:rPr>
                  <a:t>Measurement precision : </a:t>
                </a:r>
                <a14:m>
                  <m:oMath xmlns:m="http://schemas.openxmlformats.org/officeDocument/2006/math">
                    <m:r>
                      <a:rPr lang="en-US" b="0" i="1" smtClean="0">
                        <a:solidFill>
                          <a:schemeClr val="bg2">
                            <a:lumMod val="90000"/>
                          </a:schemeClr>
                        </a:solidFill>
                        <a:latin typeface="Cambria Math" panose="02040503050406030204" pitchFamily="18" charset="0"/>
                      </a:rPr>
                      <m:t>𝜎</m:t>
                    </m:r>
                    <m:r>
                      <a:rPr lang="en-US" b="0" i="1" smtClean="0">
                        <a:solidFill>
                          <a:schemeClr val="bg2">
                            <a:lumMod val="90000"/>
                          </a:schemeClr>
                        </a:solidFill>
                        <a:latin typeface="Cambria Math" panose="02040503050406030204" pitchFamily="18" charset="0"/>
                      </a:rPr>
                      <m:t>𝑥</m:t>
                    </m:r>
                  </m:oMath>
                </a14:m>
                <a:r>
                  <a:rPr lang="en-US" dirty="0">
                    <a:solidFill>
                      <a:schemeClr val="bg2">
                        <a:lumMod val="90000"/>
                      </a:schemeClr>
                    </a:solidFill>
                    <a:latin typeface="Optima" pitchFamily="2" charset="0"/>
                  </a:rPr>
                  <a:t> = 0.1 m</a:t>
                </a:r>
                <a:r>
                  <a:rPr lang="en-US" altLang="ja-JP" dirty="0">
                    <a:solidFill>
                      <a:schemeClr val="bg2">
                        <a:lumMod val="90000"/>
                      </a:schemeClr>
                    </a:solidFill>
                    <a:latin typeface="Optima" pitchFamily="2" charset="0"/>
                  </a:rPr>
                  <a:t>m, </a:t>
                </a:r>
                <a14:m>
                  <m:oMath xmlns:m="http://schemas.openxmlformats.org/officeDocument/2006/math">
                    <m:r>
                      <a:rPr lang="en-US" i="1">
                        <a:solidFill>
                          <a:schemeClr val="bg2">
                            <a:lumMod val="90000"/>
                          </a:schemeClr>
                        </a:solidFill>
                        <a:latin typeface="Cambria Math" panose="02040503050406030204" pitchFamily="18" charset="0"/>
                      </a:rPr>
                      <m:t>𝜎</m:t>
                    </m:r>
                  </m:oMath>
                </a14:m>
                <a:r>
                  <a:rPr lang="en-US" dirty="0">
                    <a:solidFill>
                      <a:schemeClr val="bg2">
                        <a:lumMod val="90000"/>
                      </a:schemeClr>
                    </a:solidFill>
                    <a:latin typeface="Optima" pitchFamily="2" charset="0"/>
                  </a:rPr>
                  <a:t>y = 0.1 m</a:t>
                </a:r>
                <a:r>
                  <a:rPr lang="en-US" altLang="ja-JP" dirty="0">
                    <a:solidFill>
                      <a:schemeClr val="bg2">
                        <a:lumMod val="90000"/>
                      </a:schemeClr>
                    </a:solidFill>
                    <a:latin typeface="Optima" pitchFamily="2" charset="0"/>
                  </a:rPr>
                  <a:t>m</a:t>
                </a:r>
                <a:endParaRPr lang="en-US" dirty="0">
                  <a:solidFill>
                    <a:schemeClr val="bg2">
                      <a:lumMod val="90000"/>
                    </a:schemeClr>
                  </a:solidFill>
                  <a:latin typeface="Optima" pitchFamily="2" charset="0"/>
                </a:endParaRPr>
              </a:p>
              <a:p>
                <a:endParaRPr lang="en-US" dirty="0">
                  <a:solidFill>
                    <a:schemeClr val="bg2">
                      <a:lumMod val="90000"/>
                    </a:schemeClr>
                  </a:solidFill>
                </a:endParaRPr>
              </a:p>
              <a:p>
                <a:r>
                  <a:rPr lang="en-US" dirty="0">
                    <a:solidFill>
                      <a:schemeClr val="bg2">
                        <a:lumMod val="90000"/>
                      </a:schemeClr>
                    </a:solidFill>
                  </a:rPr>
                  <a:t>Due to the radiation damage for sensors and a fire accident, </a:t>
                </a:r>
              </a:p>
              <a:p>
                <a:r>
                  <a:rPr lang="en-US" dirty="0">
                    <a:solidFill>
                      <a:schemeClr val="bg2">
                        <a:lumMod val="90000"/>
                      </a:schemeClr>
                    </a:solidFill>
                  </a:rPr>
                  <a:t>this system is currently not working.</a:t>
                </a:r>
              </a:p>
              <a:p>
                <a:endParaRPr lang="en-US" dirty="0">
                  <a:solidFill>
                    <a:schemeClr val="bg2">
                      <a:lumMod val="90000"/>
                    </a:schemeClr>
                  </a:solidFill>
                </a:endParaRPr>
              </a:p>
              <a:p>
                <a:r>
                  <a:rPr lang="en-US" dirty="0">
                    <a:solidFill>
                      <a:schemeClr val="bg2">
                        <a:lumMod val="90000"/>
                      </a:schemeClr>
                    </a:solidFill>
                  </a:rPr>
                  <a:t>Since April 2020, Okayasu moved from SPring-8 to KEK and</a:t>
                </a:r>
              </a:p>
              <a:p>
                <a:r>
                  <a:rPr lang="en-US" dirty="0">
                    <a:solidFill>
                      <a:schemeClr val="bg2">
                        <a:lumMod val="90000"/>
                      </a:schemeClr>
                    </a:solidFill>
                  </a:rPr>
                  <a:t>a conventional control survey was introduced in KEK injector.</a:t>
                </a:r>
              </a:p>
              <a:p>
                <a:endParaRPr lang="en-US" sz="1200" dirty="0">
                  <a:solidFill>
                    <a:schemeClr val="bg2">
                      <a:lumMod val="90000"/>
                    </a:schemeClr>
                  </a:solidFill>
                </a:endParaRPr>
              </a:p>
              <a:p>
                <a:r>
                  <a:rPr lang="en-US" sz="1200" dirty="0">
                    <a:solidFill>
                      <a:schemeClr val="bg2">
                        <a:lumMod val="90000"/>
                      </a:schemeClr>
                    </a:solidFill>
                  </a:rPr>
                  <a:t>[1] T. Suwada et. al, Phys. Rev. Accel Beams </a:t>
                </a:r>
                <a:r>
                  <a:rPr lang="en-US" sz="1200" b="1" dirty="0">
                    <a:solidFill>
                      <a:schemeClr val="bg2">
                        <a:lumMod val="90000"/>
                      </a:schemeClr>
                    </a:solidFill>
                  </a:rPr>
                  <a:t>20</a:t>
                </a:r>
                <a:r>
                  <a:rPr lang="en-US" sz="1200" dirty="0">
                    <a:solidFill>
                      <a:schemeClr val="bg2">
                        <a:lumMod val="90000"/>
                      </a:schemeClr>
                    </a:solidFill>
                  </a:rPr>
                  <a:t> 033501 (2017)</a:t>
                </a:r>
              </a:p>
            </p:txBody>
          </p:sp>
        </mc:Choice>
        <mc:Fallback xmlns="">
          <p:sp>
            <p:nvSpPr>
              <p:cNvPr id="11" name="テキスト ボックス 10">
                <a:extLst>
                  <a:ext uri="{FF2B5EF4-FFF2-40B4-BE49-F238E27FC236}">
                    <a16:creationId xmlns:a16="http://schemas.microsoft.com/office/drawing/2014/main" id="{B2D28BC0-DF3B-5D4A-80B5-E98369695C06}"/>
                  </a:ext>
                </a:extLst>
              </p:cNvPr>
              <p:cNvSpPr txBox="1">
                <a:spLocks noRot="1" noChangeAspect="1" noMove="1" noResize="1" noEditPoints="1" noAdjustHandles="1" noChangeArrowheads="1" noChangeShapeType="1" noTextEdit="1"/>
              </p:cNvSpPr>
              <p:nvPr/>
            </p:nvSpPr>
            <p:spPr>
              <a:xfrm>
                <a:off x="5436524" y="416563"/>
                <a:ext cx="6575367" cy="3231654"/>
              </a:xfrm>
              <a:prstGeom prst="rect">
                <a:avLst/>
              </a:prstGeom>
              <a:blipFill>
                <a:blip r:embed="rId5"/>
                <a:stretch>
                  <a:fillRect l="-835" t="-943" b="-566"/>
                </a:stretch>
              </a:blipFill>
            </p:spPr>
            <p:txBody>
              <a:bodyPr/>
              <a:lstStyle/>
              <a:p>
                <a:r>
                  <a:rPr lang="en-US">
                    <a:noFill/>
                  </a:rPr>
                  <a:t> </a:t>
                </a:r>
              </a:p>
            </p:txBody>
          </p:sp>
        </mc:Fallback>
      </mc:AlternateContent>
    </p:spTree>
    <p:extLst>
      <p:ext uri="{BB962C8B-B14F-4D97-AF65-F5344CB8AC3E}">
        <p14:creationId xmlns:p14="http://schemas.microsoft.com/office/powerpoint/2010/main" val="40093740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68415F61-EDC7-E618-9C9B-4C0C24D82087}"/>
              </a:ext>
            </a:extLst>
          </p:cNvPr>
          <p:cNvSpPr>
            <a:spLocks noGrp="1"/>
          </p:cNvSpPr>
          <p:nvPr>
            <p:ph type="ftr" sz="quarter" idx="11"/>
          </p:nvPr>
        </p:nvSpPr>
        <p:spPr/>
        <p:txBody>
          <a:bodyPr/>
          <a:lstStyle/>
          <a:p>
            <a:r>
              <a:rPr lang="en-US" dirty="0"/>
              <a:t>Y. Okayasu et. al, 16th International Workshop on Accelerator Alignment, Oct. 31 - Nov. 4, 2022, CERN</a:t>
            </a:r>
          </a:p>
        </p:txBody>
      </p:sp>
      <p:sp>
        <p:nvSpPr>
          <p:cNvPr id="3" name="スライド番号プレースホルダー 2">
            <a:extLst>
              <a:ext uri="{FF2B5EF4-FFF2-40B4-BE49-F238E27FC236}">
                <a16:creationId xmlns:a16="http://schemas.microsoft.com/office/drawing/2014/main" id="{5EA6E383-5FFD-3668-3F8B-96BF3F3A2202}"/>
              </a:ext>
            </a:extLst>
          </p:cNvPr>
          <p:cNvSpPr>
            <a:spLocks noGrp="1"/>
          </p:cNvSpPr>
          <p:nvPr>
            <p:ph type="sldNum" sz="quarter" idx="12"/>
          </p:nvPr>
        </p:nvSpPr>
        <p:spPr/>
        <p:txBody>
          <a:bodyPr/>
          <a:lstStyle/>
          <a:p>
            <a:fld id="{DCB5FA8D-E6FD-43B8-919E-DDA7F0F23A7E}" type="slidenum">
              <a:rPr lang="en-US" smtClean="0"/>
              <a:pPr/>
              <a:t>6</a:t>
            </a:fld>
            <a:endParaRPr lang="en-US" dirty="0"/>
          </a:p>
        </p:txBody>
      </p:sp>
      <p:sp>
        <p:nvSpPr>
          <p:cNvPr id="4" name="テキスト ボックス 3">
            <a:extLst>
              <a:ext uri="{FF2B5EF4-FFF2-40B4-BE49-F238E27FC236}">
                <a16:creationId xmlns:a16="http://schemas.microsoft.com/office/drawing/2014/main" id="{E0894D4E-9F13-B492-306F-69295510C776}"/>
              </a:ext>
            </a:extLst>
          </p:cNvPr>
          <p:cNvSpPr txBox="1"/>
          <p:nvPr/>
        </p:nvSpPr>
        <p:spPr>
          <a:xfrm>
            <a:off x="0" y="839586"/>
            <a:ext cx="12192000" cy="4278094"/>
          </a:xfrm>
          <a:prstGeom prst="rect">
            <a:avLst/>
          </a:prstGeom>
          <a:noFill/>
        </p:spPr>
        <p:txBody>
          <a:bodyPr wrap="square" rtlCol="0">
            <a:spAutoFit/>
          </a:bodyPr>
          <a:lstStyle/>
          <a:p>
            <a:r>
              <a:rPr lang="en-US" sz="3200" dirty="0">
                <a:solidFill>
                  <a:schemeClr val="bg2">
                    <a:lumMod val="90000"/>
                  </a:schemeClr>
                </a:solidFill>
              </a:rPr>
              <a:t>Contents :</a:t>
            </a:r>
          </a:p>
          <a:p>
            <a:endParaRPr lang="en-US" sz="2400" dirty="0">
              <a:solidFill>
                <a:schemeClr val="bg2">
                  <a:lumMod val="90000"/>
                </a:schemeClr>
              </a:solidFill>
            </a:endParaRPr>
          </a:p>
          <a:p>
            <a:pPr marL="457200" indent="-457200">
              <a:buFont typeface="+mj-lt"/>
              <a:buAutoNum type="arabicPeriod"/>
            </a:pPr>
            <a:r>
              <a:rPr lang="en-US" sz="2400" dirty="0">
                <a:solidFill>
                  <a:schemeClr val="bg2">
                    <a:lumMod val="90000"/>
                  </a:schemeClr>
                </a:solidFill>
              </a:rPr>
              <a:t>Introduction</a:t>
            </a:r>
          </a:p>
          <a:p>
            <a:pPr marL="457200" indent="-457200">
              <a:buFont typeface="+mj-lt"/>
              <a:buAutoNum type="arabicPeriod"/>
            </a:pPr>
            <a:endParaRPr lang="en-US" sz="2400" dirty="0">
              <a:solidFill>
                <a:schemeClr val="bg2">
                  <a:lumMod val="90000"/>
                </a:schemeClr>
              </a:solidFill>
            </a:endParaRPr>
          </a:p>
          <a:p>
            <a:pPr marL="457200" indent="-457200">
              <a:buFont typeface="+mj-lt"/>
              <a:buAutoNum type="arabicPeriod"/>
            </a:pPr>
            <a:r>
              <a:rPr lang="en-US" sz="2400" dirty="0">
                <a:solidFill>
                  <a:srgbClr val="FF0000"/>
                </a:solidFill>
              </a:rPr>
              <a:t>Control survey in KEK e</a:t>
            </a:r>
            <a:r>
              <a:rPr lang="en-US" sz="2400" baseline="30000" dirty="0">
                <a:solidFill>
                  <a:srgbClr val="FF0000"/>
                </a:solidFill>
              </a:rPr>
              <a:t>-</a:t>
            </a:r>
            <a:r>
              <a:rPr lang="en-US" sz="2400" dirty="0">
                <a:solidFill>
                  <a:srgbClr val="FF0000"/>
                </a:solidFill>
              </a:rPr>
              <a:t>/e</a:t>
            </a:r>
            <a:r>
              <a:rPr lang="en-US" sz="2400" baseline="30000" dirty="0">
                <a:solidFill>
                  <a:srgbClr val="FF0000"/>
                </a:solidFill>
              </a:rPr>
              <a:t>+</a:t>
            </a:r>
            <a:r>
              <a:rPr lang="en-US" sz="2400" dirty="0">
                <a:solidFill>
                  <a:srgbClr val="FF0000"/>
                </a:solidFill>
              </a:rPr>
              <a:t> injector linac</a:t>
            </a:r>
          </a:p>
          <a:p>
            <a:pPr marL="457200" indent="-457200">
              <a:buFont typeface="+mj-lt"/>
              <a:buAutoNum type="arabicPeriod"/>
            </a:pPr>
            <a:endParaRPr lang="en-US" sz="2400" dirty="0">
              <a:solidFill>
                <a:schemeClr val="bg2">
                  <a:lumMod val="90000"/>
                </a:schemeClr>
              </a:solidFill>
            </a:endParaRPr>
          </a:p>
          <a:p>
            <a:pPr marL="457200" indent="-457200">
              <a:buFont typeface="+mj-lt"/>
              <a:buAutoNum type="arabicPeriod"/>
            </a:pPr>
            <a:r>
              <a:rPr lang="en-US" sz="2400" dirty="0">
                <a:solidFill>
                  <a:schemeClr val="bg2">
                    <a:lumMod val="90000"/>
                  </a:schemeClr>
                </a:solidFill>
              </a:rPr>
              <a:t>Survey results</a:t>
            </a:r>
          </a:p>
          <a:p>
            <a:pPr marL="457200" indent="-457200">
              <a:buFont typeface="+mj-lt"/>
              <a:buAutoNum type="arabicPeriod"/>
            </a:pPr>
            <a:endParaRPr lang="en-US" sz="2400" dirty="0">
              <a:solidFill>
                <a:schemeClr val="bg2">
                  <a:lumMod val="90000"/>
                </a:schemeClr>
              </a:solidFill>
            </a:endParaRPr>
          </a:p>
          <a:p>
            <a:pPr marL="457200" indent="-457200">
              <a:buFont typeface="+mj-lt"/>
              <a:buAutoNum type="arabicPeriod"/>
            </a:pPr>
            <a:r>
              <a:rPr lang="en-US" sz="2400" dirty="0">
                <a:solidFill>
                  <a:schemeClr val="bg2">
                    <a:lumMod val="90000"/>
                  </a:schemeClr>
                </a:solidFill>
              </a:rPr>
              <a:t>Results VS. Calculation</a:t>
            </a:r>
          </a:p>
          <a:p>
            <a:pPr marL="457200" indent="-457200">
              <a:buFont typeface="+mj-lt"/>
              <a:buAutoNum type="arabicPeriod"/>
            </a:pPr>
            <a:endParaRPr lang="en-US" sz="2400" dirty="0">
              <a:solidFill>
                <a:schemeClr val="bg2">
                  <a:lumMod val="90000"/>
                </a:schemeClr>
              </a:solidFill>
            </a:endParaRPr>
          </a:p>
          <a:p>
            <a:pPr marL="457200" indent="-457200">
              <a:buFont typeface="+mj-lt"/>
              <a:buAutoNum type="arabicPeriod"/>
            </a:pPr>
            <a:r>
              <a:rPr lang="en-US" sz="2400" dirty="0">
                <a:solidFill>
                  <a:schemeClr val="bg2">
                    <a:lumMod val="90000"/>
                  </a:schemeClr>
                </a:solidFill>
              </a:rPr>
              <a:t>Summary</a:t>
            </a:r>
          </a:p>
        </p:txBody>
      </p:sp>
    </p:spTree>
    <p:extLst>
      <p:ext uri="{BB962C8B-B14F-4D97-AF65-F5344CB8AC3E}">
        <p14:creationId xmlns:p14="http://schemas.microsoft.com/office/powerpoint/2010/main" val="22618744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8AE0F94D-B9E4-D4D0-B3B4-1A5FBB164849}"/>
              </a:ext>
            </a:extLst>
          </p:cNvPr>
          <p:cNvSpPr>
            <a:spLocks noGrp="1"/>
          </p:cNvSpPr>
          <p:nvPr>
            <p:ph type="ftr" sz="quarter" idx="11"/>
          </p:nvPr>
        </p:nvSpPr>
        <p:spPr/>
        <p:txBody>
          <a:bodyPr/>
          <a:lstStyle/>
          <a:p>
            <a:r>
              <a:rPr lang="en-US" dirty="0"/>
              <a:t>Y. Okayasu et. al, 16th International Workshop on Accelerator Alignment, Oct. 31 - Nov. 4, 2022, CERN</a:t>
            </a:r>
          </a:p>
        </p:txBody>
      </p:sp>
      <p:sp>
        <p:nvSpPr>
          <p:cNvPr id="3" name="スライド番号プレースホルダー 2">
            <a:extLst>
              <a:ext uri="{FF2B5EF4-FFF2-40B4-BE49-F238E27FC236}">
                <a16:creationId xmlns:a16="http://schemas.microsoft.com/office/drawing/2014/main" id="{4BE4B5E1-EB45-689B-436D-B29815C8373F}"/>
              </a:ext>
            </a:extLst>
          </p:cNvPr>
          <p:cNvSpPr>
            <a:spLocks noGrp="1"/>
          </p:cNvSpPr>
          <p:nvPr>
            <p:ph type="sldNum" sz="quarter" idx="12"/>
          </p:nvPr>
        </p:nvSpPr>
        <p:spPr/>
        <p:txBody>
          <a:bodyPr/>
          <a:lstStyle/>
          <a:p>
            <a:fld id="{DCB5FA8D-E6FD-43B8-919E-DDA7F0F23A7E}" type="slidenum">
              <a:rPr lang="en-US" smtClean="0"/>
              <a:pPr/>
              <a:t>7</a:t>
            </a:fld>
            <a:endParaRPr lang="en-US" dirty="0"/>
          </a:p>
        </p:txBody>
      </p:sp>
      <p:sp>
        <p:nvSpPr>
          <p:cNvPr id="4" name="テキスト ボックス 3">
            <a:extLst>
              <a:ext uri="{FF2B5EF4-FFF2-40B4-BE49-F238E27FC236}">
                <a16:creationId xmlns:a16="http://schemas.microsoft.com/office/drawing/2014/main" id="{BEA87921-343F-389A-C9CD-B3C5E93E0206}"/>
              </a:ext>
            </a:extLst>
          </p:cNvPr>
          <p:cNvSpPr txBox="1"/>
          <p:nvPr/>
        </p:nvSpPr>
        <p:spPr>
          <a:xfrm>
            <a:off x="0" y="0"/>
            <a:ext cx="12192000" cy="369332"/>
          </a:xfrm>
          <a:prstGeom prst="rect">
            <a:avLst/>
          </a:prstGeom>
          <a:noFill/>
        </p:spPr>
        <p:txBody>
          <a:bodyPr wrap="square" rtlCol="0">
            <a:spAutoFit/>
          </a:bodyPr>
          <a:lstStyle/>
          <a:p>
            <a:r>
              <a:rPr lang="en-US" dirty="0">
                <a:solidFill>
                  <a:schemeClr val="bg2">
                    <a:lumMod val="90000"/>
                  </a:schemeClr>
                </a:solidFill>
              </a:rPr>
              <a:t>Control survey w/ Leica AT-401 &amp; Trimble DiNi0.3</a:t>
            </a:r>
          </a:p>
        </p:txBody>
      </p:sp>
      <p:sp>
        <p:nvSpPr>
          <p:cNvPr id="18" name="テキスト ボックス 17">
            <a:extLst>
              <a:ext uri="{FF2B5EF4-FFF2-40B4-BE49-F238E27FC236}">
                <a16:creationId xmlns:a16="http://schemas.microsoft.com/office/drawing/2014/main" id="{ED16FAF0-9A91-4E03-B3FD-449B70EDD017}"/>
              </a:ext>
            </a:extLst>
          </p:cNvPr>
          <p:cNvSpPr txBox="1"/>
          <p:nvPr/>
        </p:nvSpPr>
        <p:spPr>
          <a:xfrm>
            <a:off x="8329353" y="51403"/>
            <a:ext cx="3703359" cy="4247317"/>
          </a:xfrm>
          <a:prstGeom prst="rect">
            <a:avLst/>
          </a:prstGeom>
          <a:noFill/>
        </p:spPr>
        <p:txBody>
          <a:bodyPr wrap="square" rtlCol="0">
            <a:spAutoFit/>
          </a:bodyPr>
          <a:lstStyle/>
          <a:p>
            <a:r>
              <a:rPr lang="en-US" dirty="0">
                <a:solidFill>
                  <a:schemeClr val="bg2">
                    <a:lumMod val="90000"/>
                  </a:schemeClr>
                </a:solidFill>
              </a:rPr>
              <a:t>Leica AT-401</a:t>
            </a:r>
          </a:p>
          <a:p>
            <a:r>
              <a:rPr lang="en-US" dirty="0">
                <a:solidFill>
                  <a:schemeClr val="bg2">
                    <a:lumMod val="90000"/>
                  </a:schemeClr>
                </a:solidFill>
              </a:rPr>
              <a:t>Abs. angular accuracy :</a:t>
            </a:r>
          </a:p>
          <a:p>
            <a:r>
              <a:rPr lang="en-US" dirty="0">
                <a:solidFill>
                  <a:schemeClr val="bg2">
                    <a:lumMod val="90000"/>
                  </a:schemeClr>
                </a:solidFill>
              </a:rPr>
              <a:t>	+/- 15 </a:t>
            </a:r>
            <a:r>
              <a:rPr lang="en-US" altLang="ja-JP" dirty="0">
                <a:solidFill>
                  <a:schemeClr val="bg2">
                    <a:lumMod val="90000"/>
                  </a:schemeClr>
                </a:solidFill>
              </a:rPr>
              <a:t>μm + 6 μm/m</a:t>
            </a:r>
          </a:p>
          <a:p>
            <a:r>
              <a:rPr lang="en-US" dirty="0">
                <a:solidFill>
                  <a:schemeClr val="bg2">
                    <a:lumMod val="90000"/>
                  </a:schemeClr>
                </a:solidFill>
              </a:rPr>
              <a:t>Abs. distance accuracy :</a:t>
            </a:r>
          </a:p>
          <a:p>
            <a:r>
              <a:rPr lang="en-US" dirty="0">
                <a:solidFill>
                  <a:schemeClr val="bg2">
                    <a:lumMod val="90000"/>
                  </a:schemeClr>
                </a:solidFill>
              </a:rPr>
              <a:t>	+/- 10 </a:t>
            </a:r>
            <a:r>
              <a:rPr lang="en-US" altLang="ja-JP" dirty="0">
                <a:solidFill>
                  <a:schemeClr val="bg2">
                    <a:lumMod val="90000"/>
                  </a:schemeClr>
                </a:solidFill>
              </a:rPr>
              <a:t>μm</a:t>
            </a:r>
          </a:p>
          <a:p>
            <a:r>
              <a:rPr lang="en-US" dirty="0">
                <a:solidFill>
                  <a:schemeClr val="bg2">
                    <a:lumMod val="90000"/>
                  </a:schemeClr>
                </a:solidFill>
              </a:rPr>
              <a:t>61 st. points w/ ~10 m distance,</a:t>
            </a:r>
          </a:p>
          <a:p>
            <a:r>
              <a:rPr lang="en-US" dirty="0">
                <a:solidFill>
                  <a:schemeClr val="bg2">
                    <a:lumMod val="90000"/>
                  </a:schemeClr>
                </a:solidFill>
              </a:rPr>
              <a:t>total 3040 survey points.</a:t>
            </a:r>
          </a:p>
          <a:p>
            <a:r>
              <a:rPr lang="en-US" dirty="0">
                <a:solidFill>
                  <a:schemeClr val="bg2">
                    <a:lumMod val="90000"/>
                  </a:schemeClr>
                </a:solidFill>
              </a:rPr>
              <a:t>Net. 2 weeks.</a:t>
            </a:r>
          </a:p>
          <a:p>
            <a:endParaRPr lang="en-US" dirty="0">
              <a:solidFill>
                <a:schemeClr val="bg2">
                  <a:lumMod val="90000"/>
                </a:schemeClr>
              </a:solidFill>
            </a:endParaRPr>
          </a:p>
          <a:p>
            <a:r>
              <a:rPr lang="en-US" dirty="0">
                <a:solidFill>
                  <a:schemeClr val="bg2">
                    <a:lumMod val="90000"/>
                  </a:schemeClr>
                </a:solidFill>
              </a:rPr>
              <a:t>Trimble DiNi0.3</a:t>
            </a:r>
          </a:p>
          <a:p>
            <a:r>
              <a:rPr lang="en-US" dirty="0">
                <a:solidFill>
                  <a:schemeClr val="bg2">
                    <a:lumMod val="90000"/>
                  </a:schemeClr>
                </a:solidFill>
              </a:rPr>
              <a:t>Accuracy :</a:t>
            </a:r>
          </a:p>
          <a:p>
            <a:r>
              <a:rPr lang="en-US" dirty="0">
                <a:solidFill>
                  <a:schemeClr val="bg2">
                    <a:lumMod val="90000"/>
                  </a:schemeClr>
                </a:solidFill>
              </a:rPr>
              <a:t>0.3 mm/km of double leveling</a:t>
            </a:r>
          </a:p>
          <a:p>
            <a:r>
              <a:rPr lang="en-US" dirty="0">
                <a:solidFill>
                  <a:schemeClr val="bg2">
                    <a:lumMod val="90000"/>
                  </a:schemeClr>
                </a:solidFill>
              </a:rPr>
              <a:t>21 st. points w/ ~16 m distance,</a:t>
            </a:r>
          </a:p>
          <a:p>
            <a:r>
              <a:rPr lang="en-US" dirty="0">
                <a:solidFill>
                  <a:schemeClr val="bg2">
                    <a:lumMod val="90000"/>
                  </a:schemeClr>
                </a:solidFill>
              </a:rPr>
              <a:t>total 43 survey points (round-trip).</a:t>
            </a:r>
          </a:p>
          <a:p>
            <a:r>
              <a:rPr lang="en-US" dirty="0">
                <a:solidFill>
                  <a:schemeClr val="bg2">
                    <a:lumMod val="90000"/>
                  </a:schemeClr>
                </a:solidFill>
              </a:rPr>
              <a:t>Net 2 days.</a:t>
            </a:r>
          </a:p>
        </p:txBody>
      </p:sp>
      <p:sp>
        <p:nvSpPr>
          <p:cNvPr id="21" name="テキスト ボックス 20">
            <a:extLst>
              <a:ext uri="{FF2B5EF4-FFF2-40B4-BE49-F238E27FC236}">
                <a16:creationId xmlns:a16="http://schemas.microsoft.com/office/drawing/2014/main" id="{EF825DC9-EAF3-DEA5-B52F-31F7BE6ECC0F}"/>
              </a:ext>
            </a:extLst>
          </p:cNvPr>
          <p:cNvSpPr txBox="1"/>
          <p:nvPr/>
        </p:nvSpPr>
        <p:spPr>
          <a:xfrm>
            <a:off x="159288" y="3743478"/>
            <a:ext cx="8066195" cy="307777"/>
          </a:xfrm>
          <a:prstGeom prst="rect">
            <a:avLst/>
          </a:prstGeom>
          <a:noFill/>
        </p:spPr>
        <p:txBody>
          <a:bodyPr wrap="square" rtlCol="0">
            <a:spAutoFit/>
          </a:bodyPr>
          <a:lstStyle/>
          <a:p>
            <a:r>
              <a:rPr lang="en-US" sz="1400" dirty="0">
                <a:solidFill>
                  <a:srgbClr val="FFFF00"/>
                </a:solidFill>
              </a:rPr>
              <a:t>Note : beam direction from C sector is –y direction.</a:t>
            </a:r>
          </a:p>
        </p:txBody>
      </p:sp>
      <p:grpSp>
        <p:nvGrpSpPr>
          <p:cNvPr id="32" name="グループ化 31">
            <a:extLst>
              <a:ext uri="{FF2B5EF4-FFF2-40B4-BE49-F238E27FC236}">
                <a16:creationId xmlns:a16="http://schemas.microsoft.com/office/drawing/2014/main" id="{42B8065B-2458-BC2F-10BE-D35C162375B6}"/>
              </a:ext>
            </a:extLst>
          </p:cNvPr>
          <p:cNvGrpSpPr/>
          <p:nvPr/>
        </p:nvGrpSpPr>
        <p:grpSpPr>
          <a:xfrm>
            <a:off x="159288" y="611928"/>
            <a:ext cx="8066195" cy="3145012"/>
            <a:chOff x="159288" y="369332"/>
            <a:chExt cx="8066195" cy="3145012"/>
          </a:xfrm>
        </p:grpSpPr>
        <p:sp>
          <p:nvSpPr>
            <p:cNvPr id="22" name="星: 5 pt 21">
              <a:extLst>
                <a:ext uri="{FF2B5EF4-FFF2-40B4-BE49-F238E27FC236}">
                  <a16:creationId xmlns:a16="http://schemas.microsoft.com/office/drawing/2014/main" id="{CDA93E2F-5A73-71B7-316C-08145F4462A3}"/>
                </a:ext>
              </a:extLst>
            </p:cNvPr>
            <p:cNvSpPr/>
            <p:nvPr/>
          </p:nvSpPr>
          <p:spPr>
            <a:xfrm>
              <a:off x="1967400" y="2430175"/>
              <a:ext cx="180000" cy="180000"/>
            </a:xfrm>
            <a:prstGeom prst="star5">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6" name="グループ化 25">
              <a:extLst>
                <a:ext uri="{FF2B5EF4-FFF2-40B4-BE49-F238E27FC236}">
                  <a16:creationId xmlns:a16="http://schemas.microsoft.com/office/drawing/2014/main" id="{D6D430C1-EA93-CD27-9BAD-5BF7ED48C037}"/>
                </a:ext>
              </a:extLst>
            </p:cNvPr>
            <p:cNvGrpSpPr/>
            <p:nvPr/>
          </p:nvGrpSpPr>
          <p:grpSpPr>
            <a:xfrm>
              <a:off x="159288" y="369332"/>
              <a:ext cx="8066195" cy="3145012"/>
              <a:chOff x="159288" y="369332"/>
              <a:chExt cx="8066195" cy="3145012"/>
            </a:xfrm>
          </p:grpSpPr>
          <p:pic>
            <p:nvPicPr>
              <p:cNvPr id="17" name="図 16" descr="グラフィカル ユーザー インターフェイス&#10;&#10;自動的に生成された説明">
                <a:extLst>
                  <a:ext uri="{FF2B5EF4-FFF2-40B4-BE49-F238E27FC236}">
                    <a16:creationId xmlns:a16="http://schemas.microsoft.com/office/drawing/2014/main" id="{B0C1A8EC-9C75-10F5-1645-FAD873D606E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9288" y="369332"/>
                <a:ext cx="8066195" cy="3145012"/>
              </a:xfrm>
              <a:prstGeom prst="rect">
                <a:avLst/>
              </a:prstGeom>
            </p:spPr>
          </p:pic>
          <p:grpSp>
            <p:nvGrpSpPr>
              <p:cNvPr id="25" name="グループ化 24">
                <a:extLst>
                  <a:ext uri="{FF2B5EF4-FFF2-40B4-BE49-F238E27FC236}">
                    <a16:creationId xmlns:a16="http://schemas.microsoft.com/office/drawing/2014/main" id="{61953441-C755-5C6B-E965-4A772C4D4ECB}"/>
                  </a:ext>
                </a:extLst>
              </p:cNvPr>
              <p:cNvGrpSpPr/>
              <p:nvPr/>
            </p:nvGrpSpPr>
            <p:grpSpPr>
              <a:xfrm>
                <a:off x="4012385" y="386565"/>
                <a:ext cx="1474011" cy="338554"/>
                <a:chOff x="4012385" y="386565"/>
                <a:chExt cx="1474011" cy="338554"/>
              </a:xfrm>
            </p:grpSpPr>
            <p:sp>
              <p:nvSpPr>
                <p:cNvPr id="23" name="星: 5 pt 22">
                  <a:extLst>
                    <a:ext uri="{FF2B5EF4-FFF2-40B4-BE49-F238E27FC236}">
                      <a16:creationId xmlns:a16="http://schemas.microsoft.com/office/drawing/2014/main" id="{5C603230-25FD-179F-A28D-4B41A58D89F6}"/>
                    </a:ext>
                  </a:extLst>
                </p:cNvPr>
                <p:cNvSpPr/>
                <p:nvPr/>
              </p:nvSpPr>
              <p:spPr>
                <a:xfrm>
                  <a:off x="4012385" y="451557"/>
                  <a:ext cx="180000" cy="180000"/>
                </a:xfrm>
                <a:prstGeom prst="star5">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テキスト ボックス 23">
                  <a:extLst>
                    <a:ext uri="{FF2B5EF4-FFF2-40B4-BE49-F238E27FC236}">
                      <a16:creationId xmlns:a16="http://schemas.microsoft.com/office/drawing/2014/main" id="{5B58E96D-DD7C-B0F1-EA62-AF89834498EA}"/>
                    </a:ext>
                  </a:extLst>
                </p:cNvPr>
                <p:cNvSpPr txBox="1"/>
                <p:nvPr/>
              </p:nvSpPr>
              <p:spPr>
                <a:xfrm>
                  <a:off x="4208102" y="386565"/>
                  <a:ext cx="1278294" cy="338554"/>
                </a:xfrm>
                <a:prstGeom prst="rect">
                  <a:avLst/>
                </a:prstGeom>
                <a:noFill/>
              </p:spPr>
              <p:txBody>
                <a:bodyPr wrap="square" rtlCol="0">
                  <a:spAutoFit/>
                </a:bodyPr>
                <a:lstStyle/>
                <a:p>
                  <a:r>
                    <a:rPr lang="en-US" sz="1600" b="1" dirty="0">
                      <a:solidFill>
                        <a:srgbClr val="FFFF00"/>
                      </a:solidFill>
                    </a:rPr>
                    <a:t>: origin</a:t>
                  </a:r>
                </a:p>
              </p:txBody>
            </p:sp>
          </p:grpSp>
        </p:grpSp>
        <p:sp>
          <p:nvSpPr>
            <p:cNvPr id="27" name="星: 5 pt 26">
              <a:extLst>
                <a:ext uri="{FF2B5EF4-FFF2-40B4-BE49-F238E27FC236}">
                  <a16:creationId xmlns:a16="http://schemas.microsoft.com/office/drawing/2014/main" id="{3C58A0FC-E44F-F5BA-DDFB-9E9E7E809222}"/>
                </a:ext>
              </a:extLst>
            </p:cNvPr>
            <p:cNvSpPr/>
            <p:nvPr/>
          </p:nvSpPr>
          <p:spPr>
            <a:xfrm>
              <a:off x="1958069" y="2460238"/>
              <a:ext cx="180000" cy="180000"/>
            </a:xfrm>
            <a:prstGeom prst="star5">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aphicFrame>
        <p:nvGraphicFramePr>
          <p:cNvPr id="30" name="表 10">
            <a:extLst>
              <a:ext uri="{FF2B5EF4-FFF2-40B4-BE49-F238E27FC236}">
                <a16:creationId xmlns:a16="http://schemas.microsoft.com/office/drawing/2014/main" id="{B8D6700E-8CF6-926C-0E70-8A0B121764E0}"/>
              </a:ext>
            </a:extLst>
          </p:cNvPr>
          <p:cNvGraphicFramePr>
            <a:graphicFrameLocks noGrp="1"/>
          </p:cNvGraphicFramePr>
          <p:nvPr>
            <p:extLst>
              <p:ext uri="{D42A27DB-BD31-4B8C-83A1-F6EECF244321}">
                <p14:modId xmlns:p14="http://schemas.microsoft.com/office/powerpoint/2010/main" val="2449104789"/>
              </p:ext>
            </p:extLst>
          </p:nvPr>
        </p:nvGraphicFramePr>
        <p:xfrm>
          <a:off x="8435346" y="4708475"/>
          <a:ext cx="3625050" cy="1645920"/>
        </p:xfrm>
        <a:graphic>
          <a:graphicData uri="http://schemas.openxmlformats.org/drawingml/2006/table">
            <a:tbl>
              <a:tblPr firstRow="1" bandRow="1">
                <a:tableStyleId>{69CF1AB2-1976-4502-BF36-3FF5EA218861}</a:tableStyleId>
              </a:tblPr>
              <a:tblGrid>
                <a:gridCol w="1812525">
                  <a:extLst>
                    <a:ext uri="{9D8B030D-6E8A-4147-A177-3AD203B41FA5}">
                      <a16:colId xmlns:a16="http://schemas.microsoft.com/office/drawing/2014/main" val="1087560488"/>
                    </a:ext>
                  </a:extLst>
                </a:gridCol>
                <a:gridCol w="1812525">
                  <a:extLst>
                    <a:ext uri="{9D8B030D-6E8A-4147-A177-3AD203B41FA5}">
                      <a16:colId xmlns:a16="http://schemas.microsoft.com/office/drawing/2014/main" val="4187179943"/>
                    </a:ext>
                  </a:extLst>
                </a:gridCol>
              </a:tblGrid>
              <a:tr h="252000">
                <a:tc>
                  <a:txBody>
                    <a:bodyPr/>
                    <a:lstStyle/>
                    <a:p>
                      <a:pPr algn="l"/>
                      <a:r>
                        <a:rPr lang="en-US" sz="1200" dirty="0">
                          <a:solidFill>
                            <a:srgbClr val="FF0000"/>
                          </a:solidFill>
                          <a:latin typeface="+mn-lt"/>
                          <a:ea typeface="メイリオ" panose="020B0604030504040204" pitchFamily="50" charset="-128"/>
                        </a:rPr>
                        <a:t>AT-401</a:t>
                      </a:r>
                    </a:p>
                  </a:txBody>
                  <a:tcPr anchor="ctr"/>
                </a:tc>
                <a:tc>
                  <a:txBody>
                    <a:bodyPr/>
                    <a:lstStyle/>
                    <a:p>
                      <a:pPr algn="ctr"/>
                      <a:endParaRPr lang="en-US" sz="1200" dirty="0">
                        <a:latin typeface="+mn-lt"/>
                        <a:ea typeface="メイリオ" panose="020B0604030504040204" pitchFamily="50" charset="-128"/>
                      </a:endParaRPr>
                    </a:p>
                  </a:txBody>
                  <a:tcPr anchor="ctr"/>
                </a:tc>
                <a:extLst>
                  <a:ext uri="{0D108BD9-81ED-4DB2-BD59-A6C34878D82A}">
                    <a16:rowId xmlns:a16="http://schemas.microsoft.com/office/drawing/2014/main" val="3638366084"/>
                  </a:ext>
                </a:extLst>
              </a:tr>
              <a:tr h="252000">
                <a:tc>
                  <a:txBody>
                    <a:bodyPr/>
                    <a:lstStyle/>
                    <a:p>
                      <a:pPr algn="r"/>
                      <a:r>
                        <a:rPr lang="en-US" sz="1200" dirty="0">
                          <a:latin typeface="+mn-lt"/>
                          <a:ea typeface="メイリオ" panose="020B0604030504040204" pitchFamily="50" charset="-128"/>
                        </a:rPr>
                        <a:t>Horizontal</a:t>
                      </a:r>
                      <a:r>
                        <a:rPr lang="ja-JP" altLang="en-US" sz="1200" dirty="0">
                          <a:latin typeface="+mn-lt"/>
                          <a:ea typeface="メイリオ" panose="020B0604030504040204" pitchFamily="50" charset="-128"/>
                        </a:rPr>
                        <a:t> </a:t>
                      </a:r>
                      <a:r>
                        <a:rPr lang="en-US" altLang="ja-JP" sz="1200" dirty="0">
                          <a:latin typeface="+mn-lt"/>
                          <a:ea typeface="メイリオ" panose="020B0604030504040204" pitchFamily="50" charset="-128"/>
                        </a:rPr>
                        <a:t>angle</a:t>
                      </a:r>
                      <a:endParaRPr lang="en-US" sz="1200" dirty="0">
                        <a:latin typeface="+mn-lt"/>
                        <a:ea typeface="メイリオ" panose="020B0604030504040204" pitchFamily="50" charset="-128"/>
                      </a:endParaRPr>
                    </a:p>
                  </a:txBody>
                  <a:tcPr anchor="ctr"/>
                </a:tc>
                <a:tc>
                  <a:txBody>
                    <a:bodyPr/>
                    <a:lstStyle/>
                    <a:p>
                      <a:pPr algn="ctr"/>
                      <a:r>
                        <a:rPr lang="en-US" sz="1200" dirty="0">
                          <a:latin typeface="+mn-lt"/>
                          <a:ea typeface="メイリオ" panose="020B0604030504040204" pitchFamily="50" charset="-128"/>
                        </a:rPr>
                        <a:t>2.7 </a:t>
                      </a:r>
                      <a:r>
                        <a:rPr lang="en-US" altLang="ja-JP" sz="1200" dirty="0">
                          <a:latin typeface="+mn-lt"/>
                          <a:ea typeface="メイリオ" panose="020B0604030504040204" pitchFamily="50" charset="-128"/>
                        </a:rPr>
                        <a:t>μrad</a:t>
                      </a:r>
                      <a:endParaRPr lang="en-US" sz="1200" dirty="0">
                        <a:latin typeface="+mn-lt"/>
                        <a:ea typeface="メイリオ" panose="020B0604030504040204" pitchFamily="50" charset="-128"/>
                      </a:endParaRPr>
                    </a:p>
                  </a:txBody>
                  <a:tcPr anchor="ctr"/>
                </a:tc>
                <a:extLst>
                  <a:ext uri="{0D108BD9-81ED-4DB2-BD59-A6C34878D82A}">
                    <a16:rowId xmlns:a16="http://schemas.microsoft.com/office/drawing/2014/main" val="1217415666"/>
                  </a:ext>
                </a:extLst>
              </a:tr>
              <a:tr h="252000">
                <a:tc>
                  <a:txBody>
                    <a:bodyPr/>
                    <a:lstStyle/>
                    <a:p>
                      <a:pPr algn="r"/>
                      <a:r>
                        <a:rPr lang="en-US" sz="1200" dirty="0">
                          <a:latin typeface="+mn-lt"/>
                          <a:ea typeface="メイリオ" panose="020B0604030504040204" pitchFamily="50" charset="-128"/>
                        </a:rPr>
                        <a:t>Vertical angle</a:t>
                      </a:r>
                    </a:p>
                  </a:txBody>
                  <a:tcPr anchor="ctr"/>
                </a:tc>
                <a:tc>
                  <a:txBody>
                    <a:bodyPr/>
                    <a:lstStyle/>
                    <a:p>
                      <a:pPr algn="ctr"/>
                      <a:r>
                        <a:rPr lang="en-US" sz="1200" dirty="0">
                          <a:latin typeface="+mn-lt"/>
                          <a:ea typeface="メイリオ" panose="020B0604030504040204" pitchFamily="50" charset="-128"/>
                        </a:rPr>
                        <a:t>2.5 </a:t>
                      </a:r>
                      <a:r>
                        <a:rPr lang="en-US" altLang="ja-JP" sz="1200" dirty="0">
                          <a:latin typeface="+mn-lt"/>
                          <a:ea typeface="メイリオ" panose="020B0604030504040204" pitchFamily="50" charset="-128"/>
                        </a:rPr>
                        <a:t>μrad</a:t>
                      </a:r>
                      <a:endParaRPr lang="en-US" sz="1200" dirty="0">
                        <a:latin typeface="+mn-lt"/>
                        <a:ea typeface="メイリオ" panose="020B0604030504040204" pitchFamily="50" charset="-128"/>
                      </a:endParaRPr>
                    </a:p>
                  </a:txBody>
                  <a:tcPr anchor="ctr"/>
                </a:tc>
                <a:extLst>
                  <a:ext uri="{0D108BD9-81ED-4DB2-BD59-A6C34878D82A}">
                    <a16:rowId xmlns:a16="http://schemas.microsoft.com/office/drawing/2014/main" val="3165120935"/>
                  </a:ext>
                </a:extLst>
              </a:tr>
              <a:tr h="252000">
                <a:tc>
                  <a:txBody>
                    <a:bodyPr/>
                    <a:lstStyle/>
                    <a:p>
                      <a:pPr algn="r"/>
                      <a:r>
                        <a:rPr lang="en-US" sz="1200" dirty="0">
                          <a:latin typeface="+mn-lt"/>
                          <a:ea typeface="メイリオ" panose="020B0604030504040204" pitchFamily="50" charset="-128"/>
                        </a:rPr>
                        <a:t>Distance</a:t>
                      </a:r>
                    </a:p>
                  </a:txBody>
                  <a:tcPr anchor="ctr"/>
                </a:tc>
                <a:tc>
                  <a:txBody>
                    <a:bodyPr/>
                    <a:lstStyle/>
                    <a:p>
                      <a:pPr algn="ctr"/>
                      <a:r>
                        <a:rPr lang="en-US" sz="1200" dirty="0">
                          <a:latin typeface="+mn-lt"/>
                          <a:ea typeface="メイリオ" panose="020B0604030504040204" pitchFamily="50" charset="-128"/>
                        </a:rPr>
                        <a:t>17 </a:t>
                      </a:r>
                      <a:r>
                        <a:rPr lang="en-US" altLang="ja-JP" sz="1200" dirty="0">
                          <a:latin typeface="+mn-lt"/>
                          <a:ea typeface="メイリオ" panose="020B0604030504040204" pitchFamily="50" charset="-128"/>
                        </a:rPr>
                        <a:t>μm</a:t>
                      </a:r>
                      <a:endParaRPr lang="en-US" sz="1200" dirty="0">
                        <a:latin typeface="+mn-lt"/>
                        <a:ea typeface="メイリオ" panose="020B0604030504040204" pitchFamily="50" charset="-128"/>
                      </a:endParaRPr>
                    </a:p>
                  </a:txBody>
                  <a:tcPr anchor="ctr"/>
                </a:tc>
                <a:extLst>
                  <a:ext uri="{0D108BD9-81ED-4DB2-BD59-A6C34878D82A}">
                    <a16:rowId xmlns:a16="http://schemas.microsoft.com/office/drawing/2014/main" val="18956229"/>
                  </a:ext>
                </a:extLst>
              </a:tr>
              <a:tr h="252000">
                <a:tc>
                  <a:txBody>
                    <a:bodyPr/>
                    <a:lstStyle/>
                    <a:p>
                      <a:pPr algn="l"/>
                      <a:r>
                        <a:rPr lang="en-US" sz="1200" b="1" dirty="0">
                          <a:solidFill>
                            <a:srgbClr val="FF0000"/>
                          </a:solidFill>
                          <a:latin typeface="+mn-lt"/>
                          <a:ea typeface="メイリオ" panose="020B0604030504040204" pitchFamily="50" charset="-128"/>
                        </a:rPr>
                        <a:t>DiNi0.3</a:t>
                      </a:r>
                    </a:p>
                  </a:txBody>
                  <a:tcPr anchor="ctr"/>
                </a:tc>
                <a:tc>
                  <a:txBody>
                    <a:bodyPr/>
                    <a:lstStyle/>
                    <a:p>
                      <a:pPr algn="ctr"/>
                      <a:endParaRPr lang="en-US" sz="1200" dirty="0">
                        <a:latin typeface="+mn-lt"/>
                        <a:ea typeface="メイリオ" panose="020B0604030504040204" pitchFamily="50" charset="-128"/>
                      </a:endParaRPr>
                    </a:p>
                  </a:txBody>
                  <a:tcPr anchor="ctr"/>
                </a:tc>
                <a:extLst>
                  <a:ext uri="{0D108BD9-81ED-4DB2-BD59-A6C34878D82A}">
                    <a16:rowId xmlns:a16="http://schemas.microsoft.com/office/drawing/2014/main" val="2711689943"/>
                  </a:ext>
                </a:extLst>
              </a:tr>
              <a:tr h="252000">
                <a:tc>
                  <a:txBody>
                    <a:bodyPr/>
                    <a:lstStyle/>
                    <a:p>
                      <a:pPr algn="r"/>
                      <a:r>
                        <a:rPr lang="en-US" sz="1200" dirty="0">
                          <a:latin typeface="+mn-lt"/>
                          <a:ea typeface="メイリオ" panose="020B0604030504040204" pitchFamily="50" charset="-128"/>
                        </a:rPr>
                        <a:t>leveling</a:t>
                      </a:r>
                    </a:p>
                  </a:txBody>
                  <a:tcPr anchor="ctr"/>
                </a:tc>
                <a:tc>
                  <a:txBody>
                    <a:bodyPr/>
                    <a:lstStyle/>
                    <a:p>
                      <a:pPr algn="ctr"/>
                      <a:r>
                        <a:rPr lang="en-US" sz="1200" dirty="0">
                          <a:latin typeface="+mn-lt"/>
                          <a:ea typeface="メイリオ" panose="020B0604030504040204" pitchFamily="50" charset="-128"/>
                        </a:rPr>
                        <a:t>5 </a:t>
                      </a:r>
                      <a:r>
                        <a:rPr lang="en-US" altLang="ja-JP" sz="1200" dirty="0">
                          <a:latin typeface="+mn-lt"/>
                          <a:ea typeface="メイリオ" panose="020B0604030504040204" pitchFamily="50" charset="-128"/>
                        </a:rPr>
                        <a:t>μm</a:t>
                      </a:r>
                      <a:endParaRPr lang="en-US" sz="1200" dirty="0">
                        <a:latin typeface="+mn-lt"/>
                        <a:ea typeface="メイリオ" panose="020B0604030504040204" pitchFamily="50" charset="-128"/>
                      </a:endParaRPr>
                    </a:p>
                  </a:txBody>
                  <a:tcPr anchor="ctr"/>
                </a:tc>
                <a:extLst>
                  <a:ext uri="{0D108BD9-81ED-4DB2-BD59-A6C34878D82A}">
                    <a16:rowId xmlns:a16="http://schemas.microsoft.com/office/drawing/2014/main" val="508583002"/>
                  </a:ext>
                </a:extLst>
              </a:tr>
            </a:tbl>
          </a:graphicData>
        </a:graphic>
      </p:graphicFrame>
      <p:sp>
        <p:nvSpPr>
          <p:cNvPr id="31" name="テキスト ボックス 30">
            <a:extLst>
              <a:ext uri="{FF2B5EF4-FFF2-40B4-BE49-F238E27FC236}">
                <a16:creationId xmlns:a16="http://schemas.microsoft.com/office/drawing/2014/main" id="{BA823113-AB0B-EE35-7A6F-62CEA64E9BEA}"/>
              </a:ext>
            </a:extLst>
          </p:cNvPr>
          <p:cNvSpPr txBox="1"/>
          <p:nvPr/>
        </p:nvSpPr>
        <p:spPr>
          <a:xfrm>
            <a:off x="9127211" y="4403550"/>
            <a:ext cx="2241319" cy="307777"/>
          </a:xfrm>
          <a:prstGeom prst="rect">
            <a:avLst/>
          </a:prstGeom>
          <a:noFill/>
        </p:spPr>
        <p:txBody>
          <a:bodyPr wrap="none" rtlCol="0">
            <a:spAutoFit/>
          </a:bodyPr>
          <a:lstStyle/>
          <a:p>
            <a:r>
              <a:rPr lang="en-US" sz="1400" dirty="0">
                <a:solidFill>
                  <a:schemeClr val="bg2">
                    <a:lumMod val="90000"/>
                  </a:schemeClr>
                </a:solidFill>
              </a:rPr>
              <a:t>Evaluated errors by USMN</a:t>
            </a:r>
          </a:p>
        </p:txBody>
      </p:sp>
      <p:sp>
        <p:nvSpPr>
          <p:cNvPr id="33" name="テキスト ボックス 32">
            <a:extLst>
              <a:ext uri="{FF2B5EF4-FFF2-40B4-BE49-F238E27FC236}">
                <a16:creationId xmlns:a16="http://schemas.microsoft.com/office/drawing/2014/main" id="{A81E52C0-FEAC-ADBC-D0C2-31A3F7A1E372}"/>
              </a:ext>
            </a:extLst>
          </p:cNvPr>
          <p:cNvSpPr txBox="1"/>
          <p:nvPr/>
        </p:nvSpPr>
        <p:spPr>
          <a:xfrm>
            <a:off x="159288" y="4557438"/>
            <a:ext cx="8066195" cy="369332"/>
          </a:xfrm>
          <a:prstGeom prst="rect">
            <a:avLst/>
          </a:prstGeom>
          <a:noFill/>
        </p:spPr>
        <p:txBody>
          <a:bodyPr wrap="square" rtlCol="0">
            <a:spAutoFit/>
          </a:bodyPr>
          <a:lstStyle/>
          <a:p>
            <a:r>
              <a:rPr lang="en-US" dirty="0">
                <a:solidFill>
                  <a:schemeClr val="bg2">
                    <a:lumMod val="90000"/>
                  </a:schemeClr>
                </a:solidFill>
              </a:rPr>
              <a:t># of magnets, monuments and sector length of 2021 (2020) survey.</a:t>
            </a:r>
          </a:p>
        </p:txBody>
      </p:sp>
      <p:pic>
        <p:nvPicPr>
          <p:cNvPr id="35" name="図 34">
            <a:extLst>
              <a:ext uri="{FF2B5EF4-FFF2-40B4-BE49-F238E27FC236}">
                <a16:creationId xmlns:a16="http://schemas.microsoft.com/office/drawing/2014/main" id="{E8F4A46E-55A7-0925-3CC5-EA10335FB732}"/>
              </a:ext>
            </a:extLst>
          </p:cNvPr>
          <p:cNvPicPr>
            <a:picLocks noChangeAspect="1"/>
          </p:cNvPicPr>
          <p:nvPr/>
        </p:nvPicPr>
        <p:blipFill>
          <a:blip r:embed="rId3">
            <a:lum bright="-20000" contrast="40000"/>
          </a:blip>
          <a:stretch>
            <a:fillRect/>
          </a:stretch>
        </p:blipFill>
        <p:spPr>
          <a:xfrm>
            <a:off x="32064" y="4902872"/>
            <a:ext cx="8193419" cy="1393726"/>
          </a:xfrm>
          <a:prstGeom prst="rect">
            <a:avLst/>
          </a:prstGeom>
        </p:spPr>
      </p:pic>
    </p:spTree>
    <p:extLst>
      <p:ext uri="{BB962C8B-B14F-4D97-AF65-F5344CB8AC3E}">
        <p14:creationId xmlns:p14="http://schemas.microsoft.com/office/powerpoint/2010/main" val="21629977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68415F61-EDC7-E618-9C9B-4C0C24D82087}"/>
              </a:ext>
            </a:extLst>
          </p:cNvPr>
          <p:cNvSpPr>
            <a:spLocks noGrp="1"/>
          </p:cNvSpPr>
          <p:nvPr>
            <p:ph type="ftr" sz="quarter" idx="11"/>
          </p:nvPr>
        </p:nvSpPr>
        <p:spPr/>
        <p:txBody>
          <a:bodyPr/>
          <a:lstStyle/>
          <a:p>
            <a:r>
              <a:rPr lang="en-US" dirty="0"/>
              <a:t>Y. Okayasu et. al, 16th International Workshop on Accelerator Alignment, Oct. 31 - Nov. 4, 2022, CERN</a:t>
            </a:r>
          </a:p>
        </p:txBody>
      </p:sp>
      <p:sp>
        <p:nvSpPr>
          <p:cNvPr id="3" name="スライド番号プレースホルダー 2">
            <a:extLst>
              <a:ext uri="{FF2B5EF4-FFF2-40B4-BE49-F238E27FC236}">
                <a16:creationId xmlns:a16="http://schemas.microsoft.com/office/drawing/2014/main" id="{5EA6E383-5FFD-3668-3F8B-96BF3F3A2202}"/>
              </a:ext>
            </a:extLst>
          </p:cNvPr>
          <p:cNvSpPr>
            <a:spLocks noGrp="1"/>
          </p:cNvSpPr>
          <p:nvPr>
            <p:ph type="sldNum" sz="quarter" idx="12"/>
          </p:nvPr>
        </p:nvSpPr>
        <p:spPr/>
        <p:txBody>
          <a:bodyPr/>
          <a:lstStyle/>
          <a:p>
            <a:fld id="{DCB5FA8D-E6FD-43B8-919E-DDA7F0F23A7E}" type="slidenum">
              <a:rPr lang="en-US" smtClean="0"/>
              <a:pPr/>
              <a:t>8</a:t>
            </a:fld>
            <a:endParaRPr lang="en-US" dirty="0"/>
          </a:p>
        </p:txBody>
      </p:sp>
      <p:sp>
        <p:nvSpPr>
          <p:cNvPr id="4" name="テキスト ボックス 3">
            <a:extLst>
              <a:ext uri="{FF2B5EF4-FFF2-40B4-BE49-F238E27FC236}">
                <a16:creationId xmlns:a16="http://schemas.microsoft.com/office/drawing/2014/main" id="{E0894D4E-9F13-B492-306F-69295510C776}"/>
              </a:ext>
            </a:extLst>
          </p:cNvPr>
          <p:cNvSpPr txBox="1"/>
          <p:nvPr/>
        </p:nvSpPr>
        <p:spPr>
          <a:xfrm>
            <a:off x="0" y="839586"/>
            <a:ext cx="12192000" cy="4278094"/>
          </a:xfrm>
          <a:prstGeom prst="rect">
            <a:avLst/>
          </a:prstGeom>
          <a:noFill/>
        </p:spPr>
        <p:txBody>
          <a:bodyPr wrap="square" rtlCol="0">
            <a:spAutoFit/>
          </a:bodyPr>
          <a:lstStyle/>
          <a:p>
            <a:r>
              <a:rPr lang="en-US" sz="3200" dirty="0">
                <a:solidFill>
                  <a:schemeClr val="bg2">
                    <a:lumMod val="90000"/>
                  </a:schemeClr>
                </a:solidFill>
              </a:rPr>
              <a:t>Contents :</a:t>
            </a:r>
          </a:p>
          <a:p>
            <a:endParaRPr lang="en-US" sz="2400" dirty="0">
              <a:solidFill>
                <a:schemeClr val="bg2">
                  <a:lumMod val="90000"/>
                </a:schemeClr>
              </a:solidFill>
            </a:endParaRPr>
          </a:p>
          <a:p>
            <a:pPr marL="457200" indent="-457200">
              <a:buFont typeface="+mj-lt"/>
              <a:buAutoNum type="arabicPeriod"/>
            </a:pPr>
            <a:r>
              <a:rPr lang="en-US" sz="2400" dirty="0">
                <a:solidFill>
                  <a:schemeClr val="bg2">
                    <a:lumMod val="90000"/>
                  </a:schemeClr>
                </a:solidFill>
              </a:rPr>
              <a:t>Introduction</a:t>
            </a:r>
          </a:p>
          <a:p>
            <a:pPr marL="457200" indent="-457200">
              <a:buFont typeface="+mj-lt"/>
              <a:buAutoNum type="arabicPeriod"/>
            </a:pPr>
            <a:endParaRPr lang="en-US" sz="2400" dirty="0">
              <a:solidFill>
                <a:schemeClr val="bg2">
                  <a:lumMod val="90000"/>
                </a:schemeClr>
              </a:solidFill>
            </a:endParaRPr>
          </a:p>
          <a:p>
            <a:pPr marL="457200" indent="-457200">
              <a:buFont typeface="+mj-lt"/>
              <a:buAutoNum type="arabicPeriod"/>
            </a:pPr>
            <a:r>
              <a:rPr lang="en-US" sz="2400" dirty="0">
                <a:solidFill>
                  <a:schemeClr val="bg2">
                    <a:lumMod val="90000"/>
                  </a:schemeClr>
                </a:solidFill>
              </a:rPr>
              <a:t>Control survey in KEK e</a:t>
            </a:r>
            <a:r>
              <a:rPr lang="en-US" sz="2400" baseline="30000" dirty="0">
                <a:solidFill>
                  <a:schemeClr val="bg2">
                    <a:lumMod val="90000"/>
                  </a:schemeClr>
                </a:solidFill>
              </a:rPr>
              <a:t>-</a:t>
            </a:r>
            <a:r>
              <a:rPr lang="en-US" sz="2400" dirty="0">
                <a:solidFill>
                  <a:schemeClr val="bg2">
                    <a:lumMod val="90000"/>
                  </a:schemeClr>
                </a:solidFill>
              </a:rPr>
              <a:t>/e</a:t>
            </a:r>
            <a:r>
              <a:rPr lang="en-US" sz="2400" baseline="30000" dirty="0">
                <a:solidFill>
                  <a:schemeClr val="bg2">
                    <a:lumMod val="90000"/>
                  </a:schemeClr>
                </a:solidFill>
              </a:rPr>
              <a:t>+</a:t>
            </a:r>
            <a:r>
              <a:rPr lang="en-US" sz="2400" dirty="0">
                <a:solidFill>
                  <a:schemeClr val="bg2">
                    <a:lumMod val="90000"/>
                  </a:schemeClr>
                </a:solidFill>
              </a:rPr>
              <a:t> injector linac</a:t>
            </a:r>
          </a:p>
          <a:p>
            <a:pPr marL="457200" indent="-457200">
              <a:buFont typeface="+mj-lt"/>
              <a:buAutoNum type="arabicPeriod"/>
            </a:pPr>
            <a:endParaRPr lang="en-US" sz="2400" dirty="0">
              <a:solidFill>
                <a:schemeClr val="bg2">
                  <a:lumMod val="90000"/>
                </a:schemeClr>
              </a:solidFill>
            </a:endParaRPr>
          </a:p>
          <a:p>
            <a:pPr marL="457200" indent="-457200">
              <a:buFont typeface="+mj-lt"/>
              <a:buAutoNum type="arabicPeriod"/>
            </a:pPr>
            <a:r>
              <a:rPr lang="en-US" sz="2400" dirty="0">
                <a:solidFill>
                  <a:srgbClr val="FF0000"/>
                </a:solidFill>
              </a:rPr>
              <a:t>Survey results</a:t>
            </a:r>
          </a:p>
          <a:p>
            <a:pPr marL="457200" indent="-457200">
              <a:buFont typeface="+mj-lt"/>
              <a:buAutoNum type="arabicPeriod"/>
            </a:pPr>
            <a:endParaRPr lang="en-US" sz="2400" dirty="0">
              <a:solidFill>
                <a:schemeClr val="bg2">
                  <a:lumMod val="90000"/>
                </a:schemeClr>
              </a:solidFill>
            </a:endParaRPr>
          </a:p>
          <a:p>
            <a:pPr marL="457200" indent="-457200">
              <a:buFont typeface="+mj-lt"/>
              <a:buAutoNum type="arabicPeriod"/>
            </a:pPr>
            <a:r>
              <a:rPr lang="en-US" sz="2400" dirty="0">
                <a:solidFill>
                  <a:schemeClr val="bg2">
                    <a:lumMod val="90000"/>
                  </a:schemeClr>
                </a:solidFill>
              </a:rPr>
              <a:t>Results VS. Calculation</a:t>
            </a:r>
          </a:p>
          <a:p>
            <a:pPr marL="457200" indent="-457200">
              <a:buFont typeface="+mj-lt"/>
              <a:buAutoNum type="arabicPeriod"/>
            </a:pPr>
            <a:endParaRPr lang="en-US" sz="2400" dirty="0">
              <a:solidFill>
                <a:schemeClr val="bg2">
                  <a:lumMod val="90000"/>
                </a:schemeClr>
              </a:solidFill>
            </a:endParaRPr>
          </a:p>
          <a:p>
            <a:pPr marL="457200" indent="-457200">
              <a:buFont typeface="+mj-lt"/>
              <a:buAutoNum type="arabicPeriod"/>
            </a:pPr>
            <a:r>
              <a:rPr lang="en-US" sz="2400" dirty="0">
                <a:solidFill>
                  <a:schemeClr val="bg2">
                    <a:lumMod val="90000"/>
                  </a:schemeClr>
                </a:solidFill>
              </a:rPr>
              <a:t>Summary</a:t>
            </a:r>
          </a:p>
        </p:txBody>
      </p:sp>
    </p:spTree>
    <p:extLst>
      <p:ext uri="{BB962C8B-B14F-4D97-AF65-F5344CB8AC3E}">
        <p14:creationId xmlns:p14="http://schemas.microsoft.com/office/powerpoint/2010/main" val="23495583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3357A326-DFE0-A2DF-B115-C88E0259455E}"/>
              </a:ext>
            </a:extLst>
          </p:cNvPr>
          <p:cNvSpPr>
            <a:spLocks noGrp="1"/>
          </p:cNvSpPr>
          <p:nvPr>
            <p:ph type="ftr" sz="quarter" idx="11"/>
          </p:nvPr>
        </p:nvSpPr>
        <p:spPr/>
        <p:txBody>
          <a:bodyPr/>
          <a:lstStyle/>
          <a:p>
            <a:r>
              <a:rPr lang="en-US" dirty="0"/>
              <a:t>Y. Okayasu et. al, 16th International Workshop on Accelerator Alignment, Oct. 31 - Nov. 4, 2022, CERN</a:t>
            </a:r>
          </a:p>
        </p:txBody>
      </p:sp>
      <p:sp>
        <p:nvSpPr>
          <p:cNvPr id="3" name="スライド番号プレースホルダー 2">
            <a:extLst>
              <a:ext uri="{FF2B5EF4-FFF2-40B4-BE49-F238E27FC236}">
                <a16:creationId xmlns:a16="http://schemas.microsoft.com/office/drawing/2014/main" id="{4B6441D8-FF04-AAB0-A34D-8E6A97B20673}"/>
              </a:ext>
            </a:extLst>
          </p:cNvPr>
          <p:cNvSpPr>
            <a:spLocks noGrp="1"/>
          </p:cNvSpPr>
          <p:nvPr>
            <p:ph type="sldNum" sz="quarter" idx="12"/>
          </p:nvPr>
        </p:nvSpPr>
        <p:spPr/>
        <p:txBody>
          <a:bodyPr/>
          <a:lstStyle/>
          <a:p>
            <a:fld id="{DCB5FA8D-E6FD-43B8-919E-DDA7F0F23A7E}" type="slidenum">
              <a:rPr lang="en-US" smtClean="0"/>
              <a:pPr/>
              <a:t>9</a:t>
            </a:fld>
            <a:endParaRPr lang="en-US" dirty="0"/>
          </a:p>
        </p:txBody>
      </p:sp>
      <p:pic>
        <p:nvPicPr>
          <p:cNvPr id="5" name="図 4">
            <a:extLst>
              <a:ext uri="{FF2B5EF4-FFF2-40B4-BE49-F238E27FC236}">
                <a16:creationId xmlns:a16="http://schemas.microsoft.com/office/drawing/2014/main" id="{3BA4B89C-2829-0D0B-3977-02A0B9C68226}"/>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61221" y="555719"/>
            <a:ext cx="5940887" cy="4458436"/>
          </a:xfrm>
          <a:prstGeom prst="rect">
            <a:avLst/>
          </a:prstGeom>
        </p:spPr>
      </p:pic>
      <p:pic>
        <p:nvPicPr>
          <p:cNvPr id="7" name="図 6">
            <a:extLst>
              <a:ext uri="{FF2B5EF4-FFF2-40B4-BE49-F238E27FC236}">
                <a16:creationId xmlns:a16="http://schemas.microsoft.com/office/drawing/2014/main" id="{E98E8A5D-8A54-6C84-7072-D2FCC66F27BF}"/>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6189893" y="555719"/>
            <a:ext cx="5940887" cy="4458436"/>
          </a:xfrm>
          <a:prstGeom prst="rect">
            <a:avLst/>
          </a:prstGeom>
        </p:spPr>
      </p:pic>
      <p:sp>
        <p:nvSpPr>
          <p:cNvPr id="8" name="テキスト ボックス 7">
            <a:extLst>
              <a:ext uri="{FF2B5EF4-FFF2-40B4-BE49-F238E27FC236}">
                <a16:creationId xmlns:a16="http://schemas.microsoft.com/office/drawing/2014/main" id="{588324DC-07FF-72C2-D9F3-E86138DD739E}"/>
              </a:ext>
            </a:extLst>
          </p:cNvPr>
          <p:cNvSpPr txBox="1"/>
          <p:nvPr/>
        </p:nvSpPr>
        <p:spPr>
          <a:xfrm>
            <a:off x="0" y="0"/>
            <a:ext cx="12192000" cy="369332"/>
          </a:xfrm>
          <a:prstGeom prst="rect">
            <a:avLst/>
          </a:prstGeom>
          <a:noFill/>
        </p:spPr>
        <p:txBody>
          <a:bodyPr wrap="square" rtlCol="0">
            <a:spAutoFit/>
          </a:bodyPr>
          <a:lstStyle/>
          <a:p>
            <a:r>
              <a:rPr lang="en-US" dirty="0">
                <a:solidFill>
                  <a:schemeClr val="bg2">
                    <a:lumMod val="90000"/>
                  </a:schemeClr>
                </a:solidFill>
              </a:rPr>
              <a:t>2020 VS. 2021 : x &amp; z (w/o geodetic line correction)</a:t>
            </a:r>
          </a:p>
        </p:txBody>
      </p:sp>
      <p:sp>
        <p:nvSpPr>
          <p:cNvPr id="9" name="テキスト ボックス 8">
            <a:extLst>
              <a:ext uri="{FF2B5EF4-FFF2-40B4-BE49-F238E27FC236}">
                <a16:creationId xmlns:a16="http://schemas.microsoft.com/office/drawing/2014/main" id="{7AA6D274-3109-F2CB-85A1-0EA9B96130F5}"/>
              </a:ext>
            </a:extLst>
          </p:cNvPr>
          <p:cNvSpPr txBox="1"/>
          <p:nvPr/>
        </p:nvSpPr>
        <p:spPr>
          <a:xfrm>
            <a:off x="61221" y="5014155"/>
            <a:ext cx="5940887" cy="1323439"/>
          </a:xfrm>
          <a:prstGeom prst="rect">
            <a:avLst/>
          </a:prstGeom>
          <a:noFill/>
        </p:spPr>
        <p:txBody>
          <a:bodyPr wrap="square" rtlCol="0">
            <a:spAutoFit/>
          </a:bodyPr>
          <a:lstStyle/>
          <a:p>
            <a:r>
              <a:rPr lang="ja-JP" altLang="en-US" sz="1600" dirty="0">
                <a:solidFill>
                  <a:schemeClr val="bg2">
                    <a:lumMod val="90000"/>
                  </a:schemeClr>
                </a:solidFill>
              </a:rPr>
              <a:t>・</a:t>
            </a:r>
            <a:r>
              <a:rPr lang="en-US" sz="1600" dirty="0">
                <a:solidFill>
                  <a:schemeClr val="bg2">
                    <a:lumMod val="90000"/>
                  </a:schemeClr>
                </a:solidFill>
              </a:rPr>
              <a:t>From C sector, designed offset of -15 m is subtracted</a:t>
            </a:r>
          </a:p>
          <a:p>
            <a:r>
              <a:rPr lang="en-US" sz="1600" dirty="0">
                <a:solidFill>
                  <a:schemeClr val="bg2">
                    <a:lumMod val="90000"/>
                  </a:schemeClr>
                </a:solidFill>
              </a:rPr>
              <a:t>to fit in one scale.</a:t>
            </a:r>
          </a:p>
          <a:p>
            <a:r>
              <a:rPr lang="ja-JP" altLang="en-US" sz="1600" dirty="0">
                <a:solidFill>
                  <a:schemeClr val="bg2">
                    <a:lumMod val="90000"/>
                  </a:schemeClr>
                </a:solidFill>
              </a:rPr>
              <a:t>・</a:t>
            </a:r>
            <a:r>
              <a:rPr lang="en-US" sz="1600" dirty="0">
                <a:solidFill>
                  <a:schemeClr val="bg2">
                    <a:lumMod val="90000"/>
                  </a:schemeClr>
                </a:solidFill>
              </a:rPr>
              <a:t>J-arc data is left out.</a:t>
            </a:r>
          </a:p>
          <a:p>
            <a:r>
              <a:rPr lang="ja-JP" altLang="en-US" sz="1600" dirty="0">
                <a:solidFill>
                  <a:schemeClr val="bg2">
                    <a:lumMod val="90000"/>
                  </a:schemeClr>
                </a:solidFill>
              </a:rPr>
              <a:t>・</a:t>
            </a:r>
            <a:r>
              <a:rPr lang="en-US" altLang="ja-JP" sz="1600" dirty="0">
                <a:solidFill>
                  <a:schemeClr val="bg2">
                    <a:lumMod val="90000"/>
                  </a:schemeClr>
                </a:solidFill>
              </a:rPr>
              <a:t>Sudden increase started from 3 sector. </a:t>
            </a:r>
            <a:r>
              <a:rPr lang="en-US" altLang="ja-JP" sz="1600" dirty="0">
                <a:solidFill>
                  <a:srgbClr val="FFFF00"/>
                </a:solidFill>
                <a:sym typeface="Wingdings" panose="05000000000000000000" pitchFamily="2" charset="2"/>
              </a:rPr>
              <a:t> # of control pt. diff.</a:t>
            </a:r>
            <a:endParaRPr lang="en-US" altLang="ja-JP" sz="1600" dirty="0">
              <a:solidFill>
                <a:srgbClr val="FFFF00"/>
              </a:solidFill>
            </a:endParaRPr>
          </a:p>
          <a:p>
            <a:r>
              <a:rPr lang="ja-JP" altLang="en-US" sz="1600" dirty="0">
                <a:solidFill>
                  <a:schemeClr val="bg2">
                    <a:lumMod val="90000"/>
                  </a:schemeClr>
                </a:solidFill>
              </a:rPr>
              <a:t>・</a:t>
            </a:r>
            <a:r>
              <a:rPr lang="en-US" altLang="ja-JP" sz="1600" dirty="0">
                <a:solidFill>
                  <a:srgbClr val="FF0000"/>
                </a:solidFill>
              </a:rPr>
              <a:t>STD : 150 μm (A - B), 370 (2020) or 520 (2021) μm (C - 5).</a:t>
            </a:r>
            <a:endParaRPr lang="en-US" sz="1600" dirty="0">
              <a:solidFill>
                <a:srgbClr val="FF0000"/>
              </a:solidFill>
            </a:endParaRPr>
          </a:p>
        </p:txBody>
      </p:sp>
      <p:sp>
        <p:nvSpPr>
          <p:cNvPr id="10" name="テキスト ボックス 9">
            <a:extLst>
              <a:ext uri="{FF2B5EF4-FFF2-40B4-BE49-F238E27FC236}">
                <a16:creationId xmlns:a16="http://schemas.microsoft.com/office/drawing/2014/main" id="{64E49E00-5CFA-CE07-47D2-ED10D4974F98}"/>
              </a:ext>
            </a:extLst>
          </p:cNvPr>
          <p:cNvSpPr txBox="1"/>
          <p:nvPr/>
        </p:nvSpPr>
        <p:spPr>
          <a:xfrm>
            <a:off x="6189893" y="5014155"/>
            <a:ext cx="5940886" cy="338554"/>
          </a:xfrm>
          <a:prstGeom prst="rect">
            <a:avLst/>
          </a:prstGeom>
          <a:noFill/>
        </p:spPr>
        <p:txBody>
          <a:bodyPr wrap="square" rtlCol="0">
            <a:spAutoFit/>
          </a:bodyPr>
          <a:lstStyle/>
          <a:p>
            <a:r>
              <a:rPr lang="ja-JP" altLang="en-US" sz="1600" dirty="0">
                <a:solidFill>
                  <a:schemeClr val="bg2">
                    <a:lumMod val="90000"/>
                  </a:schemeClr>
                </a:solidFill>
              </a:rPr>
              <a:t>・</a:t>
            </a:r>
            <a:r>
              <a:rPr lang="en-US" altLang="ja-JP" sz="1600" dirty="0">
                <a:solidFill>
                  <a:schemeClr val="bg2">
                    <a:lumMod val="90000"/>
                  </a:schemeClr>
                </a:solidFill>
              </a:rPr>
              <a:t>w/o geodetic line correction, J-arc has ~9 mm elevation.</a:t>
            </a:r>
            <a:endParaRPr lang="en-US" sz="1600" dirty="0">
              <a:solidFill>
                <a:schemeClr val="bg2">
                  <a:lumMod val="90000"/>
                </a:schemeClr>
              </a:solidFill>
            </a:endParaRPr>
          </a:p>
        </p:txBody>
      </p:sp>
    </p:spTree>
    <p:extLst>
      <p:ext uri="{BB962C8B-B14F-4D97-AF65-F5344CB8AC3E}">
        <p14:creationId xmlns:p14="http://schemas.microsoft.com/office/powerpoint/2010/main" val="1868649261"/>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ユーザー定義 1">
      <a:majorFont>
        <a:latin typeface="Optima"/>
        <a:ea typeface="Meiryo UI"/>
        <a:cs typeface=""/>
      </a:majorFont>
      <a:minorFont>
        <a:latin typeface="Optima"/>
        <a:ea typeface="Meiryo UI"/>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waa2022_kek.potx" id="{21E4EAA2-8ED7-49E4-B684-EED0E6250C33}" vid="{ABC59B45-0E58-450D-8E43-E75DE8A5CBB1}"/>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iwaa2022_kek</Template>
  <TotalTime>5836</TotalTime>
  <Words>2501</Words>
  <Application>Microsoft Office PowerPoint</Application>
  <PresentationFormat>ワイド画面</PresentationFormat>
  <Paragraphs>386</Paragraphs>
  <Slides>29</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29</vt:i4>
      </vt:variant>
    </vt:vector>
  </HeadingPairs>
  <TitlesOfParts>
    <vt:vector size="36" baseType="lpstr">
      <vt:lpstr>Myriad Pro</vt:lpstr>
      <vt:lpstr>Myriad Pro Light</vt:lpstr>
      <vt:lpstr>Optima</vt:lpstr>
      <vt:lpstr>Arial</vt:lpstr>
      <vt:lpstr>Calibri</vt:lpstr>
      <vt:lpstr>Cambria Math</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OKAYASU Yuichi</dc:creator>
  <cp:lastModifiedBy>OKAYASU Yuichi</cp:lastModifiedBy>
  <cp:revision>14</cp:revision>
  <dcterms:created xsi:type="dcterms:W3CDTF">2022-10-24T06:12:55Z</dcterms:created>
  <dcterms:modified xsi:type="dcterms:W3CDTF">2022-11-04T05:23:08Z</dcterms:modified>
</cp:coreProperties>
</file>