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v" ContentType="video/x-ms-wm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9" r:id="rId2"/>
    <p:sldId id="268" r:id="rId3"/>
    <p:sldId id="296" r:id="rId4"/>
    <p:sldId id="297" r:id="rId5"/>
    <p:sldId id="298" r:id="rId6"/>
    <p:sldId id="299" r:id="rId7"/>
    <p:sldId id="300" r:id="rId8"/>
    <p:sldId id="306" r:id="rId9"/>
    <p:sldId id="322" r:id="rId10"/>
    <p:sldId id="301" r:id="rId11"/>
    <p:sldId id="325" r:id="rId12"/>
    <p:sldId id="314" r:id="rId13"/>
    <p:sldId id="323" r:id="rId14"/>
    <p:sldId id="324" r:id="rId15"/>
    <p:sldId id="319" r:id="rId16"/>
    <p:sldId id="321" r:id="rId17"/>
    <p:sldId id="302" r:id="rId18"/>
    <p:sldId id="304" r:id="rId19"/>
    <p:sldId id="320" r:id="rId20"/>
    <p:sldId id="305" r:id="rId21"/>
    <p:sldId id="317" r:id="rId22"/>
    <p:sldId id="316" r:id="rId23"/>
    <p:sldId id="330" r:id="rId24"/>
    <p:sldId id="315" r:id="rId25"/>
    <p:sldId id="293" r:id="rId26"/>
    <p:sldId id="326" r:id="rId27"/>
    <p:sldId id="327" r:id="rId28"/>
    <p:sldId id="328" r:id="rId29"/>
    <p:sldId id="329" r:id="rId30"/>
    <p:sldId id="288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801" autoAdjust="0"/>
    <p:restoredTop sz="94686"/>
  </p:normalViewPr>
  <p:slideViewPr>
    <p:cSldViewPr snapToGrid="0" snapToObjects="1">
      <p:cViewPr>
        <p:scale>
          <a:sx n="75" d="100"/>
          <a:sy n="75" d="100"/>
        </p:scale>
        <p:origin x="130" y="2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4 November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4 November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4 November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4 November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4 November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4 November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4 November 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4 November 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4 November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4 November 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04 November 2022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D. Missiaen | IWAA2022 Concluding remarks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4 November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04 November 2022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D. Missiaen | IWAA2022 Concluding remarks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04 November 2022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D. Missiaen | IWAA2022 Concluding remarks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4 November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4 November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4 November 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4 November 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04 November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D. Missiaen | IWAA2022 Concluding remarks</a:t>
            </a:r>
          </a:p>
        </p:txBody>
      </p:sp>
      <p:pic>
        <p:nvPicPr>
          <p:cNvPr id="1026" name="Picture 1" descr="image002"/>
          <p:cNvPicPr>
            <a:picLocks noChangeAspect="1" noChangeArrowheads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315" y="6315998"/>
            <a:ext cx="717017" cy="55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8.png"/><Relationship Id="rId4" Type="http://schemas.openxmlformats.org/officeDocument/2006/relationships/image" Target="../media/image4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7.jpg"/><Relationship Id="rId4" Type="http://schemas.openxmlformats.org/officeDocument/2006/relationships/image" Target="../media/image5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0.png"/><Relationship Id="rId4" Type="http://schemas.openxmlformats.org/officeDocument/2006/relationships/image" Target="../media/image5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74.png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9.png"/><Relationship Id="rId5" Type="http://schemas.openxmlformats.org/officeDocument/2006/relationships/image" Target="../media/image78.jpg"/><Relationship Id="rId4" Type="http://schemas.openxmlformats.org/officeDocument/2006/relationships/image" Target="../media/image7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7" Type="http://schemas.openxmlformats.org/officeDocument/2006/relationships/image" Target="../media/image93.pn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90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jp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G"/><Relationship Id="rId3" Type="http://schemas.openxmlformats.org/officeDocument/2006/relationships/image" Target="../media/image18.jpeg"/><Relationship Id="rId7" Type="http://schemas.openxmlformats.org/officeDocument/2006/relationships/image" Target="../media/image22.JP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7.png"/><Relationship Id="rId5" Type="http://schemas.openxmlformats.org/officeDocument/2006/relationships/image" Target="../media/image36.jpg"/><Relationship Id="rId4" Type="http://schemas.openxmlformats.org/officeDocument/2006/relationships/image" Target="../media/image3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Concluding remarks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Dominique Missiaen</a:t>
            </a:r>
          </a:p>
          <a:p>
            <a:pPr algn="l"/>
            <a:r>
              <a:rPr lang="en-US" sz="1800" dirty="0"/>
              <a:t>4 November 2022</a:t>
            </a:r>
          </a:p>
        </p:txBody>
      </p:sp>
      <p:pic>
        <p:nvPicPr>
          <p:cNvPr id="2050" name="Picture 1" descr="image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6050" y="727968"/>
            <a:ext cx="2530135" cy="1949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1317" y="990293"/>
            <a:ext cx="5076582" cy="4866313"/>
          </a:xfrm>
        </p:spPr>
        <p:txBody>
          <a:bodyPr/>
          <a:lstStyle/>
          <a:p>
            <a:r>
              <a:rPr lang="fr-CH" dirty="0"/>
              <a:t>LBNF </a:t>
            </a:r>
            <a:r>
              <a:rPr lang="fr-CH" dirty="0" err="1"/>
              <a:t>geodetic</a:t>
            </a:r>
            <a:r>
              <a:rPr lang="fr-CH" dirty="0"/>
              <a:t> </a:t>
            </a:r>
            <a:r>
              <a:rPr lang="fr-CH" dirty="0" err="1"/>
              <a:t>activities</a:t>
            </a:r>
            <a:endParaRPr lang="fr-CH" dirty="0"/>
          </a:p>
          <a:p>
            <a:pPr lvl="2"/>
            <a:r>
              <a:rPr lang="fr-CH" dirty="0"/>
              <a:t>GNSS network over 1500km : global </a:t>
            </a:r>
            <a:r>
              <a:rPr lang="fr-CH" dirty="0" err="1"/>
              <a:t>accuracy</a:t>
            </a:r>
            <a:r>
              <a:rPr lang="fr-CH" dirty="0"/>
              <a:t> 10 mm</a:t>
            </a:r>
          </a:p>
          <a:p>
            <a:pPr lvl="2"/>
            <a:r>
              <a:rPr lang="fr-CH" dirty="0"/>
              <a:t>Transfert to </a:t>
            </a:r>
            <a:r>
              <a:rPr lang="fr-CH" dirty="0" err="1"/>
              <a:t>bottom</a:t>
            </a:r>
            <a:r>
              <a:rPr lang="fr-CH" dirty="0"/>
              <a:t> of </a:t>
            </a:r>
            <a:r>
              <a:rPr lang="fr-CH" dirty="0" err="1"/>
              <a:t>shafts</a:t>
            </a:r>
            <a:r>
              <a:rPr lang="fr-CH" dirty="0"/>
              <a:t> : </a:t>
            </a:r>
            <a:r>
              <a:rPr lang="fr-CH" dirty="0" err="1"/>
              <a:t>plumb</a:t>
            </a:r>
            <a:r>
              <a:rPr lang="fr-CH" dirty="0"/>
              <a:t> line of 1 mile long </a:t>
            </a:r>
            <a:r>
              <a:rPr lang="fr-CH" dirty="0" err="1"/>
              <a:t>with</a:t>
            </a:r>
            <a:r>
              <a:rPr lang="fr-CH" dirty="0"/>
              <a:t> 10 cm </a:t>
            </a:r>
            <a:r>
              <a:rPr lang="fr-CH" dirty="0" err="1"/>
              <a:t>accuracy</a:t>
            </a:r>
            <a:endParaRPr lang="fr-CH" dirty="0"/>
          </a:p>
          <a:p>
            <a:pPr lvl="2"/>
            <a:r>
              <a:rPr lang="fr-CH" dirty="0"/>
              <a:t>Gyroscope to </a:t>
            </a:r>
            <a:r>
              <a:rPr lang="fr-CH" dirty="0" err="1"/>
              <a:t>link</a:t>
            </a:r>
            <a:r>
              <a:rPr lang="fr-CH" dirty="0"/>
              <a:t> the </a:t>
            </a:r>
            <a:r>
              <a:rPr lang="fr-CH" dirty="0" err="1"/>
              <a:t>two</a:t>
            </a:r>
            <a:r>
              <a:rPr lang="fr-CH" dirty="0"/>
              <a:t> </a:t>
            </a:r>
            <a:r>
              <a:rPr lang="fr-CH" dirty="0" err="1"/>
              <a:t>shafts</a:t>
            </a:r>
            <a:endParaRPr lang="fr-CH" dirty="0"/>
          </a:p>
          <a:p>
            <a:pPr lvl="2"/>
            <a:r>
              <a:rPr lang="fr-CH" dirty="0" err="1"/>
              <a:t>Astronomic</a:t>
            </a:r>
            <a:r>
              <a:rPr lang="fr-CH" dirty="0"/>
              <a:t> azimut</a:t>
            </a:r>
          </a:p>
          <a:p>
            <a:r>
              <a:rPr lang="fr-CH" dirty="0"/>
              <a:t>A cm </a:t>
            </a:r>
            <a:r>
              <a:rPr lang="fr-CH" dirty="0" err="1"/>
              <a:t>geoid</a:t>
            </a:r>
            <a:r>
              <a:rPr lang="fr-CH" dirty="0"/>
              <a:t> for FCC</a:t>
            </a:r>
          </a:p>
          <a:p>
            <a:pPr lvl="1"/>
            <a:r>
              <a:rPr lang="fr-FR" dirty="0"/>
              <a:t>Stokes Helmert </a:t>
            </a:r>
            <a:r>
              <a:rPr lang="fr-FR" dirty="0" err="1"/>
              <a:t>method</a:t>
            </a:r>
            <a:r>
              <a:rPr lang="fr-FR" dirty="0"/>
              <a:t> (constant </a:t>
            </a:r>
            <a:r>
              <a:rPr lang="fr-FR" dirty="0" err="1"/>
              <a:t>density</a:t>
            </a:r>
            <a:r>
              <a:rPr lang="fr-FR" dirty="0"/>
              <a:t>)</a:t>
            </a:r>
          </a:p>
          <a:p>
            <a:pPr lvl="1"/>
            <a:r>
              <a:rPr lang="fr-CH" dirty="0" err="1"/>
              <a:t>Gravimetric</a:t>
            </a:r>
            <a:r>
              <a:rPr lang="fr-CH" dirty="0"/>
              <a:t> </a:t>
            </a:r>
            <a:r>
              <a:rPr lang="fr-CH" dirty="0" err="1"/>
              <a:t>geoid</a:t>
            </a:r>
            <a:r>
              <a:rPr lang="fr-CH" dirty="0"/>
              <a:t> : 1,8 cm </a:t>
            </a:r>
            <a:r>
              <a:rPr lang="fr-CH" dirty="0" err="1"/>
              <a:t>accuracy</a:t>
            </a:r>
            <a:r>
              <a:rPr lang="fr-CH" dirty="0"/>
              <a:t> </a:t>
            </a:r>
            <a:r>
              <a:rPr lang="fr-CH" dirty="0" err="1"/>
              <a:t>obtained</a:t>
            </a:r>
            <a:endParaRPr lang="fr-CH" dirty="0"/>
          </a:p>
          <a:p>
            <a:pPr lvl="2"/>
            <a:endParaRPr lang="fr-CH" dirty="0"/>
          </a:p>
          <a:p>
            <a:pPr lvl="2"/>
            <a:endParaRPr lang="fr-CH" dirty="0"/>
          </a:p>
          <a:p>
            <a:pPr lvl="1"/>
            <a:endParaRPr lang="fr-CH" dirty="0"/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39276"/>
          </a:xfrm>
        </p:spPr>
        <p:txBody>
          <a:bodyPr/>
          <a:lstStyle/>
          <a:p>
            <a:r>
              <a:rPr lang="fr-CH" dirty="0" err="1"/>
              <a:t>Geodesy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 November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60862" y="6221418"/>
            <a:ext cx="6572221" cy="365125"/>
          </a:xfrm>
        </p:spPr>
        <p:txBody>
          <a:bodyPr/>
          <a:lstStyle/>
          <a:p>
            <a:r>
              <a:rPr lang="en-US"/>
              <a:t>D. Missiaen | IWAA2022 Concluding remarks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5EA9B4B-BC13-32D1-E9E1-F3536BAC06F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2260" r="2260"/>
          <a:stretch/>
        </p:blipFill>
        <p:spPr>
          <a:xfrm>
            <a:off x="5631228" y="576502"/>
            <a:ext cx="4832306" cy="180235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7D3CB03-CE81-F4CC-355F-998304235E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86333" y="303921"/>
            <a:ext cx="1320479" cy="2347519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F3295BC7-7DE6-08D8-2FFB-BF9169D377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7899" y="2733687"/>
            <a:ext cx="3492785" cy="1866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7676DA6-7F0F-42D3-FB5C-5B63E86B1D4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553" b="6103"/>
          <a:stretch/>
        </p:blipFill>
        <p:spPr>
          <a:xfrm>
            <a:off x="9338496" y="3016252"/>
            <a:ext cx="2591969" cy="1933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14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1317" y="990293"/>
            <a:ext cx="5076582" cy="2438707"/>
          </a:xfrm>
        </p:spPr>
        <p:txBody>
          <a:bodyPr/>
          <a:lstStyle/>
          <a:p>
            <a:r>
              <a:rPr lang="fr-CH" dirty="0"/>
              <a:t>A new </a:t>
            </a:r>
            <a:r>
              <a:rPr lang="fr-CH" dirty="0" err="1"/>
              <a:t>method</a:t>
            </a:r>
            <a:r>
              <a:rPr lang="fr-CH" dirty="0"/>
              <a:t> of </a:t>
            </a:r>
            <a:r>
              <a:rPr lang="fr-CH" dirty="0" err="1"/>
              <a:t>processing</a:t>
            </a:r>
            <a:r>
              <a:rPr lang="fr-CH" dirty="0"/>
              <a:t> GNSS </a:t>
            </a:r>
            <a:r>
              <a:rPr lang="fr-CH" dirty="0" err="1"/>
              <a:t>measurement</a:t>
            </a:r>
            <a:r>
              <a:rPr lang="fr-CH" dirty="0"/>
              <a:t> to </a:t>
            </a:r>
            <a:r>
              <a:rPr lang="fr-CH" dirty="0" err="1"/>
              <a:t>get</a:t>
            </a:r>
            <a:r>
              <a:rPr lang="fr-CH" dirty="0"/>
              <a:t> distances</a:t>
            </a:r>
          </a:p>
          <a:p>
            <a:pPr lvl="1"/>
            <a:r>
              <a:rPr lang="fr-CH" dirty="0" err="1"/>
              <a:t>Gnss</a:t>
            </a:r>
            <a:r>
              <a:rPr lang="fr-CH" dirty="0"/>
              <a:t> observations </a:t>
            </a:r>
            <a:r>
              <a:rPr lang="fr-CH" dirty="0" err="1"/>
              <a:t>needed</a:t>
            </a:r>
            <a:r>
              <a:rPr lang="fr-CH" dirty="0"/>
              <a:t> (</a:t>
            </a:r>
            <a:r>
              <a:rPr lang="fr-CH" dirty="0" err="1"/>
              <a:t>rinex</a:t>
            </a:r>
            <a:r>
              <a:rPr lang="fr-CH" dirty="0"/>
              <a:t>)</a:t>
            </a:r>
          </a:p>
          <a:p>
            <a:pPr lvl="1"/>
            <a:r>
              <a:rPr lang="fr-CH" dirty="0" err="1"/>
              <a:t>Heights</a:t>
            </a:r>
            <a:r>
              <a:rPr lang="fr-CH" dirty="0"/>
              <a:t> of instruments/</a:t>
            </a:r>
            <a:r>
              <a:rPr lang="fr-CH" dirty="0" err="1"/>
              <a:t>antennas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TS</a:t>
            </a:r>
          </a:p>
          <a:p>
            <a:pPr lvl="1"/>
            <a:r>
              <a:rPr lang="fr-CH" dirty="0" err="1"/>
              <a:t>Comparison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ME5000</a:t>
            </a:r>
          </a:p>
          <a:p>
            <a:pPr lvl="2"/>
            <a:r>
              <a:rPr lang="fr-CH" dirty="0"/>
              <a:t>Diff of 2 mm due to </a:t>
            </a:r>
            <a:r>
              <a:rPr lang="fr-CH" dirty="0" err="1"/>
              <a:t>environment</a:t>
            </a:r>
            <a:r>
              <a:rPr lang="fr-CH" dirty="0"/>
              <a:t> </a:t>
            </a:r>
            <a:r>
              <a:rPr lang="fr-CH" dirty="0" err="1"/>
              <a:t>parameters</a:t>
            </a:r>
            <a:r>
              <a:rPr lang="fr-CH" dirty="0"/>
              <a:t> not </a:t>
            </a:r>
            <a:r>
              <a:rPr lang="fr-CH" dirty="0" err="1"/>
              <a:t>well</a:t>
            </a:r>
            <a:r>
              <a:rPr lang="fr-CH" dirty="0"/>
              <a:t> </a:t>
            </a:r>
            <a:r>
              <a:rPr lang="fr-CH" dirty="0" err="1"/>
              <a:t>measured</a:t>
            </a:r>
            <a:endParaRPr lang="fr-CH" dirty="0"/>
          </a:p>
          <a:p>
            <a:pPr lvl="2"/>
            <a:endParaRPr lang="fr-CH" dirty="0"/>
          </a:p>
          <a:p>
            <a:pPr lvl="2"/>
            <a:endParaRPr lang="fr-CH" dirty="0"/>
          </a:p>
          <a:p>
            <a:pPr lvl="1"/>
            <a:endParaRPr lang="fr-CH" dirty="0"/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39276"/>
          </a:xfrm>
        </p:spPr>
        <p:txBody>
          <a:bodyPr/>
          <a:lstStyle/>
          <a:p>
            <a:r>
              <a:rPr lang="fr-CH" dirty="0" err="1"/>
              <a:t>Geodesy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 November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60862" y="6221418"/>
            <a:ext cx="6572221" cy="365125"/>
          </a:xfrm>
        </p:spPr>
        <p:txBody>
          <a:bodyPr/>
          <a:lstStyle/>
          <a:p>
            <a:r>
              <a:rPr lang="en-US"/>
              <a:t>D. Missiaen | IWAA2022 Concluding remarks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9" name="Imagen 3" descr="Mapa&#10;&#10;Descripción generada automáticamente">
            <a:extLst>
              <a:ext uri="{FF2B5EF4-FFF2-40B4-BE49-F238E27FC236}">
                <a16:creationId xmlns:a16="http://schemas.microsoft.com/office/drawing/2014/main" id="{83867403-F531-5F28-F621-76C6F81681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4165" y="263396"/>
            <a:ext cx="2937859" cy="305258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043929C1-68D4-0908-6D57-9B8FE5C7D2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9793" y="827727"/>
            <a:ext cx="3717212" cy="1518229"/>
          </a:xfrm>
          <a:prstGeom prst="rect">
            <a:avLst/>
          </a:prstGeom>
        </p:spPr>
      </p:pic>
      <p:pic>
        <p:nvPicPr>
          <p:cNvPr id="11" name="Imagen 9">
            <a:extLst>
              <a:ext uri="{FF2B5EF4-FFF2-40B4-BE49-F238E27FC236}">
                <a16:creationId xmlns:a16="http://schemas.microsoft.com/office/drawing/2014/main" id="{49FEB3DC-7430-9CBB-02A1-56503564EE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48008" y="3157927"/>
            <a:ext cx="2100165" cy="1439550"/>
          </a:xfrm>
          <a:prstGeom prst="rect">
            <a:avLst/>
          </a:prstGeom>
        </p:spPr>
      </p:pic>
      <p:pic>
        <p:nvPicPr>
          <p:cNvPr id="12" name="Imagen 8">
            <a:extLst>
              <a:ext uri="{FF2B5EF4-FFF2-40B4-BE49-F238E27FC236}">
                <a16:creationId xmlns:a16="http://schemas.microsoft.com/office/drawing/2014/main" id="{C856D883-11FA-8255-555F-7D79C90207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56277" y="5101277"/>
            <a:ext cx="1846633" cy="1120141"/>
          </a:xfrm>
          <a:prstGeom prst="rect">
            <a:avLst/>
          </a:prstGeom>
        </p:spPr>
      </p:pic>
      <p:pic>
        <p:nvPicPr>
          <p:cNvPr id="13" name="Imagen 11">
            <a:extLst>
              <a:ext uri="{FF2B5EF4-FFF2-40B4-BE49-F238E27FC236}">
                <a16:creationId xmlns:a16="http://schemas.microsoft.com/office/drawing/2014/main" id="{E57A38D8-D933-F1A0-BF60-03781C4EF8C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84165" y="3680788"/>
            <a:ext cx="1990859" cy="1193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9351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9B19F38-839B-D0E6-9C24-B8124CD9A8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6720" y="245872"/>
            <a:ext cx="3832080" cy="1725651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9716" y="1125225"/>
            <a:ext cx="5550029" cy="4866313"/>
          </a:xfrm>
        </p:spPr>
        <p:txBody>
          <a:bodyPr/>
          <a:lstStyle/>
          <a:p>
            <a:r>
              <a:rPr lang="fr-CH" dirty="0" err="1"/>
              <a:t>Mainly</a:t>
            </a:r>
            <a:r>
              <a:rPr lang="fr-CH" dirty="0"/>
              <a:t> 3rd </a:t>
            </a:r>
            <a:r>
              <a:rPr lang="fr-CH" dirty="0" err="1"/>
              <a:t>generation</a:t>
            </a:r>
            <a:r>
              <a:rPr lang="fr-CH" dirty="0"/>
              <a:t> machines</a:t>
            </a:r>
          </a:p>
          <a:p>
            <a:pPr lvl="1"/>
            <a:r>
              <a:rPr lang="fr-CH" dirty="0" err="1"/>
              <a:t>Alignment</a:t>
            </a:r>
            <a:r>
              <a:rPr lang="fr-CH" dirty="0"/>
              <a:t> on </a:t>
            </a:r>
            <a:r>
              <a:rPr lang="fr-CH" dirty="0" err="1"/>
              <a:t>Girders</a:t>
            </a:r>
            <a:r>
              <a:rPr lang="fr-CH" dirty="0"/>
              <a:t>, Laser tracker, monuments</a:t>
            </a:r>
          </a:p>
          <a:p>
            <a:pPr lvl="1"/>
            <a:r>
              <a:rPr lang="fr-CH" dirty="0"/>
              <a:t>LCLS II (SLAC)</a:t>
            </a:r>
          </a:p>
          <a:p>
            <a:pPr lvl="2"/>
            <a:r>
              <a:rPr lang="fr-CH" dirty="0" err="1"/>
              <a:t>Interesting</a:t>
            </a:r>
            <a:r>
              <a:rPr lang="fr-CH" dirty="0"/>
              <a:t> to </a:t>
            </a:r>
            <a:r>
              <a:rPr lang="fr-CH" dirty="0" err="1"/>
              <a:t>hear</a:t>
            </a:r>
            <a:r>
              <a:rPr lang="fr-CH" dirty="0"/>
              <a:t> </a:t>
            </a:r>
            <a:r>
              <a:rPr lang="fr-CH" dirty="0" err="1"/>
              <a:t>that</a:t>
            </a:r>
            <a:r>
              <a:rPr lang="fr-CH" dirty="0"/>
              <a:t> </a:t>
            </a:r>
            <a:r>
              <a:rPr lang="fr-CH" dirty="0" err="1"/>
              <a:t>Autocollimation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still</a:t>
            </a:r>
            <a:r>
              <a:rPr lang="fr-CH" dirty="0"/>
              <a:t> in use</a:t>
            </a:r>
          </a:p>
          <a:p>
            <a:pPr lvl="1"/>
            <a:r>
              <a:rPr lang="fr-CH" dirty="0"/>
              <a:t>Advanced Photo Source (ANL)</a:t>
            </a:r>
          </a:p>
          <a:p>
            <a:pPr lvl="2"/>
            <a:r>
              <a:rPr lang="fr-CH" dirty="0" err="1"/>
              <a:t>shimming</a:t>
            </a:r>
            <a:endParaRPr lang="fr-CH" dirty="0"/>
          </a:p>
          <a:p>
            <a:pPr lvl="1"/>
            <a:r>
              <a:rPr lang="fr-CH" dirty="0" err="1"/>
              <a:t>Deformation</a:t>
            </a:r>
            <a:r>
              <a:rPr lang="fr-CH" dirty="0"/>
              <a:t> </a:t>
            </a:r>
            <a:r>
              <a:rPr lang="fr-CH" dirty="0" err="1"/>
              <a:t>measurements</a:t>
            </a:r>
            <a:r>
              <a:rPr lang="fr-CH" dirty="0"/>
              <a:t> of </a:t>
            </a:r>
            <a:r>
              <a:rPr lang="fr-CH" dirty="0" err="1"/>
              <a:t>girders</a:t>
            </a:r>
            <a:r>
              <a:rPr lang="fr-CH" dirty="0"/>
              <a:t> for Petra IV</a:t>
            </a:r>
          </a:p>
          <a:p>
            <a:pPr lvl="2"/>
            <a:r>
              <a:rPr lang="fr-CH" dirty="0" err="1"/>
              <a:t>Mirrors</a:t>
            </a:r>
            <a:r>
              <a:rPr lang="fr-CH" dirty="0"/>
              <a:t> for </a:t>
            </a:r>
            <a:r>
              <a:rPr lang="fr-CH" dirty="0" err="1"/>
              <a:t>interferometry</a:t>
            </a:r>
            <a:endParaRPr lang="fr-CH" dirty="0"/>
          </a:p>
          <a:p>
            <a:pPr lvl="2"/>
            <a:r>
              <a:rPr lang="fr-CH" dirty="0"/>
              <a:t>New </a:t>
            </a:r>
            <a:r>
              <a:rPr lang="fr-CH" dirty="0" err="1"/>
              <a:t>analysis</a:t>
            </a:r>
            <a:r>
              <a:rPr lang="fr-CH" dirty="0"/>
              <a:t> Software</a:t>
            </a:r>
          </a:p>
          <a:p>
            <a:pPr lvl="2"/>
            <a:r>
              <a:rPr lang="fr-CH" dirty="0"/>
              <a:t>8 microns </a:t>
            </a:r>
            <a:r>
              <a:rPr lang="fr-CH" dirty="0" err="1"/>
              <a:t>accuracy</a:t>
            </a:r>
            <a:endParaRPr lang="fr-CH" dirty="0"/>
          </a:p>
          <a:p>
            <a:pPr lvl="1"/>
            <a:endParaRPr lang="fr-CH" dirty="0"/>
          </a:p>
          <a:p>
            <a:pPr lvl="2"/>
            <a:endParaRPr lang="fr-CH" dirty="0"/>
          </a:p>
          <a:p>
            <a:pPr lvl="2"/>
            <a:endParaRPr lang="fr-CH" dirty="0"/>
          </a:p>
          <a:p>
            <a:pPr lvl="1"/>
            <a:endParaRPr lang="fr-CH" dirty="0"/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39276"/>
          </a:xfrm>
        </p:spPr>
        <p:txBody>
          <a:bodyPr/>
          <a:lstStyle/>
          <a:p>
            <a:r>
              <a:rPr lang="fr-CH" dirty="0"/>
              <a:t>New machines or Update (1)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 November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Missiaen | IWAA2022 Concluding remarks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960A19B-6A5F-E96B-8F47-F1579429FC12}"/>
              </a:ext>
            </a:extLst>
          </p:cNvPr>
          <p:cNvGrpSpPr/>
          <p:nvPr/>
        </p:nvGrpSpPr>
        <p:grpSpPr>
          <a:xfrm>
            <a:off x="5279385" y="3829296"/>
            <a:ext cx="3543362" cy="2411201"/>
            <a:chOff x="4216395" y="2859447"/>
            <a:chExt cx="5256712" cy="3948263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284123D1-76CE-EDCD-095E-55A13CF5A3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29971" y="2859447"/>
              <a:ext cx="2654135" cy="170426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F723AF4-DF49-C7D0-04E3-8ABA1AEE558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16395" y="4499387"/>
              <a:ext cx="5256712" cy="2308323"/>
            </a:xfrm>
            <a:prstGeom prst="rect">
              <a:avLst/>
            </a:prstGeom>
          </p:spPr>
        </p:pic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62414542-F049-D51F-8D16-8DB2002601C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906223" y="3507120"/>
              <a:ext cx="1383012" cy="1985709"/>
            </a:xfrm>
            <a:prstGeom prst="straightConnector1">
              <a:avLst/>
            </a:prstGeom>
            <a:ln w="19050">
              <a:solidFill>
                <a:schemeClr val="tx2">
                  <a:lumMod val="50000"/>
                </a:schemeClr>
              </a:solidFill>
              <a:headEnd type="stealth" w="lg" len="lg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E93949A5-C463-E652-024A-62D30361AF7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152896" y="3916037"/>
              <a:ext cx="595774" cy="1295345"/>
            </a:xfrm>
            <a:prstGeom prst="straightConnector1">
              <a:avLst/>
            </a:prstGeom>
            <a:ln w="19050">
              <a:solidFill>
                <a:schemeClr val="tx2">
                  <a:lumMod val="50000"/>
                </a:schemeClr>
              </a:solidFill>
              <a:headEnd type="stealth" w="lg" len="lg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" name="Content Placeholder 7">
            <a:extLst>
              <a:ext uri="{FF2B5EF4-FFF2-40B4-BE49-F238E27FC236}">
                <a16:creationId xmlns:a16="http://schemas.microsoft.com/office/drawing/2014/main" id="{319C253D-FF54-1C85-B1D0-ED726D792E9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4" t="2123" r="126" b="1166"/>
          <a:stretch/>
        </p:blipFill>
        <p:spPr>
          <a:xfrm>
            <a:off x="8292459" y="2440583"/>
            <a:ext cx="3707587" cy="26102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24490339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9716" y="1125225"/>
            <a:ext cx="5550029" cy="4866313"/>
          </a:xfrm>
        </p:spPr>
        <p:txBody>
          <a:bodyPr/>
          <a:lstStyle/>
          <a:p>
            <a:r>
              <a:rPr lang="en-GB" dirty="0"/>
              <a:t>Updating the CLS Storage Ring Reference Network</a:t>
            </a:r>
          </a:p>
          <a:p>
            <a:pPr lvl="1"/>
            <a:r>
              <a:rPr lang="fr-CH" dirty="0"/>
              <a:t>New network </a:t>
            </a:r>
            <a:r>
              <a:rPr lang="fr-CH" dirty="0" err="1"/>
              <a:t>using</a:t>
            </a:r>
            <a:r>
              <a:rPr lang="fr-CH" dirty="0"/>
              <a:t> the AT960, good </a:t>
            </a:r>
            <a:r>
              <a:rPr lang="fr-CH" dirty="0" err="1"/>
              <a:t>results</a:t>
            </a:r>
            <a:r>
              <a:rPr lang="fr-CH" dirty="0"/>
              <a:t>, Z not as good as XY ! </a:t>
            </a:r>
            <a:r>
              <a:rPr lang="fr-CH" dirty="0" err="1"/>
              <a:t>some</a:t>
            </a:r>
            <a:r>
              <a:rPr lang="fr-CH" dirty="0"/>
              <a:t> </a:t>
            </a:r>
            <a:r>
              <a:rPr lang="fr-CH" dirty="0" err="1"/>
              <a:t>doubts</a:t>
            </a:r>
            <a:r>
              <a:rPr lang="fr-CH" dirty="0"/>
              <a:t> about </a:t>
            </a:r>
            <a:r>
              <a:rPr lang="fr-CH" dirty="0" err="1"/>
              <a:t>numbers</a:t>
            </a:r>
            <a:r>
              <a:rPr lang="fr-CH" dirty="0"/>
              <a:t>?</a:t>
            </a:r>
          </a:p>
          <a:p>
            <a:pPr lvl="1"/>
            <a:r>
              <a:rPr lang="fr-CH" dirty="0" err="1"/>
              <a:t>Smoothing</a:t>
            </a:r>
            <a:r>
              <a:rPr lang="fr-CH" dirty="0"/>
              <a:t> for future </a:t>
            </a:r>
            <a:r>
              <a:rPr lang="fr-CH" dirty="0" err="1"/>
              <a:t>works</a:t>
            </a:r>
            <a:r>
              <a:rPr lang="fr-CH" dirty="0"/>
              <a:t>??</a:t>
            </a:r>
            <a:endParaRPr lang="en-GB" dirty="0"/>
          </a:p>
          <a:p>
            <a:r>
              <a:rPr lang="en-GB" dirty="0"/>
              <a:t>Alignment for the ESRF Extremely Brilliant</a:t>
            </a:r>
          </a:p>
          <a:p>
            <a:pPr lvl="1"/>
            <a:r>
              <a:rPr lang="en-GB" dirty="0"/>
              <a:t>GUM</a:t>
            </a:r>
          </a:p>
          <a:p>
            <a:pPr lvl="1"/>
            <a:endParaRPr lang="en-GB" dirty="0"/>
          </a:p>
          <a:p>
            <a:pPr lvl="2"/>
            <a:endParaRPr lang="fr-CH" dirty="0"/>
          </a:p>
          <a:p>
            <a:pPr lvl="1"/>
            <a:endParaRPr lang="fr-CH" dirty="0"/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39276"/>
          </a:xfrm>
        </p:spPr>
        <p:txBody>
          <a:bodyPr/>
          <a:lstStyle/>
          <a:p>
            <a:r>
              <a:rPr lang="fr-CH" dirty="0"/>
              <a:t>New machines or Update (3)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 November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Missiaen | IWAA2022 Concluding remarks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A465526-5647-3008-ACEC-F91DB7BEC9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82" r="7536"/>
          <a:stretch/>
        </p:blipFill>
        <p:spPr>
          <a:xfrm>
            <a:off x="7213600" y="479674"/>
            <a:ext cx="1757599" cy="171069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F2B62BF-3111-767C-1C68-D372C3299290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 rot="5400000">
            <a:off x="9264452" y="411836"/>
            <a:ext cx="2118404" cy="156778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4218B78-B550-B806-C62F-2CDAC6380FB3}"/>
                  </a:ext>
                </a:extLst>
              </p:cNvPr>
              <p:cNvSpPr txBox="1"/>
              <p:nvPr/>
            </p:nvSpPr>
            <p:spPr>
              <a:xfrm>
                <a:off x="1857807" y="3802798"/>
                <a:ext cx="3360738" cy="4650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𝑈</m:t>
                      </m:r>
                      <m:r>
                        <a:rPr lang="en-GB" sz="200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sz="200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GB" sz="200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𝑇𝑦𝑝𝑒</m:t>
                              </m:r>
                              <m:r>
                                <a:rPr lang="en-US" sz="2000" i="1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000" i="1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𝑇𝑦𝑝𝑒</m:t>
                              </m:r>
                              <m:r>
                                <a:rPr lang="en-US" sz="2000" i="1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000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GB" sz="2000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4218B78-B550-B806-C62F-2CDAC6380F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7807" y="3802798"/>
                <a:ext cx="3360738" cy="46506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>
            <a:extLst>
              <a:ext uri="{FF2B5EF4-FFF2-40B4-BE49-F238E27FC236}">
                <a16:creationId xmlns:a16="http://schemas.microsoft.com/office/drawing/2014/main" id="{F4063965-C088-7A5B-09E2-5F4C1E54FA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09371" y="2837804"/>
            <a:ext cx="5951894" cy="3255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713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9716" y="1125225"/>
            <a:ext cx="5550029" cy="4866313"/>
          </a:xfrm>
        </p:spPr>
        <p:txBody>
          <a:bodyPr/>
          <a:lstStyle/>
          <a:p>
            <a:r>
              <a:rPr lang="en-GB" dirty="0"/>
              <a:t>SIAM Photon source II</a:t>
            </a:r>
          </a:p>
          <a:p>
            <a:pPr lvl="1"/>
            <a:r>
              <a:rPr lang="en-GB" dirty="0"/>
              <a:t>GNSS, LT</a:t>
            </a:r>
          </a:p>
          <a:p>
            <a:pPr lvl="1"/>
            <a:r>
              <a:rPr lang="en-GB" dirty="0"/>
              <a:t>2030</a:t>
            </a:r>
          </a:p>
          <a:p>
            <a:pPr lvl="1"/>
            <a:endParaRPr lang="en-GB" dirty="0"/>
          </a:p>
          <a:p>
            <a:r>
              <a:rPr lang="en-GB" dirty="0"/>
              <a:t>Control survey for KEK e+/e− Injector </a:t>
            </a:r>
            <a:r>
              <a:rPr lang="en-GB" dirty="0" err="1"/>
              <a:t>Linac</a:t>
            </a:r>
            <a:endParaRPr lang="en-GB" dirty="0"/>
          </a:p>
          <a:p>
            <a:pPr lvl="1"/>
            <a:r>
              <a:rPr lang="en-GB" dirty="0"/>
              <a:t>Digital level DiNi03 and AT401</a:t>
            </a:r>
          </a:p>
          <a:p>
            <a:pPr lvl="1"/>
            <a:r>
              <a:rPr lang="en-GB" dirty="0"/>
              <a:t>Geodetic corrections applied</a:t>
            </a:r>
          </a:p>
          <a:p>
            <a:pPr lvl="1"/>
            <a:r>
              <a:rPr lang="en-GB" dirty="0"/>
              <a:t>Simulations generated for SA</a:t>
            </a:r>
            <a:endParaRPr lang="fr-CH" dirty="0"/>
          </a:p>
          <a:p>
            <a:pPr lvl="2"/>
            <a:endParaRPr lang="fr-CH" dirty="0"/>
          </a:p>
          <a:p>
            <a:pPr lvl="1"/>
            <a:endParaRPr lang="fr-CH" dirty="0"/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12775" y="397830"/>
            <a:ext cx="11376025" cy="739276"/>
          </a:xfrm>
        </p:spPr>
        <p:txBody>
          <a:bodyPr/>
          <a:lstStyle/>
          <a:p>
            <a:r>
              <a:rPr lang="fr-CH" dirty="0"/>
              <a:t>New machines or Update (3)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 November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Missiaen | IWAA2022 Concluding remarks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B732DF5-7553-7F32-74DE-5C4C12AE37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7395" y="66920"/>
            <a:ext cx="3363463" cy="118393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2276695-BE14-8631-D5B0-CB052B424D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4926" y="1200975"/>
            <a:ext cx="4125797" cy="2230771"/>
          </a:xfrm>
          <a:prstGeom prst="rect">
            <a:avLst/>
          </a:prstGeom>
        </p:spPr>
      </p:pic>
      <p:pic>
        <p:nvPicPr>
          <p:cNvPr id="9" name="Content Placeholder 4">
            <a:extLst>
              <a:ext uri="{FF2B5EF4-FFF2-40B4-BE49-F238E27FC236}">
                <a16:creationId xmlns:a16="http://schemas.microsoft.com/office/drawing/2014/main" id="{19C90FE8-7CE0-8921-408E-AA6EF2E9E5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72880" y="1442837"/>
            <a:ext cx="3048000" cy="2960379"/>
          </a:xfrm>
          <a:prstGeom prst="rect">
            <a:avLst/>
          </a:prstGeom>
        </p:spPr>
      </p:pic>
      <p:grpSp>
        <p:nvGrpSpPr>
          <p:cNvPr id="10" name="グループ化 31">
            <a:extLst>
              <a:ext uri="{FF2B5EF4-FFF2-40B4-BE49-F238E27FC236}">
                <a16:creationId xmlns:a16="http://schemas.microsoft.com/office/drawing/2014/main" id="{A9DD5A86-23DE-09C1-444C-63C5BBD449B1}"/>
              </a:ext>
            </a:extLst>
          </p:cNvPr>
          <p:cNvGrpSpPr/>
          <p:nvPr/>
        </p:nvGrpSpPr>
        <p:grpSpPr>
          <a:xfrm>
            <a:off x="2749662" y="4672543"/>
            <a:ext cx="4395163" cy="1440460"/>
            <a:chOff x="159288" y="369332"/>
            <a:chExt cx="8066195" cy="3145012"/>
          </a:xfrm>
        </p:grpSpPr>
        <p:sp>
          <p:nvSpPr>
            <p:cNvPr id="11" name="星: 5 pt 21">
              <a:extLst>
                <a:ext uri="{FF2B5EF4-FFF2-40B4-BE49-F238E27FC236}">
                  <a16:creationId xmlns:a16="http://schemas.microsoft.com/office/drawing/2014/main" id="{902B3DF8-4D3E-E453-5D05-D4D449FD335F}"/>
                </a:ext>
              </a:extLst>
            </p:cNvPr>
            <p:cNvSpPr/>
            <p:nvPr/>
          </p:nvSpPr>
          <p:spPr>
            <a:xfrm>
              <a:off x="1967400" y="2430175"/>
              <a:ext cx="180000" cy="180000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2" name="グループ化 25">
              <a:extLst>
                <a:ext uri="{FF2B5EF4-FFF2-40B4-BE49-F238E27FC236}">
                  <a16:creationId xmlns:a16="http://schemas.microsoft.com/office/drawing/2014/main" id="{71C46CE9-7408-4E4E-67D9-F38B1CDDE151}"/>
                </a:ext>
              </a:extLst>
            </p:cNvPr>
            <p:cNvGrpSpPr/>
            <p:nvPr/>
          </p:nvGrpSpPr>
          <p:grpSpPr>
            <a:xfrm>
              <a:off x="159288" y="369332"/>
              <a:ext cx="8066195" cy="3145012"/>
              <a:chOff x="159288" y="369332"/>
              <a:chExt cx="8066195" cy="3145012"/>
            </a:xfrm>
          </p:grpSpPr>
          <p:pic>
            <p:nvPicPr>
              <p:cNvPr id="14" name="図 16" descr="グラフィカル ユーザー インターフェイス&#10;&#10;自動的に生成された説明">
                <a:extLst>
                  <a:ext uri="{FF2B5EF4-FFF2-40B4-BE49-F238E27FC236}">
                    <a16:creationId xmlns:a16="http://schemas.microsoft.com/office/drawing/2014/main" id="{5C688C3B-1796-108E-CA00-FD5DB79539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9288" y="369332"/>
                <a:ext cx="8066195" cy="3145012"/>
              </a:xfrm>
              <a:prstGeom prst="rect">
                <a:avLst/>
              </a:prstGeom>
            </p:spPr>
          </p:pic>
          <p:grpSp>
            <p:nvGrpSpPr>
              <p:cNvPr id="15" name="グループ化 24">
                <a:extLst>
                  <a:ext uri="{FF2B5EF4-FFF2-40B4-BE49-F238E27FC236}">
                    <a16:creationId xmlns:a16="http://schemas.microsoft.com/office/drawing/2014/main" id="{69B6BC23-01A6-AD6F-1C3F-0BEC305F56DC}"/>
                  </a:ext>
                </a:extLst>
              </p:cNvPr>
              <p:cNvGrpSpPr/>
              <p:nvPr/>
            </p:nvGrpSpPr>
            <p:grpSpPr>
              <a:xfrm>
                <a:off x="4012385" y="386565"/>
                <a:ext cx="1474011" cy="338554"/>
                <a:chOff x="4012385" y="386565"/>
                <a:chExt cx="1474011" cy="338554"/>
              </a:xfrm>
            </p:grpSpPr>
            <p:sp>
              <p:nvSpPr>
                <p:cNvPr id="16" name="星: 5 pt 22">
                  <a:extLst>
                    <a:ext uri="{FF2B5EF4-FFF2-40B4-BE49-F238E27FC236}">
                      <a16:creationId xmlns:a16="http://schemas.microsoft.com/office/drawing/2014/main" id="{438DC771-8966-8804-A2F1-EBD5A4E00EB2}"/>
                    </a:ext>
                  </a:extLst>
                </p:cNvPr>
                <p:cNvSpPr/>
                <p:nvPr/>
              </p:nvSpPr>
              <p:spPr>
                <a:xfrm>
                  <a:off x="4012385" y="451557"/>
                  <a:ext cx="180000" cy="180000"/>
                </a:xfrm>
                <a:prstGeom prst="star5">
                  <a:avLst/>
                </a:prstGeom>
                <a:solidFill>
                  <a:srgbClr val="FFFF00"/>
                </a:solidFill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7" name="テキスト ボックス 23">
                  <a:extLst>
                    <a:ext uri="{FF2B5EF4-FFF2-40B4-BE49-F238E27FC236}">
                      <a16:creationId xmlns:a16="http://schemas.microsoft.com/office/drawing/2014/main" id="{DBBE7FC3-7467-F2AF-E06A-688869C0DE59}"/>
                    </a:ext>
                  </a:extLst>
                </p:cNvPr>
                <p:cNvSpPr txBox="1"/>
                <p:nvPr/>
              </p:nvSpPr>
              <p:spPr>
                <a:xfrm>
                  <a:off x="4208102" y="386565"/>
                  <a:ext cx="1278294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b="1" dirty="0">
                      <a:solidFill>
                        <a:srgbClr val="FFFF00"/>
                      </a:solidFill>
                    </a:rPr>
                    <a:t>: origin</a:t>
                  </a:r>
                </a:p>
              </p:txBody>
            </p:sp>
          </p:grpSp>
        </p:grpSp>
        <p:sp>
          <p:nvSpPr>
            <p:cNvPr id="13" name="星: 5 pt 26">
              <a:extLst>
                <a:ext uri="{FF2B5EF4-FFF2-40B4-BE49-F238E27FC236}">
                  <a16:creationId xmlns:a16="http://schemas.microsoft.com/office/drawing/2014/main" id="{8C182BB2-B8E4-1DBD-5FBA-476C75B97FF3}"/>
                </a:ext>
              </a:extLst>
            </p:cNvPr>
            <p:cNvSpPr/>
            <p:nvPr/>
          </p:nvSpPr>
          <p:spPr>
            <a:xfrm>
              <a:off x="1958069" y="2460238"/>
              <a:ext cx="180000" cy="180000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8" name="図 4">
            <a:extLst>
              <a:ext uri="{FF2B5EF4-FFF2-40B4-BE49-F238E27FC236}">
                <a16:creationId xmlns:a16="http://schemas.microsoft.com/office/drawing/2014/main" id="{55243440-A533-E39E-EC04-5A7741144EB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55840" y="4541210"/>
            <a:ext cx="2086498" cy="156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5916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9716" y="1125225"/>
            <a:ext cx="5586975" cy="4866313"/>
          </a:xfrm>
        </p:spPr>
        <p:txBody>
          <a:bodyPr/>
          <a:lstStyle/>
          <a:p>
            <a:r>
              <a:rPr lang="en-GB" dirty="0"/>
              <a:t>Stability Studies of High-Quality Concrete Slab Floors at the ESRF</a:t>
            </a:r>
          </a:p>
          <a:p>
            <a:r>
              <a:rPr lang="en-GB" dirty="0"/>
              <a:t>Short-Term Continuous monitoring of Experimental floor above tunnels of NSLS-II (BNL, USA)</a:t>
            </a:r>
          </a:p>
          <a:p>
            <a:pPr lvl="1"/>
            <a:r>
              <a:rPr lang="fr-CH" dirty="0"/>
              <a:t>Monitoring </a:t>
            </a:r>
            <a:r>
              <a:rPr lang="fr-CH" dirty="0" err="1"/>
              <a:t>with</a:t>
            </a:r>
            <a:r>
              <a:rPr lang="fr-CH" dirty="0"/>
              <a:t> LT (5-7 at the </a:t>
            </a:r>
            <a:r>
              <a:rPr lang="fr-CH" dirty="0" err="1"/>
              <a:t>same</a:t>
            </a:r>
            <a:r>
              <a:rPr lang="fr-CH" dirty="0"/>
              <a:t> time)</a:t>
            </a:r>
          </a:p>
          <a:p>
            <a:pPr lvl="1"/>
            <a:r>
              <a:rPr lang="fr-CH" dirty="0" err="1"/>
              <a:t>Unstable</a:t>
            </a:r>
            <a:r>
              <a:rPr lang="fr-CH" dirty="0"/>
              <a:t> area</a:t>
            </a:r>
          </a:p>
          <a:p>
            <a:pPr lvl="1"/>
            <a:r>
              <a:rPr lang="fr-CH" dirty="0"/>
              <a:t>WPS </a:t>
            </a:r>
            <a:r>
              <a:rPr lang="fr-CH" dirty="0" err="1"/>
              <a:t>will</a:t>
            </a:r>
            <a:r>
              <a:rPr lang="fr-CH" dirty="0"/>
              <a:t>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used</a:t>
            </a:r>
            <a:r>
              <a:rPr lang="fr-CH" dirty="0"/>
              <a:t> if </a:t>
            </a:r>
            <a:r>
              <a:rPr lang="fr-CH" dirty="0" err="1"/>
              <a:t>needed</a:t>
            </a:r>
            <a:r>
              <a:rPr lang="fr-CH" dirty="0"/>
              <a:t> in the future</a:t>
            </a:r>
          </a:p>
          <a:p>
            <a:endParaRPr lang="fr-CH" dirty="0"/>
          </a:p>
          <a:p>
            <a:pPr lvl="2"/>
            <a:endParaRPr lang="fr-CH" dirty="0"/>
          </a:p>
          <a:p>
            <a:pPr lvl="2"/>
            <a:endParaRPr lang="fr-CH" dirty="0"/>
          </a:p>
          <a:p>
            <a:pPr lvl="1"/>
            <a:endParaRPr lang="fr-CH" dirty="0"/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285511"/>
            <a:ext cx="11376025" cy="739276"/>
          </a:xfrm>
        </p:spPr>
        <p:txBody>
          <a:bodyPr/>
          <a:lstStyle/>
          <a:p>
            <a:r>
              <a:rPr lang="fr-CH" dirty="0"/>
              <a:t>Monitoring </a:t>
            </a:r>
            <a:r>
              <a:rPr lang="fr-CH" dirty="0" err="1"/>
              <a:t>movements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 November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Missiaen | IWAA2022 Concluding remarks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9888549-DF58-D4C6-E917-F93EEDEF25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6518" y="136525"/>
            <a:ext cx="4778737" cy="2075380"/>
          </a:xfrm>
          <a:prstGeom prst="rect">
            <a:avLst/>
          </a:prstGeom>
        </p:spPr>
      </p:pic>
      <p:pic>
        <p:nvPicPr>
          <p:cNvPr id="8" name="Content Placeholder 6">
            <a:extLst>
              <a:ext uri="{FF2B5EF4-FFF2-40B4-BE49-F238E27FC236}">
                <a16:creationId xmlns:a16="http://schemas.microsoft.com/office/drawing/2014/main" id="{A2F1C483-5603-B893-2A35-AAE31E737B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1"/>
          <a:stretch>
            <a:fillRect/>
          </a:stretch>
        </p:blipFill>
        <p:spPr>
          <a:xfrm>
            <a:off x="6579033" y="2441014"/>
            <a:ext cx="5204980" cy="1869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8353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9716" y="1125225"/>
            <a:ext cx="5586975" cy="4866313"/>
          </a:xfrm>
        </p:spPr>
        <p:txBody>
          <a:bodyPr/>
          <a:lstStyle/>
          <a:p>
            <a:r>
              <a:rPr lang="en-GB" dirty="0"/>
              <a:t>BELLE II/QCS</a:t>
            </a:r>
          </a:p>
          <a:p>
            <a:pPr lvl="1"/>
            <a:r>
              <a:rPr lang="fr-CH" dirty="0" err="1"/>
              <a:t>Analysis</a:t>
            </a:r>
            <a:r>
              <a:rPr lang="fr-CH" dirty="0"/>
              <a:t> of </a:t>
            </a:r>
            <a:r>
              <a:rPr lang="fr-CH" dirty="0" err="1"/>
              <a:t>mvt</a:t>
            </a:r>
            <a:r>
              <a:rPr lang="fr-CH" dirty="0"/>
              <a:t> of a detector (8*8*10), 1400T</a:t>
            </a:r>
          </a:p>
          <a:p>
            <a:pPr lvl="1"/>
            <a:r>
              <a:rPr lang="fr-CH" dirty="0"/>
              <a:t>RSA/FEM software </a:t>
            </a:r>
            <a:r>
              <a:rPr lang="fr-CH" dirty="0" err="1"/>
              <a:t>used</a:t>
            </a:r>
            <a:endParaRPr lang="fr-CH" dirty="0"/>
          </a:p>
          <a:p>
            <a:pPr lvl="1"/>
            <a:r>
              <a:rPr lang="fr-CH" dirty="0"/>
              <a:t>Gap QCS/BELLE II </a:t>
            </a:r>
            <a:r>
              <a:rPr lang="fr-CH" dirty="0" err="1"/>
              <a:t>measured</a:t>
            </a:r>
            <a:r>
              <a:rPr lang="fr-CH" dirty="0"/>
              <a:t> and consistent </a:t>
            </a:r>
            <a:r>
              <a:rPr lang="fr-CH" dirty="0" err="1"/>
              <a:t>with</a:t>
            </a:r>
            <a:r>
              <a:rPr lang="fr-CH" dirty="0"/>
              <a:t> the </a:t>
            </a:r>
            <a:r>
              <a:rPr lang="fr-CH" dirty="0" err="1"/>
              <a:t>calculation</a:t>
            </a:r>
            <a:endParaRPr lang="fr-CH" dirty="0"/>
          </a:p>
          <a:p>
            <a:pPr lvl="1"/>
            <a:r>
              <a:rPr lang="fr-CH" dirty="0"/>
              <a:t>Belle II </a:t>
            </a:r>
            <a:r>
              <a:rPr lang="fr-CH" dirty="0" err="1"/>
              <a:t>shaking</a:t>
            </a:r>
            <a:r>
              <a:rPr lang="fr-CH" dirty="0"/>
              <a:t> due to </a:t>
            </a:r>
            <a:r>
              <a:rPr lang="fr-CH" dirty="0" err="1"/>
              <a:t>earthquake</a:t>
            </a:r>
            <a:r>
              <a:rPr lang="fr-CH" dirty="0"/>
              <a:t> not QCS</a:t>
            </a:r>
          </a:p>
          <a:p>
            <a:r>
              <a:rPr lang="fr-CH" dirty="0"/>
              <a:t>Atlas </a:t>
            </a:r>
            <a:r>
              <a:rPr lang="fr-CH" dirty="0" err="1"/>
              <a:t>cavern</a:t>
            </a:r>
            <a:r>
              <a:rPr lang="fr-CH" dirty="0"/>
              <a:t> </a:t>
            </a:r>
            <a:r>
              <a:rPr lang="fr-CH" dirty="0" err="1"/>
              <a:t>deformation</a:t>
            </a:r>
            <a:endParaRPr lang="fr-CH" dirty="0"/>
          </a:p>
          <a:p>
            <a:pPr lvl="1"/>
            <a:r>
              <a:rPr lang="fr-CH" dirty="0"/>
              <a:t>5 mm in V in 20 </a:t>
            </a:r>
            <a:r>
              <a:rPr lang="fr-CH" dirty="0" err="1"/>
              <a:t>years</a:t>
            </a:r>
            <a:r>
              <a:rPr lang="fr-CH" dirty="0"/>
              <a:t>(slab) 12 mm in H (</a:t>
            </a:r>
            <a:r>
              <a:rPr lang="fr-CH" dirty="0" err="1"/>
              <a:t>walls</a:t>
            </a:r>
            <a:r>
              <a:rPr lang="fr-CH" dirty="0"/>
              <a:t>)</a:t>
            </a:r>
          </a:p>
          <a:p>
            <a:pPr lvl="1"/>
            <a:r>
              <a:rPr lang="fr-CH" dirty="0"/>
              <a:t>Stable </a:t>
            </a:r>
            <a:r>
              <a:rPr lang="fr-CH" dirty="0" err="1"/>
              <a:t>reference</a:t>
            </a:r>
            <a:r>
              <a:rPr lang="fr-CH" dirty="0"/>
              <a:t> !!</a:t>
            </a:r>
            <a:endParaRPr lang="en-GB" dirty="0"/>
          </a:p>
          <a:p>
            <a:pPr lvl="1"/>
            <a:endParaRPr lang="fr-CH" dirty="0"/>
          </a:p>
          <a:p>
            <a:pPr lvl="2"/>
            <a:endParaRPr lang="fr-CH" dirty="0"/>
          </a:p>
          <a:p>
            <a:pPr lvl="1"/>
            <a:endParaRPr lang="fr-CH" dirty="0"/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285511"/>
            <a:ext cx="11376025" cy="739276"/>
          </a:xfrm>
        </p:spPr>
        <p:txBody>
          <a:bodyPr/>
          <a:lstStyle/>
          <a:p>
            <a:r>
              <a:rPr lang="fr-CH" dirty="0"/>
              <a:t>Monitoring </a:t>
            </a:r>
            <a:r>
              <a:rPr lang="fr-CH" dirty="0" err="1"/>
              <a:t>movements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 November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Missiaen | IWAA2022 Concluding remarks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CCBB240-F599-84A1-CB67-B1FAC251C550}"/>
              </a:ext>
            </a:extLst>
          </p:cNvPr>
          <p:cNvGrpSpPr/>
          <p:nvPr/>
        </p:nvGrpSpPr>
        <p:grpSpPr>
          <a:xfrm>
            <a:off x="5775279" y="77734"/>
            <a:ext cx="3150123" cy="2830336"/>
            <a:chOff x="979548" y="3446640"/>
            <a:chExt cx="3150123" cy="2830336"/>
          </a:xfrm>
        </p:grpSpPr>
        <p:pic>
          <p:nvPicPr>
            <p:cNvPr id="13" name="図 4">
              <a:extLst>
                <a:ext uri="{FF2B5EF4-FFF2-40B4-BE49-F238E27FC236}">
                  <a16:creationId xmlns:a16="http://schemas.microsoft.com/office/drawing/2014/main" id="{3453ADB7-BB81-B8CA-18C8-618A21F377B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37986" y="3446640"/>
              <a:ext cx="2991685" cy="2830336"/>
            </a:xfrm>
            <a:prstGeom prst="rect">
              <a:avLst/>
            </a:prstGeom>
          </p:spPr>
        </p:pic>
        <p:sp>
          <p:nvSpPr>
            <p:cNvPr id="14" name="吹き出し: 角を丸めた四角形 5">
              <a:extLst>
                <a:ext uri="{FF2B5EF4-FFF2-40B4-BE49-F238E27FC236}">
                  <a16:creationId xmlns:a16="http://schemas.microsoft.com/office/drawing/2014/main" id="{9D87E264-247A-F8D2-2DE7-7A3B3AB812D5}"/>
                </a:ext>
              </a:extLst>
            </p:cNvPr>
            <p:cNvSpPr/>
            <p:nvPr/>
          </p:nvSpPr>
          <p:spPr>
            <a:xfrm>
              <a:off x="3190463" y="4313353"/>
              <a:ext cx="748748" cy="340678"/>
            </a:xfrm>
            <a:prstGeom prst="wedgeRoundRectCallout">
              <a:avLst>
                <a:gd name="adj1" fmla="val -38905"/>
                <a:gd name="adj2" fmla="val 84078"/>
                <a:gd name="adj3" fmla="val 16667"/>
              </a:avLst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tx1"/>
                  </a:solidFill>
                </a:rPr>
                <a:t>QCS</a:t>
              </a:r>
              <a:endParaRPr kumimoji="1" lang="ja-JP" alt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吹き出し: 角を丸めた四角形 8">
              <a:extLst>
                <a:ext uri="{FF2B5EF4-FFF2-40B4-BE49-F238E27FC236}">
                  <a16:creationId xmlns:a16="http://schemas.microsoft.com/office/drawing/2014/main" id="{C6854059-DF93-703A-AD0F-44C40CD045D0}"/>
                </a:ext>
              </a:extLst>
            </p:cNvPr>
            <p:cNvSpPr/>
            <p:nvPr/>
          </p:nvSpPr>
          <p:spPr>
            <a:xfrm>
              <a:off x="979548" y="3983083"/>
              <a:ext cx="748748" cy="340678"/>
            </a:xfrm>
            <a:prstGeom prst="wedgeRoundRectCallout">
              <a:avLst>
                <a:gd name="adj1" fmla="val 70780"/>
                <a:gd name="adj2" fmla="val 66681"/>
                <a:gd name="adj3" fmla="val 16667"/>
              </a:avLst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tx1"/>
                  </a:solidFill>
                </a:rPr>
                <a:t>QCS</a:t>
              </a:r>
              <a:endParaRPr kumimoji="1" lang="ja-JP" alt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6" name="吹き出し: 角を丸めた四角形 9">
              <a:extLst>
                <a:ext uri="{FF2B5EF4-FFF2-40B4-BE49-F238E27FC236}">
                  <a16:creationId xmlns:a16="http://schemas.microsoft.com/office/drawing/2014/main" id="{A88E0877-A3EC-5E5B-9A20-7663405EAE39}"/>
                </a:ext>
              </a:extLst>
            </p:cNvPr>
            <p:cNvSpPr/>
            <p:nvPr/>
          </p:nvSpPr>
          <p:spPr>
            <a:xfrm>
              <a:off x="2651261" y="3771146"/>
              <a:ext cx="1288404" cy="340678"/>
            </a:xfrm>
            <a:prstGeom prst="wedgeRoundRectCallout">
              <a:avLst>
                <a:gd name="adj1" fmla="val -38905"/>
                <a:gd name="adj2" fmla="val 84078"/>
                <a:gd name="adj3" fmla="val 16667"/>
              </a:avLst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tx1"/>
                  </a:solidFill>
                </a:rPr>
                <a:t>Belle solenoid</a:t>
              </a:r>
              <a:endParaRPr kumimoji="1" lang="ja-JP" altLang="en-US" sz="14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31FD41A-6D59-B652-F06E-0FFB28BB661F}"/>
              </a:ext>
            </a:extLst>
          </p:cNvPr>
          <p:cNvGrpSpPr/>
          <p:nvPr/>
        </p:nvGrpSpPr>
        <p:grpSpPr>
          <a:xfrm>
            <a:off x="8669925" y="1813849"/>
            <a:ext cx="3457058" cy="2411508"/>
            <a:chOff x="4417436" y="321613"/>
            <a:chExt cx="4401748" cy="3058869"/>
          </a:xfrm>
        </p:grpSpPr>
        <p:pic>
          <p:nvPicPr>
            <p:cNvPr id="18" name="図 10">
              <a:extLst>
                <a:ext uri="{FF2B5EF4-FFF2-40B4-BE49-F238E27FC236}">
                  <a16:creationId xmlns:a16="http://schemas.microsoft.com/office/drawing/2014/main" id="{CB9346EA-4FDC-63F4-0DBD-0BE6C7CE34B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17436" y="390280"/>
              <a:ext cx="4268949" cy="2990202"/>
            </a:xfrm>
            <a:prstGeom prst="rect">
              <a:avLst/>
            </a:prstGeom>
          </p:spPr>
        </p:pic>
        <p:sp>
          <p:nvSpPr>
            <p:cNvPr id="19" name="吹き出し: 角を丸めた四角形 15">
              <a:extLst>
                <a:ext uri="{FF2B5EF4-FFF2-40B4-BE49-F238E27FC236}">
                  <a16:creationId xmlns:a16="http://schemas.microsoft.com/office/drawing/2014/main" id="{732C593A-5F78-BCC7-9EBC-CBA6B58A6147}"/>
                </a:ext>
              </a:extLst>
            </p:cNvPr>
            <p:cNvSpPr/>
            <p:nvPr/>
          </p:nvSpPr>
          <p:spPr>
            <a:xfrm>
              <a:off x="7231213" y="2039525"/>
              <a:ext cx="839885" cy="395720"/>
            </a:xfrm>
            <a:prstGeom prst="wedgeRoundRectCallout">
              <a:avLst>
                <a:gd name="adj1" fmla="val -73578"/>
                <a:gd name="adj2" fmla="val -50309"/>
                <a:gd name="adj3" fmla="val 16667"/>
              </a:avLst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b="1" dirty="0">
                  <a:solidFill>
                    <a:schemeClr val="tx1"/>
                  </a:solidFill>
                </a:rPr>
                <a:t>~1.0mm</a:t>
              </a:r>
              <a:endParaRPr kumimoji="1" lang="ja-JP" alt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20" name="吹き出し: 角を丸めた四角形 20">
              <a:extLst>
                <a:ext uri="{FF2B5EF4-FFF2-40B4-BE49-F238E27FC236}">
                  <a16:creationId xmlns:a16="http://schemas.microsoft.com/office/drawing/2014/main" id="{5A407578-7E46-F7E7-1F03-0A173D38DB92}"/>
                </a:ext>
              </a:extLst>
            </p:cNvPr>
            <p:cNvSpPr/>
            <p:nvPr/>
          </p:nvSpPr>
          <p:spPr>
            <a:xfrm>
              <a:off x="7439271" y="321613"/>
              <a:ext cx="1379913" cy="342900"/>
            </a:xfrm>
            <a:prstGeom prst="wedgeRoundRectCallout">
              <a:avLst>
                <a:gd name="adj1" fmla="val -45693"/>
                <a:gd name="adj2" fmla="val -23993"/>
                <a:gd name="adj3" fmla="val 16667"/>
              </a:avLst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b="1" dirty="0">
                  <a:solidFill>
                    <a:schemeClr val="tx1"/>
                  </a:solidFill>
                </a:rPr>
                <a:t>Nov. 1</a:t>
              </a:r>
              <a:r>
                <a:rPr kumimoji="1" lang="en-US" altLang="ja-JP" sz="1600" b="1" baseline="30000" dirty="0">
                  <a:solidFill>
                    <a:schemeClr val="tx1"/>
                  </a:solidFill>
                </a:rPr>
                <a:t>st</a:t>
              </a:r>
              <a:r>
                <a:rPr kumimoji="1" lang="en-US" altLang="ja-JP" sz="1600" b="1" dirty="0">
                  <a:solidFill>
                    <a:schemeClr val="tx1"/>
                  </a:solidFill>
                </a:rPr>
                <a:t>, 2021</a:t>
              </a:r>
              <a:endParaRPr kumimoji="1" lang="ja-JP" altLang="en-U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21" name="吹き出し: 角を丸めた四角形 17">
              <a:extLst>
                <a:ext uri="{FF2B5EF4-FFF2-40B4-BE49-F238E27FC236}">
                  <a16:creationId xmlns:a16="http://schemas.microsoft.com/office/drawing/2014/main" id="{F4806F76-5527-A77E-44BB-B94B55ADFDA0}"/>
                </a:ext>
              </a:extLst>
            </p:cNvPr>
            <p:cNvSpPr/>
            <p:nvPr/>
          </p:nvSpPr>
          <p:spPr>
            <a:xfrm>
              <a:off x="4595256" y="493064"/>
              <a:ext cx="1379912" cy="342900"/>
            </a:xfrm>
            <a:prstGeom prst="wedgeRoundRectCallout">
              <a:avLst>
                <a:gd name="adj1" fmla="val -45693"/>
                <a:gd name="adj2" fmla="val -23993"/>
                <a:gd name="adj3" fmla="val 16667"/>
              </a:avLst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b="1" dirty="0">
                  <a:solidFill>
                    <a:schemeClr val="tx1"/>
                  </a:solidFill>
                </a:rPr>
                <a:t>Displacement</a:t>
              </a:r>
              <a:endParaRPr kumimoji="1" lang="ja-JP" altLang="en-US" sz="1600" b="1" dirty="0">
                <a:solidFill>
                  <a:schemeClr val="tx1"/>
                </a:solidFill>
              </a:endParaRPr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2DBC7984-D86D-0322-AD44-7A44CDD080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3717" y="3752356"/>
            <a:ext cx="3522075" cy="2491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9749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9715" y="1101622"/>
            <a:ext cx="5189812" cy="5012723"/>
          </a:xfrm>
        </p:spPr>
        <p:txBody>
          <a:bodyPr/>
          <a:lstStyle/>
          <a:p>
            <a:r>
              <a:rPr lang="en-GB" dirty="0"/>
              <a:t>3D calculation for the alignment of LHC Low-Beta quadrupoles (software)</a:t>
            </a:r>
          </a:p>
          <a:p>
            <a:pPr lvl="1"/>
            <a:r>
              <a:rPr lang="fr-CH" dirty="0"/>
              <a:t>New </a:t>
            </a:r>
            <a:r>
              <a:rPr lang="fr-CH" dirty="0" err="1"/>
              <a:t>sensors</a:t>
            </a:r>
            <a:r>
              <a:rPr lang="fr-CH" dirty="0"/>
              <a:t>, </a:t>
            </a:r>
            <a:r>
              <a:rPr lang="fr-CH" dirty="0" err="1"/>
              <a:t>nice</a:t>
            </a:r>
            <a:r>
              <a:rPr lang="fr-CH" dirty="0"/>
              <a:t> </a:t>
            </a:r>
            <a:r>
              <a:rPr lang="fr-CH" dirty="0" err="1"/>
              <a:t>equations</a:t>
            </a:r>
            <a:r>
              <a:rPr lang="fr-CH" dirty="0"/>
              <a:t>, new </a:t>
            </a:r>
            <a:r>
              <a:rPr lang="fr-CH" dirty="0" err="1"/>
              <a:t>way</a:t>
            </a:r>
            <a:r>
              <a:rPr lang="fr-CH" dirty="0"/>
              <a:t> of </a:t>
            </a:r>
            <a:r>
              <a:rPr lang="fr-CH" dirty="0" err="1"/>
              <a:t>calculating</a:t>
            </a:r>
            <a:r>
              <a:rPr lang="fr-CH" dirty="0"/>
              <a:t> in 3D</a:t>
            </a:r>
            <a:endParaRPr lang="en-GB" dirty="0"/>
          </a:p>
          <a:p>
            <a:r>
              <a:rPr lang="fr-CH" dirty="0"/>
              <a:t>Full </a:t>
            </a:r>
            <a:r>
              <a:rPr lang="fr-CH" dirty="0" err="1"/>
              <a:t>Remote</a:t>
            </a:r>
            <a:r>
              <a:rPr lang="fr-CH" dirty="0"/>
              <a:t> </a:t>
            </a:r>
            <a:r>
              <a:rPr lang="fr-CH" dirty="0" err="1"/>
              <a:t>Alignment</a:t>
            </a:r>
            <a:r>
              <a:rPr lang="fr-CH" dirty="0"/>
              <a:t> System</a:t>
            </a:r>
          </a:p>
          <a:p>
            <a:pPr lvl="1"/>
            <a:r>
              <a:rPr lang="fr-CH" dirty="0"/>
              <a:t>2 X 150 m of components </a:t>
            </a:r>
            <a:r>
              <a:rPr lang="fr-CH" dirty="0" err="1"/>
              <a:t>measured</a:t>
            </a:r>
            <a:r>
              <a:rPr lang="fr-CH" dirty="0"/>
              <a:t> and </a:t>
            </a:r>
            <a:r>
              <a:rPr lang="fr-CH" dirty="0" err="1"/>
              <a:t>realigned</a:t>
            </a:r>
            <a:r>
              <a:rPr lang="fr-CH" dirty="0"/>
              <a:t> </a:t>
            </a:r>
            <a:r>
              <a:rPr lang="fr-CH" dirty="0" err="1"/>
              <a:t>permanently</a:t>
            </a:r>
            <a:endParaRPr lang="fr-CH" dirty="0"/>
          </a:p>
          <a:p>
            <a:pPr lvl="1"/>
            <a:r>
              <a:rPr lang="fr-CH" dirty="0"/>
              <a:t>4 </a:t>
            </a:r>
            <a:r>
              <a:rPr lang="fr-CH" dirty="0" err="1"/>
              <a:t>different</a:t>
            </a:r>
            <a:r>
              <a:rPr lang="fr-CH" dirty="0"/>
              <a:t> types of components for the </a:t>
            </a:r>
            <a:r>
              <a:rPr lang="fr-CH" dirty="0" err="1"/>
              <a:t>alignment</a:t>
            </a:r>
            <a:r>
              <a:rPr lang="fr-CH" dirty="0"/>
              <a:t> point of </a:t>
            </a:r>
            <a:r>
              <a:rPr lang="fr-CH" dirty="0" err="1"/>
              <a:t>view</a:t>
            </a:r>
            <a:endParaRPr lang="fr-CH" dirty="0"/>
          </a:p>
          <a:p>
            <a:pPr lvl="1"/>
            <a:r>
              <a:rPr lang="fr-CH" dirty="0" err="1"/>
              <a:t>sensors</a:t>
            </a:r>
            <a:r>
              <a:rPr lang="fr-CH" dirty="0"/>
              <a:t> : </a:t>
            </a:r>
            <a:r>
              <a:rPr lang="fr-CH" dirty="0" err="1"/>
              <a:t>wire</a:t>
            </a:r>
            <a:r>
              <a:rPr lang="fr-CH" dirty="0"/>
              <a:t>, </a:t>
            </a:r>
            <a:r>
              <a:rPr lang="fr-CH" dirty="0" err="1"/>
              <a:t>fsi</a:t>
            </a:r>
            <a:r>
              <a:rPr lang="fr-CH" dirty="0"/>
              <a:t>, </a:t>
            </a:r>
            <a:r>
              <a:rPr lang="fr-CH" dirty="0" err="1"/>
              <a:t>hls</a:t>
            </a:r>
            <a:r>
              <a:rPr lang="fr-CH" dirty="0"/>
              <a:t>, </a:t>
            </a:r>
            <a:r>
              <a:rPr lang="fr-CH" dirty="0" err="1"/>
              <a:t>wps</a:t>
            </a:r>
            <a:r>
              <a:rPr lang="fr-CH" dirty="0"/>
              <a:t>, </a:t>
            </a:r>
            <a:r>
              <a:rPr lang="fr-CH" dirty="0" err="1"/>
              <a:t>inclinated</a:t>
            </a:r>
            <a:r>
              <a:rPr lang="fr-CH" dirty="0"/>
              <a:t> </a:t>
            </a:r>
            <a:r>
              <a:rPr lang="fr-CH" dirty="0" err="1"/>
              <a:t>pendulum</a:t>
            </a:r>
            <a:endParaRPr lang="fr-CH" dirty="0"/>
          </a:p>
          <a:p>
            <a:pPr lvl="2"/>
            <a:r>
              <a:rPr lang="fr-CH" dirty="0" err="1"/>
              <a:t>Automatic</a:t>
            </a:r>
            <a:r>
              <a:rPr lang="fr-CH" dirty="0"/>
              <a:t> replacement of </a:t>
            </a:r>
            <a:r>
              <a:rPr lang="fr-CH" dirty="0" err="1"/>
              <a:t>broken</a:t>
            </a:r>
            <a:r>
              <a:rPr lang="fr-CH" dirty="0"/>
              <a:t> </a:t>
            </a:r>
            <a:r>
              <a:rPr lang="fr-CH" dirty="0" err="1"/>
              <a:t>wire</a:t>
            </a:r>
            <a:endParaRPr lang="fr-CH" dirty="0"/>
          </a:p>
          <a:p>
            <a:pPr lvl="1"/>
            <a:r>
              <a:rPr lang="fr-CH" dirty="0" err="1"/>
              <a:t>Alignment</a:t>
            </a:r>
            <a:r>
              <a:rPr lang="fr-CH" dirty="0"/>
              <a:t> : </a:t>
            </a:r>
            <a:r>
              <a:rPr lang="fr-CH" dirty="0" err="1"/>
              <a:t>motorized</a:t>
            </a:r>
            <a:r>
              <a:rPr lang="fr-CH" dirty="0"/>
              <a:t> jacks, UAP</a:t>
            </a:r>
          </a:p>
          <a:p>
            <a:endParaRPr lang="fr-CH" dirty="0"/>
          </a:p>
          <a:p>
            <a:pPr lvl="1"/>
            <a:endParaRPr lang="fr-CH" dirty="0"/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39276"/>
          </a:xfrm>
        </p:spPr>
        <p:txBody>
          <a:bodyPr/>
          <a:lstStyle/>
          <a:p>
            <a:r>
              <a:rPr lang="fr-CH" dirty="0"/>
              <a:t>Monitoring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 November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Missiaen | IWAA2022 Concluding remarks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Alignment-at-cold-IP5">
            <a:hlinkClick r:id="" action="ppaction://media"/>
            <a:extLst>
              <a:ext uri="{FF2B5EF4-FFF2-40B4-BE49-F238E27FC236}">
                <a16:creationId xmlns:a16="http://schemas.microsoft.com/office/drawing/2014/main" id="{70C34B7C-17CF-B912-CC52-1AA1E088081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2292" t="5740" b="5926"/>
          <a:stretch/>
        </p:blipFill>
        <p:spPr>
          <a:xfrm>
            <a:off x="5890269" y="185753"/>
            <a:ext cx="5898531" cy="29995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CC5EC9F-045F-B896-38CF-4626447814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90269" y="3499955"/>
            <a:ext cx="5554739" cy="25007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4FDC914-DBB3-271D-7472-0B7C2FF5EA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59262" y="5413952"/>
            <a:ext cx="1559570" cy="144404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3FDA248-0867-DEFF-15E0-14FDE854AF5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15267" y="5668039"/>
            <a:ext cx="1190704" cy="892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776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39276"/>
          </a:xfrm>
        </p:spPr>
        <p:txBody>
          <a:bodyPr/>
          <a:lstStyle/>
          <a:p>
            <a:r>
              <a:rPr lang="fr-CH" dirty="0"/>
              <a:t>Instruments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Missiaen | IWAA2022 Concluding remarks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5E71971-726A-09E5-21B6-7042F801C3A3}"/>
              </a:ext>
            </a:extLst>
          </p:cNvPr>
          <p:cNvGrpSpPr/>
          <p:nvPr/>
        </p:nvGrpSpPr>
        <p:grpSpPr>
          <a:xfrm>
            <a:off x="8940505" y="153848"/>
            <a:ext cx="3394404" cy="1851409"/>
            <a:chOff x="4728716" y="945859"/>
            <a:chExt cx="6543596" cy="4424546"/>
          </a:xfrm>
        </p:grpSpPr>
        <p:pic>
          <p:nvPicPr>
            <p:cNvPr id="11" name="Picture 10" descr="Graphical user interface&#10;&#10;Description automatically generated">
              <a:extLst>
                <a:ext uri="{FF2B5EF4-FFF2-40B4-BE49-F238E27FC236}">
                  <a16:creationId xmlns:a16="http://schemas.microsoft.com/office/drawing/2014/main" id="{6212EAC5-A7A4-9C07-1869-934590E399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28816" y="945859"/>
              <a:ext cx="2280077" cy="4156698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11186B6-BDA2-812E-BAB2-76A0AD7650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27762" b="8159"/>
            <a:stretch/>
          </p:blipFill>
          <p:spPr>
            <a:xfrm>
              <a:off x="4728716" y="4027990"/>
              <a:ext cx="6543596" cy="1342415"/>
            </a:xfrm>
            <a:prstGeom prst="rect">
              <a:avLst/>
            </a:prstGeom>
          </p:spPr>
        </p:pic>
      </p:grp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E2EBE522-A8F9-CFBE-CD39-88C4BD8D518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alphaModFix amt="9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5789" y="-11703"/>
            <a:ext cx="2865230" cy="1910154"/>
          </a:xfrm>
          <a:prstGeom prst="rect">
            <a:avLst/>
          </a:prstGeom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ED5315CE-E7B3-37A3-9574-96F8EFEDB344}"/>
              </a:ext>
            </a:extLst>
          </p:cNvPr>
          <p:cNvSpPr txBox="1">
            <a:spLocks/>
          </p:cNvSpPr>
          <p:nvPr/>
        </p:nvSpPr>
        <p:spPr>
          <a:xfrm>
            <a:off x="568291" y="922638"/>
            <a:ext cx="5495513" cy="501272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/>
              <a:t>AT500</a:t>
            </a:r>
          </a:p>
          <a:p>
            <a:pPr lvl="1"/>
            <a:r>
              <a:rPr lang="fr-CH" dirty="0"/>
              <a:t>New </a:t>
            </a:r>
            <a:r>
              <a:rPr lang="fr-CH" dirty="0" err="1"/>
              <a:t>features</a:t>
            </a:r>
            <a:r>
              <a:rPr lang="fr-CH" dirty="0"/>
              <a:t> : B-Probe+, no </a:t>
            </a:r>
            <a:r>
              <a:rPr lang="fr-CH" dirty="0" err="1"/>
              <a:t>cables</a:t>
            </a:r>
            <a:r>
              <a:rPr lang="fr-CH" dirty="0"/>
              <a:t>, power, Wifi,</a:t>
            </a:r>
          </a:p>
          <a:p>
            <a:pPr lvl="1"/>
            <a:r>
              <a:rPr lang="fr-CH" dirty="0"/>
              <a:t>ADM, more points in </a:t>
            </a:r>
            <a:r>
              <a:rPr lang="fr-CH" dirty="0" err="1"/>
              <a:t>continuous</a:t>
            </a:r>
            <a:r>
              <a:rPr lang="fr-CH" dirty="0"/>
              <a:t> mode</a:t>
            </a:r>
          </a:p>
          <a:p>
            <a:pPr lvl="1"/>
            <a:r>
              <a:rPr lang="fr-CH" dirty="0"/>
              <a:t>Tests </a:t>
            </a:r>
            <a:r>
              <a:rPr lang="fr-CH" dirty="0" err="1"/>
              <a:t>with</a:t>
            </a:r>
            <a:r>
              <a:rPr lang="fr-CH" dirty="0"/>
              <a:t> </a:t>
            </a:r>
            <a:r>
              <a:rPr lang="fr-CH" dirty="0" err="1"/>
              <a:t>magnetic</a:t>
            </a:r>
            <a:r>
              <a:rPr lang="fr-CH" dirty="0"/>
              <a:t> </a:t>
            </a:r>
            <a:r>
              <a:rPr lang="fr-CH" dirty="0" err="1"/>
              <a:t>field</a:t>
            </a:r>
            <a:r>
              <a:rPr lang="fr-CH" dirty="0"/>
              <a:t> : change of the angles by 20cc in </a:t>
            </a:r>
            <a:r>
              <a:rPr lang="fr-CH" dirty="0" err="1"/>
              <a:t>dvt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200G</a:t>
            </a:r>
          </a:p>
          <a:p>
            <a:pPr lvl="1"/>
            <a:r>
              <a:rPr lang="fr-CH" dirty="0"/>
              <a:t>No influence on the </a:t>
            </a:r>
            <a:r>
              <a:rPr lang="fr-CH" dirty="0" err="1"/>
              <a:t>Bprobe</a:t>
            </a:r>
            <a:endParaRPr lang="fr-CH" dirty="0"/>
          </a:p>
          <a:p>
            <a:r>
              <a:rPr lang="fr-CH" dirty="0"/>
              <a:t>ATS600</a:t>
            </a:r>
          </a:p>
          <a:p>
            <a:pPr lvl="1"/>
            <a:r>
              <a:rPr lang="fr-CH" dirty="0" err="1"/>
              <a:t>Frightening</a:t>
            </a:r>
            <a:r>
              <a:rPr lang="fr-CH" dirty="0"/>
              <a:t> noise : </a:t>
            </a:r>
            <a:r>
              <a:rPr lang="fr-CH" dirty="0" err="1"/>
              <a:t>avoid</a:t>
            </a:r>
            <a:r>
              <a:rPr lang="fr-CH" dirty="0"/>
              <a:t> to use </a:t>
            </a:r>
            <a:r>
              <a:rPr lang="fr-CH" dirty="0" err="1"/>
              <a:t>it</a:t>
            </a:r>
            <a:r>
              <a:rPr lang="fr-CH" dirty="0"/>
              <a:t> in </a:t>
            </a:r>
            <a:r>
              <a:rPr lang="fr-CH" dirty="0" err="1"/>
              <a:t>magnetic</a:t>
            </a:r>
            <a:r>
              <a:rPr lang="fr-CH" dirty="0"/>
              <a:t> </a:t>
            </a:r>
            <a:r>
              <a:rPr lang="fr-CH" dirty="0" err="1"/>
              <a:t>field</a:t>
            </a:r>
            <a:endParaRPr lang="fr-CH" dirty="0"/>
          </a:p>
          <a:p>
            <a:r>
              <a:rPr lang="fr-CH" dirty="0"/>
              <a:t>Mobile HLS</a:t>
            </a:r>
          </a:p>
          <a:p>
            <a:pPr lvl="1"/>
            <a:r>
              <a:rPr lang="fr-CH" dirty="0"/>
              <a:t>Influence of t°, air </a:t>
            </a:r>
            <a:r>
              <a:rPr lang="fr-CH" dirty="0" err="1"/>
              <a:t>current</a:t>
            </a:r>
            <a:r>
              <a:rPr lang="fr-CH" dirty="0"/>
              <a:t>, pressure</a:t>
            </a:r>
          </a:p>
          <a:p>
            <a:pPr lvl="1"/>
            <a:r>
              <a:rPr lang="fr-CH" dirty="0"/>
              <a:t>Close range </a:t>
            </a:r>
            <a:r>
              <a:rPr lang="fr-CH" dirty="0" err="1"/>
              <a:t>photogrammetry</a:t>
            </a:r>
            <a:endParaRPr lang="fr-CH" dirty="0"/>
          </a:p>
          <a:p>
            <a:pPr lvl="1"/>
            <a:r>
              <a:rPr lang="fr-CH" dirty="0" err="1"/>
              <a:t>Still</a:t>
            </a:r>
            <a:r>
              <a:rPr lang="fr-CH" dirty="0"/>
              <a:t> a lot of questions</a:t>
            </a:r>
          </a:p>
          <a:p>
            <a:pPr lvl="1"/>
            <a:endParaRPr lang="fr-CH" dirty="0"/>
          </a:p>
          <a:p>
            <a:pPr lvl="1"/>
            <a:endParaRPr lang="fr-CH" dirty="0"/>
          </a:p>
          <a:p>
            <a:pPr lvl="1"/>
            <a:endParaRPr lang="en-GB" dirty="0"/>
          </a:p>
        </p:txBody>
      </p:sp>
      <p:pic>
        <p:nvPicPr>
          <p:cNvPr id="16" name="Grafik 11" descr="Ein Bild, das drinnen, Ausrüstung, Fräse enthält.&#10;&#10;Automatisch generierte Beschreibung">
            <a:extLst>
              <a:ext uri="{FF2B5EF4-FFF2-40B4-BE49-F238E27FC236}">
                <a16:creationId xmlns:a16="http://schemas.microsoft.com/office/drawing/2014/main" id="{703E5334-0BB2-5C43-1064-6C1EB5186E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10020353" y="4075892"/>
            <a:ext cx="2396044" cy="1797033"/>
          </a:xfrm>
          <a:prstGeom prst="rect">
            <a:avLst/>
          </a:prstGeom>
        </p:spPr>
      </p:pic>
      <p:grpSp>
        <p:nvGrpSpPr>
          <p:cNvPr id="17" name="Gruppieren 26">
            <a:extLst>
              <a:ext uri="{FF2B5EF4-FFF2-40B4-BE49-F238E27FC236}">
                <a16:creationId xmlns:a16="http://schemas.microsoft.com/office/drawing/2014/main" id="{A9DBC1C5-42A6-D76E-3381-F021D62BD22E}"/>
              </a:ext>
            </a:extLst>
          </p:cNvPr>
          <p:cNvGrpSpPr/>
          <p:nvPr/>
        </p:nvGrpSpPr>
        <p:grpSpPr>
          <a:xfrm>
            <a:off x="5323309" y="4960898"/>
            <a:ext cx="4136254" cy="1184958"/>
            <a:chOff x="892067" y="3726925"/>
            <a:chExt cx="5606387" cy="1983723"/>
          </a:xfrm>
        </p:grpSpPr>
        <p:sp>
          <p:nvSpPr>
            <p:cNvPr id="18" name="Textfeld 55">
              <a:extLst>
                <a:ext uri="{FF2B5EF4-FFF2-40B4-BE49-F238E27FC236}">
                  <a16:creationId xmlns:a16="http://schemas.microsoft.com/office/drawing/2014/main" id="{E3E55CFE-5DCB-7FDD-006F-19209F3163AD}"/>
                </a:ext>
              </a:extLst>
            </p:cNvPr>
            <p:cNvSpPr txBox="1"/>
            <p:nvPr/>
          </p:nvSpPr>
          <p:spPr>
            <a:xfrm>
              <a:off x="1990495" y="5525982"/>
              <a:ext cx="371705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de-DE" sz="1200" dirty="0">
                  <a:solidFill>
                    <a:srgbClr val="303030"/>
                  </a:solidFill>
                </a:rPr>
                <a:t>Valve</a:t>
              </a:r>
            </a:p>
          </p:txBody>
        </p:sp>
        <p:sp>
          <p:nvSpPr>
            <p:cNvPr id="19" name="Textfeld 56">
              <a:extLst>
                <a:ext uri="{FF2B5EF4-FFF2-40B4-BE49-F238E27FC236}">
                  <a16:creationId xmlns:a16="http://schemas.microsoft.com/office/drawing/2014/main" id="{A3233F9F-BEB5-606E-ABCA-783ED6A5770B}"/>
                </a:ext>
              </a:extLst>
            </p:cNvPr>
            <p:cNvSpPr txBox="1"/>
            <p:nvPr/>
          </p:nvSpPr>
          <p:spPr>
            <a:xfrm>
              <a:off x="2020150" y="4241421"/>
              <a:ext cx="400751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de-DE" sz="1200" dirty="0">
                  <a:solidFill>
                    <a:srgbClr val="303030"/>
                  </a:solidFill>
                </a:rPr>
                <a:t>Pump</a:t>
              </a:r>
            </a:p>
          </p:txBody>
        </p:sp>
        <p:sp>
          <p:nvSpPr>
            <p:cNvPr id="20" name="Textfeld 57">
              <a:extLst>
                <a:ext uri="{FF2B5EF4-FFF2-40B4-BE49-F238E27FC236}">
                  <a16:creationId xmlns:a16="http://schemas.microsoft.com/office/drawing/2014/main" id="{261BC620-B392-BFB3-43E0-91D4D75DE29B}"/>
                </a:ext>
              </a:extLst>
            </p:cNvPr>
            <p:cNvSpPr txBox="1"/>
            <p:nvPr/>
          </p:nvSpPr>
          <p:spPr>
            <a:xfrm>
              <a:off x="6046856" y="3749542"/>
              <a:ext cx="451598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de-DE" sz="1200" dirty="0" err="1">
                  <a:solidFill>
                    <a:srgbClr val="303030"/>
                  </a:solidFill>
                </a:rPr>
                <a:t>Vessel</a:t>
              </a:r>
              <a:endParaRPr lang="de-DE" sz="1200" dirty="0">
                <a:solidFill>
                  <a:srgbClr val="303030"/>
                </a:solidFill>
              </a:endParaRPr>
            </a:p>
          </p:txBody>
        </p:sp>
        <p:sp>
          <p:nvSpPr>
            <p:cNvPr id="21" name="Textfeld 58">
              <a:extLst>
                <a:ext uri="{FF2B5EF4-FFF2-40B4-BE49-F238E27FC236}">
                  <a16:creationId xmlns:a16="http://schemas.microsoft.com/office/drawing/2014/main" id="{EAFEF289-0EEB-99E3-6525-46DE641E6817}"/>
                </a:ext>
              </a:extLst>
            </p:cNvPr>
            <p:cNvSpPr txBox="1"/>
            <p:nvPr/>
          </p:nvSpPr>
          <p:spPr>
            <a:xfrm>
              <a:off x="892067" y="3726925"/>
              <a:ext cx="451598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de-DE" sz="1200" dirty="0" err="1">
                  <a:solidFill>
                    <a:srgbClr val="303030"/>
                  </a:solidFill>
                </a:rPr>
                <a:t>Vessel</a:t>
              </a:r>
              <a:endParaRPr lang="de-DE" sz="1200" dirty="0">
                <a:solidFill>
                  <a:srgbClr val="303030"/>
                </a:solidFill>
              </a:endParaRPr>
            </a:p>
          </p:txBody>
        </p:sp>
        <p:grpSp>
          <p:nvGrpSpPr>
            <p:cNvPr id="22" name="Gruppieren 25">
              <a:extLst>
                <a:ext uri="{FF2B5EF4-FFF2-40B4-BE49-F238E27FC236}">
                  <a16:creationId xmlns:a16="http://schemas.microsoft.com/office/drawing/2014/main" id="{A5BA28AE-E165-FD88-512F-4F62720B080E}"/>
                </a:ext>
              </a:extLst>
            </p:cNvPr>
            <p:cNvGrpSpPr/>
            <p:nvPr/>
          </p:nvGrpSpPr>
          <p:grpSpPr>
            <a:xfrm>
              <a:off x="992025" y="3994803"/>
              <a:ext cx="5407481" cy="1451865"/>
              <a:chOff x="992025" y="3994803"/>
              <a:chExt cx="5407481" cy="1451865"/>
            </a:xfrm>
          </p:grpSpPr>
          <p:grpSp>
            <p:nvGrpSpPr>
              <p:cNvPr id="23" name="Gruppieren 47">
                <a:extLst>
                  <a:ext uri="{FF2B5EF4-FFF2-40B4-BE49-F238E27FC236}">
                    <a16:creationId xmlns:a16="http://schemas.microsoft.com/office/drawing/2014/main" id="{6AC9722D-AA97-E369-3D7E-54C07D9F11AD}"/>
                  </a:ext>
                </a:extLst>
              </p:cNvPr>
              <p:cNvGrpSpPr/>
              <p:nvPr/>
            </p:nvGrpSpPr>
            <p:grpSpPr>
              <a:xfrm>
                <a:off x="1465754" y="4467860"/>
                <a:ext cx="4439193" cy="978808"/>
                <a:chOff x="1672473" y="4523468"/>
                <a:chExt cx="4439193" cy="978808"/>
              </a:xfrm>
            </p:grpSpPr>
            <p:grpSp>
              <p:nvGrpSpPr>
                <p:cNvPr id="28" name="Gruppieren 19">
                  <a:extLst>
                    <a:ext uri="{FF2B5EF4-FFF2-40B4-BE49-F238E27FC236}">
                      <a16:creationId xmlns:a16="http://schemas.microsoft.com/office/drawing/2014/main" id="{A624A232-273E-0AE8-B7A1-8063539D14E8}"/>
                    </a:ext>
                  </a:extLst>
                </p:cNvPr>
                <p:cNvGrpSpPr/>
                <p:nvPr/>
              </p:nvGrpSpPr>
              <p:grpSpPr>
                <a:xfrm>
                  <a:off x="2226869" y="4523468"/>
                  <a:ext cx="381000" cy="381000"/>
                  <a:chOff x="2209800" y="4572000"/>
                  <a:chExt cx="381000" cy="381000"/>
                </a:xfrm>
              </p:grpSpPr>
              <p:sp>
                <p:nvSpPr>
                  <p:cNvPr id="38" name="Flussdiagramm: Verbinder 17">
                    <a:extLst>
                      <a:ext uri="{FF2B5EF4-FFF2-40B4-BE49-F238E27FC236}">
                        <a16:creationId xmlns:a16="http://schemas.microsoft.com/office/drawing/2014/main" id="{D916CB42-1D35-B123-A4B5-656DFD1743F4}"/>
                      </a:ext>
                    </a:extLst>
                  </p:cNvPr>
                  <p:cNvSpPr/>
                  <p:nvPr/>
                </p:nvSpPr>
                <p:spPr>
                  <a:xfrm>
                    <a:off x="2209800" y="4572000"/>
                    <a:ext cx="381000" cy="381000"/>
                  </a:xfrm>
                  <a:prstGeom prst="flowChartConnector">
                    <a:avLst/>
                  </a:prstGeom>
                  <a:noFill/>
                  <a:ln w="28575">
                    <a:solidFill>
                      <a:srgbClr val="2F2F2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39" name="Gleichschenkliges Dreieck 18">
                    <a:extLst>
                      <a:ext uri="{FF2B5EF4-FFF2-40B4-BE49-F238E27FC236}">
                        <a16:creationId xmlns:a16="http://schemas.microsoft.com/office/drawing/2014/main" id="{880EC7FB-D1BC-45C6-0CFB-19E49C95669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300231" y="4652849"/>
                    <a:ext cx="274638" cy="228600"/>
                  </a:xfrm>
                  <a:prstGeom prst="triangle">
                    <a:avLst/>
                  </a:prstGeom>
                  <a:solidFill>
                    <a:srgbClr val="2F2F2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grpSp>
              <p:nvGrpSpPr>
                <p:cNvPr id="29" name="Gruppieren 22">
                  <a:extLst>
                    <a:ext uri="{FF2B5EF4-FFF2-40B4-BE49-F238E27FC236}">
                      <a16:creationId xmlns:a16="http://schemas.microsoft.com/office/drawing/2014/main" id="{C8D928DF-E450-02BB-2A18-DB31B984B64B}"/>
                    </a:ext>
                  </a:extLst>
                </p:cNvPr>
                <p:cNvGrpSpPr/>
                <p:nvPr/>
              </p:nvGrpSpPr>
              <p:grpSpPr>
                <a:xfrm>
                  <a:off x="2209800" y="5302541"/>
                  <a:ext cx="391346" cy="199735"/>
                  <a:chOff x="3352799" y="4795718"/>
                  <a:chExt cx="391346" cy="199735"/>
                </a:xfrm>
              </p:grpSpPr>
              <p:sp>
                <p:nvSpPr>
                  <p:cNvPr id="36" name="Gleichschenkliges Dreieck 20">
                    <a:extLst>
                      <a:ext uri="{FF2B5EF4-FFF2-40B4-BE49-F238E27FC236}">
                        <a16:creationId xmlns:a16="http://schemas.microsoft.com/office/drawing/2014/main" id="{677A0CFA-FFE1-56F1-52B0-48BCB7B351E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346270" y="4802776"/>
                    <a:ext cx="199206" cy="186147"/>
                  </a:xfrm>
                  <a:prstGeom prst="triangle">
                    <a:avLst/>
                  </a:prstGeom>
                  <a:noFill/>
                  <a:ln w="19050">
                    <a:solidFill>
                      <a:srgbClr val="30303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dirty="0"/>
                  </a:p>
                </p:txBody>
              </p:sp>
              <p:sp>
                <p:nvSpPr>
                  <p:cNvPr id="37" name="Gleichschenkliges Dreieck 21">
                    <a:extLst>
                      <a:ext uri="{FF2B5EF4-FFF2-40B4-BE49-F238E27FC236}">
                        <a16:creationId xmlns:a16="http://schemas.microsoft.com/office/drawing/2014/main" id="{35C50FB9-CA1C-7911-0F92-A98B377BBA2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551468" y="4802247"/>
                    <a:ext cx="199206" cy="186148"/>
                  </a:xfrm>
                  <a:prstGeom prst="triangle">
                    <a:avLst/>
                  </a:prstGeom>
                  <a:noFill/>
                  <a:ln w="19050">
                    <a:solidFill>
                      <a:srgbClr val="30303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30" name="Bogen 23">
                  <a:extLst>
                    <a:ext uri="{FF2B5EF4-FFF2-40B4-BE49-F238E27FC236}">
                      <a16:creationId xmlns:a16="http://schemas.microsoft.com/office/drawing/2014/main" id="{472AAFBF-9BD1-E939-1A4B-A1CE39EA93E2}"/>
                    </a:ext>
                  </a:extLst>
                </p:cNvPr>
                <p:cNvSpPr/>
                <p:nvPr/>
              </p:nvSpPr>
              <p:spPr>
                <a:xfrm>
                  <a:off x="5425866" y="4713775"/>
                  <a:ext cx="685800" cy="685800"/>
                </a:xfrm>
                <a:prstGeom prst="arc">
                  <a:avLst>
                    <a:gd name="adj1" fmla="val 16200000"/>
                    <a:gd name="adj2" fmla="val 5305660"/>
                  </a:avLst>
                </a:prstGeom>
                <a:ln w="50800">
                  <a:solidFill>
                    <a:srgbClr val="2F2F2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 dirty="0"/>
                </a:p>
              </p:txBody>
            </p:sp>
            <p:sp>
              <p:nvSpPr>
                <p:cNvPr id="31" name="Bogen 24">
                  <a:extLst>
                    <a:ext uri="{FF2B5EF4-FFF2-40B4-BE49-F238E27FC236}">
                      <a16:creationId xmlns:a16="http://schemas.microsoft.com/office/drawing/2014/main" id="{6A8FBDF2-CC05-6503-0C55-11AE44A2DFB4}"/>
                    </a:ext>
                  </a:extLst>
                </p:cNvPr>
                <p:cNvSpPr/>
                <p:nvPr/>
              </p:nvSpPr>
              <p:spPr>
                <a:xfrm rot="10800000">
                  <a:off x="1672473" y="4716873"/>
                  <a:ext cx="685800" cy="685800"/>
                </a:xfrm>
                <a:prstGeom prst="arc">
                  <a:avLst>
                    <a:gd name="adj1" fmla="val 16200000"/>
                    <a:gd name="adj2" fmla="val 5305660"/>
                  </a:avLst>
                </a:prstGeom>
                <a:ln w="50800">
                  <a:solidFill>
                    <a:srgbClr val="2F2F2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cxnSp>
              <p:nvCxnSpPr>
                <p:cNvPr id="32" name="Gerader Verbinder 28">
                  <a:extLst>
                    <a:ext uri="{FF2B5EF4-FFF2-40B4-BE49-F238E27FC236}">
                      <a16:creationId xmlns:a16="http://schemas.microsoft.com/office/drawing/2014/main" id="{711D879E-489A-7D87-7936-A4C6B7EF0789}"/>
                    </a:ext>
                  </a:extLst>
                </p:cNvPr>
                <p:cNvCxnSpPr>
                  <a:cxnSpLocks/>
                  <a:stCxn id="31" idx="0"/>
                  <a:endCxn id="36" idx="3"/>
                </p:cNvCxnSpPr>
                <p:nvPr/>
              </p:nvCxnSpPr>
              <p:spPr>
                <a:xfrm>
                  <a:off x="2015373" y="5402673"/>
                  <a:ext cx="194428" cy="0"/>
                </a:xfrm>
                <a:prstGeom prst="line">
                  <a:avLst/>
                </a:prstGeom>
                <a:ln w="50800">
                  <a:solidFill>
                    <a:srgbClr val="30303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Gerader Verbinder 30">
                  <a:extLst>
                    <a:ext uri="{FF2B5EF4-FFF2-40B4-BE49-F238E27FC236}">
                      <a16:creationId xmlns:a16="http://schemas.microsoft.com/office/drawing/2014/main" id="{56B11378-8271-548A-53C5-D6F207558A52}"/>
                    </a:ext>
                  </a:extLst>
                </p:cNvPr>
                <p:cNvCxnSpPr>
                  <a:cxnSpLocks/>
                  <a:stCxn id="37" idx="3"/>
                  <a:endCxn id="30" idx="2"/>
                </p:cNvCxnSpPr>
                <p:nvPr/>
              </p:nvCxnSpPr>
              <p:spPr>
                <a:xfrm flipV="1">
                  <a:off x="2601146" y="5399446"/>
                  <a:ext cx="3177029" cy="2698"/>
                </a:xfrm>
                <a:prstGeom prst="line">
                  <a:avLst/>
                </a:prstGeom>
                <a:ln w="50800">
                  <a:solidFill>
                    <a:srgbClr val="2F2F2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Gerader Verbinder 32">
                  <a:extLst>
                    <a:ext uri="{FF2B5EF4-FFF2-40B4-BE49-F238E27FC236}">
                      <a16:creationId xmlns:a16="http://schemas.microsoft.com/office/drawing/2014/main" id="{DC2831D9-18A2-5F58-1146-9675F8F8AC89}"/>
                    </a:ext>
                  </a:extLst>
                </p:cNvPr>
                <p:cNvCxnSpPr>
                  <a:stCxn id="31" idx="2"/>
                  <a:endCxn id="38" idx="2"/>
                </p:cNvCxnSpPr>
                <p:nvPr/>
              </p:nvCxnSpPr>
              <p:spPr>
                <a:xfrm flipV="1">
                  <a:off x="2005964" y="4713968"/>
                  <a:ext cx="220905" cy="3034"/>
                </a:xfrm>
                <a:prstGeom prst="line">
                  <a:avLst/>
                </a:prstGeom>
                <a:ln w="50800">
                  <a:solidFill>
                    <a:srgbClr val="2F2F2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Gerader Verbinder 34">
                  <a:extLst>
                    <a:ext uri="{FF2B5EF4-FFF2-40B4-BE49-F238E27FC236}">
                      <a16:creationId xmlns:a16="http://schemas.microsoft.com/office/drawing/2014/main" id="{C9841DE6-BE7D-AA4A-D49E-52EBED7BCF5C}"/>
                    </a:ext>
                  </a:extLst>
                </p:cNvPr>
                <p:cNvCxnSpPr>
                  <a:cxnSpLocks/>
                  <a:stCxn id="38" idx="6"/>
                </p:cNvCxnSpPr>
                <p:nvPr/>
              </p:nvCxnSpPr>
              <p:spPr>
                <a:xfrm>
                  <a:off x="2607869" y="4713968"/>
                  <a:ext cx="3166962" cy="0"/>
                </a:xfrm>
                <a:prstGeom prst="line">
                  <a:avLst/>
                </a:prstGeom>
                <a:ln w="50800">
                  <a:solidFill>
                    <a:srgbClr val="30303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4" name="Bogen 53">
                <a:extLst>
                  <a:ext uri="{FF2B5EF4-FFF2-40B4-BE49-F238E27FC236}">
                    <a16:creationId xmlns:a16="http://schemas.microsoft.com/office/drawing/2014/main" id="{D11070BE-3BB0-01AB-B547-0EA6D384FB6B}"/>
                  </a:ext>
                </a:extLst>
              </p:cNvPr>
              <p:cNvSpPr/>
              <p:nvPr/>
            </p:nvSpPr>
            <p:spPr>
              <a:xfrm>
                <a:off x="5562604" y="4329855"/>
                <a:ext cx="685800" cy="685800"/>
              </a:xfrm>
              <a:prstGeom prst="arc">
                <a:avLst>
                  <a:gd name="adj1" fmla="val 21522518"/>
                  <a:gd name="adj2" fmla="val 5305660"/>
                </a:avLst>
              </a:prstGeom>
              <a:ln w="57150">
                <a:solidFill>
                  <a:srgbClr val="2F2F2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5" name="Bogen 54">
                <a:extLst>
                  <a:ext uri="{FF2B5EF4-FFF2-40B4-BE49-F238E27FC236}">
                    <a16:creationId xmlns:a16="http://schemas.microsoft.com/office/drawing/2014/main" id="{0C770C00-5058-BED3-F7F0-DDC2C1428859}"/>
                  </a:ext>
                </a:extLst>
              </p:cNvPr>
              <p:cNvSpPr/>
              <p:nvPr/>
            </p:nvSpPr>
            <p:spPr>
              <a:xfrm rot="5400000">
                <a:off x="1110897" y="4329855"/>
                <a:ext cx="685800" cy="685800"/>
              </a:xfrm>
              <a:prstGeom prst="arc">
                <a:avLst>
                  <a:gd name="adj1" fmla="val 21522518"/>
                  <a:gd name="adj2" fmla="val 5305660"/>
                </a:avLst>
              </a:prstGeom>
              <a:ln w="57150">
                <a:solidFill>
                  <a:srgbClr val="2F2F2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6" name="Rechteck: abgerundete Ecken 59">
                <a:extLst>
                  <a:ext uri="{FF2B5EF4-FFF2-40B4-BE49-F238E27FC236}">
                    <a16:creationId xmlns:a16="http://schemas.microsoft.com/office/drawing/2014/main" id="{4D80E6AE-0469-1968-463F-E9FED58E5037}"/>
                  </a:ext>
                </a:extLst>
              </p:cNvPr>
              <p:cNvSpPr/>
              <p:nvPr/>
            </p:nvSpPr>
            <p:spPr>
              <a:xfrm>
                <a:off x="992025" y="4026073"/>
                <a:ext cx="258426" cy="663247"/>
              </a:xfrm>
              <a:prstGeom prst="roundRect">
                <a:avLst/>
              </a:prstGeom>
              <a:noFill/>
              <a:ln w="50800">
                <a:solidFill>
                  <a:srgbClr val="2F2F2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" name="Rechteck: abgerundete Ecken 60">
                <a:extLst>
                  <a:ext uri="{FF2B5EF4-FFF2-40B4-BE49-F238E27FC236}">
                    <a16:creationId xmlns:a16="http://schemas.microsoft.com/office/drawing/2014/main" id="{3B42A1BB-63C6-A2EF-CA0C-FC2D7CCC3280}"/>
                  </a:ext>
                </a:extLst>
              </p:cNvPr>
              <p:cNvSpPr/>
              <p:nvPr/>
            </p:nvSpPr>
            <p:spPr>
              <a:xfrm>
                <a:off x="6141080" y="3994803"/>
                <a:ext cx="258426" cy="663247"/>
              </a:xfrm>
              <a:prstGeom prst="roundRect">
                <a:avLst/>
              </a:prstGeom>
              <a:noFill/>
              <a:ln w="50800">
                <a:solidFill>
                  <a:srgbClr val="2F2F2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7666E3E5-CCA3-EECD-E985-5A53D5962B7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36096" y="2210858"/>
            <a:ext cx="4333029" cy="2023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026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9716" y="1101622"/>
            <a:ext cx="5716284" cy="5012723"/>
          </a:xfrm>
        </p:spPr>
        <p:txBody>
          <a:bodyPr/>
          <a:lstStyle/>
          <a:p>
            <a:pPr lvl="1"/>
            <a:endParaRPr lang="fr-CH" dirty="0"/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39276"/>
          </a:xfrm>
        </p:spPr>
        <p:txBody>
          <a:bodyPr/>
          <a:lstStyle/>
          <a:p>
            <a:r>
              <a:rPr lang="fr-CH" dirty="0"/>
              <a:t>Instruments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Missiaen | IWAA2022 Concluding remarks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996797E4-FE6F-56A8-AA91-BAD631E45066}"/>
              </a:ext>
            </a:extLst>
          </p:cNvPr>
          <p:cNvSpPr txBox="1">
            <a:spLocks/>
          </p:cNvSpPr>
          <p:nvPr/>
        </p:nvSpPr>
        <p:spPr>
          <a:xfrm>
            <a:off x="463406" y="991724"/>
            <a:ext cx="5716284" cy="501272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 err="1"/>
              <a:t>Structured</a:t>
            </a:r>
            <a:r>
              <a:rPr lang="fr-CH" dirty="0"/>
              <a:t> laser </a:t>
            </a:r>
            <a:r>
              <a:rPr lang="fr-CH" dirty="0" err="1"/>
              <a:t>beam</a:t>
            </a:r>
            <a:endParaRPr lang="fr-CH" dirty="0"/>
          </a:p>
          <a:p>
            <a:endParaRPr lang="fr-CH" dirty="0"/>
          </a:p>
          <a:p>
            <a:pPr marL="0" indent="0">
              <a:buNone/>
            </a:pPr>
            <a:endParaRPr lang="fr-CH" dirty="0"/>
          </a:p>
          <a:p>
            <a:r>
              <a:rPr lang="fr-CH" dirty="0" err="1"/>
              <a:t>Detection</a:t>
            </a:r>
            <a:r>
              <a:rPr lang="fr-CH" dirty="0"/>
              <a:t> of the center</a:t>
            </a:r>
          </a:p>
          <a:p>
            <a:pPr lvl="1"/>
            <a:r>
              <a:rPr lang="en-GB" sz="1800" b="0" dirty="0"/>
              <a:t>All of the algorithms are suitable for the detection of a SLB or BB</a:t>
            </a:r>
          </a:p>
          <a:p>
            <a:pPr lvl="2"/>
            <a:r>
              <a:rPr lang="en-GB" dirty="0"/>
              <a:t>BFA algorithm, etc</a:t>
            </a:r>
            <a:endParaRPr lang="fr-CH" dirty="0"/>
          </a:p>
          <a:p>
            <a:r>
              <a:rPr lang="fr-CH" dirty="0"/>
              <a:t>In non </a:t>
            </a:r>
            <a:r>
              <a:rPr lang="fr-CH" dirty="0" err="1"/>
              <a:t>homogeneous</a:t>
            </a:r>
            <a:r>
              <a:rPr lang="fr-CH" dirty="0"/>
              <a:t> </a:t>
            </a:r>
            <a:r>
              <a:rPr lang="fr-CH" dirty="0" err="1"/>
              <a:t>environment</a:t>
            </a:r>
            <a:endParaRPr lang="fr-CH" dirty="0"/>
          </a:p>
          <a:p>
            <a:pPr lvl="1"/>
            <a:r>
              <a:rPr lang="en-GB" sz="1800" dirty="0"/>
              <a:t>The simulations demonstrated the deviation of the optical beam trajectory from the beam path.</a:t>
            </a:r>
          </a:p>
          <a:p>
            <a:pPr lvl="2"/>
            <a:r>
              <a:rPr lang="en-GB" dirty="0"/>
              <a:t>With linear change of temperature : parabola</a:t>
            </a:r>
          </a:p>
          <a:p>
            <a:pPr lvl="2"/>
            <a:r>
              <a:rPr lang="en-GB" dirty="0"/>
              <a:t>Questions </a:t>
            </a:r>
            <a:r>
              <a:rPr lang="en-GB" dirty="0" err="1"/>
              <a:t>stll</a:t>
            </a:r>
            <a:r>
              <a:rPr lang="en-GB" dirty="0"/>
              <a:t> open : use of pipe, vacuum, determination of gradient </a:t>
            </a:r>
            <a:endParaRPr lang="cs-CZ" dirty="0"/>
          </a:p>
          <a:p>
            <a:pPr lvl="1"/>
            <a:endParaRPr lang="fr-CH" dirty="0"/>
          </a:p>
          <a:p>
            <a:pPr lvl="1"/>
            <a:endParaRPr lang="fr-CH" dirty="0"/>
          </a:p>
          <a:p>
            <a:pPr lvl="1"/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1039044-51C5-B469-1112-698AF6F7C2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3887" y="1457117"/>
            <a:ext cx="2238128" cy="1257030"/>
          </a:xfrm>
          <a:prstGeom prst="rect">
            <a:avLst/>
          </a:prstGeom>
        </p:spPr>
      </p:pic>
      <p:pic>
        <p:nvPicPr>
          <p:cNvPr id="10" name="Obrázek 14">
            <a:extLst>
              <a:ext uri="{FF2B5EF4-FFF2-40B4-BE49-F238E27FC236}">
                <a16:creationId xmlns:a16="http://schemas.microsoft.com/office/drawing/2014/main" id="{0EF1D403-C081-81AE-7191-9FF93ADA74F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882" t="11150" r="14020" b="14301"/>
          <a:stretch/>
        </p:blipFill>
        <p:spPr>
          <a:xfrm>
            <a:off x="3922977" y="-257429"/>
            <a:ext cx="3649828" cy="3755620"/>
          </a:xfrm>
          <a:prstGeom prst="rect">
            <a:avLst/>
          </a:prstGeom>
        </p:spPr>
      </p:pic>
      <p:grpSp>
        <p:nvGrpSpPr>
          <p:cNvPr id="11" name="Skupina 12">
            <a:extLst>
              <a:ext uri="{FF2B5EF4-FFF2-40B4-BE49-F238E27FC236}">
                <a16:creationId xmlns:a16="http://schemas.microsoft.com/office/drawing/2014/main" id="{A3B00B54-8EB1-04C5-0FB9-2DA3C8763A13}"/>
              </a:ext>
            </a:extLst>
          </p:cNvPr>
          <p:cNvGrpSpPr/>
          <p:nvPr/>
        </p:nvGrpSpPr>
        <p:grpSpPr>
          <a:xfrm>
            <a:off x="7050664" y="228414"/>
            <a:ext cx="5255491" cy="1109699"/>
            <a:chOff x="6140525" y="774394"/>
            <a:chExt cx="6051475" cy="1746565"/>
          </a:xfrm>
        </p:grpSpPr>
        <p:pic>
          <p:nvPicPr>
            <p:cNvPr id="12" name="Obrázek 9">
              <a:extLst>
                <a:ext uri="{FF2B5EF4-FFF2-40B4-BE49-F238E27FC236}">
                  <a16:creationId xmlns:a16="http://schemas.microsoft.com/office/drawing/2014/main" id="{CCC8D055-48B8-039A-5258-F6FCB30BB2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40525" y="961696"/>
              <a:ext cx="6051475" cy="1559263"/>
            </a:xfrm>
            <a:prstGeom prst="rect">
              <a:avLst/>
            </a:prstGeom>
          </p:spPr>
        </p:pic>
        <p:sp>
          <p:nvSpPr>
            <p:cNvPr id="13" name="TextovéPole 16">
              <a:extLst>
                <a:ext uri="{FF2B5EF4-FFF2-40B4-BE49-F238E27FC236}">
                  <a16:creationId xmlns:a16="http://schemas.microsoft.com/office/drawing/2014/main" id="{6FEB2FC5-10B3-3C24-71A6-BC0825A33482}"/>
                </a:ext>
              </a:extLst>
            </p:cNvPr>
            <p:cNvSpPr txBox="1"/>
            <p:nvPr/>
          </p:nvSpPr>
          <p:spPr>
            <a:xfrm>
              <a:off x="7959696" y="774394"/>
              <a:ext cx="2391681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600" dirty="0"/>
                <a:t>Longitudinal profile of SLB</a:t>
              </a:r>
            </a:p>
          </p:txBody>
        </p:sp>
      </p:grpSp>
      <p:pic>
        <p:nvPicPr>
          <p:cNvPr id="7" name="Obrázek 7">
            <a:extLst>
              <a:ext uri="{FF2B5EF4-FFF2-40B4-BE49-F238E27FC236}">
                <a16:creationId xmlns:a16="http://schemas.microsoft.com/office/drawing/2014/main" id="{748AB47E-985F-7A1C-6B70-F4D200E7AA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7193" y="3049788"/>
            <a:ext cx="3546712" cy="1842479"/>
          </a:xfrm>
          <a:prstGeom prst="rect">
            <a:avLst/>
          </a:prstGeom>
        </p:spPr>
      </p:pic>
      <p:pic>
        <p:nvPicPr>
          <p:cNvPr id="8" name="Obrázek 10">
            <a:extLst>
              <a:ext uri="{FF2B5EF4-FFF2-40B4-BE49-F238E27FC236}">
                <a16:creationId xmlns:a16="http://schemas.microsoft.com/office/drawing/2014/main" id="{8A3B3BA9-575D-A9F3-1321-FA11F3ACCA6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61434" y="5013270"/>
            <a:ext cx="5058351" cy="1587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28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8" y="1208516"/>
            <a:ext cx="9467849" cy="4292076"/>
          </a:xfrm>
        </p:spPr>
        <p:txBody>
          <a:bodyPr/>
          <a:lstStyle/>
          <a:p>
            <a:r>
              <a:rPr lang="en-US" dirty="0"/>
              <a:t>29 years of IWAA</a:t>
            </a:r>
          </a:p>
          <a:p>
            <a:pPr lvl="1"/>
            <a:r>
              <a:rPr lang="en-US" dirty="0"/>
              <a:t>My personal view and remembers</a:t>
            </a:r>
          </a:p>
          <a:p>
            <a:r>
              <a:rPr lang="en-US" dirty="0"/>
              <a:t>IWAA2022</a:t>
            </a:r>
          </a:p>
          <a:p>
            <a:r>
              <a:rPr lang="en-US" dirty="0"/>
              <a:t>Information from the international Committee</a:t>
            </a:r>
          </a:p>
          <a:p>
            <a:pPr lvl="1"/>
            <a:r>
              <a:rPr lang="en-US" dirty="0"/>
              <a:t>Composition</a:t>
            </a:r>
          </a:p>
          <a:p>
            <a:pPr lvl="1"/>
            <a:r>
              <a:rPr lang="en-US" dirty="0"/>
              <a:t>Next venue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US"/>
              <a:t>utlook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04 November 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D. Missiaen | IWAA2022 Concluding remarks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6287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9716" y="1101622"/>
            <a:ext cx="5790175" cy="5012723"/>
          </a:xfrm>
        </p:spPr>
        <p:txBody>
          <a:bodyPr/>
          <a:lstStyle/>
          <a:p>
            <a:r>
              <a:rPr lang="fr-CH" dirty="0"/>
              <a:t>B.O.R.I.S. </a:t>
            </a:r>
            <a:r>
              <a:rPr lang="fr-CH" dirty="0" err="1"/>
              <a:t>from</a:t>
            </a:r>
            <a:r>
              <a:rPr lang="fr-CH" dirty="0"/>
              <a:t> MAX IV</a:t>
            </a:r>
          </a:p>
          <a:p>
            <a:pPr lvl="1"/>
            <a:r>
              <a:rPr lang="fr-CH" dirty="0"/>
              <a:t>60 microns </a:t>
            </a:r>
            <a:r>
              <a:rPr lang="fr-CH" dirty="0" err="1"/>
              <a:t>accuracy</a:t>
            </a:r>
            <a:endParaRPr lang="fr-CH" dirty="0"/>
          </a:p>
          <a:p>
            <a:pPr lvl="1"/>
            <a:r>
              <a:rPr lang="fr-CH" dirty="0"/>
              <a:t>Laser tracker </a:t>
            </a:r>
            <a:r>
              <a:rPr lang="fr-CH" dirty="0" err="1"/>
              <a:t>driven</a:t>
            </a:r>
            <a:endParaRPr lang="fr-CH" dirty="0"/>
          </a:p>
          <a:p>
            <a:r>
              <a:rPr lang="en-GB" dirty="0"/>
              <a:t>Development of a device to perform staking out procedures at large-scale accelerator facilities</a:t>
            </a:r>
          </a:p>
          <a:p>
            <a:pPr lvl="1"/>
            <a:r>
              <a:rPr lang="en-GB" dirty="0"/>
              <a:t>LT driven</a:t>
            </a:r>
          </a:p>
          <a:p>
            <a:pPr lvl="1"/>
            <a:r>
              <a:rPr lang="en-GB" dirty="0"/>
              <a:t>Trolley has to be moved manually to a rough position</a:t>
            </a:r>
          </a:p>
          <a:p>
            <a:pPr lvl="1"/>
            <a:endParaRPr lang="fr-CH" dirty="0"/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39276"/>
          </a:xfrm>
        </p:spPr>
        <p:txBody>
          <a:bodyPr/>
          <a:lstStyle/>
          <a:p>
            <a:r>
              <a:rPr lang="fr-CH" dirty="0"/>
              <a:t>Robots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 November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Missiaen | IWAA2022 Concluding remarks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C414F7F-3FB2-E6EE-5596-269E71AC56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0254" y="136525"/>
            <a:ext cx="4212359" cy="2825682"/>
          </a:xfrm>
          <a:prstGeom prst="rect">
            <a:avLst/>
          </a:prstGeom>
        </p:spPr>
      </p:pic>
      <p:pic>
        <p:nvPicPr>
          <p:cNvPr id="7" name="Grafik 115">
            <a:extLst>
              <a:ext uri="{FF2B5EF4-FFF2-40B4-BE49-F238E27FC236}">
                <a16:creationId xmlns:a16="http://schemas.microsoft.com/office/drawing/2014/main" id="{93CD6D8A-CE2C-9D7D-584E-60B4F3CA513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29" r="42561"/>
          <a:stretch/>
        </p:blipFill>
        <p:spPr>
          <a:xfrm>
            <a:off x="6579398" y="3207156"/>
            <a:ext cx="2684952" cy="3508820"/>
          </a:xfrm>
          <a:prstGeom prst="rect">
            <a:avLst/>
          </a:prstGeom>
        </p:spPr>
      </p:pic>
      <p:pic>
        <p:nvPicPr>
          <p:cNvPr id="9" name="Grafik 3">
            <a:extLst>
              <a:ext uri="{FF2B5EF4-FFF2-40B4-BE49-F238E27FC236}">
                <a16:creationId xmlns:a16="http://schemas.microsoft.com/office/drawing/2014/main" id="{A741EAA3-64BC-1FD8-CE4C-2109DCFA31E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2" r="27869"/>
          <a:stretch/>
        </p:blipFill>
        <p:spPr>
          <a:xfrm rot="5400000">
            <a:off x="9263302" y="3503469"/>
            <a:ext cx="2782093" cy="2165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569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16878" y="828971"/>
            <a:ext cx="5485375" cy="5012723"/>
          </a:xfrm>
        </p:spPr>
        <p:txBody>
          <a:bodyPr/>
          <a:lstStyle/>
          <a:p>
            <a:r>
              <a:rPr lang="fr-CH" dirty="0"/>
              <a:t>AGATA</a:t>
            </a:r>
          </a:p>
          <a:p>
            <a:pPr lvl="2"/>
            <a:r>
              <a:rPr lang="fr-CH" dirty="0" err="1"/>
              <a:t>Honeycomb</a:t>
            </a:r>
            <a:r>
              <a:rPr lang="fr-CH" dirty="0"/>
              <a:t> structure (30 </a:t>
            </a:r>
            <a:r>
              <a:rPr lang="fr-CH" dirty="0" err="1"/>
              <a:t>flanges</a:t>
            </a:r>
            <a:r>
              <a:rPr lang="fr-CH" dirty="0"/>
              <a:t>)</a:t>
            </a:r>
          </a:p>
          <a:p>
            <a:pPr lvl="2"/>
            <a:r>
              <a:rPr lang="fr-CH" dirty="0"/>
              <a:t>At930 </a:t>
            </a:r>
            <a:r>
              <a:rPr lang="fr-CH" dirty="0" err="1"/>
              <a:t>replaced</a:t>
            </a:r>
            <a:r>
              <a:rPr lang="fr-CH" dirty="0"/>
              <a:t> </a:t>
            </a:r>
            <a:r>
              <a:rPr lang="fr-CH" dirty="0" err="1"/>
              <a:t>romer</a:t>
            </a:r>
            <a:r>
              <a:rPr lang="fr-CH" dirty="0"/>
              <a:t> Arm</a:t>
            </a:r>
          </a:p>
          <a:p>
            <a:pPr lvl="2"/>
            <a:r>
              <a:rPr lang="fr-CH" dirty="0"/>
              <a:t>New </a:t>
            </a:r>
            <a:r>
              <a:rPr lang="fr-CH" dirty="0" err="1"/>
              <a:t>survey</a:t>
            </a:r>
            <a:r>
              <a:rPr lang="fr-CH" dirty="0"/>
              <a:t> </a:t>
            </a:r>
            <a:r>
              <a:rPr lang="fr-CH" dirty="0" err="1"/>
              <a:t>tool</a:t>
            </a:r>
            <a:r>
              <a:rPr lang="fr-CH" dirty="0"/>
              <a:t> </a:t>
            </a:r>
            <a:r>
              <a:rPr lang="fr-CH" dirty="0" err="1"/>
              <a:t>developed</a:t>
            </a:r>
            <a:endParaRPr lang="fr-CH" dirty="0"/>
          </a:p>
          <a:p>
            <a:pPr lvl="2"/>
            <a:r>
              <a:rPr lang="fr-CH" dirty="0"/>
              <a:t>30 detectors </a:t>
            </a:r>
            <a:r>
              <a:rPr lang="fr-CH" dirty="0" err="1"/>
              <a:t>aligned</a:t>
            </a:r>
            <a:r>
              <a:rPr lang="fr-CH" dirty="0"/>
              <a:t> to </a:t>
            </a:r>
            <a:r>
              <a:rPr lang="fr-CH" dirty="0" err="1"/>
              <a:t>within</a:t>
            </a:r>
            <a:r>
              <a:rPr lang="fr-CH" dirty="0"/>
              <a:t> 0.1 mm</a:t>
            </a:r>
          </a:p>
          <a:p>
            <a:pPr lvl="2"/>
            <a:r>
              <a:rPr lang="fr-CH" dirty="0" err="1"/>
              <a:t>Fiducialisation</a:t>
            </a:r>
            <a:r>
              <a:rPr lang="fr-CH" dirty="0"/>
              <a:t> or scanning of </a:t>
            </a:r>
            <a:r>
              <a:rPr lang="fr-CH" dirty="0" err="1"/>
              <a:t>each</a:t>
            </a:r>
            <a:r>
              <a:rPr lang="fr-CH" dirty="0"/>
              <a:t> detector</a:t>
            </a:r>
          </a:p>
          <a:p>
            <a:r>
              <a:rPr lang="fr-CH" dirty="0"/>
              <a:t>11T short </a:t>
            </a:r>
            <a:r>
              <a:rPr lang="fr-CH" dirty="0" err="1"/>
              <a:t>dipole</a:t>
            </a:r>
            <a:r>
              <a:rPr lang="fr-CH" dirty="0"/>
              <a:t> </a:t>
            </a:r>
            <a:r>
              <a:rPr lang="fr-CH" dirty="0" err="1"/>
              <a:t>coil</a:t>
            </a:r>
            <a:r>
              <a:rPr lang="fr-CH" dirty="0"/>
              <a:t>  </a:t>
            </a:r>
            <a:r>
              <a:rPr lang="fr-CH" dirty="0" err="1"/>
              <a:t>deformation</a:t>
            </a:r>
            <a:r>
              <a:rPr lang="fr-CH" dirty="0"/>
              <a:t> by </a:t>
            </a:r>
            <a:r>
              <a:rPr lang="fr-CH" dirty="0" err="1"/>
              <a:t>photogrammetry</a:t>
            </a:r>
            <a:endParaRPr lang="fr-CH" dirty="0"/>
          </a:p>
          <a:p>
            <a:pPr lvl="1"/>
            <a:r>
              <a:rPr lang="en-GB" sz="2100" b="0" dirty="0"/>
              <a:t>The 11T model coil contracts but also bends (4.85 mm), twists (0.26 mm) and the pole opens during the cold test (±0.4 mm)</a:t>
            </a:r>
          </a:p>
          <a:p>
            <a:endParaRPr lang="fr-CH" dirty="0"/>
          </a:p>
          <a:p>
            <a:pPr lvl="2"/>
            <a:endParaRPr lang="fr-CH" dirty="0"/>
          </a:p>
          <a:p>
            <a:pPr lvl="2"/>
            <a:endParaRPr lang="fr-CH" dirty="0"/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28059" y="172758"/>
            <a:ext cx="11376025" cy="739276"/>
          </a:xfrm>
        </p:spPr>
        <p:txBody>
          <a:bodyPr/>
          <a:lstStyle/>
          <a:p>
            <a:r>
              <a:rPr lang="fr-CH" dirty="0"/>
              <a:t>Metrology</a:t>
            </a:r>
            <a:br>
              <a:rPr lang="fr-CH" dirty="0"/>
            </a:br>
            <a:br>
              <a:rPr lang="fr-CH" dirty="0"/>
            </a:br>
            <a:br>
              <a:rPr lang="fr-CH" dirty="0"/>
            </a:b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 November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Missiaen | IWAA2022 Concluding remarks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7" name="Picture 2" descr="https://lh3.googleusercontent.com/9IUQlBD_ogTULe28123sxKTG4AMYZZd6LVaLiG4HDR5IMXk7aRYjXPUTUxvQ8aoDE__mAI1CEUe_JxQE_G2ZXVtQ0XJOHAtLmJ8hVRBE4jL6K2CHPG7BcAyPhmMGs5dwyKzvf1GJFGKc2uS1DEcLYPIqZgLqpbc7tJQov7vgmoiIseeC8RfLSdstzJWwhw5YyG00QPXQImq7UFTng4AWA6jJsAHwv1BHJFKw0h5Kjw9d9oMTqJoRUHmyv00eskYvyTbFOduLkFBgCshOSm3KYoTgZffBNGQ_16-bKigT1gFxHBp-NyAT-LzQZi6Itvj-JIYvxPTS26Dw3npHe22CkiHxu0K8-eAFQRQwI5Ck8r7VLEWgi22gfonSHPnF2h_hYU2nCea-P2fFvr1tjtcJ7PspSFinKAsgxJ1kVjG8lgZWplCiiD4ZQv1XUGc2KgkT0ZctRBYc5x_HYZF-JfnEMq9Vqup6KxApsgsNirwQaZ1CBZ8hWmJAsBD9CmFrU-GK12LI1oEfQxDA9x5FSmkjgicDYAELjJxM8y4Ac8JwsHB_06l6GMCfU2OfxFjt7m_wbry-mCWdu7LoR0auXKa0cJeQgm7Ara2q5T7dNJirjUQ6_dc2bsUlHNbxdpArrYuxGscVWyHO9MDEUADocuVsL5UiaeblawRiAKk5r0POCCEMUjX66_XjwX_JpdiDEd2Q0F85dMvjSa719jJdDjlVCAo6PHN0_u_vTZp7yBJ3-xp8V3nBpY3DivjIB658o-4=w1293-h970-no?authuser=0">
            <a:extLst>
              <a:ext uri="{FF2B5EF4-FFF2-40B4-BE49-F238E27FC236}">
                <a16:creationId xmlns:a16="http://schemas.microsoft.com/office/drawing/2014/main" id="{8B430BC5-3D73-D044-CB63-EA40C060D8A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90008" y="237557"/>
            <a:ext cx="4033109" cy="2264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lh3.googleusercontent.com/LHGs0orxA3B317JyWeiWlxCtq-EV_1rC_FgsWLsP4rguGZE5rVyBmbKQLcB1MB0XvdMw3JM47GjDEvYebfamP2sHQtjcF70wXbfV4B3n4go5Wx8tGopSwANg78rbl1nwe2Ii_oFX3dG0kOrvYn2A_SvWM5qK62oJV99IjEdozS6Lhl8U4orEOXKlwsPzjVtsUqhokbrkMTW6zYcYfEBWo83-7X7k4xjqRW1Jo0MlNR8MZxdLmG10uB6zmLVqUMV1WkuMm4upsDJxNfyeiZVUTaH_6aT1MA-Zks3lRSIDjZKP-fFvYFNDQvn4C_eCJndqRje1YTYxc1vUFxYFyIi0sw-1t7ceJfj-WcPu-KfP5P-quhm51XRf5Xspo3aefe9wTpfcOc4QQLFq4B8ki7eAZRiJExmxfF6Lv_Do9PJaSdqShWJmxmCh0ozqbysYGMQZm0R9ehogwT2gfdaoPfhiNmW4W872RG2v1dauofim28HdZYEmL_a9YF4kHK_j9r2KFNtw5R5rJndmQiFwx4aTK0_GaagqV_k7YOTylXr6Z5cKu8GOuG0EWOd4xK0o2j7RdNhutHQp1InJiHsscte7W87F4tKHkrQk8GuYwFqN5QuEydVGj_8q0H59Wq3baCvlUIccSUlgkWAza4OLYZ2r9r-_9e9TZ1TK5BGIhn3Qn6aUXXm3W1W5GEwY6u7YYeqbj6mILgnV7ATvtF6pCCDV5R3lVH9HfEdx99csM2T0KjQ-_tFiUAHaoqXI19VDg14=w728-h970-no?authuser=0">
            <a:extLst>
              <a:ext uri="{FF2B5EF4-FFF2-40B4-BE49-F238E27FC236}">
                <a16:creationId xmlns:a16="http://schemas.microsoft.com/office/drawing/2014/main" id="{035A6ED3-5CBC-13F6-C2BC-1AE37F8BF7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8012" y="65637"/>
            <a:ext cx="2135929" cy="284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Content Placeholder 21">
            <a:extLst>
              <a:ext uri="{FF2B5EF4-FFF2-40B4-BE49-F238E27FC236}">
                <a16:creationId xmlns:a16="http://schemas.microsoft.com/office/drawing/2014/main" id="{63BD4BB2-DCD7-1B9D-0C1C-0895E436B9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7300" y="2816728"/>
            <a:ext cx="2476143" cy="1857107"/>
          </a:xfrm>
          <a:prstGeom prst="rect">
            <a:avLst/>
          </a:prstGeom>
        </p:spPr>
      </p:pic>
      <p:pic>
        <p:nvPicPr>
          <p:cNvPr id="10" name="Content Placeholder 10">
            <a:extLst>
              <a:ext uri="{FF2B5EF4-FFF2-40B4-BE49-F238E27FC236}">
                <a16:creationId xmlns:a16="http://schemas.microsoft.com/office/drawing/2014/main" id="{781BF98B-11DB-D722-52DB-5FA9F74AB4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4498" y="4372173"/>
            <a:ext cx="2564448" cy="1922392"/>
          </a:xfrm>
          <a:prstGeom prst="rect">
            <a:avLst/>
          </a:prstGeom>
        </p:spPr>
      </p:pic>
      <p:pic>
        <p:nvPicPr>
          <p:cNvPr id="11" name="Content Placeholder 12">
            <a:extLst>
              <a:ext uri="{FF2B5EF4-FFF2-40B4-BE49-F238E27FC236}">
                <a16:creationId xmlns:a16="http://schemas.microsoft.com/office/drawing/2014/main" id="{6B3311C3-BE9C-A9A2-EF26-5917A66DAD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88946" y="3269549"/>
            <a:ext cx="2680662" cy="1668791"/>
          </a:xfrm>
          <a:prstGeom prst="rect">
            <a:avLst/>
          </a:prstGeom>
        </p:spPr>
      </p:pic>
      <p:pic>
        <p:nvPicPr>
          <p:cNvPr id="12" name="Content Placeholder 15">
            <a:extLst>
              <a:ext uri="{FF2B5EF4-FFF2-40B4-BE49-F238E27FC236}">
                <a16:creationId xmlns:a16="http://schemas.microsoft.com/office/drawing/2014/main" id="{61E96549-9EEF-709C-291A-8E77D7E01FC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57476" y="4925702"/>
            <a:ext cx="2680663" cy="1568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612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9715" y="1101622"/>
            <a:ext cx="5485375" cy="5012723"/>
          </a:xfrm>
        </p:spPr>
        <p:txBody>
          <a:bodyPr/>
          <a:lstStyle/>
          <a:p>
            <a:r>
              <a:rPr lang="fr-CH" dirty="0" err="1"/>
              <a:t>Smoothing</a:t>
            </a:r>
            <a:r>
              <a:rPr lang="fr-CH" dirty="0"/>
              <a:t> of the LHC</a:t>
            </a:r>
          </a:p>
          <a:p>
            <a:pPr lvl="1"/>
            <a:r>
              <a:rPr lang="fr-CH" dirty="0"/>
              <a:t>LHC </a:t>
            </a:r>
            <a:r>
              <a:rPr lang="fr-CH" dirty="0" err="1"/>
              <a:t>globally</a:t>
            </a:r>
            <a:r>
              <a:rPr lang="fr-CH" dirty="0"/>
              <a:t> more and more stable</a:t>
            </a:r>
          </a:p>
          <a:p>
            <a:pPr lvl="1"/>
            <a:r>
              <a:rPr lang="fr-CH" dirty="0" err="1"/>
              <a:t>Some</a:t>
            </a:r>
            <a:r>
              <a:rPr lang="fr-CH" dirty="0"/>
              <a:t> </a:t>
            </a:r>
            <a:r>
              <a:rPr lang="fr-CH" dirty="0" err="1"/>
              <a:t>known</a:t>
            </a:r>
            <a:r>
              <a:rPr lang="fr-CH" dirty="0"/>
              <a:t> areas </a:t>
            </a:r>
            <a:r>
              <a:rPr lang="fr-CH" dirty="0" err="1"/>
              <a:t>well</a:t>
            </a:r>
            <a:r>
              <a:rPr lang="fr-CH" dirty="0"/>
              <a:t> </a:t>
            </a:r>
            <a:r>
              <a:rPr lang="fr-CH" dirty="0" err="1"/>
              <a:t>defined</a:t>
            </a:r>
            <a:endParaRPr lang="fr-CH" dirty="0"/>
          </a:p>
          <a:p>
            <a:r>
              <a:rPr lang="en-GB" dirty="0"/>
              <a:t>Upgrade of the Fermilab Booster Accelerator Tunnel Control Network</a:t>
            </a:r>
          </a:p>
          <a:p>
            <a:pPr lvl="1"/>
            <a:r>
              <a:rPr lang="fr-CH" dirty="0"/>
              <a:t>Booster : 1984 </a:t>
            </a:r>
            <a:r>
              <a:rPr lang="fr-CH" dirty="0" err="1"/>
              <a:t>epoch</a:t>
            </a:r>
            <a:r>
              <a:rPr lang="fr-CH" dirty="0"/>
              <a:t> surface network, Main </a:t>
            </a:r>
            <a:r>
              <a:rPr lang="fr-CH" dirty="0" err="1"/>
              <a:t>injector</a:t>
            </a:r>
            <a:r>
              <a:rPr lang="fr-CH" dirty="0"/>
              <a:t> </a:t>
            </a:r>
            <a:r>
              <a:rPr lang="fr-CH" dirty="0" err="1"/>
              <a:t>linked</a:t>
            </a:r>
            <a:r>
              <a:rPr lang="fr-CH" dirty="0"/>
              <a:t> to 200 </a:t>
            </a:r>
            <a:r>
              <a:rPr lang="fr-CH" dirty="0" err="1"/>
              <a:t>epoch</a:t>
            </a:r>
            <a:endParaRPr lang="fr-CH" dirty="0"/>
          </a:p>
          <a:p>
            <a:pPr lvl="1"/>
            <a:r>
              <a:rPr lang="fr-CH" dirty="0"/>
              <a:t>Link </a:t>
            </a:r>
            <a:r>
              <a:rPr lang="fr-CH" dirty="0" err="1"/>
              <a:t>with</a:t>
            </a:r>
            <a:r>
              <a:rPr lang="fr-CH" dirty="0"/>
              <a:t> LT </a:t>
            </a:r>
            <a:r>
              <a:rPr lang="fr-CH" dirty="0" err="1"/>
              <a:t>measurement</a:t>
            </a:r>
            <a:r>
              <a:rPr lang="fr-CH" dirty="0"/>
              <a:t> </a:t>
            </a:r>
            <a:r>
              <a:rPr lang="fr-CH" dirty="0" err="1"/>
              <a:t>through</a:t>
            </a:r>
            <a:r>
              <a:rPr lang="fr-CH" dirty="0"/>
              <a:t> site risers</a:t>
            </a:r>
            <a:endParaRPr lang="en-GB" dirty="0"/>
          </a:p>
          <a:p>
            <a:r>
              <a:rPr lang="en-GB" dirty="0"/>
              <a:t>Measurement and Alignment of the TIDVG5 SPS Beam Dump</a:t>
            </a:r>
          </a:p>
          <a:p>
            <a:pPr lvl="1"/>
            <a:r>
              <a:rPr lang="fr-CH" dirty="0" err="1"/>
              <a:t>Hidden</a:t>
            </a:r>
            <a:r>
              <a:rPr lang="fr-CH" dirty="0"/>
              <a:t> points of </a:t>
            </a:r>
            <a:r>
              <a:rPr lang="fr-CH" dirty="0" err="1"/>
              <a:t>beam</a:t>
            </a:r>
            <a:r>
              <a:rPr lang="fr-CH" dirty="0"/>
              <a:t> dump 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measured</a:t>
            </a:r>
            <a:endParaRPr lang="en-GB" dirty="0"/>
          </a:p>
          <a:p>
            <a:pPr lvl="1"/>
            <a:r>
              <a:rPr lang="fr-CH" dirty="0" err="1"/>
              <a:t>Using</a:t>
            </a:r>
            <a:r>
              <a:rPr lang="fr-CH" dirty="0"/>
              <a:t> </a:t>
            </a:r>
            <a:r>
              <a:rPr lang="fr-CH" dirty="0" err="1"/>
              <a:t>carbon</a:t>
            </a:r>
            <a:r>
              <a:rPr lang="fr-CH" dirty="0"/>
              <a:t> bars</a:t>
            </a:r>
          </a:p>
          <a:p>
            <a:pPr lvl="2"/>
            <a:endParaRPr lang="fr-CH" dirty="0"/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39276"/>
          </a:xfrm>
        </p:spPr>
        <p:txBody>
          <a:bodyPr/>
          <a:lstStyle/>
          <a:p>
            <a:r>
              <a:rPr lang="fr-CH" dirty="0" err="1"/>
              <a:t>Methodology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 November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Missiaen | IWAA2022 Concluding remarks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BE5467-2553-AAC2-7167-C326931BB9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8059" y="4207623"/>
            <a:ext cx="2506848" cy="187846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E1495D2-57B2-4B18-B656-74E275A5D0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1298" y="4400535"/>
            <a:ext cx="3820554" cy="1355843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A76E0A08-F0B6-DA48-924D-5C8A8FB54E83}"/>
              </a:ext>
            </a:extLst>
          </p:cNvPr>
          <p:cNvGrpSpPr/>
          <p:nvPr/>
        </p:nvGrpSpPr>
        <p:grpSpPr>
          <a:xfrm>
            <a:off x="8816133" y="1701569"/>
            <a:ext cx="2887810" cy="2156496"/>
            <a:chOff x="1068352" y="1582769"/>
            <a:chExt cx="6967374" cy="518788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C465271-56C1-6BC4-C976-4DAD8848011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68352" y="1582769"/>
              <a:ext cx="6967374" cy="5187888"/>
            </a:xfrm>
            <a:prstGeom prst="rect">
              <a:avLst/>
            </a:prstGeom>
          </p:spPr>
        </p:pic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BE56EAF3-73CB-F078-C7D9-BC8DC602F7A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4271783" y="3071798"/>
              <a:ext cx="304800" cy="738202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154E647-24D4-921D-AA36-8364C19AF03D}"/>
                </a:ext>
              </a:extLst>
            </p:cNvPr>
            <p:cNvSpPr txBox="1"/>
            <p:nvPr/>
          </p:nvSpPr>
          <p:spPr>
            <a:xfrm>
              <a:off x="3660364" y="3750688"/>
              <a:ext cx="120097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8GeV </a:t>
              </a:r>
            </a:p>
            <a:p>
              <a:r>
                <a:rPr lang="en-US" sz="1200" b="1" dirty="0"/>
                <a:t>Transfer Line</a:t>
              </a:r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D6ABF7A8-1AB8-E098-6CA1-7E28D3F9FB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78183" y="92521"/>
            <a:ext cx="3114939" cy="2156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0605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9716" y="1101622"/>
            <a:ext cx="5604524" cy="5012723"/>
          </a:xfrm>
        </p:spPr>
        <p:txBody>
          <a:bodyPr/>
          <a:lstStyle/>
          <a:p>
            <a:r>
              <a:rPr lang="en-GB" dirty="0"/>
              <a:t>Hidden Magnets Measurement and Alignment System for a High Radiation Area at FAIR – Part II: Design and Benchmarking</a:t>
            </a:r>
          </a:p>
          <a:p>
            <a:pPr lvl="1"/>
            <a:r>
              <a:rPr lang="en-GB" dirty="0"/>
              <a:t>Vertical bar : fibs</a:t>
            </a:r>
          </a:p>
          <a:p>
            <a:pPr lvl="1"/>
            <a:r>
              <a:rPr lang="en-GB" dirty="0"/>
              <a:t>deformation</a:t>
            </a:r>
            <a:endParaRPr lang="fr-CH" dirty="0"/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39276"/>
          </a:xfrm>
        </p:spPr>
        <p:txBody>
          <a:bodyPr/>
          <a:lstStyle/>
          <a:p>
            <a:r>
              <a:rPr lang="fr-CH" dirty="0" err="1"/>
              <a:t>Methodology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 November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Missiaen | IWAA2022 Concluding remarks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13" name="Picture 2" descr="C:\Users\vvelonas\Desktop\DistanceIronShielding_vs_Yoke.PNG">
            <a:extLst>
              <a:ext uri="{FF2B5EF4-FFF2-40B4-BE49-F238E27FC236}">
                <a16:creationId xmlns:a16="http://schemas.microsoft.com/office/drawing/2014/main" id="{43795A4A-51A4-5581-0163-5510FF04195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59" b="39379"/>
          <a:stretch/>
        </p:blipFill>
        <p:spPr bwMode="auto">
          <a:xfrm>
            <a:off x="6383165" y="167799"/>
            <a:ext cx="5946059" cy="2940699"/>
          </a:xfrm>
          <a:prstGeom prst="rect">
            <a:avLst/>
          </a:prstGeom>
          <a:noFill/>
          <a:ln>
            <a:solidFill>
              <a:srgbClr val="92D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3CBCD9B-0096-424E-5281-4A9029E72DA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030" t="6344" r="31612" b="16123"/>
          <a:stretch/>
        </p:blipFill>
        <p:spPr bwMode="auto">
          <a:xfrm>
            <a:off x="5434934" y="3216801"/>
            <a:ext cx="2110438" cy="292294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462145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8" y="894316"/>
            <a:ext cx="4801321" cy="4866313"/>
          </a:xfrm>
        </p:spPr>
        <p:txBody>
          <a:bodyPr/>
          <a:lstStyle/>
          <a:p>
            <a:r>
              <a:rPr lang="fr-CH" dirty="0" err="1"/>
              <a:t>Geoprofiler</a:t>
            </a:r>
            <a:endParaRPr lang="fr-CH" dirty="0"/>
          </a:p>
          <a:p>
            <a:pPr lvl="1"/>
            <a:r>
              <a:rPr lang="fr-CH" dirty="0" err="1"/>
              <a:t>Positioning</a:t>
            </a:r>
            <a:r>
              <a:rPr lang="fr-CH" dirty="0"/>
              <a:t>  a new </a:t>
            </a:r>
            <a:r>
              <a:rPr lang="fr-CH" dirty="0" err="1"/>
              <a:t>accelerator</a:t>
            </a:r>
            <a:r>
              <a:rPr lang="fr-CH" dirty="0"/>
              <a:t> </a:t>
            </a:r>
            <a:r>
              <a:rPr lang="fr-CH" dirty="0" err="1"/>
              <a:t>wrt</a:t>
            </a:r>
            <a:r>
              <a:rPr lang="fr-CH" dirty="0"/>
              <a:t> </a:t>
            </a:r>
            <a:r>
              <a:rPr lang="fr-CH" dirty="0" err="1"/>
              <a:t>geology</a:t>
            </a:r>
            <a:r>
              <a:rPr lang="fr-CH" dirty="0"/>
              <a:t> and radiation</a:t>
            </a:r>
          </a:p>
          <a:p>
            <a:pPr marL="366712" lvl="1" indent="0">
              <a:buNone/>
            </a:pPr>
            <a:endParaRPr lang="fr-CH" dirty="0"/>
          </a:p>
          <a:p>
            <a:r>
              <a:rPr lang="fr-CH" dirty="0" err="1"/>
              <a:t>Surveypad</a:t>
            </a:r>
            <a:endParaRPr lang="fr-CH" dirty="0"/>
          </a:p>
          <a:p>
            <a:pPr lvl="1" indent="-342900">
              <a:buSzPct val="100000"/>
              <a:buFont typeface="Arial" pitchFamily="34"/>
              <a:buChar char="•"/>
            </a:pPr>
            <a:r>
              <a:rPr lang="en-GB" dirty="0"/>
              <a:t>One simple single interface</a:t>
            </a:r>
            <a:endParaRPr lang="pl-PL" dirty="0"/>
          </a:p>
          <a:p>
            <a:pPr lvl="1" indent="-342900">
              <a:buSzPct val="100000"/>
              <a:buFont typeface="Arial" pitchFamily="34"/>
              <a:buChar char="•"/>
            </a:pPr>
            <a:r>
              <a:rPr lang="en-GB" dirty="0"/>
              <a:t>Facilitation of editing survey project files</a:t>
            </a:r>
            <a:endParaRPr lang="pl-PL" dirty="0"/>
          </a:p>
          <a:p>
            <a:pPr lvl="1" indent="-342900">
              <a:buSzPct val="100000"/>
              <a:buFont typeface="Arial" pitchFamily="34"/>
              <a:buChar char="•"/>
            </a:pPr>
            <a:r>
              <a:rPr lang="en-GB" dirty="0"/>
              <a:t>Interoperability between any survey software</a:t>
            </a:r>
            <a:endParaRPr lang="fr-CH" dirty="0"/>
          </a:p>
          <a:p>
            <a:r>
              <a:rPr lang="en-GB" dirty="0"/>
              <a:t>Calculation of the low beta quads in 3 D (</a:t>
            </a:r>
            <a:r>
              <a:rPr lang="en-GB" dirty="0" err="1"/>
              <a:t>Matlab</a:t>
            </a:r>
            <a:r>
              <a:rPr lang="en-GB" dirty="0"/>
              <a:t>)</a:t>
            </a:r>
          </a:p>
          <a:p>
            <a:r>
              <a:rPr lang="en-GB" dirty="0"/>
              <a:t>Analysis of the girder deformation for Petra </a:t>
            </a:r>
            <a:r>
              <a:rPr lang="en-GB" dirty="0" err="1"/>
              <a:t>iV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39276"/>
          </a:xfrm>
        </p:spPr>
        <p:txBody>
          <a:bodyPr/>
          <a:lstStyle/>
          <a:p>
            <a:r>
              <a:rPr lang="fr-CH" dirty="0"/>
              <a:t>Software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 November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Missiaen | IWAA2022 Concluding remarks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9" name="Picture 10" descr="A picture containing chart&#10;&#10;Description automatically generated">
            <a:extLst>
              <a:ext uri="{FF2B5EF4-FFF2-40B4-BE49-F238E27FC236}">
                <a16:creationId xmlns:a16="http://schemas.microsoft.com/office/drawing/2014/main" id="{EE364102-A170-874F-DC47-27DF49E13D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6888" y="397857"/>
            <a:ext cx="5999545" cy="2621465"/>
          </a:xfrm>
          <a:prstGeom prst="rect">
            <a:avLst/>
          </a:prstGeom>
        </p:spPr>
      </p:pic>
      <p:pic>
        <p:nvPicPr>
          <p:cNvPr id="7" name="Content Placeholder 9" descr="Diagram&#10;&#10;Description automatically generated">
            <a:extLst>
              <a:ext uri="{FF2B5EF4-FFF2-40B4-BE49-F238E27FC236}">
                <a16:creationId xmlns:a16="http://schemas.microsoft.com/office/drawing/2014/main" id="{44C2FC44-7DA9-06CA-5347-9AF39EE490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429000"/>
            <a:ext cx="4490720" cy="1991163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39975923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31B7FB4-D1ED-4735-378D-8648B7C2E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>
                <a:ea typeface="+mj-lt"/>
                <a:cs typeface="+mj-lt"/>
              </a:rPr>
              <a:t>Q</a:t>
            </a:r>
            <a:r>
              <a:rPr lang="en-GB" dirty="0" err="1">
                <a:ea typeface="+mj-lt"/>
                <a:cs typeface="+mj-lt"/>
              </a:rPr>
              <a:t>uality</a:t>
            </a:r>
            <a:r>
              <a:rPr lang="en-GB" dirty="0">
                <a:ea typeface="+mj-lt"/>
                <a:cs typeface="+mj-lt"/>
              </a:rPr>
              <a:t> control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0AE2B0-8524-D098-B5EE-00BAAD4DE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25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A490564-1DA5-BE0C-7745-C73E12CE69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273756"/>
            <a:ext cx="5088573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Engineering to installation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fr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fr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dirty="0" err="1"/>
              <a:t>Implementationm</a:t>
            </a:r>
            <a:r>
              <a:rPr lang="fr-CH" dirty="0"/>
              <a:t> of ISO GPS langage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fr-CH" dirty="0" err="1"/>
              <a:t>Datum</a:t>
            </a:r>
            <a:r>
              <a:rPr lang="fr-CH" dirty="0"/>
              <a:t> </a:t>
            </a:r>
            <a:r>
              <a:rPr lang="fr-CH" dirty="0" err="1"/>
              <a:t>sytem</a:t>
            </a:r>
            <a:r>
              <a:rPr lang="fr-CH" dirty="0"/>
              <a:t> </a:t>
            </a:r>
            <a:r>
              <a:rPr lang="fr-CH" dirty="0" err="1"/>
              <a:t>should</a:t>
            </a:r>
            <a:r>
              <a:rPr lang="fr-CH" dirty="0"/>
              <a:t>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mentionned</a:t>
            </a:r>
            <a:r>
              <a:rPr lang="fr-CH" dirty="0"/>
              <a:t> on </a:t>
            </a:r>
            <a:r>
              <a:rPr lang="fr-CH" dirty="0" err="1"/>
              <a:t>he</a:t>
            </a:r>
            <a:r>
              <a:rPr lang="fr-CH" dirty="0"/>
              <a:t> </a:t>
            </a:r>
            <a:r>
              <a:rPr lang="fr-CH" dirty="0" err="1"/>
              <a:t>drawing</a:t>
            </a:r>
            <a:endParaRPr lang="fr-CH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fr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GUM for EBS </a:t>
            </a:r>
            <a:r>
              <a:rPr lang="fr-CH" dirty="0" err="1"/>
              <a:t>alignment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8494EC2-B5A5-B1AE-C4CA-6C04549147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1493" y="0"/>
            <a:ext cx="3353479" cy="402417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70FD9E2-35C1-64CB-24DD-2A43DA7EB9FF}"/>
              </a:ext>
            </a:extLst>
          </p:cNvPr>
          <p:cNvSpPr txBox="1"/>
          <p:nvPr/>
        </p:nvSpPr>
        <p:spPr>
          <a:xfrm>
            <a:off x="335095" y="1836446"/>
            <a:ext cx="62042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We must change our way of working !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8CF3C80-011A-F0BD-560B-C9F2B8FFB780}"/>
              </a:ext>
            </a:extLst>
          </p:cNvPr>
          <p:cNvSpPr txBox="1"/>
          <p:nvPr/>
        </p:nvSpPr>
        <p:spPr>
          <a:xfrm>
            <a:off x="768316" y="1515850"/>
            <a:ext cx="3796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We have a communication problem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72ABBDE-1C14-704F-FD96-0927AAF181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3750" y="3251281"/>
            <a:ext cx="4170284" cy="297312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6A32516-0537-5834-06E4-C22FCABD61A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34973" y="323982"/>
            <a:ext cx="2609370" cy="1593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211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43074EF-49FB-85B8-26A6-531429814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 err="1"/>
              <a:t>Almost</a:t>
            </a:r>
            <a:r>
              <a:rPr lang="fr-CH" dirty="0"/>
              <a:t> no </a:t>
            </a:r>
            <a:r>
              <a:rPr lang="fr-CH" dirty="0" err="1"/>
              <a:t>development</a:t>
            </a:r>
            <a:r>
              <a:rPr lang="fr-CH" dirty="0"/>
              <a:t> on laser scanning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Very few </a:t>
            </a:r>
            <a:r>
              <a:rPr lang="fr-CH" dirty="0" err="1"/>
              <a:t>presentations</a:t>
            </a:r>
            <a:r>
              <a:rPr lang="fr-CH" dirty="0"/>
              <a:t> on Detectors … as </a:t>
            </a:r>
            <a:r>
              <a:rPr lang="fr-CH" dirty="0" err="1"/>
              <a:t>usual</a:t>
            </a:r>
            <a:r>
              <a:rPr lang="fr-CH" dirty="0"/>
              <a:t> !!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8DCE77F-442F-7F1E-F3A3-0BD357925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What</a:t>
            </a:r>
            <a:r>
              <a:rPr lang="fr-CH" dirty="0"/>
              <a:t> I have not </a:t>
            </a:r>
            <a:r>
              <a:rPr lang="fr-CH" dirty="0" err="1"/>
              <a:t>heard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3CDA06-6771-D92E-44E4-B1ED7FF7B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 November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0880A7-FF07-CC14-4CB2-0B56CBFC3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Missiaen | IWAA2022 Concluding remarks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85DAA9-A52F-48B3-CA36-A2EE1A56A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6546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43074EF-49FB-85B8-26A6-531429814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4744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fr-CH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8DCE77F-442F-7F1E-F3A3-0BD357925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What</a:t>
            </a:r>
            <a:r>
              <a:rPr lang="fr-CH" dirty="0"/>
              <a:t> I have </a:t>
            </a:r>
            <a:r>
              <a:rPr lang="fr-CH" dirty="0" err="1"/>
              <a:t>never</a:t>
            </a:r>
            <a:r>
              <a:rPr lang="fr-CH" dirty="0"/>
              <a:t> </a:t>
            </a:r>
            <a:r>
              <a:rPr lang="fr-CH" dirty="0" err="1"/>
              <a:t>seen</a:t>
            </a:r>
            <a:r>
              <a:rPr lang="fr-CH" dirty="0"/>
              <a:t> </a:t>
            </a:r>
            <a:r>
              <a:rPr lang="fr-CH" dirty="0" err="1"/>
              <a:t>before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3CDA06-6771-D92E-44E4-B1ED7FF7B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 November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0880A7-FF07-CC14-4CB2-0B56CBFC3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Missiaen | IWAA2022 Concluding remarks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85DAA9-A52F-48B3-CA36-A2EE1A56A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10" name="Picture 9" descr="A picture containing person, indoor&#10;&#10;Description automatically generated">
            <a:extLst>
              <a:ext uri="{FF2B5EF4-FFF2-40B4-BE49-F238E27FC236}">
                <a16:creationId xmlns:a16="http://schemas.microsoft.com/office/drawing/2014/main" id="{C5B3FFFF-05DA-6E37-1320-CB289ED61D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7184" y="545624"/>
            <a:ext cx="3145068" cy="5591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077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43074EF-49FB-85B8-26A6-531429814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028845"/>
            <a:ext cx="6380738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Great </a:t>
            </a:r>
            <a:r>
              <a:rPr lang="fr-CH" dirty="0" err="1"/>
              <a:t>thanks</a:t>
            </a:r>
            <a:r>
              <a:rPr lang="fr-CH" dirty="0"/>
              <a:t> to the local organisation </a:t>
            </a:r>
            <a:r>
              <a:rPr lang="fr-CH" dirty="0" err="1"/>
              <a:t>committee</a:t>
            </a:r>
            <a:endParaRPr lang="fr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And </a:t>
            </a:r>
            <a:r>
              <a:rPr lang="fr-CH" dirty="0" err="1"/>
              <a:t>especially</a:t>
            </a:r>
            <a:r>
              <a:rPr lang="fr-CH" dirty="0"/>
              <a:t> to </a:t>
            </a:r>
            <a:r>
              <a:rPr lang="fr-CH" dirty="0" err="1"/>
              <a:t>Jeanette</a:t>
            </a:r>
            <a:r>
              <a:rPr lang="fr-CH" dirty="0"/>
              <a:t> </a:t>
            </a:r>
            <a:r>
              <a:rPr lang="fr-CH" dirty="0" err="1"/>
              <a:t>who</a:t>
            </a:r>
            <a:r>
              <a:rPr lang="fr-CH" dirty="0"/>
              <a:t> </a:t>
            </a:r>
            <a:r>
              <a:rPr lang="fr-CH" dirty="0" err="1"/>
              <a:t>did</a:t>
            </a:r>
            <a:r>
              <a:rPr lang="fr-CH" dirty="0"/>
              <a:t> a </a:t>
            </a:r>
            <a:r>
              <a:rPr lang="fr-CH" dirty="0" err="1"/>
              <a:t>tremendous</a:t>
            </a:r>
            <a:r>
              <a:rPr lang="fr-CH" dirty="0"/>
              <a:t> </a:t>
            </a:r>
            <a:r>
              <a:rPr lang="fr-CH" dirty="0" err="1"/>
              <a:t>work</a:t>
            </a:r>
            <a:r>
              <a:rPr lang="fr-CH" dirty="0"/>
              <a:t> </a:t>
            </a:r>
            <a:r>
              <a:rPr lang="fr-CH" dirty="0" err="1"/>
              <a:t>during</a:t>
            </a:r>
            <a:r>
              <a:rPr lang="fr-CH" dirty="0"/>
              <a:t> the last 5 </a:t>
            </a:r>
            <a:r>
              <a:rPr lang="fr-CH" dirty="0" err="1"/>
              <a:t>months</a:t>
            </a:r>
            <a:endParaRPr lang="fr-CH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8DCE77F-442F-7F1E-F3A3-0BD357925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thanks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3CDA06-6771-D92E-44E4-B1ED7FF7B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 November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0880A7-FF07-CC14-4CB2-0B56CBFC3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Missiaen | IWAA2022 Concluding remarks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85DAA9-A52F-48B3-CA36-A2EE1A56A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944A9719-D486-A4C1-9A4E-CBA126D639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75055" y="407329"/>
            <a:ext cx="4256868" cy="2416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300" b="1" i="0" u="sng" strike="noStrike" cap="none" normalizeH="0" baseline="0" dirty="0">
                <a:ln>
                  <a:noFill/>
                </a:ln>
                <a:solidFill>
                  <a:srgbClr val="2980B9"/>
                </a:solidFill>
                <a:effectLst/>
                <a:latin typeface="Arial" panose="020B0604020202020204" pitchFamily="34" charset="0"/>
              </a:rPr>
              <a:t>The local </a:t>
            </a:r>
            <a:r>
              <a:rPr kumimoji="0" lang="en-US" altLang="en-US" sz="1300" b="1" i="0" u="sng" strike="noStrike" cap="none" normalizeH="0" baseline="0" dirty="0" err="1">
                <a:ln>
                  <a:noFill/>
                </a:ln>
                <a:solidFill>
                  <a:srgbClr val="2980B9"/>
                </a:solidFill>
                <a:effectLst/>
                <a:latin typeface="Arial" panose="020B0604020202020204" pitchFamily="34" charset="0"/>
              </a:rPr>
              <a:t>Organising</a:t>
            </a:r>
            <a:r>
              <a:rPr kumimoji="0" lang="en-US" altLang="en-US" sz="1300" b="1" i="0" u="sng" strike="noStrike" cap="none" normalizeH="0" baseline="0" dirty="0">
                <a:ln>
                  <a:noFill/>
                </a:ln>
                <a:solidFill>
                  <a:srgbClr val="2980B9"/>
                </a:solidFill>
                <a:effectLst/>
                <a:latin typeface="Arial" panose="020B0604020202020204" pitchFamily="34" charset="0"/>
              </a:rPr>
              <a:t> Committee from CERN: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A. Behrens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P. Bestmann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J.-C. Gayde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A. Herty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G. Kautzmann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J. </a:t>
            </a:r>
            <a:r>
              <a:rPr kumimoji="0" lang="en-US" altLang="en-US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Kotzian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H. Mainaud Durand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D. Mergelkuhl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D. Missiaen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P. Sainvitu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41007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BEFBBC6-499E-DC48-9CF2-55FCE1CFAB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/>
              <a:t>Hélène MAINAUD replaces me as a </a:t>
            </a:r>
            <a:r>
              <a:rPr lang="fr-CH" dirty="0" err="1"/>
              <a:t>european</a:t>
            </a:r>
            <a:r>
              <a:rPr lang="fr-CH" dirty="0"/>
              <a:t> </a:t>
            </a:r>
            <a:r>
              <a:rPr lang="fr-CH" dirty="0" err="1"/>
              <a:t>representative</a:t>
            </a:r>
            <a:endParaRPr lang="fr-CH" dirty="0"/>
          </a:p>
          <a:p>
            <a:r>
              <a:rPr lang="fr-CH" dirty="0"/>
              <a:t>Mr KIMURA (spring8)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leaving</a:t>
            </a:r>
            <a:r>
              <a:rPr lang="fr-CH" dirty="0"/>
              <a:t> , </a:t>
            </a:r>
            <a:r>
              <a:rPr lang="fr-CH" dirty="0" err="1"/>
              <a:t>internal</a:t>
            </a:r>
            <a:r>
              <a:rPr lang="fr-CH" dirty="0"/>
              <a:t> discussion for a new </a:t>
            </a:r>
            <a:r>
              <a:rPr lang="fr-CH" dirty="0" err="1"/>
              <a:t>represntative</a:t>
            </a:r>
            <a:endParaRPr lang="fr-CH" dirty="0"/>
          </a:p>
          <a:p>
            <a:endParaRPr lang="fr-CH" dirty="0"/>
          </a:p>
          <a:p>
            <a:r>
              <a:rPr lang="fr-CH" dirty="0"/>
              <a:t>Next venu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790FFD2-77D9-2786-D8FE-3E14D5288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IWAA international </a:t>
            </a:r>
            <a:r>
              <a:rPr lang="fr-CH" dirty="0" err="1"/>
              <a:t>committee</a:t>
            </a:r>
            <a:r>
              <a:rPr lang="fr-CH" dirty="0"/>
              <a:t> news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FA64B4-FDB1-2121-F92E-A6875C529B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 November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C62C9A-1B23-23AF-5BC2-C8D6A2395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Missiaen | IWAA2022 Concluding remarks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F530DE-F43F-AC65-7FD7-5988B5620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37234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12776" y="1112869"/>
            <a:ext cx="11376024" cy="4897314"/>
          </a:xfrm>
        </p:spPr>
        <p:txBody>
          <a:bodyPr/>
          <a:lstStyle/>
          <a:p>
            <a:r>
              <a:rPr lang="fr-CH" dirty="0"/>
              <a:t>93 : CERN</a:t>
            </a:r>
          </a:p>
          <a:p>
            <a:pPr lvl="1"/>
            <a:r>
              <a:rPr lang="fr-CH" dirty="0" err="1"/>
              <a:t>My</a:t>
            </a:r>
            <a:r>
              <a:rPr lang="fr-CH" dirty="0"/>
              <a:t> first IWAA</a:t>
            </a:r>
          </a:p>
          <a:p>
            <a:pPr lvl="1"/>
            <a:r>
              <a:rPr lang="fr-CH" dirty="0"/>
              <a:t>In a hôtel in Annecy, 50 kms </a:t>
            </a:r>
            <a:r>
              <a:rPr lang="fr-CH" dirty="0" err="1"/>
              <a:t>away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CERN</a:t>
            </a:r>
          </a:p>
          <a:p>
            <a:pPr lvl="1"/>
            <a:r>
              <a:rPr lang="fr-CH" dirty="0"/>
              <a:t>Chesapeake laser </a:t>
            </a:r>
            <a:r>
              <a:rPr lang="fr-CH" dirty="0" err="1"/>
              <a:t>tracker</a:t>
            </a:r>
            <a:r>
              <a:rPr lang="fr-CH" dirty="0"/>
              <a:t> (</a:t>
            </a:r>
            <a:r>
              <a:rPr lang="fr-CH" dirty="0" err="1"/>
              <a:t>Ruland</a:t>
            </a:r>
            <a:r>
              <a:rPr lang="fr-CH" dirty="0"/>
              <a:t>) &gt; SMX</a:t>
            </a:r>
          </a:p>
          <a:p>
            <a:pPr lvl="1"/>
            <a:r>
              <a:rPr lang="fr-CH" dirty="0"/>
              <a:t>End of the SSC (87.1 km, 20 </a:t>
            </a:r>
            <a:r>
              <a:rPr lang="fr-CH" dirty="0" err="1"/>
              <a:t>TeV</a:t>
            </a:r>
            <a:r>
              <a:rPr lang="fr-CH" dirty="0"/>
              <a:t>)  !!!</a:t>
            </a:r>
          </a:p>
          <a:p>
            <a:pPr lvl="1"/>
            <a:r>
              <a:rPr lang="fr-CH" dirty="0"/>
              <a:t>Banquet on the Libellule</a:t>
            </a:r>
          </a:p>
          <a:p>
            <a:r>
              <a:rPr lang="fr-CH" dirty="0"/>
              <a:t>95 : KEK, </a:t>
            </a:r>
            <a:r>
              <a:rPr lang="fr-CH" dirty="0" err="1"/>
              <a:t>Tsukuba</a:t>
            </a:r>
            <a:endParaRPr lang="fr-CH" dirty="0"/>
          </a:p>
          <a:p>
            <a:pPr lvl="1"/>
            <a:r>
              <a:rPr lang="fr-CH" dirty="0"/>
              <a:t>LEICA, laser tracker SMART 310, IFM, no ADM</a:t>
            </a:r>
          </a:p>
          <a:p>
            <a:pPr lvl="1"/>
            <a:r>
              <a:rPr lang="fr-CH" dirty="0"/>
              <a:t>Beam </a:t>
            </a:r>
            <a:r>
              <a:rPr lang="fr-CH" dirty="0" err="1"/>
              <a:t>Based</a:t>
            </a:r>
            <a:r>
              <a:rPr lang="fr-CH" dirty="0"/>
              <a:t> </a:t>
            </a:r>
            <a:r>
              <a:rPr lang="fr-CH" dirty="0" err="1"/>
              <a:t>Alignment</a:t>
            </a:r>
            <a:r>
              <a:rPr lang="fr-CH" dirty="0"/>
              <a:t> (7 </a:t>
            </a:r>
            <a:r>
              <a:rPr lang="fr-CH" dirty="0" err="1"/>
              <a:t>talks</a:t>
            </a:r>
            <a:r>
              <a:rPr lang="fr-CH" dirty="0"/>
              <a:t>)</a:t>
            </a:r>
          </a:p>
          <a:p>
            <a:pPr lvl="1"/>
            <a:r>
              <a:rPr lang="fr-CH" dirty="0"/>
              <a:t>Monitoring LHC cold mass</a:t>
            </a:r>
          </a:p>
          <a:p>
            <a:pPr lvl="2"/>
            <a:r>
              <a:rPr lang="fr-CH" dirty="0"/>
              <a:t>Vibration</a:t>
            </a:r>
          </a:p>
          <a:p>
            <a:pPr lvl="2"/>
            <a:r>
              <a:rPr lang="fr-CH" dirty="0"/>
              <a:t>Ground motion : ATL </a:t>
            </a:r>
            <a:r>
              <a:rPr lang="fr-CH" dirty="0" err="1"/>
              <a:t>law</a:t>
            </a:r>
            <a:r>
              <a:rPr lang="fr-CH" dirty="0"/>
              <a:t> (</a:t>
            </a:r>
            <a:r>
              <a:rPr lang="fr-CH" dirty="0" err="1"/>
              <a:t>Schiltsev</a:t>
            </a:r>
            <a:r>
              <a:rPr lang="fr-CH" dirty="0"/>
              <a:t>)</a:t>
            </a:r>
          </a:p>
          <a:p>
            <a:pPr lvl="1"/>
            <a:r>
              <a:rPr lang="fr-CH" dirty="0"/>
              <a:t>Detectors </a:t>
            </a:r>
            <a:r>
              <a:rPr lang="fr-CH" dirty="0" err="1"/>
              <a:t>positioning</a:t>
            </a:r>
            <a:r>
              <a:rPr lang="fr-CH" dirty="0"/>
              <a:t> (Price)</a:t>
            </a:r>
          </a:p>
          <a:p>
            <a:pPr lvl="1"/>
            <a:endParaRPr lang="fr-CH" dirty="0"/>
          </a:p>
          <a:p>
            <a:pPr lvl="1"/>
            <a:endParaRPr lang="fr-CH" dirty="0"/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39276"/>
          </a:xfrm>
        </p:spPr>
        <p:txBody>
          <a:bodyPr/>
          <a:lstStyle/>
          <a:p>
            <a:r>
              <a:rPr lang="fr-CH" dirty="0"/>
              <a:t>The 90’s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 November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Missiaen | IWAA2022 Concluding remarks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7285" y="2079098"/>
            <a:ext cx="2828925" cy="19716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6467" y="231550"/>
            <a:ext cx="3104963" cy="2328723"/>
          </a:xfrm>
          <a:prstGeom prst="rect">
            <a:avLst/>
          </a:prstGeom>
        </p:spPr>
      </p:pic>
      <p:pic>
        <p:nvPicPr>
          <p:cNvPr id="10" name="Picture 9" descr="Map&#10;&#10;Description automatically generated">
            <a:extLst>
              <a:ext uri="{FF2B5EF4-FFF2-40B4-BE49-F238E27FC236}">
                <a16:creationId xmlns:a16="http://schemas.microsoft.com/office/drawing/2014/main" id="{9D3B5234-D214-1776-3399-DAB7D17737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9841" y="0"/>
            <a:ext cx="2368675" cy="332332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4D30F1C-ADFB-B673-73D2-288B9E5DAB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77445" y="3375250"/>
            <a:ext cx="1501303" cy="344991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B5C041C-706F-2282-682B-D2C95523CE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53402" y="4184170"/>
            <a:ext cx="2358425" cy="187785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AF9BC09-48BD-5A16-9D13-30660503B72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73742" y="4198556"/>
            <a:ext cx="2646011" cy="2427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720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7" y="1014015"/>
            <a:ext cx="5852100" cy="4608512"/>
          </a:xfrm>
        </p:spPr>
        <p:txBody>
          <a:bodyPr/>
          <a:lstStyle/>
          <a:p>
            <a:r>
              <a:rPr lang="fr-CH" dirty="0"/>
              <a:t>99 : ESRF</a:t>
            </a:r>
          </a:p>
          <a:p>
            <a:pPr lvl="1"/>
            <a:r>
              <a:rPr lang="fr-CH" dirty="0"/>
              <a:t>3D Metrology</a:t>
            </a:r>
          </a:p>
          <a:p>
            <a:pPr lvl="2"/>
            <a:r>
              <a:rPr lang="fr-CH" dirty="0"/>
              <a:t>Network </a:t>
            </a:r>
            <a:r>
              <a:rPr lang="fr-CH" dirty="0" err="1"/>
              <a:t>using</a:t>
            </a:r>
            <a:r>
              <a:rPr lang="fr-CH" dirty="0"/>
              <a:t> polar </a:t>
            </a:r>
            <a:r>
              <a:rPr lang="fr-CH" dirty="0" err="1"/>
              <a:t>measurement</a:t>
            </a:r>
            <a:r>
              <a:rPr lang="fr-CH" dirty="0"/>
              <a:t> (TDA5000)</a:t>
            </a:r>
          </a:p>
          <a:p>
            <a:pPr lvl="2"/>
            <a:r>
              <a:rPr lang="fr-CH" dirty="0" err="1"/>
              <a:t>Fiducialisation</a:t>
            </a:r>
            <a:r>
              <a:rPr lang="fr-CH" dirty="0"/>
              <a:t> of LHC </a:t>
            </a:r>
            <a:r>
              <a:rPr lang="fr-CH" dirty="0" err="1"/>
              <a:t>cryo</a:t>
            </a:r>
            <a:r>
              <a:rPr lang="fr-CH" dirty="0"/>
              <a:t>-magnets(LTD500)</a:t>
            </a:r>
          </a:p>
          <a:p>
            <a:pPr lvl="1"/>
            <a:r>
              <a:rPr lang="fr-CH" dirty="0" err="1"/>
              <a:t>Many</a:t>
            </a:r>
            <a:r>
              <a:rPr lang="fr-CH" dirty="0"/>
              <a:t> </a:t>
            </a:r>
            <a:r>
              <a:rPr lang="fr-CH" dirty="0" err="1"/>
              <a:t>talks</a:t>
            </a:r>
            <a:r>
              <a:rPr lang="fr-CH" dirty="0"/>
              <a:t> on </a:t>
            </a:r>
            <a:r>
              <a:rPr lang="fr-CH" dirty="0" err="1"/>
              <a:t>alignment</a:t>
            </a:r>
            <a:r>
              <a:rPr lang="fr-CH" dirty="0"/>
              <a:t> of LHC big detectors (CMS)</a:t>
            </a:r>
          </a:p>
          <a:p>
            <a:pPr lvl="2"/>
            <a:r>
              <a:rPr lang="fr-CH" dirty="0"/>
              <a:t>Instrumentation and software, </a:t>
            </a:r>
            <a:r>
              <a:rPr lang="fr-CH" dirty="0" err="1"/>
              <a:t>methodology</a:t>
            </a:r>
            <a:endParaRPr lang="fr-CH" dirty="0"/>
          </a:p>
          <a:p>
            <a:r>
              <a:rPr lang="fr-CH" dirty="0"/>
              <a:t>2004 : CERN</a:t>
            </a:r>
          </a:p>
          <a:p>
            <a:pPr lvl="1"/>
            <a:r>
              <a:rPr lang="fr-CH" dirty="0"/>
              <a:t>FSI for ATLAS</a:t>
            </a:r>
          </a:p>
          <a:p>
            <a:pPr lvl="1"/>
            <a:r>
              <a:rPr lang="fr-CH" dirty="0"/>
              <a:t>Laser scanner</a:t>
            </a:r>
          </a:p>
          <a:p>
            <a:pPr lvl="1"/>
            <a:r>
              <a:rPr lang="fr-CH" dirty="0"/>
              <a:t>HLS (11 </a:t>
            </a:r>
            <a:r>
              <a:rPr lang="fr-CH" dirty="0" err="1"/>
              <a:t>talks</a:t>
            </a:r>
            <a:r>
              <a:rPr lang="fr-CH" dirty="0"/>
              <a:t>)</a:t>
            </a:r>
          </a:p>
          <a:p>
            <a:pPr lvl="1"/>
            <a:r>
              <a:rPr lang="fr-CH" dirty="0"/>
              <a:t>RTRS and </a:t>
            </a:r>
            <a:r>
              <a:rPr lang="fr-CH" dirty="0" err="1"/>
              <a:t>LiCAS</a:t>
            </a:r>
            <a:r>
              <a:rPr lang="fr-CH" dirty="0"/>
              <a:t> for </a:t>
            </a:r>
            <a:r>
              <a:rPr lang="fr-CH" dirty="0" err="1"/>
              <a:t>linear</a:t>
            </a:r>
            <a:r>
              <a:rPr lang="fr-CH" dirty="0"/>
              <a:t> </a:t>
            </a:r>
            <a:r>
              <a:rPr lang="fr-CH" dirty="0" err="1"/>
              <a:t>colliders</a:t>
            </a:r>
            <a:r>
              <a:rPr lang="fr-CH" dirty="0"/>
              <a:t> (</a:t>
            </a:r>
            <a:r>
              <a:rPr lang="fr-CH" dirty="0" err="1"/>
              <a:t>Sclhoesser</a:t>
            </a:r>
            <a:r>
              <a:rPr lang="fr-CH" dirty="0"/>
              <a:t>)</a:t>
            </a:r>
          </a:p>
          <a:p>
            <a:pPr lvl="2"/>
            <a:r>
              <a:rPr lang="fr-CH" dirty="0"/>
              <a:t>HLS, laser and FSI</a:t>
            </a:r>
          </a:p>
          <a:p>
            <a:pPr lvl="1"/>
            <a:endParaRPr lang="fr-CH" dirty="0"/>
          </a:p>
          <a:p>
            <a:pPr lvl="1"/>
            <a:endParaRPr lang="fr-CH" dirty="0"/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39276"/>
          </a:xfrm>
        </p:spPr>
        <p:txBody>
          <a:bodyPr/>
          <a:lstStyle/>
          <a:p>
            <a:r>
              <a:rPr lang="fr-CH" dirty="0"/>
              <a:t>The 90’and 2000’s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 November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Missiaen | IWAA2022 Concluding remarks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A981B9D-2B66-D3A4-EF19-2F949EFBFF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0314" y="147436"/>
            <a:ext cx="3685909" cy="19308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33577F4-8AC3-DED1-5358-F760F28626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0256" y="373593"/>
            <a:ext cx="2751744" cy="2344472"/>
          </a:xfrm>
          <a:prstGeom prst="rect">
            <a:avLst/>
          </a:prstGeom>
        </p:spPr>
      </p:pic>
      <p:pic>
        <p:nvPicPr>
          <p:cNvPr id="11" name="Picture 6" descr="survey-2003-002_02">
            <a:extLst>
              <a:ext uri="{FF2B5EF4-FFF2-40B4-BE49-F238E27FC236}">
                <a16:creationId xmlns:a16="http://schemas.microsoft.com/office/drawing/2014/main" id="{6FB24EE1-D4AE-826A-338C-27B1684C0B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4921" y="2065130"/>
            <a:ext cx="2751745" cy="2062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F0277BB-83BE-8CA4-0E8A-22473189EF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4001" y="4497533"/>
            <a:ext cx="2499153" cy="173112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4078FB5-FD0D-B56F-19D9-EEAB8DA14E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98386" y="4662561"/>
            <a:ext cx="1698726" cy="205891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864F7FE-062E-0E77-E2C9-FD9CF9F0F5D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99332" y="4221875"/>
            <a:ext cx="2464302" cy="1767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338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12776" y="1112868"/>
            <a:ext cx="11376024" cy="5099811"/>
          </a:xfrm>
        </p:spPr>
        <p:txBody>
          <a:bodyPr/>
          <a:lstStyle/>
          <a:p>
            <a:r>
              <a:rPr lang="fr-CH" dirty="0"/>
              <a:t>2008 : KEK</a:t>
            </a:r>
          </a:p>
          <a:p>
            <a:pPr lvl="1"/>
            <a:r>
              <a:rPr lang="fr-CH" dirty="0"/>
              <a:t>40 </a:t>
            </a:r>
            <a:r>
              <a:rPr lang="fr-CH" dirty="0" err="1"/>
              <a:t>years</a:t>
            </a:r>
            <a:r>
              <a:rPr lang="fr-CH" dirty="0"/>
              <a:t> of </a:t>
            </a:r>
            <a:r>
              <a:rPr lang="fr-CH" dirty="0" err="1"/>
              <a:t>stretched</a:t>
            </a:r>
            <a:r>
              <a:rPr lang="fr-CH" dirty="0"/>
              <a:t> </a:t>
            </a:r>
            <a:r>
              <a:rPr lang="fr-CH" dirty="0" err="1"/>
              <a:t>wire</a:t>
            </a:r>
            <a:r>
              <a:rPr lang="fr-CH" dirty="0"/>
              <a:t> (Quesnel)</a:t>
            </a:r>
          </a:p>
          <a:p>
            <a:pPr lvl="1"/>
            <a:r>
              <a:rPr lang="fr-CH" dirty="0"/>
              <a:t>Poisson system for the DESY </a:t>
            </a:r>
            <a:r>
              <a:rPr lang="fr-CH" dirty="0" err="1"/>
              <a:t>Xfel</a:t>
            </a:r>
            <a:r>
              <a:rPr lang="fr-CH" dirty="0"/>
              <a:t> (</a:t>
            </a:r>
            <a:r>
              <a:rPr lang="fr-CH" dirty="0" err="1"/>
              <a:t>Prenting</a:t>
            </a:r>
            <a:r>
              <a:rPr lang="fr-CH" dirty="0"/>
              <a:t>)</a:t>
            </a:r>
          </a:p>
          <a:p>
            <a:pPr lvl="1"/>
            <a:r>
              <a:rPr lang="fr-CH" dirty="0"/>
              <a:t>RTRS-</a:t>
            </a:r>
            <a:r>
              <a:rPr lang="fr-CH" dirty="0" err="1"/>
              <a:t>LiCAS</a:t>
            </a:r>
            <a:r>
              <a:rPr lang="fr-CH" dirty="0"/>
              <a:t> train (Oxford, DESY)</a:t>
            </a:r>
          </a:p>
          <a:p>
            <a:pPr lvl="1"/>
            <a:r>
              <a:rPr lang="fr-CH" dirty="0"/>
              <a:t>Banquet</a:t>
            </a:r>
          </a:p>
          <a:p>
            <a:pPr lvl="1"/>
            <a:endParaRPr lang="fr-CH" dirty="0"/>
          </a:p>
          <a:p>
            <a:pPr lvl="1"/>
            <a:endParaRPr lang="fr-CH" dirty="0"/>
          </a:p>
          <a:p>
            <a:r>
              <a:rPr lang="fr-CH" dirty="0"/>
              <a:t>2010 : DESY</a:t>
            </a:r>
          </a:p>
          <a:p>
            <a:pPr lvl="1"/>
            <a:r>
              <a:rPr lang="fr-CH" dirty="0"/>
              <a:t>Visit of XFEL civil engineering </a:t>
            </a:r>
            <a:r>
              <a:rPr lang="fr-CH" dirty="0" err="1"/>
              <a:t>works</a:t>
            </a:r>
            <a:r>
              <a:rPr lang="fr-CH" dirty="0"/>
              <a:t> : water , water !!!</a:t>
            </a:r>
          </a:p>
          <a:p>
            <a:pPr lvl="1"/>
            <a:r>
              <a:rPr lang="fr-CH" dirty="0"/>
              <a:t>The tutorial on LS </a:t>
            </a:r>
            <a:r>
              <a:rPr lang="fr-CH" dirty="0" err="1"/>
              <a:t>adjustment</a:t>
            </a:r>
            <a:r>
              <a:rPr lang="fr-CH" dirty="0"/>
              <a:t> (</a:t>
            </a:r>
            <a:r>
              <a:rPr lang="fr-CH" dirty="0" err="1"/>
              <a:t>Niemaier</a:t>
            </a:r>
            <a:r>
              <a:rPr lang="fr-CH" dirty="0"/>
              <a:t>, Schloesser)</a:t>
            </a:r>
          </a:p>
          <a:p>
            <a:pPr lvl="1"/>
            <a:r>
              <a:rPr lang="fr-CH" dirty="0"/>
              <a:t>A new tracker : the </a:t>
            </a:r>
            <a:r>
              <a:rPr lang="fr-CH" dirty="0" err="1"/>
              <a:t>Absolute</a:t>
            </a:r>
            <a:r>
              <a:rPr lang="fr-CH" dirty="0"/>
              <a:t> tracker AT401</a:t>
            </a:r>
          </a:p>
          <a:p>
            <a:pPr lvl="1"/>
            <a:r>
              <a:rPr lang="fr-CH" dirty="0"/>
              <a:t>LHC </a:t>
            </a:r>
            <a:r>
              <a:rPr lang="fr-CH" dirty="0" err="1"/>
              <a:t>collimator</a:t>
            </a:r>
            <a:r>
              <a:rPr lang="fr-CH" dirty="0"/>
              <a:t> </a:t>
            </a:r>
            <a:r>
              <a:rPr lang="fr-CH" dirty="0" err="1"/>
              <a:t>survey</a:t>
            </a:r>
            <a:r>
              <a:rPr lang="fr-CH" dirty="0"/>
              <a:t> CERN</a:t>
            </a:r>
          </a:p>
          <a:p>
            <a:pPr lvl="1"/>
            <a:r>
              <a:rPr lang="fr-CH" dirty="0"/>
              <a:t>Banquet on the ELBE</a:t>
            </a:r>
          </a:p>
          <a:p>
            <a:pPr lvl="1"/>
            <a:endParaRPr lang="fr-CH" dirty="0"/>
          </a:p>
          <a:p>
            <a:pPr lvl="1"/>
            <a:endParaRPr lang="fr-CH" dirty="0"/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39276"/>
          </a:xfrm>
        </p:spPr>
        <p:txBody>
          <a:bodyPr/>
          <a:lstStyle/>
          <a:p>
            <a:r>
              <a:rPr lang="fr-CH" dirty="0"/>
              <a:t>The 2000’s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 November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Missiaen | IWAA2022 Concluding remarks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B10F6D-B21D-D169-4666-DE1DEA140F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40178" y="5234715"/>
            <a:ext cx="1622833" cy="1454955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AFCCF44-BEF6-29CD-6AB1-87E215C5FF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8913" y="3440876"/>
            <a:ext cx="2501487" cy="187611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C5BE4DE-E8C0-D09D-203C-4E4E85D17A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8359" y="61889"/>
            <a:ext cx="3703641" cy="169178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288DF60-8BE7-4D95-6915-C899178332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87518" y="1909168"/>
            <a:ext cx="4104482" cy="106169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C552AC8-004F-DF00-9AA3-B8255DAC34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93502" y="61889"/>
            <a:ext cx="2857298" cy="1835457"/>
          </a:xfrm>
          <a:prstGeom prst="rect">
            <a:avLst/>
          </a:prstGeom>
        </p:spPr>
      </p:pic>
      <p:pic>
        <p:nvPicPr>
          <p:cNvPr id="18" name="Picture 17" descr="A picture containing text&#10;&#10;Description automatically generated">
            <a:extLst>
              <a:ext uri="{FF2B5EF4-FFF2-40B4-BE49-F238E27FC236}">
                <a16:creationId xmlns:a16="http://schemas.microsoft.com/office/drawing/2014/main" id="{4B867B20-F42A-38CE-691B-E39CB5C7AA7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98649" y="3188564"/>
            <a:ext cx="2388664" cy="1791499"/>
          </a:xfrm>
          <a:prstGeom prst="rect">
            <a:avLst/>
          </a:prstGeom>
        </p:spPr>
      </p:pic>
      <p:pic>
        <p:nvPicPr>
          <p:cNvPr id="20" name="Picture 19" descr="A picture containing person, indoor, ceiling, sport&#10;&#10;Description automatically generated">
            <a:extLst>
              <a:ext uri="{FF2B5EF4-FFF2-40B4-BE49-F238E27FC236}">
                <a16:creationId xmlns:a16="http://schemas.microsoft.com/office/drawing/2014/main" id="{5428AEAB-F4F5-9F97-0FD4-A3ED45C3B8B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88641" y="2234284"/>
            <a:ext cx="2198718" cy="1649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285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12776" y="1112869"/>
            <a:ext cx="6371083" cy="5237982"/>
          </a:xfrm>
        </p:spPr>
        <p:txBody>
          <a:bodyPr/>
          <a:lstStyle/>
          <a:p>
            <a:r>
              <a:rPr lang="fr-CH" dirty="0"/>
              <a:t>2012 : FNAL, Chicago</a:t>
            </a:r>
          </a:p>
          <a:p>
            <a:pPr lvl="1"/>
            <a:r>
              <a:rPr lang="fr-CH" dirty="0"/>
              <a:t>Reports </a:t>
            </a:r>
            <a:r>
              <a:rPr lang="fr-CH" dirty="0" err="1"/>
              <a:t>after</a:t>
            </a:r>
            <a:r>
              <a:rPr lang="fr-CH" dirty="0"/>
              <a:t> the 2001 </a:t>
            </a:r>
            <a:r>
              <a:rPr lang="fr-CH" dirty="0" err="1"/>
              <a:t>earth</a:t>
            </a:r>
            <a:r>
              <a:rPr lang="fr-CH" dirty="0"/>
              <a:t> </a:t>
            </a:r>
            <a:r>
              <a:rPr lang="fr-CH" dirty="0" err="1"/>
              <a:t>quake</a:t>
            </a:r>
            <a:r>
              <a:rPr lang="fr-CH" dirty="0"/>
              <a:t> in Japan</a:t>
            </a:r>
          </a:p>
          <a:p>
            <a:pPr lvl="1"/>
            <a:r>
              <a:rPr lang="fr-CH" dirty="0" err="1"/>
              <a:t>Geodesy</a:t>
            </a:r>
            <a:r>
              <a:rPr lang="fr-CH" dirty="0"/>
              <a:t> : distances </a:t>
            </a:r>
            <a:r>
              <a:rPr lang="fr-CH" dirty="0" err="1"/>
              <a:t>determination</a:t>
            </a:r>
            <a:r>
              <a:rPr lang="fr-CH" dirty="0"/>
              <a:t>(CERN&gt;</a:t>
            </a:r>
            <a:r>
              <a:rPr lang="fr-CH" dirty="0" err="1"/>
              <a:t>GranSasso</a:t>
            </a:r>
            <a:r>
              <a:rPr lang="fr-CH" dirty="0"/>
              <a:t>, Minos) </a:t>
            </a:r>
            <a:r>
              <a:rPr lang="fr-CH" dirty="0" err="1"/>
              <a:t>using</a:t>
            </a:r>
            <a:r>
              <a:rPr lang="fr-CH" dirty="0"/>
              <a:t> GNSS</a:t>
            </a:r>
          </a:p>
          <a:p>
            <a:pPr lvl="1"/>
            <a:r>
              <a:rPr lang="fr-CH" dirty="0"/>
              <a:t>Monitoring </a:t>
            </a:r>
            <a:r>
              <a:rPr lang="fr-CH" dirty="0" err="1"/>
              <a:t>with</a:t>
            </a:r>
            <a:r>
              <a:rPr lang="fr-CH" dirty="0"/>
              <a:t> </a:t>
            </a:r>
            <a:r>
              <a:rPr lang="fr-CH" dirty="0" err="1"/>
              <a:t>Bcam</a:t>
            </a:r>
            <a:r>
              <a:rPr lang="fr-CH" dirty="0"/>
              <a:t> (HIE-</a:t>
            </a:r>
            <a:r>
              <a:rPr lang="fr-CH" dirty="0" err="1"/>
              <a:t>isolde</a:t>
            </a:r>
            <a:r>
              <a:rPr lang="fr-CH" dirty="0"/>
              <a:t>)</a:t>
            </a:r>
          </a:p>
          <a:p>
            <a:pPr lvl="1"/>
            <a:r>
              <a:rPr lang="fr-CH" dirty="0" err="1"/>
              <a:t>Several</a:t>
            </a:r>
            <a:r>
              <a:rPr lang="fr-CH" dirty="0"/>
              <a:t> </a:t>
            </a:r>
            <a:r>
              <a:rPr lang="fr-CH" dirty="0" err="1"/>
              <a:t>papers</a:t>
            </a:r>
            <a:r>
              <a:rPr lang="fr-CH" dirty="0"/>
              <a:t> on CLIC</a:t>
            </a:r>
          </a:p>
          <a:p>
            <a:pPr lvl="1"/>
            <a:endParaRPr lang="fr-CH" dirty="0"/>
          </a:p>
          <a:p>
            <a:pPr marL="366712" lvl="1" indent="0">
              <a:buNone/>
            </a:pPr>
            <a:endParaRPr lang="fr-CH" dirty="0"/>
          </a:p>
          <a:p>
            <a:r>
              <a:rPr lang="fr-CH" dirty="0"/>
              <a:t>2014 : IHEP, Beijing</a:t>
            </a:r>
          </a:p>
          <a:p>
            <a:pPr lvl="1"/>
            <a:r>
              <a:rPr lang="fr-CH" dirty="0"/>
              <a:t>CEPC : 100km </a:t>
            </a:r>
            <a:r>
              <a:rPr lang="fr-CH" dirty="0" err="1"/>
              <a:t>circumference</a:t>
            </a:r>
            <a:r>
              <a:rPr lang="fr-CH" dirty="0"/>
              <a:t> </a:t>
            </a:r>
            <a:r>
              <a:rPr lang="fr-CH" dirty="0" err="1"/>
              <a:t>collider</a:t>
            </a:r>
            <a:endParaRPr lang="fr-CH" dirty="0"/>
          </a:p>
          <a:p>
            <a:pPr lvl="1"/>
            <a:r>
              <a:rPr lang="fr-CH" dirty="0"/>
              <a:t>CEBAF </a:t>
            </a:r>
            <a:r>
              <a:rPr lang="fr-CH" dirty="0" err="1"/>
              <a:t>alignment</a:t>
            </a:r>
            <a:r>
              <a:rPr lang="fr-CH" dirty="0"/>
              <a:t>, Duke</a:t>
            </a:r>
          </a:p>
          <a:p>
            <a:pPr lvl="1"/>
            <a:r>
              <a:rPr lang="fr-CH" dirty="0"/>
              <a:t>The </a:t>
            </a:r>
            <a:r>
              <a:rPr lang="fr-CH" dirty="0" err="1"/>
              <a:t>great</a:t>
            </a:r>
            <a:r>
              <a:rPr lang="fr-CH" dirty="0"/>
              <a:t> </a:t>
            </a:r>
            <a:r>
              <a:rPr lang="fr-CH" dirty="0" err="1"/>
              <a:t>wall</a:t>
            </a:r>
            <a:r>
              <a:rPr lang="fr-CH" dirty="0"/>
              <a:t> !!!</a:t>
            </a:r>
          </a:p>
          <a:p>
            <a:pPr lvl="1"/>
            <a:endParaRPr lang="fr-CH" dirty="0"/>
          </a:p>
          <a:p>
            <a:pPr lvl="1"/>
            <a:endParaRPr lang="fr-CH" dirty="0"/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39276"/>
          </a:xfrm>
        </p:spPr>
        <p:txBody>
          <a:bodyPr/>
          <a:lstStyle/>
          <a:p>
            <a:r>
              <a:rPr lang="fr-CH" dirty="0"/>
              <a:t>The 2010’s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 November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Missiaen | IWAA2022 Concluding remarks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4F90E03-4F41-EE52-D062-FAB11974B9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1587" y="0"/>
            <a:ext cx="3020413" cy="230634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D2C80BA-69F0-CF24-9C31-3C6A11D5D8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8259" y="182126"/>
            <a:ext cx="3468232" cy="171698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599EF72-C79F-DFE3-0917-8F9E63AD7E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7758" y="2040609"/>
            <a:ext cx="1759102" cy="228374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537FA7C-4D31-A06C-9A23-E92C3F0C3A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90251" y="2490691"/>
            <a:ext cx="2811497" cy="112700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C3C88BF-298F-3919-C2FF-4D352D93C2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46491" y="2306349"/>
            <a:ext cx="2811497" cy="183597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898DEB0-617C-986D-819F-457E46B5D43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82075" y="4209272"/>
            <a:ext cx="2019673" cy="158540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8AFADA89-094E-97AE-D4E8-BA1B49D0D6E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14535" y="4549561"/>
            <a:ext cx="2574099" cy="1692334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5F107D3A-A0FE-B60A-F2D2-4273C6642F8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14891" y="4338344"/>
            <a:ext cx="1786500" cy="193438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11326" y="148108"/>
            <a:ext cx="1470749" cy="110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189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12777" y="1024091"/>
            <a:ext cx="6272184" cy="5012723"/>
          </a:xfrm>
        </p:spPr>
        <p:txBody>
          <a:bodyPr/>
          <a:lstStyle/>
          <a:p>
            <a:r>
              <a:rPr lang="fr-CH" dirty="0"/>
              <a:t>2016 : ESRF, Grenoble</a:t>
            </a:r>
          </a:p>
          <a:p>
            <a:pPr lvl="1"/>
            <a:r>
              <a:rPr lang="fr-CH" dirty="0"/>
              <a:t>The AT402 </a:t>
            </a:r>
            <a:r>
              <a:rPr lang="fr-CH" dirty="0" err="1"/>
              <a:t>used</a:t>
            </a:r>
            <a:r>
              <a:rPr lang="fr-CH" dirty="0"/>
              <a:t> as a total station (</a:t>
            </a:r>
            <a:r>
              <a:rPr lang="fr-CH" dirty="0" err="1"/>
              <a:t>Miertsch</a:t>
            </a:r>
            <a:r>
              <a:rPr lang="fr-CH" dirty="0"/>
              <a:t>)</a:t>
            </a:r>
          </a:p>
          <a:p>
            <a:pPr lvl="1"/>
            <a:r>
              <a:rPr lang="fr-CH" dirty="0"/>
              <a:t>The </a:t>
            </a:r>
            <a:r>
              <a:rPr lang="fr-CH" dirty="0" err="1"/>
              <a:t>Refractometer</a:t>
            </a:r>
            <a:r>
              <a:rPr lang="fr-CH" dirty="0"/>
              <a:t> (Kyle)</a:t>
            </a:r>
          </a:p>
          <a:p>
            <a:pPr lvl="1"/>
            <a:r>
              <a:rPr lang="fr-CH" dirty="0" err="1"/>
              <a:t>Pacman</a:t>
            </a:r>
            <a:r>
              <a:rPr lang="fr-CH" dirty="0"/>
              <a:t> Projet (micro-triangulation, </a:t>
            </a:r>
            <a:r>
              <a:rPr lang="fr-CH" dirty="0" err="1"/>
              <a:t>fsi</a:t>
            </a:r>
            <a:r>
              <a:rPr lang="fr-CH" dirty="0"/>
              <a:t>, </a:t>
            </a:r>
            <a:r>
              <a:rPr lang="fr-CH" dirty="0" err="1"/>
              <a:t>wire</a:t>
            </a:r>
            <a:r>
              <a:rPr lang="fr-CH" dirty="0"/>
              <a:t> </a:t>
            </a:r>
            <a:r>
              <a:rPr lang="fr-CH" dirty="0" err="1"/>
              <a:t>detection</a:t>
            </a:r>
            <a:r>
              <a:rPr lang="fr-CH" dirty="0"/>
              <a:t> on a CMM, </a:t>
            </a:r>
            <a:r>
              <a:rPr lang="fr-CH" dirty="0" err="1"/>
              <a:t>etc</a:t>
            </a:r>
            <a:r>
              <a:rPr lang="fr-CH" dirty="0"/>
              <a:t>)</a:t>
            </a:r>
          </a:p>
          <a:p>
            <a:pPr lvl="1"/>
            <a:r>
              <a:rPr lang="fr-CH" dirty="0" err="1"/>
              <a:t>Detection</a:t>
            </a:r>
            <a:r>
              <a:rPr lang="fr-CH" dirty="0"/>
              <a:t> of </a:t>
            </a:r>
            <a:r>
              <a:rPr lang="fr-CH" dirty="0" err="1"/>
              <a:t>stretched</a:t>
            </a:r>
            <a:r>
              <a:rPr lang="fr-CH" dirty="0"/>
              <a:t> </a:t>
            </a:r>
            <a:r>
              <a:rPr lang="fr-CH" dirty="0" err="1"/>
              <a:t>wire</a:t>
            </a:r>
            <a:r>
              <a:rPr lang="fr-CH" dirty="0"/>
              <a:t> by </a:t>
            </a:r>
            <a:r>
              <a:rPr lang="fr-CH" dirty="0" err="1"/>
              <a:t>photogrammetry</a:t>
            </a:r>
            <a:r>
              <a:rPr lang="fr-CH" dirty="0"/>
              <a:t> (Behrens)</a:t>
            </a:r>
          </a:p>
          <a:p>
            <a:pPr lvl="1"/>
            <a:r>
              <a:rPr lang="fr-CH" dirty="0"/>
              <a:t>laser tracker </a:t>
            </a:r>
            <a:r>
              <a:rPr lang="fr-CH" dirty="0" err="1"/>
              <a:t>development</a:t>
            </a:r>
            <a:r>
              <a:rPr lang="fr-CH" dirty="0"/>
              <a:t> in China (</a:t>
            </a:r>
            <a:r>
              <a:rPr lang="fr-CH" dirty="0" err="1"/>
              <a:t>optical</a:t>
            </a:r>
            <a:r>
              <a:rPr lang="fr-CH" dirty="0"/>
              <a:t> </a:t>
            </a:r>
            <a:r>
              <a:rPr lang="fr-CH" dirty="0" err="1"/>
              <a:t>frequency</a:t>
            </a:r>
            <a:r>
              <a:rPr lang="fr-CH" dirty="0"/>
              <a:t> </a:t>
            </a:r>
            <a:r>
              <a:rPr lang="fr-CH" dirty="0" err="1"/>
              <a:t>comb</a:t>
            </a:r>
            <a:r>
              <a:rPr lang="fr-CH" dirty="0"/>
              <a:t>, …</a:t>
            </a:r>
          </a:p>
          <a:p>
            <a:pPr lvl="1"/>
            <a:r>
              <a:rPr lang="fr-CH" dirty="0"/>
              <a:t>Visit of the Castle</a:t>
            </a:r>
          </a:p>
          <a:p>
            <a:pPr lvl="2"/>
            <a:r>
              <a:rPr lang="fr-CH" dirty="0" err="1"/>
              <a:t>Smell</a:t>
            </a:r>
            <a:r>
              <a:rPr lang="fr-CH" dirty="0"/>
              <a:t> </a:t>
            </a:r>
            <a:r>
              <a:rPr lang="fr-CH" dirty="0" err="1"/>
              <a:t>discovery</a:t>
            </a:r>
            <a:r>
              <a:rPr lang="fr-CH" dirty="0"/>
              <a:t> and «Folies Bergères» - banquet</a:t>
            </a:r>
          </a:p>
          <a:p>
            <a:pPr lvl="1"/>
            <a:endParaRPr lang="fr-CH" dirty="0"/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39276"/>
          </a:xfrm>
        </p:spPr>
        <p:txBody>
          <a:bodyPr/>
          <a:lstStyle/>
          <a:p>
            <a:r>
              <a:rPr lang="fr-CH" dirty="0"/>
              <a:t>The 2010’s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 November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Missiaen | IWAA2022 Concluding remarks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63C16F5-50D4-2287-4EAB-BC5EEEE47B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0343" y="192981"/>
            <a:ext cx="3911928" cy="152130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490D185-53B9-FADF-2576-8301116CFC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7532" y="2182028"/>
            <a:ext cx="3144739" cy="164010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459A040-1B6A-20DE-07DD-4352153C9D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0562" y="-71194"/>
            <a:ext cx="2927807" cy="1784759"/>
          </a:xfrm>
          <a:prstGeom prst="rect">
            <a:avLst/>
          </a:prstGeom>
        </p:spPr>
      </p:pic>
      <p:pic>
        <p:nvPicPr>
          <p:cNvPr id="14" name="Picture 13" descr="A picture containing building, outdoor, person, brick&#10;&#10;Description automatically generated">
            <a:extLst>
              <a:ext uri="{FF2B5EF4-FFF2-40B4-BE49-F238E27FC236}">
                <a16:creationId xmlns:a16="http://schemas.microsoft.com/office/drawing/2014/main" id="{197E6A42-B399-0A4C-8C75-69DDC9BD7B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88729" y="4169151"/>
            <a:ext cx="2609777" cy="1468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BE6A9AF-2867-6C1E-60F8-2955571C74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84961" y="1977034"/>
            <a:ext cx="2214956" cy="24901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37416" y="4685240"/>
            <a:ext cx="3213281" cy="1903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7527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12777" y="1024091"/>
            <a:ext cx="5889169" cy="4986416"/>
          </a:xfrm>
        </p:spPr>
        <p:txBody>
          <a:bodyPr/>
          <a:lstStyle/>
          <a:p>
            <a:r>
              <a:rPr lang="fr-CH" dirty="0"/>
              <a:t>2018 : FNAL, Chicago</a:t>
            </a:r>
          </a:p>
          <a:p>
            <a:pPr lvl="1"/>
            <a:r>
              <a:rPr lang="fr-CH" dirty="0"/>
              <a:t>Transfer of </a:t>
            </a:r>
            <a:r>
              <a:rPr lang="fr-CH" dirty="0" err="1"/>
              <a:t>co-ordinates</a:t>
            </a:r>
            <a:r>
              <a:rPr lang="fr-CH" dirty="0"/>
              <a:t> to -1500 m </a:t>
            </a:r>
            <a:r>
              <a:rPr lang="fr-CH" dirty="0" err="1"/>
              <a:t>level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</a:t>
            </a:r>
            <a:r>
              <a:rPr lang="fr-CH" dirty="0" err="1"/>
              <a:t>steel</a:t>
            </a:r>
            <a:r>
              <a:rPr lang="fr-CH" dirty="0"/>
              <a:t> </a:t>
            </a:r>
            <a:r>
              <a:rPr lang="fr-CH" dirty="0" err="1"/>
              <a:t>cable</a:t>
            </a:r>
            <a:r>
              <a:rPr lang="fr-CH" dirty="0"/>
              <a:t> in </a:t>
            </a:r>
            <a:r>
              <a:rPr lang="fr-CH" dirty="0" err="1"/>
              <a:t>oil</a:t>
            </a:r>
            <a:endParaRPr lang="fr-CH" dirty="0"/>
          </a:p>
          <a:p>
            <a:pPr lvl="1"/>
            <a:r>
              <a:rPr lang="fr-CH" dirty="0"/>
              <a:t>CEPC : </a:t>
            </a:r>
          </a:p>
          <a:p>
            <a:pPr lvl="2"/>
            <a:r>
              <a:rPr lang="fr-CH" dirty="0" err="1"/>
              <a:t>development</a:t>
            </a:r>
            <a:r>
              <a:rPr lang="fr-CH" dirty="0"/>
              <a:t> of a </a:t>
            </a:r>
            <a:r>
              <a:rPr lang="fr-CH" dirty="0" err="1"/>
              <a:t>survey</a:t>
            </a:r>
            <a:r>
              <a:rPr lang="fr-CH" dirty="0"/>
              <a:t> train </a:t>
            </a:r>
            <a:r>
              <a:rPr lang="fr-CH" dirty="0" err="1"/>
              <a:t>using</a:t>
            </a:r>
            <a:r>
              <a:rPr lang="fr-CH" dirty="0"/>
              <a:t> </a:t>
            </a:r>
            <a:r>
              <a:rPr lang="fr-CH" dirty="0" err="1"/>
              <a:t>photogrammetry</a:t>
            </a:r>
            <a:r>
              <a:rPr lang="fr-CH" dirty="0"/>
              <a:t>…</a:t>
            </a:r>
          </a:p>
          <a:p>
            <a:pPr lvl="2"/>
            <a:r>
              <a:rPr lang="fr-CH" dirty="0"/>
              <a:t>New </a:t>
            </a:r>
            <a:r>
              <a:rPr lang="fr-CH" dirty="0" err="1"/>
              <a:t>geoid</a:t>
            </a:r>
            <a:r>
              <a:rPr lang="fr-CH" dirty="0"/>
              <a:t> </a:t>
            </a:r>
            <a:r>
              <a:rPr lang="fr-CH" dirty="0" err="1"/>
              <a:t>determination</a:t>
            </a:r>
            <a:r>
              <a:rPr lang="fr-CH" dirty="0"/>
              <a:t> : </a:t>
            </a:r>
            <a:r>
              <a:rPr lang="fr-CH" dirty="0" err="1"/>
              <a:t>calling</a:t>
            </a:r>
            <a:r>
              <a:rPr lang="fr-CH" dirty="0"/>
              <a:t> for experts </a:t>
            </a:r>
          </a:p>
          <a:p>
            <a:pPr lvl="2"/>
            <a:r>
              <a:rPr lang="fr-CH" dirty="0"/>
              <a:t>construction </a:t>
            </a:r>
            <a:r>
              <a:rPr lang="fr-CH" dirty="0" err="1"/>
              <a:t>starts</a:t>
            </a:r>
            <a:r>
              <a:rPr lang="fr-CH" dirty="0"/>
              <a:t> in 2022 !!</a:t>
            </a:r>
          </a:p>
          <a:p>
            <a:pPr lvl="1"/>
            <a:r>
              <a:rPr lang="fr-CH" dirty="0" err="1"/>
              <a:t>Medical</a:t>
            </a:r>
            <a:r>
              <a:rPr lang="fr-CH" dirty="0"/>
              <a:t> machines (IMP, </a:t>
            </a:r>
            <a:r>
              <a:rPr lang="fr-CH" dirty="0" err="1"/>
              <a:t>Pronova</a:t>
            </a:r>
            <a:r>
              <a:rPr lang="fr-CH" dirty="0"/>
              <a:t>, </a:t>
            </a:r>
            <a:r>
              <a:rPr lang="fr-CH" dirty="0" err="1"/>
              <a:t>etc</a:t>
            </a:r>
            <a:r>
              <a:rPr lang="fr-CH" dirty="0"/>
              <a:t>)</a:t>
            </a:r>
          </a:p>
          <a:p>
            <a:pPr lvl="1"/>
            <a:r>
              <a:rPr lang="fr-CH" dirty="0"/>
              <a:t>SLAC LCLS : </a:t>
            </a:r>
            <a:r>
              <a:rPr lang="fr-CH" dirty="0" err="1"/>
              <a:t>reconditioning</a:t>
            </a:r>
            <a:r>
              <a:rPr lang="fr-CH" dirty="0"/>
              <a:t> of the Fresnel </a:t>
            </a:r>
            <a:r>
              <a:rPr lang="fr-CH" dirty="0" err="1"/>
              <a:t>lens</a:t>
            </a:r>
            <a:r>
              <a:rPr lang="fr-CH" dirty="0"/>
              <a:t> system </a:t>
            </a:r>
            <a:r>
              <a:rPr lang="fr-CH" dirty="0" err="1"/>
              <a:t>with</a:t>
            </a:r>
            <a:r>
              <a:rPr lang="fr-CH" dirty="0"/>
              <a:t> a laser</a:t>
            </a:r>
          </a:p>
          <a:p>
            <a:pPr lvl="1"/>
            <a:r>
              <a:rPr lang="fr-CH" dirty="0"/>
              <a:t>AT403/AT930 in </a:t>
            </a:r>
            <a:r>
              <a:rPr lang="fr-CH" dirty="0" err="1"/>
              <a:t>magnetic</a:t>
            </a:r>
            <a:r>
              <a:rPr lang="fr-CH" dirty="0"/>
              <a:t> </a:t>
            </a:r>
            <a:r>
              <a:rPr lang="fr-CH" dirty="0" err="1"/>
              <a:t>field</a:t>
            </a:r>
            <a:r>
              <a:rPr lang="fr-CH" dirty="0"/>
              <a:t> and standards</a:t>
            </a:r>
          </a:p>
          <a:p>
            <a:pPr lvl="2"/>
            <a:r>
              <a:rPr lang="fr-CH" dirty="0" err="1"/>
              <a:t>Above</a:t>
            </a:r>
            <a:r>
              <a:rPr lang="fr-CH" dirty="0"/>
              <a:t> 300G : </a:t>
            </a:r>
            <a:r>
              <a:rPr lang="fr-CH" dirty="0" err="1"/>
              <a:t>adm</a:t>
            </a:r>
            <a:r>
              <a:rPr lang="fr-CH" dirty="0"/>
              <a:t> </a:t>
            </a:r>
            <a:r>
              <a:rPr lang="fr-CH" dirty="0" err="1"/>
              <a:t>doesnt</a:t>
            </a:r>
            <a:r>
              <a:rPr lang="fr-CH" dirty="0"/>
              <a:t> </a:t>
            </a:r>
            <a:r>
              <a:rPr lang="fr-CH" dirty="0" err="1"/>
              <a:t>work</a:t>
            </a:r>
            <a:endParaRPr lang="fr-CH" dirty="0"/>
          </a:p>
          <a:p>
            <a:pPr lvl="2"/>
            <a:r>
              <a:rPr lang="fr-CH" dirty="0"/>
              <a:t>No long </a:t>
            </a:r>
            <a:r>
              <a:rPr lang="fr-CH" dirty="0" err="1"/>
              <a:t>term</a:t>
            </a:r>
            <a:r>
              <a:rPr lang="fr-CH" dirty="0"/>
              <a:t> </a:t>
            </a:r>
            <a:r>
              <a:rPr lang="fr-CH" dirty="0" err="1"/>
              <a:t>exposure</a:t>
            </a:r>
            <a:endParaRPr lang="fr-CH" dirty="0"/>
          </a:p>
          <a:p>
            <a:pPr lvl="1"/>
            <a:endParaRPr lang="fr-CH" dirty="0"/>
          </a:p>
          <a:p>
            <a:pPr lvl="1"/>
            <a:endParaRPr lang="fr-CH" dirty="0"/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39276"/>
          </a:xfrm>
        </p:spPr>
        <p:txBody>
          <a:bodyPr/>
          <a:lstStyle/>
          <a:p>
            <a:r>
              <a:rPr lang="fr-CH" dirty="0"/>
              <a:t>The 2010’s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 November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Missiaen | IWAA2022 Concluding remarks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682FB8F-EB3D-81A3-2B25-5D7D4CC8ED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1946" y="326405"/>
            <a:ext cx="2642075" cy="18838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1078" y="198655"/>
            <a:ext cx="2887039" cy="213933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0547" y="4038199"/>
            <a:ext cx="1552812" cy="197230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37053" y="2462846"/>
            <a:ext cx="2695087" cy="189787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46210" y="2556086"/>
            <a:ext cx="2997811" cy="124784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61750" y="4466235"/>
            <a:ext cx="2892654" cy="1717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4416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51755" y="885079"/>
            <a:ext cx="5586975" cy="4866313"/>
          </a:xfrm>
        </p:spPr>
        <p:txBody>
          <a:bodyPr/>
          <a:lstStyle/>
          <a:p>
            <a:pPr lvl="2"/>
            <a:endParaRPr lang="fr-CH" dirty="0"/>
          </a:p>
          <a:p>
            <a:pPr lvl="1"/>
            <a:endParaRPr lang="fr-CH" dirty="0"/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285511"/>
            <a:ext cx="11376025" cy="739276"/>
          </a:xfrm>
        </p:spPr>
        <p:txBody>
          <a:bodyPr/>
          <a:lstStyle/>
          <a:p>
            <a:r>
              <a:rPr lang="fr-CH" dirty="0"/>
              <a:t>IWAA 2022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 November 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Missiaen | IWAA2022 Concluding remarks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22B2451E-ECCF-64C9-B8B6-16B9E9AF5203}"/>
              </a:ext>
            </a:extLst>
          </p:cNvPr>
          <p:cNvSpPr txBox="1">
            <a:spLocks/>
          </p:cNvSpPr>
          <p:nvPr/>
        </p:nvSpPr>
        <p:spPr>
          <a:xfrm>
            <a:off x="407988" y="1182059"/>
            <a:ext cx="10990248" cy="48663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 err="1"/>
              <a:t>What</a:t>
            </a:r>
            <a:r>
              <a:rPr lang="fr-CH" dirty="0"/>
              <a:t> have </a:t>
            </a: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heard</a:t>
            </a:r>
            <a:r>
              <a:rPr lang="fr-CH" dirty="0"/>
              <a:t> about </a:t>
            </a:r>
          </a:p>
          <a:p>
            <a:r>
              <a:rPr lang="fr-CH" dirty="0" err="1"/>
              <a:t>What</a:t>
            </a:r>
            <a:r>
              <a:rPr lang="fr-CH" dirty="0"/>
              <a:t> to </a:t>
            </a:r>
            <a:r>
              <a:rPr lang="fr-CH" dirty="0" err="1"/>
              <a:t>remember</a:t>
            </a:r>
            <a:r>
              <a:rPr lang="fr-CH" dirty="0"/>
              <a:t> </a:t>
            </a:r>
          </a:p>
          <a:p>
            <a:pPr lvl="1"/>
            <a:endParaRPr lang="fr-CH" dirty="0"/>
          </a:p>
          <a:p>
            <a:pPr lvl="2"/>
            <a:endParaRPr lang="fr-CH" dirty="0"/>
          </a:p>
          <a:p>
            <a:pPr lvl="2"/>
            <a:endParaRPr lang="fr-CH" dirty="0"/>
          </a:p>
          <a:p>
            <a:pPr lvl="1"/>
            <a:endParaRPr lang="fr-CH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88118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7448</TotalTime>
  <Words>1737</Words>
  <Application>Microsoft Office PowerPoint</Application>
  <PresentationFormat>Widescreen</PresentationFormat>
  <Paragraphs>372</Paragraphs>
  <Slides>30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Calibri</vt:lpstr>
      <vt:lpstr>Cambria Math</vt:lpstr>
      <vt:lpstr>Office Theme</vt:lpstr>
      <vt:lpstr>Concluding remarks</vt:lpstr>
      <vt:lpstr>Outlook</vt:lpstr>
      <vt:lpstr>The 90’s</vt:lpstr>
      <vt:lpstr>The 90’and 2000’s</vt:lpstr>
      <vt:lpstr>The 2000’s</vt:lpstr>
      <vt:lpstr>The 2010’s</vt:lpstr>
      <vt:lpstr>The 2010’s</vt:lpstr>
      <vt:lpstr>The 2010’s</vt:lpstr>
      <vt:lpstr>IWAA 2022</vt:lpstr>
      <vt:lpstr>Geodesy</vt:lpstr>
      <vt:lpstr>Geodesy</vt:lpstr>
      <vt:lpstr>New machines or Update (1)</vt:lpstr>
      <vt:lpstr>New machines or Update (3)</vt:lpstr>
      <vt:lpstr>New machines or Update (3)</vt:lpstr>
      <vt:lpstr>Monitoring movements</vt:lpstr>
      <vt:lpstr>Monitoring movements</vt:lpstr>
      <vt:lpstr>Monitoring</vt:lpstr>
      <vt:lpstr>Instruments</vt:lpstr>
      <vt:lpstr>Instruments</vt:lpstr>
      <vt:lpstr>Robots</vt:lpstr>
      <vt:lpstr>Metrology   </vt:lpstr>
      <vt:lpstr>Methodology</vt:lpstr>
      <vt:lpstr>Methodology</vt:lpstr>
      <vt:lpstr>Software</vt:lpstr>
      <vt:lpstr>Quality control</vt:lpstr>
      <vt:lpstr>What I have not heard</vt:lpstr>
      <vt:lpstr>What I have never seen before</vt:lpstr>
      <vt:lpstr>thanks</vt:lpstr>
      <vt:lpstr>IWAA international committee news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Dominique Missiaen</dc:creator>
  <cp:lastModifiedBy>Dominique Missiaen</cp:lastModifiedBy>
  <cp:revision>260</cp:revision>
  <dcterms:created xsi:type="dcterms:W3CDTF">2022-10-24T14:08:12Z</dcterms:created>
  <dcterms:modified xsi:type="dcterms:W3CDTF">2022-11-04T09:57:38Z</dcterms:modified>
</cp:coreProperties>
</file>