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09" r:id="rId4"/>
  </p:sldMasterIdLst>
  <p:notesMasterIdLst>
    <p:notesMasterId r:id="rId26"/>
  </p:notesMasterIdLst>
  <p:handoutMasterIdLst>
    <p:handoutMasterId r:id="rId27"/>
  </p:handoutMasterIdLst>
  <p:sldIdLst>
    <p:sldId id="675" r:id="rId5"/>
    <p:sldId id="734" r:id="rId6"/>
    <p:sldId id="762" r:id="rId7"/>
    <p:sldId id="735" r:id="rId8"/>
    <p:sldId id="739" r:id="rId9"/>
    <p:sldId id="770" r:id="rId10"/>
    <p:sldId id="771" r:id="rId11"/>
    <p:sldId id="764" r:id="rId12"/>
    <p:sldId id="782" r:id="rId13"/>
    <p:sldId id="777" r:id="rId14"/>
    <p:sldId id="772" r:id="rId15"/>
    <p:sldId id="773" r:id="rId16"/>
    <p:sldId id="781" r:id="rId17"/>
    <p:sldId id="765" r:id="rId18"/>
    <p:sldId id="776" r:id="rId19"/>
    <p:sldId id="775" r:id="rId20"/>
    <p:sldId id="780" r:id="rId21"/>
    <p:sldId id="778" r:id="rId22"/>
    <p:sldId id="779" r:id="rId23"/>
    <p:sldId id="783" r:id="rId24"/>
    <p:sldId id="769" r:id="rId25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9A0000"/>
    <a:srgbClr val="9D3431"/>
    <a:srgbClr val="00FF00"/>
    <a:srgbClr val="A4001D"/>
    <a:srgbClr val="FFCC99"/>
    <a:srgbClr val="FFFFCC"/>
    <a:srgbClr val="FF0000"/>
    <a:srgbClr val="FF99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1" autoAdjust="0"/>
    <p:restoredTop sz="99900" autoAdjust="0"/>
  </p:normalViewPr>
  <p:slideViewPr>
    <p:cSldViewPr snapToGrid="0">
      <p:cViewPr varScale="1">
        <p:scale>
          <a:sx n="110" d="100"/>
          <a:sy n="110" d="100"/>
        </p:scale>
        <p:origin x="131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56" d="100"/>
          <a:sy n="156" d="100"/>
        </p:scale>
        <p:origin x="150" y="606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4" tIns="45361" rIns="90724" bIns="4536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173" y="1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4" tIns="45361" rIns="90724" bIns="4536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2379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4" tIns="45361" rIns="90724" bIns="4536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173" y="8772379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4" tIns="45361" rIns="90724" bIns="4536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8226311-62EA-456F-8B76-9220A4C1A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07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2" tIns="46221" rIns="92442" bIns="46221" numCol="1" anchor="t" anchorCtr="0" compatLnSpc="1">
            <a:prstTxWarp prst="textNoShape">
              <a:avLst/>
            </a:prstTxWarp>
          </a:bodyPr>
          <a:lstStyle>
            <a:lvl1pPr defTabSz="924886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6173" y="1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2" tIns="46221" rIns="92442" bIns="46221" numCol="1" anchor="t" anchorCtr="0" compatLnSpc="1">
            <a:prstTxWarp prst="textNoShape">
              <a:avLst/>
            </a:prstTxWarp>
          </a:bodyPr>
          <a:lstStyle>
            <a:lvl1pPr algn="r" defTabSz="924886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638" y="4387767"/>
            <a:ext cx="5558801" cy="415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2" tIns="46221" rIns="92442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3957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2" tIns="46221" rIns="92442" bIns="46221" numCol="1" anchor="b" anchorCtr="0" compatLnSpc="1">
            <a:prstTxWarp prst="textNoShape">
              <a:avLst/>
            </a:prstTxWarp>
          </a:bodyPr>
          <a:lstStyle>
            <a:lvl1pPr defTabSz="924886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6173" y="8773957"/>
            <a:ext cx="3012329" cy="4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2" tIns="46221" rIns="92442" bIns="46221" numCol="1" anchor="b" anchorCtr="0" compatLnSpc="1">
            <a:prstTxWarp prst="textNoShape">
              <a:avLst/>
            </a:prstTxWarp>
          </a:bodyPr>
          <a:lstStyle>
            <a:lvl1pPr algn="r" defTabSz="924886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C1C09D7-2034-4A7F-959F-75165A7C7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17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2" descr="C:\Documents and Settings\mcdunn\Desktop\banner-lcls-ii_wd500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850" y="544513"/>
            <a:ext cx="4251325" cy="88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  <a:prstGeom prst="rect">
            <a:avLst/>
          </a:prstGeom>
        </p:spPr>
        <p:txBody>
          <a:bodyPr/>
          <a:lstStyle>
            <a:lvl1pPr algn="l">
              <a:defRPr lang="en-US" sz="1100" b="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</a:lstStyle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6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7050" y="3646170"/>
            <a:ext cx="5480050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9320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30" r:id="rId8"/>
    <p:sldLayoutId id="2147484031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57213" y="130183"/>
            <a:ext cx="8008937" cy="2246313"/>
          </a:xfrm>
        </p:spPr>
        <p:txBody>
          <a:bodyPr/>
          <a:lstStyle/>
          <a:p>
            <a:r>
              <a:rPr lang="en-US" dirty="0"/>
              <a:t>Alignment activities for the LCLS-II project at SLAC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b="0" dirty="0">
                <a:solidFill>
                  <a:schemeClr val="tx1"/>
                </a:solidFill>
              </a:rPr>
              <a:t>IWAA2022 – CERN, November 2022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Georg Gassner</a:t>
            </a:r>
          </a:p>
          <a:p>
            <a:r>
              <a:rPr lang="en-US" dirty="0">
                <a:solidFill>
                  <a:schemeClr val="tx1"/>
                </a:solidFill>
              </a:rPr>
              <a:t>Michael </a:t>
            </a:r>
            <a:r>
              <a:rPr lang="en-US" dirty="0" err="1">
                <a:solidFill>
                  <a:schemeClr val="tx1"/>
                </a:solidFill>
              </a:rPr>
              <a:t>Gaydosh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73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88" y="1277899"/>
            <a:ext cx="8402028" cy="268373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8" name="Title 5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Alignment Activities – Undulator Hall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6365138" y="6136311"/>
            <a:ext cx="593766" cy="29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23846" y="5509846"/>
            <a:ext cx="252046" cy="334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CE7F71C-2252-7382-8896-2930452548DC}"/>
              </a:ext>
            </a:extLst>
          </p:cNvPr>
          <p:cNvGrpSpPr/>
          <p:nvPr/>
        </p:nvGrpSpPr>
        <p:grpSpPr>
          <a:xfrm>
            <a:off x="5783133" y="3607946"/>
            <a:ext cx="2942483" cy="2793718"/>
            <a:chOff x="7319026" y="3037638"/>
            <a:chExt cx="2942483" cy="279371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50574E8-865E-538E-76B8-D2667588BAD2}"/>
                </a:ext>
              </a:extLst>
            </p:cNvPr>
            <p:cNvSpPr txBox="1"/>
            <p:nvPr/>
          </p:nvSpPr>
          <p:spPr>
            <a:xfrm>
              <a:off x="7319026" y="4354028"/>
              <a:ext cx="294248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Support production of undulators</a:t>
              </a:r>
            </a:p>
            <a:p>
              <a:r>
                <a:rPr lang="en-US" dirty="0"/>
                <a:t>Alignment of 50 new undulator on two beamlines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38A5EDC-E19B-A577-184E-123F331D74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78124" y="3037638"/>
              <a:ext cx="353740" cy="1228188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30024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3B45B1-992B-8D80-C17D-3B6E6B75BC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318932" cy="5397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9DC25A20-7A58-B34F-4AB1-D310C6AD6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/>
          <a:lstStyle/>
          <a:p>
            <a:r>
              <a:rPr lang="en-US" dirty="0"/>
              <a:t>Undulator alignment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7A86F3E-CA7C-BDD4-EB6F-0D595A89E4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IWAA2022 - Alignment activities for the LCLSII project at SLAC</a:t>
            </a:r>
          </a:p>
          <a:p>
            <a:pPr>
              <a:spcAft>
                <a:spcPts val="600"/>
              </a:spcAft>
            </a:pPr>
            <a:r>
              <a:rPr lang="en-US"/>
              <a:t>CERN, November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22E2C8-4E7F-D85B-9AF3-725344CC33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457200" y="1243584"/>
            <a:ext cx="8108950" cy="5065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8884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2EBB8D-2A50-FF7E-A7C3-C8FB28281F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3BD40-577D-5D68-C22C-36A79D9C4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Network Undulator Hall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4B8DD-6758-2EE1-F15E-F0D033D8085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IWAA2022 - Alignment activities for the LCLSII project at SLAC</a:t>
            </a:r>
          </a:p>
          <a:p>
            <a:r>
              <a:rPr lang="en-US"/>
              <a:t>CERN, November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E9D1B7-B588-C213-C3F2-DC91AAD58E0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Before removal of the LCLS undulators we re-measured the alignment network in the undulator hall.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walls move by about 100µm/year.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quadrupoles were aligned with beam-based alignment to micrometer accuracy.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Mapping all the quadrupoles allowed us to correct our alignment network.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76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2EBB8D-2A50-FF7E-A7C3-C8FB28281F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3BD40-577D-5D68-C22C-36A79D9C4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Network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4B8DD-6758-2EE1-F15E-F0D033D8085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IWAA2022 - Alignment activities for the LCLSII project at SLAC</a:t>
            </a:r>
          </a:p>
          <a:p>
            <a:r>
              <a:rPr lang="en-US"/>
              <a:t>CERN, November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E9D1B7-B588-C213-C3F2-DC91AAD58E0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Comparing the free net adjustment to the adjustment with the quadrupole locations fixed (weighted +/- 50µm).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07D7451E-9FF5-6255-28CA-FC2297497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940" y="2350472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135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88" y="1277899"/>
            <a:ext cx="8402028" cy="268373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8" name="Title 5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Alignment Activities – Experimental Hutches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365138" y="6136311"/>
            <a:ext cx="593766" cy="29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23846" y="5509846"/>
            <a:ext cx="252046" cy="334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44667" y="4721500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Floor stability </a:t>
            </a:r>
          </a:p>
          <a:p>
            <a:r>
              <a:rPr lang="en-US" dirty="0"/>
              <a:t>measurements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851176" y="2893326"/>
            <a:ext cx="597206" cy="1808015"/>
          </a:xfrm>
          <a:prstGeom prst="straightConnector1">
            <a:avLst/>
          </a:prstGeom>
          <a:ln w="158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960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3721FE-D45B-C506-C508-195AB00970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5C59D3-0A44-325D-7182-83B2F7BA8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drilling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1DED0A-A5AD-32DB-A9D2-0C9FD8102A9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IWAA2022 - Alignment activities for the LCLSII project at SLAC</a:t>
            </a:r>
          </a:p>
          <a:p>
            <a:r>
              <a:rPr lang="en-US"/>
              <a:t>CERN, November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0E17D0-5926-4F39-8F42-B5B578CD6E5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Scope to align core drill on 1st floor to point at mirror on 2</a:t>
            </a:r>
            <a:r>
              <a:rPr lang="en-US" baseline="30000" dirty="0"/>
              <a:t>nd</a:t>
            </a:r>
            <a:r>
              <a:rPr lang="en-US" dirty="0"/>
              <a:t> floor. Drilling through 90cm concrete at a 7 deg angle.</a:t>
            </a:r>
          </a:p>
          <a:p>
            <a:r>
              <a:rPr lang="en-US" dirty="0"/>
              <a:t> </a:t>
            </a:r>
          </a:p>
        </p:txBody>
      </p:sp>
      <p:pic>
        <p:nvPicPr>
          <p:cNvPr id="6" name="Picture 5" descr="A picture containing outdoor, way, sidewalk&#10;&#10;Description automatically generated">
            <a:extLst>
              <a:ext uri="{FF2B5EF4-FFF2-40B4-BE49-F238E27FC236}">
                <a16:creationId xmlns:a16="http://schemas.microsoft.com/office/drawing/2014/main" id="{8DDB425E-F0B5-3284-F60D-97B38C26D4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3" t="-2" r="-1"/>
          <a:stretch/>
        </p:blipFill>
        <p:spPr>
          <a:xfrm>
            <a:off x="792480" y="2607039"/>
            <a:ext cx="7479116" cy="351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404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D7F06E-812E-6490-F2BF-52AD04DEB1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318932" cy="5397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04B148DB-D889-33B4-B976-2A1BEE606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/>
          <a:lstStyle/>
          <a:p>
            <a:r>
              <a:rPr lang="en-US" dirty="0"/>
              <a:t>Concrete Drilling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456C951C-BA00-C3ED-464E-64351E376FD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  <a:p>
            <a:endParaRPr lang="en-US" dirty="0"/>
          </a:p>
        </p:txBody>
      </p:sp>
      <p:pic>
        <p:nvPicPr>
          <p:cNvPr id="8" name="Picture 7" descr="A picture containing ground, outdoor, floor&#10;&#10;Description automatically generated">
            <a:extLst>
              <a:ext uri="{FF2B5EF4-FFF2-40B4-BE49-F238E27FC236}">
                <a16:creationId xmlns:a16="http://schemas.microsoft.com/office/drawing/2014/main" id="{AA981029-959E-3144-E112-ECC23341E4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654" y="1252729"/>
            <a:ext cx="5096601" cy="5065522"/>
          </a:xfrm>
          <a:prstGeom prst="rect">
            <a:avLst/>
          </a:prstGeom>
        </p:spPr>
      </p:pic>
      <p:pic>
        <p:nvPicPr>
          <p:cNvPr id="6" name="Picture 5" descr="A picture containing indoor, light, dark&#10;&#10;Description automatically generated">
            <a:extLst>
              <a:ext uri="{FF2B5EF4-FFF2-40B4-BE49-F238E27FC236}">
                <a16:creationId xmlns:a16="http://schemas.microsoft.com/office/drawing/2014/main" id="{DD46636B-6870-35F6-088A-F407CDFCCE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4787146" y="1252729"/>
            <a:ext cx="3886200" cy="5065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6485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D7F06E-812E-6490-F2BF-52AD04DEB1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318932" cy="5397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04B148DB-D889-33B4-B976-2A1BEE606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/>
          <a:lstStyle/>
          <a:p>
            <a:r>
              <a:rPr lang="en-US" dirty="0"/>
              <a:t>Concrete Drilling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456C951C-BA00-C3ED-464E-64351E376FD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D63222-A8DA-40C6-0D4F-B3820CB6F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2729"/>
            <a:ext cx="9144000" cy="3489158"/>
          </a:xfrm>
          <a:prstGeom prst="rect">
            <a:avLst/>
          </a:prstGeom>
        </p:spPr>
      </p:pic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AE8D7442-E9DD-46A0-F1F0-F720C514C61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4807130"/>
            <a:ext cx="8108950" cy="1501975"/>
          </a:xfrm>
        </p:spPr>
        <p:txBody>
          <a:bodyPr/>
          <a:lstStyle/>
          <a:p>
            <a:r>
              <a:rPr lang="en-US" dirty="0"/>
              <a:t>Max.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Vertical</a:t>
            </a:r>
            <a:r>
              <a:rPr lang="en-US" dirty="0"/>
              <a:t>: 27mm</a:t>
            </a:r>
          </a:p>
          <a:p>
            <a:r>
              <a:rPr lang="en-US" dirty="0"/>
              <a:t>Max.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Horizontal</a:t>
            </a:r>
            <a:r>
              <a:rPr lang="en-US" dirty="0"/>
              <a:t>: 6mm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1910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AD9291-7B69-B602-4574-F3353CB833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A032FB-047D-991E-896C-3B375132E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Mirror 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4FC84-8CFD-D913-1E0A-F74FC21BF74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11D9B6-EA1B-732F-25F1-2B4FF8CAD13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Laser Tracker (Leica AT403) is used to align the roll on vertically reflecting mirror by direct measurement through window (optical grade window)</a:t>
            </a:r>
          </a:p>
          <a:p>
            <a:r>
              <a:rPr lang="en-US" dirty="0"/>
              <a:t>For vertically reflecting mirror we use an Autocollimator (Moeller Wedel </a:t>
            </a:r>
            <a:r>
              <a:rPr lang="en-US" dirty="0" err="1"/>
              <a:t>Elcomat</a:t>
            </a:r>
            <a:r>
              <a:rPr lang="en-US" dirty="0"/>
              <a:t> 3000) with a calibrated Pentaprism.</a:t>
            </a:r>
          </a:p>
          <a:p>
            <a:r>
              <a:rPr lang="en-US" dirty="0"/>
              <a:t>Estimated accuracy is below 10µrad.</a:t>
            </a:r>
          </a:p>
        </p:txBody>
      </p:sp>
    </p:spTree>
    <p:extLst>
      <p:ext uri="{BB962C8B-B14F-4D97-AF65-F5344CB8AC3E}">
        <p14:creationId xmlns:p14="http://schemas.microsoft.com/office/powerpoint/2010/main" val="38430474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6F95B7-7A09-1E22-B6BD-036EC57EC6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FB52BD-5575-D595-19CF-A5A0DB25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Mirror 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73D21-F29F-176C-9D57-02C94A977B0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IWAA2022 - Alignment activities for the LCLSII project at SLAC</a:t>
            </a:r>
          </a:p>
          <a:p>
            <a:r>
              <a:rPr lang="en-US"/>
              <a:t>CERN, November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A908D9A-A230-1AEF-07E2-93956CE83DF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DE7C81-0054-95C2-799B-1CD4A2E09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94" y="1360224"/>
            <a:ext cx="8582025" cy="45624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F31D83-0026-4BD6-E658-52EFC0CA17CB}"/>
              </a:ext>
            </a:extLst>
          </p:cNvPr>
          <p:cNvSpPr txBox="1"/>
          <p:nvPr/>
        </p:nvSpPr>
        <p:spPr>
          <a:xfrm>
            <a:off x="324293" y="2037806"/>
            <a:ext cx="127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Laser Tracker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E2E3B7-5A75-BD85-D323-C19A4D24EA2C}"/>
              </a:ext>
            </a:extLst>
          </p:cNvPr>
          <p:cNvSpPr txBox="1"/>
          <p:nvPr/>
        </p:nvSpPr>
        <p:spPr>
          <a:xfrm>
            <a:off x="6659778" y="5506881"/>
            <a:ext cx="127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Laser Tracker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B757FE-AAD0-DEE0-7D8D-0B201FC6B114}"/>
              </a:ext>
            </a:extLst>
          </p:cNvPr>
          <p:cNvSpPr txBox="1"/>
          <p:nvPr/>
        </p:nvSpPr>
        <p:spPr>
          <a:xfrm>
            <a:off x="577850" y="4736172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Autocollimator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69A0BA-368E-A015-73C6-D45ECD39FCED}"/>
              </a:ext>
            </a:extLst>
          </p:cNvPr>
          <p:cNvSpPr txBox="1"/>
          <p:nvPr/>
        </p:nvSpPr>
        <p:spPr>
          <a:xfrm>
            <a:off x="4013382" y="1883917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Autocollimator</a:t>
            </a:r>
          </a:p>
        </p:txBody>
      </p:sp>
    </p:spTree>
    <p:extLst>
      <p:ext uri="{BB962C8B-B14F-4D97-AF65-F5344CB8AC3E}">
        <p14:creationId xmlns:p14="http://schemas.microsoft.com/office/powerpoint/2010/main" val="276818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1244" y="6162226"/>
            <a:ext cx="47371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LCLS-II DOE Review, 8-10 May 2018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486400" y="6386513"/>
            <a:ext cx="3421063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BD9ABB5-AB85-4F34-9CBE-28640455125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 descr="lcls_II_slideshow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" y="0"/>
            <a:ext cx="9139943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774396" y="412018"/>
            <a:ext cx="1978427" cy="707886"/>
          </a:xfrm>
          <a:prstGeom prst="rect">
            <a:avLst/>
          </a:prstGeom>
          <a:solidFill>
            <a:srgbClr val="FFEBEE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LCLS-II</a:t>
            </a:r>
            <a:endParaRPr lang="en-US" sz="4000" b="1" i="1" dirty="0">
              <a:solidFill>
                <a:srgbClr val="C00000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auto">
          <a:xfrm>
            <a:off x="4272078" y="3503980"/>
            <a:ext cx="1214322" cy="980238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auto">
          <a:xfrm>
            <a:off x="5495026" y="4511616"/>
            <a:ext cx="2622431" cy="2104844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0" name="AutoShape 29"/>
          <p:cNvSpPr>
            <a:spLocks noChangeArrowheads="1"/>
          </p:cNvSpPr>
          <p:nvPr/>
        </p:nvSpPr>
        <p:spPr bwMode="auto">
          <a:xfrm rot="1957416">
            <a:off x="7679818" y="6896746"/>
            <a:ext cx="1702781" cy="227475"/>
          </a:xfrm>
          <a:prstGeom prst="parallelogram">
            <a:avLst>
              <a:gd name="adj" fmla="val 124443"/>
            </a:avLst>
          </a:prstGeom>
          <a:solidFill>
            <a:schemeClr val="bg1"/>
          </a:solidFill>
          <a:ln w="28575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3" name="Line 32"/>
          <p:cNvSpPr>
            <a:spLocks noChangeShapeType="1"/>
          </p:cNvSpPr>
          <p:nvPr/>
        </p:nvSpPr>
        <p:spPr bwMode="auto">
          <a:xfrm>
            <a:off x="2924355" y="2493034"/>
            <a:ext cx="1333092" cy="1003632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 type="stealth" w="lg" len="lg"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42" name="Parallelogram 41"/>
          <p:cNvSpPr/>
          <p:nvPr/>
        </p:nvSpPr>
        <p:spPr>
          <a:xfrm rot="12886754">
            <a:off x="5446463" y="4355381"/>
            <a:ext cx="739264" cy="319177"/>
          </a:xfrm>
          <a:prstGeom prst="parallelogram">
            <a:avLst>
              <a:gd name="adj" fmla="val 97620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1915068" y="220920"/>
            <a:ext cx="3376481" cy="646331"/>
          </a:xfrm>
          <a:prstGeom prst="rect">
            <a:avLst/>
          </a:prstGeom>
          <a:solidFill>
            <a:schemeClr val="bg1">
              <a:alpha val="76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</a:rPr>
              <a:t>New Injector and</a:t>
            </a:r>
          </a:p>
          <a:p>
            <a:pPr eaLnBrk="0" hangingPunct="0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</a:rPr>
              <a:t>New Superconducting Linac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0120" y="2074135"/>
            <a:ext cx="2498411" cy="369332"/>
          </a:xfrm>
          <a:prstGeom prst="rect">
            <a:avLst/>
          </a:prstGeom>
          <a:solidFill>
            <a:schemeClr val="bg1">
              <a:alpha val="76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rgbClr val="FF0000"/>
                </a:solidFill>
                <a:latin typeface="Arial" charset="0"/>
              </a:rPr>
              <a:t>Existing Bypass Line</a:t>
            </a: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962454" y="2994850"/>
            <a:ext cx="2403241" cy="369332"/>
          </a:xfrm>
          <a:prstGeom prst="rect">
            <a:avLst/>
          </a:prstGeom>
          <a:solidFill>
            <a:schemeClr val="tx1">
              <a:lumMod val="50000"/>
              <a:lumOff val="50000"/>
              <a:alpha val="76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rgbClr val="FF9966"/>
                </a:solidFill>
                <a:latin typeface="Arial" charset="0"/>
              </a:rPr>
              <a:t>New Transport Line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1967640" y="4114886"/>
            <a:ext cx="3165675" cy="646331"/>
          </a:xfrm>
          <a:prstGeom prst="rect">
            <a:avLst/>
          </a:prstGeom>
          <a:solidFill>
            <a:srgbClr val="000000">
              <a:alpha val="25882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rgbClr val="FFFF00"/>
                </a:solidFill>
                <a:latin typeface="Arial" charset="0"/>
              </a:rPr>
              <a:t>Two New Undulators</a:t>
            </a:r>
          </a:p>
          <a:p>
            <a:pPr eaLnBrk="0" hangingPunct="0"/>
            <a:r>
              <a:rPr lang="en-US" b="1" dirty="0">
                <a:solidFill>
                  <a:srgbClr val="FFFF00"/>
                </a:solidFill>
                <a:latin typeface="Arial" charset="0"/>
              </a:rPr>
              <a:t>And X-Ray Transport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3890307" y="5379372"/>
            <a:ext cx="2619826" cy="646331"/>
          </a:xfrm>
          <a:prstGeom prst="rect">
            <a:avLst/>
          </a:prstGeom>
          <a:solidFill>
            <a:schemeClr val="bg1">
              <a:alpha val="76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rgbClr val="00B050"/>
                </a:solidFill>
                <a:latin typeface="Arial" charset="0"/>
              </a:rPr>
              <a:t>Exploit Existing Experimental Stations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1866570" y="1662098"/>
            <a:ext cx="1059510" cy="810439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lg" len="lg"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>
            <a:off x="1008150" y="971480"/>
            <a:ext cx="858420" cy="679532"/>
          </a:xfrm>
          <a:prstGeom prst="lin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  <a:round/>
            <a:headEnd/>
            <a:tailEnd type="stealth" w="lg" len="lg"/>
          </a:ln>
          <a:effectLst/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1985435" y="926049"/>
            <a:ext cx="1904872" cy="369332"/>
          </a:xfrm>
          <a:prstGeom prst="rect">
            <a:avLst/>
          </a:prstGeom>
          <a:solidFill>
            <a:srgbClr val="000000">
              <a:alpha val="25882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New Cryoplant</a:t>
            </a:r>
          </a:p>
        </p:txBody>
      </p:sp>
      <p:sp>
        <p:nvSpPr>
          <p:cNvPr id="22" name="Rectangle 21"/>
          <p:cNvSpPr/>
          <p:nvPr/>
        </p:nvSpPr>
        <p:spPr>
          <a:xfrm rot="18708718">
            <a:off x="1348214" y="1184755"/>
            <a:ext cx="243713" cy="146526"/>
          </a:xfrm>
          <a:prstGeom prst="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227" y="1294790"/>
            <a:ext cx="4114928" cy="1312871"/>
          </a:xfrm>
          <a:prstGeom prst="rect">
            <a:avLst/>
          </a:prstGeom>
          <a:solidFill>
            <a:srgbClr val="FFEBEE">
              <a:alpha val="67843"/>
            </a:srgbClr>
          </a:solidFill>
          <a:ln>
            <a:noFill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890" y="126759"/>
            <a:ext cx="17748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Remove SLAC</a:t>
            </a:r>
          </a:p>
          <a:p>
            <a:pPr eaLnBrk="0" hangingPunct="0"/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Linac from</a:t>
            </a:r>
          </a:p>
          <a:p>
            <a:pPr eaLnBrk="0" hangingPunct="0"/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Sectors 0-10</a:t>
            </a:r>
          </a:p>
        </p:txBody>
      </p:sp>
    </p:spTree>
    <p:extLst>
      <p:ext uri="{BB962C8B-B14F-4D97-AF65-F5344CB8AC3E}">
        <p14:creationId xmlns:p14="http://schemas.microsoft.com/office/powerpoint/2010/main" val="6746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0" grpId="0" animBg="1"/>
      <p:bldP spid="23" grpId="0" animBg="1"/>
      <p:bldP spid="42" grpId="0" animBg="1"/>
      <p:bldP spid="32" grpId="0" animBg="1"/>
      <p:bldP spid="33" grpId="0" animBg="1"/>
      <p:bldP spid="36" grpId="0" animBg="1"/>
      <p:bldP spid="38" grpId="0" animBg="1"/>
      <p:bldP spid="39" grpId="0" animBg="1"/>
      <p:bldP spid="10" grpId="0" animBg="1"/>
      <p:bldP spid="3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7986ED-1DA4-B3B2-0CB2-1CF49DB393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3D5831-EF31-30BE-324F-075B02A26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Halls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3F4EF-11C4-DC07-7540-BD44B7A451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IWAA2022 - Alignment activities for the LCLSII project at SLAC</a:t>
            </a:r>
          </a:p>
          <a:p>
            <a:r>
              <a:rPr lang="en-US"/>
              <a:t>CERN, November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6178D4-EC8A-BE42-F126-D04555B6B15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Aligned Front End Enclosure, mirrors to steer the x-ray beam to the different experimental hutches.</a:t>
            </a:r>
          </a:p>
          <a:p>
            <a:pPr marL="342900" indent="-342900">
              <a:buFontTx/>
              <a:buChar char="-"/>
            </a:pPr>
            <a:r>
              <a:rPr lang="en-US" dirty="0"/>
              <a:t>3 new Experimental Hutches for Soft X-Ray Experiments.</a:t>
            </a:r>
          </a:p>
          <a:p>
            <a:pPr marL="342900" indent="-342900">
              <a:buFontTx/>
              <a:buChar char="-"/>
            </a:pPr>
            <a:r>
              <a:rPr lang="en-US" dirty="0"/>
              <a:t>This included the alignment of 20 mirrors.</a:t>
            </a:r>
          </a:p>
        </p:txBody>
      </p:sp>
    </p:spTree>
    <p:extLst>
      <p:ext uri="{BB962C8B-B14F-4D97-AF65-F5344CB8AC3E}">
        <p14:creationId xmlns:p14="http://schemas.microsoft.com/office/powerpoint/2010/main" val="3711437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Alignment of LCLSII project has been mostly completed. </a:t>
            </a:r>
          </a:p>
          <a:p>
            <a:pPr marL="342900" indent="-342900">
              <a:buFontTx/>
              <a:buChar char="-"/>
            </a:pPr>
            <a:r>
              <a:rPr lang="en-US" dirty="0"/>
              <a:t>We aligned over 5km of beam line</a:t>
            </a:r>
          </a:p>
          <a:p>
            <a:pPr marL="342900" indent="-342900">
              <a:buFontTx/>
              <a:buChar char="-"/>
            </a:pPr>
            <a:r>
              <a:rPr lang="en-US" dirty="0"/>
              <a:t>Marked around 6000 anchors</a:t>
            </a:r>
          </a:p>
          <a:p>
            <a:pPr marL="342900" indent="-342900">
              <a:buFontTx/>
              <a:buChar char="-"/>
            </a:pPr>
            <a:r>
              <a:rPr lang="en-US" dirty="0"/>
              <a:t>Checked and aligned 37 Cryomodules</a:t>
            </a:r>
          </a:p>
          <a:p>
            <a:pPr marL="342900" indent="-342900">
              <a:buFontTx/>
              <a:buChar char="-"/>
            </a:pPr>
            <a:r>
              <a:rPr lang="en-US" dirty="0"/>
              <a:t>Fiducialized and aligned 50 undulators</a:t>
            </a:r>
          </a:p>
          <a:p>
            <a:pPr marL="342900" indent="-342900">
              <a:buFontTx/>
              <a:buChar char="-"/>
            </a:pPr>
            <a:r>
              <a:rPr lang="en-US" dirty="0"/>
              <a:t>Aligned 20 mirrors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r>
              <a:rPr lang="en-US" b="1" dirty="0"/>
              <a:t>So far everything was aligned correctly.</a:t>
            </a:r>
          </a:p>
        </p:txBody>
      </p:sp>
    </p:spTree>
    <p:extLst>
      <p:ext uri="{BB962C8B-B14F-4D97-AF65-F5344CB8AC3E}">
        <p14:creationId xmlns:p14="http://schemas.microsoft.com/office/powerpoint/2010/main" val="115689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b" anchorCtr="0">
            <a:no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LCLSII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LCLS-II adds a 4 GeV SC </a:t>
            </a:r>
            <a:r>
              <a:rPr lang="en-US" sz="1600" dirty="0" err="1"/>
              <a:t>linac</a:t>
            </a:r>
            <a:r>
              <a:rPr lang="en-US" sz="1600" dirty="0"/>
              <a:t> to the first kilometer of the SLAC </a:t>
            </a:r>
            <a:r>
              <a:rPr lang="en-US" sz="1600" dirty="0" err="1"/>
              <a:t>linac</a:t>
            </a:r>
            <a:r>
              <a:rPr lang="en-US" sz="1600" dirty="0"/>
              <a:t>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copper </a:t>
            </a:r>
            <a:r>
              <a:rPr lang="en-US" sz="1600" dirty="0" err="1"/>
              <a:t>linac</a:t>
            </a:r>
            <a:r>
              <a:rPr lang="en-US" sz="1600" dirty="0"/>
              <a:t> in that region will be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new beam will run CW at up to 1 MHz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LCLS-I </a:t>
            </a:r>
            <a:r>
              <a:rPr lang="en-US" sz="1600" dirty="0" err="1"/>
              <a:t>linac</a:t>
            </a:r>
            <a:r>
              <a:rPr lang="en-US" sz="1600" dirty="0"/>
              <a:t> is not altered, retains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new beam can be directed at either of two new </a:t>
            </a:r>
            <a:r>
              <a:rPr lang="en-US" sz="1600" dirty="0" err="1"/>
              <a:t>undulators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LCLS-I beam can be directed to the new Hard X-ray Undulator</a:t>
            </a:r>
          </a:p>
          <a:p>
            <a:r>
              <a:rPr lang="en-US" sz="2000" dirty="0"/>
              <a:t> </a:t>
            </a:r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1600" b="1" dirty="0"/>
              <a:t>Key Performance</a:t>
            </a:r>
          </a:p>
          <a:p>
            <a:r>
              <a:rPr lang="en-US" sz="1600" b="1" dirty="0"/>
              <a:t> Parameters for </a:t>
            </a:r>
          </a:p>
          <a:p>
            <a:r>
              <a:rPr lang="en-US" sz="1600" b="1" dirty="0"/>
              <a:t>LCLS-II: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703" y="3265332"/>
            <a:ext cx="5632301" cy="30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35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88" y="1277899"/>
            <a:ext cx="8402028" cy="268373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8" name="Title 5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Activities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365138" y="6136311"/>
            <a:ext cx="593766" cy="29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23846" y="5509846"/>
            <a:ext cx="252046" cy="334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34046" y="3057071"/>
            <a:ext cx="2441694" cy="2405941"/>
            <a:chOff x="634046" y="3057071"/>
            <a:chExt cx="2441694" cy="2405941"/>
          </a:xfrm>
        </p:grpSpPr>
        <p:sp>
          <p:nvSpPr>
            <p:cNvPr id="26" name="TextBox 25"/>
            <p:cNvSpPr txBox="1"/>
            <p:nvPr/>
          </p:nvSpPr>
          <p:spPr>
            <a:xfrm>
              <a:off x="634046" y="5093680"/>
              <a:ext cx="2441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Aligned cold beamline</a:t>
              </a:r>
            </a:p>
          </p:txBody>
        </p:sp>
        <p:cxnSp>
          <p:nvCxnSpPr>
            <p:cNvPr id="27" name="Straight Arrow Connector 26"/>
            <p:cNvCxnSpPr>
              <a:cxnSpLocks/>
              <a:stCxn id="26" idx="0"/>
            </p:cNvCxnSpPr>
            <p:nvPr/>
          </p:nvCxnSpPr>
          <p:spPr>
            <a:xfrm flipV="1">
              <a:off x="1854893" y="3057071"/>
              <a:ext cx="601704" cy="2036609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269662" y="3042200"/>
            <a:ext cx="2249334" cy="1863966"/>
            <a:chOff x="828228" y="2604158"/>
            <a:chExt cx="2249334" cy="1863966"/>
          </a:xfrm>
        </p:grpSpPr>
        <p:sp>
          <p:nvSpPr>
            <p:cNvPr id="33" name="TextBox 32"/>
            <p:cNvSpPr txBox="1"/>
            <p:nvPr/>
          </p:nvSpPr>
          <p:spPr>
            <a:xfrm>
              <a:off x="828228" y="4098792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Aligned 2km bypass</a:t>
              </a:r>
            </a:p>
          </p:txBody>
        </p:sp>
        <p:cxnSp>
          <p:nvCxnSpPr>
            <p:cNvPr id="34" name="Straight Arrow Connector 33"/>
            <p:cNvCxnSpPr>
              <a:cxnSpLocks/>
              <a:stCxn id="33" idx="0"/>
            </p:cNvCxnSpPr>
            <p:nvPr/>
          </p:nvCxnSpPr>
          <p:spPr>
            <a:xfrm flipV="1">
              <a:off x="1952895" y="2604158"/>
              <a:ext cx="294952" cy="1494634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4022153" y="3548798"/>
            <a:ext cx="2416046" cy="2369339"/>
            <a:chOff x="4022153" y="3548798"/>
            <a:chExt cx="2416046" cy="2369339"/>
          </a:xfrm>
        </p:grpSpPr>
        <p:sp>
          <p:nvSpPr>
            <p:cNvPr id="37" name="TextBox 36"/>
            <p:cNvSpPr txBox="1"/>
            <p:nvPr/>
          </p:nvSpPr>
          <p:spPr>
            <a:xfrm>
              <a:off x="4022153" y="5548805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Aligned 50 undulators</a:t>
              </a:r>
            </a:p>
          </p:txBody>
        </p:sp>
        <p:cxnSp>
          <p:nvCxnSpPr>
            <p:cNvPr id="38" name="Straight Arrow Connector 37"/>
            <p:cNvCxnSpPr>
              <a:cxnSpLocks/>
              <a:stCxn id="37" idx="0"/>
            </p:cNvCxnSpPr>
            <p:nvPr/>
          </p:nvCxnSpPr>
          <p:spPr>
            <a:xfrm flipV="1">
              <a:off x="5230176" y="3548798"/>
              <a:ext cx="691955" cy="2000007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6526995" y="2893326"/>
            <a:ext cx="2390398" cy="2772238"/>
            <a:chOff x="5082430" y="3350486"/>
            <a:chExt cx="2390398" cy="2772238"/>
          </a:xfrm>
        </p:grpSpPr>
        <p:sp>
          <p:nvSpPr>
            <p:cNvPr id="45" name="TextBox 44"/>
            <p:cNvSpPr txBox="1"/>
            <p:nvPr/>
          </p:nvSpPr>
          <p:spPr>
            <a:xfrm>
              <a:off x="5082430" y="5199394"/>
              <a:ext cx="239039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Aligned x-ray </a:t>
              </a:r>
            </a:p>
            <a:p>
              <a:r>
                <a:rPr lang="en-US" dirty="0"/>
                <a:t>Distribution and</a:t>
              </a:r>
            </a:p>
            <a:p>
              <a:r>
                <a:rPr lang="en-US" dirty="0"/>
                <a:t>Experimental stations</a:t>
              </a:r>
            </a:p>
          </p:txBody>
        </p:sp>
        <p:cxnSp>
          <p:nvCxnSpPr>
            <p:cNvPr id="46" name="Straight Arrow Connector 45"/>
            <p:cNvCxnSpPr>
              <a:cxnSpLocks/>
              <a:stCxn id="45" idx="0"/>
            </p:cNvCxnSpPr>
            <p:nvPr/>
          </p:nvCxnSpPr>
          <p:spPr>
            <a:xfrm flipH="1" flipV="1">
              <a:off x="5406611" y="3350486"/>
              <a:ext cx="871018" cy="1848908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8655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b" anchorCtr="0">
            <a:no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Alignment Network S0-S30 – Layout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S0-S10 no longer has a light pipe and bypass lines are not tied to girders -&gt; Monument based network</a:t>
            </a:r>
          </a:p>
          <a:p>
            <a:r>
              <a:rPr lang="en-US" dirty="0"/>
              <a:t>Opposing wall monuments to mitigate effect of refraction.</a:t>
            </a:r>
          </a:p>
          <a:p>
            <a:r>
              <a:rPr lang="en-US" dirty="0"/>
              <a:t>Transferred light pipe information to monument network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91243" y="3132145"/>
            <a:ext cx="8634373" cy="3596764"/>
            <a:chOff x="253594" y="2624371"/>
            <a:chExt cx="8634373" cy="359676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367" y="3089415"/>
              <a:ext cx="8229600" cy="379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709574" y="2918765"/>
              <a:ext cx="8097927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137854" y="2624371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3km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820266" y="5558333"/>
              <a:ext cx="2086051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53594" y="4462272"/>
              <a:ext cx="0" cy="526694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410204" y="4323283"/>
              <a:ext cx="8229047" cy="13898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63192" y="4535424"/>
              <a:ext cx="1972061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92551" y="4529328"/>
              <a:ext cx="1967884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907279" y="4529327"/>
              <a:ext cx="1991564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34811" y="4529326"/>
              <a:ext cx="1704440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10204" y="4996281"/>
              <a:ext cx="8229047" cy="13898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790395" y="4437888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1803806" y="4904841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819753" y="443788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814877" y="4904841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834481" y="4904841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802172" y="443788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862013" y="489752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862013" y="443788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6569736" y="5725013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1290523" y="4777906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7953453" y="4869345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387547" y="4890210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847892" y="4777906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73393" y="5980575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10204" y="4534205"/>
              <a:ext cx="396800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95338" y="5428488"/>
              <a:ext cx="647550" cy="7680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52949" y="5473873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12m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3594" y="463896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3.3m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942888" y="5297805"/>
              <a:ext cx="186461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Cryomodule</a:t>
              </a:r>
              <a:endParaRPr lang="en-US" dirty="0"/>
            </a:p>
            <a:p>
              <a:r>
                <a:rPr lang="en-US" dirty="0"/>
                <a:t>Wall Monument</a:t>
              </a:r>
            </a:p>
            <a:p>
              <a:r>
                <a:rPr lang="en-US" dirty="0"/>
                <a:t>Floor Monument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>
              <a:off x="409652" y="3279382"/>
              <a:ext cx="1623974" cy="1182890"/>
            </a:xfrm>
            <a:prstGeom prst="line">
              <a:avLst/>
            </a:prstGeom>
            <a:ln w="158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186026" y="3279382"/>
              <a:ext cx="6453225" cy="1182890"/>
            </a:xfrm>
            <a:prstGeom prst="line">
              <a:avLst/>
            </a:prstGeom>
            <a:ln w="158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</p:spTree>
    <p:extLst>
      <p:ext uri="{BB962C8B-B14F-4D97-AF65-F5344CB8AC3E}">
        <p14:creationId xmlns:p14="http://schemas.microsoft.com/office/powerpoint/2010/main" val="3687342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A6A945-D65C-425D-FF16-6CD243CA50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318932" cy="5397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8AF29F-C265-C114-0B79-9DF550302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 anchor="b">
            <a:normAutofit/>
          </a:bodyPr>
          <a:lstStyle/>
          <a:p>
            <a:r>
              <a:rPr lang="en-US" dirty="0"/>
              <a:t>Cryomodule 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407DA-D126-B0B1-12E7-139E7B476B6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00"/>
              <a:t>IWAA2022 - Alignment activities for the LCLSII project at SLAC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00"/>
              <a:t>CERN, November 2022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DAB4FE-C229-3708-AEF9-2ABB7DAE7D8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4457700" cy="5065522"/>
          </a:xfrm>
        </p:spPr>
        <p:txBody>
          <a:bodyPr>
            <a:normAutofit/>
          </a:bodyPr>
          <a:lstStyle/>
          <a:p>
            <a:r>
              <a:rPr lang="en-US" dirty="0"/>
              <a:t>After receiving inspection by mapping all fiducials on the inside and outside, the Cryomodules were transported into the tunnel and aligned relative to monument network.</a:t>
            </a:r>
          </a:p>
        </p:txBody>
      </p:sp>
      <p:pic>
        <p:nvPicPr>
          <p:cNvPr id="7" name="Picture 6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9B5E595E-7E2A-1B23-08A4-BAFC2EDA7E1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19" y="3834639"/>
            <a:ext cx="4248581" cy="2835927"/>
          </a:xfrm>
          <a:prstGeom prst="rect">
            <a:avLst/>
          </a:prstGeom>
          <a:noFill/>
        </p:spPr>
      </p:pic>
      <p:pic>
        <p:nvPicPr>
          <p:cNvPr id="9" name="Picture 8" descr="A picture containing indoor, ceiling, old, dirty&#10;&#10;Description automatically generated">
            <a:extLst>
              <a:ext uri="{FF2B5EF4-FFF2-40B4-BE49-F238E27FC236}">
                <a16:creationId xmlns:a16="http://schemas.microsoft.com/office/drawing/2014/main" id="{B7A8FC63-F07B-0480-DFDC-A64016D93E1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900" y="1342583"/>
            <a:ext cx="4004915" cy="533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41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03879B-D86A-679A-530B-614F5159CE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318932" cy="5397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D36294-2849-48A8-8531-5354CF3095D2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F8DDAA-9FF5-177F-32F6-3B6BD8D61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 anchor="b">
            <a:normAutofit/>
          </a:bodyPr>
          <a:lstStyle/>
          <a:p>
            <a:r>
              <a:rPr lang="en-US" dirty="0" err="1"/>
              <a:t>Cryoplant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7E8C02-BCA9-34D8-AB1B-47D8437A387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00"/>
              <a:t>IWAA2022 - Alignment activities for the LCLSII project at SLAC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00"/>
              <a:t>CERN, November 2022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C65B76-A320-138A-8528-333240ACC6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>
            <a:normAutofit/>
          </a:bodyPr>
          <a:lstStyle/>
          <a:p>
            <a:r>
              <a:rPr lang="en-US" dirty="0"/>
              <a:t>Mapped anchor locations on devices at vendors and marked location at SLAC.</a:t>
            </a:r>
          </a:p>
          <a:p>
            <a:r>
              <a:rPr lang="en-US" dirty="0"/>
              <a:t>Delivery straight to installation site.</a:t>
            </a:r>
          </a:p>
          <a:p>
            <a:r>
              <a:rPr lang="en-US" dirty="0"/>
              <a:t>High consequence work, no issues.</a:t>
            </a:r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3C146412-6060-BCEC-8CE4-926B8F5613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8200" y="1252729"/>
            <a:ext cx="3886200" cy="5065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7931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88" y="1277899"/>
            <a:ext cx="8402028" cy="268373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8" name="Title 5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Alignment Activities – Linac Middle</a:t>
            </a:r>
          </a:p>
        </p:txBody>
      </p:sp>
      <p:sp>
        <p:nvSpPr>
          <p:cNvPr id="4" name="Rectangle 3"/>
          <p:cNvSpPr/>
          <p:nvPr/>
        </p:nvSpPr>
        <p:spPr>
          <a:xfrm>
            <a:off x="6365138" y="6136311"/>
            <a:ext cx="593766" cy="29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23846" y="5509846"/>
            <a:ext cx="252046" cy="334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03BA6F0-0273-7423-86E2-ACDCB01D4806}"/>
              </a:ext>
            </a:extLst>
          </p:cNvPr>
          <p:cNvGrpSpPr/>
          <p:nvPr/>
        </p:nvGrpSpPr>
        <p:grpSpPr>
          <a:xfrm>
            <a:off x="973016" y="3047324"/>
            <a:ext cx="3530591" cy="2326813"/>
            <a:chOff x="4560286" y="3660775"/>
            <a:chExt cx="3530591" cy="232681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5E9145B-9984-61E6-3BDE-446E4A55B610}"/>
                </a:ext>
              </a:extLst>
            </p:cNvPr>
            <p:cNvSpPr txBox="1"/>
            <p:nvPr/>
          </p:nvSpPr>
          <p:spPr>
            <a:xfrm>
              <a:off x="4560286" y="5064258"/>
              <a:ext cx="294248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Re-alignment of existing bypass</a:t>
              </a:r>
            </a:p>
            <a:p>
              <a:pPr marL="285750" indent="-285750">
                <a:buFontTx/>
                <a:buChar char="-"/>
              </a:pPr>
              <a:endParaRPr lang="en-US" dirty="0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FA29014-1DE9-6601-CE1F-A90C6A2FAB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901" y="3660775"/>
              <a:ext cx="1947976" cy="1310088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CE7F71C-2252-7382-8896-2930452548DC}"/>
              </a:ext>
            </a:extLst>
          </p:cNvPr>
          <p:cNvGrpSpPr/>
          <p:nvPr/>
        </p:nvGrpSpPr>
        <p:grpSpPr>
          <a:xfrm>
            <a:off x="5143900" y="3015566"/>
            <a:ext cx="2942483" cy="1685722"/>
            <a:chOff x="7319026" y="3037638"/>
            <a:chExt cx="2942483" cy="168572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50574E8-865E-538E-76B8-D2667588BAD2}"/>
                </a:ext>
              </a:extLst>
            </p:cNvPr>
            <p:cNvSpPr txBox="1"/>
            <p:nvPr/>
          </p:nvSpPr>
          <p:spPr>
            <a:xfrm>
              <a:off x="7319026" y="4354028"/>
              <a:ext cx="29424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Alignment of spreader area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38A5EDC-E19B-A577-184E-123F331D74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78124" y="3037638"/>
              <a:ext cx="353740" cy="1228188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461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8" name="Title 5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Linac Middle - BTH</a:t>
            </a:r>
          </a:p>
        </p:txBody>
      </p:sp>
      <p:sp>
        <p:nvSpPr>
          <p:cNvPr id="4" name="Rectangle 3"/>
          <p:cNvSpPr/>
          <p:nvPr/>
        </p:nvSpPr>
        <p:spPr>
          <a:xfrm>
            <a:off x="6365138" y="6136311"/>
            <a:ext cx="593766" cy="29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23846" y="5509846"/>
            <a:ext cx="252046" cy="334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656465" cy="314326"/>
          </a:xfrm>
        </p:spPr>
        <p:txBody>
          <a:bodyPr/>
          <a:lstStyle/>
          <a:p>
            <a:r>
              <a:rPr lang="en-US" dirty="0"/>
              <a:t>IWAA2022 - Alignment activities for the LCLSII project at SLAC</a:t>
            </a:r>
          </a:p>
          <a:p>
            <a:r>
              <a:rPr lang="en-US" dirty="0"/>
              <a:t>CERN, November 2022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28FDE3F-8CE5-AFBA-5708-BD08E4FEBDE0}"/>
              </a:ext>
            </a:extLst>
          </p:cNvPr>
          <p:cNvSpPr txBox="1">
            <a:spLocks/>
          </p:cNvSpPr>
          <p:nvPr/>
        </p:nvSpPr>
        <p:spPr>
          <a:xfrm>
            <a:off x="457200" y="1243584"/>
            <a:ext cx="8108950" cy="50655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buFont typeface="Arial" pitchFamily="34" charset="0"/>
              <a:buChar char="•"/>
            </a:pPr>
            <a:r>
              <a:rPr lang="en-US" dirty="0"/>
              <a:t>Re-alignment of the old bypass line.</a:t>
            </a:r>
          </a:p>
          <a:p>
            <a:pPr marL="342900" indent="-342900" fontAlgn="auto">
              <a:buFont typeface="Arial" pitchFamily="34" charset="0"/>
              <a:buChar char="•"/>
            </a:pPr>
            <a:r>
              <a:rPr lang="en-US" dirty="0"/>
              <a:t>New spreader area with up to 5 beamlines in a 3.3m x 3m tunnel.</a:t>
            </a:r>
          </a:p>
          <a:p>
            <a:pPr marL="342900" indent="-342900" fontAlgn="auto">
              <a:buFont typeface="Arial" pitchFamily="34" charset="0"/>
              <a:buChar char="•"/>
            </a:pPr>
            <a:r>
              <a:rPr lang="en-US" dirty="0"/>
              <a:t>Newly designed dump area with “coffin” design that allows swap of dump without alignment personal at the dump. </a:t>
            </a:r>
          </a:p>
          <a:p>
            <a:pPr marL="342900" indent="-342900" fontAlgn="auto">
              <a:buFont typeface="Arial" pitchFamily="34" charset="0"/>
              <a:buChar char="•"/>
            </a:pPr>
            <a:r>
              <a:rPr lang="en-US" dirty="0"/>
              <a:t>New SXR beamline through the LTU (Linac to Undulator)</a:t>
            </a:r>
          </a:p>
          <a:p>
            <a:pPr marL="342900" indent="-342900" fontAlgn="auto">
              <a:buFont typeface="Arial" pitchFamily="34" charset="0"/>
              <a:buChar char="•"/>
            </a:pPr>
            <a:endParaRPr lang="en-US" dirty="0"/>
          </a:p>
          <a:p>
            <a:pPr fontAlgn="auto"/>
            <a:r>
              <a:rPr lang="en-US" dirty="0"/>
              <a:t> </a:t>
            </a:r>
          </a:p>
          <a:p>
            <a:pPr fontAlgn="auto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5040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068F337658454290D0B923C9DF9B0B" ma:contentTypeVersion="0" ma:contentTypeDescription="Create a new document." ma:contentTypeScope="" ma:versionID="1711eaf4aa07b85300ce9df30faaf6d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1B16AA-9221-46AE-B700-523442ABDAB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E3F1C6-E643-4597-BD68-C599B5629A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E59C2-D54B-4E24-B421-E45B95A765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88335</TotalTime>
  <Words>899</Words>
  <Application>Microsoft Office PowerPoint</Application>
  <PresentationFormat>On-screen Show (4:3)</PresentationFormat>
  <Paragraphs>168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Symbol</vt:lpstr>
      <vt:lpstr>Blank</vt:lpstr>
      <vt:lpstr>Alignment activities for the LCLS-II project at SLAC  IWAA2022 – CERN, November 2022</vt:lpstr>
      <vt:lpstr>PowerPoint Presentation</vt:lpstr>
      <vt:lpstr>LCLSII</vt:lpstr>
      <vt:lpstr>Alignment Activities</vt:lpstr>
      <vt:lpstr>Alignment Network S0-S30 – Layout</vt:lpstr>
      <vt:lpstr>Cryomodule Alignment</vt:lpstr>
      <vt:lpstr>Cryoplant</vt:lpstr>
      <vt:lpstr>Alignment Activities – Linac Middle</vt:lpstr>
      <vt:lpstr>Linac Middle - BTH</vt:lpstr>
      <vt:lpstr>Alignment Activities – Undulator Hall</vt:lpstr>
      <vt:lpstr>Undulator alignment</vt:lpstr>
      <vt:lpstr>Alignment Network Undulator Hall</vt:lpstr>
      <vt:lpstr>Alignment Network</vt:lpstr>
      <vt:lpstr>Alignment Activities – Experimental Hutches</vt:lpstr>
      <vt:lpstr>Concrete drilling</vt:lpstr>
      <vt:lpstr>Concrete Drilling</vt:lpstr>
      <vt:lpstr>Concrete Drilling</vt:lpstr>
      <vt:lpstr>Mirror Alignment</vt:lpstr>
      <vt:lpstr>Mirror Alignment</vt:lpstr>
      <vt:lpstr>Experimental Halls</vt:lpstr>
      <vt:lpstr>Summary</vt:lpstr>
    </vt:vector>
  </TitlesOfParts>
  <Company>SLAC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ICD MR Presentation - Axel</dc:title>
  <dc:creator>FACET</dc:creator>
  <cp:lastModifiedBy>Gassner, Georg L.</cp:lastModifiedBy>
  <cp:revision>2543</cp:revision>
  <cp:lastPrinted>2018-10-02T21:58:46Z</cp:lastPrinted>
  <dcterms:created xsi:type="dcterms:W3CDTF">2009-11-23T23:38:17Z</dcterms:created>
  <dcterms:modified xsi:type="dcterms:W3CDTF">2022-10-28T22:27:48Z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0x010100CA068F337658454290D0B923C9DF9B0B</vt:lpwstr>
  </property>
  <property fmtid="{D5CDD505-2E9C-101B-9397-08002B2CF9AE}" pid="3" name="DocType">
    <vt:lpwstr>Presentation</vt:lpwstr>
  </property>
  <property fmtid="{D5CDD505-2E9C-101B-9397-08002B2CF9AE}" pid="4" name="Plenary Agenda Item">
    <vt:lpwstr>7</vt:lpwstr>
  </property>
  <property fmtid="{D5CDD505-2E9C-101B-9397-08002B2CF9AE}" pid="5" name="Formatting Updated">
    <vt:lpwstr>true</vt:lpwstr>
  </property>
  <property fmtid="{D5CDD505-2E9C-101B-9397-08002B2CF9AE}" pid="6" name="Plenary Agenda">
    <vt:lpwstr>8</vt:lpwstr>
  </property>
  <property fmtid="{D5CDD505-2E9C-101B-9397-08002B2CF9AE}" pid="7" name="Order">
    <vt:r8>3300</vt:r8>
  </property>
  <property fmtid="{D5CDD505-2E9C-101B-9397-08002B2CF9AE}" pid="8" name="xd_ProgID">
    <vt:lpwstr/>
  </property>
  <property fmtid="{D5CDD505-2E9C-101B-9397-08002B2CF9AE}" pid="9" name="_CopySource">
    <vt:lpwstr>https://slacspace.slac.stanford.edu/sites/reviews/lclsii/CD2DR_Jun2012/Presentations/LCLS-II_CD-2_Breakout_Project_Managment_Schultz.pptx</vt:lpwstr>
  </property>
  <property fmtid="{D5CDD505-2E9C-101B-9397-08002B2CF9AE}" pid="10" name="TemplateUrl">
    <vt:lpwstr/>
  </property>
</Properties>
</file>