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Default Extension="pdf" ContentType="application/pdf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4" r:id="rId1"/>
  </p:sldMasterIdLst>
  <p:notesMasterIdLst>
    <p:notesMasterId r:id="rId12"/>
  </p:notesMasterIdLst>
  <p:sldIdLst>
    <p:sldId id="286" r:id="rId2"/>
    <p:sldId id="287" r:id="rId3"/>
    <p:sldId id="291" r:id="rId4"/>
    <p:sldId id="288" r:id="rId5"/>
    <p:sldId id="274" r:id="rId6"/>
    <p:sldId id="282" r:id="rId7"/>
    <p:sldId id="293" r:id="rId8"/>
    <p:sldId id="289" r:id="rId9"/>
    <p:sldId id="29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BD90E-74A1-A94C-84DE-D6987D6E5257}" type="datetimeFigureOut">
              <a:rPr lang="en-US" smtClean="0"/>
              <a:t>11/18/10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E8CE-AE81-1C49-B901-7C7FFA43A0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4E8CE-AE81-1C49-B901-7C7FFA43A03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7000" y="773113"/>
            <a:ext cx="8905875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1425" y="165100"/>
            <a:ext cx="702151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2888" y="900113"/>
            <a:ext cx="8659812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/>
          <a:srcRect t="-380000" b="-380000"/>
          <a:stretch>
            <a:fillRect/>
          </a:stretch>
        </p:blipFill>
        <p:spPr bwMode="auto">
          <a:xfrm>
            <a:off x="103188" y="6464300"/>
            <a:ext cx="890746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44463" y="69850"/>
            <a:ext cx="102393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4"/>
          <p:cNvPicPr>
            <a:picLocks noChangeAspect="1" noChangeArrowheads="1"/>
          </p:cNvPicPr>
          <p:nvPr userDrawn="1"/>
        </p:nvPicPr>
        <p:blipFill>
          <a:blip r:embed="rId3"/>
          <a:srcRect t="-380000" b="-380000"/>
          <a:stretch>
            <a:fillRect/>
          </a:stretch>
        </p:blipFill>
        <p:spPr bwMode="auto">
          <a:xfrm>
            <a:off x="104775" y="64293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3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345990" y="97892"/>
            <a:ext cx="557456" cy="57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242888" y="6650038"/>
            <a:ext cx="8547100" cy="168275"/>
            <a:chOff x="169" y="4585"/>
            <a:chExt cx="5933" cy="117"/>
          </a:xfrm>
        </p:grpSpPr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5617" y="4591"/>
              <a:ext cx="48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18.11.2010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0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2745" y="4585"/>
              <a:ext cx="77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CTF3 Committee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2pPr>
      <a:lvl3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3pPr>
      <a:lvl4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4pPr>
      <a:lvl5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5pPr>
      <a:lvl6pPr marL="139379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8480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3162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784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3688" algn="l" defTabSz="414338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2500">
          <a:solidFill>
            <a:srgbClr val="000000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81050" indent="-258763" algn="l" defTabSz="414338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74750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57000"/>
        <a:buFont typeface="StarSymbol" charset="0"/>
        <a:buBlip>
          <a:blip r:embed="rId6"/>
        </a:buBlip>
        <a:defRPr>
          <a:solidFill>
            <a:srgbClr val="000000"/>
          </a:solidFill>
          <a:latin typeface="+mn-lt"/>
          <a:ea typeface="ＭＳ Ｐゴシック" pitchFamily="-65" charset="-128"/>
        </a:defRPr>
      </a:lvl3pPr>
      <a:lvl4pPr marL="1565275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  <a:ea typeface="ＭＳ Ｐゴシック" pitchFamily="-65" charset="-128"/>
        </a:defRPr>
      </a:lvl4pPr>
      <a:lvl5pPr marL="19573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ＭＳ Ｐゴシック" pitchFamily="-65" charset="-128"/>
        </a:defRPr>
      </a:lvl5pPr>
      <a:lvl6pPr marL="2372909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7592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2275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6958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df"/><Relationship Id="rId5" Type="http://schemas.openxmlformats.org/officeDocument/2006/relationships/image" Target="../media/image17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CTF3 committee 9/2010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203739"/>
            <a:ext cx="8659812" cy="5295486"/>
          </a:xfrm>
        </p:spPr>
        <p:txBody>
          <a:bodyPr/>
          <a:lstStyle/>
          <a:p>
            <a:r>
              <a:rPr lang="en-US" dirty="0" smtClean="0"/>
              <a:t>DL only beam sent through – no combination</a:t>
            </a:r>
          </a:p>
          <a:p>
            <a:r>
              <a:rPr lang="en-US" dirty="0" smtClean="0"/>
              <a:t>out of 12A in </a:t>
            </a:r>
            <a:r>
              <a:rPr lang="en-US" dirty="0" smtClean="0"/>
              <a:t>CR (x4), </a:t>
            </a:r>
            <a:r>
              <a:rPr lang="en-US" dirty="0" smtClean="0"/>
              <a:t>10A get to</a:t>
            </a:r>
            <a:r>
              <a:rPr lang="en-US" dirty="0" smtClean="0"/>
              <a:t> TBL/TBTS PETS</a:t>
            </a:r>
          </a:p>
          <a:p>
            <a:r>
              <a:rPr lang="en-US" dirty="0" smtClean="0"/>
              <a:t>up to 70MW with </a:t>
            </a:r>
            <a:r>
              <a:rPr lang="en-US" dirty="0" smtClean="0"/>
              <a:t>recirculation in TBTS PETS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MeV</a:t>
            </a:r>
            <a:r>
              <a:rPr lang="en-US" dirty="0" smtClean="0"/>
              <a:t> acceleration of probe beam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since then</a:t>
            </a:r>
          </a:p>
          <a:p>
            <a:r>
              <a:rPr lang="en-US" dirty="0" smtClean="0"/>
              <a:t>focus on x8 combination (DL+CR)</a:t>
            </a:r>
          </a:p>
          <a:p>
            <a:r>
              <a:rPr lang="en-US" dirty="0" smtClean="0"/>
              <a:t>maximize power production</a:t>
            </a:r>
          </a:p>
          <a:p>
            <a:r>
              <a:rPr lang="en-US" dirty="0" smtClean="0"/>
              <a:t>maximize probe beam acceleration</a:t>
            </a:r>
          </a:p>
          <a:p>
            <a:r>
              <a:rPr lang="en-US" dirty="0" smtClean="0"/>
              <a:t>1 week stop during International Linear Collider Workshop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15"/>
              <a:stretch>
                <a:fillRect/>
              </a:stretch>
            </p:blipFill>
          </mc:Choice>
          <mc:Fallback>
            <p:blipFill>
              <a:blip r:embed="rId3"/>
              <a:srcRect t="515"/>
              <a:stretch>
                <a:fillRect/>
              </a:stretch>
            </p:blipFill>
          </mc:Fallback>
        </mc:AlternateContent>
        <p:spPr>
          <a:xfrm>
            <a:off x="37500" y="800407"/>
            <a:ext cx="5527627" cy="5775338"/>
          </a:xfrm>
          <a:prstGeom prst="rect">
            <a:avLst/>
          </a:prstGeom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r>
              <a:rPr lang="en-US" smtClean="0"/>
              <a:t> </a:t>
            </a:r>
            <a:r>
              <a:rPr lang="en-US" smtClean="0"/>
              <a:t>– restart 31/1/2011 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6134804" y="800407"/>
            <a:ext cx="27103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Optics improvements (DL dispersion)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Full transport to CLEX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Bunch length control (first tests)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TBTS initial PETS tests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CALIFES setup</a:t>
            </a:r>
          </a:p>
          <a:p>
            <a:r>
              <a:rPr lang="en-US" sz="1200" strike="sngStrike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new setup when MKS13 </a:t>
            </a:r>
            <a:r>
              <a:rPr lang="en-US" sz="1200" strike="sngStrike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available?</a:t>
            </a:r>
            <a:endParaRPr lang="fr-FR" sz="1200" strike="sngStrik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0799" y="1978910"/>
            <a:ext cx="2112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conditioned to nominal power/pulse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length</a:t>
            </a:r>
            <a:b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PETS tests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64473" y="2594325"/>
            <a:ext cx="18978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Accelerating structure conditioned to nominal power/pulse length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91648" y="3265955"/>
            <a:ext cx="1766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breakdown rate measurements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???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68049" y="4893978"/>
            <a:ext cx="24479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Test of new PETS on-off scheme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22879" y="2581576"/>
            <a:ext cx="1474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FF0000"/>
                </a:solidFill>
                <a:latin typeface="Arial" charset="0"/>
                <a:ea typeface="ＭＳ Ｐゴシック" pitchFamily="1" charset="-128"/>
              </a:rPr>
              <a:t>Two-Beam test </a:t>
            </a:r>
          </a:p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power &amp; energy gain, 100MV/m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70170" y="3701894"/>
            <a:ext cx="1431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Loading compensation experiment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82279" y="3714426"/>
            <a:ext cx="1677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breakdown kicks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87066" y="4374568"/>
            <a:ext cx="2447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effect of beam loading on breakdown rate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88405" y="5667117"/>
            <a:ext cx="412668" cy="6309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7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installTBL</a:t>
            </a: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7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</a:t>
            </a: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b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700" b="1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??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  <a:sym typeface="Wingdings"/>
              </a:rPr>
              <a:t>&lt;---</a:t>
            </a: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  <a:sym typeface="Wingdings"/>
              </a:rPr>
              <a:t>-&gt;</a:t>
            </a:r>
            <a:endParaRPr lang="en-US" altLang="ja-JP" sz="7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65127" y="5738983"/>
            <a:ext cx="104558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8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2</a:t>
            </a:r>
            <a:r>
              <a:rPr lang="en-US" altLang="ja-JP" sz="800" baseline="30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nd</a:t>
            </a:r>
            <a:r>
              <a:rPr lang="en-US" altLang="ja-JP" sz="8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TBL PETS </a:t>
            </a: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</a:t>
            </a:r>
            <a:b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endParaRPr lang="en-US" altLang="ja-JP" sz="8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6 weeks PHIN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phase-coding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Laser preparation</a:t>
            </a:r>
            <a:endParaRPr lang="en-US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86724" y="3274473"/>
            <a:ext cx="1304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studies</a:t>
            </a:r>
            <a:b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(limited)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29085" y="5263161"/>
            <a:ext cx="27149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lvl="1" indent="-112713" algn="just"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346075" lvl="1" indent="-112713" algn="just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Stability studies &amp; improvements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no recirculation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 stability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Operation at 5 Hz (or more)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Control of beam losses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Coherent Diffraction Radiation …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071782" y="5249009"/>
            <a:ext cx="2557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studies 30% deceleration ?</a:t>
            </a:r>
          </a:p>
        </p:txBody>
      </p:sp>
      <p:sp>
        <p:nvSpPr>
          <p:cNvPr id="42" name="Oval 41"/>
          <p:cNvSpPr/>
          <p:nvPr/>
        </p:nvSpPr>
        <p:spPr bwMode="auto">
          <a:xfrm>
            <a:off x="5839854" y="1267359"/>
            <a:ext cx="252000" cy="252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2276481" y="434171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5827125" y="2110144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3446822" y="433057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5827125" y="272938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5011653" y="430886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5827125" y="33493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5819782" y="3841225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5827125" y="448307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5827125" y="5274008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5819782" y="491421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2257843" y="570997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6" name="Oval 55"/>
          <p:cNvSpPr/>
          <p:nvPr/>
        </p:nvSpPr>
        <p:spPr bwMode="auto">
          <a:xfrm>
            <a:off x="3819375" y="571054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5265660" y="566711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8" name="Oval 57"/>
          <p:cNvSpPr/>
          <p:nvPr/>
        </p:nvSpPr>
        <p:spPr bwMode="auto">
          <a:xfrm>
            <a:off x="5269707" y="592766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9" name="Oval 58"/>
          <p:cNvSpPr/>
          <p:nvPr/>
        </p:nvSpPr>
        <p:spPr bwMode="auto">
          <a:xfrm>
            <a:off x="5269707" y="628822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0" name="Oval 59"/>
          <p:cNvSpPr/>
          <p:nvPr/>
        </p:nvSpPr>
        <p:spPr bwMode="auto">
          <a:xfrm>
            <a:off x="1082002" y="338644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" name="Oval 60"/>
          <p:cNvSpPr/>
          <p:nvPr/>
        </p:nvSpPr>
        <p:spPr bwMode="auto">
          <a:xfrm>
            <a:off x="1082749" y="48362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2" name="Oval 61"/>
          <p:cNvSpPr/>
          <p:nvPr/>
        </p:nvSpPr>
        <p:spPr bwMode="auto">
          <a:xfrm>
            <a:off x="2276481" y="340516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3" name="Oval 62"/>
          <p:cNvSpPr/>
          <p:nvPr/>
        </p:nvSpPr>
        <p:spPr bwMode="auto">
          <a:xfrm>
            <a:off x="3843655" y="338644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3843655" y="48626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2701310" y="48626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291181" y="6230658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064562" y="6224490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5645938" y="3015201"/>
            <a:ext cx="518091" cy="2616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Beam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71" name="Straight Arrow Connector 70"/>
          <p:cNvCxnSpPr>
            <a:stCxn id="69" idx="1"/>
          </p:cNvCxnSpPr>
          <p:nvPr/>
        </p:nvCxnSpPr>
        <p:spPr bwMode="auto">
          <a:xfrm rot="10800000" flipV="1">
            <a:off x="5517660" y="3146005"/>
            <a:ext cx="128278" cy="819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 animBg="1"/>
      <p:bldP spid="20" grpId="0" animBg="1"/>
      <p:bldP spid="23" grpId="0"/>
      <p:bldP spid="24" grpId="0"/>
      <p:bldP spid="26" grpId="0"/>
      <p:bldP spid="42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8 combination (DL+CR)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2"/>
            <a:ext cx="8659812" cy="4028311"/>
          </a:xfrm>
        </p:spPr>
        <p:txBody>
          <a:bodyPr/>
          <a:lstStyle/>
          <a:p>
            <a:r>
              <a:rPr lang="en-US" dirty="0" smtClean="0"/>
              <a:t>Combination well optimized in operation</a:t>
            </a:r>
          </a:p>
          <a:p>
            <a:pPr lvl="1"/>
            <a:r>
              <a:rPr lang="en-US" dirty="0" smtClean="0"/>
              <a:t>transmission</a:t>
            </a:r>
          </a:p>
          <a:p>
            <a:pPr lvl="1"/>
            <a:r>
              <a:rPr lang="en-US" dirty="0" smtClean="0"/>
              <a:t>closure</a:t>
            </a:r>
          </a:p>
          <a:p>
            <a:pPr lvl="1"/>
            <a:r>
              <a:rPr lang="en-US" dirty="0" smtClean="0"/>
              <a:t>path length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=&gt; record current</a:t>
            </a:r>
            <a:br>
              <a:rPr lang="en-US" dirty="0" smtClean="0"/>
            </a:br>
            <a:r>
              <a:rPr lang="en-US" dirty="0" smtClean="0"/>
              <a:t>this year</a:t>
            </a:r>
            <a:br>
              <a:rPr lang="en-US" dirty="0" smtClean="0"/>
            </a:br>
            <a:r>
              <a:rPr lang="en-US" dirty="0" smtClean="0"/>
              <a:t>(MKS13 off)</a:t>
            </a:r>
            <a:endParaRPr lang="en-US" dirty="0"/>
          </a:p>
        </p:txBody>
      </p:sp>
      <p:pic>
        <p:nvPicPr>
          <p:cNvPr id="4" name="Picture 3" descr="cr-record2010.png"/>
          <p:cNvPicPr>
            <a:picLocks noChangeAspect="1"/>
          </p:cNvPicPr>
          <p:nvPr/>
        </p:nvPicPr>
        <p:blipFill>
          <a:blip r:embed="rId2"/>
          <a:srcRect l="1098" t="15038" r="2706" b="7558"/>
          <a:stretch>
            <a:fillRect/>
          </a:stretch>
        </p:blipFill>
        <p:spPr>
          <a:xfrm>
            <a:off x="2936284" y="1508934"/>
            <a:ext cx="6089668" cy="4960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GHz bunch phase studies</a:t>
            </a:r>
            <a:endParaRPr lang="en-US" dirty="0"/>
          </a:p>
        </p:txBody>
      </p:sp>
      <p:pic>
        <p:nvPicPr>
          <p:cNvPr id="4" name="Picture 3" descr="12GHz-phase-1p5GHz-beam-not-opt.png"/>
          <p:cNvPicPr>
            <a:picLocks noChangeAspect="1"/>
          </p:cNvPicPr>
          <p:nvPr/>
        </p:nvPicPr>
        <p:blipFill>
          <a:blip r:embed="rId2"/>
          <a:srcRect l="7819" t="44535" r="7819" b="31315"/>
          <a:stretch>
            <a:fillRect/>
          </a:stretch>
        </p:blipFill>
        <p:spPr>
          <a:xfrm>
            <a:off x="74059" y="5254823"/>
            <a:ext cx="4343400" cy="1143000"/>
          </a:xfrm>
          <a:prstGeom prst="rect">
            <a:avLst/>
          </a:prstGeom>
        </p:spPr>
      </p:pic>
      <p:pic>
        <p:nvPicPr>
          <p:cNvPr id="5" name="Picture 4" descr="12GHz-phase-1p5GHz-beam-opt.png"/>
          <p:cNvPicPr>
            <a:picLocks noChangeAspect="1"/>
          </p:cNvPicPr>
          <p:nvPr/>
        </p:nvPicPr>
        <p:blipFill>
          <a:blip r:embed="rId3"/>
          <a:srcRect l="7827" t="44535" r="8744" b="31315"/>
          <a:stretch>
            <a:fillRect/>
          </a:stretch>
        </p:blipFill>
        <p:spPr>
          <a:xfrm>
            <a:off x="4569859" y="5254823"/>
            <a:ext cx="4480774" cy="1143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rot="5400000">
            <a:off x="5826365" y="5653895"/>
            <a:ext cx="228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133378" y="5438456"/>
            <a:ext cx="80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deg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2279981" y="6012945"/>
            <a:ext cx="31096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438149" y="5788223"/>
            <a:ext cx="9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deg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82499" y="525482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 GHz RF phase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84459" y="6321623"/>
            <a:ext cx="2059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Erik </a:t>
            </a:r>
            <a:r>
              <a:rPr lang="en-US" sz="1400" dirty="0" err="1" smtClean="0"/>
              <a:t>Adli</a:t>
            </a:r>
            <a:r>
              <a:rPr lang="en-US" sz="1400" dirty="0" smtClean="0"/>
              <a:t>, </a:t>
            </a:r>
            <a:r>
              <a:rPr lang="en-US" sz="1400" dirty="0" err="1" smtClean="0"/>
              <a:t>Reidar</a:t>
            </a:r>
            <a:r>
              <a:rPr lang="en-US" sz="1400" dirty="0" smtClean="0"/>
              <a:t> </a:t>
            </a:r>
            <a:r>
              <a:rPr lang="en-US" sz="1400" dirty="0" err="1" smtClean="0"/>
              <a:t>Lillestøl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02670" y="5483423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=&gt;</a:t>
            </a:r>
            <a:endParaRPr lang="en-US" sz="2400" b="1" dirty="0"/>
          </a:p>
        </p:txBody>
      </p:sp>
      <p:pic>
        <p:nvPicPr>
          <p:cNvPr id="17" name="Picture 16" descr="energy-pulse-opt.png"/>
          <p:cNvPicPr>
            <a:picLocks noChangeAspect="1"/>
          </p:cNvPicPr>
          <p:nvPr/>
        </p:nvPicPr>
        <p:blipFill>
          <a:blip r:embed="rId4"/>
          <a:srcRect l="1407" t="24076" r="1926" b="14525"/>
          <a:stretch>
            <a:fillRect/>
          </a:stretch>
        </p:blipFill>
        <p:spPr>
          <a:xfrm>
            <a:off x="4602655" y="3361340"/>
            <a:ext cx="4426991" cy="1717367"/>
          </a:xfrm>
          <a:prstGeom prst="rect">
            <a:avLst/>
          </a:prstGeom>
        </p:spPr>
      </p:pic>
      <p:pic>
        <p:nvPicPr>
          <p:cNvPr id="18" name="Picture 17" descr="energy-pulse-no-opt.png"/>
          <p:cNvPicPr>
            <a:picLocks noChangeAspect="1"/>
          </p:cNvPicPr>
          <p:nvPr/>
        </p:nvPicPr>
        <p:blipFill>
          <a:blip r:embed="rId5"/>
          <a:srcRect l="1667" t="24541" r="1667" b="15161"/>
          <a:stretch>
            <a:fillRect/>
          </a:stretch>
        </p:blipFill>
        <p:spPr>
          <a:xfrm>
            <a:off x="74060" y="3361340"/>
            <a:ext cx="4495800" cy="17440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133378" y="3942528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=&gt;</a:t>
            </a:r>
            <a:endParaRPr lang="en-US" sz="2400" b="1" dirty="0"/>
          </a:p>
        </p:txBody>
      </p:sp>
      <p:pic>
        <p:nvPicPr>
          <p:cNvPr id="20" name="Picture 19" descr="mks05-shaped.png"/>
          <p:cNvPicPr>
            <a:picLocks noChangeAspect="1"/>
          </p:cNvPicPr>
          <p:nvPr/>
        </p:nvPicPr>
        <p:blipFill>
          <a:blip r:embed="rId6"/>
          <a:srcRect l="1597" t="24005" r="28729" b="12222"/>
          <a:stretch>
            <a:fillRect/>
          </a:stretch>
        </p:blipFill>
        <p:spPr>
          <a:xfrm>
            <a:off x="7138074" y="1417528"/>
            <a:ext cx="1891572" cy="147422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38" y="894522"/>
            <a:ext cx="8660008" cy="2466818"/>
          </a:xfrm>
        </p:spPr>
        <p:txBody>
          <a:bodyPr>
            <a:normAutofit fontScale="92500"/>
          </a:bodyPr>
          <a:lstStyle/>
          <a:p>
            <a:pPr>
              <a:spcAft>
                <a:spcPts val="688"/>
              </a:spcAft>
            </a:pPr>
            <a:r>
              <a:rPr lang="en-US" sz="2400" dirty="0" smtClean="0"/>
              <a:t>For 12 GHz power production, </a:t>
            </a:r>
            <a:r>
              <a:rPr lang="en-US" sz="2400" dirty="0" smtClean="0">
                <a:solidFill>
                  <a:srgbClr val="FF0000"/>
                </a:solidFill>
              </a:rPr>
              <a:t>bunch phase </a:t>
            </a:r>
            <a:r>
              <a:rPr lang="en-US" sz="2400" dirty="0" smtClean="0"/>
              <a:t>along the </a:t>
            </a:r>
            <a:r>
              <a:rPr lang="en-US" sz="2400" dirty="0" smtClean="0"/>
              <a:t>pulse </a:t>
            </a:r>
            <a:r>
              <a:rPr lang="en-US" sz="2400" dirty="0" smtClean="0">
                <a:solidFill>
                  <a:srgbClr val="FF0000"/>
                </a:solidFill>
              </a:rPr>
              <a:t>crucial</a:t>
            </a:r>
          </a:p>
          <a:p>
            <a:pPr lvl="1"/>
            <a:r>
              <a:rPr lang="en-US" sz="2000" dirty="0" smtClean="0"/>
              <a:t>=&gt; need stable beam energy, klystron phases, beam current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DL, CR ring length</a:t>
            </a:r>
            <a:r>
              <a:rPr lang="en-US" sz="2000" dirty="0" smtClean="0"/>
              <a:t>, orbit, closure </a:t>
            </a:r>
            <a:r>
              <a:rPr lang="en-US" sz="2000" dirty="0" smtClean="0">
                <a:solidFill>
                  <a:srgbClr val="FF0000"/>
                </a:solidFill>
              </a:rPr>
              <a:t>carefully </a:t>
            </a:r>
            <a:r>
              <a:rPr lang="en-US" sz="2000" dirty="0" smtClean="0">
                <a:solidFill>
                  <a:srgbClr val="FF0000"/>
                </a:solidFill>
              </a:rPr>
              <a:t>optimized</a:t>
            </a:r>
          </a:p>
          <a:p>
            <a:pPr lvl="1"/>
            <a:r>
              <a:rPr lang="en-US" dirty="0" smtClean="0"/>
              <a:t>used RF pulse compression to minimize ∆E/E after the </a:t>
            </a:r>
            <a:r>
              <a:rPr lang="en-US" dirty="0" smtClean="0"/>
              <a:t>linac =&gt;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0608</a:t>
            </a:r>
            <a:r>
              <a:rPr lang="en-US" dirty="0" smtClean="0"/>
              <a:t>=0.61m =&gt; 13mm = ~2%  to  ~3mm = ~0.5% ∆E/</a:t>
            </a:r>
            <a:r>
              <a:rPr lang="en-US" dirty="0" smtClean="0"/>
              <a:t>E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spcAft>
                <a:spcPts val="2493"/>
              </a:spcAft>
            </a:pPr>
            <a:r>
              <a:rPr lang="en-US" sz="2400" dirty="0" smtClean="0"/>
              <a:t>detailed </a:t>
            </a:r>
            <a:r>
              <a:rPr lang="en-US" sz="2400" dirty="0" smtClean="0">
                <a:solidFill>
                  <a:srgbClr val="FF0000"/>
                </a:solidFill>
              </a:rPr>
              <a:t>studies of bunch phase</a:t>
            </a:r>
            <a:r>
              <a:rPr lang="en-US" sz="2400" dirty="0" smtClean="0"/>
              <a:t>, variation understood and </a:t>
            </a:r>
            <a:r>
              <a:rPr lang="en-US" sz="2400" dirty="0" smtClean="0"/>
              <a:t>minimized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3"/>
            <a:ext cx="8659812" cy="2845055"/>
          </a:xfrm>
        </p:spPr>
        <p:txBody>
          <a:bodyPr/>
          <a:lstStyle/>
          <a:p>
            <a:r>
              <a:rPr lang="en-US" dirty="0" smtClean="0"/>
              <a:t>measured in H and V for various stages of combination</a:t>
            </a:r>
          </a:p>
          <a:p>
            <a:r>
              <a:rPr lang="en-US" dirty="0" smtClean="0"/>
              <a:t>emittance increase more from CR than from DL</a:t>
            </a:r>
          </a:p>
          <a:p>
            <a:endParaRPr lang="en-US" dirty="0"/>
          </a:p>
        </p:txBody>
      </p:sp>
      <p:pic>
        <p:nvPicPr>
          <p:cNvPr id="4" name="Picture 3" descr="combi-emittance-hor.png"/>
          <p:cNvPicPr>
            <a:picLocks noChangeAspect="1"/>
          </p:cNvPicPr>
          <p:nvPr/>
        </p:nvPicPr>
        <p:blipFill>
          <a:blip r:embed="rId2"/>
          <a:srcRect l="9853" r="4199" b="4818"/>
          <a:stretch>
            <a:fillRect/>
          </a:stretch>
        </p:blipFill>
        <p:spPr>
          <a:xfrm>
            <a:off x="2042325" y="3498101"/>
            <a:ext cx="6860375" cy="30586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319440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Simona</a:t>
            </a:r>
            <a:r>
              <a:rPr lang="en-US" sz="1400" dirty="0" smtClean="0"/>
              <a:t> </a:t>
            </a:r>
            <a:r>
              <a:rPr lang="en-US" sz="1400" dirty="0" err="1" smtClean="0"/>
              <a:t>Bettoni</a:t>
            </a:r>
            <a:endParaRPr lang="en-US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063" y="2005628"/>
          <a:ext cx="4424772" cy="149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439"/>
                <a:gridCol w="716432"/>
                <a:gridCol w="814127"/>
                <a:gridCol w="846692"/>
                <a:gridCol w="1042082"/>
              </a:tblGrid>
              <a:tr h="45137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horizontal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13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emittance [mm </a:t>
                      </a:r>
                      <a:r>
                        <a:rPr lang="en-US" sz="1200" dirty="0" err="1" smtClean="0"/>
                        <a:t>mrad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532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682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beta [</a:t>
                      </a:r>
                      <a:r>
                        <a:rPr lang="en-US" sz="1200" dirty="0" err="1" smtClean="0"/>
                        <a:t>m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</a:t>
                      </a:r>
                      <a:endParaRPr lang="en-US" sz="1200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alpha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35095" y="2005628"/>
          <a:ext cx="4476340" cy="149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268"/>
                <a:gridCol w="808971"/>
                <a:gridCol w="890111"/>
                <a:gridCol w="900967"/>
                <a:gridCol w="981023"/>
              </a:tblGrid>
              <a:tr h="45137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vertical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13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emittance [mm </a:t>
                      </a:r>
                      <a:r>
                        <a:rPr lang="en-US" sz="1200" dirty="0" err="1" smtClean="0"/>
                        <a:t>mrad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129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170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beta [</a:t>
                      </a:r>
                      <a:r>
                        <a:rPr lang="en-US" sz="1200" dirty="0" err="1" smtClean="0"/>
                        <a:t>m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17.2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9.9</a:t>
                      </a:r>
                      <a:endParaRPr lang="en-US" sz="1200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alpha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-8.1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-5.1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-3.1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-4.3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l2-tbts-transmission.png"/>
          <p:cNvPicPr>
            <a:picLocks noChangeAspect="1"/>
          </p:cNvPicPr>
          <p:nvPr/>
        </p:nvPicPr>
        <p:blipFill>
          <a:blip r:embed="rId2"/>
          <a:srcRect t="7568" b="65379"/>
          <a:stretch>
            <a:fillRect/>
          </a:stretch>
        </p:blipFill>
        <p:spPr>
          <a:xfrm>
            <a:off x="197199" y="4567665"/>
            <a:ext cx="8705501" cy="1855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TL2 - TBTS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76468" y="512598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x8 </a:t>
            </a:r>
            <a:r>
              <a:rPr lang="en-US" dirty="0" smtClean="0"/>
              <a:t>recombination in CR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2888" y="900113"/>
            <a:ext cx="3649626" cy="3468687"/>
          </a:xfrm>
        </p:spPr>
        <p:txBody>
          <a:bodyPr/>
          <a:lstStyle/>
          <a:p>
            <a:r>
              <a:rPr lang="en-US" dirty="0" smtClean="0"/>
              <a:t>good transmission also for</a:t>
            </a:r>
            <a:r>
              <a:rPr lang="en-US" dirty="0" smtClean="0"/>
              <a:t> x8 combined </a:t>
            </a:r>
            <a:r>
              <a:rPr lang="en-US" dirty="0" smtClean="0"/>
              <a:t>beam from CR</a:t>
            </a:r>
            <a:endParaRPr lang="en-US" dirty="0" smtClean="0"/>
          </a:p>
          <a:p>
            <a:r>
              <a:rPr lang="en-US" dirty="0" smtClean="0"/>
              <a:t>&gt;</a:t>
            </a:r>
            <a:r>
              <a:rPr lang="en-US" dirty="0" smtClean="0"/>
              <a:t>17A </a:t>
            </a:r>
            <a:r>
              <a:rPr lang="en-US" dirty="0" smtClean="0"/>
              <a:t>get to TBTS </a:t>
            </a:r>
            <a:r>
              <a:rPr lang="en-US" dirty="0" smtClean="0"/>
              <a:t>PETS</a:t>
            </a:r>
            <a:endParaRPr lang="en-US" dirty="0" smtClean="0"/>
          </a:p>
        </p:txBody>
      </p:sp>
      <p:pic>
        <p:nvPicPr>
          <p:cNvPr id="10" name="Picture 9" descr="tbts-17A.png"/>
          <p:cNvPicPr>
            <a:picLocks noChangeAspect="1"/>
          </p:cNvPicPr>
          <p:nvPr/>
        </p:nvPicPr>
        <p:blipFill>
          <a:blip r:embed="rId3"/>
          <a:srcRect l="759" t="16747" r="1063" b="9662"/>
          <a:stretch>
            <a:fillRect/>
          </a:stretch>
        </p:blipFill>
        <p:spPr>
          <a:xfrm>
            <a:off x="3892514" y="850362"/>
            <a:ext cx="5251486" cy="371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bts-power2.png"/>
          <p:cNvPicPr>
            <a:picLocks noChangeAspect="1"/>
          </p:cNvPicPr>
          <p:nvPr/>
        </p:nvPicPr>
        <p:blipFill>
          <a:blip r:embed="rId2"/>
          <a:srcRect l="40338" t="9162" r="25845" b="42995"/>
          <a:stretch>
            <a:fillRect/>
          </a:stretch>
        </p:blipFill>
        <p:spPr>
          <a:xfrm>
            <a:off x="242888" y="1927838"/>
            <a:ext cx="3261060" cy="4613653"/>
          </a:xfrm>
          <a:prstGeom prst="rect">
            <a:avLst/>
          </a:prstGeom>
        </p:spPr>
      </p:pic>
      <p:pic>
        <p:nvPicPr>
          <p:cNvPr id="12" name="Picture 11" descr="tbts-power1.png"/>
          <p:cNvPicPr>
            <a:picLocks noChangeAspect="1"/>
          </p:cNvPicPr>
          <p:nvPr/>
        </p:nvPicPr>
        <p:blipFill>
          <a:blip r:embed="rId3"/>
          <a:srcRect l="40338" t="9162" r="25845" b="42995"/>
          <a:stretch>
            <a:fillRect/>
          </a:stretch>
        </p:blipFill>
        <p:spPr>
          <a:xfrm>
            <a:off x="242888" y="1927838"/>
            <a:ext cx="3261060" cy="461365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- PETS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2888" y="900113"/>
            <a:ext cx="5401724" cy="1218236"/>
          </a:xfrm>
        </p:spPr>
        <p:txBody>
          <a:bodyPr/>
          <a:lstStyle/>
          <a:p>
            <a:r>
              <a:rPr lang="en-US" dirty="0" smtClean="0"/>
              <a:t>up to</a:t>
            </a:r>
            <a:r>
              <a:rPr lang="en-US" dirty="0" smtClean="0"/>
              <a:t> </a:t>
            </a:r>
            <a:r>
              <a:rPr lang="en-US" dirty="0" smtClean="0"/>
              <a:t>&gt;250MW</a:t>
            </a:r>
            <a:r>
              <a:rPr lang="en-US" dirty="0" smtClean="0"/>
              <a:t> </a:t>
            </a:r>
            <a:r>
              <a:rPr lang="en-US" dirty="0" smtClean="0"/>
              <a:t>in PETS </a:t>
            </a:r>
            <a:r>
              <a:rPr lang="en-US" dirty="0" smtClean="0"/>
              <a:t>structure (?)</a:t>
            </a:r>
          </a:p>
          <a:p>
            <a:r>
              <a:rPr lang="en-US" dirty="0" smtClean="0"/>
              <a:t>&gt;</a:t>
            </a:r>
            <a:r>
              <a:rPr lang="en-US" dirty="0" smtClean="0"/>
              <a:t>100</a:t>
            </a:r>
            <a:r>
              <a:rPr lang="en-US" dirty="0" smtClean="0"/>
              <a:t>MW to structure (?)</a:t>
            </a:r>
            <a:endParaRPr lang="en-US" dirty="0"/>
          </a:p>
        </p:txBody>
      </p:sp>
      <p:pic>
        <p:nvPicPr>
          <p:cNvPr id="6" name="Picture 5" descr="TBTS-instrumenta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41312" t="35747" r="30553" b="26638"/>
              <a:stretch>
                <a:fillRect/>
              </a:stretch>
            </p:blipFill>
          </mc:Choice>
          <mc:Fallback>
            <p:blipFill>
              <a:blip r:embed="rId5"/>
              <a:srcRect l="41312" t="35747" r="30553" b="26638"/>
              <a:stretch>
                <a:fillRect/>
              </a:stretch>
            </p:blipFill>
          </mc:Fallback>
        </mc:AlternateContent>
        <p:spPr>
          <a:xfrm>
            <a:off x="5488384" y="900113"/>
            <a:ext cx="3575559" cy="3379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1496832" y="1576291"/>
            <a:ext cx="5715177" cy="10367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1241425" y="3118561"/>
            <a:ext cx="5755131" cy="160360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3765827" y="4461565"/>
            <a:ext cx="5298116" cy="209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0525" marR="0" lvl="0" indent="-293688" algn="l" defTabSz="41433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6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RF calibration verified/corrected</a:t>
            </a:r>
          </a:p>
          <a:p>
            <a:pPr marL="390525" marR="0" lvl="0" indent="-293688" algn="l" defTabSz="41433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6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signals internally</a:t>
            </a:r>
            <a:r>
              <a:rPr kumimoji="0" lang="en-US" sz="25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 consistent</a:t>
            </a:r>
          </a:p>
          <a:p>
            <a:pPr marL="390525" marR="0" lvl="0" indent="-293688" algn="l" defTabSz="41433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6"/>
              </a:buBlip>
              <a:tabLst/>
              <a:defRPr/>
            </a:pPr>
            <a:r>
              <a:rPr lang="en-US" sz="2500" kern="0" baseline="0" dirty="0" smtClean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deceleration studies suggest overestimation of power measurement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 beam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3"/>
            <a:ext cx="4119286" cy="2677974"/>
          </a:xfrm>
        </p:spPr>
        <p:txBody>
          <a:bodyPr/>
          <a:lstStyle/>
          <a:p>
            <a:r>
              <a:rPr lang="en-US" dirty="0" smtClean="0"/>
              <a:t>probe beam acceleration optimized</a:t>
            </a:r>
          </a:p>
          <a:p>
            <a:pPr lvl="1"/>
            <a:r>
              <a:rPr lang="en-US" dirty="0" smtClean="0"/>
              <a:t>in time</a:t>
            </a:r>
          </a:p>
          <a:p>
            <a:pPr lvl="1"/>
            <a:r>
              <a:rPr lang="en-US" dirty="0" smtClean="0"/>
              <a:t>in phase</a:t>
            </a:r>
          </a:p>
          <a:p>
            <a:r>
              <a:rPr lang="en-US" dirty="0" smtClean="0"/>
              <a:t>up to 18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=</a:t>
            </a:r>
            <a:r>
              <a:rPr lang="en-US" dirty="0" smtClean="0"/>
              <a:t>&gt; gradient </a:t>
            </a:r>
            <a:r>
              <a:rPr lang="en-US" dirty="0" smtClean="0">
                <a:solidFill>
                  <a:srgbClr val="FF0000"/>
                </a:solidFill>
              </a:rPr>
              <a:t>~90 MV/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pb-acc-18MeV.png"/>
          <p:cNvPicPr>
            <a:picLocks noChangeAspect="1"/>
          </p:cNvPicPr>
          <p:nvPr/>
        </p:nvPicPr>
        <p:blipFill>
          <a:blip r:embed="rId3"/>
          <a:srcRect l="7010" t="12320" r="7678" b="8052"/>
          <a:stretch>
            <a:fillRect/>
          </a:stretch>
        </p:blipFill>
        <p:spPr>
          <a:xfrm>
            <a:off x="4571997" y="866984"/>
            <a:ext cx="4396961" cy="56769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8392" t="6452" r="8370" b="1492"/>
          <a:stretch>
            <a:fillRect/>
          </a:stretch>
        </p:blipFill>
        <p:spPr>
          <a:xfrm>
            <a:off x="55157" y="3779658"/>
            <a:ext cx="4516840" cy="27735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61409" y="377965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Andrea </a:t>
            </a:r>
            <a:r>
              <a:rPr lang="en-US" sz="1400" dirty="0" err="1" smtClean="0"/>
              <a:t>Palaia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 beam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3"/>
            <a:ext cx="8659812" cy="1144587"/>
          </a:xfrm>
        </p:spPr>
        <p:txBody>
          <a:bodyPr/>
          <a:lstStyle/>
          <a:p>
            <a:r>
              <a:rPr lang="en-US" dirty="0" smtClean="0"/>
              <a:t>acceleration less than expected</a:t>
            </a:r>
          </a:p>
          <a:p>
            <a:r>
              <a:rPr lang="en-US" dirty="0" smtClean="0"/>
              <a:t>power calibration, structure frequency, other modes?</a:t>
            </a:r>
            <a:endParaRPr lang="en-US" dirty="0"/>
          </a:p>
        </p:txBody>
      </p:sp>
      <p:pic>
        <p:nvPicPr>
          <p:cNvPr id="4" name="Picture 3" descr="pb-energy-gain.png"/>
          <p:cNvPicPr>
            <a:picLocks noChangeAspect="1"/>
          </p:cNvPicPr>
          <p:nvPr/>
        </p:nvPicPr>
        <p:blipFill>
          <a:blip r:embed="rId2"/>
          <a:srcRect l="5342" t="963" r="6218" b="3756"/>
          <a:stretch>
            <a:fillRect/>
          </a:stretch>
        </p:blipFill>
        <p:spPr>
          <a:xfrm>
            <a:off x="488476" y="1856301"/>
            <a:ext cx="8086992" cy="47221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319440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Simona</a:t>
            </a:r>
            <a:r>
              <a:rPr lang="en-US" sz="1400" dirty="0" smtClean="0"/>
              <a:t> </a:t>
            </a:r>
            <a:r>
              <a:rPr lang="en-US" sz="1400" dirty="0" err="1" smtClean="0"/>
              <a:t>Bettoni</a:t>
            </a:r>
            <a:endParaRPr lang="en-US" sz="1400" dirty="0"/>
          </a:p>
        </p:txBody>
      </p:sp>
      <p:sp>
        <p:nvSpPr>
          <p:cNvPr id="6" name="Up Arrow 5"/>
          <p:cNvSpPr/>
          <p:nvPr/>
        </p:nvSpPr>
        <p:spPr bwMode="auto">
          <a:xfrm>
            <a:off x="5894277" y="3897146"/>
            <a:ext cx="195391" cy="716467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4797" y="3983869"/>
            <a:ext cx="252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connection to 30</a:t>
            </a:r>
            <a:r>
              <a:rPr lang="en-US" dirty="0" smtClean="0">
                <a:solidFill>
                  <a:srgbClr val="FF0000"/>
                </a:solidFill>
              </a:rPr>
              <a:t>˚C water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 beam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104348"/>
            <a:ext cx="8659812" cy="1656518"/>
          </a:xfrm>
        </p:spPr>
        <p:txBody>
          <a:bodyPr/>
          <a:lstStyle/>
          <a:p>
            <a:r>
              <a:rPr lang="en-US" dirty="0" smtClean="0"/>
              <a:t>probe beam changes shape when accelerated</a:t>
            </a:r>
            <a:br>
              <a:rPr lang="en-US" dirty="0" smtClean="0"/>
            </a:br>
            <a:r>
              <a:rPr lang="en-US" dirty="0" smtClean="0"/>
              <a:t>(measured on straight screen for different focusing)</a:t>
            </a:r>
          </a:p>
          <a:p>
            <a:pPr>
              <a:spcAft>
                <a:spcPts val="88"/>
              </a:spcAft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without						with acceleration </a:t>
            </a:r>
            <a:endParaRPr lang="en-US" dirty="0"/>
          </a:p>
        </p:txBody>
      </p:sp>
      <p:pic>
        <p:nvPicPr>
          <p:cNvPr id="4" name="Picture 3" descr="pb-mtv-noacc1.png"/>
          <p:cNvPicPr>
            <a:picLocks noChangeAspect="1"/>
          </p:cNvPicPr>
          <p:nvPr/>
        </p:nvPicPr>
        <p:blipFill>
          <a:blip r:embed="rId2"/>
          <a:srcRect l="9683" t="13125" r="53564" b="64090"/>
          <a:stretch>
            <a:fillRect/>
          </a:stretch>
        </p:blipFill>
        <p:spPr>
          <a:xfrm>
            <a:off x="988392" y="2760866"/>
            <a:ext cx="2066858" cy="1772409"/>
          </a:xfrm>
          <a:prstGeom prst="rect">
            <a:avLst/>
          </a:prstGeom>
        </p:spPr>
      </p:pic>
      <p:pic>
        <p:nvPicPr>
          <p:cNvPr id="5" name="Picture 4" descr="pb-mtv-noacc2.png"/>
          <p:cNvPicPr>
            <a:picLocks noChangeAspect="1"/>
          </p:cNvPicPr>
          <p:nvPr/>
        </p:nvPicPr>
        <p:blipFill>
          <a:blip r:embed="rId3"/>
          <a:srcRect l="9794" t="13125" r="53453" b="63768"/>
          <a:stretch>
            <a:fillRect/>
          </a:stretch>
        </p:blipFill>
        <p:spPr>
          <a:xfrm>
            <a:off x="988392" y="4685061"/>
            <a:ext cx="2066858" cy="1797462"/>
          </a:xfrm>
          <a:prstGeom prst="rect">
            <a:avLst/>
          </a:prstGeom>
        </p:spPr>
      </p:pic>
      <p:pic>
        <p:nvPicPr>
          <p:cNvPr id="6" name="Picture 5" descr="pb-mtv-acc1.png"/>
          <p:cNvPicPr>
            <a:picLocks noChangeAspect="1"/>
          </p:cNvPicPr>
          <p:nvPr/>
        </p:nvPicPr>
        <p:blipFill>
          <a:blip r:embed="rId4"/>
          <a:srcRect l="9794" t="13125" r="53453" b="64090"/>
          <a:stretch>
            <a:fillRect/>
          </a:stretch>
        </p:blipFill>
        <p:spPr>
          <a:xfrm>
            <a:off x="4235174" y="2760866"/>
            <a:ext cx="2066858" cy="1772409"/>
          </a:xfrm>
          <a:prstGeom prst="rect">
            <a:avLst/>
          </a:prstGeom>
        </p:spPr>
      </p:pic>
      <p:pic>
        <p:nvPicPr>
          <p:cNvPr id="7" name="Picture 6" descr="pb-mtv-acc2.png"/>
          <p:cNvPicPr>
            <a:picLocks noChangeAspect="1"/>
          </p:cNvPicPr>
          <p:nvPr/>
        </p:nvPicPr>
        <p:blipFill>
          <a:blip r:embed="rId5"/>
          <a:srcRect l="9794" t="13125" r="53453" b="63768"/>
          <a:stretch>
            <a:fillRect/>
          </a:stretch>
        </p:blipFill>
        <p:spPr>
          <a:xfrm>
            <a:off x="4235174" y="4698931"/>
            <a:ext cx="2050910" cy="1783592"/>
          </a:xfrm>
          <a:prstGeom prst="rect">
            <a:avLst/>
          </a:prstGeom>
        </p:spPr>
      </p:pic>
      <p:pic>
        <p:nvPicPr>
          <p:cNvPr id="8" name="Picture 7" descr="pb-mtv-acc3.png"/>
          <p:cNvPicPr>
            <a:picLocks noChangeAspect="1"/>
          </p:cNvPicPr>
          <p:nvPr/>
        </p:nvPicPr>
        <p:blipFill>
          <a:blip r:embed="rId6"/>
          <a:srcRect l="9794" t="13125" r="53453" b="63768"/>
          <a:stretch>
            <a:fillRect/>
          </a:stretch>
        </p:blipFill>
        <p:spPr>
          <a:xfrm>
            <a:off x="6440764" y="4698931"/>
            <a:ext cx="2050910" cy="1783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8459</TotalTime>
  <Words>629</Words>
  <Application>Microsoft Macintosh PowerPoint</Application>
  <PresentationFormat>On-screen Show (4:3)</PresentationFormat>
  <Paragraphs>159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2_Default Design</vt:lpstr>
      <vt:lpstr>Status CTF3 committee 9/2010</vt:lpstr>
      <vt:lpstr>Factor 8 combination (DL+CR)</vt:lpstr>
      <vt:lpstr>12 GHz bunch phase studies</vt:lpstr>
      <vt:lpstr>Emittance</vt:lpstr>
      <vt:lpstr>TL2 - TBTS</vt:lpstr>
      <vt:lpstr>TBTS - PETS</vt:lpstr>
      <vt:lpstr>Probe beam acceleration</vt:lpstr>
      <vt:lpstr>Probe beam acceleration</vt:lpstr>
      <vt:lpstr>Probe beam acceleration</vt:lpstr>
      <vt:lpstr>Schedule – restart 31/1/2011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Frank Tecker</cp:lastModifiedBy>
  <cp:revision>88</cp:revision>
  <cp:lastPrinted>2010-04-22T09:05:24Z</cp:lastPrinted>
  <dcterms:created xsi:type="dcterms:W3CDTF">2010-11-17T10:31:00Z</dcterms:created>
  <dcterms:modified xsi:type="dcterms:W3CDTF">2010-11-18T10:52:29Z</dcterms:modified>
</cp:coreProperties>
</file>