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7" r:id="rId3"/>
    <p:sldId id="263" r:id="rId4"/>
    <p:sldId id="262" r:id="rId5"/>
    <p:sldId id="261" r:id="rId6"/>
    <p:sldId id="260" r:id="rId7"/>
    <p:sldId id="264" r:id="rId8"/>
    <p:sldId id="259" r:id="rId9"/>
    <p:sldId id="258" r:id="rId10"/>
    <p:sldId id="268" r:id="rId11"/>
    <p:sldId id="257" r:id="rId1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723" autoAdjust="0"/>
  </p:normalViewPr>
  <p:slideViewPr>
    <p:cSldViewPr>
      <p:cViewPr varScale="1">
        <p:scale>
          <a:sx n="106" d="100"/>
          <a:sy n="106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elsch\Desktop\Angela%20backup\SPAD\Dark%20count%20measurements\excel%20dark%20coun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34"/>
  <c:chart>
    <c:autoTitleDeleted val="1"/>
    <c:plotArea>
      <c:layout>
        <c:manualLayout>
          <c:layoutTarget val="inner"/>
          <c:xMode val="edge"/>
          <c:yMode val="edge"/>
          <c:x val="0.14626115616783336"/>
          <c:y val="7.3169422616706309E-2"/>
          <c:w val="0.79843535903418161"/>
          <c:h val="0.68283704213045449"/>
        </c:manualLayout>
      </c:layout>
      <c:scatterChart>
        <c:scatterStyle val="smoothMarker"/>
        <c:ser>
          <c:idx val="0"/>
          <c:order val="0"/>
          <c:tx>
            <c:strRef>
              <c:f>Sheet1!$O$3</c:f>
              <c:strCache>
                <c:ptCount val="1"/>
                <c:pt idx="0">
                  <c:v>Frequency(MHz)</c:v>
                </c:pt>
              </c:strCache>
            </c:strRef>
          </c:tx>
          <c:xVal>
            <c:numRef>
              <c:f>Sheet1!$N$4:$N$15</c:f>
              <c:numCache>
                <c:formatCode>0.0</c:formatCode>
                <c:ptCount val="12"/>
                <c:pt idx="0">
                  <c:v>4.75177304964539</c:v>
                </c:pt>
                <c:pt idx="1">
                  <c:v>6.489361702127673</c:v>
                </c:pt>
                <c:pt idx="2">
                  <c:v>8.1914893617021356</c:v>
                </c:pt>
                <c:pt idx="3">
                  <c:v>10.000000000000002</c:v>
                </c:pt>
                <c:pt idx="4">
                  <c:v>11.843971631205671</c:v>
                </c:pt>
                <c:pt idx="5">
                  <c:v>13.51063829787234</c:v>
                </c:pt>
                <c:pt idx="6">
                  <c:v>15.248226950354606</c:v>
                </c:pt>
                <c:pt idx="7">
                  <c:v>17.056737588652478</c:v>
                </c:pt>
                <c:pt idx="8">
                  <c:v>18.829787234042549</c:v>
                </c:pt>
                <c:pt idx="9">
                  <c:v>20.602836879432619</c:v>
                </c:pt>
                <c:pt idx="10">
                  <c:v>22.446808510638306</c:v>
                </c:pt>
                <c:pt idx="11">
                  <c:v>23.936170212765951</c:v>
                </c:pt>
              </c:numCache>
            </c:numRef>
          </c:xVal>
          <c:yVal>
            <c:numRef>
              <c:f>Sheet1!$O$4:$O$15</c:f>
              <c:numCache>
                <c:formatCode>General</c:formatCode>
                <c:ptCount val="12"/>
                <c:pt idx="0">
                  <c:v>1.506</c:v>
                </c:pt>
                <c:pt idx="1">
                  <c:v>1.7120000000000006</c:v>
                </c:pt>
                <c:pt idx="2">
                  <c:v>2.1379999999999999</c:v>
                </c:pt>
                <c:pt idx="3">
                  <c:v>2.6179999999999999</c:v>
                </c:pt>
                <c:pt idx="4">
                  <c:v>3.2280000000000002</c:v>
                </c:pt>
                <c:pt idx="5">
                  <c:v>3.9139999999999997</c:v>
                </c:pt>
                <c:pt idx="6">
                  <c:v>4.4580000000000002</c:v>
                </c:pt>
                <c:pt idx="7">
                  <c:v>4.9700000000000024</c:v>
                </c:pt>
                <c:pt idx="8">
                  <c:v>5.5780000000000003</c:v>
                </c:pt>
                <c:pt idx="9">
                  <c:v>6.726</c:v>
                </c:pt>
                <c:pt idx="10">
                  <c:v>7.14</c:v>
                </c:pt>
                <c:pt idx="11">
                  <c:v>7.4180000000000001</c:v>
                </c:pt>
              </c:numCache>
            </c:numRef>
          </c:yVal>
          <c:smooth val="1"/>
        </c:ser>
        <c:axId val="102402304"/>
        <c:axId val="64442752"/>
      </c:scatterChart>
      <c:valAx>
        <c:axId val="1024023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/>
                  <a:t>Overvoltage </a:t>
                </a:r>
                <a:r>
                  <a:rPr lang="el-GR" dirty="0"/>
                  <a:t>Δ</a:t>
                </a:r>
                <a:r>
                  <a:rPr lang="en-US" dirty="0" smtClean="0"/>
                  <a:t>V/</a:t>
                </a:r>
                <a:r>
                  <a:rPr lang="en-US" dirty="0" err="1" smtClean="0"/>
                  <a:t>V</a:t>
                </a:r>
                <a:r>
                  <a:rPr lang="en-US" baseline="-25000" dirty="0" err="1" smtClean="0"/>
                  <a:t>bd</a:t>
                </a:r>
                <a:r>
                  <a:rPr lang="en-US" dirty="0" smtClean="0"/>
                  <a:t> </a:t>
                </a:r>
                <a:r>
                  <a:rPr lang="en-US" dirty="0"/>
                  <a:t>(%)</a:t>
                </a:r>
                <a:endParaRPr lang="de-DE" dirty="0"/>
              </a:p>
            </c:rich>
          </c:tx>
          <c:layout/>
        </c:title>
        <c:numFmt formatCode="0.0" sourceLinked="1"/>
        <c:majorTickMark val="none"/>
        <c:tickLblPos val="nextTo"/>
        <c:txPr>
          <a:bodyPr rot="0" vert="horz"/>
          <a:lstStyle/>
          <a:p>
            <a:pPr>
              <a:defRPr sz="1200"/>
            </a:pPr>
            <a:endParaRPr lang="de-DE"/>
          </a:p>
        </c:txPr>
        <c:crossAx val="64442752"/>
        <c:crosses val="autoZero"/>
        <c:crossBetween val="midCat"/>
      </c:valAx>
      <c:valAx>
        <c:axId val="6444275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Frequency (MHz)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102402304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800"/>
      </a:pPr>
      <a:endParaRPr lang="de-DE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B0477-4F75-4ED5-94E7-5045044F80E0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D31E55-4168-42E4-B8BE-205FAC103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8F88A-CC7C-4D11-8982-C2B7EF28BE0D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5EF3A-B08F-4DAA-ABDF-06017910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5EF3A-B08F-4DAA-ABDF-06017910AC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angela.intermite@quasar-group.org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9FAC81E-ACB9-4679-AFBC-E3AEF5DC08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77797-41F5-47F0-B402-2514158E09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70E9F-3A1A-4CAC-A84C-43C9B53781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B9281-62C1-43AF-AF81-4CCC4AD169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D013C-69FC-448D-93CC-B5F9747AB0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39D96-C6C3-473C-BE3B-9A8E297FA3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1AF8A-1F13-49A7-B164-231C7C4E83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162E5-C6F4-4858-A31C-4C9B924806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2F0FC-8514-488D-AA08-C8FF771E27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39BDA-5C6B-432B-8597-9F4E06099F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CDF68-C574-40AA-A8C0-2702BE9E13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angela.intermite@quasar-group.org</a:t>
            </a:r>
            <a:endParaRPr lang="en-US"/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60AC123-656D-47F7-A331-E9A0DFEE362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hyperlink" Target="mailto:Angela.Intermite@quasar-group.org" TargetMode="Externa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Angela.Intermite@quasar-group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Angela.Intermite@quasar-group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mailto:Angela.Intermite@quasar-group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mailto:Angela.Intermite@quasar-group.org" TargetMode="External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ngela.Intermite@quasar-group.org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ngela.Intermite@quasar-group.or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Angela.Intermite@quasar-group.org" TargetMode="External"/><Relationship Id="rId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Angela.Intermite@quasar-group.org" TargetMode="Externa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ngela.Intermite@quasar-group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I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805264"/>
            <a:ext cx="1368152" cy="7738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quasar_logo_mit_magne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1527443" cy="1080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univ of liverpool.jpg"/>
          <p:cNvPicPr>
            <a:picLocks noChangeAspect="1"/>
          </p:cNvPicPr>
          <p:nvPr/>
        </p:nvPicPr>
        <p:blipFill>
          <a:blip r:embed="rId4" cstate="print"/>
          <a:srcRect t="30239" b="41411"/>
          <a:stretch>
            <a:fillRect/>
          </a:stretch>
        </p:blipFill>
        <p:spPr>
          <a:xfrm>
            <a:off x="5885786" y="5805264"/>
            <a:ext cx="2880320" cy="816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971600" y="170080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66FFFF"/>
                </a:solidFill>
              </a:rPr>
              <a:t>Optical fiber beam loss monitor by Cerenkov Effect</a:t>
            </a:r>
            <a:endParaRPr lang="en-US" sz="3600" dirty="0">
              <a:solidFill>
                <a:srgbClr val="66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3284984"/>
            <a:ext cx="6840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66FFFF"/>
                </a:solidFill>
              </a:rPr>
              <a:t>Angela </a:t>
            </a:r>
            <a:r>
              <a:rPr lang="en-US" sz="2400" dirty="0" err="1" smtClean="0">
                <a:solidFill>
                  <a:srgbClr val="66FFFF"/>
                </a:solidFill>
              </a:rPr>
              <a:t>Intermite</a:t>
            </a:r>
            <a:endParaRPr lang="en-US" sz="2400" dirty="0" smtClean="0">
              <a:solidFill>
                <a:srgbClr val="66FFFF"/>
              </a:solidFill>
            </a:endParaRPr>
          </a:p>
          <a:p>
            <a:pPr algn="ctr"/>
            <a:endParaRPr lang="en-US" sz="2400" dirty="0" smtClean="0">
              <a:solidFill>
                <a:srgbClr val="66FFFF"/>
              </a:solidFill>
            </a:endParaRPr>
          </a:p>
          <a:p>
            <a:pPr algn="ctr"/>
            <a:endParaRPr lang="en-US" dirty="0" smtClean="0">
              <a:solidFill>
                <a:srgbClr val="66FFFF"/>
              </a:solidFill>
            </a:endParaRPr>
          </a:p>
          <a:p>
            <a:pPr algn="ctr"/>
            <a:r>
              <a:rPr lang="en-US" dirty="0" smtClean="0">
                <a:solidFill>
                  <a:srgbClr val="66FFFF"/>
                </a:solidFill>
              </a:rPr>
              <a:t>CTF3 Committee Meeting 18/11/2010</a:t>
            </a:r>
            <a:endParaRPr lang="en-US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FFFF"/>
                </a:solidFill>
              </a:rPr>
              <a:t>Installation Plans @ CTF3</a:t>
            </a:r>
            <a:endParaRPr lang="en-US" sz="2800" dirty="0">
              <a:solidFill>
                <a:srgbClr val="66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83671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soon as possible </a:t>
            </a:r>
            <a:r>
              <a:rPr lang="en-US" i="1" dirty="0" smtClean="0"/>
              <a:t>(depending on fiber availability)</a:t>
            </a:r>
            <a:endParaRPr lang="en-US" i="1" dirty="0"/>
          </a:p>
        </p:txBody>
      </p:sp>
      <p:pic>
        <p:nvPicPr>
          <p:cNvPr id="4" name="Picture 3" descr="trackingOTR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1416861"/>
            <a:ext cx="2088232" cy="19401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1268760"/>
            <a:ext cx="8460432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FF"/>
                </a:solidFill>
              </a:rPr>
              <a:t>2 fibers placed horizontally around OTR screen</a:t>
            </a:r>
          </a:p>
          <a:p>
            <a:endParaRPr lang="en-US" sz="500" dirty="0" smtClean="0">
              <a:solidFill>
                <a:srgbClr val="66FFFF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Study detector response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Achievable longitudinal resolution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Attenuation of signal in composite fiber and as </a:t>
            </a:r>
          </a:p>
          <a:p>
            <a:pPr lvl="1" indent="79375"/>
            <a:r>
              <a:rPr lang="en-US" dirty="0" smtClean="0"/>
              <a:t> function of dose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Study background signal level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Benchmarking of simulation studies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Identification of different shower particles </a:t>
            </a:r>
          </a:p>
          <a:p>
            <a:pPr>
              <a:buFontTx/>
              <a:buChar char="-"/>
            </a:pPr>
            <a:endParaRPr lang="en-US" dirty="0" smtClean="0">
              <a:solidFill>
                <a:srgbClr val="66FFFF"/>
              </a:solidFill>
            </a:endParaRPr>
          </a:p>
          <a:p>
            <a:pPr>
              <a:buFontTx/>
              <a:buChar char="-"/>
            </a:pP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6114" y="4002157"/>
            <a:ext cx="820891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half 2011</a:t>
            </a:r>
          </a:p>
          <a:p>
            <a:endParaRPr lang="en-US" sz="500" dirty="0" smtClean="0"/>
          </a:p>
          <a:p>
            <a:r>
              <a:rPr lang="en-US" dirty="0" smtClean="0">
                <a:solidFill>
                  <a:srgbClr val="66FFFF"/>
                </a:solidFill>
              </a:rPr>
              <a:t>2 x 2 fibers horizontally at TBTS</a:t>
            </a:r>
          </a:p>
          <a:p>
            <a:r>
              <a:rPr lang="en-US" i="1" dirty="0" smtClean="0"/>
              <a:t>(+ possibility of vertical system at later stage)</a:t>
            </a:r>
          </a:p>
          <a:p>
            <a:pPr marL="536575" lvl="1" indent="-79375">
              <a:buFont typeface="Arial" pitchFamily="34" charset="0"/>
              <a:buChar char="•"/>
            </a:pPr>
            <a:endParaRPr lang="en-US" sz="500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Study of 3D losses, cross-talk, etc.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Measurement of losses from two beams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Detect losses at 10</a:t>
            </a:r>
            <a:r>
              <a:rPr lang="en-US" baseline="30000" dirty="0" smtClean="0"/>
              <a:t>-4</a:t>
            </a:r>
            <a:r>
              <a:rPr lang="en-US" dirty="0" smtClean="0"/>
              <a:t> level and benchmark </a:t>
            </a:r>
          </a:p>
          <a:p>
            <a:pPr lvl="1"/>
            <a:r>
              <a:rPr lang="en-US" dirty="0" smtClean="0"/>
              <a:t>  results from simulations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Provide feedback for machine tuning</a:t>
            </a:r>
          </a:p>
          <a:p>
            <a:pPr lvl="1"/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444208" y="4146173"/>
          <a:ext cx="2209751" cy="1984583"/>
        </p:xfrm>
        <a:graphic>
          <a:graphicData uri="http://schemas.openxmlformats.org/presentationml/2006/ole">
            <p:oleObj spid="_x0000_s1026" name="PHOTO-PAINT" r:id="rId4" imgW="5104762" imgH="4584127" progId="CorelPHOTOPAINT.Image.1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468245" y="657942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</a:rPr>
              <a:t>10/11</a:t>
            </a:r>
            <a:endParaRPr lang="en-US" sz="1400" dirty="0">
              <a:solidFill>
                <a:srgbClr val="66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9242" y="6569636"/>
            <a:ext cx="652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  <a:hlinkClick r:id="rId5"/>
              </a:rPr>
              <a:t>Angela.Intermite@quasar-group.org</a:t>
            </a:r>
            <a:r>
              <a:rPr lang="en-US" sz="1400" dirty="0" smtClean="0">
                <a:solidFill>
                  <a:srgbClr val="66FFFF"/>
                </a:solidFill>
              </a:rPr>
              <a:t>              CTF3 Committee meeting</a:t>
            </a:r>
            <a:endParaRPr lang="en-US" sz="1400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2577098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dirty="0" smtClean="0">
                <a:solidFill>
                  <a:srgbClr val="66FFFF"/>
                </a:solidFill>
              </a:rPr>
              <a:t>Thank you for your attention</a:t>
            </a:r>
            <a:endParaRPr lang="en-US" sz="4000" i="1" dirty="0">
              <a:solidFill>
                <a:srgbClr val="66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9242" y="6569636"/>
            <a:ext cx="652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  <a:hlinkClick r:id="rId2"/>
              </a:rPr>
              <a:t>Angela.Intermite@quasar-group.org</a:t>
            </a:r>
            <a:r>
              <a:rPr lang="en-US" sz="1400" dirty="0" smtClean="0">
                <a:solidFill>
                  <a:srgbClr val="66FFFF"/>
                </a:solidFill>
              </a:rPr>
              <a:t>              CTF3 Committee meeting</a:t>
            </a:r>
            <a:endParaRPr lang="en-US" sz="1400" dirty="0">
              <a:solidFill>
                <a:srgbClr val="66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68245" y="657942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</a:rPr>
              <a:t>11/11</a:t>
            </a:r>
            <a:endParaRPr lang="en-US" sz="1400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18864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FFFF"/>
                </a:solidFill>
              </a:rPr>
              <a:t>Overview</a:t>
            </a:r>
            <a:endParaRPr lang="en-US" sz="2800" dirty="0">
              <a:solidFill>
                <a:srgbClr val="66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412776"/>
            <a:ext cx="75608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dirty="0" smtClean="0"/>
              <a:t> </a:t>
            </a:r>
            <a:r>
              <a:rPr lang="en-US" sz="2400" dirty="0" smtClean="0"/>
              <a:t>Optical fiber sensor: design and working principle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Photon detector: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r>
              <a:rPr lang="en-US" sz="2400" dirty="0" smtClean="0"/>
              <a:t>	- models</a:t>
            </a:r>
          </a:p>
          <a:p>
            <a:r>
              <a:rPr lang="en-US" sz="2400" dirty="0" smtClean="0"/>
              <a:t>	- characterization of noise sources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ALICE: first test of the sensor</a:t>
            </a:r>
          </a:p>
          <a:p>
            <a:r>
              <a:rPr lang="en-US" sz="2400" dirty="0" smtClean="0"/>
              <a:t>	- results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Future plans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79242" y="6569636"/>
            <a:ext cx="652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  <a:hlinkClick r:id="rId2"/>
              </a:rPr>
              <a:t>Angela.Intermite@quasar-group.org</a:t>
            </a:r>
            <a:r>
              <a:rPr lang="en-US" sz="1400" dirty="0" smtClean="0">
                <a:solidFill>
                  <a:srgbClr val="66FFFF"/>
                </a:solidFill>
              </a:rPr>
              <a:t>              CTF3 Committee meeting</a:t>
            </a:r>
            <a:endParaRPr lang="en-US" sz="1400" dirty="0">
              <a:solidFill>
                <a:srgbClr val="66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68245" y="657942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</a:rPr>
              <a:t>2/11</a:t>
            </a:r>
            <a:endParaRPr lang="en-US" sz="1400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FFFF"/>
                </a:solidFill>
              </a:rPr>
              <a:t>Optical fiber sensor</a:t>
            </a:r>
            <a:endParaRPr lang="en-US" sz="2800" dirty="0">
              <a:solidFill>
                <a:srgbClr val="66FFFF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1520" y="764704"/>
            <a:ext cx="8785225" cy="5785817"/>
            <a:chOff x="179388" y="812800"/>
            <a:chExt cx="8785225" cy="5785817"/>
          </a:xfrm>
        </p:grpSpPr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179388" y="812800"/>
              <a:ext cx="3887787" cy="3079750"/>
              <a:chOff x="240" y="864"/>
              <a:chExt cx="4560" cy="3029"/>
            </a:xfrm>
          </p:grpSpPr>
          <p:grpSp>
            <p:nvGrpSpPr>
              <p:cNvPr id="9" name="Group 13"/>
              <p:cNvGrpSpPr>
                <a:grpSpLocks/>
              </p:cNvGrpSpPr>
              <p:nvPr/>
            </p:nvGrpSpPr>
            <p:grpSpPr bwMode="auto">
              <a:xfrm>
                <a:off x="240" y="864"/>
                <a:ext cx="4503" cy="3029"/>
                <a:chOff x="144" y="816"/>
                <a:chExt cx="4503" cy="3029"/>
              </a:xfrm>
            </p:grpSpPr>
            <p:pic>
              <p:nvPicPr>
                <p:cNvPr id="16" name="Picture 14" descr="Cerenkov_Fiber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44" y="816"/>
                  <a:ext cx="4503" cy="3029"/>
                </a:xfrm>
                <a:prstGeom prst="rect">
                  <a:avLst/>
                </a:prstGeom>
                <a:noFill/>
                <a:ln w="28575">
                  <a:solidFill>
                    <a:srgbClr val="00CCFF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1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208" y="864"/>
                  <a:ext cx="1680" cy="272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b="1">
                      <a:solidFill>
                        <a:schemeClr val="bg1"/>
                      </a:solidFill>
                    </a:rPr>
                    <a:t>Cerenkov cone</a:t>
                  </a:r>
                </a:p>
              </p:txBody>
            </p:sp>
            <p:sp>
              <p:nvSpPr>
                <p:cNvPr id="18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2208" y="1056"/>
                  <a:ext cx="240" cy="240"/>
                </a:xfrm>
                <a:prstGeom prst="line">
                  <a:avLst/>
                </a:prstGeom>
                <a:noFill/>
                <a:ln w="28575">
                  <a:solidFill>
                    <a:srgbClr val="00CCFF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" name="Text Box 17"/>
              <p:cNvSpPr txBox="1">
                <a:spLocks noChangeArrowheads="1"/>
              </p:cNvSpPr>
              <p:nvPr/>
            </p:nvSpPr>
            <p:spPr bwMode="auto">
              <a:xfrm>
                <a:off x="3311" y="2227"/>
                <a:ext cx="288" cy="878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 </a:t>
                </a:r>
                <a:r>
                  <a:rPr lang="en-US" sz="1200"/>
                  <a:t>α</a:t>
                </a:r>
                <a:r>
                  <a:rPr lang="en-US" sz="2000"/>
                  <a:t> </a:t>
                </a:r>
              </a:p>
            </p:txBody>
          </p:sp>
          <p:sp>
            <p:nvSpPr>
              <p:cNvPr id="11" name="Text Box 18"/>
              <p:cNvSpPr txBox="1">
                <a:spLocks noChangeArrowheads="1"/>
              </p:cNvSpPr>
              <p:nvPr/>
            </p:nvSpPr>
            <p:spPr bwMode="auto">
              <a:xfrm>
                <a:off x="1683" y="1552"/>
                <a:ext cx="732" cy="393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  </a:t>
                </a:r>
                <a:r>
                  <a:rPr lang="el-GR" sz="1200">
                    <a:cs typeface="Arial" charset="0"/>
                  </a:rPr>
                  <a:t>θ</a:t>
                </a:r>
                <a:r>
                  <a:rPr lang="en-US" sz="1200" baseline="-25000">
                    <a:cs typeface="Arial" charset="0"/>
                  </a:rPr>
                  <a:t>C</a:t>
                </a:r>
                <a:r>
                  <a:rPr lang="en-US" sz="2000"/>
                  <a:t> </a:t>
                </a:r>
              </a:p>
            </p:txBody>
          </p:sp>
          <p:sp>
            <p:nvSpPr>
              <p:cNvPr id="12" name="Text Box 19"/>
              <p:cNvSpPr txBox="1">
                <a:spLocks noChangeArrowheads="1"/>
              </p:cNvSpPr>
              <p:nvPr/>
            </p:nvSpPr>
            <p:spPr bwMode="auto">
              <a:xfrm>
                <a:off x="3840" y="2832"/>
                <a:ext cx="960" cy="27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electron</a:t>
                </a:r>
              </a:p>
            </p:txBody>
          </p:sp>
          <p:sp>
            <p:nvSpPr>
              <p:cNvPr id="13" name="Text Box 20"/>
              <p:cNvSpPr txBox="1">
                <a:spLocks noChangeArrowheads="1"/>
              </p:cNvSpPr>
              <p:nvPr/>
            </p:nvSpPr>
            <p:spPr bwMode="auto">
              <a:xfrm>
                <a:off x="1008" y="3120"/>
                <a:ext cx="1296" cy="454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Cerenkov photon</a:t>
                </a:r>
              </a:p>
            </p:txBody>
          </p:sp>
          <p:sp>
            <p:nvSpPr>
              <p:cNvPr id="14" name="Text Box 21"/>
              <p:cNvSpPr txBox="1">
                <a:spLocks noChangeArrowheads="1"/>
              </p:cNvSpPr>
              <p:nvPr/>
            </p:nvSpPr>
            <p:spPr bwMode="auto">
              <a:xfrm>
                <a:off x="336" y="2448"/>
                <a:ext cx="1152" cy="27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Fiber core</a:t>
                </a:r>
              </a:p>
            </p:txBody>
          </p:sp>
          <p:sp>
            <p:nvSpPr>
              <p:cNvPr id="15" name="Line 22"/>
              <p:cNvSpPr>
                <a:spLocks noChangeShapeType="1"/>
              </p:cNvSpPr>
              <p:nvPr/>
            </p:nvSpPr>
            <p:spPr bwMode="auto">
              <a:xfrm>
                <a:off x="1104" y="2640"/>
                <a:ext cx="336" cy="144"/>
              </a:xfrm>
              <a:prstGeom prst="line">
                <a:avLst/>
              </a:prstGeom>
              <a:noFill/>
              <a:ln w="28575">
                <a:solidFill>
                  <a:srgbClr val="00CC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5" name="Picture 4" descr="Optical fiber sensor_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388" y="4341192"/>
              <a:ext cx="3879850" cy="2257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84663" y="1573213"/>
              <a:ext cx="4679950" cy="652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356100" y="2863850"/>
              <a:ext cx="1655763" cy="56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4454525" y="4262438"/>
              <a:ext cx="3889375" cy="2124075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dirty="0"/>
                <a:t>Parameters:</a:t>
              </a:r>
            </a:p>
            <a:p>
              <a:pPr>
                <a:defRPr/>
              </a:pPr>
              <a:endParaRPr lang="en-US" dirty="0"/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dirty="0"/>
                <a:t> incident angle</a:t>
              </a: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dirty="0"/>
                <a:t> geometry of the </a:t>
              </a:r>
              <a:r>
                <a:rPr lang="en-US" dirty="0" err="1"/>
                <a:t>fibre</a:t>
              </a:r>
              <a:endParaRPr lang="en-US" dirty="0"/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dirty="0"/>
                <a:t> kind of particles</a:t>
              </a: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dirty="0"/>
                <a:t> threshold energy</a:t>
              </a:r>
            </a:p>
            <a:p>
              <a:pPr>
                <a:defRPr/>
              </a:pPr>
              <a:endParaRPr lang="de-DE" dirty="0"/>
            </a:p>
          </p:txBody>
        </p:sp>
      </p:grpSp>
      <p:sp>
        <p:nvSpPr>
          <p:cNvPr id="19" name="TextBox 17"/>
          <p:cNvSpPr txBox="1">
            <a:spLocks noChangeArrowheads="1"/>
          </p:cNvSpPr>
          <p:nvPr/>
        </p:nvSpPr>
        <p:spPr bwMode="auto">
          <a:xfrm>
            <a:off x="6084888" y="2957513"/>
            <a:ext cx="33115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cs typeface="Arial" charset="0"/>
              </a:rPr>
              <a:t>photons/cm for 350&lt;</a:t>
            </a:r>
            <a:r>
              <a:rPr lang="el-GR" sz="1600" dirty="0">
                <a:cs typeface="Arial" charset="0"/>
              </a:rPr>
              <a:t>λ</a:t>
            </a:r>
            <a:r>
              <a:rPr lang="en-US" sz="1600" dirty="0">
                <a:cs typeface="Arial" charset="0"/>
              </a:rPr>
              <a:t>&lt;550 nm</a:t>
            </a:r>
            <a:endParaRPr lang="de-DE" sz="1600" dirty="0">
              <a:cs typeface="Arial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691680" y="4437112"/>
            <a:ext cx="1326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 err="1"/>
              <a:t>SiPMs</a:t>
            </a:r>
            <a:endParaRPr lang="en-US" b="1" dirty="0"/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H="1">
            <a:off x="1115616" y="4653136"/>
            <a:ext cx="540620" cy="8906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79242" y="6569636"/>
            <a:ext cx="652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  <a:hlinkClick r:id="rId7"/>
              </a:rPr>
              <a:t>Angela.Intermite@quasar-group.org</a:t>
            </a:r>
            <a:r>
              <a:rPr lang="en-US" sz="1400" dirty="0" smtClean="0">
                <a:solidFill>
                  <a:srgbClr val="66FFFF"/>
                </a:solidFill>
              </a:rPr>
              <a:t>              CTF3 Committee meeting</a:t>
            </a:r>
            <a:endParaRPr lang="en-US" sz="1400" dirty="0">
              <a:solidFill>
                <a:srgbClr val="66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68245" y="657942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</a:rPr>
              <a:t>3/11</a:t>
            </a:r>
            <a:endParaRPr lang="en-US" sz="1400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FFFF"/>
                </a:solidFill>
              </a:rPr>
              <a:t>Photon detection: </a:t>
            </a:r>
            <a:r>
              <a:rPr lang="en-US" sz="2800" smtClean="0">
                <a:solidFill>
                  <a:srgbClr val="66FFFF"/>
                </a:solidFill>
              </a:rPr>
              <a:t>SiPMs</a:t>
            </a:r>
            <a:endParaRPr lang="en-US" sz="2800" dirty="0">
              <a:solidFill>
                <a:srgbClr val="66FFFF"/>
              </a:solidFill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2389188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524000"/>
            <a:ext cx="2389188" cy="25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114800"/>
            <a:ext cx="1903413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141788"/>
            <a:ext cx="1871663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371600" y="1066800"/>
            <a:ext cx="419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STMicroelectronics (Catania)</a:t>
            </a:r>
            <a:endParaRPr lang="en-US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1676400"/>
            <a:ext cx="22098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6019800" y="1157288"/>
            <a:ext cx="3124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Photonique SA-Switzerland</a:t>
            </a:r>
            <a:endParaRPr lang="en-US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324600" y="4114800"/>
            <a:ext cx="2362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de-DE"/>
              <a:t> Blue range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de-DE"/>
              <a:t> Visible range</a:t>
            </a:r>
            <a:endParaRPr lang="en-US"/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6019800" y="4953000"/>
            <a:ext cx="2743200" cy="1192213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de-DE">
                <a:solidFill>
                  <a:schemeClr val="bg1"/>
                </a:solidFill>
              </a:rPr>
              <a:t>Active surface 1mm</a:t>
            </a:r>
            <a:r>
              <a:rPr lang="de-DE" baseline="30000">
                <a:solidFill>
                  <a:schemeClr val="bg1"/>
                </a:solidFill>
              </a:rPr>
              <a:t>2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de-DE">
                <a:solidFill>
                  <a:schemeClr val="bg1"/>
                </a:solidFill>
              </a:rPr>
              <a:t> Number of cells ~500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de-DE">
                <a:solidFill>
                  <a:schemeClr val="bg1"/>
                </a:solidFill>
              </a:rPr>
              <a:t> Fill factor &gt; 70%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9242" y="6569636"/>
            <a:ext cx="652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  <a:hlinkClick r:id="rId7"/>
              </a:rPr>
              <a:t>Angela.Intermite@quasar-group.org</a:t>
            </a:r>
            <a:r>
              <a:rPr lang="en-US" sz="1400" dirty="0" smtClean="0">
                <a:solidFill>
                  <a:srgbClr val="66FFFF"/>
                </a:solidFill>
              </a:rPr>
              <a:t>              CTF3 Committee meeting</a:t>
            </a:r>
            <a:endParaRPr lang="en-US" sz="1400" dirty="0">
              <a:solidFill>
                <a:srgbClr val="66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68245" y="657942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66FFFF"/>
                </a:solidFill>
              </a:rPr>
              <a:t>4</a:t>
            </a:r>
            <a:r>
              <a:rPr lang="en-US" sz="1400" dirty="0" smtClean="0">
                <a:solidFill>
                  <a:srgbClr val="66FFFF"/>
                </a:solidFill>
              </a:rPr>
              <a:t>/11</a:t>
            </a:r>
            <a:endParaRPr lang="en-US" sz="1400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66FFFF"/>
                </a:solidFill>
              </a:rPr>
              <a:t>SiPM</a:t>
            </a:r>
            <a:r>
              <a:rPr lang="en-US" sz="2800" dirty="0">
                <a:solidFill>
                  <a:srgbClr val="66FFFF"/>
                </a:solidFill>
              </a:rPr>
              <a:t> </a:t>
            </a:r>
            <a:r>
              <a:rPr lang="en-US" sz="2800" dirty="0" smtClean="0">
                <a:solidFill>
                  <a:srgbClr val="66FFFF"/>
                </a:solidFill>
              </a:rPr>
              <a:t>characterization: noise sources</a:t>
            </a:r>
            <a:endParaRPr lang="en-US" sz="2800" dirty="0">
              <a:solidFill>
                <a:srgbClr val="66FFFF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395536" y="4005064"/>
          <a:ext cx="504056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6978" name="Picture 2" descr="C:\Users\Welsch\Desktop\Angela backup\Burocrazia\Conferences\BIW_10\articolo e immagini\typical sig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5184576" cy="2152228"/>
          </a:xfrm>
          <a:prstGeom prst="rect">
            <a:avLst/>
          </a:prstGeom>
          <a:noFill/>
        </p:spPr>
      </p:pic>
      <p:pic>
        <p:nvPicPr>
          <p:cNvPr id="126980" name="Picture 4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844824"/>
            <a:ext cx="2965450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1" name="Picture 5" descr="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645024"/>
            <a:ext cx="2965450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827584" y="105273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1052736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FFFF"/>
                </a:solidFill>
              </a:rPr>
              <a:t>Typical dark count signal</a:t>
            </a: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3645024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66FFFF"/>
                </a:solidFill>
              </a:rPr>
              <a:t>D</a:t>
            </a:r>
            <a:r>
              <a:rPr lang="en-US" dirty="0" smtClean="0">
                <a:solidFill>
                  <a:srgbClr val="66FFFF"/>
                </a:solidFill>
              </a:rPr>
              <a:t>ark count rate at room temperature</a:t>
            </a: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40152" y="14127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FFFF"/>
                </a:solidFill>
              </a:rPr>
              <a:t>Optical crosstalk</a:t>
            </a: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9242" y="6569636"/>
            <a:ext cx="652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  <a:hlinkClick r:id="rId6"/>
              </a:rPr>
              <a:t>Angela.Intermite@quasar-group.org</a:t>
            </a:r>
            <a:r>
              <a:rPr lang="en-US" sz="1400" dirty="0" smtClean="0">
                <a:solidFill>
                  <a:srgbClr val="66FFFF"/>
                </a:solidFill>
              </a:rPr>
              <a:t>              CTF3 Committee meeting</a:t>
            </a:r>
            <a:endParaRPr lang="en-US" sz="1400" dirty="0">
              <a:solidFill>
                <a:srgbClr val="66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68245" y="657942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66FFFF"/>
                </a:solidFill>
              </a:rPr>
              <a:t>5</a:t>
            </a:r>
            <a:r>
              <a:rPr lang="en-US" sz="1400" dirty="0" smtClean="0">
                <a:solidFill>
                  <a:srgbClr val="66FFFF"/>
                </a:solidFill>
              </a:rPr>
              <a:t>/11</a:t>
            </a:r>
            <a:endParaRPr lang="en-US" sz="1400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948" y="188640"/>
            <a:ext cx="914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FFFF"/>
                </a:solidFill>
              </a:rPr>
              <a:t>ALICE experiment: first test of the optical fiber sensor </a:t>
            </a:r>
            <a:endParaRPr lang="en-US" sz="2800" dirty="0">
              <a:solidFill>
                <a:srgbClr val="66FFFF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5"/>
            <a:ext cx="4988779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55411" y="1052736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FF"/>
                </a:solidFill>
              </a:rPr>
              <a:t>Goals: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Observation of Cerenkov signal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Detector response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Optimization Cerenkov effect as a</a:t>
            </a:r>
          </a:p>
          <a:p>
            <a:r>
              <a:rPr lang="en-US" dirty="0"/>
              <a:t> </a:t>
            </a:r>
            <a:r>
              <a:rPr lang="en-US" dirty="0" smtClean="0"/>
              <a:t>  function of the fiber angle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Calibration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Sensitivity</a:t>
            </a:r>
            <a:endParaRPr lang="en-US" dirty="0"/>
          </a:p>
        </p:txBody>
      </p:sp>
      <p:pic>
        <p:nvPicPr>
          <p:cNvPr id="6" name="Picture 4" descr="F:\DCIM\101NIKON\DSCN2569.JPG"/>
          <p:cNvPicPr>
            <a:picLocks noChangeAspect="1" noChangeArrowheads="1"/>
          </p:cNvPicPr>
          <p:nvPr/>
        </p:nvPicPr>
        <p:blipFill>
          <a:blip r:embed="rId3" cstate="print"/>
          <a:srcRect t="5125" r="35399"/>
          <a:stretch>
            <a:fillRect/>
          </a:stretch>
        </p:blipFill>
        <p:spPr bwMode="auto">
          <a:xfrm>
            <a:off x="5436096" y="3573016"/>
            <a:ext cx="2990511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79242" y="6569636"/>
            <a:ext cx="652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  <a:hlinkClick r:id="rId4"/>
              </a:rPr>
              <a:t>Angela.Intermite@quasar-group.org</a:t>
            </a:r>
            <a:r>
              <a:rPr lang="en-US" sz="1400" dirty="0" smtClean="0">
                <a:solidFill>
                  <a:srgbClr val="66FFFF"/>
                </a:solidFill>
              </a:rPr>
              <a:t>              CTF3 Committee meeting</a:t>
            </a:r>
            <a:endParaRPr lang="en-US" sz="1400" dirty="0">
              <a:solidFill>
                <a:srgbClr val="66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68245" y="657942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66FFFF"/>
                </a:solidFill>
              </a:rPr>
              <a:t>6</a:t>
            </a:r>
            <a:r>
              <a:rPr lang="en-US" sz="1400" dirty="0" smtClean="0">
                <a:solidFill>
                  <a:srgbClr val="66FFFF"/>
                </a:solidFill>
              </a:rPr>
              <a:t>/11</a:t>
            </a:r>
            <a:endParaRPr lang="en-US" sz="1400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FFFF"/>
                </a:solidFill>
              </a:rPr>
              <a:t>ALICE experiment: results</a:t>
            </a:r>
            <a:endParaRPr lang="en-US" sz="2800" dirty="0">
              <a:solidFill>
                <a:srgbClr val="66FFFF"/>
              </a:solidFill>
            </a:endParaRPr>
          </a:p>
        </p:txBody>
      </p:sp>
      <p:pic>
        <p:nvPicPr>
          <p:cNvPr id="3" name="Picture 2" descr="BLM.png"/>
          <p:cNvPicPr/>
          <p:nvPr/>
        </p:nvPicPr>
        <p:blipFill>
          <a:blip r:embed="rId2" cstate="print"/>
          <a:srcRect t="5839" b="38832"/>
          <a:stretch>
            <a:fillRect/>
          </a:stretch>
        </p:blipFill>
        <p:spPr>
          <a:xfrm>
            <a:off x="251520" y="764704"/>
            <a:ext cx="5761793" cy="2390052"/>
          </a:xfrm>
          <a:prstGeom prst="rect">
            <a:avLst/>
          </a:prstGeom>
        </p:spPr>
      </p:pic>
      <p:pic>
        <p:nvPicPr>
          <p:cNvPr id="128002" name="Picture 2" descr="TUPB27_fig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17032"/>
            <a:ext cx="3384376" cy="26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4283968" y="3717032"/>
            <a:ext cx="4176464" cy="2664296"/>
            <a:chOff x="4572000" y="3789040"/>
            <a:chExt cx="4104456" cy="2736304"/>
          </a:xfrm>
        </p:grpSpPr>
        <p:sp>
          <p:nvSpPr>
            <p:cNvPr id="9" name="Rectangle 8"/>
            <p:cNvSpPr/>
            <p:nvPr/>
          </p:nvSpPr>
          <p:spPr>
            <a:xfrm>
              <a:off x="4572000" y="3789040"/>
              <a:ext cx="4104456" cy="273630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Signal Amplitude vs Angle.eps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44008" y="3825188"/>
              <a:ext cx="3960440" cy="2592288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6228184" y="980728"/>
            <a:ext cx="2915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FFFF"/>
                </a:solidFill>
              </a:rPr>
              <a:t>Cerenkov signal</a:t>
            </a:r>
            <a:endParaRPr lang="en-US" sz="2400" dirty="0">
              <a:solidFill>
                <a:srgbClr val="66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3284984"/>
            <a:ext cx="8488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FFFF"/>
                </a:solidFill>
              </a:rPr>
              <a:t>Optimization of the signal as a function of the fiber properties</a:t>
            </a:r>
            <a:endParaRPr lang="en-US" sz="2400" dirty="0">
              <a:solidFill>
                <a:srgbClr val="66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9242" y="6569636"/>
            <a:ext cx="652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  <a:hlinkClick r:id="rId5"/>
              </a:rPr>
              <a:t>Angela.Intermite@quasar-group.org</a:t>
            </a:r>
            <a:r>
              <a:rPr lang="en-US" sz="1400" dirty="0" smtClean="0">
                <a:solidFill>
                  <a:srgbClr val="66FFFF"/>
                </a:solidFill>
              </a:rPr>
              <a:t>              CTF3 Committee meeting</a:t>
            </a:r>
            <a:endParaRPr lang="en-US" sz="1400" dirty="0">
              <a:solidFill>
                <a:srgbClr val="66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68245" y="657942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66FFFF"/>
                </a:solidFill>
              </a:rPr>
              <a:t>7</a:t>
            </a:r>
            <a:r>
              <a:rPr lang="en-US" sz="1400" dirty="0" smtClean="0">
                <a:solidFill>
                  <a:srgbClr val="66FFFF"/>
                </a:solidFill>
              </a:rPr>
              <a:t>/11</a:t>
            </a:r>
            <a:endParaRPr lang="en-US" sz="1400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8864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FFFF"/>
                </a:solidFill>
              </a:rPr>
              <a:t>ALICE experiment: detector response</a:t>
            </a:r>
            <a:endParaRPr lang="en-US" sz="2800" dirty="0">
              <a:solidFill>
                <a:srgbClr val="66FFFF"/>
              </a:solidFill>
            </a:endParaRPr>
          </a:p>
        </p:txBody>
      </p:sp>
      <p:pic>
        <p:nvPicPr>
          <p:cNvPr id="4" name="Picture 3" descr="2peaks.png"/>
          <p:cNvPicPr/>
          <p:nvPr/>
        </p:nvPicPr>
        <p:blipFill>
          <a:blip r:embed="rId2" cstate="print"/>
          <a:srcRect t="5003" b="38248"/>
          <a:stretch>
            <a:fillRect/>
          </a:stretch>
        </p:blipFill>
        <p:spPr>
          <a:xfrm>
            <a:off x="179512" y="836712"/>
            <a:ext cx="4968552" cy="1800200"/>
          </a:xfrm>
          <a:prstGeom prst="rect">
            <a:avLst/>
          </a:prstGeom>
        </p:spPr>
      </p:pic>
      <p:pic>
        <p:nvPicPr>
          <p:cNvPr id="5" name="Picture 4" descr="3peaks.png"/>
          <p:cNvPicPr/>
          <p:nvPr/>
        </p:nvPicPr>
        <p:blipFill>
          <a:blip r:embed="rId3" cstate="print"/>
          <a:srcRect t="5003" b="38248"/>
          <a:stretch>
            <a:fillRect/>
          </a:stretch>
        </p:blipFill>
        <p:spPr>
          <a:xfrm>
            <a:off x="179512" y="2790181"/>
            <a:ext cx="4968000" cy="1800000"/>
          </a:xfrm>
          <a:prstGeom prst="rect">
            <a:avLst/>
          </a:prstGeom>
        </p:spPr>
      </p:pic>
      <p:pic>
        <p:nvPicPr>
          <p:cNvPr id="6" name="Picture 5" descr="6peaks1.png"/>
          <p:cNvPicPr/>
          <p:nvPr/>
        </p:nvPicPr>
        <p:blipFill>
          <a:blip r:embed="rId4" cstate="print"/>
          <a:srcRect t="6566" b="38102"/>
          <a:stretch>
            <a:fillRect/>
          </a:stretch>
        </p:blipFill>
        <p:spPr>
          <a:xfrm>
            <a:off x="179512" y="4725144"/>
            <a:ext cx="4968000" cy="18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80400" y="2685518"/>
            <a:ext cx="3312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FF"/>
                </a:solidFill>
              </a:rPr>
              <a:t>Accelerator parameters:</a:t>
            </a:r>
          </a:p>
          <a:p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 Energy</a:t>
            </a:r>
            <a:r>
              <a:rPr lang="en-US" dirty="0"/>
              <a:t>: 27.5 </a:t>
            </a:r>
            <a:r>
              <a:rPr lang="en-US" dirty="0" err="1"/>
              <a:t>MeV</a:t>
            </a:r>
            <a:endParaRPr lang="de-DE" dirty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 # </a:t>
            </a:r>
            <a:r>
              <a:rPr lang="en-US" dirty="0"/>
              <a:t>bunches: </a:t>
            </a:r>
            <a:r>
              <a:rPr lang="en-US" dirty="0" smtClean="0"/>
              <a:t>1-3-50</a:t>
            </a:r>
            <a:endParaRPr lang="de-DE" dirty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 Charge </a:t>
            </a:r>
            <a:r>
              <a:rPr lang="en-US" dirty="0"/>
              <a:t>for bunch: 63 </a:t>
            </a:r>
            <a:r>
              <a:rPr lang="en-US" dirty="0" err="1"/>
              <a:t>pC</a:t>
            </a:r>
            <a:endParaRPr lang="de-DE" dirty="0"/>
          </a:p>
          <a:p>
            <a:pPr lvl="0">
              <a:buFont typeface="Arial" pitchFamily="34" charset="0"/>
              <a:buChar char="•"/>
            </a:pPr>
            <a:r>
              <a:rPr lang="it-IT" dirty="0" smtClean="0"/>
              <a:t> Bunch </a:t>
            </a:r>
            <a:r>
              <a:rPr lang="it-IT" dirty="0"/>
              <a:t>separation: 12 ns</a:t>
            </a:r>
            <a:endParaRPr lang="de-DE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9242" y="6569636"/>
            <a:ext cx="652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  <a:hlinkClick r:id="rId5"/>
              </a:rPr>
              <a:t>Angela.Intermite@quasar-group.org</a:t>
            </a:r>
            <a:r>
              <a:rPr lang="en-US" sz="1400" dirty="0" smtClean="0">
                <a:solidFill>
                  <a:srgbClr val="66FFFF"/>
                </a:solidFill>
              </a:rPr>
              <a:t>              CTF3 Committee meeting</a:t>
            </a:r>
            <a:endParaRPr lang="en-US" sz="1400" dirty="0">
              <a:solidFill>
                <a:srgbClr val="66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68245" y="657942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</a:rPr>
              <a:t>8/11</a:t>
            </a:r>
            <a:endParaRPr lang="en-US" sz="1400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FFFF"/>
                </a:solidFill>
              </a:rPr>
              <a:t>ALICE experiment: calibration</a:t>
            </a:r>
            <a:endParaRPr lang="en-US" sz="2800" dirty="0">
              <a:solidFill>
                <a:srgbClr val="66FF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23528" y="1636037"/>
            <a:ext cx="3888432" cy="3168352"/>
            <a:chOff x="1187624" y="1412776"/>
            <a:chExt cx="3384376" cy="2592288"/>
          </a:xfrm>
        </p:grpSpPr>
        <p:sp>
          <p:nvSpPr>
            <p:cNvPr id="4" name="Rectangle 3"/>
            <p:cNvSpPr/>
            <p:nvPr/>
          </p:nvSpPr>
          <p:spPr>
            <a:xfrm>
              <a:off x="1187624" y="1412776"/>
              <a:ext cx="3384376" cy="259228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 descr="BunchCharge vs LaserAttenuation.eps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23772" y="1422029"/>
              <a:ext cx="3308940" cy="2511772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4283968" y="1636037"/>
            <a:ext cx="4536504" cy="3168352"/>
            <a:chOff x="4427984" y="1268760"/>
            <a:chExt cx="4464496" cy="3096344"/>
          </a:xfrm>
        </p:grpSpPr>
        <p:sp>
          <p:nvSpPr>
            <p:cNvPr id="6" name="Rectangle 5"/>
            <p:cNvSpPr/>
            <p:nvPr/>
          </p:nvSpPr>
          <p:spPr>
            <a:xfrm>
              <a:off x="4427984" y="1268760"/>
              <a:ext cx="4464496" cy="309634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 descr="SignalAmplitude vs LaserIntensity.eps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4008" y="1268760"/>
              <a:ext cx="4136176" cy="3036961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755576" y="112474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FFFF"/>
                </a:solidFill>
              </a:rPr>
              <a:t>Accelerator</a:t>
            </a: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4008" y="114296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FFFF"/>
                </a:solidFill>
              </a:rPr>
              <a:t>Sensor </a:t>
            </a: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5301208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66FFFF"/>
                </a:solidFill>
              </a:rPr>
              <a:t>Sensitvity</a:t>
            </a:r>
            <a:r>
              <a:rPr lang="en-US" sz="2400" dirty="0" smtClean="0">
                <a:solidFill>
                  <a:srgbClr val="66FFFF"/>
                </a:solidFill>
              </a:rPr>
              <a:t>: 100 </a:t>
            </a:r>
            <a:r>
              <a:rPr lang="en-US" sz="2400" dirty="0" err="1" smtClean="0">
                <a:solidFill>
                  <a:srgbClr val="66FFFF"/>
                </a:solidFill>
              </a:rPr>
              <a:t>fC</a:t>
            </a:r>
            <a:endParaRPr lang="en-US" sz="2400" dirty="0">
              <a:solidFill>
                <a:srgbClr val="66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9242" y="6569636"/>
            <a:ext cx="652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  <a:hlinkClick r:id="rId4"/>
              </a:rPr>
              <a:t>Angela.Intermite@quasar-group.org</a:t>
            </a:r>
            <a:r>
              <a:rPr lang="en-US" sz="1400" dirty="0" smtClean="0">
                <a:solidFill>
                  <a:srgbClr val="66FFFF"/>
                </a:solidFill>
              </a:rPr>
              <a:t>              CTF3 Committee meeting</a:t>
            </a:r>
            <a:endParaRPr lang="en-US" sz="1400" dirty="0">
              <a:solidFill>
                <a:srgbClr val="66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68245" y="657942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66FFFF"/>
                </a:solidFill>
              </a:rPr>
              <a:t>9/11</a:t>
            </a:r>
            <a:endParaRPr lang="en-US" sz="1400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heme/theme1.xml><?xml version="1.0" encoding="utf-8"?>
<a:theme xmlns:a="http://schemas.openxmlformats.org/drawingml/2006/main" name="0982_slide">
  <a:themeElements>
    <a:clrScheme name="000000_black2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E7D7D"/>
      </a:accent1>
      <a:accent2>
        <a:srgbClr val="DDB0B0"/>
      </a:accent2>
      <a:accent3>
        <a:srgbClr val="AAAAAA"/>
      </a:accent3>
      <a:accent4>
        <a:srgbClr val="DADADA"/>
      </a:accent4>
      <a:accent5>
        <a:srgbClr val="ECBFBF"/>
      </a:accent5>
      <a:accent6>
        <a:srgbClr val="C89F9F"/>
      </a:accent6>
      <a:hlink>
        <a:srgbClr val="F9E6E6"/>
      </a:hlink>
      <a:folHlink>
        <a:srgbClr val="F7DBDE"/>
      </a:folHlink>
    </a:clrScheme>
    <a:fontScheme name="000000_black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0000_black2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DE7D7D"/>
        </a:accent1>
        <a:accent2>
          <a:srgbClr val="DDB0B0"/>
        </a:accent2>
        <a:accent3>
          <a:srgbClr val="AAAAAA"/>
        </a:accent3>
        <a:accent4>
          <a:srgbClr val="DADADA"/>
        </a:accent4>
        <a:accent5>
          <a:srgbClr val="ECBFBF"/>
        </a:accent5>
        <a:accent6>
          <a:srgbClr val="C89F9F"/>
        </a:accent6>
        <a:hlink>
          <a:srgbClr val="F9E6E6"/>
        </a:hlink>
        <a:folHlink>
          <a:srgbClr val="F7DBD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00_black2 2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AFAE"/>
        </a:accent1>
        <a:accent2>
          <a:srgbClr val="EAAED1"/>
        </a:accent2>
        <a:accent3>
          <a:srgbClr val="AAAAAA"/>
        </a:accent3>
        <a:accent4>
          <a:srgbClr val="DADADA"/>
        </a:accent4>
        <a:accent5>
          <a:srgbClr val="F3D4D3"/>
        </a:accent5>
        <a:accent6>
          <a:srgbClr val="D49DBD"/>
        </a:accent6>
        <a:hlink>
          <a:srgbClr val="F9E1D2"/>
        </a:hlink>
        <a:folHlink>
          <a:srgbClr val="FFE5F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00_black2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D1DD88"/>
        </a:accent1>
        <a:accent2>
          <a:srgbClr val="8CC3D9"/>
        </a:accent2>
        <a:accent3>
          <a:srgbClr val="AAAAAA"/>
        </a:accent3>
        <a:accent4>
          <a:srgbClr val="DADADA"/>
        </a:accent4>
        <a:accent5>
          <a:srgbClr val="E5EBC3"/>
        </a:accent5>
        <a:accent6>
          <a:srgbClr val="7EB0C4"/>
        </a:accent6>
        <a:hlink>
          <a:srgbClr val="F4D7D7"/>
        </a:hlink>
        <a:folHlink>
          <a:srgbClr val="F1F9D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00_black2 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0CE85"/>
        </a:accent1>
        <a:accent2>
          <a:srgbClr val="9AD68F"/>
        </a:accent2>
        <a:accent3>
          <a:srgbClr val="AAAAAA"/>
        </a:accent3>
        <a:accent4>
          <a:srgbClr val="DADADA"/>
        </a:accent4>
        <a:accent5>
          <a:srgbClr val="EDE3C2"/>
        </a:accent5>
        <a:accent6>
          <a:srgbClr val="8BC281"/>
        </a:accent6>
        <a:hlink>
          <a:srgbClr val="F4D7D7"/>
        </a:hlink>
        <a:folHlink>
          <a:srgbClr val="DCD9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00_black2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E7D7D"/>
        </a:accent1>
        <a:accent2>
          <a:srgbClr val="DDB0B0"/>
        </a:accent2>
        <a:accent3>
          <a:srgbClr val="FFFFFF"/>
        </a:accent3>
        <a:accent4>
          <a:srgbClr val="000000"/>
        </a:accent4>
        <a:accent5>
          <a:srgbClr val="ECBFBF"/>
        </a:accent5>
        <a:accent6>
          <a:srgbClr val="C89F9F"/>
        </a:accent6>
        <a:hlink>
          <a:srgbClr val="F9E6E6"/>
        </a:hlink>
        <a:folHlink>
          <a:srgbClr val="F7DB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00_black2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AAFAE"/>
        </a:accent1>
        <a:accent2>
          <a:srgbClr val="EAAED1"/>
        </a:accent2>
        <a:accent3>
          <a:srgbClr val="FFFFFF"/>
        </a:accent3>
        <a:accent4>
          <a:srgbClr val="000000"/>
        </a:accent4>
        <a:accent5>
          <a:srgbClr val="F3D4D3"/>
        </a:accent5>
        <a:accent6>
          <a:srgbClr val="D49DBD"/>
        </a:accent6>
        <a:hlink>
          <a:srgbClr val="F9E1D2"/>
        </a:hlink>
        <a:folHlink>
          <a:srgbClr val="FFE5F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00_black2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1DD88"/>
        </a:accent1>
        <a:accent2>
          <a:srgbClr val="8CC3D9"/>
        </a:accent2>
        <a:accent3>
          <a:srgbClr val="FFFFFF"/>
        </a:accent3>
        <a:accent4>
          <a:srgbClr val="000000"/>
        </a:accent4>
        <a:accent5>
          <a:srgbClr val="E5EBC3"/>
        </a:accent5>
        <a:accent6>
          <a:srgbClr val="7EB0C4"/>
        </a:accent6>
        <a:hlink>
          <a:srgbClr val="F4D7D7"/>
        </a:hlink>
        <a:folHlink>
          <a:srgbClr val="F1F9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00_black2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0CE85"/>
        </a:accent1>
        <a:accent2>
          <a:srgbClr val="9AD68F"/>
        </a:accent2>
        <a:accent3>
          <a:srgbClr val="FFFFFF"/>
        </a:accent3>
        <a:accent4>
          <a:srgbClr val="000000"/>
        </a:accent4>
        <a:accent5>
          <a:srgbClr val="EDE3C2"/>
        </a:accent5>
        <a:accent6>
          <a:srgbClr val="8BC281"/>
        </a:accent6>
        <a:hlink>
          <a:srgbClr val="F4D7D7"/>
        </a:hlink>
        <a:folHlink>
          <a:srgbClr val="DCD9F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0982_slide</Template>
  <TotalTime>0</TotalTime>
  <Words>386</Words>
  <Application>Microsoft Office PowerPoint</Application>
  <PresentationFormat>On-screen Show (4:3)</PresentationFormat>
  <Paragraphs>113</Paragraphs>
  <Slides>11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0982_slide</vt:lpstr>
      <vt:lpstr>PHOTO-PAINT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Welsch</dc:creator>
  <cp:lastModifiedBy>Welsch</cp:lastModifiedBy>
  <cp:revision>27</cp:revision>
  <dcterms:created xsi:type="dcterms:W3CDTF">2010-11-16T10:12:44Z</dcterms:created>
  <dcterms:modified xsi:type="dcterms:W3CDTF">2010-11-18T09:44:14Z</dcterms:modified>
</cp:coreProperties>
</file>