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7" r:id="rId5"/>
    <p:sldId id="259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6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BC77-33CF-4DBA-A984-609CD0DFA001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BB569-C684-4C1B-9CCA-A77A789F7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BC77-33CF-4DBA-A984-609CD0DFA001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BB569-C684-4C1B-9CCA-A77A789F7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BC77-33CF-4DBA-A984-609CD0DFA001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BB569-C684-4C1B-9CCA-A77A789F7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BC77-33CF-4DBA-A984-609CD0DFA001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BB569-C684-4C1B-9CCA-A77A789F7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BC77-33CF-4DBA-A984-609CD0DFA001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BB569-C684-4C1B-9CCA-A77A789F7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BC77-33CF-4DBA-A984-609CD0DFA001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BB569-C684-4C1B-9CCA-A77A789F7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BC77-33CF-4DBA-A984-609CD0DFA001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BB569-C684-4C1B-9CCA-A77A789F7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BC77-33CF-4DBA-A984-609CD0DFA001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BB569-C684-4C1B-9CCA-A77A789F7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BC77-33CF-4DBA-A984-609CD0DFA001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BB569-C684-4C1B-9CCA-A77A789F7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BC77-33CF-4DBA-A984-609CD0DFA001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BB569-C684-4C1B-9CCA-A77A789F7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BC77-33CF-4DBA-A984-609CD0DFA001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BB569-C684-4C1B-9CCA-A77A789F7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0BC77-33CF-4DBA-A984-609CD0DFA001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BB569-C684-4C1B-9CCA-A77A789F7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76400" y="2286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itchFamily="66" charset="0"/>
              </a:rPr>
              <a:t>Update on TBL activities 18.11.2010</a:t>
            </a:r>
            <a:endParaRPr lang="en-US" sz="2400" b="1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838200"/>
            <a:ext cx="8686800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dirty="0" smtClean="0">
                <a:latin typeface="Comic Sans MS" pitchFamily="66" charset="0"/>
              </a:rPr>
              <a:t> Made a lot of progress with beam matching and transport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 (managed to transport 17A with 95% transmission)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dirty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New power record for TBL, 50 MW produced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dirty="0" smtClean="0">
                <a:latin typeface="Comic Sans MS" pitchFamily="66" charset="0"/>
              </a:rPr>
              <a:t> Quad-movers routinely used for steering, not automated yet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dirty="0" smtClean="0">
                <a:latin typeface="Comic Sans MS" pitchFamily="66" charset="0"/>
              </a:rPr>
              <a:t> Intensive campaign to understand BPM calibration and performance with participation from Juanjo and Gabriel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dirty="0" smtClean="0">
                <a:latin typeface="Comic Sans MS" pitchFamily="66" charset="0"/>
              </a:rPr>
              <a:t> PETS bar production for series going well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dirty="0" smtClean="0">
                <a:latin typeface="Comic Sans MS" pitchFamily="66" charset="0"/>
              </a:rPr>
              <a:t> Tank production for the series started, first tank being assembled in CERN clean room, material for second tank received and being cleaned to be send to CIEMAT for assembly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dirty="0" smtClean="0">
                <a:latin typeface="Comic Sans MS" pitchFamily="66" charset="0"/>
              </a:rPr>
              <a:t> Plan to install up to 3 more tanks in winter shutdown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    (original plan to install one more tank in November postponed due to delays)</a:t>
            </a:r>
            <a:br>
              <a:rPr lang="en-US" dirty="0" smtClean="0">
                <a:latin typeface="Comic Sans MS" pitchFamily="66" charset="0"/>
              </a:rPr>
            </a:b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elogbook.cern.ch/eLogbook/attach_reader?attach_id=11238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8382000" cy="537254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76400" y="2286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itchFamily="66" charset="0"/>
              </a:rPr>
              <a:t>TBL operation experience</a:t>
            </a:r>
            <a:endParaRPr lang="en-US" sz="2400" b="1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0" y="685800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Nice tools to ease operation and perform beam matching</a:t>
            </a:r>
            <a:endParaRPr 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elogbook.cern.ch/eLogbook/attach_reader?attach_id=11239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1065904"/>
            <a:ext cx="2510767" cy="499199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248400" y="61722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Prediction: 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dirty="0" smtClean="0"/>
              <a:t>=8.4; </a:t>
            </a:r>
            <a:r>
              <a:rPr lang="en-US" dirty="0" smtClean="0">
                <a:latin typeface="Symbol" pitchFamily="18" charset="2"/>
              </a:rPr>
              <a:t>a</a:t>
            </a:r>
            <a:r>
              <a:rPr lang="en-US" dirty="0" smtClean="0"/>
              <a:t>= -3.4</a:t>
            </a:r>
            <a:endParaRPr lang="en-US" dirty="0"/>
          </a:p>
        </p:txBody>
      </p:sp>
      <p:pic>
        <p:nvPicPr>
          <p:cNvPr id="18436" name="Picture 4" descr="http://elogbook.cern.ch/eLogbook/attach_reader?attach_id=112378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066800"/>
            <a:ext cx="2610303" cy="4962525"/>
          </a:xfrm>
          <a:prstGeom prst="rect">
            <a:avLst/>
          </a:prstGeom>
          <a:noFill/>
        </p:spPr>
      </p:pic>
      <p:pic>
        <p:nvPicPr>
          <p:cNvPr id="18438" name="Picture 6" descr="http://elogbook.cern.ch/eLogbook/attach_reader?attach_id=112378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1066800"/>
            <a:ext cx="2664772" cy="4953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00200" y="152400"/>
            <a:ext cx="609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itchFamily="66" charset="0"/>
              </a:rPr>
              <a:t>Beam parameter measurements, matching and optics check</a:t>
            </a:r>
            <a:endParaRPr lang="en-US" sz="2400" b="1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58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Before TBL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010400" y="6858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TBL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6248400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F0D0 optics seems fine, able to predict beam parameters</a:t>
            </a:r>
            <a:endParaRPr lang="en-US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logbook.cern.ch/eLogbook/attach_reader?attach_id=112389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676400"/>
            <a:ext cx="4906284" cy="501561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76400" y="2286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itchFamily="66" charset="0"/>
              </a:rPr>
              <a:t>Energy and Energy spread</a:t>
            </a:r>
            <a:endParaRPr lang="en-US" sz="2400" b="1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762000"/>
            <a:ext cx="731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We try to improve the precision of the energy measurements to improve consistency, relative measurements and energy spread work well.</a:t>
            </a:r>
          </a:p>
          <a:p>
            <a:r>
              <a:rPr lang="en-US" b="1" dirty="0" smtClean="0"/>
              <a:t>Can we see already a PETS effect ?</a:t>
            </a:r>
            <a:endParaRPr lang="en-US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elogbook.cern.ch/eLogbook/attach_reader?attach_id=11238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0"/>
            <a:ext cx="6153150" cy="46101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76400" y="2286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itchFamily="66" charset="0"/>
              </a:rPr>
              <a:t>Beam transport</a:t>
            </a:r>
            <a:endParaRPr lang="en-US" sz="2400" b="1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0200" y="838200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Obtained ‘full’ transmission even for factor 8 combined beam after matching and steering</a:t>
            </a:r>
            <a:endParaRPr lang="en-US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elogbook.cern.ch/eLogbook/attach_reader?attach_id=11210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447800"/>
            <a:ext cx="5241505" cy="51110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00200" y="1524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itchFamily="66" charset="0"/>
              </a:rPr>
              <a:t>BPM status</a:t>
            </a:r>
            <a:endParaRPr lang="en-US" sz="2400" b="1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685800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Still noise problems, both in calibration and beam measurement, problem narrowed down to analog electronics</a:t>
            </a:r>
            <a:endParaRPr lang="en-US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elogbook.cern.ch/eLogbook/attach_reader?attach_id=11238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371600"/>
            <a:ext cx="5715000" cy="529144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76400" y="2286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itchFamily="66" charset="0"/>
              </a:rPr>
              <a:t>Power production</a:t>
            </a:r>
            <a:endParaRPr lang="en-US" sz="2400" b="1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838200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&gt; 50 MW produced in agreement with theoretical prediction</a:t>
            </a:r>
            <a:endParaRPr lang="en-US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76400" y="2286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itchFamily="66" charset="0"/>
              </a:rPr>
              <a:t>PETS series production</a:t>
            </a:r>
            <a:endParaRPr lang="en-US" sz="2400" b="1" dirty="0">
              <a:latin typeface="Comic Sans MS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14400"/>
            <a:ext cx="7415169" cy="5561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76400" y="2286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itchFamily="66" charset="0"/>
              </a:rPr>
              <a:t>PETS series production</a:t>
            </a:r>
            <a:endParaRPr lang="en-US" sz="2400" b="1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838200"/>
            <a:ext cx="8686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dirty="0" smtClean="0">
                <a:latin typeface="Comic Sans MS" pitchFamily="66" charset="0"/>
              </a:rPr>
              <a:t> Receiving good quality PETS bars in the planned production rate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dirty="0" smtClean="0">
                <a:latin typeface="Comic Sans MS" pitchFamily="66" charset="0"/>
              </a:rPr>
              <a:t> Some unfortunate problem with cleaning the bars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    (New ultrasound bath at CERN had different frequency which caused slight surface erosion, did a study of the cleaning process and fluids involved)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dirty="0" smtClean="0">
                <a:latin typeface="Comic Sans MS" pitchFamily="66" charset="0"/>
              </a:rPr>
              <a:t> First CERN made tank in last stage of assembly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dirty="0" smtClean="0">
                <a:latin typeface="Comic Sans MS" pitchFamily="66" charset="0"/>
              </a:rPr>
              <a:t> Getting ready to send all necessary parts to CIEMAT for second tank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dirty="0" smtClean="0">
                <a:latin typeface="Comic Sans MS" pitchFamily="66" charset="0"/>
              </a:rPr>
              <a:t> Hopefully one more tank made at CERN in January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Comic Sans MS" pitchFamily="66" charset="0"/>
                <a:sym typeface="Wingdings" pitchFamily="2" charset="2"/>
              </a:rPr>
              <a:t> Plan to have a total of 4 for the next run in 2011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164</Words>
  <Application>Microsoft Office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doebert</dc:creator>
  <cp:lastModifiedBy>doebert</cp:lastModifiedBy>
  <cp:revision>9</cp:revision>
  <dcterms:created xsi:type="dcterms:W3CDTF">2010-08-17T17:24:57Z</dcterms:created>
  <dcterms:modified xsi:type="dcterms:W3CDTF">2010-11-18T11:00:02Z</dcterms:modified>
</cp:coreProperties>
</file>