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sldIdLst>
    <p:sldId id="256" r:id="rId5"/>
    <p:sldId id="258" r:id="rId6"/>
    <p:sldId id="260" r:id="rId7"/>
    <p:sldId id="25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67121" autoAdjust="0"/>
  </p:normalViewPr>
  <p:slideViewPr>
    <p:cSldViewPr snapToGrid="0">
      <p:cViewPr varScale="1">
        <p:scale>
          <a:sx n="85" d="100"/>
          <a:sy n="85" d="100"/>
        </p:scale>
        <p:origin x="183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7008B5-60D9-403D-8184-5387977A132C}" type="datetimeFigureOut">
              <a:rPr lang="en-GB" smtClean="0"/>
              <a:t>04/04/2022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9AE5E9-4102-4404-AD43-B91B789EC595}" type="slidenum">
              <a:rPr lang="en-GB" smtClean="0"/>
              <a:t>‹#›</a:t>
            </a:fld>
            <a:endParaRPr lang="en-GB"/>
          </a:p>
        </p:txBody>
      </p:sp>
    </p:spTree>
    <p:extLst>
      <p:ext uri="{BB962C8B-B14F-4D97-AF65-F5344CB8AC3E}">
        <p14:creationId xmlns:p14="http://schemas.microsoft.com/office/powerpoint/2010/main" val="1454054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Larger the number</a:t>
            </a:r>
            <a:r>
              <a:rPr lang="en-GB" baseline="0" dirty="0" smtClean="0"/>
              <a:t> here , the more important it was (on average) to respondents. R</a:t>
            </a:r>
            <a:r>
              <a:rPr lang="en-US" sz="1200" b="0" i="0" kern="1200" dirty="0" err="1" smtClean="0">
                <a:solidFill>
                  <a:schemeClr val="tx1"/>
                </a:solidFill>
                <a:effectLst/>
                <a:latin typeface="+mn-lt"/>
                <a:ea typeface="+mn-ea"/>
                <a:cs typeface="+mn-cs"/>
              </a:rPr>
              <a:t>anking</a:t>
            </a:r>
            <a:r>
              <a:rPr lang="en-US" sz="1200" b="0" i="0" kern="1200" dirty="0" smtClean="0">
                <a:solidFill>
                  <a:schemeClr val="tx1"/>
                </a:solidFill>
                <a:effectLst/>
                <a:latin typeface="+mn-lt"/>
                <a:ea typeface="+mn-ea"/>
                <a:cs typeface="+mn-cs"/>
              </a:rPr>
              <a:t> questions calculate the average ranking for each answer choice so you can determine which answer choice was most preferred overall. The answer choice with the largest average ranking is the most preferred choice.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Weights are applied in reverse. In other words, the respondent's most preferred choice (which they rank as #1) has the largest weight, and their least preferred choice (which they rank in the last position) has a weight of 1</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These</a:t>
            </a:r>
            <a:r>
              <a:rPr lang="en-US" sz="1200" b="1" i="0" kern="1200" baseline="0" dirty="0" smtClean="0">
                <a:solidFill>
                  <a:schemeClr val="tx1"/>
                </a:solidFill>
                <a:effectLst/>
                <a:latin typeface="+mn-lt"/>
                <a:ea typeface="+mn-ea"/>
                <a:cs typeface="+mn-cs"/>
              </a:rPr>
              <a:t> are the descriptions of offerings in full:</a:t>
            </a:r>
            <a:endParaRPr lang="en-US" sz="1200" b="1"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Technology and Knowledge Transfer best </a:t>
            </a:r>
            <a:r>
              <a:rPr lang="en-US" sz="1200" b="0" i="0" kern="1200" dirty="0" err="1" smtClean="0">
                <a:solidFill>
                  <a:schemeClr val="tx1"/>
                </a:solidFill>
                <a:effectLst/>
                <a:latin typeface="+mn-lt"/>
                <a:ea typeface="+mn-ea"/>
                <a:cs typeface="+mn-cs"/>
              </a:rPr>
              <a:t>practise</a:t>
            </a:r>
            <a:r>
              <a:rPr lang="en-US" sz="1200" b="0" i="0" kern="1200" dirty="0" smtClean="0">
                <a:solidFill>
                  <a:schemeClr val="tx1"/>
                </a:solidFill>
                <a:effectLst/>
                <a:latin typeface="+mn-lt"/>
                <a:ea typeface="+mn-ea"/>
                <a:cs typeface="+mn-cs"/>
              </a:rPr>
              <a:t> exchange sessions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Business Development and Industry Contact Officer best </a:t>
            </a:r>
            <a:r>
              <a:rPr lang="en-US" sz="1200" b="0" i="0" kern="1200" dirty="0" err="1" smtClean="0">
                <a:solidFill>
                  <a:schemeClr val="tx1"/>
                </a:solidFill>
                <a:effectLst/>
                <a:latin typeface="+mn-lt"/>
                <a:ea typeface="+mn-ea"/>
                <a:cs typeface="+mn-cs"/>
              </a:rPr>
              <a:t>practise</a:t>
            </a:r>
            <a:r>
              <a:rPr lang="en-US" sz="1200" b="0" i="0" kern="1200" dirty="0" smtClean="0">
                <a:solidFill>
                  <a:schemeClr val="tx1"/>
                </a:solidFill>
                <a:effectLst/>
                <a:latin typeface="+mn-lt"/>
                <a:ea typeface="+mn-ea"/>
                <a:cs typeface="+mn-cs"/>
              </a:rPr>
              <a:t> and idea exchange.</a:t>
            </a:r>
          </a:p>
          <a:p>
            <a:r>
              <a:rPr lang="en-US" sz="1200" b="0" i="0" kern="1200" dirty="0" smtClean="0">
                <a:solidFill>
                  <a:schemeClr val="tx1"/>
                </a:solidFill>
                <a:effectLst/>
                <a:latin typeface="+mn-lt"/>
                <a:ea typeface="+mn-ea"/>
                <a:cs typeface="+mn-cs"/>
              </a:rPr>
              <a:t>Funding support (Euros 6 to 8K) for Academia Industry Matching Events (AIME)’s</a:t>
            </a:r>
          </a:p>
          <a:p>
            <a:r>
              <a:rPr lang="en-US" sz="1200" b="0" i="0" kern="1200" dirty="0" smtClean="0">
                <a:solidFill>
                  <a:schemeClr val="tx1"/>
                </a:solidFill>
                <a:effectLst/>
                <a:latin typeface="+mn-lt"/>
                <a:ea typeface="+mn-ea"/>
                <a:cs typeface="+mn-cs"/>
              </a:rPr>
              <a:t>Close Networking with other Physics laboratories community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Partnering with like-minded communities (e.g., EEN, ASTP, ENRIITC, TTO Circle, CERN KT Forum).</a:t>
            </a:r>
          </a:p>
          <a:p>
            <a:r>
              <a:rPr lang="en-US" sz="1200" b="0" i="0" kern="1200" dirty="0" smtClean="0">
                <a:solidFill>
                  <a:schemeClr val="tx1"/>
                </a:solidFill>
                <a:effectLst/>
                <a:latin typeface="+mn-lt"/>
                <a:ea typeface="+mn-ea"/>
                <a:cs typeface="+mn-cs"/>
              </a:rPr>
              <a:t>EU Project participation (European Commission's scoping study for supporting the development of a code of practice for researchers on).</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Consortium forming for HORIZON Europe – Letter informing of EU Horizon Calls</a:t>
            </a:r>
          </a:p>
          <a:p>
            <a:r>
              <a:rPr lang="en-US" sz="1200" b="0" i="0" kern="1200" dirty="0" smtClean="0">
                <a:solidFill>
                  <a:schemeClr val="tx1"/>
                </a:solidFill>
                <a:effectLst/>
                <a:latin typeface="+mn-lt"/>
                <a:ea typeface="+mn-ea"/>
                <a:cs typeface="+mn-cs"/>
              </a:rPr>
              <a:t>Obtaining individual or group discounts to ASTP Technology Transfer training network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Annual News Letter</a:t>
            </a:r>
          </a:p>
          <a:p>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39AE5E9-4102-4404-AD43-B91B789EC595}" type="slidenum">
              <a:rPr lang="en-GB" smtClean="0"/>
              <a:t>4</a:t>
            </a:fld>
            <a:endParaRPr lang="en-GB"/>
          </a:p>
        </p:txBody>
      </p:sp>
    </p:spTree>
    <p:extLst>
      <p:ext uri="{BB962C8B-B14F-4D97-AF65-F5344CB8AC3E}">
        <p14:creationId xmlns:p14="http://schemas.microsoft.com/office/powerpoint/2010/main" val="325311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9AF4C3D-B611-4441-B827-5D76165659B8}" type="datetimeFigureOut">
              <a:rPr lang="en-GB" smtClean="0"/>
              <a:t>04/04/2022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1921108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AF4C3D-B611-4441-B827-5D76165659B8}" type="datetimeFigureOut">
              <a:rPr lang="en-GB" smtClean="0"/>
              <a:t>04/04/2022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636134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AF4C3D-B611-4441-B827-5D76165659B8}" type="datetimeFigureOut">
              <a:rPr lang="en-GB" smtClean="0"/>
              <a:t>04/04/2022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1228218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AF4C3D-B611-4441-B827-5D76165659B8}" type="datetimeFigureOut">
              <a:rPr lang="en-GB" smtClean="0"/>
              <a:t>04/04/2022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2894983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9AF4C3D-B611-4441-B827-5D76165659B8}" type="datetimeFigureOut">
              <a:rPr lang="en-GB" smtClean="0"/>
              <a:t>04/04/2022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3828658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9AF4C3D-B611-4441-B827-5D76165659B8}" type="datetimeFigureOut">
              <a:rPr lang="en-GB" smtClean="0"/>
              <a:t>04/04/2022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627156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9AF4C3D-B611-4441-B827-5D76165659B8}" type="datetimeFigureOut">
              <a:rPr lang="en-GB" smtClean="0"/>
              <a:t>04/04/2022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2869312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9AF4C3D-B611-4441-B827-5D76165659B8}" type="datetimeFigureOut">
              <a:rPr lang="en-GB" smtClean="0"/>
              <a:t>04/04/2022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332146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AF4C3D-B611-4441-B827-5D76165659B8}" type="datetimeFigureOut">
              <a:rPr lang="en-GB" smtClean="0"/>
              <a:t>04/04/2022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2405741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9AF4C3D-B611-4441-B827-5D76165659B8}" type="datetimeFigureOut">
              <a:rPr lang="en-GB" smtClean="0"/>
              <a:t>04/04/2022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1951959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9AF4C3D-B611-4441-B827-5D76165659B8}" type="datetimeFigureOut">
              <a:rPr lang="en-GB" smtClean="0"/>
              <a:t>04/04/2022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3353E85-4DD0-4FBA-9C09-EC0E9A2527F7}" type="slidenum">
              <a:rPr lang="en-GB" smtClean="0"/>
              <a:t>‹#›</a:t>
            </a:fld>
            <a:endParaRPr lang="en-GB"/>
          </a:p>
        </p:txBody>
      </p:sp>
    </p:spTree>
    <p:extLst>
      <p:ext uri="{BB962C8B-B14F-4D97-AF65-F5344CB8AC3E}">
        <p14:creationId xmlns:p14="http://schemas.microsoft.com/office/powerpoint/2010/main" val="504465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AF4C3D-B611-4441-B827-5D76165659B8}" type="datetimeFigureOut">
              <a:rPr lang="en-GB" smtClean="0"/>
              <a:t>04/04/2022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353E85-4DD0-4FBA-9C09-EC0E9A2527F7}" type="slidenum">
              <a:rPr lang="en-GB" smtClean="0"/>
              <a:t>‹#›</a:t>
            </a:fld>
            <a:endParaRPr lang="en-GB"/>
          </a:p>
        </p:txBody>
      </p:sp>
    </p:spTree>
    <p:extLst>
      <p:ext uri="{BB962C8B-B14F-4D97-AF65-F5344CB8AC3E}">
        <p14:creationId xmlns:p14="http://schemas.microsoft.com/office/powerpoint/2010/main" val="22403294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err="1" smtClean="0"/>
              <a:t>HEPTech</a:t>
            </a:r>
            <a:r>
              <a:rPr lang="en-GB" dirty="0" smtClean="0"/>
              <a:t> Review</a:t>
            </a:r>
            <a:endParaRPr lang="en-GB" dirty="0"/>
          </a:p>
        </p:txBody>
      </p:sp>
      <p:sp>
        <p:nvSpPr>
          <p:cNvPr id="3" name="Subtitle 2"/>
          <p:cNvSpPr>
            <a:spLocks noGrp="1"/>
          </p:cNvSpPr>
          <p:nvPr>
            <p:ph type="subTitle" idx="1"/>
          </p:nvPr>
        </p:nvSpPr>
        <p:spPr/>
        <p:txBody>
          <a:bodyPr>
            <a:normAutofit/>
          </a:bodyPr>
          <a:lstStyle/>
          <a:p>
            <a:r>
              <a:rPr lang="en-GB" sz="3600" dirty="0" smtClean="0"/>
              <a:t>Survey Responses</a:t>
            </a:r>
          </a:p>
          <a:p>
            <a:r>
              <a:rPr lang="en-GB" sz="3600" smtClean="0"/>
              <a:t>5</a:t>
            </a:r>
            <a:r>
              <a:rPr lang="en-GB" sz="3600" baseline="30000" smtClean="0"/>
              <a:t>th</a:t>
            </a:r>
            <a:r>
              <a:rPr lang="en-GB" sz="3600" smtClean="0"/>
              <a:t> April 2022</a:t>
            </a:r>
            <a:endParaRPr lang="en-GB" sz="3600" dirty="0"/>
          </a:p>
        </p:txBody>
      </p:sp>
    </p:spTree>
    <p:extLst>
      <p:ext uri="{BB962C8B-B14F-4D97-AF65-F5344CB8AC3E}">
        <p14:creationId xmlns:p14="http://schemas.microsoft.com/office/powerpoint/2010/main" val="4293596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240513" y="1472408"/>
            <a:ext cx="6951487" cy="5385592"/>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1577" t="27749" r="22518" b="7544"/>
          <a:stretch/>
        </p:blipFill>
        <p:spPr>
          <a:xfrm>
            <a:off x="116541" y="1048871"/>
            <a:ext cx="5325036" cy="2268071"/>
          </a:xfrm>
          <a:prstGeom prst="rect">
            <a:avLst/>
          </a:prstGeom>
        </p:spPr>
      </p:pic>
      <p:sp>
        <p:nvSpPr>
          <p:cNvPr id="6" name="TextBox 5"/>
          <p:cNvSpPr txBox="1"/>
          <p:nvPr/>
        </p:nvSpPr>
        <p:spPr>
          <a:xfrm>
            <a:off x="282389" y="215152"/>
            <a:ext cx="5441576" cy="646331"/>
          </a:xfrm>
          <a:prstGeom prst="rect">
            <a:avLst/>
          </a:prstGeom>
          <a:noFill/>
        </p:spPr>
        <p:txBody>
          <a:bodyPr wrap="square" rtlCol="0">
            <a:spAutoFit/>
          </a:bodyPr>
          <a:lstStyle/>
          <a:p>
            <a:r>
              <a:rPr lang="en-GB" dirty="0" smtClean="0"/>
              <a:t>Q1. Do you think the Mission Statement reflects your understanding of </a:t>
            </a:r>
            <a:r>
              <a:rPr lang="en-GB" dirty="0" err="1" smtClean="0"/>
              <a:t>HEPTech</a:t>
            </a:r>
            <a:r>
              <a:rPr lang="en-GB" dirty="0" smtClean="0"/>
              <a:t>?</a:t>
            </a:r>
            <a:endParaRPr lang="en-GB" dirty="0"/>
          </a:p>
        </p:txBody>
      </p:sp>
    </p:spTree>
    <p:extLst>
      <p:ext uri="{BB962C8B-B14F-4D97-AF65-F5344CB8AC3E}">
        <p14:creationId xmlns:p14="http://schemas.microsoft.com/office/powerpoint/2010/main" val="11880858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0364098" cy="4084674"/>
          </a:xfrm>
          <a:prstGeom prst="rect">
            <a:avLst/>
          </a:prstGeom>
        </p:spPr>
      </p:pic>
      <p:grpSp>
        <p:nvGrpSpPr>
          <p:cNvPr id="6" name="Group 5"/>
          <p:cNvGrpSpPr/>
          <p:nvPr/>
        </p:nvGrpSpPr>
        <p:grpSpPr>
          <a:xfrm>
            <a:off x="331693" y="3962966"/>
            <a:ext cx="6716987" cy="2748702"/>
            <a:chOff x="331693" y="3962966"/>
            <a:chExt cx="6716987" cy="2748702"/>
          </a:xfrm>
        </p:grpSpPr>
        <p:pic>
          <p:nvPicPr>
            <p:cNvPr id="4" name="Picture 3"/>
            <p:cNvPicPr>
              <a:picLocks noChangeAspect="1"/>
            </p:cNvPicPr>
            <p:nvPr/>
          </p:nvPicPr>
          <p:blipFill rotWithShape="1">
            <a:blip r:embed="rId3"/>
            <a:srcRect l="7414" t="40966" b="19600"/>
            <a:stretch/>
          </p:blipFill>
          <p:spPr>
            <a:xfrm>
              <a:off x="331693" y="3962966"/>
              <a:ext cx="6716987" cy="243415"/>
            </a:xfrm>
            <a:prstGeom prst="rect">
              <a:avLst/>
            </a:prstGeom>
          </p:spPr>
        </p:pic>
        <p:pic>
          <p:nvPicPr>
            <p:cNvPr id="5" name="Picture 4"/>
            <p:cNvPicPr>
              <a:picLocks noChangeAspect="1"/>
            </p:cNvPicPr>
            <p:nvPr/>
          </p:nvPicPr>
          <p:blipFill rotWithShape="1">
            <a:blip r:embed="rId4"/>
            <a:srcRect t="5649"/>
            <a:stretch/>
          </p:blipFill>
          <p:spPr>
            <a:xfrm>
              <a:off x="605536" y="4338918"/>
              <a:ext cx="5799323" cy="2372750"/>
            </a:xfrm>
            <a:prstGeom prst="rect">
              <a:avLst/>
            </a:prstGeom>
          </p:spPr>
        </p:pic>
      </p:grpSp>
    </p:spTree>
    <p:extLst>
      <p:ext uri="{BB962C8B-B14F-4D97-AF65-F5344CB8AC3E}">
        <p14:creationId xmlns:p14="http://schemas.microsoft.com/office/powerpoint/2010/main" val="3562810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599" y="362279"/>
            <a:ext cx="5401237" cy="2031325"/>
          </a:xfrm>
          <a:prstGeom prst="rect">
            <a:avLst/>
          </a:prstGeom>
          <a:noFill/>
        </p:spPr>
        <p:txBody>
          <a:bodyPr wrap="square" rtlCol="0">
            <a:spAutoFit/>
          </a:bodyPr>
          <a:lstStyle/>
          <a:p>
            <a:r>
              <a:rPr lang="en-GB" dirty="0" smtClean="0"/>
              <a:t>Q5: Rank the following </a:t>
            </a:r>
            <a:r>
              <a:rPr lang="en-GB" dirty="0" err="1" smtClean="0"/>
              <a:t>HEPTech</a:t>
            </a:r>
            <a:r>
              <a:rPr lang="en-GB" dirty="0" smtClean="0"/>
              <a:t> offerings in order of importance to you and your organisation</a:t>
            </a:r>
          </a:p>
          <a:p>
            <a:endParaRPr lang="en-GB" dirty="0" smtClean="0"/>
          </a:p>
          <a:p>
            <a:pPr marL="285750" indent="-285750">
              <a:buFont typeface="Arial" panose="020B0604020202020204" pitchFamily="34" charset="0"/>
              <a:buChar char="•"/>
            </a:pPr>
            <a:r>
              <a:rPr lang="en-GB" dirty="0" smtClean="0"/>
              <a:t>Data shown is the weighted average ranking of </a:t>
            </a:r>
            <a:r>
              <a:rPr lang="en-GB" dirty="0" err="1" smtClean="0"/>
              <a:t>HEPTech</a:t>
            </a:r>
            <a:r>
              <a:rPr lang="en-GB" dirty="0" smtClean="0"/>
              <a:t> offerings.</a:t>
            </a:r>
          </a:p>
          <a:p>
            <a:pPr marL="285750" indent="-285750">
              <a:buFont typeface="Arial" panose="020B0604020202020204" pitchFamily="34" charset="0"/>
              <a:buChar char="•"/>
            </a:pPr>
            <a:r>
              <a:rPr lang="en-GB" dirty="0" smtClean="0"/>
              <a:t>Offerings shown here with the largest (i.e. most important) ranking is the most preferred choice</a:t>
            </a:r>
            <a:endParaRPr lang="en-GB" dirty="0"/>
          </a:p>
        </p:txBody>
      </p:sp>
      <p:grpSp>
        <p:nvGrpSpPr>
          <p:cNvPr id="7" name="Group 6"/>
          <p:cNvGrpSpPr/>
          <p:nvPr/>
        </p:nvGrpSpPr>
        <p:grpSpPr>
          <a:xfrm>
            <a:off x="0" y="3112696"/>
            <a:ext cx="6866215" cy="1844787"/>
            <a:chOff x="601010" y="275184"/>
            <a:chExt cx="6866215" cy="1844787"/>
          </a:xfrm>
        </p:grpSpPr>
        <p:pic>
          <p:nvPicPr>
            <p:cNvPr id="8" name="Picture 7"/>
            <p:cNvPicPr>
              <a:picLocks noChangeAspect="1"/>
            </p:cNvPicPr>
            <p:nvPr/>
          </p:nvPicPr>
          <p:blipFill>
            <a:blip r:embed="rId3"/>
            <a:stretch>
              <a:fillRect/>
            </a:stretch>
          </p:blipFill>
          <p:spPr>
            <a:xfrm>
              <a:off x="601010" y="275184"/>
              <a:ext cx="6866215" cy="731583"/>
            </a:xfrm>
            <a:prstGeom prst="rect">
              <a:avLst/>
            </a:prstGeom>
          </p:spPr>
        </p:pic>
        <p:pic>
          <p:nvPicPr>
            <p:cNvPr id="9" name="Picture 8"/>
            <p:cNvPicPr>
              <a:picLocks noChangeAspect="1"/>
            </p:cNvPicPr>
            <p:nvPr/>
          </p:nvPicPr>
          <p:blipFill>
            <a:blip r:embed="rId4"/>
            <a:stretch>
              <a:fillRect/>
            </a:stretch>
          </p:blipFill>
          <p:spPr>
            <a:xfrm>
              <a:off x="738443" y="1152147"/>
              <a:ext cx="5730737" cy="967824"/>
            </a:xfrm>
            <a:prstGeom prst="rect">
              <a:avLst/>
            </a:prstGeom>
          </p:spPr>
        </p:pic>
      </p:grpSp>
      <p:pic>
        <p:nvPicPr>
          <p:cNvPr id="12" name="Picture 11"/>
          <p:cNvPicPr>
            <a:picLocks noChangeAspect="1"/>
          </p:cNvPicPr>
          <p:nvPr/>
        </p:nvPicPr>
        <p:blipFill>
          <a:blip r:embed="rId5"/>
          <a:stretch>
            <a:fillRect/>
          </a:stretch>
        </p:blipFill>
        <p:spPr>
          <a:xfrm>
            <a:off x="6575573" y="150838"/>
            <a:ext cx="5616427" cy="5014395"/>
          </a:xfrm>
          <a:prstGeom prst="rect">
            <a:avLst/>
          </a:prstGeom>
        </p:spPr>
      </p:pic>
    </p:spTree>
    <p:extLst>
      <p:ext uri="{BB962C8B-B14F-4D97-AF65-F5344CB8AC3E}">
        <p14:creationId xmlns:p14="http://schemas.microsoft.com/office/powerpoint/2010/main" val="2370798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AC7C142F56A01409C119642B71E6A98" ma:contentTypeVersion="13" ma:contentTypeDescription="Create a new document." ma:contentTypeScope="" ma:versionID="7fe706e0e594b0b6063a50f9295b1c19">
  <xsd:schema xmlns:xsd="http://www.w3.org/2001/XMLSchema" xmlns:xs="http://www.w3.org/2001/XMLSchema" xmlns:p="http://schemas.microsoft.com/office/2006/metadata/properties" xmlns:ns2="eee36043-cce6-4873-b40b-ccf1fcda3836" xmlns:ns3="096324ce-f6d2-41ab-bf7e-f12258670e08" targetNamespace="http://schemas.microsoft.com/office/2006/metadata/properties" ma:root="true" ma:fieldsID="a278c128befbd30954b4245d5e8d3041" ns2:_="" ns3:_="">
    <xsd:import namespace="eee36043-cce6-4873-b40b-ccf1fcda3836"/>
    <xsd:import namespace="096324ce-f6d2-41ab-bf7e-f12258670e0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e36043-cce6-4873-b40b-ccf1fcda383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96324ce-f6d2-41ab-bf7e-f12258670e08"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6CE5C72-565E-4006-9EF4-336AC06812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e36043-cce6-4873-b40b-ccf1fcda3836"/>
    <ds:schemaRef ds:uri="096324ce-f6d2-41ab-bf7e-f12258670e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BA8481-3CB7-42D7-AA6B-436CA6FC65F3}">
  <ds:schemaRefs>
    <ds:schemaRef ds:uri="http://schemas.microsoft.com/sharepoint/v3/contenttype/forms"/>
  </ds:schemaRefs>
</ds:datastoreItem>
</file>

<file path=customXml/itemProps3.xml><?xml version="1.0" encoding="utf-8"?>
<ds:datastoreItem xmlns:ds="http://schemas.openxmlformats.org/officeDocument/2006/customXml" ds:itemID="{18B92DB6-4963-40F8-AD49-DD6773900EC2}">
  <ds:schemaRefs>
    <ds:schemaRef ds:uri="eee36043-cce6-4873-b40b-ccf1fcda3836"/>
    <ds:schemaRef ds:uri="http://www.w3.org/XML/1998/namespace"/>
    <ds:schemaRef ds:uri="http://schemas.microsoft.com/office/2006/documentManagement/types"/>
    <ds:schemaRef ds:uri="http://purl.org/dc/terms/"/>
    <ds:schemaRef ds:uri="http://schemas.microsoft.com/office/infopath/2007/PartnerControls"/>
    <ds:schemaRef ds:uri="http://purl.org/dc/elements/1.1/"/>
    <ds:schemaRef ds:uri="http://schemas.openxmlformats.org/package/2006/metadata/core-properties"/>
    <ds:schemaRef ds:uri="096324ce-f6d2-41ab-bf7e-f12258670e08"/>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37</TotalTime>
  <Words>288</Words>
  <Application>Microsoft Office PowerPoint</Application>
  <PresentationFormat>Widescreen</PresentationFormat>
  <Paragraphs>23</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HEPTech Review</vt:lpstr>
      <vt:lpstr>PowerPoint Presentation</vt:lpstr>
      <vt:lpstr>PowerPoint Presentation</vt:lpstr>
      <vt:lpstr>PowerPoint Presentation</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HEPTech Review</dc:title>
  <dc:creator>Smith, Holly (STFC,RAL,BID)</dc:creator>
  <cp:lastModifiedBy>Smith, Holly (STFC,RAL,BID)</cp:lastModifiedBy>
  <cp:revision>8</cp:revision>
  <dcterms:created xsi:type="dcterms:W3CDTF">2022-04-04T16:02:29Z</dcterms:created>
  <dcterms:modified xsi:type="dcterms:W3CDTF">2022-04-04T16:39:52Z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0x0101003AC7C142F56A01409C119642B71E6A98</vt:lpwstr>
  </property>
</Properties>
</file>