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9" r:id="rId2"/>
    <p:sldId id="289" r:id="rId3"/>
    <p:sldId id="341" r:id="rId4"/>
    <p:sldId id="290" r:id="rId5"/>
    <p:sldId id="292" r:id="rId6"/>
    <p:sldId id="297" r:id="rId7"/>
    <p:sldId id="293" r:id="rId8"/>
    <p:sldId id="295" r:id="rId9"/>
    <p:sldId id="291" r:id="rId10"/>
    <p:sldId id="298" r:id="rId11"/>
    <p:sldId id="338" r:id="rId12"/>
    <p:sldId id="339" r:id="rId13"/>
    <p:sldId id="340" r:id="rId14"/>
    <p:sldId id="288" r:id="rId15"/>
    <p:sldId id="299" r:id="rId16"/>
    <p:sldId id="337" r:id="rId17"/>
    <p:sldId id="342" r:id="rId18"/>
    <p:sldId id="296" r:id="rId19"/>
    <p:sldId id="303" r:id="rId20"/>
    <p:sldId id="294" r:id="rId21"/>
    <p:sldId id="307" r:id="rId22"/>
    <p:sldId id="304" r:id="rId23"/>
    <p:sldId id="305" r:id="rId24"/>
    <p:sldId id="301" r:id="rId25"/>
    <p:sldId id="343" r:id="rId26"/>
    <p:sldId id="306" r:id="rId27"/>
    <p:sldId id="30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86"/>
  </p:normalViewPr>
  <p:slideViewPr>
    <p:cSldViewPr snapToObjects="1">
      <p:cViewPr varScale="1">
        <p:scale>
          <a:sx n="80" d="100"/>
          <a:sy n="80" d="100"/>
        </p:scale>
        <p:origin x="48" y="11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29.03.2022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Metzger | RF separated beams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29.03.2022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Fabian Metzger | RF separated beams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29.03.2022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Fabian Metzger | RF separated beams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29.03.2022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Fabian Metzger | RF separated beams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29.03.2022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Fabian Metzger | RF separated beams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29.03.2022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Fabian Metzger | RF separated beams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29.03.2022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Fabian Metzger | RF separated beams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29.03.2022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Fabian Metzger | RF separated beams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29.03.2022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Fabian Metzger | RF separated beams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29.03.2022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Metzger | RF separated beams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29.03.2022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Metzger | RF separated beams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29.03.2022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Metzger | RF separated beams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29.03.2022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Metzger | RF separated beams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29.03.2022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Metzger | RF separated beams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29.03.2022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Metzger | RF separated beams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29.03.2022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Metzger | RF separated beams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29.03.2022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Fabian Metzger | RF separated beams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29.03.2022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Metzger | RF separated beams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29.03.2022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Metzger | RF separated beams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29.03.2022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Fabian Metzger | RF separated beams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35542C2E-5CF2-9940-9E7E-F32B115A6081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1582583" y="6349605"/>
            <a:ext cx="408961" cy="411582"/>
          </a:xfrm>
          <a:prstGeom prst="rect">
            <a:avLst/>
          </a:prstGeom>
        </p:spPr>
      </p:pic>
      <p:pic>
        <p:nvPicPr>
          <p:cNvPr id="10" name="Picture 9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D768DA8-63B7-C244-84A7-19F38A1CE0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1152" y="6364598"/>
            <a:ext cx="408961" cy="3936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EFA109-6237-3642-9928-AE3FEB24B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30"/>
          <a:stretch/>
        </p:blipFill>
        <p:spPr>
          <a:xfrm>
            <a:off x="1424236" y="6364598"/>
            <a:ext cx="63252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cds.cern.ch/record/2806692/files/CERN-PBC-NOTE-2022-004.pdf" TargetMode="Externa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21.png"/><Relationship Id="rId4" Type="http://schemas.openxmlformats.org/officeDocument/2006/relationships/image" Target="../media/image10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806692" TargetMode="External"/><Relationship Id="rId7" Type="http://schemas.openxmlformats.org/officeDocument/2006/relationships/hyperlink" Target="https://indico.cern.ch/event/1133376/" TargetMode="Externa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indico.cern.ch/event/1069879/" TargetMode="External"/><Relationship Id="rId5" Type="http://schemas.openxmlformats.org/officeDocument/2006/relationships/image" Target="../media/image101.png"/><Relationship Id="rId10" Type="http://schemas.openxmlformats.org/officeDocument/2006/relationships/image" Target="../media/image7.jpeg"/><Relationship Id="rId9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4.png"/><Relationship Id="rId4" Type="http://schemas.openxmlformats.org/officeDocument/2006/relationships/image" Target="../media/image3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22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69879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4" Type="http://schemas.openxmlformats.org/officeDocument/2006/relationships/hyperlink" Target="https://indico.cern.ch/event/1133376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7" Type="http://schemas.openxmlformats.org/officeDocument/2006/relationships/image" Target="../media/image191.png"/><Relationship Id="rId12" Type="http://schemas.openxmlformats.org/officeDocument/2006/relationships/image" Target="../media/image20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9.xml"/><Relationship Id="rId11" Type="http://schemas.openxmlformats.org/officeDocument/2006/relationships/image" Target="../media/image19.png"/><Relationship Id="rId10" Type="http://schemas.openxmlformats.org/officeDocument/2006/relationships/image" Target="../media/image18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7" Type="http://schemas.openxmlformats.org/officeDocument/2006/relationships/image" Target="../media/image2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5" Type="http://schemas.openxmlformats.org/officeDocument/2006/relationships/image" Target="../media/image180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1"/>
            <a:ext cx="11376025" cy="1728192"/>
          </a:xfrm>
        </p:spPr>
        <p:txBody>
          <a:bodyPr/>
          <a:lstStyle/>
          <a:p>
            <a:r>
              <a:rPr lang="en-US" sz="4400" dirty="0"/>
              <a:t>RF separated beams in CERN’s secondary M2 beam line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4800600"/>
            <a:ext cx="11376026" cy="1346847"/>
          </a:xfrm>
        </p:spPr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Fabian Metzger</a:t>
            </a:r>
            <a:r>
              <a:rPr lang="en-US" sz="1800" baseline="30000" dirty="0"/>
              <a:t>1,2</a:t>
            </a:r>
            <a:r>
              <a:rPr lang="en-US" sz="1800" dirty="0"/>
              <a:t>, Dipanwita Banerjee</a:t>
            </a:r>
            <a:r>
              <a:rPr lang="en-US" sz="1800" baseline="30000" dirty="0"/>
              <a:t>1</a:t>
            </a:r>
            <a:r>
              <a:rPr lang="en-US" sz="1800" dirty="0"/>
              <a:t>, Johannes Bernhard</a:t>
            </a:r>
            <a:r>
              <a:rPr lang="en-US" sz="1800" baseline="30000" dirty="0"/>
              <a:t>1</a:t>
            </a:r>
            <a:r>
              <a:rPr lang="en-US" sz="1800" dirty="0"/>
              <a:t>, Markus Brugger</a:t>
            </a:r>
            <a:r>
              <a:rPr lang="en-US" sz="1800" baseline="30000" dirty="0"/>
              <a:t>1</a:t>
            </a:r>
            <a:r>
              <a:rPr lang="en-US" sz="1800" dirty="0"/>
              <a:t>, Lau Gatignon</a:t>
            </a:r>
            <a:r>
              <a:rPr lang="en-US" sz="1800" baseline="30000" dirty="0"/>
              <a:t>3</a:t>
            </a:r>
            <a:r>
              <a:rPr lang="en-US" sz="1800" dirty="0"/>
              <a:t>, Alexander Gerbershagen</a:t>
            </a:r>
            <a:r>
              <a:rPr lang="en-US" sz="1800" baseline="30000" dirty="0"/>
              <a:t>4</a:t>
            </a:r>
            <a:r>
              <a:rPr lang="en-US" sz="1800" dirty="0"/>
              <a:t>, Frank Gerigk</a:t>
            </a:r>
            <a:r>
              <a:rPr lang="en-US" sz="1800" baseline="30000" dirty="0"/>
              <a:t>1</a:t>
            </a:r>
            <a:r>
              <a:rPr lang="en-US" sz="1800" dirty="0"/>
              <a:t>, Laurie Nevay</a:t>
            </a:r>
            <a:r>
              <a:rPr lang="en-US" sz="1800" baseline="30000" dirty="0"/>
              <a:t>1</a:t>
            </a:r>
            <a:r>
              <a:rPr lang="en-US" sz="1800" dirty="0"/>
              <a:t>, Silvia Schuh</a:t>
            </a:r>
            <a:r>
              <a:rPr lang="en-US" sz="1800" baseline="30000" dirty="0"/>
              <a:t>1</a:t>
            </a:r>
            <a:r>
              <a:rPr lang="en-US" sz="1800" dirty="0"/>
              <a:t> on behalf of the PBC Conventional Beams Working Group</a:t>
            </a:r>
            <a:endParaRPr lang="en-US" sz="600" dirty="0"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08.11.2022</a:t>
            </a:r>
          </a:p>
        </p:txBody>
      </p: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3CE9F5CF-5826-8C4B-8929-A56666838B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480" y="6019800"/>
            <a:ext cx="720080" cy="724696"/>
          </a:xfrm>
          <a:prstGeom prst="rect">
            <a:avLst/>
          </a:prstGeom>
        </p:spPr>
      </p:pic>
      <p:pic>
        <p:nvPicPr>
          <p:cNvPr id="9" name="Picture 8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4D46677F-B214-C942-9849-FEF42DEB0D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6019800"/>
            <a:ext cx="752793" cy="72469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6CB132F5-EB0E-4CC0-9192-7C21C3F3F7FB}"/>
              </a:ext>
            </a:extLst>
          </p:cNvPr>
          <p:cNvSpPr txBox="1"/>
          <p:nvPr/>
        </p:nvSpPr>
        <p:spPr>
          <a:xfrm>
            <a:off x="8839200" y="6088406"/>
            <a:ext cx="3352800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aseline="30000" dirty="0">
                <a:solidFill>
                  <a:schemeClr val="bg1"/>
                </a:solidFill>
              </a:rPr>
              <a:t>1</a:t>
            </a:r>
            <a:r>
              <a:rPr lang="en-US" sz="1200" dirty="0">
                <a:solidFill>
                  <a:schemeClr val="bg1"/>
                </a:solidFill>
              </a:rPr>
              <a:t>CERN, Geneva, Switzerland</a:t>
            </a:r>
          </a:p>
          <a:p>
            <a:r>
              <a:rPr lang="en-GB" sz="1200" baseline="30000" dirty="0">
                <a:solidFill>
                  <a:schemeClr val="bg1"/>
                </a:solidFill>
              </a:rPr>
              <a:t>2</a:t>
            </a:r>
            <a:r>
              <a:rPr lang="en-GB" sz="1200" dirty="0">
                <a:solidFill>
                  <a:schemeClr val="bg1"/>
                </a:solidFill>
              </a:rPr>
              <a:t>HISKP, University of Bonn, Germany</a:t>
            </a:r>
          </a:p>
          <a:p>
            <a:pPr algn="l"/>
            <a:r>
              <a:rPr lang="en-US" sz="1200" baseline="30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University of Lancaster, UK</a:t>
            </a:r>
          </a:p>
          <a:p>
            <a:pPr algn="l"/>
            <a:r>
              <a:rPr lang="en-US" sz="1200" baseline="30000" dirty="0">
                <a:solidFill>
                  <a:schemeClr val="bg1"/>
                </a:solidFill>
              </a:rPr>
              <a:t>4</a:t>
            </a:r>
            <a:r>
              <a:rPr lang="en-US" sz="1200" dirty="0">
                <a:solidFill>
                  <a:schemeClr val="bg1"/>
                </a:solidFill>
              </a:rPr>
              <a:t>PARTREC, University of Groningen, Netherlands</a:t>
            </a:r>
            <a:endParaRPr lang="en-US" sz="1200" baseline="30000" dirty="0">
              <a:solidFill>
                <a:schemeClr val="bg1"/>
              </a:solidFill>
            </a:endParaRPr>
          </a:p>
          <a:p>
            <a:endParaRPr lang="en-US" sz="1200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1090E6D3-E38F-493E-8E47-A10EE8EE5C9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17394" y="980728"/>
                <a:ext cx="11376024" cy="5191472"/>
              </a:xfrm>
            </p:spPr>
            <p:txBody>
              <a:bodyPr/>
              <a:lstStyle/>
              <a:p>
                <a:r>
                  <a:rPr lang="en-GB" sz="2000" dirty="0"/>
                  <a:t>We have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GB" sz="2000" dirty="0"/>
                  <a:t> kaons per spill with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50%</m:t>
                    </m:r>
                  </m:oMath>
                </a14:m>
                <a:r>
                  <a:rPr lang="en-GB" sz="2000" dirty="0"/>
                  <a:t> purity; going down to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20%</m:t>
                    </m:r>
                  </m:oMath>
                </a14:m>
                <a:r>
                  <a:rPr lang="en-GB" sz="2000" dirty="0"/>
                  <a:t> purity means increase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endParaRPr lang="en-GB" sz="2000" dirty="0"/>
              </a:p>
              <a:p>
                <a:r>
                  <a:rPr lang="en-GB" sz="2000" dirty="0"/>
                  <a:t>For the open spectrometer measurements, RF separation shows promising results</a:t>
                </a:r>
              </a:p>
              <a:p>
                <a:r>
                  <a:rPr lang="en-GB" sz="2000" dirty="0"/>
                  <a:t>For </a:t>
                </a:r>
                <a:r>
                  <a:rPr lang="en-GB" sz="2000" dirty="0" err="1"/>
                  <a:t>Drell</a:t>
                </a:r>
                <a:r>
                  <a:rPr lang="en-GB" sz="2000" dirty="0"/>
                  <a:t>-Yan the intensities are not sufficient</a:t>
                </a:r>
              </a:p>
              <a:p>
                <a:pPr lvl="1"/>
                <a:r>
                  <a:rPr lang="en-GB" sz="1700" dirty="0"/>
                  <a:t>Other options being considered, exploiting upgrades of current beam line with respect to vacuum and optics improvements</a:t>
                </a:r>
              </a:p>
              <a:p>
                <a:r>
                  <a:rPr lang="en-GB" sz="2000" dirty="0"/>
                  <a:t>With the current parameters and beam optics, we have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𝟔𝟖</m:t>
                    </m:r>
                    <m:f>
                      <m:fPr>
                        <m:type m:val="skw"/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𝐆𝐞𝐕</m:t>
                        </m:r>
                      </m:num>
                      <m:den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en-GB" sz="2000" dirty="0"/>
                  <a:t> (already close to achievable maximum due to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ad>
                      <m:radPr>
                        <m:degHide m:val="on"/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𝒇𝑳</m:t>
                        </m:r>
                      </m:e>
                    </m:rad>
                  </m:oMath>
                </a14:m>
                <a:r>
                  <a:rPr lang="en-GB" sz="2000" dirty="0"/>
                  <a:t>)</a:t>
                </a:r>
              </a:p>
              <a:p>
                <a:r>
                  <a:rPr lang="en-GB" sz="2000" dirty="0"/>
                  <a:t>Beam PID will be necessary in any case due to impurities and beam purity constraints</a:t>
                </a:r>
              </a:p>
              <a:p>
                <a:r>
                  <a:rPr lang="en-GB" sz="2000" dirty="0"/>
                  <a:t>Results are summarized in a </a:t>
                </a:r>
                <a:r>
                  <a:rPr lang="en-GB" sz="2000" dirty="0">
                    <a:solidFill>
                      <a:schemeClr val="tx1"/>
                    </a:solidFill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PBC-note</a:t>
                </a:r>
                <a:r>
                  <a:rPr lang="en-GB" sz="2000" dirty="0"/>
                  <a:t> and submitted to NIM A</a:t>
                </a:r>
              </a:p>
              <a:p>
                <a:r>
                  <a:rPr lang="en-GB" sz="2000" dirty="0"/>
                  <a:t>Studies to date assumed homogenous electric field over cavity iris</a:t>
                </a:r>
              </a:p>
              <a:p>
                <a:pPr lvl="1"/>
                <a:r>
                  <a:rPr lang="en-GB" sz="1700" dirty="0"/>
                  <a:t>With migration from MAD-X to BDSIM realistic electric field variations are taken into account</a:t>
                </a:r>
              </a:p>
            </p:txBody>
          </p:sp>
        </mc:Choice>
        <mc:Fallback xmlns="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1090E6D3-E38F-493E-8E47-A10EE8EE5C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7394" y="980728"/>
                <a:ext cx="11376024" cy="5191472"/>
              </a:xfrm>
              <a:blipFill>
                <a:blip r:embed="rId3"/>
                <a:stretch>
                  <a:fillRect l="-1285" t="-1995" r="-964" b="-25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>
            <a:extLst>
              <a:ext uri="{FF2B5EF4-FFF2-40B4-BE49-F238E27FC236}">
                <a16:creationId xmlns:a16="http://schemas.microsoft.com/office/drawing/2014/main" id="{58CE24EA-5A1E-41EB-A44C-1D279B4DB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conclusions of current status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6A3FBFB-F18B-4465-9A09-4E8639EAD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CFC0AC-BF59-4429-A345-E0AEEA4B5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Fabian Metzger | RF separated beams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7903B4A-5C07-4EFF-9630-4B2D1977B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553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6EBAA-419D-D685-B7CE-E1BFE8E1B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of the ILC crab cavities</a:t>
            </a:r>
            <a:endParaRPr lang="en-GB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F2CDF2C-5349-BDAB-EFB4-33D86A8D6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EF1D580-6B97-67C4-78FC-7F414E599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Fabian Metzger | RF separated beams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B223D71-5917-4B55-22AF-5D65A0CC3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id="{3C366C3E-8EF6-FC7E-9498-2BC355F61ED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84815" y="1224316"/>
            <a:ext cx="5262920" cy="4608512"/>
          </a:xfrm>
        </p:spPr>
      </p:pic>
      <p:pic>
        <p:nvPicPr>
          <p:cNvPr id="15" name="Inhaltsplatzhalter 14">
            <a:extLst>
              <a:ext uri="{FF2B5EF4-FFF2-40B4-BE49-F238E27FC236}">
                <a16:creationId xmlns:a16="http://schemas.microsoft.com/office/drawing/2014/main" id="{B8FAEB4E-265F-BF8D-23A4-83FD01AD800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494176" y="1691834"/>
            <a:ext cx="6705600" cy="3474331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2561FF6A-4A89-C05A-8E78-5AF4C293F617}"/>
                  </a:ext>
                </a:extLst>
              </p:cNvPr>
              <p:cNvSpPr txBox="1"/>
              <p:nvPr/>
            </p:nvSpPr>
            <p:spPr>
              <a:xfrm>
                <a:off x="7658100" y="1315264"/>
                <a:ext cx="236220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0" dirty="0">
                    <a:solidFill>
                      <a:srgbClr val="2F2F2F"/>
                    </a:solidFill>
                  </a:rPr>
                  <a:t>At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=−0.05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cm</m:t>
                    </m:r>
                  </m:oMath>
                </a14:m>
                <a:endParaRPr lang="en-GB" dirty="0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2561FF6A-4A89-C05A-8E78-5AF4C293F6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8100" y="1315264"/>
                <a:ext cx="2362200" cy="276999"/>
              </a:xfrm>
              <a:prstGeom prst="rect">
                <a:avLst/>
              </a:prstGeom>
              <a:blipFill>
                <a:blip r:embed="rId4"/>
                <a:stretch>
                  <a:fillRect t="-28889" b="-5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761DA250-D11B-B61E-4717-860A04858CA7}"/>
                  </a:ext>
                </a:extLst>
              </p:cNvPr>
              <p:cNvSpPr txBox="1"/>
              <p:nvPr/>
            </p:nvSpPr>
            <p:spPr>
              <a:xfrm>
                <a:off x="2035175" y="1321323"/>
                <a:ext cx="236220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2F2F2F"/>
                    </a:solidFill>
                  </a:rPr>
                  <a:t>At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z</m:t>
                    </m:r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=4.</m:t>
                    </m:r>
                    <m:r>
                      <a:rPr lang="en-US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6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cm</m:t>
                    </m:r>
                  </m:oMath>
                </a14:m>
                <a:endParaRPr lang="en-GB" dirty="0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761DA250-D11B-B61E-4717-860A04858C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5175" y="1321323"/>
                <a:ext cx="2362200" cy="276999"/>
              </a:xfrm>
              <a:prstGeom prst="rect">
                <a:avLst/>
              </a:prstGeom>
              <a:blipFill>
                <a:blip r:embed="rId5"/>
                <a:stretch>
                  <a:fillRect t="-28889" b="-5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feld 17">
            <a:extLst>
              <a:ext uri="{FF2B5EF4-FFF2-40B4-BE49-F238E27FC236}">
                <a16:creationId xmlns:a16="http://schemas.microsoft.com/office/drawing/2014/main" id="{A55760F7-D1FD-FE30-AA85-6177A2A86E66}"/>
              </a:ext>
            </a:extLst>
          </p:cNvPr>
          <p:cNvSpPr txBox="1"/>
          <p:nvPr/>
        </p:nvSpPr>
        <p:spPr>
          <a:xfrm>
            <a:off x="9906000" y="5889225"/>
            <a:ext cx="2286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2F2F2F"/>
                </a:solidFill>
              </a:rPr>
              <a:t>Field maps by G. Burt</a:t>
            </a:r>
            <a:endParaRPr lang="en-GB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483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 descr="Ein Bild, das Wand, verschieden, Gruppe, gefüttert enthält.&#10;&#10;Automatisch generierte Beschreibung">
            <a:extLst>
              <a:ext uri="{FF2B5EF4-FFF2-40B4-BE49-F238E27FC236}">
                <a16:creationId xmlns:a16="http://schemas.microsoft.com/office/drawing/2014/main" id="{ECE62312-623C-2537-36BE-AF04A04949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70767"/>
            <a:ext cx="12192000" cy="4200114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D94AB76A-8CB2-FD48-8019-963010BEC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Cavity model in BDSIM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7A6A2F-7C14-1733-0F13-8C886F151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0E341F-302D-C385-5D6B-3FF75F635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Metzger | RF separated beams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AB65D2-C61F-94D5-62E9-6A68B85C4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>
                <a:extLst>
                  <a:ext uri="{FF2B5EF4-FFF2-40B4-BE49-F238E27FC236}">
                    <a16:creationId xmlns:a16="http://schemas.microsoft.com/office/drawing/2014/main" id="{2AA107D2-4AD0-B934-71AD-EE42251D10CB}"/>
                  </a:ext>
                </a:extLst>
              </p:cNvPr>
              <p:cNvSpPr txBox="1"/>
              <p:nvPr/>
            </p:nvSpPr>
            <p:spPr>
              <a:xfrm>
                <a:off x="407987" y="4267200"/>
                <a:ext cx="11376026" cy="16619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rgbClr val="000000"/>
                    </a:solidFill>
                  </a:rPr>
                  <a:t>A general description of time-variation has been added to the code (thanks to L. Nevay!)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rgbClr val="000000"/>
                    </a:solidFill>
                  </a:rPr>
                  <a:t>Cavity geometry of ILC crab cavities has been modelled and included in BDSIM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rgbClr val="000000"/>
                    </a:solidFill>
                  </a:rPr>
                  <a:t>Electric and magnetic field maps (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𝐃</m:t>
                    </m:r>
                  </m:oMath>
                </a14:m>
                <a:r>
                  <a:rPr lang="en-GB" b="1" dirty="0">
                    <a:solidFill>
                      <a:srgbClr val="000000"/>
                    </a:solidFill>
                  </a:rPr>
                  <a:t>) as shown on the previous slide have been overlayed on the cavity geometry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rgbClr val="000000"/>
                    </a:solidFill>
                  </a:rPr>
                  <a:t>The model was successfully validated </a:t>
                </a: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b="1" dirty="0">
                    <a:solidFill>
                      <a:srgbClr val="000000"/>
                    </a:solidFill>
                  </a:rPr>
                  <a:t> Tests performed with actual optics and unwanted particles  </a:t>
                </a: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b="1" dirty="0">
                    <a:solidFill>
                      <a:srgbClr val="000000"/>
                    </a:solidFill>
                  </a:rPr>
                  <a:t> They receive indeed no kick as intended</a:t>
                </a:r>
              </a:p>
            </p:txBody>
          </p:sp>
        </mc:Choice>
        <mc:Fallback xmlns="">
          <p:sp>
            <p:nvSpPr>
              <p:cNvPr id="2" name="Textfeld 1">
                <a:extLst>
                  <a:ext uri="{FF2B5EF4-FFF2-40B4-BE49-F238E27FC236}">
                    <a16:creationId xmlns:a16="http://schemas.microsoft.com/office/drawing/2014/main" id="{2AA107D2-4AD0-B934-71AD-EE42251D10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7" y="4267200"/>
                <a:ext cx="11376026" cy="1661993"/>
              </a:xfrm>
              <a:prstGeom prst="rect">
                <a:avLst/>
              </a:prstGeom>
              <a:blipFill>
                <a:blip r:embed="rId3"/>
                <a:stretch>
                  <a:fillRect l="-1179" t="-4762" b="-73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4215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75729FB-B7F0-2C51-41DA-0D4AA4F0F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980728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Evaluation of impact of inhomogeneities of the realistic electric field on the separation power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For particles of interest, transverse field variations are expected to influence angular separation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For unwanted particles, no change expected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Reevaluate the separation power plot with both effects considered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Background studies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Analysis of particles generated in the beam dump and mitigation thereof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Idea of circular polarization (from 2021 workshop)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Exploitation of deflection in both transverse planes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Investigate possibility to keep muon beam in M2 parallel to the RF separated beam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8AC279C-69FE-FE65-30C4-52AD73A80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5BD7538-ACE8-68AB-E755-E5AD2957B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878EC0-53A4-AB30-2C79-CED204D21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Metzger | RF separated beams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77B840-848E-C683-AA7B-4992E474A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26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64BAF3CF-BC80-4207-900E-888EA01BD9C3}"/>
              </a:ext>
            </a:extLst>
          </p:cNvPr>
          <p:cNvSpPr txBox="1"/>
          <p:nvPr/>
        </p:nvSpPr>
        <p:spPr>
          <a:xfrm>
            <a:off x="4381500" y="872836"/>
            <a:ext cx="3429000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/>
              <a:t>Thank you for your</a:t>
            </a:r>
          </a:p>
          <a:p>
            <a:pPr algn="ctr"/>
            <a:r>
              <a:rPr lang="en-US" sz="2800" dirty="0"/>
              <a:t>attention!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D40093-7974-45B4-B4B1-A18D700D7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  <a:endParaRPr lang="en-GB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996CC41-B831-43B8-B5A0-2F657A4137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D80B006-060C-462E-AAF8-61D7C7257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9E8614-5479-4ECE-B52E-4A8461DB8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Fabian Metzger | RF separated beams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8ED9B5-1573-4AAD-9664-E9DED7914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266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27C6D11-1B05-26C2-4797-C7DE7723E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AMBER beam requirements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5C88402-2239-AE21-A357-770859427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2492CF4-B3CC-0F64-264A-98844EB28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Fabian Metzger | </a:t>
            </a:r>
            <a:r>
              <a:rPr lang="en-US" dirty="0"/>
              <a:t>RF separated beams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292E639-5194-F49B-22EB-91940981D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elle 11">
                <a:extLst>
                  <a:ext uri="{FF2B5EF4-FFF2-40B4-BE49-F238E27FC236}">
                    <a16:creationId xmlns:a16="http://schemas.microsoft.com/office/drawing/2014/main" id="{01E0D1C0-1E3B-2131-BC14-58CE81F4219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257552162"/>
                  </p:ext>
                </p:extLst>
              </p:nvPr>
            </p:nvGraphicFramePr>
            <p:xfrm>
              <a:off x="407988" y="4087403"/>
              <a:ext cx="11376024" cy="2069402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844006">
                      <a:extLst>
                        <a:ext uri="{9D8B030D-6E8A-4147-A177-3AD203B41FA5}">
                          <a16:colId xmlns:a16="http://schemas.microsoft.com/office/drawing/2014/main" val="2761264022"/>
                        </a:ext>
                      </a:extLst>
                    </a:gridCol>
                    <a:gridCol w="2844006">
                      <a:extLst>
                        <a:ext uri="{9D8B030D-6E8A-4147-A177-3AD203B41FA5}">
                          <a16:colId xmlns:a16="http://schemas.microsoft.com/office/drawing/2014/main" val="3005406089"/>
                        </a:ext>
                      </a:extLst>
                    </a:gridCol>
                    <a:gridCol w="2844006">
                      <a:extLst>
                        <a:ext uri="{9D8B030D-6E8A-4147-A177-3AD203B41FA5}">
                          <a16:colId xmlns:a16="http://schemas.microsoft.com/office/drawing/2014/main" val="1350155638"/>
                        </a:ext>
                      </a:extLst>
                    </a:gridCol>
                    <a:gridCol w="2844006">
                      <a:extLst>
                        <a:ext uri="{9D8B030D-6E8A-4147-A177-3AD203B41FA5}">
                          <a16:colId xmlns:a16="http://schemas.microsoft.com/office/drawing/2014/main" val="631718047"/>
                        </a:ext>
                      </a:extLst>
                    </a:gridCol>
                  </a:tblGrid>
                  <a:tr h="16593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Measurement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Spectroscopy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Primakoff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Prompt photons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2764010"/>
                      </a:ext>
                    </a:extLst>
                  </a:tr>
                  <a:tr h="16593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Energy in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</m:oMath>
                          </a14:m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≥80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80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&gt;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80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7668884"/>
                      </a:ext>
                    </a:extLst>
                  </a:tr>
                  <a:tr h="2877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Kaon intensity in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/>
                            <a:t> per spill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&gt;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95900476"/>
                      </a:ext>
                    </a:extLst>
                  </a:tr>
                  <a:tr h="310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Purity after CEDARs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skw"/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𝐾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en-US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𝜋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&gt;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100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&gt;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1000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&gt;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100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596078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elle 11">
                <a:extLst>
                  <a:ext uri="{FF2B5EF4-FFF2-40B4-BE49-F238E27FC236}">
                    <a16:creationId xmlns:a16="http://schemas.microsoft.com/office/drawing/2014/main" id="{01E0D1C0-1E3B-2131-BC14-58CE81F4219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257552162"/>
                  </p:ext>
                </p:extLst>
              </p:nvPr>
            </p:nvGraphicFramePr>
            <p:xfrm>
              <a:off x="407988" y="4087403"/>
              <a:ext cx="11376024" cy="2069402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844006">
                      <a:extLst>
                        <a:ext uri="{9D8B030D-6E8A-4147-A177-3AD203B41FA5}">
                          <a16:colId xmlns:a16="http://schemas.microsoft.com/office/drawing/2014/main" val="2761264022"/>
                        </a:ext>
                      </a:extLst>
                    </a:gridCol>
                    <a:gridCol w="2844006">
                      <a:extLst>
                        <a:ext uri="{9D8B030D-6E8A-4147-A177-3AD203B41FA5}">
                          <a16:colId xmlns:a16="http://schemas.microsoft.com/office/drawing/2014/main" val="3005406089"/>
                        </a:ext>
                      </a:extLst>
                    </a:gridCol>
                    <a:gridCol w="2844006">
                      <a:extLst>
                        <a:ext uri="{9D8B030D-6E8A-4147-A177-3AD203B41FA5}">
                          <a16:colId xmlns:a16="http://schemas.microsoft.com/office/drawing/2014/main" val="1350155638"/>
                        </a:ext>
                      </a:extLst>
                    </a:gridCol>
                    <a:gridCol w="2844006">
                      <a:extLst>
                        <a:ext uri="{9D8B030D-6E8A-4147-A177-3AD203B41FA5}">
                          <a16:colId xmlns:a16="http://schemas.microsoft.com/office/drawing/2014/main" val="631718047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Measurement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Spectroscopy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Primakoff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Prompt photons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276401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108333" r="-300428" b="-60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108333" r="-200428" b="-60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108333" r="-100428" b="-60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000" t="-108333" r="-428" b="-601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77668884"/>
                      </a:ext>
                    </a:extLst>
                  </a:tr>
                  <a:tr h="64312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117925" r="-300428" b="-2405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117925" r="-200428" b="-2405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117925" r="-100428" b="-2405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000" t="-117925" r="-428" b="-2405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95900476"/>
                      </a:ext>
                    </a:extLst>
                  </a:tr>
                  <a:tr h="69475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202632" r="-300428" b="-12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202632" r="-200428" b="-12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202632" r="-100428" b="-12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000" t="-202632" r="-428" b="-12368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5960786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Tabelle 19">
                <a:extLst>
                  <a:ext uri="{FF2B5EF4-FFF2-40B4-BE49-F238E27FC236}">
                    <a16:creationId xmlns:a16="http://schemas.microsoft.com/office/drawing/2014/main" id="{BEB91E6F-5361-D41C-8536-C054B625976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66029437"/>
                  </p:ext>
                </p:extLst>
              </p:nvPr>
            </p:nvGraphicFramePr>
            <p:xfrm>
              <a:off x="407987" y="2114642"/>
              <a:ext cx="4849812" cy="1923288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616604">
                      <a:extLst>
                        <a:ext uri="{9D8B030D-6E8A-4147-A177-3AD203B41FA5}">
                          <a16:colId xmlns:a16="http://schemas.microsoft.com/office/drawing/2014/main" val="404341997"/>
                        </a:ext>
                      </a:extLst>
                    </a:gridCol>
                    <a:gridCol w="1616604">
                      <a:extLst>
                        <a:ext uri="{9D8B030D-6E8A-4147-A177-3AD203B41FA5}">
                          <a16:colId xmlns:a16="http://schemas.microsoft.com/office/drawing/2014/main" val="3472320276"/>
                        </a:ext>
                      </a:extLst>
                    </a:gridCol>
                    <a:gridCol w="1616604">
                      <a:extLst>
                        <a:ext uri="{9D8B030D-6E8A-4147-A177-3AD203B41FA5}">
                          <a16:colId xmlns:a16="http://schemas.microsoft.com/office/drawing/2014/main" val="787378962"/>
                        </a:ext>
                      </a:extLst>
                    </a:gridCol>
                  </a:tblGrid>
                  <a:tr h="16593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Measurment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Drell</a:t>
                          </a:r>
                          <a:r>
                            <a:rPr lang="en-US" dirty="0"/>
                            <a:t>-Yan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Kaon </a:t>
                          </a:r>
                          <a:r>
                            <a:rPr lang="en-US" dirty="0" err="1"/>
                            <a:t>polarisability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96166113"/>
                      </a:ext>
                    </a:extLst>
                  </a:tr>
                  <a:tr h="16593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Energy in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</m:oMath>
                          </a14:m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190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29415883"/>
                      </a:ext>
                    </a:extLst>
                  </a:tr>
                  <a:tr h="2877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Kaon intensity in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dirty="0"/>
                            <a:t> per spill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70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457337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Tabelle 19">
                <a:extLst>
                  <a:ext uri="{FF2B5EF4-FFF2-40B4-BE49-F238E27FC236}">
                    <a16:creationId xmlns:a16="http://schemas.microsoft.com/office/drawing/2014/main" id="{BEB91E6F-5361-D41C-8536-C054B625976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66029437"/>
                  </p:ext>
                </p:extLst>
              </p:nvPr>
            </p:nvGraphicFramePr>
            <p:xfrm>
              <a:off x="407987" y="2114642"/>
              <a:ext cx="4849812" cy="1923288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616604">
                      <a:extLst>
                        <a:ext uri="{9D8B030D-6E8A-4147-A177-3AD203B41FA5}">
                          <a16:colId xmlns:a16="http://schemas.microsoft.com/office/drawing/2014/main" val="404341997"/>
                        </a:ext>
                      </a:extLst>
                    </a:gridCol>
                    <a:gridCol w="1616604">
                      <a:extLst>
                        <a:ext uri="{9D8B030D-6E8A-4147-A177-3AD203B41FA5}">
                          <a16:colId xmlns:a16="http://schemas.microsoft.com/office/drawing/2014/main" val="3472320276"/>
                        </a:ext>
                      </a:extLst>
                    </a:gridCol>
                    <a:gridCol w="1616604">
                      <a:extLst>
                        <a:ext uri="{9D8B030D-6E8A-4147-A177-3AD203B41FA5}">
                          <a16:colId xmlns:a16="http://schemas.microsoft.com/office/drawing/2014/main" val="787378962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Measurment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Drell</a:t>
                          </a:r>
                          <a:r>
                            <a:rPr lang="en-US" dirty="0"/>
                            <a:t>-Yan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Kaon </a:t>
                          </a:r>
                          <a:r>
                            <a:rPr lang="en-US" dirty="0" err="1"/>
                            <a:t>polarisability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9616611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t="-180328" r="-200376" b="-2737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377" t="-180328" r="-101132" b="-2737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99624" t="-180328" r="-752" b="-27377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29415883"/>
                      </a:ext>
                    </a:extLst>
                  </a:tr>
                  <a:tr h="91744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t="-113245" r="-200376" b="-105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377" t="-113245" r="-101132" b="-105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99624" t="-113245" r="-752" b="-1059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4573370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Rectangle 4">
            <a:extLst>
              <a:ext uri="{FF2B5EF4-FFF2-40B4-BE49-F238E27FC236}">
                <a16:creationId xmlns:a16="http://schemas.microsoft.com/office/drawing/2014/main" id="{D4970409-CCEB-A67C-B073-B4C94CD2E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7" y="1008166"/>
            <a:ext cx="4689316" cy="79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171450" marR="0" lvl="0" indent="-1714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RF Workshop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Follow-Up Workshop</a:t>
            </a:r>
          </a:p>
          <a:p>
            <a:pPr marL="171450" marR="0" lvl="0" indent="-1714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RF-Separated Beam Project for the M2 Beam Line at CERN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hlinkClick r:id="rId8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pic>
        <p:nvPicPr>
          <p:cNvPr id="15" name="Picture 2" descr="New Compass page">
            <a:extLst>
              <a:ext uri="{FF2B5EF4-FFF2-40B4-BE49-F238E27FC236}">
                <a16:creationId xmlns:a16="http://schemas.microsoft.com/office/drawing/2014/main" id="{10F38AF0-B3B0-24F2-227B-6F3E675C48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45"/>
          <a:stretch/>
        </p:blipFill>
        <p:spPr bwMode="auto">
          <a:xfrm>
            <a:off x="7272176" y="0"/>
            <a:ext cx="4919824" cy="179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Picture hall 2">
            <a:extLst>
              <a:ext uri="{FF2B5EF4-FFF2-40B4-BE49-F238E27FC236}">
                <a16:creationId xmlns:a16="http://schemas.microsoft.com/office/drawing/2014/main" id="{C3361C73-A0D5-75A4-500F-B9ADF5FA2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910" y="1554029"/>
            <a:ext cx="3514531" cy="243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1662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55C699-C3DB-8E34-4A18-164A51604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Phase shifts</a:t>
            </a:r>
            <a:endParaRPr lang="en-GB"/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C4F67A0A-F8C0-9C6B-4C1E-3EBB4E76CB4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295400"/>
            <a:ext cx="6400800" cy="4942702"/>
          </a:xfrm>
        </p:spPr>
      </p:pic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DFC9D6F5-896E-7688-D89A-6838FB0CC98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791201" y="1295400"/>
            <a:ext cx="6400799" cy="4942701"/>
          </a:xfrm>
        </p:spPr>
      </p:pic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8E1F32F-80CF-62E9-B482-A180686D7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7608305-F9D5-D31E-74DD-C715B75CC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Metzger | RF separated beams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6FFDB0A-7C94-E98C-612B-E0068A9B4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2A72C8D3-468F-76F1-A73D-C16351AF695E}"/>
                  </a:ext>
                </a:extLst>
              </p:cNvPr>
              <p:cNvSpPr txBox="1"/>
              <p:nvPr/>
            </p:nvSpPr>
            <p:spPr>
              <a:xfrm>
                <a:off x="2366069" y="1159178"/>
                <a:ext cx="1668662" cy="4649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ka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on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antiproton</m:t>
                          </m:r>
                        </m:sup>
                      </m:sSubSup>
                    </m:oMath>
                  </m:oMathPara>
                </a14:m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2A72C8D3-468F-76F1-A73D-C16351AF69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6069" y="1159178"/>
                <a:ext cx="1668662" cy="464935"/>
              </a:xfrm>
              <a:prstGeom prst="rect">
                <a:avLst/>
              </a:prstGeom>
              <a:blipFill>
                <a:blip r:embed="rId4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61885E29-7D79-1399-69F3-47B35D69FCAF}"/>
                  </a:ext>
                </a:extLst>
              </p:cNvPr>
              <p:cNvSpPr txBox="1"/>
              <p:nvPr/>
            </p:nvSpPr>
            <p:spPr>
              <a:xfrm>
                <a:off x="8157269" y="1164755"/>
                <a:ext cx="1668662" cy="45377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pion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kaon</m:t>
                          </m:r>
                        </m:sup>
                      </m:sSubSup>
                    </m:oMath>
                  </m:oMathPara>
                </a14:m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61885E29-7D79-1399-69F3-47B35D69FC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7269" y="1164755"/>
                <a:ext cx="1668662" cy="45377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1083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77A58652-95FB-4805-AF90-AD51BBCDE9A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990090" y="3960"/>
                <a:ext cx="6201910" cy="1597182"/>
              </a:xfrm>
            </p:spPr>
            <p:txBody>
              <a:bodyPr/>
              <a:lstStyle/>
              <a:p>
                <a:pPr algn="l"/>
                <a:r>
                  <a:rPr lang="en-US" sz="2000" dirty="0"/>
                  <a:t>Optics challenges: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Beam: Compromise between size and parallelism in cavities </a:t>
                </a:r>
                <a14:m>
                  <m:oMath xmlns:m="http://schemas.openxmlformats.org/officeDocument/2006/math">
                    <m:r>
                      <a:rPr lang="en-US" sz="1600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1600" dirty="0"/>
                  <a:t> Optimization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Parallel beam in CEDARs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Focus at AMBER target</a:t>
                </a:r>
              </a:p>
            </p:txBody>
          </p:sp>
        </mc:Choice>
        <mc:Fallback xmlns="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77A58652-95FB-4805-AF90-AD51BBCDE9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90090" y="3960"/>
                <a:ext cx="6201910" cy="1597182"/>
              </a:xfrm>
              <a:blipFill>
                <a:blip r:embed="rId2"/>
                <a:stretch>
                  <a:fillRect l="-2557" t="-6489" r="-2065" b="-6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>
            <a:extLst>
              <a:ext uri="{FF2B5EF4-FFF2-40B4-BE49-F238E27FC236}">
                <a16:creationId xmlns:a16="http://schemas.microsoft.com/office/drawing/2014/main" id="{3FD39B08-6011-427B-B6A8-63028EAF4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development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9929D39-BD77-4A54-83E4-F39D69372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86C4BB9-F11C-4A30-823B-557C2183B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Fabian Metzger | RF separated beams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DEBF8D-C1F7-4B53-AD59-536C0224C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platzhalter 2">
                <a:extLst>
                  <a:ext uri="{FF2B5EF4-FFF2-40B4-BE49-F238E27FC236}">
                    <a16:creationId xmlns:a16="http://schemas.microsoft.com/office/drawing/2014/main" id="{D20DA15E-BD1D-4E80-8969-3601DECFE56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04157" y="1601142"/>
                <a:ext cx="1193302" cy="365125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GB" dirty="0"/>
                  <a:t>-plane</a:t>
                </a:r>
              </a:p>
            </p:txBody>
          </p:sp>
        </mc:Choice>
        <mc:Fallback xmlns="">
          <p:sp>
            <p:nvSpPr>
              <p:cNvPr id="7" name="Textplatzhalter 2">
                <a:extLst>
                  <a:ext uri="{FF2B5EF4-FFF2-40B4-BE49-F238E27FC236}">
                    <a16:creationId xmlns:a16="http://schemas.microsoft.com/office/drawing/2014/main" id="{D20DA15E-BD1D-4E80-8969-3601DECFE5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4157" y="1601142"/>
                <a:ext cx="1193302" cy="365125"/>
              </a:xfrm>
              <a:prstGeom prst="rect">
                <a:avLst/>
              </a:prstGeom>
              <a:blipFill>
                <a:blip r:embed="rId3"/>
                <a:stretch>
                  <a:fillRect t="-33333" r="-3590" b="-2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platzhalter 4">
                <a:extLst>
                  <a:ext uri="{FF2B5EF4-FFF2-40B4-BE49-F238E27FC236}">
                    <a16:creationId xmlns:a16="http://schemas.microsoft.com/office/drawing/2014/main" id="{97EFE32F-6AA4-44DE-BE6C-07F55568DFC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763000" y="1601141"/>
                <a:ext cx="1193302" cy="365125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n-GB" dirty="0"/>
                  <a:t>-plane</a:t>
                </a:r>
              </a:p>
            </p:txBody>
          </p:sp>
        </mc:Choice>
        <mc:Fallback xmlns="">
          <p:sp>
            <p:nvSpPr>
              <p:cNvPr id="8" name="Textplatzhalter 4">
                <a:extLst>
                  <a:ext uri="{FF2B5EF4-FFF2-40B4-BE49-F238E27FC236}">
                    <a16:creationId xmlns:a16="http://schemas.microsoft.com/office/drawing/2014/main" id="{97EFE32F-6AA4-44DE-BE6C-07F55568DF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3000" y="1601141"/>
                <a:ext cx="1193302" cy="365125"/>
              </a:xfrm>
              <a:prstGeom prst="rect">
                <a:avLst/>
              </a:prstGeom>
              <a:blipFill>
                <a:blip r:embed="rId4"/>
                <a:stretch>
                  <a:fillRect t="-21667" r="-3590" b="-3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nhaltsplatzhalter 17">
            <a:extLst>
              <a:ext uri="{FF2B5EF4-FFF2-40B4-BE49-F238E27FC236}">
                <a16:creationId xmlns:a16="http://schemas.microsoft.com/office/drawing/2014/main" id="{F2C48D60-B778-4D39-AE4B-55AA2A14A78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16763" y="1977453"/>
            <a:ext cx="5473327" cy="4249537"/>
          </a:xfrm>
          <a:prstGeom prst="rect">
            <a:avLst/>
          </a:prstGeom>
        </p:spPr>
      </p:pic>
      <p:pic>
        <p:nvPicPr>
          <p:cNvPr id="10" name="Inhaltsplatzhalter 19">
            <a:extLst>
              <a:ext uri="{FF2B5EF4-FFF2-40B4-BE49-F238E27FC236}">
                <a16:creationId xmlns:a16="http://schemas.microsoft.com/office/drawing/2014/main" id="{47A94F48-5F6F-407F-AA38-3C1EEFCC413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099699" y="1977382"/>
            <a:ext cx="5410200" cy="424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3636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6EE98EC-74D6-4543-9B60-3CCB7CB97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 of the cavities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5BF7FBB-12C9-4F06-844C-436699B74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30542D-7AAD-4FDE-931F-6063C38F0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Fabian Metzger | RF separated beams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B5CBC7-C330-41C8-80B9-04C281347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FB1B6E00-BA21-54F1-11A8-5B79EA46BB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9529" y="971203"/>
            <a:ext cx="10412941" cy="5220047"/>
          </a:xfrm>
        </p:spPr>
      </p:pic>
    </p:spTree>
    <p:extLst>
      <p:ext uri="{BB962C8B-B14F-4D97-AF65-F5344CB8AC3E}">
        <p14:creationId xmlns:p14="http://schemas.microsoft.com/office/powerpoint/2010/main" val="1334424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9B9520C2-3BBE-4E44-B2C9-4AC5088CC6F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AMBER at CERN’s M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GB" dirty="0"/>
                  <a:t> beam line</a:t>
                </a: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9B9520C2-3BBE-4E44-B2C9-4AC5088CC6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65" t="-32000" b="-27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C0D0957-3116-4DB4-A805-E09476FD2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7C66D9-EEDF-4C07-8D58-F5BBA3E9C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Fabian Metzger | RF separated beams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80D0F7F-A32A-4591-9F13-476EC319B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4" descr="Picture hall 2">
            <a:extLst>
              <a:ext uri="{FF2B5EF4-FFF2-40B4-BE49-F238E27FC236}">
                <a16:creationId xmlns:a16="http://schemas.microsoft.com/office/drawing/2014/main" id="{9290146E-1DD8-4ECC-90A4-4A673606A7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674" y="1254238"/>
            <a:ext cx="4124666" cy="2855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AFCC83A1-5E3E-40CF-8D2B-2AB87F57FE9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110" t="34583" r="17734" b="23056"/>
          <a:stretch/>
        </p:blipFill>
        <p:spPr>
          <a:xfrm>
            <a:off x="4673884" y="1715616"/>
            <a:ext cx="7082589" cy="2590156"/>
          </a:xfrm>
          <a:prstGeom prst="rect">
            <a:avLst/>
          </a:prstGeom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939E7300-C432-49C5-A631-2EF82090FED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875" t="23194" r="17969" b="66945"/>
          <a:stretch/>
        </p:blipFill>
        <p:spPr>
          <a:xfrm>
            <a:off x="4661776" y="1198091"/>
            <a:ext cx="7082589" cy="602953"/>
          </a:xfrm>
          <a:prstGeom prst="rect">
            <a:avLst/>
          </a:prstGeom>
        </p:spPr>
      </p:pic>
      <p:pic>
        <p:nvPicPr>
          <p:cNvPr id="9" name="Picture 2" descr="New Compass page">
            <a:extLst>
              <a:ext uri="{FF2B5EF4-FFF2-40B4-BE49-F238E27FC236}">
                <a16:creationId xmlns:a16="http://schemas.microsoft.com/office/drawing/2014/main" id="{CB080EDB-6291-4898-A7F7-8D78945B1F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45"/>
          <a:stretch/>
        </p:blipFill>
        <p:spPr bwMode="auto">
          <a:xfrm>
            <a:off x="2067428" y="4241604"/>
            <a:ext cx="4919824" cy="179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30439D3B-A816-40D2-9F35-4406A457EDF4}"/>
              </a:ext>
            </a:extLst>
          </p:cNvPr>
          <p:cNvGrpSpPr/>
          <p:nvPr/>
        </p:nvGrpSpPr>
        <p:grpSpPr>
          <a:xfrm>
            <a:off x="8820768" y="4273688"/>
            <a:ext cx="2310064" cy="955286"/>
            <a:chOff x="8820768" y="4273688"/>
            <a:chExt cx="2310064" cy="955286"/>
          </a:xfrm>
        </p:grpSpPr>
        <p:cxnSp>
          <p:nvCxnSpPr>
            <p:cNvPr id="10" name="Straight Arrow Connector 6">
              <a:extLst>
                <a:ext uri="{FF2B5EF4-FFF2-40B4-BE49-F238E27FC236}">
                  <a16:creationId xmlns:a16="http://schemas.microsoft.com/office/drawing/2014/main" id="{1C605D8A-C69A-41F2-ACB7-49FD3FBCBCD4}"/>
                </a:ext>
              </a:extLst>
            </p:cNvPr>
            <p:cNvCxnSpPr/>
            <p:nvPr/>
          </p:nvCxnSpPr>
          <p:spPr>
            <a:xfrm flipV="1">
              <a:off x="9975800" y="4273688"/>
              <a:ext cx="1" cy="525705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2">
              <a:extLst>
                <a:ext uri="{FF2B5EF4-FFF2-40B4-BE49-F238E27FC236}">
                  <a16:creationId xmlns:a16="http://schemas.microsoft.com/office/drawing/2014/main" id="{8BE3C848-6960-4605-BCCD-9E2AE3BC2CB8}"/>
                </a:ext>
              </a:extLst>
            </p:cNvPr>
            <p:cNvSpPr txBox="1"/>
            <p:nvPr/>
          </p:nvSpPr>
          <p:spPr>
            <a:xfrm>
              <a:off x="8820768" y="4767309"/>
              <a:ext cx="23100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0000"/>
                  </a:solidFill>
                </a:rPr>
                <a:t>Very optimistic. </a:t>
              </a:r>
              <a:br>
                <a:rPr lang="en-US" sz="1200" dirty="0">
                  <a:solidFill>
                    <a:srgbClr val="000000"/>
                  </a:solidFill>
                </a:rPr>
              </a:br>
              <a:r>
                <a:rPr lang="en-US" sz="1200" dirty="0">
                  <a:solidFill>
                    <a:srgbClr val="000000"/>
                  </a:solidFill>
                </a:rPr>
                <a:t>Current estimates: LHC Run 4 </a:t>
              </a:r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FF19500A-3EC6-4D60-94DB-D2A5FD9F864F}"/>
              </a:ext>
            </a:extLst>
          </p:cNvPr>
          <p:cNvSpPr txBox="1"/>
          <p:nvPr/>
        </p:nvSpPr>
        <p:spPr>
          <a:xfrm>
            <a:off x="6466496" y="921092"/>
            <a:ext cx="347314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AMBER’s phase 2 measurements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0340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D3A72929-0CCC-481A-B3F2-8963B9FFB55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</m:oMath>
                </a14:m>
                <a:r>
                  <a:rPr lang="en-GB" dirty="0"/>
                  <a:t>: intensities and fractions </a:t>
                </a: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D3A72929-0CCC-481A-B3F2-8963B9FFB5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32000" b="-27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F7F17C3D-C613-4A33-A31C-E0FC22AFDEDD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03200" y="980728"/>
                <a:ext cx="5665091" cy="4608512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Atherton parametrization</a:t>
                </a:r>
                <a:r>
                  <a:rPr lang="en-US" baseline="30000" dirty="0"/>
                  <a:t>1</a:t>
                </a:r>
                <a:r>
                  <a:rPr lang="en-US" dirty="0"/>
                  <a:t> to calculate number of particles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Parametrization of particle production measured by NA20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With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=1%</m:t>
                    </m:r>
                  </m:oMath>
                </a14:m>
                <a:endParaRPr lang="en-US" b="0" dirty="0"/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Angular acceptance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17.6</m:t>
                    </m:r>
                    <m:r>
                      <m:rPr>
                        <m:sty m:val="p"/>
                      </m:rPr>
                      <a:rPr lang="el-GR" b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sr</m:t>
                    </m:r>
                  </m:oMath>
                </a14:m>
                <a:endParaRPr lang="en-GB" dirty="0"/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1.5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13</m:t>
                        </m:r>
                      </m:sup>
                    </m:sSup>
                  </m:oMath>
                </a14:m>
                <a:r>
                  <a:rPr lang="en-GB" dirty="0"/>
                  <a:t> ppp on T6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500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GB" dirty="0"/>
                  <a:t> Be-target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Distance between T6 and AMBER target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1138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GB" dirty="0"/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Electrons are not considered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4.8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GB" dirty="0"/>
                  <a:t> particles per spill allowed by RP</a:t>
                </a: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F7F17C3D-C613-4A33-A31C-E0FC22AFDE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03200" y="980728"/>
                <a:ext cx="5665091" cy="4608512"/>
              </a:xfrm>
              <a:blipFill>
                <a:blip r:embed="rId3"/>
                <a:stretch>
                  <a:fillRect l="-2691" t="-2646" r="-1399" b="-6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AF8A10A-8C65-4E2B-A04A-A10610424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BD05001-B816-4C9A-85FA-6BD9707FA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Fabian Metzger | RF separated beams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F25687D-3FC8-4206-99D1-A7B5CF2EA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0" name="Inhaltsplatzhalter 8">
            <a:extLst>
              <a:ext uri="{FF2B5EF4-FFF2-40B4-BE49-F238E27FC236}">
                <a16:creationId xmlns:a16="http://schemas.microsoft.com/office/drawing/2014/main" id="{17AFBF7F-99A5-4405-95DF-7E30C0AAA8D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628303" y="3526191"/>
            <a:ext cx="5160496" cy="2613889"/>
          </a:xfrm>
          <a:prstGeom prst="rect">
            <a:avLst/>
          </a:prstGeom>
        </p:spPr>
      </p:pic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AACF39CD-3A2F-4E73-B521-2DE2C01E17C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6628303" y="999778"/>
            <a:ext cx="5160497" cy="2613889"/>
          </a:xfr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B757EE62-39AE-4B29-BD98-0C49A4FEA34B}"/>
              </a:ext>
            </a:extLst>
          </p:cNvPr>
          <p:cNvSpPr txBox="1"/>
          <p:nvPr/>
        </p:nvSpPr>
        <p:spPr>
          <a:xfrm>
            <a:off x="9292601" y="0"/>
            <a:ext cx="2895600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b="0" i="0" baseline="30000" dirty="0">
                <a:solidFill>
                  <a:schemeClr val="accent6">
                    <a:lumMod val="50000"/>
                  </a:schemeClr>
                </a:solidFill>
                <a:effectLst/>
              </a:rPr>
              <a:t>1</a:t>
            </a:r>
            <a:r>
              <a:rPr lang="en-GB" sz="1100" b="0" i="0" dirty="0">
                <a:solidFill>
                  <a:schemeClr val="accent6">
                    <a:lumMod val="50000"/>
                  </a:schemeClr>
                </a:solidFill>
                <a:effectLst/>
              </a:rPr>
              <a:t>H.W.Atherton et al., Precise measurements of particle production by 400 GeV/c protons on </a:t>
            </a:r>
            <a:br>
              <a:rPr lang="en-GB" sz="11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1100" b="0" i="0" dirty="0">
                <a:solidFill>
                  <a:schemeClr val="accent6">
                    <a:lumMod val="50000"/>
                  </a:schemeClr>
                </a:solidFill>
                <a:effectLst/>
              </a:rPr>
              <a:t>beryllium targets, CERN 80-07, 1980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399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33F6024F-8B46-4279-BB57-9A9BB2F4A84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8" y="993573"/>
                <a:ext cx="11376024" cy="5254828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sz="2000" b="1" i="0" smtClean="0">
                            <a:latin typeface="Cambria Math" panose="02040503050406030204" pitchFamily="18" charset="0"/>
                          </a:rPr>
                          <m:t>𝐭𝐨𝐭</m:t>
                        </m:r>
                      </m:sub>
                    </m:sSub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𝜽</m:t>
                    </m:r>
                    <m:d>
                      <m:d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sz="2000" b="1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𝐬𝐢𝐧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𝝋</m:t>
                                </m:r>
                                <m:d>
                                  <m:dPr>
                                    <m:ctrlPr>
                                      <a:rPr lang="en-US" sz="20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</m:d>
                              </m:e>
                            </m:d>
                          </m:e>
                        </m:func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unc>
                          <m:funcPr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sz="2000" b="1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𝐬𝐢𝐧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𝝋</m:t>
                                </m:r>
                                <m:d>
                                  <m:dPr>
                                    <m:ctrlPr>
                                      <a:rPr lang="en-US" sz="20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</m:d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𝜶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+∆</m:t>
                                </m:r>
                                <m:sSub>
                                  <m:sSub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𝝋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𝟏𝟐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e>
                    </m:d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𝜽</m:t>
                    </m:r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20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𝐬𝐢𝐧</m:t>
                        </m:r>
                      </m:fName>
                      <m:e>
                        <m:d>
                          <m:dPr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𝝋</m:t>
                            </m:r>
                            <m:d>
                              <m:dPr>
                                <m:ctrlPr>
                                  <a:rPr lang="en-US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𝜶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+∆</m:t>
                                </m:r>
                                <m:sSub>
                                  <m:sSub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𝝋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𝟏𝟐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</m:func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20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𝐜𝐨𝐬</m:t>
                        </m:r>
                      </m:fName>
                      <m:e>
                        <m:d>
                          <m:dPr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𝜶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+∆</m:t>
                                </m:r>
                                <m:sSub>
                                  <m:sSub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𝝋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𝟏𝟐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GB" sz="2000" dirty="0"/>
              </a:p>
              <a:p>
                <a:r>
                  <a:rPr lang="en-GB" sz="2000" dirty="0">
                    <a:ea typeface="Cambria Math" panose="02040503050406030204" pitchFamily="18" charset="0"/>
                  </a:rPr>
                  <a:t>Tune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𝝋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</m:t>
                        </m:r>
                      </m:sub>
                    </m:sSub>
                  </m:oMath>
                </a14:m>
                <a:r>
                  <a:rPr lang="en-GB" sz="2000" dirty="0"/>
                  <a:t>, such that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𝐜𝐨𝐬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𝜶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+∆</m:t>
                                </m:r>
                                <m:sSub>
                                  <m:sSub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𝝋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𝟏𝟐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</m:func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GB" sz="2000" dirty="0"/>
                  <a:t> for unwanted species</a:t>
                </a:r>
              </a:p>
              <a:p>
                <a:r>
                  <a:rPr lang="en-GB" sz="2000" dirty="0"/>
                  <a:t>For 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2000" dirty="0"/>
                  <a:t>-beam we want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2000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</m:oMath>
                </a14:m>
                <a:r>
                  <a:rPr lang="en-GB" sz="2000" dirty="0"/>
                  <a:t> to be dumped</a:t>
                </a:r>
              </a:p>
              <a:p>
                <a:pPr lvl="1"/>
                <a:r>
                  <a:rPr lang="en-GB" sz="1700" dirty="0"/>
                  <a:t>Therefore, we aim at </a:t>
                </a:r>
                <a14:m>
                  <m:oMath xmlns:m="http://schemas.openxmlformats.org/officeDocument/2006/math">
                    <m:r>
                      <a:rPr lang="en-GB" sz="17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GB" sz="1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sSup>
                          <m:sSupPr>
                            <m:ctrlPr>
                              <a:rPr lang="en-GB" sz="17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7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sz="1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  <m:sup>
                        <m:acc>
                          <m:accPr>
                            <m:chr m:val="̅"/>
                            <m:ctrlPr>
                              <a:rPr lang="en-GB" sz="17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sup>
                    </m:sSubSup>
                    <m:r>
                      <a:rPr lang="en-US" sz="17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r>
                      <a:rPr lang="en-US" sz="17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endParaRPr lang="en-GB" sz="1700" dirty="0"/>
              </a:p>
              <a:p>
                <a:pPr lvl="1"/>
                <a14:m>
                  <m:oMath xmlns:m="http://schemas.openxmlformats.org/officeDocument/2006/math">
                    <m:r>
                      <a:rPr lang="en-GB" sz="17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GB" sz="1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US" sz="17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7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sz="17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𝑓𝐿</m:t>
                        </m:r>
                      </m:num>
                      <m:den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US" sz="1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7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7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7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7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en-US" sz="17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sub>
                                    </m:sSub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num>
                                  <m:den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GB" sz="1700" dirty="0"/>
              </a:p>
              <a:p>
                <a:pPr lvl="1"/>
                <a:r>
                  <a:rPr lang="en-GB" sz="1700" dirty="0"/>
                  <a:t>Time that 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7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1700" dirty="0"/>
                  <a:t> needs to fly from RF</a:t>
                </a:r>
                <a14:m>
                  <m:oMath xmlns:m="http://schemas.openxmlformats.org/officeDocument/2006/math"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GB" sz="1700" dirty="0"/>
                  <a:t> to RF</a:t>
                </a:r>
                <a14:m>
                  <m:oMath xmlns:m="http://schemas.openxmlformats.org/officeDocument/2006/math"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GB" sz="17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sSup>
                          <m:sSupPr>
                            <m:ctrlPr>
                              <a:rPr lang="en-US" sz="1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sz="1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  <m:r>
                      <a:rPr lang="en-US" sz="17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sz="17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sz="17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𝑝𝑐</m:t>
                        </m:r>
                      </m:den>
                    </m:f>
                    <m:r>
                      <a:rPr lang="en-US" sz="17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US" sz="1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7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7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7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7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en-US" sz="17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sub>
                                    </m:sSub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num>
                                  <m:den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GB" sz="1700" dirty="0"/>
              </a:p>
              <a:p>
                <a:pPr lvl="1"/>
                <a:r>
                  <a:rPr lang="en-GB" sz="1700" dirty="0"/>
                  <a:t>This can be translated to a phase in RF</a:t>
                </a:r>
                <a14:m>
                  <m:oMath xmlns:m="http://schemas.openxmlformats.org/officeDocument/2006/math"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GB" sz="17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sSup>
                          <m:sSupPr>
                            <m:ctrlPr>
                              <a:rPr lang="en-US" sz="1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sz="1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  <m:r>
                      <a:rPr lang="en-US" sz="17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𝑓𝐿</m:t>
                        </m:r>
                      </m:num>
                      <m:den>
                        <m:r>
                          <a:rPr lang="en-US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US" sz="17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7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7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7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7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en-US" sz="17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sub>
                                    </m:sSub>
                                    <m:r>
                                      <a:rPr lang="en-US" sz="17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num>
                                  <m:den>
                                    <m:r>
                                      <a:rPr lang="en-US" sz="17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7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GB" sz="1700" dirty="0"/>
              </a:p>
              <a:p>
                <a:pPr lvl="1"/>
                <a:r>
                  <a:rPr lang="en-GB" sz="1700" dirty="0"/>
                  <a:t>Kick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7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17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7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700" b="0" i="0" smtClean="0">
                            <a:latin typeface="Cambria Math" panose="02040503050406030204" pitchFamily="18" charset="0"/>
                          </a:rPr>
                          <m:t>tot</m:t>
                        </m:r>
                      </m:sub>
                    </m:sSub>
                    <m:r>
                      <a:rPr lang="en-GB" sz="17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unc>
                      <m:funcPr>
                        <m:ctrlPr>
                          <a:rPr lang="en-GB" sz="1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17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GB" sz="17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17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7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sSub>
                                  <m:sSubPr>
                                    <m:ctrlPr>
                                      <a:rPr lang="en-GB" sz="17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7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  <m:r>
                                  <a:rPr lang="en-US" sz="17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7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7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en-US" sz="17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7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e>
                                      <m:sup>
                                        <m:r>
                                          <a:rPr lang="en-US" sz="17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</m:sup>
                                    </m:sSup>
                                  </m:sub>
                                </m:sSub>
                              </m:num>
                              <m:den>
                                <m:r>
                                  <a:rPr lang="en-US" sz="17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unc>
                          <m:funcPr>
                            <m:ctrlPr>
                              <a:rPr lang="en-US" sz="1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7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7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7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</m:t>
                        </m:r>
                      </m:e>
                    </m:func>
                  </m:oMath>
                </a14:m>
                <a:r>
                  <a:rPr lang="en-GB" sz="1700" dirty="0"/>
                  <a:t>; similar for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7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GB" sz="1700" dirty="0"/>
                  <a:t>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17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7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US" sz="17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7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sub>
                        </m:sSub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sSup>
                          <m:sSupPr>
                            <m:ctrlPr>
                              <a:rPr lang="en-US" sz="17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7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sz="17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  <m:r>
                      <a:rPr lang="en-US" sz="17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r>
                      <a:rPr lang="en-US" sz="17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endParaRPr lang="en-GB" sz="1700" dirty="0"/>
              </a:p>
              <a:p>
                <a:pPr lvl="1"/>
                <a:r>
                  <a:rPr lang="en-GB" sz="1700" dirty="0"/>
                  <a:t>Kick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7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17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700">
                            <a:latin typeface="Cambria Math" panose="02040503050406030204" pitchFamily="18" charset="0"/>
                          </a:rPr>
                          <m:t>tot</m:t>
                        </m:r>
                      </m:sub>
                    </m:sSub>
                    <m:r>
                      <a:rPr lang="en-GB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unc>
                      <m:funcPr>
                        <m:ctrlPr>
                          <a:rPr lang="en-GB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17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GB" sz="17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17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7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sSub>
                                  <m:sSubPr>
                                    <m:ctrlPr>
                                      <a:rPr lang="en-GB" sz="17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7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sz="17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  <m:r>
                                  <a:rPr lang="en-US" sz="17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7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7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en-US" sz="17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7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  <m:sup>
                                        <m:r>
                                          <a:rPr lang="en-US" sz="17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</m:sup>
                                    </m:sSup>
                                  </m:sub>
                                </m:sSub>
                              </m:num>
                              <m:den>
                                <m:r>
                                  <a:rPr lang="en-US" sz="17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unc>
                          <m:funcPr>
                            <m:ctrlPr>
                              <a:rPr lang="en-US" sz="17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70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7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7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7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𝑓𝐿</m:t>
                                    </m:r>
                                  </m:num>
                                  <m:den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sz="17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en-US" sz="170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7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1+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17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d>
                                              <m:dPr>
                                                <m:ctrlPr>
                                                  <a:rPr lang="en-US" sz="17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f>
                                                  <m:fPr>
                                                    <m:ctrlPr>
                                                      <a:rPr lang="en-US" sz="1700" b="0" i="1" smtClean="0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sSub>
                                                      <m:sSubPr>
                                                        <m:ctrlPr>
                                                          <a:rPr lang="en-US" sz="1700" b="0" i="1" smtClean="0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a:rPr lang="en-US" sz="1700" b="0" i="1" smtClean="0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  <m:t>𝑚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US" sz="1700" b="0" i="1" smtClean="0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  <m:t>𝐾</m:t>
                                                        </m:r>
                                                      </m:sub>
                                                    </m:sSub>
                                                    <m:r>
                                                      <a:rPr lang="en-US" sz="1700" b="0" i="1" smtClean="0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𝑐</m:t>
                                                    </m:r>
                                                  </m:num>
                                                  <m:den>
                                                    <m:r>
                                                      <a:rPr lang="en-US" sz="1700" b="0" i="1" smtClean="0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𝑝</m:t>
                                                    </m:r>
                                                  </m:den>
                                                </m:f>
                                              </m:e>
                                            </m:d>
                                          </m:e>
                                          <m:sup>
                                            <m:r>
                                              <a:rPr lang="en-US" sz="17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rad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sz="17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7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1+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17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d>
                                              <m:dPr>
                                                <m:ctrlPr>
                                                  <a:rPr lang="en-US" sz="170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f>
                                                  <m:fPr>
                                                    <m:ctrlPr>
                                                      <a:rPr lang="en-US" sz="1700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sSub>
                                                      <m:sSubPr>
                                                        <m:ctrlPr>
                                                          <a:rPr lang="en-US" sz="1700" i="1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a:rPr lang="en-US" sz="1700" i="1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  <m:t>𝑚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US" sz="1700" i="1" smtClean="0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  <m:t>𝜋</m:t>
                                                        </m:r>
                                                      </m:sub>
                                                    </m:sSub>
                                                    <m:r>
                                                      <a:rPr lang="en-US" sz="1700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𝑐</m:t>
                                                    </m:r>
                                                  </m:num>
                                                  <m:den>
                                                    <m:r>
                                                      <a:rPr lang="en-US" sz="1700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𝑝</m:t>
                                                    </m:r>
                                                  </m:den>
                                                </m:f>
                                              </m:e>
                                            </m:d>
                                          </m:e>
                                          <m:sup>
                                            <m:r>
                                              <a:rPr lang="en-US" sz="17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rad>
                                  </m:e>
                                </m:d>
                              </m:e>
                            </m:d>
                          </m:e>
                        </m:func>
                        <m:r>
                          <a:rPr lang="en-US" sz="1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≠</m:t>
                        </m:r>
                        <m:r>
                          <a:rPr lang="en-US" sz="1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e>
                    </m:func>
                  </m:oMath>
                </a14:m>
                <a:endParaRPr lang="en-GB" sz="1700" dirty="0"/>
              </a:p>
            </p:txBody>
          </p:sp>
        </mc:Choice>
        <mc:Fallback xmlns="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33F6024F-8B46-4279-BB57-9A9BB2F4A8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8" y="993573"/>
                <a:ext cx="11376024" cy="5254828"/>
              </a:xfrm>
              <a:blipFill>
                <a:blip r:embed="rId2"/>
                <a:stretch>
                  <a:fillRect l="-1286" t="-1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>
            <a:extLst>
              <a:ext uri="{FF2B5EF4-FFF2-40B4-BE49-F238E27FC236}">
                <a16:creationId xmlns:a16="http://schemas.microsoft.com/office/drawing/2014/main" id="{2EE94D7B-35FB-4F7D-AA58-3D9665188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tune the phases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81C617F-FBB5-446E-9944-572840058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FCBDAE1-6E34-402F-B9F5-76BB309DC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Fabian Metzger | RF separated beams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7A4E55-C591-4B7A-8108-BA1525CFA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863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2478CD8-3037-4180-B4F9-A83723336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momentum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919D40F-49D2-4CC6-B720-96DE8D354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353D2F-3960-41FC-A840-8D0790050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Fabian Metzger | RF separated beams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C9B802D-9EFF-4C78-898E-4B2B979EC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DB4DD015-BA3D-4CDC-ADB6-08FB0D2076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26901" y="980728"/>
            <a:ext cx="8138198" cy="5220047"/>
          </a:xfrm>
        </p:spPr>
      </p:pic>
    </p:spTree>
    <p:extLst>
      <p:ext uri="{BB962C8B-B14F-4D97-AF65-F5344CB8AC3E}">
        <p14:creationId xmlns:p14="http://schemas.microsoft.com/office/powerpoint/2010/main" val="6501951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F657F9-D8EC-4CD0-8E84-97F62E640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 in the first cavity</a:t>
            </a:r>
            <a:endParaRPr lang="en-GB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0A2F91D-6CDD-4DCF-A782-6F416EF37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E0FE2E-7C38-471F-8681-857F25521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Fabian Metzger | RF separated beams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D63EB2-E55C-4D24-9DBD-74C155108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Inhaltsplatzhalter 10">
            <a:extLst>
              <a:ext uri="{FF2B5EF4-FFF2-40B4-BE49-F238E27FC236}">
                <a16:creationId xmlns:a16="http://schemas.microsoft.com/office/drawing/2014/main" id="{BCC39E30-2C48-4A04-BAE7-7A2DA76FD4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76" y="1020289"/>
            <a:ext cx="7673224" cy="52327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1953C71C-1A28-4D8C-8C15-B51C41EC664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7467600" y="1047998"/>
                <a:ext cx="4316413" cy="4608512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SPS beam is extracted over a given time period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Particles arrive at RF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GB" dirty="0"/>
                  <a:t> with all possible phases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Angular distributions after RF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GB" dirty="0"/>
                  <a:t> look the same for all species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Simulated with a maximal kick of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𝟓𝟎</m:t>
                    </m:r>
                    <m:f>
                      <m:fPr>
                        <m:type m:val="skw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𝐌𝐞𝐕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en-GB" dirty="0"/>
                  <a:t> (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</m:e>
                    </m:acc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𝐦𝐫𝐚𝐝</m:t>
                    </m:r>
                  </m:oMath>
                </a14:m>
                <a:r>
                  <a:rPr lang="en-GB" dirty="0"/>
                  <a:t>) per cavity</a:t>
                </a: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1953C71C-1A28-4D8C-8C15-B51C41EC66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7467600" y="1047998"/>
                <a:ext cx="4316413" cy="4608512"/>
              </a:xfrm>
              <a:blipFill>
                <a:blip r:embed="rId3"/>
                <a:stretch>
                  <a:fillRect l="-3531" t="-2646" r="-24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04869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8F522EE7-F1C1-4172-8B21-92B21176883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In the cavity the angle increases linearly with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en-US" b="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′</m:t>
                    </m:r>
                    <m:d>
                      <m:dPr>
                        <m:ctrlP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b="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box>
                          <m:boxPr>
                            <m:ctrlP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b="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b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b="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b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b="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den>
                            </m:f>
                          </m:e>
                        </m:box>
                      </m:num>
                      <m:den>
                        <m: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  <m:r>
                      <a:rPr lang="en-US" b="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</m:oMath>
                </a14:m>
                <a:endParaRPr lang="en-GB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Therefore, the offset increases quadratically with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en-US" b="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b="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box>
                          <m:boxPr>
                            <m:ctrlPr>
                              <a:rPr lang="en-US" b="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b="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b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b="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b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b="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den>
                            </m:f>
                          </m:e>
                        </m:box>
                      </m:num>
                      <m:den>
                        <m: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  <m:r>
                      <a:rPr lang="en-US" b="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GB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At the end of the cavity, 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tot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, the offset should be the cavity radius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 at maximum: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box>
                                <m:boxPr>
                                  <m:ctrlPr>
                                    <a:rPr lang="en-US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d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num>
                                    <m:den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d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den>
                                  </m:f>
                                </m:e>
                              </m:box>
                            </m:num>
                            <m:den>
                              <m: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den>
                          </m:f>
                          <m:r>
                            <a:rPr lang="en-US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tot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b="0" dirty="0">
                  <a:solidFill>
                    <a:schemeClr val="accent6">
                      <a:lumMod val="50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Effectively usable aperture radius decreases to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de-DE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30</m:t>
                          </m:r>
                          <m:r>
                            <m:rPr>
                              <m:sty m:val="p"/>
                            </m:rPr>
                            <a:rPr lang="de-DE" b="0" i="0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mm</m:t>
                          </m:r>
                          <m:r>
                            <a:rPr lang="de-DE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de-DE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f>
                                <m:fPr>
                                  <m:type m:val="skw"/>
                                  <m:ctrlPr>
                                    <a:rPr lang="de-DE" b="0" i="1" smtClean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de-DE" b="0" i="0" smtClean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MeV</m:t>
                                  </m:r>
                                </m:num>
                                <m:den>
                                  <m:r>
                                    <a:rPr lang="de-DE" b="0" i="1" smtClean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  <m:r>
                                <a:rPr lang="en-US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num>
                            <m:den>
                              <m:r>
                                <a:rPr lang="de-DE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70</m:t>
                              </m:r>
                              <m:f>
                                <m:fPr>
                                  <m:type m:val="skw"/>
                                  <m:ctrlPr>
                                    <a:rPr lang="de-DE" b="0" i="1" smtClean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de-DE" b="0" i="0" smtClean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GeV</m:t>
                                  </m:r>
                                </m:num>
                                <m:den>
                                  <m:r>
                                    <a:rPr lang="de-DE" b="0" i="1" smtClean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</m:den>
                          </m:f>
                          <m:r>
                            <a:rPr lang="de-DE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∙100</m:t>
                          </m:r>
                          <m:sSup>
                            <m:sSupPr>
                              <m:ctrlPr>
                                <a:rPr lang="de-DE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de-DE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≈11.4</m:t>
                      </m:r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GB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8F522EE7-F1C1-4172-8B21-92B2117688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40" t="-2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>
            <a:extLst>
              <a:ext uri="{FF2B5EF4-FFF2-40B4-BE49-F238E27FC236}">
                <a16:creationId xmlns:a16="http://schemas.microsoft.com/office/drawing/2014/main" id="{DFACB8DE-7053-44AC-AA90-77597B013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the cavity kick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15EE36-94DF-4DEE-8030-5A39352AC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B54D856-9FCE-47CB-A7FD-37CD90F7F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Fabian Metzger | RF separated beams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37FE99-1545-44C0-B5C4-D8A61EB94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BA2BCC65-D6CC-4FD5-B9B5-AEEFDBA2C2AB}"/>
              </a:ext>
            </a:extLst>
          </p:cNvPr>
          <p:cNvGrpSpPr/>
          <p:nvPr/>
        </p:nvGrpSpPr>
        <p:grpSpPr>
          <a:xfrm>
            <a:off x="7190799" y="302326"/>
            <a:ext cx="3916680" cy="678402"/>
            <a:chOff x="7527972" y="3935832"/>
            <a:chExt cx="3916680" cy="678402"/>
          </a:xfrm>
        </p:grpSpPr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830D4CC9-DEBB-4EC2-9747-F4B4A481A987}"/>
                </a:ext>
              </a:extLst>
            </p:cNvPr>
            <p:cNvGrpSpPr/>
            <p:nvPr/>
          </p:nvGrpSpPr>
          <p:grpSpPr>
            <a:xfrm>
              <a:off x="7762786" y="3935832"/>
              <a:ext cx="3462291" cy="678402"/>
              <a:chOff x="2432482" y="2760955"/>
              <a:chExt cx="3462291" cy="678402"/>
            </a:xfrm>
          </p:grpSpPr>
          <p:cxnSp>
            <p:nvCxnSpPr>
              <p:cNvPr id="13" name="Gerader Verbinder 12">
                <a:extLst>
                  <a:ext uri="{FF2B5EF4-FFF2-40B4-BE49-F238E27FC236}">
                    <a16:creationId xmlns:a16="http://schemas.microsoft.com/office/drawing/2014/main" id="{8107A8D7-8B21-4306-B750-6B9AFA50E02F}"/>
                  </a:ext>
                </a:extLst>
              </p:cNvPr>
              <p:cNvCxnSpPr/>
              <p:nvPr/>
            </p:nvCxnSpPr>
            <p:spPr>
              <a:xfrm>
                <a:off x="2432482" y="2760955"/>
                <a:ext cx="3462291" cy="0"/>
              </a:xfrm>
              <a:prstGeom prst="line">
                <a:avLst/>
              </a:prstGeom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4" name="Gerader Verbinder 13">
                <a:extLst>
                  <a:ext uri="{FF2B5EF4-FFF2-40B4-BE49-F238E27FC236}">
                    <a16:creationId xmlns:a16="http://schemas.microsoft.com/office/drawing/2014/main" id="{30491CE5-E67F-4658-80CF-BF1571BCA2D1}"/>
                  </a:ext>
                </a:extLst>
              </p:cNvPr>
              <p:cNvCxnSpPr/>
              <p:nvPr/>
            </p:nvCxnSpPr>
            <p:spPr>
              <a:xfrm>
                <a:off x="2432482" y="3439357"/>
                <a:ext cx="3462291" cy="0"/>
              </a:xfrm>
              <a:prstGeom prst="line">
                <a:avLst/>
              </a:prstGeom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" name="Gerader Verbinder 14">
                <a:extLst>
                  <a:ext uri="{FF2B5EF4-FFF2-40B4-BE49-F238E27FC236}">
                    <a16:creationId xmlns:a16="http://schemas.microsoft.com/office/drawing/2014/main" id="{FBE98F68-94C1-4E67-A0FD-EFED7EBA8F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34184" y="3208852"/>
                <a:ext cx="0" cy="230505"/>
              </a:xfrm>
              <a:prstGeom prst="line">
                <a:avLst/>
              </a:prstGeom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6" name="Gerader Verbinder 15">
                <a:extLst>
                  <a:ext uri="{FF2B5EF4-FFF2-40B4-BE49-F238E27FC236}">
                    <a16:creationId xmlns:a16="http://schemas.microsoft.com/office/drawing/2014/main" id="{0D8713C0-E4B1-4168-87B5-09F32B1D15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34184" y="2760955"/>
                <a:ext cx="0" cy="230505"/>
              </a:xfrm>
              <a:prstGeom prst="line">
                <a:avLst/>
              </a:prstGeom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7" name="Gerader Verbinder 16">
                <a:extLst>
                  <a:ext uri="{FF2B5EF4-FFF2-40B4-BE49-F238E27FC236}">
                    <a16:creationId xmlns:a16="http://schemas.microsoft.com/office/drawing/2014/main" id="{C7CBB15A-9728-4695-854E-578F25FE77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4773" y="2760955"/>
                <a:ext cx="0" cy="230505"/>
              </a:xfrm>
              <a:prstGeom prst="line">
                <a:avLst/>
              </a:prstGeom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8" name="Gerader Verbinder 17">
                <a:extLst>
                  <a:ext uri="{FF2B5EF4-FFF2-40B4-BE49-F238E27FC236}">
                    <a16:creationId xmlns:a16="http://schemas.microsoft.com/office/drawing/2014/main" id="{737ED098-5EFE-43F7-A151-9BD69C61D6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4773" y="3208852"/>
                <a:ext cx="0" cy="230505"/>
              </a:xfrm>
              <a:prstGeom prst="line">
                <a:avLst/>
              </a:prstGeom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2A3372A3-EE37-4535-BDAA-4C44584EAC33}"/>
                </a:ext>
              </a:extLst>
            </p:cNvPr>
            <p:cNvCxnSpPr>
              <a:cxnSpLocks/>
            </p:cNvCxnSpPr>
            <p:nvPr/>
          </p:nvCxnSpPr>
          <p:spPr>
            <a:xfrm>
              <a:off x="7527972" y="4275144"/>
              <a:ext cx="391668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57650B95-F109-4A25-A0AF-2860AE7AC8B0}"/>
                </a:ext>
              </a:extLst>
            </p:cNvPr>
            <p:cNvSpPr/>
            <p:nvPr/>
          </p:nvSpPr>
          <p:spPr>
            <a:xfrm>
              <a:off x="9388303" y="4115220"/>
              <a:ext cx="209545" cy="293775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3B5AF292-425D-4604-B615-A7D64B4F3915}"/>
                </a:ext>
              </a:extLst>
            </p:cNvPr>
            <p:cNvSpPr/>
            <p:nvPr/>
          </p:nvSpPr>
          <p:spPr>
            <a:xfrm>
              <a:off x="10918284" y="4068321"/>
              <a:ext cx="303378" cy="405744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F4C1F7F1-8A36-4E24-9E61-87806C489325}"/>
                </a:ext>
              </a:extLst>
            </p:cNvPr>
            <p:cNvSpPr/>
            <p:nvPr/>
          </p:nvSpPr>
          <p:spPr>
            <a:xfrm>
              <a:off x="7698414" y="4166337"/>
              <a:ext cx="128744" cy="217389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202381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FE082882-6EC1-8E04-D2E0-E4AD594B5F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5313" y="996553"/>
            <a:ext cx="10381373" cy="5204222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8278535A-81BB-922D-9321-BDF2EC6A7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test in BDSIM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3B3D2D-C5C2-4B2D-A7FB-FE8F2E878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AEE4F58-24B5-1311-8D79-B77B3CD40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Metzger | RF separated beams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18F4F6-D059-DEC2-1824-2183719D5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0273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00BC5B-ED2D-4D67-A475-3FE9B6062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Absorption</a:t>
            </a:r>
            <a:endParaRPr lang="en-GB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D486A93-05D4-42E1-A408-B1E4FE2E3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B7CB641-3E08-4C5B-BB4C-32D2DF692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Fabian Metzger | RF separated beams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81F0D47-9710-4C7F-BB8A-C08CECDBF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8" name="Inhaltsplatzhalter 20">
            <a:extLst>
              <a:ext uri="{FF2B5EF4-FFF2-40B4-BE49-F238E27FC236}">
                <a16:creationId xmlns:a16="http://schemas.microsoft.com/office/drawing/2014/main" id="{294989B5-DF8D-4305-B320-3678582A727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6" y="1011106"/>
            <a:ext cx="5892080" cy="4018094"/>
          </a:xfrm>
          <a:prstGeom prst="rect">
            <a:avLst/>
          </a:prstGeom>
        </p:spPr>
      </p:pic>
      <p:pic>
        <p:nvPicPr>
          <p:cNvPr id="9" name="Inhaltsplatzhalter 14">
            <a:extLst>
              <a:ext uri="{FF2B5EF4-FFF2-40B4-BE49-F238E27FC236}">
                <a16:creationId xmlns:a16="http://schemas.microsoft.com/office/drawing/2014/main" id="{C5F02AB5-0B22-4DFC-954C-FC01471D55F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721" y="1011106"/>
            <a:ext cx="5892079" cy="4018094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AF131F86-33AA-4AE0-A76F-A3BE9F911C41}"/>
              </a:ext>
            </a:extLst>
          </p:cNvPr>
          <p:cNvSpPr txBox="1"/>
          <p:nvPr/>
        </p:nvSpPr>
        <p:spPr>
          <a:xfrm>
            <a:off x="1980780" y="980728"/>
            <a:ext cx="245665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</a:rPr>
              <a:t>Before the dump</a:t>
            </a:r>
            <a:endParaRPr lang="en-GB" sz="2400" b="1" dirty="0">
              <a:solidFill>
                <a:srgbClr val="000000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366D807-E609-47ED-8AF6-40CCD4389E28}"/>
              </a:ext>
            </a:extLst>
          </p:cNvPr>
          <p:cNvSpPr txBox="1"/>
          <p:nvPr/>
        </p:nvSpPr>
        <p:spPr>
          <a:xfrm>
            <a:off x="7754566" y="980728"/>
            <a:ext cx="245665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</a:rPr>
              <a:t>After the dump</a:t>
            </a:r>
            <a:endParaRPr lang="en-GB" sz="2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7174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1032B77-DA98-4DFA-B68B-D7CEF27B4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Beams from SPS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29DBA08-CD15-492D-A8BA-6AE637B89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B7FA850-A440-44C4-851B-83A306484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Fabian Metzger | RF separated beams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802523-6A01-4916-86B8-93BEA5175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8A6792-6529-4CDE-A361-44E6EAEB08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730" y="1402852"/>
            <a:ext cx="6722174" cy="4705675"/>
          </a:xfrm>
          <a:prstGeom prst="rect">
            <a:avLst/>
          </a:prstGeom>
        </p:spPr>
      </p:pic>
      <p:pic>
        <p:nvPicPr>
          <p:cNvPr id="8" name="Picture 5">
            <a:extLst>
              <a:ext uri="{FF2B5EF4-FFF2-40B4-BE49-F238E27FC236}">
                <a16:creationId xmlns:a16="http://schemas.microsoft.com/office/drawing/2014/main" id="{1D9DE0A1-8DD0-43A3-9BC6-302BD7D990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418515"/>
            <a:ext cx="3728730" cy="269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640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9B9520C2-3BBE-4E44-B2C9-4AC5088CC6F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AMBER at CERN’s M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GB" dirty="0"/>
                  <a:t> beam line - </a:t>
                </a:r>
                <a:r>
                  <a:rPr lang="en-GB" dirty="0" err="1"/>
                  <a:t>ctd</a:t>
                </a:r>
                <a:endParaRPr lang="en-GB" dirty="0"/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9B9520C2-3BBE-4E44-B2C9-4AC5088CC6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55" t="-30612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C0D0957-3116-4DB4-A805-E09476FD2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7C66D9-EEDF-4C07-8D58-F5BBA3E9C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Fabian Metzger | RF separated beams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80D0F7F-A32A-4591-9F13-476EC319B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5E22CD76-9F85-F9CF-820B-BD8BB8C7D42E}"/>
              </a:ext>
            </a:extLst>
          </p:cNvPr>
          <p:cNvSpPr txBox="1">
            <a:spLocks/>
          </p:cNvSpPr>
          <p:nvPr/>
        </p:nvSpPr>
        <p:spPr>
          <a:xfrm>
            <a:off x="407988" y="1143000"/>
            <a:ext cx="11376024" cy="337881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2 workshops jointly organized by BE Experimental Area Group together with the AMBER collaboration, the EP-SME, SY-RF groups and the CERN TH department: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/>
              <a:t>Workshop on RF separated beams, 30 Sep. 2021: </a:t>
            </a:r>
            <a:r>
              <a:rPr lang="en-GB" sz="20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https://indico.cern.ch/event/1069879/</a:t>
            </a:r>
            <a:endParaRPr lang="en-US" sz="2000" dirty="0">
              <a:solidFill>
                <a:schemeClr val="tx1"/>
              </a:solidFill>
            </a:endParaRPr>
          </a:p>
          <a:p>
            <a:pPr marL="781050" lvl="1" indent="-457200"/>
            <a:r>
              <a:rPr lang="en-GB" sz="2000" dirty="0"/>
              <a:t>Define the physics case(s) for the phase-2 physics measurement goals of the AMBER collaboration</a:t>
            </a:r>
          </a:p>
          <a:p>
            <a:pPr marL="781050" lvl="1" indent="-457200"/>
            <a:r>
              <a:rPr lang="en-GB" sz="2000" dirty="0"/>
              <a:t>Present the status of the currently available RF separated beam line studies</a:t>
            </a:r>
          </a:p>
          <a:p>
            <a:pPr marL="781050" lvl="1" indent="-457200"/>
            <a:r>
              <a:rPr lang="en-GB" sz="2000" dirty="0"/>
              <a:t>Review the present technical limitations, with the goal to define the next steps towards a potential feasibility study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Follow-up Workshop, 23-24 March 2022: </a:t>
            </a:r>
            <a:r>
              <a:rPr lang="en-US" sz="2000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https://indico.cern.ch/event/1133376/</a:t>
            </a:r>
            <a:endParaRPr lang="en-US" sz="2000" dirty="0">
              <a:solidFill>
                <a:schemeClr val="tx1"/>
              </a:solidFill>
            </a:endParaRPr>
          </a:p>
          <a:p>
            <a:pPr marL="781050" lvl="1" indent="-457200"/>
            <a:r>
              <a:rPr lang="en-GB" sz="2000" dirty="0"/>
              <a:t>Outcome of the RF separated beams workshop of September 2021</a:t>
            </a:r>
            <a:endParaRPr lang="en-GB" sz="2000" b="1" dirty="0"/>
          </a:p>
          <a:p>
            <a:pPr marL="781050" lvl="1" indent="-457200"/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Review of kaon induced DY with improvements in the conventional beam line setup</a:t>
            </a:r>
            <a:endParaRPr lang="en-GB" sz="2000" b="0" i="0" u="none" strike="noStrike" dirty="0">
              <a:solidFill>
                <a:srgbClr val="000000"/>
              </a:solidFill>
              <a:effectLst/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168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97E336C4-347C-4B9E-A9D2-14D47A3D1A0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7" y="969253"/>
                <a:ext cx="11376024" cy="3378814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In a secondary beam, one has different particle species with same momentum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Discriminate those species by their velocities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For M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GB" dirty="0"/>
                  <a:t>: Large interest in kaon beams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Time-dependent transverse kick by RF cavities in transverse dipole mode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Kick by RF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GB" dirty="0"/>
                  <a:t> compensated or amplified by RF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GB" dirty="0"/>
                  <a:t> depending on the velocity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tot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</m:e>
                        </m:func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+∆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+∆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func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+∆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GB" dirty="0"/>
                  <a:t> Final kick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  <m:nary>
                          <m:nary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sup>
                          <m:e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tot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</m:d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d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</m:nary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GB" dirty="0"/>
                  <a:t> Average kick</a:t>
                </a:r>
              </a:p>
            </p:txBody>
          </p:sp>
        </mc:Choice>
        <mc:Fallback xmlns="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97E336C4-347C-4B9E-A9D2-14D47A3D1A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7" y="969253"/>
                <a:ext cx="11376024" cy="3378814"/>
              </a:xfrm>
              <a:blipFill>
                <a:blip r:embed="rId2"/>
                <a:stretch>
                  <a:fillRect l="-1340" t="-36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>
            <a:extLst>
              <a:ext uri="{FF2B5EF4-FFF2-40B4-BE49-F238E27FC236}">
                <a16:creationId xmlns:a16="http://schemas.microsoft.com/office/drawing/2014/main" id="{8B6085D7-96EC-45F6-AB31-86DEADD53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 of RF separation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7168DA4-A5A1-40CB-AE12-CE81B6619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DCC7C2C-5D07-4383-A47A-1C5DAD2E6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Fabian Metzger | RF separated beams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89E049-7EF9-47AE-A82E-34F50C747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42359FAE-BE0B-407D-AB33-9120A179ADD7}"/>
              </a:ext>
            </a:extLst>
          </p:cNvPr>
          <p:cNvGrpSpPr/>
          <p:nvPr/>
        </p:nvGrpSpPr>
        <p:grpSpPr>
          <a:xfrm>
            <a:off x="1592315" y="4294710"/>
            <a:ext cx="9151472" cy="1969956"/>
            <a:chOff x="1194279" y="4038600"/>
            <a:chExt cx="9151472" cy="1969956"/>
          </a:xfrm>
        </p:grpSpPr>
        <p:grpSp>
          <p:nvGrpSpPr>
            <p:cNvPr id="7" name="Groupe 32">
              <a:extLst>
                <a:ext uri="{FF2B5EF4-FFF2-40B4-BE49-F238E27FC236}">
                  <a16:creationId xmlns:a16="http://schemas.microsoft.com/office/drawing/2014/main" id="{0BA1C863-9FA9-4B5C-929A-4CFF19972614}"/>
                </a:ext>
              </a:extLst>
            </p:cNvPr>
            <p:cNvGrpSpPr/>
            <p:nvPr/>
          </p:nvGrpSpPr>
          <p:grpSpPr>
            <a:xfrm>
              <a:off x="1194279" y="4038600"/>
              <a:ext cx="9151472" cy="1969956"/>
              <a:chOff x="183515" y="3957379"/>
              <a:chExt cx="8908335" cy="2203742"/>
            </a:xfrm>
          </p:grpSpPr>
          <p:grpSp>
            <p:nvGrpSpPr>
              <p:cNvPr id="8" name="Groupe 30">
                <a:extLst>
                  <a:ext uri="{FF2B5EF4-FFF2-40B4-BE49-F238E27FC236}">
                    <a16:creationId xmlns:a16="http://schemas.microsoft.com/office/drawing/2014/main" id="{10EFF479-A3DF-41B3-9482-B1D375E5D605}"/>
                  </a:ext>
                </a:extLst>
              </p:cNvPr>
              <p:cNvGrpSpPr/>
              <p:nvPr/>
            </p:nvGrpSpPr>
            <p:grpSpPr>
              <a:xfrm>
                <a:off x="183515" y="3957379"/>
                <a:ext cx="8776970" cy="2203742"/>
                <a:chOff x="214630" y="2643074"/>
                <a:chExt cx="8776970" cy="2203742"/>
              </a:xfrm>
            </p:grpSpPr>
            <p:sp>
              <p:nvSpPr>
                <p:cNvPr id="10" name="AutoShape 12">
                  <a:extLst>
                    <a:ext uri="{FF2B5EF4-FFF2-40B4-BE49-F238E27FC236}">
                      <a16:creationId xmlns:a16="http://schemas.microsoft.com/office/drawing/2014/main" id="{74F284AC-E239-4E32-B7D9-6A53DC1B2C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936159">
                  <a:off x="8281680" y="3529479"/>
                  <a:ext cx="130436" cy="761026"/>
                </a:xfrm>
                <a:prstGeom prst="triangle">
                  <a:avLst>
                    <a:gd name="adj" fmla="val 0"/>
                  </a:avLst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pPr>
                    <a:defRPr/>
                  </a:pPr>
                  <a:endParaRPr lang="en-GB">
                    <a:latin typeface="+mn-lt"/>
                    <a:cs typeface="+mn-cs"/>
                  </a:endParaRPr>
                </a:p>
              </p:txBody>
            </p:sp>
            <p:sp>
              <p:nvSpPr>
                <p:cNvPr id="11" name="Rectangle 15">
                  <a:extLst>
                    <a:ext uri="{FF2B5EF4-FFF2-40B4-BE49-F238E27FC236}">
                      <a16:creationId xmlns:a16="http://schemas.microsoft.com/office/drawing/2014/main" id="{D10FA9E2-9FEE-478B-9F1F-0C20A44926E6}"/>
                    </a:ext>
                  </a:extLst>
                </p:cNvPr>
                <p:cNvSpPr/>
                <p:nvPr/>
              </p:nvSpPr>
              <p:spPr>
                <a:xfrm>
                  <a:off x="6907530" y="3562044"/>
                  <a:ext cx="1066800" cy="457200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Line 3">
                  <a:extLst>
                    <a:ext uri="{FF2B5EF4-FFF2-40B4-BE49-F238E27FC236}">
                      <a16:creationId xmlns:a16="http://schemas.microsoft.com/office/drawing/2014/main" id="{3A5099CD-5AC7-4594-B9B0-2AA2BA4CB03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48030" y="3790644"/>
                  <a:ext cx="1066800" cy="0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GB">
                    <a:latin typeface="+mn-lt"/>
                    <a:cs typeface="+mn-cs"/>
                  </a:endParaRPr>
                </a:p>
              </p:txBody>
            </p:sp>
            <p:sp>
              <p:nvSpPr>
                <p:cNvPr id="13" name="Line 4">
                  <a:extLst>
                    <a:ext uri="{FF2B5EF4-FFF2-40B4-BE49-F238E27FC236}">
                      <a16:creationId xmlns:a16="http://schemas.microsoft.com/office/drawing/2014/main" id="{8410ADE1-4EB6-41A6-8B8F-C1E3A5D75CD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14630" y="3790644"/>
                  <a:ext cx="533400" cy="0"/>
                </a:xfrm>
                <a:prstGeom prst="line">
                  <a:avLst/>
                </a:prstGeom>
                <a:noFill/>
                <a:ln w="19050">
                  <a:solidFill>
                    <a:srgbClr val="0070C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GB">
                    <a:latin typeface="+mn-lt"/>
                    <a:cs typeface="+mn-cs"/>
                  </a:endParaRPr>
                </a:p>
              </p:txBody>
            </p:sp>
            <p:sp>
              <p:nvSpPr>
                <p:cNvPr id="14" name="Line 6">
                  <a:extLst>
                    <a:ext uri="{FF2B5EF4-FFF2-40B4-BE49-F238E27FC236}">
                      <a16:creationId xmlns:a16="http://schemas.microsoft.com/office/drawing/2014/main" id="{7F49200D-90C4-45F3-BB19-CBE8700D20C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76630" y="3409644"/>
                  <a:ext cx="685800" cy="0"/>
                </a:xfrm>
                <a:prstGeom prst="line">
                  <a:avLst/>
                </a:prstGeom>
                <a:noFill/>
                <a:ln w="19050">
                  <a:solidFill>
                    <a:srgbClr val="0070C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GB">
                    <a:latin typeface="+mn-lt"/>
                    <a:cs typeface="+mn-cs"/>
                  </a:endParaRPr>
                </a:p>
              </p:txBody>
            </p:sp>
            <p:sp>
              <p:nvSpPr>
                <p:cNvPr id="15" name="Line 7">
                  <a:extLst>
                    <a:ext uri="{FF2B5EF4-FFF2-40B4-BE49-F238E27FC236}">
                      <a16:creationId xmlns:a16="http://schemas.microsoft.com/office/drawing/2014/main" id="{DD7E3A7C-1303-4263-BEB4-EB05915042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662430" y="3409644"/>
                  <a:ext cx="152400" cy="381000"/>
                </a:xfrm>
                <a:prstGeom prst="line">
                  <a:avLst/>
                </a:prstGeom>
                <a:noFill/>
                <a:ln w="19050">
                  <a:solidFill>
                    <a:srgbClr val="0070C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GB">
                    <a:latin typeface="+mn-lt"/>
                    <a:cs typeface="+mn-cs"/>
                  </a:endParaRPr>
                </a:p>
              </p:txBody>
            </p:sp>
            <p:sp>
              <p:nvSpPr>
                <p:cNvPr id="16" name="Text Box 9">
                  <a:extLst>
                    <a:ext uri="{FF2B5EF4-FFF2-40B4-BE49-F238E27FC236}">
                      <a16:creationId xmlns:a16="http://schemas.microsoft.com/office/drawing/2014/main" id="{62BDC544-A5AE-47CB-AF5E-231469B824F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74931" y="3254056"/>
                  <a:ext cx="570990" cy="338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 dirty="0">
                      <a:solidFill>
                        <a:srgbClr val="002060"/>
                      </a:solidFill>
                      <a:latin typeface="+mn-lt"/>
                      <a:cs typeface="+mn-cs"/>
                    </a:rPr>
                    <a:t>RF2</a:t>
                  </a:r>
                </a:p>
              </p:txBody>
            </p:sp>
            <p:sp>
              <p:nvSpPr>
                <p:cNvPr id="17" name="Rectangle 10">
                  <a:extLst>
                    <a:ext uri="{FF2B5EF4-FFF2-40B4-BE49-F238E27FC236}">
                      <a16:creationId xmlns:a16="http://schemas.microsoft.com/office/drawing/2014/main" id="{095D2B26-F1F6-42EA-A2B3-D2CCDC2CC0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1332" y="3254407"/>
                  <a:ext cx="570990" cy="338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 dirty="0">
                      <a:solidFill>
                        <a:srgbClr val="002060"/>
                      </a:solidFill>
                      <a:latin typeface="+mn-lt"/>
                      <a:cs typeface="+mn-cs"/>
                    </a:rPr>
                    <a:t>RF1</a:t>
                  </a:r>
                </a:p>
              </p:txBody>
            </p:sp>
            <p:sp>
              <p:nvSpPr>
                <p:cNvPr id="18" name="AutoShape 11">
                  <a:extLst>
                    <a:ext uri="{FF2B5EF4-FFF2-40B4-BE49-F238E27FC236}">
                      <a16:creationId xmlns:a16="http://schemas.microsoft.com/office/drawing/2014/main" id="{9A8A03F3-F03C-45AD-A79E-DB1C57B522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6268" y="3574542"/>
                  <a:ext cx="3200400" cy="457200"/>
                </a:xfrm>
                <a:prstGeom prst="hexagon">
                  <a:avLst>
                    <a:gd name="adj" fmla="val 195833"/>
                    <a:gd name="vf" fmla="val 115470"/>
                  </a:avLst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pPr>
                    <a:defRPr/>
                  </a:pPr>
                  <a:endParaRPr lang="en-GB">
                    <a:latin typeface="+mn-lt"/>
                    <a:cs typeface="+mn-cs"/>
                  </a:endParaRPr>
                </a:p>
              </p:txBody>
            </p:sp>
            <p:sp>
              <p:nvSpPr>
                <p:cNvPr id="19" name="AutoShape 12">
                  <a:extLst>
                    <a:ext uri="{FF2B5EF4-FFF2-40B4-BE49-F238E27FC236}">
                      <a16:creationId xmlns:a16="http://schemas.microsoft.com/office/drawing/2014/main" id="{C797DD6E-BDF5-4DB4-9E66-A6400E27B1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6221734" y="3333444"/>
                  <a:ext cx="457199" cy="914400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pPr>
                    <a:defRPr/>
                  </a:pPr>
                  <a:endParaRPr lang="en-GB">
                    <a:latin typeface="+mn-lt"/>
                    <a:cs typeface="+mn-cs"/>
                  </a:endParaRPr>
                </a:p>
              </p:txBody>
            </p:sp>
            <p:sp>
              <p:nvSpPr>
                <p:cNvPr id="20" name="Line 18">
                  <a:extLst>
                    <a:ext uri="{FF2B5EF4-FFF2-40B4-BE49-F238E27FC236}">
                      <a16:creationId xmlns:a16="http://schemas.microsoft.com/office/drawing/2014/main" id="{17F091AE-9F10-42CB-BA2A-E08F1A71160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14829" y="3790644"/>
                  <a:ext cx="7176771" cy="0"/>
                </a:xfrm>
                <a:prstGeom prst="line">
                  <a:avLst/>
                </a:prstGeom>
                <a:noFill/>
                <a:ln w="19050">
                  <a:solidFill>
                    <a:srgbClr val="0070C0"/>
                  </a:solidFill>
                  <a:prstDash val="dash"/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GB">
                    <a:latin typeface="+mn-lt"/>
                    <a:cs typeface="+mn-cs"/>
                  </a:endParaRPr>
                </a:p>
              </p:txBody>
            </p:sp>
            <p:sp>
              <p:nvSpPr>
                <p:cNvPr id="21" name="Line 19">
                  <a:extLst>
                    <a:ext uri="{FF2B5EF4-FFF2-40B4-BE49-F238E27FC236}">
                      <a16:creationId xmlns:a16="http://schemas.microsoft.com/office/drawing/2014/main" id="{CEC2EAED-7AFC-4E8D-B8F2-5FD3A08B668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57780" y="4476444"/>
                  <a:ext cx="3371850" cy="0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 type="triangl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GB">
                    <a:solidFill>
                      <a:srgbClr val="00206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22" name="Text Box 25">
                  <a:extLst>
                    <a:ext uri="{FF2B5EF4-FFF2-40B4-BE49-F238E27FC236}">
                      <a16:creationId xmlns:a16="http://schemas.microsoft.com/office/drawing/2014/main" id="{3C6E5886-1795-4348-904E-099C60FA1B6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087252" y="4477484"/>
                  <a:ext cx="518091" cy="3693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dirty="0">
                      <a:solidFill>
                        <a:schemeClr val="tx2"/>
                      </a:solidFill>
                      <a:latin typeface="+mn-lt"/>
                      <a:cs typeface="+mn-cs"/>
                    </a:rPr>
                    <a:t>L</a:t>
                  </a:r>
                  <a:r>
                    <a:rPr lang="en-US" baseline="-25000" dirty="0">
                      <a:solidFill>
                        <a:schemeClr val="tx2"/>
                      </a:solidFill>
                    </a:rPr>
                    <a:t>RF</a:t>
                  </a:r>
                  <a:endParaRPr lang="en-US" baseline="-25000" dirty="0">
                    <a:solidFill>
                      <a:schemeClr val="tx2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23" name="Line 31">
                  <a:extLst>
                    <a:ext uri="{FF2B5EF4-FFF2-40B4-BE49-F238E27FC236}">
                      <a16:creationId xmlns:a16="http://schemas.microsoft.com/office/drawing/2014/main" id="{8E0358EE-BF82-4A10-882E-0320A6569A3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510030" y="3485844"/>
                  <a:ext cx="0" cy="685800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GB">
                    <a:latin typeface="+mn-lt"/>
                    <a:cs typeface="+mn-cs"/>
                  </a:endParaRPr>
                </a:p>
              </p:txBody>
            </p:sp>
            <p:sp>
              <p:nvSpPr>
                <p:cNvPr id="24" name="Rectangle 28">
                  <a:extLst>
                    <a:ext uri="{FF2B5EF4-FFF2-40B4-BE49-F238E27FC236}">
                      <a16:creationId xmlns:a16="http://schemas.microsoft.com/office/drawing/2014/main" id="{9D58182A-01C5-441D-B7D5-790D09C4A0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9030" y="2952444"/>
                  <a:ext cx="152400" cy="381000"/>
                </a:xfrm>
                <a:prstGeom prst="rect">
                  <a:avLst/>
                </a:prstGeom>
                <a:solidFill>
                  <a:schemeClr val="tx2"/>
                </a:solidFill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>
                    <a:latin typeface="+mn-lt"/>
                    <a:cs typeface="+mn-cs"/>
                  </a:endParaRPr>
                </a:p>
              </p:txBody>
            </p:sp>
            <p:sp>
              <p:nvSpPr>
                <p:cNvPr id="25" name="Rectangle 29">
                  <a:extLst>
                    <a:ext uri="{FF2B5EF4-FFF2-40B4-BE49-F238E27FC236}">
                      <a16:creationId xmlns:a16="http://schemas.microsoft.com/office/drawing/2014/main" id="{773B7289-181F-4639-B38C-5E9965CAEA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9030" y="3485844"/>
                  <a:ext cx="152400" cy="381000"/>
                </a:xfrm>
                <a:prstGeom prst="rect">
                  <a:avLst/>
                </a:prstGeom>
                <a:solidFill>
                  <a:schemeClr val="tx2"/>
                </a:solidFill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>
                    <a:latin typeface="+mn-lt"/>
                    <a:cs typeface="+mn-cs"/>
                  </a:endParaRPr>
                </a:p>
              </p:txBody>
            </p:sp>
            <p:sp>
              <p:nvSpPr>
                <p:cNvPr id="26" name="Text Box 32">
                  <a:extLst>
                    <a:ext uri="{FF2B5EF4-FFF2-40B4-BE49-F238E27FC236}">
                      <a16:creationId xmlns:a16="http://schemas.microsoft.com/office/drawing/2014/main" id="{943BB57A-7624-425C-AC31-5799F9FCC8C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59059" y="4197476"/>
                  <a:ext cx="1079143" cy="52322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400" dirty="0">
                      <a:solidFill>
                        <a:schemeClr val="tx2"/>
                      </a:solidFill>
                      <a:latin typeface="+mn-lt"/>
                      <a:cs typeface="+mn-cs"/>
                    </a:rPr>
                    <a:t>Momentum</a:t>
                  </a:r>
                </a:p>
                <a:p>
                  <a:pPr algn="ctr">
                    <a:defRPr/>
                  </a:pPr>
                  <a:r>
                    <a:rPr lang="en-US" sz="1400" dirty="0">
                      <a:solidFill>
                        <a:schemeClr val="tx2"/>
                      </a:solidFill>
                      <a:latin typeface="+mn-lt"/>
                      <a:cs typeface="+mn-cs"/>
                    </a:rPr>
                    <a:t>selection</a:t>
                  </a:r>
                </a:p>
              </p:txBody>
            </p:sp>
            <p:sp>
              <p:nvSpPr>
                <p:cNvPr id="27" name="Line 7">
                  <a:extLst>
                    <a:ext uri="{FF2B5EF4-FFF2-40B4-BE49-F238E27FC236}">
                      <a16:creationId xmlns:a16="http://schemas.microsoft.com/office/drawing/2014/main" id="{4FDD5E74-2A75-48AD-A965-680DC7C73D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748029" y="3409644"/>
                  <a:ext cx="228601" cy="381000"/>
                </a:xfrm>
                <a:prstGeom prst="line">
                  <a:avLst/>
                </a:prstGeom>
                <a:noFill/>
                <a:ln w="19050">
                  <a:solidFill>
                    <a:srgbClr val="0070C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GB">
                    <a:latin typeface="+mn-lt"/>
                    <a:cs typeface="+mn-cs"/>
                  </a:endParaRPr>
                </a:p>
              </p:txBody>
            </p:sp>
            <p:sp>
              <p:nvSpPr>
                <p:cNvPr id="28" name="Rectangle 32">
                  <a:extLst>
                    <a:ext uri="{FF2B5EF4-FFF2-40B4-BE49-F238E27FC236}">
                      <a16:creationId xmlns:a16="http://schemas.microsoft.com/office/drawing/2014/main" id="{3724BD31-39EE-430C-8D9F-D7E2EEE317FB}"/>
                    </a:ext>
                  </a:extLst>
                </p:cNvPr>
                <p:cNvSpPr/>
                <p:nvPr/>
              </p:nvSpPr>
              <p:spPr>
                <a:xfrm>
                  <a:off x="5809794" y="3623176"/>
                  <a:ext cx="273301" cy="314554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lumMod val="67000"/>
                      </a:schemeClr>
                    </a:gs>
                    <a:gs pos="48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33">
                  <a:extLst>
                    <a:ext uri="{FF2B5EF4-FFF2-40B4-BE49-F238E27FC236}">
                      <a16:creationId xmlns:a16="http://schemas.microsoft.com/office/drawing/2014/main" id="{C7F81956-8A48-4935-981B-C5A2CE1471CF}"/>
                    </a:ext>
                  </a:extLst>
                </p:cNvPr>
                <p:cNvSpPr/>
                <p:nvPr/>
              </p:nvSpPr>
              <p:spPr>
                <a:xfrm>
                  <a:off x="2433679" y="3623176"/>
                  <a:ext cx="273301" cy="314554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lumMod val="67000"/>
                      </a:schemeClr>
                    </a:gs>
                    <a:gs pos="48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TextBox 36">
                  <a:extLst>
                    <a:ext uri="{FF2B5EF4-FFF2-40B4-BE49-F238E27FC236}">
                      <a16:creationId xmlns:a16="http://schemas.microsoft.com/office/drawing/2014/main" id="{46818468-27B7-4EBA-8A80-900ACC6B3476}"/>
                    </a:ext>
                  </a:extLst>
                </p:cNvPr>
                <p:cNvSpPr txBox="1"/>
                <p:nvPr/>
              </p:nvSpPr>
              <p:spPr>
                <a:xfrm>
                  <a:off x="7516058" y="4315074"/>
                  <a:ext cx="1222116" cy="3787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chemeClr val="tx2"/>
                      </a:solidFill>
                    </a:rPr>
                    <a:t>Quadrupole</a:t>
                  </a:r>
                </a:p>
              </p:txBody>
            </p:sp>
            <p:sp>
              <p:nvSpPr>
                <p:cNvPr id="31" name="AutoShape 12">
                  <a:extLst>
                    <a:ext uri="{FF2B5EF4-FFF2-40B4-BE49-F238E27FC236}">
                      <a16:creationId xmlns:a16="http://schemas.microsoft.com/office/drawing/2014/main" id="{98C5F646-3E71-48DD-9999-3F2B7AB156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6435084">
                  <a:off x="8263293" y="3360163"/>
                  <a:ext cx="130436" cy="759599"/>
                </a:xfrm>
                <a:prstGeom prst="triangle">
                  <a:avLst>
                    <a:gd name="adj" fmla="val 0"/>
                  </a:avLst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pPr>
                    <a:defRPr/>
                  </a:pPr>
                  <a:endParaRPr lang="en-GB">
                    <a:latin typeface="+mn-lt"/>
                    <a:cs typeface="+mn-cs"/>
                  </a:endParaRPr>
                </a:p>
              </p:txBody>
            </p:sp>
            <p:cxnSp>
              <p:nvCxnSpPr>
                <p:cNvPr id="32" name="Straight Arrow Connector 38">
                  <a:extLst>
                    <a:ext uri="{FF2B5EF4-FFF2-40B4-BE49-F238E27FC236}">
                      <a16:creationId xmlns:a16="http://schemas.microsoft.com/office/drawing/2014/main" id="{881FF568-F3EA-48EE-9921-1A1D2F912C73}"/>
                    </a:ext>
                  </a:extLst>
                </p:cNvPr>
                <p:cNvCxnSpPr/>
                <p:nvPr/>
              </p:nvCxnSpPr>
              <p:spPr>
                <a:xfrm>
                  <a:off x="7981950" y="3363924"/>
                  <a:ext cx="0" cy="803072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3" name="Rectangle 10">
                  <a:extLst>
                    <a:ext uri="{FF2B5EF4-FFF2-40B4-BE49-F238E27FC236}">
                      <a16:creationId xmlns:a16="http://schemas.microsoft.com/office/drawing/2014/main" id="{1271B2A9-40DA-4528-8182-0E559BAC09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833" y="2643074"/>
                  <a:ext cx="445956" cy="338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 dirty="0">
                      <a:solidFill>
                        <a:schemeClr val="tx2"/>
                      </a:solidFill>
                      <a:latin typeface="+mn-lt"/>
                      <a:cs typeface="+mn-cs"/>
                    </a:rPr>
                    <a:t>C1</a:t>
                  </a:r>
                </a:p>
              </p:txBody>
            </p:sp>
            <p:sp>
              <p:nvSpPr>
                <p:cNvPr id="34" name="Text Box 27">
                  <a:extLst>
                    <a:ext uri="{FF2B5EF4-FFF2-40B4-BE49-F238E27FC236}">
                      <a16:creationId xmlns:a16="http://schemas.microsoft.com/office/drawing/2014/main" id="{1F07828F-0D22-41C9-9B21-AFCDFC34B65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186935" y="3618894"/>
                  <a:ext cx="787395" cy="338554"/>
                </a:xfrm>
                <a:prstGeom prst="rect">
                  <a:avLst/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+mn-lt"/>
                      <a:cs typeface="+mn-cs"/>
                    </a:rPr>
                    <a:t>DUMP</a:t>
                  </a:r>
                </a:p>
              </p:txBody>
            </p:sp>
          </p:grpSp>
          <p:sp>
            <p:nvSpPr>
              <p:cNvPr id="9" name="ZoneTexte 31">
                <a:extLst>
                  <a:ext uri="{FF2B5EF4-FFF2-40B4-BE49-F238E27FC236}">
                    <a16:creationId xmlns:a16="http://schemas.microsoft.com/office/drawing/2014/main" id="{B4F18F6B-DE0C-41BE-800E-48D08EF7770B}"/>
                  </a:ext>
                </a:extLst>
              </p:cNvPr>
              <p:cNvSpPr txBox="1"/>
              <p:nvPr/>
            </p:nvSpPr>
            <p:spPr>
              <a:xfrm>
                <a:off x="8075708" y="4191414"/>
                <a:ext cx="1016142" cy="7230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i="1" dirty="0" err="1">
                    <a:solidFill>
                      <a:schemeClr val="accent3"/>
                    </a:solidFill>
                  </a:rPr>
                  <a:t>Wanted</a:t>
                </a:r>
                <a:endParaRPr lang="fr-FR" i="1" dirty="0">
                  <a:solidFill>
                    <a:schemeClr val="accent3"/>
                  </a:solidFill>
                </a:endParaRPr>
              </a:p>
              <a:p>
                <a:pPr algn="ctr"/>
                <a:r>
                  <a:rPr lang="fr-FR" i="1" dirty="0" err="1">
                    <a:solidFill>
                      <a:schemeClr val="accent3"/>
                    </a:solidFill>
                  </a:rPr>
                  <a:t>particles</a:t>
                </a:r>
                <a:endParaRPr lang="fr-FR" i="1" dirty="0">
                  <a:solidFill>
                    <a:schemeClr val="accent3"/>
                  </a:solidFill>
                </a:endParaRPr>
              </a:p>
            </p:txBody>
          </p:sp>
        </p:grpSp>
        <p:sp>
          <p:nvSpPr>
            <p:cNvPr id="35" name="ZoneTexte 33">
              <a:extLst>
                <a:ext uri="{FF2B5EF4-FFF2-40B4-BE49-F238E27FC236}">
                  <a16:creationId xmlns:a16="http://schemas.microsoft.com/office/drawing/2014/main" id="{D973CC39-8043-4E1B-95C8-2077A836CB67}"/>
                </a:ext>
              </a:extLst>
            </p:cNvPr>
            <p:cNvSpPr txBox="1"/>
            <p:nvPr/>
          </p:nvSpPr>
          <p:spPr>
            <a:xfrm>
              <a:off x="8141850" y="4308995"/>
              <a:ext cx="14683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>
                  <a:solidFill>
                    <a:schemeClr val="tx2"/>
                  </a:solidFill>
                </a:rPr>
                <a:t>Experiment</a:t>
              </a:r>
            </a:p>
          </p:txBody>
        </p:sp>
        <p:cxnSp>
          <p:nvCxnSpPr>
            <p:cNvPr id="36" name="Connecteur droit avec flèche 35">
              <a:extLst>
                <a:ext uri="{FF2B5EF4-FFF2-40B4-BE49-F238E27FC236}">
                  <a16:creationId xmlns:a16="http://schemas.microsoft.com/office/drawing/2014/main" id="{5E549384-E03A-4561-839A-410DEBB0F1E7}"/>
                </a:ext>
              </a:extLst>
            </p:cNvPr>
            <p:cNvCxnSpPr>
              <a:cxnSpLocks/>
            </p:cNvCxnSpPr>
            <p:nvPr/>
          </p:nvCxnSpPr>
          <p:spPr>
            <a:xfrm>
              <a:off x="8589896" y="4691146"/>
              <a:ext cx="344525" cy="0"/>
            </a:xfrm>
            <a:prstGeom prst="straightConnector1">
              <a:avLst/>
            </a:prstGeom>
            <a:ln w="1905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38" name="ZoneTexte 31">
            <a:extLst>
              <a:ext uri="{FF2B5EF4-FFF2-40B4-BE49-F238E27FC236}">
                <a16:creationId xmlns:a16="http://schemas.microsoft.com/office/drawing/2014/main" id="{06DD1D38-1F18-E79C-7968-BB40A9707B61}"/>
              </a:ext>
            </a:extLst>
          </p:cNvPr>
          <p:cNvSpPr txBox="1"/>
          <p:nvPr/>
        </p:nvSpPr>
        <p:spPr>
          <a:xfrm>
            <a:off x="4647024" y="4451098"/>
            <a:ext cx="2248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err="1">
                <a:solidFill>
                  <a:schemeClr val="accent3"/>
                </a:solidFill>
              </a:rPr>
              <a:t>Wanted</a:t>
            </a:r>
            <a:r>
              <a:rPr lang="fr-FR" i="1" dirty="0">
                <a:solidFill>
                  <a:schemeClr val="accent3"/>
                </a:solidFill>
              </a:rPr>
              <a:t> + </a:t>
            </a:r>
            <a:r>
              <a:rPr lang="fr-FR" i="1" dirty="0" err="1">
                <a:solidFill>
                  <a:schemeClr val="accent3"/>
                </a:solidFill>
              </a:rPr>
              <a:t>unwanted</a:t>
            </a:r>
            <a:r>
              <a:rPr lang="fr-FR" i="1" dirty="0">
                <a:solidFill>
                  <a:schemeClr val="accent3"/>
                </a:solidFill>
              </a:rPr>
              <a:t> </a:t>
            </a:r>
            <a:r>
              <a:rPr lang="fr-FR" i="1" dirty="0" err="1">
                <a:solidFill>
                  <a:schemeClr val="accent3"/>
                </a:solidFill>
              </a:rPr>
              <a:t>particles</a:t>
            </a:r>
            <a:endParaRPr lang="fr-FR" i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482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3267B38C-699A-8E46-4ECF-60F09BB912C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77970" y="980728"/>
            <a:ext cx="5814030" cy="4489597"/>
          </a:xfrm>
          <a:prstGeom prst="rect">
            <a:avLst/>
          </a:prstGeom>
        </p:spPr>
      </p:pic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6E0EEA81-9E26-1705-72F9-6B2A960E5551}"/>
              </a:ext>
            </a:extLst>
          </p:cNvPr>
          <p:cNvGrpSpPr/>
          <p:nvPr/>
        </p:nvGrpSpPr>
        <p:grpSpPr>
          <a:xfrm>
            <a:off x="1524000" y="4953000"/>
            <a:ext cx="9307483" cy="1189810"/>
            <a:chOff x="1524000" y="4953000"/>
            <a:chExt cx="9307483" cy="1189810"/>
          </a:xfrm>
        </p:grpSpPr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CFA3A4A-42FD-674F-D42D-F98FA1F102B5}"/>
                </a:ext>
              </a:extLst>
            </p:cNvPr>
            <p:cNvSpPr/>
            <p:nvPr/>
          </p:nvSpPr>
          <p:spPr>
            <a:xfrm>
              <a:off x="1524000" y="4953000"/>
              <a:ext cx="374904" cy="37401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7C742685-5B37-2671-4398-53BAF7F9CBE7}"/>
                </a:ext>
              </a:extLst>
            </p:cNvPr>
            <p:cNvSpPr/>
            <p:nvPr/>
          </p:nvSpPr>
          <p:spPr>
            <a:xfrm>
              <a:off x="3445007" y="5470325"/>
              <a:ext cx="2209800" cy="67248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04887987-7990-7523-85F6-B11683523380}"/>
                </a:ext>
              </a:extLst>
            </p:cNvPr>
            <p:cNvCxnSpPr>
              <a:cxnSpLocks/>
            </p:cNvCxnSpPr>
            <p:nvPr/>
          </p:nvCxnSpPr>
          <p:spPr>
            <a:xfrm>
              <a:off x="1828800" y="5229287"/>
              <a:ext cx="2133600" cy="485713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4F2B3EF4-534F-3237-032E-7A31104CB122}"/>
                </a:ext>
              </a:extLst>
            </p:cNvPr>
            <p:cNvSpPr txBox="1"/>
            <p:nvPr/>
          </p:nvSpPr>
          <p:spPr>
            <a:xfrm>
              <a:off x="4733929" y="5629772"/>
              <a:ext cx="609755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is </a:t>
              </a:r>
              <a:r>
                <a:rPr lang="en-US" b="1" dirty="0">
                  <a:solidFill>
                    <a:srgbClr val="FF0000"/>
                  </a:solidFill>
                </a:rPr>
                <a:t>fixed</a:t>
              </a:r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  and close to achievable maximum</a:t>
              </a:r>
              <a:endParaRPr lang="en-GB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F20D34C4-3DFF-41C9-9AAA-AF152F89EA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12776" y="980728"/>
                <a:ext cx="11376024" cy="5039072"/>
              </a:xfrm>
            </p:spPr>
            <p:txBody>
              <a:bodyPr/>
              <a:lstStyle/>
              <a:p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We maximized the distance between the cavities</a:t>
                </a:r>
              </a:p>
              <a:p>
                <a:pPr lvl="1"/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Achieved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≈830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</m:oMath>
                </a14:m>
                <a:endParaRPr lang="en-GB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Cavity parameters based on ILC crab cavities</a:t>
                </a:r>
              </a:p>
              <a:p>
                <a:pPr lvl="1"/>
                <a:r>
                  <a:rPr lang="en-US" b="0" dirty="0">
                    <a:solidFill>
                      <a:schemeClr val="accent6">
                        <a:lumMod val="50000"/>
                      </a:schemeClr>
                    </a:solidFill>
                  </a:rPr>
                  <a:t>Radio frequency: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=3.9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GHz</m:t>
                    </m:r>
                  </m:oMath>
                </a14:m>
                <a:endParaRPr lang="en-GB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lvl="1"/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Cavity iris diameter</a:t>
                </a:r>
                <a:r>
                  <a:rPr lang="en-US" b="0" dirty="0">
                    <a:solidFill>
                      <a:schemeClr val="accent6">
                        <a:lumMod val="50000"/>
                      </a:schemeClr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=30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endParaRPr lang="en-GB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lvl="1"/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Total active cavity length: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tot</m:t>
                        </m:r>
                      </m:sub>
                    </m:sSub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GB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lvl="1"/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Maximal kick per cavity: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d</m:t>
                    </m:r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=50</m:t>
                    </m:r>
                    <m:f>
                      <m:fPr>
                        <m:type m:val="skw"/>
                        <m:ctrlP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MeV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endParaRPr lang="en-GB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Calculate beam momentum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𝑓𝐿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𝑝𝑐</m:t>
                        </m:r>
                      </m:den>
                    </m:f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𝑓𝐿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b="0" i="1" dirty="0">
                  <a:solidFill>
                    <a:schemeClr val="accent6">
                      <a:lumMod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ad>
                      <m:radPr>
                        <m:degHide m:val="on"/>
                        <m:ctrlP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𝑓𝐿</m:t>
                            </m:r>
                          </m:num>
                          <m:den>
                            <m:r>
                              <a:rPr lang="en-US" b="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  <m:f>
                          <m:fPr>
                            <m:ctrlPr>
                              <a:rPr lang="en-US" b="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en-US" b="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US" b="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den>
                        </m:f>
                      </m:e>
                    </m:rad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b="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b="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b="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b="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b="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b="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GB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-beam: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GB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sSup>
                          <m:sSupPr>
                            <m:ctrlPr>
                              <a:rPr lang="en-GB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  <m:sup>
                        <m:acc>
                          <m:accPr>
                            <m:chr m:val="̅"/>
                            <m:ctrlP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sup>
                    </m:sSubSup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GB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⇒</m:t>
                    </m:r>
                    <m:r>
                      <a:rPr lang="en-US" b="0" i="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≈68</m:t>
                    </m:r>
                    <m:f>
                      <m:fPr>
                        <m:type m:val="skw"/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G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eV</m:t>
                        </m:r>
                      </m:num>
                      <m:den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F20D34C4-3DFF-41C9-9AAA-AF152F89EA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2776" y="980728"/>
                <a:ext cx="11376024" cy="5039072"/>
              </a:xfrm>
              <a:blipFill>
                <a:blip r:embed="rId3"/>
                <a:stretch>
                  <a:fillRect l="-1340" t="-2418" b="-122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>
            <a:extLst>
              <a:ext uri="{FF2B5EF4-FFF2-40B4-BE49-F238E27FC236}">
                <a16:creationId xmlns:a16="http://schemas.microsoft.com/office/drawing/2014/main" id="{2678C92E-3363-4AB5-A25B-9AA1ADF90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Cavity parameters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E1637C-8E24-4805-A83C-A78177E9F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46A1EE3-EBF1-4C44-9ED9-0B7896D49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Fabian Metzger | RF separated beams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200A03-83BC-469F-8752-8B34EF618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BC31B0D6-F4EB-4277-B611-DD730C7830A5}"/>
                  </a:ext>
                </a:extLst>
              </p:cNvPr>
              <p:cNvSpPr txBox="1"/>
              <p:nvPr/>
            </p:nvSpPr>
            <p:spPr>
              <a:xfrm>
                <a:off x="8450654" y="800853"/>
                <a:ext cx="1668662" cy="50763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pion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antiproton</m:t>
                          </m:r>
                        </m:sup>
                      </m:sSubSup>
                    </m:oMath>
                  </m:oMathPara>
                </a14:m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BC31B0D6-F4EB-4277-B611-DD730C7830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0654" y="800853"/>
                <a:ext cx="1668662" cy="50763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2238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3">
            <a:extLst>
              <a:ext uri="{FF2B5EF4-FFF2-40B4-BE49-F238E27FC236}">
                <a16:creationId xmlns:a16="http://schemas.microsoft.com/office/drawing/2014/main" id="{6D706470-FDCF-4341-8817-036DCC18E3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121" y="5580719"/>
            <a:ext cx="1673649" cy="67619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F385E76-1621-4E9E-A3B4-C180091DB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27406"/>
            <a:ext cx="11376025" cy="607135"/>
          </a:xfrm>
        </p:spPr>
        <p:txBody>
          <a:bodyPr/>
          <a:lstStyle/>
          <a:p>
            <a:r>
              <a:rPr lang="en-US" dirty="0"/>
              <a:t>Focused vs. parallel beam in the cavities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4C2FCEC1-DF80-45A5-931A-DC8C3C7BCB0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06240" y="955661"/>
                <a:ext cx="7347908" cy="5422688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Started with a focus in the cavities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Focused beam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Beam is large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GB" dirty="0"/>
                  <a:t>, but small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GB" dirty="0"/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Relative effect of the kick is small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Beam fits well through the cavity apertures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Parallel beam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Beam is small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GB" dirty="0"/>
                  <a:t>, but large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GB" dirty="0"/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Relative effect of the kick is larger </a:t>
                </a:r>
                <a14:m>
                  <m:oMath xmlns:m="http://schemas.openxmlformats.org/officeDocument/2006/math">
                    <m:r>
                      <a:rPr lang="en-GB" dirty="0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GB" dirty="0"/>
                  <a:t> Better separation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Emittance is constant </a:t>
                </a:r>
                <a14:m>
                  <m:oMath xmlns:m="http://schemas.openxmlformats.org/officeDocument/2006/math">
                    <m:r>
                      <a:rPr lang="en-GB" dirty="0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GB" dirty="0"/>
                  <a:t> Smaller divergence means larger beam size</a:t>
                </a:r>
              </a:p>
              <a:p>
                <a:pPr marL="990900" lvl="2" indent="-342900"/>
                <a:r>
                  <a:rPr lang="en-GB" dirty="0"/>
                  <a:t>Define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GB" dirty="0"/>
                  <a:t> optical function by aperture and beam line acceptance to minimize losses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Radius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the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iris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Acceptance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=7.5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mm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mrad</m:t>
                        </m:r>
                      </m:den>
                    </m:f>
                  </m:oMath>
                </a14:m>
                <a:endParaRPr lang="en-US" b="0" dirty="0"/>
              </a:p>
              <a:p>
                <a:pPr marL="990900" lvl="2" indent="-342900"/>
                <a:r>
                  <a:rPr lang="en-US" b="0" dirty="0"/>
                  <a:t>We considered the effective cavity aperture </a:t>
                </a:r>
              </a:p>
              <a:p>
                <a:pPr marL="990900" lvl="2" indent="-342900"/>
                <a:endParaRPr lang="en-GB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4C2FCEC1-DF80-45A5-931A-DC8C3C7BCB0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06240" y="955661"/>
                <a:ext cx="7347908" cy="5422688"/>
              </a:xfrm>
              <a:blipFill>
                <a:blip r:embed="rId3"/>
                <a:stretch>
                  <a:fillRect l="-2075" t="-2250" r="-12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722D006-2933-4BF9-B678-5B138F560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A6C9E85-B2BF-4011-9FDF-762AA2933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Fabian Metzger | RF separated beams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02421FE-E5C6-4461-948D-DDF030B7B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3CFCA3E7-92B4-4D00-BB8E-459408D87FD1}"/>
              </a:ext>
            </a:extLst>
          </p:cNvPr>
          <p:cNvGrpSpPr/>
          <p:nvPr/>
        </p:nvGrpSpPr>
        <p:grpSpPr>
          <a:xfrm>
            <a:off x="7892729" y="762000"/>
            <a:ext cx="3555443" cy="5315692"/>
            <a:chOff x="6784129" y="762000"/>
            <a:chExt cx="4664044" cy="5315692"/>
          </a:xfrm>
        </p:grpSpPr>
        <p:grpSp>
          <p:nvGrpSpPr>
            <p:cNvPr id="8" name="Group 17">
              <a:extLst>
                <a:ext uri="{FF2B5EF4-FFF2-40B4-BE49-F238E27FC236}">
                  <a16:creationId xmlns:a16="http://schemas.microsoft.com/office/drawing/2014/main" id="{3EF42D01-43FA-4241-8E38-48321C74147F}"/>
                </a:ext>
              </a:extLst>
            </p:cNvPr>
            <p:cNvGrpSpPr/>
            <p:nvPr/>
          </p:nvGrpSpPr>
          <p:grpSpPr>
            <a:xfrm>
              <a:off x="6784129" y="762000"/>
              <a:ext cx="4664044" cy="2667000"/>
              <a:chOff x="3294371" y="1411034"/>
              <a:chExt cx="3020476" cy="2278662"/>
            </a:xfrm>
          </p:grpSpPr>
          <p:sp>
            <p:nvSpPr>
              <p:cNvPr id="9" name="Rectangle 6">
                <a:extLst>
                  <a:ext uri="{FF2B5EF4-FFF2-40B4-BE49-F238E27FC236}">
                    <a16:creationId xmlns:a16="http://schemas.microsoft.com/office/drawing/2014/main" id="{71A3847A-41E2-4627-ACFE-D751A1F98A5F}"/>
                  </a:ext>
                </a:extLst>
              </p:cNvPr>
              <p:cNvSpPr/>
              <p:nvPr/>
            </p:nvSpPr>
            <p:spPr>
              <a:xfrm rot="5400000">
                <a:off x="2657593" y="2301871"/>
                <a:ext cx="2009816" cy="699619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7">
                <a:extLst>
                  <a:ext uri="{FF2B5EF4-FFF2-40B4-BE49-F238E27FC236}">
                    <a16:creationId xmlns:a16="http://schemas.microsoft.com/office/drawing/2014/main" id="{94939D4F-5BB1-4F1C-80A2-63613763C18B}"/>
                  </a:ext>
                </a:extLst>
              </p:cNvPr>
              <p:cNvSpPr/>
              <p:nvPr/>
            </p:nvSpPr>
            <p:spPr>
              <a:xfrm rot="5400000">
                <a:off x="4616124" y="2327054"/>
                <a:ext cx="2025665" cy="699619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8">
                <a:extLst>
                  <a:ext uri="{FF2B5EF4-FFF2-40B4-BE49-F238E27FC236}">
                    <a16:creationId xmlns:a16="http://schemas.microsoft.com/office/drawing/2014/main" id="{43E55598-3E26-497C-B35E-5E41505F0C35}"/>
                  </a:ext>
                </a:extLst>
              </p:cNvPr>
              <p:cNvSpPr/>
              <p:nvPr/>
            </p:nvSpPr>
            <p:spPr>
              <a:xfrm>
                <a:off x="4513592" y="2021634"/>
                <a:ext cx="362551" cy="1480448"/>
              </a:xfrm>
              <a:prstGeom prst="ellipse">
                <a:avLst/>
              </a:prstGeom>
              <a:solidFill>
                <a:srgbClr val="B4D5E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Arrow Connector 9">
                <a:extLst>
                  <a:ext uri="{FF2B5EF4-FFF2-40B4-BE49-F238E27FC236}">
                    <a16:creationId xmlns:a16="http://schemas.microsoft.com/office/drawing/2014/main" id="{D0DD3EDE-BDF9-4A7E-9312-332DE9F90B7A}"/>
                  </a:ext>
                </a:extLst>
              </p:cNvPr>
              <p:cNvCxnSpPr/>
              <p:nvPr/>
            </p:nvCxnSpPr>
            <p:spPr>
              <a:xfrm flipV="1">
                <a:off x="4681218" y="1576496"/>
                <a:ext cx="0" cy="2080093"/>
              </a:xfrm>
              <a:prstGeom prst="straightConnector1">
                <a:avLst/>
              </a:prstGeom>
              <a:ln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0">
                <a:extLst>
                  <a:ext uri="{FF2B5EF4-FFF2-40B4-BE49-F238E27FC236}">
                    <a16:creationId xmlns:a16="http://schemas.microsoft.com/office/drawing/2014/main" id="{F044DF48-F1B0-4DAB-B447-73835EF0573A}"/>
                  </a:ext>
                </a:extLst>
              </p:cNvPr>
              <p:cNvCxnSpPr/>
              <p:nvPr/>
            </p:nvCxnSpPr>
            <p:spPr>
              <a:xfrm flipV="1">
                <a:off x="3294371" y="2725520"/>
                <a:ext cx="3002156" cy="39932"/>
              </a:xfrm>
              <a:prstGeom prst="straightConnector1">
                <a:avLst/>
              </a:prstGeom>
              <a:ln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1">
                <a:extLst>
                  <a:ext uri="{FF2B5EF4-FFF2-40B4-BE49-F238E27FC236}">
                    <a16:creationId xmlns:a16="http://schemas.microsoft.com/office/drawing/2014/main" id="{AD6D82E6-B436-4514-8E3F-56B8CDE71A3D}"/>
                  </a:ext>
                </a:extLst>
              </p:cNvPr>
              <p:cNvSpPr txBox="1"/>
              <p:nvPr/>
            </p:nvSpPr>
            <p:spPr>
              <a:xfrm>
                <a:off x="6019392" y="2356188"/>
                <a:ext cx="2954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X</a:t>
                </a:r>
              </a:p>
            </p:txBody>
          </p:sp>
          <p:sp>
            <p:nvSpPr>
              <p:cNvPr id="15" name="TextBox 12">
                <a:extLst>
                  <a:ext uri="{FF2B5EF4-FFF2-40B4-BE49-F238E27FC236}">
                    <a16:creationId xmlns:a16="http://schemas.microsoft.com/office/drawing/2014/main" id="{284801E7-6AE5-4862-AA5D-BBF603E20052}"/>
                  </a:ext>
                </a:extLst>
              </p:cNvPr>
              <p:cNvSpPr txBox="1"/>
              <p:nvPr/>
            </p:nvSpPr>
            <p:spPr>
              <a:xfrm>
                <a:off x="4682116" y="1411034"/>
                <a:ext cx="4457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X’</a:t>
                </a:r>
              </a:p>
            </p:txBody>
          </p:sp>
          <p:sp>
            <p:nvSpPr>
              <p:cNvPr id="16" name="Oval 13">
                <a:extLst>
                  <a:ext uri="{FF2B5EF4-FFF2-40B4-BE49-F238E27FC236}">
                    <a16:creationId xmlns:a16="http://schemas.microsoft.com/office/drawing/2014/main" id="{61B9EAD5-BF84-4DF4-8FDE-C8EC6523E2EA}"/>
                  </a:ext>
                </a:extLst>
              </p:cNvPr>
              <p:cNvSpPr/>
              <p:nvPr/>
            </p:nvSpPr>
            <p:spPr>
              <a:xfrm>
                <a:off x="4513592" y="1735807"/>
                <a:ext cx="362551" cy="150469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Down Arrow 19">
                <a:extLst>
                  <a:ext uri="{FF2B5EF4-FFF2-40B4-BE49-F238E27FC236}">
                    <a16:creationId xmlns:a16="http://schemas.microsoft.com/office/drawing/2014/main" id="{73E40AC5-3C02-442D-A114-39EEB9D967BD}"/>
                  </a:ext>
                </a:extLst>
              </p:cNvPr>
              <p:cNvSpPr/>
              <p:nvPr/>
            </p:nvSpPr>
            <p:spPr>
              <a:xfrm rot="10800000">
                <a:off x="4601412" y="1749218"/>
                <a:ext cx="191696" cy="327620"/>
              </a:xfrm>
              <a:prstGeom prst="downArrow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Box 20">
                <a:extLst>
                  <a:ext uri="{FF2B5EF4-FFF2-40B4-BE49-F238E27FC236}">
                    <a16:creationId xmlns:a16="http://schemas.microsoft.com/office/drawing/2014/main" id="{FD3AEC61-D298-4EC1-83B4-D30E3E1A75AB}"/>
                  </a:ext>
                </a:extLst>
              </p:cNvPr>
              <p:cNvSpPr txBox="1"/>
              <p:nvPr/>
            </p:nvSpPr>
            <p:spPr>
              <a:xfrm>
                <a:off x="4793108" y="1753470"/>
                <a:ext cx="14462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B0F0"/>
                    </a:solidFill>
                  </a:rPr>
                  <a:t>Effect of a kick</a:t>
                </a:r>
              </a:p>
            </p:txBody>
          </p:sp>
        </p:grpSp>
        <p:grpSp>
          <p:nvGrpSpPr>
            <p:cNvPr id="19" name="Group 5">
              <a:extLst>
                <a:ext uri="{FF2B5EF4-FFF2-40B4-BE49-F238E27FC236}">
                  <a16:creationId xmlns:a16="http://schemas.microsoft.com/office/drawing/2014/main" id="{B0866025-F6DD-4C0E-95A4-503DF15AC884}"/>
                </a:ext>
              </a:extLst>
            </p:cNvPr>
            <p:cNvGrpSpPr/>
            <p:nvPr/>
          </p:nvGrpSpPr>
          <p:grpSpPr>
            <a:xfrm>
              <a:off x="6807800" y="3443868"/>
              <a:ext cx="4635754" cy="2633824"/>
              <a:chOff x="3291697" y="3640657"/>
              <a:chExt cx="3020476" cy="2212383"/>
            </a:xfrm>
          </p:grpSpPr>
          <p:sp>
            <p:nvSpPr>
              <p:cNvPr id="20" name="Oval 39">
                <a:extLst>
                  <a:ext uri="{FF2B5EF4-FFF2-40B4-BE49-F238E27FC236}">
                    <a16:creationId xmlns:a16="http://schemas.microsoft.com/office/drawing/2014/main" id="{56FA85EA-0378-4457-94A7-E20640534F05}"/>
                  </a:ext>
                </a:extLst>
              </p:cNvPr>
              <p:cNvSpPr/>
              <p:nvPr/>
            </p:nvSpPr>
            <p:spPr>
              <a:xfrm>
                <a:off x="3775242" y="4372295"/>
                <a:ext cx="1735221" cy="3011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34">
                <a:extLst>
                  <a:ext uri="{FF2B5EF4-FFF2-40B4-BE49-F238E27FC236}">
                    <a16:creationId xmlns:a16="http://schemas.microsoft.com/office/drawing/2014/main" id="{F212739B-2312-42FE-B000-760A2BC9F843}"/>
                  </a:ext>
                </a:extLst>
              </p:cNvPr>
              <p:cNvSpPr/>
              <p:nvPr/>
            </p:nvSpPr>
            <p:spPr>
              <a:xfrm>
                <a:off x="3775242" y="4707990"/>
                <a:ext cx="1735221" cy="416085"/>
              </a:xfrm>
              <a:prstGeom prst="ellipse">
                <a:avLst/>
              </a:prstGeom>
              <a:solidFill>
                <a:srgbClr val="B4D5E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32">
                <a:extLst>
                  <a:ext uri="{FF2B5EF4-FFF2-40B4-BE49-F238E27FC236}">
                    <a16:creationId xmlns:a16="http://schemas.microsoft.com/office/drawing/2014/main" id="{3C4CEDAA-C5AE-44AC-98C1-5FB2B3D43062}"/>
                  </a:ext>
                </a:extLst>
              </p:cNvPr>
              <p:cNvSpPr/>
              <p:nvPr/>
            </p:nvSpPr>
            <p:spPr>
              <a:xfrm rot="5400000">
                <a:off x="2654919" y="4465215"/>
                <a:ext cx="2009816" cy="699619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33">
                <a:extLst>
                  <a:ext uri="{FF2B5EF4-FFF2-40B4-BE49-F238E27FC236}">
                    <a16:creationId xmlns:a16="http://schemas.microsoft.com/office/drawing/2014/main" id="{8311E804-B7D9-481E-AB77-45EED6426590}"/>
                  </a:ext>
                </a:extLst>
              </p:cNvPr>
              <p:cNvSpPr/>
              <p:nvPr/>
            </p:nvSpPr>
            <p:spPr>
              <a:xfrm rot="5400000">
                <a:off x="4613450" y="4490398"/>
                <a:ext cx="2025665" cy="699619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" name="Straight Arrow Connector 35">
                <a:extLst>
                  <a:ext uri="{FF2B5EF4-FFF2-40B4-BE49-F238E27FC236}">
                    <a16:creationId xmlns:a16="http://schemas.microsoft.com/office/drawing/2014/main" id="{D3A8B174-17AE-44F2-9AD9-3ABF060308B9}"/>
                  </a:ext>
                </a:extLst>
              </p:cNvPr>
              <p:cNvCxnSpPr/>
              <p:nvPr/>
            </p:nvCxnSpPr>
            <p:spPr>
              <a:xfrm flipV="1">
                <a:off x="4678544" y="3739840"/>
                <a:ext cx="0" cy="2080093"/>
              </a:xfrm>
              <a:prstGeom prst="straightConnector1">
                <a:avLst/>
              </a:prstGeom>
              <a:ln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36">
                <a:extLst>
                  <a:ext uri="{FF2B5EF4-FFF2-40B4-BE49-F238E27FC236}">
                    <a16:creationId xmlns:a16="http://schemas.microsoft.com/office/drawing/2014/main" id="{FE999691-5FBA-417A-A5A9-F507A26ADE7E}"/>
                  </a:ext>
                </a:extLst>
              </p:cNvPr>
              <p:cNvCxnSpPr/>
              <p:nvPr/>
            </p:nvCxnSpPr>
            <p:spPr>
              <a:xfrm flipV="1">
                <a:off x="3291697" y="4888864"/>
                <a:ext cx="3002156" cy="39932"/>
              </a:xfrm>
              <a:prstGeom prst="straightConnector1">
                <a:avLst/>
              </a:prstGeom>
              <a:ln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37">
                <a:extLst>
                  <a:ext uri="{FF2B5EF4-FFF2-40B4-BE49-F238E27FC236}">
                    <a16:creationId xmlns:a16="http://schemas.microsoft.com/office/drawing/2014/main" id="{04C8D596-97E8-415B-AA15-D497A81A73C2}"/>
                  </a:ext>
                </a:extLst>
              </p:cNvPr>
              <p:cNvSpPr txBox="1"/>
              <p:nvPr/>
            </p:nvSpPr>
            <p:spPr>
              <a:xfrm>
                <a:off x="6016718" y="4519532"/>
                <a:ext cx="2954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X</a:t>
                </a:r>
              </a:p>
            </p:txBody>
          </p:sp>
          <p:sp>
            <p:nvSpPr>
              <p:cNvPr id="27" name="TextBox 38">
                <a:extLst>
                  <a:ext uri="{FF2B5EF4-FFF2-40B4-BE49-F238E27FC236}">
                    <a16:creationId xmlns:a16="http://schemas.microsoft.com/office/drawing/2014/main" id="{3F3E1233-5A1D-410A-8BE4-052010BC0241}"/>
                  </a:ext>
                </a:extLst>
              </p:cNvPr>
              <p:cNvSpPr txBox="1"/>
              <p:nvPr/>
            </p:nvSpPr>
            <p:spPr>
              <a:xfrm>
                <a:off x="4656436" y="3640657"/>
                <a:ext cx="3898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X’</a:t>
                </a:r>
              </a:p>
            </p:txBody>
          </p:sp>
          <p:sp>
            <p:nvSpPr>
              <p:cNvPr id="28" name="Down Arrow 41">
                <a:extLst>
                  <a:ext uri="{FF2B5EF4-FFF2-40B4-BE49-F238E27FC236}">
                    <a16:creationId xmlns:a16="http://schemas.microsoft.com/office/drawing/2014/main" id="{228EDA38-0686-4985-9F93-7266FADFAF4C}"/>
                  </a:ext>
                </a:extLst>
              </p:cNvPr>
              <p:cNvSpPr/>
              <p:nvPr/>
            </p:nvSpPr>
            <p:spPr>
              <a:xfrm rot="10800000">
                <a:off x="4593391" y="4363389"/>
                <a:ext cx="191696" cy="327620"/>
              </a:xfrm>
              <a:prstGeom prst="downArrow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extBox 42">
                <a:extLst>
                  <a:ext uri="{FF2B5EF4-FFF2-40B4-BE49-F238E27FC236}">
                    <a16:creationId xmlns:a16="http://schemas.microsoft.com/office/drawing/2014/main" id="{BAF195FF-BF2D-45FF-9174-5FA732DAB7F1}"/>
                  </a:ext>
                </a:extLst>
              </p:cNvPr>
              <p:cNvSpPr txBox="1"/>
              <p:nvPr/>
            </p:nvSpPr>
            <p:spPr>
              <a:xfrm>
                <a:off x="4793108" y="4375662"/>
                <a:ext cx="14462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B0F0"/>
                    </a:solidFill>
                  </a:rPr>
                  <a:t>Effect of a kick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17619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4404FF5B-082D-4A8A-B88B-0E8DF7C8C798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18294" y="4343401"/>
                <a:ext cx="11555412" cy="1912326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Cavity phase tuned such that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800" dirty="0"/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</m:oMath>
                </a14:m>
                <a:r>
                  <a:rPr lang="en-US" sz="1800" dirty="0"/>
                  <a:t> are not deflected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Angular distribution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600" dirty="0"/>
                  <a:t> shows peaks at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mrad</m:t>
                    </m:r>
                  </m:oMath>
                </a14:m>
                <a:endParaRPr lang="en-GB" sz="1600" dirty="0"/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600" dirty="0"/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1600" dirty="0"/>
                  <a:t> angles are distributed around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GB" sz="16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Beam dump filters particles depending on their position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Drift is needed to translate angular differences into spatial separation; currently, approximately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20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GB" sz="1600" dirty="0"/>
                  <a:t> of drift</a:t>
                </a:r>
              </a:p>
            </p:txBody>
          </p:sp>
        </mc:Choice>
        <mc:Fallback xmlns="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4404FF5B-082D-4A8A-B88B-0E8DF7C8C7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18294" y="4343401"/>
                <a:ext cx="11555412" cy="1912326"/>
              </a:xfrm>
              <a:blipFill>
                <a:blip r:embed="rId7"/>
                <a:stretch>
                  <a:fillRect l="-1108" t="-5431" b="-19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00AB3AF5-D420-4EA6-ACD6-14E4C504888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07988" y="312391"/>
                <a:ext cx="11376025" cy="607135"/>
              </a:xfrm>
            </p:spPr>
            <p:txBody>
              <a:bodyPr/>
              <a:lstStyle/>
              <a:p>
                <a:r>
                  <a:rPr lang="en-US" dirty="0"/>
                  <a:t>Phase space distribution after RF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00AB3AF5-D420-4EA6-ACD6-14E4C50488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07988" y="312391"/>
                <a:ext cx="11376025" cy="607135"/>
              </a:xfrm>
              <a:blipFill>
                <a:blip r:embed="rId2"/>
                <a:stretch>
                  <a:fillRect l="-2465" t="-32000" b="-27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B309631-294F-449E-8699-268842ADE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BBEA99F-7DA8-4D20-AE09-F6B65DF58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Fabian Metzger | RF separated beams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6FE9599-91BD-4C64-A158-39B0CA891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FFE7EA43-CB70-DB44-DC6F-B33E327953D1}"/>
              </a:ext>
            </a:extLst>
          </p:cNvPr>
          <p:cNvGrpSpPr/>
          <p:nvPr/>
        </p:nvGrpSpPr>
        <p:grpSpPr>
          <a:xfrm>
            <a:off x="0" y="905671"/>
            <a:ext cx="12192000" cy="3370062"/>
            <a:chOff x="0" y="905671"/>
            <a:chExt cx="12187241" cy="3370062"/>
          </a:xfrm>
        </p:grpSpPr>
        <p:pic>
          <p:nvPicPr>
            <p:cNvPr id="12" name="Inhaltsplatzhalter 10">
              <a:extLst>
                <a:ext uri="{FF2B5EF4-FFF2-40B4-BE49-F238E27FC236}">
                  <a16:creationId xmlns:a16="http://schemas.microsoft.com/office/drawing/2014/main" id="{8C877C0E-B835-40B9-BA0F-C47B181439F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1227797"/>
              <a:ext cx="6017420" cy="3047936"/>
            </a:xfrm>
            <a:prstGeom prst="rect">
              <a:avLst/>
            </a:prstGeom>
          </p:spPr>
        </p:pic>
        <p:pic>
          <p:nvPicPr>
            <p:cNvPr id="14" name="Inhaltsplatzhalter 12">
              <a:extLst>
                <a:ext uri="{FF2B5EF4-FFF2-40B4-BE49-F238E27FC236}">
                  <a16:creationId xmlns:a16="http://schemas.microsoft.com/office/drawing/2014/main" id="{C648A3A5-D4B9-4E27-B5C5-8AC27EABFE6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172201" y="1227796"/>
              <a:ext cx="6015040" cy="304673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platzhalter 2">
                  <a:extLst>
                    <a:ext uri="{FF2B5EF4-FFF2-40B4-BE49-F238E27FC236}">
                      <a16:creationId xmlns:a16="http://schemas.microsoft.com/office/drawing/2014/main" id="{CFBE94D6-7352-4E75-8498-87FCBDE5C72F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00422" y="905672"/>
                  <a:ext cx="5616575" cy="322124"/>
                </a:xfrm>
                <a:prstGeom prst="rect">
                  <a:avLst/>
                </a:prstGeom>
              </p:spPr>
              <p:txBody>
                <a:bodyPr vert="horz" lIns="0" tIns="0" rIns="0" bIns="0" rtlCol="0">
                  <a:noAutofit/>
                </a:bodyPr>
                <a:lstStyle>
                  <a:lvl1pPr marL="0" indent="0" algn="l" defTabSz="914400" rtl="0" eaLnBrk="1" latinLnBrk="0" hangingPunct="1">
                    <a:lnSpc>
                      <a:spcPct val="90000"/>
                    </a:lnSpc>
                    <a:spcBef>
                      <a:spcPts val="1800"/>
                    </a:spcBef>
                    <a:spcAft>
                      <a:spcPts val="400"/>
                    </a:spcAft>
                    <a:buFont typeface="Arial"/>
                    <a:buNone/>
                    <a:tabLst/>
                    <a:defRPr sz="2100" b="1" kern="1200">
                      <a:solidFill>
                        <a:schemeClr val="tx2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23850" indent="-324000" algn="l" defTabSz="914400" rtl="0" eaLnBrk="1" latinLnBrk="0" hangingPunct="1">
                    <a:lnSpc>
                      <a:spcPct val="100000"/>
                    </a:lnSpc>
                    <a:spcBef>
                      <a:spcPts val="500"/>
                    </a:spcBef>
                    <a:spcAft>
                      <a:spcPts val="300"/>
                    </a:spcAft>
                    <a:buFont typeface="Arial" charset="0"/>
                    <a:buChar char="•"/>
                    <a:tabLst/>
                    <a:defRPr sz="1800" kern="1200">
                      <a:solidFill>
                        <a:schemeClr val="tx2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48000" indent="-324000" algn="l" defTabSz="914400" rtl="0" eaLnBrk="1" latinLnBrk="0" hangingPunct="1">
                    <a:lnSpc>
                      <a:spcPct val="100000"/>
                    </a:lnSpc>
                    <a:spcBef>
                      <a:spcPts val="500"/>
                    </a:spcBef>
                    <a:spcAft>
                      <a:spcPts val="300"/>
                    </a:spcAft>
                    <a:buFont typeface="Arial" panose="020B0604020202020204" pitchFamily="34" charset="0"/>
                    <a:buChar char="•"/>
                    <a:tabLst/>
                    <a:defRPr sz="1700" kern="1200">
                      <a:solidFill>
                        <a:schemeClr val="tx2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972000" indent="-324000" algn="l" defTabSz="914400" rtl="0" eaLnBrk="1" latinLnBrk="0" hangingPunct="1">
                    <a:lnSpc>
                      <a:spcPct val="100000"/>
                    </a:lnSpc>
                    <a:spcBef>
                      <a:spcPts val="500"/>
                    </a:spcBef>
                    <a:spcAft>
                      <a:spcPts val="300"/>
                    </a:spcAft>
                    <a:buFont typeface="Arial" panose="020B0604020202020204" pitchFamily="34" charset="0"/>
                    <a:buChar char="•"/>
                    <a:tabLst/>
                    <a:defRPr sz="1600" kern="1200">
                      <a:solidFill>
                        <a:schemeClr val="tx2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Char char="•"/>
                    <a:defRPr sz="1600" kern="120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14:m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𝑲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a14:m>
                  <a:r>
                    <a:rPr lang="en-GB" dirty="0"/>
                    <a:t> phase space</a:t>
                  </a:r>
                </a:p>
                <a:p>
                  <a:pPr algn="ctr"/>
                  <a:endParaRPr lang="en-GB" dirty="0"/>
                </a:p>
              </p:txBody>
            </p:sp>
          </mc:Choice>
          <mc:Fallback xmlns="">
            <p:sp>
              <p:nvSpPr>
                <p:cNvPr id="11" name="Textplatzhalter 2">
                  <a:extLst>
                    <a:ext uri="{FF2B5EF4-FFF2-40B4-BE49-F238E27FC236}">
                      <a16:creationId xmlns:a16="http://schemas.microsoft.com/office/drawing/2014/main" id="{CFBE94D6-7352-4E75-8498-87FCBDE5C7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0422" y="905672"/>
                  <a:ext cx="5616575" cy="322124"/>
                </a:xfrm>
                <a:prstGeom prst="rect">
                  <a:avLst/>
                </a:prstGeom>
                <a:blipFill>
                  <a:blip r:embed="rId10"/>
                  <a:stretch>
                    <a:fillRect t="-38462" b="-4230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platzhalter 4">
                  <a:extLst>
                    <a:ext uri="{FF2B5EF4-FFF2-40B4-BE49-F238E27FC236}">
                      <a16:creationId xmlns:a16="http://schemas.microsoft.com/office/drawing/2014/main" id="{38955B9C-C0CE-4DF8-9F49-57D12A627FEF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375005" y="905671"/>
                  <a:ext cx="5616600" cy="325927"/>
                </a:xfrm>
                <a:prstGeom prst="rect">
                  <a:avLst/>
                </a:prstGeom>
              </p:spPr>
              <p:txBody>
                <a:bodyPr/>
                <a:lstStyle>
                  <a:lvl1pPr marL="0" indent="0" algn="l" defTabSz="914400" rtl="0" eaLnBrk="1" latinLnBrk="0" hangingPunct="1">
                    <a:lnSpc>
                      <a:spcPct val="90000"/>
                    </a:lnSpc>
                    <a:spcBef>
                      <a:spcPts val="1800"/>
                    </a:spcBef>
                    <a:spcAft>
                      <a:spcPts val="400"/>
                    </a:spcAft>
                    <a:buFont typeface="Arial"/>
                    <a:buNone/>
                    <a:tabLst/>
                    <a:defRPr sz="2100" b="1" kern="1200">
                      <a:solidFill>
                        <a:schemeClr val="tx2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23850" indent="-324000" algn="l" defTabSz="914400" rtl="0" eaLnBrk="1" latinLnBrk="0" hangingPunct="1">
                    <a:lnSpc>
                      <a:spcPct val="100000"/>
                    </a:lnSpc>
                    <a:spcBef>
                      <a:spcPts val="500"/>
                    </a:spcBef>
                    <a:spcAft>
                      <a:spcPts val="300"/>
                    </a:spcAft>
                    <a:buFont typeface="Arial" charset="0"/>
                    <a:buChar char="•"/>
                    <a:tabLst/>
                    <a:defRPr sz="1800" kern="1200">
                      <a:solidFill>
                        <a:schemeClr val="tx2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48000" indent="-324000" algn="l" defTabSz="914400" rtl="0" eaLnBrk="1" latinLnBrk="0" hangingPunct="1">
                    <a:lnSpc>
                      <a:spcPct val="100000"/>
                    </a:lnSpc>
                    <a:spcBef>
                      <a:spcPts val="500"/>
                    </a:spcBef>
                    <a:spcAft>
                      <a:spcPts val="300"/>
                    </a:spcAft>
                    <a:buFont typeface="Arial" panose="020B0604020202020204" pitchFamily="34" charset="0"/>
                    <a:buChar char="•"/>
                    <a:tabLst/>
                    <a:defRPr sz="1700" kern="1200">
                      <a:solidFill>
                        <a:schemeClr val="tx2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972000" indent="-324000" algn="l" defTabSz="914400" rtl="0" eaLnBrk="1" latinLnBrk="0" hangingPunct="1">
                    <a:lnSpc>
                      <a:spcPct val="100000"/>
                    </a:lnSpc>
                    <a:spcBef>
                      <a:spcPts val="500"/>
                    </a:spcBef>
                    <a:spcAft>
                      <a:spcPts val="300"/>
                    </a:spcAft>
                    <a:buFont typeface="Arial" panose="020B0604020202020204" pitchFamily="34" charset="0"/>
                    <a:buChar char="•"/>
                    <a:tabLst/>
                    <a:defRPr sz="1600" kern="1200">
                      <a:solidFill>
                        <a:schemeClr val="tx2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Char char="•"/>
                    <a:defRPr sz="1600" kern="120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14:m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a14:m>
                  <a:r>
                    <a:rPr lang="en-GB" dirty="0"/>
                    <a:t> phase space</a:t>
                  </a:r>
                </a:p>
                <a:p>
                  <a:pPr algn="ctr"/>
                  <a:endParaRPr lang="en-GB" dirty="0"/>
                </a:p>
              </p:txBody>
            </p:sp>
          </mc:Choice>
          <mc:Fallback xmlns="">
            <p:sp>
              <p:nvSpPr>
                <p:cNvPr id="13" name="Textplatzhalter 4">
                  <a:extLst>
                    <a:ext uri="{FF2B5EF4-FFF2-40B4-BE49-F238E27FC236}">
                      <a16:creationId xmlns:a16="http://schemas.microsoft.com/office/drawing/2014/main" id="{38955B9C-C0CE-4DF8-9F49-57D12A627F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75005" y="905671"/>
                  <a:ext cx="5616600" cy="325927"/>
                </a:xfrm>
                <a:prstGeom prst="rect">
                  <a:avLst/>
                </a:prstGeom>
                <a:blipFill>
                  <a:blip r:embed="rId11"/>
                  <a:stretch>
                    <a:fillRect t="-24528" b="-5283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" name="Inhaltsplatzhalter 9">
            <a:extLst>
              <a:ext uri="{FF2B5EF4-FFF2-40B4-BE49-F238E27FC236}">
                <a16:creationId xmlns:a16="http://schemas.microsoft.com/office/drawing/2014/main" id="{F997D96E-190A-7795-A2BC-4C6AB049716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12"/>
          <a:stretch>
            <a:fillRect/>
          </a:stretch>
        </p:blipFill>
        <p:spPr>
          <a:xfrm>
            <a:off x="1834816" y="905671"/>
            <a:ext cx="8522367" cy="5242786"/>
          </a:xfrm>
        </p:spPr>
      </p:pic>
    </p:spTree>
    <p:extLst>
      <p:ext uri="{BB962C8B-B14F-4D97-AF65-F5344CB8AC3E}">
        <p14:creationId xmlns:p14="http://schemas.microsoft.com/office/powerpoint/2010/main" val="14719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137BD40B-0A64-46BE-98B9-A3EDB69EA10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07988" y="365125"/>
                <a:ext cx="11380812" cy="549275"/>
              </a:xfrm>
            </p:spPr>
            <p:txBody>
              <a:bodyPr/>
              <a:lstStyle/>
              <a:p>
                <a:r>
                  <a:rPr lang="en-US" dirty="0"/>
                  <a:t>Phase space distribution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𝟐𝟎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GB" dirty="0"/>
                  <a:t> after RF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GB" dirty="0"/>
                  <a:t> (dump)</a:t>
                </a: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137BD40B-0A64-46BE-98B9-A3EDB69EA10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07988" y="365125"/>
                <a:ext cx="11380812" cy="549275"/>
              </a:xfrm>
              <a:blipFill>
                <a:blip r:embed="rId2"/>
                <a:stretch>
                  <a:fillRect l="-2464" t="-35556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platzhalter 2">
                <a:extLst>
                  <a:ext uri="{FF2B5EF4-FFF2-40B4-BE49-F238E27FC236}">
                    <a16:creationId xmlns:a16="http://schemas.microsoft.com/office/drawing/2014/main" id="{56C82892-CAB2-4BEC-ABF4-667E792A50C1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776917" y="983672"/>
                <a:ext cx="2470728" cy="375765"/>
              </a:xfrm>
            </p:spPr>
            <p:txBody>
              <a:bodyPr/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rgbClr val="000000"/>
                    </a:solidFill>
                  </a:rPr>
                  <a:t> phase space</a:t>
                </a:r>
              </a:p>
            </p:txBody>
          </p:sp>
        </mc:Choice>
        <mc:Fallback xmlns="">
          <p:sp>
            <p:nvSpPr>
              <p:cNvPr id="3" name="Textplatzhalter 2">
                <a:extLst>
                  <a:ext uri="{FF2B5EF4-FFF2-40B4-BE49-F238E27FC236}">
                    <a16:creationId xmlns:a16="http://schemas.microsoft.com/office/drawing/2014/main" id="{56C82892-CAB2-4BEC-ABF4-667E792A50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776917" y="983672"/>
                <a:ext cx="2470728" cy="375765"/>
              </a:xfrm>
              <a:blipFill>
                <a:blip r:embed="rId3"/>
                <a:stretch>
                  <a:fillRect l="-1478" t="-32258" r="-4433" b="-387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platzhalter 4">
                <a:extLst>
                  <a:ext uri="{FF2B5EF4-FFF2-40B4-BE49-F238E27FC236}">
                    <a16:creationId xmlns:a16="http://schemas.microsoft.com/office/drawing/2014/main" id="{EA88BF1C-4BA6-4654-A9F7-D554EACB7806}"/>
                  </a:ext>
                </a:extLst>
              </p:cNvPr>
              <p:cNvSpPr>
                <a:spLocks noGrp="1"/>
              </p:cNvSpPr>
              <p:nvPr>
                <p:ph type="body" sz="quarter" idx="3"/>
              </p:nvPr>
            </p:nvSpPr>
            <p:spPr>
              <a:xfrm>
                <a:off x="7944356" y="977896"/>
                <a:ext cx="2470727" cy="375765"/>
              </a:xfrm>
            </p:spPr>
            <p:txBody>
              <a:bodyPr/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rgbClr val="000000"/>
                    </a:solidFill>
                  </a:rPr>
                  <a:t> phase space</a:t>
                </a:r>
              </a:p>
              <a:p>
                <a:pPr algn="ctr"/>
                <a:endParaRPr lang="en-GB" dirty="0"/>
              </a:p>
            </p:txBody>
          </p:sp>
        </mc:Choice>
        <mc:Fallback xmlns="">
          <p:sp>
            <p:nvSpPr>
              <p:cNvPr id="5" name="Textplatzhalter 4">
                <a:extLst>
                  <a:ext uri="{FF2B5EF4-FFF2-40B4-BE49-F238E27FC236}">
                    <a16:creationId xmlns:a16="http://schemas.microsoft.com/office/drawing/2014/main" id="{EA88BF1C-4BA6-4654-A9F7-D554EACB780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3"/>
              </p:nvPr>
            </p:nvSpPr>
            <p:spPr>
              <a:xfrm>
                <a:off x="7944356" y="977896"/>
                <a:ext cx="2470727" cy="375765"/>
              </a:xfrm>
              <a:blipFill>
                <a:blip r:embed="rId4"/>
                <a:stretch>
                  <a:fillRect t="-32258" r="-3941" b="-387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73DE799-851E-4289-82DF-2F37DF107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7DF096D-190D-49A9-B6DF-3A9949913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Fabian Metzger | RF separated beams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9EF5251-8146-4AB9-A2D9-D6F80B9C0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Inhaltsplatzhalter 3">
                <a:extLst>
                  <a:ext uri="{FF2B5EF4-FFF2-40B4-BE49-F238E27FC236}">
                    <a16:creationId xmlns:a16="http://schemas.microsoft.com/office/drawing/2014/main" id="{1B61B0F7-CD1C-4A3A-94D1-77384D9C00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8294" y="4410991"/>
                <a:ext cx="11555412" cy="1844735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324000" indent="-32400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/>
                <a:r>
                  <a:rPr lang="en-US" sz="1800" dirty="0"/>
                  <a:t>Angular separation converted into spatial separation</a:t>
                </a:r>
              </a:p>
              <a:p>
                <a:pPr marL="342900" indent="-342900"/>
                <a:r>
                  <a:rPr lang="en-US" sz="1800" dirty="0"/>
                  <a:t>With a beam dump, one can optimize either the intensity or the purity; here the share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GB" sz="1600" dirty="0"/>
              </a:p>
              <a:p>
                <a:pPr marL="342900" indent="-342900"/>
                <a:r>
                  <a:rPr lang="en-GB" sz="1800" dirty="0"/>
                  <a:t>For a given cavity kick, the drift needs to be limited; otherwise, particles are lost at the refocussing magnet</a:t>
                </a:r>
              </a:p>
            </p:txBody>
          </p:sp>
        </mc:Choice>
        <mc:Fallback xmlns="">
          <p:sp>
            <p:nvSpPr>
              <p:cNvPr id="12" name="Inhaltsplatzhalter 3">
                <a:extLst>
                  <a:ext uri="{FF2B5EF4-FFF2-40B4-BE49-F238E27FC236}">
                    <a16:creationId xmlns:a16="http://schemas.microsoft.com/office/drawing/2014/main" id="{1B61B0F7-CD1C-4A3A-94D1-77384D9C00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294" y="4410991"/>
                <a:ext cx="11555412" cy="1844735"/>
              </a:xfrm>
              <a:prstGeom prst="rect">
                <a:avLst/>
              </a:prstGeom>
              <a:blipFill>
                <a:blip r:embed="rId5"/>
                <a:stretch>
                  <a:fillRect l="-1108" t="-56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Inhaltsplatzhalter 15">
            <a:extLst>
              <a:ext uri="{FF2B5EF4-FFF2-40B4-BE49-F238E27FC236}">
                <a16:creationId xmlns:a16="http://schemas.microsoft.com/office/drawing/2014/main" id="{7249A525-3855-4693-8B32-1430D6EC280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6"/>
          <a:stretch>
            <a:fillRect/>
          </a:stretch>
        </p:blipFill>
        <p:spPr>
          <a:xfrm>
            <a:off x="203993" y="1332879"/>
            <a:ext cx="5616575" cy="2844901"/>
          </a:xfrm>
        </p:spPr>
      </p:pic>
      <p:pic>
        <p:nvPicPr>
          <p:cNvPr id="18" name="Inhaltsplatzhalter 17">
            <a:extLst>
              <a:ext uri="{FF2B5EF4-FFF2-40B4-BE49-F238E27FC236}">
                <a16:creationId xmlns:a16="http://schemas.microsoft.com/office/drawing/2014/main" id="{29ADAE20-FA48-47C3-99C0-69122BBA9AF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7"/>
          <a:stretch>
            <a:fillRect/>
          </a:stretch>
        </p:blipFill>
        <p:spPr>
          <a:xfrm>
            <a:off x="6369125" y="1332879"/>
            <a:ext cx="5611813" cy="2842489"/>
          </a:xfrm>
        </p:spPr>
      </p:pic>
    </p:spTree>
    <p:extLst>
      <p:ext uri="{BB962C8B-B14F-4D97-AF65-F5344CB8AC3E}">
        <p14:creationId xmlns:p14="http://schemas.microsoft.com/office/powerpoint/2010/main" val="3889690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A4E823CE-4A36-4706-8340-49877895210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47340" y="548533"/>
            <a:ext cx="9297319" cy="4709267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F5947D9-6ABF-4BE5-8128-13AF6B575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Separation power</a:t>
            </a:r>
            <a:endParaRPr lang="en-GB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25EACD6-2EE1-48C3-AA60-5C2AD8A6D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08.11.2022</a:t>
            </a:r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DEAFAFD-0ECA-4EF3-BE1E-984677E5B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Fabian Metzger | RF separated beams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B2C67C8-1692-4DEA-BE73-60AAEF4D1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BC24BEF0-8380-2F82-4FF3-E7B184890DD0}"/>
                  </a:ext>
                </a:extLst>
              </p:cNvPr>
              <p:cNvSpPr txBox="1"/>
              <p:nvPr/>
            </p:nvSpPr>
            <p:spPr>
              <a:xfrm>
                <a:off x="230173" y="5325951"/>
                <a:ext cx="11199827" cy="83721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rgbClr val="000000"/>
                    </a:solidFill>
                  </a:rPr>
                  <a:t>Everything above the solid red curve is currently limited due to radiation protection in the EHN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b="1" dirty="0">
                    <a:solidFill>
                      <a:srgbClr val="000000"/>
                    </a:solidFill>
                  </a:rPr>
                  <a:t> hall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rgbClr val="000000"/>
                    </a:solidFill>
                  </a:rPr>
                  <a:t>Simulated with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𝟏𝟓𝟎</m:t>
                    </m:r>
                  </m:oMath>
                </a14:m>
                <a:r>
                  <a:rPr lang="en-GB" b="1" dirty="0">
                    <a:solidFill>
                      <a:srgbClr val="000000"/>
                    </a:solidFill>
                  </a:rPr>
                  <a:t> units on T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𝟔</m:t>
                    </m:r>
                  </m:oMath>
                </a14:m>
                <a:r>
                  <a:rPr lang="en-GB" b="1" dirty="0">
                    <a:solidFill>
                      <a:srgbClr val="000000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GB" b="1" dirty="0">
                    <a:solidFill>
                      <a:srgbClr val="000000"/>
                    </a:solidFill>
                  </a:rPr>
                  <a:t> unit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</m:e>
                    </m:acc>
                  </m:oMath>
                </a14:m>
                <a:r>
                  <a:rPr lang="en-GB" b="1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𝟏𝟏</m:t>
                        </m:r>
                      </m:sup>
                    </m:sSup>
                  </m:oMath>
                </a14:m>
                <a:r>
                  <a:rPr lang="en-GB" b="1" dirty="0">
                    <a:solidFill>
                      <a:srgbClr val="000000"/>
                    </a:solidFill>
                  </a:rPr>
                  <a:t> protons on target)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rgbClr val="000000"/>
                    </a:solidFill>
                  </a:rPr>
                  <a:t>SPS spill length is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4.8</m:t>
                    </m:r>
                    <m:r>
                      <a:rPr lang="en-US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𝐬</m:t>
                    </m:r>
                  </m:oMath>
                </a14:m>
                <a:r>
                  <a:rPr lang="en-GB" b="1" dirty="0">
                    <a:solidFill>
                      <a:srgbClr val="000000"/>
                    </a:solidFill>
                  </a:rPr>
                  <a:t> (beam constantly extracted over this period)</a:t>
                </a:r>
              </a:p>
            </p:txBody>
          </p:sp>
        </mc:Choice>
        <mc:Fallback xmlns="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BC24BEF0-8380-2F82-4FF3-E7B184890D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173" y="5325951"/>
                <a:ext cx="11199827" cy="837217"/>
              </a:xfrm>
              <a:prstGeom prst="rect">
                <a:avLst/>
              </a:prstGeom>
              <a:blipFill>
                <a:blip r:embed="rId3"/>
                <a:stretch>
                  <a:fillRect l="-1198" t="-9489" r="-925" b="-160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1173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C07C2A32-0BF1-4F33-9C66-CDC0AA865C45}" vid="{13070F30-A86F-43BF-9C16-302DDD3B6E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EA-LE</Template>
  <TotalTime>22668</TotalTime>
  <Words>1716</Words>
  <Application>Microsoft Office PowerPoint</Application>
  <PresentationFormat>Breitbild</PresentationFormat>
  <Paragraphs>275</Paragraphs>
  <Slides>27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32" baseType="lpstr">
      <vt:lpstr>Arial</vt:lpstr>
      <vt:lpstr>Calibri</vt:lpstr>
      <vt:lpstr>Cambria Math</vt:lpstr>
      <vt:lpstr>Tahoma</vt:lpstr>
      <vt:lpstr>Office</vt:lpstr>
      <vt:lpstr>RF separated beams in CERN’s secondary M2 beam line</vt:lpstr>
      <vt:lpstr>AMBER at CERN’s M2 beam line</vt:lpstr>
      <vt:lpstr>AMBER at CERN’s M2 beam line - ctd</vt:lpstr>
      <vt:lpstr>Principle of RF separation</vt:lpstr>
      <vt:lpstr>Cavity parameters</vt:lpstr>
      <vt:lpstr>Focused vs. parallel beam in the cavities</vt:lpstr>
      <vt:lpstr>Phase space distribution after RF2</vt:lpstr>
      <vt:lpstr>Phase space distribution 20m after RF2 (dump)</vt:lpstr>
      <vt:lpstr>Separation power</vt:lpstr>
      <vt:lpstr>Summary and conclusions of current status</vt:lpstr>
      <vt:lpstr>Field of the ILC crab cavities</vt:lpstr>
      <vt:lpstr>Cavity model in BDSIM</vt:lpstr>
      <vt:lpstr>Outlook</vt:lpstr>
      <vt:lpstr>PowerPoint-Präsentation</vt:lpstr>
      <vt:lpstr>Backup</vt:lpstr>
      <vt:lpstr>AMBER beam requirements</vt:lpstr>
      <vt:lpstr>Phase shifts</vt:lpstr>
      <vt:lpstr>Optics development</vt:lpstr>
      <vt:lpstr>Kick of the cavities</vt:lpstr>
      <vt:lpstr>K^- and p ̅: intensities and fractions </vt:lpstr>
      <vt:lpstr>How to tune the phases</vt:lpstr>
      <vt:lpstr>Beam momentum</vt:lpstr>
      <vt:lpstr>Kick in the first cavity</vt:lpstr>
      <vt:lpstr>Effect of the cavity kick</vt:lpstr>
      <vt:lpstr>Model test in BDSIM</vt:lpstr>
      <vt:lpstr>Absorption</vt:lpstr>
      <vt:lpstr>Beams from SPS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separated beams at M2 Beam dynamics</dc:title>
  <dc:creator>Fabian Metzger</dc:creator>
  <cp:lastModifiedBy>Fabian Metzger</cp:lastModifiedBy>
  <cp:revision>164</cp:revision>
  <cp:lastPrinted>2022-11-08T13:43:38Z</cp:lastPrinted>
  <dcterms:created xsi:type="dcterms:W3CDTF">2022-03-03T08:05:21Z</dcterms:created>
  <dcterms:modified xsi:type="dcterms:W3CDTF">2022-11-08T13:44:03Z</dcterms:modified>
</cp:coreProperties>
</file>