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1398" r:id="rId2"/>
    <p:sldId id="1410" r:id="rId3"/>
    <p:sldId id="1409" r:id="rId4"/>
    <p:sldId id="1402" r:id="rId5"/>
    <p:sldId id="1399" r:id="rId6"/>
    <p:sldId id="1416" r:id="rId7"/>
    <p:sldId id="1417" r:id="rId8"/>
    <p:sldId id="1412" r:id="rId9"/>
    <p:sldId id="1377" r:id="rId10"/>
    <p:sldId id="93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0F0FFF"/>
    <a:srgbClr val="D3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48" autoAdjust="0"/>
    <p:restoredTop sz="94660"/>
  </p:normalViewPr>
  <p:slideViewPr>
    <p:cSldViewPr snapToGrid="0">
      <p:cViewPr varScale="1">
        <p:scale>
          <a:sx n="59" d="100"/>
          <a:sy n="59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A95DC-EFC3-4136-8101-E8035E1274C6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88FAC-76F2-44CE-A7F6-8E96AA48D7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4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9C78-41B2-4F56-8F9E-12C6E54C2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35723-2E52-47AA-9E97-B5B58D7AB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9BE1A-5304-4509-8898-C37942FB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906B3-8C3A-449D-8A06-2D61FB62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73A64-270A-42ED-A588-09267D57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41BC-8AA7-455C-8F9F-F26A9EE76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C2EE0-CA12-401A-A38C-229EF739A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5A305-9605-44B6-9DAD-2EC1E4D1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F9DA3-867A-447D-9744-BB556CA6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432F8-A88D-4638-A3D1-ABF83AEC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0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90B42C-68BA-4C94-B060-AEC847AF34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98DF3-53D8-45A1-B437-96868F725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0275F-9F4E-4D66-BE92-12155045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69AC-0692-4518-8EB1-600BA126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81516-579A-4F90-A24C-79105812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53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63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8846D-ACF0-4011-B59F-D250C1FCE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C920F-EEFE-41B5-A7D8-9FEBBD337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C9C90-4B0B-47EB-A247-14F61529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931B4-A76F-48E6-AA65-AC11695C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FCC6D-8602-4CC7-85B4-E9736502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8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D0E8-D1AB-496F-B86F-3C28ED5CD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26E4-7474-4DCA-9AE1-2DDAF9C51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0272-FAD8-48E0-ADE2-6D6A4317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7CD90-00B3-447F-9DED-E05EBC45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03EB5-8140-4400-9850-EB1174F4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55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592-7C86-482E-B479-C5719054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8B6E-968C-4473-A702-3FB94892A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428CF-CCFD-4191-8449-77B22C2AD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4A8F2-37AE-434F-8863-CD6B6CFD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12EB0-69A4-452E-AD6C-4C06775C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BFC61-88C7-4484-A866-DBB54DA1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6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4175-50C8-4F65-8C7A-DA79543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5699C-EAED-4AE4-A4E9-02F6A893B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1F0F1-E50D-4317-88B9-E09265597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0CB160-28E5-4BB8-9ED6-9FDD4F9D1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7BF1B-5B05-4092-A64B-3BAA83E0A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3253CF-0CD0-4BF8-A045-1E27F18FD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C4D47-2C83-4A21-AC2A-51001524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71836-4EBC-4A6D-829C-93772FBF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1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3DF98-F324-414E-9158-805FD4BB0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86056-84A9-43FC-AB50-A791DE55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4254-F1B3-4B91-A2BF-575C97B6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EA25E-4021-4624-8C5F-82B89F8E0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53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5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0CB9B-864B-402A-9FE8-172C1E9E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1AB53-3AEA-4571-AA01-8F85EDB9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BBE63-C854-4AE9-AA1C-AB5FDD1A4D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FCDF-7C56-4113-BC00-AEC4A45B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34D9-927E-4BC3-ADC7-F6334F11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C82D-1B61-4D69-BAA7-79182169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58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A7EF-F622-4A4A-AA49-DFD04A16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794E78-5557-4E6B-AEAA-82FD34E59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95FEF-C124-4913-876A-6F17DCB4F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EE80-4D6D-4F04-A7A2-09DC66A9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94280-F6B7-47A9-9A0A-08342D54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CFA30-65C7-4BCC-9FA0-31335844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18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3B154-B7AA-4F93-B52F-46F27FA65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FFBD6-73EE-46ED-B2EA-897535B0A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3147-C738-4B1A-8606-BC78ACFA1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C5E59-7DA3-4BF6-9E6C-700B5DDA68EC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4DA5-8CE2-43D5-BCA5-A535F0B65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42881-5257-4B87-BE03-D57FD5E38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55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blond.web.cern.ch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y.de/~dohlus/2013/2013.07.ASTRA_cavity_wakes/wake_files/tesla2003-19.pdf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hyperlink" Target="https://inspirehep.net/files/246565fbf4498a1246965a1e761a2b9d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9297/" TargetMode="External"/><Relationship Id="rId2" Type="http://schemas.openxmlformats.org/officeDocument/2006/relationships/hyperlink" Target="https://blond.web.cern.ch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12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image" Target="../media/image11.png"/><Relationship Id="rId17" Type="http://schemas.openxmlformats.org/officeDocument/2006/relationships/image" Target="../media/image4.png"/><Relationship Id="rId2" Type="http://schemas.openxmlformats.org/officeDocument/2006/relationships/video" Target="../media/media1.mp4"/><Relationship Id="rId16" Type="http://schemas.openxmlformats.org/officeDocument/2006/relationships/image" Target="../media/image15.png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slideLayout" Target="../slideLayouts/slideLayout7.xml"/><Relationship Id="rId5" Type="http://schemas.microsoft.com/office/2007/relationships/media" Target="../media/media3.mp4"/><Relationship Id="rId15" Type="http://schemas.openxmlformats.org/officeDocument/2006/relationships/image" Target="../media/image14.png"/><Relationship Id="rId10" Type="http://schemas.openxmlformats.org/officeDocument/2006/relationships/video" Target="../media/media5.mp4"/><Relationship Id="rId4" Type="http://schemas.openxmlformats.org/officeDocument/2006/relationships/video" Target="../media/media2.mp4"/><Relationship Id="rId9" Type="http://schemas.microsoft.com/office/2007/relationships/media" Target="../media/media5.mp4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8.png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hyperlink" Target="https://cernbox.cern.ch/index.php/s/EqT3okDKLOhqNK7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556764" y="3071189"/>
            <a:ext cx="8839200" cy="1788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>
                <a:latin typeface="+mj-lt"/>
              </a:rPr>
              <a:t>MC RF WG meeting #9</a:t>
            </a:r>
          </a:p>
          <a:p>
            <a:pPr marL="0" indent="0" algn="ctr">
              <a:buNone/>
            </a:pPr>
            <a:r>
              <a:rPr lang="en-US" sz="2400" b="1" dirty="0">
                <a:latin typeface="+mj-lt"/>
              </a:rPr>
              <a:t>22</a:t>
            </a:r>
            <a:r>
              <a:rPr lang="pl-PL" sz="2400" b="1" dirty="0">
                <a:latin typeface="+mj-lt"/>
              </a:rPr>
              <a:t>/</a:t>
            </a:r>
            <a:r>
              <a:rPr lang="en-US" sz="2400" b="1" dirty="0">
                <a:latin typeface="+mj-lt"/>
              </a:rPr>
              <a:t>03</a:t>
            </a:r>
            <a:r>
              <a:rPr lang="pl-PL" sz="2400" b="1" dirty="0">
                <a:latin typeface="+mj-lt"/>
              </a:rPr>
              <a:t>/20</a:t>
            </a:r>
            <a:r>
              <a:rPr lang="en-GB" sz="2400" b="1" dirty="0">
                <a:latin typeface="+mj-lt"/>
              </a:rPr>
              <a:t>22</a:t>
            </a:r>
            <a:endParaRPr lang="en-US" sz="2400" b="1" dirty="0">
              <a:latin typeface="+mj-l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676400" y="2885453"/>
            <a:ext cx="88392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Batsch</a:t>
            </a:r>
            <a:r>
              <a:rPr lang="en-US" sz="1800" kern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I. 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H. 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endParaRPr lang="en-US" sz="18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10363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350911D-FDD9-4385-9995-DD3DECFF8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264" y="5271864"/>
            <a:ext cx="1077471" cy="1077471"/>
          </a:xfrm>
          <a:prstGeom prst="rect">
            <a:avLst/>
          </a:prstGeom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F0C5E431-6E25-461B-AAFE-A2D671DD8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78225" y="6492875"/>
            <a:ext cx="2940050" cy="365125"/>
          </a:xfrm>
        </p:spPr>
        <p:txBody>
          <a:bodyPr/>
          <a:lstStyle/>
          <a:p>
            <a:pPr algn="r"/>
            <a:r>
              <a:rPr lang="de-DE" sz="1400" baseline="30000" dirty="0"/>
              <a:t>1</a:t>
            </a:r>
            <a:r>
              <a:rPr lang="de-DE" sz="1400" dirty="0"/>
              <a:t> fabian.batsch@cern.ch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3DB4F55-4C8F-4A43-9B53-5EB9EF504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143001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4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range wake estimates for the TESLA cavity</a:t>
            </a:r>
          </a:p>
        </p:txBody>
      </p:sp>
    </p:spTree>
    <p:extLst>
      <p:ext uri="{BB962C8B-B14F-4D97-AF65-F5344CB8AC3E}">
        <p14:creationId xmlns:p14="http://schemas.microsoft.com/office/powerpoint/2010/main" val="1720752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FE03185-2997-4E73-8CCB-7FC6A6BEF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" b="335"/>
          <a:stretch/>
        </p:blipFill>
        <p:spPr>
          <a:xfrm>
            <a:off x="4390358" y="1716214"/>
            <a:ext cx="3411283" cy="342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4" y="1255414"/>
            <a:ext cx="10470389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Studies for the 2</a:t>
            </a:r>
            <a:r>
              <a:rPr lang="en-US" b="1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nd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RCS of the high-energy accelerator chain (300 to 750 GeV)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Multiple RF stations with 1.3 GHz TESLA cavities, providing 20 MV/m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Bunch population of 2.2e12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Using the </a:t>
            </a:r>
            <a:r>
              <a:rPr lang="en-GB" sz="18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BLonD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code to observe effects of the synchrotron tune and the short-range </a:t>
            </a:r>
            <a:r>
              <a:rPr lang="en-US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20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6771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Assumptions for studies:</a:t>
            </a:r>
            <a:endParaRPr lang="en-US" sz="3600" b="1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2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94DD7508-F004-4DC5-9735-C684BA052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251F865-B7A7-4DDD-993F-A29A3AE8DEF3}"/>
              </a:ext>
            </a:extLst>
          </p:cNvPr>
          <p:cNvGrpSpPr/>
          <p:nvPr/>
        </p:nvGrpSpPr>
        <p:grpSpPr>
          <a:xfrm>
            <a:off x="4077924" y="4192202"/>
            <a:ext cx="4035552" cy="1780032"/>
            <a:chOff x="5279136" y="2322576"/>
            <a:chExt cx="4736592" cy="201777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A7DC011-D5C7-485D-ADC1-6F665FCAF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42" t="-77" r="4954" b="46726"/>
            <a:stretch/>
          </p:blipFill>
          <p:spPr>
            <a:xfrm>
              <a:off x="5279136" y="2322576"/>
              <a:ext cx="4736592" cy="2017776"/>
            </a:xfrm>
            <a:prstGeom prst="rect">
              <a:avLst/>
            </a:prstGeom>
            <a:ln w="19050">
              <a:solidFill>
                <a:srgbClr val="0033A0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CCE9ABC-2E6F-4AC6-A6BF-FA78C2BB4AC0}"/>
                </a:ext>
              </a:extLst>
            </p:cNvPr>
            <p:cNvSpPr txBox="1"/>
            <p:nvPr/>
          </p:nvSpPr>
          <p:spPr>
            <a:xfrm>
              <a:off x="6892587" y="2322576"/>
              <a:ext cx="1348637" cy="4186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33A0"/>
                  </a:solidFill>
                </a:rPr>
                <a:t>Reminder</a:t>
              </a:r>
              <a:endParaRPr lang="en-GB" b="1" dirty="0">
                <a:solidFill>
                  <a:srgbClr val="0033A0"/>
                </a:solidFill>
              </a:endParaRPr>
            </a:p>
          </p:txBody>
        </p:sp>
      </p:grpSp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E693C5D4-FC82-457F-9231-4899C73F06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7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5" y="1255414"/>
            <a:ext cx="6276525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Based on K. Bane et al., ‘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Calculation of the short-range longitudinal </a:t>
            </a:r>
            <a:r>
              <a:rPr lang="en-GB" sz="14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wakefields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 in the NLC </a:t>
            </a:r>
            <a:r>
              <a:rPr lang="en-GB" sz="14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linac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’, ICAP98, 1998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longitudinal wake function is given by: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One can approximate this by a semi-analytically expression, valid for small </a:t>
            </a:r>
            <a:r>
              <a:rPr lang="en-GB" sz="1400" i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GB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400" i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s/L</a:t>
            </a:r>
            <a:r>
              <a:rPr lang="en-GB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&lt;0.15: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parameters for t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he Tesla cavity</a:t>
            </a:r>
            <a:r>
              <a:rPr lang="en-GB" sz="1400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gives long. wake functions on the order of 30</a:t>
            </a:r>
            <a:r>
              <a:rPr lang="en-US" sz="105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V/</a:t>
            </a:r>
            <a:r>
              <a:rPr lang="en-US" sz="1400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pC</a:t>
            </a:r>
            <a:r>
              <a:rPr lang="en-US" sz="1400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/m:</a:t>
            </a:r>
            <a:r>
              <a:rPr lang="en-US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endParaRPr lang="en-GB" sz="14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67714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Short-range </a:t>
            </a: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wakefields</a:t>
            </a: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:</a:t>
            </a:r>
          </a:p>
        </p:txBody>
      </p:sp>
      <p:sp>
        <p:nvSpPr>
          <p:cNvPr id="780" name="TextShape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1000" b="0" strike="noStrike" spc="-1">
                <a:solidFill>
                  <a:srgbClr val="FFFFFF"/>
                </a:solidFill>
                <a:latin typeface="Arial"/>
              </a:rPr>
              <a:t>22 March 2022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3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B27333-87FF-4BDF-8411-26B2A382F1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21" t="36070" r="29204" b="3878"/>
          <a:stretch/>
        </p:blipFill>
        <p:spPr>
          <a:xfrm>
            <a:off x="368115" y="3430624"/>
            <a:ext cx="2619620" cy="551654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ysDash"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58A2CF-14DC-450A-BD2E-84527B188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031" y="3433073"/>
            <a:ext cx="1759137" cy="551654"/>
          </a:xfrm>
          <a:prstGeom prst="rect">
            <a:avLst/>
          </a:prstGeom>
          <a:ln w="12700">
            <a:solidFill>
              <a:srgbClr val="FF0000"/>
            </a:solidFill>
            <a:prstDash val="sysDash"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C3F4596-F704-421E-A091-99C1190822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56" t="2837" r="19710"/>
          <a:stretch/>
        </p:blipFill>
        <p:spPr>
          <a:xfrm>
            <a:off x="842729" y="4764592"/>
            <a:ext cx="3322871" cy="20017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75DC9FF-E1CA-4710-9AEB-964C805A2B1D}"/>
              </a:ext>
            </a:extLst>
          </p:cNvPr>
          <p:cNvSpPr txBox="1"/>
          <p:nvPr/>
        </p:nvSpPr>
        <p:spPr>
          <a:xfrm>
            <a:off x="4358495" y="5347885"/>
            <a:ext cx="1353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F0FFF"/>
                </a:solidFill>
              </a:rPr>
              <a:t>L= 115.4 mm</a:t>
            </a:r>
          </a:p>
          <a:p>
            <a:r>
              <a:rPr lang="en-US" sz="1400" dirty="0">
                <a:solidFill>
                  <a:srgbClr val="0F0FFF"/>
                </a:solidFill>
              </a:rPr>
              <a:t>g= 82 mm</a:t>
            </a:r>
          </a:p>
          <a:p>
            <a:r>
              <a:rPr lang="en-US" sz="1400" dirty="0">
                <a:solidFill>
                  <a:srgbClr val="0F0FFF"/>
                </a:solidFill>
              </a:rPr>
              <a:t>a= 35 mm</a:t>
            </a:r>
          </a:p>
          <a:p>
            <a:r>
              <a:rPr lang="en-US" sz="1400" dirty="0">
                <a:solidFill>
                  <a:srgbClr val="0F0FFF"/>
                </a:solidFill>
              </a:rPr>
              <a:t>b= 103.3 mm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8EA6E3-939E-4721-A202-3B71FCBB0659}"/>
              </a:ext>
            </a:extLst>
          </p:cNvPr>
          <p:cNvGrpSpPr/>
          <p:nvPr/>
        </p:nvGrpSpPr>
        <p:grpSpPr>
          <a:xfrm>
            <a:off x="368115" y="2139049"/>
            <a:ext cx="4335330" cy="693978"/>
            <a:chOff x="359916" y="2385036"/>
            <a:chExt cx="4335330" cy="69397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89E923D-4FC5-4A2B-A5E8-1399E96A2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1671"/>
            <a:stretch/>
          </p:blipFill>
          <p:spPr>
            <a:xfrm>
              <a:off x="368115" y="2385036"/>
              <a:ext cx="4327131" cy="693978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2918B8D-9E53-40B0-AEF7-F1DA985C3DA6}"/>
                </a:ext>
              </a:extLst>
            </p:cNvPr>
            <p:cNvSpPr/>
            <p:nvPr/>
          </p:nvSpPr>
          <p:spPr>
            <a:xfrm>
              <a:off x="359916" y="2385036"/>
              <a:ext cx="3562380" cy="58312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1584ACA-4A07-4EEA-944E-E5CDDB185CA4}"/>
                </a:ext>
              </a:extLst>
            </p:cNvPr>
            <p:cNvCxnSpPr/>
            <p:nvPr/>
          </p:nvCxnSpPr>
          <p:spPr>
            <a:xfrm>
              <a:off x="1666875" y="2659380"/>
              <a:ext cx="514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37FB6A4-7871-429B-9A28-E07353B83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2936" y="1286272"/>
            <a:ext cx="4991100" cy="3305175"/>
          </a:xfrm>
          <a:prstGeom prst="rect">
            <a:avLst/>
          </a:prstGeom>
        </p:spPr>
      </p:pic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01905A6B-F91A-4E24-AAA2-A0F7DE13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1E61F0-C89E-4074-A909-DA5493CFA2DC}"/>
              </a:ext>
            </a:extLst>
          </p:cNvPr>
          <p:cNvSpPr txBox="1"/>
          <p:nvPr/>
        </p:nvSpPr>
        <p:spPr>
          <a:xfrm>
            <a:off x="7602080" y="4826326"/>
            <a:ext cx="4500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dirty="0" err="1"/>
              <a:t>BLonD</a:t>
            </a:r>
            <a:r>
              <a:rPr lang="en-US" sz="1600" dirty="0"/>
              <a:t> code convolutes the wake function with the beam profile to obtain the induced voltage</a:t>
            </a:r>
            <a:endParaRPr lang="en-GB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E0B4C9-4585-491E-8C6B-80D75A5B2460}"/>
              </a:ext>
            </a:extLst>
          </p:cNvPr>
          <p:cNvSpPr txBox="1"/>
          <p:nvPr/>
        </p:nvSpPr>
        <p:spPr>
          <a:xfrm>
            <a:off x="6644640" y="6621485"/>
            <a:ext cx="6096000" cy="248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100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GB" sz="11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 studies for the Tesla cavity shown in </a:t>
            </a:r>
            <a:r>
              <a:rPr lang="en-GB" sz="1100" dirty="0">
                <a:effectLst/>
                <a:latin typeface="Times New Roman" panose="02020603050405020304" pitchFamily="18" charset="0"/>
                <a:hlinkClick r:id="rId8"/>
              </a:rPr>
              <a:t>TESLA Report 2003-19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 </a:t>
            </a:r>
            <a:endParaRPr lang="en-GB" sz="11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30" name="Picture 29" descr="Logo, company name&#10;&#10;Description automatically generated">
            <a:extLst>
              <a:ext uri="{FF2B5EF4-FFF2-40B4-BE49-F238E27FC236}">
                <a16:creationId xmlns:a16="http://schemas.microsoft.com/office/drawing/2014/main" id="{534D4E69-BE1E-4DAA-883F-63980AEACD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770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5" y="1070590"/>
            <a:ext cx="6947086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/>
              </a:rPr>
              <a:t>BLonD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 </a:t>
            </a:r>
            <a:r>
              <a:rPr lang="en-GB" sz="16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macro-particle tracking code, developed at CERN from  2014 on.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As shown by Ivan </a:t>
            </a:r>
            <a:r>
              <a:rPr lang="en-GB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Karpov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in this 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meeting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on 22 June 2021, multiple RF stations are not fully implemented, but a fake ring with circumference C/</a:t>
            </a:r>
            <a:r>
              <a:rPr lang="en-GB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16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can be used to study some effect as the </a:t>
            </a:r>
            <a:r>
              <a:rPr lang="en-GB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synchroton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tune and the short-range </a:t>
            </a:r>
            <a:r>
              <a:rPr lang="en-GB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 solution to implement m</a:t>
            </a:r>
            <a:r>
              <a:rPr lang="en-GB" sz="16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ultiple RF stations has been identified and is being implemented at the moment.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6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First studies show the effect of the number of RF stations and the short range </a:t>
            </a:r>
            <a:r>
              <a:rPr lang="en-GB" sz="16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endParaRPr lang="en-GB" sz="16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4413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BLonD</a:t>
            </a: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 Simulations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02A9FD-08B3-401B-8030-4FEEF5E813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214" t="16024" r="30197" b="14818"/>
          <a:stretch/>
        </p:blipFill>
        <p:spPr>
          <a:xfrm>
            <a:off x="7639117" y="1223586"/>
            <a:ext cx="4144403" cy="41878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CC392A-26ED-4966-9BCD-14836C725531}"/>
              </a:ext>
            </a:extLst>
          </p:cNvPr>
          <p:cNvSpPr txBox="1"/>
          <p:nvPr/>
        </p:nvSpPr>
        <p:spPr>
          <a:xfrm>
            <a:off x="9571597" y="5134465"/>
            <a:ext cx="2211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From </a:t>
            </a:r>
            <a:r>
              <a:rPr lang="en-US" sz="1000" dirty="0" err="1"/>
              <a:t>BLonD</a:t>
            </a:r>
            <a:r>
              <a:rPr lang="en-US" sz="1000" dirty="0"/>
              <a:t> documentation</a:t>
            </a:r>
            <a:endParaRPr lang="en-GB" sz="1000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78B01EC5-0FCC-47E1-8E1D-C05B2F262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248DB533-1DD8-49FF-94F5-AD2181AFF0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56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68115" y="1070590"/>
            <a:ext cx="7718814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Acceleration from 300 to 750 GeV for different </a:t>
            </a: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400" b="1" strike="noStrike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umber of RF stations 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 the 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ring: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(the synchrotron tune between two RF stations &lt; or &lt;&lt; 1/</a:t>
            </a:r>
            <a:r>
              <a:rPr lang="en-GB" sz="140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</a:rPr>
              <a:t>p)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			4				16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			32				128		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4413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Synchrotron tune vs numbers of RF stations 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5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2" name="300to750_RF_2">
            <a:hlinkClick r:id="" action="ppaction://media"/>
            <a:extLst>
              <a:ext uri="{FF2B5EF4-FFF2-40B4-BE49-F238E27FC236}">
                <a16:creationId xmlns:a16="http://schemas.microsoft.com/office/drawing/2014/main" id="{1D70379C-EBFD-47FC-9FC8-B2CA892709C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42606" y="3304894"/>
            <a:ext cx="2689505" cy="1896661"/>
          </a:xfrm>
          <a:prstGeom prst="rect">
            <a:avLst/>
          </a:prstGeom>
        </p:spPr>
      </p:pic>
      <p:pic>
        <p:nvPicPr>
          <p:cNvPr id="5" name="300to750_RF_4">
            <a:hlinkClick r:id="" action="ppaction://media"/>
            <a:extLst>
              <a:ext uri="{FF2B5EF4-FFF2-40B4-BE49-F238E27FC236}">
                <a16:creationId xmlns:a16="http://schemas.microsoft.com/office/drawing/2014/main" id="{05619029-2CB6-4070-A002-855EFABB826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643760" y="1989150"/>
            <a:ext cx="3048000" cy="2149475"/>
          </a:xfrm>
          <a:prstGeom prst="rect">
            <a:avLst/>
          </a:prstGeom>
        </p:spPr>
      </p:pic>
      <p:pic>
        <p:nvPicPr>
          <p:cNvPr id="9" name="300to750_RF_16">
            <a:hlinkClick r:id="" action="ppaction://media"/>
            <a:extLst>
              <a:ext uri="{FF2B5EF4-FFF2-40B4-BE49-F238E27FC236}">
                <a16:creationId xmlns:a16="http://schemas.microsoft.com/office/drawing/2014/main" id="{D118902B-3D19-48B1-B818-B6030C418C6C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282390" y="1989150"/>
            <a:ext cx="3048000" cy="2149475"/>
          </a:xfrm>
          <a:prstGeom prst="rect">
            <a:avLst/>
          </a:prstGeom>
        </p:spPr>
      </p:pic>
      <p:pic>
        <p:nvPicPr>
          <p:cNvPr id="14" name="300to750_RF_32">
            <a:hlinkClick r:id="" action="ppaction://media"/>
            <a:extLst>
              <a:ext uri="{FF2B5EF4-FFF2-40B4-BE49-F238E27FC236}">
                <a16:creationId xmlns:a16="http://schemas.microsoft.com/office/drawing/2014/main" id="{364DA4EB-E48D-4165-B679-C5563BA31C21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3670099" y="4500634"/>
            <a:ext cx="3048000" cy="2149475"/>
          </a:xfrm>
          <a:prstGeom prst="rect">
            <a:avLst/>
          </a:prstGeom>
        </p:spPr>
      </p:pic>
      <p:pic>
        <p:nvPicPr>
          <p:cNvPr id="17" name="300to750_RF_128">
            <a:hlinkClick r:id="" action="ppaction://media"/>
            <a:extLst>
              <a:ext uri="{FF2B5EF4-FFF2-40B4-BE49-F238E27FC236}">
                <a16:creationId xmlns:a16="http://schemas.microsoft.com/office/drawing/2014/main" id="{72A1F618-00DF-4210-B580-3809E03B3476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7282390" y="4500633"/>
            <a:ext cx="3048000" cy="21494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B15E055-27B1-46D7-923D-57606B20CA4E}"/>
              </a:ext>
            </a:extLst>
          </p:cNvPr>
          <p:cNvSpPr txBox="1"/>
          <p:nvPr/>
        </p:nvSpPr>
        <p:spPr>
          <a:xfrm>
            <a:off x="442606" y="3121223"/>
            <a:ext cx="208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2 RF stations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056E4A-B669-45B5-9FBC-5D595B637811}"/>
              </a:ext>
            </a:extLst>
          </p:cNvPr>
          <p:cNvSpPr txBox="1"/>
          <p:nvPr/>
        </p:nvSpPr>
        <p:spPr>
          <a:xfrm>
            <a:off x="10378956" y="3760484"/>
            <a:ext cx="1735223" cy="1169551"/>
          </a:xfrm>
          <a:prstGeom prst="rect">
            <a:avLst/>
          </a:prstGeom>
          <a:noFill/>
          <a:ln w="19050"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The high synchrotron tune around 0.5-1 requires a sufficiently large number of RF stations</a:t>
            </a:r>
            <a:endParaRPr lang="en-GB" sz="14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FE1FF2F-80B4-41FC-8D58-BD11F997ED4C}"/>
              </a:ext>
            </a:extLst>
          </p:cNvPr>
          <p:cNvCxnSpPr/>
          <p:nvPr/>
        </p:nvCxnSpPr>
        <p:spPr>
          <a:xfrm>
            <a:off x="3400415" y="2063391"/>
            <a:ext cx="0" cy="441855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773AEB6C-31BB-46B6-AF3C-7C7AA74A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20" name="Picture 19" descr="Logo, company name&#10;&#10;Description automatically generated">
            <a:extLst>
              <a:ext uri="{FF2B5EF4-FFF2-40B4-BE49-F238E27FC236}">
                <a16:creationId xmlns:a16="http://schemas.microsoft.com/office/drawing/2014/main" id="{C0D0C925-A1A8-4E6E-B24A-9936F6287CC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4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54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4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4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35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4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4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TextShape 3"/>
          <p:cNvSpPr txBox="1"/>
          <p:nvPr/>
        </p:nvSpPr>
        <p:spPr>
          <a:xfrm>
            <a:off x="6011106" y="6330904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1000" b="0" strike="noStrike" spc="-1">
                <a:solidFill>
                  <a:srgbClr val="FFFFFF"/>
                </a:solidFill>
                <a:latin typeface="Arial"/>
              </a:rPr>
              <a:t>22 March 2022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6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15E055-27B1-46D7-923D-57606B20CA4E}"/>
              </a:ext>
            </a:extLst>
          </p:cNvPr>
          <p:cNvSpPr txBox="1"/>
          <p:nvPr/>
        </p:nvSpPr>
        <p:spPr>
          <a:xfrm>
            <a:off x="442606" y="3121223"/>
            <a:ext cx="208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2 RF stations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056E4A-B669-45B5-9FBC-5D595B637811}"/>
              </a:ext>
            </a:extLst>
          </p:cNvPr>
          <p:cNvSpPr txBox="1"/>
          <p:nvPr/>
        </p:nvSpPr>
        <p:spPr>
          <a:xfrm>
            <a:off x="9393220" y="753172"/>
            <a:ext cx="2661259" cy="1077218"/>
          </a:xfrm>
          <a:prstGeom prst="rect">
            <a:avLst/>
          </a:prstGeom>
          <a:noFill/>
          <a:ln w="19050"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The high synchrotron tune around 0.5-1 requires a sufficiently large number of RF stations</a:t>
            </a:r>
            <a:endParaRPr lang="en-GB" sz="16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FE1FF2F-80B4-41FC-8D58-BD11F997ED4C}"/>
              </a:ext>
            </a:extLst>
          </p:cNvPr>
          <p:cNvCxnSpPr/>
          <p:nvPr/>
        </p:nvCxnSpPr>
        <p:spPr>
          <a:xfrm>
            <a:off x="3400415" y="2063391"/>
            <a:ext cx="0" cy="441855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Shape 2">
            <a:extLst>
              <a:ext uri="{FF2B5EF4-FFF2-40B4-BE49-F238E27FC236}">
                <a16:creationId xmlns:a16="http://schemas.microsoft.com/office/drawing/2014/main" id="{1B15AF4C-A70D-4132-B375-00E5F5D87839}"/>
              </a:ext>
            </a:extLst>
          </p:cNvPr>
          <p:cNvSpPr txBox="1"/>
          <p:nvPr/>
        </p:nvSpPr>
        <p:spPr>
          <a:xfrm>
            <a:off x="407880" y="373680"/>
            <a:ext cx="11375640" cy="4413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Corresponding </a:t>
            </a: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energy spread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4" name="TextShape 1">
            <a:extLst>
              <a:ext uri="{FF2B5EF4-FFF2-40B4-BE49-F238E27FC236}">
                <a16:creationId xmlns:a16="http://schemas.microsoft.com/office/drawing/2014/main" id="{9A7DAA8C-29D4-4503-A939-878DECF9AF89}"/>
              </a:ext>
            </a:extLst>
          </p:cNvPr>
          <p:cNvSpPr txBox="1"/>
          <p:nvPr/>
        </p:nvSpPr>
        <p:spPr>
          <a:xfrm>
            <a:off x="368115" y="1070590"/>
            <a:ext cx="7718814" cy="433150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Acceleration from 300 to 750 GeV for different </a:t>
            </a: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400" b="1" strike="noStrike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umber of RF stations 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 the 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ring: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(the synchrotron tune between two RF stations &lt; or &lt;&lt; 1/</a:t>
            </a:r>
            <a:r>
              <a:rPr lang="en-GB" sz="140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</a:rPr>
              <a:t>p)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			4				16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			32				128		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C5682C3-833E-42F9-9BF9-5408A7383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269" y="3511677"/>
            <a:ext cx="2628462" cy="1759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FA5A7B-3CE9-4251-9DE9-27A1027595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1334" y="2175834"/>
            <a:ext cx="3036276" cy="198084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1E255FF-1FE7-4CD9-8FC2-07D5D730A7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8611" y="2175834"/>
            <a:ext cx="3047997" cy="193963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DE1B61F-5F2A-401B-91F3-6AC75FED8B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1334" y="4654405"/>
            <a:ext cx="2961673" cy="19321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AF49BDC-0F0C-4585-A5B9-B70DCB97EB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23500" y="4646945"/>
            <a:ext cx="2973108" cy="1939635"/>
          </a:xfrm>
          <a:prstGeom prst="rect">
            <a:avLst/>
          </a:prstGeom>
        </p:spPr>
      </p:pic>
      <p:sp>
        <p:nvSpPr>
          <p:cNvPr id="28" name="Footer Placeholder 1">
            <a:extLst>
              <a:ext uri="{FF2B5EF4-FFF2-40B4-BE49-F238E27FC236}">
                <a16:creationId xmlns:a16="http://schemas.microsoft.com/office/drawing/2014/main" id="{C684AC5D-B1DA-4A21-A282-E2F822D0F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29" name="Picture 28" descr="Logo, company name&#10;&#10;Description automatically generated">
            <a:extLst>
              <a:ext uri="{FF2B5EF4-FFF2-40B4-BE49-F238E27FC236}">
                <a16:creationId xmlns:a16="http://schemas.microsoft.com/office/drawing/2014/main" id="{D0211141-699A-42E5-84E8-2BEA5A8D62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31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Shape 1">
            <a:extLst>
              <a:ext uri="{FF2B5EF4-FFF2-40B4-BE49-F238E27FC236}">
                <a16:creationId xmlns:a16="http://schemas.microsoft.com/office/drawing/2014/main" id="{9A7DAA8C-29D4-4503-A939-878DECF9AF89}"/>
              </a:ext>
            </a:extLst>
          </p:cNvPr>
          <p:cNvSpPr txBox="1"/>
          <p:nvPr/>
        </p:nvSpPr>
        <p:spPr>
          <a:xfrm>
            <a:off x="368115" y="1070590"/>
            <a:ext cx="7718814" cy="433150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Acceleration from 300 to 750 GeV for different </a:t>
            </a: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400" b="1" strike="noStrike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umber of RF stations 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 the 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ring: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(the synchrotron tune between two RF stations &lt; or &lt;&lt; 1/</a:t>
            </a:r>
            <a:r>
              <a:rPr lang="en-GB" sz="1400" b="1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</a:rPr>
              <a:t>p)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			4				16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					32				128		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0033A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AB6C8A68-D9D7-4543-91D9-13889E3D8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171" y="2129950"/>
            <a:ext cx="3036270" cy="2026729"/>
          </a:xfrm>
          <a:prstGeom prst="rect">
            <a:avLst/>
          </a:prstGeom>
        </p:spPr>
      </p:pic>
      <p:sp>
        <p:nvSpPr>
          <p:cNvPr id="780" name="TextShape 3"/>
          <p:cNvSpPr txBox="1"/>
          <p:nvPr/>
        </p:nvSpPr>
        <p:spPr>
          <a:xfrm>
            <a:off x="6011106" y="6330904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1000" b="0" strike="noStrike" spc="-1">
                <a:solidFill>
                  <a:srgbClr val="FFFFFF"/>
                </a:solidFill>
                <a:latin typeface="Arial"/>
              </a:rPr>
              <a:t>22 March 2022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7</a:t>
            </a:fld>
            <a:endParaRPr lang="en-GB" sz="1000" b="0" strike="noStrike" spc="-1">
              <a:latin typeface="Times New Roma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15E055-27B1-46D7-923D-57606B20CA4E}"/>
              </a:ext>
            </a:extLst>
          </p:cNvPr>
          <p:cNvSpPr txBox="1"/>
          <p:nvPr/>
        </p:nvSpPr>
        <p:spPr>
          <a:xfrm>
            <a:off x="442606" y="3121223"/>
            <a:ext cx="208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2 RF stations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056E4A-B669-45B5-9FBC-5D595B637811}"/>
              </a:ext>
            </a:extLst>
          </p:cNvPr>
          <p:cNvSpPr txBox="1"/>
          <p:nvPr/>
        </p:nvSpPr>
        <p:spPr>
          <a:xfrm>
            <a:off x="9393220" y="753172"/>
            <a:ext cx="2661259" cy="1077218"/>
          </a:xfrm>
          <a:prstGeom prst="rect">
            <a:avLst/>
          </a:prstGeom>
          <a:noFill/>
          <a:ln w="19050"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The high synchrotron tune around 0.5-1 requires a sufficiently large number of RF stations</a:t>
            </a:r>
            <a:endParaRPr lang="en-GB" sz="16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FE1FF2F-80B4-41FC-8D58-BD11F997ED4C}"/>
              </a:ext>
            </a:extLst>
          </p:cNvPr>
          <p:cNvCxnSpPr/>
          <p:nvPr/>
        </p:nvCxnSpPr>
        <p:spPr>
          <a:xfrm>
            <a:off x="3400415" y="2063391"/>
            <a:ext cx="0" cy="441855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Shape 2">
            <a:extLst>
              <a:ext uri="{FF2B5EF4-FFF2-40B4-BE49-F238E27FC236}">
                <a16:creationId xmlns:a16="http://schemas.microsoft.com/office/drawing/2014/main" id="{1B15AF4C-A70D-4132-B375-00E5F5D87839}"/>
              </a:ext>
            </a:extLst>
          </p:cNvPr>
          <p:cNvSpPr txBox="1"/>
          <p:nvPr/>
        </p:nvSpPr>
        <p:spPr>
          <a:xfrm>
            <a:off x="407880" y="373680"/>
            <a:ext cx="11375640" cy="4413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Corresponding </a:t>
            </a: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emittance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4" name="Picture 3" descr="Chart, histogram, scatter chart&#10;&#10;Description automatically generated">
            <a:extLst>
              <a:ext uri="{FF2B5EF4-FFF2-40B4-BE49-F238E27FC236}">
                <a16:creationId xmlns:a16="http://schemas.microsoft.com/office/drawing/2014/main" id="{CDB0683A-B49E-47A9-8422-9895D5F92B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00" y="2129949"/>
            <a:ext cx="3036271" cy="2026730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8EC2452F-EBA3-4869-A871-F2E6DA41A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546" y="4594971"/>
            <a:ext cx="3036272" cy="2026730"/>
          </a:xfrm>
          <a:prstGeom prst="rect">
            <a:avLst/>
          </a:prstGeom>
        </p:spPr>
      </p:pic>
      <p:pic>
        <p:nvPicPr>
          <p:cNvPr id="13" name="Picture 12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7CD184FC-517A-4EBF-84C9-6C271A1B87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829" y="4594971"/>
            <a:ext cx="3036271" cy="2026730"/>
          </a:xfrm>
          <a:prstGeom prst="rect">
            <a:avLst/>
          </a:prstGeom>
        </p:spPr>
      </p:pic>
      <p:pic>
        <p:nvPicPr>
          <p:cNvPr id="28" name="Picture 27" descr="Chart, bar chart, line chart&#10;&#10;Description automatically generated">
            <a:extLst>
              <a:ext uri="{FF2B5EF4-FFF2-40B4-BE49-F238E27FC236}">
                <a16:creationId xmlns:a16="http://schemas.microsoft.com/office/drawing/2014/main" id="{A499C978-5E25-4404-86C6-809C19A02B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80" y="3551391"/>
            <a:ext cx="2833681" cy="1891500"/>
          </a:xfrm>
          <a:prstGeom prst="rect">
            <a:avLst/>
          </a:prstGeom>
        </p:spPr>
      </p:pic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6E47B4D0-E549-4F0E-8FAC-725A764A6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pic>
        <p:nvPicPr>
          <p:cNvPr id="30" name="Picture 29" descr="Logo, company name&#10;&#10;Description automatically generated">
            <a:extLst>
              <a:ext uri="{FF2B5EF4-FFF2-40B4-BE49-F238E27FC236}">
                <a16:creationId xmlns:a16="http://schemas.microsoft.com/office/drawing/2014/main" id="{A1CCB4E4-DA14-405C-B103-7EECB426F4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261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72FDD5F-3D15-40B2-90F2-BD73E34BC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15" y="2974836"/>
            <a:ext cx="5358730" cy="36952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11EC97-F6AE-4E2A-A4BE-6436E4F17E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6991" y="241167"/>
            <a:ext cx="3601709" cy="2510282"/>
          </a:xfrm>
          <a:prstGeom prst="rect">
            <a:avLst/>
          </a:prstGeom>
        </p:spPr>
      </p:pic>
      <p:sp>
        <p:nvSpPr>
          <p:cNvPr id="778" name="TextShape 1"/>
          <p:cNvSpPr txBox="1"/>
          <p:nvPr/>
        </p:nvSpPr>
        <p:spPr>
          <a:xfrm>
            <a:off x="368114" y="1255414"/>
            <a:ext cx="7921459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For </a:t>
            </a:r>
            <a:r>
              <a:rPr lang="en-US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</a:t>
            </a:r>
            <a:r>
              <a:rPr lang="de-DE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TESLA 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cavity, the </a:t>
            </a:r>
            <a:r>
              <a:rPr lang="en-GB" sz="14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longit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. wake function 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is on the order of 30 V/</a:t>
            </a:r>
            <a:r>
              <a:rPr lang="en-GB" sz="14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pC</a:t>
            </a: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/m.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With 64 RF stations, and 9 cells per cavity, acceleration from 300 to 750 GeV and the parameters from the 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6"/>
              </a:rPr>
              <a:t>parameter table</a:t>
            </a:r>
            <a:r>
              <a:rPr lang="en-GB" sz="14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, the induced voltage peaks at 1.7 MeV.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400" b="1" strike="noStrike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bunch survives the short-range </a:t>
            </a:r>
            <a:r>
              <a:rPr lang="en-GB" sz="1400" b="1" strike="noStrike" spc="-1" dirty="0" err="1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r>
              <a:rPr lang="en-GB" sz="1400" b="1" strike="noStrike" spc="-1" dirty="0">
                <a:solidFill>
                  <a:srgbClr val="0033A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!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1"/>
            <a:ext cx="11375640" cy="5120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Estimate of short-range </a:t>
            </a:r>
            <a:r>
              <a:rPr lang="en-US" sz="3600" b="1" strike="noStrike" spc="-1" dirty="0" err="1">
                <a:solidFill>
                  <a:srgbClr val="0033A0"/>
                </a:solidFill>
                <a:latin typeface="Arial"/>
              </a:rPr>
              <a:t>wakefields</a:t>
            </a:r>
            <a:endParaRPr lang="en-US" sz="3600" b="1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8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19" name="ezgif.com-gif-maker(5)">
            <a:hlinkClick r:id="" action="ppaction://media"/>
            <a:extLst>
              <a:ext uri="{FF2B5EF4-FFF2-40B4-BE49-F238E27FC236}">
                <a16:creationId xmlns:a16="http://schemas.microsoft.com/office/drawing/2014/main" id="{70FC75B0-8ED6-4FBE-A508-79D64D4D74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99762" y="2973749"/>
            <a:ext cx="5241466" cy="3696326"/>
          </a:xfrm>
          <a:prstGeom prst="rect">
            <a:avLst/>
          </a:prstGeom>
        </p:spPr>
      </p:pic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77B6D5A7-4DD8-4B96-8899-A4153E6A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1E67FB-5268-4F55-98F7-730E5EE041DD}"/>
              </a:ext>
            </a:extLst>
          </p:cNvPr>
          <p:cNvSpPr txBox="1"/>
          <p:nvPr/>
        </p:nvSpPr>
        <p:spPr>
          <a:xfrm>
            <a:off x="1640732" y="4265372"/>
            <a:ext cx="3664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Induced voltage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0E6C64-3A81-40F9-8E81-F6DE28C1909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521" t="36070" r="29204" b="3878"/>
          <a:stretch/>
        </p:blipFill>
        <p:spPr>
          <a:xfrm>
            <a:off x="9990161" y="392729"/>
            <a:ext cx="1880777" cy="396064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prstDash val="sysDash"/>
          </a:ln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08D396C7-086F-42F0-8EB2-2AF58EEBC4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55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6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7C8F5DD3-A8CA-41A9-B8D9-9A67D6624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C6EDBCD9-57B7-4240-B077-DDBF35BCC8E4}"/>
              </a:ext>
            </a:extLst>
          </p:cNvPr>
          <p:cNvSpPr txBox="1"/>
          <p:nvPr/>
        </p:nvSpPr>
        <p:spPr>
          <a:xfrm>
            <a:off x="407880" y="373680"/>
            <a:ext cx="11375640" cy="1065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 dirty="0">
                <a:solidFill>
                  <a:srgbClr val="0033A0"/>
                </a:solidFill>
                <a:latin typeface="Arial"/>
              </a:rPr>
              <a:t>Conclusion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BE5920E4-DF00-41A2-88E8-1562643EB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7512"/>
            <a:ext cx="3860800" cy="365125"/>
          </a:xfrm>
        </p:spPr>
        <p:txBody>
          <a:bodyPr/>
          <a:lstStyle/>
          <a:p>
            <a:r>
              <a:rPr lang="de-DE" dirty="0"/>
              <a:t>Fabian Batsch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69E41B-C5BA-409F-803D-DBEA7951E53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14</a:t>
            </a:r>
          </a:p>
        </p:txBody>
      </p:sp>
      <p:sp>
        <p:nvSpPr>
          <p:cNvPr id="10" name="TextShape 1">
            <a:extLst>
              <a:ext uri="{FF2B5EF4-FFF2-40B4-BE49-F238E27FC236}">
                <a16:creationId xmlns:a16="http://schemas.microsoft.com/office/drawing/2014/main" id="{0612AAEC-29BE-4E34-BE40-59FA8B0213B9}"/>
              </a:ext>
            </a:extLst>
          </p:cNvPr>
          <p:cNvSpPr txBox="1"/>
          <p:nvPr/>
        </p:nvSpPr>
        <p:spPr>
          <a:xfrm>
            <a:off x="407880" y="1426740"/>
            <a:ext cx="10961159" cy="47168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Short-range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described by Karl Bane formulism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Induced voltage from short-range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introduced in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BLonD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according to that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First studies with muons and the TESLA cavity parameter show the effect of the high synchrotron tune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The induced voltage by the muon bunch does not represent a problem for now, further effects such as beam loading being investigated for final conclusions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960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20391</TotalTime>
  <Words>699</Words>
  <Application>Microsoft Office PowerPoint</Application>
  <PresentationFormat>Widescreen</PresentationFormat>
  <Paragraphs>147</Paragraphs>
  <Slides>10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Mangal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 Batsch</dc:creator>
  <cp:lastModifiedBy>Fabian Batsch</cp:lastModifiedBy>
  <cp:revision>170</cp:revision>
  <dcterms:created xsi:type="dcterms:W3CDTF">2021-11-30T15:27:12Z</dcterms:created>
  <dcterms:modified xsi:type="dcterms:W3CDTF">2022-03-22T13:44:28Z</dcterms:modified>
</cp:coreProperties>
</file>