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6"/>
  </p:notesMasterIdLst>
  <p:handoutMasterIdLst>
    <p:handoutMasterId r:id="rId7"/>
  </p:handoutMasterIdLst>
  <p:sldIdLst>
    <p:sldId id="761" r:id="rId3"/>
    <p:sldId id="766" r:id="rId4"/>
    <p:sldId id="767" r:id="rId5"/>
  </p:sldIdLst>
  <p:sldSz cx="10048875" cy="7543800"/>
  <p:notesSz cx="6858000" cy="9144000"/>
  <p:defaultTextStyle>
    <a:defPPr>
      <a:defRPr lang="en-US"/>
    </a:defPPr>
    <a:lvl1pPr marL="0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2587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5173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7760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0347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2934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5520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8107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0693" algn="l" defTabSz="502587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32" autoAdjust="0"/>
  </p:normalViewPr>
  <p:slideViewPr>
    <p:cSldViewPr snapToGrid="0" snapToObjects="1">
      <p:cViewPr varScale="1">
        <p:scale>
          <a:sx n="115" d="100"/>
          <a:sy n="115" d="100"/>
        </p:scale>
        <p:origin x="564" y="84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22-Mar-22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22-Mar-22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2587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5173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7760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10347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12934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5520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8107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20693" algn="l" defTabSz="50258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68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7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0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29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5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8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06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3BBF2-24DB-48DD-8664-DA77D563FFD6}" type="datetime1">
              <a:rPr lang="de-CH" smtClean="0"/>
              <a:t>22.03.2022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AFCE0-D307-43FA-A2AE-872BDFC4BE09}" type="datetime1">
              <a:rPr lang="de-CH" smtClean="0"/>
              <a:t>22.03.2022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4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4CE7-62CD-42C4-ADCA-9F237F63C92F}" type="datetime1">
              <a:rPr lang="de-CH" smtClean="0"/>
              <a:t>22.03.2022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4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Collider, EPS-HEP, July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5" y="7192807"/>
            <a:ext cx="502443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502443" y="1871982"/>
            <a:ext cx="9127728" cy="5186362"/>
          </a:xfrm>
          <a:prstGeom prst="rect">
            <a:avLst/>
          </a:prstGeom>
        </p:spPr>
        <p:txBody>
          <a:bodyPr lIns="100517" tIns="50259" rIns="100517" bIns="50259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4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Collider, EPS-HEP, July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5" y="7192807"/>
            <a:ext cx="502443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502445" y="1871980"/>
            <a:ext cx="9043987" cy="5140960"/>
          </a:xfrm>
          <a:prstGeom prst="rect">
            <a:avLst/>
          </a:prstGeom>
        </p:spPr>
        <p:txBody>
          <a:bodyPr vert="horz" lIns="100517" tIns="50259" rIns="100517" bIns="50259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4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Collider, EPS-HEP, July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5" y="7192807"/>
            <a:ext cx="502443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502443" y="1871982"/>
            <a:ext cx="4103291" cy="4805681"/>
          </a:xfrm>
          <a:prstGeom prst="rect">
            <a:avLst/>
          </a:prstGeom>
        </p:spPr>
        <p:txBody>
          <a:bodyPr vert="horz" lIns="100517" tIns="50259" rIns="100517" bIns="50259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773215" y="1871980"/>
            <a:ext cx="4856956" cy="4805680"/>
          </a:xfrm>
          <a:prstGeom prst="rect">
            <a:avLst/>
          </a:prstGeom>
        </p:spPr>
        <p:txBody>
          <a:bodyPr vert="horz" lIns="100517" tIns="50259" rIns="100517" bIns="50259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4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Collider, EPS-HEP, July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5" y="7192807"/>
            <a:ext cx="502443" cy="401638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956" y="6901181"/>
            <a:ext cx="10048875" cy="745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208521"/>
            <a:ext cx="1396822" cy="293370"/>
          </a:xfrm>
        </p:spPr>
        <p:txBody>
          <a:bodyPr/>
          <a:lstStyle/>
          <a:p>
            <a:fld id="{F4EFB38E-B278-4859-8931-123815A9F579}" type="datetime1">
              <a:rPr lang="de-CH" smtClean="0"/>
              <a:t>22.03.2022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634" y="7218999"/>
            <a:ext cx="4605735" cy="28289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Muon Collider, EPS-HEP, July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3" y="7219000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591"/>
            <a:ext cx="8541544" cy="1498282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5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258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1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77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034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293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55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81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069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CF32F-2F3C-459F-8321-2B56BE5E940D}" type="datetime1">
              <a:rPr lang="de-CH" smtClean="0"/>
              <a:t>22.03.2022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4" y="1760221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21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6BA3-50C6-471B-B298-3BDB8BB19423}" type="datetime1">
              <a:rPr lang="de-CH" smtClean="0"/>
              <a:t>22.03.2022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5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587" indent="0">
              <a:buNone/>
              <a:defRPr sz="2200" b="1"/>
            </a:lvl2pPr>
            <a:lvl3pPr marL="1005173" indent="0">
              <a:buNone/>
              <a:defRPr sz="2000" b="1"/>
            </a:lvl3pPr>
            <a:lvl4pPr marL="1507760" indent="0">
              <a:buNone/>
              <a:defRPr sz="1800" b="1"/>
            </a:lvl4pPr>
            <a:lvl5pPr marL="2010347" indent="0">
              <a:buNone/>
              <a:defRPr sz="1800" b="1"/>
            </a:lvl5pPr>
            <a:lvl6pPr marL="2512934" indent="0">
              <a:buNone/>
              <a:defRPr sz="1800" b="1"/>
            </a:lvl6pPr>
            <a:lvl7pPr marL="3015520" indent="0">
              <a:buNone/>
              <a:defRPr sz="1800" b="1"/>
            </a:lvl7pPr>
            <a:lvl8pPr marL="3518107" indent="0">
              <a:buNone/>
              <a:defRPr sz="1800" b="1"/>
            </a:lvl8pPr>
            <a:lvl9pPr marL="4020693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3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5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587" indent="0">
              <a:buNone/>
              <a:defRPr sz="2200" b="1"/>
            </a:lvl2pPr>
            <a:lvl3pPr marL="1005173" indent="0">
              <a:buNone/>
              <a:defRPr sz="2000" b="1"/>
            </a:lvl3pPr>
            <a:lvl4pPr marL="1507760" indent="0">
              <a:buNone/>
              <a:defRPr sz="1800" b="1"/>
            </a:lvl4pPr>
            <a:lvl5pPr marL="2010347" indent="0">
              <a:buNone/>
              <a:defRPr sz="1800" b="1"/>
            </a:lvl5pPr>
            <a:lvl6pPr marL="2512934" indent="0">
              <a:buNone/>
              <a:defRPr sz="1800" b="1"/>
            </a:lvl6pPr>
            <a:lvl7pPr marL="3015520" indent="0">
              <a:buNone/>
              <a:defRPr sz="1800" b="1"/>
            </a:lvl7pPr>
            <a:lvl8pPr marL="3518107" indent="0">
              <a:buNone/>
              <a:defRPr sz="1800" b="1"/>
            </a:lvl8pPr>
            <a:lvl9pPr marL="4020693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3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9F90-F33D-4FC6-82D9-7A4124CA55D7}" type="datetime1">
              <a:rPr lang="de-CH" smtClean="0"/>
              <a:t>22.03.2022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BF01-5AF1-433F-80A5-A2B8950EC10C}" type="datetime1">
              <a:rPr lang="de-CH" smtClean="0"/>
              <a:t>22.03.2022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D106D-9325-4DB4-B74B-0A1F0A380AFA}" type="datetime1">
              <a:rPr lang="de-CH" smtClean="0"/>
              <a:t>22.03.2022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56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11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2587" indent="0">
              <a:buNone/>
              <a:defRPr sz="1300"/>
            </a:lvl2pPr>
            <a:lvl3pPr marL="1005173" indent="0">
              <a:buNone/>
              <a:defRPr sz="1100"/>
            </a:lvl3pPr>
            <a:lvl4pPr marL="1507760" indent="0">
              <a:buNone/>
              <a:defRPr sz="1000"/>
            </a:lvl4pPr>
            <a:lvl5pPr marL="2010347" indent="0">
              <a:buNone/>
              <a:defRPr sz="1000"/>
            </a:lvl5pPr>
            <a:lvl6pPr marL="2512934" indent="0">
              <a:buNone/>
              <a:defRPr sz="1000"/>
            </a:lvl6pPr>
            <a:lvl7pPr marL="3015520" indent="0">
              <a:buNone/>
              <a:defRPr sz="1000"/>
            </a:lvl7pPr>
            <a:lvl8pPr marL="3518107" indent="0">
              <a:buNone/>
              <a:defRPr sz="1000"/>
            </a:lvl8pPr>
            <a:lvl9pPr marL="4020693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F6EF8-E84B-4577-9B9B-BCF0D716FE56}" type="datetime1">
              <a:rPr lang="de-CH" smtClean="0"/>
              <a:t>22.03.2022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1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1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2587" indent="0">
              <a:buNone/>
              <a:defRPr sz="3100"/>
            </a:lvl2pPr>
            <a:lvl3pPr marL="1005173" indent="0">
              <a:buNone/>
              <a:defRPr sz="2600"/>
            </a:lvl3pPr>
            <a:lvl4pPr marL="1507760" indent="0">
              <a:buNone/>
              <a:defRPr sz="2200"/>
            </a:lvl4pPr>
            <a:lvl5pPr marL="2010347" indent="0">
              <a:buNone/>
              <a:defRPr sz="2200"/>
            </a:lvl5pPr>
            <a:lvl6pPr marL="2512934" indent="0">
              <a:buNone/>
              <a:defRPr sz="2200"/>
            </a:lvl6pPr>
            <a:lvl7pPr marL="3015520" indent="0">
              <a:buNone/>
              <a:defRPr sz="2200"/>
            </a:lvl7pPr>
            <a:lvl8pPr marL="3518107" indent="0">
              <a:buNone/>
              <a:defRPr sz="2200"/>
            </a:lvl8pPr>
            <a:lvl9pPr marL="4020693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1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2587" indent="0">
              <a:buNone/>
              <a:defRPr sz="1300"/>
            </a:lvl2pPr>
            <a:lvl3pPr marL="1005173" indent="0">
              <a:buNone/>
              <a:defRPr sz="1100"/>
            </a:lvl3pPr>
            <a:lvl4pPr marL="1507760" indent="0">
              <a:buNone/>
              <a:defRPr sz="1000"/>
            </a:lvl4pPr>
            <a:lvl5pPr marL="2010347" indent="0">
              <a:buNone/>
              <a:defRPr sz="1000"/>
            </a:lvl5pPr>
            <a:lvl6pPr marL="2512934" indent="0">
              <a:buNone/>
              <a:defRPr sz="1000"/>
            </a:lvl6pPr>
            <a:lvl7pPr marL="3015520" indent="0">
              <a:buNone/>
              <a:defRPr sz="1000"/>
            </a:lvl7pPr>
            <a:lvl8pPr marL="3518107" indent="0">
              <a:buNone/>
              <a:defRPr sz="1000"/>
            </a:lvl8pPr>
            <a:lvl9pPr marL="4020693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4A685-3866-452B-8DB2-736883D9B78E}" type="datetime1">
              <a:rPr lang="de-CH" smtClean="0"/>
              <a:t>22.03.2022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Muon Collider, EPS-HEP, July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7" cy="647858"/>
          </a:xfrm>
          <a:prstGeom prst="rect">
            <a:avLst/>
          </a:prstGeom>
        </p:spPr>
        <p:txBody>
          <a:bodyPr vert="horz" lIns="100517" tIns="50259" rIns="100517" bIns="50259" rtlCol="0" anchor="ctr">
            <a:no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105593"/>
            <a:ext cx="9043987" cy="5868785"/>
          </a:xfrm>
          <a:prstGeom prst="rect">
            <a:avLst/>
          </a:prstGeom>
        </p:spPr>
        <p:txBody>
          <a:bodyPr vert="horz" lIns="100517" tIns="50259" rIns="100517" bIns="50259" rtlCol="0">
            <a:normAutofit/>
          </a:bodyPr>
          <a:lstStyle/>
          <a:p>
            <a:pPr lvl="0"/>
            <a:r>
              <a:rPr lang="de-DE" dirty="0"/>
              <a:t>Click to edit Master text styles</a:t>
            </a:r>
          </a:p>
          <a:p>
            <a:pPr lvl="1"/>
            <a:r>
              <a:rPr lang="de-DE" dirty="0"/>
              <a:t>Second level</a:t>
            </a:r>
          </a:p>
          <a:p>
            <a:pPr lvl="2"/>
            <a:r>
              <a:rPr lang="de-DE" dirty="0"/>
              <a:t>Third level</a:t>
            </a:r>
          </a:p>
          <a:p>
            <a:pPr lvl="3"/>
            <a:r>
              <a:rPr lang="de-DE" dirty="0"/>
              <a:t>Fourth level</a:t>
            </a:r>
          </a:p>
          <a:p>
            <a:pPr lvl="4"/>
            <a:r>
              <a:rPr lang="de-DE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4695" y="7148369"/>
            <a:ext cx="1549202" cy="293370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B436D-87CA-43E8-82DB-3AE22FB04F35}" type="datetime1">
              <a:rPr lang="de-CH" smtClean="0"/>
              <a:t>22.03.2022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1811" y="7158847"/>
            <a:ext cx="5108178" cy="282893"/>
          </a:xfrm>
          <a:prstGeom prst="rect">
            <a:avLst/>
          </a:prstGeom>
          <a:noFill/>
        </p:spPr>
        <p:txBody>
          <a:bodyPr vert="horz" lIns="100517" tIns="50259" rIns="100517" bIns="50259" rtlCol="0" anchor="ctr"/>
          <a:lstStyle>
            <a:lvl1pPr algn="ctr">
              <a:defRPr sz="13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/>
              <a:t>Muon Collider, EPS-HEP, July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24510" y="7148369"/>
            <a:ext cx="446616" cy="282893"/>
          </a:xfrm>
          <a:prstGeom prst="rect">
            <a:avLst/>
          </a:prstGeom>
        </p:spPr>
        <p:txBody>
          <a:bodyPr vert="horz" lIns="100517" tIns="50259" rIns="100517" bIns="50259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5" y="1"/>
            <a:ext cx="949061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5025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940" indent="-376940" algn="l" defTabSz="502587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16703" indent="-314117" algn="l" defTabSz="502587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56466" indent="-251293" algn="l" defTabSz="50258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759054" indent="-251293" algn="l" defTabSz="502587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61641" indent="-251293" algn="l" defTabSz="502587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64227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6814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9400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1987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58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173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76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034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34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552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810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0693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901181"/>
            <a:ext cx="10048875" cy="745067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988" y="195581"/>
            <a:ext cx="1114123" cy="14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/>
  <p:txStyles>
    <p:titleStyle>
      <a:lvl1pPr algn="ctr" defTabSz="502587" rtl="0" eaLnBrk="1" latinLnBrk="0" hangingPunct="1">
        <a:spcBef>
          <a:spcPct val="0"/>
        </a:spcBef>
        <a:buNone/>
        <a:defRPr sz="31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76940" indent="-376940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1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816703" indent="-314117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256466" indent="-251293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759054" indent="-251293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261641" indent="-251293" algn="l" defTabSz="502587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764227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6814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9400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1987" indent="-251293" algn="l" defTabSz="502587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58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173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76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034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34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5520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8107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0693" algn="l" defTabSz="502587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82343-A67D-4FE5-8E98-024EE0E9F6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MC RF WP2 - SRF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D71481-3BF0-4CCD-A8E9-86C3D403E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330" y="5777345"/>
            <a:ext cx="7034213" cy="1099590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Roger Ruber</a:t>
            </a:r>
          </a:p>
          <a:p>
            <a:r>
              <a:rPr lang="en-US" sz="2000" dirty="0">
                <a:solidFill>
                  <a:schemeClr val="tx1"/>
                </a:solidFill>
              </a:rPr>
              <a:t>on behalf of MC RF WP2 </a:t>
            </a:r>
          </a:p>
          <a:p>
            <a:r>
              <a:rPr lang="en-US" sz="2000" dirty="0">
                <a:solidFill>
                  <a:schemeClr val="tx1"/>
                </a:solidFill>
              </a:rPr>
              <a:t>22 March 2022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70E6A-7F96-4D62-AF34-82AD7066F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0567-E676-48E4-BEE5-E0A5203B77FC}" type="datetime1">
              <a:rPr lang="de-CH" smtClean="0"/>
              <a:t>22.03.2022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562A4-8894-422F-A22E-26AC07977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328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191196"/>
            <a:ext cx="9043987" cy="533400"/>
          </a:xfrm>
        </p:spPr>
        <p:txBody>
          <a:bodyPr>
            <a:noAutofit/>
          </a:bodyPr>
          <a:lstStyle/>
          <a:p>
            <a:r>
              <a:rPr lang="en-US" sz="3600" dirty="0"/>
              <a:t>WP2 - Tasks and Resources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DAAF18-4467-4DD6-82A5-652A88059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502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E2DF62-F141-4C94-B409-D0B3B678EFBF}" type="datetime1">
              <a:rPr kumimoji="0" lang="de-CH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5025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22.03.2022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E644B-507F-43FE-B6F9-E888F8949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5025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78A56A-6164-B14D-A8F7-980D09C4DD92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5025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3D5BB57-69FB-4F8B-BF6D-8D516A04E9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837517"/>
              </p:ext>
            </p:extLst>
          </p:nvPr>
        </p:nvGraphicFramePr>
        <p:xfrm>
          <a:off x="212133" y="950120"/>
          <a:ext cx="9737409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997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69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78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10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70388">
                <a:tc>
                  <a:txBody>
                    <a:bodyPr/>
                    <a:lstStyle/>
                    <a:p>
                      <a:pPr marL="0" marR="0" lvl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WP2</a:t>
                      </a:r>
                    </a:p>
                    <a:p>
                      <a:pPr marL="0" marR="0" lvl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  <a:p>
                      <a:pPr marL="0" marR="0" lvl="0" indent="0" algn="l" defTabSz="5025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Priority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Task description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Resource estimate</a:t>
                      </a:r>
                    </a:p>
                    <a:p>
                      <a:pPr algn="ctr"/>
                      <a:r>
                        <a:rPr lang="en-US" sz="1400" dirty="0"/>
                        <a:t>staff      postdoc      PhD      material</a:t>
                      </a:r>
                      <a:endParaRPr lang="en-US" sz="1400" baseline="0" dirty="0"/>
                    </a:p>
                    <a:p>
                      <a:pPr algn="ctr"/>
                      <a:r>
                        <a:rPr lang="en-US" sz="1400" dirty="0"/>
                        <a:t>[</a:t>
                      </a:r>
                      <a:r>
                        <a:rPr lang="en-US" sz="1400" dirty="0" err="1"/>
                        <a:t>FTEy</a:t>
                      </a:r>
                      <a:r>
                        <a:rPr lang="en-US" sz="1400" dirty="0"/>
                        <a:t>]</a:t>
                      </a:r>
                      <a:r>
                        <a:rPr lang="en-US" sz="1400" baseline="0" dirty="0"/>
                        <a:t>     [</a:t>
                      </a:r>
                      <a:r>
                        <a:rPr lang="en-US" sz="1400" baseline="0" dirty="0" err="1"/>
                        <a:t>FTEy</a:t>
                      </a:r>
                      <a:r>
                        <a:rPr lang="en-US" sz="1400" baseline="0" dirty="0"/>
                        <a:t>]     [</a:t>
                      </a:r>
                      <a:r>
                        <a:rPr lang="en-US" sz="1400" baseline="0" dirty="0" err="1"/>
                        <a:t>FTEy</a:t>
                      </a:r>
                      <a:r>
                        <a:rPr lang="en-US" sz="1400" baseline="0" dirty="0"/>
                        <a:t>]     [</a:t>
                      </a:r>
                      <a:r>
                        <a:rPr lang="en-US" sz="1400" baseline="0" dirty="0" err="1"/>
                        <a:t>kEuro</a:t>
                      </a:r>
                      <a:r>
                        <a:rPr lang="en-US" sz="1400" baseline="0" dirty="0"/>
                        <a:t>]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880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400" dirty="0"/>
                        <a:t>Provide </a:t>
                      </a:r>
                      <a:r>
                        <a:rPr lang="en-US" sz="1400" b="0" dirty="0"/>
                        <a:t>limiting values for </a:t>
                      </a:r>
                      <a:r>
                        <a:rPr lang="en-US" sz="1400" dirty="0"/>
                        <a:t>RF cavity and RF system </a:t>
                      </a:r>
                      <a:r>
                        <a:rPr lang="en-US" sz="1400" b="0" dirty="0"/>
                        <a:t>design</a:t>
                      </a:r>
                      <a:r>
                        <a:rPr lang="en-US" sz="1400" dirty="0"/>
                        <a:t> from SRF State of the Art: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Gradient and Q0 at different frequencies: 300 - 1300 MHz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Tolerances to magnetic fields, radiation and beam loss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0.2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  <a:p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025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>
                        <a:buFont typeface="+mj-lt"/>
                        <a:buNone/>
                      </a:pPr>
                      <a:r>
                        <a:rPr lang="en-US" sz="1400" b="0" dirty="0"/>
                        <a:t>Synergy</a:t>
                      </a:r>
                      <a:r>
                        <a:rPr lang="en-US" sz="1400" dirty="0"/>
                        <a:t>: Look for synergy in SRF technology with already ongoing projects and R&amp;D activities. Direct them to the parameter space relevant for muon collider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4025"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High gradient prototype at low frequency (~300 - 400 MHz) accelerating structure to target high gradient: &gt;20 MV/m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3588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2358F-5446-4EE0-B765-871A528A7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Work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794B33-1712-40B2-AEC5-D35231EAEA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Priority 1</a:t>
            </a:r>
          </a:p>
          <a:p>
            <a:pPr lvl="1"/>
            <a:r>
              <a:rPr lang="en-US" dirty="0"/>
              <a:t>collect cavity data on R&amp;D and operation </a:t>
            </a:r>
          </a:p>
          <a:p>
            <a:pPr lvl="2"/>
            <a:r>
              <a:rPr lang="en-US" dirty="0"/>
              <a:t>project / cavity type / frequency / gradient (max, nominal) / Q</a:t>
            </a:r>
            <a:br>
              <a:rPr lang="en-US" dirty="0"/>
            </a:br>
            <a:r>
              <a:rPr lang="en-US" dirty="0" err="1"/>
              <a:t>Bpk</a:t>
            </a:r>
            <a:r>
              <a:rPr lang="en-US" dirty="0"/>
              <a:t>/</a:t>
            </a:r>
            <a:r>
              <a:rPr lang="en-US" dirty="0" err="1"/>
              <a:t>Eacc</a:t>
            </a:r>
            <a:r>
              <a:rPr lang="en-US" dirty="0"/>
              <a:t> / </a:t>
            </a:r>
            <a:r>
              <a:rPr lang="en-US" dirty="0" err="1"/>
              <a:t>Epk</a:t>
            </a:r>
            <a:r>
              <a:rPr lang="en-US" dirty="0"/>
              <a:t>/</a:t>
            </a:r>
            <a:r>
              <a:rPr lang="en-US" dirty="0" err="1"/>
              <a:t>Eacc</a:t>
            </a:r>
            <a:r>
              <a:rPr lang="en-US" dirty="0"/>
              <a:t> / …</a:t>
            </a:r>
          </a:p>
          <a:p>
            <a:pPr lvl="2"/>
            <a:r>
              <a:rPr lang="en-US" dirty="0"/>
              <a:t>slowly fill out details, not all important from the start</a:t>
            </a:r>
          </a:p>
          <a:p>
            <a:pPr lvl="1"/>
            <a:r>
              <a:rPr lang="en-US" dirty="0"/>
              <a:t>collect environmental data</a:t>
            </a:r>
          </a:p>
          <a:p>
            <a:pPr lvl="2"/>
            <a:r>
              <a:rPr lang="en-US" dirty="0"/>
              <a:t>magnetic field, radiation, beam loss</a:t>
            </a:r>
          </a:p>
          <a:p>
            <a:r>
              <a:rPr lang="en-US" dirty="0"/>
              <a:t>How to collect?</a:t>
            </a:r>
          </a:p>
          <a:p>
            <a:pPr lvl="1"/>
            <a:r>
              <a:rPr lang="en-US" dirty="0"/>
              <a:t>colleagues, literature</a:t>
            </a:r>
          </a:p>
          <a:p>
            <a:pPr lvl="1"/>
            <a:r>
              <a:rPr lang="en-US" dirty="0"/>
              <a:t>divide work according </a:t>
            </a:r>
            <a:r>
              <a:rPr lang="en-US"/>
              <a:t>to regions</a:t>
            </a:r>
            <a:endParaRPr lang="en-US" dirty="0"/>
          </a:p>
          <a:p>
            <a:pPr lvl="1"/>
            <a:r>
              <a:rPr lang="en-US" dirty="0"/>
              <a:t>completed and ongoing projects, low-beta and low-frequency, R&amp;D and single cell</a:t>
            </a:r>
          </a:p>
          <a:p>
            <a:r>
              <a:rPr lang="en-US" dirty="0"/>
              <a:t>Time frame</a:t>
            </a:r>
          </a:p>
          <a:p>
            <a:pPr lvl="1"/>
            <a:r>
              <a:rPr lang="en-US" dirty="0"/>
              <a:t>½ to 1 year</a:t>
            </a:r>
          </a:p>
          <a:p>
            <a:pPr lvl="1"/>
            <a:r>
              <a:rPr lang="en-US" dirty="0"/>
              <a:t>aim to publish a review paper collecting all information</a:t>
            </a:r>
          </a:p>
          <a:p>
            <a:r>
              <a:rPr lang="en-US" dirty="0"/>
              <a:t>Contact</a:t>
            </a:r>
          </a:p>
          <a:p>
            <a:pPr lvl="1"/>
            <a:r>
              <a:rPr lang="en-US" dirty="0"/>
              <a:t>ruber@cern.ch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B773F7-10AD-4701-8325-E399E6528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FB38E-B278-4859-8931-123815A9F579}" type="datetime1">
              <a:rPr lang="de-CH" smtClean="0"/>
              <a:t>22.03.2022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87959D-A2E8-4139-A06C-1F4035977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372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186563</TotalTime>
  <Words>255</Words>
  <Application>Microsoft Office PowerPoint</Application>
  <PresentationFormat>Custom</PresentationFormat>
  <Paragraphs>48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Narrow</vt:lpstr>
      <vt:lpstr>Calibri</vt:lpstr>
      <vt:lpstr>Wingdings</vt:lpstr>
      <vt:lpstr>Office Theme</vt:lpstr>
      <vt:lpstr>IMCC - 1</vt:lpstr>
      <vt:lpstr>MC RF WP2 - SRF </vt:lpstr>
      <vt:lpstr>WP2 - Tasks and Resources</vt:lpstr>
      <vt:lpstr>Proposed Work Plan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Roger Ruber</cp:lastModifiedBy>
  <cp:revision>677</cp:revision>
  <cp:lastPrinted>2021-07-28T11:13:04Z</cp:lastPrinted>
  <dcterms:created xsi:type="dcterms:W3CDTF">2019-06-07T07:36:38Z</dcterms:created>
  <dcterms:modified xsi:type="dcterms:W3CDTF">2022-03-22T12:49:06Z</dcterms:modified>
</cp:coreProperties>
</file>