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79" r:id="rId3"/>
    <p:sldId id="294" r:id="rId4"/>
    <p:sldId id="258" r:id="rId5"/>
    <p:sldId id="280" r:id="rId6"/>
    <p:sldId id="286" r:id="rId7"/>
    <p:sldId id="259" r:id="rId8"/>
    <p:sldId id="293" r:id="rId9"/>
    <p:sldId id="291" r:id="rId10"/>
    <p:sldId id="287" r:id="rId11"/>
    <p:sldId id="288" r:id="rId12"/>
    <p:sldId id="289" r:id="rId13"/>
    <p:sldId id="260" r:id="rId14"/>
    <p:sldId id="281" r:id="rId15"/>
    <p:sldId id="282" r:id="rId16"/>
    <p:sldId id="296" r:id="rId17"/>
    <p:sldId id="297" r:id="rId18"/>
    <p:sldId id="298" r:id="rId19"/>
    <p:sldId id="299" r:id="rId20"/>
    <p:sldId id="283" r:id="rId21"/>
    <p:sldId id="284" r:id="rId22"/>
    <p:sldId id="292" r:id="rId23"/>
    <p:sldId id="295" r:id="rId24"/>
    <p:sldId id="300" r:id="rId25"/>
    <p:sldId id="285" r:id="rId26"/>
    <p:sldId id="278" r:id="rId2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7505"/>
  </p:normalViewPr>
  <p:slideViewPr>
    <p:cSldViewPr>
      <p:cViewPr varScale="1">
        <p:scale>
          <a:sx n="84" d="100"/>
          <a:sy n="84" d="100"/>
        </p:scale>
        <p:origin x="96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3/28/2022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3/28/2022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3/28/2022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3/28/2022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3/28/2022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3/28/2022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3/28/2022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69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949326"/>
            <a:ext cx="10968567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3091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EDMS XXXXXXX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/>
              <a:t>Meeting, Date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50429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3/28/2022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3/28/2022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3/28/2022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3/28/2022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3/28/2022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4">
            <a:biLevel thresh="25000"/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  <p:sldLayoutId id="2147483672" r:id="rId20"/>
    <p:sldLayoutId id="2147483673" r:id="rId21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9.wmf"/><Relationship Id="rId5" Type="http://schemas.openxmlformats.org/officeDocument/2006/relationships/image" Target="../media/image18.png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medicis.cern/" TargetMode="Externa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7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ISOLDE – MEDICIS Robots</a:t>
            </a:r>
            <a:br>
              <a:rPr lang="en-GB" dirty="0"/>
            </a:br>
            <a:r>
              <a:rPr lang="en-GB" dirty="0"/>
              <a:t>KUKA discovery day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Jean-Louis GRENARD – SY-STI - CERN</a:t>
            </a:r>
            <a:endParaRPr dirty="0"/>
          </a:p>
          <a:p>
            <a:pPr algn="l">
              <a:defRPr/>
            </a:pPr>
            <a:r>
              <a:rPr lang="en-US" sz="1800" dirty="0"/>
              <a:t>28-03-2022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First idea: robot mounted on an AGV</a:t>
            </a:r>
          </a:p>
        </p:txBody>
      </p:sp>
      <p:pic>
        <p:nvPicPr>
          <p:cNvPr id="4" name="Picture 3" descr="AGV+target+front_end.jpg"/>
          <p:cNvPicPr>
            <a:picLocks noChangeAspect="1"/>
          </p:cNvPicPr>
          <p:nvPr/>
        </p:nvPicPr>
        <p:blipFill rotWithShape="1">
          <a:blip r:embed="rId2" cstate="print"/>
          <a:srcRect l="3653" t="4733" b="15042"/>
          <a:stretch/>
        </p:blipFill>
        <p:spPr>
          <a:xfrm>
            <a:off x="3287689" y="1897558"/>
            <a:ext cx="7121713" cy="4320000"/>
          </a:xfrm>
          <a:prstGeom prst="rect">
            <a:avLst/>
          </a:prstGeom>
        </p:spPr>
      </p:pic>
      <p:pic>
        <p:nvPicPr>
          <p:cNvPr id="5" name="Picture 4" descr="isolde11.jpg"/>
          <p:cNvPicPr>
            <a:picLocks noChangeAspect="1"/>
          </p:cNvPicPr>
          <p:nvPr/>
        </p:nvPicPr>
        <p:blipFill>
          <a:blip r:embed="rId3" cstate="print"/>
          <a:srcRect b="-1188"/>
          <a:stretch>
            <a:fillRect/>
          </a:stretch>
        </p:blipFill>
        <p:spPr>
          <a:xfrm>
            <a:off x="1676400" y="3049686"/>
            <a:ext cx="4343400" cy="3200400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365892" y="3418114"/>
            <a:ext cx="5487329" cy="1123712"/>
          </a:xfrm>
          <a:prstGeom prst="round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Not retained</a:t>
            </a:r>
          </a:p>
          <a:p>
            <a:pPr algn="ctr"/>
            <a:r>
              <a:rPr lang="en-US" sz="2000" dirty="0"/>
              <a:t>In case of failure all the electronics is onboard</a:t>
            </a:r>
          </a:p>
          <a:p>
            <a:pPr algn="ctr"/>
            <a:r>
              <a:rPr lang="en-US" sz="2000" dirty="0"/>
              <a:t>No easy remote recovery!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4550" y="1147487"/>
            <a:ext cx="60069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Autonomous vehicle</a:t>
            </a:r>
          </a:p>
          <a:p>
            <a:pPr marL="285750" indent="-285750">
              <a:buFontTx/>
              <a:buChar char="-"/>
            </a:pPr>
            <a:r>
              <a:rPr lang="en-US" sz="2200" dirty="0"/>
              <a:t>Battery powered</a:t>
            </a:r>
          </a:p>
          <a:p>
            <a:pPr marL="285750" indent="-285750">
              <a:buFontTx/>
              <a:buChar char="-"/>
            </a:pPr>
            <a:r>
              <a:rPr lang="en-US" sz="2200" dirty="0"/>
              <a:t>Onboard controller</a:t>
            </a:r>
          </a:p>
          <a:p>
            <a:pPr marL="285750" indent="-285750">
              <a:buFontTx/>
              <a:buChar char="-"/>
            </a:pPr>
            <a:r>
              <a:rPr lang="en-US" sz="2200" dirty="0"/>
              <a:t>Navigation system integrated for positioning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4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Solution adopted</a:t>
            </a:r>
          </a:p>
        </p:txBody>
      </p:sp>
      <p:pic>
        <p:nvPicPr>
          <p:cNvPr id="4" name="Picture 2" descr="G:\Departments\EN\Groups\HE\HT\ISOLDE ROBOT\vue 3D zone cible ter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8" b="7498"/>
          <a:stretch/>
        </p:blipFill>
        <p:spPr bwMode="auto">
          <a:xfrm>
            <a:off x="1703512" y="3344410"/>
            <a:ext cx="524962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projet_robot_isolde\KUKA\axes lineaires\demo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1793" y="1932714"/>
            <a:ext cx="5957930" cy="432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91544" y="1340768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Two industrial robots mounted on a linear axis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4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b="1" dirty="0"/>
              <a:t>How to </a:t>
            </a:r>
            <a:r>
              <a:rPr lang="fr-CH" b="1" dirty="0" err="1"/>
              <a:t>decide</a:t>
            </a:r>
            <a:r>
              <a:rPr lang="fr-CH" b="1" dirty="0"/>
              <a:t> </a:t>
            </a:r>
            <a:r>
              <a:rPr lang="fr-CH" b="1" dirty="0" err="1"/>
              <a:t>between</a:t>
            </a:r>
            <a:r>
              <a:rPr lang="fr-CH" b="1" dirty="0"/>
              <a:t> </a:t>
            </a:r>
            <a:r>
              <a:rPr lang="fr-CH" b="1" dirty="0" err="1"/>
              <a:t>those</a:t>
            </a:r>
            <a:r>
              <a:rPr lang="fr-CH" b="1" dirty="0"/>
              <a:t> options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423592" y="948097"/>
            <a:ext cx="7081126" cy="5307462"/>
            <a:chOff x="899592" y="948097"/>
            <a:chExt cx="7081126" cy="5307462"/>
          </a:xfrm>
        </p:grpSpPr>
        <p:pic>
          <p:nvPicPr>
            <p:cNvPr id="4" name="Picture 16" descr="http://www.dynamicdesignsolutionsinc.com/uploads/images/products/rx160_large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948097"/>
              <a:ext cx="936104" cy="1065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14" descr="C:\Users\jgrenard\AppData\Local\Microsoft\Windows\Temporary Internet Files\Content.IE5\10HPGD1Y\MC900434810[1]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7575" y="1085553"/>
              <a:ext cx="914286" cy="91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C:\Users\jgrenard\AppData\Local\Microsoft\Windows\Temporary Internet Files\Content.IE5\10HPGD1Y\MC900215552[1].wmf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1375" y="1257975"/>
              <a:ext cx="671967" cy="5694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4228" r="22643"/>
            <a:stretch>
              <a:fillRect/>
            </a:stretch>
          </p:blipFill>
          <p:spPr bwMode="auto">
            <a:xfrm>
              <a:off x="2699792" y="1045327"/>
              <a:ext cx="645825" cy="849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1" descr="C:\Users\jgrenard\AppData\Local\Microsoft\Windows\Temporary Internet Files\Content.IE5\S63GNK8B\MC900290596[1].wmf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1167429"/>
              <a:ext cx="734839" cy="672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C:\travail\explication analyse de risque robot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8718" y="1935559"/>
              <a:ext cx="6372000" cy="43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5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Specificity of the ISODLE robot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Concept base on an industrial robot mounted on a linear axis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KUKA K60L45-3CF (specific options to resist radiation)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Resolver positioning technology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No electronic* on board (see next slide)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Safe robot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2416568"/>
            <a:ext cx="3840000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G:\Departments\EN\Groups\HE\HT\ISOLDE ROBOT\vue 3D zone cible ter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8" b="7498"/>
          <a:stretch/>
        </p:blipFill>
        <p:spPr bwMode="auto">
          <a:xfrm>
            <a:off x="3287688" y="3763858"/>
            <a:ext cx="4196541" cy="2302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5442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F135D-B78F-444A-A56F-E7A1593B3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electronic inside the target area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812AB2-783A-4D4A-BFA4-D59FB7FB1FC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CERN has moved the electronic out of the target area ~60m distance between robot and electronic board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Installation of longer cables tolerant to radiation for robot application (custom built cables from a cable manufacturer)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j-lt"/>
                <a:ea typeface="Times New Roman" panose="02020603050405020304" pitchFamily="18" charset="0"/>
              </a:rPr>
              <a:t>Capability to bypass the embedded temperature sensor of each motor</a:t>
            </a:r>
            <a:endParaRPr lang="en-GB" sz="2000" dirty="0">
              <a:latin typeface="+mj-lt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j-lt"/>
                <a:ea typeface="Times New Roman" panose="02020603050405020304" pitchFamily="18" charset="0"/>
              </a:rPr>
              <a:t>Installation of radiation tolerant connectors</a:t>
            </a:r>
            <a:endParaRPr lang="en-GB" sz="2000" dirty="0">
              <a:latin typeface="+mj-lt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j-lt"/>
                <a:ea typeface="Times New Roman" panose="02020603050405020304" pitchFamily="18" charset="0"/>
              </a:rPr>
              <a:t>Design of a radiation tolerant specific gripper (interface between the target and the robot)</a:t>
            </a:r>
            <a:endParaRPr lang="en-GB" sz="2000" dirty="0">
              <a:latin typeface="+mj-lt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+mj-lt"/>
                <a:ea typeface="Times New Roman" panose="02020603050405020304" pitchFamily="18" charset="0"/>
              </a:rPr>
              <a:t>Specific design of the trajectories and the control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ea typeface="Calibri" panose="020F0502020204030204" pitchFamily="34" charset="0"/>
              </a:rPr>
              <a:t>Capability to replace all electronic components without intervening inside the target area</a:t>
            </a:r>
            <a:endParaRPr lang="en-GB" sz="2000" dirty="0">
              <a:effectLst/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4868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Design and integration of the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Has to be compatible with the various interface of the facility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75520" y="2260152"/>
            <a:ext cx="3600000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G:\Departments\EN\Groups\HE\HT\ISOLDE ROBOT\ISOLDE_Robot\Photos\30-03-2011\DSCN00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183" y="2260152"/>
            <a:ext cx="4800326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780616" y="5909203"/>
            <a:ext cx="158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Front End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66628" y="5909203"/>
            <a:ext cx="2837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Storage shielded </a:t>
            </a:r>
            <a:r>
              <a:rPr lang="en-GB" dirty="0" err="1"/>
              <a:t>sleves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6221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Risk analysis for the refurbishment of the target exchange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3568"/>
            <a:ext cx="10972800" cy="493776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Experience of the current process</a:t>
            </a:r>
          </a:p>
          <a:p>
            <a:pPr lvl="1"/>
            <a:r>
              <a:rPr lang="en-GB" dirty="0"/>
              <a:t>List of failures during operation with the existing system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Machine directive</a:t>
            </a:r>
          </a:p>
          <a:p>
            <a:pPr lvl="1"/>
            <a:r>
              <a:rPr lang="en-GB" dirty="0"/>
              <a:t>Standards (human aspect)</a:t>
            </a:r>
          </a:p>
          <a:p>
            <a:pPr lvl="1"/>
            <a:r>
              <a:rPr lang="en-GB" dirty="0"/>
              <a:t>Facility aspect (protection of equipment installed in the area) </a:t>
            </a:r>
          </a:p>
          <a:p>
            <a:pPr lvl="1"/>
            <a:endParaRPr lang="en-GB" dirty="0"/>
          </a:p>
          <a:p>
            <a:r>
              <a:rPr lang="en-GB" dirty="0"/>
              <a:t>Upgrade of the facility</a:t>
            </a:r>
          </a:p>
          <a:p>
            <a:pPr lvl="1"/>
            <a:r>
              <a:rPr lang="en-GB" dirty="0"/>
              <a:t>New risks caused by the robots</a:t>
            </a:r>
          </a:p>
          <a:p>
            <a:pPr lvl="1"/>
            <a:r>
              <a:rPr lang="en-GB" dirty="0"/>
              <a:t>New risks caused by the change of the process</a:t>
            </a:r>
          </a:p>
        </p:txBody>
      </p:sp>
    </p:spTree>
    <p:extLst>
      <p:ext uri="{BB962C8B-B14F-4D97-AF65-F5344CB8AC3E}">
        <p14:creationId xmlns:p14="http://schemas.microsoft.com/office/powerpoint/2010/main" val="8731872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Risk analysis for the refurbishment of the target exchange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424" y="1600200"/>
            <a:ext cx="9793088" cy="485313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List of 40 failures scenarios</a:t>
            </a:r>
          </a:p>
          <a:p>
            <a:pPr lvl="1"/>
            <a:r>
              <a:rPr lang="en-US" dirty="0"/>
              <a:t>Include the robots </a:t>
            </a:r>
          </a:p>
          <a:p>
            <a:pPr lvl="2"/>
            <a:r>
              <a:rPr lang="en-US" dirty="0"/>
              <a:t>Motors</a:t>
            </a:r>
          </a:p>
          <a:p>
            <a:pPr lvl="2"/>
            <a:r>
              <a:rPr lang="en-US" dirty="0"/>
              <a:t>Cables</a:t>
            </a:r>
          </a:p>
          <a:p>
            <a:pPr lvl="2"/>
            <a:r>
              <a:rPr lang="en-US" dirty="0"/>
              <a:t>Control</a:t>
            </a:r>
          </a:p>
          <a:p>
            <a:pPr lvl="2"/>
            <a:r>
              <a:rPr lang="en-US" dirty="0"/>
              <a:t>Gripper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The interfaces with the robots</a:t>
            </a:r>
          </a:p>
          <a:p>
            <a:pPr lvl="2"/>
            <a:r>
              <a:rPr lang="en-US" dirty="0"/>
              <a:t>Front ends</a:t>
            </a:r>
          </a:p>
          <a:p>
            <a:pPr lvl="2"/>
            <a:r>
              <a:rPr lang="en-US" dirty="0"/>
              <a:t>Shielded storage shelves</a:t>
            </a:r>
          </a:p>
          <a:p>
            <a:pPr lvl="2"/>
            <a:r>
              <a:rPr lang="en-US" dirty="0"/>
              <a:t>Exchange point</a:t>
            </a:r>
          </a:p>
          <a:p>
            <a:pPr lvl="2"/>
            <a:r>
              <a:rPr lang="en-US" dirty="0"/>
              <a:t>Faraday cage</a:t>
            </a:r>
          </a:p>
          <a:p>
            <a:pPr lvl="2"/>
            <a:r>
              <a:rPr lang="en-US" dirty="0"/>
              <a:t>Beam Line</a:t>
            </a:r>
          </a:p>
          <a:p>
            <a:pPr lvl="2"/>
            <a:r>
              <a:rPr lang="en-US" dirty="0"/>
              <a:t>Building</a:t>
            </a:r>
          </a:p>
          <a:p>
            <a:pPr lvl="2"/>
            <a:endParaRPr lang="en-US" dirty="0"/>
          </a:p>
          <a:p>
            <a:r>
              <a:rPr lang="en-GB" dirty="0"/>
              <a:t>They all include the </a:t>
            </a:r>
            <a:r>
              <a:rPr lang="en-GB" dirty="0" err="1"/>
              <a:t>criticity</a:t>
            </a:r>
            <a:r>
              <a:rPr lang="en-GB" dirty="0"/>
              <a:t>, and a solution for correcting the failure identified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6411421" y="2780928"/>
            <a:ext cx="2520280" cy="2662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apture d’écran 2011-06-05 à 18.35.4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552384" y="1071838"/>
            <a:ext cx="2016224" cy="2723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JL GRENARD EN-HE</a:t>
            </a:r>
          </a:p>
        </p:txBody>
      </p:sp>
    </p:spTree>
    <p:extLst>
      <p:ext uri="{BB962C8B-B14F-4D97-AF65-F5344CB8AC3E}">
        <p14:creationId xmlns:p14="http://schemas.microsoft.com/office/powerpoint/2010/main" val="2134819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Departments\EN\Groups\HE\HT\ISOLDE ROBOT\ISOLDE_Robot\Gripper\vue 3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34" r="19128"/>
          <a:stretch/>
        </p:blipFill>
        <p:spPr bwMode="auto">
          <a:xfrm>
            <a:off x="7320136" y="2132856"/>
            <a:ext cx="249065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Risk analysis for the refurbishment of the target exchange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1" y="1600201"/>
            <a:ext cx="8138365" cy="4525963"/>
          </a:xfrm>
        </p:spPr>
        <p:txBody>
          <a:bodyPr>
            <a:normAutofit/>
          </a:bodyPr>
          <a:lstStyle/>
          <a:p>
            <a:r>
              <a:rPr lang="en-US" dirty="0"/>
              <a:t>Design change of parts of the process to avoid failures</a:t>
            </a:r>
          </a:p>
          <a:p>
            <a:pPr lvl="1"/>
            <a:r>
              <a:rPr lang="en-US" dirty="0"/>
              <a:t>New gripper with redundant functions</a:t>
            </a:r>
          </a:p>
          <a:p>
            <a:pPr lvl="1"/>
            <a:r>
              <a:rPr lang="en-US" dirty="0"/>
              <a:t>Implementation of feedback of each status</a:t>
            </a:r>
          </a:p>
          <a:p>
            <a:pPr lvl="1"/>
            <a:r>
              <a:rPr lang="en-US" dirty="0"/>
              <a:t>Control system include recovery method</a:t>
            </a:r>
          </a:p>
          <a:p>
            <a:pPr lvl="1"/>
            <a:r>
              <a:rPr lang="en-US" dirty="0"/>
              <a:t>No electronic on the hot area</a:t>
            </a:r>
          </a:p>
          <a:p>
            <a:pPr lvl="1"/>
            <a:r>
              <a:rPr lang="en-US" dirty="0"/>
              <a:t>Based on an industrial robot</a:t>
            </a:r>
          </a:p>
        </p:txBody>
      </p:sp>
      <p:pic>
        <p:nvPicPr>
          <p:cNvPr id="3076" name="Picture 4" descr="http://www.kuka.com/NR/rdonlyres/2C233B0D-8E20-47F6-B199-1F9545C90753/0/PR_KUKA_Industrial_Robot_KR360_0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8" b="10681"/>
          <a:stretch/>
        </p:blipFill>
        <p:spPr bwMode="auto">
          <a:xfrm>
            <a:off x="9984432" y="3690559"/>
            <a:ext cx="2057143" cy="241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JL GRENARD EN-HE</a:t>
            </a:r>
          </a:p>
        </p:txBody>
      </p:sp>
    </p:spTree>
    <p:extLst>
      <p:ext uri="{BB962C8B-B14F-4D97-AF65-F5344CB8AC3E}">
        <p14:creationId xmlns:p14="http://schemas.microsoft.com/office/powerpoint/2010/main" val="2390871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20" y="1597889"/>
            <a:ext cx="7427972" cy="452596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Testing of the failures scenarios</a:t>
            </a:r>
          </a:p>
          <a:p>
            <a:pPr lvl="2"/>
            <a:r>
              <a:rPr lang="en-GB" dirty="0"/>
              <a:t>Simulation of failures on full scale mock up</a:t>
            </a:r>
          </a:p>
          <a:p>
            <a:pPr lvl="2"/>
            <a:r>
              <a:rPr lang="en-GB" dirty="0"/>
              <a:t>Recovery methods</a:t>
            </a:r>
          </a:p>
          <a:p>
            <a:pPr lvl="2"/>
            <a:r>
              <a:rPr lang="en-GB" dirty="0"/>
              <a:t>Test  report</a:t>
            </a:r>
          </a:p>
          <a:p>
            <a:pPr lvl="1"/>
            <a:endParaRPr lang="en-GB" dirty="0"/>
          </a:p>
          <a:p>
            <a:r>
              <a:rPr lang="en-GB" dirty="0"/>
              <a:t>All this process are part of the safety file of the target exchange system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Risk analysis for the refurbishment of the target exchange system</a:t>
            </a:r>
          </a:p>
        </p:txBody>
      </p:sp>
      <p:pic>
        <p:nvPicPr>
          <p:cNvPr id="2050" name="Picture 2" descr="G:\Departments\EN\Groups\HE\HT\ISOLDE ROBOT\Maquette\photos\IMG_06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60" y="980728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Macintosh HD:Users:apberna:Desktop:DSC_04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4" y="3251868"/>
            <a:ext cx="2520000" cy="28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41" t="18342" r="36268" b="8163"/>
          <a:stretch/>
        </p:blipFill>
        <p:spPr bwMode="auto">
          <a:xfrm>
            <a:off x="7308933" y="3266708"/>
            <a:ext cx="1977770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0956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few words on ISOLDE facility</a:t>
            </a:r>
          </a:p>
          <a:p>
            <a:r>
              <a:rPr lang="en-US" dirty="0"/>
              <a:t>How the system has been designed</a:t>
            </a:r>
          </a:p>
          <a:p>
            <a:r>
              <a:rPr lang="en-US" dirty="0"/>
              <a:t>The implementation of the robots</a:t>
            </a:r>
          </a:p>
          <a:p>
            <a:r>
              <a:rPr lang="en-US" dirty="0"/>
              <a:t>Recovery methods</a:t>
            </a:r>
          </a:p>
          <a:p>
            <a:r>
              <a:rPr lang="en-US" dirty="0"/>
              <a:t>Operational feedback</a:t>
            </a:r>
          </a:p>
          <a:p>
            <a:r>
              <a:rPr lang="en-US" dirty="0"/>
              <a:t>A few word on MEDICIS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and integration of the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23857" y="1196752"/>
            <a:ext cx="7531727" cy="232415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Has to fit (and enter) in the target area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Has to fit with the radiation levels present in the target area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Prevent any damage in case of a clash between any interface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827" y="906464"/>
            <a:ext cx="2951944" cy="3935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58" y="3461421"/>
            <a:ext cx="1948988" cy="2598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14739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Recovery capabilities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63352" y="1124744"/>
            <a:ext cx="8208912" cy="5028279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Possibility to bypass all the conditions in order to finish a cycle or get read of the target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Supervision system which guarantee a safe monitoring at any moment of all the actuators during the trajectories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Collision release mechanism at the gripper flange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Check of the conditions at the start of the execution of a cycle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 series of tests has been made in a mock up</a:t>
            </a:r>
          </a:p>
        </p:txBody>
      </p:sp>
      <p:pic>
        <p:nvPicPr>
          <p:cNvPr id="4" name="Picture 2" descr="G:\Departments\EN\Groups\HE\HT\ISOLDE ROBOT\tests secu\IMG_08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04" y="1270707"/>
            <a:ext cx="3237439" cy="43165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8749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B732A-0B43-4423-9B32-E2E066237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recovery capabilities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2A7ED5-A980-4891-817A-CA93949FD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39400C-B903-4EED-AAE0-9C2A93C730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In case of major failures other remote recovery technics exist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Visual inspection with a remotely controlled ‘’train’’ or with a mobile robot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Intervention with remotely controlled robot(s)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b="0" dirty="0"/>
              <a:t>See </a:t>
            </a:r>
            <a:r>
              <a:rPr lang="en-GB" b="0" dirty="0">
                <a:solidFill>
                  <a:schemeClr val="tx2"/>
                </a:solidFill>
              </a:rPr>
              <a:t>Eloise </a:t>
            </a:r>
            <a:r>
              <a:rPr lang="en-GB" b="0" i="0" dirty="0">
                <a:solidFill>
                  <a:schemeClr val="tx2"/>
                </a:solidFill>
                <a:effectLst/>
              </a:rPr>
              <a:t>Matheson</a:t>
            </a:r>
            <a:r>
              <a:rPr lang="en-GB" b="0" dirty="0">
                <a:solidFill>
                  <a:schemeClr val="tx2"/>
                </a:solidFill>
              </a:rPr>
              <a:t> talk</a:t>
            </a:r>
          </a:p>
        </p:txBody>
      </p:sp>
    </p:spTree>
    <p:extLst>
      <p:ext uri="{BB962C8B-B14F-4D97-AF65-F5344CB8AC3E}">
        <p14:creationId xmlns:p14="http://schemas.microsoft.com/office/powerpoint/2010/main" val="2759976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2B95B-6428-4409-80A1-6030A593B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Feedback of about ~8 </a:t>
            </a:r>
            <a:r>
              <a:rPr lang="fr-CH" dirty="0" err="1"/>
              <a:t>years</a:t>
            </a:r>
            <a:r>
              <a:rPr lang="fr-CH" dirty="0"/>
              <a:t> of </a:t>
            </a:r>
            <a:r>
              <a:rPr lang="fr-CH" dirty="0" err="1"/>
              <a:t>operation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0E7246-0C0D-45FE-BA16-DCFB9C12F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1FE112-14B7-4C18-9B17-4ED271830A6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About 700 operations performed for the ISOLDE target area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Operation of the robot at 15% of maximum operational speed (sufficient for our operational needs)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One failure directly linked to the robot:</a:t>
            </a:r>
          </a:p>
          <a:p>
            <a:pPr lvl="2"/>
            <a:r>
              <a:rPr lang="en-GB" dirty="0"/>
              <a:t>Presence of silicon based temperature sensor embedded on the robot motors (was not identified at the stage of robot selection)</a:t>
            </a:r>
          </a:p>
        </p:txBody>
      </p:sp>
    </p:spTree>
    <p:extLst>
      <p:ext uri="{BB962C8B-B14F-4D97-AF65-F5344CB8AC3E}">
        <p14:creationId xmlns:p14="http://schemas.microsoft.com/office/powerpoint/2010/main" val="1855434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15217-E96F-4C4F-8578-F1BBB335A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Evolutions of the system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1CFBC-09E5-4F20-A6F0-1E4C26B3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937EDD-1C5C-475B-9753-288D092D3F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1247039" cy="5028279"/>
          </a:xfrm>
        </p:spPr>
        <p:txBody>
          <a:bodyPr/>
          <a:lstStyle/>
          <a:p>
            <a:r>
              <a:rPr lang="en-GB" dirty="0"/>
              <a:t>Additional experiment installed in 2017 inside ISOLDE -&gt; MEDICIS</a:t>
            </a:r>
          </a:p>
          <a:p>
            <a:r>
              <a:rPr lang="en-GB" dirty="0">
                <a:hlinkClick r:id="rId2"/>
              </a:rPr>
              <a:t>https://medicis.cern/</a:t>
            </a:r>
            <a:endParaRPr lang="en-GB" dirty="0"/>
          </a:p>
          <a:p>
            <a:r>
              <a:rPr lang="en-GB" dirty="0"/>
              <a:t>Production of radioactive isotopes for medical applications</a:t>
            </a:r>
          </a:p>
          <a:p>
            <a:pPr lvl="1"/>
            <a:r>
              <a:rPr lang="en-GB" dirty="0"/>
              <a:t>New handling capability</a:t>
            </a:r>
          </a:p>
          <a:p>
            <a:pPr lvl="1"/>
            <a:r>
              <a:rPr lang="en-GB" dirty="0"/>
              <a:t>Highly activated targets</a:t>
            </a:r>
          </a:p>
          <a:p>
            <a:pPr lvl="1"/>
            <a:r>
              <a:rPr lang="en-GB" dirty="0"/>
              <a:t>Automatic transfer of targets from / to the target area</a:t>
            </a:r>
          </a:p>
        </p:txBody>
      </p:sp>
    </p:spTree>
    <p:extLst>
      <p:ext uri="{BB962C8B-B14F-4D97-AF65-F5344CB8AC3E}">
        <p14:creationId xmlns:p14="http://schemas.microsoft.com/office/powerpoint/2010/main" val="33330848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DDBEC-79F4-48A7-AF65-192499C3A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MEDICIS robot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7D63B-3E0C-4B47-9A99-B0D225E6728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001" y="1245523"/>
            <a:ext cx="7547167" cy="854308"/>
          </a:xfrm>
        </p:spPr>
        <p:txBody>
          <a:bodyPr/>
          <a:lstStyle/>
          <a:p>
            <a:r>
              <a:rPr lang="en-GB" sz="2600" dirty="0"/>
              <a:t>Exactly same concept applied as at ISOLDE</a:t>
            </a:r>
          </a:p>
          <a:p>
            <a:r>
              <a:rPr lang="en-GB" sz="2600" dirty="0"/>
              <a:t>Apart absence of prompt radiation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49D8F0-577C-475C-A9A9-385E173F140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3" y="2311265"/>
            <a:ext cx="4612915" cy="2658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A picture containing indoor, floor, miller&#10;&#10;Description automatically generated">
            <a:extLst>
              <a:ext uri="{FF2B5EF4-FFF2-40B4-BE49-F238E27FC236}">
                <a16:creationId xmlns:a16="http://schemas.microsoft.com/office/drawing/2014/main" id="{137FBD9C-33BA-46C6-9686-EC46731733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289" y="188641"/>
            <a:ext cx="4963383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52321288-8D7F-4E4F-99B8-2A3E8D14EB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963" y="2863265"/>
            <a:ext cx="5130376" cy="3423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245062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layout of the ISOLDE facility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3</a:t>
            </a:fld>
            <a:endParaRPr kumimoji="0" lang="en-US" dirty="0"/>
          </a:p>
        </p:txBody>
      </p:sp>
      <p:pic>
        <p:nvPicPr>
          <p:cNvPr id="1026" name="Picture 2" descr="\\cern.ch\dfs\Users\v\vollaire\Desktop\But_6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28" y="1196753"/>
            <a:ext cx="6129053" cy="4392488"/>
          </a:xfrm>
          <a:prstGeom prst="rect">
            <a:avLst/>
          </a:prstGeom>
          <a:noFill/>
        </p:spPr>
      </p:pic>
      <p:pic>
        <p:nvPicPr>
          <p:cNvPr id="8" name="Picture 7" descr="isolde13.jpg">
            <a:extLst>
              <a:ext uri="{FF2B5EF4-FFF2-40B4-BE49-F238E27FC236}">
                <a16:creationId xmlns:a16="http://schemas.microsoft.com/office/drawing/2014/main" id="{C8EC6801-4A1C-4508-A70F-71B9ADE738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4167" r="15833" b="4350"/>
          <a:stretch/>
        </p:blipFill>
        <p:spPr>
          <a:xfrm rot="16200000">
            <a:off x="7192625" y="589865"/>
            <a:ext cx="4178265" cy="5820486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AB6431C-CEFA-41A7-9929-25ED593F622F}"/>
              </a:ext>
            </a:extLst>
          </p:cNvPr>
          <p:cNvSpPr/>
          <p:nvPr/>
        </p:nvSpPr>
        <p:spPr>
          <a:xfrm>
            <a:off x="6684885" y="2201662"/>
            <a:ext cx="3817398" cy="3382392"/>
          </a:xfrm>
          <a:custGeom>
            <a:avLst/>
            <a:gdLst>
              <a:gd name="connsiteX0" fmla="*/ 381740 w 3817398"/>
              <a:gd name="connsiteY0" fmla="*/ 3382392 h 3382392"/>
              <a:gd name="connsiteX1" fmla="*/ 381740 w 3817398"/>
              <a:gd name="connsiteY1" fmla="*/ 3382392 h 3382392"/>
              <a:gd name="connsiteX2" fmla="*/ 1056443 w 3817398"/>
              <a:gd name="connsiteY2" fmla="*/ 3355759 h 3382392"/>
              <a:gd name="connsiteX3" fmla="*/ 914400 w 3817398"/>
              <a:gd name="connsiteY3" fmla="*/ 1997476 h 3382392"/>
              <a:gd name="connsiteX4" fmla="*/ 1038688 w 3817398"/>
              <a:gd name="connsiteY4" fmla="*/ 1651247 h 3382392"/>
              <a:gd name="connsiteX5" fmla="*/ 1162975 w 3817398"/>
              <a:gd name="connsiteY5" fmla="*/ 1642369 h 3382392"/>
              <a:gd name="connsiteX6" fmla="*/ 3453414 w 3817398"/>
              <a:gd name="connsiteY6" fmla="*/ 1509204 h 3382392"/>
              <a:gd name="connsiteX7" fmla="*/ 3471169 w 3817398"/>
              <a:gd name="connsiteY7" fmla="*/ 1189608 h 3382392"/>
              <a:gd name="connsiteX8" fmla="*/ 3817398 w 3817398"/>
              <a:gd name="connsiteY8" fmla="*/ 1109709 h 3382392"/>
              <a:gd name="connsiteX9" fmla="*/ 3710866 w 3817398"/>
              <a:gd name="connsiteY9" fmla="*/ 532660 h 3382392"/>
              <a:gd name="connsiteX10" fmla="*/ 3453414 w 3817398"/>
              <a:gd name="connsiteY10" fmla="*/ 577049 h 3382392"/>
              <a:gd name="connsiteX11" fmla="*/ 2920754 w 3817398"/>
              <a:gd name="connsiteY11" fmla="*/ 1154097 h 3382392"/>
              <a:gd name="connsiteX12" fmla="*/ 2627791 w 3817398"/>
              <a:gd name="connsiteY12" fmla="*/ 1029810 h 3382392"/>
              <a:gd name="connsiteX13" fmla="*/ 2343705 w 3817398"/>
              <a:gd name="connsiteY13" fmla="*/ 1047565 h 3382392"/>
              <a:gd name="connsiteX14" fmla="*/ 2272684 w 3817398"/>
              <a:gd name="connsiteY14" fmla="*/ 1012055 h 3382392"/>
              <a:gd name="connsiteX15" fmla="*/ 1464816 w 3817398"/>
              <a:gd name="connsiteY15" fmla="*/ 470517 h 3382392"/>
              <a:gd name="connsiteX16" fmla="*/ 1518082 w 3817398"/>
              <a:gd name="connsiteY16" fmla="*/ 115410 h 3382392"/>
              <a:gd name="connsiteX17" fmla="*/ 1269507 w 3817398"/>
              <a:gd name="connsiteY17" fmla="*/ 0 h 3382392"/>
              <a:gd name="connsiteX18" fmla="*/ 1180731 w 3817398"/>
              <a:gd name="connsiteY18" fmla="*/ 239697 h 3382392"/>
              <a:gd name="connsiteX19" fmla="*/ 630315 w 3817398"/>
              <a:gd name="connsiteY19" fmla="*/ 159798 h 3382392"/>
              <a:gd name="connsiteX20" fmla="*/ 301841 w 3817398"/>
              <a:gd name="connsiteY20" fmla="*/ 887767 h 3382392"/>
              <a:gd name="connsiteX21" fmla="*/ 0 w 3817398"/>
              <a:gd name="connsiteY21" fmla="*/ 896645 h 3382392"/>
              <a:gd name="connsiteX22" fmla="*/ 142043 w 3817398"/>
              <a:gd name="connsiteY22" fmla="*/ 1642369 h 3382392"/>
              <a:gd name="connsiteX23" fmla="*/ 133165 w 3817398"/>
              <a:gd name="connsiteY23" fmla="*/ 2032987 h 3382392"/>
              <a:gd name="connsiteX24" fmla="*/ 346230 w 3817398"/>
              <a:gd name="connsiteY24" fmla="*/ 2503503 h 3382392"/>
              <a:gd name="connsiteX25" fmla="*/ 381740 w 3817398"/>
              <a:gd name="connsiteY25" fmla="*/ 3382392 h 338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817398" h="3382392">
                <a:moveTo>
                  <a:pt x="381740" y="3382392"/>
                </a:moveTo>
                <a:lnTo>
                  <a:pt x="381740" y="3382392"/>
                </a:lnTo>
                <a:lnTo>
                  <a:pt x="1056443" y="3355759"/>
                </a:lnTo>
                <a:lnTo>
                  <a:pt x="914400" y="1997476"/>
                </a:lnTo>
                <a:lnTo>
                  <a:pt x="1038688" y="1651247"/>
                </a:lnTo>
                <a:lnTo>
                  <a:pt x="1162975" y="1642369"/>
                </a:lnTo>
                <a:lnTo>
                  <a:pt x="3453414" y="1509204"/>
                </a:lnTo>
                <a:lnTo>
                  <a:pt x="3471169" y="1189608"/>
                </a:lnTo>
                <a:lnTo>
                  <a:pt x="3817398" y="1109709"/>
                </a:lnTo>
                <a:lnTo>
                  <a:pt x="3710866" y="532660"/>
                </a:lnTo>
                <a:lnTo>
                  <a:pt x="3453414" y="577049"/>
                </a:lnTo>
                <a:lnTo>
                  <a:pt x="2920754" y="1154097"/>
                </a:lnTo>
                <a:lnTo>
                  <a:pt x="2627791" y="1029810"/>
                </a:lnTo>
                <a:lnTo>
                  <a:pt x="2343705" y="1047565"/>
                </a:lnTo>
                <a:lnTo>
                  <a:pt x="2272684" y="1012055"/>
                </a:lnTo>
                <a:lnTo>
                  <a:pt x="1464816" y="470517"/>
                </a:lnTo>
                <a:lnTo>
                  <a:pt x="1518082" y="115410"/>
                </a:lnTo>
                <a:lnTo>
                  <a:pt x="1269507" y="0"/>
                </a:lnTo>
                <a:lnTo>
                  <a:pt x="1180731" y="239697"/>
                </a:lnTo>
                <a:lnTo>
                  <a:pt x="630315" y="159798"/>
                </a:lnTo>
                <a:lnTo>
                  <a:pt x="301841" y="887767"/>
                </a:lnTo>
                <a:lnTo>
                  <a:pt x="0" y="896645"/>
                </a:lnTo>
                <a:lnTo>
                  <a:pt x="142043" y="1642369"/>
                </a:lnTo>
                <a:lnTo>
                  <a:pt x="133165" y="2032987"/>
                </a:lnTo>
                <a:lnTo>
                  <a:pt x="346230" y="2503503"/>
                </a:lnTo>
                <a:lnTo>
                  <a:pt x="381740" y="3382392"/>
                </a:ln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B2F4CD-9FDC-4226-9790-F1DDAF6D61F2}"/>
              </a:ext>
            </a:extLst>
          </p:cNvPr>
          <p:cNvSpPr txBox="1"/>
          <p:nvPr/>
        </p:nvSpPr>
        <p:spPr bwMode="auto">
          <a:xfrm>
            <a:off x="7392144" y="32129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Target area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was the aim of the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Obsolete controls leading to unacceptable failure rate</a:t>
            </a:r>
          </a:p>
          <a:p>
            <a:r>
              <a:rPr lang="en-US" dirty="0"/>
              <a:t>No remote recovery options</a:t>
            </a:r>
          </a:p>
          <a:p>
            <a:r>
              <a:rPr lang="en-US" dirty="0"/>
              <a:t>Needs of evolution regarding the evolution of the facility</a:t>
            </a:r>
          </a:p>
          <a:p>
            <a:r>
              <a:rPr lang="en-US" dirty="0"/>
              <a:t>In operation since 1992</a:t>
            </a:r>
          </a:p>
          <a:p>
            <a:endParaRPr lang="en-US" dirty="0"/>
          </a:p>
        </p:txBody>
      </p:sp>
      <p:pic>
        <p:nvPicPr>
          <p:cNvPr id="4" name="Picture 3" descr="0204007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3952" y="3284984"/>
            <a:ext cx="3964597" cy="25818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do the robots do?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Exchange of the targets of the ISOLDE facility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r>
              <a:rPr lang="en-GB" dirty="0"/>
              <a:t>The robots are part of the process of the facility</a:t>
            </a:r>
          </a:p>
          <a:p>
            <a:r>
              <a:rPr lang="en-GB" dirty="0"/>
              <a:t>At ISOLDE ~30 targets exchange/years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2" descr="G:\Departments\EN\Groups\HE\HT\ISOLDE_Robot\Photos\target\Copy of IMG_48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2264" y="2031468"/>
            <a:ext cx="2592288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isolde15.jpg"/>
          <p:cNvPicPr>
            <a:picLocks noChangeAspect="1"/>
          </p:cNvPicPr>
          <p:nvPr/>
        </p:nvPicPr>
        <p:blipFill rotWithShape="1">
          <a:blip r:embed="rId3" cstate="print"/>
          <a:srcRect l="3951" t="16817" r="6608" b="24128"/>
          <a:stretch/>
        </p:blipFill>
        <p:spPr>
          <a:xfrm>
            <a:off x="1577273" y="1877629"/>
            <a:ext cx="6368752" cy="335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067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192A0-D3E7-4BFA-A22A-F7221BA4D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the robot have been selected?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6A9B90-D764-4210-B9BF-78F31C319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B25C73-C096-4EBA-BD10-E6786E62265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Study of the radioactive environment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/>
              <a:t>Based on operational records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 err="1"/>
              <a:t>Fluka</a:t>
            </a:r>
            <a:r>
              <a:rPr lang="en-GB" dirty="0"/>
              <a:t> simulation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781050" lvl="1" indent="-457200">
              <a:buFont typeface="Wingdings" panose="05000000000000000000" pitchFamily="2" charset="2"/>
              <a:buChar char="Ø"/>
            </a:pPr>
            <a:r>
              <a:rPr lang="en-GB" b="1" dirty="0"/>
              <a:t>Major constrain for the system in term of operation, maintenance and failures scenarios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666750" lvl="1" indent="-342900">
              <a:buFont typeface="Wingdings" panose="05000000000000000000" pitchFamily="2" charset="2"/>
              <a:buChar char="Ø"/>
            </a:pPr>
            <a:r>
              <a:rPr lang="en-GB" dirty="0"/>
              <a:t>Approach on Radiation To Electronics (and Radiation To Material) : see </a:t>
            </a:r>
            <a:r>
              <a:rPr lang="en-GB" dirty="0">
                <a:solidFill>
                  <a:schemeClr val="tx2"/>
                </a:solidFill>
              </a:rPr>
              <a:t>Ruben </a:t>
            </a:r>
            <a:r>
              <a:rPr lang="en-GB" b="0" i="0" dirty="0">
                <a:solidFill>
                  <a:schemeClr val="tx2"/>
                </a:solidFill>
                <a:effectLst/>
              </a:rPr>
              <a:t>Garcia Alia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/>
              <a:t>talk</a:t>
            </a:r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645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olde13.jpg"/>
          <p:cNvPicPr>
            <a:picLocks noChangeAspect="1"/>
          </p:cNvPicPr>
          <p:nvPr/>
        </p:nvPicPr>
        <p:blipFill>
          <a:blip r:embed="rId2" cstate="print"/>
          <a:srcRect l="34167" r="15833"/>
          <a:stretch>
            <a:fillRect/>
          </a:stretch>
        </p:blipFill>
        <p:spPr>
          <a:xfrm rot="16200000">
            <a:off x="3098373" y="-1262133"/>
            <a:ext cx="6075698" cy="884854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810000" y="2029292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343400" y="2410292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819400" y="3477092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038600" y="3324692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638800" y="3172292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239000" y="2257892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7315200" y="3629492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648200" y="2638892"/>
            <a:ext cx="762000" cy="4572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343401" y="3333484"/>
            <a:ext cx="1216269" cy="6740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124201" y="3482954"/>
            <a:ext cx="817685" cy="6154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038600" y="2243238"/>
            <a:ext cx="281354" cy="17584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157546" y="2454255"/>
            <a:ext cx="1037492" cy="888023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6975232" y="3069717"/>
            <a:ext cx="905607" cy="26377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010400" y="401049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280214" y="355329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213539" y="218169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603814" y="310561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308414" y="234361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784539" y="196261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03614" y="324849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784414" y="341994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439816" y="1177028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-On the target 160mSv/h at 10cm after 3 days of cool down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715000" y="4391493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-On the robot actual storage place ~0.5mSv/h after 8h of cool down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rot="10800000" flipV="1">
            <a:off x="4007768" y="1609076"/>
            <a:ext cx="432048" cy="432047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16200000" flipV="1">
            <a:off x="5600700" y="3667592"/>
            <a:ext cx="1066800" cy="381000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2733819" y="1918319"/>
            <a:ext cx="2016224" cy="1395770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731130" y="-26223"/>
            <a:ext cx="87297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 err="1"/>
              <a:t>Doserate</a:t>
            </a:r>
            <a:r>
              <a:rPr lang="fr-FR" sz="2200" b="1" dirty="0"/>
              <a:t> </a:t>
            </a:r>
            <a:r>
              <a:rPr lang="fr-FR" sz="2200" b="1" dirty="0" err="1"/>
              <a:t>decay</a:t>
            </a:r>
            <a:r>
              <a:rPr lang="fr-FR" sz="2200" b="1" dirty="0"/>
              <a:t> - </a:t>
            </a:r>
            <a:r>
              <a:rPr lang="fr-FR" sz="2200" b="1" dirty="0" err="1"/>
              <a:t>During</a:t>
            </a:r>
            <a:r>
              <a:rPr lang="fr-FR" sz="2200" b="1" dirty="0"/>
              <a:t> the </a:t>
            </a:r>
            <a:r>
              <a:rPr lang="fr-FR" sz="2200" b="1" dirty="0" err="1"/>
              <a:t>target</a:t>
            </a:r>
            <a:r>
              <a:rPr lang="fr-FR" sz="2200" b="1" dirty="0"/>
              <a:t> exchange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933472" y="582684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Sort of particles emission : </a:t>
            </a:r>
            <a:r>
              <a:rPr lang="el-GR" dirty="0"/>
              <a:t>γ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of residual dose rate map (72 h CT)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8</a:t>
            </a:fld>
            <a:endParaRPr kumimoji="0" lang="en-US" dirty="0"/>
          </a:p>
        </p:txBody>
      </p:sp>
      <p:pic>
        <p:nvPicPr>
          <p:cNvPr id="3074" name="Picture 2" descr="\\cern.ch\dfs\Users\v\vollaire\Desktop\ESS_WS\DQ1DZ0_1_-25_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553" y="2132856"/>
            <a:ext cx="8286879" cy="4053234"/>
          </a:xfrm>
          <a:prstGeom prst="rect">
            <a:avLst/>
          </a:prstGeom>
          <a:noFill/>
        </p:spPr>
      </p:pic>
      <p:sp>
        <p:nvSpPr>
          <p:cNvPr id="7" name="Content Placeholder 5"/>
          <p:cNvSpPr>
            <a:spLocks noGrp="1"/>
          </p:cNvSpPr>
          <p:nvPr>
            <p:ph sz="quarter" idx="1"/>
          </p:nvPr>
        </p:nvSpPr>
        <p:spPr>
          <a:xfrm>
            <a:off x="1981200" y="1219200"/>
            <a:ext cx="8229600" cy="9856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Most of the beam absorbed in the beam dump (shielded)</a:t>
            </a:r>
          </a:p>
          <a:p>
            <a:r>
              <a:rPr lang="en-US" dirty="0"/>
              <a:t>Several </a:t>
            </a:r>
            <a:r>
              <a:rPr lang="en-US" dirty="0" err="1"/>
              <a:t>Sv</a:t>
            </a:r>
            <a:r>
              <a:rPr lang="en-US" dirty="0"/>
              <a:t>/h on contact of the target (after 72 h of decay)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olde13.jpg"/>
          <p:cNvPicPr>
            <a:picLocks noChangeAspect="1"/>
          </p:cNvPicPr>
          <p:nvPr/>
        </p:nvPicPr>
        <p:blipFill>
          <a:blip r:embed="rId2" cstate="print"/>
          <a:srcRect l="34167" r="15833"/>
          <a:stretch>
            <a:fillRect/>
          </a:stretch>
        </p:blipFill>
        <p:spPr>
          <a:xfrm rot="16200000">
            <a:off x="2943074" y="-1186502"/>
            <a:ext cx="6026255" cy="877654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810000" y="2055926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43400" y="2436926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819400" y="3503726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038600" y="3351326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638800" y="3198926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239000" y="2284526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7315200" y="3656126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648200" y="2665526"/>
            <a:ext cx="762000" cy="4572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343401" y="3360118"/>
            <a:ext cx="1216269" cy="6740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124201" y="3509588"/>
            <a:ext cx="817685" cy="6154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038600" y="2269872"/>
            <a:ext cx="281354" cy="17584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157546" y="2480889"/>
            <a:ext cx="1037492" cy="888023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6975232" y="3096351"/>
            <a:ext cx="905607" cy="26377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010400" y="403712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280214" y="357992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213539" y="220832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603814" y="31322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308414" y="23702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784539" y="19892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03614" y="327512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784414" y="34465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375210" y="649569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-Integrated dose</a:t>
            </a:r>
          </a:p>
          <a:p>
            <a:r>
              <a:rPr lang="en-US" dirty="0"/>
              <a:t>15 </a:t>
            </a:r>
            <a:r>
              <a:rPr lang="en-US" dirty="0" err="1"/>
              <a:t>kGy</a:t>
            </a:r>
            <a:r>
              <a:rPr lang="en-US" dirty="0"/>
              <a:t>/year at 2.3m from the target (30⁰ from impact point)</a:t>
            </a:r>
            <a:endParaRPr lang="fr-FR" dirty="0"/>
          </a:p>
        </p:txBody>
      </p:sp>
      <p:sp>
        <p:nvSpPr>
          <p:cNvPr id="36" name="TextBox 35"/>
          <p:cNvSpPr txBox="1"/>
          <p:nvPr/>
        </p:nvSpPr>
        <p:spPr>
          <a:xfrm>
            <a:off x="5715000" y="4418126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-Excepted</a:t>
            </a:r>
          </a:p>
          <a:p>
            <a:r>
              <a:rPr lang="en-US" dirty="0"/>
              <a:t>integrated dose</a:t>
            </a:r>
          </a:p>
          <a:p>
            <a:r>
              <a:rPr lang="en-US" dirty="0"/>
              <a:t>0.5-1 </a:t>
            </a:r>
            <a:r>
              <a:rPr lang="en-US" dirty="0" err="1"/>
              <a:t>kGy</a:t>
            </a:r>
            <a:r>
              <a:rPr lang="en-US" dirty="0"/>
              <a:t>/year</a:t>
            </a:r>
            <a:endParaRPr lang="fr-FR" dirty="0"/>
          </a:p>
        </p:txBody>
      </p:sp>
      <p:cxnSp>
        <p:nvCxnSpPr>
          <p:cNvPr id="46" name="Straight Arrow Connector 45"/>
          <p:cNvCxnSpPr/>
          <p:nvPr/>
        </p:nvCxnSpPr>
        <p:spPr>
          <a:xfrm rot="5400000">
            <a:off x="3733800" y="1293926"/>
            <a:ext cx="990600" cy="381000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16200000" flipV="1">
            <a:off x="5600700" y="3694226"/>
            <a:ext cx="1066800" cy="381000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72064" y="5524143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During</a:t>
            </a:r>
            <a:r>
              <a:rPr lang="fr-FR" dirty="0"/>
              <a:t> the </a:t>
            </a:r>
            <a:r>
              <a:rPr lang="fr-FR" dirty="0" err="1"/>
              <a:t>run</a:t>
            </a:r>
            <a:endParaRPr lang="fr-FR" dirty="0"/>
          </a:p>
          <a:p>
            <a:r>
              <a:rPr lang="fr-FR" dirty="0"/>
              <a:t>Sort of </a:t>
            </a:r>
            <a:r>
              <a:rPr lang="fr-FR" dirty="0" err="1"/>
              <a:t>particles</a:t>
            </a:r>
            <a:r>
              <a:rPr lang="fr-FR" dirty="0"/>
              <a:t> </a:t>
            </a:r>
            <a:r>
              <a:rPr lang="fr-FR" dirty="0" err="1"/>
              <a:t>emission</a:t>
            </a:r>
            <a:r>
              <a:rPr lang="fr-FR" dirty="0"/>
              <a:t> : n, p, </a:t>
            </a:r>
            <a:r>
              <a:rPr lang="el-GR" dirty="0"/>
              <a:t>γ</a:t>
            </a:r>
            <a:r>
              <a:rPr lang="en-US" dirty="0"/>
              <a:t>…</a:t>
            </a:r>
            <a:endParaRPr lang="fr-FR" dirty="0"/>
          </a:p>
        </p:txBody>
      </p:sp>
      <p:cxnSp>
        <p:nvCxnSpPr>
          <p:cNvPr id="33" name="Straight Arrow Connector 32"/>
          <p:cNvCxnSpPr/>
          <p:nvPr/>
        </p:nvCxnSpPr>
        <p:spPr>
          <a:xfrm rot="5400000">
            <a:off x="2521620" y="1518942"/>
            <a:ext cx="2430760" cy="1368152"/>
          </a:xfrm>
          <a:prstGeom prst="straightConnector1">
            <a:avLst/>
          </a:prstGeom>
          <a:ln w="158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334812" y="-52050"/>
            <a:ext cx="698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 err="1"/>
              <a:t>Actual</a:t>
            </a:r>
            <a:r>
              <a:rPr lang="fr-FR" sz="2200" b="1" dirty="0"/>
              <a:t> </a:t>
            </a:r>
            <a:r>
              <a:rPr lang="fr-FR" sz="2200" b="1" dirty="0" err="1"/>
              <a:t>integrated</a:t>
            </a:r>
            <a:r>
              <a:rPr lang="fr-FR" sz="2200" b="1" dirty="0"/>
              <a:t> dose </a:t>
            </a:r>
            <a:r>
              <a:rPr lang="fr-FR" sz="2200" b="1" dirty="0" err="1"/>
              <a:t>during</a:t>
            </a:r>
            <a:r>
              <a:rPr lang="fr-FR" sz="2200" b="1" dirty="0"/>
              <a:t> 1 </a:t>
            </a:r>
            <a:r>
              <a:rPr lang="fr-FR" sz="2200" b="1" dirty="0" err="1"/>
              <a:t>year</a:t>
            </a:r>
            <a:r>
              <a:rPr lang="fr-FR" sz="2200" b="1" dirty="0"/>
              <a:t> of </a:t>
            </a:r>
            <a:r>
              <a:rPr lang="fr-FR" sz="2200" b="1" dirty="0" err="1"/>
              <a:t>operation</a:t>
            </a:r>
            <a:endParaRPr lang="fr-FR" sz="2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111</TotalTime>
  <Words>1004</Words>
  <Application>Microsoft Office PowerPoint</Application>
  <DocSecurity>0</DocSecurity>
  <PresentationFormat>Widescreen</PresentationFormat>
  <Paragraphs>182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Wingdings</vt:lpstr>
      <vt:lpstr>Office Theme</vt:lpstr>
      <vt:lpstr>ISOLDE – MEDICIS Robots KUKA discovery day</vt:lpstr>
      <vt:lpstr>Content</vt:lpstr>
      <vt:lpstr>General layout of the ISOLDE facility</vt:lpstr>
      <vt:lpstr>What was the aim of the project</vt:lpstr>
      <vt:lpstr>What do the robots do?</vt:lpstr>
      <vt:lpstr>How the robot have been selected?</vt:lpstr>
      <vt:lpstr>PowerPoint Presentation</vt:lpstr>
      <vt:lpstr>Example of residual dose rate map (72 h CT)</vt:lpstr>
      <vt:lpstr>PowerPoint Presentation</vt:lpstr>
      <vt:lpstr>First idea: robot mounted on an AGV</vt:lpstr>
      <vt:lpstr>Solution adopted</vt:lpstr>
      <vt:lpstr>How to decide between those options</vt:lpstr>
      <vt:lpstr>Specificity of the ISODLE robot</vt:lpstr>
      <vt:lpstr>No electronic inside the target area</vt:lpstr>
      <vt:lpstr>Design and integration of the system</vt:lpstr>
      <vt:lpstr>Risk analysis for the refurbishment of the target exchange system</vt:lpstr>
      <vt:lpstr>Risk analysis for the refurbishment of the target exchange system</vt:lpstr>
      <vt:lpstr>Risk analysis for the refurbishment of the target exchange system</vt:lpstr>
      <vt:lpstr>Risk analysis for the refurbishment of the target exchange system</vt:lpstr>
      <vt:lpstr>Design and integration of the system</vt:lpstr>
      <vt:lpstr>Recovery capabilities</vt:lpstr>
      <vt:lpstr>Advanced recovery capabilities</vt:lpstr>
      <vt:lpstr>Feedback of about ~8 years of operation</vt:lpstr>
      <vt:lpstr>Evolutions of the system</vt:lpstr>
      <vt:lpstr>MEDICIS robot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Jean-Louis Grenard</cp:lastModifiedBy>
  <cp:revision>9</cp:revision>
  <dcterms:created xsi:type="dcterms:W3CDTF">2021-11-08T12:53:02Z</dcterms:created>
  <dcterms:modified xsi:type="dcterms:W3CDTF">2022-03-28T09:12:14Z</dcterms:modified>
  <cp:category/>
  <dc:identifier/>
  <cp:contentStatus/>
  <dc:language/>
  <cp:version/>
</cp:coreProperties>
</file>