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1"/>
  </p:sldMasterIdLst>
  <p:notesMasterIdLst>
    <p:notesMasterId r:id="rId28"/>
  </p:notesMasterIdLst>
  <p:sldIdLst>
    <p:sldId id="256" r:id="rId2"/>
    <p:sldId id="270" r:id="rId3"/>
    <p:sldId id="268" r:id="rId4"/>
    <p:sldId id="286" r:id="rId5"/>
    <p:sldId id="287" r:id="rId6"/>
    <p:sldId id="273" r:id="rId7"/>
    <p:sldId id="284" r:id="rId8"/>
    <p:sldId id="288" r:id="rId9"/>
    <p:sldId id="290" r:id="rId10"/>
    <p:sldId id="292" r:id="rId11"/>
    <p:sldId id="278" r:id="rId12"/>
    <p:sldId id="291" r:id="rId13"/>
    <p:sldId id="275" r:id="rId14"/>
    <p:sldId id="293" r:id="rId15"/>
    <p:sldId id="267" r:id="rId16"/>
    <p:sldId id="279" r:id="rId17"/>
    <p:sldId id="285" r:id="rId18"/>
    <p:sldId id="295" r:id="rId19"/>
    <p:sldId id="294" r:id="rId20"/>
    <p:sldId id="289" r:id="rId21"/>
    <p:sldId id="296" r:id="rId22"/>
    <p:sldId id="297" r:id="rId23"/>
    <p:sldId id="271" r:id="rId24"/>
    <p:sldId id="282" r:id="rId25"/>
    <p:sldId id="283" r:id="rId26"/>
    <p:sldId id="298"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13"/>
  </p:normalViewPr>
  <p:slideViewPr>
    <p:cSldViewPr snapToGrid="0" snapToObjects="1">
      <p:cViewPr varScale="1">
        <p:scale>
          <a:sx n="70" d="100"/>
          <a:sy n="70" d="100"/>
        </p:scale>
        <p:origin x="512"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006818-5E79-0A42-AE96-45966A5D973F}" type="datetimeFigureOut">
              <a:rPr lang="en-GB" smtClean="0"/>
              <a:t>03/09/2022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BB8F90-F436-7D44-B71F-428596CD49E8}" type="slidenum">
              <a:rPr lang="en-GB" smtClean="0"/>
              <a:t>‹#›</a:t>
            </a:fld>
            <a:endParaRPr lang="en-GB"/>
          </a:p>
        </p:txBody>
      </p:sp>
    </p:spTree>
    <p:extLst>
      <p:ext uri="{BB962C8B-B14F-4D97-AF65-F5344CB8AC3E}">
        <p14:creationId xmlns:p14="http://schemas.microsoft.com/office/powerpoint/2010/main" val="21391750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science articles, grant applications, grant reports, job applications, motivation/cover letters, peer reviews, recommendation letters, posts on your website...</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WHO WOULD HAVE THOUGHT SO?</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WHO OF YOU WENT TO PHYSICS TO BE A PROFESSIONAL WRITER?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How much </a:t>
            </a:r>
            <a:r>
              <a:rPr lang="en-GB" sz="1200" kern="1200" baseline="0" dirty="0" smtClean="0">
                <a:solidFill>
                  <a:schemeClr val="tx1"/>
                </a:solidFill>
                <a:effectLst/>
                <a:latin typeface="+mn-lt"/>
                <a:ea typeface="+mn-ea"/>
                <a:cs typeface="+mn-cs"/>
              </a:rPr>
              <a:t>time, then, does spent writing? You ref. point being FTE.</a:t>
            </a:r>
            <a:endParaRPr lang="en-GB" sz="1200"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WHAT</a:t>
            </a:r>
            <a:r>
              <a:rPr lang="en-GB" sz="1200" kern="1200" baseline="0" dirty="0" smtClean="0">
                <a:solidFill>
                  <a:schemeClr val="tx1"/>
                </a:solidFill>
                <a:effectLst/>
                <a:latin typeface="+mn-lt"/>
                <a:ea typeface="+mn-ea"/>
                <a:cs typeface="+mn-cs"/>
              </a:rPr>
              <a:t> DO YOU HAVE TO DO IF YOU STILL WANT TO DO SOME PHYSICS?</a:t>
            </a:r>
          </a:p>
          <a:p>
            <a:endParaRPr lang="en-GB" sz="1200" kern="1200" baseline="0" dirty="0" smtClean="0">
              <a:solidFill>
                <a:schemeClr val="tx1"/>
              </a:solidFill>
              <a:effectLst/>
              <a:latin typeface="+mn-lt"/>
              <a:ea typeface="+mn-ea"/>
              <a:cs typeface="+mn-cs"/>
            </a:endParaRPr>
          </a:p>
          <a:p>
            <a:r>
              <a:rPr lang="en-GB" sz="1200" kern="1200" baseline="0" dirty="0" smtClean="0">
                <a:solidFill>
                  <a:schemeClr val="tx1"/>
                </a:solidFill>
                <a:effectLst/>
                <a:latin typeface="+mn-lt"/>
                <a:ea typeface="+mn-ea"/>
                <a:cs typeface="+mn-cs"/>
              </a:rPr>
              <a:t>YOU NEED TO WRITE EFFECTIVELY. In 1 hour, I cannot teach you to write effectively. But I can promise you that in one hour I can give you some tools that will help you to get there.</a:t>
            </a:r>
            <a:endParaRPr lang="en-GB" sz="1200" kern="1200" dirty="0" smtClean="0">
              <a:solidFill>
                <a:schemeClr val="tx1"/>
              </a:solidFill>
              <a:effectLst/>
              <a:latin typeface="+mn-lt"/>
              <a:ea typeface="+mn-ea"/>
              <a:cs typeface="+mn-cs"/>
            </a:endParaRPr>
          </a:p>
          <a:p>
            <a:r>
              <a:rPr lang="en-GB" dirty="0" smtClean="0">
                <a:effectLst/>
              </a:rPr>
              <a:t> </a:t>
            </a:r>
          </a:p>
          <a:p>
            <a:r>
              <a:rPr lang="en-GB" dirty="0" smtClean="0">
                <a:effectLst/>
              </a:rPr>
              <a:t>I will start with an example: BASKET</a:t>
            </a:r>
          </a:p>
          <a:p>
            <a:endParaRPr lang="en-GB" dirty="0" smtClean="0">
              <a:effectLst/>
            </a:endParaRPr>
          </a:p>
          <a:p>
            <a:endParaRPr lang="en-GB" dirty="0" smtClean="0">
              <a:effectLst/>
            </a:endParaRPr>
          </a:p>
          <a:p>
            <a:endParaRPr lang="en-GB" dirty="0"/>
          </a:p>
        </p:txBody>
      </p:sp>
      <p:sp>
        <p:nvSpPr>
          <p:cNvPr id="4" name="Slide Number Placeholder 3"/>
          <p:cNvSpPr>
            <a:spLocks noGrp="1"/>
          </p:cNvSpPr>
          <p:nvPr>
            <p:ph type="sldNum" sz="quarter" idx="10"/>
          </p:nvPr>
        </p:nvSpPr>
        <p:spPr/>
        <p:txBody>
          <a:bodyPr/>
          <a:lstStyle/>
          <a:p>
            <a:fld id="{50BB8F90-F436-7D44-B71F-428596CD49E8}" type="slidenum">
              <a:rPr lang="en-GB" smtClean="0"/>
              <a:t>2</a:t>
            </a:fld>
            <a:endParaRPr lang="en-GB"/>
          </a:p>
        </p:txBody>
      </p:sp>
    </p:spTree>
    <p:extLst>
      <p:ext uri="{BB962C8B-B14F-4D97-AF65-F5344CB8AC3E}">
        <p14:creationId xmlns:p14="http://schemas.microsoft.com/office/powerpoint/2010/main" val="9053620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And,--</a:t>
            </a:r>
            <a:r>
              <a:rPr lang="en-GB" baseline="0" dirty="0" smtClean="0"/>
              <a:t> t</a:t>
            </a:r>
            <a:r>
              <a:rPr lang="en-GB" dirty="0" smtClean="0"/>
              <a:t>hey want to know WHY</a:t>
            </a:r>
            <a:r>
              <a:rPr lang="en-GB" baseline="0" dirty="0" smtClean="0"/>
              <a:t> they should fund YOU and what is in it for them.</a:t>
            </a:r>
            <a:endParaRPr lang="en-GB" dirty="0"/>
          </a:p>
        </p:txBody>
      </p:sp>
      <p:sp>
        <p:nvSpPr>
          <p:cNvPr id="4" name="Slide Number Placeholder 3"/>
          <p:cNvSpPr>
            <a:spLocks noGrp="1"/>
          </p:cNvSpPr>
          <p:nvPr>
            <p:ph type="sldNum" sz="quarter" idx="10"/>
          </p:nvPr>
        </p:nvSpPr>
        <p:spPr/>
        <p:txBody>
          <a:bodyPr/>
          <a:lstStyle/>
          <a:p>
            <a:fld id="{50BB8F90-F436-7D44-B71F-428596CD49E8}" type="slidenum">
              <a:rPr lang="en-GB" smtClean="0"/>
              <a:t>11</a:t>
            </a:fld>
            <a:endParaRPr lang="en-GB"/>
          </a:p>
        </p:txBody>
      </p:sp>
    </p:spTree>
    <p:extLst>
      <p:ext uri="{BB962C8B-B14F-4D97-AF65-F5344CB8AC3E}">
        <p14:creationId xmlns:p14="http://schemas.microsoft.com/office/powerpoint/2010/main" val="20712804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Now you know that funders want</a:t>
            </a:r>
            <a:r>
              <a:rPr lang="en-GB" baseline="0" dirty="0" smtClean="0"/>
              <a:t> </a:t>
            </a:r>
            <a:r>
              <a:rPr lang="en-GB" dirty="0" smtClean="0"/>
              <a:t>fund you but.. Is it enough?</a:t>
            </a:r>
          </a:p>
          <a:p>
            <a:r>
              <a:rPr lang="en-GB" dirty="0" smtClean="0"/>
              <a:t>Obviously,</a:t>
            </a:r>
            <a:r>
              <a:rPr lang="en-GB" baseline="0" dirty="0" smtClean="0"/>
              <a:t> y</a:t>
            </a:r>
            <a:r>
              <a:rPr lang="en-GB" dirty="0" smtClean="0"/>
              <a:t>ou</a:t>
            </a:r>
            <a:r>
              <a:rPr lang="en-GB" baseline="0" dirty="0" smtClean="0"/>
              <a:t> need to know who is the right funder for you, but once you know, you need to know WHAT THEY WANT.</a:t>
            </a:r>
            <a:endParaRPr lang="en-GB" dirty="0"/>
          </a:p>
        </p:txBody>
      </p:sp>
      <p:sp>
        <p:nvSpPr>
          <p:cNvPr id="4" name="Slide Number Placeholder 3"/>
          <p:cNvSpPr>
            <a:spLocks noGrp="1"/>
          </p:cNvSpPr>
          <p:nvPr>
            <p:ph type="sldNum" sz="quarter" idx="10"/>
          </p:nvPr>
        </p:nvSpPr>
        <p:spPr/>
        <p:txBody>
          <a:bodyPr/>
          <a:lstStyle/>
          <a:p>
            <a:fld id="{50BB8F90-F436-7D44-B71F-428596CD49E8}" type="slidenum">
              <a:rPr lang="en-GB" smtClean="0"/>
              <a:t>12</a:t>
            </a:fld>
            <a:endParaRPr lang="en-GB"/>
          </a:p>
        </p:txBody>
      </p:sp>
    </p:spTree>
    <p:extLst>
      <p:ext uri="{BB962C8B-B14F-4D97-AF65-F5344CB8AC3E}">
        <p14:creationId xmlns:p14="http://schemas.microsoft.com/office/powerpoint/2010/main" val="10208214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First,</a:t>
            </a:r>
            <a:r>
              <a:rPr lang="en-GB" baseline="0" dirty="0" smtClean="0"/>
              <a:t> they want to know whether you are eligible?</a:t>
            </a:r>
            <a:endParaRPr lang="en-GB" dirty="0"/>
          </a:p>
        </p:txBody>
      </p:sp>
      <p:sp>
        <p:nvSpPr>
          <p:cNvPr id="4" name="Slide Number Placeholder 3"/>
          <p:cNvSpPr>
            <a:spLocks noGrp="1"/>
          </p:cNvSpPr>
          <p:nvPr>
            <p:ph type="sldNum" sz="quarter" idx="10"/>
          </p:nvPr>
        </p:nvSpPr>
        <p:spPr/>
        <p:txBody>
          <a:bodyPr/>
          <a:lstStyle/>
          <a:p>
            <a:fld id="{50BB8F90-F436-7D44-B71F-428596CD49E8}" type="slidenum">
              <a:rPr lang="en-GB" smtClean="0"/>
              <a:t>13</a:t>
            </a:fld>
            <a:endParaRPr lang="en-GB"/>
          </a:p>
        </p:txBody>
      </p:sp>
    </p:spTree>
    <p:extLst>
      <p:ext uri="{BB962C8B-B14F-4D97-AF65-F5344CB8AC3E}">
        <p14:creationId xmlns:p14="http://schemas.microsoft.com/office/powerpoint/2010/main" val="10170883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You would be surprised, but there</a:t>
            </a:r>
            <a:r>
              <a:rPr lang="en-GB" baseline="0" dirty="0" smtClean="0"/>
              <a:t> is some huge space for improvement there</a:t>
            </a:r>
            <a:r>
              <a:rPr lang="mr-IN" baseline="0" dirty="0" smtClean="0"/>
              <a:t>…</a:t>
            </a:r>
            <a:r>
              <a:rPr lang="cs-CZ" baseline="0" dirty="0" smtClean="0"/>
              <a:t>.</a:t>
            </a:r>
            <a:endParaRPr lang="en-GB" dirty="0"/>
          </a:p>
        </p:txBody>
      </p:sp>
      <p:sp>
        <p:nvSpPr>
          <p:cNvPr id="4" name="Slide Number Placeholder 3"/>
          <p:cNvSpPr>
            <a:spLocks noGrp="1"/>
          </p:cNvSpPr>
          <p:nvPr>
            <p:ph type="sldNum" sz="quarter" idx="10"/>
          </p:nvPr>
        </p:nvSpPr>
        <p:spPr/>
        <p:txBody>
          <a:bodyPr/>
          <a:lstStyle/>
          <a:p>
            <a:fld id="{50BB8F90-F436-7D44-B71F-428596CD49E8}" type="slidenum">
              <a:rPr lang="en-GB" smtClean="0"/>
              <a:t>15</a:t>
            </a:fld>
            <a:endParaRPr lang="en-GB"/>
          </a:p>
        </p:txBody>
      </p:sp>
    </p:spTree>
    <p:extLst>
      <p:ext uri="{BB962C8B-B14F-4D97-AF65-F5344CB8AC3E}">
        <p14:creationId xmlns:p14="http://schemas.microsoft.com/office/powerpoint/2010/main" val="21459146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They a re investors, right, so they want to know </a:t>
            </a:r>
            <a:r>
              <a:rPr lang="en-GB" baseline="0" dirty="0" smtClean="0"/>
              <a:t> what the impact of their investment will be:</a:t>
            </a:r>
            <a:endParaRPr lang="cs-CZ" dirty="0" smtClean="0"/>
          </a:p>
          <a:p>
            <a:r>
              <a:rPr lang="en-GB" dirty="0" smtClean="0"/>
              <a:t>societal, economic, technological </a:t>
            </a:r>
            <a:endParaRPr lang="en-GB" dirty="0"/>
          </a:p>
        </p:txBody>
      </p:sp>
      <p:sp>
        <p:nvSpPr>
          <p:cNvPr id="4" name="Slide Number Placeholder 3"/>
          <p:cNvSpPr>
            <a:spLocks noGrp="1"/>
          </p:cNvSpPr>
          <p:nvPr>
            <p:ph type="sldNum" sz="quarter" idx="10"/>
          </p:nvPr>
        </p:nvSpPr>
        <p:spPr/>
        <p:txBody>
          <a:bodyPr/>
          <a:lstStyle/>
          <a:p>
            <a:fld id="{50BB8F90-F436-7D44-B71F-428596CD49E8}" type="slidenum">
              <a:rPr lang="en-GB" smtClean="0"/>
              <a:t>16</a:t>
            </a:fld>
            <a:endParaRPr lang="en-GB"/>
          </a:p>
        </p:txBody>
      </p:sp>
    </p:spTree>
    <p:extLst>
      <p:ext uri="{BB962C8B-B14F-4D97-AF65-F5344CB8AC3E}">
        <p14:creationId xmlns:p14="http://schemas.microsoft.com/office/powerpoint/2010/main" val="15530565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How do these questions translate into the forms? These are typical components</a:t>
            </a:r>
            <a:r>
              <a:rPr lang="en-GB" baseline="0" dirty="0" smtClean="0"/>
              <a:t> and you will be able to find them more or less in all applications.</a:t>
            </a:r>
          </a:p>
          <a:p>
            <a:r>
              <a:rPr lang="en-GB" baseline="0" dirty="0" smtClean="0"/>
              <a:t>Some of them are more difficult than others to address. I have chosen</a:t>
            </a:r>
            <a:r>
              <a:rPr lang="mr-IN" baseline="0" dirty="0" smtClean="0"/>
              <a:t>…</a:t>
            </a:r>
            <a:r>
              <a:rPr lang="cs-CZ" baseline="0" dirty="0" smtClean="0"/>
              <a:t>NEXT </a:t>
            </a:r>
            <a:r>
              <a:rPr lang="cs-CZ" baseline="0" dirty="0" err="1" smtClean="0"/>
              <a:t>Slide</a:t>
            </a:r>
            <a:endParaRPr lang="en-GB" dirty="0"/>
          </a:p>
        </p:txBody>
      </p:sp>
      <p:sp>
        <p:nvSpPr>
          <p:cNvPr id="4" name="Slide Number Placeholder 3"/>
          <p:cNvSpPr>
            <a:spLocks noGrp="1"/>
          </p:cNvSpPr>
          <p:nvPr>
            <p:ph type="sldNum" sz="quarter" idx="10"/>
          </p:nvPr>
        </p:nvSpPr>
        <p:spPr/>
        <p:txBody>
          <a:bodyPr/>
          <a:lstStyle/>
          <a:p>
            <a:fld id="{50BB8F90-F436-7D44-B71F-428596CD49E8}" type="slidenum">
              <a:rPr lang="en-GB" smtClean="0"/>
              <a:t>17</a:t>
            </a:fld>
            <a:endParaRPr lang="en-GB"/>
          </a:p>
        </p:txBody>
      </p:sp>
    </p:spTree>
    <p:extLst>
      <p:ext uri="{BB962C8B-B14F-4D97-AF65-F5344CB8AC3E}">
        <p14:creationId xmlns:p14="http://schemas.microsoft.com/office/powerpoint/2010/main" val="2713344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Funders present</a:t>
            </a:r>
            <a:r>
              <a:rPr lang="en-GB" baseline="0" dirty="0" smtClean="0"/>
              <a:t> their requirements in the most peculiar manner. But do not get discouraged. There is a way.</a:t>
            </a:r>
            <a:endParaRPr lang="en-GB" dirty="0"/>
          </a:p>
        </p:txBody>
      </p:sp>
      <p:sp>
        <p:nvSpPr>
          <p:cNvPr id="4" name="Slide Number Placeholder 3"/>
          <p:cNvSpPr>
            <a:spLocks noGrp="1"/>
          </p:cNvSpPr>
          <p:nvPr>
            <p:ph type="sldNum" sz="quarter" idx="10"/>
          </p:nvPr>
        </p:nvSpPr>
        <p:spPr/>
        <p:txBody>
          <a:bodyPr/>
          <a:lstStyle/>
          <a:p>
            <a:fld id="{50BB8F90-F436-7D44-B71F-428596CD49E8}" type="slidenum">
              <a:rPr lang="en-GB" smtClean="0"/>
              <a:t>18</a:t>
            </a:fld>
            <a:endParaRPr lang="en-GB"/>
          </a:p>
        </p:txBody>
      </p:sp>
    </p:spTree>
    <p:extLst>
      <p:ext uri="{BB962C8B-B14F-4D97-AF65-F5344CB8AC3E}">
        <p14:creationId xmlns:p14="http://schemas.microsoft.com/office/powerpoint/2010/main" val="14362121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YOUR EVALUATORS ARE CHOSEN BASED ON THESE. </a:t>
            </a:r>
          </a:p>
          <a:p>
            <a:r>
              <a:rPr lang="en-GB" dirty="0" smtClean="0"/>
              <a:t>SIMPLE,</a:t>
            </a:r>
            <a:r>
              <a:rPr lang="en-GB" baseline="0" dirty="0" smtClean="0"/>
              <a:t> IDEALLY 2 SYLLABLES, EASY TO PRONOUNCE, MEMORABLE.</a:t>
            </a:r>
          </a:p>
          <a:p>
            <a:r>
              <a:rPr lang="en-GB" baseline="0" dirty="0" smtClean="0"/>
              <a:t>THE SHORTER THE BETTER</a:t>
            </a:r>
          </a:p>
          <a:p>
            <a:r>
              <a:rPr lang="en-GB" baseline="0" dirty="0" smtClean="0"/>
              <a:t>ADMIN. FORMS </a:t>
            </a:r>
            <a:r>
              <a:rPr lang="mr-IN" baseline="0" dirty="0" smtClean="0"/>
              <a:t>–</a:t>
            </a:r>
            <a:r>
              <a:rPr lang="en-GB" baseline="0" dirty="0" smtClean="0"/>
              <a:t> LANGUAGE BARRIER, UNCLEAR REQUIREMENTS</a:t>
            </a:r>
            <a:endParaRPr lang="en-GB" dirty="0"/>
          </a:p>
        </p:txBody>
      </p:sp>
      <p:sp>
        <p:nvSpPr>
          <p:cNvPr id="4" name="Slide Number Placeholder 3"/>
          <p:cNvSpPr>
            <a:spLocks noGrp="1"/>
          </p:cNvSpPr>
          <p:nvPr>
            <p:ph type="sldNum" sz="quarter" idx="10"/>
          </p:nvPr>
        </p:nvSpPr>
        <p:spPr/>
        <p:txBody>
          <a:bodyPr/>
          <a:lstStyle/>
          <a:p>
            <a:fld id="{50BB8F90-F436-7D44-B71F-428596CD49E8}" type="slidenum">
              <a:rPr lang="en-GB" smtClean="0"/>
              <a:t>21</a:t>
            </a:fld>
            <a:endParaRPr lang="en-GB"/>
          </a:p>
        </p:txBody>
      </p:sp>
    </p:spTree>
    <p:extLst>
      <p:ext uri="{BB962C8B-B14F-4D97-AF65-F5344CB8AC3E}">
        <p14:creationId xmlns:p14="http://schemas.microsoft.com/office/powerpoint/2010/main" val="16628470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And there are unforeseen circumstance</a:t>
            </a:r>
            <a:r>
              <a:rPr lang="mr-IN" dirty="0" smtClean="0"/>
              <a:t>…</a:t>
            </a:r>
            <a:endParaRPr lang="en-GB" dirty="0"/>
          </a:p>
        </p:txBody>
      </p:sp>
      <p:sp>
        <p:nvSpPr>
          <p:cNvPr id="4" name="Slide Number Placeholder 3"/>
          <p:cNvSpPr>
            <a:spLocks noGrp="1"/>
          </p:cNvSpPr>
          <p:nvPr>
            <p:ph type="sldNum" sz="quarter" idx="10"/>
          </p:nvPr>
        </p:nvSpPr>
        <p:spPr/>
        <p:txBody>
          <a:bodyPr/>
          <a:lstStyle/>
          <a:p>
            <a:fld id="{50BB8F90-F436-7D44-B71F-428596CD49E8}" type="slidenum">
              <a:rPr lang="en-GB" smtClean="0"/>
              <a:t>22</a:t>
            </a:fld>
            <a:endParaRPr lang="en-GB"/>
          </a:p>
        </p:txBody>
      </p:sp>
    </p:spTree>
    <p:extLst>
      <p:ext uri="{BB962C8B-B14F-4D97-AF65-F5344CB8AC3E}">
        <p14:creationId xmlns:p14="http://schemas.microsoft.com/office/powerpoint/2010/main" val="7819211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What happened here. How come that these got funded and these did not? 30 people</a:t>
            </a:r>
            <a:r>
              <a:rPr lang="en-GB" baseline="0" dirty="0" smtClean="0"/>
              <a:t> 30 </a:t>
            </a:r>
            <a:r>
              <a:rPr lang="en-GB" dirty="0" smtClean="0"/>
              <a:t>brilliant ideas. Were they new? Original? MOST LIKELY --- Is it enough?</a:t>
            </a:r>
          </a:p>
          <a:p>
            <a:r>
              <a:rPr lang="en-GB" dirty="0" smtClean="0"/>
              <a:t>There</a:t>
            </a:r>
            <a:r>
              <a:rPr lang="en-GB" baseline="0" dirty="0" smtClean="0"/>
              <a:t> are m</a:t>
            </a:r>
            <a:r>
              <a:rPr lang="en-GB" dirty="0" smtClean="0"/>
              <a:t>any</a:t>
            </a:r>
            <a:r>
              <a:rPr lang="en-GB" baseline="0" dirty="0" smtClean="0"/>
              <a:t> n</a:t>
            </a:r>
            <a:r>
              <a:rPr lang="en-GB" dirty="0" smtClean="0"/>
              <a:t>ew and original ideas</a:t>
            </a:r>
            <a:r>
              <a:rPr lang="en-GB" baseline="0" dirty="0" smtClean="0"/>
              <a:t>  - SO WHAT! </a:t>
            </a:r>
            <a:r>
              <a:rPr lang="en-GB" dirty="0" smtClean="0"/>
              <a:t>When</a:t>
            </a:r>
            <a:r>
              <a:rPr lang="en-GB" baseline="0" dirty="0" smtClean="0"/>
              <a:t> NO ONE CARES. WHY DID </a:t>
            </a:r>
            <a:r>
              <a:rPr lang="en-GB" baseline="0" dirty="0" err="1" smtClean="0"/>
              <a:t>noone</a:t>
            </a:r>
            <a:r>
              <a:rPr lang="en-GB" baseline="0" dirty="0" smtClean="0"/>
              <a:t> care? WHY DID THESE ENDED UP HERE? They were not RELEVANT!</a:t>
            </a:r>
            <a:endParaRPr lang="en-GB" dirty="0"/>
          </a:p>
        </p:txBody>
      </p:sp>
      <p:sp>
        <p:nvSpPr>
          <p:cNvPr id="4" name="Slide Number Placeholder 3"/>
          <p:cNvSpPr>
            <a:spLocks noGrp="1"/>
          </p:cNvSpPr>
          <p:nvPr>
            <p:ph type="sldNum" sz="quarter" idx="10"/>
          </p:nvPr>
        </p:nvSpPr>
        <p:spPr/>
        <p:txBody>
          <a:bodyPr/>
          <a:lstStyle/>
          <a:p>
            <a:fld id="{50BB8F90-F436-7D44-B71F-428596CD49E8}" type="slidenum">
              <a:rPr lang="en-GB" smtClean="0"/>
              <a:t>3</a:t>
            </a:fld>
            <a:endParaRPr lang="en-GB"/>
          </a:p>
        </p:txBody>
      </p:sp>
    </p:spTree>
    <p:extLst>
      <p:ext uri="{BB962C8B-B14F-4D97-AF65-F5344CB8AC3E}">
        <p14:creationId xmlns:p14="http://schemas.microsoft.com/office/powerpoint/2010/main" val="14260935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Draw</a:t>
            </a:r>
            <a:r>
              <a:rPr lang="en-GB" baseline="0" dirty="0" smtClean="0"/>
              <a:t> a circle. This is your context. SUM OF ideas relevant in your field. INFLOW AND OUTFLOW OF IDEAS. Einstein theory of relativity, ether out. Who DECIDES whether these IDEAS are RELEVANT? --- PEOPLE. Community. Who are they? (Your bibliography? Conference speakers? Peer reviewers --- your evaluators)</a:t>
            </a:r>
          </a:p>
          <a:p>
            <a:r>
              <a:rPr lang="en-GB" baseline="0" dirty="0" smtClean="0"/>
              <a:t>HOW do they decide what s relevant? BASED ON WHAT? It is not arbitrary, right? They have to CARE.  BUT, why DO they care?</a:t>
            </a:r>
            <a:endParaRPr lang="en-GB" dirty="0"/>
          </a:p>
        </p:txBody>
      </p:sp>
      <p:sp>
        <p:nvSpPr>
          <p:cNvPr id="4" name="Slide Number Placeholder 3"/>
          <p:cNvSpPr>
            <a:spLocks noGrp="1"/>
          </p:cNvSpPr>
          <p:nvPr>
            <p:ph type="sldNum" sz="quarter" idx="10"/>
          </p:nvPr>
        </p:nvSpPr>
        <p:spPr/>
        <p:txBody>
          <a:bodyPr/>
          <a:lstStyle/>
          <a:p>
            <a:fld id="{50BB8F90-F436-7D44-B71F-428596CD49E8}" type="slidenum">
              <a:rPr lang="en-GB" smtClean="0"/>
              <a:t>4</a:t>
            </a:fld>
            <a:endParaRPr lang="en-GB"/>
          </a:p>
        </p:txBody>
      </p:sp>
    </p:spTree>
    <p:extLst>
      <p:ext uri="{BB962C8B-B14F-4D97-AF65-F5344CB8AC3E}">
        <p14:creationId xmlns:p14="http://schemas.microsoft.com/office/powerpoint/2010/main" val="535099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Because</a:t>
            </a:r>
            <a:r>
              <a:rPr lang="en-GB" baseline="0" dirty="0" smtClean="0"/>
              <a:t> these ideas are valuable. And these three succeeded, because they made their ideas valuable. They have created value. HOW?  ---- Le t me ask you: </a:t>
            </a:r>
          </a:p>
          <a:p>
            <a:r>
              <a:rPr lang="en-GB" dirty="0" smtClean="0"/>
              <a:t>When do YOU </a:t>
            </a:r>
            <a:r>
              <a:rPr lang="en-GB" baseline="0" dirty="0" smtClean="0"/>
              <a:t>care?</a:t>
            </a:r>
            <a:r>
              <a:rPr lang="en-GB" dirty="0" smtClean="0"/>
              <a:t> </a:t>
            </a:r>
            <a:r>
              <a:rPr lang="en-GB" baseline="0" dirty="0" smtClean="0"/>
              <a:t> When </a:t>
            </a:r>
            <a:r>
              <a:rPr lang="en-GB" dirty="0" smtClean="0"/>
              <a:t>SOMETHING IS LACKING,</a:t>
            </a:r>
            <a:r>
              <a:rPr lang="en-GB" baseline="0" dirty="0" smtClean="0"/>
              <a:t> SOMETHING IS </a:t>
            </a:r>
            <a:r>
              <a:rPr lang="en-GB" dirty="0" smtClean="0"/>
              <a:t>MISSING,</a:t>
            </a:r>
            <a:r>
              <a:rPr lang="en-GB" baseline="0" dirty="0" smtClean="0"/>
              <a:t> SOMETHING IS UNRESOLVED</a:t>
            </a:r>
            <a:r>
              <a:rPr lang="mr-IN" baseline="0" dirty="0" smtClean="0"/>
              <a:t>…</a:t>
            </a:r>
            <a:r>
              <a:rPr lang="cs-CZ" baseline="0" dirty="0" smtClean="0"/>
              <a:t>OR </a:t>
            </a:r>
            <a:r>
              <a:rPr lang="en-GB" dirty="0" smtClean="0"/>
              <a:t>SOMETHING COULD</a:t>
            </a:r>
            <a:r>
              <a:rPr lang="en-GB" baseline="0" dirty="0" smtClean="0"/>
              <a:t> BE BETTER, MAKE YOUR RESEARCH BETTER</a:t>
            </a:r>
            <a:r>
              <a:rPr lang="mr-IN" baseline="0" dirty="0" smtClean="0"/>
              <a:t>…</a:t>
            </a:r>
            <a:r>
              <a:rPr lang="cs-CZ" baseline="0" dirty="0" smtClean="0"/>
              <a:t>YOU are </a:t>
            </a:r>
            <a:r>
              <a:rPr lang="cs-CZ" baseline="0" dirty="0" err="1" smtClean="0"/>
              <a:t>interested</a:t>
            </a:r>
            <a:r>
              <a:rPr lang="cs-CZ" baseline="0" dirty="0" smtClean="0"/>
              <a:t>, </a:t>
            </a:r>
            <a:r>
              <a:rPr lang="cs-CZ" baseline="0" dirty="0" err="1" smtClean="0"/>
              <a:t>you</a:t>
            </a:r>
            <a:r>
              <a:rPr lang="cs-CZ" baseline="0" dirty="0" smtClean="0"/>
              <a:t> BECOME </a:t>
            </a:r>
            <a:r>
              <a:rPr lang="cs-CZ" baseline="0" dirty="0" err="1" smtClean="0"/>
              <a:t>interested</a:t>
            </a:r>
            <a:r>
              <a:rPr lang="cs-CZ" baseline="0" dirty="0" smtClean="0"/>
              <a:t>, </a:t>
            </a:r>
            <a:r>
              <a:rPr lang="cs-CZ" baseline="0" dirty="0" err="1" smtClean="0"/>
              <a:t>you</a:t>
            </a:r>
            <a:r>
              <a:rPr lang="cs-CZ" baseline="0" dirty="0" smtClean="0"/>
              <a:t> start to CARE. </a:t>
            </a:r>
          </a:p>
          <a:p>
            <a:endParaRPr lang="cs-CZ" baseline="0" dirty="0" smtClean="0"/>
          </a:p>
          <a:p>
            <a:r>
              <a:rPr lang="cs-CZ" baseline="0" dirty="0" err="1" smtClean="0"/>
              <a:t>We</a:t>
            </a:r>
            <a:r>
              <a:rPr lang="cs-CZ" baseline="0" dirty="0" smtClean="0"/>
              <a:t> </a:t>
            </a:r>
            <a:r>
              <a:rPr lang="cs-CZ" baseline="0" dirty="0" err="1" smtClean="0"/>
              <a:t>have</a:t>
            </a:r>
            <a:r>
              <a:rPr lang="cs-CZ" baseline="0" dirty="0" smtClean="0"/>
              <a:t> </a:t>
            </a:r>
            <a:r>
              <a:rPr lang="cs-CZ" baseline="0" dirty="0" err="1" smtClean="0"/>
              <a:t>established</a:t>
            </a:r>
            <a:r>
              <a:rPr lang="cs-CZ" baseline="0" dirty="0" smtClean="0"/>
              <a:t>, </a:t>
            </a:r>
            <a:r>
              <a:rPr lang="cs-CZ" baseline="0" dirty="0" err="1" smtClean="0"/>
              <a:t>that</a:t>
            </a:r>
            <a:r>
              <a:rPr lang="cs-CZ" baseline="0" dirty="0" smtClean="0"/>
              <a:t> </a:t>
            </a:r>
            <a:r>
              <a:rPr lang="cs-CZ" baseline="0" dirty="0" err="1" smtClean="0"/>
              <a:t>our</a:t>
            </a:r>
            <a:r>
              <a:rPr lang="cs-CZ" baseline="0" dirty="0" smtClean="0"/>
              <a:t> idea has to </a:t>
            </a:r>
            <a:r>
              <a:rPr lang="cs-CZ" baseline="0" dirty="0" err="1" smtClean="0"/>
              <a:t>be</a:t>
            </a:r>
            <a:r>
              <a:rPr lang="cs-CZ" baseline="0" dirty="0" smtClean="0"/>
              <a:t> </a:t>
            </a:r>
            <a:r>
              <a:rPr lang="cs-CZ" baseline="0" dirty="0" err="1" smtClean="0"/>
              <a:t>relevant</a:t>
            </a:r>
            <a:r>
              <a:rPr lang="cs-CZ" baseline="0" dirty="0" smtClean="0"/>
              <a:t>, and </a:t>
            </a:r>
            <a:r>
              <a:rPr lang="cs-CZ" baseline="0" dirty="0" err="1" smtClean="0"/>
              <a:t>it</a:t>
            </a:r>
            <a:r>
              <a:rPr lang="cs-CZ" baseline="0" dirty="0" smtClean="0"/>
              <a:t> </a:t>
            </a:r>
            <a:r>
              <a:rPr lang="cs-CZ" baseline="0" dirty="0" err="1" smtClean="0"/>
              <a:t>is</a:t>
            </a:r>
            <a:r>
              <a:rPr lang="cs-CZ" baseline="0" dirty="0" smtClean="0"/>
              <a:t> </a:t>
            </a:r>
            <a:r>
              <a:rPr lang="cs-CZ" baseline="0" dirty="0" err="1" smtClean="0"/>
              <a:t>relevant</a:t>
            </a:r>
            <a:r>
              <a:rPr lang="cs-CZ" baseline="0" dirty="0" smtClean="0"/>
              <a:t> </a:t>
            </a:r>
            <a:r>
              <a:rPr lang="cs-CZ" baseline="0" dirty="0" err="1" smtClean="0"/>
              <a:t>only</a:t>
            </a:r>
            <a:r>
              <a:rPr lang="cs-CZ" baseline="0" dirty="0" smtClean="0"/>
              <a:t> </a:t>
            </a:r>
            <a:r>
              <a:rPr lang="cs-CZ" baseline="0" dirty="0" err="1" smtClean="0"/>
              <a:t>if</a:t>
            </a:r>
            <a:r>
              <a:rPr lang="cs-CZ" baseline="0" dirty="0" smtClean="0"/>
              <a:t> </a:t>
            </a:r>
            <a:r>
              <a:rPr lang="cs-CZ" baseline="0" dirty="0" err="1" smtClean="0"/>
              <a:t>it</a:t>
            </a:r>
            <a:r>
              <a:rPr lang="cs-CZ" baseline="0" dirty="0" smtClean="0"/>
              <a:t> has a </a:t>
            </a:r>
            <a:r>
              <a:rPr lang="cs-CZ" baseline="0" dirty="0" err="1" smtClean="0"/>
              <a:t>value</a:t>
            </a:r>
            <a:r>
              <a:rPr lang="cs-CZ" baseline="0" dirty="0" smtClean="0"/>
              <a:t>.</a:t>
            </a:r>
          </a:p>
          <a:p>
            <a:r>
              <a:rPr lang="cs-CZ" baseline="0" dirty="0" smtClean="0"/>
              <a:t>WE </a:t>
            </a:r>
            <a:r>
              <a:rPr lang="cs-CZ" baseline="0" dirty="0" err="1" smtClean="0"/>
              <a:t>have</a:t>
            </a:r>
            <a:r>
              <a:rPr lang="cs-CZ" baseline="0" dirty="0" smtClean="0"/>
              <a:t> to </a:t>
            </a:r>
            <a:r>
              <a:rPr lang="cs-CZ" baseline="0" dirty="0" err="1" smtClean="0"/>
              <a:t>create</a:t>
            </a:r>
            <a:r>
              <a:rPr lang="cs-CZ" baseline="0" dirty="0" smtClean="0"/>
              <a:t> </a:t>
            </a:r>
            <a:r>
              <a:rPr lang="cs-CZ" baseline="0" dirty="0" err="1" smtClean="0"/>
              <a:t>value</a:t>
            </a:r>
            <a:r>
              <a:rPr lang="cs-CZ" baseline="0" dirty="0" smtClean="0"/>
              <a:t>. But </a:t>
            </a:r>
            <a:r>
              <a:rPr lang="cs-CZ" baseline="0" dirty="0" err="1" smtClean="0"/>
              <a:t>is</a:t>
            </a:r>
            <a:r>
              <a:rPr lang="cs-CZ" baseline="0" dirty="0" smtClean="0"/>
              <a:t> </a:t>
            </a:r>
            <a:r>
              <a:rPr lang="cs-CZ" baseline="0" dirty="0" err="1" smtClean="0"/>
              <a:t>it</a:t>
            </a:r>
            <a:r>
              <a:rPr lang="cs-CZ" baseline="0" dirty="0" smtClean="0"/>
              <a:t> ENOUGH? REFOCUS.</a:t>
            </a:r>
            <a:endParaRPr lang="en-GB" dirty="0"/>
          </a:p>
        </p:txBody>
      </p:sp>
      <p:sp>
        <p:nvSpPr>
          <p:cNvPr id="4" name="Slide Number Placeholder 3"/>
          <p:cNvSpPr>
            <a:spLocks noGrp="1"/>
          </p:cNvSpPr>
          <p:nvPr>
            <p:ph type="sldNum" sz="quarter" idx="10"/>
          </p:nvPr>
        </p:nvSpPr>
        <p:spPr/>
        <p:txBody>
          <a:bodyPr/>
          <a:lstStyle/>
          <a:p>
            <a:fld id="{50BB8F90-F436-7D44-B71F-428596CD49E8}" type="slidenum">
              <a:rPr lang="en-GB" smtClean="0"/>
              <a:t>5</a:t>
            </a:fld>
            <a:endParaRPr lang="en-GB"/>
          </a:p>
        </p:txBody>
      </p:sp>
    </p:spTree>
    <p:extLst>
      <p:ext uri="{BB962C8B-B14F-4D97-AF65-F5344CB8AC3E}">
        <p14:creationId xmlns:p14="http://schemas.microsoft.com/office/powerpoint/2010/main" val="1631835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When we start writing</a:t>
            </a:r>
            <a:r>
              <a:rPr lang="en-GB" baseline="0" dirty="0" smtClean="0"/>
              <a:t> our proposals/craft our arguments</a:t>
            </a:r>
            <a:r>
              <a:rPr lang="en-GB" dirty="0" smtClean="0"/>
              <a:t>, its tempting to start sharing our ideas as soon as possible. We</a:t>
            </a:r>
            <a:r>
              <a:rPr lang="en-GB" baseline="0" dirty="0" smtClean="0"/>
              <a:t> GENERALLY OVERESTIMATE HOW MUCH OTHER PEOPLE ARE INTERESTED IIN WHAT WE FIND FASCINATING. What interests US. And it is a problem. That is why we need to refocus, we have to abandon our idea and instead</a:t>
            </a:r>
            <a:r>
              <a:rPr lang="en-GB" dirty="0" smtClean="0"/>
              <a:t> START with a Problem. Once</a:t>
            </a:r>
            <a:r>
              <a:rPr lang="en-GB" baseline="0" dirty="0" smtClean="0"/>
              <a:t> you love your PROBLEM, not your IDEA, your solution, t</a:t>
            </a:r>
            <a:r>
              <a:rPr lang="en-GB" dirty="0" smtClean="0"/>
              <a:t>here are benefits. IF you love your problem</a:t>
            </a:r>
            <a:r>
              <a:rPr lang="en-GB" baseline="0" dirty="0" smtClean="0"/>
              <a:t> you will be writing with you customers/readers in mind.</a:t>
            </a:r>
          </a:p>
          <a:p>
            <a:endParaRPr lang="en-GB" dirty="0" smtClean="0"/>
          </a:p>
          <a:p>
            <a:endParaRPr lang="en-GB" dirty="0" smtClean="0"/>
          </a:p>
        </p:txBody>
      </p:sp>
      <p:sp>
        <p:nvSpPr>
          <p:cNvPr id="4" name="Slide Number Placeholder 3"/>
          <p:cNvSpPr>
            <a:spLocks noGrp="1"/>
          </p:cNvSpPr>
          <p:nvPr>
            <p:ph type="sldNum" sz="quarter" idx="10"/>
          </p:nvPr>
        </p:nvSpPr>
        <p:spPr/>
        <p:txBody>
          <a:bodyPr/>
          <a:lstStyle/>
          <a:p>
            <a:fld id="{50BB8F90-F436-7D44-B71F-428596CD49E8}" type="slidenum">
              <a:rPr lang="en-GB" smtClean="0"/>
              <a:t>6</a:t>
            </a:fld>
            <a:endParaRPr lang="en-GB"/>
          </a:p>
        </p:txBody>
      </p:sp>
    </p:spTree>
    <p:extLst>
      <p:ext uri="{BB962C8B-B14F-4D97-AF65-F5344CB8AC3E}">
        <p14:creationId xmlns:p14="http://schemas.microsoft.com/office/powerpoint/2010/main" val="16947791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 have reframed</a:t>
            </a:r>
            <a:r>
              <a:rPr lang="en-GB" baseline="0" dirty="0" smtClean="0"/>
              <a:t> our idea as a problem, and it has brought us closer to our readers. </a:t>
            </a:r>
          </a:p>
          <a:p>
            <a:endParaRPr lang="en-GB" baseline="0" dirty="0" smtClean="0"/>
          </a:p>
          <a:p>
            <a:r>
              <a:rPr lang="en-GB" baseline="0" dirty="0" smtClean="0"/>
              <a:t>But there is this thing - in your science you find problems and your nature wants to take you to solution on as a straightforward path as possible.  In writing the proposals you should resists this.</a:t>
            </a:r>
            <a:endParaRPr lang="en-GB" dirty="0"/>
          </a:p>
        </p:txBody>
      </p:sp>
      <p:sp>
        <p:nvSpPr>
          <p:cNvPr id="4" name="Slide Number Placeholder 3"/>
          <p:cNvSpPr>
            <a:spLocks noGrp="1"/>
          </p:cNvSpPr>
          <p:nvPr>
            <p:ph type="sldNum" sz="quarter" idx="10"/>
          </p:nvPr>
        </p:nvSpPr>
        <p:spPr/>
        <p:txBody>
          <a:bodyPr/>
          <a:lstStyle/>
          <a:p>
            <a:fld id="{50BB8F90-F436-7D44-B71F-428596CD49E8}" type="slidenum">
              <a:rPr lang="en-GB" smtClean="0"/>
              <a:t>7</a:t>
            </a:fld>
            <a:endParaRPr lang="en-GB"/>
          </a:p>
        </p:txBody>
      </p:sp>
    </p:spTree>
    <p:extLst>
      <p:ext uri="{BB962C8B-B14F-4D97-AF65-F5344CB8AC3E}">
        <p14:creationId xmlns:p14="http://schemas.microsoft.com/office/powerpoint/2010/main" val="4165621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 what should be your strategy. In every problem there is INSTABILITY.</a:t>
            </a:r>
            <a:r>
              <a:rPr lang="en-GB" baseline="0" dirty="0" smtClean="0"/>
              <a:t> SO, if you want to engage your readers you cannot go to the solution directly, you would lose them. Remember, they do not care that much. </a:t>
            </a:r>
          </a:p>
          <a:p>
            <a:endParaRPr lang="en-GB" baseline="0" dirty="0" smtClean="0"/>
          </a:p>
          <a:p>
            <a:r>
              <a:rPr lang="en-GB" dirty="0" smtClean="0"/>
              <a:t>IF MADE STABLE</a:t>
            </a:r>
            <a:r>
              <a:rPr lang="mr-IN" dirty="0" smtClean="0"/>
              <a:t>…</a:t>
            </a:r>
            <a:r>
              <a:rPr lang="cs-CZ" dirty="0" smtClean="0"/>
              <a:t>.</a:t>
            </a:r>
            <a:r>
              <a:rPr lang="cs-CZ" dirty="0" err="1" smtClean="0"/>
              <a:t>What</a:t>
            </a:r>
            <a:r>
              <a:rPr lang="cs-CZ" dirty="0" smtClean="0"/>
              <a:t> </a:t>
            </a:r>
            <a:r>
              <a:rPr lang="cs-CZ" dirty="0" err="1" smtClean="0"/>
              <a:t>will</a:t>
            </a:r>
            <a:r>
              <a:rPr lang="cs-CZ" dirty="0" smtClean="0"/>
              <a:t> </a:t>
            </a:r>
            <a:r>
              <a:rPr lang="cs-CZ" dirty="0" err="1" smtClean="0"/>
              <a:t>be</a:t>
            </a:r>
            <a:r>
              <a:rPr lang="cs-CZ" dirty="0" smtClean="0"/>
              <a:t> </a:t>
            </a:r>
            <a:r>
              <a:rPr lang="cs-CZ" dirty="0" err="1" smtClean="0"/>
              <a:t>the</a:t>
            </a:r>
            <a:r>
              <a:rPr lang="cs-CZ" dirty="0" smtClean="0"/>
              <a:t> BENEFITS ----IF LEFT UNSTABLE</a:t>
            </a:r>
            <a:r>
              <a:rPr lang="cs-CZ" baseline="0" dirty="0" smtClean="0"/>
              <a:t> </a:t>
            </a:r>
            <a:r>
              <a:rPr lang="cs-CZ" baseline="0" dirty="0" err="1" smtClean="0"/>
              <a:t>what</a:t>
            </a:r>
            <a:r>
              <a:rPr lang="cs-CZ" baseline="0" dirty="0" smtClean="0"/>
              <a:t> </a:t>
            </a:r>
            <a:r>
              <a:rPr lang="cs-CZ" baseline="0" dirty="0" err="1" smtClean="0"/>
              <a:t>will</a:t>
            </a:r>
            <a:r>
              <a:rPr lang="cs-CZ" baseline="0" dirty="0" smtClean="0"/>
              <a:t> </a:t>
            </a:r>
            <a:r>
              <a:rPr lang="cs-CZ" baseline="0" dirty="0" err="1" smtClean="0"/>
              <a:t>be</a:t>
            </a:r>
            <a:r>
              <a:rPr lang="cs-CZ" baseline="0" dirty="0" smtClean="0"/>
              <a:t> </a:t>
            </a:r>
            <a:r>
              <a:rPr lang="cs-CZ" baseline="0" dirty="0" err="1" smtClean="0"/>
              <a:t>the</a:t>
            </a:r>
            <a:r>
              <a:rPr lang="cs-CZ" baseline="0" dirty="0" smtClean="0"/>
              <a:t> LOSSES</a:t>
            </a:r>
            <a:r>
              <a:rPr lang="cs-CZ" dirty="0" smtClean="0"/>
              <a:t> .</a:t>
            </a:r>
            <a:r>
              <a:rPr lang="cs-CZ" baseline="0" dirty="0" smtClean="0"/>
              <a:t> </a:t>
            </a:r>
            <a:r>
              <a:rPr lang="cs-CZ" baseline="0" dirty="0" err="1" smtClean="0"/>
              <a:t>ANd</a:t>
            </a:r>
            <a:r>
              <a:rPr lang="cs-CZ" baseline="0" dirty="0" smtClean="0"/>
              <a:t> </a:t>
            </a:r>
            <a:r>
              <a:rPr lang="cs-CZ" baseline="0" dirty="0" err="1" smtClean="0"/>
              <a:t>only</a:t>
            </a:r>
            <a:r>
              <a:rPr lang="cs-CZ" baseline="0" dirty="0" smtClean="0"/>
              <a:t> </a:t>
            </a:r>
            <a:r>
              <a:rPr lang="cs-CZ" baseline="0" dirty="0" err="1" smtClean="0"/>
              <a:t>than</a:t>
            </a:r>
            <a:r>
              <a:rPr lang="cs-CZ" baseline="0" dirty="0" smtClean="0"/>
              <a:t> </a:t>
            </a:r>
            <a:r>
              <a:rPr lang="cs-CZ" baseline="0" dirty="0" err="1" smtClean="0"/>
              <a:t>you</a:t>
            </a:r>
            <a:r>
              <a:rPr lang="cs-CZ" baseline="0" dirty="0" smtClean="0"/>
              <a:t> </a:t>
            </a:r>
            <a:r>
              <a:rPr lang="cs-CZ" baseline="0" dirty="0" err="1" smtClean="0"/>
              <a:t>have</a:t>
            </a:r>
            <a:r>
              <a:rPr lang="cs-CZ" baseline="0" dirty="0" smtClean="0"/>
              <a:t> a </a:t>
            </a:r>
            <a:r>
              <a:rPr lang="cs-CZ" baseline="0" dirty="0" err="1" smtClean="0"/>
              <a:t>chance</a:t>
            </a:r>
            <a:r>
              <a:rPr lang="cs-CZ" baseline="0" dirty="0" smtClean="0"/>
              <a:t> to </a:t>
            </a:r>
            <a:r>
              <a:rPr lang="cs-CZ" baseline="0" dirty="0" err="1" smtClean="0"/>
              <a:t>get</a:t>
            </a:r>
            <a:r>
              <a:rPr lang="cs-CZ" baseline="0" dirty="0" smtClean="0"/>
              <a:t> </a:t>
            </a:r>
            <a:r>
              <a:rPr lang="cs-CZ" baseline="0" dirty="0" err="1" smtClean="0"/>
              <a:t>the</a:t>
            </a:r>
            <a:r>
              <a:rPr lang="cs-CZ" baseline="0" dirty="0" smtClean="0"/>
              <a:t> </a:t>
            </a:r>
            <a:r>
              <a:rPr lang="cs-CZ" dirty="0" smtClean="0"/>
              <a:t>SELF-INTERESTED</a:t>
            </a:r>
            <a:r>
              <a:rPr lang="cs-CZ" baseline="0" dirty="0" smtClean="0"/>
              <a:t> READER  and </a:t>
            </a:r>
            <a:r>
              <a:rPr lang="cs-CZ" baseline="0" dirty="0" err="1" smtClean="0"/>
              <a:t>present</a:t>
            </a:r>
            <a:r>
              <a:rPr lang="cs-CZ" baseline="0" dirty="0" smtClean="0"/>
              <a:t> </a:t>
            </a:r>
            <a:r>
              <a:rPr lang="cs-CZ" baseline="0" dirty="0" err="1" smtClean="0"/>
              <a:t>your</a:t>
            </a:r>
            <a:r>
              <a:rPr lang="cs-CZ" baseline="0" dirty="0" smtClean="0"/>
              <a:t> SOLUTION</a:t>
            </a:r>
            <a:endParaRPr lang="en-GB" dirty="0"/>
          </a:p>
        </p:txBody>
      </p:sp>
      <p:sp>
        <p:nvSpPr>
          <p:cNvPr id="4" name="Slide Number Placeholder 3"/>
          <p:cNvSpPr>
            <a:spLocks noGrp="1"/>
          </p:cNvSpPr>
          <p:nvPr>
            <p:ph type="sldNum" sz="quarter" idx="10"/>
          </p:nvPr>
        </p:nvSpPr>
        <p:spPr/>
        <p:txBody>
          <a:bodyPr/>
          <a:lstStyle/>
          <a:p>
            <a:fld id="{50BB8F90-F436-7D44-B71F-428596CD49E8}" type="slidenum">
              <a:rPr lang="en-GB" smtClean="0"/>
              <a:t>8</a:t>
            </a:fld>
            <a:endParaRPr lang="en-GB"/>
          </a:p>
        </p:txBody>
      </p:sp>
    </p:spTree>
    <p:extLst>
      <p:ext uri="{BB962C8B-B14F-4D97-AF65-F5344CB8AC3E}">
        <p14:creationId xmlns:p14="http://schemas.microsoft.com/office/powerpoint/2010/main" val="8757938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SO, now know what you need to do to  make your readers interested, to care. Why? Well, they will be sending your proposal for funding</a:t>
            </a:r>
            <a:r>
              <a:rPr lang="mr-IN" baseline="0" dirty="0" smtClean="0"/>
              <a:t>…</a:t>
            </a:r>
            <a:r>
              <a:rPr lang="cs-CZ" baseline="0" dirty="0" smtClean="0"/>
              <a:t>.</a:t>
            </a:r>
            <a:r>
              <a:rPr lang="cs-CZ" baseline="0" dirty="0" err="1" smtClean="0"/>
              <a:t>or</a:t>
            </a:r>
            <a:r>
              <a:rPr lang="cs-CZ" baseline="0" dirty="0" smtClean="0"/>
              <a:t> not. </a:t>
            </a:r>
            <a:r>
              <a:rPr lang="en-GB" baseline="0" dirty="0" smtClean="0"/>
              <a:t>These readers are your evaluators. You need to convince them to get you funded. </a:t>
            </a:r>
          </a:p>
          <a:p>
            <a:r>
              <a:rPr lang="en-GB" baseline="0" dirty="0" smtClean="0"/>
              <a:t>But they are usually not those who fund you. Funders are.</a:t>
            </a:r>
            <a:endParaRPr lang="en-GB" dirty="0"/>
          </a:p>
        </p:txBody>
      </p:sp>
      <p:sp>
        <p:nvSpPr>
          <p:cNvPr id="4" name="Slide Number Placeholder 3"/>
          <p:cNvSpPr>
            <a:spLocks noGrp="1"/>
          </p:cNvSpPr>
          <p:nvPr>
            <p:ph type="sldNum" sz="quarter" idx="10"/>
          </p:nvPr>
        </p:nvSpPr>
        <p:spPr/>
        <p:txBody>
          <a:bodyPr/>
          <a:lstStyle/>
          <a:p>
            <a:fld id="{50BB8F90-F436-7D44-B71F-428596CD49E8}" type="slidenum">
              <a:rPr lang="en-GB" smtClean="0"/>
              <a:t>9</a:t>
            </a:fld>
            <a:endParaRPr lang="en-GB"/>
          </a:p>
        </p:txBody>
      </p:sp>
    </p:spTree>
    <p:extLst>
      <p:ext uri="{BB962C8B-B14F-4D97-AF65-F5344CB8AC3E}">
        <p14:creationId xmlns:p14="http://schemas.microsoft.com/office/powerpoint/2010/main" val="12566069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Funders are not readers. Readers </a:t>
            </a:r>
            <a:r>
              <a:rPr lang="en-GB" baseline="0" dirty="0" smtClean="0"/>
              <a:t>are their proxies. Readers want to understand what they already understand and understand it better. That is,  they want to understand your science. Funders, on the other hand, do not want understand your science, they want to fund you. CHANGE SLIDES.</a:t>
            </a:r>
            <a:endParaRPr lang="en-GB" dirty="0"/>
          </a:p>
        </p:txBody>
      </p:sp>
      <p:sp>
        <p:nvSpPr>
          <p:cNvPr id="4" name="Slide Number Placeholder 3"/>
          <p:cNvSpPr>
            <a:spLocks noGrp="1"/>
          </p:cNvSpPr>
          <p:nvPr>
            <p:ph type="sldNum" sz="quarter" idx="10"/>
          </p:nvPr>
        </p:nvSpPr>
        <p:spPr/>
        <p:txBody>
          <a:bodyPr/>
          <a:lstStyle/>
          <a:p>
            <a:fld id="{50BB8F90-F436-7D44-B71F-428596CD49E8}" type="slidenum">
              <a:rPr lang="en-GB" smtClean="0"/>
              <a:t>10</a:t>
            </a:fld>
            <a:endParaRPr lang="en-GB"/>
          </a:p>
        </p:txBody>
      </p:sp>
    </p:spTree>
    <p:extLst>
      <p:ext uri="{BB962C8B-B14F-4D97-AF65-F5344CB8AC3E}">
        <p14:creationId xmlns:p14="http://schemas.microsoft.com/office/powerpoint/2010/main" val="13556980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268D962-EA53-7A49-8FBD-177CD87C5294}" type="datetimeFigureOut">
              <a:rPr lang="en-GB" smtClean="0"/>
              <a:t>03/09/2022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62E8E8-E321-454D-B1A6-A465B6A2B3D0}"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68D962-EA53-7A49-8FBD-177CD87C5294}" type="datetimeFigureOut">
              <a:rPr lang="en-GB" smtClean="0"/>
              <a:t>03/09/2022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62E8E8-E321-454D-B1A6-A465B6A2B3D0}"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268D962-EA53-7A49-8FBD-177CD87C5294}" type="datetimeFigureOut">
              <a:rPr lang="en-GB" smtClean="0"/>
              <a:t>03/09/2022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62E8E8-E321-454D-B1A6-A465B6A2B3D0}" type="slidenum">
              <a:rPr lang="en-GB" smtClean="0"/>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268D962-EA53-7A49-8FBD-177CD87C5294}" type="datetimeFigureOut">
              <a:rPr lang="en-GB" smtClean="0"/>
              <a:t>03/09/2022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62E8E8-E321-454D-B1A6-A465B6A2B3D0}" type="slidenum">
              <a:rPr lang="en-GB" smtClean="0"/>
              <a:t>‹#›</a:t>
            </a:fld>
            <a:endParaRPr lang="en-GB"/>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268D962-EA53-7A49-8FBD-177CD87C5294}" type="datetimeFigureOut">
              <a:rPr lang="en-GB" smtClean="0"/>
              <a:t>03/09/2022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62E8E8-E321-454D-B1A6-A465B6A2B3D0}" type="slidenum">
              <a:rPr lang="en-GB" smtClean="0"/>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2268D962-EA53-7A49-8FBD-177CD87C5294}" type="datetimeFigureOut">
              <a:rPr lang="en-GB" smtClean="0"/>
              <a:t>03/09/2022</a:t>
            </a:fld>
            <a:endParaRPr lang="en-GB"/>
          </a:p>
        </p:txBody>
      </p:sp>
      <p:sp>
        <p:nvSpPr>
          <p:cNvPr id="4"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62E8E8-E321-454D-B1A6-A465B6A2B3D0}" type="slidenum">
              <a:rPr lang="en-GB" smtClean="0"/>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2268D962-EA53-7A49-8FBD-177CD87C5294}" type="datetimeFigureOut">
              <a:rPr lang="en-GB" smtClean="0"/>
              <a:t>03/09/2022</a:t>
            </a:fld>
            <a:endParaRPr lang="en-GB"/>
          </a:p>
        </p:txBody>
      </p:sp>
      <p:sp>
        <p:nvSpPr>
          <p:cNvPr id="4"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62E8E8-E321-454D-B1A6-A465B6A2B3D0}" type="slidenum">
              <a:rPr lang="en-GB" smtClean="0"/>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268D962-EA53-7A49-8FBD-177CD87C5294}" type="datetimeFigureOut">
              <a:rPr lang="en-GB" smtClean="0"/>
              <a:t>03/09/2022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62E8E8-E321-454D-B1A6-A465B6A2B3D0}" type="slidenum">
              <a:rPr lang="en-GB" smtClean="0"/>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268D962-EA53-7A49-8FBD-177CD87C5294}" type="datetimeFigureOut">
              <a:rPr lang="en-GB" smtClean="0"/>
              <a:t>03/09/2022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62E8E8-E321-454D-B1A6-A465B6A2B3D0}"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268D962-EA53-7A49-8FBD-177CD87C5294}" type="datetimeFigureOut">
              <a:rPr lang="en-GB" smtClean="0"/>
              <a:t>03/09/2022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62E8E8-E321-454D-B1A6-A465B6A2B3D0}"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268D962-EA53-7A49-8FBD-177CD87C5294}" type="datetimeFigureOut">
              <a:rPr lang="en-GB" smtClean="0"/>
              <a:t>03/09/2022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62E8E8-E321-454D-B1A6-A465B6A2B3D0}"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268D962-EA53-7A49-8FBD-177CD87C5294}" type="datetimeFigureOut">
              <a:rPr lang="en-GB" smtClean="0"/>
              <a:t>03/09/2022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62E8E8-E321-454D-B1A6-A465B6A2B3D0}"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268D962-EA53-7A49-8FBD-177CD87C5294}" type="datetimeFigureOut">
              <a:rPr lang="en-GB" smtClean="0"/>
              <a:t>03/09/2022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62E8E8-E321-454D-B1A6-A465B6A2B3D0}"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2268D962-EA53-7A49-8FBD-177CD87C5294}" type="datetimeFigureOut">
              <a:rPr lang="en-GB" smtClean="0"/>
              <a:t>03/09/2022</a:t>
            </a:fld>
            <a:endParaRPr lang="en-GB"/>
          </a:p>
        </p:txBody>
      </p:sp>
      <p:sp>
        <p:nvSpPr>
          <p:cNvPr id="5" name="Footer Placeholder 3"/>
          <p:cNvSpPr>
            <a:spLocks noGrp="1"/>
          </p:cNvSpPr>
          <p:nvPr>
            <p:ph type="ftr" sz="quarter" idx="11"/>
          </p:nvPr>
        </p:nvSpPr>
        <p:spPr/>
        <p:txBody>
          <a:bodyPr/>
          <a:lstStyle/>
          <a:p>
            <a:endParaRPr lang="en-GB"/>
          </a:p>
        </p:txBody>
      </p:sp>
      <p:sp>
        <p:nvSpPr>
          <p:cNvPr id="6" name="Slide Number Placeholder 4"/>
          <p:cNvSpPr>
            <a:spLocks noGrp="1"/>
          </p:cNvSpPr>
          <p:nvPr>
            <p:ph type="sldNum" sz="quarter" idx="12"/>
          </p:nvPr>
        </p:nvSpPr>
        <p:spPr/>
        <p:txBody>
          <a:bodyPr/>
          <a:lstStyle/>
          <a:p>
            <a:fld id="{1C62E8E8-E321-454D-B1A6-A465B6A2B3D0}"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2268D962-EA53-7A49-8FBD-177CD87C5294}" type="datetimeFigureOut">
              <a:rPr lang="en-GB" smtClean="0"/>
              <a:t>03/09/2022</a:t>
            </a:fld>
            <a:endParaRPr lang="en-GB"/>
          </a:p>
        </p:txBody>
      </p:sp>
      <p:sp>
        <p:nvSpPr>
          <p:cNvPr id="5" name="Footer Placeholder 2"/>
          <p:cNvSpPr>
            <a:spLocks noGrp="1"/>
          </p:cNvSpPr>
          <p:nvPr>
            <p:ph type="ftr" sz="quarter" idx="11"/>
          </p:nvPr>
        </p:nvSpPr>
        <p:spPr/>
        <p:txBody>
          <a:bodyPr/>
          <a:lstStyle/>
          <a:p>
            <a:endParaRPr lang="en-GB"/>
          </a:p>
        </p:txBody>
      </p:sp>
      <p:sp>
        <p:nvSpPr>
          <p:cNvPr id="6" name="Slide Number Placeholder 3"/>
          <p:cNvSpPr>
            <a:spLocks noGrp="1"/>
          </p:cNvSpPr>
          <p:nvPr>
            <p:ph type="sldNum" sz="quarter" idx="12"/>
          </p:nvPr>
        </p:nvSpPr>
        <p:spPr/>
        <p:txBody>
          <a:bodyPr/>
          <a:lstStyle/>
          <a:p>
            <a:fld id="{1C62E8E8-E321-454D-B1A6-A465B6A2B3D0}"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2268D962-EA53-7A49-8FBD-177CD87C5294}" type="datetimeFigureOut">
              <a:rPr lang="en-GB" smtClean="0"/>
              <a:t>03/09/2022</a:t>
            </a:fld>
            <a:endParaRPr lang="en-GB"/>
          </a:p>
        </p:txBody>
      </p:sp>
      <p:sp>
        <p:nvSpPr>
          <p:cNvPr id="5" name="Footer Placeholder 5"/>
          <p:cNvSpPr>
            <a:spLocks noGrp="1"/>
          </p:cNvSpPr>
          <p:nvPr>
            <p:ph type="ftr" sz="quarter" idx="11"/>
          </p:nvPr>
        </p:nvSpPr>
        <p:spPr/>
        <p:txBody>
          <a:bodyPr/>
          <a:lstStyle/>
          <a:p>
            <a:endParaRPr lang="en-GB"/>
          </a:p>
        </p:txBody>
      </p:sp>
      <p:sp>
        <p:nvSpPr>
          <p:cNvPr id="6" name="Slide Number Placeholder 6"/>
          <p:cNvSpPr>
            <a:spLocks noGrp="1"/>
          </p:cNvSpPr>
          <p:nvPr>
            <p:ph type="sldNum" sz="quarter" idx="12"/>
          </p:nvPr>
        </p:nvSpPr>
        <p:spPr/>
        <p:txBody>
          <a:bodyPr/>
          <a:lstStyle/>
          <a:p>
            <a:fld id="{1C62E8E8-E321-454D-B1A6-A465B6A2B3D0}"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68D962-EA53-7A49-8FBD-177CD87C5294}" type="datetimeFigureOut">
              <a:rPr lang="en-GB" smtClean="0"/>
              <a:t>03/09/2022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62E8E8-E321-454D-B1A6-A465B6A2B3D0}"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2268D962-EA53-7A49-8FBD-177CD87C5294}" type="datetimeFigureOut">
              <a:rPr lang="en-GB" smtClean="0"/>
              <a:t>03/09/2022</a:t>
            </a:fld>
            <a:endParaRPr lang="en-GB"/>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GB"/>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1C62E8E8-E321-454D-B1A6-A465B6A2B3D0}" type="slidenum">
              <a:rPr lang="en-GB" smtClean="0"/>
              <a:t>‹#›</a:t>
            </a:fld>
            <a:endParaRPr lang="en-GB"/>
          </a:p>
        </p:txBody>
      </p:sp>
    </p:spTree>
    <p:extLst>
      <p:ext uri="{BB962C8B-B14F-4D97-AF65-F5344CB8AC3E}">
        <p14:creationId xmlns:p14="http://schemas.microsoft.com/office/powerpoint/2010/main" val="615231954"/>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hyperlink" Target="https://www.youtube.com/watch?v=vtIzMaLkCaM" TargetMode="External"/><Relationship Id="rId2" Type="http://schemas.openxmlformats.org/officeDocument/2006/relationships/hyperlink" Target="https://www.chronicle.com/article/how-to-fail-in-grant-writing/" TargetMode="External"/><Relationship Id="rId1" Type="http://schemas.openxmlformats.org/officeDocument/2006/relationships/slideLayout" Target="../slideLayouts/slideLayout1.xml"/><Relationship Id="rId5" Type="http://schemas.openxmlformats.org/officeDocument/2006/relationships/hyperlink" Target="https://www.youtube.com/watch?v=IE-TTz13P7w" TargetMode="External"/><Relationship Id="rId4" Type="http://schemas.openxmlformats.org/officeDocument/2006/relationships/hyperlink" Target="https://www.youtube.com/watch?v=Unzc731iCUY"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45931" y="1447801"/>
            <a:ext cx="11025352" cy="2833552"/>
          </a:xfrm>
        </p:spPr>
        <p:txBody>
          <a:bodyPr/>
          <a:lstStyle/>
          <a:p>
            <a:pPr algn="ctr"/>
            <a:r>
              <a:rPr lang="en-GB" sz="5400" dirty="0" smtClean="0"/>
              <a:t>Proposal Writing</a:t>
            </a:r>
            <a:endParaRPr lang="en-GB" sz="5400" dirty="0"/>
          </a:p>
        </p:txBody>
      </p:sp>
      <p:sp>
        <p:nvSpPr>
          <p:cNvPr id="3" name="Subtitle 2"/>
          <p:cNvSpPr>
            <a:spLocks noGrp="1"/>
          </p:cNvSpPr>
          <p:nvPr>
            <p:ph type="subTitle" idx="1"/>
          </p:nvPr>
        </p:nvSpPr>
        <p:spPr>
          <a:xfrm>
            <a:off x="550921" y="5478654"/>
            <a:ext cx="3951888" cy="784819"/>
          </a:xfrm>
        </p:spPr>
        <p:txBody>
          <a:bodyPr>
            <a:normAutofit/>
          </a:bodyPr>
          <a:lstStyle/>
          <a:p>
            <a:r>
              <a:rPr lang="en-GB" sz="1700" dirty="0" smtClean="0"/>
              <a:t>Sep 3 2022	IDPASC, Olomouc	</a:t>
            </a:r>
          </a:p>
          <a:p>
            <a:r>
              <a:rPr lang="en-GB" sz="1700" dirty="0" smtClean="0"/>
              <a:t>Ilona </a:t>
            </a:r>
            <a:r>
              <a:rPr lang="en-GB" sz="1700" dirty="0" err="1" smtClean="0"/>
              <a:t>Skordis</a:t>
            </a:r>
            <a:r>
              <a:rPr lang="en-GB" sz="1700" dirty="0" smtClean="0"/>
              <a:t> </a:t>
            </a:r>
            <a:r>
              <a:rPr lang="en-GB" sz="1700" dirty="0" err="1" smtClean="0"/>
              <a:t>Gottwaldová</a:t>
            </a:r>
            <a:endParaRPr lang="en-GB" sz="1700" dirty="0" smtClean="0"/>
          </a:p>
          <a:p>
            <a:endParaRPr lang="en-GB" sz="1600" dirty="0"/>
          </a:p>
        </p:txBody>
      </p:sp>
      <p:sp>
        <p:nvSpPr>
          <p:cNvPr id="4" name="Subtitle 2"/>
          <p:cNvSpPr txBox="1">
            <a:spLocks/>
          </p:cNvSpPr>
          <p:nvPr/>
        </p:nvSpPr>
        <p:spPr>
          <a:xfrm>
            <a:off x="6689835" y="6262384"/>
            <a:ext cx="4346027" cy="466860"/>
          </a:xfrm>
          <a:prstGeom prst="rect">
            <a:avLst/>
          </a:prstGeom>
        </p:spPr>
        <p:txBody>
          <a:bodyPr vert="horz" lIns="91440" tIns="45720" rIns="91440" bIns="45720" rtlCol="0" anchor="t">
            <a:normAutofit fontScale="47500" lnSpcReduction="20000"/>
          </a:bodyPr>
          <a:lstStyle>
            <a:lvl1pPr marL="0" indent="0" algn="l" defTabSz="457200" rtl="0" eaLnBrk="1" latinLnBrk="0" hangingPunct="1">
              <a:spcBef>
                <a:spcPts val="1000"/>
              </a:spcBef>
              <a:spcAft>
                <a:spcPts val="0"/>
              </a:spcAft>
              <a:buClr>
                <a:schemeClr val="accent1"/>
              </a:buClr>
              <a:buSzPct val="80000"/>
              <a:buFont typeface="Wingdings 3" charset="2"/>
              <a:buNone/>
              <a:defRPr sz="2000" b="0" i="0" kern="1200" cap="all">
                <a:solidFill>
                  <a:schemeClr val="accent1"/>
                </a:solidFill>
                <a:latin typeface="+mj-lt"/>
                <a:ea typeface="+mj-ea"/>
                <a:cs typeface="+mj-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800" b="0" i="0" kern="1200">
                <a:solidFill>
                  <a:schemeClr val="tx1">
                    <a:tint val="75000"/>
                  </a:schemeClr>
                </a:solidFill>
                <a:latin typeface="+mj-lt"/>
                <a:ea typeface="+mj-ea"/>
                <a:cs typeface="+mj-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600" b="0" i="0" kern="1200">
                <a:solidFill>
                  <a:schemeClr val="tx1">
                    <a:tint val="75000"/>
                  </a:schemeClr>
                </a:solidFill>
                <a:latin typeface="+mj-lt"/>
                <a:ea typeface="+mj-ea"/>
                <a:cs typeface="+mj-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j-lt"/>
                <a:ea typeface="+mj-ea"/>
                <a:cs typeface="+mj-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j-lt"/>
                <a:ea typeface="+mj-ea"/>
                <a:cs typeface="+mj-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j-lt"/>
                <a:ea typeface="+mj-ea"/>
                <a:cs typeface="+mj-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j-lt"/>
                <a:ea typeface="+mj-ea"/>
                <a:cs typeface="+mj-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j-lt"/>
                <a:ea typeface="+mj-ea"/>
                <a:cs typeface="+mj-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j-lt"/>
                <a:ea typeface="+mj-ea"/>
                <a:cs typeface="+mj-cs"/>
              </a:defRPr>
            </a:lvl9pPr>
          </a:lstStyle>
          <a:p>
            <a:endParaRPr lang="en-GB" dirty="0" smtClean="0"/>
          </a:p>
          <a:p>
            <a:r>
              <a:rPr lang="en-GB" dirty="0" smtClean="0"/>
              <a:t>					</a:t>
            </a:r>
            <a:endParaRPr lang="en-GB" sz="1600" dirty="0" smtClean="0"/>
          </a:p>
          <a:p>
            <a:endParaRPr lang="en-GB" sz="1600" dirty="0"/>
          </a:p>
        </p:txBody>
      </p:sp>
      <p:sp>
        <p:nvSpPr>
          <p:cNvPr id="6" name="Subtitle 2"/>
          <p:cNvSpPr txBox="1">
            <a:spLocks/>
          </p:cNvSpPr>
          <p:nvPr/>
        </p:nvSpPr>
        <p:spPr>
          <a:xfrm>
            <a:off x="7441324" y="6262384"/>
            <a:ext cx="4298731" cy="467282"/>
          </a:xfrm>
          <a:prstGeom prst="rect">
            <a:avLst/>
          </a:prstGeom>
        </p:spPr>
        <p:txBody>
          <a:bodyPr vert="horz" lIns="91440" tIns="45720" rIns="91440" bIns="45720" rtlCol="0" anchor="t">
            <a:noAutofit/>
          </a:bodyPr>
          <a:lstStyle>
            <a:lvl1pPr marL="0" indent="0" algn="l" defTabSz="457200" rtl="0" eaLnBrk="1" latinLnBrk="0" hangingPunct="1">
              <a:spcBef>
                <a:spcPts val="1000"/>
              </a:spcBef>
              <a:spcAft>
                <a:spcPts val="0"/>
              </a:spcAft>
              <a:buClr>
                <a:schemeClr val="accent1"/>
              </a:buClr>
              <a:buSzPct val="80000"/>
              <a:buFont typeface="Wingdings 3" charset="2"/>
              <a:buNone/>
              <a:defRPr sz="2000" b="0" i="0" kern="1200" cap="all">
                <a:solidFill>
                  <a:schemeClr val="accent1"/>
                </a:solidFill>
                <a:latin typeface="+mj-lt"/>
                <a:ea typeface="+mj-ea"/>
                <a:cs typeface="+mj-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800" b="0" i="0" kern="1200">
                <a:solidFill>
                  <a:schemeClr val="tx1">
                    <a:tint val="75000"/>
                  </a:schemeClr>
                </a:solidFill>
                <a:latin typeface="+mj-lt"/>
                <a:ea typeface="+mj-ea"/>
                <a:cs typeface="+mj-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600" b="0" i="0" kern="1200">
                <a:solidFill>
                  <a:schemeClr val="tx1">
                    <a:tint val="75000"/>
                  </a:schemeClr>
                </a:solidFill>
                <a:latin typeface="+mj-lt"/>
                <a:ea typeface="+mj-ea"/>
                <a:cs typeface="+mj-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j-lt"/>
                <a:ea typeface="+mj-ea"/>
                <a:cs typeface="+mj-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j-lt"/>
                <a:ea typeface="+mj-ea"/>
                <a:cs typeface="+mj-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j-lt"/>
                <a:ea typeface="+mj-ea"/>
                <a:cs typeface="+mj-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j-lt"/>
                <a:ea typeface="+mj-ea"/>
                <a:cs typeface="+mj-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j-lt"/>
                <a:ea typeface="+mj-ea"/>
                <a:cs typeface="+mj-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j-lt"/>
                <a:ea typeface="+mj-ea"/>
                <a:cs typeface="+mj-cs"/>
              </a:defRPr>
            </a:lvl9pPr>
          </a:lstStyle>
          <a:p>
            <a:r>
              <a:rPr lang="cs-CZ" sz="1200" dirty="0" smtClean="0">
                <a:solidFill>
                  <a:schemeClr val="tx1"/>
                </a:solidFill>
              </a:rPr>
              <a:t>Project </a:t>
            </a:r>
            <a:r>
              <a:rPr lang="mr-IN" sz="1200" dirty="0" smtClean="0">
                <a:solidFill>
                  <a:schemeClr val="tx1"/>
                </a:solidFill>
              </a:rPr>
              <a:t>STIMUL</a:t>
            </a:r>
            <a:r>
              <a:rPr lang="cs-CZ" sz="1200" dirty="0" smtClean="0">
                <a:solidFill>
                  <a:schemeClr val="tx1"/>
                </a:solidFill>
              </a:rPr>
              <a:t> -</a:t>
            </a:r>
            <a:r>
              <a:rPr lang="mr-IN" sz="1200" dirty="0" smtClean="0">
                <a:solidFill>
                  <a:schemeClr val="tx1"/>
                </a:solidFill>
              </a:rPr>
              <a:t> </a:t>
            </a:r>
            <a:r>
              <a:rPr lang="mr-IN" sz="1200" dirty="0">
                <a:solidFill>
                  <a:schemeClr val="tx1"/>
                </a:solidFill>
              </a:rPr>
              <a:t>CZ.02.2.69/0.0/0.0/18_054/0014658 </a:t>
            </a:r>
            <a:r>
              <a:rPr lang="en-GB" sz="1600" dirty="0" smtClean="0"/>
              <a:t>					</a:t>
            </a:r>
          </a:p>
          <a:p>
            <a:endParaRPr lang="en-GB" sz="1600"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63489" y="5478654"/>
            <a:ext cx="3524469" cy="783308"/>
          </a:xfrm>
          <a:prstGeom prst="rect">
            <a:avLst/>
          </a:prstGeom>
        </p:spPr>
      </p:pic>
    </p:spTree>
    <p:extLst>
      <p:ext uri="{BB962C8B-B14F-4D97-AF65-F5344CB8AC3E}">
        <p14:creationId xmlns:p14="http://schemas.microsoft.com/office/powerpoint/2010/main" val="2619110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15"/>
          <p:cNvSpPr>
            <a:spLocks noGrp="1"/>
          </p:cNvSpPr>
          <p:nvPr>
            <p:ph type="sldNum" sz="quarter" idx="12"/>
          </p:nvPr>
        </p:nvSpPr>
        <p:spPr/>
        <p:txBody>
          <a:bodyPr/>
          <a:lstStyle/>
          <a:p>
            <a:fld id="{93C1CD47-1719-B041-91B6-419A0D49411B}" type="slidenum">
              <a:rPr lang="en-GB" smtClean="0"/>
              <a:t>10</a:t>
            </a:fld>
            <a:endParaRPr lang="en-GB"/>
          </a:p>
        </p:txBody>
      </p:sp>
      <p:sp>
        <p:nvSpPr>
          <p:cNvPr id="5" name="TextBox 4"/>
          <p:cNvSpPr txBox="1"/>
          <p:nvPr/>
        </p:nvSpPr>
        <p:spPr>
          <a:xfrm>
            <a:off x="4543425" y="2600325"/>
            <a:ext cx="2643188" cy="2123658"/>
          </a:xfrm>
          <a:prstGeom prst="rect">
            <a:avLst/>
          </a:prstGeom>
          <a:noFill/>
        </p:spPr>
        <p:txBody>
          <a:bodyPr wrap="square" rtlCol="0">
            <a:spAutoFit/>
          </a:bodyPr>
          <a:lstStyle/>
          <a:p>
            <a:pPr algn="ctr"/>
            <a:r>
              <a:rPr lang="cs-CZ" sz="4400" dirty="0" err="1"/>
              <a:t>Readers</a:t>
            </a:r>
            <a:r>
              <a:rPr lang="cs-CZ" sz="4400" dirty="0"/>
              <a:t> ≠ </a:t>
            </a:r>
            <a:r>
              <a:rPr lang="en-GB" sz="4400" dirty="0" smtClean="0"/>
              <a:t>Funders</a:t>
            </a:r>
            <a:endParaRPr lang="en-GB" sz="4400" dirty="0"/>
          </a:p>
        </p:txBody>
      </p:sp>
    </p:spTree>
    <p:extLst>
      <p:ext uri="{BB962C8B-B14F-4D97-AF65-F5344CB8AC3E}">
        <p14:creationId xmlns:p14="http://schemas.microsoft.com/office/powerpoint/2010/main" val="2001647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67617" y="411099"/>
            <a:ext cx="9265265" cy="536946"/>
          </a:xfrm>
          <a:solidFill>
            <a:schemeClr val="bg2"/>
          </a:solidFill>
        </p:spPr>
        <p:txBody>
          <a:bodyPr>
            <a:noAutofit/>
          </a:bodyPr>
          <a:lstStyle/>
          <a:p>
            <a:r>
              <a:rPr lang="cs-CZ" dirty="0" err="1" smtClean="0"/>
              <a:t>funders</a:t>
            </a:r>
            <a:endParaRPr lang="en-GB" dirty="0"/>
          </a:p>
        </p:txBody>
      </p:sp>
      <p:sp>
        <p:nvSpPr>
          <p:cNvPr id="16" name="Slide Number Placeholder 15"/>
          <p:cNvSpPr>
            <a:spLocks noGrp="1"/>
          </p:cNvSpPr>
          <p:nvPr>
            <p:ph type="sldNum" sz="quarter" idx="12"/>
          </p:nvPr>
        </p:nvSpPr>
        <p:spPr/>
        <p:txBody>
          <a:bodyPr/>
          <a:lstStyle/>
          <a:p>
            <a:fld id="{93C1CD47-1719-B041-91B6-419A0D49411B}" type="slidenum">
              <a:rPr lang="en-GB" smtClean="0"/>
              <a:t>11</a:t>
            </a:fld>
            <a:endParaRPr lang="en-GB"/>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4751" y="1063416"/>
            <a:ext cx="9057789" cy="5530862"/>
          </a:xfrm>
          <a:prstGeom prst="rect">
            <a:avLst/>
          </a:prstGeom>
        </p:spPr>
      </p:pic>
    </p:spTree>
    <p:extLst>
      <p:ext uri="{BB962C8B-B14F-4D97-AF65-F5344CB8AC3E}">
        <p14:creationId xmlns:p14="http://schemas.microsoft.com/office/powerpoint/2010/main" val="14160729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15"/>
          <p:cNvSpPr>
            <a:spLocks noGrp="1"/>
          </p:cNvSpPr>
          <p:nvPr>
            <p:ph type="sldNum" sz="quarter" idx="12"/>
          </p:nvPr>
        </p:nvSpPr>
        <p:spPr/>
        <p:txBody>
          <a:bodyPr/>
          <a:lstStyle/>
          <a:p>
            <a:fld id="{93C1CD47-1719-B041-91B6-419A0D49411B}" type="slidenum">
              <a:rPr lang="en-GB" smtClean="0"/>
              <a:t>12</a:t>
            </a:fld>
            <a:endParaRPr lang="en-GB"/>
          </a:p>
        </p:txBody>
      </p:sp>
      <p:sp>
        <p:nvSpPr>
          <p:cNvPr id="5" name="TextBox 4"/>
          <p:cNvSpPr txBox="1"/>
          <p:nvPr/>
        </p:nvSpPr>
        <p:spPr>
          <a:xfrm>
            <a:off x="4543425" y="2600325"/>
            <a:ext cx="2643188" cy="769441"/>
          </a:xfrm>
          <a:prstGeom prst="rect">
            <a:avLst/>
          </a:prstGeom>
          <a:noFill/>
        </p:spPr>
        <p:txBody>
          <a:bodyPr wrap="square" rtlCol="0">
            <a:spAutoFit/>
          </a:bodyPr>
          <a:lstStyle/>
          <a:p>
            <a:pPr algn="ctr"/>
            <a:r>
              <a:rPr lang="en-GB" sz="4400" dirty="0" smtClean="0"/>
              <a:t>Funders</a:t>
            </a:r>
            <a:endParaRPr lang="en-GB" sz="4400" dirty="0"/>
          </a:p>
        </p:txBody>
      </p:sp>
      <p:sp>
        <p:nvSpPr>
          <p:cNvPr id="29" name="Oval 28"/>
          <p:cNvSpPr/>
          <p:nvPr/>
        </p:nvSpPr>
        <p:spPr>
          <a:xfrm>
            <a:off x="8296274" y="4529138"/>
            <a:ext cx="3662364" cy="17859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smtClean="0"/>
          </a:p>
          <a:p>
            <a:pPr algn="ctr"/>
            <a:r>
              <a:rPr lang="mr-IN" sz="2400" dirty="0" smtClean="0"/>
              <a:t>…</a:t>
            </a:r>
            <a:r>
              <a:rPr lang="cs-CZ" sz="2400" dirty="0" err="1" smtClean="0"/>
              <a:t>is</a:t>
            </a:r>
            <a:r>
              <a:rPr lang="cs-CZ" sz="2400" dirty="0" smtClean="0"/>
              <a:t> </a:t>
            </a:r>
            <a:r>
              <a:rPr lang="cs-CZ" sz="2400" dirty="0" err="1" smtClean="0"/>
              <a:t>it</a:t>
            </a:r>
            <a:r>
              <a:rPr lang="cs-CZ" sz="2400" dirty="0" smtClean="0"/>
              <a:t> </a:t>
            </a:r>
            <a:r>
              <a:rPr lang="cs-CZ" sz="2400" dirty="0" err="1" smtClean="0"/>
              <a:t>enough</a:t>
            </a:r>
            <a:r>
              <a:rPr lang="cs-CZ" sz="2400" dirty="0" smtClean="0"/>
              <a:t>?</a:t>
            </a:r>
            <a:endParaRPr lang="en-GB" sz="2400" dirty="0"/>
          </a:p>
          <a:p>
            <a:pPr algn="ctr"/>
            <a:endParaRPr lang="en-GB" dirty="0"/>
          </a:p>
        </p:txBody>
      </p:sp>
    </p:spTree>
    <p:extLst>
      <p:ext uri="{BB962C8B-B14F-4D97-AF65-F5344CB8AC3E}">
        <p14:creationId xmlns:p14="http://schemas.microsoft.com/office/powerpoint/2010/main" val="1271531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15"/>
          <p:cNvSpPr>
            <a:spLocks noGrp="1"/>
          </p:cNvSpPr>
          <p:nvPr>
            <p:ph type="sldNum" sz="quarter" idx="12"/>
          </p:nvPr>
        </p:nvSpPr>
        <p:spPr/>
        <p:txBody>
          <a:bodyPr/>
          <a:lstStyle/>
          <a:p>
            <a:fld id="{93C1CD47-1719-B041-91B6-419A0D49411B}" type="slidenum">
              <a:rPr lang="en-GB" smtClean="0"/>
              <a:t>13</a:t>
            </a:fld>
            <a:endParaRPr lang="en-GB"/>
          </a:p>
        </p:txBody>
      </p:sp>
      <p:sp>
        <p:nvSpPr>
          <p:cNvPr id="5" name="TextBox 4"/>
          <p:cNvSpPr txBox="1"/>
          <p:nvPr/>
        </p:nvSpPr>
        <p:spPr>
          <a:xfrm flipH="1">
            <a:off x="2162287" y="2635624"/>
            <a:ext cx="6755802" cy="830997"/>
          </a:xfrm>
          <a:prstGeom prst="rect">
            <a:avLst/>
          </a:prstGeom>
          <a:noFill/>
        </p:spPr>
        <p:txBody>
          <a:bodyPr wrap="square" rtlCol="0">
            <a:spAutoFit/>
          </a:bodyPr>
          <a:lstStyle/>
          <a:p>
            <a:r>
              <a:rPr lang="en-GB" sz="4800" smtClean="0"/>
              <a:t>What do they want?</a:t>
            </a:r>
            <a:endParaRPr lang="en-GB" sz="4800" dirty="0"/>
          </a:p>
        </p:txBody>
      </p:sp>
    </p:spTree>
    <p:extLst>
      <p:ext uri="{BB962C8B-B14F-4D97-AF65-F5344CB8AC3E}">
        <p14:creationId xmlns:p14="http://schemas.microsoft.com/office/powerpoint/2010/main" val="5291798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15"/>
          <p:cNvSpPr>
            <a:spLocks noGrp="1"/>
          </p:cNvSpPr>
          <p:nvPr>
            <p:ph type="sldNum" sz="quarter" idx="12"/>
          </p:nvPr>
        </p:nvSpPr>
        <p:spPr/>
        <p:txBody>
          <a:bodyPr/>
          <a:lstStyle/>
          <a:p>
            <a:fld id="{93C1CD47-1719-B041-91B6-419A0D49411B}" type="slidenum">
              <a:rPr lang="en-GB" smtClean="0"/>
              <a:t>14</a:t>
            </a:fld>
            <a:endParaRPr lang="en-GB"/>
          </a:p>
        </p:txBody>
      </p:sp>
      <p:sp>
        <p:nvSpPr>
          <p:cNvPr id="5" name="TextBox 4"/>
          <p:cNvSpPr txBox="1"/>
          <p:nvPr/>
        </p:nvSpPr>
        <p:spPr>
          <a:xfrm flipH="1">
            <a:off x="2162287" y="2635624"/>
            <a:ext cx="6755802" cy="830997"/>
          </a:xfrm>
          <a:prstGeom prst="rect">
            <a:avLst/>
          </a:prstGeom>
          <a:noFill/>
        </p:spPr>
        <p:txBody>
          <a:bodyPr wrap="square" rtlCol="0">
            <a:spAutoFit/>
          </a:bodyPr>
          <a:lstStyle/>
          <a:p>
            <a:r>
              <a:rPr lang="en-GB" sz="4800" dirty="0" smtClean="0"/>
              <a:t>Are you eligible?</a:t>
            </a:r>
            <a:endParaRPr lang="en-GB" sz="4800" dirty="0"/>
          </a:p>
        </p:txBody>
      </p:sp>
    </p:spTree>
    <p:extLst>
      <p:ext uri="{BB962C8B-B14F-4D97-AF65-F5344CB8AC3E}">
        <p14:creationId xmlns:p14="http://schemas.microsoft.com/office/powerpoint/2010/main" val="13072203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15"/>
          <p:cNvSpPr>
            <a:spLocks noGrp="1"/>
          </p:cNvSpPr>
          <p:nvPr>
            <p:ph type="sldNum" sz="quarter" idx="12"/>
          </p:nvPr>
        </p:nvSpPr>
        <p:spPr/>
        <p:txBody>
          <a:bodyPr/>
          <a:lstStyle/>
          <a:p>
            <a:fld id="{93C1CD47-1719-B041-91B6-419A0D49411B}" type="slidenum">
              <a:rPr lang="en-GB" smtClean="0"/>
              <a:t>15</a:t>
            </a:fld>
            <a:endParaRPr lang="en-GB"/>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4140" y="1063416"/>
            <a:ext cx="10058400" cy="5371322"/>
          </a:xfrm>
          <a:prstGeom prst="rect">
            <a:avLst/>
          </a:prstGeom>
        </p:spPr>
      </p:pic>
      <p:sp>
        <p:nvSpPr>
          <p:cNvPr id="30" name="Chevron 29"/>
          <p:cNvSpPr/>
          <p:nvPr/>
        </p:nvSpPr>
        <p:spPr>
          <a:xfrm>
            <a:off x="7683659" y="3831015"/>
            <a:ext cx="251460" cy="19431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1" name="Chevron 30"/>
          <p:cNvSpPr/>
          <p:nvPr/>
        </p:nvSpPr>
        <p:spPr>
          <a:xfrm>
            <a:off x="7683659" y="4471575"/>
            <a:ext cx="251460" cy="19431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3" name="Subtitle 2"/>
          <p:cNvSpPr>
            <a:spLocks noGrp="1"/>
          </p:cNvSpPr>
          <p:nvPr>
            <p:ph type="subTitle" idx="1"/>
          </p:nvPr>
        </p:nvSpPr>
        <p:spPr>
          <a:xfrm>
            <a:off x="267617" y="411099"/>
            <a:ext cx="9265265" cy="536946"/>
          </a:xfrm>
          <a:solidFill>
            <a:schemeClr val="bg2"/>
          </a:solidFill>
        </p:spPr>
        <p:txBody>
          <a:bodyPr>
            <a:noAutofit/>
          </a:bodyPr>
          <a:lstStyle/>
          <a:p>
            <a:r>
              <a:rPr lang="cs-CZ" dirty="0" err="1" smtClean="0"/>
              <a:t>Elibility</a:t>
            </a:r>
            <a:endParaRPr lang="en-GB" dirty="0"/>
          </a:p>
        </p:txBody>
      </p:sp>
    </p:spTree>
    <p:extLst>
      <p:ext uri="{BB962C8B-B14F-4D97-AF65-F5344CB8AC3E}">
        <p14:creationId xmlns:p14="http://schemas.microsoft.com/office/powerpoint/2010/main" val="7723807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67617" y="411099"/>
            <a:ext cx="9265265" cy="536946"/>
          </a:xfrm>
          <a:solidFill>
            <a:schemeClr val="bg2"/>
          </a:solidFill>
        </p:spPr>
        <p:txBody>
          <a:bodyPr>
            <a:noAutofit/>
          </a:bodyPr>
          <a:lstStyle/>
          <a:p>
            <a:r>
              <a:rPr lang="en-GB" dirty="0"/>
              <a:t>What else do they want?</a:t>
            </a:r>
          </a:p>
          <a:p>
            <a:endParaRPr lang="en-GB" dirty="0"/>
          </a:p>
        </p:txBody>
      </p:sp>
      <p:sp>
        <p:nvSpPr>
          <p:cNvPr id="12" name="Rectangle 11"/>
          <p:cNvSpPr/>
          <p:nvPr/>
        </p:nvSpPr>
        <p:spPr>
          <a:xfrm>
            <a:off x="375193" y="1912635"/>
            <a:ext cx="9500327" cy="3842706"/>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lvl="1" indent="-285750">
              <a:buFont typeface="Arial" charset="0"/>
              <a:buChar char="•"/>
            </a:pPr>
            <a:endParaRPr lang="en-GB" dirty="0" smtClean="0"/>
          </a:p>
          <a:p>
            <a:pPr marL="742950" lvl="1" indent="-285750">
              <a:buFont typeface="Arial" charset="0"/>
              <a:buChar char="•"/>
            </a:pPr>
            <a:endParaRPr lang="en-GB" dirty="0"/>
          </a:p>
          <a:p>
            <a:pPr marL="742950" lvl="1" indent="-285750">
              <a:buFont typeface="Arial" charset="0"/>
              <a:buChar char="•"/>
            </a:pPr>
            <a:r>
              <a:rPr lang="en-GB" dirty="0" smtClean="0"/>
              <a:t>Is your project feasible?</a:t>
            </a:r>
          </a:p>
          <a:p>
            <a:pPr marL="742950" lvl="1" indent="-285750">
              <a:buFont typeface="Arial" charset="0"/>
              <a:buChar char="•"/>
            </a:pPr>
            <a:endParaRPr lang="en-GB" dirty="0" smtClean="0"/>
          </a:p>
          <a:p>
            <a:pPr marL="742950" lvl="1" indent="-285750">
              <a:buFont typeface="Arial" charset="0"/>
              <a:buChar char="•"/>
            </a:pPr>
            <a:r>
              <a:rPr lang="en-GB" dirty="0" smtClean="0"/>
              <a:t>Is it credible?</a:t>
            </a:r>
          </a:p>
          <a:p>
            <a:pPr marL="742950" lvl="1" indent="-285750">
              <a:buFont typeface="Arial" charset="0"/>
              <a:buChar char="•"/>
            </a:pPr>
            <a:endParaRPr lang="en-GB" dirty="0" smtClean="0"/>
          </a:p>
          <a:p>
            <a:pPr marL="742950" lvl="1" indent="-285750">
              <a:buFont typeface="Arial" charset="0"/>
              <a:buChar char="•"/>
            </a:pPr>
            <a:r>
              <a:rPr lang="en-GB" dirty="0" smtClean="0"/>
              <a:t>Are there any risks?</a:t>
            </a:r>
          </a:p>
          <a:p>
            <a:pPr marL="742950" lvl="1" indent="-285750">
              <a:buFont typeface="Arial" charset="0"/>
              <a:buChar char="•"/>
            </a:pPr>
            <a:endParaRPr lang="en-GB" dirty="0" smtClean="0"/>
          </a:p>
          <a:p>
            <a:pPr marL="742950" lvl="1" indent="-285750">
              <a:buFont typeface="Arial" charset="0"/>
              <a:buChar char="•"/>
            </a:pPr>
            <a:r>
              <a:rPr lang="en-GB" dirty="0" smtClean="0"/>
              <a:t>How will you implement it? (what will be done, who will do it and when)</a:t>
            </a:r>
          </a:p>
          <a:p>
            <a:pPr marL="742950" lvl="1" indent="-285750">
              <a:buFont typeface="Arial" charset="0"/>
              <a:buChar char="•"/>
            </a:pPr>
            <a:r>
              <a:rPr lang="en-GB" dirty="0" smtClean="0"/>
              <a:t> </a:t>
            </a:r>
          </a:p>
          <a:p>
            <a:pPr marL="742950" lvl="1" indent="-285750">
              <a:buFont typeface="Arial" charset="0"/>
              <a:buChar char="•"/>
            </a:pPr>
            <a:r>
              <a:rPr lang="en-GB" dirty="0" smtClean="0"/>
              <a:t>What </a:t>
            </a:r>
            <a:r>
              <a:rPr lang="en-GB" dirty="0"/>
              <a:t>i</a:t>
            </a:r>
            <a:r>
              <a:rPr lang="en-GB" dirty="0" smtClean="0"/>
              <a:t>mpact will your project have? On whom? </a:t>
            </a:r>
            <a:endParaRPr lang="en-GB" dirty="0"/>
          </a:p>
        </p:txBody>
      </p:sp>
      <p:sp>
        <p:nvSpPr>
          <p:cNvPr id="16" name="Slide Number Placeholder 15"/>
          <p:cNvSpPr>
            <a:spLocks noGrp="1"/>
          </p:cNvSpPr>
          <p:nvPr>
            <p:ph type="sldNum" sz="quarter" idx="12"/>
          </p:nvPr>
        </p:nvSpPr>
        <p:spPr/>
        <p:txBody>
          <a:bodyPr/>
          <a:lstStyle/>
          <a:p>
            <a:fld id="{93C1CD47-1719-B041-91B6-419A0D49411B}" type="slidenum">
              <a:rPr lang="en-GB" smtClean="0"/>
              <a:t>16</a:t>
            </a:fld>
            <a:endParaRPr lang="en-GB"/>
          </a:p>
        </p:txBody>
      </p:sp>
      <p:grpSp>
        <p:nvGrpSpPr>
          <p:cNvPr id="22" name="Group 21"/>
          <p:cNvGrpSpPr/>
          <p:nvPr/>
        </p:nvGrpSpPr>
        <p:grpSpPr>
          <a:xfrm>
            <a:off x="518942" y="2328663"/>
            <a:ext cx="1074420" cy="194310"/>
            <a:chOff x="8092440" y="5813797"/>
            <a:chExt cx="1074420" cy="194310"/>
          </a:xfrm>
        </p:grpSpPr>
        <p:sp>
          <p:nvSpPr>
            <p:cNvPr id="23" name="Chevron 22"/>
            <p:cNvSpPr/>
            <p:nvPr/>
          </p:nvSpPr>
          <p:spPr>
            <a:xfrm>
              <a:off x="8372475" y="5813797"/>
              <a:ext cx="251460" cy="19431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4" name="Chevron 23"/>
            <p:cNvSpPr/>
            <p:nvPr/>
          </p:nvSpPr>
          <p:spPr>
            <a:xfrm>
              <a:off x="8640554" y="5813797"/>
              <a:ext cx="251460" cy="19431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5" name="Chevron 24"/>
            <p:cNvSpPr/>
            <p:nvPr/>
          </p:nvSpPr>
          <p:spPr>
            <a:xfrm>
              <a:off x="8915400" y="5813797"/>
              <a:ext cx="251460" cy="19431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6" name="Chevron 25"/>
            <p:cNvSpPr/>
            <p:nvPr/>
          </p:nvSpPr>
          <p:spPr>
            <a:xfrm>
              <a:off x="8092440" y="5813797"/>
              <a:ext cx="251460" cy="19431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spTree>
    <p:extLst>
      <p:ext uri="{BB962C8B-B14F-4D97-AF65-F5344CB8AC3E}">
        <p14:creationId xmlns:p14="http://schemas.microsoft.com/office/powerpoint/2010/main" val="15959948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46859" y="277439"/>
            <a:ext cx="6057122" cy="454342"/>
          </a:xfrm>
          <a:solidFill>
            <a:schemeClr val="bg2"/>
          </a:solidFill>
        </p:spPr>
        <p:txBody>
          <a:bodyPr>
            <a:noAutofit/>
          </a:bodyPr>
          <a:lstStyle/>
          <a:p>
            <a:r>
              <a:rPr lang="en-GB" dirty="0" smtClean="0"/>
              <a:t>Proposal - Typical components:</a:t>
            </a:r>
            <a:endParaRPr lang="en-GB" dirty="0"/>
          </a:p>
        </p:txBody>
      </p:sp>
      <p:sp>
        <p:nvSpPr>
          <p:cNvPr id="16" name="Slide Number Placeholder 15"/>
          <p:cNvSpPr>
            <a:spLocks noGrp="1"/>
          </p:cNvSpPr>
          <p:nvPr>
            <p:ph type="sldNum" sz="quarter" idx="12"/>
          </p:nvPr>
        </p:nvSpPr>
        <p:spPr/>
        <p:txBody>
          <a:bodyPr/>
          <a:lstStyle/>
          <a:p>
            <a:fld id="{93C1CD47-1719-B041-91B6-419A0D49411B}" type="slidenum">
              <a:rPr lang="en-GB" smtClean="0"/>
              <a:t>17</a:t>
            </a:fld>
            <a:endParaRPr lang="en-GB"/>
          </a:p>
        </p:txBody>
      </p:sp>
      <p:sp>
        <p:nvSpPr>
          <p:cNvPr id="5" name="Rectangle 4"/>
          <p:cNvSpPr/>
          <p:nvPr/>
        </p:nvSpPr>
        <p:spPr>
          <a:xfrm>
            <a:off x="375193" y="1063416"/>
            <a:ext cx="9532600" cy="5617083"/>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charset="0"/>
              <a:buChar char="•"/>
            </a:pPr>
            <a:endParaRPr lang="en-US" dirty="0" smtClean="0"/>
          </a:p>
          <a:p>
            <a:pPr marL="285750" indent="-285750">
              <a:buFont typeface="Arial" charset="0"/>
              <a:buChar char="•"/>
            </a:pPr>
            <a:r>
              <a:rPr lang="en-US" dirty="0" smtClean="0"/>
              <a:t>Case </a:t>
            </a:r>
            <a:r>
              <a:rPr lang="en-US" dirty="0"/>
              <a:t>for support—justification of your science idea and work plan</a:t>
            </a:r>
          </a:p>
          <a:p>
            <a:r>
              <a:rPr lang="en-US" dirty="0"/>
              <a:t> </a:t>
            </a:r>
          </a:p>
          <a:p>
            <a:pPr marL="285750" indent="-285750">
              <a:buFont typeface="Arial" charset="0"/>
              <a:buChar char="•"/>
            </a:pPr>
            <a:r>
              <a:rPr lang="en-US" dirty="0"/>
              <a:t>Pathway to impact—the benefits that will come from your work, who the potential stakeholders are and </a:t>
            </a:r>
            <a:r>
              <a:rPr lang="en-US" dirty="0" smtClean="0"/>
              <a:t>how will you reach them</a:t>
            </a:r>
            <a:endParaRPr lang="en-US" dirty="0"/>
          </a:p>
          <a:p>
            <a:pPr marL="285750" indent="-285750">
              <a:buFont typeface="Arial" charset="0"/>
              <a:buChar char="•"/>
            </a:pPr>
            <a:endParaRPr lang="en-US" dirty="0"/>
          </a:p>
          <a:p>
            <a:pPr marL="285750" indent="-285750">
              <a:buFont typeface="Arial" charset="0"/>
              <a:buChar char="•"/>
            </a:pPr>
            <a:r>
              <a:rPr lang="en-US" dirty="0"/>
              <a:t>Dissemination and </a:t>
            </a:r>
            <a:r>
              <a:rPr lang="en-US" dirty="0" err="1"/>
              <a:t>Communitation</a:t>
            </a:r>
            <a:r>
              <a:rPr lang="en-US" dirty="0"/>
              <a:t> Plan—how you will share </a:t>
            </a:r>
            <a:r>
              <a:rPr lang="en-US" dirty="0" smtClean="0"/>
              <a:t>results with others </a:t>
            </a:r>
            <a:endParaRPr lang="en-US" dirty="0"/>
          </a:p>
          <a:p>
            <a:pPr marL="285750" indent="-285750">
              <a:buFont typeface="Arial" charset="0"/>
              <a:buChar char="•"/>
            </a:pPr>
            <a:endParaRPr lang="en-US" dirty="0"/>
          </a:p>
          <a:p>
            <a:pPr marL="285750" indent="-285750">
              <a:buFont typeface="Arial" charset="0"/>
              <a:buChar char="•"/>
            </a:pPr>
            <a:r>
              <a:rPr lang="en-US" dirty="0"/>
              <a:t>Track record—how your experience fits the proposed project </a:t>
            </a:r>
          </a:p>
          <a:p>
            <a:pPr marL="285750" indent="-285750">
              <a:buFont typeface="Arial" charset="0"/>
              <a:buChar char="•"/>
            </a:pPr>
            <a:endParaRPr lang="en-US" dirty="0"/>
          </a:p>
          <a:p>
            <a:pPr marL="285750" indent="-285750">
              <a:buFont typeface="Arial" charset="0"/>
              <a:buChar char="•"/>
            </a:pPr>
            <a:r>
              <a:rPr lang="en-US" dirty="0"/>
              <a:t>Project management plan—timelines and responsibilities</a:t>
            </a:r>
          </a:p>
          <a:p>
            <a:pPr marL="285750" indent="-285750">
              <a:buFont typeface="Arial" charset="0"/>
              <a:buChar char="•"/>
            </a:pPr>
            <a:endParaRPr lang="en-US" dirty="0"/>
          </a:p>
          <a:p>
            <a:pPr marL="285750" indent="-285750">
              <a:buFont typeface="Arial" charset="0"/>
              <a:buChar char="•"/>
            </a:pPr>
            <a:r>
              <a:rPr lang="en-US" dirty="0"/>
              <a:t>Risk management plan—identification, minimization and mitigation of project risks </a:t>
            </a:r>
          </a:p>
          <a:p>
            <a:endParaRPr lang="en-US" dirty="0"/>
          </a:p>
          <a:p>
            <a:pPr marL="285750" indent="-285750">
              <a:buFont typeface="Arial" charset="0"/>
              <a:buChar char="•"/>
            </a:pPr>
            <a:r>
              <a:rPr lang="en-US" dirty="0"/>
              <a:t>Justification of resources—an itemized budget linked to the work plan</a:t>
            </a:r>
          </a:p>
          <a:p>
            <a:r>
              <a:rPr lang="en-US" dirty="0"/>
              <a:t> </a:t>
            </a:r>
          </a:p>
          <a:p>
            <a:pPr marL="285750" indent="-285750">
              <a:buFont typeface="Arial" charset="0"/>
              <a:buChar char="•"/>
            </a:pPr>
            <a:r>
              <a:rPr lang="en-US" dirty="0"/>
              <a:t>Curriculum </a:t>
            </a:r>
            <a:r>
              <a:rPr lang="en-US" dirty="0" smtClean="0"/>
              <a:t>vitae—structured </a:t>
            </a:r>
          </a:p>
          <a:p>
            <a:pPr marL="285750" indent="-285750">
              <a:buFont typeface="Arial" charset="0"/>
              <a:buChar char="•"/>
            </a:pPr>
            <a:endParaRPr lang="en-US" dirty="0"/>
          </a:p>
          <a:p>
            <a:pPr marL="285750" indent="-285750">
              <a:buFont typeface="Arial" charset="0"/>
              <a:buChar char="•"/>
            </a:pPr>
            <a:r>
              <a:rPr lang="en-US" dirty="0" smtClean="0"/>
              <a:t>Abstract, key words, title</a:t>
            </a:r>
            <a:endParaRPr lang="en-US" dirty="0"/>
          </a:p>
          <a:p>
            <a:pPr marL="285750" indent="-285750">
              <a:buFont typeface="Arial" charset="0"/>
              <a:buChar char="•"/>
            </a:pPr>
            <a:endParaRPr lang="en-US" dirty="0"/>
          </a:p>
          <a:p>
            <a:pPr algn="ctr"/>
            <a:endParaRPr lang="en-GB" dirty="0"/>
          </a:p>
        </p:txBody>
      </p:sp>
    </p:spTree>
    <p:extLst>
      <p:ext uri="{BB962C8B-B14F-4D97-AF65-F5344CB8AC3E}">
        <p14:creationId xmlns:p14="http://schemas.microsoft.com/office/powerpoint/2010/main" val="15272570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15"/>
          <p:cNvSpPr>
            <a:spLocks noGrp="1"/>
          </p:cNvSpPr>
          <p:nvPr>
            <p:ph type="sldNum" sz="quarter" idx="12"/>
          </p:nvPr>
        </p:nvSpPr>
        <p:spPr/>
        <p:txBody>
          <a:bodyPr/>
          <a:lstStyle/>
          <a:p>
            <a:fld id="{93C1CD47-1719-B041-91B6-419A0D49411B}" type="slidenum">
              <a:rPr lang="en-GB" smtClean="0"/>
              <a:t>18</a:t>
            </a:fld>
            <a:endParaRPr lang="en-GB"/>
          </a:p>
        </p:txBody>
      </p:sp>
      <p:sp>
        <p:nvSpPr>
          <p:cNvPr id="5" name="TextBox 4"/>
          <p:cNvSpPr txBox="1"/>
          <p:nvPr/>
        </p:nvSpPr>
        <p:spPr>
          <a:xfrm flipH="1">
            <a:off x="2334409" y="295729"/>
            <a:ext cx="6755802" cy="830997"/>
          </a:xfrm>
          <a:prstGeom prst="rect">
            <a:avLst/>
          </a:prstGeom>
          <a:noFill/>
        </p:spPr>
        <p:txBody>
          <a:bodyPr wrap="square" rtlCol="0">
            <a:spAutoFit/>
          </a:bodyPr>
          <a:lstStyle/>
          <a:p>
            <a:pPr algn="ctr"/>
            <a:r>
              <a:rPr lang="en-GB" sz="4800" dirty="0" smtClean="0"/>
              <a:t>Impact</a:t>
            </a:r>
            <a:endParaRPr lang="en-GB" sz="4800" dirty="0"/>
          </a:p>
        </p:txBody>
      </p:sp>
      <p:sp>
        <p:nvSpPr>
          <p:cNvPr id="6" name="Rectangle 5"/>
          <p:cNvSpPr/>
          <p:nvPr/>
        </p:nvSpPr>
        <p:spPr>
          <a:xfrm>
            <a:off x="558075" y="1063416"/>
            <a:ext cx="9295932" cy="5584809"/>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lvl="1" indent="-285750">
              <a:buFont typeface="Arial" charset="0"/>
              <a:buChar char="•"/>
            </a:pPr>
            <a:endParaRPr lang="en-GB" dirty="0" smtClean="0"/>
          </a:p>
          <a:p>
            <a:pPr marL="742950" lvl="1" indent="-285750">
              <a:buFont typeface="Arial" charset="0"/>
              <a:buChar char="•"/>
            </a:pPr>
            <a:endParaRPr lang="en-GB" dirty="0" smtClean="0"/>
          </a:p>
          <a:p>
            <a:pPr marL="742950" lvl="1" indent="-285750">
              <a:buFont typeface="Arial" charset="0"/>
              <a:buChar char="•"/>
            </a:pPr>
            <a:r>
              <a:rPr lang="en-GB" dirty="0" smtClean="0"/>
              <a:t>Think </a:t>
            </a:r>
            <a:r>
              <a:rPr lang="en-GB" dirty="0"/>
              <a:t>of your research project (current or past) and </a:t>
            </a:r>
            <a:r>
              <a:rPr lang="en-GB" dirty="0" smtClean="0"/>
              <a:t>respond to these requirements.</a:t>
            </a:r>
          </a:p>
          <a:p>
            <a:pPr marL="742950" lvl="1" indent="-285750">
              <a:buFont typeface="Arial" charset="0"/>
              <a:buChar char="•"/>
            </a:pPr>
            <a:endParaRPr lang="en-GB" dirty="0"/>
          </a:p>
          <a:p>
            <a:r>
              <a:rPr lang="en-GB" b="1" i="1" dirty="0"/>
              <a:t>2.2</a:t>
            </a:r>
            <a:r>
              <a:rPr lang="en-GB" dirty="0"/>
              <a:t>	</a:t>
            </a:r>
            <a:r>
              <a:rPr lang="en-GB" b="1" i="1" dirty="0"/>
              <a:t>Suitability and quality of the measures to maximise expected outcomes and impacts, as set out in the </a:t>
            </a:r>
            <a:r>
              <a:rPr lang="en-GB" b="1" i="1" u="sng" dirty="0"/>
              <a:t>dissemination</a:t>
            </a:r>
            <a:r>
              <a:rPr lang="en-GB" b="1" i="1" dirty="0"/>
              <a:t> and exploitation plan, including </a:t>
            </a:r>
            <a:r>
              <a:rPr lang="en-GB" b="1" i="1" u="sng" dirty="0"/>
              <a:t>communication</a:t>
            </a:r>
            <a:r>
              <a:rPr lang="en-GB" b="1" i="1" dirty="0"/>
              <a:t> activities</a:t>
            </a:r>
            <a:endParaRPr lang="en-GB" dirty="0"/>
          </a:p>
          <a:p>
            <a:r>
              <a:rPr lang="en-GB" b="1" i="1" dirty="0"/>
              <a:t> </a:t>
            </a:r>
            <a:endParaRPr lang="en-GB" dirty="0"/>
          </a:p>
          <a:p>
            <a:r>
              <a:rPr lang="en-GB" b="1" dirty="0">
                <a:solidFill>
                  <a:schemeClr val="tx1"/>
                </a:solidFill>
              </a:rPr>
              <a:t>Translation:</a:t>
            </a:r>
          </a:p>
          <a:p>
            <a:r>
              <a:rPr lang="en-GB" i="1" dirty="0"/>
              <a:t>Please, describe how </a:t>
            </a:r>
            <a:r>
              <a:rPr lang="en-GB" i="1" dirty="0" smtClean="0"/>
              <a:t>you </a:t>
            </a:r>
            <a:r>
              <a:rPr lang="en-GB" i="1" dirty="0"/>
              <a:t>will </a:t>
            </a:r>
            <a:r>
              <a:rPr lang="en-GB" i="1" dirty="0" smtClean="0"/>
              <a:t>share </a:t>
            </a:r>
            <a:r>
              <a:rPr lang="en-GB" i="1" dirty="0"/>
              <a:t>your results with others in </a:t>
            </a:r>
            <a:r>
              <a:rPr lang="en-GB" i="1" dirty="0" smtClean="0"/>
              <a:t>your research area and beyond and </a:t>
            </a:r>
            <a:r>
              <a:rPr lang="en-GB" i="1" dirty="0"/>
              <a:t>with </a:t>
            </a:r>
            <a:r>
              <a:rPr lang="en-GB" i="1" dirty="0" smtClean="0"/>
              <a:t>the general </a:t>
            </a:r>
            <a:r>
              <a:rPr lang="en-GB" i="1" dirty="0"/>
              <a:t>public.</a:t>
            </a:r>
            <a:r>
              <a:rPr lang="en-GB" dirty="0"/>
              <a:t> </a:t>
            </a:r>
            <a:endParaRPr lang="en-GB" dirty="0" smtClean="0"/>
          </a:p>
          <a:p>
            <a:endParaRPr lang="en-GB" dirty="0"/>
          </a:p>
          <a:p>
            <a:r>
              <a:rPr lang="en-GB" b="1" i="1" dirty="0"/>
              <a:t>2.3. The magnitude and importance of the project’s contribution to the expected scientific, societal and economic/technology impacts</a:t>
            </a:r>
            <a:endParaRPr lang="en-GB" dirty="0"/>
          </a:p>
          <a:p>
            <a:r>
              <a:rPr lang="en-GB" b="1" i="1" dirty="0"/>
              <a:t> </a:t>
            </a:r>
            <a:endParaRPr lang="en-GB" dirty="0"/>
          </a:p>
          <a:p>
            <a:r>
              <a:rPr lang="en-GB" b="1" dirty="0"/>
              <a:t>Translation:</a:t>
            </a:r>
            <a:endParaRPr lang="en-GB" dirty="0"/>
          </a:p>
          <a:p>
            <a:r>
              <a:rPr lang="en-GB" i="1" dirty="0"/>
              <a:t>Please, tell us what effect the results of your project will have on your </a:t>
            </a:r>
            <a:r>
              <a:rPr lang="en-GB" i="1" dirty="0" smtClean="0"/>
              <a:t>research area; is there an </a:t>
            </a:r>
            <a:r>
              <a:rPr lang="en-GB" i="1" dirty="0"/>
              <a:t>application </a:t>
            </a:r>
            <a:r>
              <a:rPr lang="en-GB" i="1" dirty="0" smtClean="0"/>
              <a:t>potential; </a:t>
            </a:r>
            <a:r>
              <a:rPr lang="en-GB" i="1" dirty="0"/>
              <a:t>what will be the effect on the </a:t>
            </a:r>
            <a:r>
              <a:rPr lang="en-GB" i="1" dirty="0" smtClean="0"/>
              <a:t>economy; </a:t>
            </a:r>
            <a:r>
              <a:rPr lang="en-GB" i="1" dirty="0"/>
              <a:t>will society in general benefit and </a:t>
            </a:r>
            <a:r>
              <a:rPr lang="en-GB" i="1" dirty="0" smtClean="0"/>
              <a:t>how? </a:t>
            </a:r>
            <a:r>
              <a:rPr lang="en-GB" i="1" dirty="0"/>
              <a:t>Indicate how substantial will the impact be and in what time horizon (short term, medium term, long term)</a:t>
            </a:r>
            <a:r>
              <a:rPr lang="en-GB" b="1" i="1" dirty="0"/>
              <a:t>.</a:t>
            </a:r>
            <a:endParaRPr lang="en-GB" dirty="0"/>
          </a:p>
          <a:p>
            <a:endParaRPr lang="en-GB" dirty="0"/>
          </a:p>
          <a:p>
            <a:pPr marL="742950" lvl="1" indent="-285750">
              <a:buFont typeface="Arial" charset="0"/>
              <a:buChar char="•"/>
            </a:pPr>
            <a:endParaRPr lang="en-GB" dirty="0"/>
          </a:p>
        </p:txBody>
      </p:sp>
    </p:spTree>
    <p:extLst>
      <p:ext uri="{BB962C8B-B14F-4D97-AF65-F5344CB8AC3E}">
        <p14:creationId xmlns:p14="http://schemas.microsoft.com/office/powerpoint/2010/main" val="4549610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15"/>
          <p:cNvSpPr>
            <a:spLocks noGrp="1"/>
          </p:cNvSpPr>
          <p:nvPr>
            <p:ph type="sldNum" sz="quarter" idx="12"/>
          </p:nvPr>
        </p:nvSpPr>
        <p:spPr/>
        <p:txBody>
          <a:bodyPr/>
          <a:lstStyle/>
          <a:p>
            <a:fld id="{93C1CD47-1719-B041-91B6-419A0D49411B}" type="slidenum">
              <a:rPr lang="en-GB" smtClean="0"/>
              <a:t>19</a:t>
            </a:fld>
            <a:endParaRPr lang="en-GB"/>
          </a:p>
        </p:txBody>
      </p:sp>
      <p:sp>
        <p:nvSpPr>
          <p:cNvPr id="5" name="TextBox 4"/>
          <p:cNvSpPr txBox="1"/>
          <p:nvPr/>
        </p:nvSpPr>
        <p:spPr>
          <a:xfrm flipH="1">
            <a:off x="2119257" y="290456"/>
            <a:ext cx="6755802" cy="830997"/>
          </a:xfrm>
          <a:prstGeom prst="rect">
            <a:avLst/>
          </a:prstGeom>
          <a:noFill/>
        </p:spPr>
        <p:txBody>
          <a:bodyPr wrap="square" rtlCol="0">
            <a:spAutoFit/>
          </a:bodyPr>
          <a:lstStyle/>
          <a:p>
            <a:pPr algn="ctr"/>
            <a:r>
              <a:rPr lang="en-GB" sz="4800" dirty="0" smtClean="0"/>
              <a:t>Abstract</a:t>
            </a:r>
            <a:endParaRPr lang="en-GB" sz="4800" dirty="0"/>
          </a:p>
        </p:txBody>
      </p:sp>
      <p:sp>
        <p:nvSpPr>
          <p:cNvPr id="2" name="TextBox 1"/>
          <p:cNvSpPr txBox="1"/>
          <p:nvPr/>
        </p:nvSpPr>
        <p:spPr>
          <a:xfrm>
            <a:off x="774551" y="1550430"/>
            <a:ext cx="8616875" cy="923330"/>
          </a:xfrm>
          <a:prstGeom prst="rect">
            <a:avLst/>
          </a:prstGeom>
          <a:noFill/>
        </p:spPr>
        <p:txBody>
          <a:bodyPr wrap="square" rtlCol="0">
            <a:spAutoFit/>
          </a:bodyPr>
          <a:lstStyle/>
          <a:p>
            <a:r>
              <a:rPr lang="en-GB" dirty="0" smtClean="0"/>
              <a:t>Read Abstract 1 </a:t>
            </a:r>
            <a:r>
              <a:rPr lang="mr-IN" dirty="0" smtClean="0"/>
              <a:t>–</a:t>
            </a:r>
            <a:r>
              <a:rPr lang="en-GB" dirty="0" smtClean="0"/>
              <a:t> both versions. </a:t>
            </a:r>
            <a:r>
              <a:rPr lang="en-GB" dirty="0"/>
              <a:t>Which </a:t>
            </a:r>
            <a:r>
              <a:rPr lang="en-GB" dirty="0" smtClean="0"/>
              <a:t>one was </a:t>
            </a:r>
            <a:r>
              <a:rPr lang="en-GB" dirty="0"/>
              <a:t>funded and why?</a:t>
            </a:r>
          </a:p>
          <a:p>
            <a:r>
              <a:rPr lang="en-GB" dirty="0" smtClean="0"/>
              <a:t>Read Abstract 2 </a:t>
            </a:r>
            <a:r>
              <a:rPr lang="mr-IN" dirty="0"/>
              <a:t>–</a:t>
            </a:r>
            <a:r>
              <a:rPr lang="en-GB" dirty="0"/>
              <a:t> both versions</a:t>
            </a:r>
            <a:r>
              <a:rPr lang="en-GB" dirty="0" smtClean="0"/>
              <a:t>. </a:t>
            </a:r>
            <a:r>
              <a:rPr lang="en-GB" dirty="0"/>
              <a:t>Which one was submitted and why?</a:t>
            </a:r>
          </a:p>
          <a:p>
            <a:endParaRPr lang="en-GB" dirty="0"/>
          </a:p>
        </p:txBody>
      </p:sp>
      <p:sp>
        <p:nvSpPr>
          <p:cNvPr id="3" name="Rectangle 2"/>
          <p:cNvSpPr/>
          <p:nvPr/>
        </p:nvSpPr>
        <p:spPr>
          <a:xfrm>
            <a:off x="4953896" y="3088773"/>
            <a:ext cx="5158292" cy="30013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t>Abstract components:</a:t>
            </a:r>
          </a:p>
          <a:p>
            <a:pPr marL="285750" indent="-285750">
              <a:buFont typeface="Arial" charset="0"/>
              <a:buChar char="•"/>
            </a:pPr>
            <a:endParaRPr lang="en-GB" dirty="0"/>
          </a:p>
          <a:p>
            <a:pPr marL="285750" indent="-285750">
              <a:buFont typeface="Arial" charset="0"/>
              <a:buChar char="•"/>
            </a:pPr>
            <a:endParaRPr lang="en-GB" dirty="0" smtClean="0"/>
          </a:p>
          <a:p>
            <a:pPr marL="742950" lvl="1" indent="-285750">
              <a:buFont typeface="Arial" charset="0"/>
              <a:buChar char="•"/>
            </a:pPr>
            <a:r>
              <a:rPr lang="en-GB" dirty="0" smtClean="0"/>
              <a:t>What is missing? </a:t>
            </a:r>
          </a:p>
          <a:p>
            <a:pPr marL="742950" lvl="1" indent="-285750">
              <a:buFont typeface="Arial" charset="0"/>
              <a:buChar char="•"/>
            </a:pPr>
            <a:r>
              <a:rPr lang="en-GB" dirty="0" smtClean="0"/>
              <a:t>What needs to be done? </a:t>
            </a:r>
          </a:p>
          <a:p>
            <a:pPr marL="742950" lvl="1" indent="-285750">
              <a:buFont typeface="Arial" charset="0"/>
              <a:buChar char="•"/>
            </a:pPr>
            <a:r>
              <a:rPr lang="en-GB" dirty="0" smtClean="0"/>
              <a:t>Why now? </a:t>
            </a:r>
          </a:p>
          <a:p>
            <a:pPr marL="742950" lvl="1" indent="-285750">
              <a:buFont typeface="Arial" charset="0"/>
              <a:buChar char="•"/>
            </a:pPr>
            <a:r>
              <a:rPr lang="en-GB" dirty="0" smtClean="0"/>
              <a:t>How are you going to do it?</a:t>
            </a:r>
            <a:endParaRPr lang="en-GB" dirty="0"/>
          </a:p>
        </p:txBody>
      </p:sp>
    </p:spTree>
    <p:extLst>
      <p:ext uri="{BB962C8B-B14F-4D97-AF65-F5344CB8AC3E}">
        <p14:creationId xmlns:p14="http://schemas.microsoft.com/office/powerpoint/2010/main" val="9475399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15"/>
          <p:cNvSpPr>
            <a:spLocks noGrp="1"/>
          </p:cNvSpPr>
          <p:nvPr>
            <p:ph type="sldNum" sz="quarter" idx="12"/>
          </p:nvPr>
        </p:nvSpPr>
        <p:spPr/>
        <p:txBody>
          <a:bodyPr/>
          <a:lstStyle/>
          <a:p>
            <a:fld id="{93C1CD47-1719-B041-91B6-419A0D49411B}" type="slidenum">
              <a:rPr lang="en-GB" smtClean="0"/>
              <a:t>2</a:t>
            </a:fld>
            <a:endParaRPr lang="en-GB"/>
          </a:p>
        </p:txBody>
      </p:sp>
      <p:sp>
        <p:nvSpPr>
          <p:cNvPr id="2" name="TextBox 1"/>
          <p:cNvSpPr txBox="1"/>
          <p:nvPr/>
        </p:nvSpPr>
        <p:spPr>
          <a:xfrm>
            <a:off x="842963" y="3057525"/>
            <a:ext cx="10347776" cy="523220"/>
          </a:xfrm>
          <a:prstGeom prst="rect">
            <a:avLst/>
          </a:prstGeom>
          <a:noFill/>
        </p:spPr>
        <p:txBody>
          <a:bodyPr wrap="square" rtlCol="0">
            <a:spAutoFit/>
          </a:bodyPr>
          <a:lstStyle/>
          <a:p>
            <a:r>
              <a:rPr lang="en-GB" sz="2800" dirty="0" smtClean="0"/>
              <a:t>As a scientist you are a professional writer</a:t>
            </a:r>
            <a:endParaRPr lang="en-GB" sz="2800" dirty="0"/>
          </a:p>
        </p:txBody>
      </p:sp>
      <p:sp>
        <p:nvSpPr>
          <p:cNvPr id="7" name="Oval 6"/>
          <p:cNvSpPr/>
          <p:nvPr/>
        </p:nvSpPr>
        <p:spPr>
          <a:xfrm>
            <a:off x="3028950" y="4714875"/>
            <a:ext cx="1128712" cy="10287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smtClean="0"/>
          </a:p>
          <a:p>
            <a:pPr algn="ctr"/>
            <a:r>
              <a:rPr lang="en-GB" dirty="0" smtClean="0"/>
              <a:t>TRUE</a:t>
            </a:r>
            <a:endParaRPr lang="en-GB" dirty="0"/>
          </a:p>
          <a:p>
            <a:pPr algn="ctr"/>
            <a:endParaRPr lang="en-GB" dirty="0"/>
          </a:p>
        </p:txBody>
      </p:sp>
      <p:sp>
        <p:nvSpPr>
          <p:cNvPr id="38" name="Oval 37"/>
          <p:cNvSpPr/>
          <p:nvPr/>
        </p:nvSpPr>
        <p:spPr>
          <a:xfrm>
            <a:off x="8624887" y="4714875"/>
            <a:ext cx="1176337" cy="10287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smtClean="0"/>
          </a:p>
          <a:p>
            <a:pPr algn="ctr"/>
            <a:r>
              <a:rPr lang="en-GB" dirty="0" smtClean="0"/>
              <a:t>FALSE</a:t>
            </a:r>
            <a:endParaRPr lang="en-GB" dirty="0"/>
          </a:p>
          <a:p>
            <a:pPr algn="ctr"/>
            <a:endParaRPr lang="en-GB" dirty="0"/>
          </a:p>
        </p:txBody>
      </p:sp>
    </p:spTree>
    <p:extLst>
      <p:ext uri="{BB962C8B-B14F-4D97-AF65-F5344CB8AC3E}">
        <p14:creationId xmlns:p14="http://schemas.microsoft.com/office/powerpoint/2010/main" val="783668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p:cTn id="19" dur="500" fill="hold"/>
                                        <p:tgtEl>
                                          <p:spTgt spid="38"/>
                                        </p:tgtEl>
                                        <p:attrNameLst>
                                          <p:attrName>ppt_w</p:attrName>
                                        </p:attrNameLst>
                                      </p:cBhvr>
                                      <p:tavLst>
                                        <p:tav tm="0">
                                          <p:val>
                                            <p:fltVal val="0"/>
                                          </p:val>
                                        </p:tav>
                                        <p:tav tm="100000">
                                          <p:val>
                                            <p:strVal val="#ppt_w"/>
                                          </p:val>
                                        </p:tav>
                                      </p:tavLst>
                                    </p:anim>
                                    <p:anim calcmode="lin" valueType="num">
                                      <p:cBhvr>
                                        <p:cTn id="20" dur="500" fill="hold"/>
                                        <p:tgtEl>
                                          <p:spTgt spid="3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46859" y="277439"/>
            <a:ext cx="6057122" cy="454342"/>
          </a:xfrm>
          <a:solidFill>
            <a:schemeClr val="bg2"/>
          </a:solidFill>
        </p:spPr>
        <p:txBody>
          <a:bodyPr>
            <a:noAutofit/>
          </a:bodyPr>
          <a:lstStyle/>
          <a:p>
            <a:r>
              <a:rPr lang="cs-CZ" dirty="0" err="1" smtClean="0"/>
              <a:t>Abstracts</a:t>
            </a:r>
            <a:endParaRPr lang="en-GB" dirty="0"/>
          </a:p>
        </p:txBody>
      </p:sp>
      <p:sp>
        <p:nvSpPr>
          <p:cNvPr id="16" name="Slide Number Placeholder 15"/>
          <p:cNvSpPr>
            <a:spLocks noGrp="1"/>
          </p:cNvSpPr>
          <p:nvPr>
            <p:ph type="sldNum" sz="quarter" idx="12"/>
          </p:nvPr>
        </p:nvSpPr>
        <p:spPr/>
        <p:txBody>
          <a:bodyPr/>
          <a:lstStyle/>
          <a:p>
            <a:fld id="{93C1CD47-1719-B041-91B6-419A0D49411B}" type="slidenum">
              <a:rPr lang="en-GB" smtClean="0"/>
              <a:t>20</a:t>
            </a:fld>
            <a:endParaRPr lang="en-GB"/>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1618" y="847855"/>
            <a:ext cx="10058400" cy="5816152"/>
          </a:xfrm>
          <a:prstGeom prst="rect">
            <a:avLst/>
          </a:prstGeom>
        </p:spPr>
      </p:pic>
    </p:spTree>
    <p:extLst>
      <p:ext uri="{BB962C8B-B14F-4D97-AF65-F5344CB8AC3E}">
        <p14:creationId xmlns:p14="http://schemas.microsoft.com/office/powerpoint/2010/main" val="16509516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15"/>
          <p:cNvSpPr>
            <a:spLocks noGrp="1"/>
          </p:cNvSpPr>
          <p:nvPr>
            <p:ph type="sldNum" sz="quarter" idx="12"/>
          </p:nvPr>
        </p:nvSpPr>
        <p:spPr/>
        <p:txBody>
          <a:bodyPr/>
          <a:lstStyle/>
          <a:p>
            <a:fld id="{93C1CD47-1719-B041-91B6-419A0D49411B}" type="slidenum">
              <a:rPr lang="en-GB" smtClean="0"/>
              <a:t>21</a:t>
            </a:fld>
            <a:endParaRPr lang="en-GB"/>
          </a:p>
        </p:txBody>
      </p:sp>
      <p:sp>
        <p:nvSpPr>
          <p:cNvPr id="5" name="TextBox 4"/>
          <p:cNvSpPr txBox="1"/>
          <p:nvPr/>
        </p:nvSpPr>
        <p:spPr>
          <a:xfrm flipH="1">
            <a:off x="1990165" y="601751"/>
            <a:ext cx="6755802" cy="461665"/>
          </a:xfrm>
          <a:prstGeom prst="rect">
            <a:avLst/>
          </a:prstGeom>
          <a:noFill/>
        </p:spPr>
        <p:txBody>
          <a:bodyPr wrap="square" rtlCol="0">
            <a:spAutoFit/>
          </a:bodyPr>
          <a:lstStyle/>
          <a:p>
            <a:pPr algn="ctr"/>
            <a:r>
              <a:rPr lang="en-GB" sz="2400" dirty="0" smtClean="0"/>
              <a:t>OFTEN UNDERESTIMATED</a:t>
            </a:r>
            <a:endParaRPr lang="en-GB" sz="2400" dirty="0"/>
          </a:p>
        </p:txBody>
      </p:sp>
      <p:sp>
        <p:nvSpPr>
          <p:cNvPr id="2" name="Rectangle 1"/>
          <p:cNvSpPr/>
          <p:nvPr/>
        </p:nvSpPr>
        <p:spPr>
          <a:xfrm>
            <a:off x="1086522" y="1420009"/>
            <a:ext cx="9266018" cy="5034579"/>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charset="0"/>
              <a:buChar char="•"/>
            </a:pPr>
            <a:r>
              <a:rPr lang="en-GB" dirty="0"/>
              <a:t>KEY WORDS and </a:t>
            </a:r>
            <a:r>
              <a:rPr lang="en-GB" dirty="0" smtClean="0"/>
              <a:t>DESCRIPTORS</a:t>
            </a:r>
          </a:p>
          <a:p>
            <a:pPr marL="285750" indent="-285750">
              <a:buFont typeface="Arial" charset="0"/>
              <a:buChar char="•"/>
            </a:pPr>
            <a:endParaRPr lang="en-GB" dirty="0"/>
          </a:p>
          <a:p>
            <a:pPr marL="285750" indent="-285750">
              <a:buFont typeface="Arial" charset="0"/>
              <a:buChar char="•"/>
            </a:pPr>
            <a:r>
              <a:rPr lang="en-GB" dirty="0" smtClean="0"/>
              <a:t>ACRONYM</a:t>
            </a:r>
          </a:p>
          <a:p>
            <a:pPr marL="285750" indent="-285750">
              <a:buFont typeface="Arial" charset="0"/>
              <a:buChar char="•"/>
            </a:pPr>
            <a:endParaRPr lang="en-GB" dirty="0"/>
          </a:p>
          <a:p>
            <a:pPr marL="285750" indent="-285750">
              <a:buFont typeface="Arial" charset="0"/>
              <a:buChar char="•"/>
            </a:pPr>
            <a:r>
              <a:rPr lang="en-GB" dirty="0" smtClean="0"/>
              <a:t>TITLE</a:t>
            </a:r>
          </a:p>
          <a:p>
            <a:pPr marL="285750" indent="-285750">
              <a:buFont typeface="Arial" charset="0"/>
              <a:buChar char="•"/>
            </a:pPr>
            <a:endParaRPr lang="en-GB" dirty="0"/>
          </a:p>
          <a:p>
            <a:pPr marL="285750" indent="-285750">
              <a:buFont typeface="Arial" charset="0"/>
              <a:buChar char="•"/>
            </a:pPr>
            <a:r>
              <a:rPr lang="en-GB" dirty="0" smtClean="0"/>
              <a:t>ABSTRACT</a:t>
            </a:r>
          </a:p>
          <a:p>
            <a:pPr marL="285750" indent="-285750">
              <a:buFont typeface="Arial" charset="0"/>
              <a:buChar char="•"/>
            </a:pPr>
            <a:endParaRPr lang="en-GB" dirty="0"/>
          </a:p>
          <a:p>
            <a:pPr marL="285750" indent="-285750">
              <a:buFont typeface="Arial" charset="0"/>
              <a:buChar char="•"/>
            </a:pPr>
            <a:r>
              <a:rPr lang="en-GB" dirty="0"/>
              <a:t>ADMINISTRATIVE </a:t>
            </a:r>
            <a:r>
              <a:rPr lang="en-GB" dirty="0" smtClean="0"/>
              <a:t>FORMS</a:t>
            </a:r>
          </a:p>
          <a:p>
            <a:pPr marL="285750" indent="-285750">
              <a:buFont typeface="Arial" charset="0"/>
              <a:buChar char="•"/>
            </a:pPr>
            <a:endParaRPr lang="en-GB" dirty="0"/>
          </a:p>
          <a:p>
            <a:pPr marL="285750" indent="-285750">
              <a:buFont typeface="Arial" charset="0"/>
              <a:buChar char="•"/>
            </a:pPr>
            <a:r>
              <a:rPr lang="en-GB" dirty="0" smtClean="0"/>
              <a:t>TIME TO DEADLINE </a:t>
            </a:r>
            <a:r>
              <a:rPr lang="en-GB" dirty="0"/>
              <a:t>(evergreen</a:t>
            </a:r>
            <a:r>
              <a:rPr lang="en-GB" dirty="0" smtClean="0"/>
              <a:t>)</a:t>
            </a:r>
          </a:p>
          <a:p>
            <a:pPr marL="285750" indent="-285750">
              <a:buFont typeface="Arial" charset="0"/>
              <a:buChar char="•"/>
            </a:pPr>
            <a:endParaRPr lang="en-GB" dirty="0" smtClean="0"/>
          </a:p>
          <a:p>
            <a:pPr marL="285750" indent="-285750">
              <a:buFont typeface="Arial" charset="0"/>
              <a:buChar char="•"/>
            </a:pPr>
            <a:r>
              <a:rPr lang="en-GB" dirty="0" smtClean="0"/>
              <a:t>UNFORESEEN CIRCUMSTANCES </a:t>
            </a:r>
            <a:endParaRPr lang="en-GB" dirty="0"/>
          </a:p>
        </p:txBody>
      </p:sp>
    </p:spTree>
    <p:extLst>
      <p:ext uri="{BB962C8B-B14F-4D97-AF65-F5344CB8AC3E}">
        <p14:creationId xmlns:p14="http://schemas.microsoft.com/office/powerpoint/2010/main" val="107246121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15"/>
          <p:cNvSpPr>
            <a:spLocks noGrp="1"/>
          </p:cNvSpPr>
          <p:nvPr>
            <p:ph type="sldNum" sz="quarter" idx="12"/>
          </p:nvPr>
        </p:nvSpPr>
        <p:spPr/>
        <p:txBody>
          <a:bodyPr/>
          <a:lstStyle/>
          <a:p>
            <a:fld id="{93C1CD47-1719-B041-91B6-419A0D49411B}" type="slidenum">
              <a:rPr lang="en-GB" smtClean="0"/>
              <a:t>22</a:t>
            </a:fld>
            <a:endParaRPr lang="en-GB"/>
          </a:p>
        </p:txBody>
      </p:sp>
      <p:sp>
        <p:nvSpPr>
          <p:cNvPr id="5" name="TextBox 4"/>
          <p:cNvSpPr txBox="1"/>
          <p:nvPr/>
        </p:nvSpPr>
        <p:spPr>
          <a:xfrm flipH="1">
            <a:off x="1990165" y="601751"/>
            <a:ext cx="6755802" cy="461665"/>
          </a:xfrm>
          <a:prstGeom prst="rect">
            <a:avLst/>
          </a:prstGeom>
          <a:noFill/>
        </p:spPr>
        <p:txBody>
          <a:bodyPr wrap="square" rtlCol="0">
            <a:spAutoFit/>
          </a:bodyPr>
          <a:lstStyle/>
          <a:p>
            <a:pPr algn="ctr"/>
            <a:r>
              <a:rPr lang="en-GB" sz="2400" dirty="0" smtClean="0"/>
              <a:t>IT  TAKES ALWAYS LONGER THAN YOU THINK</a:t>
            </a:r>
            <a:endParaRPr lang="en-GB" sz="2400" dirty="0"/>
          </a:p>
        </p:txBody>
      </p:sp>
      <p:sp>
        <p:nvSpPr>
          <p:cNvPr id="2" name="Rectangle 1"/>
          <p:cNvSpPr/>
          <p:nvPr/>
        </p:nvSpPr>
        <p:spPr>
          <a:xfrm>
            <a:off x="1086522" y="1420009"/>
            <a:ext cx="9266018" cy="5034579"/>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GB" dirty="0" smtClean="0"/>
              <a:t>THINGS DO HAPPEN:</a:t>
            </a:r>
          </a:p>
          <a:p>
            <a:pPr lvl="0"/>
            <a:endParaRPr lang="en-GB" dirty="0"/>
          </a:p>
          <a:p>
            <a:pPr lvl="0"/>
            <a:endParaRPr lang="en-GB" dirty="0"/>
          </a:p>
          <a:p>
            <a:pPr marL="742950" lvl="1" indent="-285750">
              <a:buFont typeface="Arial" charset="0"/>
              <a:buChar char="•"/>
            </a:pPr>
            <a:r>
              <a:rPr lang="en-GB" dirty="0"/>
              <a:t>the supervisor/colleague leaves for holidays/conference</a:t>
            </a:r>
          </a:p>
          <a:p>
            <a:pPr marL="742950" lvl="1" indent="-285750">
              <a:buFont typeface="Arial" charset="0"/>
              <a:buChar char="•"/>
            </a:pPr>
            <a:r>
              <a:rPr lang="en-GB" dirty="0"/>
              <a:t>the grant office has 20 other proposals to attend to</a:t>
            </a:r>
          </a:p>
          <a:p>
            <a:pPr marL="742950" lvl="1" indent="-285750">
              <a:buFont typeface="Arial" charset="0"/>
              <a:buChar char="•"/>
            </a:pPr>
            <a:r>
              <a:rPr lang="en-GB" dirty="0"/>
              <a:t>the Letter of </a:t>
            </a:r>
            <a:r>
              <a:rPr lang="en-GB" dirty="0" smtClean="0"/>
              <a:t>Intent </a:t>
            </a:r>
            <a:r>
              <a:rPr lang="en-GB" dirty="0"/>
              <a:t>needs to be signed by </a:t>
            </a:r>
            <a:r>
              <a:rPr lang="en-GB" dirty="0" smtClean="0"/>
              <a:t>the Legal </a:t>
            </a:r>
            <a:r>
              <a:rPr lang="en-GB" dirty="0"/>
              <a:t>representative, who </a:t>
            </a:r>
            <a:r>
              <a:rPr lang="en-GB" dirty="0" smtClean="0"/>
              <a:t>is not available </a:t>
            </a:r>
            <a:endParaRPr lang="en-GB" dirty="0"/>
          </a:p>
          <a:p>
            <a:pPr marL="742950" lvl="1" indent="-285750">
              <a:buFont typeface="Arial" charset="0"/>
              <a:buChar char="•"/>
            </a:pPr>
            <a:r>
              <a:rPr lang="en-GB" dirty="0" smtClean="0"/>
              <a:t>Your computer </a:t>
            </a:r>
            <a:r>
              <a:rPr lang="en-GB" dirty="0"/>
              <a:t>crashes</a:t>
            </a:r>
          </a:p>
          <a:p>
            <a:pPr marL="742950" lvl="1" indent="-285750">
              <a:buFont typeface="Arial" charset="0"/>
              <a:buChar char="•"/>
            </a:pPr>
            <a:r>
              <a:rPr lang="en-GB" dirty="0" smtClean="0"/>
              <a:t>The application </a:t>
            </a:r>
            <a:r>
              <a:rPr lang="en-GB" dirty="0"/>
              <a:t>portal is “on strike”</a:t>
            </a:r>
          </a:p>
          <a:p>
            <a:pPr marL="742950" lvl="1" indent="-285750">
              <a:buFont typeface="Arial" charset="0"/>
              <a:buChar char="•"/>
            </a:pPr>
            <a:r>
              <a:rPr lang="en-GB" dirty="0"/>
              <a:t>inserting a picture keeps shifting you margins</a:t>
            </a:r>
          </a:p>
          <a:p>
            <a:pPr marL="742950" lvl="1" indent="-285750">
              <a:buFont typeface="Arial" charset="0"/>
              <a:buChar char="•"/>
            </a:pPr>
            <a:r>
              <a:rPr lang="en-GB" dirty="0"/>
              <a:t>the admin parts take ages to fill in, you do not know how to answer several questions it is Tuesday, 4.45, deadline is at 5, there is no one to ask.</a:t>
            </a:r>
          </a:p>
          <a:p>
            <a:pPr marL="742950" lvl="1" indent="-285750">
              <a:buFont typeface="Arial" charset="0"/>
              <a:buChar char="•"/>
            </a:pPr>
            <a:r>
              <a:rPr lang="en-GB" dirty="0"/>
              <a:t>Your baby gets born earlier than you expected</a:t>
            </a:r>
          </a:p>
          <a:p>
            <a:pPr marL="285750" indent="-285750">
              <a:buFont typeface="Arial" charset="0"/>
              <a:buChar char="•"/>
            </a:pPr>
            <a:endParaRPr lang="en-GB" dirty="0"/>
          </a:p>
        </p:txBody>
      </p:sp>
    </p:spTree>
    <p:extLst>
      <p:ext uri="{BB962C8B-B14F-4D97-AF65-F5344CB8AC3E}">
        <p14:creationId xmlns:p14="http://schemas.microsoft.com/office/powerpoint/2010/main" val="6652336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46859" y="277439"/>
            <a:ext cx="6057122" cy="454342"/>
          </a:xfrm>
          <a:solidFill>
            <a:schemeClr val="bg2"/>
          </a:solidFill>
        </p:spPr>
        <p:txBody>
          <a:bodyPr>
            <a:noAutofit/>
          </a:bodyPr>
          <a:lstStyle/>
          <a:p>
            <a:r>
              <a:rPr lang="cs-CZ" dirty="0" err="1" smtClean="0"/>
              <a:t>What</a:t>
            </a:r>
            <a:r>
              <a:rPr lang="cs-CZ" dirty="0" smtClean="0"/>
              <a:t> </a:t>
            </a:r>
            <a:r>
              <a:rPr lang="cs-CZ" dirty="0" err="1" smtClean="0"/>
              <a:t>is</a:t>
            </a:r>
            <a:r>
              <a:rPr lang="cs-CZ" dirty="0" smtClean="0"/>
              <a:t> </a:t>
            </a:r>
            <a:r>
              <a:rPr lang="cs-CZ" dirty="0" err="1" smtClean="0"/>
              <a:t>out</a:t>
            </a:r>
            <a:r>
              <a:rPr lang="cs-CZ" dirty="0" smtClean="0"/>
              <a:t> </a:t>
            </a:r>
            <a:r>
              <a:rPr lang="cs-CZ" dirty="0" err="1" smtClean="0"/>
              <a:t>there</a:t>
            </a:r>
            <a:r>
              <a:rPr lang="cs-CZ" dirty="0" smtClean="0"/>
              <a:t>?</a:t>
            </a:r>
            <a:endParaRPr lang="en-GB" dirty="0"/>
          </a:p>
        </p:txBody>
      </p:sp>
      <p:sp>
        <p:nvSpPr>
          <p:cNvPr id="16" name="Slide Number Placeholder 15"/>
          <p:cNvSpPr>
            <a:spLocks noGrp="1"/>
          </p:cNvSpPr>
          <p:nvPr>
            <p:ph type="sldNum" sz="quarter" idx="12"/>
          </p:nvPr>
        </p:nvSpPr>
        <p:spPr/>
        <p:txBody>
          <a:bodyPr/>
          <a:lstStyle/>
          <a:p>
            <a:fld id="{93C1CD47-1719-B041-91B6-419A0D49411B}" type="slidenum">
              <a:rPr lang="en-GB" smtClean="0"/>
              <a:t>23</a:t>
            </a:fld>
            <a:endParaRPr lang="en-GB"/>
          </a:p>
        </p:txBody>
      </p:sp>
      <p:sp>
        <p:nvSpPr>
          <p:cNvPr id="2" name="Rectangle 1"/>
          <p:cNvSpPr/>
          <p:nvPr/>
        </p:nvSpPr>
        <p:spPr>
          <a:xfrm>
            <a:off x="5704338" y="1415657"/>
            <a:ext cx="3324113"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mtClean="0"/>
              <a:t>National </a:t>
            </a:r>
            <a:r>
              <a:rPr lang="en-GB" dirty="0" smtClean="0"/>
              <a:t>Funding  Agencies</a:t>
            </a:r>
            <a:endParaRPr lang="en-GB" dirty="0"/>
          </a:p>
        </p:txBody>
      </p:sp>
      <p:sp>
        <p:nvSpPr>
          <p:cNvPr id="19" name="Rectangle 18"/>
          <p:cNvSpPr/>
          <p:nvPr/>
        </p:nvSpPr>
        <p:spPr>
          <a:xfrm>
            <a:off x="5704339" y="4842734"/>
            <a:ext cx="3324113"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mtClean="0"/>
              <a:t>Horizon Europe</a:t>
            </a:r>
            <a:endParaRPr lang="en-GB" dirty="0"/>
          </a:p>
        </p:txBody>
      </p:sp>
      <p:sp>
        <p:nvSpPr>
          <p:cNvPr id="20" name="Rectangle 19"/>
          <p:cNvSpPr/>
          <p:nvPr/>
        </p:nvSpPr>
        <p:spPr>
          <a:xfrm>
            <a:off x="602429" y="3046207"/>
            <a:ext cx="3324113"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Fellowships</a:t>
            </a:r>
            <a:endParaRPr lang="en-GB" dirty="0"/>
          </a:p>
        </p:txBody>
      </p:sp>
      <p:sp>
        <p:nvSpPr>
          <p:cNvPr id="21" name="Rectangle 20"/>
          <p:cNvSpPr/>
          <p:nvPr/>
        </p:nvSpPr>
        <p:spPr>
          <a:xfrm>
            <a:off x="5704339" y="3046207"/>
            <a:ext cx="3324113"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Universities/Research Institutes</a:t>
            </a:r>
            <a:endParaRPr lang="en-GB" dirty="0"/>
          </a:p>
        </p:txBody>
      </p:sp>
    </p:spTree>
    <p:extLst>
      <p:ext uri="{BB962C8B-B14F-4D97-AF65-F5344CB8AC3E}">
        <p14:creationId xmlns:p14="http://schemas.microsoft.com/office/powerpoint/2010/main" val="16193181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46859" y="277439"/>
            <a:ext cx="6057122" cy="454342"/>
          </a:xfrm>
          <a:solidFill>
            <a:schemeClr val="bg2"/>
          </a:solidFill>
        </p:spPr>
        <p:txBody>
          <a:bodyPr>
            <a:noAutofit/>
          </a:bodyPr>
          <a:lstStyle/>
          <a:p>
            <a:r>
              <a:rPr lang="cs-CZ" dirty="0" err="1" smtClean="0"/>
              <a:t>What</a:t>
            </a:r>
            <a:r>
              <a:rPr lang="cs-CZ" dirty="0" smtClean="0"/>
              <a:t> </a:t>
            </a:r>
            <a:r>
              <a:rPr lang="cs-CZ" dirty="0" err="1" smtClean="0"/>
              <a:t>is</a:t>
            </a:r>
            <a:r>
              <a:rPr lang="cs-CZ" dirty="0" smtClean="0"/>
              <a:t> </a:t>
            </a:r>
            <a:r>
              <a:rPr lang="cs-CZ" dirty="0" err="1" smtClean="0"/>
              <a:t>out</a:t>
            </a:r>
            <a:r>
              <a:rPr lang="cs-CZ" dirty="0" smtClean="0"/>
              <a:t> </a:t>
            </a:r>
            <a:r>
              <a:rPr lang="cs-CZ" dirty="0" err="1" smtClean="0"/>
              <a:t>there</a:t>
            </a:r>
            <a:r>
              <a:rPr lang="cs-CZ" dirty="0" smtClean="0"/>
              <a:t>?</a:t>
            </a:r>
            <a:endParaRPr lang="en-GB" dirty="0"/>
          </a:p>
        </p:txBody>
      </p:sp>
      <p:sp>
        <p:nvSpPr>
          <p:cNvPr id="16" name="Slide Number Placeholder 15"/>
          <p:cNvSpPr>
            <a:spLocks noGrp="1"/>
          </p:cNvSpPr>
          <p:nvPr>
            <p:ph type="sldNum" sz="quarter" idx="12"/>
          </p:nvPr>
        </p:nvSpPr>
        <p:spPr/>
        <p:txBody>
          <a:bodyPr/>
          <a:lstStyle/>
          <a:p>
            <a:fld id="{93C1CD47-1719-B041-91B6-419A0D49411B}" type="slidenum">
              <a:rPr lang="en-GB" smtClean="0"/>
              <a:t>24</a:t>
            </a:fld>
            <a:endParaRPr lang="en-GB"/>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7603" y="902051"/>
            <a:ext cx="8672308" cy="5148899"/>
          </a:xfrm>
          <a:prstGeom prst="rect">
            <a:avLst/>
          </a:prstGeom>
        </p:spPr>
      </p:pic>
      <p:sp>
        <p:nvSpPr>
          <p:cNvPr id="6" name="TextBox 5"/>
          <p:cNvSpPr txBox="1"/>
          <p:nvPr/>
        </p:nvSpPr>
        <p:spPr>
          <a:xfrm>
            <a:off x="697603" y="6221220"/>
            <a:ext cx="9855649" cy="307777"/>
          </a:xfrm>
          <a:prstGeom prst="rect">
            <a:avLst/>
          </a:prstGeom>
          <a:noFill/>
        </p:spPr>
        <p:txBody>
          <a:bodyPr wrap="square" rtlCol="0">
            <a:spAutoFit/>
          </a:bodyPr>
          <a:lstStyle/>
          <a:p>
            <a:r>
              <a:rPr lang="en-GB" sz="1400" dirty="0"/>
              <a:t>https://</a:t>
            </a:r>
            <a:r>
              <a:rPr lang="en-GB" sz="1400" dirty="0" err="1"/>
              <a:t>ec.europa.eu</a:t>
            </a:r>
            <a:r>
              <a:rPr lang="en-GB" sz="1400" dirty="0"/>
              <a:t>/info/funding-tenders/opportunities/portal/screen/programmes/horizon</a:t>
            </a:r>
          </a:p>
        </p:txBody>
      </p:sp>
    </p:spTree>
    <p:extLst>
      <p:ext uri="{BB962C8B-B14F-4D97-AF65-F5344CB8AC3E}">
        <p14:creationId xmlns:p14="http://schemas.microsoft.com/office/powerpoint/2010/main" val="59195275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46859" y="277439"/>
            <a:ext cx="6057122" cy="454342"/>
          </a:xfrm>
          <a:solidFill>
            <a:schemeClr val="bg2"/>
          </a:solidFill>
        </p:spPr>
        <p:txBody>
          <a:bodyPr>
            <a:noAutofit/>
          </a:bodyPr>
          <a:lstStyle/>
          <a:p>
            <a:r>
              <a:rPr lang="en-GB" dirty="0" smtClean="0"/>
              <a:t>Follow up:</a:t>
            </a:r>
            <a:endParaRPr lang="en-GB" dirty="0"/>
          </a:p>
        </p:txBody>
      </p:sp>
      <p:sp>
        <p:nvSpPr>
          <p:cNvPr id="16" name="Slide Number Placeholder 15"/>
          <p:cNvSpPr>
            <a:spLocks noGrp="1"/>
          </p:cNvSpPr>
          <p:nvPr>
            <p:ph type="sldNum" sz="quarter" idx="12"/>
          </p:nvPr>
        </p:nvSpPr>
        <p:spPr/>
        <p:txBody>
          <a:bodyPr/>
          <a:lstStyle/>
          <a:p>
            <a:fld id="{93C1CD47-1719-B041-91B6-419A0D49411B}" type="slidenum">
              <a:rPr lang="en-GB" smtClean="0"/>
              <a:t>25</a:t>
            </a:fld>
            <a:endParaRPr lang="en-GB"/>
          </a:p>
        </p:txBody>
      </p:sp>
      <p:sp>
        <p:nvSpPr>
          <p:cNvPr id="2" name="Rectangle 1"/>
          <p:cNvSpPr/>
          <p:nvPr/>
        </p:nvSpPr>
        <p:spPr>
          <a:xfrm>
            <a:off x="1506070" y="1063416"/>
            <a:ext cx="8254799" cy="5206701"/>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How to Fail in Grant Writing:</a:t>
            </a:r>
            <a:endParaRPr lang="en-GB" dirty="0" smtClean="0">
              <a:hlinkClick r:id="rId2"/>
            </a:endParaRPr>
          </a:p>
          <a:p>
            <a:pPr algn="ctr"/>
            <a:r>
              <a:rPr lang="en-GB" dirty="0" smtClean="0">
                <a:hlinkClick r:id="rId2"/>
              </a:rPr>
              <a:t>https</a:t>
            </a:r>
            <a:r>
              <a:rPr lang="en-GB" dirty="0">
                <a:hlinkClick r:id="rId2"/>
              </a:rPr>
              <a:t>://www.chronicle.com/article/how-to-fail-in-grant-writing</a:t>
            </a:r>
            <a:r>
              <a:rPr lang="en-GB" dirty="0" smtClean="0">
                <a:hlinkClick r:id="rId2"/>
              </a:rPr>
              <a:t>/</a:t>
            </a:r>
            <a:endParaRPr lang="en-GB" dirty="0" smtClean="0"/>
          </a:p>
          <a:p>
            <a:pPr algn="ctr"/>
            <a:endParaRPr lang="en-GB" dirty="0"/>
          </a:p>
          <a:p>
            <a:pPr algn="ctr"/>
            <a:r>
              <a:rPr lang="en-GB" dirty="0" smtClean="0"/>
              <a:t>The Craft of Writing Effectively: </a:t>
            </a:r>
          </a:p>
          <a:p>
            <a:pPr algn="ctr"/>
            <a:r>
              <a:rPr lang="en-GB" dirty="0" smtClean="0">
                <a:hlinkClick r:id="rId3"/>
              </a:rPr>
              <a:t>https</a:t>
            </a:r>
            <a:r>
              <a:rPr lang="en-GB" dirty="0">
                <a:hlinkClick r:id="rId3"/>
              </a:rPr>
              <a:t>://</a:t>
            </a:r>
            <a:r>
              <a:rPr lang="en-GB" dirty="0" smtClean="0">
                <a:hlinkClick r:id="rId3"/>
              </a:rPr>
              <a:t>www.youtube.com/watch?v=vtIzMaLkCaM</a:t>
            </a:r>
            <a:endParaRPr lang="en-GB" dirty="0" smtClean="0"/>
          </a:p>
          <a:p>
            <a:pPr algn="ctr"/>
            <a:endParaRPr lang="en-GB" dirty="0"/>
          </a:p>
          <a:p>
            <a:pPr algn="ctr"/>
            <a:r>
              <a:rPr lang="en-GB" dirty="0" smtClean="0"/>
              <a:t>How to Speak:</a:t>
            </a:r>
          </a:p>
          <a:p>
            <a:pPr algn="ctr"/>
            <a:r>
              <a:rPr lang="en-GB" dirty="0">
                <a:hlinkClick r:id="rId4"/>
              </a:rPr>
              <a:t>https://</a:t>
            </a:r>
            <a:r>
              <a:rPr lang="en-GB" dirty="0" smtClean="0">
                <a:hlinkClick r:id="rId4"/>
              </a:rPr>
              <a:t>www.youtube.com/watch?v=Unzc731iCUY</a:t>
            </a:r>
            <a:endParaRPr lang="en-GB" dirty="0" smtClean="0"/>
          </a:p>
          <a:p>
            <a:pPr algn="ctr"/>
            <a:endParaRPr lang="en-GB" dirty="0"/>
          </a:p>
          <a:p>
            <a:pPr algn="ctr"/>
            <a:r>
              <a:rPr lang="en-GB" dirty="0" smtClean="0"/>
              <a:t>Stylish Academic Writing:</a:t>
            </a:r>
          </a:p>
          <a:p>
            <a:pPr algn="ctr"/>
            <a:r>
              <a:rPr lang="en-GB" dirty="0">
                <a:hlinkClick r:id="rId5"/>
              </a:rPr>
              <a:t>https://</a:t>
            </a:r>
            <a:r>
              <a:rPr lang="en-GB" dirty="0" smtClean="0">
                <a:hlinkClick r:id="rId5"/>
              </a:rPr>
              <a:t>www.youtube.com/watch?v=IE-TTz13P7w</a:t>
            </a:r>
            <a:endParaRPr lang="en-GB" dirty="0" smtClean="0"/>
          </a:p>
          <a:p>
            <a:pPr algn="ctr"/>
            <a:endParaRPr lang="en-GB" dirty="0" smtClean="0"/>
          </a:p>
          <a:p>
            <a:pPr algn="ctr"/>
            <a:endParaRPr lang="en-GB" dirty="0" smtClean="0"/>
          </a:p>
          <a:p>
            <a:pPr algn="ctr"/>
            <a:endParaRPr lang="en-GB" dirty="0"/>
          </a:p>
        </p:txBody>
      </p:sp>
    </p:spTree>
    <p:extLst>
      <p:ext uri="{BB962C8B-B14F-4D97-AF65-F5344CB8AC3E}">
        <p14:creationId xmlns:p14="http://schemas.microsoft.com/office/powerpoint/2010/main" val="18328761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15"/>
          <p:cNvSpPr>
            <a:spLocks noGrp="1"/>
          </p:cNvSpPr>
          <p:nvPr>
            <p:ph type="sldNum" sz="quarter" idx="12"/>
          </p:nvPr>
        </p:nvSpPr>
        <p:spPr/>
        <p:txBody>
          <a:bodyPr/>
          <a:lstStyle/>
          <a:p>
            <a:fld id="{93C1CD47-1719-B041-91B6-419A0D49411B}" type="slidenum">
              <a:rPr lang="en-GB" smtClean="0"/>
              <a:t>26</a:t>
            </a:fld>
            <a:endParaRPr lang="en-GB"/>
          </a:p>
        </p:txBody>
      </p:sp>
      <p:sp>
        <p:nvSpPr>
          <p:cNvPr id="5" name="TextBox 4"/>
          <p:cNvSpPr txBox="1"/>
          <p:nvPr/>
        </p:nvSpPr>
        <p:spPr>
          <a:xfrm flipH="1">
            <a:off x="2162287" y="2635624"/>
            <a:ext cx="6755802" cy="830997"/>
          </a:xfrm>
          <a:prstGeom prst="rect">
            <a:avLst/>
          </a:prstGeom>
          <a:noFill/>
        </p:spPr>
        <p:txBody>
          <a:bodyPr wrap="square" rtlCol="0">
            <a:spAutoFit/>
          </a:bodyPr>
          <a:lstStyle/>
          <a:p>
            <a:pPr algn="ctr"/>
            <a:r>
              <a:rPr lang="en-GB" sz="4800" dirty="0" smtClean="0"/>
              <a:t>HAPPY WRITING!</a:t>
            </a:r>
            <a:endParaRPr lang="en-GB" sz="4800" dirty="0"/>
          </a:p>
        </p:txBody>
      </p:sp>
    </p:spTree>
    <p:extLst>
      <p:ext uri="{BB962C8B-B14F-4D97-AF65-F5344CB8AC3E}">
        <p14:creationId xmlns:p14="http://schemas.microsoft.com/office/powerpoint/2010/main" val="5575991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15"/>
          <p:cNvSpPr>
            <a:spLocks noGrp="1"/>
          </p:cNvSpPr>
          <p:nvPr>
            <p:ph type="sldNum" sz="quarter" idx="12"/>
          </p:nvPr>
        </p:nvSpPr>
        <p:spPr/>
        <p:txBody>
          <a:bodyPr/>
          <a:lstStyle/>
          <a:p>
            <a:fld id="{93C1CD47-1719-B041-91B6-419A0D49411B}" type="slidenum">
              <a:rPr lang="en-GB" smtClean="0"/>
              <a:t>3</a:t>
            </a:fld>
            <a:endParaRPr lang="en-GB"/>
          </a:p>
        </p:txBody>
      </p:sp>
      <p:sp>
        <p:nvSpPr>
          <p:cNvPr id="5" name="TextBox 4"/>
          <p:cNvSpPr txBox="1"/>
          <p:nvPr/>
        </p:nvSpPr>
        <p:spPr>
          <a:xfrm>
            <a:off x="4543425" y="2600325"/>
            <a:ext cx="2643188" cy="769441"/>
          </a:xfrm>
          <a:prstGeom prst="rect">
            <a:avLst/>
          </a:prstGeom>
          <a:noFill/>
        </p:spPr>
        <p:txBody>
          <a:bodyPr wrap="square" rtlCol="0">
            <a:spAutoFit/>
          </a:bodyPr>
          <a:lstStyle/>
          <a:p>
            <a:pPr algn="ctr"/>
            <a:r>
              <a:rPr lang="en-GB" sz="4400" dirty="0" smtClean="0"/>
              <a:t>IDEA</a:t>
            </a:r>
            <a:endParaRPr lang="en-GB" sz="4400" dirty="0"/>
          </a:p>
        </p:txBody>
      </p:sp>
      <p:sp>
        <p:nvSpPr>
          <p:cNvPr id="29" name="Oval 28"/>
          <p:cNvSpPr/>
          <p:nvPr/>
        </p:nvSpPr>
        <p:spPr>
          <a:xfrm>
            <a:off x="8296274" y="4529138"/>
            <a:ext cx="3662364" cy="17859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smtClean="0"/>
          </a:p>
          <a:p>
            <a:pPr algn="ctr"/>
            <a:r>
              <a:rPr lang="mr-IN" sz="2400" dirty="0" smtClean="0"/>
              <a:t>…</a:t>
            </a:r>
            <a:r>
              <a:rPr lang="cs-CZ" sz="2400" dirty="0" err="1" smtClean="0"/>
              <a:t>is</a:t>
            </a:r>
            <a:r>
              <a:rPr lang="cs-CZ" sz="2400" dirty="0" smtClean="0"/>
              <a:t> </a:t>
            </a:r>
            <a:r>
              <a:rPr lang="cs-CZ" sz="2400" dirty="0" err="1" smtClean="0"/>
              <a:t>it</a:t>
            </a:r>
            <a:r>
              <a:rPr lang="cs-CZ" sz="2400" dirty="0" smtClean="0"/>
              <a:t> </a:t>
            </a:r>
            <a:r>
              <a:rPr lang="cs-CZ" sz="2400" dirty="0" err="1" smtClean="0"/>
              <a:t>enough</a:t>
            </a:r>
            <a:r>
              <a:rPr lang="cs-CZ" sz="2400" dirty="0" smtClean="0"/>
              <a:t>?</a:t>
            </a:r>
            <a:endParaRPr lang="en-GB" sz="2400" dirty="0"/>
          </a:p>
          <a:p>
            <a:pPr algn="ctr"/>
            <a:endParaRPr lang="en-GB" dirty="0"/>
          </a:p>
        </p:txBody>
      </p:sp>
      <p:sp>
        <p:nvSpPr>
          <p:cNvPr id="31" name="Oval 30"/>
          <p:cNvSpPr/>
          <p:nvPr/>
        </p:nvSpPr>
        <p:spPr>
          <a:xfrm>
            <a:off x="1362072" y="4271963"/>
            <a:ext cx="4274935" cy="220979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2400" dirty="0" smtClean="0"/>
              <a:t>So </a:t>
            </a:r>
            <a:r>
              <a:rPr lang="cs-CZ" sz="2400" dirty="0" err="1" smtClean="0"/>
              <a:t>what</a:t>
            </a:r>
            <a:r>
              <a:rPr lang="cs-CZ" sz="2400" dirty="0" smtClean="0"/>
              <a:t>!</a:t>
            </a:r>
            <a:r>
              <a:rPr lang="en-GB" sz="2400" dirty="0" smtClean="0"/>
              <a:t> </a:t>
            </a:r>
            <a:endParaRPr lang="en-GB" dirty="0"/>
          </a:p>
        </p:txBody>
      </p:sp>
    </p:spTree>
    <p:extLst>
      <p:ext uri="{BB962C8B-B14F-4D97-AF65-F5344CB8AC3E}">
        <p14:creationId xmlns:p14="http://schemas.microsoft.com/office/powerpoint/2010/main" val="1621506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9" grpId="0" animBg="1"/>
      <p:bldP spid="3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15"/>
          <p:cNvSpPr>
            <a:spLocks noGrp="1"/>
          </p:cNvSpPr>
          <p:nvPr>
            <p:ph type="sldNum" sz="quarter" idx="12"/>
          </p:nvPr>
        </p:nvSpPr>
        <p:spPr/>
        <p:txBody>
          <a:bodyPr/>
          <a:lstStyle/>
          <a:p>
            <a:fld id="{93C1CD47-1719-B041-91B6-419A0D49411B}" type="slidenum">
              <a:rPr lang="en-GB" smtClean="0"/>
              <a:t>4</a:t>
            </a:fld>
            <a:endParaRPr lang="en-GB"/>
          </a:p>
        </p:txBody>
      </p:sp>
      <p:sp>
        <p:nvSpPr>
          <p:cNvPr id="5" name="TextBox 4"/>
          <p:cNvSpPr txBox="1"/>
          <p:nvPr/>
        </p:nvSpPr>
        <p:spPr>
          <a:xfrm>
            <a:off x="4543424" y="2600325"/>
            <a:ext cx="3148293" cy="769441"/>
          </a:xfrm>
          <a:prstGeom prst="rect">
            <a:avLst/>
          </a:prstGeom>
          <a:noFill/>
        </p:spPr>
        <p:txBody>
          <a:bodyPr wrap="square" rtlCol="0">
            <a:spAutoFit/>
          </a:bodyPr>
          <a:lstStyle/>
          <a:p>
            <a:pPr algn="ctr"/>
            <a:r>
              <a:rPr lang="en-GB" sz="4400" smtClean="0"/>
              <a:t>Relevance</a:t>
            </a:r>
            <a:endParaRPr lang="en-GB" sz="4400" dirty="0"/>
          </a:p>
        </p:txBody>
      </p:sp>
      <p:sp>
        <p:nvSpPr>
          <p:cNvPr id="29" name="Oval 28"/>
          <p:cNvSpPr/>
          <p:nvPr/>
        </p:nvSpPr>
        <p:spPr>
          <a:xfrm>
            <a:off x="8296274" y="4529138"/>
            <a:ext cx="3662364" cy="17859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smtClean="0"/>
          </a:p>
          <a:p>
            <a:pPr algn="ctr"/>
            <a:r>
              <a:rPr lang="mr-IN" sz="2400" dirty="0" smtClean="0"/>
              <a:t>…</a:t>
            </a:r>
            <a:r>
              <a:rPr lang="cs-CZ" sz="2400" dirty="0" err="1" smtClean="0"/>
              <a:t>is</a:t>
            </a:r>
            <a:r>
              <a:rPr lang="cs-CZ" sz="2400" dirty="0" smtClean="0"/>
              <a:t> </a:t>
            </a:r>
            <a:r>
              <a:rPr lang="cs-CZ" sz="2400" dirty="0" err="1" smtClean="0"/>
              <a:t>it</a:t>
            </a:r>
            <a:r>
              <a:rPr lang="cs-CZ" sz="2400" dirty="0" smtClean="0"/>
              <a:t> </a:t>
            </a:r>
            <a:r>
              <a:rPr lang="cs-CZ" sz="2400" dirty="0" err="1" smtClean="0"/>
              <a:t>enough</a:t>
            </a:r>
            <a:r>
              <a:rPr lang="cs-CZ" sz="2400" dirty="0" smtClean="0"/>
              <a:t>?</a:t>
            </a:r>
            <a:endParaRPr lang="en-GB" sz="2400" dirty="0"/>
          </a:p>
          <a:p>
            <a:pPr algn="ctr"/>
            <a:endParaRPr lang="en-GB" dirty="0"/>
          </a:p>
        </p:txBody>
      </p:sp>
      <p:sp>
        <p:nvSpPr>
          <p:cNvPr id="31" name="Oval 30"/>
          <p:cNvSpPr/>
          <p:nvPr/>
        </p:nvSpPr>
        <p:spPr>
          <a:xfrm>
            <a:off x="1362073" y="4271963"/>
            <a:ext cx="3824289" cy="170928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smtClean="0"/>
          </a:p>
          <a:p>
            <a:pPr algn="ctr"/>
            <a:r>
              <a:rPr lang="en-GB" sz="2400" dirty="0" smtClean="0"/>
              <a:t>Why do they care?</a:t>
            </a:r>
          </a:p>
          <a:p>
            <a:pPr algn="ctr"/>
            <a:endParaRPr lang="en-GB" dirty="0"/>
          </a:p>
        </p:txBody>
      </p:sp>
    </p:spTree>
    <p:extLst>
      <p:ext uri="{BB962C8B-B14F-4D97-AF65-F5344CB8AC3E}">
        <p14:creationId xmlns:p14="http://schemas.microsoft.com/office/powerpoint/2010/main" val="228844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9" grpId="0" animBg="1"/>
      <p:bldP spid="3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15"/>
          <p:cNvSpPr>
            <a:spLocks noGrp="1"/>
          </p:cNvSpPr>
          <p:nvPr>
            <p:ph type="sldNum" sz="quarter" idx="12"/>
          </p:nvPr>
        </p:nvSpPr>
        <p:spPr/>
        <p:txBody>
          <a:bodyPr/>
          <a:lstStyle/>
          <a:p>
            <a:fld id="{93C1CD47-1719-B041-91B6-419A0D49411B}" type="slidenum">
              <a:rPr lang="en-GB" smtClean="0"/>
              <a:t>5</a:t>
            </a:fld>
            <a:endParaRPr lang="en-GB"/>
          </a:p>
        </p:txBody>
      </p:sp>
      <p:sp>
        <p:nvSpPr>
          <p:cNvPr id="5" name="TextBox 4"/>
          <p:cNvSpPr txBox="1"/>
          <p:nvPr/>
        </p:nvSpPr>
        <p:spPr>
          <a:xfrm>
            <a:off x="4543424" y="2600325"/>
            <a:ext cx="3148293" cy="769441"/>
          </a:xfrm>
          <a:prstGeom prst="rect">
            <a:avLst/>
          </a:prstGeom>
          <a:noFill/>
        </p:spPr>
        <p:txBody>
          <a:bodyPr wrap="square" rtlCol="0">
            <a:spAutoFit/>
          </a:bodyPr>
          <a:lstStyle/>
          <a:p>
            <a:pPr algn="ctr"/>
            <a:r>
              <a:rPr lang="en-GB" sz="4400" dirty="0" smtClean="0"/>
              <a:t>Value</a:t>
            </a:r>
            <a:endParaRPr lang="en-GB" sz="4400" dirty="0"/>
          </a:p>
        </p:txBody>
      </p:sp>
      <p:sp>
        <p:nvSpPr>
          <p:cNvPr id="29" name="Oval 28"/>
          <p:cNvSpPr/>
          <p:nvPr/>
        </p:nvSpPr>
        <p:spPr>
          <a:xfrm>
            <a:off x="8296274" y="4529138"/>
            <a:ext cx="3662364" cy="17859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smtClean="0"/>
          </a:p>
          <a:p>
            <a:pPr algn="ctr"/>
            <a:r>
              <a:rPr lang="mr-IN" sz="2400" dirty="0" smtClean="0"/>
              <a:t>…</a:t>
            </a:r>
            <a:r>
              <a:rPr lang="cs-CZ" sz="2400" dirty="0" err="1" smtClean="0"/>
              <a:t>is</a:t>
            </a:r>
            <a:r>
              <a:rPr lang="cs-CZ" sz="2400" dirty="0" smtClean="0"/>
              <a:t> </a:t>
            </a:r>
            <a:r>
              <a:rPr lang="cs-CZ" sz="2400" dirty="0" err="1" smtClean="0"/>
              <a:t>it</a:t>
            </a:r>
            <a:r>
              <a:rPr lang="cs-CZ" sz="2400" dirty="0" smtClean="0"/>
              <a:t> </a:t>
            </a:r>
            <a:r>
              <a:rPr lang="cs-CZ" sz="2400" dirty="0" err="1" smtClean="0"/>
              <a:t>enough</a:t>
            </a:r>
            <a:r>
              <a:rPr lang="cs-CZ" sz="2400" dirty="0" smtClean="0"/>
              <a:t>?</a:t>
            </a:r>
            <a:endParaRPr lang="en-GB" sz="2400" dirty="0"/>
          </a:p>
          <a:p>
            <a:pPr algn="ctr"/>
            <a:endParaRPr lang="en-GB" dirty="0"/>
          </a:p>
        </p:txBody>
      </p:sp>
      <p:sp>
        <p:nvSpPr>
          <p:cNvPr id="31" name="Oval 30"/>
          <p:cNvSpPr/>
          <p:nvPr/>
        </p:nvSpPr>
        <p:spPr>
          <a:xfrm>
            <a:off x="1362073" y="4271963"/>
            <a:ext cx="3824289" cy="220979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smtClean="0"/>
          </a:p>
          <a:p>
            <a:pPr algn="ctr"/>
            <a:r>
              <a:rPr lang="en-GB" dirty="0" smtClean="0"/>
              <a:t>REFOCUS</a:t>
            </a:r>
            <a:endParaRPr lang="en-GB" dirty="0"/>
          </a:p>
        </p:txBody>
      </p:sp>
    </p:spTree>
    <p:extLst>
      <p:ext uri="{BB962C8B-B14F-4D97-AF65-F5344CB8AC3E}">
        <p14:creationId xmlns:p14="http://schemas.microsoft.com/office/powerpoint/2010/main" val="384479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9" grpId="0" animBg="1"/>
      <p:bldP spid="3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15"/>
          <p:cNvSpPr>
            <a:spLocks noGrp="1"/>
          </p:cNvSpPr>
          <p:nvPr>
            <p:ph type="sldNum" sz="quarter" idx="12"/>
          </p:nvPr>
        </p:nvSpPr>
        <p:spPr/>
        <p:txBody>
          <a:bodyPr/>
          <a:lstStyle/>
          <a:p>
            <a:fld id="{93C1CD47-1719-B041-91B6-419A0D49411B}" type="slidenum">
              <a:rPr lang="en-GB" smtClean="0"/>
              <a:t>6</a:t>
            </a:fld>
            <a:endParaRPr lang="en-GB"/>
          </a:p>
        </p:txBody>
      </p:sp>
      <p:sp>
        <p:nvSpPr>
          <p:cNvPr id="5" name="TextBox 4"/>
          <p:cNvSpPr txBox="1"/>
          <p:nvPr/>
        </p:nvSpPr>
        <p:spPr>
          <a:xfrm>
            <a:off x="4543425" y="2600325"/>
            <a:ext cx="2643188" cy="769441"/>
          </a:xfrm>
          <a:prstGeom prst="rect">
            <a:avLst/>
          </a:prstGeom>
          <a:noFill/>
        </p:spPr>
        <p:txBody>
          <a:bodyPr wrap="square" rtlCol="0">
            <a:spAutoFit/>
          </a:bodyPr>
          <a:lstStyle/>
          <a:p>
            <a:pPr algn="ctr"/>
            <a:r>
              <a:rPr lang="en-GB" sz="4400" dirty="0" smtClean="0"/>
              <a:t>Problem</a:t>
            </a:r>
            <a:endParaRPr lang="en-GB" sz="4400" dirty="0"/>
          </a:p>
        </p:txBody>
      </p:sp>
      <p:sp>
        <p:nvSpPr>
          <p:cNvPr id="29" name="Oval 28"/>
          <p:cNvSpPr/>
          <p:nvPr/>
        </p:nvSpPr>
        <p:spPr>
          <a:xfrm>
            <a:off x="8296274" y="4529138"/>
            <a:ext cx="3662364" cy="17859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smtClean="0"/>
          </a:p>
          <a:p>
            <a:pPr algn="ctr"/>
            <a:r>
              <a:rPr lang="mr-IN" sz="2400" dirty="0" smtClean="0"/>
              <a:t>…</a:t>
            </a:r>
            <a:r>
              <a:rPr lang="cs-CZ" sz="2400" dirty="0" err="1" smtClean="0"/>
              <a:t>is</a:t>
            </a:r>
            <a:r>
              <a:rPr lang="cs-CZ" sz="2400" dirty="0" smtClean="0"/>
              <a:t> </a:t>
            </a:r>
            <a:r>
              <a:rPr lang="cs-CZ" sz="2400" dirty="0" err="1" smtClean="0"/>
              <a:t>it</a:t>
            </a:r>
            <a:r>
              <a:rPr lang="cs-CZ" sz="2400" dirty="0" smtClean="0"/>
              <a:t> </a:t>
            </a:r>
            <a:r>
              <a:rPr lang="cs-CZ" sz="2400" dirty="0" err="1" smtClean="0"/>
              <a:t>enough</a:t>
            </a:r>
            <a:r>
              <a:rPr lang="cs-CZ" sz="2400" dirty="0" smtClean="0"/>
              <a:t>?</a:t>
            </a:r>
            <a:endParaRPr lang="en-GB" sz="2400" dirty="0"/>
          </a:p>
          <a:p>
            <a:pPr algn="ctr"/>
            <a:endParaRPr lang="en-GB" dirty="0"/>
          </a:p>
        </p:txBody>
      </p:sp>
      <p:sp>
        <p:nvSpPr>
          <p:cNvPr id="31" name="Oval 30"/>
          <p:cNvSpPr/>
          <p:nvPr/>
        </p:nvSpPr>
        <p:spPr>
          <a:xfrm>
            <a:off x="1362073" y="4271963"/>
            <a:ext cx="3824289" cy="220979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smtClean="0"/>
          </a:p>
          <a:p>
            <a:pPr algn="ctr"/>
            <a:r>
              <a:rPr lang="cs-CZ" sz="2400" dirty="0" smtClean="0"/>
              <a:t>Love </a:t>
            </a:r>
            <a:r>
              <a:rPr lang="cs-CZ" sz="2400" dirty="0" err="1" smtClean="0"/>
              <a:t>your</a:t>
            </a:r>
            <a:r>
              <a:rPr lang="cs-CZ" sz="2400" dirty="0" smtClean="0"/>
              <a:t> </a:t>
            </a:r>
            <a:r>
              <a:rPr lang="cs-CZ" sz="2400" dirty="0" err="1" smtClean="0"/>
              <a:t>problem</a:t>
            </a:r>
            <a:r>
              <a:rPr lang="cs-CZ" sz="2400" dirty="0" smtClean="0"/>
              <a:t>, not </a:t>
            </a:r>
            <a:r>
              <a:rPr lang="cs-CZ" sz="2400" dirty="0" err="1" smtClean="0"/>
              <a:t>your</a:t>
            </a:r>
            <a:r>
              <a:rPr lang="cs-CZ" sz="2400" dirty="0" smtClean="0"/>
              <a:t> </a:t>
            </a:r>
            <a:r>
              <a:rPr lang="cs-CZ" sz="2400" dirty="0" err="1" smtClean="0"/>
              <a:t>solution</a:t>
            </a:r>
            <a:endParaRPr lang="en-GB" sz="2400" dirty="0"/>
          </a:p>
          <a:p>
            <a:pPr algn="ctr"/>
            <a:endParaRPr lang="en-GB" dirty="0"/>
          </a:p>
        </p:txBody>
      </p:sp>
    </p:spTree>
    <p:extLst>
      <p:ext uri="{BB962C8B-B14F-4D97-AF65-F5344CB8AC3E}">
        <p14:creationId xmlns:p14="http://schemas.microsoft.com/office/powerpoint/2010/main" val="1959515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9" grpId="0" animBg="1"/>
      <p:bldP spid="3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46859" y="277439"/>
            <a:ext cx="6057122" cy="454342"/>
          </a:xfrm>
          <a:solidFill>
            <a:schemeClr val="bg2"/>
          </a:solidFill>
        </p:spPr>
        <p:txBody>
          <a:bodyPr>
            <a:noAutofit/>
          </a:bodyPr>
          <a:lstStyle/>
          <a:p>
            <a:r>
              <a:rPr lang="en-GB" dirty="0" smtClean="0"/>
              <a:t>IDEA					PROBLEM </a:t>
            </a:r>
            <a:endParaRPr lang="en-GB" dirty="0"/>
          </a:p>
        </p:txBody>
      </p:sp>
      <p:sp>
        <p:nvSpPr>
          <p:cNvPr id="16" name="Slide Number Placeholder 15"/>
          <p:cNvSpPr>
            <a:spLocks noGrp="1"/>
          </p:cNvSpPr>
          <p:nvPr>
            <p:ph type="sldNum" sz="quarter" idx="12"/>
          </p:nvPr>
        </p:nvSpPr>
        <p:spPr/>
        <p:txBody>
          <a:bodyPr/>
          <a:lstStyle/>
          <a:p>
            <a:fld id="{93C1CD47-1719-B041-91B6-419A0D49411B}" type="slidenum">
              <a:rPr lang="en-GB" smtClean="0"/>
              <a:t>7</a:t>
            </a:fld>
            <a:endParaRPr lang="en-GB"/>
          </a:p>
        </p:txBody>
      </p:sp>
      <p:sp>
        <p:nvSpPr>
          <p:cNvPr id="2" name="Rectangle 1"/>
          <p:cNvSpPr/>
          <p:nvPr/>
        </p:nvSpPr>
        <p:spPr>
          <a:xfrm>
            <a:off x="1506070" y="1063416"/>
            <a:ext cx="8254799" cy="5206701"/>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PROBLEM</a:t>
            </a:r>
          </a:p>
          <a:p>
            <a:pPr algn="ctr"/>
            <a:endParaRPr lang="en-GB" dirty="0"/>
          </a:p>
          <a:p>
            <a:pPr algn="ctr"/>
            <a:endParaRPr lang="en-GB" dirty="0" smtClean="0"/>
          </a:p>
          <a:p>
            <a:pPr algn="ctr"/>
            <a:endParaRPr lang="en-GB" dirty="0"/>
          </a:p>
          <a:p>
            <a:pPr algn="ctr"/>
            <a:endParaRPr lang="en-GB" dirty="0" smtClean="0"/>
          </a:p>
          <a:p>
            <a:pPr algn="ctr"/>
            <a:endParaRPr lang="en-GB" dirty="0" smtClean="0"/>
          </a:p>
          <a:p>
            <a:pPr algn="ctr"/>
            <a:r>
              <a:rPr lang="en-GB" dirty="0" smtClean="0"/>
              <a:t>		SOLUTION </a:t>
            </a:r>
            <a:endParaRPr lang="en-GB" dirty="0"/>
          </a:p>
        </p:txBody>
      </p:sp>
      <p:cxnSp>
        <p:nvCxnSpPr>
          <p:cNvPr id="5" name="Straight Arrow Connector 4"/>
          <p:cNvCxnSpPr/>
          <p:nvPr/>
        </p:nvCxnSpPr>
        <p:spPr>
          <a:xfrm>
            <a:off x="5633469" y="3344036"/>
            <a:ext cx="699247" cy="64545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1210235" y="504610"/>
            <a:ext cx="1608269"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67150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46859" y="277439"/>
            <a:ext cx="6057122" cy="454342"/>
          </a:xfrm>
          <a:solidFill>
            <a:schemeClr val="bg2"/>
          </a:solidFill>
        </p:spPr>
        <p:txBody>
          <a:bodyPr>
            <a:noAutofit/>
          </a:bodyPr>
          <a:lstStyle/>
          <a:p>
            <a:r>
              <a:rPr lang="en-GB" dirty="0" smtClean="0"/>
              <a:t>STRATEGY</a:t>
            </a:r>
            <a:endParaRPr lang="en-GB" dirty="0"/>
          </a:p>
        </p:txBody>
      </p:sp>
      <p:sp>
        <p:nvSpPr>
          <p:cNvPr id="16" name="Slide Number Placeholder 15"/>
          <p:cNvSpPr>
            <a:spLocks noGrp="1"/>
          </p:cNvSpPr>
          <p:nvPr>
            <p:ph type="sldNum" sz="quarter" idx="12"/>
          </p:nvPr>
        </p:nvSpPr>
        <p:spPr/>
        <p:txBody>
          <a:bodyPr/>
          <a:lstStyle/>
          <a:p>
            <a:fld id="{93C1CD47-1719-B041-91B6-419A0D49411B}" type="slidenum">
              <a:rPr lang="en-GB" smtClean="0"/>
              <a:t>8</a:t>
            </a:fld>
            <a:endParaRPr lang="en-GB"/>
          </a:p>
        </p:txBody>
      </p:sp>
      <p:sp>
        <p:nvSpPr>
          <p:cNvPr id="2" name="Rectangle 1"/>
          <p:cNvSpPr/>
          <p:nvPr/>
        </p:nvSpPr>
        <p:spPr>
          <a:xfrm>
            <a:off x="1506070" y="1063416"/>
            <a:ext cx="8254799" cy="5206701"/>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t>				</a:t>
            </a:r>
          </a:p>
          <a:p>
            <a:r>
              <a:rPr lang="en-GB" dirty="0"/>
              <a:t>	</a:t>
            </a:r>
            <a:r>
              <a:rPr lang="en-GB" dirty="0" smtClean="0"/>
              <a:t>			</a:t>
            </a:r>
          </a:p>
          <a:p>
            <a:r>
              <a:rPr lang="en-GB" dirty="0"/>
              <a:t>	</a:t>
            </a:r>
            <a:r>
              <a:rPr lang="en-GB" dirty="0" smtClean="0"/>
              <a:t>			PROBLEM</a:t>
            </a:r>
          </a:p>
          <a:p>
            <a:endParaRPr lang="en-GB" dirty="0"/>
          </a:p>
          <a:p>
            <a:endParaRPr lang="en-GB" dirty="0" smtClean="0"/>
          </a:p>
          <a:p>
            <a:r>
              <a:rPr lang="en-GB" dirty="0"/>
              <a:t>	</a:t>
            </a:r>
            <a:r>
              <a:rPr lang="en-GB" dirty="0" smtClean="0"/>
              <a:t>			</a:t>
            </a:r>
          </a:p>
          <a:p>
            <a:r>
              <a:rPr lang="en-GB" dirty="0" smtClean="0"/>
              <a:t>				INSTABILITY</a:t>
            </a:r>
          </a:p>
          <a:p>
            <a:pPr algn="ctr"/>
            <a:endParaRPr lang="en-GB" dirty="0"/>
          </a:p>
          <a:p>
            <a:pPr algn="ctr"/>
            <a:endParaRPr lang="en-GB" dirty="0" smtClean="0"/>
          </a:p>
          <a:p>
            <a:r>
              <a:rPr lang="en-GB" dirty="0" smtClean="0"/>
              <a:t>			</a:t>
            </a:r>
          </a:p>
          <a:p>
            <a:endParaRPr lang="en-GB" dirty="0"/>
          </a:p>
          <a:p>
            <a:r>
              <a:rPr lang="en-GB" dirty="0" smtClean="0"/>
              <a:t>			COSTS 		      BENEFITS</a:t>
            </a:r>
          </a:p>
          <a:p>
            <a:pPr algn="ctr"/>
            <a:endParaRPr lang="en-GB" dirty="0"/>
          </a:p>
          <a:p>
            <a:pPr algn="ctr"/>
            <a:endParaRPr lang="en-GB" dirty="0" smtClean="0"/>
          </a:p>
          <a:p>
            <a:pPr algn="ctr"/>
            <a:endParaRPr lang="en-GB" dirty="0" smtClean="0"/>
          </a:p>
          <a:p>
            <a:pPr algn="ctr"/>
            <a:endParaRPr lang="en-GB" dirty="0" smtClean="0"/>
          </a:p>
          <a:p>
            <a:pPr algn="ctr"/>
            <a:r>
              <a:rPr lang="en-GB" dirty="0" smtClean="0"/>
              <a:t>		</a:t>
            </a:r>
          </a:p>
          <a:p>
            <a:pPr algn="ctr"/>
            <a:r>
              <a:rPr lang="en-GB" dirty="0" smtClean="0"/>
              <a:t>       SELF - INTERESTED READER</a:t>
            </a:r>
          </a:p>
          <a:p>
            <a:pPr algn="ctr"/>
            <a:endParaRPr lang="en-GB" dirty="0"/>
          </a:p>
          <a:p>
            <a:pPr algn="ctr"/>
            <a:endParaRPr lang="en-GB" dirty="0" smtClean="0"/>
          </a:p>
          <a:p>
            <a:pPr algn="ctr"/>
            <a:r>
              <a:rPr lang="en-GB" dirty="0" smtClean="0"/>
              <a:t> </a:t>
            </a:r>
            <a:endParaRPr lang="en-GB" dirty="0"/>
          </a:p>
        </p:txBody>
      </p:sp>
      <p:cxnSp>
        <p:nvCxnSpPr>
          <p:cNvPr id="5" name="Straight Arrow Connector 4"/>
          <p:cNvCxnSpPr/>
          <p:nvPr/>
        </p:nvCxnSpPr>
        <p:spPr>
          <a:xfrm>
            <a:off x="6482451" y="2923094"/>
            <a:ext cx="699247" cy="64545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flipH="1">
            <a:off x="4647303" y="2923095"/>
            <a:ext cx="654472" cy="64545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5766100" y="1678194"/>
            <a:ext cx="0" cy="48409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4848209" y="4223577"/>
            <a:ext cx="785260" cy="990896"/>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6164132" y="4248978"/>
            <a:ext cx="883096" cy="94009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88565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15"/>
          <p:cNvSpPr>
            <a:spLocks noGrp="1"/>
          </p:cNvSpPr>
          <p:nvPr>
            <p:ph type="sldNum" sz="quarter" idx="12"/>
          </p:nvPr>
        </p:nvSpPr>
        <p:spPr/>
        <p:txBody>
          <a:bodyPr/>
          <a:lstStyle/>
          <a:p>
            <a:fld id="{93C1CD47-1719-B041-91B6-419A0D49411B}" type="slidenum">
              <a:rPr lang="en-GB" smtClean="0"/>
              <a:t>9</a:t>
            </a:fld>
            <a:endParaRPr lang="en-GB"/>
          </a:p>
        </p:txBody>
      </p:sp>
      <p:sp>
        <p:nvSpPr>
          <p:cNvPr id="5" name="TextBox 4"/>
          <p:cNvSpPr txBox="1"/>
          <p:nvPr/>
        </p:nvSpPr>
        <p:spPr>
          <a:xfrm>
            <a:off x="4543425" y="2600325"/>
            <a:ext cx="2643188" cy="769441"/>
          </a:xfrm>
          <a:prstGeom prst="rect">
            <a:avLst/>
          </a:prstGeom>
          <a:noFill/>
        </p:spPr>
        <p:txBody>
          <a:bodyPr wrap="square" rtlCol="0">
            <a:spAutoFit/>
          </a:bodyPr>
          <a:lstStyle/>
          <a:p>
            <a:pPr algn="ctr"/>
            <a:r>
              <a:rPr lang="en-GB" sz="4400" dirty="0" smtClean="0"/>
              <a:t>Readers</a:t>
            </a:r>
            <a:endParaRPr lang="en-GB" sz="4400" dirty="0"/>
          </a:p>
        </p:txBody>
      </p:sp>
      <p:sp>
        <p:nvSpPr>
          <p:cNvPr id="29" name="Oval 28"/>
          <p:cNvSpPr/>
          <p:nvPr/>
        </p:nvSpPr>
        <p:spPr>
          <a:xfrm>
            <a:off x="8296274" y="4529138"/>
            <a:ext cx="3662364" cy="17859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smtClean="0"/>
          </a:p>
          <a:p>
            <a:pPr algn="ctr"/>
            <a:r>
              <a:rPr lang="mr-IN" sz="2400" dirty="0" smtClean="0"/>
              <a:t>…</a:t>
            </a:r>
            <a:r>
              <a:rPr lang="cs-CZ" sz="2400" dirty="0" err="1" smtClean="0"/>
              <a:t>is</a:t>
            </a:r>
            <a:r>
              <a:rPr lang="cs-CZ" sz="2400" dirty="0" smtClean="0"/>
              <a:t> </a:t>
            </a:r>
            <a:r>
              <a:rPr lang="cs-CZ" sz="2400" dirty="0" err="1" smtClean="0"/>
              <a:t>it</a:t>
            </a:r>
            <a:r>
              <a:rPr lang="cs-CZ" sz="2400" dirty="0" smtClean="0"/>
              <a:t> </a:t>
            </a:r>
            <a:r>
              <a:rPr lang="cs-CZ" sz="2400" dirty="0" err="1" smtClean="0"/>
              <a:t>enough</a:t>
            </a:r>
            <a:r>
              <a:rPr lang="cs-CZ" sz="2400" dirty="0" smtClean="0"/>
              <a:t>?</a:t>
            </a:r>
            <a:endParaRPr lang="en-GB" sz="2400" dirty="0"/>
          </a:p>
          <a:p>
            <a:pPr algn="ctr"/>
            <a:endParaRPr lang="en-GB" dirty="0"/>
          </a:p>
        </p:txBody>
      </p:sp>
      <p:sp>
        <p:nvSpPr>
          <p:cNvPr id="31" name="Oval 30"/>
          <p:cNvSpPr/>
          <p:nvPr/>
        </p:nvSpPr>
        <p:spPr>
          <a:xfrm>
            <a:off x="1362073" y="4271963"/>
            <a:ext cx="3824289" cy="220979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smtClean="0"/>
          </a:p>
          <a:p>
            <a:pPr algn="ctr"/>
            <a:r>
              <a:rPr lang="cs-CZ" sz="2400" dirty="0" smtClean="0"/>
              <a:t>Are </a:t>
            </a:r>
            <a:r>
              <a:rPr lang="cs-CZ" sz="2400" dirty="0" err="1" smtClean="0"/>
              <a:t>they</a:t>
            </a:r>
            <a:r>
              <a:rPr lang="cs-CZ" sz="2400" dirty="0" smtClean="0"/>
              <a:t> </a:t>
            </a:r>
            <a:r>
              <a:rPr lang="cs-CZ" sz="2400" dirty="0" err="1" smtClean="0"/>
              <a:t>funding</a:t>
            </a:r>
            <a:r>
              <a:rPr lang="cs-CZ" sz="2400" dirty="0" smtClean="0"/>
              <a:t> </a:t>
            </a:r>
            <a:r>
              <a:rPr lang="cs-CZ" sz="2400" dirty="0" err="1" smtClean="0"/>
              <a:t>you</a:t>
            </a:r>
            <a:r>
              <a:rPr lang="cs-CZ" sz="2400" dirty="0" smtClean="0"/>
              <a:t>?</a:t>
            </a:r>
            <a:endParaRPr lang="en-GB" sz="2400" dirty="0"/>
          </a:p>
          <a:p>
            <a:pPr algn="ctr"/>
            <a:endParaRPr lang="en-GB" dirty="0"/>
          </a:p>
        </p:txBody>
      </p:sp>
    </p:spTree>
    <p:extLst>
      <p:ext uri="{BB962C8B-B14F-4D97-AF65-F5344CB8AC3E}">
        <p14:creationId xmlns:p14="http://schemas.microsoft.com/office/powerpoint/2010/main" val="69072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9" grpId="0" animBg="1"/>
      <p:bldP spid="31"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22264</TotalTime>
  <Words>1503</Words>
  <Application>Microsoft Office PowerPoint</Application>
  <PresentationFormat>Širokoúhlá obrazovka</PresentationFormat>
  <Paragraphs>266</Paragraphs>
  <Slides>26</Slides>
  <Notes>18</Notes>
  <HiddenSlides>0</HiddenSlides>
  <MMClips>0</MMClips>
  <ScaleCrop>false</ScaleCrop>
  <HeadingPairs>
    <vt:vector size="6" baseType="variant">
      <vt:variant>
        <vt:lpstr>Použitá písma</vt:lpstr>
      </vt:variant>
      <vt:variant>
        <vt:i4>5</vt:i4>
      </vt:variant>
      <vt:variant>
        <vt:lpstr>Motiv</vt:lpstr>
      </vt:variant>
      <vt:variant>
        <vt:i4>1</vt:i4>
      </vt:variant>
      <vt:variant>
        <vt:lpstr>Nadpisy snímků</vt:lpstr>
      </vt:variant>
      <vt:variant>
        <vt:i4>26</vt:i4>
      </vt:variant>
    </vt:vector>
  </HeadingPairs>
  <TitlesOfParts>
    <vt:vector size="32" baseType="lpstr">
      <vt:lpstr>Arial</vt:lpstr>
      <vt:lpstr>Calibri</vt:lpstr>
      <vt:lpstr>Century Gothic</vt:lpstr>
      <vt:lpstr>Mangal</vt:lpstr>
      <vt:lpstr>Wingdings 3</vt:lpstr>
      <vt:lpstr>Ion</vt:lpstr>
      <vt:lpstr>Proposal Writing</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Marie Skłodowska - Curie Postdoctoral Fellowship</dc:title>
  <dc:subject/>
  <dc:creator>Ilona Gottwaldova</dc:creator>
  <cp:keywords/>
  <dc:description/>
  <cp:lastModifiedBy>travnick</cp:lastModifiedBy>
  <cp:revision>94</cp:revision>
  <cp:lastPrinted>2022-08-24T11:28:38Z</cp:lastPrinted>
  <dcterms:created xsi:type="dcterms:W3CDTF">2022-04-27T12:05:24Z</dcterms:created>
  <dcterms:modified xsi:type="dcterms:W3CDTF">2022-09-03T16:41:05Z</dcterms:modified>
  <cp:category/>
</cp:coreProperties>
</file>