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71" r:id="rId4"/>
    <p:sldId id="272" r:id="rId5"/>
    <p:sldId id="257" r:id="rId6"/>
    <p:sldId id="274" r:id="rId7"/>
    <p:sldId id="27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11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ym\cernbox\Documents\English%20Book%20Club\2018%20AGM\membership%20numb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ym\cernbox\Documents\English%20Book%20Club\2018%20AGM\membership%20numbe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Membership numbers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9468881566243647E-2"/>
          <c:y val="0.13267756684842674"/>
          <c:w val="0.94699897105955533"/>
          <c:h val="0.8125081975047049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Sheet1!$A$8:$A$24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Sheet1!$B$8:$B$24</c:f>
              <c:numCache>
                <c:formatCode>General</c:formatCode>
                <c:ptCount val="17"/>
                <c:pt idx="0">
                  <c:v>34</c:v>
                </c:pt>
                <c:pt idx="1">
                  <c:v>29</c:v>
                </c:pt>
                <c:pt idx="2">
                  <c:v>43</c:v>
                </c:pt>
                <c:pt idx="3">
                  <c:v>42</c:v>
                </c:pt>
                <c:pt idx="4">
                  <c:v>33</c:v>
                </c:pt>
                <c:pt idx="5">
                  <c:v>34</c:v>
                </c:pt>
                <c:pt idx="6">
                  <c:v>26</c:v>
                </c:pt>
                <c:pt idx="7">
                  <c:v>30</c:v>
                </c:pt>
                <c:pt idx="8">
                  <c:v>27</c:v>
                </c:pt>
                <c:pt idx="9">
                  <c:v>18</c:v>
                </c:pt>
                <c:pt idx="10">
                  <c:v>29</c:v>
                </c:pt>
                <c:pt idx="11">
                  <c:v>27</c:v>
                </c:pt>
                <c:pt idx="12">
                  <c:v>30</c:v>
                </c:pt>
                <c:pt idx="13">
                  <c:v>29</c:v>
                </c:pt>
                <c:pt idx="14">
                  <c:v>34</c:v>
                </c:pt>
                <c:pt idx="15">
                  <c:v>34</c:v>
                </c:pt>
                <c:pt idx="16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86-493C-903E-79AC6FA204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8"/>
        <c:overlap val="-27"/>
        <c:axId val="518545432"/>
        <c:axId val="518542480"/>
      </c:barChart>
      <c:catAx>
        <c:axId val="518545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2480"/>
        <c:crosses val="autoZero"/>
        <c:auto val="1"/>
        <c:lblAlgn val="ctr"/>
        <c:lblOffset val="100"/>
        <c:noMultiLvlLbl val="0"/>
      </c:catAx>
      <c:valAx>
        <c:axId val="518542480"/>
        <c:scaling>
          <c:orientation val="minMax"/>
        </c:scaling>
        <c:delete val="0"/>
        <c:axPos val="l"/>
        <c:majorGridlines>
          <c:spPr>
            <a:ln w="190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543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Numbers of books purchased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692038495188118E-2"/>
          <c:y val="0.10729403849238726"/>
          <c:w val="0.90286351706036749"/>
          <c:h val="0.757529062017821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Sheet1!$A$41:$A$57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Sheet1!$B$41:$B$57</c:f>
              <c:numCache>
                <c:formatCode>General</c:formatCode>
                <c:ptCount val="17"/>
                <c:pt idx="0">
                  <c:v>22</c:v>
                </c:pt>
                <c:pt idx="1">
                  <c:v>42</c:v>
                </c:pt>
                <c:pt idx="2">
                  <c:v>22</c:v>
                </c:pt>
                <c:pt idx="3">
                  <c:v>51</c:v>
                </c:pt>
                <c:pt idx="4">
                  <c:v>25</c:v>
                </c:pt>
                <c:pt idx="5">
                  <c:v>42</c:v>
                </c:pt>
                <c:pt idx="6">
                  <c:v>27</c:v>
                </c:pt>
                <c:pt idx="7">
                  <c:v>34</c:v>
                </c:pt>
                <c:pt idx="8">
                  <c:v>66</c:v>
                </c:pt>
                <c:pt idx="9">
                  <c:v>42</c:v>
                </c:pt>
                <c:pt idx="10">
                  <c:v>27</c:v>
                </c:pt>
                <c:pt idx="11">
                  <c:v>46</c:v>
                </c:pt>
                <c:pt idx="12">
                  <c:v>62</c:v>
                </c:pt>
                <c:pt idx="13">
                  <c:v>60</c:v>
                </c:pt>
                <c:pt idx="14">
                  <c:v>54</c:v>
                </c:pt>
                <c:pt idx="15">
                  <c:v>20</c:v>
                </c:pt>
                <c:pt idx="16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00-41D2-BCEC-27FD152D7E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8542808"/>
        <c:axId val="514306456"/>
      </c:barChart>
      <c:catAx>
        <c:axId val="518542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06456"/>
        <c:crosses val="autoZero"/>
        <c:auto val="1"/>
        <c:lblAlgn val="ctr"/>
        <c:lblOffset val="100"/>
        <c:noMultiLvlLbl val="0"/>
      </c:catAx>
      <c:valAx>
        <c:axId val="514306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280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Constantia"/>
              </a:rPr>
              <a:t>Click to move the slide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6C86206-A6A7-4352-8087-840A0D88F118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652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Line 2"/>
          <p:cNvSpPr/>
          <p:nvPr/>
        </p:nvSpPr>
        <p:spPr>
          <a:xfrm>
            <a:off x="146340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470844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540320" y="3526200"/>
            <a:ext cx="45360" cy="45360"/>
          </a:xfrm>
          <a:prstGeom prst="ellipse">
            <a:avLst/>
          </a:prstGeom>
          <a:ln>
            <a:round/>
          </a:ln>
          <a:effectLst>
            <a:outerShdw blurRad="3175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CE0C1456-99F9-43BB-A72A-8A8BC8C38171}" type="slidenum">
              <a:rPr lang="en-US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Master text styles</a:t>
            </a: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EFAC9"/>
                </a:solidFill>
                <a:latin typeface="Constantia"/>
              </a:rPr>
              <a:t>Second level</a:t>
            </a:r>
            <a:endParaRPr lang="en-US" sz="2400" b="0" strike="noStrike" spc="-1">
              <a:solidFill>
                <a:srgbClr val="FFFFFF"/>
              </a:solidFill>
              <a:latin typeface="Constantia"/>
            </a:endParaRPr>
          </a:p>
          <a:p>
            <a:pPr marL="1005840" lvl="2" indent="-228240">
              <a:lnSpc>
                <a:spcPct val="100000"/>
              </a:lnSpc>
              <a:spcBef>
                <a:spcPts val="300"/>
              </a:spcBef>
              <a:buClr>
                <a:srgbClr val="B37934"/>
              </a:buClr>
              <a:buSzPct val="85000"/>
              <a:buFont typeface="Wingdings 2" charset="2"/>
              <a:buChar char="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Third level</a:t>
            </a:r>
          </a:p>
          <a:p>
            <a:pPr marL="1280160" lvl="3" indent="-22824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Fourth level</a:t>
            </a:r>
          </a:p>
          <a:p>
            <a:pPr marL="1554480" lvl="4" indent="-228240">
              <a:lnSpc>
                <a:spcPct val="100000"/>
              </a:lnSpc>
              <a:spcBef>
                <a:spcPts val="34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Fifth level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AADDD09E-2CB3-40D2-BA79-D8109EBFFE5E}" type="slidenum">
              <a:rPr lang="en-GB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49" name="Group 6"/>
          <p:cNvGrpSpPr/>
          <p:nvPr/>
        </p:nvGrpSpPr>
        <p:grpSpPr>
          <a:xfrm>
            <a:off x="2627640" y="6048720"/>
            <a:ext cx="2154600" cy="764280"/>
            <a:chOff x="2627640" y="6048720"/>
            <a:chExt cx="2154600" cy="764280"/>
          </a:xfrm>
        </p:grpSpPr>
        <p:sp>
          <p:nvSpPr>
            <p:cNvPr id="50" name="CustomShape 7"/>
            <p:cNvSpPr/>
            <p:nvPr/>
          </p:nvSpPr>
          <p:spPr>
            <a:xfrm>
              <a:off x="2627640" y="6048720"/>
              <a:ext cx="2154600" cy="76428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1" name="CustomShape 8"/>
            <p:cNvSpPr/>
            <p:nvPr/>
          </p:nvSpPr>
          <p:spPr>
            <a:xfrm>
              <a:off x="2740680" y="6107040"/>
              <a:ext cx="1928520" cy="647640"/>
            </a:xfrm>
            <a:prstGeom prst="roundRect">
              <a:avLst>
                <a:gd name="adj" fmla="val 16667"/>
              </a:avLst>
            </a:prstGeom>
            <a:blipFill rotWithShape="0">
              <a:blip r:embed="rId15"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1650" y="3706070"/>
            <a:ext cx="830556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3200" b="0" strike="noStrike" spc="97" dirty="0" smtClean="0">
                <a:solidFill>
                  <a:srgbClr val="FEFAC9"/>
                </a:solidFill>
                <a:latin typeface="Constantia"/>
              </a:rPr>
              <a:t>2022 </a:t>
            </a:r>
            <a:r>
              <a:rPr lang="en-GB" sz="3200" b="0" strike="noStrike" spc="97" dirty="0">
                <a:solidFill>
                  <a:srgbClr val="FEFAC9"/>
                </a:solidFill>
                <a:latin typeface="Constantia"/>
              </a:rPr>
              <a:t>AGM</a:t>
            </a:r>
            <a:endParaRPr lang="en-GB" sz="3200" b="0" strike="noStrike" spc="-1" dirty="0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57200" y="1433880"/>
            <a:ext cx="8305560" cy="198072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96" name="Group 3"/>
          <p:cNvGrpSpPr/>
          <p:nvPr/>
        </p:nvGrpSpPr>
        <p:grpSpPr>
          <a:xfrm>
            <a:off x="2483640" y="1628640"/>
            <a:ext cx="4182840" cy="1583640"/>
            <a:chOff x="2483640" y="1628640"/>
            <a:chExt cx="4182840" cy="1583640"/>
          </a:xfrm>
        </p:grpSpPr>
        <p:sp>
          <p:nvSpPr>
            <p:cNvPr id="97" name="CustomShape 4"/>
            <p:cNvSpPr/>
            <p:nvPr/>
          </p:nvSpPr>
          <p:spPr>
            <a:xfrm>
              <a:off x="2483640" y="1628640"/>
              <a:ext cx="4182840" cy="158364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pic>
          <p:nvPicPr>
            <p:cNvPr id="98" name="Picture 2"/>
            <p:cNvPicPr/>
            <p:nvPr/>
          </p:nvPicPr>
          <p:blipFill>
            <a:blip r:embed="rId2"/>
            <a:stretch/>
          </p:blipFill>
          <p:spPr>
            <a:xfrm>
              <a:off x="2656800" y="1776240"/>
              <a:ext cx="3836520" cy="128880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The club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rooms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were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off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limits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from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January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to July, and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then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again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December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,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so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no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membership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fees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were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charged</a:t>
            </a:r>
            <a:endParaRPr lang="fr-FR" sz="2600" spc="-1" dirty="0" smtClean="0">
              <a:solidFill>
                <a:srgbClr val="FFFFFF"/>
              </a:solidFill>
              <a:latin typeface="Constantia"/>
            </a:endParaRP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The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small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number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of new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members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who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expressed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an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interest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joining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were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simply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added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to the e-group.</a:t>
            </a:r>
            <a:endParaRPr lang="fr-FR" sz="2600" spc="-1" dirty="0">
              <a:solidFill>
                <a:srgbClr val="FFFFFF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Kate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organised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a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remote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selection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on 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22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June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and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ordered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36 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books,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which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received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September</a:t>
            </a:r>
            <a:r>
              <a:rPr lang="fr-FR" sz="2600" spc="-1" dirty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and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managed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to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shelve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October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.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Morna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stood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for Peggy as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interim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treasurer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(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many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thanks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to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both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)</a:t>
            </a:r>
            <a:endParaRPr lang="fr-FR" sz="2600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457200" y="525294"/>
            <a:ext cx="8229240" cy="726212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2021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dirty="0" err="1" smtClean="0">
                <a:solidFill>
                  <a:srgbClr val="DBDBDB"/>
                </a:solidFill>
                <a:latin typeface="Constantia"/>
              </a:rPr>
              <a:t>another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off-</a:t>
            </a:r>
            <a:r>
              <a:rPr lang="fr-CH" sz="3600" b="0" strike="noStrike" spc="-100" dirty="0" err="1" smtClean="0">
                <a:solidFill>
                  <a:srgbClr val="DBDBDB"/>
                </a:solidFill>
                <a:latin typeface="Constantia"/>
              </a:rPr>
              <a:t>year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 due to COVID-19 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182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63550" y="1631880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Minimal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other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activities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included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: </a:t>
            </a:r>
          </a:p>
          <a:p>
            <a:pPr marL="628650" indent="-27305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Drawing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up a COVID-19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protocol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for use of the club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rooms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when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CERN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was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in « 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yellow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 »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status</a:t>
            </a:r>
            <a:endParaRPr lang="fr-FR" sz="2600" b="0" strike="noStrike" spc="-1" dirty="0" smtClean="0">
              <a:solidFill>
                <a:srgbClr val="FFFFFF"/>
              </a:solidFill>
              <a:latin typeface="Constantia"/>
            </a:endParaRPr>
          </a:p>
          <a:p>
            <a:pPr marL="628650" indent="-27305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b="0" strike="noStrike" spc="-1" dirty="0" smtClean="0">
              <a:solidFill>
                <a:srgbClr val="FFFFFF"/>
              </a:solidFill>
              <a:latin typeface="Constantia"/>
            </a:endParaRPr>
          </a:p>
          <a:p>
            <a:pPr marL="628650" indent="-27305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a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presentation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by John at the (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remote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) new staff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onboarding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session on 16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November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endParaRPr lang="fr-FR" sz="2600" b="0" strike="noStrike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457200" y="525294"/>
            <a:ext cx="8229240" cy="726212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2021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dirty="0" err="1" smtClean="0">
                <a:solidFill>
                  <a:srgbClr val="DBDBDB"/>
                </a:solidFill>
                <a:latin typeface="Constantia"/>
              </a:rPr>
              <a:t>another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off-</a:t>
            </a:r>
            <a:r>
              <a:rPr lang="fr-CH" sz="3600" b="0" strike="noStrike" spc="-100" dirty="0" err="1" smtClean="0">
                <a:solidFill>
                  <a:srgbClr val="DBDBDB"/>
                </a:solidFill>
                <a:latin typeface="Constantia"/>
              </a:rPr>
              <a:t>year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 due to COVID-19 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55560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49821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 dirty="0">
                <a:solidFill>
                  <a:srgbClr val="FFFFFF"/>
                </a:solidFill>
                <a:latin typeface="Constantia"/>
              </a:rPr>
              <a:t>Membership numbers </a:t>
            </a: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as at </a:t>
            </a: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17 </a:t>
            </a: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March </a:t>
            </a: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2022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Membership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9564829"/>
              </p:ext>
            </p:extLst>
          </p:nvPr>
        </p:nvGraphicFramePr>
        <p:xfrm>
          <a:off x="348543" y="1984442"/>
          <a:ext cx="8446553" cy="393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Book orders since 2005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 dirty="0" smtClean="0">
                <a:solidFill>
                  <a:srgbClr val="DBDBDB"/>
                </a:solidFill>
                <a:latin typeface="Constantia"/>
              </a:rPr>
              <a:t>Book orders</a:t>
            </a:r>
            <a:endParaRPr lang="en-US" sz="4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695831"/>
              </p:ext>
            </p:extLst>
          </p:nvPr>
        </p:nvGraphicFramePr>
        <p:xfrm>
          <a:off x="151027" y="2367063"/>
          <a:ext cx="8535413" cy="3466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628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63550" y="1631880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To-do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list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: </a:t>
            </a:r>
            <a:endParaRPr lang="fr-FR" sz="2600" b="0" strike="noStrike" spc="-1" dirty="0" smtClean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Door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codes not changed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since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1 April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2019 – new call for 2022 subscriptions should now go out and door codes changed on 1 April 2022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>
                <a:solidFill>
                  <a:srgbClr val="FFFFFF"/>
                </a:solidFill>
                <a:latin typeface="Constantia"/>
              </a:rPr>
              <a:t>Proposal - all subscriptions paid for 2020 remain valid for 2022 (about 50% of current membership were fully paid-up for 2020)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New </a:t>
            </a:r>
            <a:r>
              <a:rPr lang="en-US" sz="2400" spc="-1" dirty="0">
                <a:solidFill>
                  <a:srgbClr val="FFFFFF"/>
                </a:solidFill>
                <a:latin typeface="Constantia"/>
              </a:rPr>
              <a:t>book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selection in April/May</a:t>
            </a:r>
            <a:endParaRPr lang="en-US" sz="2400" spc="-1" dirty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A second one in the autumn?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Promotions table in June ?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Onboarding presentation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Spring/autumn cleaning?</a:t>
            </a:r>
            <a:endParaRPr lang="en-US" sz="2400" spc="-1" dirty="0" smtClean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Re-write </a:t>
            </a:r>
            <a:r>
              <a:rPr lang="en-US" sz="2400" spc="-1" dirty="0">
                <a:solidFill>
                  <a:srgbClr val="FFFFFF"/>
                </a:solidFill>
                <a:latin typeface="Constantia"/>
              </a:rPr>
              <a:t>of Articles of Association – deferred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from 2019</a:t>
            </a:r>
            <a:endParaRPr lang="en-US" sz="2400" spc="-1" dirty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en-US" sz="2400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30492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2022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dirty="0" smtClean="0">
                <a:solidFill>
                  <a:srgbClr val="DBDBDB"/>
                </a:solidFill>
                <a:latin typeface="Constantia"/>
              </a:rPr>
              <a:t>English Books back in business !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947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137124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CH" sz="2600" b="0" strike="noStrike" spc="-1" dirty="0">
                <a:solidFill>
                  <a:srgbClr val="FFFFFF"/>
                </a:solidFill>
                <a:latin typeface="Constantia"/>
              </a:rPr>
              <a:t>To the </a:t>
            </a:r>
            <a:r>
              <a:rPr lang="fr-CH" sz="2600" b="0" strike="noStrike" spc="-1" dirty="0" err="1" smtClean="0">
                <a:solidFill>
                  <a:srgbClr val="FFFFFF"/>
                </a:solidFill>
                <a:latin typeface="Constantia"/>
              </a:rPr>
              <a:t>committee</a:t>
            </a:r>
            <a:r>
              <a:rPr lang="fr-CH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CH" sz="2600" b="0" strike="noStrike" spc="-1" dirty="0" err="1" smtClean="0">
                <a:solidFill>
                  <a:srgbClr val="FFFFFF"/>
                </a:solidFill>
                <a:latin typeface="Constantia"/>
              </a:rPr>
              <a:t>members</a:t>
            </a:r>
            <a:r>
              <a:rPr lang="fr-CH" sz="2600" b="0" strike="noStrike" spc="-1" dirty="0" smtClean="0">
                <a:solidFill>
                  <a:srgbClr val="FFFFFF"/>
                </a:solidFill>
                <a:latin typeface="Constantia"/>
              </a:rPr>
              <a:t>: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Kate (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secretary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Morna and Peggy 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(</a:t>
            </a:r>
            <a:r>
              <a:rPr lang="fr-CH" sz="2800" b="0" strike="noStrike" spc="-1" dirty="0" err="1" smtClean="0">
                <a:solidFill>
                  <a:srgbClr val="FEFAC9"/>
                </a:solidFill>
                <a:latin typeface="Constantia"/>
              </a:rPr>
              <a:t>treasurers</a:t>
            </a: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Eva (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rooms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 </a:t>
            </a: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manager)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Sergio 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(book 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selection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Klaudia (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website</a:t>
            </a: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)</a:t>
            </a:r>
            <a:r>
              <a:rPr lang="fr-CH" sz="2600" spc="-1" dirty="0" smtClean="0">
                <a:solidFill>
                  <a:srgbClr val="FFFFFF"/>
                </a:solidFill>
                <a:latin typeface="Constantia"/>
              </a:rPr>
              <a:t>.</a:t>
            </a: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 marL="3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4200" b="0" strike="noStrike" spc="-100" smtClean="0">
                <a:solidFill>
                  <a:srgbClr val="DBDBDB"/>
                </a:solidFill>
                <a:latin typeface="Constantia"/>
              </a:rPr>
              <a:t>Once again thanks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dirty="0" smtClean="0">
                <a:solidFill>
                  <a:srgbClr val="FEFAC9"/>
                </a:solidFill>
                <a:latin typeface="Constantia"/>
              </a:rPr>
              <a:t>17/03/2022</a:t>
            </a:r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2143</TotalTime>
  <Words>298</Words>
  <Application>Microsoft Office PowerPoint</Application>
  <PresentationFormat>On-screen Show (4:3)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Constantia</vt:lpstr>
      <vt:lpstr>DejaVu Sans</vt:lpstr>
      <vt:lpstr>Symbol</vt:lpstr>
      <vt:lpstr>Times New Roman</vt:lpstr>
      <vt:lpstr>Wingdings</vt:lpstr>
      <vt:lpstr>Wingdings 2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MJ</dc:creator>
  <dc:description/>
  <cp:lastModifiedBy>John Pym</cp:lastModifiedBy>
  <cp:revision>124</cp:revision>
  <dcterms:created xsi:type="dcterms:W3CDTF">2014-02-25T16:34:13Z</dcterms:created>
  <dcterms:modified xsi:type="dcterms:W3CDTF">2022-03-17T09:36:57Z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