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5" r:id="rId1"/>
  </p:sldMasterIdLst>
  <p:sldIdLst>
    <p:sldId id="256" r:id="rId2"/>
    <p:sldId id="267" r:id="rId3"/>
    <p:sldId id="265" r:id="rId4"/>
    <p:sldId id="266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49B5C29F-F432-4E13-AE00-1503DF13C32D}">
          <p14:sldIdLst>
            <p14:sldId id="256"/>
            <p14:sldId id="267"/>
            <p14:sldId id="265"/>
            <p14:sldId id="266"/>
            <p14:sldId id="2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90" y="5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pivotSource>
    <c:name>[2021 Clubaccount Post Office.xlsx]Members evolution!PivotTable3</c:name>
    <c:fmtId val="7"/>
  </c:pivotSource>
  <c:chart>
    <c:autoTitleDeleted val="1"/>
    <c:pivotFmts>
      <c:pivotFmt>
        <c:idx val="0"/>
        <c:spPr>
          <a:gradFill rotWithShape="1">
            <a:gsLst>
              <a:gs pos="0">
                <a:schemeClr val="accent1">
                  <a:tint val="96000"/>
                  <a:lumMod val="104000"/>
                </a:schemeClr>
              </a:gs>
              <a:gs pos="100000">
                <a:schemeClr val="accent1">
                  <a:shade val="98000"/>
                  <a:lumMod val="94000"/>
                </a:schemeClr>
              </a:gs>
            </a:gsLst>
            <a:lin ang="54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circle"/>
          <c:size val="6"/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 w="9525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dLblPos val="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gradFill rotWithShape="1">
            <a:gsLst>
              <a:gs pos="0">
                <a:schemeClr val="accent1">
                  <a:tint val="96000"/>
                  <a:lumMod val="104000"/>
                </a:schemeClr>
              </a:gs>
              <a:gs pos="100000">
                <a:schemeClr val="accent1">
                  <a:shade val="98000"/>
                  <a:lumMod val="94000"/>
                </a:schemeClr>
              </a:gs>
            </a:gsLst>
            <a:lin ang="54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circle"/>
          <c:size val="6"/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 w="9525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dLblPos val="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gradFill rotWithShape="1">
            <a:gsLst>
              <a:gs pos="0">
                <a:schemeClr val="accent1">
                  <a:tint val="96000"/>
                  <a:lumMod val="104000"/>
                </a:schemeClr>
              </a:gs>
              <a:gs pos="100000">
                <a:schemeClr val="accent1">
                  <a:shade val="98000"/>
                  <a:lumMod val="94000"/>
                </a:schemeClr>
              </a:gs>
            </a:gsLst>
            <a:lin ang="54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c:spPr>
        <c:marker>
          <c:symbol val="circle"/>
          <c:size val="6"/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 w="9525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  <c:dLblPos val="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lineChart>
        <c:grouping val="standard"/>
        <c:varyColors val="0"/>
        <c:ser>
          <c:idx val="0"/>
          <c:order val="0"/>
          <c:tx>
            <c:strRef>
              <c:f>'Members evolution'!$G$7</c:f>
              <c:strCache>
                <c:ptCount val="1"/>
                <c:pt idx="0">
                  <c:v>Total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tint val="96000"/>
                      <a:lumMod val="104000"/>
                    </a:schemeClr>
                  </a:gs>
                  <a:gs pos="100000">
                    <a:schemeClr val="accent1">
                      <a:shade val="98000"/>
                      <a:lumMod val="94000"/>
                    </a:schemeClr>
                  </a:gs>
                </a:gsLst>
                <a:lin ang="5400000" scaled="0"/>
              </a:gradFill>
              <a:ln w="9525">
                <a:solidFill>
                  <a:schemeClr val="accent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dLbls>
            <c:dLbl>
              <c:idx val="5"/>
              <c:tx>
                <c:rich>
                  <a:bodyPr/>
                  <a:lstStyle/>
                  <a:p>
                    <a:r>
                      <a:rPr lang="en-US" dirty="0"/>
                      <a:t>32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3327-4044-88C0-DC9DC961C447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/>
                      <a:t>34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3327-4044-88C0-DC9DC961C44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'Members evolution'!$F$8:$F$17</c:f>
              <c:strCache>
                <c:ptCount val="9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</c:strCache>
            </c:strRef>
          </c:cat>
          <c:val>
            <c:numRef>
              <c:f>'Members evolution'!$G$8:$G$17</c:f>
              <c:numCache>
                <c:formatCode>General</c:formatCode>
                <c:ptCount val="9"/>
                <c:pt idx="0">
                  <c:v>18</c:v>
                </c:pt>
                <c:pt idx="1">
                  <c:v>19</c:v>
                </c:pt>
                <c:pt idx="2">
                  <c:v>27</c:v>
                </c:pt>
                <c:pt idx="3">
                  <c:v>30</c:v>
                </c:pt>
                <c:pt idx="4">
                  <c:v>27</c:v>
                </c:pt>
                <c:pt idx="5">
                  <c:v>35</c:v>
                </c:pt>
                <c:pt idx="6">
                  <c:v>35</c:v>
                </c:pt>
                <c:pt idx="7">
                  <c:v>39</c:v>
                </c:pt>
                <c:pt idx="8">
                  <c:v>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639-4212-BD9B-D3F36B831272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16715167"/>
        <c:axId val="416711007"/>
      </c:lineChart>
      <c:catAx>
        <c:axId val="4167151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16711007"/>
        <c:crosses val="autoZero"/>
        <c:auto val="1"/>
        <c:lblAlgn val="ctr"/>
        <c:lblOffset val="100"/>
        <c:noMultiLvlLbl val="0"/>
      </c:catAx>
      <c:valAx>
        <c:axId val="4167110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167151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F61C-E33D-4347-9D56-798542846ADF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6EF4B505-23F4-4387-B0C4-084DE27A44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382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F61C-E33D-4347-9D56-798542846ADF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EF4B505-23F4-4387-B0C4-084DE27A44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512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F61C-E33D-4347-9D56-798542846ADF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EF4B505-23F4-4387-B0C4-084DE27A446F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37540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F61C-E33D-4347-9D56-798542846ADF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EF4B505-23F4-4387-B0C4-084DE27A44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355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F61C-E33D-4347-9D56-798542846ADF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EF4B505-23F4-4387-B0C4-084DE27A446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17625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F61C-E33D-4347-9D56-798542846ADF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EF4B505-23F4-4387-B0C4-084DE27A44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4314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F61C-E33D-4347-9D56-798542846ADF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4B505-23F4-4387-B0C4-084DE27A44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0848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F61C-E33D-4347-9D56-798542846ADF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4B505-23F4-4387-B0C4-084DE27A44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4706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F61C-E33D-4347-9D56-798542846ADF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4B505-23F4-4387-B0C4-084DE27A44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391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F61C-E33D-4347-9D56-798542846ADF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4B505-23F4-4387-B0C4-084DE27A44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022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F61C-E33D-4347-9D56-798542846ADF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EF4B505-23F4-4387-B0C4-084DE27A44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676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F61C-E33D-4347-9D56-798542846ADF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EF4B505-23F4-4387-B0C4-084DE27A44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957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F61C-E33D-4347-9D56-798542846ADF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EF4B505-23F4-4387-B0C4-084DE27A44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523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F61C-E33D-4347-9D56-798542846ADF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4B505-23F4-4387-B0C4-084DE27A44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501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F61C-E33D-4347-9D56-798542846ADF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4B505-23F4-4387-B0C4-084DE27A44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837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F61C-E33D-4347-9D56-798542846ADF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4B505-23F4-4387-B0C4-084DE27A44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752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F61C-E33D-4347-9D56-798542846ADF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EF4B505-23F4-4387-B0C4-084DE27A44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313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1F61C-E33D-4347-9D56-798542846ADF}" type="datetimeFigureOut">
              <a:rPr lang="en-GB" smtClean="0"/>
              <a:t>15/02/2022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EF4B505-23F4-4387-B0C4-084DE27A44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726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6" r:id="rId1"/>
    <p:sldLayoutId id="2147484217" r:id="rId2"/>
    <p:sldLayoutId id="2147484218" r:id="rId3"/>
    <p:sldLayoutId id="2147484219" r:id="rId4"/>
    <p:sldLayoutId id="2147484220" r:id="rId5"/>
    <p:sldLayoutId id="2147484221" r:id="rId6"/>
    <p:sldLayoutId id="2147484222" r:id="rId7"/>
    <p:sldLayoutId id="2147484223" r:id="rId8"/>
    <p:sldLayoutId id="2147484224" r:id="rId9"/>
    <p:sldLayoutId id="2147484225" r:id="rId10"/>
    <p:sldLayoutId id="2147484226" r:id="rId11"/>
    <p:sldLayoutId id="2147484227" r:id="rId12"/>
    <p:sldLayoutId id="2147484228" r:id="rId13"/>
    <p:sldLayoutId id="2147484229" r:id="rId14"/>
    <p:sldLayoutId id="2147484230" r:id="rId15"/>
    <p:sldLayoutId id="2147484231" r:id="rId16"/>
    <p:sldLayoutId id="214748423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r-CH" dirty="0"/>
              <a:t>ENGLISH BOOK CLUB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fr-CH" dirty="0"/>
          </a:p>
          <a:p>
            <a:pPr algn="ctr"/>
            <a:r>
              <a:rPr lang="fr-CH" b="1" dirty="0">
                <a:solidFill>
                  <a:schemeClr val="tx1"/>
                </a:solidFill>
              </a:rPr>
              <a:t>YEAR </a:t>
            </a:r>
            <a:r>
              <a:rPr lang="fr-CH" b="1" dirty="0">
                <a:solidFill>
                  <a:schemeClr val="tx1"/>
                </a:solidFill>
                <a:latin typeface="+mj-lt"/>
              </a:rPr>
              <a:t>2021</a:t>
            </a:r>
            <a:r>
              <a:rPr lang="fr-CH" b="1" dirty="0">
                <a:solidFill>
                  <a:schemeClr val="tx1"/>
                </a:solidFill>
              </a:rPr>
              <a:t> – STATEMENT OF ACCOUNT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776" y="123469"/>
            <a:ext cx="3837440" cy="1289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695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26">
            <a:extLst>
              <a:ext uri="{FF2B5EF4-FFF2-40B4-BE49-F238E27FC236}">
                <a16:creationId xmlns:a16="http://schemas.microsoft.com/office/drawing/2014/main" id="{341901B5-54FD-4B44-A07E-D651282DFC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C17199F-5AB4-4BB9-A25B-90F0A027B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172" y="624110"/>
            <a:ext cx="7284749" cy="914215"/>
          </a:xfrm>
        </p:spPr>
        <p:txBody>
          <a:bodyPr>
            <a:normAutofit/>
          </a:bodyPr>
          <a:lstStyle/>
          <a:p>
            <a:r>
              <a:rPr lang="fr-CH" dirty="0"/>
              <a:t>MEMBERS EVOLUTION</a:t>
            </a:r>
          </a:p>
        </p:txBody>
      </p:sp>
      <p:sp>
        <p:nvSpPr>
          <p:cNvPr id="40" name="Rectangle 28">
            <a:extLst>
              <a:ext uri="{FF2B5EF4-FFF2-40B4-BE49-F238E27FC236}">
                <a16:creationId xmlns:a16="http://schemas.microsoft.com/office/drawing/2014/main" id="{27405D71-C37E-449D-A61C-11064F760A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3716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Freeform 11">
            <a:extLst>
              <a:ext uri="{FF2B5EF4-FFF2-40B4-BE49-F238E27FC236}">
                <a16:creationId xmlns:a16="http://schemas.microsoft.com/office/drawing/2014/main" id="{6C97661C-87C2-4FD2-AE84-0FA740CF5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3141" y="714375"/>
            <a:ext cx="1191394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40043B-1439-4B9C-9B7C-2A690D9F8509}"/>
              </a:ext>
            </a:extLst>
          </p:cNvPr>
          <p:cNvSpPr txBox="1"/>
          <p:nvPr/>
        </p:nvSpPr>
        <p:spPr>
          <a:xfrm>
            <a:off x="1051016" y="5514989"/>
            <a:ext cx="674055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sz="1400" dirty="0"/>
              <a:t>The </a:t>
            </a:r>
            <a:r>
              <a:rPr lang="fr-CH" sz="1400" dirty="0" err="1"/>
              <a:t>members</a:t>
            </a:r>
            <a:r>
              <a:rPr lang="fr-CH" sz="1400" dirty="0"/>
              <a:t> </a:t>
            </a:r>
            <a:r>
              <a:rPr lang="fr-CH" sz="1400" dirty="0" err="1"/>
              <a:t>shown</a:t>
            </a:r>
            <a:r>
              <a:rPr lang="fr-CH" sz="1400" dirty="0"/>
              <a:t> </a:t>
            </a:r>
            <a:r>
              <a:rPr lang="fr-CH" sz="1400" dirty="0" err="1"/>
              <a:t>from</a:t>
            </a:r>
            <a:r>
              <a:rPr lang="fr-CH" sz="1400" dirty="0"/>
              <a:t> 2020 to 2022 are not </a:t>
            </a:r>
            <a:r>
              <a:rPr lang="fr-CH" sz="1400" dirty="0" err="1"/>
              <a:t>representative</a:t>
            </a:r>
            <a:r>
              <a:rPr lang="fr-CH" sz="1400" dirty="0"/>
              <a:t> of the real situation. </a:t>
            </a:r>
            <a:r>
              <a:rPr lang="fr-CH" sz="1400" dirty="0" err="1"/>
              <a:t>Only</a:t>
            </a:r>
            <a:r>
              <a:rPr lang="fr-CH" sz="1400" dirty="0"/>
              <a:t> 11 </a:t>
            </a:r>
            <a:r>
              <a:rPr lang="fr-CH" sz="1400" dirty="0" err="1"/>
              <a:t>members</a:t>
            </a:r>
            <a:r>
              <a:rPr lang="fr-CH" sz="1400" dirty="0"/>
              <a:t> </a:t>
            </a:r>
            <a:r>
              <a:rPr lang="fr-CH" sz="1400" dirty="0" err="1"/>
              <a:t>paid</a:t>
            </a:r>
            <a:r>
              <a:rPr lang="fr-CH" sz="1400" dirty="0"/>
              <a:t> </a:t>
            </a:r>
            <a:r>
              <a:rPr lang="fr-CH" sz="1400" dirty="0" err="1"/>
              <a:t>their</a:t>
            </a:r>
            <a:r>
              <a:rPr lang="fr-CH" sz="1400" dirty="0"/>
              <a:t> </a:t>
            </a:r>
            <a:r>
              <a:rPr lang="fr-CH" sz="1400" dirty="0" err="1"/>
              <a:t>subscription</a:t>
            </a:r>
            <a:r>
              <a:rPr lang="fr-CH" sz="1400" dirty="0"/>
              <a:t> in 2020. The </a:t>
            </a:r>
            <a:r>
              <a:rPr lang="fr-CH" sz="1400" dirty="0" err="1"/>
              <a:t>list</a:t>
            </a:r>
            <a:r>
              <a:rPr lang="fr-CH" sz="1400" dirty="0"/>
              <a:t> of the </a:t>
            </a:r>
            <a:r>
              <a:rPr lang="fr-CH" sz="1400" dirty="0" err="1"/>
              <a:t>members</a:t>
            </a:r>
            <a:r>
              <a:rPr lang="fr-CH" sz="1400" dirty="0"/>
              <a:t> </a:t>
            </a:r>
            <a:r>
              <a:rPr lang="fr-CH" sz="1400" dirty="0" err="1"/>
              <a:t>who</a:t>
            </a:r>
            <a:r>
              <a:rPr lang="fr-CH" sz="1400" dirty="0"/>
              <a:t> </a:t>
            </a:r>
            <a:r>
              <a:rPr lang="fr-CH" sz="1400" dirty="0" err="1"/>
              <a:t>paid</a:t>
            </a:r>
            <a:r>
              <a:rPr lang="fr-CH" sz="1400" dirty="0"/>
              <a:t> in 2019 </a:t>
            </a:r>
            <a:r>
              <a:rPr lang="fr-CH" sz="1400" dirty="0" err="1"/>
              <a:t>was</a:t>
            </a:r>
            <a:r>
              <a:rPr lang="fr-CH" sz="1400" dirty="0"/>
              <a:t> </a:t>
            </a:r>
            <a:r>
              <a:rPr lang="fr-CH" sz="1400" dirty="0" err="1"/>
              <a:t>kept</a:t>
            </a:r>
            <a:r>
              <a:rPr lang="fr-CH" sz="1400" dirty="0"/>
              <a:t>... </a:t>
            </a:r>
            <a:r>
              <a:rPr lang="fr-CH" sz="1400" dirty="0" err="1"/>
              <a:t>We</a:t>
            </a:r>
            <a:r>
              <a:rPr lang="fr-CH" sz="1400" dirty="0"/>
              <a:t> have 7 new </a:t>
            </a:r>
            <a:r>
              <a:rPr lang="fr-CH" sz="1400" dirty="0" err="1"/>
              <a:t>members</a:t>
            </a:r>
            <a:r>
              <a:rPr lang="fr-CH" sz="1400" dirty="0"/>
              <a:t> </a:t>
            </a:r>
            <a:r>
              <a:rPr lang="fr-CH" sz="1400" dirty="0" err="1"/>
              <a:t>from</a:t>
            </a:r>
            <a:r>
              <a:rPr lang="fr-CH" sz="1400" dirty="0"/>
              <a:t> 2020 (2) to 2021(5), </a:t>
            </a:r>
            <a:r>
              <a:rPr lang="fr-CH" sz="1400" dirty="0" err="1"/>
              <a:t>only</a:t>
            </a:r>
            <a:r>
              <a:rPr lang="fr-CH" sz="1400" dirty="0"/>
              <a:t> 2 </a:t>
            </a:r>
            <a:r>
              <a:rPr lang="fr-CH" sz="1400" dirty="0" err="1"/>
              <a:t>paid</a:t>
            </a:r>
            <a:r>
              <a:rPr lang="fr-CH" sz="1400" dirty="0"/>
              <a:t> </a:t>
            </a:r>
            <a:r>
              <a:rPr lang="fr-CH" sz="1400" dirty="0" err="1"/>
              <a:t>their</a:t>
            </a:r>
            <a:r>
              <a:rPr lang="fr-CH" sz="1400" dirty="0"/>
              <a:t> </a:t>
            </a:r>
            <a:r>
              <a:rPr lang="fr-CH" sz="1400" dirty="0" err="1"/>
              <a:t>subscription</a:t>
            </a:r>
            <a:r>
              <a:rPr lang="fr-CH" sz="1400" dirty="0"/>
              <a:t>. </a:t>
            </a:r>
            <a:r>
              <a:rPr lang="fr-CH" sz="1400" dirty="0" err="1"/>
              <a:t>We</a:t>
            </a:r>
            <a:r>
              <a:rPr lang="fr-CH" sz="1400" dirty="0"/>
              <a:t> have 2 new </a:t>
            </a:r>
            <a:r>
              <a:rPr lang="fr-CH" sz="1400" dirty="0" err="1"/>
              <a:t>members</a:t>
            </a:r>
            <a:r>
              <a:rPr lang="fr-CH" sz="1400" dirty="0"/>
              <a:t> in 2022, no </a:t>
            </a:r>
            <a:r>
              <a:rPr lang="fr-CH" sz="1400" dirty="0" err="1"/>
              <a:t>payment</a:t>
            </a:r>
            <a:r>
              <a:rPr lang="fr-CH" sz="1400" dirty="0"/>
              <a:t> </a:t>
            </a:r>
            <a:r>
              <a:rPr lang="fr-CH" sz="1400" dirty="0" err="1"/>
              <a:t>received</a:t>
            </a:r>
            <a:r>
              <a:rPr lang="fr-CH" sz="1400" dirty="0"/>
              <a:t>.</a:t>
            </a:r>
          </a:p>
        </p:txBody>
      </p:sp>
      <p:graphicFrame>
        <p:nvGraphicFramePr>
          <p:cNvPr id="36" name="Content Placeholder 35">
            <a:extLst>
              <a:ext uri="{FF2B5EF4-FFF2-40B4-BE49-F238E27FC236}">
                <a16:creationId xmlns:a16="http://schemas.microsoft.com/office/drawing/2014/main" id="{7771F4FA-7BB9-44A2-B977-CF904331D2B4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14473262"/>
              </p:ext>
            </p:extLst>
          </p:nvPr>
        </p:nvGraphicFramePr>
        <p:xfrm>
          <a:off x="514350" y="2063750"/>
          <a:ext cx="7796213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90571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2021 - Post </a:t>
            </a:r>
            <a:r>
              <a:rPr lang="fr-CH" dirty="0" err="1"/>
              <a:t>account</a:t>
            </a:r>
            <a:endParaRPr lang="en-US" dirty="0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099FA712-9982-45AD-8DC0-105CD46A976E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78010292"/>
              </p:ext>
            </p:extLst>
          </p:nvPr>
        </p:nvGraphicFramePr>
        <p:xfrm>
          <a:off x="1187624" y="1340768"/>
          <a:ext cx="7379999" cy="5148002"/>
        </p:xfrm>
        <a:graphic>
          <a:graphicData uri="http://schemas.openxmlformats.org/drawingml/2006/table">
            <a:tbl>
              <a:tblPr/>
              <a:tblGrid>
                <a:gridCol w="1565083">
                  <a:extLst>
                    <a:ext uri="{9D8B030D-6E8A-4147-A177-3AD203B41FA5}">
                      <a16:colId xmlns:a16="http://schemas.microsoft.com/office/drawing/2014/main" val="3248563351"/>
                    </a:ext>
                  </a:extLst>
                </a:gridCol>
                <a:gridCol w="407161">
                  <a:extLst>
                    <a:ext uri="{9D8B030D-6E8A-4147-A177-3AD203B41FA5}">
                      <a16:colId xmlns:a16="http://schemas.microsoft.com/office/drawing/2014/main" val="668590550"/>
                    </a:ext>
                  </a:extLst>
                </a:gridCol>
                <a:gridCol w="458082">
                  <a:extLst>
                    <a:ext uri="{9D8B030D-6E8A-4147-A177-3AD203B41FA5}">
                      <a16:colId xmlns:a16="http://schemas.microsoft.com/office/drawing/2014/main" val="3556063191"/>
                    </a:ext>
                  </a:extLst>
                </a:gridCol>
                <a:gridCol w="407161">
                  <a:extLst>
                    <a:ext uri="{9D8B030D-6E8A-4147-A177-3AD203B41FA5}">
                      <a16:colId xmlns:a16="http://schemas.microsoft.com/office/drawing/2014/main" val="2583978854"/>
                    </a:ext>
                  </a:extLst>
                </a:gridCol>
                <a:gridCol w="623476">
                  <a:extLst>
                    <a:ext uri="{9D8B030D-6E8A-4147-A177-3AD203B41FA5}">
                      <a16:colId xmlns:a16="http://schemas.microsoft.com/office/drawing/2014/main" val="41715727"/>
                    </a:ext>
                  </a:extLst>
                </a:gridCol>
                <a:gridCol w="407161">
                  <a:extLst>
                    <a:ext uri="{9D8B030D-6E8A-4147-A177-3AD203B41FA5}">
                      <a16:colId xmlns:a16="http://schemas.microsoft.com/office/drawing/2014/main" val="3990042561"/>
                    </a:ext>
                  </a:extLst>
                </a:gridCol>
                <a:gridCol w="2048596">
                  <a:extLst>
                    <a:ext uri="{9D8B030D-6E8A-4147-A177-3AD203B41FA5}">
                      <a16:colId xmlns:a16="http://schemas.microsoft.com/office/drawing/2014/main" val="1001260157"/>
                    </a:ext>
                  </a:extLst>
                </a:gridCol>
                <a:gridCol w="407161">
                  <a:extLst>
                    <a:ext uri="{9D8B030D-6E8A-4147-A177-3AD203B41FA5}">
                      <a16:colId xmlns:a16="http://schemas.microsoft.com/office/drawing/2014/main" val="1480440204"/>
                    </a:ext>
                  </a:extLst>
                </a:gridCol>
                <a:gridCol w="489897">
                  <a:extLst>
                    <a:ext uri="{9D8B030D-6E8A-4147-A177-3AD203B41FA5}">
                      <a16:colId xmlns:a16="http://schemas.microsoft.com/office/drawing/2014/main" val="1883404847"/>
                    </a:ext>
                  </a:extLst>
                </a:gridCol>
                <a:gridCol w="566221">
                  <a:extLst>
                    <a:ext uri="{9D8B030D-6E8A-4147-A177-3AD203B41FA5}">
                      <a16:colId xmlns:a16="http://schemas.microsoft.com/office/drawing/2014/main" val="2195685514"/>
                    </a:ext>
                  </a:extLst>
                </a:gridCol>
              </a:tblGrid>
              <a:tr h="264133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>
                          <a:effectLst/>
                          <a:latin typeface="Arial" panose="020B0604020202020204" pitchFamily="34" charset="0"/>
                        </a:rPr>
                        <a:t>CERN ENGLISH BOOK CLUB</a:t>
                      </a:r>
                    </a:p>
                  </a:txBody>
                  <a:tcPr marL="4723" marR="4723" marT="47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816545"/>
                  </a:ext>
                </a:extLst>
              </a:tr>
              <a:tr h="183443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effectLst/>
                          <a:latin typeface="Arial" panose="020B0604020202020204" pitchFamily="34" charset="0"/>
                        </a:rPr>
                        <a:t>Income and Expenditure Account - Banked at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GB" sz="7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POST OFFICE</a:t>
                      </a:r>
                      <a:r>
                        <a:rPr lang="en-GB" sz="7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a/c - 17-278140-9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23" marR="4723" marT="47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6950437"/>
                  </a:ext>
                </a:extLst>
              </a:tr>
              <a:tr h="381530"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1" i="0" u="sng" strike="noStrike">
                          <a:effectLst/>
                          <a:latin typeface="Arial" panose="020B0604020202020204" pitchFamily="34" charset="0"/>
                        </a:rPr>
                        <a:t>Financial Year 2021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sng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sng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sng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sng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sng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sng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sng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sng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sng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841317"/>
                  </a:ext>
                </a:extLst>
              </a:tr>
              <a:tr h="17607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CH" sz="700" b="1" i="0" u="none" strike="noStrike">
                          <a:effectLst/>
                          <a:latin typeface="Arial" panose="020B0604020202020204" pitchFamily="34" charset="0"/>
                        </a:rPr>
                        <a:t>01.01.2021 - 31.12.2021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sng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sng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sng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sng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sng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sng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5183319"/>
                  </a:ext>
                </a:extLst>
              </a:tr>
              <a:tr h="176073"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4229752"/>
                  </a:ext>
                </a:extLst>
              </a:tr>
              <a:tr h="198087"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CH" sz="800" b="1" i="0" u="none" strike="noStrike">
                          <a:effectLst/>
                          <a:latin typeface="Arial" panose="020B0604020202020204" pitchFamily="34" charset="0"/>
                        </a:rPr>
                        <a:t>Solde au 31/12/2020: 2915,33 CHF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05770"/>
                  </a:ext>
                </a:extLst>
              </a:tr>
              <a:tr h="183443"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2058003"/>
                  </a:ext>
                </a:extLst>
              </a:tr>
              <a:tr h="198087">
                <a:tc>
                  <a:txBody>
                    <a:bodyPr/>
                    <a:lstStyle/>
                    <a:p>
                      <a:pPr algn="ctr" fontAlgn="b"/>
                      <a:r>
                        <a:rPr lang="fr-CH" sz="800" b="1" i="0" u="none" strike="noStrike">
                          <a:effectLst/>
                          <a:latin typeface="Arial" panose="020B0604020202020204" pitchFamily="34" charset="0"/>
                        </a:rPr>
                        <a:t>Income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70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7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2021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800" b="1" i="0" u="none" strike="noStrike">
                          <a:effectLst/>
                          <a:latin typeface="Arial" panose="020B0604020202020204" pitchFamily="34" charset="0"/>
                        </a:rPr>
                        <a:t>Expenditure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7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2021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08260"/>
                  </a:ext>
                </a:extLst>
              </a:tr>
              <a:tr h="183443">
                <a:tc>
                  <a:txBody>
                    <a:bodyPr/>
                    <a:lstStyle/>
                    <a:p>
                      <a:pPr algn="ctr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70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CHF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700" b="0" i="0" u="none" strike="noStrike">
                          <a:effectLst/>
                          <a:latin typeface="Arial" panose="020B0604020202020204" pitchFamily="34" charset="0"/>
                        </a:rPr>
                        <a:t>CHF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8564759"/>
                  </a:ext>
                </a:extLst>
              </a:tr>
              <a:tr h="205458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Opening Balance 01.01.2021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800" b="1" i="0" u="none" strike="noStrike">
                          <a:effectLst/>
                          <a:latin typeface="Calibri" panose="020F0502020204030204" pitchFamily="34" charset="0"/>
                        </a:rPr>
                        <a:t>2915,33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306942"/>
                  </a:ext>
                </a:extLst>
              </a:tr>
              <a:tr h="212780"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Post Office a/c 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1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6323022"/>
                  </a:ext>
                </a:extLst>
              </a:tr>
              <a:tr h="212780"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848635"/>
                  </a:ext>
                </a:extLst>
              </a:tr>
              <a:tr h="205458"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1" i="0" u="none" strike="noStrike">
                          <a:effectLst/>
                          <a:latin typeface="Calibri" panose="020F0502020204030204" pitchFamily="34" charset="0"/>
                        </a:rPr>
                        <a:t>Subscriptions received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SOLDE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1" i="0" u="none" strike="noStrike">
                          <a:effectLst/>
                          <a:latin typeface="Calibri" panose="020F0502020204030204" pitchFamily="34" charset="0"/>
                        </a:rPr>
                        <a:t>Bank charges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2811686"/>
                  </a:ext>
                </a:extLst>
              </a:tr>
              <a:tr h="386170"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2021 Sub 20CHF for 2022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20,00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20,00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Frais gestion du compte 2021 Jan- Dec (5*12)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60,00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6327748"/>
                  </a:ext>
                </a:extLst>
              </a:tr>
              <a:tr h="212780"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2021 Sub 30CHF for 2022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30,00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30,00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Post Finance Card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30,00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7021894"/>
                  </a:ext>
                </a:extLst>
              </a:tr>
              <a:tr h="212780"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1" i="1" u="none" strike="noStrike">
                          <a:effectLst/>
                          <a:latin typeface="Calibri" panose="020F0502020204030204" pitchFamily="34" charset="0"/>
                        </a:rPr>
                        <a:t>Total 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800" b="1" i="0" u="none" strike="noStrike">
                          <a:effectLst/>
                          <a:latin typeface="Calibri" panose="020F0502020204030204" pitchFamily="34" charset="0"/>
                        </a:rPr>
                        <a:t>50,00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1" i="1" u="none" strike="noStrike"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800" b="1" i="0" u="none" strike="noStrike">
                          <a:effectLst/>
                          <a:latin typeface="Calibri" panose="020F0502020204030204" pitchFamily="34" charset="0"/>
                        </a:rPr>
                        <a:t>90,00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9443403"/>
                  </a:ext>
                </a:extLst>
              </a:tr>
              <a:tr h="227449"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1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1" i="0" u="none" strike="noStrike">
                          <a:effectLst/>
                          <a:latin typeface="Calibri" panose="020F0502020204030204" pitchFamily="34" charset="0"/>
                        </a:rPr>
                        <a:t>Books invoices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3791332"/>
                  </a:ext>
                </a:extLst>
              </a:tr>
              <a:tr h="227449"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Interest on a/c (nett)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Payot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800" b="0" i="1" u="none" strike="noStrike">
                          <a:effectLst/>
                          <a:latin typeface="Calibri" panose="020F0502020204030204" pitchFamily="34" charset="0"/>
                        </a:rPr>
                        <a:t>593,30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2296697"/>
                  </a:ext>
                </a:extLst>
              </a:tr>
              <a:tr h="227449"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1" i="1" u="none" strike="noStrike"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800" b="1" i="0" u="none" strike="noStrike"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1" i="1" u="none" strike="noStrike"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700" b="1" i="0" u="none" strike="noStrike">
                          <a:effectLst/>
                          <a:latin typeface="Calibri" panose="020F0502020204030204" pitchFamily="34" charset="0"/>
                        </a:rPr>
                        <a:t>593,30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1125215"/>
                  </a:ext>
                </a:extLst>
              </a:tr>
              <a:tr h="183443"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0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2841407"/>
                  </a:ext>
                </a:extLst>
              </a:tr>
              <a:tr h="227449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1" i="0" u="none" strike="noStrike"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1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1" i="0" u="none" strike="noStrike">
                          <a:effectLst/>
                          <a:latin typeface="Calibri" panose="020F0502020204030204" pitchFamily="34" charset="0"/>
                        </a:rPr>
                        <a:t>2965,33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1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1" i="0" u="none" strike="noStrike"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1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1" i="0" u="none" strike="noStrike">
                          <a:effectLst/>
                          <a:latin typeface="Calibri" panose="020F0502020204030204" pitchFamily="34" charset="0"/>
                        </a:rPr>
                        <a:t>683,30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2298006"/>
                  </a:ext>
                </a:extLst>
              </a:tr>
              <a:tr h="227449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820580"/>
                  </a:ext>
                </a:extLst>
              </a:tr>
              <a:tr h="234796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1" i="0" u="none" strike="noStrike">
                          <a:effectLst/>
                          <a:latin typeface="Calibri" panose="020F0502020204030204" pitchFamily="34" charset="0"/>
                        </a:rPr>
                        <a:t>SOLDE AU 31/12/2021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900" b="1" i="0" u="none" strike="noStrike">
                          <a:effectLst/>
                          <a:latin typeface="Arial" panose="020B0604020202020204" pitchFamily="34" charset="0"/>
                        </a:rPr>
                        <a:t>2282,03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23" marR="4723" marT="47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4348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9513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2021 - Cash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6000101"/>
            <a:ext cx="6204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There is no subscription registered and no expenses.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0061F8BB-16D1-43E8-844E-866F5AD198A8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04122503"/>
              </p:ext>
            </p:extLst>
          </p:nvPr>
        </p:nvGraphicFramePr>
        <p:xfrm>
          <a:off x="683568" y="1321383"/>
          <a:ext cx="7488006" cy="4284007"/>
        </p:xfrm>
        <a:graphic>
          <a:graphicData uri="http://schemas.openxmlformats.org/drawingml/2006/table">
            <a:tbl>
              <a:tblPr/>
              <a:tblGrid>
                <a:gridCol w="1842933">
                  <a:extLst>
                    <a:ext uri="{9D8B030D-6E8A-4147-A177-3AD203B41FA5}">
                      <a16:colId xmlns:a16="http://schemas.microsoft.com/office/drawing/2014/main" val="368388726"/>
                    </a:ext>
                  </a:extLst>
                </a:gridCol>
                <a:gridCol w="517417">
                  <a:extLst>
                    <a:ext uri="{9D8B030D-6E8A-4147-A177-3AD203B41FA5}">
                      <a16:colId xmlns:a16="http://schemas.microsoft.com/office/drawing/2014/main" val="3250843539"/>
                    </a:ext>
                  </a:extLst>
                </a:gridCol>
                <a:gridCol w="372075">
                  <a:extLst>
                    <a:ext uri="{9D8B030D-6E8A-4147-A177-3AD203B41FA5}">
                      <a16:colId xmlns:a16="http://schemas.microsoft.com/office/drawing/2014/main" val="3131064599"/>
                    </a:ext>
                  </a:extLst>
                </a:gridCol>
                <a:gridCol w="343007">
                  <a:extLst>
                    <a:ext uri="{9D8B030D-6E8A-4147-A177-3AD203B41FA5}">
                      <a16:colId xmlns:a16="http://schemas.microsoft.com/office/drawing/2014/main" val="3293259588"/>
                    </a:ext>
                  </a:extLst>
                </a:gridCol>
                <a:gridCol w="575553">
                  <a:extLst>
                    <a:ext uri="{9D8B030D-6E8A-4147-A177-3AD203B41FA5}">
                      <a16:colId xmlns:a16="http://schemas.microsoft.com/office/drawing/2014/main" val="409310428"/>
                    </a:ext>
                  </a:extLst>
                </a:gridCol>
                <a:gridCol w="2238262">
                  <a:extLst>
                    <a:ext uri="{9D8B030D-6E8A-4147-A177-3AD203B41FA5}">
                      <a16:colId xmlns:a16="http://schemas.microsoft.com/office/drawing/2014/main" val="508996208"/>
                    </a:ext>
                  </a:extLst>
                </a:gridCol>
                <a:gridCol w="372075">
                  <a:extLst>
                    <a:ext uri="{9D8B030D-6E8A-4147-A177-3AD203B41FA5}">
                      <a16:colId xmlns:a16="http://schemas.microsoft.com/office/drawing/2014/main" val="2114236565"/>
                    </a:ext>
                  </a:extLst>
                </a:gridCol>
                <a:gridCol w="337193">
                  <a:extLst>
                    <a:ext uri="{9D8B030D-6E8A-4147-A177-3AD203B41FA5}">
                      <a16:colId xmlns:a16="http://schemas.microsoft.com/office/drawing/2014/main" val="2221413422"/>
                    </a:ext>
                  </a:extLst>
                </a:gridCol>
                <a:gridCol w="331379">
                  <a:extLst>
                    <a:ext uri="{9D8B030D-6E8A-4147-A177-3AD203B41FA5}">
                      <a16:colId xmlns:a16="http://schemas.microsoft.com/office/drawing/2014/main" val="1863163986"/>
                    </a:ext>
                  </a:extLst>
                </a:gridCol>
                <a:gridCol w="558112">
                  <a:extLst>
                    <a:ext uri="{9D8B030D-6E8A-4147-A177-3AD203B41FA5}">
                      <a16:colId xmlns:a16="http://schemas.microsoft.com/office/drawing/2014/main" val="1211172704"/>
                    </a:ext>
                  </a:extLst>
                </a:gridCol>
              </a:tblGrid>
              <a:tr h="277118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fr-CH" sz="1300" b="1" i="0" u="none" strike="noStrike">
                          <a:effectLst/>
                          <a:latin typeface="Arial" panose="020B0604020202020204" pitchFamily="34" charset="0"/>
                        </a:rPr>
                        <a:t>CAISSE 2021</a:t>
                      </a:r>
                    </a:p>
                  </a:txBody>
                  <a:tcPr marL="5808" marR="5808" marT="58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3015682"/>
                  </a:ext>
                </a:extLst>
              </a:tr>
              <a:tr h="261321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fr-CH" sz="1200" b="1" i="0" u="none" strike="noStrike">
                          <a:effectLst/>
                          <a:latin typeface="Arial" panose="020B0604020202020204" pitchFamily="34" charset="0"/>
                        </a:rPr>
                        <a:t>CERN ENGLISH BOOK CLUB</a:t>
                      </a:r>
                    </a:p>
                  </a:txBody>
                  <a:tcPr marL="5808" marR="5808" marT="58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518970"/>
                  </a:ext>
                </a:extLst>
              </a:tr>
              <a:tr h="132147"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400865"/>
                  </a:ext>
                </a:extLst>
              </a:tr>
              <a:tr h="21499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1" i="0" u="none" strike="noStrike">
                          <a:effectLst/>
                          <a:latin typeface="Arial" panose="020B0604020202020204" pitchFamily="34" charset="0"/>
                        </a:rPr>
                        <a:t>Balance 2020</a:t>
                      </a:r>
                    </a:p>
                  </a:txBody>
                  <a:tcPr marL="5808" marR="5808" marT="58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155,50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8713268"/>
                  </a:ext>
                </a:extLst>
              </a:tr>
              <a:tr h="214991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6107795"/>
                  </a:ext>
                </a:extLst>
              </a:tr>
              <a:tr h="214991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850182"/>
                  </a:ext>
                </a:extLst>
              </a:tr>
              <a:tr h="21499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1" i="0" u="none" strike="noStrike">
                          <a:effectLst/>
                          <a:latin typeface="Arial" panose="020B0604020202020204" pitchFamily="34" charset="0"/>
                        </a:rPr>
                        <a:t>Subscription received in cash</a:t>
                      </a:r>
                    </a:p>
                  </a:txBody>
                  <a:tcPr marL="5808" marR="5808" marT="58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Number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Price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1" i="0" u="none" strike="noStrike">
                          <a:effectLst/>
                          <a:latin typeface="Arial" panose="020B0604020202020204" pitchFamily="34" charset="0"/>
                        </a:rPr>
                        <a:t>Expenditures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2716988"/>
                  </a:ext>
                </a:extLst>
              </a:tr>
              <a:tr h="21499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2021 Sub.</a:t>
                      </a:r>
                    </a:p>
                  </a:txBody>
                  <a:tcPr marL="5808" marR="5808" marT="58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 panose="020B0604020202020204" pitchFamily="34" charset="0"/>
                        </a:rPr>
                        <a:t>Drink at the AG _2021_via zoom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8383028"/>
                  </a:ext>
                </a:extLst>
              </a:tr>
              <a:tr h="21499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2021 Sub. Staff Association</a:t>
                      </a:r>
                    </a:p>
                  </a:txBody>
                  <a:tcPr marL="5808" marR="5808" marT="58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 panose="020B0604020202020204" pitchFamily="34" charset="0"/>
                        </a:rPr>
                        <a:t>Deposit on the Postal account (no subscription in 2021)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1471029"/>
                  </a:ext>
                </a:extLst>
              </a:tr>
              <a:tr h="21499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2021 Sub. Summer Student</a:t>
                      </a:r>
                    </a:p>
                  </a:txBody>
                  <a:tcPr marL="5808" marR="5808" marT="58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559687"/>
                  </a:ext>
                </a:extLst>
              </a:tr>
              <a:tr h="21499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6873066"/>
                  </a:ext>
                </a:extLst>
              </a:tr>
              <a:tr h="21499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7183812"/>
                  </a:ext>
                </a:extLst>
              </a:tr>
              <a:tr h="21499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5004102"/>
                  </a:ext>
                </a:extLst>
              </a:tr>
              <a:tr h="21499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5284541"/>
                  </a:ext>
                </a:extLst>
              </a:tr>
              <a:tr h="21499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3341907"/>
                  </a:ext>
                </a:extLst>
              </a:tr>
              <a:tr h="21499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Total 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>
                          <a:effectLst/>
                          <a:latin typeface="Arial" panose="020B0604020202020204" pitchFamily="34" charset="0"/>
                        </a:rPr>
                        <a:t>155,50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Total 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5808" marR="5808" marT="58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5775718"/>
                  </a:ext>
                </a:extLst>
              </a:tr>
              <a:tr h="21499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2501310"/>
                  </a:ext>
                </a:extLst>
              </a:tr>
              <a:tr h="21499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3396495"/>
                  </a:ext>
                </a:extLst>
              </a:tr>
              <a:tr h="256409">
                <a:tc>
                  <a:txBody>
                    <a:bodyPr/>
                    <a:lstStyle/>
                    <a:p>
                      <a:pPr algn="l" fontAlgn="b"/>
                      <a:r>
                        <a:rPr lang="fr-CH" sz="1200" b="1" i="0" u="none" strike="noStrike">
                          <a:effectLst/>
                          <a:latin typeface="Arial" panose="020B0604020202020204" pitchFamily="34" charset="0"/>
                        </a:rPr>
                        <a:t>Balance 31.12.2021</a:t>
                      </a:r>
                    </a:p>
                  </a:txBody>
                  <a:tcPr marL="5808" marR="5808" marT="58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200" b="1" i="0" u="none" strike="noStrike">
                          <a:effectLst/>
                          <a:latin typeface="Arial" panose="020B0604020202020204" pitchFamily="34" charset="0"/>
                        </a:rPr>
                        <a:t>155,50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2388623"/>
                  </a:ext>
                </a:extLst>
              </a:tr>
              <a:tr h="132147"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08" marR="5808" marT="58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2455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1596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0666827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835</TotalTime>
  <Words>579</Words>
  <Application>Microsoft Office PowerPoint</Application>
  <PresentationFormat>On-screen Show (4:3)</PresentationFormat>
  <Paragraphs>393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Century Gothic</vt:lpstr>
      <vt:lpstr>Wingdings 3</vt:lpstr>
      <vt:lpstr>Wisp</vt:lpstr>
      <vt:lpstr>ENGLISH BOOK CLUB</vt:lpstr>
      <vt:lpstr>MEMBERS EVOLUTION</vt:lpstr>
      <vt:lpstr>2021 - Post account</vt:lpstr>
      <vt:lpstr>2021 - Cash</vt:lpstr>
      <vt:lpstr>THANK YOU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BOOK CLUB</dc:title>
  <dc:creator>Peggy Pithioud</dc:creator>
  <cp:lastModifiedBy>Peggy Pithioud</cp:lastModifiedBy>
  <cp:revision>106</cp:revision>
  <dcterms:created xsi:type="dcterms:W3CDTF">2013-11-19T13:38:28Z</dcterms:created>
  <dcterms:modified xsi:type="dcterms:W3CDTF">2022-02-15T08:24:41Z</dcterms:modified>
</cp:coreProperties>
</file>