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6"/>
  </p:notesMasterIdLst>
  <p:sldIdLst>
    <p:sldId id="263" r:id="rId4"/>
    <p:sldId id="258" r:id="rId5"/>
    <p:sldId id="270" r:id="rId6"/>
    <p:sldId id="289" r:id="rId7"/>
    <p:sldId id="327" r:id="rId8"/>
    <p:sldId id="290" r:id="rId9"/>
    <p:sldId id="348" r:id="rId10"/>
    <p:sldId id="321" r:id="rId11"/>
    <p:sldId id="336" r:id="rId12"/>
    <p:sldId id="337" r:id="rId13"/>
    <p:sldId id="339" r:id="rId14"/>
    <p:sldId id="338" r:id="rId15"/>
    <p:sldId id="340" r:id="rId16"/>
    <p:sldId id="330" r:id="rId17"/>
    <p:sldId id="326" r:id="rId18"/>
    <p:sldId id="274" r:id="rId19"/>
    <p:sldId id="342" r:id="rId20"/>
    <p:sldId id="343" r:id="rId21"/>
    <p:sldId id="344" r:id="rId22"/>
    <p:sldId id="345" r:id="rId23"/>
    <p:sldId id="346" r:id="rId24"/>
    <p:sldId id="347" r:id="rId2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58"/>
            <p14:sldId id="270"/>
            <p14:sldId id="289"/>
            <p14:sldId id="327"/>
            <p14:sldId id="290"/>
            <p14:sldId id="348"/>
            <p14:sldId id="321"/>
            <p14:sldId id="336"/>
            <p14:sldId id="337"/>
            <p14:sldId id="339"/>
            <p14:sldId id="338"/>
            <p14:sldId id="340"/>
            <p14:sldId id="330"/>
            <p14:sldId id="326"/>
            <p14:sldId id="274"/>
            <p14:sldId id="342"/>
            <p14:sldId id="343"/>
            <p14:sldId id="344"/>
            <p14:sldId id="345"/>
            <p14:sldId id="346"/>
            <p14:sldId id="34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7" autoAdjust="0"/>
    <p:restoredTop sz="94712" autoAdjust="0"/>
  </p:normalViewPr>
  <p:slideViewPr>
    <p:cSldViewPr>
      <p:cViewPr varScale="1">
        <p:scale>
          <a:sx n="157" d="100"/>
          <a:sy n="157" d="100"/>
        </p:scale>
        <p:origin x="150" y="40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16.03.2022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2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3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3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24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4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5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3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4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5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6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9324D-A78B-4237-917D-7E039DEA4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DCD75-9193-4AA7-B1AD-072EEC173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43753-7A24-4929-BFF7-9619CD49F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16.03.2022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2BF5A-E5EF-4EDC-8ADC-B909B7207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06D09-AB9D-47D7-A17D-2D57749AE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6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4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5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24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8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Field Quality of FCC-</a:t>
            </a:r>
            <a:r>
              <a:rPr lang="en-GB" sz="900" dirty="0" err="1" smtClean="0">
                <a:solidFill>
                  <a:schemeClr val="bg1"/>
                </a:solidFill>
              </a:rPr>
              <a:t>ee</a:t>
            </a:r>
            <a:r>
              <a:rPr lang="en-GB" sz="900" dirty="0" smtClean="0">
                <a:solidFill>
                  <a:schemeClr val="bg1"/>
                </a:solidFill>
              </a:rPr>
              <a:t> Magnets</a:t>
            </a:r>
            <a:r>
              <a:rPr lang="en-GB" sz="900" dirty="0">
                <a:solidFill>
                  <a:schemeClr val="bg1"/>
                </a:solidFill>
              </a:rPr>
              <a:t>, </a:t>
            </a:r>
            <a:r>
              <a:rPr lang="en-GB" sz="900" i="1" dirty="0">
                <a:solidFill>
                  <a:schemeClr val="bg1"/>
                </a:solidFill>
              </a:rPr>
              <a:t>J. </a:t>
            </a:r>
            <a:r>
              <a:rPr lang="en-GB" sz="900" i="1" dirty="0" smtClean="0">
                <a:solidFill>
                  <a:schemeClr val="bg1"/>
                </a:solidFill>
              </a:rPr>
              <a:t>Bauche,</a:t>
            </a:r>
            <a:r>
              <a:rPr lang="en-GB" sz="900" i="1" baseline="0" dirty="0" smtClean="0">
                <a:solidFill>
                  <a:schemeClr val="bg1"/>
                </a:solidFill>
              </a:rPr>
              <a:t> </a:t>
            </a:r>
            <a:r>
              <a:rPr lang="en-GB" sz="900" i="1" dirty="0" smtClean="0">
                <a:solidFill>
                  <a:schemeClr val="bg1"/>
                </a:solidFill>
              </a:rPr>
              <a:t>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baseline="0" dirty="0" smtClean="0">
                <a:solidFill>
                  <a:schemeClr val="bg1"/>
                </a:solidFill>
              </a:rPr>
              <a:t>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75" r:id="rId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3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40/epjst/e2019-900045-4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05" y="1046081"/>
            <a:ext cx="8927274" cy="1790700"/>
          </a:xfrm>
        </p:spPr>
        <p:txBody>
          <a:bodyPr/>
          <a:lstStyle/>
          <a:p>
            <a:r>
              <a:rPr lang="en-GB" dirty="0" smtClean="0"/>
              <a:t>Field Quality </a:t>
            </a:r>
            <a:r>
              <a:rPr lang="en-GB" dirty="0"/>
              <a:t>of the FCC-</a:t>
            </a:r>
            <a:r>
              <a:rPr lang="en-GB" dirty="0" err="1"/>
              <a:t>ee</a:t>
            </a:r>
            <a:r>
              <a:rPr lang="en-GB" dirty="0"/>
              <a:t> </a:t>
            </a:r>
            <a:r>
              <a:rPr lang="en-GB" dirty="0" smtClean="0"/>
              <a:t>Magnets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403648" y="2849379"/>
            <a:ext cx="6480720" cy="18106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J. </a:t>
            </a:r>
            <a:r>
              <a:rPr lang="en-US" dirty="0" smtClean="0"/>
              <a:t>Bauche, FCC-</a:t>
            </a:r>
            <a:r>
              <a:rPr lang="en-US" dirty="0" err="1" smtClean="0"/>
              <a:t>ee</a:t>
            </a:r>
            <a:r>
              <a:rPr lang="en-US" dirty="0" smtClean="0"/>
              <a:t> tuning meeting, 17</a:t>
            </a:r>
            <a:r>
              <a:rPr lang="en-US" baseline="30000" dirty="0" smtClean="0"/>
              <a:t>th</a:t>
            </a:r>
            <a:r>
              <a:rPr lang="en-US" dirty="0" smtClean="0"/>
              <a:t> March 2022.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Investigation on coupling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142524"/>
            <a:ext cx="4023000" cy="212558"/>
          </a:xfrm>
        </p:spPr>
        <p:txBody>
          <a:bodyPr/>
          <a:lstStyle/>
          <a:p>
            <a:r>
              <a:rPr lang="en-US" dirty="0" smtClean="0"/>
              <a:t>Tentative to decouple yokes</a:t>
            </a:r>
            <a:endParaRPr lang="en-US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4605" y="1437819"/>
            <a:ext cx="4677436" cy="1174409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600"/>
              </a:spcAft>
            </a:pPr>
            <a:r>
              <a:rPr lang="en-US" dirty="0" smtClean="0"/>
              <a:t>Attempt to reduce flux crossing between apertures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Coupling due to proximity of open apertures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Effect reduces with aperture separation, but doesn’t disappear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Magnetic axis shift 3 mm for 300 mm vs. 1.5 mm for 500 mm inter-beam</a:t>
            </a:r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endParaRPr lang="en-US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86187" y="2626627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Decoupled yokes, no trims activated, 300 mm inter-beam</a:t>
            </a:r>
            <a:endParaRPr lang="en-US" i="1" dirty="0"/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1187624" y="4813322"/>
            <a:ext cx="2808313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i="1" dirty="0"/>
              <a:t>Normalized harmonics (FEM 2D)</a:t>
            </a:r>
          </a:p>
        </p:txBody>
      </p:sp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074" y="4816645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Decoupled yokes, no trims activated, 500 mm inter-beam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550696"/>
            <a:ext cx="2770266" cy="2061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705" y="1055907"/>
            <a:ext cx="3679304" cy="104119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150" y="2920052"/>
            <a:ext cx="2932829" cy="19103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062" y="2639377"/>
            <a:ext cx="5162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51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4" grpId="0"/>
      <p:bldP spid="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Alternative design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142524"/>
            <a:ext cx="4023000" cy="212558"/>
          </a:xfrm>
        </p:spPr>
        <p:txBody>
          <a:bodyPr/>
          <a:lstStyle/>
          <a:p>
            <a:r>
              <a:rPr lang="en-US" dirty="0" smtClean="0"/>
              <a:t>Compensation of inner/outer asymmetry</a:t>
            </a:r>
            <a:endParaRPr lang="en-US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885" y="1568712"/>
            <a:ext cx="4802693" cy="1836628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600"/>
              </a:spcAft>
            </a:pPr>
            <a:r>
              <a:rPr lang="en-US" dirty="0" smtClean="0"/>
              <a:t>Chamfer on outer sides to limit flux leakage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Magnetic axis shift and b</a:t>
            </a:r>
            <a:r>
              <a:rPr lang="en-US" baseline="-25000" dirty="0" smtClean="0"/>
              <a:t>3</a:t>
            </a:r>
            <a:r>
              <a:rPr lang="en-US" dirty="0" smtClean="0"/>
              <a:t> mitigated but not suppressed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To be checked with 3D simulations</a:t>
            </a:r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endParaRPr lang="en-US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21000" y="2553502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CDR design, trims activated</a:t>
            </a:r>
            <a:endParaRPr lang="en-US" i="1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36096" y="4814012"/>
            <a:ext cx="3528392" cy="209538"/>
          </a:xfrm>
        </p:spPr>
        <p:txBody>
          <a:bodyPr/>
          <a:lstStyle/>
          <a:p>
            <a:pPr algn="ctr"/>
            <a:r>
              <a:rPr lang="en-US" i="1" dirty="0" smtClean="0"/>
              <a:t>Alternative design, trims activated</a:t>
            </a:r>
            <a:endParaRPr lang="en-US" i="1" dirty="0"/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1269074" y="4793640"/>
            <a:ext cx="2808313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i="1" dirty="0"/>
              <a:t>Normalized harmonics (FEM 2D)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00" y="2763040"/>
            <a:ext cx="4966959" cy="18095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797" y="2834771"/>
            <a:ext cx="2592288" cy="19829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10052" r="8588"/>
          <a:stretch/>
        </p:blipFill>
        <p:spPr>
          <a:xfrm>
            <a:off x="5946644" y="577800"/>
            <a:ext cx="2556283" cy="1981824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7361299" y="1583007"/>
            <a:ext cx="371518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281179" y="1583007"/>
            <a:ext cx="371518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6466938" y="1359174"/>
            <a:ext cx="360041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800" b="1" dirty="0" smtClean="0">
                <a:solidFill>
                  <a:srgbClr val="FF0000"/>
                </a:solidFill>
              </a:rPr>
              <a:t>0.2 mm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19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7521142" y="1359174"/>
            <a:ext cx="360041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800" b="1" dirty="0" smtClean="0">
                <a:solidFill>
                  <a:srgbClr val="FF0000"/>
                </a:solidFill>
              </a:rPr>
              <a:t>0.2 mm</a:t>
            </a:r>
            <a:endParaRPr lang="en-US" sz="800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367037" y="3838687"/>
            <a:ext cx="371518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286917" y="3838687"/>
            <a:ext cx="371518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6472676" y="3614854"/>
            <a:ext cx="360041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800" b="1" dirty="0" smtClean="0">
                <a:solidFill>
                  <a:srgbClr val="FF0000"/>
                </a:solidFill>
              </a:rPr>
              <a:t>0.03 mm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23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7526880" y="3614854"/>
            <a:ext cx="360041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800" b="1" dirty="0" smtClean="0">
                <a:solidFill>
                  <a:srgbClr val="FF0000"/>
                </a:solidFill>
              </a:rPr>
              <a:t>0.03 mm</a:t>
            </a:r>
            <a:endParaRPr lang="en-US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27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4" grpId="0"/>
      <p:bldP spid="18" grpId="0"/>
      <p:bldP spid="19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of field errors and orbit correction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0420" y="1551712"/>
            <a:ext cx="2874839" cy="2524500"/>
          </a:xfrm>
          <a:prstGeom prst="rect">
            <a:avLst/>
          </a:prstGeom>
        </p:spPr>
      </p:pic>
      <p:sp>
        <p:nvSpPr>
          <p:cNvPr id="9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23561" y="4371950"/>
            <a:ext cx="3121739" cy="576064"/>
          </a:xfrm>
        </p:spPr>
        <p:txBody>
          <a:bodyPr/>
          <a:lstStyle/>
          <a:p>
            <a:pPr marL="228600" indent="-228600" algn="ctr">
              <a:buAutoNum type="alphaLcParenBoth"/>
            </a:pPr>
            <a:r>
              <a:rPr lang="en-US" sz="900" dirty="0" err="1" smtClean="0"/>
              <a:t>Horiz</a:t>
            </a:r>
            <a:r>
              <a:rPr lang="en-US" sz="900" dirty="0" smtClean="0"/>
              <a:t>. Steering; (b) Vert. steering; (c) Skew quad</a:t>
            </a:r>
            <a:r>
              <a:rPr lang="en-US" i="1" dirty="0" smtClean="0"/>
              <a:t>. </a:t>
            </a:r>
          </a:p>
          <a:p>
            <a:pPr algn="ctr"/>
            <a:endParaRPr lang="en-US" i="1" dirty="0" smtClean="0"/>
          </a:p>
          <a:p>
            <a:pPr algn="ctr"/>
            <a:r>
              <a:rPr lang="en-US" sz="1050" i="1" dirty="0"/>
              <a:t>T</a:t>
            </a:r>
            <a:r>
              <a:rPr lang="en-US" sz="1050" i="1" dirty="0" smtClean="0"/>
              <a:t>rim </a:t>
            </a:r>
            <a:r>
              <a:rPr lang="en-US" sz="1050" i="1" dirty="0"/>
              <a:t>coils in ALBA and </a:t>
            </a:r>
            <a:r>
              <a:rPr lang="en-US" sz="1050" i="1" dirty="0"/>
              <a:t>SESAME </a:t>
            </a:r>
            <a:r>
              <a:rPr lang="en-US" sz="1050" i="1" dirty="0" err="1" smtClean="0"/>
              <a:t>sextupoles</a:t>
            </a:r>
            <a:endParaRPr lang="en-US" sz="1050" i="1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1560" y="1445976"/>
            <a:ext cx="4968552" cy="3430030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600"/>
              </a:spcAft>
            </a:pPr>
            <a:r>
              <a:rPr lang="en-US" sz="1400" dirty="0" smtClean="0"/>
              <a:t>Systematic linear </a:t>
            </a:r>
            <a:r>
              <a:rPr lang="en-US" sz="1400" b="1" dirty="0" smtClean="0"/>
              <a:t>b</a:t>
            </a:r>
            <a:r>
              <a:rPr lang="en-US" sz="1400" b="1" baseline="-25000" dirty="0" smtClean="0"/>
              <a:t>2</a:t>
            </a:r>
            <a:r>
              <a:rPr lang="en-US" sz="1400" b="1" dirty="0" smtClean="0"/>
              <a:t> in dipoles 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    </a:t>
            </a:r>
            <a:r>
              <a:rPr lang="en-US" i="1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/>
              <a:t>could be compensated by arc </a:t>
            </a:r>
            <a:r>
              <a:rPr lang="en-US" i="1" dirty="0" smtClean="0"/>
              <a:t>quadrupoles</a:t>
            </a:r>
            <a:endParaRPr lang="en-US" i="1" dirty="0" smtClean="0"/>
          </a:p>
          <a:p>
            <a:pPr lvl="1">
              <a:spcAft>
                <a:spcPts val="600"/>
              </a:spcAft>
            </a:pPr>
            <a:r>
              <a:rPr lang="en-US" sz="1400" dirty="0" smtClean="0"/>
              <a:t>Magnetic </a:t>
            </a:r>
            <a:r>
              <a:rPr lang="en-US" sz="1400" b="1" dirty="0" smtClean="0"/>
              <a:t>axis shift in quadrupoles 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    </a:t>
            </a:r>
            <a:r>
              <a:rPr lang="en-US" i="1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/>
              <a:t>could be compensated by dipole </a:t>
            </a:r>
            <a:r>
              <a:rPr lang="en-US" i="1" dirty="0" smtClean="0"/>
              <a:t>(active) trims</a:t>
            </a:r>
            <a:endParaRPr lang="en-US" i="1" dirty="0" smtClean="0"/>
          </a:p>
          <a:p>
            <a:pPr lvl="1">
              <a:spcAft>
                <a:spcPts val="600"/>
              </a:spcAft>
            </a:pPr>
            <a:r>
              <a:rPr lang="en-US" sz="1400" b="1" dirty="0"/>
              <a:t>b</a:t>
            </a:r>
            <a:r>
              <a:rPr lang="en-US" sz="1400" b="1" baseline="-25000" dirty="0"/>
              <a:t>3</a:t>
            </a:r>
            <a:r>
              <a:rPr lang="en-US" sz="1400" b="1" dirty="0" smtClean="0"/>
              <a:t> in quadrupoles 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    </a:t>
            </a:r>
            <a:r>
              <a:rPr lang="en-US" i="1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/>
              <a:t>could be compensated by the </a:t>
            </a:r>
            <a:r>
              <a:rPr lang="en-US" i="1" dirty="0" err="1" smtClean="0"/>
              <a:t>sextupoles</a:t>
            </a:r>
            <a:r>
              <a:rPr lang="en-US" i="1" dirty="0" smtClean="0"/>
              <a:t>?</a:t>
            </a:r>
          </a:p>
          <a:p>
            <a:pPr lvl="1">
              <a:spcAft>
                <a:spcPts val="600"/>
              </a:spcAft>
            </a:pPr>
            <a:r>
              <a:rPr lang="en-US" sz="1400" b="1" dirty="0" smtClean="0"/>
              <a:t>Dipole </a:t>
            </a:r>
            <a:r>
              <a:rPr lang="en-US" sz="1400" b="1" dirty="0" smtClean="0"/>
              <a:t>active trims </a:t>
            </a:r>
            <a:endParaRPr lang="en-US" sz="1400" b="1" dirty="0" smtClean="0"/>
          </a:p>
          <a:p>
            <a:pPr marL="0" lvl="1" indent="0">
              <a:spcAft>
                <a:spcPts val="600"/>
              </a:spcAft>
              <a:buNone/>
            </a:pPr>
            <a:r>
              <a:rPr lang="en-US" i="1" dirty="0" smtClean="0">
                <a:sym typeface="Wingdings" panose="05000000000000000000" pitchFamily="2" charset="2"/>
              </a:rPr>
              <a:t>      </a:t>
            </a:r>
            <a:r>
              <a:rPr lang="en-US" i="1" dirty="0" smtClean="0"/>
              <a:t>could be used for horizontal orbit correction, but limitations for </a:t>
            </a:r>
            <a:endParaRPr lang="en-US" i="1" dirty="0" smtClean="0"/>
          </a:p>
          <a:p>
            <a:pPr marL="0" lvl="1" indent="0">
              <a:spcAft>
                <a:spcPts val="600"/>
              </a:spcAft>
              <a:buNone/>
            </a:pPr>
            <a:r>
              <a:rPr lang="en-US" i="1" dirty="0"/>
              <a:t> </a:t>
            </a:r>
            <a:r>
              <a:rPr lang="en-US" i="1" dirty="0" smtClean="0"/>
              <a:t>        </a:t>
            </a:r>
            <a:r>
              <a:rPr lang="en-US" i="1" dirty="0" smtClean="0"/>
              <a:t>connecting </a:t>
            </a:r>
            <a:r>
              <a:rPr lang="en-US" i="1" dirty="0" smtClean="0"/>
              <a:t>to a fast feedback system</a:t>
            </a:r>
          </a:p>
          <a:p>
            <a:pPr lvl="1">
              <a:spcAft>
                <a:spcPts val="600"/>
              </a:spcAft>
            </a:pPr>
            <a:r>
              <a:rPr lang="en-US" sz="1400" b="1" dirty="0" smtClean="0"/>
              <a:t>Horizontal</a:t>
            </a:r>
            <a:r>
              <a:rPr lang="en-US" sz="1400" dirty="0" smtClean="0"/>
              <a:t> and </a:t>
            </a:r>
            <a:r>
              <a:rPr lang="en-US" sz="1400" b="1" dirty="0" smtClean="0"/>
              <a:t>vertical</a:t>
            </a:r>
            <a:r>
              <a:rPr lang="en-US" sz="1400" dirty="0" smtClean="0"/>
              <a:t> orbit as well as </a:t>
            </a:r>
            <a:r>
              <a:rPr lang="en-US" sz="1400" b="1" dirty="0" smtClean="0"/>
              <a:t>skew </a:t>
            </a:r>
            <a:r>
              <a:rPr lang="en-US" sz="1400" b="1" dirty="0" smtClean="0"/>
              <a:t>quadrupole </a:t>
            </a:r>
            <a:r>
              <a:rPr lang="en-US" sz="1400" b="1" dirty="0"/>
              <a:t>correctors</a:t>
            </a:r>
            <a:r>
              <a:rPr lang="en-US" sz="1400" dirty="0"/>
              <a:t> </a:t>
            </a:r>
            <a:endParaRPr lang="en-US" sz="1400" dirty="0" smtClean="0"/>
          </a:p>
          <a:p>
            <a:pPr marL="243000" lvl="2" indent="0">
              <a:spcAft>
                <a:spcPts val="600"/>
              </a:spcAft>
              <a:buNone/>
            </a:pPr>
            <a:r>
              <a:rPr lang="en-US" i="1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/>
              <a:t>can </a:t>
            </a:r>
            <a:r>
              <a:rPr lang="en-US" i="1" dirty="0" smtClean="0"/>
              <a:t>be integrated in </a:t>
            </a:r>
            <a:r>
              <a:rPr lang="en-US" i="1" dirty="0" err="1" smtClean="0"/>
              <a:t>sextupoles</a:t>
            </a:r>
            <a:r>
              <a:rPr lang="en-US" i="1" dirty="0" smtClean="0"/>
              <a:t> with trim coils [5], [6]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US" i="1" dirty="0"/>
              <a:t> </a:t>
            </a:r>
            <a:r>
              <a:rPr lang="en-US" i="1" dirty="0" smtClean="0"/>
              <a:t>         </a:t>
            </a:r>
            <a:r>
              <a:rPr lang="en-US" i="1" dirty="0" smtClean="0"/>
              <a:t>… </a:t>
            </a:r>
            <a:r>
              <a:rPr lang="en-US" i="1" dirty="0" smtClean="0"/>
              <a:t>but the sextupole strength or length may need to be reviewed</a:t>
            </a:r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9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Booster magnet specifications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584" y="1203598"/>
            <a:ext cx="2664296" cy="212558"/>
          </a:xfrm>
        </p:spPr>
        <p:txBody>
          <a:bodyPr/>
          <a:lstStyle/>
          <a:p>
            <a:r>
              <a:rPr lang="en-US" dirty="0" smtClean="0"/>
              <a:t>Dipole</a:t>
            </a:r>
            <a:endParaRPr lang="en-US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39875" y="1491225"/>
            <a:ext cx="1906791" cy="1426259"/>
          </a:xfrm>
        </p:spPr>
        <p:txBody>
          <a:bodyPr vert="horz" lIns="91440" tIns="45720" rIns="91440" bIns="45720" rtlCol="0">
            <a:noAutofit/>
          </a:bodyPr>
          <a:lstStyle/>
          <a:p>
            <a:pPr marL="0" lvl="1" indent="0">
              <a:spcAft>
                <a:spcPts val="600"/>
              </a:spcAft>
              <a:buNone/>
            </a:pPr>
            <a:r>
              <a:rPr lang="en-US" dirty="0" smtClean="0"/>
              <a:t>Very low field at injection is challenging. Window-frame configuration under study, to be compared with coil dominated magnet design</a:t>
            </a:r>
            <a:endParaRPr lang="en-US" dirty="0" smtClean="0"/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endParaRPr lang="en-US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6691" y="4659982"/>
            <a:ext cx="3528392" cy="209538"/>
          </a:xfrm>
        </p:spPr>
        <p:txBody>
          <a:bodyPr/>
          <a:lstStyle/>
          <a:p>
            <a:pPr algn="ctr"/>
            <a:r>
              <a:rPr lang="en-GB" i="1" dirty="0" smtClean="0"/>
              <a:t>Preliminary </a:t>
            </a:r>
            <a:r>
              <a:rPr lang="en-GB" i="1" dirty="0"/>
              <a:t>values given by beam optics </a:t>
            </a:r>
            <a:r>
              <a:rPr lang="en-GB" i="1" dirty="0" smtClean="0"/>
              <a:t>team</a:t>
            </a:r>
            <a:endParaRPr lang="en-GB" i="1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386056" y="1707654"/>
            <a:ext cx="371518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49" y="1488164"/>
            <a:ext cx="5757405" cy="1429321"/>
          </a:xfrm>
          <a:prstGeom prst="rect">
            <a:avLst/>
          </a:prstGeom>
        </p:spPr>
      </p:pic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584" y="3059249"/>
            <a:ext cx="2664296" cy="212558"/>
          </a:xfrm>
        </p:spPr>
        <p:txBody>
          <a:bodyPr/>
          <a:lstStyle/>
          <a:p>
            <a:r>
              <a:rPr lang="en-US" dirty="0" smtClean="0"/>
              <a:t>Quadru</a:t>
            </a:r>
            <a:r>
              <a:rPr lang="en-US" dirty="0" smtClean="0"/>
              <a:t>pole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856" y="3413571"/>
            <a:ext cx="5752062" cy="1041278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46349" y="1621289"/>
            <a:ext cx="4385691" cy="1084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546349" y="2517430"/>
            <a:ext cx="4385691" cy="1404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34856" y="3944991"/>
            <a:ext cx="4385691" cy="1084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499992" y="4309713"/>
            <a:ext cx="432048" cy="1391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303754" y="4371950"/>
            <a:ext cx="371518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76256" y="3867894"/>
            <a:ext cx="1906791" cy="971936"/>
          </a:xfrm>
        </p:spPr>
        <p:txBody>
          <a:bodyPr vert="horz" lIns="91440" tIns="45720" rIns="91440" bIns="45720" rtlCol="0">
            <a:noAutofit/>
          </a:bodyPr>
          <a:lstStyle/>
          <a:p>
            <a:pPr marL="0" lvl="1" indent="0">
              <a:spcAft>
                <a:spcPts val="600"/>
              </a:spcAft>
              <a:buNone/>
            </a:pPr>
            <a:r>
              <a:rPr lang="en-US" dirty="0" smtClean="0"/>
              <a:t>Corresponds to 1.93 T on pole tip, not realistic. Gradient will have to be reduced or magnetic length to be increased</a:t>
            </a:r>
            <a:endParaRPr lang="en-US" dirty="0" smtClean="0"/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5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25" grpId="0" animBg="1"/>
      <p:bldP spid="26" grpId="0" animBg="1"/>
      <p:bldP spid="27" grpId="0" animBg="1"/>
      <p:bldP spid="28" grpId="0" animBg="1"/>
      <p:bldP spid="30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19622"/>
            <a:ext cx="8263350" cy="3240359"/>
          </a:xfrm>
        </p:spPr>
        <p:txBody>
          <a:bodyPr/>
          <a:lstStyle/>
          <a:p>
            <a:r>
              <a:rPr lang="en-GB" dirty="0" smtClean="0"/>
              <a:t>Twin </a:t>
            </a:r>
            <a:r>
              <a:rPr lang="en-GB" dirty="0" smtClean="0"/>
              <a:t>aperture magnet designs </a:t>
            </a:r>
            <a:r>
              <a:rPr lang="en-GB" dirty="0"/>
              <a:t>allow </a:t>
            </a:r>
            <a:r>
              <a:rPr lang="en-GB" dirty="0" smtClean="0"/>
              <a:t>low </a:t>
            </a:r>
            <a:r>
              <a:rPr lang="en-GB" dirty="0"/>
              <a:t>consumption and cost efficient </a:t>
            </a:r>
            <a:r>
              <a:rPr lang="en-GB" dirty="0" smtClean="0"/>
              <a:t>construction</a:t>
            </a:r>
            <a:endParaRPr lang="en-GB" dirty="0" smtClean="0"/>
          </a:p>
          <a:p>
            <a:endParaRPr lang="fr-CH" dirty="0" smtClean="0"/>
          </a:p>
          <a:p>
            <a:endParaRPr lang="en-GB" dirty="0" smtClean="0"/>
          </a:p>
          <a:p>
            <a:r>
              <a:rPr lang="en-GB" dirty="0"/>
              <a:t>F</a:t>
            </a:r>
            <a:r>
              <a:rPr lang="en-GB" dirty="0" smtClean="0"/>
              <a:t>urther </a:t>
            </a:r>
            <a:r>
              <a:rPr lang="en-GB" dirty="0" smtClean="0"/>
              <a:t>optimization </a:t>
            </a:r>
            <a:r>
              <a:rPr lang="en-GB" dirty="0" smtClean="0"/>
              <a:t>of the magnet designs is </a:t>
            </a:r>
            <a:r>
              <a:rPr lang="en-GB" dirty="0" smtClean="0"/>
              <a:t>needed to address </a:t>
            </a:r>
            <a:r>
              <a:rPr lang="en-GB" dirty="0" smtClean="0"/>
              <a:t>some</a:t>
            </a:r>
            <a:r>
              <a:rPr lang="en-GB" dirty="0" smtClean="0"/>
              <a:t> open </a:t>
            </a:r>
            <a:r>
              <a:rPr lang="en-GB" dirty="0" smtClean="0"/>
              <a:t>points </a:t>
            </a:r>
            <a:r>
              <a:rPr lang="en-GB" dirty="0" smtClean="0"/>
              <a:t>on the field quality, in particular regarding the </a:t>
            </a:r>
            <a:r>
              <a:rPr lang="en-GB" dirty="0" smtClean="0"/>
              <a:t>quadrupole magnetic axis </a:t>
            </a:r>
            <a:r>
              <a:rPr lang="en-GB" dirty="0" smtClean="0"/>
              <a:t>shift</a:t>
            </a:r>
            <a:r>
              <a:rPr lang="en-GB" dirty="0"/>
              <a:t> </a:t>
            </a:r>
            <a:r>
              <a:rPr lang="en-GB" dirty="0" smtClean="0"/>
              <a:t>due to magnetic coupling, accounting also for tuneable field tapering options</a:t>
            </a:r>
          </a:p>
          <a:p>
            <a:endParaRPr lang="fr-CH" dirty="0" smtClean="0"/>
          </a:p>
          <a:p>
            <a:endParaRPr lang="en-GB" dirty="0" smtClean="0"/>
          </a:p>
          <a:p>
            <a:r>
              <a:rPr lang="en-GB" dirty="0" smtClean="0"/>
              <a:t>The orbit correction strategy needs to be defined to get the magnet specifications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33353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20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98124"/>
            <a:ext cx="8302500" cy="3461857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fr-CH" sz="1400" i="1" dirty="0"/>
              <a:t>M. Benedikt et al.</a:t>
            </a:r>
            <a:r>
              <a:rPr lang="fr-CH" sz="1400" dirty="0"/>
              <a:t>, “Future </a:t>
            </a:r>
            <a:r>
              <a:rPr lang="fr-CH" sz="1400" dirty="0" err="1"/>
              <a:t>circular</a:t>
            </a:r>
            <a:r>
              <a:rPr lang="fr-CH" sz="1400" dirty="0"/>
              <a:t> </a:t>
            </a:r>
            <a:r>
              <a:rPr lang="fr-CH" sz="1400" dirty="0" err="1"/>
              <a:t>collider</a:t>
            </a:r>
            <a:r>
              <a:rPr lang="fr-CH" sz="1400" dirty="0"/>
              <a:t> </a:t>
            </a:r>
            <a:r>
              <a:rPr lang="fr-CH" sz="1400" dirty="0" err="1"/>
              <a:t>conceptual</a:t>
            </a:r>
            <a:r>
              <a:rPr lang="fr-CH" sz="1400" dirty="0"/>
              <a:t> design </a:t>
            </a:r>
            <a:r>
              <a:rPr lang="fr-CH" sz="1400" dirty="0" smtClean="0"/>
              <a:t>report, vol</a:t>
            </a:r>
            <a:r>
              <a:rPr lang="fr-CH" sz="1400" dirty="0"/>
              <a:t>. 2: The lepton </a:t>
            </a:r>
            <a:r>
              <a:rPr lang="fr-CH" sz="1400" dirty="0" err="1"/>
              <a:t>collider</a:t>
            </a:r>
            <a:r>
              <a:rPr lang="fr-CH" sz="1400" dirty="0"/>
              <a:t> (FCC-</a:t>
            </a:r>
            <a:r>
              <a:rPr lang="fr-CH" sz="1400" dirty="0" err="1"/>
              <a:t>ee</a:t>
            </a:r>
            <a:r>
              <a:rPr lang="fr-CH" sz="1400" dirty="0"/>
              <a:t>),” </a:t>
            </a:r>
            <a:r>
              <a:rPr lang="fr-CH" sz="1400" dirty="0" err="1"/>
              <a:t>Eur</a:t>
            </a:r>
            <a:r>
              <a:rPr lang="fr-CH" sz="1400" dirty="0"/>
              <a:t>. Phys. J. ST., vol. 228, no. </a:t>
            </a:r>
            <a:r>
              <a:rPr lang="fr-CH" sz="1400" dirty="0" smtClean="0"/>
              <a:t>2, 2019. (</a:t>
            </a:r>
            <a:r>
              <a:rPr lang="fr-CH" sz="1400" dirty="0" smtClean="0">
                <a:hlinkClick r:id="rId2"/>
              </a:rPr>
              <a:t>https</a:t>
            </a:r>
            <a:r>
              <a:rPr lang="fr-CH" sz="1400" dirty="0">
                <a:hlinkClick r:id="rId2"/>
              </a:rPr>
              <a:t>://</a:t>
            </a:r>
            <a:r>
              <a:rPr lang="fr-CH" sz="1400" dirty="0" smtClean="0">
                <a:hlinkClick r:id="rId2"/>
              </a:rPr>
              <a:t>doi.org/10.1140/epjst/e2019-900045-4</a:t>
            </a:r>
            <a:r>
              <a:rPr lang="fr-CH" sz="14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i="1" dirty="0"/>
              <a:t>A. Milanese</a:t>
            </a:r>
            <a:r>
              <a:rPr lang="en-GB" sz="1400" dirty="0"/>
              <a:t>, “Efﬁcient twin aperture magnets for the future circular e+/</a:t>
            </a:r>
            <a:r>
              <a:rPr lang="en-GB" sz="1400" dirty="0" smtClean="0"/>
              <a:t>e- collider</a:t>
            </a:r>
            <a:r>
              <a:rPr lang="en-GB" sz="1400" dirty="0"/>
              <a:t>,” Phys. Rev. </a:t>
            </a:r>
            <a:r>
              <a:rPr lang="en-GB" sz="1400" dirty="0" err="1"/>
              <a:t>Accel</a:t>
            </a:r>
            <a:r>
              <a:rPr lang="en-GB" sz="1400" dirty="0"/>
              <a:t>. Beams, vol. 19, 2016, Art. no. 112401</a:t>
            </a:r>
            <a:r>
              <a:rPr lang="en-GB" sz="1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i="1" dirty="0"/>
              <a:t>A. Milanese and M. Bohdanowicz</a:t>
            </a:r>
            <a:r>
              <a:rPr lang="en-GB" sz="1400" dirty="0"/>
              <a:t>, “Twin aperture bending magnets </a:t>
            </a:r>
            <a:r>
              <a:rPr lang="en-GB" sz="1400" dirty="0" smtClean="0"/>
              <a:t>and quadrupoles </a:t>
            </a:r>
            <a:r>
              <a:rPr lang="en-GB" sz="1400" dirty="0"/>
              <a:t>for FCC-</a:t>
            </a:r>
            <a:r>
              <a:rPr lang="en-GB" sz="1400" dirty="0" err="1"/>
              <a:t>ee</a:t>
            </a:r>
            <a:r>
              <a:rPr lang="en-GB" sz="1400" dirty="0"/>
              <a:t>,” IEEE Trans. Appl. </a:t>
            </a:r>
            <a:r>
              <a:rPr lang="en-GB" sz="1400" dirty="0" err="1"/>
              <a:t>Supercond</a:t>
            </a:r>
            <a:r>
              <a:rPr lang="en-GB" sz="1400" dirty="0"/>
              <a:t>., vol. 28, no. </a:t>
            </a:r>
            <a:r>
              <a:rPr lang="en-GB" sz="1400" dirty="0" smtClean="0"/>
              <a:t>3, Apr</a:t>
            </a:r>
            <a:r>
              <a:rPr lang="en-GB" sz="1400" dirty="0"/>
              <a:t>. 2018, Art. no. 4000904</a:t>
            </a:r>
            <a:r>
              <a:rPr lang="en-GB" sz="1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i="1" dirty="0"/>
              <a:t>A. </a:t>
            </a:r>
            <a:r>
              <a:rPr lang="en-GB" sz="1400" i="1" dirty="0" smtClean="0"/>
              <a:t>Milanese, C. Petrone, J. Bauche</a:t>
            </a:r>
            <a:r>
              <a:rPr lang="en-GB" sz="1400" dirty="0"/>
              <a:t>, “Magnetic Measurements of the First Short Models of Twin Aperture Magnets for FCC-</a:t>
            </a:r>
            <a:r>
              <a:rPr lang="en-GB" sz="1400" dirty="0" err="1"/>
              <a:t>ee</a:t>
            </a:r>
            <a:r>
              <a:rPr lang="en-GB" sz="1400" dirty="0"/>
              <a:t>,” IEEE Trans. Appl. </a:t>
            </a:r>
            <a:r>
              <a:rPr lang="en-GB" sz="1400" dirty="0" err="1"/>
              <a:t>Supercond</a:t>
            </a:r>
            <a:r>
              <a:rPr lang="en-GB" sz="1400" dirty="0"/>
              <a:t>., vol. </a:t>
            </a:r>
            <a:r>
              <a:rPr lang="en-GB" sz="1400" dirty="0" smtClean="0"/>
              <a:t>30, 2020, </a:t>
            </a:r>
            <a:r>
              <a:rPr lang="en-GB" sz="1400" dirty="0"/>
              <a:t>Art. no. </a:t>
            </a:r>
            <a:r>
              <a:rPr lang="en-GB" sz="1400" dirty="0" smtClean="0"/>
              <a:t>4003905.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i="1" dirty="0"/>
              <a:t>M. Pont, E. Boter, M. Lopes</a:t>
            </a:r>
            <a:r>
              <a:rPr lang="nl-NL" sz="1400" dirty="0"/>
              <a:t>, “Magnets for the Storage ring ALBA”, Proceedings of EPAC 2006, Edinburgh, </a:t>
            </a:r>
            <a:r>
              <a:rPr lang="nl-NL" sz="1400" dirty="0" smtClean="0"/>
              <a:t>Scotland.</a:t>
            </a:r>
            <a:endParaRPr lang="en-GB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400" i="1" dirty="0"/>
              <a:t>A. Milanese</a:t>
            </a:r>
            <a:r>
              <a:rPr lang="en-GB" sz="1400" dirty="0"/>
              <a:t>, “Design Report of the </a:t>
            </a:r>
            <a:r>
              <a:rPr lang="en-GB" sz="1400" dirty="0" smtClean="0"/>
              <a:t>SESAME </a:t>
            </a:r>
            <a:r>
              <a:rPr lang="en-GB" sz="1400" dirty="0"/>
              <a:t>Storage Ring </a:t>
            </a:r>
            <a:r>
              <a:rPr lang="en-GB" sz="1400" dirty="0" smtClean="0"/>
              <a:t>Sextupole </a:t>
            </a:r>
            <a:r>
              <a:rPr lang="en-GB" sz="1400" dirty="0"/>
              <a:t>and Corrector </a:t>
            </a:r>
            <a:r>
              <a:rPr lang="en-GB" sz="1400" dirty="0" smtClean="0"/>
              <a:t>Magnets”, 2013, CERN EDMS 1257260.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endParaRPr lang="en-GB" sz="140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33353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2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Questions?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26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Field tapering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0661" y="1131590"/>
            <a:ext cx="4437100" cy="1634659"/>
          </a:xfrm>
        </p:spPr>
        <p:txBody>
          <a:bodyPr/>
          <a:lstStyle/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Energy saw-tooth effect needs to be mitigated to limit losses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Field </a:t>
            </a:r>
            <a:r>
              <a:rPr lang="en-GB" sz="1200" b="0" dirty="0" err="1" smtClean="0"/>
              <a:t>tunability</a:t>
            </a:r>
            <a:r>
              <a:rPr lang="en-GB" sz="1200" b="0" dirty="0" smtClean="0"/>
              <a:t> variable with energy, up to ±1.2% at 182.5 GeV [1]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Grouped every 4 FODO in present layout</a:t>
            </a:r>
            <a:endParaRPr lang="en-GB" sz="1200" b="0" dirty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u="sng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en-GB" sz="1200" u="sng" dirty="0" smtClean="0"/>
              <a:t>Options</a:t>
            </a:r>
            <a:r>
              <a:rPr lang="en-GB" sz="1200" dirty="0" smtClean="0"/>
              <a:t>:</a:t>
            </a:r>
          </a:p>
          <a:p>
            <a:pPr marL="285750" lvl="3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b="0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65" y="2801637"/>
            <a:ext cx="5184576" cy="21543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833860"/>
            <a:ext cx="398852" cy="408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4826" y="2837025"/>
            <a:ext cx="405183" cy="4020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85020" y="3147672"/>
            <a:ext cx="3274554" cy="1714330"/>
          </a:xfrm>
        </p:spPr>
        <p:txBody>
          <a:bodyPr/>
          <a:lstStyle/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Needs to be modified at each energy phase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Needs calibration for each phase with magnetic measurements at production and strong QA system over machine lifetime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360 length variants for 4 FODO grouping</a:t>
            </a: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en-GB" sz="1100" b="0" dirty="0" smtClean="0"/>
              <a:t>  - For dipoles, lengths range of ~ 30 cm for 24 m</a:t>
            </a: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en-GB" sz="1100" b="0" dirty="0" smtClean="0"/>
              <a:t>  - For quads, lengths range of ~ 37 mm for 3.1 m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</p:txBody>
      </p:sp>
      <p:sp>
        <p:nvSpPr>
          <p:cNvPr id="8" name="Rectangle 7"/>
          <p:cNvSpPr/>
          <p:nvPr/>
        </p:nvSpPr>
        <p:spPr>
          <a:xfrm>
            <a:off x="539552" y="3274431"/>
            <a:ext cx="5040560" cy="305431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Brace 15"/>
          <p:cNvSpPr/>
          <p:nvPr/>
        </p:nvSpPr>
        <p:spPr>
          <a:xfrm>
            <a:off x="5784102" y="3147672"/>
            <a:ext cx="228058" cy="1440301"/>
          </a:xfrm>
          <a:prstGeom prst="leftBrace">
            <a:avLst>
              <a:gd name="adj1" fmla="val 8333"/>
              <a:gd name="adj2" fmla="val 2638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32040" y="2628747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Beam energy along ring at 182.5 GeV</a:t>
            </a:r>
            <a:endParaRPr lang="en-US" i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t="8572"/>
          <a:stretch/>
        </p:blipFill>
        <p:spPr>
          <a:xfrm>
            <a:off x="5142922" y="577800"/>
            <a:ext cx="3891857" cy="199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8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8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Field tapering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0661" y="1131590"/>
            <a:ext cx="4437100" cy="1634659"/>
          </a:xfrm>
        </p:spPr>
        <p:txBody>
          <a:bodyPr/>
          <a:lstStyle/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Energy saw-tooth effect needs to be mitigated to limit losses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Field </a:t>
            </a:r>
            <a:r>
              <a:rPr lang="en-GB" sz="1200" b="0" dirty="0" err="1" smtClean="0"/>
              <a:t>tunability</a:t>
            </a:r>
            <a:r>
              <a:rPr lang="en-GB" sz="1200" b="0" dirty="0" smtClean="0"/>
              <a:t> variable with energy, up to ±1.2% at 182.5 GeV [1]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Grouped every 4 FODO in present layout</a:t>
            </a:r>
            <a:endParaRPr lang="en-GB" sz="1200" b="0" dirty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u="sng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en-GB" sz="1200" u="sng" dirty="0" smtClean="0"/>
              <a:t>Options</a:t>
            </a:r>
            <a:r>
              <a:rPr lang="en-GB" sz="1200" dirty="0" smtClean="0"/>
              <a:t>:</a:t>
            </a:r>
          </a:p>
          <a:p>
            <a:pPr marL="285750" lvl="3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b="0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65" y="2801637"/>
            <a:ext cx="5184576" cy="21543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833860"/>
            <a:ext cx="398852" cy="408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4826" y="2837025"/>
            <a:ext cx="405183" cy="4020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85020" y="3147672"/>
            <a:ext cx="3274554" cy="1714330"/>
          </a:xfrm>
        </p:spPr>
        <p:txBody>
          <a:bodyPr/>
          <a:lstStyle/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err="1" smtClean="0"/>
              <a:t>Tunability</a:t>
            </a:r>
            <a:r>
              <a:rPr lang="en-GB" sz="1100" b="0" dirty="0" smtClean="0"/>
              <a:t> can be used for other corrections, e.g. </a:t>
            </a:r>
            <a:r>
              <a:rPr lang="en-GB" sz="1050" b="0" dirty="0" smtClean="0"/>
              <a:t>horizontal orbit correction for dipoles on main </a:t>
            </a:r>
            <a:r>
              <a:rPr lang="en-GB" sz="1050" b="0" dirty="0" err="1" smtClean="0"/>
              <a:t>bendings</a:t>
            </a:r>
            <a:r>
              <a:rPr lang="en-GB" sz="1050" b="0" dirty="0" smtClean="0"/>
              <a:t> (limitations for feedback system)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050" b="0" dirty="0" smtClean="0"/>
              <a:t>Impact on quadrupole axis shift and b3 (see next slides)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Trim windings can be made simple and cheap to produce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</p:txBody>
      </p:sp>
      <p:sp>
        <p:nvSpPr>
          <p:cNvPr id="8" name="Rectangle 7"/>
          <p:cNvSpPr/>
          <p:nvPr/>
        </p:nvSpPr>
        <p:spPr>
          <a:xfrm>
            <a:off x="544873" y="3604779"/>
            <a:ext cx="5040560" cy="305431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Brace 15"/>
          <p:cNvSpPr/>
          <p:nvPr/>
        </p:nvSpPr>
        <p:spPr>
          <a:xfrm>
            <a:off x="5770991" y="3147672"/>
            <a:ext cx="241169" cy="1317499"/>
          </a:xfrm>
          <a:prstGeom prst="leftBrace">
            <a:avLst>
              <a:gd name="adj1" fmla="val 8333"/>
              <a:gd name="adj2" fmla="val 4342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32040" y="2628747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Beam energy along ring at 182.5 GeV</a:t>
            </a:r>
            <a:endParaRPr lang="en-US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t="8572"/>
          <a:stretch/>
        </p:blipFill>
        <p:spPr>
          <a:xfrm>
            <a:off x="5142922" y="577800"/>
            <a:ext cx="3891857" cy="199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5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1600" y="1419622"/>
            <a:ext cx="7081528" cy="3312368"/>
          </a:xfrm>
        </p:spPr>
        <p:txBody>
          <a:bodyPr/>
          <a:lstStyle/>
          <a:p>
            <a:pPr>
              <a:lnSpc>
                <a:spcPts val="2000"/>
              </a:lnSpc>
              <a:spcBef>
                <a:spcPts val="2400"/>
              </a:spcBef>
            </a:pPr>
            <a:r>
              <a:rPr lang="en-US" sz="2000" dirty="0" smtClean="0"/>
              <a:t>Collider </a:t>
            </a:r>
            <a:r>
              <a:rPr lang="en-US" sz="2000" dirty="0" smtClean="0"/>
              <a:t>magnet </a:t>
            </a:r>
            <a:r>
              <a:rPr lang="en-US" sz="2000" dirty="0" smtClean="0"/>
              <a:t>designs (CDR)</a:t>
            </a:r>
            <a:endParaRPr lang="en-US" sz="2000" dirty="0"/>
          </a:p>
          <a:p>
            <a:pPr>
              <a:lnSpc>
                <a:spcPts val="2000"/>
              </a:lnSpc>
              <a:spcBef>
                <a:spcPts val="2400"/>
              </a:spcBef>
            </a:pPr>
            <a:r>
              <a:rPr lang="en-US" sz="2000" dirty="0" smtClean="0"/>
              <a:t>Field tapering</a:t>
            </a:r>
          </a:p>
          <a:p>
            <a:pPr>
              <a:lnSpc>
                <a:spcPts val="2000"/>
              </a:lnSpc>
              <a:spcBef>
                <a:spcPts val="2400"/>
              </a:spcBef>
            </a:pPr>
            <a:r>
              <a:rPr lang="en-GB" sz="2000" dirty="0"/>
              <a:t>Mitigation of field errors and orbit </a:t>
            </a:r>
            <a:r>
              <a:rPr lang="en-GB" sz="2000" dirty="0" smtClean="0"/>
              <a:t>correction</a:t>
            </a:r>
          </a:p>
          <a:p>
            <a:pPr>
              <a:lnSpc>
                <a:spcPts val="2000"/>
              </a:lnSpc>
              <a:spcBef>
                <a:spcPts val="2400"/>
              </a:spcBef>
            </a:pPr>
            <a:r>
              <a:rPr lang="en-US" sz="2000" dirty="0" smtClean="0"/>
              <a:t>Booster </a:t>
            </a:r>
            <a:r>
              <a:rPr lang="en-US" sz="2000" dirty="0"/>
              <a:t>magnet </a:t>
            </a:r>
            <a:r>
              <a:rPr lang="en-US" sz="2000" dirty="0" smtClean="0"/>
              <a:t>specifications</a:t>
            </a:r>
            <a:endParaRPr lang="en-US" sz="2000" dirty="0"/>
          </a:p>
          <a:p>
            <a:pPr>
              <a:lnSpc>
                <a:spcPts val="2000"/>
              </a:lnSpc>
              <a:spcBef>
                <a:spcPts val="2400"/>
              </a:spcBef>
            </a:pPr>
            <a:r>
              <a:rPr lang="en-US" sz="2000" dirty="0" smtClean="0"/>
              <a:t>Conclusions </a:t>
            </a:r>
            <a:endParaRPr lang="en-US" sz="2000" dirty="0" smtClean="0"/>
          </a:p>
          <a:p>
            <a:pPr>
              <a:lnSpc>
                <a:spcPts val="2000"/>
              </a:lnSpc>
              <a:spcBef>
                <a:spcPts val="2400"/>
              </a:spcBef>
            </a:pPr>
            <a:r>
              <a:rPr lang="en-US" sz="2000" i="1" dirty="0" smtClean="0"/>
              <a:t>[References]</a:t>
            </a:r>
            <a:endParaRPr lang="en-US" sz="2000" i="1" dirty="0"/>
          </a:p>
          <a:p>
            <a:pPr>
              <a:lnSpc>
                <a:spcPts val="2000"/>
              </a:lnSpc>
            </a:pPr>
            <a:endParaRPr lang="en-US" dirty="0"/>
          </a:p>
          <a:p>
            <a:pPr lvl="1">
              <a:lnSpc>
                <a:spcPts val="2000"/>
              </a:lnSpc>
            </a:pPr>
            <a:endParaRPr lang="en-US" dirty="0"/>
          </a:p>
          <a:p>
            <a:pPr lvl="1">
              <a:lnSpc>
                <a:spcPts val="2000"/>
              </a:lnSpc>
            </a:pPr>
            <a:r>
              <a:rPr lang="en-US" dirty="0"/>
              <a:t>	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t="8572"/>
          <a:stretch/>
        </p:blipFill>
        <p:spPr>
          <a:xfrm>
            <a:off x="5142922" y="577800"/>
            <a:ext cx="3891857" cy="1993950"/>
          </a:xfrm>
          <a:prstGeom prst="rect">
            <a:avLst/>
          </a:prstGeom>
        </p:spPr>
      </p:pic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32040" y="2628747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Beam energy along ring at 182.5 GeV</a:t>
            </a:r>
            <a:endParaRPr lang="en-US" i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Field tapering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0661" y="1131590"/>
            <a:ext cx="4437100" cy="1634659"/>
          </a:xfrm>
        </p:spPr>
        <p:txBody>
          <a:bodyPr/>
          <a:lstStyle/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Energy saw-tooth effect needs to be mitigated to limit losses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Field </a:t>
            </a:r>
            <a:r>
              <a:rPr lang="en-GB" sz="1200" b="0" dirty="0" err="1" smtClean="0"/>
              <a:t>tunability</a:t>
            </a:r>
            <a:r>
              <a:rPr lang="en-GB" sz="1200" b="0" dirty="0" smtClean="0"/>
              <a:t> variable with energy, up to ±1.2% at 182.5 GeV [1]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Grouped every 4 FODO in present layout</a:t>
            </a:r>
            <a:endParaRPr lang="en-GB" sz="1200" b="0" dirty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u="sng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en-GB" sz="1200" u="sng" dirty="0" smtClean="0"/>
              <a:t>Options</a:t>
            </a:r>
            <a:r>
              <a:rPr lang="en-GB" sz="1200" dirty="0" smtClean="0"/>
              <a:t>:</a:t>
            </a:r>
          </a:p>
          <a:p>
            <a:pPr marL="285750" lvl="3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b="0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b="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298128" y="933894"/>
            <a:ext cx="1290823" cy="17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644735" y="1282195"/>
            <a:ext cx="65339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88951" y="1275606"/>
            <a:ext cx="6480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65" y="2801637"/>
            <a:ext cx="5184576" cy="21543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2833860"/>
            <a:ext cx="398852" cy="408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4826" y="2837025"/>
            <a:ext cx="405183" cy="4020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85020" y="3651870"/>
            <a:ext cx="3274554" cy="936104"/>
          </a:xfrm>
        </p:spPr>
        <p:txBody>
          <a:bodyPr/>
          <a:lstStyle/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Mostly for dipole as access to conductors of each aperture is needed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Can be made efficiently with symmetry thanks to powering by </a:t>
            </a:r>
            <a:r>
              <a:rPr lang="en-GB" sz="1100" b="0" dirty="0" smtClean="0"/>
              <a:t>sectors</a:t>
            </a:r>
            <a:endParaRPr lang="en-GB" sz="1100" b="0" i="1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</p:txBody>
      </p:sp>
      <p:sp>
        <p:nvSpPr>
          <p:cNvPr id="8" name="Rectangle 7"/>
          <p:cNvSpPr/>
          <p:nvPr/>
        </p:nvSpPr>
        <p:spPr>
          <a:xfrm>
            <a:off x="1835695" y="3944797"/>
            <a:ext cx="3749737" cy="28313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Brace 8"/>
          <p:cNvSpPr/>
          <p:nvPr/>
        </p:nvSpPr>
        <p:spPr>
          <a:xfrm>
            <a:off x="5724128" y="3651870"/>
            <a:ext cx="216024" cy="792088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78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Field tapering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0661" y="1131590"/>
            <a:ext cx="4437100" cy="1634659"/>
          </a:xfrm>
        </p:spPr>
        <p:txBody>
          <a:bodyPr/>
          <a:lstStyle/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Energy saw-tooth effect needs to be mitigated to limit losses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Field </a:t>
            </a:r>
            <a:r>
              <a:rPr lang="en-GB" sz="1200" b="0" dirty="0" err="1" smtClean="0"/>
              <a:t>tunability</a:t>
            </a:r>
            <a:r>
              <a:rPr lang="en-GB" sz="1200" b="0" dirty="0" smtClean="0"/>
              <a:t> variable with energy, up to ±1.2% at 182.5 GeV [1]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Grouped every 4 FODO in present layout</a:t>
            </a:r>
            <a:endParaRPr lang="en-GB" sz="1200" b="0" dirty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u="sng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en-GB" sz="1200" u="sng" dirty="0" smtClean="0"/>
              <a:t>Options</a:t>
            </a:r>
            <a:r>
              <a:rPr lang="en-GB" sz="1200" dirty="0" smtClean="0"/>
              <a:t>:</a:t>
            </a:r>
          </a:p>
          <a:p>
            <a:pPr marL="285750" lvl="3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b="0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65" y="2801637"/>
            <a:ext cx="5184576" cy="21543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833860"/>
            <a:ext cx="398852" cy="408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4826" y="2837025"/>
            <a:ext cx="405183" cy="4020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85020" y="4155926"/>
            <a:ext cx="3274554" cy="800054"/>
          </a:xfrm>
        </p:spPr>
        <p:txBody>
          <a:bodyPr/>
          <a:lstStyle/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The cheapest! (for dipoles only)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Precision and stability to be assessed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Needs powering by sectors for symmetric correction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</p:txBody>
      </p:sp>
      <p:sp>
        <p:nvSpPr>
          <p:cNvPr id="8" name="Rectangle 7"/>
          <p:cNvSpPr/>
          <p:nvPr/>
        </p:nvSpPr>
        <p:spPr>
          <a:xfrm>
            <a:off x="1835696" y="4294727"/>
            <a:ext cx="3749737" cy="28313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Brace 8"/>
          <p:cNvSpPr/>
          <p:nvPr/>
        </p:nvSpPr>
        <p:spPr>
          <a:xfrm>
            <a:off x="5724129" y="4155926"/>
            <a:ext cx="216023" cy="800054"/>
          </a:xfrm>
          <a:prstGeom prst="leftBrace">
            <a:avLst>
              <a:gd name="adj1" fmla="val 8333"/>
              <a:gd name="adj2" fmla="val 459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t="8572"/>
          <a:stretch/>
        </p:blipFill>
        <p:spPr>
          <a:xfrm>
            <a:off x="5142922" y="577800"/>
            <a:ext cx="3891857" cy="1993950"/>
          </a:xfrm>
          <a:prstGeom prst="rect">
            <a:avLst/>
          </a:prstGeom>
        </p:spPr>
      </p:pic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32040" y="2628747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Beam energy along ring at 182.5 GeV</a:t>
            </a:r>
            <a:endParaRPr lang="en-US" i="1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6298128" y="933894"/>
            <a:ext cx="1290823" cy="17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644735" y="1282195"/>
            <a:ext cx="65339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588951" y="1275606"/>
            <a:ext cx="6480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98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Field tapering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0661" y="1131590"/>
            <a:ext cx="4437100" cy="1634659"/>
          </a:xfrm>
        </p:spPr>
        <p:txBody>
          <a:bodyPr/>
          <a:lstStyle/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Energy saw-tooth effect needs to be mitigated to limit losses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Field </a:t>
            </a:r>
            <a:r>
              <a:rPr lang="en-GB" sz="1200" b="0" dirty="0" err="1" smtClean="0"/>
              <a:t>tunability</a:t>
            </a:r>
            <a:r>
              <a:rPr lang="en-GB" sz="1200" b="0" dirty="0" smtClean="0"/>
              <a:t> variable with energy, up to ±1.2% at 182.5 GeV [1]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Grouped every 4 FODO in present layout</a:t>
            </a:r>
            <a:endParaRPr lang="en-GB" sz="1200" b="0" dirty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u="sng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en-GB" sz="1200" u="sng" dirty="0" smtClean="0"/>
              <a:t>Options</a:t>
            </a:r>
            <a:r>
              <a:rPr lang="en-GB" sz="1200" dirty="0" smtClean="0"/>
              <a:t>:</a:t>
            </a:r>
          </a:p>
          <a:p>
            <a:pPr marL="285750" lvl="3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b="0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65" y="2801637"/>
            <a:ext cx="5184576" cy="21543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833860"/>
            <a:ext cx="398852" cy="408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4826" y="2837025"/>
            <a:ext cx="405183" cy="4020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85020" y="4443958"/>
            <a:ext cx="3274554" cy="418044"/>
          </a:xfrm>
        </p:spPr>
        <p:txBody>
          <a:bodyPr/>
          <a:lstStyle/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 smtClean="0"/>
              <a:t>For dipoles, probably ~10x higher strength needed than classical H orbit correctors</a:t>
            </a:r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</p:txBody>
      </p:sp>
      <p:sp>
        <p:nvSpPr>
          <p:cNvPr id="8" name="Rectangle 7"/>
          <p:cNvSpPr/>
          <p:nvPr/>
        </p:nvSpPr>
        <p:spPr>
          <a:xfrm>
            <a:off x="539552" y="4612407"/>
            <a:ext cx="5045881" cy="28313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Brace 8"/>
          <p:cNvSpPr/>
          <p:nvPr/>
        </p:nvSpPr>
        <p:spPr>
          <a:xfrm>
            <a:off x="5724129" y="4443958"/>
            <a:ext cx="216023" cy="512022"/>
          </a:xfrm>
          <a:prstGeom prst="leftBrace">
            <a:avLst>
              <a:gd name="adj1" fmla="val 8333"/>
              <a:gd name="adj2" fmla="val 6314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t="8572"/>
          <a:stretch/>
        </p:blipFill>
        <p:spPr>
          <a:xfrm>
            <a:off x="5142922" y="577800"/>
            <a:ext cx="3891857" cy="1993950"/>
          </a:xfrm>
          <a:prstGeom prst="rect">
            <a:avLst/>
          </a:prstGeom>
        </p:spPr>
      </p:pic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32040" y="2628747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Beam energy along ring at 182.5 GeV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7712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1012" y="1187730"/>
            <a:ext cx="4411287" cy="2050336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US" dirty="0" smtClean="0"/>
              <a:t>Twin </a:t>
            </a:r>
            <a:r>
              <a:rPr lang="en-US" dirty="0"/>
              <a:t>aperture design, </a:t>
            </a:r>
            <a:r>
              <a:rPr lang="en-US" u="sng" dirty="0"/>
              <a:t>m</a:t>
            </a:r>
            <a:r>
              <a:rPr lang="en-US" u="sng" dirty="0" smtClean="0"/>
              <a:t>agnetically coupled</a:t>
            </a:r>
            <a:r>
              <a:rPr lang="en-US" dirty="0" smtClean="0"/>
              <a:t> [1], [2], [3]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Simple, pure, cost effective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Low power consumption (50% w.r.t. separate magnets)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300 </a:t>
            </a:r>
            <a:r>
              <a:rPr lang="en-US" dirty="0"/>
              <a:t>mm inter-beam distance shared between vacuum chamber size, SR absorbers, busbars and yoke return leg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DC operation, compatible with solid iron yoke construction, but alternatives are possible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Twin air-cooled aluminium busbar </a:t>
            </a:r>
            <a:r>
              <a:rPr lang="en-US" dirty="0"/>
              <a:t>considered in </a:t>
            </a:r>
            <a:r>
              <a:rPr lang="en-US" dirty="0" smtClean="0"/>
              <a:t>CDR to be reviewed (SR in mid-plane</a:t>
            </a:r>
            <a:r>
              <a:rPr lang="en-US" dirty="0" smtClean="0"/>
              <a:t>)</a:t>
            </a:r>
            <a:endParaRPr lang="en-US" i="1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06422" y="2440290"/>
            <a:ext cx="4023000" cy="209538"/>
          </a:xfrm>
        </p:spPr>
        <p:txBody>
          <a:bodyPr/>
          <a:lstStyle/>
          <a:p>
            <a:pPr algn="ctr"/>
            <a:r>
              <a:rPr lang="en-US" i="1" dirty="0"/>
              <a:t>Magnetic </a:t>
            </a:r>
            <a:r>
              <a:rPr lang="en-US" i="1" dirty="0" smtClean="0"/>
              <a:t>model cross-section (CDR), </a:t>
            </a:r>
            <a:r>
              <a:rPr lang="en-US" i="1" dirty="0"/>
              <a:t>B</a:t>
            </a:r>
            <a:r>
              <a:rPr lang="en-US" i="1" baseline="-25000" dirty="0"/>
              <a:t>0</a:t>
            </a:r>
            <a:r>
              <a:rPr lang="en-US" i="1" dirty="0"/>
              <a:t> max = 57 mT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09930"/>
          </a:xfrm>
        </p:spPr>
        <p:txBody>
          <a:bodyPr/>
          <a:lstStyle/>
          <a:p>
            <a:r>
              <a:rPr lang="en-US" dirty="0" smtClean="0"/>
              <a:t>Dipole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B0A9E-CD36-4C66-9E68-8F4C23A21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972" y="843558"/>
            <a:ext cx="3947161" cy="15486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6C9F54E-E227-4524-A440-60F98653B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307439"/>
            <a:ext cx="2448272" cy="1403382"/>
          </a:xfrm>
          <a:prstGeom prst="rect">
            <a:avLst/>
          </a:prstGeom>
        </p:spPr>
      </p:pic>
      <p:sp>
        <p:nvSpPr>
          <p:cNvPr id="20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4907534" y="4849567"/>
            <a:ext cx="4023000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 smtClean="0"/>
              <a:t>Parameters (CDR) [1]</a:t>
            </a:r>
            <a:endParaRPr lang="en-US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7E17D7-B03B-45A6-AEC6-C25908B06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9597" y="2697938"/>
            <a:ext cx="3234245" cy="2106060"/>
          </a:xfrm>
          <a:prstGeom prst="rect">
            <a:avLst/>
          </a:prstGeom>
        </p:spPr>
      </p:pic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442800" y="4849567"/>
            <a:ext cx="4023000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Prototype </a:t>
            </a:r>
            <a:r>
              <a:rPr lang="en-US" i="1" dirty="0" smtClean="0"/>
              <a:t>1m-long, </a:t>
            </a:r>
            <a:r>
              <a:rPr lang="en-US" i="1" dirty="0"/>
              <a:t>single busbar </a:t>
            </a:r>
            <a:r>
              <a:rPr lang="en-US" i="1" dirty="0" smtClean="0"/>
              <a:t>“coil”, measurements reported in [4]</a:t>
            </a:r>
            <a:endParaRPr lang="en-US" i="1" dirty="0"/>
          </a:p>
        </p:txBody>
      </p:sp>
      <p:sp>
        <p:nvSpPr>
          <p:cNvPr id="14" name="Rectangle 13"/>
          <p:cNvSpPr/>
          <p:nvPr/>
        </p:nvSpPr>
        <p:spPr>
          <a:xfrm>
            <a:off x="5279592" y="3157973"/>
            <a:ext cx="3234245" cy="2480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524327" y="2470760"/>
            <a:ext cx="989509" cy="17639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99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0"/>
            <a:ext cx="4789442" cy="3202464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600"/>
              </a:spcAft>
            </a:pPr>
            <a:r>
              <a:rPr lang="en-US" dirty="0"/>
              <a:t>Twin aperture design, </a:t>
            </a:r>
            <a:r>
              <a:rPr lang="en-US" u="sng" dirty="0"/>
              <a:t>magnetically coupled</a:t>
            </a:r>
            <a:r>
              <a:rPr lang="en-US" dirty="0"/>
              <a:t> [1], [2</a:t>
            </a:r>
            <a:r>
              <a:rPr lang="en-US" dirty="0" smtClean="0"/>
              <a:t>], [3]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Only 2 racetrack coils for 8 poles, out of mid-plane (SR)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Top-bottom </a:t>
            </a:r>
            <a:r>
              <a:rPr lang="en-US" dirty="0"/>
              <a:t>assembly via non-magnetic central spacer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Equilibrium of parallel flux distribution between horizontal and vertical field lines controlled by central gap </a:t>
            </a:r>
            <a:r>
              <a:rPr lang="en-US" dirty="0" smtClean="0"/>
              <a:t>height (adjustable with end shims on prototype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~</a:t>
            </a:r>
            <a:r>
              <a:rPr lang="en-US" dirty="0"/>
              <a:t>10x higher flux density than in </a:t>
            </a:r>
            <a:r>
              <a:rPr lang="en-US" dirty="0" smtClean="0"/>
              <a:t>dipoles; water-cooled </a:t>
            </a:r>
            <a:r>
              <a:rPr lang="en-US" dirty="0"/>
              <a:t>coil</a:t>
            </a:r>
            <a:r>
              <a:rPr lang="en-US" dirty="0" smtClean="0"/>
              <a:t> </a:t>
            </a:r>
            <a:r>
              <a:rPr lang="en-US" dirty="0"/>
              <a:t>(optimization of dipole filling factor)</a:t>
            </a:r>
          </a:p>
          <a:p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42672" y="2864689"/>
            <a:ext cx="4023000" cy="209538"/>
          </a:xfrm>
        </p:spPr>
        <p:txBody>
          <a:bodyPr/>
          <a:lstStyle/>
          <a:p>
            <a:pPr algn="ctr"/>
            <a:r>
              <a:rPr lang="en-US" i="1" dirty="0"/>
              <a:t>Magnetic model </a:t>
            </a:r>
            <a:r>
              <a:rPr lang="en-US" i="1" dirty="0" smtClean="0"/>
              <a:t>(</a:t>
            </a:r>
            <a:r>
              <a:rPr lang="en-US" i="1" dirty="0"/>
              <a:t>CDR), </a:t>
            </a:r>
            <a:r>
              <a:rPr lang="en-US" i="1" dirty="0" smtClean="0"/>
              <a:t>G</a:t>
            </a:r>
            <a:r>
              <a:rPr lang="en-US" i="1" baseline="-25000" dirty="0" smtClean="0"/>
              <a:t>0</a:t>
            </a:r>
            <a:r>
              <a:rPr lang="en-US" i="1" dirty="0" smtClean="0"/>
              <a:t> </a:t>
            </a:r>
            <a:r>
              <a:rPr lang="en-US" i="1" dirty="0"/>
              <a:t>max = </a:t>
            </a:r>
            <a:r>
              <a:rPr lang="en-US" i="1" dirty="0" smtClean="0"/>
              <a:t>10 T/m,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pole</a:t>
            </a:r>
            <a:r>
              <a:rPr lang="en-US" i="1" baseline="-25000" dirty="0" smtClean="0"/>
              <a:t> tip </a:t>
            </a:r>
            <a:r>
              <a:rPr lang="en-US" i="1" dirty="0" smtClean="0"/>
              <a:t>0.42 T</a:t>
            </a:r>
            <a:endParaRPr lang="en-US" i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Quadrupole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672" y="434577"/>
            <a:ext cx="3095212" cy="24663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096460"/>
            <a:ext cx="2696944" cy="17029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6233" y="3158703"/>
            <a:ext cx="3096522" cy="1690864"/>
          </a:xfrm>
          <a:prstGeom prst="rect">
            <a:avLst/>
          </a:prstGeom>
        </p:spPr>
      </p:pic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4907534" y="4849567"/>
            <a:ext cx="4023000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 smtClean="0"/>
              <a:t>Parameters (CDR)</a:t>
            </a:r>
            <a:endParaRPr lang="en-US" i="1" dirty="0"/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442800" y="4849567"/>
            <a:ext cx="4023000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Prototype </a:t>
            </a:r>
            <a:r>
              <a:rPr lang="en-US" i="1" dirty="0" smtClean="0"/>
              <a:t>1m-long</a:t>
            </a:r>
            <a:endParaRPr lang="en-US" i="1" dirty="0"/>
          </a:p>
        </p:txBody>
      </p:sp>
      <p:sp>
        <p:nvSpPr>
          <p:cNvPr id="15" name="Rectangle 14"/>
          <p:cNvSpPr/>
          <p:nvPr/>
        </p:nvSpPr>
        <p:spPr>
          <a:xfrm>
            <a:off x="7956376" y="2897833"/>
            <a:ext cx="788924" cy="17639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632068" y="3614991"/>
            <a:ext cx="3028816" cy="2252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93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DA2FA-5512-48F2-8A70-BE1B46962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10774"/>
          </a:xfrm>
        </p:spPr>
        <p:txBody>
          <a:bodyPr/>
          <a:lstStyle/>
          <a:p>
            <a:r>
              <a:rPr lang="en-GB" dirty="0" smtClean="0"/>
              <a:t>Quadrupole magnetic </a:t>
            </a:r>
            <a:r>
              <a:rPr lang="en-GB" dirty="0"/>
              <a:t>axis shift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A7941D-A3D6-4DBA-947B-1A7A0924A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606030"/>
            <a:ext cx="2611080" cy="2041773"/>
          </a:xfrm>
          <a:prstGeom prst="rect">
            <a:avLst/>
          </a:prstGeom>
        </p:spPr>
      </p:pic>
      <p:sp>
        <p:nvSpPr>
          <p:cNvPr id="10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 txBox="1">
            <a:spLocks/>
          </p:cNvSpPr>
          <p:nvPr/>
        </p:nvSpPr>
        <p:spPr>
          <a:xfrm>
            <a:off x="681127" y="1722762"/>
            <a:ext cx="8208912" cy="7600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/>
            </a:lvl1pPr>
            <a:lvl2pPr marL="243000" lvl="1" indent="-243000" defTabSz="685800">
              <a:lnSpc>
                <a:spcPts val="1388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en-GB" dirty="0" smtClean="0"/>
              <a:t>~0.4 mm shift for each aperture between low and high fields</a:t>
            </a:r>
          </a:p>
          <a:p>
            <a:pPr lvl="1"/>
            <a:r>
              <a:rPr lang="en-GB" dirty="0" smtClean="0"/>
              <a:t>Mismatch MM vs. FEM (3D) at low fields not completely explained</a:t>
            </a:r>
          </a:p>
          <a:p>
            <a:pPr marL="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To be further investigated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170" y="2571750"/>
            <a:ext cx="3248397" cy="2094205"/>
          </a:xfrm>
          <a:prstGeom prst="rect">
            <a:avLst/>
          </a:prstGeom>
        </p:spPr>
      </p:pic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 txBox="1">
            <a:spLocks/>
          </p:cNvSpPr>
          <p:nvPr/>
        </p:nvSpPr>
        <p:spPr>
          <a:xfrm>
            <a:off x="442800" y="1253070"/>
            <a:ext cx="4993296" cy="303056"/>
          </a:xfr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/>
              <a:t>Magnetic measurements performed on 1-m prototype [4]</a:t>
            </a:r>
            <a:endParaRPr lang="en-US" sz="1400" b="1" dirty="0"/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5109169" y="4771061"/>
            <a:ext cx="2631183" cy="20953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 smtClean="0"/>
              <a:t>Magnetic axis shift</a:t>
            </a:r>
            <a:endParaRPr lang="en-US" i="1" dirty="0"/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611560" y="4771061"/>
            <a:ext cx="3692434" cy="20953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 smtClean="0"/>
              <a:t>Measured magnetic axis shift and ∫b3</a:t>
            </a:r>
            <a:endParaRPr lang="en-US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CA41C3-3690-421E-A477-41A10F1F5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4760" y="528287"/>
            <a:ext cx="2000469" cy="187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89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381866"/>
            <a:ext cx="4023000" cy="2270004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600"/>
              </a:spcAft>
            </a:pPr>
            <a:r>
              <a:rPr lang="en-US" dirty="0"/>
              <a:t>Classical design </a:t>
            </a:r>
            <a:r>
              <a:rPr lang="en-US" dirty="0" smtClean="0"/>
              <a:t>as first approach for CDR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Fits </a:t>
            </a:r>
            <a:r>
              <a:rPr lang="en-US" dirty="0"/>
              <a:t>in 300 mm inter-beam </a:t>
            </a:r>
            <a:r>
              <a:rPr lang="en-US" dirty="0" smtClean="0"/>
              <a:t>distance, compatible with individual magnets for each beam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Busy cross section, </a:t>
            </a:r>
            <a:r>
              <a:rPr lang="en-US" dirty="0"/>
              <a:t>current and flux densities at upper values </a:t>
            </a:r>
            <a:endParaRPr lang="en-US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Vacuum chamber winglets and SR absorbers integration issue with coils on mid-plane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Cross section could be </a:t>
            </a:r>
            <a:r>
              <a:rPr lang="en-US" dirty="0" smtClean="0"/>
              <a:t>optimiz</a:t>
            </a:r>
            <a:r>
              <a:rPr lang="en-US" dirty="0" smtClean="0"/>
              <a:t>ed </a:t>
            </a:r>
            <a:r>
              <a:rPr lang="en-US" dirty="0"/>
              <a:t>with </a:t>
            </a:r>
            <a:r>
              <a:rPr lang="en-US" dirty="0" smtClean="0"/>
              <a:t>120° symmetry of return yoke</a:t>
            </a:r>
            <a:endParaRPr lang="en-US" dirty="0" smtClean="0"/>
          </a:p>
          <a:p>
            <a:pPr lvl="1">
              <a:spcAft>
                <a:spcPts val="600"/>
              </a:spcAft>
            </a:pPr>
            <a:endParaRPr lang="en-US" dirty="0"/>
          </a:p>
          <a:p>
            <a:pPr marL="0" lvl="1" indent="0">
              <a:spcAft>
                <a:spcPts val="600"/>
              </a:spcAft>
              <a:buNone/>
            </a:pPr>
            <a:r>
              <a:rPr lang="en-US" dirty="0" smtClean="0">
                <a:sym typeface="Wingdings" panose="05000000000000000000" pitchFamily="2" charset="2"/>
              </a:rPr>
              <a:t> Design to be reviewed with updated specifications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Sextupole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340" y="577801"/>
            <a:ext cx="3526675" cy="2242556"/>
          </a:xfrm>
          <a:prstGeom prst="rect">
            <a:avLst/>
          </a:prstGeom>
        </p:spPr>
      </p:pic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94979" y="2854253"/>
            <a:ext cx="4023000" cy="209538"/>
          </a:xfrm>
        </p:spPr>
        <p:txBody>
          <a:bodyPr/>
          <a:lstStyle/>
          <a:p>
            <a:pPr algn="ctr"/>
            <a:r>
              <a:rPr lang="en-US" i="1" dirty="0"/>
              <a:t>Magnetic model </a:t>
            </a:r>
            <a:r>
              <a:rPr lang="en-US" i="1" dirty="0" smtClean="0"/>
              <a:t>(</a:t>
            </a:r>
            <a:r>
              <a:rPr lang="en-US" i="1" dirty="0"/>
              <a:t>CDR), S</a:t>
            </a:r>
            <a:r>
              <a:rPr lang="en-US" i="1" baseline="-25000" dirty="0" smtClean="0"/>
              <a:t>0</a:t>
            </a:r>
            <a:r>
              <a:rPr lang="en-US" i="1" dirty="0" smtClean="0"/>
              <a:t> </a:t>
            </a:r>
            <a:r>
              <a:rPr lang="en-US" i="1" dirty="0"/>
              <a:t>max = </a:t>
            </a:r>
            <a:r>
              <a:rPr lang="en-US" i="1" dirty="0" smtClean="0"/>
              <a:t>807 T/m</a:t>
            </a:r>
            <a:r>
              <a:rPr lang="en-US" i="1" baseline="30000" dirty="0" smtClean="0"/>
              <a:t>2</a:t>
            </a:r>
            <a:r>
              <a:rPr lang="en-US" i="1" dirty="0" smtClean="0"/>
              <a:t>,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pole</a:t>
            </a:r>
            <a:r>
              <a:rPr lang="en-US" i="1" baseline="-25000" dirty="0" smtClean="0"/>
              <a:t> tip </a:t>
            </a:r>
            <a:r>
              <a:rPr lang="en-US" i="1" dirty="0" smtClean="0"/>
              <a:t>1.17 T</a:t>
            </a:r>
            <a:endParaRPr lang="en-US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340" y="3219822"/>
            <a:ext cx="3526675" cy="1549971"/>
          </a:xfrm>
          <a:prstGeom prst="rect">
            <a:avLst/>
          </a:prstGeom>
        </p:spPr>
      </p:pic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4907534" y="4849567"/>
            <a:ext cx="4023000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 smtClean="0"/>
              <a:t>Parameters (CDR)</a:t>
            </a:r>
            <a:endParaRPr lang="en-US" i="1" dirty="0"/>
          </a:p>
        </p:txBody>
      </p:sp>
      <p:sp>
        <p:nvSpPr>
          <p:cNvPr id="18" name="Snip Same Side Corner Rectangle 17"/>
          <p:cNvSpPr/>
          <p:nvPr/>
        </p:nvSpPr>
        <p:spPr>
          <a:xfrm rot="19774041">
            <a:off x="6983703" y="782275"/>
            <a:ext cx="952024" cy="250774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Snip Same Side Corner Rectangle 18"/>
          <p:cNvSpPr/>
          <p:nvPr/>
        </p:nvSpPr>
        <p:spPr>
          <a:xfrm rot="16200000">
            <a:off x="6589215" y="1598167"/>
            <a:ext cx="1046460" cy="103690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nip Same Side Corner Rectangle 19"/>
          <p:cNvSpPr/>
          <p:nvPr/>
        </p:nvSpPr>
        <p:spPr>
          <a:xfrm rot="12548079">
            <a:off x="6979860" y="2296192"/>
            <a:ext cx="1012147" cy="206142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nip Same Side Corner Rectangle 20"/>
          <p:cNvSpPr/>
          <p:nvPr/>
        </p:nvSpPr>
        <p:spPr>
          <a:xfrm rot="8838709">
            <a:off x="7830242" y="2288987"/>
            <a:ext cx="1011226" cy="96107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nip Same Side Corner Rectangle 21"/>
          <p:cNvSpPr/>
          <p:nvPr/>
        </p:nvSpPr>
        <p:spPr>
          <a:xfrm rot="5289999">
            <a:off x="8289472" y="1516107"/>
            <a:ext cx="968870" cy="195995"/>
          </a:xfrm>
          <a:prstGeom prst="snip2SameRect">
            <a:avLst>
              <a:gd name="adj1" fmla="val 48413"/>
              <a:gd name="adj2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nip Same Side Corner Rectangle 22"/>
          <p:cNvSpPr/>
          <p:nvPr/>
        </p:nvSpPr>
        <p:spPr>
          <a:xfrm rot="1715958">
            <a:off x="7790106" y="891820"/>
            <a:ext cx="995897" cy="7979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rapezoid 24"/>
          <p:cNvSpPr/>
          <p:nvPr/>
        </p:nvSpPr>
        <p:spPr>
          <a:xfrm>
            <a:off x="7788294" y="1883609"/>
            <a:ext cx="235879" cy="688141"/>
          </a:xfrm>
          <a:prstGeom prst="trapezoid">
            <a:avLst>
              <a:gd name="adj" fmla="val 255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rapezoid 25"/>
          <p:cNvSpPr/>
          <p:nvPr/>
        </p:nvSpPr>
        <p:spPr>
          <a:xfrm rot="10800000">
            <a:off x="7788293" y="771549"/>
            <a:ext cx="235879" cy="660757"/>
          </a:xfrm>
          <a:prstGeom prst="trapezoid">
            <a:avLst>
              <a:gd name="adj" fmla="val 255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rapezoid 26"/>
          <p:cNvSpPr/>
          <p:nvPr/>
        </p:nvSpPr>
        <p:spPr>
          <a:xfrm rot="17962028">
            <a:off x="8266857" y="1604209"/>
            <a:ext cx="235879" cy="649838"/>
          </a:xfrm>
          <a:prstGeom prst="trapezoid">
            <a:avLst>
              <a:gd name="adj" fmla="val 255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rapezoid 27"/>
          <p:cNvSpPr/>
          <p:nvPr/>
        </p:nvSpPr>
        <p:spPr>
          <a:xfrm rot="14366033">
            <a:off x="8263296" y="1040363"/>
            <a:ext cx="235879" cy="661362"/>
          </a:xfrm>
          <a:prstGeom prst="trapezoid">
            <a:avLst>
              <a:gd name="adj" fmla="val 255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rapezoid 28"/>
          <p:cNvSpPr/>
          <p:nvPr/>
        </p:nvSpPr>
        <p:spPr>
          <a:xfrm rot="7207497">
            <a:off x="7293948" y="1020949"/>
            <a:ext cx="235879" cy="678852"/>
          </a:xfrm>
          <a:prstGeom prst="trapezoid">
            <a:avLst>
              <a:gd name="adj" fmla="val 255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rapezoid 29"/>
          <p:cNvSpPr/>
          <p:nvPr/>
        </p:nvSpPr>
        <p:spPr>
          <a:xfrm rot="3566084">
            <a:off x="7295771" y="1604574"/>
            <a:ext cx="235879" cy="657925"/>
          </a:xfrm>
          <a:prstGeom prst="trapezoid">
            <a:avLst>
              <a:gd name="adj" fmla="val 255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 descr="Logo&#10;&#10;Description automatically generated">
            <a:extLst>
              <a:ext uri="{FF2B5EF4-FFF2-40B4-BE49-F238E27FC236}">
                <a16:creationId xmlns:a16="http://schemas.microsoft.com/office/drawing/2014/main" id="{18F97109-A03C-4CFF-83DE-3AA636E40F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3" t="9456" r="18271" b="18734"/>
          <a:stretch/>
        </p:blipFill>
        <p:spPr>
          <a:xfrm flipV="1">
            <a:off x="7562463" y="1457028"/>
            <a:ext cx="690794" cy="38018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306828" y="4069333"/>
            <a:ext cx="3504572" cy="1347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7831763" y="2854253"/>
            <a:ext cx="914152" cy="2038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32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24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Field tapering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0661" y="1131590"/>
            <a:ext cx="4437100" cy="1634659"/>
          </a:xfrm>
        </p:spPr>
        <p:txBody>
          <a:bodyPr/>
          <a:lstStyle/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Energy saw-tooth effect needs to be mitigated to limit losses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Field </a:t>
            </a:r>
            <a:r>
              <a:rPr lang="en-GB" sz="1200" b="0" dirty="0" err="1" smtClean="0"/>
              <a:t>tunability</a:t>
            </a:r>
            <a:r>
              <a:rPr lang="en-GB" sz="1200" b="0" dirty="0" smtClean="0"/>
              <a:t> variable with energy, up to ±1.2% at 182.5 GeV [1]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smtClean="0"/>
              <a:t>Grouped every 4 FODO in present layout</a:t>
            </a:r>
            <a:endParaRPr lang="en-GB" sz="1200" b="0" dirty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u="sng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en-GB" sz="1200" u="sng" dirty="0" smtClean="0"/>
              <a:t>Options</a:t>
            </a:r>
            <a:r>
              <a:rPr lang="en-GB" sz="1200" dirty="0" smtClean="0"/>
              <a:t>:</a:t>
            </a:r>
          </a:p>
          <a:p>
            <a:pPr marL="285750" lvl="3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b="0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en-GB" sz="12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65" y="2801637"/>
            <a:ext cx="5184576" cy="21543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833860"/>
            <a:ext cx="398852" cy="408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4826" y="2837025"/>
            <a:ext cx="405183" cy="4020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52594" y="3564150"/>
            <a:ext cx="2503404" cy="1209808"/>
          </a:xfrm>
        </p:spPr>
        <p:txBody>
          <a:bodyPr/>
          <a:lstStyle/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en-GB" sz="1100" b="0" dirty="0" smtClean="0"/>
              <a:t>Next slides will address effect of tuneable trims on magnet field quality </a:t>
            </a:r>
          </a:p>
          <a:p>
            <a:pPr>
              <a:lnSpc>
                <a:spcPts val="1200"/>
              </a:lnSpc>
              <a:spcBef>
                <a:spcPts val="600"/>
              </a:spcBef>
            </a:pPr>
            <a:endParaRPr lang="fr-CH" sz="1100" b="0" dirty="0" smtClean="0"/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fr-CH" sz="1100" b="0" i="1" dirty="0"/>
              <a:t>(</a:t>
            </a:r>
            <a:r>
              <a:rPr lang="fr-CH" sz="1100" b="0" i="1" dirty="0" smtClean="0"/>
              <a:t>More </a:t>
            </a:r>
            <a:r>
              <a:rPr lang="fr-CH" sz="1100" b="0" i="1" dirty="0" err="1" smtClean="0"/>
              <a:t>details</a:t>
            </a:r>
            <a:r>
              <a:rPr lang="fr-CH" sz="1100" b="0" i="1" dirty="0" smtClean="0"/>
              <a:t> on </a:t>
            </a:r>
            <a:r>
              <a:rPr lang="fr-CH" sz="1100" b="0" i="1" dirty="0" err="1" smtClean="0"/>
              <a:t>other</a:t>
            </a:r>
            <a:r>
              <a:rPr lang="fr-CH" sz="1100" b="0" i="1" dirty="0" smtClean="0"/>
              <a:t> options </a:t>
            </a:r>
            <a:r>
              <a:rPr lang="fr-CH" sz="1100" b="0" i="1" dirty="0" err="1" smtClean="0"/>
              <a:t>available</a:t>
            </a:r>
            <a:r>
              <a:rPr lang="fr-CH" sz="1100" b="0" i="1" dirty="0" smtClean="0"/>
              <a:t> in </a:t>
            </a:r>
            <a:r>
              <a:rPr lang="fr-CH" sz="1100" b="0" i="1" dirty="0" err="1" smtClean="0"/>
              <a:t>spare</a:t>
            </a:r>
            <a:r>
              <a:rPr lang="fr-CH" sz="1100" b="0" i="1" dirty="0" smtClean="0"/>
              <a:t> slides)</a:t>
            </a:r>
            <a:endParaRPr lang="en-GB" sz="1100" b="0" i="1" dirty="0" smtClean="0"/>
          </a:p>
          <a:p>
            <a:pPr marL="171450" indent="-1714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</p:txBody>
      </p:sp>
      <p:sp>
        <p:nvSpPr>
          <p:cNvPr id="8" name="Rectangle 7"/>
          <p:cNvSpPr/>
          <p:nvPr/>
        </p:nvSpPr>
        <p:spPr>
          <a:xfrm>
            <a:off x="1835695" y="3604779"/>
            <a:ext cx="1152129" cy="62315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32040" y="2628747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Beam energy along ring at 182.5 GeV</a:t>
            </a:r>
            <a:endParaRPr lang="en-US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t="8572"/>
          <a:stretch/>
        </p:blipFill>
        <p:spPr>
          <a:xfrm>
            <a:off x="5142922" y="577800"/>
            <a:ext cx="3891857" cy="199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72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Dipole field tapering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142524"/>
            <a:ext cx="4023000" cy="212558"/>
          </a:xfrm>
        </p:spPr>
        <p:txBody>
          <a:bodyPr/>
          <a:lstStyle/>
          <a:p>
            <a:r>
              <a:rPr lang="en-US" dirty="0" smtClean="0"/>
              <a:t>Trim coils / trimmed busbar current</a:t>
            </a:r>
            <a:endParaRPr lang="en-US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4604" y="1437819"/>
            <a:ext cx="4802693" cy="1836628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600"/>
              </a:spcAft>
            </a:pPr>
            <a:r>
              <a:rPr lang="en-US" dirty="0"/>
              <a:t>Needed on each aperture for individual aperture trimming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Can be made in single turn like the main </a:t>
            </a:r>
            <a:r>
              <a:rPr lang="en-US" dirty="0" err="1"/>
              <a:t>busbars</a:t>
            </a:r>
            <a:r>
              <a:rPr lang="en-US" dirty="0"/>
              <a:t> </a:t>
            </a:r>
            <a:r>
              <a:rPr lang="en-US" i="1" dirty="0" smtClean="0"/>
              <a:t>(Discussed with TE-EPC)</a:t>
            </a:r>
            <a:endParaRPr lang="en-US" i="1" dirty="0"/>
          </a:p>
          <a:p>
            <a:pPr lvl="1">
              <a:spcAft>
                <a:spcPts val="600"/>
              </a:spcAft>
            </a:pPr>
            <a:r>
              <a:rPr lang="en-US" dirty="0"/>
              <a:t>One single branch per aperture is </a:t>
            </a:r>
            <a:r>
              <a:rPr lang="en-US" dirty="0" smtClean="0"/>
              <a:t>possible </a:t>
            </a:r>
            <a:r>
              <a:rPr lang="en-US" dirty="0"/>
              <a:t>(top or bottom</a:t>
            </a:r>
            <a:r>
              <a:rPr lang="en-US" dirty="0" smtClean="0"/>
              <a:t>), with marginal impact on field quality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No cross-talk between apertures (trim effect only on concerned aperture)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Effect of trim coils or trimmed current on main busbar is identical</a:t>
            </a: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350" y="1157848"/>
            <a:ext cx="3953846" cy="13766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33" y="3143111"/>
            <a:ext cx="3958723" cy="1201688"/>
          </a:xfrm>
          <a:prstGeom prst="rect">
            <a:avLst/>
          </a:prstGeom>
        </p:spPr>
      </p:pic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86187" y="2626627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Current polarities in main and trim conductors</a:t>
            </a:r>
            <a:endParaRPr 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3548" y="4439435"/>
            <a:ext cx="3187898" cy="279941"/>
          </a:xfrm>
          <a:prstGeom prst="rect">
            <a:avLst/>
          </a:prstGeom>
        </p:spPr>
      </p:pic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6134" y="4814012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Flux density and field lines with trims activated</a:t>
            </a:r>
            <a:endParaRPr lang="en-US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264" y="3274447"/>
            <a:ext cx="3600400" cy="1519050"/>
          </a:xfrm>
          <a:prstGeom prst="rect">
            <a:avLst/>
          </a:prstGeom>
        </p:spPr>
      </p:pic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1187624" y="4813322"/>
            <a:ext cx="2808313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i="1" dirty="0"/>
              <a:t>Normalized harmonics (FEM 2D)</a:t>
            </a:r>
          </a:p>
        </p:txBody>
      </p:sp>
      <p:sp>
        <p:nvSpPr>
          <p:cNvPr id="15" name="Arrow: Down 16">
            <a:extLst>
              <a:ext uri="{FF2B5EF4-FFF2-40B4-BE49-F238E27FC236}">
                <a16:creationId xmlns:a16="http://schemas.microsoft.com/office/drawing/2014/main" id="{9BBBD190-47F7-4F20-B244-808E6D445DF4}"/>
              </a:ext>
            </a:extLst>
          </p:cNvPr>
          <p:cNvSpPr/>
          <p:nvPr/>
        </p:nvSpPr>
        <p:spPr>
          <a:xfrm rot="10800000">
            <a:off x="6156176" y="3511016"/>
            <a:ext cx="144016" cy="4625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16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16200000">
            <a:off x="6463355" y="3142215"/>
            <a:ext cx="142474" cy="46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18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16200000">
            <a:off x="6467030" y="3868871"/>
            <a:ext cx="142474" cy="46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19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7543475" y="3148933"/>
            <a:ext cx="142474" cy="46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0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7543475" y="3870399"/>
            <a:ext cx="142474" cy="46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1" name="Arrow: Down 16">
            <a:extLst>
              <a:ext uri="{FF2B5EF4-FFF2-40B4-BE49-F238E27FC236}">
                <a16:creationId xmlns:a16="http://schemas.microsoft.com/office/drawing/2014/main" id="{9BBBD190-47F7-4F20-B244-808E6D445DF4}"/>
              </a:ext>
            </a:extLst>
          </p:cNvPr>
          <p:cNvSpPr/>
          <p:nvPr/>
        </p:nvSpPr>
        <p:spPr>
          <a:xfrm rot="10800000">
            <a:off x="7849112" y="3501817"/>
            <a:ext cx="144016" cy="4625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2" name="Arrow: Down 16">
            <a:extLst>
              <a:ext uri="{FF2B5EF4-FFF2-40B4-BE49-F238E27FC236}">
                <a16:creationId xmlns:a16="http://schemas.microsoft.com/office/drawing/2014/main" id="{9BBBD190-47F7-4F20-B244-808E6D445DF4}"/>
              </a:ext>
            </a:extLst>
          </p:cNvPr>
          <p:cNvSpPr/>
          <p:nvPr/>
        </p:nvSpPr>
        <p:spPr>
          <a:xfrm>
            <a:off x="6049931" y="3633957"/>
            <a:ext cx="109303" cy="24333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3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6473977" y="3129270"/>
            <a:ext cx="104779" cy="26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4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6483844" y="4042171"/>
            <a:ext cx="104779" cy="26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5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7554097" y="3135988"/>
            <a:ext cx="104780" cy="26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6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7560289" y="4043699"/>
            <a:ext cx="104779" cy="26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7" name="Arrow: Down 16">
            <a:extLst>
              <a:ext uri="{FF2B5EF4-FFF2-40B4-BE49-F238E27FC236}">
                <a16:creationId xmlns:a16="http://schemas.microsoft.com/office/drawing/2014/main" id="{9BBBD190-47F7-4F20-B244-808E6D445DF4}"/>
              </a:ext>
            </a:extLst>
          </p:cNvPr>
          <p:cNvSpPr/>
          <p:nvPr/>
        </p:nvSpPr>
        <p:spPr>
          <a:xfrm rot="10800000">
            <a:off x="7990198" y="3633957"/>
            <a:ext cx="109303" cy="24333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8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38683" y="3669022"/>
            <a:ext cx="307636" cy="209538"/>
          </a:xfrm>
        </p:spPr>
        <p:txBody>
          <a:bodyPr/>
          <a:lstStyle/>
          <a:p>
            <a:pPr algn="ctr"/>
            <a:r>
              <a:rPr lang="en-US" sz="1200" b="1" i="1" dirty="0" smtClean="0">
                <a:solidFill>
                  <a:srgbClr val="FFFF00"/>
                </a:solidFill>
              </a:rPr>
              <a:t>B</a:t>
            </a:r>
            <a:endParaRPr lang="en-US" sz="1200" b="1" i="1" dirty="0">
              <a:solidFill>
                <a:srgbClr val="FFFF00"/>
              </a:solidFill>
            </a:endParaRPr>
          </a:p>
        </p:txBody>
      </p:sp>
      <p:sp>
        <p:nvSpPr>
          <p:cNvPr id="29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554335" y="3655961"/>
            <a:ext cx="307636" cy="209538"/>
          </a:xfrm>
        </p:spPr>
        <p:txBody>
          <a:bodyPr/>
          <a:lstStyle/>
          <a:p>
            <a:pPr algn="ctr"/>
            <a:r>
              <a:rPr lang="en-US" sz="1200" b="1" i="1" dirty="0" smtClean="0">
                <a:solidFill>
                  <a:srgbClr val="FFFF00"/>
                </a:solidFill>
              </a:rPr>
              <a:t>B</a:t>
            </a:r>
            <a:endParaRPr lang="en-US" sz="1200" b="1" i="1" dirty="0">
              <a:solidFill>
                <a:srgbClr val="FFFF00"/>
              </a:solidFill>
            </a:endParaRPr>
          </a:p>
        </p:txBody>
      </p:sp>
      <p:sp>
        <p:nvSpPr>
          <p:cNvPr id="30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4769" y="3670213"/>
            <a:ext cx="307636" cy="209538"/>
          </a:xfrm>
        </p:spPr>
        <p:txBody>
          <a:bodyPr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</a:rPr>
              <a:t>+dB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720524" y="3675936"/>
            <a:ext cx="307636" cy="209538"/>
          </a:xfrm>
        </p:spPr>
        <p:txBody>
          <a:bodyPr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</a:rPr>
              <a:t>-dB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7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 smtClean="0"/>
              <a:t>Quadrupole field tapering</a:t>
            </a:r>
            <a:endParaRPr lang="en-US" dirty="0"/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DC6342E-D525-4FF1-9F63-4D2706830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142524"/>
            <a:ext cx="4023000" cy="212558"/>
          </a:xfrm>
        </p:spPr>
        <p:txBody>
          <a:bodyPr/>
          <a:lstStyle/>
          <a:p>
            <a:r>
              <a:rPr lang="en-US" dirty="0" smtClean="0"/>
              <a:t>Trim coils</a:t>
            </a:r>
            <a:endParaRPr lang="en-US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4604" y="1437819"/>
            <a:ext cx="5154514" cy="1836628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600"/>
              </a:spcAft>
            </a:pPr>
            <a:r>
              <a:rPr lang="en-US" dirty="0"/>
              <a:t>Needed on each aperture for individual aperture trimming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One </a:t>
            </a:r>
            <a:r>
              <a:rPr lang="en-US" dirty="0"/>
              <a:t>single branch (top or bottom</a:t>
            </a:r>
            <a:r>
              <a:rPr lang="en-US" dirty="0" smtClean="0"/>
              <a:t>) per </a:t>
            </a:r>
            <a:r>
              <a:rPr lang="en-US" dirty="0"/>
              <a:t>aperture </a:t>
            </a:r>
            <a:r>
              <a:rPr lang="en-US" u="sng" dirty="0" smtClean="0"/>
              <a:t>not</a:t>
            </a:r>
            <a:r>
              <a:rPr lang="en-US" dirty="0" smtClean="0"/>
              <a:t> possible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Gradient trim effect only on concerned aperture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Significant </a:t>
            </a:r>
            <a:r>
              <a:rPr lang="en-US" dirty="0"/>
              <a:t>cross-talk </a:t>
            </a:r>
            <a:r>
              <a:rPr lang="en-US" dirty="0" smtClean="0"/>
              <a:t>: both magnetic axes shift up to 0.2 mm @ 1.2% dB in same direction, even when single aperture trim is activated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 significantly affected in both apertures with same polarity</a:t>
            </a:r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endParaRPr lang="en-US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86187" y="2626627"/>
            <a:ext cx="4023000" cy="209538"/>
          </a:xfrm>
        </p:spPr>
        <p:txBody>
          <a:bodyPr/>
          <a:lstStyle/>
          <a:p>
            <a:pPr algn="ctr"/>
            <a:r>
              <a:rPr lang="en-US" i="1" dirty="0"/>
              <a:t>Current polarities in main and trim conductors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6134" y="4814012"/>
            <a:ext cx="4023000" cy="209538"/>
          </a:xfrm>
        </p:spPr>
        <p:txBody>
          <a:bodyPr/>
          <a:lstStyle/>
          <a:p>
            <a:pPr algn="ctr"/>
            <a:r>
              <a:rPr lang="en-US" i="1" dirty="0" smtClean="0"/>
              <a:t>Flux density and field lines, trims activated</a:t>
            </a:r>
            <a:endParaRPr lang="en-US" i="1" dirty="0"/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1187624" y="4813322"/>
            <a:ext cx="2808313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i="1" dirty="0"/>
              <a:t>Normalized harmonics (FEM 2D)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240" y="2859409"/>
            <a:ext cx="3097665" cy="19539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859" y="620606"/>
            <a:ext cx="1843550" cy="19263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9522" y="465842"/>
            <a:ext cx="2016224" cy="2149163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7308304" y="3867894"/>
            <a:ext cx="371518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228184" y="3867894"/>
            <a:ext cx="371518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6413943" y="3644061"/>
            <a:ext cx="360041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800" b="1" dirty="0" smtClean="0">
                <a:solidFill>
                  <a:srgbClr val="FF0000"/>
                </a:solidFill>
              </a:rPr>
              <a:t>0.2 mm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22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7468147" y="3644061"/>
            <a:ext cx="360041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800" b="1" dirty="0" smtClean="0">
                <a:solidFill>
                  <a:srgbClr val="FF0000"/>
                </a:solidFill>
              </a:rPr>
              <a:t>0.2 mm</a:t>
            </a:r>
            <a:endParaRPr lang="en-US" sz="8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1" y="3003798"/>
            <a:ext cx="4755057" cy="1854560"/>
          </a:xfrm>
          <a:prstGeom prst="rect">
            <a:avLst/>
          </a:prstGeom>
        </p:spPr>
      </p:pic>
      <p:sp>
        <p:nvSpPr>
          <p:cNvPr id="19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16200000">
            <a:off x="6510940" y="2861572"/>
            <a:ext cx="142474" cy="46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3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16200000">
            <a:off x="6491945" y="4363769"/>
            <a:ext cx="142474" cy="46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4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7591060" y="2868290"/>
            <a:ext cx="142474" cy="46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5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6521562" y="2848627"/>
            <a:ext cx="104779" cy="26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6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6529230" y="4563236"/>
            <a:ext cx="104779" cy="26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7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7601682" y="2855345"/>
            <a:ext cx="104780" cy="26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8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7605675" y="4564764"/>
            <a:ext cx="104779" cy="26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  <p:sp>
        <p:nvSpPr>
          <p:cNvPr id="29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07949" y="2871296"/>
            <a:ext cx="307636" cy="209538"/>
          </a:xfrm>
        </p:spPr>
        <p:txBody>
          <a:bodyPr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</a:rPr>
              <a:t>+dB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sp>
        <p:nvSpPr>
          <p:cNvPr id="30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61881" y="2851376"/>
            <a:ext cx="307636" cy="209538"/>
          </a:xfrm>
        </p:spPr>
        <p:txBody>
          <a:bodyPr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</a:rPr>
              <a:t>-dB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sp>
        <p:nvSpPr>
          <p:cNvPr id="31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5400000">
            <a:off x="7608585" y="4358452"/>
            <a:ext cx="142474" cy="46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13"/>
          </a:p>
        </p:txBody>
      </p:sp>
    </p:spTree>
    <p:extLst>
      <p:ext uri="{BB962C8B-B14F-4D97-AF65-F5344CB8AC3E}">
        <p14:creationId xmlns:p14="http://schemas.microsoft.com/office/powerpoint/2010/main" val="204073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4" grpId="0"/>
      <p:bldP spid="21" grpId="0"/>
      <p:bldP spid="22" grpId="0"/>
      <p:bldP spid="19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build="p"/>
      <p:bldP spid="30" grpId="0" build="p"/>
      <p:bldP spid="31" grpId="0" animBg="1"/>
    </p:bld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13373</TotalTime>
  <Words>1682</Words>
  <Application>Microsoft Office PowerPoint</Application>
  <PresentationFormat>On-screen Show (16:9)</PresentationFormat>
  <Paragraphs>227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Field Quality of the FCC-ee Magnets </vt:lpstr>
      <vt:lpstr>Outline</vt:lpstr>
      <vt:lpstr>Dipole</vt:lpstr>
      <vt:lpstr>Quadrupole</vt:lpstr>
      <vt:lpstr>Quadrupole magnetic axis shift</vt:lpstr>
      <vt:lpstr>Sextupole</vt:lpstr>
      <vt:lpstr>Field tapering</vt:lpstr>
      <vt:lpstr>Dipole field tapering</vt:lpstr>
      <vt:lpstr>Quadrupole field tapering</vt:lpstr>
      <vt:lpstr>Investigation on coupling</vt:lpstr>
      <vt:lpstr>Alternative design</vt:lpstr>
      <vt:lpstr>Mitigation of field errors and orbit correction</vt:lpstr>
      <vt:lpstr>Booster magnet specifications</vt:lpstr>
      <vt:lpstr>Conclusions</vt:lpstr>
      <vt:lpstr>References</vt:lpstr>
      <vt:lpstr>Thank you for your attention!  Questions?</vt:lpstr>
      <vt:lpstr>Spare slides</vt:lpstr>
      <vt:lpstr>Field tapering</vt:lpstr>
      <vt:lpstr>Field tapering</vt:lpstr>
      <vt:lpstr>Field tapering</vt:lpstr>
      <vt:lpstr>Field tapering</vt:lpstr>
      <vt:lpstr>Field tapering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Jeremie Bauche</cp:lastModifiedBy>
  <cp:revision>1050</cp:revision>
  <dcterms:created xsi:type="dcterms:W3CDTF">2020-10-27T09:23:42Z</dcterms:created>
  <dcterms:modified xsi:type="dcterms:W3CDTF">2022-03-17T11:10:35Z</dcterms:modified>
</cp:coreProperties>
</file>