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2"/>
  </p:notesMasterIdLst>
  <p:sldIdLst>
    <p:sldId id="257" r:id="rId4"/>
    <p:sldId id="259" r:id="rId5"/>
    <p:sldId id="260" r:id="rId6"/>
    <p:sldId id="265" r:id="rId7"/>
    <p:sldId id="262" r:id="rId8"/>
    <p:sldId id="263" r:id="rId9"/>
    <p:sldId id="266" r:id="rId10"/>
    <p:sldId id="264" r:id="rId11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0000"/>
    <a:srgbClr val="F1FF82"/>
    <a:srgbClr val="0000BC"/>
    <a:srgbClr val="941700"/>
    <a:srgbClr val="FFFF00"/>
    <a:srgbClr val="660033"/>
    <a:srgbClr val="0066FF"/>
    <a:srgbClr val="0F124A"/>
    <a:srgbClr val="DFDFDF"/>
    <a:srgbClr val="F6F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37" autoAdjust="0"/>
    <p:restoredTop sz="94712" autoAdjust="0"/>
  </p:normalViewPr>
  <p:slideViewPr>
    <p:cSldViewPr>
      <p:cViewPr varScale="1">
        <p:scale>
          <a:sx n="150" d="100"/>
          <a:sy n="150" d="100"/>
        </p:scale>
        <p:origin x="891" y="57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17.03.2022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14448/contributions/4257950/attachments/2207011/3734375/2021-03-12_Optics-Repo-PBS.pdf" TargetMode="External"/><Relationship Id="rId7" Type="http://schemas.openxmlformats.org/officeDocument/2006/relationships/hyperlink" Target="https://zenodo.org/record/6344456" TargetMode="External"/><Relationship Id="rId2" Type="http://schemas.openxmlformats.org/officeDocument/2006/relationships/hyperlink" Target="https://indico.cern.ch/event/1085318/contributions/4582721/subcontributions/356826/attachments/2355519/4019785/2021-11-30_FCCOpticsRepo.pdf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gitlab.cern.ch/acc-models/fcc/fcc-ee-lattice" TargetMode="External"/><Relationship Id="rId5" Type="http://schemas.openxmlformats.org/officeDocument/2006/relationships/hyperlink" Target="https://acc-models.web.cern.ch/acc-models/fcc/fccee/supplementary/" TargetMode="External"/><Relationship Id="rId4" Type="http://schemas.openxmlformats.org/officeDocument/2006/relationships/hyperlink" Target="https://gitlab.cern.ch/acc-model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mailto:FCC.Optics@cern.ch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acc-models.web.cern.ch/acc-models/fcc/fccee/supplementary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cc-models/fcc/fcc-ee-lattice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zenodo.org/record/6344456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F1DD26-46A7-4F28-A9DD-12DBED9C38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optics repository</a:t>
            </a:r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D9D56D-FFFD-424E-A8FF-7A6C0B0AEB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800" y="3206637"/>
            <a:ext cx="8449680" cy="1241822"/>
          </a:xfrm>
        </p:spPr>
        <p:txBody>
          <a:bodyPr/>
          <a:lstStyle/>
          <a:p>
            <a:r>
              <a:rPr lang="en-US" dirty="0"/>
              <a:t>M. Hofer, A. </a:t>
            </a:r>
            <a:r>
              <a:rPr lang="en-US" dirty="0" err="1"/>
              <a:t>Huschauer</a:t>
            </a:r>
            <a:r>
              <a:rPr lang="en-US" dirty="0"/>
              <a:t>, G. Roy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979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106400-F694-4F4A-A0A7-4DCCBAE798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8E44DBC-F799-4C3C-BD92-51C15CF662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360" y="1491630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Motivation and plans presented by </a:t>
            </a:r>
            <a:r>
              <a:rPr lang="en-US" dirty="0" err="1"/>
              <a:t>Ghislain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in </a:t>
            </a:r>
            <a:r>
              <a:rPr lang="en-US" dirty="0">
                <a:hlinkClick r:id="rId2"/>
              </a:rPr>
              <a:t>WP2 workshop</a:t>
            </a:r>
            <a:r>
              <a:rPr lang="en-US" dirty="0"/>
              <a:t> and </a:t>
            </a:r>
            <a:r>
              <a:rPr lang="en-US" dirty="0">
                <a:hlinkClick r:id="rId3"/>
              </a:rPr>
              <a:t>134</a:t>
            </a:r>
            <a:r>
              <a:rPr lang="en-US" baseline="30000" dirty="0">
                <a:hlinkClick r:id="rId3"/>
              </a:rPr>
              <a:t>th</a:t>
            </a:r>
            <a:r>
              <a:rPr lang="en-US" dirty="0">
                <a:hlinkClick r:id="rId3"/>
              </a:rPr>
              <a:t> FCC-</a:t>
            </a:r>
            <a:r>
              <a:rPr lang="en-US" dirty="0" err="1">
                <a:hlinkClick r:id="rId3"/>
              </a:rPr>
              <a:t>ee</a:t>
            </a:r>
            <a:r>
              <a:rPr lang="en-US" dirty="0">
                <a:hlinkClick r:id="rId3"/>
              </a:rPr>
              <a:t> optics meeting</a:t>
            </a:r>
            <a:endParaRPr lang="en-US" dirty="0"/>
          </a:p>
          <a:p>
            <a:pPr marL="625950" lvl="1" indent="-285750"/>
            <a:r>
              <a:rPr lang="en-US" dirty="0"/>
              <a:t>Common place to kept information/data on evolution of FCC-</a:t>
            </a:r>
            <a:r>
              <a:rPr lang="en-US" dirty="0" err="1"/>
              <a:t>ee</a:t>
            </a:r>
            <a:r>
              <a:rPr lang="en-US" dirty="0"/>
              <a:t> design</a:t>
            </a:r>
            <a:br>
              <a:rPr lang="en-US" dirty="0"/>
            </a:br>
            <a:r>
              <a:rPr lang="en-US" dirty="0"/>
              <a:t>for current and future developers/user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Repository was moved to </a:t>
            </a:r>
            <a:r>
              <a:rPr lang="en-US" dirty="0">
                <a:hlinkClick r:id="rId4"/>
              </a:rPr>
              <a:t>acc-models</a:t>
            </a:r>
            <a:endParaRPr lang="en-US" dirty="0"/>
          </a:p>
          <a:p>
            <a:pPr marL="625950" lvl="1" indent="-285750"/>
            <a:r>
              <a:rPr lang="en-US" dirty="0"/>
              <a:t>Provides infrastructure for deploying to </a:t>
            </a:r>
            <a:r>
              <a:rPr lang="en-US" dirty="0" err="1"/>
              <a:t>eos</a:t>
            </a:r>
            <a:r>
              <a:rPr lang="en-US" dirty="0"/>
              <a:t>/</a:t>
            </a:r>
            <a:r>
              <a:rPr lang="en-US" dirty="0" err="1"/>
              <a:t>afs</a:t>
            </a:r>
            <a:r>
              <a:rPr lang="en-US" dirty="0"/>
              <a:t> and generating website</a:t>
            </a:r>
          </a:p>
          <a:p>
            <a:pPr marL="625950" lvl="1" indent="-285750"/>
            <a:r>
              <a:rPr lang="en-US" dirty="0"/>
              <a:t>Triggered also a change of file structure</a:t>
            </a:r>
          </a:p>
          <a:p>
            <a:pPr marL="625950" lvl="1" indent="-285750"/>
            <a:endParaRPr lang="en-US" dirty="0"/>
          </a:p>
          <a:p>
            <a:pPr marL="625950" lvl="1" indent="-285750"/>
            <a:r>
              <a:rPr lang="en-US" dirty="0"/>
              <a:t>Please have a look at the new </a:t>
            </a:r>
            <a:r>
              <a:rPr lang="en-US" dirty="0">
                <a:hlinkClick r:id="rId5"/>
              </a:rPr>
              <a:t>website</a:t>
            </a:r>
            <a:r>
              <a:rPr lang="en-US" dirty="0"/>
              <a:t>, </a:t>
            </a:r>
            <a:r>
              <a:rPr lang="en-US" dirty="0">
                <a:hlinkClick r:id="rId6"/>
              </a:rPr>
              <a:t>repository</a:t>
            </a:r>
            <a:r>
              <a:rPr lang="en-US" dirty="0"/>
              <a:t>, and </a:t>
            </a:r>
            <a:br>
              <a:rPr lang="en-US" dirty="0"/>
            </a:br>
            <a:r>
              <a:rPr lang="en-US" dirty="0"/>
              <a:t>the released versions on </a:t>
            </a:r>
            <a:r>
              <a:rPr lang="en-US" dirty="0" err="1">
                <a:hlinkClick r:id="rId7"/>
              </a:rPr>
              <a:t>zenodo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EED00DC-CB2B-41A0-B0C5-EAF854D07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(optics) repository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D944EB8-495A-4047-8AAB-278797CC5F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487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B043C6-4503-4B92-AA82-DBAE0E6CE2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3438D4CE-1081-4E8C-9B11-C56BC3D8B7DA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18348" y="1198125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Provide easy access to information/data via website, </a:t>
                </a:r>
                <a:r>
                  <a:rPr lang="en-US" dirty="0" err="1"/>
                  <a:t>gitlab</a:t>
                </a:r>
                <a:r>
                  <a:rPr lang="en-US" dirty="0"/>
                  <a:t>, </a:t>
                </a:r>
                <a:r>
                  <a:rPr lang="en-US" dirty="0" err="1"/>
                  <a:t>afs</a:t>
                </a:r>
                <a:r>
                  <a:rPr lang="en-US" dirty="0"/>
                  <a:t>, </a:t>
                </a:r>
                <a:r>
                  <a:rPr lang="en-US" dirty="0" err="1"/>
                  <a:t>eos</a:t>
                </a:r>
                <a:r>
                  <a:rPr lang="en-US" dirty="0"/>
                  <a:t> </a:t>
                </a:r>
              </a:p>
              <a:p>
                <a:pPr marL="625950" lvl="1" indent="-285750"/>
                <a:r>
                  <a:rPr lang="en-US" dirty="0"/>
                  <a:t>Reasonably simple way to contribute too</a:t>
                </a:r>
              </a:p>
              <a:p>
                <a:pPr lvl="1" indent="0">
                  <a:buNone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Easy reference to specific lattice version</a:t>
                </a:r>
              </a:p>
              <a:p>
                <a:pPr marL="625950" lvl="1" indent="-285750"/>
                <a:r>
                  <a:rPr lang="en-US" dirty="0"/>
                  <a:t>Following major changes, state of the repository tagged with a version number </a:t>
                </a:r>
              </a:p>
              <a:p>
                <a:pPr marL="625950" lvl="1" indent="-285750"/>
                <a:r>
                  <a:rPr lang="en-US" dirty="0"/>
                  <a:t>Each version is released on </a:t>
                </a:r>
                <a:r>
                  <a:rPr lang="en-US" dirty="0" err="1"/>
                  <a:t>zenodo</a:t>
                </a:r>
                <a:r>
                  <a:rPr lang="en-US" dirty="0"/>
                  <a:t>, and can be cited with a DOI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With every change, several scripts are triggered</a:t>
                </a:r>
              </a:p>
              <a:p>
                <a:pPr marL="625950" lvl="1" indent="-285750"/>
                <a:r>
                  <a:rPr lang="en-US" dirty="0"/>
                  <a:t>Basic consistency checks (tunes,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, emittance, DA, ..) so far, </a:t>
                </a:r>
                <a:br>
                  <a:rPr lang="en-US" dirty="0"/>
                </a:br>
                <a:r>
                  <a:rPr lang="en-US" dirty="0"/>
                  <a:t>but more complex workflows possible </a:t>
                </a:r>
              </a:p>
              <a:p>
                <a:pPr marL="625950" lvl="1" indent="-285750"/>
                <a:r>
                  <a:rPr lang="en-US" dirty="0"/>
                  <a:t>Not only to document jobs, but also to free resources</a:t>
                </a:r>
              </a:p>
              <a:p>
                <a:pPr marL="625950" lvl="1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For any other requests/ideas/issues, email </a:t>
                </a:r>
                <a:r>
                  <a:rPr lang="en-US" dirty="0">
                    <a:hlinkClick r:id="rId2"/>
                  </a:rPr>
                  <a:t>FCC.Optics@cern.ch</a:t>
                </a:r>
                <a:endParaRPr lang="en-US" dirty="0"/>
              </a:p>
              <a:p>
                <a:pPr marL="285750" indent="-285750"/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3438D4CE-1081-4E8C-9B11-C56BC3D8B7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18348" y="1198125"/>
                <a:ext cx="8263350" cy="2747250"/>
              </a:xfrm>
              <a:blipFill>
                <a:blip r:embed="rId3"/>
                <a:stretch>
                  <a:fillRect l="-295" t="-889" b="-2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DFF6DE6D-B905-4E43-BFD9-A33887433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repository do for you?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6DEA93-44BA-4C61-BF64-C00855AF9E1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110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8EC82C-B2D2-4DD0-BA0E-B99BB63389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0F608B-D6B8-4286-BC1F-689FCC639D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8" y="1275606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Few protected branches holding the up-to-date reference version</a:t>
            </a:r>
          </a:p>
          <a:p>
            <a:pPr marL="625950" lvl="1" indent="-285750"/>
            <a:r>
              <a:rPr lang="en-US" dirty="0"/>
              <a:t>V22: released in 2022, based on 91km circumference layout</a:t>
            </a:r>
          </a:p>
          <a:p>
            <a:pPr marL="625950" lvl="1" indent="-285750"/>
            <a:r>
              <a:rPr lang="en-US" dirty="0"/>
              <a:t>V18: released in 2018, previous 217 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Following major changes, branch will be tagged with a version number</a:t>
            </a:r>
          </a:p>
          <a:p>
            <a:pPr marL="625950" lvl="1" indent="-285750"/>
            <a:r>
              <a:rPr lang="en-US" dirty="0"/>
              <a:t>Convention </a:t>
            </a:r>
            <a:r>
              <a:rPr lang="en-US" dirty="0" err="1"/>
              <a:t>V</a:t>
            </a:r>
            <a:r>
              <a:rPr lang="en-US" i="1" dirty="0" err="1"/>
              <a:t>YY</a:t>
            </a:r>
            <a:r>
              <a:rPr lang="en-US" dirty="0" err="1"/>
              <a:t>.</a:t>
            </a:r>
            <a:r>
              <a:rPr lang="en-US" i="1" dirty="0" err="1"/>
              <a:t>idx</a:t>
            </a:r>
            <a:r>
              <a:rPr lang="en-US" i="1" dirty="0"/>
              <a:t>, </a:t>
            </a:r>
            <a:r>
              <a:rPr lang="en-US" dirty="0"/>
              <a:t>with</a:t>
            </a:r>
            <a:r>
              <a:rPr lang="en-US" i="1" dirty="0"/>
              <a:t> YY </a:t>
            </a:r>
            <a:r>
              <a:rPr lang="en-US" dirty="0"/>
              <a:t>the year of the first release, and</a:t>
            </a:r>
            <a:r>
              <a:rPr lang="en-US" i="1" dirty="0"/>
              <a:t> </a:t>
            </a:r>
            <a:r>
              <a:rPr lang="en-US" i="1" dirty="0" err="1"/>
              <a:t>idx</a:t>
            </a:r>
            <a:r>
              <a:rPr lang="en-US" i="1" dirty="0"/>
              <a:t> </a:t>
            </a:r>
            <a:r>
              <a:rPr lang="en-US" dirty="0"/>
              <a:t>a running index</a:t>
            </a:r>
          </a:p>
          <a:p>
            <a:pPr marL="625950" lvl="1" indent="-285750"/>
            <a:r>
              <a:rPr lang="en-US" dirty="0"/>
              <a:t>Releases include lattices/optics, and parameter set</a:t>
            </a:r>
          </a:p>
          <a:p>
            <a:pPr marL="625950" lvl="1" indent="-28575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Three entry points:</a:t>
            </a:r>
          </a:p>
          <a:p>
            <a:pPr marL="625950" lvl="1" indent="-285750"/>
            <a:r>
              <a:rPr lang="en-US" dirty="0"/>
              <a:t>Quick access to parameters, lattices, optics plot, and examples via website</a:t>
            </a:r>
          </a:p>
          <a:p>
            <a:pPr marL="625950" lvl="1" indent="-285750"/>
            <a:r>
              <a:rPr lang="en-US" dirty="0"/>
              <a:t>Development and full data through </a:t>
            </a:r>
            <a:r>
              <a:rPr lang="en-US" dirty="0" err="1"/>
              <a:t>gitlab</a:t>
            </a:r>
            <a:r>
              <a:rPr lang="en-US" dirty="0"/>
              <a:t>, with repository mirrored to </a:t>
            </a:r>
            <a:r>
              <a:rPr lang="en-US" dirty="0" err="1"/>
              <a:t>afs</a:t>
            </a:r>
            <a:r>
              <a:rPr lang="en-US" dirty="0"/>
              <a:t>/</a:t>
            </a:r>
            <a:r>
              <a:rPr lang="en-US" dirty="0" err="1"/>
              <a:t>eos</a:t>
            </a:r>
            <a:endParaRPr lang="en-US" dirty="0"/>
          </a:p>
          <a:p>
            <a:pPr marL="625950" lvl="1" indent="-285750"/>
            <a:r>
              <a:rPr lang="en-US" dirty="0"/>
              <a:t>Tagged versions with DOI on </a:t>
            </a:r>
            <a:r>
              <a:rPr lang="en-US" dirty="0" err="1"/>
              <a:t>Zenodo</a:t>
            </a:r>
            <a:endParaRPr lang="en-US" dirty="0"/>
          </a:p>
          <a:p>
            <a:pPr marL="625950" lvl="1" indent="-285750"/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21B93C-7C57-41AB-AA1E-284D7C0E9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6EE272-0C8D-4706-8D7D-946E640AD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65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B043C6-4503-4B92-AA82-DBAE0E6CE2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38D4CE-1081-4E8C-9B11-C56BC3D8B7D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8348" y="1198125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FF6DE6D-B905-4E43-BFD9-A33887433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Website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6DEA93-44BA-4C61-BF64-C00855AF9E1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6C0077-2B2A-408E-A44A-BE325AFCA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059582"/>
            <a:ext cx="6531027" cy="288073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7BA5AF-C575-4D3F-9BAA-B0912E3A5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840" y="1461627"/>
            <a:ext cx="7452320" cy="262392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F430A95-8EA7-4969-9227-CE1B7F1E12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3728" y="941900"/>
            <a:ext cx="5644561" cy="363967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142B33-0F24-49A4-9C7A-3D9A0E823C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3325" y="1718719"/>
            <a:ext cx="4657868" cy="307580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3193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B043C6-4503-4B92-AA82-DBAE0E6CE2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3438D4CE-1081-4E8C-9B11-C56BC3D8B7DA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05510" y="1059582"/>
                <a:ext cx="8263350" cy="2747250"/>
              </a:xfrm>
            </p:spPr>
            <p:txBody>
              <a:bodyPr/>
              <a:lstStyle/>
              <a:p>
                <a:pPr lvl="1" indent="0">
                  <a:buNone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Directory tree similar to LHC and FCC-</a:t>
                </a:r>
                <a:r>
                  <a:rPr lang="en-US" dirty="0" err="1"/>
                  <a:t>hh</a:t>
                </a:r>
                <a:endParaRPr lang="en-US" dirty="0"/>
              </a:p>
              <a:p>
                <a:pPr marL="625950" lvl="1" indent="-285750"/>
                <a:r>
                  <a:rPr lang="en-US" dirty="0"/>
                  <a:t>More details in the </a:t>
                </a:r>
                <a:r>
                  <a:rPr lang="en-US" i="1" dirty="0"/>
                  <a:t>README</a:t>
                </a:r>
              </a:p>
              <a:p>
                <a:pPr marL="625950" lvl="1" indent="-285750"/>
                <a:r>
                  <a:rPr lang="en-US" dirty="0"/>
                  <a:t>Some directories like </a:t>
                </a:r>
                <a:r>
                  <a:rPr lang="en-US" i="1" dirty="0"/>
                  <a:t>errors </a:t>
                </a:r>
                <a:r>
                  <a:rPr lang="en-US" dirty="0"/>
                  <a:t>to come</a:t>
                </a:r>
                <a:br>
                  <a:rPr lang="en-US" dirty="0"/>
                </a:b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 err="1"/>
                  <a:t>reference_parameter.json</a:t>
                </a:r>
                <a:r>
                  <a:rPr lang="en-US" dirty="0"/>
                  <a:t> to contain</a:t>
                </a:r>
                <a:br>
                  <a:rPr lang="en-US" dirty="0"/>
                </a:br>
                <a:r>
                  <a:rPr lang="en-US" dirty="0"/>
                  <a:t>beam parameter, such as energy,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, ..</a:t>
                </a:r>
                <a:br>
                  <a:rPr lang="en-US" dirty="0"/>
                </a:b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i="1" dirty="0"/>
                  <a:t>Changelog.md</a:t>
                </a:r>
                <a:r>
                  <a:rPr lang="en-US" dirty="0"/>
                  <a:t> to keep track of changes</a:t>
                </a:r>
                <a:br>
                  <a:rPr lang="en-US" dirty="0"/>
                </a:br>
                <a:r>
                  <a:rPr lang="en-US" dirty="0"/>
                  <a:t>between versions</a:t>
                </a:r>
                <a:br>
                  <a:rPr lang="en-US" dirty="0"/>
                </a:br>
                <a:endParaRPr lang="en-US" dirty="0"/>
              </a:p>
              <a:p>
                <a:pPr marL="285750" indent="-285750"/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3438D4CE-1081-4E8C-9B11-C56BC3D8B7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05510" y="1059582"/>
                <a:ext cx="8263350" cy="2747250"/>
              </a:xfrm>
              <a:blipFill>
                <a:blip r:embed="rId2"/>
                <a:stretch>
                  <a:fillRect l="-2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DFF6DE6D-B905-4E43-BFD9-A33887433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360" y="483518"/>
            <a:ext cx="8263350" cy="804066"/>
          </a:xfrm>
        </p:spPr>
        <p:txBody>
          <a:bodyPr/>
          <a:lstStyle/>
          <a:p>
            <a:r>
              <a:rPr lang="en-US" dirty="0">
                <a:hlinkClick r:id="rId3"/>
              </a:rPr>
              <a:t>Repository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6DEA93-44BA-4C61-BF64-C00855AF9E1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EF2720-0DD6-4F0B-94DB-BD3BB6548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9358" y="123478"/>
            <a:ext cx="4023122" cy="499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593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1E0A4C-588F-4E4A-B0AA-BC7530439F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5340BD-4A5C-49FB-BCEB-D1A67F819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hlinkClick r:id="rId2"/>
              </a:rPr>
              <a:t>Zenodo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8D2E41C-ECFB-4762-97A9-39BB388EFD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9DEB67-EEC9-4EFF-9B31-9390190BC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131590"/>
            <a:ext cx="5000959" cy="372387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77D8BB-AA58-4E20-8F6A-C3E67A162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208" y="411510"/>
            <a:ext cx="1628220" cy="465998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9409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B043C6-4503-4B92-AA82-DBAE0E6CE2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3438D4CE-1081-4E8C-9B11-C56BC3D8B7DA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539552" y="1275606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Convention on which beam goes in which direction</a:t>
                </a:r>
              </a:p>
              <a:p>
                <a:pPr marL="625950" lvl="1" indent="-285750"/>
                <a:r>
                  <a:rPr lang="en-US" dirty="0"/>
                  <a:t>CERN convention seems to be that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going in clockwise direction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Ideally, move away from monolithic sequence files</a:t>
                </a:r>
              </a:p>
              <a:p>
                <a:pPr marL="625950" lvl="1" indent="-285750"/>
                <a:r>
                  <a:rPr lang="en-US" dirty="0"/>
                  <a:t>Provide beam 2 sequence, tapered sequences, standard set of </a:t>
                </a:r>
                <a:r>
                  <a:rPr lang="en-US" dirty="0" err="1"/>
                  <a:t>macros,etc</a:t>
                </a:r>
                <a:r>
                  <a:rPr lang="en-US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Where possible, add (more) references and tests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3438D4CE-1081-4E8C-9B11-C56BC3D8B7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539552" y="1275606"/>
                <a:ext cx="8263350" cy="2747250"/>
              </a:xfrm>
              <a:blipFill>
                <a:blip r:embed="rId2"/>
                <a:stretch>
                  <a:fillRect l="-295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DFF6DE6D-B905-4E43-BFD9-A33887433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points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6DEA93-44BA-4C61-BF64-C00855AF9E1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1040F0-92F6-4C05-B9F1-28A4666706EF}"/>
              </a:ext>
            </a:extLst>
          </p:cNvPr>
          <p:cNvSpPr txBox="1"/>
          <p:nvPr/>
        </p:nvSpPr>
        <p:spPr>
          <a:xfrm>
            <a:off x="529227" y="3721215"/>
            <a:ext cx="7873616" cy="6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4000" dirty="0">
                <a:latin typeface="Brush Script MT" panose="03060802040406070304" pitchFamily="66" charset="0"/>
              </a:rPr>
              <a:t>Thank you for your attention (&amp; feedback)!</a:t>
            </a:r>
            <a:endParaRPr lang="en-GB" sz="4000" dirty="0"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855169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0</TotalTime>
  <Words>443</Words>
  <Application>Microsoft Office PowerPoint</Application>
  <PresentationFormat>On-screen Show (16:9)</PresentationFormat>
  <Paragraphs>62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Brush Script MT</vt:lpstr>
      <vt:lpstr>Calibri</vt:lpstr>
      <vt:lpstr>Cambria Math</vt:lpstr>
      <vt:lpstr>Introslides</vt:lpstr>
      <vt:lpstr>Titleslides, Conclusion</vt:lpstr>
      <vt:lpstr>Content Slides - Deep Blue</vt:lpstr>
      <vt:lpstr>FCC-ee optics repository</vt:lpstr>
      <vt:lpstr>FCC-ee (optics) repository</vt:lpstr>
      <vt:lpstr>What can repository do for you?</vt:lpstr>
      <vt:lpstr>Structure</vt:lpstr>
      <vt:lpstr>Website</vt:lpstr>
      <vt:lpstr>Repository</vt:lpstr>
      <vt:lpstr>Zenodo</vt:lpstr>
      <vt:lpstr>Open points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Robert Menghini</dc:creator>
  <cp:lastModifiedBy>Hofer, Michael</cp:lastModifiedBy>
  <cp:revision>165</cp:revision>
  <dcterms:created xsi:type="dcterms:W3CDTF">2020-10-27T09:23:42Z</dcterms:created>
  <dcterms:modified xsi:type="dcterms:W3CDTF">2022-03-17T11:24:08Z</dcterms:modified>
</cp:coreProperties>
</file>