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1"/>
  </p:notesMasterIdLst>
  <p:sldIdLst>
    <p:sldId id="257" r:id="rId4"/>
    <p:sldId id="284" r:id="rId5"/>
    <p:sldId id="285" r:id="rId6"/>
    <p:sldId id="1455" r:id="rId7"/>
    <p:sldId id="288" r:id="rId8"/>
    <p:sldId id="1415" r:id="rId9"/>
    <p:sldId id="1457" r:id="rId10"/>
    <p:sldId id="1476" r:id="rId11"/>
    <p:sldId id="1474" r:id="rId12"/>
    <p:sldId id="1466" r:id="rId13"/>
    <p:sldId id="1468" r:id="rId14"/>
    <p:sldId id="1479" r:id="rId15"/>
    <p:sldId id="1473" r:id="rId16"/>
    <p:sldId id="1475" r:id="rId17"/>
    <p:sldId id="1469" r:id="rId18"/>
    <p:sldId id="1471" r:id="rId19"/>
    <p:sldId id="1477" r:id="rId2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284"/>
            <p14:sldId id="285"/>
            <p14:sldId id="1455"/>
            <p14:sldId id="288"/>
            <p14:sldId id="1415"/>
            <p14:sldId id="1457"/>
            <p14:sldId id="1476"/>
            <p14:sldId id="1474"/>
            <p14:sldId id="1466"/>
            <p14:sldId id="1468"/>
            <p14:sldId id="1479"/>
            <p14:sldId id="1473"/>
            <p14:sldId id="1475"/>
            <p14:sldId id="1469"/>
            <p14:sldId id="1471"/>
            <p14:sldId id="1477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C"/>
    <a:srgbClr val="212528"/>
    <a:srgbClr val="0F124A"/>
    <a:srgbClr val="0000FF"/>
    <a:srgbClr val="43C54A"/>
    <a:srgbClr val="FF7F0E"/>
    <a:srgbClr val="D9A402"/>
    <a:srgbClr val="DFDFDF"/>
    <a:srgbClr val="F6FDA3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97" autoAdjust="0"/>
    <p:restoredTop sz="82163" autoAdjust="0"/>
  </p:normalViewPr>
  <p:slideViewPr>
    <p:cSldViewPr>
      <p:cViewPr varScale="1">
        <p:scale>
          <a:sx n="73" d="100"/>
          <a:sy n="73" d="100"/>
        </p:scale>
        <p:origin x="200" y="116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23.03.22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8096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5709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97682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1.50$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1.49$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0.099$ $\%$ \\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7335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5500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these simulations we assign many misalignments. These figures define the various misalignment types.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100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actually we have misalignments on top of misalignments. Within the arcs, we have </a:t>
            </a:r>
            <a:r>
              <a:rPr lang="en-GB" dirty="0" err="1"/>
              <a:t>sextpoles</a:t>
            </a:r>
            <a:r>
              <a:rPr lang="en-GB" dirty="0"/>
              <a:t> and </a:t>
            </a:r>
            <a:r>
              <a:rPr lang="en-GB" dirty="0" err="1"/>
              <a:t>quadrupoels</a:t>
            </a:r>
            <a:r>
              <a:rPr lang="en-GB" dirty="0"/>
              <a:t> on a girder.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4220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summarises the current set of misalignments. That’s not to say that this wont’ change. This talk is an update on going work.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250 &amp; 100 &amp; 100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250 &amp; 100 &amp; 100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863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1891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dirty="0"/>
              <a:t>run_fccee_girs150_arcs50r400s150pt100_dip1000_IP100r250s250pt100_field_23b_3_gradual2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2.276$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0.242$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0.011$ $\%$ \\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2033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7724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645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2563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38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145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8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11" Type="http://schemas.openxmlformats.org/officeDocument/2006/relationships/image" Target="../media/image43.png"/><Relationship Id="rId5" Type="http://schemas.openxmlformats.org/officeDocument/2006/relationships/image" Target="../media/image30.png"/><Relationship Id="rId10" Type="http://schemas.openxmlformats.org/officeDocument/2006/relationships/image" Target="../media/image42.emf"/><Relationship Id="rId4" Type="http://schemas.openxmlformats.org/officeDocument/2006/relationships/image" Target="../media/image44.png"/><Relationship Id="rId9" Type="http://schemas.openxmlformats.org/officeDocument/2006/relationships/image" Target="../media/image4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em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5" Type="http://schemas.openxmlformats.org/officeDocument/2006/relationships/image" Target="../media/image2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7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em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3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emf"/><Relationship Id="rId5" Type="http://schemas.openxmlformats.org/officeDocument/2006/relationships/image" Target="../media/image27.emf"/><Relationship Id="rId4" Type="http://schemas.openxmlformats.org/officeDocument/2006/relationships/image" Target="../media/image3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emf"/><Relationship Id="rId4" Type="http://schemas.openxmlformats.org/officeDocument/2006/relationships/image" Target="../media/image2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8.png"/><Relationship Id="rId7" Type="http://schemas.openxmlformats.org/officeDocument/2006/relationships/image" Target="../media/image40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emf"/><Relationship Id="rId5" Type="http://schemas.openxmlformats.org/officeDocument/2006/relationships/image" Target="../media/image31.png"/><Relationship Id="rId10" Type="http://schemas.openxmlformats.org/officeDocument/2006/relationships/image" Target="../media/image43.png"/><Relationship Id="rId4" Type="http://schemas.openxmlformats.org/officeDocument/2006/relationships/image" Target="../media/image30.png"/><Relationship Id="rId9" Type="http://schemas.openxmlformats.org/officeDocument/2006/relationships/image" Target="../media/image4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194597"/>
            <a:ext cx="8263350" cy="1593177"/>
          </a:xfrm>
        </p:spPr>
        <p:txBody>
          <a:bodyPr/>
          <a:lstStyle/>
          <a:p>
            <a:r>
              <a:rPr lang="en-GB" dirty="0"/>
              <a:t>Progress with FCC-</a:t>
            </a:r>
            <a:r>
              <a:rPr lang="en-GB" dirty="0" err="1"/>
              <a:t>ee</a:t>
            </a:r>
            <a:r>
              <a:rPr lang="en-GB" dirty="0"/>
              <a:t> tuning</a:t>
            </a:r>
            <a:br>
              <a:rPr lang="en-GB" dirty="0"/>
            </a:b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Maps - Maps - University of Liverpool">
            <a:extLst>
              <a:ext uri="{FF2B5EF4-FFF2-40B4-BE49-F238E27FC236}">
                <a16:creationId xmlns:a16="http://schemas.microsoft.com/office/drawing/2014/main" id="{04D7B182-07C5-CE46-955F-A1719F684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127" y="97423"/>
            <a:ext cx="1080361" cy="27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ADCF09-7CB7-D349-A3FD-8E1D773AA048}"/>
              </a:ext>
            </a:extLst>
          </p:cNvPr>
          <p:cNvSpPr/>
          <p:nvPr/>
        </p:nvSpPr>
        <p:spPr>
          <a:xfrm>
            <a:off x="761409" y="4707523"/>
            <a:ext cx="5513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>
                <a:solidFill>
                  <a:schemeClr val="bg1">
                    <a:lumMod val="50000"/>
                  </a:schemeClr>
                </a:solidFill>
              </a:rPr>
              <a:t>FCCIS – The Future Circular Collider Innovation Study. This INFRADEV Research and Innovation Action project receives funding from the European Union’s H2020 Framework Programme under grant agreement no. 951754.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705CE1-F588-8D4A-B8B7-2B68BF237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91116" r="35900" b="5419"/>
          <a:stretch/>
        </p:blipFill>
        <p:spPr bwMode="auto">
          <a:xfrm>
            <a:off x="177593" y="4690563"/>
            <a:ext cx="609503" cy="3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ockcroft Institute on Twitter: &quot;A small scale particle ...">
            <a:extLst>
              <a:ext uri="{FF2B5EF4-FFF2-40B4-BE49-F238E27FC236}">
                <a16:creationId xmlns:a16="http://schemas.microsoft.com/office/drawing/2014/main" id="{9C1A8173-F8F2-DA4D-9CAC-617A01211F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3" b="21870"/>
          <a:stretch/>
        </p:blipFill>
        <p:spPr bwMode="auto">
          <a:xfrm>
            <a:off x="6990644" y="-22406"/>
            <a:ext cx="785026" cy="5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Untertitel 2">
            <a:extLst>
              <a:ext uri="{FF2B5EF4-FFF2-40B4-BE49-F238E27FC236}">
                <a16:creationId xmlns:a16="http://schemas.microsoft.com/office/drawing/2014/main" id="{4F095A89-756B-6440-BEA1-282B4BA61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</p:spPr>
        <p:txBody>
          <a:bodyPr/>
          <a:lstStyle/>
          <a:p>
            <a:r>
              <a:rPr lang="en-US" dirty="0"/>
              <a:t>Tessa Charles </a:t>
            </a:r>
            <a:r>
              <a:rPr lang="en-US" baseline="30000" dirty="0"/>
              <a:t>1,2</a:t>
            </a:r>
            <a:r>
              <a:rPr lang="en-US" dirty="0"/>
              <a:t>, Bernhard Holzer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US" dirty="0" err="1"/>
              <a:t>Katsunobu</a:t>
            </a:r>
            <a:r>
              <a:rPr lang="en-US" dirty="0"/>
              <a:t> </a:t>
            </a:r>
            <a:r>
              <a:rPr lang="en-US" dirty="0" err="1"/>
              <a:t>Oide</a:t>
            </a:r>
            <a:r>
              <a:rPr lang="en-US" dirty="0"/>
              <a:t> </a:t>
            </a:r>
            <a:r>
              <a:rPr lang="en-US" baseline="30000" dirty="0"/>
              <a:t>3,4</a:t>
            </a:r>
            <a:r>
              <a:rPr lang="en-US" dirty="0"/>
              <a:t>, </a:t>
            </a:r>
            <a:r>
              <a:rPr lang="en-US" dirty="0" err="1"/>
              <a:t>Dmirty</a:t>
            </a:r>
            <a:r>
              <a:rPr lang="en-US" dirty="0"/>
              <a:t> </a:t>
            </a:r>
            <a:r>
              <a:rPr lang="en-US" dirty="0" err="1"/>
              <a:t>Shatilov</a:t>
            </a:r>
            <a:r>
              <a:rPr lang="en-US" dirty="0"/>
              <a:t>, Frank </a:t>
            </a:r>
            <a:r>
              <a:rPr lang="en-US" dirty="0" err="1"/>
              <a:t>Zimermann</a:t>
            </a:r>
            <a:r>
              <a:rPr lang="en-US" dirty="0"/>
              <a:t> </a:t>
            </a:r>
            <a:r>
              <a:rPr lang="en-US" baseline="30000" dirty="0"/>
              <a:t>3</a:t>
            </a:r>
          </a:p>
          <a:p>
            <a:r>
              <a:rPr lang="en-US" dirty="0"/>
              <a:t>Rogelio Garcia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GB" dirty="0"/>
              <a:t>Leon Van </a:t>
            </a:r>
            <a:r>
              <a:rPr lang="en-GB" dirty="0" err="1"/>
              <a:t>Riesen</a:t>
            </a:r>
            <a:r>
              <a:rPr lang="en-GB" dirty="0"/>
              <a:t>-Haupt </a:t>
            </a:r>
            <a:r>
              <a:rPr lang="en-US" baseline="30000" dirty="0"/>
              <a:t>3</a:t>
            </a:r>
            <a:r>
              <a:rPr lang="en-US" dirty="0"/>
              <a:t> and the FCC-</a:t>
            </a:r>
            <a:r>
              <a:rPr lang="en-US" dirty="0" err="1"/>
              <a:t>ee</a:t>
            </a:r>
            <a:r>
              <a:rPr lang="en-US" dirty="0"/>
              <a:t> optics team</a:t>
            </a:r>
          </a:p>
          <a:p>
            <a:endParaRPr lang="en-US" sz="1000" dirty="0"/>
          </a:p>
          <a:p>
            <a:r>
              <a:rPr lang="en-US" sz="1000" dirty="0"/>
              <a:t>1. University of Liverpool, 2. Cockcroft Institute, 3. CERN, 4. KEK</a:t>
            </a:r>
          </a:p>
          <a:p>
            <a:endParaRPr lang="en-US" sz="1000" dirty="0"/>
          </a:p>
          <a:p>
            <a:endParaRPr lang="en-US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F5A36D66-8A83-1B4B-8681-70212DECF604}"/>
              </a:ext>
            </a:extLst>
          </p:cNvPr>
          <p:cNvSpPr txBox="1">
            <a:spLocks/>
          </p:cNvSpPr>
          <p:nvPr/>
        </p:nvSpPr>
        <p:spPr>
          <a:xfrm>
            <a:off x="395536" y="2386307"/>
            <a:ext cx="8263350" cy="124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Chromaticity correction and effective lattices</a:t>
            </a: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>
            <a:extLst>
              <a:ext uri="{FF2B5EF4-FFF2-40B4-BE49-F238E27FC236}">
                <a16:creationId xmlns:a16="http://schemas.microsoft.com/office/drawing/2014/main" id="{F589501F-9316-4D49-AE64-3C1BF441D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837" y="3139004"/>
            <a:ext cx="2721067" cy="190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4573233" y="843558"/>
            <a:ext cx="17636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Chromaticity correction:</a:t>
            </a:r>
          </a:p>
        </p:txBody>
      </p:sp>
      <p:pic>
        <p:nvPicPr>
          <p:cNvPr id="21" name="Picture 8">
            <a:extLst>
              <a:ext uri="{FF2B5EF4-FFF2-40B4-BE49-F238E27FC236}">
                <a16:creationId xmlns:a16="http://schemas.microsoft.com/office/drawing/2014/main" id="{02C98329-7C48-5F48-987C-8D6497E00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368" y="1115371"/>
            <a:ext cx="2784006" cy="196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191506" y="859777"/>
            <a:ext cx="19143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No chromaticity correction:</a:t>
            </a:r>
          </a:p>
        </p:txBody>
      </p:sp>
      <p:pic>
        <p:nvPicPr>
          <p:cNvPr id="22" name="Picture 6">
            <a:extLst>
              <a:ext uri="{FF2B5EF4-FFF2-40B4-BE49-F238E27FC236}">
                <a16:creationId xmlns:a16="http://schemas.microsoft.com/office/drawing/2014/main" id="{13611DFE-8113-E542-8804-0578FFB74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2" y="3107017"/>
            <a:ext cx="2858801" cy="200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B0BBCAA9-DB19-EF48-97CF-2DB454FA1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1590"/>
            <a:ext cx="2784006" cy="196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A92EEC-0F0E-E74D-8DBB-CCDD0A16BE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6220" y="3216467"/>
            <a:ext cx="1358900" cy="139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50FA90-95AA-154E-884A-CF8DEAFA6C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1808" y="1270614"/>
            <a:ext cx="1358900" cy="1397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425153E-FB4B-3247-84AB-3FE70351F7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987" y="1199087"/>
            <a:ext cx="1358900" cy="1397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E02B202-53A2-7744-AC28-FB6AB0912F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5619" y="3253088"/>
            <a:ext cx="1358900" cy="139700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26372359-7907-D348-A961-DC60A435C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311" y="2146406"/>
            <a:ext cx="2480549" cy="240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588DCF-5BEC-5E4A-B8CA-0E97C50DE22D}"/>
              </a:ext>
            </a:extLst>
          </p:cNvPr>
          <p:cNvSpPr txBox="1"/>
          <p:nvPr/>
        </p:nvSpPr>
        <p:spPr>
          <a:xfrm>
            <a:off x="6597904" y="2034973"/>
            <a:ext cx="1448261" cy="715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C00000"/>
                </a:solidFill>
              </a:rPr>
              <a:t>Highest 8 emittances removed, to better view lower end of distribution.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7585AE-1C59-4C46-B51B-9B0CC6E5B9D3}"/>
              </a:ext>
            </a:extLst>
          </p:cNvPr>
          <p:cNvSpPr txBox="1"/>
          <p:nvPr/>
        </p:nvSpPr>
        <p:spPr>
          <a:xfrm>
            <a:off x="6974909" y="3216467"/>
            <a:ext cx="1783554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Chromaticity correction clearly increases the emittance in both planes.</a:t>
            </a:r>
          </a:p>
        </p:txBody>
      </p:sp>
    </p:spTree>
    <p:extLst>
      <p:ext uri="{BB962C8B-B14F-4D97-AF65-F5344CB8AC3E}">
        <p14:creationId xmlns:p14="http://schemas.microsoft.com/office/powerpoint/2010/main" val="439501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84" name="Picture 24">
            <a:extLst>
              <a:ext uri="{FF2B5EF4-FFF2-40B4-BE49-F238E27FC236}">
                <a16:creationId xmlns:a16="http://schemas.microsoft.com/office/drawing/2014/main" id="{9EF94A21-6F53-B048-A6A2-EF0A5A4F7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31" y="3918366"/>
            <a:ext cx="1780229" cy="120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>
            <a:extLst>
              <a:ext uri="{FF2B5EF4-FFF2-40B4-BE49-F238E27FC236}">
                <a16:creationId xmlns:a16="http://schemas.microsoft.com/office/drawing/2014/main" id="{B7FD701E-5005-C041-9471-2C12CEBCE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97" y="3918365"/>
            <a:ext cx="1718539" cy="12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Adding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549D7-B1CD-4044-8226-3A98D8768F94}"/>
              </a:ext>
            </a:extLst>
          </p:cNvPr>
          <p:cNvSpPr txBox="1"/>
          <p:nvPr/>
        </p:nvSpPr>
        <p:spPr>
          <a:xfrm>
            <a:off x="428146" y="915566"/>
            <a:ext cx="848278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Multiple variations attempted: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 </a:t>
            </a:r>
            <a:r>
              <a:rPr lang="en-US" sz="13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added at the end of original correction algorithm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 </a:t>
            </a:r>
            <a:r>
              <a:rPr lang="en-US" sz="13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scattered throughout final stage of correction algorithm (</a:t>
            </a:r>
            <a:r>
              <a:rPr lang="en-US" sz="13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at full strength)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 </a:t>
            </a:r>
            <a:r>
              <a:rPr lang="en-US" sz="13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performed, followed by a recalculation of the </a:t>
            </a:r>
            <a:r>
              <a:rPr lang="en-US" sz="13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coupling+dy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correction resp. mat.</a:t>
            </a:r>
          </a:p>
          <a:p>
            <a:pPr marL="285750" indent="-285750">
              <a:buFontTx/>
              <a:buChar char="-"/>
            </a:pPr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US" sz="1300" b="1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Difficulty: 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 correction corrects chromaticity well, but increases coupling (by a lot). </a:t>
            </a:r>
          </a:p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Applying additional coupling correction changes the chromaticity -&gt; An iterative procedure is necessary.</a:t>
            </a: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71DFE4C-E0F4-154B-AD5D-D2B6630A6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 bwMode="auto">
          <a:xfrm>
            <a:off x="4320712" y="2923759"/>
            <a:ext cx="4424588" cy="212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96106B-2E94-B943-AA62-9B4D3E6F4535}"/>
              </a:ext>
            </a:extLst>
          </p:cNvPr>
          <p:cNvSpPr txBox="1"/>
          <p:nvPr/>
        </p:nvSpPr>
        <p:spPr>
          <a:xfrm>
            <a:off x="428146" y="2499742"/>
            <a:ext cx="5151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RMS horizontal orbit and max orbit distortion, after corrections (without BPM errors): </a:t>
            </a:r>
          </a:p>
        </p:txBody>
      </p:sp>
      <p:pic>
        <p:nvPicPr>
          <p:cNvPr id="15376" name="Picture 16">
            <a:extLst>
              <a:ext uri="{FF2B5EF4-FFF2-40B4-BE49-F238E27FC236}">
                <a16:creationId xmlns:a16="http://schemas.microsoft.com/office/drawing/2014/main" id="{5F59A0AC-610B-9A4B-A7CC-424D5D8D8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38" y="2733506"/>
            <a:ext cx="1746922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>
            <a:extLst>
              <a:ext uri="{FF2B5EF4-FFF2-40B4-BE49-F238E27FC236}">
                <a16:creationId xmlns:a16="http://schemas.microsoft.com/office/drawing/2014/main" id="{EC75A57E-3BB6-F648-B3D1-07095FE4D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127" y="2733506"/>
            <a:ext cx="1724809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878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Orbit distortion through arc 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after correction 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8564CA4B-AEAD-714F-A3D4-1C592DC18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39" y="1206532"/>
            <a:ext cx="2784573" cy="191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86BBE488-27EE-EC43-BC70-6A8FBBD06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37" y="3182390"/>
            <a:ext cx="2735475" cy="191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44D250C1-132B-5442-A58C-228485F34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274" y="3166820"/>
            <a:ext cx="2764017" cy="187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id="{1A24F870-062C-A347-8C57-DF1E9968E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425" y="1194391"/>
            <a:ext cx="2722866" cy="187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C789FEE-6E5A-B24B-B578-F2B62DAE5A6D}"/>
              </a:ext>
            </a:extLst>
          </p:cNvPr>
          <p:cNvSpPr txBox="1"/>
          <p:nvPr/>
        </p:nvSpPr>
        <p:spPr>
          <a:xfrm>
            <a:off x="234192" y="854591"/>
            <a:ext cx="2662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Note: BPM errors not included!  </a:t>
            </a:r>
          </a:p>
        </p:txBody>
      </p:sp>
    </p:spTree>
    <p:extLst>
      <p:ext uri="{BB962C8B-B14F-4D97-AF65-F5344CB8AC3E}">
        <p14:creationId xmlns:p14="http://schemas.microsoft.com/office/powerpoint/2010/main" val="353781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F91E7-EDA4-934A-8A16-307F67E7D7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Corrected lattice proxy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626041-8FCA-8741-A66A-A7C51DBA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78033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613593"/>
            <a:ext cx="8192257" cy="5040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4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Corrected lattice proxy</a:t>
            </a: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549D7-B1CD-4044-8226-3A98D8768F94}"/>
              </a:ext>
            </a:extLst>
          </p:cNvPr>
          <p:cNvSpPr txBox="1"/>
          <p:nvPr/>
        </p:nvSpPr>
        <p:spPr>
          <a:xfrm>
            <a:off x="436631" y="1261665"/>
            <a:ext cx="848278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Requests for a lattice that resembles a fully corrected lattice to allow other studies to continue.</a:t>
            </a:r>
          </a:p>
          <a:p>
            <a:r>
              <a:rPr lang="en-US" sz="14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Relies on making assumptions about the level of correction that will be achievable. However, these corrected lattices are needed for the other studies to progress. </a:t>
            </a:r>
          </a:p>
          <a:p>
            <a:endParaRPr lang="en-US" sz="14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US" sz="1400" b="1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Another approach to generating an ‘effective lattice’:</a:t>
            </a:r>
            <a:br>
              <a:rPr lang="en-US" sz="1400" b="1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endParaRPr lang="en-US" sz="1400" b="1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marL="685763" lvl="1" indent="-342900">
              <a:buFontTx/>
              <a:buAutoNum type="arabicPeriod"/>
            </a:pPr>
            <a:r>
              <a:rPr lang="en-US" sz="14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Correction algorithm applied to lattice with 10% misalignments. (Results in a median vertical emittance of 0.0002 pm and design horizontal emittance of 1.513 nm).</a:t>
            </a:r>
            <a:br>
              <a:rPr lang="en-US" sz="14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endParaRPr lang="en-US" sz="14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marL="685763" lvl="1" indent="-342900">
              <a:buAutoNum type="arabicPeriod"/>
            </a:pPr>
            <a:r>
              <a:rPr lang="en-US" sz="14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Begin rotating quadrupoles to intentionally introduce coupling. Two sets of lattices produced at 0.1% coupling and 0.2% coupling. (Results in a median vertical emittance of 1.49 pm.) </a:t>
            </a:r>
          </a:p>
          <a:p>
            <a:pPr marL="342900" indent="-342900">
              <a:buAutoNum type="arabicPeriod"/>
            </a:pPr>
            <a:endParaRPr lang="en-US" sz="14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marL="342900" indent="-342900">
              <a:buAutoNum type="arabicPeriod"/>
            </a:pPr>
            <a:endParaRPr lang="en-US" sz="14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28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5040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Corrected lattice proxy (0.1% coupling)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39AD390-41E6-D44A-9B02-D7EDE8856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17291"/>
            <a:ext cx="3707672" cy="372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C7F447B-EBAE-3746-A9E6-BFC0F668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98" y="1015008"/>
            <a:ext cx="2826801" cy="203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7E4D2F5-8C34-1F43-B6DB-0BFE5C640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87" y="3077443"/>
            <a:ext cx="2982201" cy="20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150079-5390-8B4C-BEE2-A4DC746434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720" y="3194025"/>
            <a:ext cx="1422400" cy="15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D6F896-56D9-2A4C-BEAA-590BB688EC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4730" y="1104156"/>
            <a:ext cx="14224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9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FC1248-A0E5-2F40-A8E9-00C388C30EB4}"/>
              </a:ext>
            </a:extLst>
          </p:cNvPr>
          <p:cNvSpPr/>
          <p:nvPr/>
        </p:nvSpPr>
        <p:spPr>
          <a:xfrm>
            <a:off x="175879" y="483518"/>
            <a:ext cx="3025187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013" dirty="0"/>
              <a:t>Effective lattice (0.1% coupling), ttbar 4 IP lattice: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D56D291-171A-0646-AA63-71CC06C4C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5566"/>
            <a:ext cx="4016201" cy="394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52951D4-D266-3749-A095-7BED433B2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58" y="915565"/>
            <a:ext cx="4045401" cy="394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59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59A08CA3-3113-344D-A530-ACCE320DD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Conclusions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68D3D58-0979-A049-AA5C-B560D0192BA7}"/>
              </a:ext>
            </a:extLst>
          </p:cNvPr>
          <p:cNvSpPr txBox="1">
            <a:spLocks/>
          </p:cNvSpPr>
          <p:nvPr/>
        </p:nvSpPr>
        <p:spPr>
          <a:xfrm>
            <a:off x="224698" y="1131590"/>
            <a:ext cx="8163726" cy="38164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lvl="1" indent="-28575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Progress made in incorporating chromaticity correction. DA calculations to be performed next.</a:t>
            </a:r>
          </a:p>
          <a:p>
            <a:pPr marL="628650" lvl="1" indent="-28575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Orbit correction identified are critical for successful chromaticity correction that maintains reasonable vertical emittance.</a:t>
            </a:r>
          </a:p>
          <a:p>
            <a:pPr marL="628650" lvl="1" indent="-28575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Effective lattices (or proxy lattices) created to achieve specific coupling ratios of 0.1% and 0.2%.</a:t>
            </a:r>
          </a:p>
        </p:txBody>
      </p:sp>
    </p:spTree>
    <p:extLst>
      <p:ext uri="{BB962C8B-B14F-4D97-AF65-F5344CB8AC3E}">
        <p14:creationId xmlns:p14="http://schemas.microsoft.com/office/powerpoint/2010/main" val="4233888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Assigning girder misalignments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0B9CFE-25DB-B849-9F6C-F22ECA343C82}"/>
              </a:ext>
            </a:extLst>
          </p:cNvPr>
          <p:cNvSpPr txBox="1">
            <a:spLocks/>
          </p:cNvSpPr>
          <p:nvPr/>
        </p:nvSpPr>
        <p:spPr>
          <a:xfrm>
            <a:off x="309680" y="3840519"/>
            <a:ext cx="7773213" cy="10273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8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can be used to calculate DTHETA and DPHI.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628A9E4-DED4-6D4F-BFEA-0AC8ADAD92D0}"/>
              </a:ext>
            </a:extLst>
          </p:cNvPr>
          <p:cNvSpPr txBox="1">
            <a:spLocks/>
          </p:cNvSpPr>
          <p:nvPr/>
        </p:nvSpPr>
        <p:spPr>
          <a:xfrm>
            <a:off x="858531" y="3047469"/>
            <a:ext cx="1095233" cy="31384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(not to scale)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6CFC9E-8D49-B741-8BB0-B8B4B5395B16}"/>
              </a:ext>
            </a:extLst>
          </p:cNvPr>
          <p:cNvGrpSpPr/>
          <p:nvPr/>
        </p:nvGrpSpPr>
        <p:grpSpPr>
          <a:xfrm>
            <a:off x="610048" y="1178947"/>
            <a:ext cx="3821224" cy="2388013"/>
            <a:chOff x="160826" y="2521494"/>
            <a:chExt cx="5487199" cy="3105815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E049596-2804-C546-8BBB-6DD42D6FA1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209" y="4486629"/>
              <a:ext cx="5223750" cy="48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D690EBB-18AA-BD42-94CB-F55973DA7AF8}"/>
                </a:ext>
              </a:extLst>
            </p:cNvPr>
            <p:cNvSpPr/>
            <p:nvPr/>
          </p:nvSpPr>
          <p:spPr>
            <a:xfrm rot="221233">
              <a:off x="4259828" y="4614880"/>
              <a:ext cx="1040748" cy="312409"/>
            </a:xfrm>
            <a:prstGeom prst="rect">
              <a:avLst/>
            </a:prstGeom>
            <a:solidFill>
              <a:srgbClr val="6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srgbClr val="610000"/>
                </a:solidFill>
                <a:highlight>
                  <a:srgbClr val="610000"/>
                </a:highlight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E5ECE18-C46D-D648-B4F9-CD25BD3BA2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9437" y="4702310"/>
              <a:ext cx="317040" cy="201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183B6D5-FFDC-2841-95CD-01D0C8A6A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826" y="2521494"/>
              <a:ext cx="250928" cy="235797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2D85336-EDF8-0147-A66A-E7BC95901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9853" y="4086916"/>
              <a:ext cx="148172" cy="252028"/>
            </a:xfrm>
            <a:prstGeom prst="rect">
              <a:avLst/>
            </a:prstGeom>
          </p:spPr>
        </p:pic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B629E89-0589-AE4C-8B0E-2F9881FA1E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0763" y="2689714"/>
              <a:ext cx="230" cy="2510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D94DEB7-B9DB-5C48-AF9C-8444E1B644AD}"/>
                </a:ext>
              </a:extLst>
            </p:cNvPr>
            <p:cNvGrpSpPr/>
            <p:nvPr/>
          </p:nvGrpSpPr>
          <p:grpSpPr>
            <a:xfrm rot="21035963">
              <a:off x="1751388" y="2923482"/>
              <a:ext cx="2063958" cy="1082870"/>
              <a:chOff x="3174590" y="3074068"/>
              <a:chExt cx="2820455" cy="1272168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BBA703E3-84E4-704E-91D1-CD2374CAB02B}"/>
                  </a:ext>
                </a:extLst>
              </p:cNvPr>
              <p:cNvSpPr/>
              <p:nvPr/>
            </p:nvSpPr>
            <p:spPr>
              <a:xfrm>
                <a:off x="3757075" y="3838623"/>
                <a:ext cx="50400" cy="36702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EBD49BC-0E7F-A840-A969-EABCBCDFFEEC}"/>
                  </a:ext>
                </a:extLst>
              </p:cNvPr>
              <p:cNvSpPr/>
              <p:nvPr/>
            </p:nvSpPr>
            <p:spPr>
              <a:xfrm>
                <a:off x="5391441" y="3860393"/>
                <a:ext cx="50400" cy="36702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0864904-56F3-5340-831D-CE14D7FC2481}"/>
                  </a:ext>
                </a:extLst>
              </p:cNvPr>
              <p:cNvSpPr/>
              <p:nvPr/>
            </p:nvSpPr>
            <p:spPr>
              <a:xfrm>
                <a:off x="4605200" y="3493370"/>
                <a:ext cx="50400" cy="65420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A843A178-8293-9B4D-8D69-557BE0F84FEC}"/>
                  </a:ext>
                </a:extLst>
              </p:cNvPr>
              <p:cNvSpPr/>
              <p:nvPr/>
            </p:nvSpPr>
            <p:spPr>
              <a:xfrm>
                <a:off x="3371301" y="4113750"/>
                <a:ext cx="2396669" cy="2324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60C17D3-51C3-5B46-93C6-8FD1B4A3C5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74590" y="4215764"/>
                <a:ext cx="2820455" cy="1984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A25BEF3A-86FC-234C-A32D-0FF152996627}"/>
                  </a:ext>
                </a:extLst>
              </p:cNvPr>
              <p:cNvCxnSpPr>
                <a:cxnSpLocks/>
                <a:endCxn id="70" idx="1"/>
              </p:cNvCxnSpPr>
              <p:nvPr/>
            </p:nvCxnSpPr>
            <p:spPr>
              <a:xfrm flipV="1">
                <a:off x="3366572" y="3633218"/>
                <a:ext cx="274697" cy="160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F70D5A55-55B7-D54E-95F3-043457E0B5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9425" y="3633217"/>
                <a:ext cx="0" cy="597087"/>
              </a:xfrm>
              <a:prstGeom prst="straightConnector1">
                <a:avLst/>
              </a:prstGeom>
              <a:ln w="9525"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4DD91E1B-6E21-D04F-BE54-8588C93D96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51680" y="3708513"/>
                <a:ext cx="0" cy="507251"/>
              </a:xfrm>
              <a:prstGeom prst="straightConnector1">
                <a:avLst/>
              </a:prstGeom>
              <a:ln w="9525"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BBD0ACF5-56C6-E247-96E4-AC9027033D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2941" y="3706963"/>
                <a:ext cx="261063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CBDF3719-6605-7A49-9D94-B44AEDD8B4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4284" y="3296455"/>
                <a:ext cx="0" cy="921947"/>
              </a:xfrm>
              <a:prstGeom prst="straightConnector1">
                <a:avLst/>
              </a:prstGeom>
              <a:ln w="9525"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F4FBA22-4E37-F74E-9360-F67DC88AAF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7475" y="3291144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35943F7-04CF-1D48-8556-ABD861834F6F}"/>
                  </a:ext>
                </a:extLst>
              </p:cNvPr>
              <p:cNvSpPr/>
              <p:nvPr/>
            </p:nvSpPr>
            <p:spPr>
              <a:xfrm>
                <a:off x="4495789" y="3074068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0842D547-0C3B-7E4F-9595-7E59FFDEFE4B}"/>
                  </a:ext>
                </a:extLst>
              </p:cNvPr>
              <p:cNvSpPr/>
              <p:nvPr/>
            </p:nvSpPr>
            <p:spPr>
              <a:xfrm>
                <a:off x="5285016" y="3502991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026CE1A6-FB47-9846-AA1F-483351048350}"/>
                  </a:ext>
                </a:extLst>
              </p:cNvPr>
              <p:cNvSpPr/>
              <p:nvPr/>
            </p:nvSpPr>
            <p:spPr>
              <a:xfrm>
                <a:off x="3641269" y="3401686"/>
                <a:ext cx="272141" cy="4630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1355395-9894-534A-8E6B-DD7A27F773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1071" y="4062311"/>
              <a:ext cx="2226238" cy="1001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99F55A51-70D7-1146-8DFC-87A719B2E9E1}"/>
                </a:ext>
              </a:extLst>
            </p:cNvPr>
            <p:cNvSpPr/>
            <p:nvPr/>
          </p:nvSpPr>
          <p:spPr>
            <a:xfrm rot="969857">
              <a:off x="2402712" y="3946357"/>
              <a:ext cx="180602" cy="221432"/>
            </a:xfrm>
            <a:prstGeom prst="arc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6" name="Content Placeholder 2">
              <a:extLst>
                <a:ext uri="{FF2B5EF4-FFF2-40B4-BE49-F238E27FC236}">
                  <a16:creationId xmlns:a16="http://schemas.microsoft.com/office/drawing/2014/main" id="{8F5E989C-41A0-D54A-9CB1-DA437C022077}"/>
                </a:ext>
              </a:extLst>
            </p:cNvPr>
            <p:cNvSpPr txBox="1">
              <a:spLocks/>
            </p:cNvSpPr>
            <p:nvPr/>
          </p:nvSpPr>
          <p:spPr>
            <a:xfrm>
              <a:off x="4467937" y="4971138"/>
              <a:ext cx="821559" cy="6561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dipole</a:t>
              </a:r>
            </a:p>
          </p:txBody>
        </p:sp>
        <p:sp>
          <p:nvSpPr>
            <p:cNvPr id="57" name="Content Placeholder 2">
              <a:extLst>
                <a:ext uri="{FF2B5EF4-FFF2-40B4-BE49-F238E27FC236}">
                  <a16:creationId xmlns:a16="http://schemas.microsoft.com/office/drawing/2014/main" id="{371ED8A3-3ACA-B542-BF11-054C2CEC7674}"/>
                </a:ext>
              </a:extLst>
            </p:cNvPr>
            <p:cNvSpPr txBox="1">
              <a:spLocks/>
            </p:cNvSpPr>
            <p:nvPr/>
          </p:nvSpPr>
          <p:spPr>
            <a:xfrm>
              <a:off x="2143089" y="4043688"/>
              <a:ext cx="821558" cy="368464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girder</a:t>
              </a:r>
            </a:p>
          </p:txBody>
        </p:sp>
        <p:sp>
          <p:nvSpPr>
            <p:cNvPr id="58" name="Content Placeholder 2">
              <a:extLst>
                <a:ext uri="{FF2B5EF4-FFF2-40B4-BE49-F238E27FC236}">
                  <a16:creationId xmlns:a16="http://schemas.microsoft.com/office/drawing/2014/main" id="{1A344F14-88B9-1C4D-9A01-64DE0E0B90D9}"/>
                </a:ext>
              </a:extLst>
            </p:cNvPr>
            <p:cNvSpPr txBox="1">
              <a:spLocks/>
            </p:cNvSpPr>
            <p:nvPr/>
          </p:nvSpPr>
          <p:spPr>
            <a:xfrm>
              <a:off x="2833513" y="2567275"/>
              <a:ext cx="1298417" cy="6561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 err="1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sextupoles</a:t>
              </a:r>
              <a:r>
                <a:rPr lang="en-US" sz="105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/ quadrupoles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93F2B482-0C6B-CF48-B474-B230B830F2D0}"/>
                </a:ext>
              </a:extLst>
            </p:cNvPr>
            <p:cNvCxnSpPr>
              <a:cxnSpLocks/>
            </p:cNvCxnSpPr>
            <p:nvPr/>
          </p:nvCxnSpPr>
          <p:spPr>
            <a:xfrm>
              <a:off x="1986423" y="4036439"/>
              <a:ext cx="0" cy="448069"/>
            </a:xfrm>
            <a:prstGeom prst="straightConnector1">
              <a:avLst/>
            </a:prstGeom>
            <a:ln w="9525"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F5CC29-39C2-F94A-9A8A-A75B925DC6FF}"/>
              </a:ext>
            </a:extLst>
          </p:cNvPr>
          <p:cNvGrpSpPr/>
          <p:nvPr/>
        </p:nvGrpSpPr>
        <p:grpSpPr>
          <a:xfrm>
            <a:off x="4786433" y="1131590"/>
            <a:ext cx="4004863" cy="2352732"/>
            <a:chOff x="6144179" y="2518359"/>
            <a:chExt cx="5750902" cy="3046770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4F5E158-E797-A040-8DE0-C26B5D311C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6620" y="4495201"/>
              <a:ext cx="5628461" cy="92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DB3FF80-191B-984C-82CB-117106D4D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44179" y="2518359"/>
              <a:ext cx="244882" cy="242067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8E19963-3F84-A449-BC1F-CEDE27D3C577}"/>
                </a:ext>
              </a:extLst>
            </p:cNvPr>
            <p:cNvGrpSpPr/>
            <p:nvPr/>
          </p:nvGrpSpPr>
          <p:grpSpPr>
            <a:xfrm rot="275894">
              <a:off x="9963377" y="4449214"/>
              <a:ext cx="1199200" cy="462820"/>
              <a:chOff x="6200125" y="4692734"/>
              <a:chExt cx="1617008" cy="506553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5B2ACF1-6018-3B45-974F-6779301A9EB9}"/>
                  </a:ext>
                </a:extLst>
              </p:cNvPr>
              <p:cNvSpPr/>
              <p:nvPr/>
            </p:nvSpPr>
            <p:spPr>
              <a:xfrm>
                <a:off x="6200125" y="4771665"/>
                <a:ext cx="1422212" cy="427622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rgbClr val="610000"/>
                  </a:solidFill>
                  <a:highlight>
                    <a:srgbClr val="610000"/>
                  </a:highlight>
                </a:endParaRP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A7577276-75EB-9D43-AA22-97BB7389A7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8563" y="4692734"/>
                <a:ext cx="2344" cy="282018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68FF1EC8-3BF0-B545-B10B-350B3C3AD9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4681" y="4967450"/>
                <a:ext cx="19245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E45038F-8C51-4448-A34D-590148197614}"/>
                </a:ext>
              </a:extLst>
            </p:cNvPr>
            <p:cNvGrpSpPr/>
            <p:nvPr/>
          </p:nvGrpSpPr>
          <p:grpSpPr>
            <a:xfrm rot="21190630">
              <a:off x="7554204" y="3710169"/>
              <a:ext cx="2002365" cy="962908"/>
              <a:chOff x="3100546" y="3941583"/>
              <a:chExt cx="2700000" cy="1053895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7B586C02-71BB-4147-B1F5-B3B4EE75CB73}"/>
                  </a:ext>
                </a:extLst>
              </p:cNvPr>
              <p:cNvSpPr/>
              <p:nvPr/>
            </p:nvSpPr>
            <p:spPr>
              <a:xfrm>
                <a:off x="3371301" y="3941583"/>
                <a:ext cx="2396669" cy="105389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11B0B5C-A998-1E48-8D68-6E9F0B400E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9425" y="4231150"/>
                <a:ext cx="17205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B4775F57-7867-7D41-8561-0D06FB93E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4128" y="4231150"/>
                <a:ext cx="0" cy="24451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B8D449A-C941-6D4A-88AE-C02BDCA676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40255" y="4450240"/>
                <a:ext cx="0" cy="288775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C0FACA71-9D37-E24F-9996-FC75523990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3338" y="4338450"/>
                <a:ext cx="0" cy="13312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671A0B-50A1-E245-B8E4-18D809D220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49040" y="4343956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2EAE72A-DB72-5C4A-85DF-514E63B419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00546" y="4451730"/>
                <a:ext cx="2700000" cy="1984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FBDE61B0-7547-834A-AAAA-D81020A54C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7311" y="4475667"/>
                <a:ext cx="0" cy="220580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14A96AB-36B0-E442-B5EA-CBBD9370F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50211" y="4732621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FAE20DB-44A6-CE4F-B7BA-E255E04F3CE0}"/>
                  </a:ext>
                </a:extLst>
              </p:cNvPr>
              <p:cNvSpPr/>
              <p:nvPr/>
            </p:nvSpPr>
            <p:spPr>
              <a:xfrm>
                <a:off x="3698864" y="4015251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E335DD28-2F64-AD4C-A042-7129EF9C76C7}"/>
                  </a:ext>
                </a:extLst>
              </p:cNvPr>
              <p:cNvSpPr/>
              <p:nvPr/>
            </p:nvSpPr>
            <p:spPr>
              <a:xfrm>
                <a:off x="4476831" y="4122357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59254EC2-C46E-414D-9C78-BF6A76877706}"/>
                  </a:ext>
                </a:extLst>
              </p:cNvPr>
              <p:cNvSpPr/>
              <p:nvPr/>
            </p:nvSpPr>
            <p:spPr>
              <a:xfrm>
                <a:off x="5280570" y="4489655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27" name="Content Placeholder 2">
              <a:extLst>
                <a:ext uri="{FF2B5EF4-FFF2-40B4-BE49-F238E27FC236}">
                  <a16:creationId xmlns:a16="http://schemas.microsoft.com/office/drawing/2014/main" id="{CFD21851-274F-8B40-9EEE-4D09C253AD92}"/>
                </a:ext>
              </a:extLst>
            </p:cNvPr>
            <p:cNvSpPr txBox="1">
              <a:spLocks/>
            </p:cNvSpPr>
            <p:nvPr/>
          </p:nvSpPr>
          <p:spPr>
            <a:xfrm>
              <a:off x="10128946" y="4908958"/>
              <a:ext cx="821559" cy="6561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dipole</a:t>
              </a:r>
            </a:p>
          </p:txBody>
        </p:sp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0AE8617F-5851-A14E-A41D-FB90320FDA02}"/>
                </a:ext>
              </a:extLst>
            </p:cNvPr>
            <p:cNvSpPr txBox="1">
              <a:spLocks/>
            </p:cNvSpPr>
            <p:nvPr/>
          </p:nvSpPr>
          <p:spPr>
            <a:xfrm>
              <a:off x="8209389" y="3446778"/>
              <a:ext cx="821559" cy="6561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girder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0BB611C-AA92-AD49-B333-4DDF2A2955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72963" y="2726106"/>
              <a:ext cx="230" cy="2510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BDB8191-7430-6C46-B474-2B9402BF1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231" y="2345225"/>
            <a:ext cx="103185" cy="1937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529858-5CDC-A340-8EBF-528379369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09873">
            <a:off x="1431361" y="2137156"/>
            <a:ext cx="409684" cy="1202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ADF610-2314-A14F-8795-D4722108F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09873">
            <a:off x="3087144" y="1889066"/>
            <a:ext cx="498078" cy="1575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FAC75F4-B659-4F43-B0D4-4F8B300DA1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2675" y="2715304"/>
            <a:ext cx="508500" cy="1414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EF69D6-E726-F749-8B79-6ED25CA1C9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96499">
            <a:off x="8298929" y="2737351"/>
            <a:ext cx="361950" cy="114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7E0B48-7D7E-0E48-8BA9-5E26154A41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196051">
            <a:off x="5528010" y="2341996"/>
            <a:ext cx="352425" cy="114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48F3D8F-88B4-BE4A-8DF3-C1D931B4BA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196051">
            <a:off x="7195526" y="2336491"/>
            <a:ext cx="371475" cy="123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C0FC87-05D8-E145-BBD9-1852E0858B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996958">
            <a:off x="5422712" y="2533391"/>
            <a:ext cx="304800" cy="123825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3228B52-C224-D845-B7FA-7DC96CE34A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60123" y="2468359"/>
            <a:ext cx="342900" cy="12382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D79C40C-ED7A-F14A-ABE9-8A5482002C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69677" y="2454110"/>
            <a:ext cx="342900" cy="1238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C452AF8-6975-0E48-808E-8EFFAE61625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62071" y="2250130"/>
            <a:ext cx="560558" cy="144906"/>
          </a:xfrm>
          <a:prstGeom prst="rect">
            <a:avLst/>
          </a:prstGeom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F292A96-139D-9840-A69D-0EA948B4DD2C}"/>
              </a:ext>
            </a:extLst>
          </p:cNvPr>
          <p:cNvCxnSpPr>
            <a:cxnSpLocks/>
          </p:cNvCxnSpPr>
          <p:nvPr/>
        </p:nvCxnSpPr>
        <p:spPr>
          <a:xfrm flipV="1">
            <a:off x="2056368" y="2034276"/>
            <a:ext cx="245870" cy="354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36CAC15-3B84-F741-9D96-A9F51A6A4D74}"/>
              </a:ext>
            </a:extLst>
          </p:cNvPr>
          <p:cNvCxnSpPr>
            <a:cxnSpLocks/>
          </p:cNvCxnSpPr>
          <p:nvPr/>
        </p:nvCxnSpPr>
        <p:spPr>
          <a:xfrm flipV="1">
            <a:off x="2056368" y="1989878"/>
            <a:ext cx="198118" cy="822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3B6195D-79F5-B346-9F46-D86016E26D4B}"/>
              </a:ext>
            </a:extLst>
          </p:cNvPr>
          <p:cNvSpPr/>
          <p:nvPr/>
        </p:nvSpPr>
        <p:spPr>
          <a:xfrm rot="20067707">
            <a:off x="1919585" y="1788031"/>
            <a:ext cx="138684" cy="303063"/>
          </a:xfrm>
          <a:prstGeom prst="rect">
            <a:avLst/>
          </a:prstGeom>
          <a:solidFill>
            <a:srgbClr val="61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254890D0-4723-644B-8792-3CC83F498AB4}"/>
              </a:ext>
            </a:extLst>
          </p:cNvPr>
          <p:cNvSpPr/>
          <p:nvPr/>
        </p:nvSpPr>
        <p:spPr>
          <a:xfrm rot="969857">
            <a:off x="2132881" y="2016269"/>
            <a:ext cx="57225" cy="75482"/>
          </a:xfrm>
          <a:prstGeom prst="arc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E686C17-28D8-B44E-8325-F0B34CE48FF2}"/>
              </a:ext>
            </a:extLst>
          </p:cNvPr>
          <p:cNvCxnSpPr>
            <a:cxnSpLocks/>
          </p:cNvCxnSpPr>
          <p:nvPr/>
        </p:nvCxnSpPr>
        <p:spPr>
          <a:xfrm>
            <a:off x="3078688" y="2135574"/>
            <a:ext cx="0" cy="547289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095B295-2F0C-A046-9D82-AEB6D8DDC6B9}"/>
              </a:ext>
            </a:extLst>
          </p:cNvPr>
          <p:cNvCxnSpPr>
            <a:cxnSpLocks/>
          </p:cNvCxnSpPr>
          <p:nvPr/>
        </p:nvCxnSpPr>
        <p:spPr>
          <a:xfrm>
            <a:off x="3378418" y="2689909"/>
            <a:ext cx="0" cy="166607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68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Misalignments and field errors used in these simulations</a:t>
            </a:r>
            <a:endParaRPr lang="en-US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F1CD18-C7BB-DC46-AA52-5500DFE03F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2" r="5050"/>
          <a:stretch/>
        </p:blipFill>
        <p:spPr>
          <a:xfrm>
            <a:off x="405968" y="3187825"/>
            <a:ext cx="3072189" cy="16659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3136CA-B0C7-B14D-961A-7434F69D94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3667087" y="3477147"/>
            <a:ext cx="2299250" cy="16659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475506-84C9-DE4C-ACDB-8CDBC1F735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53" r="5149"/>
          <a:stretch/>
        </p:blipFill>
        <p:spPr>
          <a:xfrm>
            <a:off x="6240154" y="3090409"/>
            <a:ext cx="2740586" cy="1665938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320F2B-BF84-C844-9BEF-E7976237775C}"/>
              </a:ext>
            </a:extLst>
          </p:cNvPr>
          <p:cNvSpPr txBox="1">
            <a:spLocks/>
          </p:cNvSpPr>
          <p:nvPr/>
        </p:nvSpPr>
        <p:spPr>
          <a:xfrm>
            <a:off x="6741856" y="1693549"/>
            <a:ext cx="2122981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1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Misalignments are randomly distributed via a Gaussian distribution, truncated at 2.5 sigma.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0C906F-B516-1E4A-A3D7-F024A565CF06}"/>
              </a:ext>
            </a:extLst>
          </p:cNvPr>
          <p:cNvGrpSpPr/>
          <p:nvPr/>
        </p:nvGrpSpPr>
        <p:grpSpPr>
          <a:xfrm>
            <a:off x="4069582" y="1841326"/>
            <a:ext cx="1350208" cy="289346"/>
            <a:chOff x="5538307" y="2046914"/>
            <a:chExt cx="1842655" cy="39717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C4D80A2-E3C6-7645-B65F-77C1701ABD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6587" t="67121" r="22013" b="27123"/>
            <a:stretch/>
          </p:blipFill>
          <p:spPr>
            <a:xfrm>
              <a:off x="5538307" y="2046914"/>
              <a:ext cx="1842655" cy="17616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BFDDAC5-BE10-0940-80CA-F5111F8CF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6587" t="67912" r="22013" b="27844"/>
            <a:stretch/>
          </p:blipFill>
          <p:spPr>
            <a:xfrm>
              <a:off x="5538307" y="2314204"/>
              <a:ext cx="1842655" cy="129888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F6F1-428E-8E46-AC92-AACF872E1FE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8455"/>
          <a:stretch/>
        </p:blipFill>
        <p:spPr>
          <a:xfrm>
            <a:off x="683568" y="2571750"/>
            <a:ext cx="2768600" cy="14401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712DCE-C6A5-FC42-85C5-ECD8E2249E3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-2921" b="17331"/>
          <a:stretch/>
        </p:blipFill>
        <p:spPr>
          <a:xfrm>
            <a:off x="539552" y="1073063"/>
            <a:ext cx="6416675" cy="153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8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3C83E3-C468-0F43-9A69-9BB2672D1D93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 </a:t>
            </a:r>
          </a:p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– without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5253E2-FDDC-6C42-91A7-7E68C4A064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5273E1-1774-DA43-8EAC-743E97E548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BA517A-C361-784C-88DB-45A5544BD3AA}"/>
              </a:ext>
            </a:extLst>
          </p:cNvPr>
          <p:cNvSpPr txBox="1"/>
          <p:nvPr/>
        </p:nvSpPr>
        <p:spPr>
          <a:xfrm>
            <a:off x="6012423" y="411510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C81"/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FE2D5BB-1D29-6942-B72B-D78E6F54A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639" y="2982583"/>
            <a:ext cx="2858801" cy="200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E980EE8F-44A0-CC4B-9F6B-B7D482212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844" y="879288"/>
            <a:ext cx="2858801" cy="201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4077039-CE75-BA46-B741-898075B5F6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232" y="3090018"/>
            <a:ext cx="1765300" cy="1651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771999F-2A9A-6942-9BCF-273121116C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9818" y="982663"/>
            <a:ext cx="1765300" cy="1651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76DBF0B-969F-4047-98BA-540D608D622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1651" b="17331"/>
          <a:stretch/>
        </p:blipFill>
        <p:spPr>
          <a:xfrm>
            <a:off x="411802" y="1538878"/>
            <a:ext cx="4884738" cy="15365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3133AF5-3414-D24D-8C35-EEEDA9B3D0C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0396" r="21651"/>
          <a:stretch/>
        </p:blipFill>
        <p:spPr>
          <a:xfrm>
            <a:off x="411802" y="3015561"/>
            <a:ext cx="4884738" cy="17850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D6941E6-CFF1-9842-822C-9D5118DFEE55}"/>
              </a:ext>
            </a:extLst>
          </p:cNvPr>
          <p:cNvSpPr txBox="1"/>
          <p:nvPr/>
        </p:nvSpPr>
        <p:spPr>
          <a:xfrm>
            <a:off x="2987824" y="4530782"/>
            <a:ext cx="2662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Note: BPM errors not included 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803D97-5B47-294C-908A-88DA97B3880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9A330A-DE9F-6F4E-9727-DEE288826417}"/>
              </a:ext>
            </a:extLst>
          </p:cNvPr>
          <p:cNvSpPr txBox="1"/>
          <p:nvPr/>
        </p:nvSpPr>
        <p:spPr>
          <a:xfrm>
            <a:off x="41180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</p:spTree>
    <p:extLst>
      <p:ext uri="{BB962C8B-B14F-4D97-AF65-F5344CB8AC3E}">
        <p14:creationId xmlns:p14="http://schemas.microsoft.com/office/powerpoint/2010/main" val="328798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246A3CF-8B1A-B24F-8428-2FC9CD061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844" y="2985344"/>
            <a:ext cx="2956346" cy="203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B39EFE-A210-6E40-8FEC-D6E30593C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857" y="3099154"/>
            <a:ext cx="1016000" cy="2286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BA7AA7D-53DA-5C47-9318-14F50C867E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253AE01-8E7B-A549-9EE7-E70E32B351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1E6AD98-4BA5-7F40-A79B-FA5DE7FBDA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1651" b="17331"/>
          <a:stretch/>
        </p:blipFill>
        <p:spPr>
          <a:xfrm>
            <a:off x="411802" y="1538878"/>
            <a:ext cx="4884738" cy="153652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FF26851-BDCD-D347-BB6F-B68102FF835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0396" r="21651"/>
          <a:stretch/>
        </p:blipFill>
        <p:spPr>
          <a:xfrm>
            <a:off x="411802" y="3015561"/>
            <a:ext cx="4884738" cy="17850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A56D314-5BD7-0747-B1F6-3DB647E16AA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BF8CECA-33C5-124D-B78A-C750906B15A4}"/>
              </a:ext>
            </a:extLst>
          </p:cNvPr>
          <p:cNvSpPr txBox="1"/>
          <p:nvPr/>
        </p:nvSpPr>
        <p:spPr>
          <a:xfrm>
            <a:off x="6012423" y="411510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C81"/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pic>
        <p:nvPicPr>
          <p:cNvPr id="40" name="Picture 8">
            <a:extLst>
              <a:ext uri="{FF2B5EF4-FFF2-40B4-BE49-F238E27FC236}">
                <a16:creationId xmlns:a16="http://schemas.microsoft.com/office/drawing/2014/main" id="{9146378D-C704-0C46-87D2-4CB58124E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844" y="879288"/>
            <a:ext cx="2858801" cy="201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1B9580B-B12D-4548-93EC-36ADF6BD39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9818" y="982663"/>
            <a:ext cx="1765300" cy="165100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A5E14413-19FC-F64C-A735-067CE5B2E132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 </a:t>
            </a:r>
          </a:p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– without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F15F1FB-7804-3E46-B060-DCF8FDBB2D61}"/>
              </a:ext>
            </a:extLst>
          </p:cNvPr>
          <p:cNvSpPr txBox="1"/>
          <p:nvPr/>
        </p:nvSpPr>
        <p:spPr>
          <a:xfrm>
            <a:off x="41180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C59605-AE4C-FA4D-BFF1-7A3E1E6DAC19}"/>
              </a:ext>
            </a:extLst>
          </p:cNvPr>
          <p:cNvSpPr txBox="1"/>
          <p:nvPr/>
        </p:nvSpPr>
        <p:spPr>
          <a:xfrm>
            <a:off x="2987824" y="4530782"/>
            <a:ext cx="2662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Note: BPM errors not included  </a:t>
            </a:r>
          </a:p>
        </p:txBody>
      </p:sp>
    </p:spTree>
    <p:extLst>
      <p:ext uri="{BB962C8B-B14F-4D97-AF65-F5344CB8AC3E}">
        <p14:creationId xmlns:p14="http://schemas.microsoft.com/office/powerpoint/2010/main" val="419400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6D2B8-07F0-9043-86C9-9DBA0986C5C5}"/>
              </a:ext>
            </a:extLst>
          </p:cNvPr>
          <p:cNvSpPr txBox="1"/>
          <p:nvPr/>
        </p:nvSpPr>
        <p:spPr>
          <a:xfrm>
            <a:off x="5823074" y="591804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C81"/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32DB8F4-E58F-C847-B3F2-B9C3F1AEE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480" y="1307791"/>
            <a:ext cx="3303611" cy="331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224390E-6966-434F-8370-F50DB8F48F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370F615-62FD-0145-A770-7608C2A937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ADF2FF4-5617-534D-9CD8-29E7471BA8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651" b="17331"/>
          <a:stretch/>
        </p:blipFill>
        <p:spPr>
          <a:xfrm>
            <a:off x="411802" y="1538878"/>
            <a:ext cx="4884738" cy="15365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CEA9285-A60E-874A-BFD5-7F928CB37B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0396" r="21651"/>
          <a:stretch/>
        </p:blipFill>
        <p:spPr>
          <a:xfrm>
            <a:off x="411802" y="3015561"/>
            <a:ext cx="4884738" cy="17850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10CFC60-5E76-E740-B966-768991C5C6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39" name="Title 1">
            <a:extLst>
              <a:ext uri="{FF2B5EF4-FFF2-40B4-BE49-F238E27FC236}">
                <a16:creationId xmlns:a16="http://schemas.microsoft.com/office/drawing/2014/main" id="{9CC0CB1B-6AB6-D94C-B3B3-5845DBC8BAC3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 </a:t>
            </a:r>
          </a:p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– without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D7DF43-DD02-7445-8AF1-516C178F1474}"/>
              </a:ext>
            </a:extLst>
          </p:cNvPr>
          <p:cNvSpPr txBox="1"/>
          <p:nvPr/>
        </p:nvSpPr>
        <p:spPr>
          <a:xfrm>
            <a:off x="41180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913305-F74F-7E45-B462-169243686342}"/>
              </a:ext>
            </a:extLst>
          </p:cNvPr>
          <p:cNvSpPr txBox="1"/>
          <p:nvPr/>
        </p:nvSpPr>
        <p:spPr>
          <a:xfrm>
            <a:off x="2987824" y="4530782"/>
            <a:ext cx="2662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Note: BPM errors not included  </a:t>
            </a:r>
          </a:p>
        </p:txBody>
      </p:sp>
    </p:spTree>
    <p:extLst>
      <p:ext uri="{BB962C8B-B14F-4D97-AF65-F5344CB8AC3E}">
        <p14:creationId xmlns:p14="http://schemas.microsoft.com/office/powerpoint/2010/main" val="771322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F91E7-EDA4-934A-8A16-307F67E7D7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Adding chromaticity correction…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626041-8FCA-8741-A66A-A7C51DBA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752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598026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4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Chromaticity correction</a:t>
            </a: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549D7-B1CD-4044-8226-3A98D8768F94}"/>
              </a:ext>
            </a:extLst>
          </p:cNvPr>
          <p:cNvSpPr txBox="1"/>
          <p:nvPr/>
        </p:nvSpPr>
        <p:spPr>
          <a:xfrm>
            <a:off x="546147" y="1419622"/>
            <a:ext cx="79862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Chromaticity corrected with tunable factor applied to arc </a:t>
            </a:r>
            <a:r>
              <a:rPr lang="en-US" sz="16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16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Same factor applied to all </a:t>
            </a:r>
            <a:r>
              <a:rPr lang="en-US" sz="16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16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of each type.</a:t>
            </a:r>
          </a:p>
          <a:p>
            <a:endParaRPr lang="en-US" sz="16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US" sz="16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Applied through MAD-X Match function. Two optimization variables (</a:t>
            </a:r>
            <a:r>
              <a:rPr lang="en-US" sz="16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16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 knobs for SF and SD) and two objectives (chromaticity in x and y).</a:t>
            </a:r>
          </a:p>
          <a:p>
            <a:endParaRPr lang="en-US" sz="16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16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551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B6F5E4CC-766F-124E-ABAE-3F4D4AEF7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14" y="1109238"/>
            <a:ext cx="2792703" cy="19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8F5FDEA7-7D7D-1640-A8DB-D1C12D041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83" y="3153970"/>
            <a:ext cx="2721067" cy="190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4573233" y="843558"/>
            <a:ext cx="17636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Chromaticity correction: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191506" y="859777"/>
            <a:ext cx="19143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No chromaticity correction:</a:t>
            </a:r>
          </a:p>
        </p:txBody>
      </p:sp>
      <p:pic>
        <p:nvPicPr>
          <p:cNvPr id="22" name="Picture 6">
            <a:extLst>
              <a:ext uri="{FF2B5EF4-FFF2-40B4-BE49-F238E27FC236}">
                <a16:creationId xmlns:a16="http://schemas.microsoft.com/office/drawing/2014/main" id="{13611DFE-8113-E542-8804-0578FFB74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2" y="3107017"/>
            <a:ext cx="2858801" cy="200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B0BBCAA9-DB19-EF48-97CF-2DB454FA1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1590"/>
            <a:ext cx="2784006" cy="196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A92EEC-0F0E-E74D-8DBB-CCDD0A16BE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6220" y="3216467"/>
            <a:ext cx="1358900" cy="139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50FA90-95AA-154E-884A-CF8DEAFA6C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1808" y="1270614"/>
            <a:ext cx="1358900" cy="1397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425153E-FB4B-3247-84AB-3FE70351F7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1987" y="1199087"/>
            <a:ext cx="1358900" cy="1397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E02B202-53A2-7744-AC28-FB6AB0912F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5619" y="3253088"/>
            <a:ext cx="1358900" cy="139700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26372359-7907-D348-A961-DC60A435C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311" y="2146406"/>
            <a:ext cx="2480549" cy="240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7E5E67-91E9-7C4A-BF79-70B69F993301}"/>
              </a:ext>
            </a:extLst>
          </p:cNvPr>
          <p:cNvSpPr txBox="1"/>
          <p:nvPr/>
        </p:nvSpPr>
        <p:spPr>
          <a:xfrm>
            <a:off x="6974909" y="3216467"/>
            <a:ext cx="1783554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Chromaticity correction clearly increases the emittance in both planes.</a:t>
            </a:r>
          </a:p>
        </p:txBody>
      </p:sp>
    </p:spTree>
    <p:extLst>
      <p:ext uri="{BB962C8B-B14F-4D97-AF65-F5344CB8AC3E}">
        <p14:creationId xmlns:p14="http://schemas.microsoft.com/office/powerpoint/2010/main" val="95929906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19833</TotalTime>
  <Words>1208</Words>
  <Application>Microsoft Macintosh PowerPoint</Application>
  <PresentationFormat>On-screen Show (16:9)</PresentationFormat>
  <Paragraphs>162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CMU Bright Roman</vt:lpstr>
      <vt:lpstr>CMU Sans Serif Medium</vt:lpstr>
      <vt:lpstr>Introslides</vt:lpstr>
      <vt:lpstr>Titleslides, Conclusion</vt:lpstr>
      <vt:lpstr>Content Slides - Deep Blue</vt:lpstr>
      <vt:lpstr>Progress with FCC-ee tuning </vt:lpstr>
      <vt:lpstr>Assigning girder misalignments</vt:lpstr>
      <vt:lpstr>Misalignments and field errors used in these simulations</vt:lpstr>
      <vt:lpstr>PowerPoint Presentation</vt:lpstr>
      <vt:lpstr>PowerPoint Presentation</vt:lpstr>
      <vt:lpstr>PowerPoint Presentation</vt:lpstr>
      <vt:lpstr>Adding chromaticity correction…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Corrected lattice proxy</vt:lpstr>
      <vt:lpstr>PowerPoint Presentation</vt:lpstr>
      <vt:lpstr>PowerPoint Presentation</vt:lpstr>
      <vt:lpstr>PowerPoint Presentation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Charles, Tessa</cp:lastModifiedBy>
  <cp:revision>266</cp:revision>
  <dcterms:created xsi:type="dcterms:W3CDTF">2020-10-27T09:23:42Z</dcterms:created>
  <dcterms:modified xsi:type="dcterms:W3CDTF">2022-03-23T17:00:48Z</dcterms:modified>
</cp:coreProperties>
</file>