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144" d="100"/>
          <a:sy n="144" d="100"/>
        </p:scale>
        <p:origin x="138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48FA39-DD62-4D93-8E19-8EC04C7F3B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21C471C-E259-4133-9EE7-52BC5C9FB8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0DF535-B969-4746-9183-B32CC63647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7ABF8-065A-4AEF-BCFE-41790C11F2FC}" type="datetimeFigureOut">
              <a:rPr lang="en-GB" smtClean="0"/>
              <a:t>16/03/2022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668880-97B5-4834-9B28-828670AB3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69EC9F-CC2F-4545-AE7D-D2588A26D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9069B-EE82-4D44-AB6D-6118A4270A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7990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25559-538F-473D-958C-D1D44959D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B30018-E96E-45C2-BF1C-1A9D8EE9E8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B8B641-F42D-4617-86F1-22C4AEE901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7ABF8-065A-4AEF-BCFE-41790C11F2FC}" type="datetimeFigureOut">
              <a:rPr lang="en-GB" smtClean="0"/>
              <a:t>16/03/2022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E8CFFC-CA34-48C8-ABA7-80135A6B15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CA6A25-8F33-4482-97BF-8C4FBC5908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9069B-EE82-4D44-AB6D-6118A4270A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002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1E6A8D5-4776-4299-953C-3614F711DE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C436E16-C19C-4948-BF7F-2F012E06A4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C4B462-58C4-417B-997B-0F9726F7A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7ABF8-065A-4AEF-BCFE-41790C11F2FC}" type="datetimeFigureOut">
              <a:rPr lang="en-GB" smtClean="0"/>
              <a:t>16/03/2022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F47746-F9F4-4198-8DF9-246EA709F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11AB7A-387E-4D01-ABE4-AC84C34CB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9069B-EE82-4D44-AB6D-6118A4270A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625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C3B5EA-3A33-4A83-94CD-5D79E30F96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FE01CF-89EB-41E4-973A-47E2101DC1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C2CC4C-1237-481D-B6D9-00ABE5907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7ABF8-065A-4AEF-BCFE-41790C11F2FC}" type="datetimeFigureOut">
              <a:rPr lang="en-GB" smtClean="0"/>
              <a:t>16/03/2022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B2D6E1-756E-4F60-A572-DE53186EA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661F19-B441-45D1-B827-D87D789142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9069B-EE82-4D44-AB6D-6118A4270A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6306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85904-42D7-4B69-9301-0AA4469EC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3CFF29-4D2B-4405-A7FF-7E07F0AEED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F7FEF8-B9E4-4EE6-B405-40887F022D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7ABF8-065A-4AEF-BCFE-41790C11F2FC}" type="datetimeFigureOut">
              <a:rPr lang="en-GB" smtClean="0"/>
              <a:t>16/03/2022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3EB1A7-7B8B-482B-AFEE-6D43594DCB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DFD897-87D4-4232-B7A1-50C042512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9069B-EE82-4D44-AB6D-6118A4270A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6074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D2CA1-CD0E-496E-A744-D7C952692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3FDF9F-B862-492E-9A7C-B7B1784FC2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DCD717-C06F-415C-9149-943C1564E9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931A53-B37F-4CC6-8129-40ADAD746D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7ABF8-065A-4AEF-BCFE-41790C11F2FC}" type="datetimeFigureOut">
              <a:rPr lang="en-GB" smtClean="0"/>
              <a:t>16/03/2022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6B4DC1-9A2F-42BF-93EC-B447853F7A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7B658F-F846-4189-8E25-B15301A57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9069B-EE82-4D44-AB6D-6118A4270A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763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C7E1A4-4E17-4B67-8E55-2859C808F7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949634-47E1-42CB-BD0D-BFF1DD26BF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59D325-A820-44A6-BD53-77455784E7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77910D1-DC22-410E-BE94-0018004E9C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1A19F53-4242-46DB-9962-21642783670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F65DFE5-AFD1-4249-A5E1-B3ACD7D08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7ABF8-065A-4AEF-BCFE-41790C11F2FC}" type="datetimeFigureOut">
              <a:rPr lang="en-GB" smtClean="0"/>
              <a:t>16/03/2022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77F4FE-0041-4990-9B55-D70126E97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2B663CE-983F-4A32-987F-D5D140FF2D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9069B-EE82-4D44-AB6D-6118A4270A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9116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46490-183D-44CC-8E5F-AF92BE995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D6B43BF-44DF-451E-9A90-9DD307096C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7ABF8-065A-4AEF-BCFE-41790C11F2FC}" type="datetimeFigureOut">
              <a:rPr lang="en-GB" smtClean="0"/>
              <a:t>16/03/2022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ADCF09-F92D-428F-9E2F-231A539C91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F49DA2-7325-4A4B-9BC7-AD2F17A86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9069B-EE82-4D44-AB6D-6118A4270A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1088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81C54DD-859F-4E11-B4D4-D240E9594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7ABF8-065A-4AEF-BCFE-41790C11F2FC}" type="datetimeFigureOut">
              <a:rPr lang="en-GB" smtClean="0"/>
              <a:t>16/03/2022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666E40-83A1-4033-A013-AB9B1F085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AEEEB9-B0B1-4263-B45C-ED2FF666A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9069B-EE82-4D44-AB6D-6118A4270A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3518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34D92C-B56D-4FFB-92E4-F0A4E0AA32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DAFE57-1E76-45DF-8125-0D3FC69E68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2070C5-CB5A-4E95-958D-29C750CB38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931ABC-AEC5-40E9-8B2B-EE95288E8D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7ABF8-065A-4AEF-BCFE-41790C11F2FC}" type="datetimeFigureOut">
              <a:rPr lang="en-GB" smtClean="0"/>
              <a:t>16/03/2022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69A0E2-59AF-476A-A2A2-2B79C0919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C9E53B-9784-4388-BE03-33A3B9C8A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9069B-EE82-4D44-AB6D-6118A4270A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9628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56843B-50F1-48AC-BE2D-A9FBFC510D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D3CBC5-9BBF-4EA7-A8B2-A456B15F77D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E0288A-5719-473B-9D8A-9FBA60CBBF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B31A57-72D8-4954-B768-D5B601A338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7ABF8-065A-4AEF-BCFE-41790C11F2FC}" type="datetimeFigureOut">
              <a:rPr lang="en-GB" smtClean="0"/>
              <a:t>16/03/2022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FC2DFC-3F3C-4E00-BD98-9030A5FD3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80E671-0FD9-44D7-B2E4-7FC1A7387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9069B-EE82-4D44-AB6D-6118A4270A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9993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9489DB-D6B1-45AB-8596-CBE2127A3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895B3B-B6E5-4A52-AD15-07F4AA2471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A45C94-69A6-4172-B5E3-E4445596FF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7ABF8-065A-4AEF-BCFE-41790C11F2FC}" type="datetimeFigureOut">
              <a:rPr lang="en-GB" smtClean="0"/>
              <a:t>16/03/2022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230856-EAA8-4F50-8AD3-1271740A82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14BDC4-6378-4DB4-B664-C3AE075E0A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B9069B-EE82-4D44-AB6D-6118A4270A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1656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0FB00E-5C3E-440B-B5E6-4E4EB598954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Review </a:t>
            </a:r>
            <a:r>
              <a:rPr lang="en-GB"/>
              <a:t>of ballistic </a:t>
            </a:r>
            <a:r>
              <a:rPr lang="en-GB" dirty="0"/>
              <a:t>optics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B84E5A9-4246-4990-8441-3004B76855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96419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EFD3C-2AE6-4F0F-882D-AC80AFED8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IR8 </a:t>
            </a:r>
            <a:r>
              <a:rPr lang="en-US" dirty="0" err="1"/>
              <a:t>Apperture</a:t>
            </a:r>
            <a:r>
              <a:rPr lang="en-US" dirty="0"/>
              <a:t> – Triplet not bottleneck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CAAD65A6-ADDF-478C-9FE5-0E22F125D5E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8200" y="1840701"/>
            <a:ext cx="5181600" cy="4321186"/>
          </a:xfr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30665772-341B-46CE-BFF2-1FEA4186D3D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72200" y="1884565"/>
            <a:ext cx="5181600" cy="4233457"/>
          </a:xfrm>
        </p:spPr>
      </p:pic>
    </p:spTree>
    <p:extLst>
      <p:ext uri="{BB962C8B-B14F-4D97-AF65-F5344CB8AC3E}">
        <p14:creationId xmlns:p14="http://schemas.microsoft.com/office/powerpoint/2010/main" val="15023745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1E2A7B0-24F8-4D15-8FC1-5EA1E6639EE3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IR4 with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3.5 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dirty="0"/>
                  <a:t> beam</a:t>
                </a: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1E2A7B0-24F8-4D15-8FC1-5EA1E6639EE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C64E733-09F4-456C-9B4D-D8CC482C16C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838200" y="1999312"/>
            <a:ext cx="5181600" cy="4003963"/>
          </a:xfr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9BFDE37D-F1C4-444F-99D6-E60121261F8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6172200" y="1999312"/>
            <a:ext cx="5181600" cy="4003963"/>
          </a:xfrm>
        </p:spPr>
      </p:pic>
    </p:spTree>
    <p:extLst>
      <p:ext uri="{BB962C8B-B14F-4D97-AF65-F5344CB8AC3E}">
        <p14:creationId xmlns:p14="http://schemas.microsoft.com/office/powerpoint/2010/main" val="14824862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1E2A7B0-24F8-4D15-8FC1-5EA1E6639EE3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IR1/5 with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3.5 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dirty="0"/>
                  <a:t> beam</a:t>
                </a: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1E2A7B0-24F8-4D15-8FC1-5EA1E6639EE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6ED9142B-4C73-4E84-9C60-169D55533C6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72200" y="1999312"/>
            <a:ext cx="5181600" cy="4003963"/>
          </a:xfr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5E4C10C-1FCE-4433-B4C5-F429A9C085D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4"/>
          <a:stretch>
            <a:fillRect/>
          </a:stretch>
        </p:blipFill>
        <p:spPr>
          <a:xfrm>
            <a:off x="838200" y="1999312"/>
            <a:ext cx="5181600" cy="4003963"/>
          </a:xfrm>
        </p:spPr>
      </p:pic>
    </p:spTree>
    <p:extLst>
      <p:ext uri="{BB962C8B-B14F-4D97-AF65-F5344CB8AC3E}">
        <p14:creationId xmlns:p14="http://schemas.microsoft.com/office/powerpoint/2010/main" val="1939163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18826C-A670-451C-95C5-650D584CE3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Open Points From Feedback after Talk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E5897C4-F24D-4311-A17F-B32B4679A26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GB" dirty="0"/>
                  <a:t>Do we need to go all the way or is 6.5 </a:t>
                </a:r>
                <a:r>
                  <a:rPr lang="en-GB" dirty="0" err="1"/>
                  <a:t>TeV</a:t>
                </a:r>
                <a:r>
                  <a:rPr lang="en-GB" dirty="0"/>
                  <a:t> enough?</a:t>
                </a:r>
              </a:p>
              <a:p>
                <a:pPr lvl="1"/>
                <a:r>
                  <a:rPr lang="en-GB" dirty="0"/>
                  <a:t>6.5 seems enough, also from OP side</a:t>
                </a:r>
              </a:p>
              <a:p>
                <a:pPr lvl="1"/>
                <a:r>
                  <a:rPr lang="en-GB" dirty="0"/>
                  <a:t>Can use injection optics throughout – no further action required</a:t>
                </a:r>
              </a:p>
              <a:p>
                <a:r>
                  <a:rPr lang="en-GB" dirty="0"/>
                  <a:t>Dispersion in IR4 compared to nominal?</a:t>
                </a:r>
              </a:p>
              <a:p>
                <a:pPr lvl="1"/>
                <a:r>
                  <a:rPr lang="en-GB" dirty="0"/>
                  <a:t>Plot dispersion in both cases</a:t>
                </a:r>
              </a:p>
              <a:p>
                <a:pPr lvl="1"/>
                <a:r>
                  <a:rPr lang="en-GB" dirty="0"/>
                  <a:t>Target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e>
                    </m:d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&lt;~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0.5</m:t>
                    </m:r>
                  </m:oMath>
                </a14:m>
                <a:r>
                  <a:rPr lang="en-GB" dirty="0"/>
                  <a:t> m</a:t>
                </a:r>
              </a:p>
              <a:p>
                <a:r>
                  <a:rPr lang="en-GB" dirty="0"/>
                  <a:t>Phase advance from transverse MKD kicker to TCT collimators</a:t>
                </a:r>
              </a:p>
              <a:p>
                <a:pPr lvl="1"/>
                <a:r>
                  <a:rPr lang="en-GB" dirty="0"/>
                  <a:t>Due to phase change in IR4 and use of arcs for tuning</a:t>
                </a:r>
              </a:p>
              <a:p>
                <a:pPr lvl="1"/>
                <a:r>
                  <a:rPr lang="en-GB" dirty="0"/>
                  <a:t>Note that 0.5 shift due to main IRs – not a problem (also in Run II optics)</a:t>
                </a:r>
              </a:p>
              <a:p>
                <a:r>
                  <a:rPr lang="en-GB" dirty="0"/>
                  <a:t>Change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dirty="0"/>
                  <a:t> as BSRT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𝑛𝑜𝑚𝑖𝑛𝑎𝑙</m:t>
                                </m:r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𝑏𝑎𝑙𝑙𝑖𝑠𝑡𝑖𝑐</m:t>
                            </m:r>
                          </m:e>
                        </m:d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𝑛𝑜𝑚𝑖𝑛𝑎𝑙</m:t>
                            </m:r>
                          </m:e>
                        </m:d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US" b="0" dirty="0"/>
                  <a:t> 0.3 for beam 1, 0.5 for beam 2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E5897C4-F24D-4311-A17F-B32B4679A26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28" t="-280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176311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C5CB991-CC75-4B74-9485-E01FE0ACA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1 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B45C31C8-1D63-422E-B871-3F96EBC7CFC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110472" y="1825625"/>
            <a:ext cx="4637055" cy="4351338"/>
          </a:xfrm>
        </p:spPr>
      </p:pic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78EA756B-74A4-4AFB-8F37-C56F094B8FF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233097" y="1825625"/>
            <a:ext cx="5059806" cy="4351338"/>
          </a:xfr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F362941-DCE7-4D3A-92C3-5E64F61B096B}"/>
              </a:ext>
            </a:extLst>
          </p:cNvPr>
          <p:cNvSpPr txBox="1"/>
          <p:nvPr/>
        </p:nvSpPr>
        <p:spPr>
          <a:xfrm>
            <a:off x="2551043" y="1490870"/>
            <a:ext cx="2484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Ballistic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DCE4B4D-9F91-4F54-805F-69DEA3ACD5B7}"/>
              </a:ext>
            </a:extLst>
          </p:cNvPr>
          <p:cNvSpPr txBox="1"/>
          <p:nvPr/>
        </p:nvSpPr>
        <p:spPr>
          <a:xfrm>
            <a:off x="7672753" y="1490870"/>
            <a:ext cx="2484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Nominal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F0BD59C-D793-402D-964B-EF90A6BA6526}"/>
              </a:ext>
            </a:extLst>
          </p:cNvPr>
          <p:cNvSpPr/>
          <p:nvPr/>
        </p:nvSpPr>
        <p:spPr>
          <a:xfrm>
            <a:off x="8964328" y="1953027"/>
            <a:ext cx="297180" cy="365128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0F9059F-56D8-4776-84E8-4AC0EA34037B}"/>
              </a:ext>
            </a:extLst>
          </p:cNvPr>
          <p:cNvSpPr/>
          <p:nvPr/>
        </p:nvSpPr>
        <p:spPr>
          <a:xfrm>
            <a:off x="3650860" y="1977091"/>
            <a:ext cx="297180" cy="365128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84560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FE682-ACB6-4EE5-8701-3B396774A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2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8E14ACF6-B7BA-459B-94CB-6B4A34AD5A7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77810" y="1825625"/>
            <a:ext cx="4902380" cy="4351338"/>
          </a:xfr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BDDF0544-BB30-4341-9505-07546B0AC3D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471553" y="1825625"/>
            <a:ext cx="4582894" cy="4351338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B875662-3AA3-4BAF-8976-524594C3B9F2}"/>
              </a:ext>
            </a:extLst>
          </p:cNvPr>
          <p:cNvSpPr txBox="1"/>
          <p:nvPr/>
        </p:nvSpPr>
        <p:spPr>
          <a:xfrm>
            <a:off x="2551043" y="1490870"/>
            <a:ext cx="2484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Ballistic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5C218EA-ECFD-4DEE-8427-3E39B44FCD6E}"/>
              </a:ext>
            </a:extLst>
          </p:cNvPr>
          <p:cNvSpPr txBox="1"/>
          <p:nvPr/>
        </p:nvSpPr>
        <p:spPr>
          <a:xfrm>
            <a:off x="7672753" y="1490870"/>
            <a:ext cx="2484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Nominal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E05D749-F61E-434E-BBFB-E1AA04466A8C}"/>
              </a:ext>
            </a:extLst>
          </p:cNvPr>
          <p:cNvSpPr/>
          <p:nvPr/>
        </p:nvSpPr>
        <p:spPr>
          <a:xfrm>
            <a:off x="8976360" y="1953027"/>
            <a:ext cx="297180" cy="365128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88B9605-BE8D-4033-B8D8-C68F23B7FB9D}"/>
              </a:ext>
            </a:extLst>
          </p:cNvPr>
          <p:cNvSpPr/>
          <p:nvPr/>
        </p:nvSpPr>
        <p:spPr>
          <a:xfrm>
            <a:off x="3660084" y="1989122"/>
            <a:ext cx="297180" cy="365128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5041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295F9C4-11EA-438D-8317-FCA306722D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Phase advance between MKD and TCT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AF001047-DD27-4298-AC70-C826EB3C9FD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TCT collimators protect triplet from MKD misfire</a:t>
                </a:r>
              </a:p>
              <a:p>
                <a:r>
                  <a:rPr lang="en-US" dirty="0"/>
                  <a:t>Can compute the phase advance between MKD and TCT for ballistic and nominal injection optics </a:t>
                </a:r>
              </a:p>
              <a:p>
                <a:pPr lvl="1"/>
                <a:r>
                  <a:rPr lang="en-US" dirty="0"/>
                  <a:t>“</a:t>
                </a:r>
                <a:r>
                  <a:rPr lang="en-US" dirty="0" err="1"/>
                  <a:t>ATS_Nominal</a:t>
                </a:r>
                <a:r>
                  <a:rPr lang="en-US" dirty="0"/>
                  <a:t>/2021-BeamTest/ats_11m.madx”</a:t>
                </a:r>
              </a:p>
              <a:p>
                <a:r>
                  <a:rPr lang="en-US" dirty="0"/>
                  <a:t>Typically want phase to be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30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°+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×180°</m:t>
                    </m:r>
                  </m:oMath>
                </a14:m>
                <a:r>
                  <a:rPr lang="en-US" b="0" dirty="0">
                    <a:ea typeface="Cambria Math" panose="02040503050406030204" pitchFamily="18" charset="0"/>
                  </a:rPr>
                  <a:t>\</a:t>
                </a:r>
              </a:p>
              <a:p>
                <a:pPr lvl="1"/>
                <a:r>
                  <a:rPr lang="en-US" dirty="0">
                    <a:ea typeface="Cambria Math" panose="02040503050406030204" pitchFamily="18" charset="0"/>
                  </a:rPr>
                  <a:t>Offer enough protection for triplets</a:t>
                </a:r>
              </a:p>
              <a:p>
                <a:pPr lvl="1"/>
                <a:r>
                  <a:rPr lang="en-US" b="0" dirty="0">
                    <a:ea typeface="Cambria Math" panose="02040503050406030204" pitchFamily="18" charset="0"/>
                  </a:rPr>
                  <a:t>Most re</a:t>
                </a:r>
                <a:r>
                  <a:rPr lang="en-US" dirty="0">
                    <a:ea typeface="Cambria Math" panose="02040503050406030204" pitchFamily="18" charset="0"/>
                  </a:rPr>
                  <a:t>levant when triplet is the aperture bottleneck (squeezed optics)</a:t>
                </a:r>
              </a:p>
              <a:p>
                <a:pPr lvl="2"/>
                <a:r>
                  <a:rPr lang="en-US" b="0" dirty="0">
                    <a:ea typeface="Cambria Math" panose="02040503050406030204" pitchFamily="18" charset="0"/>
                  </a:rPr>
                  <a:t>Triplet not bottleneck in IR1/5 for ballistic optics</a:t>
                </a:r>
              </a:p>
              <a:p>
                <a:pPr lvl="2"/>
                <a:r>
                  <a:rPr lang="en-US" b="0" dirty="0">
                    <a:ea typeface="Cambria Math" panose="02040503050406030204" pitchFamily="18" charset="0"/>
                  </a:rPr>
                  <a:t>Triplet not bottleneck in IR2/8 when using un-squeezed optics as foreseen if we limit energy to 6.5 </a:t>
                </a:r>
                <a:r>
                  <a:rPr lang="en-US" b="0" dirty="0" err="1">
                    <a:ea typeface="Cambria Math" panose="02040503050406030204" pitchFamily="18" charset="0"/>
                  </a:rPr>
                  <a:t>TeV</a:t>
                </a:r>
                <a:endParaRPr lang="en-US" b="0" dirty="0">
                  <a:ea typeface="Cambria Math" panose="02040503050406030204" pitchFamily="18" charset="0"/>
                </a:endParaRPr>
              </a:p>
              <a:p>
                <a:endParaRPr lang="en-US" b="0" dirty="0">
                  <a:ea typeface="Cambria Math" panose="02040503050406030204" pitchFamily="18" charset="0"/>
                </a:endParaRP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AF001047-DD27-4298-AC70-C826EB3C9FD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006224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8146825-B7C5-42C0-AF5F-2CB76A0776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1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Content Placeholder 6">
                <a:extLst>
                  <a:ext uri="{FF2B5EF4-FFF2-40B4-BE49-F238E27FC236}">
                    <a16:creationId xmlns:a16="http://schemas.microsoft.com/office/drawing/2014/main" id="{D6F4B17E-5316-4EC8-954C-57E1F5C101C2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632235047"/>
                  </p:ext>
                </p:extLst>
              </p:nvPr>
            </p:nvGraphicFramePr>
            <p:xfrm>
              <a:off x="640725" y="2451304"/>
              <a:ext cx="8934450" cy="3206553"/>
            </p:xfrm>
            <a:graphic>
              <a:graphicData uri="http://schemas.openxmlformats.org/drawingml/2006/table">
                <a:tbl>
                  <a:tblPr>
                    <a:tableStyleId>{9D7B26C5-4107-4FEC-AEDC-1716B250A1EF}</a:tableStyleId>
                  </a:tblPr>
                  <a:tblGrid>
                    <a:gridCol w="1276350">
                      <a:extLst>
                        <a:ext uri="{9D8B030D-6E8A-4147-A177-3AD203B41FA5}">
                          <a16:colId xmlns:a16="http://schemas.microsoft.com/office/drawing/2014/main" val="1731256169"/>
                        </a:ext>
                      </a:extLst>
                    </a:gridCol>
                    <a:gridCol w="1277309">
                      <a:extLst>
                        <a:ext uri="{9D8B030D-6E8A-4147-A177-3AD203B41FA5}">
                          <a16:colId xmlns:a16="http://schemas.microsoft.com/office/drawing/2014/main" val="2093731566"/>
                        </a:ext>
                      </a:extLst>
                    </a:gridCol>
                    <a:gridCol w="1275391">
                      <a:extLst>
                        <a:ext uri="{9D8B030D-6E8A-4147-A177-3AD203B41FA5}">
                          <a16:colId xmlns:a16="http://schemas.microsoft.com/office/drawing/2014/main" val="3970782652"/>
                        </a:ext>
                      </a:extLst>
                    </a:gridCol>
                    <a:gridCol w="1276350">
                      <a:extLst>
                        <a:ext uri="{9D8B030D-6E8A-4147-A177-3AD203B41FA5}">
                          <a16:colId xmlns:a16="http://schemas.microsoft.com/office/drawing/2014/main" val="2232652593"/>
                        </a:ext>
                      </a:extLst>
                    </a:gridCol>
                    <a:gridCol w="1276350">
                      <a:extLst>
                        <a:ext uri="{9D8B030D-6E8A-4147-A177-3AD203B41FA5}">
                          <a16:colId xmlns:a16="http://schemas.microsoft.com/office/drawing/2014/main" val="2588569822"/>
                        </a:ext>
                      </a:extLst>
                    </a:gridCol>
                    <a:gridCol w="1276350">
                      <a:extLst>
                        <a:ext uri="{9D8B030D-6E8A-4147-A177-3AD203B41FA5}">
                          <a16:colId xmlns:a16="http://schemas.microsoft.com/office/drawing/2014/main" val="1115781661"/>
                        </a:ext>
                      </a:extLst>
                    </a:gridCol>
                    <a:gridCol w="1276350">
                      <a:extLst>
                        <a:ext uri="{9D8B030D-6E8A-4147-A177-3AD203B41FA5}">
                          <a16:colId xmlns:a16="http://schemas.microsoft.com/office/drawing/2014/main" val="1790268608"/>
                        </a:ext>
                      </a:extLst>
                    </a:gridCol>
                  </a:tblGrid>
                  <a:tr h="167695"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Collimator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600" b="0" i="0" u="none" strike="noStrike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  <m:sSub>
                                  <m:sSubPr>
                                    <m:ctrlPr>
                                      <a:rPr lang="en-US" sz="1600" b="0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en-US" sz="1600" b="0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sz="1600" b="0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6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MKD</m:t>
                                    </m:r>
                                    <m:r>
                                      <a:rPr lang="en-US" sz="16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→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sz="16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TCT</m:t>
                                    </m:r>
                                  </m:e>
                                </m:d>
                                <m:r>
                                  <a:rPr lang="en-US" sz="1600" b="0" i="0" u="none" strike="noStrike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[2</m:t>
                                </m:r>
                                <m:r>
                                  <a:rPr lang="en-US" sz="1600" b="0" i="1" u="none" strike="noStrike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  <m:r>
                                  <a:rPr lang="en-US" sz="1600" b="0" i="1" u="none" strike="noStrike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en-GB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Degrees from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×180°</m:t>
                              </m:r>
                            </m:oMath>
                          </a14:m>
                          <a:endParaRPr lang="en-US" sz="1600" b="0" dirty="0">
                            <a:ea typeface="Cambria Math" panose="02040503050406030204" pitchFamily="18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26952756"/>
                      </a:ext>
                    </a:extLst>
                  </a:tr>
                  <a:tr h="328132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Plane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Position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Ballistic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Nominal</a:t>
                          </a:r>
                        </a:p>
                      </a:txBody>
                      <a:tcPr marL="9525" marR="9525" marT="9525" marB="0" anchor="b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Change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Ballistic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Nominal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597418598"/>
                      </a:ext>
                    </a:extLst>
                  </a:tr>
                  <a:tr h="328132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Horizontal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Left 2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31.169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31.557</a:t>
                          </a:r>
                        </a:p>
                      </a:txBody>
                      <a:tcPr marL="9525" marR="9525" marT="9525" marB="0" anchor="b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-0.388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60.92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20.55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1985285015"/>
                      </a:ext>
                    </a:extLst>
                  </a:tr>
                  <a:tr h="328132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Vertical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Left 2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31.176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31.564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-0.388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63.28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22.94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715521098"/>
                      </a:ext>
                    </a:extLst>
                  </a:tr>
                  <a:tr h="328132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Horizontal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Left 5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53.846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54.513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-0.667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124.44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4.54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1791842875"/>
                      </a:ext>
                    </a:extLst>
                  </a:tr>
                  <a:tr h="328132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Vertical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Left 5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53.847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54.515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-0.668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124.82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5.24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2890968118"/>
                      </a:ext>
                    </a:extLst>
                  </a:tr>
                  <a:tr h="328132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Horizontal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Left 8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15.522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15.456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0.067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8.09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164.06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549951142"/>
                      </a:ext>
                    </a:extLst>
                  </a:tr>
                  <a:tr h="328132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Vertical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Left 8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15.529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15.462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0.067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10.44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166.44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1214242724"/>
                      </a:ext>
                    </a:extLst>
                  </a:tr>
                  <a:tr h="328132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Horizontal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Left 1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23.481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23.536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-0.055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173.32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12.98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2298299077"/>
                      </a:ext>
                    </a:extLst>
                  </a:tr>
                  <a:tr h="328132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Vertical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Left 1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23.482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23.538</a:t>
                          </a:r>
                        </a:p>
                      </a:txBody>
                      <a:tcPr marL="9525" marR="9525" marT="9525" marB="0" anchor="b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-0.056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173.70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13.68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96911938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Content Placeholder 6">
                <a:extLst>
                  <a:ext uri="{FF2B5EF4-FFF2-40B4-BE49-F238E27FC236}">
                    <a16:creationId xmlns:a16="http://schemas.microsoft.com/office/drawing/2014/main" id="{D6F4B17E-5316-4EC8-954C-57E1F5C101C2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632235047"/>
                  </p:ext>
                </p:extLst>
              </p:nvPr>
            </p:nvGraphicFramePr>
            <p:xfrm>
              <a:off x="640725" y="2451304"/>
              <a:ext cx="8934450" cy="3206553"/>
            </p:xfrm>
            <a:graphic>
              <a:graphicData uri="http://schemas.openxmlformats.org/drawingml/2006/table">
                <a:tbl>
                  <a:tblPr>
                    <a:tableStyleId>{9D7B26C5-4107-4FEC-AEDC-1716B250A1EF}</a:tableStyleId>
                  </a:tblPr>
                  <a:tblGrid>
                    <a:gridCol w="1276350">
                      <a:extLst>
                        <a:ext uri="{9D8B030D-6E8A-4147-A177-3AD203B41FA5}">
                          <a16:colId xmlns:a16="http://schemas.microsoft.com/office/drawing/2014/main" val="1731256169"/>
                        </a:ext>
                      </a:extLst>
                    </a:gridCol>
                    <a:gridCol w="1277309">
                      <a:extLst>
                        <a:ext uri="{9D8B030D-6E8A-4147-A177-3AD203B41FA5}">
                          <a16:colId xmlns:a16="http://schemas.microsoft.com/office/drawing/2014/main" val="2093731566"/>
                        </a:ext>
                      </a:extLst>
                    </a:gridCol>
                    <a:gridCol w="1275391">
                      <a:extLst>
                        <a:ext uri="{9D8B030D-6E8A-4147-A177-3AD203B41FA5}">
                          <a16:colId xmlns:a16="http://schemas.microsoft.com/office/drawing/2014/main" val="3970782652"/>
                        </a:ext>
                      </a:extLst>
                    </a:gridCol>
                    <a:gridCol w="1276350">
                      <a:extLst>
                        <a:ext uri="{9D8B030D-6E8A-4147-A177-3AD203B41FA5}">
                          <a16:colId xmlns:a16="http://schemas.microsoft.com/office/drawing/2014/main" val="2232652593"/>
                        </a:ext>
                      </a:extLst>
                    </a:gridCol>
                    <a:gridCol w="1276350">
                      <a:extLst>
                        <a:ext uri="{9D8B030D-6E8A-4147-A177-3AD203B41FA5}">
                          <a16:colId xmlns:a16="http://schemas.microsoft.com/office/drawing/2014/main" val="2588569822"/>
                        </a:ext>
                      </a:extLst>
                    </a:gridCol>
                    <a:gridCol w="1276350">
                      <a:extLst>
                        <a:ext uri="{9D8B030D-6E8A-4147-A177-3AD203B41FA5}">
                          <a16:colId xmlns:a16="http://schemas.microsoft.com/office/drawing/2014/main" val="1115781661"/>
                        </a:ext>
                      </a:extLst>
                    </a:gridCol>
                    <a:gridCol w="1276350">
                      <a:extLst>
                        <a:ext uri="{9D8B030D-6E8A-4147-A177-3AD203B41FA5}">
                          <a16:colId xmlns:a16="http://schemas.microsoft.com/office/drawing/2014/main" val="1790268608"/>
                        </a:ext>
                      </a:extLst>
                    </a:gridCol>
                  </a:tblGrid>
                  <a:tr h="253365"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Collimator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2"/>
                          <a:stretch>
                            <a:fillRect l="-66879" t="-19048" r="-67038" b="-1204762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2"/>
                          <a:stretch>
                            <a:fillRect l="-250119" t="-19048" r="-477" b="-1204762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26952756"/>
                      </a:ext>
                    </a:extLst>
                  </a:tr>
                  <a:tr h="328132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Plane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Position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Ballistic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Nominal</a:t>
                          </a:r>
                        </a:p>
                      </a:txBody>
                      <a:tcPr marL="9525" marR="9525" marT="9525" marB="0" anchor="b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Change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Ballistic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Nominal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597418598"/>
                      </a:ext>
                    </a:extLst>
                  </a:tr>
                  <a:tr h="328132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Horizontal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Left 2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31.169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31.557</a:t>
                          </a:r>
                        </a:p>
                      </a:txBody>
                      <a:tcPr marL="9525" marR="9525" marT="9525" marB="0" anchor="b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-0.388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60.92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20.55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1985285015"/>
                      </a:ext>
                    </a:extLst>
                  </a:tr>
                  <a:tr h="328132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Vertical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Left 2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31.176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31.564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-0.388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63.28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22.94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715521098"/>
                      </a:ext>
                    </a:extLst>
                  </a:tr>
                  <a:tr h="328132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Horizontal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Left 5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53.846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54.513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-0.667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124.44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4.54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1791842875"/>
                      </a:ext>
                    </a:extLst>
                  </a:tr>
                  <a:tr h="328132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Vertical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Left 5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53.847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54.515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-0.668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124.82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5.24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2890968118"/>
                      </a:ext>
                    </a:extLst>
                  </a:tr>
                  <a:tr h="328132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Horizontal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Left 8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15.522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15.456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0.067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8.09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164.06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549951142"/>
                      </a:ext>
                    </a:extLst>
                  </a:tr>
                  <a:tr h="328132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Vertical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Left 8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15.529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15.462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0.067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10.44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166.44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1214242724"/>
                      </a:ext>
                    </a:extLst>
                  </a:tr>
                  <a:tr h="328132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Horizontal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Left 1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23.481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23.536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-0.055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173.32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12.98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2298299077"/>
                      </a:ext>
                    </a:extLst>
                  </a:tr>
                  <a:tr h="328132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Vertical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Left 1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23.482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23.538</a:t>
                          </a:r>
                        </a:p>
                      </a:txBody>
                      <a:tcPr marL="9525" marR="9525" marT="9525" marB="0" anchor="b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-0.056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173.70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13.68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969119389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8029336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B4E2D-BDA9-4032-AE4D-A5F4835795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2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Content Placeholder 6">
                <a:extLst>
                  <a:ext uri="{FF2B5EF4-FFF2-40B4-BE49-F238E27FC236}">
                    <a16:creationId xmlns:a16="http://schemas.microsoft.com/office/drawing/2014/main" id="{CCA38D98-45EF-4CB6-9C3E-71544A918459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462046046"/>
                  </p:ext>
                </p:extLst>
              </p:nvPr>
            </p:nvGraphicFramePr>
            <p:xfrm>
              <a:off x="645695" y="2427205"/>
              <a:ext cx="8934450" cy="3206553"/>
            </p:xfrm>
            <a:graphic>
              <a:graphicData uri="http://schemas.openxmlformats.org/drawingml/2006/table">
                <a:tbl>
                  <a:tblPr>
                    <a:tableStyleId>{9D7B26C5-4107-4FEC-AEDC-1716B250A1EF}</a:tableStyleId>
                  </a:tblPr>
                  <a:tblGrid>
                    <a:gridCol w="1276350">
                      <a:extLst>
                        <a:ext uri="{9D8B030D-6E8A-4147-A177-3AD203B41FA5}">
                          <a16:colId xmlns:a16="http://schemas.microsoft.com/office/drawing/2014/main" val="1731256169"/>
                        </a:ext>
                      </a:extLst>
                    </a:gridCol>
                    <a:gridCol w="1276350">
                      <a:extLst>
                        <a:ext uri="{9D8B030D-6E8A-4147-A177-3AD203B41FA5}">
                          <a16:colId xmlns:a16="http://schemas.microsoft.com/office/drawing/2014/main" val="2093731566"/>
                        </a:ext>
                      </a:extLst>
                    </a:gridCol>
                    <a:gridCol w="1276350">
                      <a:extLst>
                        <a:ext uri="{9D8B030D-6E8A-4147-A177-3AD203B41FA5}">
                          <a16:colId xmlns:a16="http://schemas.microsoft.com/office/drawing/2014/main" val="3970782652"/>
                        </a:ext>
                      </a:extLst>
                    </a:gridCol>
                    <a:gridCol w="1276350">
                      <a:extLst>
                        <a:ext uri="{9D8B030D-6E8A-4147-A177-3AD203B41FA5}">
                          <a16:colId xmlns:a16="http://schemas.microsoft.com/office/drawing/2014/main" val="2232652593"/>
                        </a:ext>
                      </a:extLst>
                    </a:gridCol>
                    <a:gridCol w="1276350">
                      <a:extLst>
                        <a:ext uri="{9D8B030D-6E8A-4147-A177-3AD203B41FA5}">
                          <a16:colId xmlns:a16="http://schemas.microsoft.com/office/drawing/2014/main" val="2588569822"/>
                        </a:ext>
                      </a:extLst>
                    </a:gridCol>
                    <a:gridCol w="1276350">
                      <a:extLst>
                        <a:ext uri="{9D8B030D-6E8A-4147-A177-3AD203B41FA5}">
                          <a16:colId xmlns:a16="http://schemas.microsoft.com/office/drawing/2014/main" val="1115781661"/>
                        </a:ext>
                      </a:extLst>
                    </a:gridCol>
                    <a:gridCol w="1276350">
                      <a:extLst>
                        <a:ext uri="{9D8B030D-6E8A-4147-A177-3AD203B41FA5}">
                          <a16:colId xmlns:a16="http://schemas.microsoft.com/office/drawing/2014/main" val="1790268608"/>
                        </a:ext>
                      </a:extLst>
                    </a:gridCol>
                  </a:tblGrid>
                  <a:tr h="167695"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Collimator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algn="ctr" fontAlgn="b"/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sz="1600" b="0" i="0" u="none" strike="noStrike" smtClea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sSub>
                                <m:sSubPr>
                                  <m:ctrlPr>
                                    <a:rPr lang="en-US" sz="16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US" sz="16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6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600" b="0" i="0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MKD</m:t>
                                  </m:r>
                                  <m:r>
                                    <a:rPr lang="en-US" sz="1600" b="0" i="0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→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1600" b="0" i="0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TCT</m:t>
                                  </m:r>
                                </m:e>
                              </m:d>
                              <m:r>
                                <a:rPr lang="en-US" sz="1600" b="0" i="0" u="none" strike="noStrike" smtClea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[2</m:t>
                              </m:r>
                              <m:r>
                                <a:rPr lang="en-US" sz="1600" b="0" i="1" u="none" strike="noStrike" smtClea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US" sz="1600" b="0" i="1" u="none" strike="noStrike" smtClea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oMath>
                          </a14:m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 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Degrees from</a:t>
                          </a:r>
                          <a14:m>
                            <m:oMath xmlns:m="http://schemas.openxmlformats.org/officeDocument/2006/math">
                              <m:r>
                                <a:rPr lang="en-US" sz="16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×180°</m:t>
                              </m:r>
                            </m:oMath>
                          </a14:m>
                          <a:endParaRPr lang="en-US" sz="1600" b="0" dirty="0">
                            <a:ea typeface="Cambria Math" panose="02040503050406030204" pitchFamily="18" charset="0"/>
                          </a:endParaRP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26952756"/>
                      </a:ext>
                    </a:extLst>
                  </a:tr>
                  <a:tr h="328132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Plane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Position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Ballistic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Nominal</a:t>
                          </a:r>
                        </a:p>
                      </a:txBody>
                      <a:tcPr marL="9525" marR="9525" marT="9525" marB="0" anchor="b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Change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Ballistic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Nominal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597418598"/>
                      </a:ext>
                    </a:extLst>
                  </a:tr>
                  <a:tr h="328132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Vertical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Right 1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37.845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38.513</a:t>
                          </a:r>
                        </a:p>
                      </a:txBody>
                      <a:tcPr marL="9525" marR="9525" marT="9525" marB="0" anchor="b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-0.669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124.03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4.70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1985285015"/>
                      </a:ext>
                    </a:extLst>
                  </a:tr>
                  <a:tr h="328132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Horizontal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Right 1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37.843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38.511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-0.668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123.65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4.01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715521098"/>
                      </a:ext>
                    </a:extLst>
                  </a:tr>
                  <a:tr h="328132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Vertical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Right 2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29.921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30.525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-0.604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151.45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8.92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1791842875"/>
                      </a:ext>
                    </a:extLst>
                  </a:tr>
                  <a:tr h="328132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Horizontal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Right 2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29.914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30.518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-0.604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149.00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6.48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2890968118"/>
                      </a:ext>
                    </a:extLst>
                  </a:tr>
                  <a:tr h="328132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Vertical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Right 5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7.387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7.451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-0.064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139.34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162.39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549951142"/>
                      </a:ext>
                    </a:extLst>
                  </a:tr>
                  <a:tr h="328132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Horizontal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Right 5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7.386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7.449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-0.063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138.97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161.70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1214242724"/>
                      </a:ext>
                    </a:extLst>
                  </a:tr>
                  <a:tr h="328132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Vertical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Right 8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45.610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46.662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-1.052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39.59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58.17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2298299077"/>
                      </a:ext>
                    </a:extLst>
                  </a:tr>
                  <a:tr h="328132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Horizontal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Right 8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45.603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46.655</a:t>
                          </a:r>
                        </a:p>
                      </a:txBody>
                      <a:tcPr marL="9525" marR="9525" marT="9525" marB="0" anchor="b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-1.052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37.20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55.75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96911938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Content Placeholder 6">
                <a:extLst>
                  <a:ext uri="{FF2B5EF4-FFF2-40B4-BE49-F238E27FC236}">
                    <a16:creationId xmlns:a16="http://schemas.microsoft.com/office/drawing/2014/main" id="{CCA38D98-45EF-4CB6-9C3E-71544A918459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462046046"/>
                  </p:ext>
                </p:extLst>
              </p:nvPr>
            </p:nvGraphicFramePr>
            <p:xfrm>
              <a:off x="645695" y="2427205"/>
              <a:ext cx="8934450" cy="3206553"/>
            </p:xfrm>
            <a:graphic>
              <a:graphicData uri="http://schemas.openxmlformats.org/drawingml/2006/table">
                <a:tbl>
                  <a:tblPr>
                    <a:tableStyleId>{9D7B26C5-4107-4FEC-AEDC-1716B250A1EF}</a:tableStyleId>
                  </a:tblPr>
                  <a:tblGrid>
                    <a:gridCol w="1276350">
                      <a:extLst>
                        <a:ext uri="{9D8B030D-6E8A-4147-A177-3AD203B41FA5}">
                          <a16:colId xmlns:a16="http://schemas.microsoft.com/office/drawing/2014/main" val="1731256169"/>
                        </a:ext>
                      </a:extLst>
                    </a:gridCol>
                    <a:gridCol w="1276350">
                      <a:extLst>
                        <a:ext uri="{9D8B030D-6E8A-4147-A177-3AD203B41FA5}">
                          <a16:colId xmlns:a16="http://schemas.microsoft.com/office/drawing/2014/main" val="2093731566"/>
                        </a:ext>
                      </a:extLst>
                    </a:gridCol>
                    <a:gridCol w="1276350">
                      <a:extLst>
                        <a:ext uri="{9D8B030D-6E8A-4147-A177-3AD203B41FA5}">
                          <a16:colId xmlns:a16="http://schemas.microsoft.com/office/drawing/2014/main" val="3970782652"/>
                        </a:ext>
                      </a:extLst>
                    </a:gridCol>
                    <a:gridCol w="1276350">
                      <a:extLst>
                        <a:ext uri="{9D8B030D-6E8A-4147-A177-3AD203B41FA5}">
                          <a16:colId xmlns:a16="http://schemas.microsoft.com/office/drawing/2014/main" val="2232652593"/>
                        </a:ext>
                      </a:extLst>
                    </a:gridCol>
                    <a:gridCol w="1276350">
                      <a:extLst>
                        <a:ext uri="{9D8B030D-6E8A-4147-A177-3AD203B41FA5}">
                          <a16:colId xmlns:a16="http://schemas.microsoft.com/office/drawing/2014/main" val="2588569822"/>
                        </a:ext>
                      </a:extLst>
                    </a:gridCol>
                    <a:gridCol w="1276350">
                      <a:extLst>
                        <a:ext uri="{9D8B030D-6E8A-4147-A177-3AD203B41FA5}">
                          <a16:colId xmlns:a16="http://schemas.microsoft.com/office/drawing/2014/main" val="1115781661"/>
                        </a:ext>
                      </a:extLst>
                    </a:gridCol>
                    <a:gridCol w="1276350">
                      <a:extLst>
                        <a:ext uri="{9D8B030D-6E8A-4147-A177-3AD203B41FA5}">
                          <a16:colId xmlns:a16="http://schemas.microsoft.com/office/drawing/2014/main" val="1790268608"/>
                        </a:ext>
                      </a:extLst>
                    </a:gridCol>
                  </a:tblGrid>
                  <a:tr h="253365"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Collimator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2"/>
                          <a:stretch>
                            <a:fillRect l="-66773" t="-19048" r="-66932" b="-1204762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2"/>
                          <a:stretch>
                            <a:fillRect l="-250358" t="-19048" r="-477" b="-1204762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26952756"/>
                      </a:ext>
                    </a:extLst>
                  </a:tr>
                  <a:tr h="328132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Plane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Position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Ballistic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Nominal</a:t>
                          </a:r>
                        </a:p>
                      </a:txBody>
                      <a:tcPr marL="9525" marR="9525" marT="9525" marB="0" anchor="b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Change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Ballistic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Nominal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597418598"/>
                      </a:ext>
                    </a:extLst>
                  </a:tr>
                  <a:tr h="328132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Vertical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Right 1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37.845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38.513</a:t>
                          </a:r>
                        </a:p>
                      </a:txBody>
                      <a:tcPr marL="9525" marR="9525" marT="9525" marB="0" anchor="b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-0.669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124.03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4.70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1985285015"/>
                      </a:ext>
                    </a:extLst>
                  </a:tr>
                  <a:tr h="328132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Horizontal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Right 1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37.843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38.511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-0.668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123.65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4.01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715521098"/>
                      </a:ext>
                    </a:extLst>
                  </a:tr>
                  <a:tr h="328132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Vertical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Right 2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29.921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30.525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-0.604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151.45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8.92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1791842875"/>
                      </a:ext>
                    </a:extLst>
                  </a:tr>
                  <a:tr h="328132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Horizontal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Right 2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29.914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30.518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-0.604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149.00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6.48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2890968118"/>
                      </a:ext>
                    </a:extLst>
                  </a:tr>
                  <a:tr h="328132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Vertical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Right 5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7.387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7.451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-0.064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139.34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162.39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549951142"/>
                      </a:ext>
                    </a:extLst>
                  </a:tr>
                  <a:tr h="328132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Horizontal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Right 5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7.386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7.449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-0.063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138.97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161.70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1214242724"/>
                      </a:ext>
                    </a:extLst>
                  </a:tr>
                  <a:tr h="328132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Vertical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Right 8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45.610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46.662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-1.052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39.59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58.17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2298299077"/>
                      </a:ext>
                    </a:extLst>
                  </a:tr>
                  <a:tr h="328132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Horizontal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Right 8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45.603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46.655</a:t>
                          </a:r>
                        </a:p>
                      </a:txBody>
                      <a:tcPr marL="9525" marR="9525" marT="9525" marB="0" anchor="b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-1.052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37.20</a:t>
                          </a:r>
                        </a:p>
                      </a:txBody>
                      <a:tcPr marL="9525" marR="9525" marT="9525" marB="0" anchor="b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55.75</a:t>
                          </a:r>
                        </a:p>
                      </a:txBody>
                      <a:tcPr marL="9525" marR="9525" marT="9525" marB="0" anchor="b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969119389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7857377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ADC336-FAAB-42E7-908F-A21E8A0A9B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IR1/5 </a:t>
            </a:r>
            <a:r>
              <a:rPr lang="en-US" dirty="0" err="1"/>
              <a:t>Apperture</a:t>
            </a:r>
            <a:r>
              <a:rPr lang="en-US" dirty="0"/>
              <a:t> – Triplet not bottleneck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30F7A1F-12F1-4078-A418-7F2EDB657A7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273" t="5324" r="17826" b="7888"/>
          <a:stretch/>
        </p:blipFill>
        <p:spPr>
          <a:xfrm>
            <a:off x="134178" y="1518377"/>
            <a:ext cx="5598082" cy="528619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2796A73-4BD4-4CD4-8083-F637B6DDF6B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490" t="5324" r="17897" b="8498"/>
          <a:stretch/>
        </p:blipFill>
        <p:spPr>
          <a:xfrm>
            <a:off x="6096000" y="1518377"/>
            <a:ext cx="5621540" cy="5294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3326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4F054F-D383-4687-8224-42B84BA47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IR2 </a:t>
            </a:r>
            <a:r>
              <a:rPr lang="en-US" dirty="0" err="1"/>
              <a:t>Apperture</a:t>
            </a:r>
            <a:r>
              <a:rPr lang="en-US" dirty="0"/>
              <a:t> – Triplet not bottleneck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C4D3419-0732-41FB-AC57-E87014D8C0B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8200" y="1969561"/>
            <a:ext cx="5181600" cy="4063465"/>
          </a:xfr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1130F5B8-8A9D-4AE8-9070-5DFF4ED67A4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72200" y="1949018"/>
            <a:ext cx="5181600" cy="4104551"/>
          </a:xfrm>
        </p:spPr>
      </p:pic>
    </p:spTree>
    <p:extLst>
      <p:ext uri="{BB962C8B-B14F-4D97-AF65-F5344CB8AC3E}">
        <p14:creationId xmlns:p14="http://schemas.microsoft.com/office/powerpoint/2010/main" val="30997039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714</TotalTime>
  <Words>436</Words>
  <Application>Microsoft Office PowerPoint</Application>
  <PresentationFormat>Widescreen</PresentationFormat>
  <Paragraphs>168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Office Theme</vt:lpstr>
      <vt:lpstr>Review of ballistic optics</vt:lpstr>
      <vt:lpstr>Open Points From Feedback after Talk</vt:lpstr>
      <vt:lpstr>Beam 1 </vt:lpstr>
      <vt:lpstr>Beam 2</vt:lpstr>
      <vt:lpstr>Phase advance between MKD and TCT</vt:lpstr>
      <vt:lpstr>Beam 1</vt:lpstr>
      <vt:lpstr>Beam 2</vt:lpstr>
      <vt:lpstr>IR1/5 Apperture – Triplet not bottleneck</vt:lpstr>
      <vt:lpstr>IR2 Apperture – Triplet not bottleneck</vt:lpstr>
      <vt:lpstr>IR8 Apperture – Triplet not bottleneck</vt:lpstr>
      <vt:lpstr>IR4 with 3.5 μm beam</vt:lpstr>
      <vt:lpstr>IR1/5 with 3.5 μm beam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of ballisc optics</dc:title>
  <dc:creator>Léon van Riesen-Haupt</dc:creator>
  <cp:lastModifiedBy>Leon Van Riesen-Haupt</cp:lastModifiedBy>
  <cp:revision>7</cp:revision>
  <dcterms:created xsi:type="dcterms:W3CDTF">2022-03-15T18:18:19Z</dcterms:created>
  <dcterms:modified xsi:type="dcterms:W3CDTF">2022-03-16T16:26:08Z</dcterms:modified>
</cp:coreProperties>
</file>