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964" r:id="rId1"/>
  </p:sldMasterIdLst>
  <p:notesMasterIdLst>
    <p:notesMasterId r:id="rId30"/>
  </p:notesMasterIdLst>
  <p:handoutMasterIdLst>
    <p:handoutMasterId r:id="rId31"/>
  </p:handoutMasterIdLst>
  <p:sldIdLst>
    <p:sldId id="330" r:id="rId2"/>
    <p:sldId id="361" r:id="rId3"/>
    <p:sldId id="340" r:id="rId4"/>
    <p:sldId id="341" r:id="rId5"/>
    <p:sldId id="339" r:id="rId6"/>
    <p:sldId id="344" r:id="rId7"/>
    <p:sldId id="345" r:id="rId8"/>
    <p:sldId id="342" r:id="rId9"/>
    <p:sldId id="343" r:id="rId10"/>
    <p:sldId id="356" r:id="rId11"/>
    <p:sldId id="362" r:id="rId12"/>
    <p:sldId id="363" r:id="rId13"/>
    <p:sldId id="357" r:id="rId14"/>
    <p:sldId id="364" r:id="rId15"/>
    <p:sldId id="365" r:id="rId16"/>
    <p:sldId id="366" r:id="rId17"/>
    <p:sldId id="349" r:id="rId18"/>
    <p:sldId id="351" r:id="rId19"/>
    <p:sldId id="350" r:id="rId20"/>
    <p:sldId id="354" r:id="rId21"/>
    <p:sldId id="355" r:id="rId22"/>
    <p:sldId id="352" r:id="rId23"/>
    <p:sldId id="358" r:id="rId24"/>
    <p:sldId id="359" r:id="rId25"/>
    <p:sldId id="360" r:id="rId26"/>
    <p:sldId id="346" r:id="rId27"/>
    <p:sldId id="347" r:id="rId28"/>
    <p:sldId id="367" r:id="rId29"/>
  </p:sldIdLst>
  <p:sldSz cx="9144000" cy="5143500" type="screen16x9"/>
  <p:notesSz cx="6881813" cy="10002838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189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377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566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754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5943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131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320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509" algn="l" defTabSz="457189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8" userDrawn="1">
          <p15:clr>
            <a:srgbClr val="A4A3A4"/>
          </p15:clr>
        </p15:guide>
        <p15:guide id="2" orient="horz" pos="634" userDrawn="1">
          <p15:clr>
            <a:srgbClr val="A4A3A4"/>
          </p15:clr>
        </p15:guide>
        <p15:guide id="3" orient="horz" pos="2845" userDrawn="1">
          <p15:clr>
            <a:srgbClr val="A4A3A4"/>
          </p15:clr>
        </p15:guide>
        <p15:guide id="4" orient="horz" pos="838" userDrawn="1">
          <p15:clr>
            <a:srgbClr val="A4A3A4"/>
          </p15:clr>
        </p15:guide>
        <p15:guide id="5" orient="horz" pos="140" userDrawn="1">
          <p15:clr>
            <a:srgbClr val="A4A3A4"/>
          </p15:clr>
        </p15:guide>
        <p15:guide id="6" orient="horz" pos="378" userDrawn="1">
          <p15:clr>
            <a:srgbClr val="A4A3A4"/>
          </p15:clr>
        </p15:guide>
        <p15:guide id="7" orient="horz" pos="3117" userDrawn="1">
          <p15:clr>
            <a:srgbClr val="A4A3A4"/>
          </p15:clr>
        </p15:guide>
        <p15:guide id="9" pos="657" userDrawn="1">
          <p15:clr>
            <a:srgbClr val="A4A3A4"/>
          </p15:clr>
        </p15:guide>
        <p15:guide id="10" pos="5534" userDrawn="1">
          <p15:clr>
            <a:srgbClr val="A4A3A4"/>
          </p15:clr>
        </p15:guide>
        <p15:guide id="11" pos="521" userDrawn="1">
          <p15:clr>
            <a:srgbClr val="A4A3A4"/>
          </p15:clr>
        </p15:guide>
        <p15:guide id="12" pos="385" userDrawn="1">
          <p15:clr>
            <a:srgbClr val="A4A3A4"/>
          </p15:clr>
        </p15:guide>
        <p15:guide id="13" pos="1315" userDrawn="1">
          <p15:clr>
            <a:srgbClr val="A4A3A4"/>
          </p15:clr>
        </p15:guide>
        <p15:guide id="14" pos="3039" userDrawn="1">
          <p15:clr>
            <a:srgbClr val="A4A3A4"/>
          </p15:clr>
        </p15:guide>
        <p15:guide id="15" pos="315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0">
          <p15:clr>
            <a:srgbClr val="A4A3A4"/>
          </p15:clr>
        </p15:guide>
        <p15:guide id="2" pos="2167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edrozzi Marco" initials="PM" lastIdx="1" clrIdx="0">
    <p:extLst>
      <p:ext uri="{19B8F6BF-5375-455C-9EA6-DF929625EA0E}">
        <p15:presenceInfo xmlns:p15="http://schemas.microsoft.com/office/powerpoint/2012/main" userId="S-1-5-21-329068152-484061587-839522115-6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50006"/>
    <a:srgbClr val="00A5E4"/>
    <a:srgbClr val="BE2734"/>
    <a:srgbClr val="85E684"/>
    <a:srgbClr val="FDCA00"/>
    <a:srgbClr val="FFFFFF"/>
    <a:srgbClr val="010000"/>
    <a:srgbClr val="808080"/>
    <a:srgbClr val="000000"/>
    <a:srgbClr val="EF5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3902" autoAdjust="0"/>
  </p:normalViewPr>
  <p:slideViewPr>
    <p:cSldViewPr snapToGrid="0" snapToObjects="1">
      <p:cViewPr>
        <p:scale>
          <a:sx n="107" d="100"/>
          <a:sy n="107" d="100"/>
        </p:scale>
        <p:origin x="216" y="235"/>
      </p:cViewPr>
      <p:guideLst>
        <p:guide orient="horz" pos="668"/>
        <p:guide orient="horz" pos="634"/>
        <p:guide orient="horz" pos="2845"/>
        <p:guide orient="horz" pos="838"/>
        <p:guide orient="horz" pos="140"/>
        <p:guide orient="horz" pos="378"/>
        <p:guide orient="horz" pos="3117"/>
        <p:guide pos="657"/>
        <p:guide pos="5534"/>
        <p:guide pos="521"/>
        <p:guide pos="385"/>
        <p:guide pos="1315"/>
        <p:guide pos="3039"/>
        <p:guide pos="315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41" d="100"/>
          <a:sy n="141" d="100"/>
        </p:scale>
        <p:origin x="5616" y="200"/>
      </p:cViewPr>
      <p:guideLst>
        <p:guide orient="horz" pos="3150"/>
        <p:guide pos="2167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‹#›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99164" y="0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t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9538" y="750888"/>
            <a:ext cx="6667500" cy="3751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8282" y="4752009"/>
            <a:ext cx="5045250" cy="44999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  <a:p>
            <a:pPr lvl="5"/>
            <a:r>
              <a:rPr lang="de-DE" noProof="0" dirty="0"/>
              <a:t>Sechste Ebene</a:t>
            </a:r>
          </a:p>
          <a:p>
            <a:pPr lvl="6"/>
            <a:r>
              <a:rPr lang="de-DE" noProof="0" dirty="0"/>
              <a:t>Siebte Ebene</a:t>
            </a:r>
          </a:p>
          <a:p>
            <a:pPr lvl="7"/>
            <a:r>
              <a:rPr lang="de-DE" noProof="0" dirty="0"/>
              <a:t>Achte Ebene</a:t>
            </a:r>
          </a:p>
          <a:p>
            <a:pPr lvl="8"/>
            <a:r>
              <a:rPr lang="de-DE" noProof="0" dirty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defTabSz="964838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99164" y="9502255"/>
            <a:ext cx="2982649" cy="500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478" tIns="48240" rIns="96478" bIns="48240" numCol="1" anchor="b" anchorCtr="0" compatLnSpc="1">
            <a:prstTxWarp prst="textNoShape">
              <a:avLst/>
            </a:prstTxWarp>
          </a:bodyPr>
          <a:lstStyle>
            <a:lvl1pPr algn="r" defTabSz="964838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6" indent="-90486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0" indent="-92072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693" indent="-85723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79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63" indent="-90486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49" indent="-90486" algn="l" defTabSz="457189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35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21" indent="-90486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31" indent="-88898" algn="l" defTabSz="457189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86242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b="1" dirty="0"/>
              <a:t>SINQ: </a:t>
            </a:r>
            <a:r>
              <a:rPr lang="de-CH" b="1" dirty="0" err="1"/>
              <a:t>neutron</a:t>
            </a:r>
            <a:r>
              <a:rPr lang="de-CH" b="1" dirty="0"/>
              <a:t> </a:t>
            </a:r>
            <a:r>
              <a:rPr lang="de-CH" b="1" dirty="0" err="1"/>
              <a:t>spallation</a:t>
            </a:r>
            <a:r>
              <a:rPr lang="de-CH" b="1" dirty="0"/>
              <a:t> </a:t>
            </a:r>
            <a:r>
              <a:rPr lang="de-CH" b="1" dirty="0" err="1"/>
              <a:t>source</a:t>
            </a:r>
            <a:r>
              <a:rPr lang="de-CH" b="1" dirty="0"/>
              <a:t> (</a:t>
            </a:r>
            <a:r>
              <a:rPr lang="de-CH" b="1" dirty="0" err="1"/>
              <a:t>SpallatIon-NeutronQuelle</a:t>
            </a:r>
            <a:r>
              <a:rPr lang="de-CH" b="1" dirty="0"/>
              <a:t>)</a:t>
            </a:r>
          </a:p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b="1" dirty="0"/>
              <a:t>UCN:</a:t>
            </a:r>
            <a:r>
              <a:rPr lang="de-CH" b="1" baseline="0" dirty="0"/>
              <a:t> Ultra </a:t>
            </a:r>
            <a:r>
              <a:rPr lang="de-CH" b="1" baseline="0" dirty="0" err="1"/>
              <a:t>Cold</a:t>
            </a:r>
            <a:r>
              <a:rPr lang="de-CH" b="1" baseline="0" dirty="0"/>
              <a:t> </a:t>
            </a:r>
            <a:r>
              <a:rPr lang="de-CH" b="1" baseline="0" dirty="0" err="1"/>
              <a:t>neutrons</a:t>
            </a:r>
            <a:endParaRPr lang="en-US" b="1" dirty="0"/>
          </a:p>
          <a:p>
            <a:pPr marL="90484" marR="0" lvl="1" indent="0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b="1" dirty="0"/>
              <a:t>(n2EDM:</a:t>
            </a:r>
            <a:r>
              <a:rPr lang="en-US" b="1" baseline="0" dirty="0"/>
              <a:t> </a:t>
            </a:r>
            <a:r>
              <a:rPr lang="en-US" b="1" dirty="0"/>
              <a:t>neutron electric dipole moment experiment)</a:t>
            </a:r>
          </a:p>
          <a:p>
            <a:pPr marL="90486" marR="0" lvl="0" indent="-90486" algn="l" defTabSz="914400" rtl="0" eaLnBrk="0" fontAlgn="base" latinLnBrk="0" hangingPunct="0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b="1" dirty="0"/>
              <a:t>Target</a:t>
            </a:r>
            <a:r>
              <a:rPr lang="de-CH" b="1" baseline="0" dirty="0"/>
              <a:t> M &amp; E: </a:t>
            </a:r>
            <a:r>
              <a:rPr lang="de-CH" b="1" baseline="0" dirty="0" err="1"/>
              <a:t>Muon</a:t>
            </a:r>
            <a:r>
              <a:rPr lang="de-CH" b="1" baseline="0" dirty="0"/>
              <a:t> </a:t>
            </a:r>
            <a:r>
              <a:rPr lang="de-CH" b="1" baseline="0" dirty="0" err="1"/>
              <a:t>sources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5492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0683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24807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97976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399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9" t="13866" r="1" b="14431"/>
          <a:stretch/>
        </p:blipFill>
        <p:spPr bwMode="auto">
          <a:xfrm>
            <a:off x="3260542" y="195488"/>
            <a:ext cx="5055885" cy="237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2" y="195487"/>
            <a:ext cx="315296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30263" y="411523"/>
            <a:ext cx="1220400" cy="43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828012" y="4531500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 hasCustomPrompt="1"/>
          </p:nvPr>
        </p:nvSpPr>
        <p:spPr>
          <a:xfrm>
            <a:off x="814399" y="3273828"/>
            <a:ext cx="7969249" cy="810090"/>
          </a:xfrm>
        </p:spPr>
        <p:txBody>
          <a:bodyPr/>
          <a:lstStyle>
            <a:lvl1pPr>
              <a:lnSpc>
                <a:spcPct val="100000"/>
              </a:lnSpc>
              <a:defRPr sz="25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en-GB" noProof="0" dirty="0"/>
              <a:t>Insert the title of your </a:t>
            </a:r>
            <a:br>
              <a:rPr lang="en-GB" noProof="0" dirty="0"/>
            </a:br>
            <a:r>
              <a:rPr lang="en-GB" noProof="0" dirty="0"/>
              <a:t>presentation here</a:t>
            </a:r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 hasCustomPrompt="1"/>
          </p:nvPr>
        </p:nvSpPr>
        <p:spPr bwMode="auto">
          <a:xfrm>
            <a:off x="828012" y="2946432"/>
            <a:ext cx="7955637" cy="273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5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r>
              <a:rPr lang="en-GB" noProof="0" dirty="0"/>
              <a:t>First name and name Author  ::  Function  ::  Paul Scherrer Institute</a:t>
            </a:r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5796136" y="2397447"/>
            <a:ext cx="2520280" cy="174303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900" b="1" i="0" kern="0" spc="31" dirty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8424000" y="195487"/>
            <a:ext cx="720000" cy="2376263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828675" y="4150574"/>
            <a:ext cx="7954963" cy="293383"/>
          </a:xfrm>
        </p:spPr>
        <p:txBody>
          <a:bodyPr/>
          <a:lstStyle>
            <a:lvl1pPr marL="0" indent="0">
              <a:buNone/>
              <a:defRPr sz="1500" b="1">
                <a:solidFill>
                  <a:srgbClr val="969696"/>
                </a:solidFill>
              </a:defRPr>
            </a:lvl1pPr>
            <a:lvl2pPr marL="177790" indent="0">
              <a:buNone/>
              <a:defRPr sz="1500" b="1"/>
            </a:lvl2pPr>
            <a:lvl3pPr marL="355582" indent="0">
              <a:buNone/>
              <a:defRPr sz="1500" b="1"/>
            </a:lvl3pPr>
            <a:lvl4pPr marL="539723" indent="0">
              <a:buNone/>
              <a:defRPr sz="1500" b="1"/>
            </a:lvl4pPr>
            <a:lvl5pPr marL="717514" indent="0">
              <a:buNone/>
              <a:defRPr sz="1500" b="1"/>
            </a:lvl5pPr>
          </a:lstStyle>
          <a:p>
            <a:pPr lvl="0"/>
            <a:r>
              <a:rPr lang="en-GB" noProof="0" dirty="0"/>
              <a:t>Insert the occasion and date of your presentation here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z="240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>
            <a:lvl1pPr>
              <a:defRPr spc="0" baseline="0"/>
            </a:lvl1pPr>
          </a:lstStyle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934841" y="1113586"/>
            <a:ext cx="7885633" cy="3456386"/>
          </a:xfrm>
        </p:spPr>
        <p:txBody>
          <a:bodyPr/>
          <a:lstStyle>
            <a:lvl1pPr marL="17779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700">
                <a:latin typeface="+mn-lt"/>
              </a:defRPr>
            </a:lvl1pPr>
            <a:lvl2pPr marL="355582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2pPr>
            <a:lvl3pPr marL="539724" marR="0" indent="-18414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3pPr>
            <a:lvl4pPr marL="717515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4pPr>
            <a:lvl5pPr marL="895306" marR="0" indent="-177792" algn="l" defTabSz="914354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700">
                <a:latin typeface="+mn-lt"/>
              </a:defRPr>
            </a:lvl5pPr>
            <a:lvl6pPr marL="1074685" indent="-179380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500"/>
            </a:lvl6pPr>
            <a:lvl7pPr marL="1257238" indent="-182554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7pPr>
            <a:lvl8pPr marL="1436616" indent="-179380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8pPr>
            <a:lvl9pPr marL="1614408" indent="-177792">
              <a:lnSpc>
                <a:spcPct val="110000"/>
              </a:lnSpc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042993" y="1006081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5003806" y="1003406"/>
            <a:ext cx="3781425" cy="3509963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wo contents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938422" y="1087360"/>
            <a:ext cx="3781425" cy="3428689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4899235" y="1084678"/>
            <a:ext cx="3781425" cy="3431366"/>
          </a:xfrm>
        </p:spPr>
        <p:txBody>
          <a:bodyPr/>
          <a:lstStyle>
            <a:lvl1pPr marL="177792" indent="-177792">
              <a:buClr>
                <a:schemeClr val="tx1"/>
              </a:buClr>
              <a:buFont typeface="Arial" panose="020B0604020202020204" pitchFamily="34" charset="0"/>
              <a:buChar char="•"/>
              <a:defRPr sz="1700"/>
            </a:lvl1pPr>
            <a:lvl2pPr marL="355582" indent="-177792">
              <a:buSzPct val="100000"/>
              <a:buFont typeface="Symbol" panose="05050102010706020507" pitchFamily="18" charset="2"/>
              <a:buChar char="-"/>
              <a:defRPr sz="1700"/>
            </a:lvl2pPr>
            <a:lvl3pPr marL="539724" indent="-184142">
              <a:buFont typeface="Symbol" panose="05050102010706020507" pitchFamily="18" charset="2"/>
              <a:buChar char="-"/>
              <a:defRPr sz="1700"/>
            </a:lvl3pPr>
            <a:lvl4pPr marL="717515" indent="-177792">
              <a:buFont typeface="Symbol" panose="05050102010706020507" pitchFamily="18" charset="2"/>
              <a:buChar char="-"/>
              <a:defRPr sz="1700"/>
            </a:lvl4pPr>
            <a:lvl5pPr marL="895306" indent="-177792">
              <a:buFont typeface="Symbol" panose="05050102010706020507" pitchFamily="18" charset="2"/>
              <a:buChar char="-"/>
              <a:defRPr sz="1700"/>
            </a:lvl5pPr>
            <a:lvl6pPr marL="1074685" indent="-179380">
              <a:buFont typeface="Symbol" panose="05050102010706020507" pitchFamily="18" charset="2"/>
              <a:buChar char="-"/>
              <a:defRPr sz="1500"/>
            </a:lvl6pPr>
            <a:lvl7pPr marL="1257238" indent="-182554">
              <a:buFont typeface="Symbol" panose="05050102010706020507" pitchFamily="18" charset="2"/>
              <a:buChar char="-"/>
              <a:defRPr sz="1500"/>
            </a:lvl7pPr>
            <a:lvl8pPr marL="1436616" indent="-179380">
              <a:buFont typeface="Symbol" panose="05050102010706020507" pitchFamily="18" charset="2"/>
              <a:buChar char="-"/>
              <a:defRPr sz="1500"/>
            </a:lvl8pPr>
            <a:lvl9pPr marL="1614408" indent="-177792">
              <a:buFont typeface="Symbol" panose="05050102010706020507" pitchFamily="18" charset="2"/>
              <a:buChar char="-"/>
              <a:defRPr sz="1500"/>
            </a:lvl9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(gre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827100" y="1059664"/>
            <a:ext cx="8066087" cy="3888581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354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 on picture (hig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3691" r="643" b="11426"/>
          <a:stretch/>
        </p:blipFill>
        <p:spPr bwMode="auto">
          <a:xfrm>
            <a:off x="827095" y="764860"/>
            <a:ext cx="8316905" cy="4183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 hasCustomPrompt="1"/>
          </p:nvPr>
        </p:nvSpPr>
        <p:spPr>
          <a:xfrm>
            <a:off x="2077211" y="216000"/>
            <a:ext cx="6708025" cy="381375"/>
          </a:xfrm>
        </p:spPr>
        <p:txBody>
          <a:bodyPr/>
          <a:lstStyle/>
          <a:p>
            <a:r>
              <a:rPr lang="en-GB" noProof="0" dirty="0">
                <a:effectLst/>
              </a:rPr>
              <a:t>Enter slide title</a:t>
            </a:r>
            <a:endParaRPr lang="en-GB" noProof="0" dirty="0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827088" y="764867"/>
            <a:ext cx="2289712" cy="4183379"/>
          </a:xfrm>
          <a:solidFill>
            <a:schemeClr val="bg1">
              <a:alpha val="75000"/>
            </a:schemeClr>
          </a:solidFill>
        </p:spPr>
        <p:txBody>
          <a:bodyPr lIns="72000" tIns="432000" rIns="36000" bIns="36000" anchor="t" anchorCtr="0"/>
          <a:lstStyle>
            <a:lvl1pPr marL="177792" indent="-177792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7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700"/>
            </a:lvl5pPr>
          </a:lstStyle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  <a:endParaRPr lang="de-DE" dirty="0"/>
          </a:p>
          <a:p>
            <a:pPr lvl="2"/>
            <a:r>
              <a:rPr lang="en-GB" noProof="0" dirty="0"/>
              <a:t>Third level</a:t>
            </a:r>
            <a:endParaRPr lang="de-DE" dirty="0"/>
          </a:p>
          <a:p>
            <a:pPr lvl="3"/>
            <a:r>
              <a:rPr lang="en-GB" noProof="0" dirty="0"/>
              <a:t>Fourth level</a:t>
            </a:r>
            <a:endParaRPr lang="de-DE" dirty="0"/>
          </a:p>
          <a:p>
            <a:pPr lvl="4"/>
            <a:r>
              <a:rPr lang="en-GB" noProof="0" dirty="0"/>
              <a:t>Fifth level</a:t>
            </a:r>
            <a:endParaRPr lang="en-GB" dirty="0"/>
          </a:p>
        </p:txBody>
      </p:sp>
      <p:pic>
        <p:nvPicPr>
          <p:cNvPr id="9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014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12"/>
          <p:cNvSpPr>
            <a:spLocks noChangeArrowheads="1"/>
          </p:cNvSpPr>
          <p:nvPr userDrawn="1"/>
        </p:nvSpPr>
        <p:spPr bwMode="auto">
          <a:xfrm>
            <a:off x="12" y="764860"/>
            <a:ext cx="648000" cy="648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077211" y="216000"/>
            <a:ext cx="6708025" cy="381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CH" dirty="0">
                <a:effectLst/>
              </a:rPr>
              <a:t>Enter </a:t>
            </a:r>
            <a:r>
              <a:rPr lang="de-CH" dirty="0" err="1">
                <a:effectLst/>
              </a:rPr>
              <a:t>slide</a:t>
            </a:r>
            <a:r>
              <a:rPr lang="de-CH" dirty="0">
                <a:effectLst/>
              </a:rPr>
              <a:t> title</a:t>
            </a:r>
            <a:endParaRPr lang="en-GB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8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‹#›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2" y="1059659"/>
            <a:ext cx="612000" cy="612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043000" y="1006082"/>
            <a:ext cx="7742237" cy="3509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Edit master text format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  <a:p>
            <a:pPr lvl="5"/>
            <a:r>
              <a:rPr lang="en-GB" noProof="0" dirty="0"/>
              <a:t>Sixth level</a:t>
            </a:r>
          </a:p>
          <a:p>
            <a:pPr lvl="6"/>
            <a:r>
              <a:rPr lang="en-GB" noProof="0" dirty="0"/>
              <a:t>Seventh level</a:t>
            </a:r>
          </a:p>
          <a:p>
            <a:pPr lvl="7"/>
            <a:r>
              <a:rPr lang="en-GB" noProof="0" dirty="0"/>
              <a:t>Eighth level</a:t>
            </a:r>
          </a:p>
          <a:p>
            <a:pPr lvl="8"/>
            <a:r>
              <a:rPr lang="en-GB" noProof="0" dirty="0"/>
              <a:t>Ninth level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8000" y="214317"/>
            <a:ext cx="1015200" cy="361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9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</p:sldLayoutIdLst>
  <p:transition spd="med"/>
  <p:hf hdr="0"/>
  <p:txStyles>
    <p:titleStyle>
      <a:lvl1pPr marL="0" marR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tabLst/>
        <a:defRPr sz="24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178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354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532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709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79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582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582" indent="18414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15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06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685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6pPr>
      <a:lvl7pPr marL="1257238" indent="-182554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7pPr>
      <a:lvl8pPr marL="1436616" indent="-17938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8pPr>
      <a:lvl9pPr marL="1614408" indent="-177792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7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457178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620" userDrawn="1">
          <p15:clr>
            <a:srgbClr val="F26B43"/>
          </p15:clr>
        </p15:guide>
        <p15:guide id="2" pos="288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814400" y="3435846"/>
            <a:ext cx="7969249" cy="576064"/>
          </a:xfrm>
        </p:spPr>
        <p:txBody>
          <a:bodyPr/>
          <a:lstStyle/>
          <a:p>
            <a:r>
              <a:rPr lang="en-US" dirty="0"/>
              <a:t>Overview PSI RF Systems power consumption</a:t>
            </a:r>
          </a:p>
        </p:txBody>
      </p:sp>
      <p:sp>
        <p:nvSpPr>
          <p:cNvPr id="9" name="Untertitel 8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en-US" noProof="0" dirty="0"/>
              <a:t>M. Pedrozzi :: </a:t>
            </a:r>
            <a:r>
              <a:rPr lang="en-US" dirty="0"/>
              <a:t>In behalf of the PSI RF group </a:t>
            </a:r>
            <a:r>
              <a:rPr lang="en-US" noProof="0" dirty="0"/>
              <a:t>::  Paul </a:t>
            </a:r>
            <a:r>
              <a:rPr lang="en-US" noProof="0" dirty="0" err="1"/>
              <a:t>Scherrer</a:t>
            </a:r>
            <a:r>
              <a:rPr lang="en-US" noProof="0" dirty="0"/>
              <a:t> Institute</a:t>
            </a:r>
          </a:p>
        </p:txBody>
      </p:sp>
      <p:sp>
        <p:nvSpPr>
          <p:cNvPr id="10" name="Textplatzhalter 9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/>
              <a:t>Workshop on efficient RF sources - July 4-6 2022</a:t>
            </a:r>
          </a:p>
        </p:txBody>
      </p:sp>
    </p:spTree>
    <p:extLst>
      <p:ext uri="{BB962C8B-B14F-4D97-AF65-F5344CB8AC3E}">
        <p14:creationId xmlns:p14="http://schemas.microsoft.com/office/powerpoint/2010/main" val="185931394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SLS Layout </a:t>
            </a:r>
            <a:r>
              <a:rPr lang="de-CH" dirty="0" err="1"/>
              <a:t>and</a:t>
            </a:r>
            <a:r>
              <a:rPr lang="de-CH" dirty="0"/>
              <a:t> RF </a:t>
            </a:r>
            <a:r>
              <a:rPr lang="de-CH" dirty="0" err="1"/>
              <a:t>stations</a:t>
            </a:r>
            <a:endParaRPr lang="en-US" dirty="0"/>
          </a:p>
        </p:txBody>
      </p:sp>
      <p:sp>
        <p:nvSpPr>
          <p:cNvPr id="13" name="Rectangle 15"/>
          <p:cNvSpPr>
            <a:spLocks noChangeArrowheads="1"/>
          </p:cNvSpPr>
          <p:nvPr/>
        </p:nvSpPr>
        <p:spPr bwMode="auto">
          <a:xfrm>
            <a:off x="6057190" y="378690"/>
            <a:ext cx="3086810" cy="467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820738" indent="-28575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marL="1228725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marL="1636713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800" dirty="0">
                <a:solidFill>
                  <a:srgbClr val="3366CC"/>
                </a:solidFill>
                <a:latin typeface="+mn-lt"/>
              </a:rPr>
              <a:t>Linac (100MeV):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Two TH2100 (35 MW max) &amp; </a:t>
            </a:r>
            <a:r>
              <a:rPr lang="en-US" altLang="en-US" sz="1400" dirty="0" err="1">
                <a:solidFill>
                  <a:schemeClr val="tx1"/>
                </a:solidFill>
                <a:latin typeface="+mn-lt"/>
              </a:rPr>
              <a:t>pfn</a:t>
            </a: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 modulator (3 GHz)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i="1" dirty="0">
                <a:solidFill>
                  <a:schemeClr val="tx1"/>
                </a:solidFill>
                <a:latin typeface="+mn-lt"/>
              </a:rPr>
              <a:t>	Op. since April 2000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endParaRPr lang="en-US" altLang="en-US" sz="1400" i="1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800" dirty="0">
                <a:solidFill>
                  <a:srgbClr val="3366CC"/>
                </a:solidFill>
                <a:latin typeface="+mn-lt"/>
              </a:rPr>
              <a:t>Booster 500 MHz RF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u="sng" dirty="0">
                <a:solidFill>
                  <a:schemeClr val="tx1"/>
                </a:solidFill>
                <a:latin typeface="+mn-lt"/>
              </a:rPr>
              <a:t>1 Klystron power plant 180 kW (max)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i="1" dirty="0">
                <a:solidFill>
                  <a:schemeClr val="tx1"/>
                </a:solidFill>
                <a:latin typeface="+mn-lt"/>
              </a:rPr>
              <a:t>	Op. since July 2000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i="1" u="sng" dirty="0">
                <a:solidFill>
                  <a:schemeClr val="tx1"/>
                </a:solidFill>
                <a:latin typeface="+mn-lt"/>
              </a:rPr>
              <a:t>1 in </a:t>
            </a:r>
            <a:r>
              <a:rPr lang="de-CH" altLang="en-US" sz="1400" i="1" u="sng" dirty="0" err="1">
                <a:solidFill>
                  <a:schemeClr val="tx1"/>
                </a:solidFill>
                <a:latin typeface="+mn-lt"/>
              </a:rPr>
              <a:t>house</a:t>
            </a:r>
            <a:r>
              <a:rPr lang="de-CH" altLang="en-US" sz="1400" i="1" u="sng" dirty="0">
                <a:solidFill>
                  <a:schemeClr val="tx1"/>
                </a:solidFill>
                <a:latin typeface="+mn-lt"/>
              </a:rPr>
              <a:t> SSA power plant 65 kW (</a:t>
            </a:r>
            <a:r>
              <a:rPr lang="de-CH" altLang="en-US" sz="1400" i="1" u="sng" dirty="0" err="1">
                <a:solidFill>
                  <a:schemeClr val="tx1"/>
                </a:solidFill>
                <a:latin typeface="+mn-lt"/>
              </a:rPr>
              <a:t>max</a:t>
            </a:r>
            <a:r>
              <a:rPr lang="de-CH" altLang="en-US" sz="1400" i="1" u="sng" dirty="0">
                <a:solidFill>
                  <a:schemeClr val="tx1"/>
                </a:solidFill>
                <a:latin typeface="+mn-lt"/>
              </a:rPr>
              <a:t>)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i="1" dirty="0">
                <a:solidFill>
                  <a:schemeClr val="tx1"/>
                </a:solidFill>
                <a:latin typeface="+mn-lt"/>
              </a:rPr>
              <a:t>	Op. </a:t>
            </a:r>
            <a:r>
              <a:rPr lang="de-CH" altLang="en-US" sz="1400" i="1" dirty="0" err="1">
                <a:solidFill>
                  <a:schemeClr val="tx1"/>
                </a:solidFill>
                <a:latin typeface="+mn-lt"/>
              </a:rPr>
              <a:t>Since</a:t>
            </a:r>
            <a:r>
              <a:rPr lang="de-CH" altLang="en-US" sz="1400" i="1" dirty="0">
                <a:solidFill>
                  <a:schemeClr val="tx1"/>
                </a:solidFill>
                <a:latin typeface="+mn-lt"/>
              </a:rPr>
              <a:t> 2016 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Both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stations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can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supply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Booster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cavity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(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ramp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2-40 kW)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or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be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used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for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RF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test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facility</a:t>
            </a:r>
            <a:endParaRPr lang="en-US" altLang="en-US" sz="1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endParaRPr lang="en-US" altLang="en-US" sz="1800" dirty="0">
              <a:solidFill>
                <a:srgbClr val="3366CC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800" dirty="0">
                <a:solidFill>
                  <a:srgbClr val="3366CC"/>
                </a:solidFill>
                <a:latin typeface="+mn-lt"/>
              </a:rPr>
              <a:t>Storage ring 500 MHz RF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u="sng" dirty="0">
                <a:solidFill>
                  <a:schemeClr val="tx1"/>
                </a:solidFill>
                <a:latin typeface="+mn-lt"/>
              </a:rPr>
              <a:t>4 klystron power plants 180 kW (max)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i="1" dirty="0">
                <a:solidFill>
                  <a:schemeClr val="tx1"/>
                </a:solidFill>
                <a:latin typeface="+mn-lt"/>
              </a:rPr>
              <a:t>	Op. since December 2000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612321" y="763411"/>
            <a:ext cx="5387205" cy="4333597"/>
            <a:chOff x="34925" y="1244600"/>
            <a:chExt cx="6499225" cy="5208588"/>
          </a:xfrm>
        </p:grpSpPr>
        <p:pic>
          <p:nvPicPr>
            <p:cNvPr id="5" name="Picture 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886" t="31639" r="6886" b="21175"/>
            <a:stretch>
              <a:fillRect/>
            </a:stretch>
          </p:blipFill>
          <p:spPr bwMode="auto">
            <a:xfrm>
              <a:off x="34925" y="1244600"/>
              <a:ext cx="6499225" cy="5208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Oval 8"/>
            <p:cNvSpPr>
              <a:spLocks noChangeArrowheads="1"/>
            </p:cNvSpPr>
            <p:nvPr/>
          </p:nvSpPr>
          <p:spPr bwMode="auto">
            <a:xfrm>
              <a:off x="3779838" y="2311400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accent2"/>
                  </a:solidFill>
                  <a:latin typeface="+mn-lt"/>
                </a:rPr>
                <a:t>1</a:t>
              </a:r>
              <a:endParaRPr lang="en-GB" alt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4067175" y="2565400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accent2"/>
                  </a:solidFill>
                  <a:latin typeface="+mn-lt"/>
                </a:rPr>
                <a:t>2</a:t>
              </a:r>
              <a:endParaRPr lang="en-GB" alt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9" name="Oval 10"/>
            <p:cNvSpPr>
              <a:spLocks noChangeArrowheads="1"/>
            </p:cNvSpPr>
            <p:nvPr/>
          </p:nvSpPr>
          <p:spPr bwMode="auto">
            <a:xfrm>
              <a:off x="2827338" y="3987800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accent2"/>
                  </a:solidFill>
                  <a:latin typeface="+mn-lt"/>
                </a:rPr>
                <a:t>3</a:t>
              </a:r>
              <a:endParaRPr lang="en-GB" alt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0" name="Oval 11"/>
            <p:cNvSpPr>
              <a:spLocks noChangeArrowheads="1"/>
            </p:cNvSpPr>
            <p:nvPr/>
          </p:nvSpPr>
          <p:spPr bwMode="auto">
            <a:xfrm>
              <a:off x="2555875" y="3759200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accent2"/>
                  </a:solidFill>
                  <a:latin typeface="+mn-lt"/>
                </a:rPr>
                <a:t>4</a:t>
              </a:r>
              <a:endParaRPr lang="en-GB" alt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1" name="Oval 12"/>
            <p:cNvSpPr>
              <a:spLocks noChangeArrowheads="1"/>
            </p:cNvSpPr>
            <p:nvPr/>
          </p:nvSpPr>
          <p:spPr bwMode="auto">
            <a:xfrm>
              <a:off x="2411413" y="3411538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+mn-lt"/>
                </a:rPr>
                <a:t>B</a:t>
              </a:r>
              <a:endParaRPr lang="en-GB" altLang="en-US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2" name="Oval 13"/>
            <p:cNvSpPr>
              <a:spLocks noChangeArrowheads="1"/>
            </p:cNvSpPr>
            <p:nvPr/>
          </p:nvSpPr>
          <p:spPr bwMode="auto">
            <a:xfrm>
              <a:off x="2124075" y="1916113"/>
              <a:ext cx="685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accent2"/>
                  </a:solidFill>
                  <a:latin typeface="+mn-lt"/>
                </a:rPr>
                <a:t>Linac</a:t>
              </a:r>
              <a:endParaRPr lang="en-GB" altLang="en-US" dirty="0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4" name="Oval 16"/>
            <p:cNvSpPr>
              <a:spLocks noChangeArrowheads="1"/>
            </p:cNvSpPr>
            <p:nvPr/>
          </p:nvSpPr>
          <p:spPr bwMode="auto">
            <a:xfrm>
              <a:off x="3132138" y="4652963"/>
              <a:ext cx="304800" cy="30480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 defTabSz="7620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pPr algn="ctr"/>
              <a:r>
                <a:rPr lang="en-US" altLang="en-US">
                  <a:solidFill>
                    <a:schemeClr val="accent2"/>
                  </a:solidFill>
                  <a:latin typeface="+mn-lt"/>
                </a:rPr>
                <a:t>SC</a:t>
              </a:r>
              <a:endParaRPr lang="en-GB" altLang="en-US">
                <a:solidFill>
                  <a:schemeClr val="accent2"/>
                </a:solidFill>
                <a:latin typeface="+mn-lt"/>
              </a:endParaRPr>
            </a:p>
          </p:txBody>
        </p:sp>
        <p:sp>
          <p:nvSpPr>
            <p:cNvPr id="15" name="Line 17"/>
            <p:cNvSpPr>
              <a:spLocks noChangeShapeType="1"/>
            </p:cNvSpPr>
            <p:nvPr/>
          </p:nvSpPr>
          <p:spPr bwMode="auto">
            <a:xfrm flipH="1">
              <a:off x="3067050" y="4941888"/>
              <a:ext cx="136525" cy="2682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22"/>
            <p:cNvSpPr>
              <a:spLocks noChangeArrowheads="1"/>
            </p:cNvSpPr>
            <p:nvPr/>
          </p:nvSpPr>
          <p:spPr bwMode="auto">
            <a:xfrm rot="2443369">
              <a:off x="4314825" y="2263775"/>
              <a:ext cx="77788" cy="260350"/>
            </a:xfrm>
            <a:prstGeom prst="rect">
              <a:avLst/>
            </a:prstGeom>
            <a:solidFill>
              <a:srgbClr val="FC1A0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7" name="Rectangle 23"/>
            <p:cNvSpPr>
              <a:spLocks noChangeArrowheads="1"/>
            </p:cNvSpPr>
            <p:nvPr/>
          </p:nvSpPr>
          <p:spPr bwMode="auto">
            <a:xfrm rot="2443369">
              <a:off x="4184650" y="2151063"/>
              <a:ext cx="77788" cy="260350"/>
            </a:xfrm>
            <a:prstGeom prst="rect">
              <a:avLst/>
            </a:prstGeom>
            <a:solidFill>
              <a:srgbClr val="FC1A0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8" name="Rectangle 24"/>
            <p:cNvSpPr>
              <a:spLocks noChangeArrowheads="1"/>
            </p:cNvSpPr>
            <p:nvPr/>
          </p:nvSpPr>
          <p:spPr bwMode="auto">
            <a:xfrm rot="2443369">
              <a:off x="2611438" y="4217988"/>
              <a:ext cx="77787" cy="260350"/>
            </a:xfrm>
            <a:prstGeom prst="rect">
              <a:avLst/>
            </a:prstGeom>
            <a:solidFill>
              <a:srgbClr val="FC1A0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9" name="Rectangle 25"/>
            <p:cNvSpPr>
              <a:spLocks noChangeArrowheads="1"/>
            </p:cNvSpPr>
            <p:nvPr/>
          </p:nvSpPr>
          <p:spPr bwMode="auto">
            <a:xfrm rot="2443369">
              <a:off x="2482850" y="4102100"/>
              <a:ext cx="77788" cy="260350"/>
            </a:xfrm>
            <a:prstGeom prst="rect">
              <a:avLst/>
            </a:prstGeom>
            <a:solidFill>
              <a:srgbClr val="FC1A0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 rot="3995885">
              <a:off x="2256631" y="3629819"/>
              <a:ext cx="77788" cy="260350"/>
            </a:xfrm>
            <a:prstGeom prst="rect">
              <a:avLst/>
            </a:prstGeom>
            <a:solidFill>
              <a:srgbClr val="FC1A02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1" name="Rectangle 27"/>
            <p:cNvSpPr>
              <a:spLocks noChangeArrowheads="1"/>
            </p:cNvSpPr>
            <p:nvPr/>
          </p:nvSpPr>
          <p:spPr bwMode="auto">
            <a:xfrm rot="20269070">
              <a:off x="2941638" y="1928813"/>
              <a:ext cx="44450" cy="44450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 rot="20269070">
              <a:off x="2843213" y="1963738"/>
              <a:ext cx="44450" cy="44450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23" name="Rectangle 29"/>
            <p:cNvSpPr>
              <a:spLocks noChangeArrowheads="1"/>
            </p:cNvSpPr>
            <p:nvPr/>
          </p:nvSpPr>
          <p:spPr bwMode="auto">
            <a:xfrm rot="990262">
              <a:off x="3011488" y="5222875"/>
              <a:ext cx="61912" cy="42863"/>
            </a:xfrm>
            <a:prstGeom prst="rect">
              <a:avLst/>
            </a:prstGeom>
            <a:solidFill>
              <a:srgbClr val="FF000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990000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1pPr>
              <a:lvl2pPr marL="742950" indent="-28575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2pPr>
              <a:lvl3pPr marL="11430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3pPr>
              <a:lvl4pPr marL="16002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4pPr>
              <a:lvl5pPr marL="2057400" indent="-228600"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600">
                  <a:solidFill>
                    <a:schemeClr val="tx2"/>
                  </a:solidFill>
                  <a:latin typeface="Comic Sans MS" panose="030F0702030302020204" pitchFamily="66" charset="0"/>
                </a:defRPr>
              </a:lvl9pPr>
            </a:lstStyle>
            <a:p>
              <a:endParaRPr lang="en-US" altLang="en-US"/>
            </a:p>
          </p:txBody>
        </p:sp>
      </p:grpSp>
      <p:sp>
        <p:nvSpPr>
          <p:cNvPr id="26" name="Rectangle 28"/>
          <p:cNvSpPr>
            <a:spLocks noChangeArrowheads="1"/>
          </p:cNvSpPr>
          <p:nvPr/>
        </p:nvSpPr>
        <p:spPr bwMode="auto">
          <a:xfrm rot="20269070">
            <a:off x="2289925" y="2770616"/>
            <a:ext cx="36845" cy="36983"/>
          </a:xfrm>
          <a:prstGeom prst="rect">
            <a:avLst/>
          </a:prstGeom>
          <a:solidFill>
            <a:srgbClr val="FF0000"/>
          </a:solidFill>
          <a:ln w="19050" algn="ctr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99000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742950" indent="-28575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marL="11430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marL="16002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endParaRPr lang="en-US" alt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2376897" y="2668500"/>
            <a:ext cx="163431" cy="107034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0" rIns="0" bIns="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CH" sz="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rPr>
              <a:t>T</a:t>
            </a:r>
            <a:endParaRPr kumimoji="0" lang="en-US" sz="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Oval 28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317856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11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SR 500 MHz accelerating station</a:t>
            </a:r>
            <a:br>
              <a:rPr lang="en-US" dirty="0"/>
            </a:br>
            <a:r>
              <a:rPr lang="en-US" sz="1600" dirty="0"/>
              <a:t>(large contribution to power consumption)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7" name="Picture 9" descr="SR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0"/>
          <a:stretch/>
        </p:blipFill>
        <p:spPr bwMode="auto">
          <a:xfrm>
            <a:off x="893136" y="1203598"/>
            <a:ext cx="7648353" cy="3783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7"/>
          <p:cNvSpPr/>
          <p:nvPr/>
        </p:nvSpPr>
        <p:spPr>
          <a:xfrm>
            <a:off x="269504" y="4709992"/>
            <a:ext cx="219724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en-US" altLang="en-US" sz="1000" dirty="0"/>
              <a:t>Pulse Step Modulator: 46 kV / 7.5 A</a:t>
            </a:r>
          </a:p>
          <a:p>
            <a:pPr>
              <a:spcBef>
                <a:spcPts val="0"/>
              </a:spcBef>
            </a:pPr>
            <a:r>
              <a:rPr lang="en-US" altLang="en-US" sz="1000" dirty="0"/>
              <a:t>Test 180kW CW at 45.5 kV,/ 6.5 A</a:t>
            </a:r>
          </a:p>
        </p:txBody>
      </p:sp>
      <p:cxnSp>
        <p:nvCxnSpPr>
          <p:cNvPr id="10" name="Straight Connector 9"/>
          <p:cNvCxnSpPr/>
          <p:nvPr/>
        </p:nvCxnSpPr>
        <p:spPr bwMode="auto">
          <a:xfrm flipV="1">
            <a:off x="1502735" y="4125433"/>
            <a:ext cx="765544" cy="5845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1" name="Rectangle 10"/>
          <p:cNvSpPr/>
          <p:nvPr/>
        </p:nvSpPr>
        <p:spPr>
          <a:xfrm>
            <a:off x="3869900" y="4790660"/>
            <a:ext cx="44716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sz="1200" dirty="0">
                <a:solidFill>
                  <a:srgbClr val="002060"/>
                </a:solidFill>
                <a:latin typeface="Calibri" pitchFamily="34" charset="0"/>
                <a:sym typeface="Symbol" panose="05050102010706020507" pitchFamily="18" charset="2"/>
              </a:rPr>
              <a:t></a:t>
            </a:r>
            <a:r>
              <a:rPr lang="en-US" sz="1200" dirty="0">
                <a:solidFill>
                  <a:srgbClr val="C50006"/>
                </a:solidFill>
                <a:latin typeface="Calibri" pitchFamily="34" charset="0"/>
                <a:sym typeface="Symbol" panose="05050102010706020507" pitchFamily="18" charset="2"/>
              </a:rPr>
              <a:t></a:t>
            </a:r>
            <a:r>
              <a:rPr lang="de-CH" sz="1200" dirty="0">
                <a:solidFill>
                  <a:srgbClr val="C50006"/>
                </a:solidFill>
                <a:latin typeface="Calibri" pitchFamily="34" charset="0"/>
              </a:rPr>
              <a:t>60% (</a:t>
            </a:r>
            <a:r>
              <a:rPr lang="de-CH" sz="1200" dirty="0" err="1">
                <a:solidFill>
                  <a:srgbClr val="C50006"/>
                </a:solidFill>
                <a:latin typeface="Calibri" pitchFamily="34" charset="0"/>
              </a:rPr>
              <a:t>supplier</a:t>
            </a:r>
            <a:r>
              <a:rPr lang="de-CH" sz="1200" dirty="0">
                <a:solidFill>
                  <a:srgbClr val="C50006"/>
                </a:solidFill>
                <a:latin typeface="Calibri" pitchFamily="34" charset="0"/>
              </a:rPr>
              <a:t>) =&gt; operational 41-51% (not </a:t>
            </a:r>
            <a:r>
              <a:rPr lang="de-CH" sz="1200" dirty="0" err="1">
                <a:solidFill>
                  <a:srgbClr val="C50006"/>
                </a:solidFill>
                <a:latin typeface="Calibri" pitchFamily="34" charset="0"/>
              </a:rPr>
              <a:t>saturated</a:t>
            </a:r>
            <a:r>
              <a:rPr lang="de-CH" sz="1200" dirty="0">
                <a:solidFill>
                  <a:srgbClr val="C50006"/>
                </a:solidFill>
                <a:latin typeface="Calibri" pitchFamily="34" charset="0"/>
              </a:rPr>
              <a:t> &amp; </a:t>
            </a:r>
            <a:r>
              <a:rPr lang="de-CH" sz="1200" dirty="0" err="1">
                <a:solidFill>
                  <a:srgbClr val="C50006"/>
                </a:solidFill>
                <a:latin typeface="Calibri" pitchFamily="34" charset="0"/>
              </a:rPr>
              <a:t>matching</a:t>
            </a:r>
            <a:r>
              <a:rPr lang="de-CH" sz="1200" dirty="0">
                <a:solidFill>
                  <a:srgbClr val="C50006"/>
                </a:solidFill>
                <a:latin typeface="Calibri" pitchFamily="34" charset="0"/>
              </a:rPr>
              <a:t>)</a:t>
            </a:r>
            <a:endParaRPr lang="en-US" sz="1200" dirty="0">
              <a:solidFill>
                <a:srgbClr val="C5000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90354770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Characterization</a:t>
            </a:r>
            <a:r>
              <a:rPr lang="de-CH" dirty="0"/>
              <a:t> power </a:t>
            </a:r>
            <a:r>
              <a:rPr lang="de-CH" dirty="0" err="1"/>
              <a:t>consumption</a:t>
            </a:r>
            <a:r>
              <a:rPr lang="de-CH" dirty="0"/>
              <a:t> SR </a:t>
            </a:r>
            <a:r>
              <a:rPr lang="de-CH" dirty="0" err="1"/>
              <a:t>stations</a:t>
            </a:r>
            <a:r>
              <a:rPr lang="de-CH" dirty="0"/>
              <a:t/>
            </a:r>
            <a:br>
              <a:rPr lang="de-CH" dirty="0"/>
            </a:br>
            <a:r>
              <a:rPr lang="de-CH" sz="1600" dirty="0"/>
              <a:t>(</a:t>
            </a:r>
            <a:r>
              <a:rPr lang="de-CH" sz="1600" dirty="0" err="1"/>
              <a:t>measurements</a:t>
            </a:r>
            <a:r>
              <a:rPr lang="de-CH" sz="1600" dirty="0"/>
              <a:t> on SR2)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8" name="Rectangle 15"/>
          <p:cNvSpPr>
            <a:spLocks noChangeArrowheads="1"/>
          </p:cNvSpPr>
          <p:nvPr/>
        </p:nvSpPr>
        <p:spPr bwMode="auto">
          <a:xfrm>
            <a:off x="5588175" y="1161976"/>
            <a:ext cx="3548418" cy="27481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820738" indent="-28575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marL="1228725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marL="1636713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20000"/>
              </a:spcBef>
              <a:tabLst>
                <a:tab pos="269875" algn="l"/>
              </a:tabLst>
            </a:pPr>
            <a:endParaRPr lang="de-CH" altLang="en-US" sz="1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Klystron RF power: </a:t>
            </a:r>
            <a:r>
              <a:rPr lang="de-CH" altLang="en-US" sz="1400" b="1" dirty="0">
                <a:solidFill>
                  <a:srgbClr val="0070C0"/>
                </a:solidFill>
                <a:latin typeface="+mn-lt"/>
              </a:rPr>
              <a:t>115 kW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Grid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power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measurement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: </a:t>
            </a:r>
            <a:r>
              <a:rPr lang="de-CH" altLang="en-US" sz="1400" b="1" dirty="0">
                <a:solidFill>
                  <a:srgbClr val="0070C0"/>
                </a:solidFill>
                <a:latin typeface="+mn-lt"/>
              </a:rPr>
              <a:t>261 kW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endParaRPr lang="de-CH" altLang="en-US" sz="1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Grid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to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RF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efficiency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b="1" dirty="0">
                <a:solidFill>
                  <a:srgbClr val="0070C0"/>
                </a:solidFill>
                <a:latin typeface="+mn-lt"/>
              </a:rPr>
              <a:t>44% </a:t>
            </a:r>
            <a:r>
              <a:rPr lang="de-CH" altLang="en-US" sz="1200" dirty="0">
                <a:solidFill>
                  <a:srgbClr val="0070C0"/>
                </a:solidFill>
                <a:latin typeface="+mn-lt"/>
              </a:rPr>
              <a:t>(</a:t>
            </a:r>
            <a:r>
              <a:rPr lang="de-CH" altLang="en-US" sz="1200" dirty="0" err="1">
                <a:solidFill>
                  <a:srgbClr val="0070C0"/>
                </a:solidFill>
                <a:latin typeface="+mn-lt"/>
              </a:rPr>
              <a:t>good</a:t>
            </a:r>
            <a:r>
              <a:rPr lang="de-CH" altLang="en-US" sz="1200" dirty="0">
                <a:solidFill>
                  <a:srgbClr val="0070C0"/>
                </a:solidFill>
                <a:latin typeface="+mn-lt"/>
              </a:rPr>
              <a:t> Klystron)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endParaRPr lang="de-CH" altLang="en-US" sz="1400" dirty="0">
              <a:solidFill>
                <a:schemeClr val="tx1"/>
              </a:solidFill>
              <a:latin typeface="+mn-lt"/>
            </a:endParaRP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The electronic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efficiency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klystrons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fluctuates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from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tube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to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tube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and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depends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on a non optimal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matching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of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tube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exit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to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the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50 Ohm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line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(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cirulator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)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and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refurbishinh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history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. </a:t>
            </a:r>
          </a:p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The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best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case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one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klystron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reuned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for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better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matching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,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can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reach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~50%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efficincy</a:t>
            </a:r>
            <a:r>
              <a:rPr lang="de-CH" altLang="en-US" sz="1200" i="1" dirty="0">
                <a:solidFill>
                  <a:schemeClr val="tx1"/>
                </a:solidFill>
                <a:latin typeface="+mn-lt"/>
              </a:rPr>
              <a:t> i normal </a:t>
            </a:r>
            <a:r>
              <a:rPr lang="de-CH" altLang="en-US" sz="1200" i="1" dirty="0" err="1">
                <a:solidFill>
                  <a:schemeClr val="tx1"/>
                </a:solidFill>
                <a:latin typeface="+mn-lt"/>
              </a:rPr>
              <a:t>operation</a:t>
            </a:r>
            <a:endParaRPr lang="en-US" altLang="en-US" sz="1200" i="1" dirty="0">
              <a:solidFill>
                <a:schemeClr val="tx1"/>
              </a:solidFill>
              <a:latin typeface="+mn-lt"/>
            </a:endParaRPr>
          </a:p>
        </p:txBody>
      </p:sp>
      <p:pic>
        <p:nvPicPr>
          <p:cNvPr id="7" name="Picture 9" descr="SR"/>
          <p:cNvPicPr>
            <a:picLocks noGrp="1" noChangeAspect="1" noChangeArrowheads="1"/>
          </p:cNvPicPr>
          <p:nvPr>
            <p:ph sz="half" idx="4294967295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924" t="41054" r="47265" b="12412"/>
          <a:stretch/>
        </p:blipFill>
        <p:spPr bwMode="auto">
          <a:xfrm>
            <a:off x="1692323" y="1527598"/>
            <a:ext cx="3384644" cy="176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238" y="2765531"/>
            <a:ext cx="1931066" cy="17379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893325" y="3489051"/>
            <a:ext cx="2395182" cy="1158012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 err="1">
                <a:solidFill>
                  <a:srgbClr val="000000"/>
                </a:solidFill>
                <a:latin typeface="Calibri"/>
              </a:rPr>
              <a:t>Grid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Power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measurement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at PSM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input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.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Includes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all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consumer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RF plant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included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klystron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auxiliaries</a:t>
            </a: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9773540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13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SLS 2 Storage Ring Upgrade &amp; RF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7" name="Rectangle 15"/>
          <p:cNvSpPr>
            <a:spLocks noChangeArrowheads="1"/>
          </p:cNvSpPr>
          <p:nvPr/>
        </p:nvSpPr>
        <p:spPr bwMode="auto">
          <a:xfrm>
            <a:off x="6057190" y="1055090"/>
            <a:ext cx="3086810" cy="19888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1pPr>
            <a:lvl2pPr marL="820738" indent="-28575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2pPr>
            <a:lvl3pPr marL="1228725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3pPr>
            <a:lvl4pPr marL="1636713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4pPr>
            <a:lvl5pPr marL="2057400" indent="-228600"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2"/>
                </a:solidFill>
                <a:latin typeface="Comic Sans MS" panose="030F0702030302020204" pitchFamily="66" charset="0"/>
              </a:defRPr>
            </a:lvl9pPr>
          </a:lstStyle>
          <a:p>
            <a:pPr>
              <a:spcBef>
                <a:spcPct val="20000"/>
              </a:spcBef>
              <a:tabLst>
                <a:tab pos="269875" algn="l"/>
              </a:tabLst>
            </a:pPr>
            <a:r>
              <a:rPr lang="en-US" altLang="en-US" sz="1400" dirty="0">
                <a:solidFill>
                  <a:srgbClr val="3366CC"/>
                </a:solidFill>
              </a:rPr>
              <a:t>Storage ring 500 MHz RF</a:t>
            </a:r>
            <a:endParaRPr lang="en-US" altLang="en-US" sz="1400" i="1" dirty="0">
              <a:solidFill>
                <a:schemeClr val="tx1"/>
              </a:solidFill>
              <a:latin typeface="+mn-lt"/>
            </a:endParaRPr>
          </a:p>
          <a:p>
            <a:pPr marL="193675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4 commercial SSA  </a:t>
            </a:r>
          </a:p>
          <a:p>
            <a:pPr marL="446088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150 kW/station maximum</a:t>
            </a:r>
          </a:p>
          <a:p>
            <a:pPr marL="446088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124 kW/station (all ID closed)</a:t>
            </a:r>
          </a:p>
          <a:p>
            <a:pPr marL="446088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de-CH" altLang="en-US" sz="1400" b="1" dirty="0" err="1">
                <a:solidFill>
                  <a:schemeClr val="tx1"/>
                </a:solidFill>
                <a:latin typeface="+mn-lt"/>
              </a:rPr>
              <a:t>Expected</a:t>
            </a:r>
            <a:r>
              <a:rPr lang="de-CH" altLang="en-US" sz="1400" b="1" dirty="0">
                <a:solidFill>
                  <a:schemeClr val="tx1"/>
                </a:solidFill>
                <a:latin typeface="+mn-lt"/>
              </a:rPr>
              <a:t> global </a:t>
            </a:r>
            <a:r>
              <a:rPr lang="de-CH" altLang="en-US" sz="1400" b="1" dirty="0" err="1">
                <a:solidFill>
                  <a:schemeClr val="tx1"/>
                </a:solidFill>
                <a:latin typeface="+mn-lt"/>
              </a:rPr>
              <a:t>efficiency</a:t>
            </a:r>
            <a:r>
              <a:rPr lang="de-CH" altLang="en-US" sz="1400" b="1" dirty="0">
                <a:solidFill>
                  <a:schemeClr val="tx1"/>
                </a:solidFill>
                <a:latin typeface="+mn-lt"/>
              </a:rPr>
              <a:t> &gt; 56%</a:t>
            </a:r>
          </a:p>
          <a:p>
            <a:pPr marL="446088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sz="1400" dirty="0">
                <a:solidFill>
                  <a:schemeClr val="tx1"/>
                </a:solidFill>
                <a:latin typeface="+mn-lt"/>
              </a:rPr>
              <a:t>New BLF978P &amp; single ended module</a:t>
            </a:r>
          </a:p>
          <a:p>
            <a:pPr marL="446088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Drain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voltage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can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be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optimized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for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max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efficiency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at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each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operation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  <a:r>
              <a:rPr lang="de-CH" altLang="en-US" sz="1400" dirty="0" err="1">
                <a:solidFill>
                  <a:schemeClr val="tx1"/>
                </a:solidFill>
                <a:latin typeface="+mn-lt"/>
              </a:rPr>
              <a:t>point</a:t>
            </a:r>
            <a:r>
              <a:rPr lang="de-CH" altLang="en-US" sz="1400" dirty="0">
                <a:solidFill>
                  <a:schemeClr val="tx1"/>
                </a:solidFill>
                <a:latin typeface="+mn-lt"/>
              </a:rPr>
              <a:t> </a:t>
            </a:r>
          </a:p>
          <a:p>
            <a:pPr marL="252413">
              <a:spcBef>
                <a:spcPct val="20000"/>
              </a:spcBef>
              <a:tabLst>
                <a:tab pos="361950" algn="l"/>
              </a:tabLst>
            </a:pPr>
            <a:endParaRPr lang="en-US" altLang="en-US" sz="1200" dirty="0">
              <a:solidFill>
                <a:schemeClr val="tx1"/>
              </a:solidFill>
              <a:latin typeface="+mn-lt"/>
            </a:endParaRPr>
          </a:p>
          <a:p>
            <a:pPr marL="193675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4 HOM damped cavities in same straight section</a:t>
            </a:r>
          </a:p>
          <a:p>
            <a:pPr marL="193675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endParaRPr lang="en-US" altLang="en-US" sz="1200" dirty="0">
              <a:solidFill>
                <a:schemeClr val="tx1"/>
              </a:solidFill>
              <a:latin typeface="+mn-lt"/>
            </a:endParaRPr>
          </a:p>
          <a:p>
            <a:pPr marL="193675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Dark-Period 01.10.2023 - 31.12.2024</a:t>
            </a:r>
          </a:p>
          <a:p>
            <a:pPr marL="193675" indent="-193675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361950" algn="l"/>
              </a:tabLst>
            </a:pPr>
            <a:r>
              <a:rPr lang="en-US" altLang="en-US" sz="1400" dirty="0">
                <a:solidFill>
                  <a:schemeClr val="tx1"/>
                </a:solidFill>
                <a:latin typeface="+mn-lt"/>
              </a:rPr>
              <a:t>Planned commissioning with beam from January 2025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836"/>
          <a:stretch/>
        </p:blipFill>
        <p:spPr>
          <a:xfrm>
            <a:off x="1462153" y="1055092"/>
            <a:ext cx="4513342" cy="311287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76152" y="3827725"/>
            <a:ext cx="3207049" cy="3402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chemeClr val="bg1"/>
                </a:solidFill>
                <a:latin typeface="Calibri"/>
              </a:rPr>
              <a:t>Provisional implementation layout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380" y="3827725"/>
            <a:ext cx="2873829" cy="1033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8332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Comparison</a:t>
            </a:r>
            <a:r>
              <a:rPr lang="de-CH" dirty="0"/>
              <a:t> SLS1 </a:t>
            </a:r>
            <a:r>
              <a:rPr lang="de-CH" dirty="0" err="1"/>
              <a:t>and</a:t>
            </a:r>
            <a:r>
              <a:rPr lang="de-CH" dirty="0"/>
              <a:t> SLS2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1658593"/>
              </p:ext>
            </p:extLst>
          </p:nvPr>
        </p:nvGraphicFramePr>
        <p:xfrm>
          <a:off x="709601" y="1015806"/>
          <a:ext cx="8134148" cy="305122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6423">
                  <a:extLst>
                    <a:ext uri="{9D8B030D-6E8A-4147-A177-3AD203B41FA5}">
                      <a16:colId xmlns:a16="http://schemas.microsoft.com/office/drawing/2014/main" val="2221837794"/>
                    </a:ext>
                  </a:extLst>
                </a:gridCol>
                <a:gridCol w="682388">
                  <a:extLst>
                    <a:ext uri="{9D8B030D-6E8A-4147-A177-3AD203B41FA5}">
                      <a16:colId xmlns:a16="http://schemas.microsoft.com/office/drawing/2014/main" val="3304466231"/>
                    </a:ext>
                  </a:extLst>
                </a:gridCol>
                <a:gridCol w="1589964">
                  <a:extLst>
                    <a:ext uri="{9D8B030D-6E8A-4147-A177-3AD203B41FA5}">
                      <a16:colId xmlns:a16="http://schemas.microsoft.com/office/drawing/2014/main" val="2256874565"/>
                    </a:ext>
                  </a:extLst>
                </a:gridCol>
                <a:gridCol w="1535373">
                  <a:extLst>
                    <a:ext uri="{9D8B030D-6E8A-4147-A177-3AD203B41FA5}">
                      <a16:colId xmlns:a16="http://schemas.microsoft.com/office/drawing/2014/main" val="682139726"/>
                    </a:ext>
                  </a:extLst>
                </a:gridCol>
              </a:tblGrid>
              <a:tr h="624376"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Main RF-System Storage Ring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SLS 1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bg1"/>
                          </a:solidFill>
                          <a:effectLst/>
                        </a:rPr>
                        <a:t>2.4 GeV </a:t>
                      </a:r>
                      <a:r>
                        <a:rPr lang="en-US" sz="1400" dirty="0">
                          <a:effectLst/>
                        </a:rPr>
                        <a:t>– 400 mA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SLS 2.0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2"/>
                          </a:solidFill>
                          <a:effectLst/>
                        </a:rPr>
                        <a:t>2.7 GeV </a:t>
                      </a:r>
                      <a:r>
                        <a:rPr lang="en-US" sz="1400" dirty="0">
                          <a:effectLst/>
                        </a:rPr>
                        <a:t>– 400 mA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48249734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+mn-lt"/>
                        </a:rPr>
                        <a:t>Total RF voltage 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kV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2080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  <a:latin typeface="+mn-lt"/>
                        </a:rPr>
                        <a:t>1780</a:t>
                      </a:r>
                      <a:endParaRPr lang="en-US" sz="1600" b="1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94819676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+mn-lt"/>
                        </a:rPr>
                        <a:t>Number of cavities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5153111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+mn-lt"/>
                        </a:rPr>
                        <a:t>Voltage per cavity 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kV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520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445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9256774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+mn-lt"/>
                        </a:rPr>
                        <a:t>Wall loss per cavity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kW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40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30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131713529"/>
                  </a:ext>
                </a:extLst>
              </a:tr>
              <a:tr h="31594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effectLst/>
                          <a:latin typeface="+mn-lt"/>
                        </a:rPr>
                        <a:t>RF-power/cavity</a:t>
                      </a:r>
                      <a:r>
                        <a:rPr lang="en-US" sz="1600" baseline="0" noProof="0" dirty="0">
                          <a:effectLst/>
                          <a:latin typeface="+mn-lt"/>
                        </a:rPr>
                        <a:t> </a:t>
                      </a:r>
                      <a:r>
                        <a:rPr lang="en-US" sz="1600" noProof="0" dirty="0">
                          <a:effectLst/>
                          <a:latin typeface="+mn-lt"/>
                        </a:rPr>
                        <a:t>with beam and</a:t>
                      </a:r>
                      <a:r>
                        <a:rPr lang="en-US" sz="1600" noProof="0" dirty="0">
                          <a:solidFill>
                            <a:srgbClr val="EE7B34"/>
                          </a:solidFill>
                          <a:effectLst/>
                          <a:latin typeface="+mn-lt"/>
                        </a:rPr>
                        <a:t> max. </a:t>
                      </a:r>
                      <a:r>
                        <a:rPr lang="en-US" sz="1600" noProof="0" dirty="0">
                          <a:effectLst/>
                          <a:latin typeface="+mn-lt"/>
                        </a:rPr>
                        <a:t>ID Power 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kW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  <a:latin typeface="+mn-lt"/>
                        </a:rPr>
                        <a:t>102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124</a:t>
                      </a:r>
                      <a:endParaRPr lang="en-US" sz="16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2818412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Grid to RF efficiency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%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>
                          <a:effectLst/>
                          <a:latin typeface="+mn-lt"/>
                        </a:rPr>
                        <a:t>0.44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0.56</a:t>
                      </a:r>
                      <a:endParaRPr lang="en-US" sz="1600" i="1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60620759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Grid Power/RF amplifier max ID Power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kW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>
                          <a:effectLst/>
                          <a:latin typeface="+mn-lt"/>
                        </a:rPr>
                        <a:t>227.3 (909.1</a:t>
                      </a:r>
                      <a:r>
                        <a:rPr lang="de-CH" sz="16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de-CH" sz="1600" dirty="0">
                          <a:effectLst/>
                          <a:latin typeface="+mn-lt"/>
                        </a:rPr>
                        <a:t>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221.4</a:t>
                      </a:r>
                      <a:r>
                        <a:rPr lang="de-CH" sz="16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(885.7</a:t>
                      </a:r>
                      <a:r>
                        <a:rPr lang="de-CH" sz="1600" baseline="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de-CH" sz="1600" baseline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en-US" sz="1600" i="1" dirty="0">
                        <a:solidFill>
                          <a:schemeClr val="bg2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9044735"/>
                  </a:ext>
                </a:extLst>
              </a:tr>
              <a:tr h="3015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aseline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Grid Power /RF amplifier Average ID Power</a:t>
                      </a:r>
                      <a:endParaRPr lang="en-US" sz="160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ctr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baseline="0" noProof="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kW</a:t>
                      </a:r>
                      <a:endParaRPr lang="en-US" sz="1600" b="1" kern="1200" baseline="0" noProof="0" dirty="0">
                        <a:solidFill>
                          <a:schemeClr val="lt1"/>
                        </a:solidFill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effectLst/>
                          <a:latin typeface="+mn-lt"/>
                        </a:rPr>
                        <a:t>227.3 (909.1</a:t>
                      </a:r>
                      <a:r>
                        <a:rPr lang="de-CH" sz="1600" dirty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*</a:t>
                      </a:r>
                      <a:r>
                        <a:rPr lang="de-CH" sz="1600" dirty="0">
                          <a:effectLst/>
                          <a:latin typeface="+mn-lt"/>
                        </a:rPr>
                        <a:t>)</a:t>
                      </a:r>
                      <a:endParaRPr lang="en-US" sz="1600" dirty="0">
                        <a:effectLst/>
                        <a:latin typeface="+mn-lt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196.4 (786</a:t>
                      </a:r>
                      <a:r>
                        <a:rPr lang="de-CH" sz="1600" b="1" kern="12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</a:t>
                      </a:r>
                      <a:r>
                        <a:rPr lang="de-CH" sz="16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sz="16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8031800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984460" y="4408227"/>
            <a:ext cx="2221852" cy="35484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FF0000"/>
                </a:solidFill>
                <a:latin typeface="Calibri"/>
              </a:rPr>
              <a:t>*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4 RF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amplifier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stations</a:t>
            </a: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09601" y="4292757"/>
            <a:ext cx="5097092" cy="71096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7200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Global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heat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recovery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>
                <a:solidFill>
                  <a:schemeClr val="accent6"/>
                </a:solidFill>
                <a:latin typeface="Calibri"/>
              </a:rPr>
              <a:t>~</a:t>
            </a:r>
            <a:r>
              <a:rPr lang="de-CH" sz="1400" b="1" dirty="0">
                <a:solidFill>
                  <a:schemeClr val="accent6"/>
                </a:solidFill>
              </a:rPr>
              <a:t>200 MWh/</a:t>
            </a:r>
            <a:r>
              <a:rPr lang="de-CH" sz="1400" b="1" dirty="0" err="1">
                <a:solidFill>
                  <a:schemeClr val="accent6"/>
                </a:solidFill>
              </a:rPr>
              <a:t>year</a:t>
            </a:r>
            <a:endParaRPr lang="de-CH" sz="1400" b="1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RF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contribute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as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all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other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systems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,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low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temperature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=&gt;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low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efficiency</a:t>
            </a:r>
            <a:endParaRPr lang="de-CH" sz="1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(~1.6%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consumption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)</a:t>
            </a: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850034765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Indication</a:t>
            </a:r>
            <a:r>
              <a:rPr lang="de-CH" dirty="0"/>
              <a:t> operational RF </a:t>
            </a:r>
            <a:r>
              <a:rPr lang="de-CH" dirty="0" err="1"/>
              <a:t>costs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SLS2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1242" y="1236934"/>
            <a:ext cx="5777092" cy="346471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7504" y="2115332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err="1">
                <a:solidFill>
                  <a:srgbClr val="000000"/>
                </a:solidFill>
                <a:latin typeface="Calibri"/>
              </a:rPr>
              <a:t>Cost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b="1" dirty="0" err="1">
                <a:solidFill>
                  <a:srgbClr val="000000"/>
                </a:solidFill>
                <a:latin typeface="Calibri"/>
              </a:rPr>
              <a:t>delopments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b="1" dirty="0" err="1">
                <a:solidFill>
                  <a:srgbClr val="000000"/>
                </a:solidFill>
                <a:latin typeface="Calibri"/>
              </a:rPr>
              <a:t>assuming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:</a:t>
            </a:r>
          </a:p>
          <a:p>
            <a:pPr marL="196850" indent="-1968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Kly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.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refurbising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/20years/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station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marL="196850" indent="-1968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1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Kly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.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new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/20years/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station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marL="196850" indent="-1968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Tx/>
              <a:buChar char="-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0.1 CHF/kWh</a:t>
            </a:r>
          </a:p>
        </p:txBody>
      </p:sp>
    </p:spTree>
    <p:extLst>
      <p:ext uri="{BB962C8B-B14F-4D97-AF65-F5344CB8AC3E}">
        <p14:creationId xmlns:p14="http://schemas.microsoft.com/office/powerpoint/2010/main" val="2344693212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en-US" dirty="0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Rational behind the upgrade to SSA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4851393"/>
              </p:ext>
            </p:extLst>
          </p:nvPr>
        </p:nvGraphicFramePr>
        <p:xfrm>
          <a:off x="709600" y="1051367"/>
          <a:ext cx="8207153" cy="3817704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984904">
                  <a:extLst>
                    <a:ext uri="{9D8B030D-6E8A-4147-A177-3AD203B41FA5}">
                      <a16:colId xmlns:a16="http://schemas.microsoft.com/office/drawing/2014/main" val="2221837794"/>
                    </a:ext>
                  </a:extLst>
                </a:gridCol>
                <a:gridCol w="6222249">
                  <a:extLst>
                    <a:ext uri="{9D8B030D-6E8A-4147-A177-3AD203B41FA5}">
                      <a16:colId xmlns:a16="http://schemas.microsoft.com/office/drawing/2014/main" val="871464221"/>
                    </a:ext>
                  </a:extLst>
                </a:gridCol>
              </a:tblGrid>
              <a:tr h="3625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b="1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Motivations</a:t>
                      </a: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350293"/>
                  </a:ext>
                </a:extLst>
              </a:tr>
              <a:tr h="523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Cope with the risk </a:t>
                      </a:r>
                      <a:r>
                        <a:rPr lang="en-US" sz="1600" b="0" baseline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of a</a:t>
                      </a:r>
                      <a:r>
                        <a:rPr lang="en-US" sz="1600" b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ging and discontinued components</a:t>
                      </a:r>
                    </a:p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de-CH" sz="1600" b="0" noProof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Built</a:t>
                      </a:r>
                      <a:r>
                        <a:rPr lang="de-CH" sz="1600" b="0" noProof="0" dirty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-in </a:t>
                      </a:r>
                      <a:r>
                        <a:rPr lang="de-CH" sz="1600" b="0" noProof="0" dirty="0" err="1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redundancy</a:t>
                      </a:r>
                      <a:endParaRPr lang="en-US" sz="1600" b="0" noProof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819676"/>
                  </a:ext>
                </a:extLst>
              </a:tr>
              <a:tr h="569458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Phase noise</a:t>
                      </a:r>
                    </a:p>
                  </a:txBody>
                  <a:tcPr marL="68580" marR="68580" marT="0" marB="0" anchor="ctr">
                    <a:solidFill>
                      <a:srgbClr val="FFEAA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+mn-lt"/>
                        </a:rPr>
                        <a:t>Old</a:t>
                      </a:r>
                      <a:r>
                        <a:rPr lang="en-US" sz="1600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 Station not fulfilling the SLS2 requirements</a:t>
                      </a:r>
                      <a:r>
                        <a:rPr lang="en-US" sz="1600" noProof="0" dirty="0">
                          <a:solidFill>
                            <a:srgbClr val="000000"/>
                          </a:solidFill>
                          <a:latin typeface="+mn-lt"/>
                        </a:rPr>
                        <a:t> (keep energy fluctuations below ID BW)</a:t>
                      </a:r>
                      <a:endParaRPr lang="en-US" sz="160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EA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046934"/>
                  </a:ext>
                </a:extLst>
              </a:tr>
              <a:tr h="574166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Maintenance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Modular</a:t>
                      </a:r>
                      <a:r>
                        <a:rPr lang="en-US" sz="1600" kern="1200" baseline="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allows for fast maintenance / In house expertise on SSA</a:t>
                      </a:r>
                    </a:p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kern="1200" baseline="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en-US" sz="1600" kern="1200" baseline="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 HV)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5153111"/>
                  </a:ext>
                </a:extLst>
              </a:tr>
              <a:tr h="588282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Klystron availability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Only few klystron suppliers and growing costs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6774"/>
                  </a:ext>
                </a:extLst>
              </a:tr>
              <a:tr h="583578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</a:t>
                      </a:r>
                      <a:r>
                        <a:rPr lang="en-US" sz="1600" kern="1200" baseline="0" noProof="0" dirty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RF efficiency</a:t>
                      </a:r>
                      <a:endParaRPr lang="en-US" sz="1600" kern="1200" noProof="0" dirty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Wasn’t the driving argument, but an improvement is expected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1713529"/>
                  </a:ext>
                </a:extLst>
              </a:tr>
              <a:tr h="578871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Operational costs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Beside better efficiency, expected low maintenance costs (klystrons)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712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17798284"/>
      </p:ext>
    </p:extLst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17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Overview</a:t>
            </a:r>
            <a:r>
              <a:rPr lang="de-CH" dirty="0"/>
              <a:t> RF </a:t>
            </a:r>
            <a:r>
              <a:rPr lang="de-CH" dirty="0" err="1"/>
              <a:t>stations</a:t>
            </a:r>
            <a:r>
              <a:rPr lang="de-CH" dirty="0"/>
              <a:t> in SwissFEL</a:t>
            </a:r>
            <a:endParaRPr lang="en-US" dirty="0"/>
          </a:p>
        </p:txBody>
      </p:sp>
      <p:grpSp>
        <p:nvGrpSpPr>
          <p:cNvPr id="6" name="Group 5"/>
          <p:cNvGrpSpPr/>
          <p:nvPr/>
        </p:nvGrpSpPr>
        <p:grpSpPr>
          <a:xfrm>
            <a:off x="-23605" y="2371470"/>
            <a:ext cx="9352645" cy="2573354"/>
            <a:chOff x="138339" y="1406075"/>
            <a:chExt cx="8985227" cy="2357230"/>
          </a:xfrm>
        </p:grpSpPr>
        <p:sp>
          <p:nvSpPr>
            <p:cNvPr id="7" name="Rectangle 4"/>
            <p:cNvSpPr>
              <a:spLocks noChangeArrowheads="1"/>
            </p:cNvSpPr>
            <p:nvPr/>
          </p:nvSpPr>
          <p:spPr bwMode="auto">
            <a:xfrm>
              <a:off x="7852355" y="2195778"/>
              <a:ext cx="1226907" cy="159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CC00CC"/>
                  </a:solidFill>
                </a:rPr>
                <a:t>0.7- 7 nm</a:t>
              </a:r>
            </a:p>
          </p:txBody>
        </p:sp>
        <p:sp>
          <p:nvSpPr>
            <p:cNvPr id="8" name="Freeform 5"/>
            <p:cNvSpPr>
              <a:spLocks/>
            </p:cNvSpPr>
            <p:nvPr/>
          </p:nvSpPr>
          <p:spPr bwMode="auto">
            <a:xfrm flipH="1">
              <a:off x="8213762" y="2355358"/>
              <a:ext cx="142875" cy="147412"/>
            </a:xfrm>
            <a:custGeom>
              <a:avLst/>
              <a:gdLst>
                <a:gd name="T0" fmla="*/ 101615 w 1061"/>
                <a:gd name="T1" fmla="*/ 206375 h 1032"/>
                <a:gd name="T2" fmla="*/ 58631 w 1061"/>
                <a:gd name="T3" fmla="*/ 196776 h 1032"/>
                <a:gd name="T4" fmla="*/ 19041 w 1061"/>
                <a:gd name="T5" fmla="*/ 163180 h 1032"/>
                <a:gd name="T6" fmla="*/ 2074 w 1061"/>
                <a:gd name="T7" fmla="*/ 110387 h 1032"/>
                <a:gd name="T8" fmla="*/ 6598 w 1061"/>
                <a:gd name="T9" fmla="*/ 75591 h 1032"/>
                <a:gd name="T10" fmla="*/ 29221 w 1061"/>
                <a:gd name="T11" fmla="*/ 31196 h 1032"/>
                <a:gd name="T12" fmla="*/ 69943 w 1061"/>
                <a:gd name="T13" fmla="*/ 5999 h 1032"/>
                <a:gd name="T14" fmla="*/ 115189 w 1061"/>
                <a:gd name="T15" fmla="*/ 2400 h 1032"/>
                <a:gd name="T16" fmla="*/ 159304 w 1061"/>
                <a:gd name="T17" fmla="*/ 20398 h 1032"/>
                <a:gd name="T18" fmla="*/ 183058 w 1061"/>
                <a:gd name="T19" fmla="*/ 46794 h 1032"/>
                <a:gd name="T20" fmla="*/ 196632 w 1061"/>
                <a:gd name="T21" fmla="*/ 74391 h 1032"/>
                <a:gd name="T22" fmla="*/ 200025 w 1061"/>
                <a:gd name="T23" fmla="*/ 105587 h 10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61" h="1032">
                  <a:moveTo>
                    <a:pt x="539" y="1032"/>
                  </a:moveTo>
                  <a:cubicBezTo>
                    <a:pt x="461" y="1026"/>
                    <a:pt x="384" y="1020"/>
                    <a:pt x="311" y="984"/>
                  </a:cubicBezTo>
                  <a:cubicBezTo>
                    <a:pt x="238" y="948"/>
                    <a:pt x="151" y="888"/>
                    <a:pt x="101" y="816"/>
                  </a:cubicBezTo>
                  <a:cubicBezTo>
                    <a:pt x="51" y="744"/>
                    <a:pt x="22" y="625"/>
                    <a:pt x="11" y="552"/>
                  </a:cubicBezTo>
                  <a:cubicBezTo>
                    <a:pt x="0" y="479"/>
                    <a:pt x="11" y="444"/>
                    <a:pt x="35" y="378"/>
                  </a:cubicBezTo>
                  <a:cubicBezTo>
                    <a:pt x="59" y="312"/>
                    <a:pt x="99" y="214"/>
                    <a:pt x="155" y="156"/>
                  </a:cubicBezTo>
                  <a:cubicBezTo>
                    <a:pt x="211" y="98"/>
                    <a:pt x="295" y="54"/>
                    <a:pt x="371" y="30"/>
                  </a:cubicBezTo>
                  <a:cubicBezTo>
                    <a:pt x="447" y="6"/>
                    <a:pt x="532" y="0"/>
                    <a:pt x="611" y="12"/>
                  </a:cubicBezTo>
                  <a:cubicBezTo>
                    <a:pt x="690" y="24"/>
                    <a:pt x="785" y="65"/>
                    <a:pt x="845" y="102"/>
                  </a:cubicBezTo>
                  <a:cubicBezTo>
                    <a:pt x="905" y="139"/>
                    <a:pt x="938" y="189"/>
                    <a:pt x="971" y="234"/>
                  </a:cubicBezTo>
                  <a:cubicBezTo>
                    <a:pt x="1004" y="279"/>
                    <a:pt x="1028" y="323"/>
                    <a:pt x="1043" y="372"/>
                  </a:cubicBezTo>
                  <a:cubicBezTo>
                    <a:pt x="1058" y="421"/>
                    <a:pt x="1058" y="502"/>
                    <a:pt x="1061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8380448" y="2346202"/>
              <a:ext cx="142875" cy="148545"/>
            </a:xfrm>
            <a:custGeom>
              <a:avLst/>
              <a:gdLst>
                <a:gd name="T0" fmla="*/ 101615 w 1061"/>
                <a:gd name="T1" fmla="*/ 207962 h 1032"/>
                <a:gd name="T2" fmla="*/ 58631 w 1061"/>
                <a:gd name="T3" fmla="*/ 198289 h 1032"/>
                <a:gd name="T4" fmla="*/ 19041 w 1061"/>
                <a:gd name="T5" fmla="*/ 164435 h 1032"/>
                <a:gd name="T6" fmla="*/ 2074 w 1061"/>
                <a:gd name="T7" fmla="*/ 111235 h 1032"/>
                <a:gd name="T8" fmla="*/ 6598 w 1061"/>
                <a:gd name="T9" fmla="*/ 76172 h 1032"/>
                <a:gd name="T10" fmla="*/ 29221 w 1061"/>
                <a:gd name="T11" fmla="*/ 31436 h 1032"/>
                <a:gd name="T12" fmla="*/ 69943 w 1061"/>
                <a:gd name="T13" fmla="*/ 6045 h 1032"/>
                <a:gd name="T14" fmla="*/ 115189 w 1061"/>
                <a:gd name="T15" fmla="*/ 2418 h 1032"/>
                <a:gd name="T16" fmla="*/ 159304 w 1061"/>
                <a:gd name="T17" fmla="*/ 20554 h 1032"/>
                <a:gd name="T18" fmla="*/ 183058 w 1061"/>
                <a:gd name="T19" fmla="*/ 47154 h 1032"/>
                <a:gd name="T20" fmla="*/ 196632 w 1061"/>
                <a:gd name="T21" fmla="*/ 74963 h 1032"/>
                <a:gd name="T22" fmla="*/ 200025 w 1061"/>
                <a:gd name="T23" fmla="*/ 106399 h 1032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061" h="1032">
                  <a:moveTo>
                    <a:pt x="539" y="1032"/>
                  </a:moveTo>
                  <a:cubicBezTo>
                    <a:pt x="461" y="1026"/>
                    <a:pt x="384" y="1020"/>
                    <a:pt x="311" y="984"/>
                  </a:cubicBezTo>
                  <a:cubicBezTo>
                    <a:pt x="238" y="948"/>
                    <a:pt x="151" y="888"/>
                    <a:pt x="101" y="816"/>
                  </a:cubicBezTo>
                  <a:cubicBezTo>
                    <a:pt x="51" y="744"/>
                    <a:pt x="22" y="625"/>
                    <a:pt x="11" y="552"/>
                  </a:cubicBezTo>
                  <a:cubicBezTo>
                    <a:pt x="0" y="479"/>
                    <a:pt x="11" y="444"/>
                    <a:pt x="35" y="378"/>
                  </a:cubicBezTo>
                  <a:cubicBezTo>
                    <a:pt x="59" y="312"/>
                    <a:pt x="99" y="214"/>
                    <a:pt x="155" y="156"/>
                  </a:cubicBezTo>
                  <a:cubicBezTo>
                    <a:pt x="211" y="98"/>
                    <a:pt x="295" y="54"/>
                    <a:pt x="371" y="30"/>
                  </a:cubicBezTo>
                  <a:cubicBezTo>
                    <a:pt x="447" y="6"/>
                    <a:pt x="532" y="0"/>
                    <a:pt x="611" y="12"/>
                  </a:cubicBezTo>
                  <a:cubicBezTo>
                    <a:pt x="690" y="24"/>
                    <a:pt x="785" y="65"/>
                    <a:pt x="845" y="102"/>
                  </a:cubicBezTo>
                  <a:cubicBezTo>
                    <a:pt x="905" y="139"/>
                    <a:pt x="938" y="189"/>
                    <a:pt x="971" y="234"/>
                  </a:cubicBezTo>
                  <a:cubicBezTo>
                    <a:pt x="1004" y="279"/>
                    <a:pt x="1028" y="323"/>
                    <a:pt x="1043" y="372"/>
                  </a:cubicBezTo>
                  <a:cubicBezTo>
                    <a:pt x="1058" y="421"/>
                    <a:pt x="1058" y="502"/>
                    <a:pt x="1061" y="528"/>
                  </a:cubicBez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8555072" y="2426710"/>
              <a:ext cx="1870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 rot="16200000">
              <a:off x="8701915" y="2428410"/>
              <a:ext cx="18483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V="1">
              <a:off x="5335120" y="2204361"/>
              <a:ext cx="462642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5800030" y="2815550"/>
              <a:ext cx="802819" cy="680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4633221" y="2815551"/>
              <a:ext cx="1064756" cy="79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>
              <a:off x="4687650" y="2816684"/>
              <a:ext cx="726847" cy="567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4129757" y="2822354"/>
              <a:ext cx="442231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3338622" y="2820026"/>
              <a:ext cx="305026" cy="113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2563806" y="2822354"/>
              <a:ext cx="4002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9" name="AutoShape 16"/>
            <p:cNvSpPr>
              <a:spLocks noChangeArrowheads="1"/>
            </p:cNvSpPr>
            <p:nvPr/>
          </p:nvSpPr>
          <p:spPr bwMode="auto">
            <a:xfrm>
              <a:off x="3634577" y="2678286"/>
              <a:ext cx="95250" cy="187100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20" name="AutoShape 17"/>
            <p:cNvSpPr>
              <a:spLocks noChangeArrowheads="1"/>
            </p:cNvSpPr>
            <p:nvPr/>
          </p:nvSpPr>
          <p:spPr bwMode="auto">
            <a:xfrm>
              <a:off x="4072889" y="2675959"/>
              <a:ext cx="94115" cy="187100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21" name="AutoShape 18"/>
            <p:cNvSpPr>
              <a:spLocks noChangeArrowheads="1"/>
            </p:cNvSpPr>
            <p:nvPr/>
          </p:nvSpPr>
          <p:spPr bwMode="auto">
            <a:xfrm flipV="1">
              <a:off x="3735151" y="2569487"/>
              <a:ext cx="95250" cy="187100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22" name="AutoShape 19"/>
            <p:cNvSpPr>
              <a:spLocks noChangeArrowheads="1"/>
            </p:cNvSpPr>
            <p:nvPr/>
          </p:nvSpPr>
          <p:spPr bwMode="auto">
            <a:xfrm flipV="1">
              <a:off x="3958534" y="2569487"/>
              <a:ext cx="95250" cy="187100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 flipV="1">
              <a:off x="3694329" y="2643193"/>
              <a:ext cx="63499" cy="1133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4" name="Line 21"/>
            <p:cNvSpPr>
              <a:spLocks noChangeShapeType="1"/>
            </p:cNvSpPr>
            <p:nvPr/>
          </p:nvSpPr>
          <p:spPr bwMode="auto">
            <a:xfrm>
              <a:off x="3815659" y="2643192"/>
              <a:ext cx="1542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25" name="Line 22"/>
            <p:cNvSpPr>
              <a:spLocks noChangeShapeType="1"/>
            </p:cNvSpPr>
            <p:nvPr/>
          </p:nvSpPr>
          <p:spPr bwMode="auto">
            <a:xfrm>
              <a:off x="4025435" y="2643193"/>
              <a:ext cx="63499" cy="1496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26" name="Group 23"/>
            <p:cNvGrpSpPr>
              <a:grpSpLocks/>
            </p:cNvGrpSpPr>
            <p:nvPr/>
          </p:nvGrpSpPr>
          <p:grpSpPr bwMode="auto">
            <a:xfrm>
              <a:off x="3255465" y="2666650"/>
              <a:ext cx="89580" cy="299357"/>
              <a:chOff x="2220" y="2641"/>
              <a:chExt cx="198" cy="612"/>
            </a:xfrm>
          </p:grpSpPr>
          <p:sp>
            <p:nvSpPr>
              <p:cNvPr id="232" name="Line 25"/>
              <p:cNvSpPr>
                <a:spLocks noChangeShapeType="1"/>
              </p:cNvSpPr>
              <p:nvPr/>
            </p:nvSpPr>
            <p:spPr bwMode="auto">
              <a:xfrm flipH="1" flipV="1">
                <a:off x="2261" y="287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1" name="Line 24"/>
              <p:cNvSpPr>
                <a:spLocks noChangeShapeType="1"/>
              </p:cNvSpPr>
              <p:nvPr/>
            </p:nvSpPr>
            <p:spPr bwMode="auto">
              <a:xfrm flipH="1">
                <a:off x="2267" y="264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3" name="Line 26"/>
              <p:cNvSpPr>
                <a:spLocks noChangeShapeType="1"/>
              </p:cNvSpPr>
              <p:nvPr/>
            </p:nvSpPr>
            <p:spPr bwMode="auto">
              <a:xfrm flipH="1">
                <a:off x="2220" y="302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27" name="AutoShape 31"/>
            <p:cNvSpPr>
              <a:spLocks noChangeArrowheads="1"/>
            </p:cNvSpPr>
            <p:nvPr/>
          </p:nvSpPr>
          <p:spPr bwMode="auto">
            <a:xfrm rot="5400000">
              <a:off x="3351613" y="2773536"/>
              <a:ext cx="176893" cy="9298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28" name="AutoShape 32"/>
            <p:cNvSpPr>
              <a:spLocks noChangeArrowheads="1"/>
            </p:cNvSpPr>
            <p:nvPr/>
          </p:nvSpPr>
          <p:spPr bwMode="auto">
            <a:xfrm rot="5400000">
              <a:off x="3460520" y="2772969"/>
              <a:ext cx="176893" cy="94115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0" name="AutoShape 34"/>
            <p:cNvSpPr>
              <a:spLocks noChangeArrowheads="1"/>
            </p:cNvSpPr>
            <p:nvPr/>
          </p:nvSpPr>
          <p:spPr bwMode="auto">
            <a:xfrm rot="5400000">
              <a:off x="5514279" y="2154470"/>
              <a:ext cx="171224" cy="98651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1" name="AutoShape 43"/>
            <p:cNvSpPr>
              <a:spLocks noChangeArrowheads="1"/>
            </p:cNvSpPr>
            <p:nvPr/>
          </p:nvSpPr>
          <p:spPr bwMode="auto">
            <a:xfrm rot="5400000">
              <a:off x="4643425" y="2776996"/>
              <a:ext cx="168956" cy="9865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2" name="AutoShape 44"/>
            <p:cNvSpPr>
              <a:spLocks noChangeArrowheads="1"/>
            </p:cNvSpPr>
            <p:nvPr/>
          </p:nvSpPr>
          <p:spPr bwMode="auto">
            <a:xfrm rot="5400000">
              <a:off x="4759652" y="2776429"/>
              <a:ext cx="168956" cy="99786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3" name="AutoShape 47"/>
            <p:cNvSpPr>
              <a:spLocks noChangeArrowheads="1"/>
            </p:cNvSpPr>
            <p:nvPr/>
          </p:nvSpPr>
          <p:spPr bwMode="auto">
            <a:xfrm rot="5400000">
              <a:off x="4282837" y="2773596"/>
              <a:ext cx="171224" cy="98651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4" name="AutoShape 48"/>
            <p:cNvSpPr>
              <a:spLocks noChangeArrowheads="1"/>
            </p:cNvSpPr>
            <p:nvPr/>
          </p:nvSpPr>
          <p:spPr bwMode="auto">
            <a:xfrm rot="5400000">
              <a:off x="4397362" y="2773595"/>
              <a:ext cx="171224" cy="9865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5" name="AutoShape 49"/>
            <p:cNvSpPr>
              <a:spLocks noChangeArrowheads="1"/>
            </p:cNvSpPr>
            <p:nvPr/>
          </p:nvSpPr>
          <p:spPr bwMode="auto">
            <a:xfrm rot="5400000">
              <a:off x="5337387" y="2776996"/>
              <a:ext cx="168956" cy="9865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36" name="AutoShape 50"/>
            <p:cNvSpPr>
              <a:spLocks noChangeArrowheads="1"/>
            </p:cNvSpPr>
            <p:nvPr/>
          </p:nvSpPr>
          <p:spPr bwMode="auto">
            <a:xfrm rot="5400000">
              <a:off x="5451348" y="2776429"/>
              <a:ext cx="171223" cy="99786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grpSp>
          <p:nvGrpSpPr>
            <p:cNvPr id="37" name="Group 51"/>
            <p:cNvGrpSpPr>
              <a:grpSpLocks/>
            </p:cNvGrpSpPr>
            <p:nvPr/>
          </p:nvGrpSpPr>
          <p:grpSpPr bwMode="auto">
            <a:xfrm>
              <a:off x="5657154" y="2677210"/>
              <a:ext cx="95250" cy="290286"/>
              <a:chOff x="2185" y="2651"/>
              <a:chExt cx="198" cy="612"/>
            </a:xfrm>
          </p:grpSpPr>
          <p:sp>
            <p:nvSpPr>
              <p:cNvPr id="228" name="Line 52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9" name="Line 53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30" name="Line 54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38" name="Group 55"/>
            <p:cNvGrpSpPr>
              <a:grpSpLocks/>
            </p:cNvGrpSpPr>
            <p:nvPr/>
          </p:nvGrpSpPr>
          <p:grpSpPr bwMode="auto">
            <a:xfrm>
              <a:off x="5766011" y="2677210"/>
              <a:ext cx="94115" cy="290286"/>
              <a:chOff x="2185" y="2651"/>
              <a:chExt cx="198" cy="612"/>
            </a:xfrm>
          </p:grpSpPr>
          <p:sp>
            <p:nvSpPr>
              <p:cNvPr id="225" name="Line 56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6" name="Line 57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27" name="Line 58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39" name="AutoShape 59"/>
            <p:cNvSpPr>
              <a:spLocks noChangeArrowheads="1"/>
            </p:cNvSpPr>
            <p:nvPr/>
          </p:nvSpPr>
          <p:spPr bwMode="auto">
            <a:xfrm rot="5400000">
              <a:off x="6074439" y="2776996"/>
              <a:ext cx="168956" cy="9865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40" name="AutoShape 60"/>
            <p:cNvSpPr>
              <a:spLocks noChangeArrowheads="1"/>
            </p:cNvSpPr>
            <p:nvPr/>
          </p:nvSpPr>
          <p:spPr bwMode="auto">
            <a:xfrm rot="5400000">
              <a:off x="6190666" y="2776429"/>
              <a:ext cx="168956" cy="99786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41" name="AutoShape 61"/>
            <p:cNvSpPr>
              <a:spLocks noChangeArrowheads="1"/>
            </p:cNvSpPr>
            <p:nvPr/>
          </p:nvSpPr>
          <p:spPr bwMode="auto">
            <a:xfrm rot="5400000">
              <a:off x="5107200" y="2775863"/>
              <a:ext cx="171224" cy="9865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42" name="AutoShape 62"/>
            <p:cNvSpPr>
              <a:spLocks noChangeArrowheads="1"/>
            </p:cNvSpPr>
            <p:nvPr/>
          </p:nvSpPr>
          <p:spPr bwMode="auto">
            <a:xfrm rot="5400000">
              <a:off x="5222860" y="2776998"/>
              <a:ext cx="168956" cy="98651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43" name="AutoShape 63"/>
            <p:cNvSpPr>
              <a:spLocks noChangeArrowheads="1"/>
            </p:cNvSpPr>
            <p:nvPr/>
          </p:nvSpPr>
          <p:spPr bwMode="auto">
            <a:xfrm rot="5400000">
              <a:off x="5849354" y="2773028"/>
              <a:ext cx="171224" cy="99786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44" name="AutoShape 64"/>
            <p:cNvSpPr>
              <a:spLocks noChangeArrowheads="1"/>
            </p:cNvSpPr>
            <p:nvPr/>
          </p:nvSpPr>
          <p:spPr bwMode="auto">
            <a:xfrm rot="5400000">
              <a:off x="5963880" y="2773028"/>
              <a:ext cx="171224" cy="99786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grpSp>
          <p:nvGrpSpPr>
            <p:cNvPr id="45" name="Group 65"/>
            <p:cNvGrpSpPr>
              <a:grpSpLocks/>
            </p:cNvGrpSpPr>
            <p:nvPr/>
          </p:nvGrpSpPr>
          <p:grpSpPr bwMode="auto">
            <a:xfrm flipV="1">
              <a:off x="4942782" y="2152202"/>
              <a:ext cx="382133" cy="707572"/>
              <a:chOff x="2954" y="2677"/>
              <a:chExt cx="1474" cy="932"/>
            </a:xfrm>
          </p:grpSpPr>
          <p:sp>
            <p:nvSpPr>
              <p:cNvPr id="216" name="Line 66"/>
              <p:cNvSpPr>
                <a:spLocks noChangeShapeType="1"/>
              </p:cNvSpPr>
              <p:nvPr/>
            </p:nvSpPr>
            <p:spPr bwMode="auto">
              <a:xfrm>
                <a:off x="3866" y="3317"/>
                <a:ext cx="465" cy="1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17" name="Line 67"/>
              <p:cNvSpPr>
                <a:spLocks noChangeShapeType="1"/>
              </p:cNvSpPr>
              <p:nvPr/>
            </p:nvSpPr>
            <p:spPr bwMode="auto">
              <a:xfrm>
                <a:off x="3076" y="2788"/>
                <a:ext cx="465" cy="19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18" name="AutoShape 68"/>
              <p:cNvSpPr>
                <a:spLocks noChangeArrowheads="1"/>
              </p:cNvSpPr>
              <p:nvPr/>
            </p:nvSpPr>
            <p:spPr bwMode="auto">
              <a:xfrm flipV="1">
                <a:off x="2954" y="2677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9" name="AutoShape 69"/>
              <p:cNvSpPr>
                <a:spLocks noChangeArrowheads="1"/>
              </p:cNvSpPr>
              <p:nvPr/>
            </p:nvSpPr>
            <p:spPr bwMode="auto">
              <a:xfrm flipV="1">
                <a:off x="3192" y="2772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0" name="AutoShape 70"/>
              <p:cNvSpPr>
                <a:spLocks noChangeArrowheads="1"/>
              </p:cNvSpPr>
              <p:nvPr/>
            </p:nvSpPr>
            <p:spPr bwMode="auto">
              <a:xfrm flipV="1">
                <a:off x="3431" y="2866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1" name="AutoShape 71"/>
              <p:cNvSpPr>
                <a:spLocks noChangeArrowheads="1"/>
              </p:cNvSpPr>
              <p:nvPr/>
            </p:nvSpPr>
            <p:spPr bwMode="auto">
              <a:xfrm>
                <a:off x="3797" y="3199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2" name="AutoShape 72"/>
              <p:cNvSpPr>
                <a:spLocks noChangeArrowheads="1"/>
              </p:cNvSpPr>
              <p:nvPr/>
            </p:nvSpPr>
            <p:spPr bwMode="auto">
              <a:xfrm>
                <a:off x="4035" y="3294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3" name="AutoShape 73"/>
              <p:cNvSpPr>
                <a:spLocks noChangeArrowheads="1"/>
              </p:cNvSpPr>
              <p:nvPr/>
            </p:nvSpPr>
            <p:spPr bwMode="auto">
              <a:xfrm>
                <a:off x="4274" y="3388"/>
                <a:ext cx="154" cy="2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24" name="Line 74"/>
              <p:cNvSpPr>
                <a:spLocks noChangeShapeType="1"/>
              </p:cNvSpPr>
              <p:nvPr/>
            </p:nvSpPr>
            <p:spPr bwMode="auto">
              <a:xfrm>
                <a:off x="3548" y="2978"/>
                <a:ext cx="275" cy="33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46" name="Group 75"/>
            <p:cNvGrpSpPr>
              <a:grpSpLocks/>
            </p:cNvGrpSpPr>
            <p:nvPr/>
          </p:nvGrpSpPr>
          <p:grpSpPr bwMode="auto">
            <a:xfrm>
              <a:off x="6590375" y="2659068"/>
              <a:ext cx="154214" cy="217714"/>
              <a:chOff x="2751" y="2764"/>
              <a:chExt cx="240" cy="193"/>
            </a:xfrm>
          </p:grpSpPr>
          <p:sp>
            <p:nvSpPr>
              <p:cNvPr id="212" name="AutoShape 76"/>
              <p:cNvSpPr>
                <a:spLocks noChangeArrowheads="1"/>
              </p:cNvSpPr>
              <p:nvPr/>
            </p:nvSpPr>
            <p:spPr bwMode="auto">
              <a:xfrm>
                <a:off x="2751" y="2836"/>
                <a:ext cx="67" cy="1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3" name="AutoShape 77"/>
              <p:cNvSpPr>
                <a:spLocks noChangeArrowheads="1"/>
              </p:cNvSpPr>
              <p:nvPr/>
            </p:nvSpPr>
            <p:spPr bwMode="auto">
              <a:xfrm flipV="1">
                <a:off x="2825" y="2764"/>
                <a:ext cx="67" cy="1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4" name="Line 78"/>
              <p:cNvSpPr>
                <a:spLocks noChangeShapeType="1"/>
              </p:cNvSpPr>
              <p:nvPr/>
            </p:nvSpPr>
            <p:spPr bwMode="auto">
              <a:xfrm flipV="1">
                <a:off x="2796" y="2812"/>
                <a:ext cx="45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15" name="Line 79"/>
              <p:cNvSpPr>
                <a:spLocks noChangeShapeType="1"/>
              </p:cNvSpPr>
              <p:nvPr/>
            </p:nvSpPr>
            <p:spPr bwMode="auto">
              <a:xfrm>
                <a:off x="2882" y="2812"/>
                <a:ext cx="10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47" name="Group 80"/>
            <p:cNvGrpSpPr>
              <a:grpSpLocks/>
            </p:cNvGrpSpPr>
            <p:nvPr/>
          </p:nvGrpSpPr>
          <p:grpSpPr bwMode="auto">
            <a:xfrm>
              <a:off x="7049615" y="2672675"/>
              <a:ext cx="329972" cy="208643"/>
              <a:chOff x="4612" y="2402"/>
              <a:chExt cx="233" cy="135"/>
            </a:xfrm>
          </p:grpSpPr>
          <p:sp>
            <p:nvSpPr>
              <p:cNvPr id="209" name="AutoShape 81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9" cy="84"/>
              </a:xfrm>
              <a:prstGeom prst="cube">
                <a:avLst>
                  <a:gd name="adj" fmla="val 69046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0" name="AutoShape 82" descr="Dark upward diagonal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5" cy="52"/>
              </a:xfrm>
              <a:prstGeom prst="parallelogram">
                <a:avLst>
                  <a:gd name="adj" fmla="val 100160"/>
                </a:avLst>
              </a:prstGeom>
              <a:pattFill prst="dkUpDiag">
                <a:fgClr>
                  <a:schemeClr val="accent2"/>
                </a:fgClr>
                <a:bgClr>
                  <a:srgbClr val="FF00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11" name="AutoShape 83"/>
              <p:cNvSpPr>
                <a:spLocks noChangeArrowheads="1"/>
              </p:cNvSpPr>
              <p:nvPr/>
            </p:nvSpPr>
            <p:spPr bwMode="auto">
              <a:xfrm>
                <a:off x="4612" y="2402"/>
                <a:ext cx="232" cy="87"/>
              </a:xfrm>
              <a:prstGeom prst="cube">
                <a:avLst>
                  <a:gd name="adj" fmla="val 6941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48" name="Line 91"/>
            <p:cNvSpPr>
              <a:spLocks noChangeShapeType="1"/>
            </p:cNvSpPr>
            <p:nvPr/>
          </p:nvSpPr>
          <p:spPr bwMode="auto">
            <a:xfrm flipV="1">
              <a:off x="7352374" y="2786069"/>
              <a:ext cx="1411737" cy="1360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49" name="Line 92"/>
            <p:cNvSpPr>
              <a:spLocks noChangeShapeType="1"/>
            </p:cNvSpPr>
            <p:nvPr/>
          </p:nvSpPr>
          <p:spPr bwMode="auto">
            <a:xfrm>
              <a:off x="5881672" y="2204361"/>
              <a:ext cx="53861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50" name="Rectangle 95"/>
            <p:cNvSpPr>
              <a:spLocks noChangeArrowheads="1"/>
            </p:cNvSpPr>
            <p:nvPr/>
          </p:nvSpPr>
          <p:spPr bwMode="auto">
            <a:xfrm>
              <a:off x="6178264" y="1862286"/>
              <a:ext cx="1129390" cy="159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0066FF"/>
                  </a:solidFill>
                </a:rPr>
                <a:t>Athos </a:t>
              </a:r>
              <a:r>
                <a:rPr lang="en-US" altLang="de-DE" sz="700" dirty="0" err="1">
                  <a:solidFill>
                    <a:srgbClr val="0066FF"/>
                  </a:solidFill>
                </a:rPr>
                <a:t>Undulators</a:t>
              </a:r>
              <a:r>
                <a:rPr lang="en-US" altLang="de-DE" sz="700" dirty="0">
                  <a:solidFill>
                    <a:srgbClr val="0066FF"/>
                  </a:solidFill>
                </a:rPr>
                <a:t> </a:t>
              </a:r>
            </a:p>
          </p:txBody>
        </p:sp>
        <p:sp>
          <p:nvSpPr>
            <p:cNvPr id="51" name="Rectangle 96"/>
            <p:cNvSpPr>
              <a:spLocks noChangeArrowheads="1"/>
            </p:cNvSpPr>
            <p:nvPr/>
          </p:nvSpPr>
          <p:spPr bwMode="auto">
            <a:xfrm>
              <a:off x="3700230" y="2377853"/>
              <a:ext cx="330645" cy="173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>
                  <a:solidFill>
                    <a:srgbClr val="000000"/>
                  </a:solidFill>
                </a:rPr>
                <a:t>BC 2</a:t>
              </a:r>
            </a:p>
          </p:txBody>
        </p:sp>
        <p:sp>
          <p:nvSpPr>
            <p:cNvPr id="52" name="Rectangle 97"/>
            <p:cNvSpPr>
              <a:spLocks noChangeArrowheads="1"/>
            </p:cNvSpPr>
            <p:nvPr/>
          </p:nvSpPr>
          <p:spPr bwMode="auto">
            <a:xfrm>
              <a:off x="2785720" y="2088717"/>
              <a:ext cx="859746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197418"/>
                  </a:solidFill>
                </a:rPr>
                <a:t>Linac 1</a:t>
              </a:r>
            </a:p>
            <a:p>
              <a:pPr algn="ctr" eaLnBrk="1" hangingPunct="1"/>
              <a:r>
                <a:rPr lang="de-CH" altLang="de-DE" sz="700" dirty="0">
                  <a:solidFill>
                    <a:srgbClr val="197418"/>
                  </a:solidFill>
                </a:rPr>
                <a:t>13 C-Band </a:t>
              </a:r>
              <a:r>
                <a:rPr lang="de-CH" altLang="de-DE" sz="700" dirty="0" err="1">
                  <a:solidFill>
                    <a:srgbClr val="197418"/>
                  </a:solidFill>
                </a:rPr>
                <a:t>stations</a:t>
              </a:r>
              <a:endParaRPr lang="en-US" altLang="de-DE" sz="700" dirty="0">
                <a:solidFill>
                  <a:srgbClr val="197418"/>
                </a:solidFill>
              </a:endParaRPr>
            </a:p>
          </p:txBody>
        </p:sp>
        <p:sp>
          <p:nvSpPr>
            <p:cNvPr id="53" name="Rectangle 98"/>
            <p:cNvSpPr>
              <a:spLocks noChangeArrowheads="1"/>
            </p:cNvSpPr>
            <p:nvPr/>
          </p:nvSpPr>
          <p:spPr bwMode="auto">
            <a:xfrm>
              <a:off x="4139834" y="2058653"/>
              <a:ext cx="859746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197418"/>
                  </a:solidFill>
                </a:rPr>
                <a:t>Linac 2</a:t>
              </a:r>
            </a:p>
            <a:p>
              <a:pPr algn="ctr" eaLnBrk="1" hangingPunct="1"/>
              <a:r>
                <a:rPr lang="de-CH" altLang="de-DE" sz="700" dirty="0">
                  <a:solidFill>
                    <a:srgbClr val="197418"/>
                  </a:solidFill>
                </a:rPr>
                <a:t>13 C-Band </a:t>
              </a:r>
              <a:r>
                <a:rPr lang="de-CH" altLang="de-DE" sz="700" dirty="0" err="1">
                  <a:solidFill>
                    <a:srgbClr val="197418"/>
                  </a:solidFill>
                </a:rPr>
                <a:t>stations</a:t>
              </a:r>
              <a:endParaRPr lang="en-US" altLang="de-DE" sz="700" dirty="0">
                <a:solidFill>
                  <a:srgbClr val="197418"/>
                </a:solidFill>
              </a:endParaRPr>
            </a:p>
          </p:txBody>
        </p:sp>
        <p:sp>
          <p:nvSpPr>
            <p:cNvPr id="54" name="Rectangle 99"/>
            <p:cNvSpPr>
              <a:spLocks noChangeArrowheads="1"/>
            </p:cNvSpPr>
            <p:nvPr/>
          </p:nvSpPr>
          <p:spPr bwMode="auto">
            <a:xfrm>
              <a:off x="5302006" y="3208486"/>
              <a:ext cx="859746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197418"/>
                  </a:solidFill>
                </a:rPr>
                <a:t>Linac 3</a:t>
              </a:r>
            </a:p>
            <a:p>
              <a:pPr algn="ctr" eaLnBrk="1" hangingPunct="1"/>
              <a:r>
                <a:rPr lang="de-CH" altLang="de-DE" sz="700" dirty="0">
                  <a:solidFill>
                    <a:srgbClr val="197418"/>
                  </a:solidFill>
                </a:rPr>
                <a:t>13 C-Band </a:t>
              </a:r>
              <a:r>
                <a:rPr lang="de-CH" altLang="de-DE" sz="700" dirty="0" err="1">
                  <a:solidFill>
                    <a:srgbClr val="197418"/>
                  </a:solidFill>
                </a:rPr>
                <a:t>stations</a:t>
              </a:r>
              <a:endParaRPr lang="en-US" altLang="de-DE" sz="700" dirty="0">
                <a:solidFill>
                  <a:srgbClr val="197418"/>
                </a:solidFill>
              </a:endParaRPr>
            </a:p>
          </p:txBody>
        </p:sp>
        <p:sp>
          <p:nvSpPr>
            <p:cNvPr id="55" name="Rectangle 100"/>
            <p:cNvSpPr>
              <a:spLocks noChangeArrowheads="1"/>
            </p:cNvSpPr>
            <p:nvPr/>
          </p:nvSpPr>
          <p:spPr bwMode="auto">
            <a:xfrm>
              <a:off x="6986116" y="2916113"/>
              <a:ext cx="1194023" cy="1758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0066FF"/>
                  </a:solidFill>
                </a:rPr>
                <a:t>Aramis </a:t>
              </a:r>
              <a:r>
                <a:rPr lang="en-US" altLang="de-DE" sz="700" dirty="0" err="1">
                  <a:solidFill>
                    <a:srgbClr val="0066FF"/>
                  </a:solidFill>
                </a:rPr>
                <a:t>Undulators</a:t>
              </a:r>
              <a:endParaRPr lang="en-US" altLang="de-DE" sz="700" dirty="0">
                <a:solidFill>
                  <a:srgbClr val="0066FF"/>
                </a:solidFill>
                <a:cs typeface="Arial" charset="0"/>
              </a:endParaRPr>
            </a:p>
          </p:txBody>
        </p:sp>
        <p:sp>
          <p:nvSpPr>
            <p:cNvPr id="56" name="Rectangle 101"/>
            <p:cNvSpPr>
              <a:spLocks noChangeArrowheads="1"/>
            </p:cNvSpPr>
            <p:nvPr/>
          </p:nvSpPr>
          <p:spPr bwMode="auto">
            <a:xfrm>
              <a:off x="5201880" y="2342893"/>
              <a:ext cx="394763" cy="2813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Switch</a:t>
              </a:r>
            </a:p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Yard</a:t>
              </a:r>
            </a:p>
          </p:txBody>
        </p:sp>
        <p:sp>
          <p:nvSpPr>
            <p:cNvPr id="59" name="Rectangle 104"/>
            <p:cNvSpPr>
              <a:spLocks noChangeArrowheads="1"/>
            </p:cNvSpPr>
            <p:nvPr/>
          </p:nvSpPr>
          <p:spPr bwMode="auto">
            <a:xfrm>
              <a:off x="3854215" y="3456220"/>
              <a:ext cx="799417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210 m</a:t>
              </a:r>
            </a:p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2.1 GeV</a:t>
              </a:r>
              <a:endParaRPr lang="en-US" altLang="de-DE" sz="7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0" name="Rectangle 105"/>
            <p:cNvSpPr>
              <a:spLocks noChangeArrowheads="1"/>
            </p:cNvSpPr>
            <p:nvPr/>
          </p:nvSpPr>
          <p:spPr bwMode="auto">
            <a:xfrm>
              <a:off x="4761354" y="3456220"/>
              <a:ext cx="1199693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273 m</a:t>
              </a:r>
            </a:p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3.0 GeV</a:t>
              </a:r>
            </a:p>
          </p:txBody>
        </p:sp>
        <p:sp>
          <p:nvSpPr>
            <p:cNvPr id="61" name="Rectangle 106"/>
            <p:cNvSpPr>
              <a:spLocks noChangeArrowheads="1"/>
            </p:cNvSpPr>
            <p:nvPr/>
          </p:nvSpPr>
          <p:spPr bwMode="auto">
            <a:xfrm>
              <a:off x="6838706" y="3456220"/>
              <a:ext cx="1183818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510 m</a:t>
              </a:r>
            </a:p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2.1- 6.1 GeV</a:t>
              </a:r>
              <a:endParaRPr lang="en-US" altLang="de-DE" sz="7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64" name="AutoShape 111"/>
            <p:cNvSpPr>
              <a:spLocks noChangeArrowheads="1"/>
            </p:cNvSpPr>
            <p:nvPr/>
          </p:nvSpPr>
          <p:spPr bwMode="auto">
            <a:xfrm flipV="1">
              <a:off x="7655129" y="2165807"/>
              <a:ext cx="60098" cy="131536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65" name="Line 112"/>
            <p:cNvSpPr>
              <a:spLocks noChangeShapeType="1"/>
            </p:cNvSpPr>
            <p:nvPr/>
          </p:nvSpPr>
          <p:spPr bwMode="auto">
            <a:xfrm>
              <a:off x="7691395" y="2202094"/>
              <a:ext cx="63499" cy="9184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6" name="AutoShape 113"/>
            <p:cNvSpPr>
              <a:spLocks noChangeArrowheads="1"/>
            </p:cNvSpPr>
            <p:nvPr/>
          </p:nvSpPr>
          <p:spPr bwMode="auto">
            <a:xfrm>
              <a:off x="7744709" y="2270130"/>
              <a:ext cx="85043" cy="111125"/>
            </a:xfrm>
            <a:prstGeom prst="cube">
              <a:avLst>
                <a:gd name="adj" fmla="val 3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67" name="AutoShape 114"/>
            <p:cNvSpPr>
              <a:spLocks noChangeArrowheads="1"/>
            </p:cNvSpPr>
            <p:nvPr/>
          </p:nvSpPr>
          <p:spPr bwMode="auto">
            <a:xfrm flipV="1">
              <a:off x="8090560" y="2766790"/>
              <a:ext cx="60098" cy="131536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68" name="Line 115"/>
            <p:cNvSpPr>
              <a:spLocks noChangeShapeType="1"/>
            </p:cNvSpPr>
            <p:nvPr/>
          </p:nvSpPr>
          <p:spPr bwMode="auto">
            <a:xfrm>
              <a:off x="8133648" y="2811014"/>
              <a:ext cx="63499" cy="9184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9" name="AutoShape 116"/>
            <p:cNvSpPr>
              <a:spLocks noChangeArrowheads="1"/>
            </p:cNvSpPr>
            <p:nvPr/>
          </p:nvSpPr>
          <p:spPr bwMode="auto">
            <a:xfrm>
              <a:off x="8180140" y="2871113"/>
              <a:ext cx="85044" cy="111125"/>
            </a:xfrm>
            <a:prstGeom prst="cube">
              <a:avLst>
                <a:gd name="adj" fmla="val 3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70" name="Rectangle 122"/>
            <p:cNvSpPr>
              <a:spLocks noChangeArrowheads="1"/>
            </p:cNvSpPr>
            <p:nvPr/>
          </p:nvSpPr>
          <p:spPr bwMode="auto">
            <a:xfrm>
              <a:off x="8150657" y="2852969"/>
              <a:ext cx="907141" cy="1590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CC00CC"/>
                  </a:solidFill>
                </a:rPr>
                <a:t>1 (0.8) - 7 Å</a:t>
              </a:r>
            </a:p>
          </p:txBody>
        </p:sp>
        <p:sp>
          <p:nvSpPr>
            <p:cNvPr id="71" name="Line 123"/>
            <p:cNvSpPr>
              <a:spLocks noChangeShapeType="1"/>
            </p:cNvSpPr>
            <p:nvPr/>
          </p:nvSpPr>
          <p:spPr bwMode="auto">
            <a:xfrm flipV="1">
              <a:off x="2551332" y="2821819"/>
              <a:ext cx="7535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" name="Line 124"/>
            <p:cNvSpPr>
              <a:spLocks noChangeShapeType="1"/>
            </p:cNvSpPr>
            <p:nvPr/>
          </p:nvSpPr>
          <p:spPr bwMode="auto">
            <a:xfrm flipV="1">
              <a:off x="1254124" y="2813282"/>
              <a:ext cx="779006" cy="90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3" name="AutoShape 125"/>
            <p:cNvSpPr>
              <a:spLocks noChangeArrowheads="1"/>
            </p:cNvSpPr>
            <p:nvPr/>
          </p:nvSpPr>
          <p:spPr bwMode="auto">
            <a:xfrm rot="5400000">
              <a:off x="442231" y="2755452"/>
              <a:ext cx="242661" cy="129268"/>
            </a:xfrm>
            <a:prstGeom prst="can">
              <a:avLst>
                <a:gd name="adj" fmla="val 25000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74" name="AutoShape 126"/>
            <p:cNvSpPr>
              <a:spLocks noChangeArrowheads="1"/>
            </p:cNvSpPr>
            <p:nvPr/>
          </p:nvSpPr>
          <p:spPr bwMode="auto">
            <a:xfrm rot="5400000">
              <a:off x="662781" y="2778698"/>
              <a:ext cx="242661" cy="82776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75" name="AutoShape 127"/>
            <p:cNvSpPr>
              <a:spLocks noChangeArrowheads="1"/>
            </p:cNvSpPr>
            <p:nvPr/>
          </p:nvSpPr>
          <p:spPr bwMode="auto">
            <a:xfrm rot="5400000">
              <a:off x="772203" y="2779264"/>
              <a:ext cx="242661" cy="81643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grpSp>
          <p:nvGrpSpPr>
            <p:cNvPr id="76" name="Group 128"/>
            <p:cNvGrpSpPr>
              <a:grpSpLocks/>
            </p:cNvGrpSpPr>
            <p:nvPr/>
          </p:nvGrpSpPr>
          <p:grpSpPr bwMode="auto">
            <a:xfrm>
              <a:off x="1027338" y="2741843"/>
              <a:ext cx="213179" cy="122464"/>
              <a:chOff x="1291" y="2751"/>
              <a:chExt cx="590" cy="245"/>
            </a:xfrm>
          </p:grpSpPr>
          <p:sp>
            <p:nvSpPr>
              <p:cNvPr id="201" name="AutoShape 129"/>
              <p:cNvSpPr>
                <a:spLocks noChangeArrowheads="1"/>
              </p:cNvSpPr>
              <p:nvPr/>
            </p:nvSpPr>
            <p:spPr bwMode="auto">
              <a:xfrm>
                <a:off x="1291" y="2843"/>
                <a:ext cx="93" cy="15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2" name="AutoShape 130"/>
              <p:cNvSpPr>
                <a:spLocks noChangeArrowheads="1"/>
              </p:cNvSpPr>
              <p:nvPr/>
            </p:nvSpPr>
            <p:spPr bwMode="auto">
              <a:xfrm>
                <a:off x="1788" y="2843"/>
                <a:ext cx="93" cy="15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3" name="AutoShape 131"/>
              <p:cNvSpPr>
                <a:spLocks noChangeArrowheads="1"/>
              </p:cNvSpPr>
              <p:nvPr/>
            </p:nvSpPr>
            <p:spPr bwMode="auto">
              <a:xfrm flipV="1">
                <a:off x="1393" y="2751"/>
                <a:ext cx="93" cy="15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4" name="AutoShape 132"/>
              <p:cNvSpPr>
                <a:spLocks noChangeArrowheads="1"/>
              </p:cNvSpPr>
              <p:nvPr/>
            </p:nvSpPr>
            <p:spPr bwMode="auto">
              <a:xfrm flipV="1">
                <a:off x="1675" y="2751"/>
                <a:ext cx="93" cy="15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205" name="Line 133"/>
              <p:cNvSpPr>
                <a:spLocks noChangeShapeType="1"/>
              </p:cNvSpPr>
              <p:nvPr/>
            </p:nvSpPr>
            <p:spPr bwMode="auto">
              <a:xfrm flipV="1">
                <a:off x="1353" y="2812"/>
                <a:ext cx="62" cy="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06" name="Line 134"/>
              <p:cNvSpPr>
                <a:spLocks noChangeShapeType="1"/>
              </p:cNvSpPr>
              <p:nvPr/>
            </p:nvSpPr>
            <p:spPr bwMode="auto">
              <a:xfrm>
                <a:off x="1471" y="2812"/>
                <a:ext cx="21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07" name="Line 135"/>
              <p:cNvSpPr>
                <a:spLocks noChangeShapeType="1"/>
              </p:cNvSpPr>
              <p:nvPr/>
            </p:nvSpPr>
            <p:spPr bwMode="auto">
              <a:xfrm>
                <a:off x="1747" y="2812"/>
                <a:ext cx="62" cy="12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208" name="Rectangle 136"/>
              <p:cNvSpPr>
                <a:spLocks noChangeArrowheads="1"/>
              </p:cNvSpPr>
              <p:nvPr/>
            </p:nvSpPr>
            <p:spPr bwMode="auto">
              <a:xfrm>
                <a:off x="1506" y="2785"/>
                <a:ext cx="150" cy="49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77" name="AutoShape 137"/>
            <p:cNvSpPr>
              <a:spLocks noChangeArrowheads="1"/>
            </p:cNvSpPr>
            <p:nvPr/>
          </p:nvSpPr>
          <p:spPr bwMode="auto">
            <a:xfrm rot="5400000">
              <a:off x="1259792" y="2779264"/>
              <a:ext cx="242661" cy="81643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78" name="AutoShape 138"/>
            <p:cNvSpPr>
              <a:spLocks noChangeArrowheads="1"/>
            </p:cNvSpPr>
            <p:nvPr/>
          </p:nvSpPr>
          <p:spPr bwMode="auto">
            <a:xfrm rot="5400000">
              <a:off x="1368649" y="2779264"/>
              <a:ext cx="242661" cy="81643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79" name="AutoShape 139"/>
            <p:cNvSpPr>
              <a:spLocks noChangeArrowheads="1"/>
            </p:cNvSpPr>
            <p:nvPr/>
          </p:nvSpPr>
          <p:spPr bwMode="auto">
            <a:xfrm rot="5400000">
              <a:off x="1472404" y="2778698"/>
              <a:ext cx="242661" cy="82776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80" name="AutoShape 140"/>
            <p:cNvSpPr>
              <a:spLocks noChangeArrowheads="1"/>
            </p:cNvSpPr>
            <p:nvPr/>
          </p:nvSpPr>
          <p:spPr bwMode="auto">
            <a:xfrm rot="5400000">
              <a:off x="1581261" y="2778698"/>
              <a:ext cx="242661" cy="82776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grpSp>
          <p:nvGrpSpPr>
            <p:cNvPr id="81" name="Group 141"/>
            <p:cNvGrpSpPr>
              <a:grpSpLocks/>
            </p:cNvGrpSpPr>
            <p:nvPr/>
          </p:nvGrpSpPr>
          <p:grpSpPr bwMode="auto">
            <a:xfrm>
              <a:off x="1777995" y="2773593"/>
              <a:ext cx="200706" cy="81643"/>
              <a:chOff x="1191" y="2642"/>
              <a:chExt cx="135" cy="158"/>
            </a:xfrm>
          </p:grpSpPr>
          <p:sp>
            <p:nvSpPr>
              <p:cNvPr id="199" name="AutoShape 142"/>
              <p:cNvSpPr>
                <a:spLocks noChangeArrowheads="1"/>
              </p:cNvSpPr>
              <p:nvPr/>
            </p:nvSpPr>
            <p:spPr bwMode="auto">
              <a:xfrm rot="5400000">
                <a:off x="1141" y="2693"/>
                <a:ext cx="157" cy="58"/>
              </a:xfrm>
              <a:prstGeom prst="can">
                <a:avLst>
                  <a:gd name="adj" fmla="val 24611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CH" altLang="de-DE" sz="1300">
                  <a:solidFill>
                    <a:srgbClr val="FF6600"/>
                  </a:solidFill>
                </a:endParaRPr>
              </a:p>
            </p:txBody>
          </p:sp>
          <p:sp>
            <p:nvSpPr>
              <p:cNvPr id="200" name="AutoShape 143"/>
              <p:cNvSpPr>
                <a:spLocks noChangeArrowheads="1"/>
              </p:cNvSpPr>
              <p:nvPr/>
            </p:nvSpPr>
            <p:spPr bwMode="auto">
              <a:xfrm rot="5400000">
                <a:off x="1218" y="2692"/>
                <a:ext cx="157" cy="58"/>
              </a:xfrm>
              <a:prstGeom prst="can">
                <a:avLst>
                  <a:gd name="adj" fmla="val 24611"/>
                </a:avLst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10800000" vert="eaVert"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 eaLnBrk="1" hangingPunct="1"/>
                <a:endParaRPr lang="de-CH" altLang="de-DE" sz="1300">
                  <a:solidFill>
                    <a:srgbClr val="FF6600"/>
                  </a:solidFill>
                </a:endParaRPr>
              </a:p>
            </p:txBody>
          </p:sp>
        </p:grpSp>
        <p:grpSp>
          <p:nvGrpSpPr>
            <p:cNvPr id="82" name="Group 144"/>
            <p:cNvGrpSpPr>
              <a:grpSpLocks/>
            </p:cNvGrpSpPr>
            <p:nvPr/>
          </p:nvGrpSpPr>
          <p:grpSpPr bwMode="auto">
            <a:xfrm>
              <a:off x="2019522" y="2561551"/>
              <a:ext cx="540883" cy="298223"/>
              <a:chOff x="1591" y="3011"/>
              <a:chExt cx="689" cy="389"/>
            </a:xfrm>
          </p:grpSpPr>
          <p:sp>
            <p:nvSpPr>
              <p:cNvPr id="192" name="AutoShape 145"/>
              <p:cNvSpPr>
                <a:spLocks noChangeArrowheads="1"/>
              </p:cNvSpPr>
              <p:nvPr/>
            </p:nvSpPr>
            <p:spPr bwMode="auto">
              <a:xfrm>
                <a:off x="1591" y="3157"/>
                <a:ext cx="122" cy="24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3" name="AutoShape 146"/>
              <p:cNvSpPr>
                <a:spLocks noChangeArrowheads="1"/>
              </p:cNvSpPr>
              <p:nvPr/>
            </p:nvSpPr>
            <p:spPr bwMode="auto">
              <a:xfrm>
                <a:off x="2158" y="3157"/>
                <a:ext cx="122" cy="24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4" name="AutoShape 147"/>
              <p:cNvSpPr>
                <a:spLocks noChangeArrowheads="1"/>
              </p:cNvSpPr>
              <p:nvPr/>
            </p:nvSpPr>
            <p:spPr bwMode="auto">
              <a:xfrm flipV="1">
                <a:off x="1725" y="3011"/>
                <a:ext cx="121" cy="24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5" name="AutoShape 148"/>
              <p:cNvSpPr>
                <a:spLocks noChangeArrowheads="1"/>
              </p:cNvSpPr>
              <p:nvPr/>
            </p:nvSpPr>
            <p:spPr bwMode="auto">
              <a:xfrm flipV="1">
                <a:off x="2010" y="3011"/>
                <a:ext cx="122" cy="243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96" name="Line 149"/>
              <p:cNvSpPr>
                <a:spLocks noChangeShapeType="1"/>
              </p:cNvSpPr>
              <p:nvPr/>
            </p:nvSpPr>
            <p:spPr bwMode="auto">
              <a:xfrm flipV="1">
                <a:off x="1672" y="3108"/>
                <a:ext cx="81" cy="14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97" name="Line 150"/>
              <p:cNvSpPr>
                <a:spLocks noChangeShapeType="1"/>
              </p:cNvSpPr>
              <p:nvPr/>
            </p:nvSpPr>
            <p:spPr bwMode="auto">
              <a:xfrm>
                <a:off x="1827" y="3108"/>
                <a:ext cx="19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98" name="Line 151"/>
              <p:cNvSpPr>
                <a:spLocks noChangeShapeType="1"/>
              </p:cNvSpPr>
              <p:nvPr/>
            </p:nvSpPr>
            <p:spPr bwMode="auto">
              <a:xfrm>
                <a:off x="2104" y="3108"/>
                <a:ext cx="82" cy="1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83" name="AutoShape 152"/>
            <p:cNvSpPr>
              <a:spLocks noChangeArrowheads="1"/>
            </p:cNvSpPr>
            <p:nvPr/>
          </p:nvSpPr>
          <p:spPr bwMode="auto">
            <a:xfrm rot="5400000">
              <a:off x="2791725" y="2774729"/>
              <a:ext cx="176893" cy="95250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84" name="Line 153"/>
            <p:cNvSpPr>
              <a:spLocks noChangeShapeType="1"/>
            </p:cNvSpPr>
            <p:nvPr/>
          </p:nvSpPr>
          <p:spPr bwMode="auto">
            <a:xfrm>
              <a:off x="631597" y="2822354"/>
              <a:ext cx="9411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5" name="Line 154"/>
            <p:cNvSpPr>
              <a:spLocks noChangeShapeType="1"/>
            </p:cNvSpPr>
            <p:nvPr/>
          </p:nvSpPr>
          <p:spPr bwMode="auto">
            <a:xfrm>
              <a:off x="816427" y="2822354"/>
              <a:ext cx="1927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6" name="Line 155"/>
            <p:cNvSpPr>
              <a:spLocks noChangeShapeType="1"/>
            </p:cNvSpPr>
            <p:nvPr/>
          </p:nvSpPr>
          <p:spPr bwMode="auto">
            <a:xfrm>
              <a:off x="926418" y="2818953"/>
              <a:ext cx="88445" cy="340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87" name="Text Box 156"/>
            <p:cNvSpPr txBox="1">
              <a:spLocks noChangeArrowheads="1"/>
            </p:cNvSpPr>
            <p:nvPr/>
          </p:nvSpPr>
          <p:spPr bwMode="auto">
            <a:xfrm>
              <a:off x="653845" y="2941416"/>
              <a:ext cx="397736" cy="271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S band</a:t>
              </a:r>
            </a:p>
            <a:p>
              <a:pPr algn="ctr"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(2 x4 m)</a:t>
              </a:r>
            </a:p>
          </p:txBody>
        </p:sp>
        <p:sp>
          <p:nvSpPr>
            <p:cNvPr id="88" name="Text Box 157"/>
            <p:cNvSpPr txBox="1">
              <a:spLocks noChangeArrowheads="1"/>
            </p:cNvSpPr>
            <p:nvPr/>
          </p:nvSpPr>
          <p:spPr bwMode="auto">
            <a:xfrm rot="16200000">
              <a:off x="89940" y="2138490"/>
              <a:ext cx="931339" cy="166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FF6600"/>
                  </a:solidFill>
                </a:rPr>
                <a:t>Gun: 1 S-Band station</a:t>
              </a:r>
            </a:p>
          </p:txBody>
        </p:sp>
        <p:sp>
          <p:nvSpPr>
            <p:cNvPr id="89" name="Text Box 158"/>
            <p:cNvSpPr txBox="1">
              <a:spLocks noChangeArrowheads="1"/>
            </p:cNvSpPr>
            <p:nvPr/>
          </p:nvSpPr>
          <p:spPr bwMode="auto">
            <a:xfrm rot="16200000">
              <a:off x="820306" y="2303681"/>
              <a:ext cx="600955" cy="16683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Laser-Heater</a:t>
              </a:r>
            </a:p>
          </p:txBody>
        </p:sp>
        <p:sp>
          <p:nvSpPr>
            <p:cNvPr id="90" name="Rectangle 159"/>
            <p:cNvSpPr>
              <a:spLocks noChangeArrowheads="1"/>
            </p:cNvSpPr>
            <p:nvPr/>
          </p:nvSpPr>
          <p:spPr bwMode="auto">
            <a:xfrm rot="16200000">
              <a:off x="429973" y="2167505"/>
              <a:ext cx="769818" cy="270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>
                <a:spcBef>
                  <a:spcPts val="0"/>
                </a:spcBef>
              </a:pPr>
              <a:r>
                <a:rPr lang="en-US" altLang="de-DE" sz="700" dirty="0">
                  <a:solidFill>
                    <a:srgbClr val="FF6600"/>
                  </a:solidFill>
                </a:rPr>
                <a:t>Booster 1</a:t>
              </a:r>
            </a:p>
            <a:p>
              <a:pPr algn="ctr" eaLnBrk="1" hangingPunct="1">
                <a:spcBef>
                  <a:spcPts val="0"/>
                </a:spcBef>
              </a:pPr>
              <a:r>
                <a:rPr lang="de-CH" altLang="de-DE" sz="700" dirty="0">
                  <a:solidFill>
                    <a:srgbClr val="FF6600"/>
                  </a:solidFill>
                </a:rPr>
                <a:t>2 S-Band </a:t>
              </a:r>
              <a:r>
                <a:rPr lang="de-CH" altLang="de-DE" sz="700" dirty="0" err="1">
                  <a:solidFill>
                    <a:srgbClr val="FF6600"/>
                  </a:solidFill>
                </a:rPr>
                <a:t>stations</a:t>
              </a:r>
              <a:endParaRPr lang="en-US" altLang="de-DE" sz="700" dirty="0">
                <a:solidFill>
                  <a:srgbClr val="FF6600"/>
                </a:solidFill>
              </a:endParaRPr>
            </a:p>
          </p:txBody>
        </p:sp>
        <p:sp>
          <p:nvSpPr>
            <p:cNvPr id="92" name="Rectangle 161"/>
            <p:cNvSpPr>
              <a:spLocks noChangeArrowheads="1"/>
            </p:cNvSpPr>
            <p:nvPr/>
          </p:nvSpPr>
          <p:spPr bwMode="auto">
            <a:xfrm>
              <a:off x="2135983" y="2377854"/>
              <a:ext cx="330645" cy="17365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>
                  <a:solidFill>
                    <a:srgbClr val="000000"/>
                  </a:solidFill>
                </a:rPr>
                <a:t>BC 1</a:t>
              </a:r>
            </a:p>
          </p:txBody>
        </p:sp>
        <p:sp>
          <p:nvSpPr>
            <p:cNvPr id="93" name="Text Box 162"/>
            <p:cNvSpPr txBox="1">
              <a:spLocks noChangeArrowheads="1"/>
            </p:cNvSpPr>
            <p:nvPr/>
          </p:nvSpPr>
          <p:spPr bwMode="auto">
            <a:xfrm>
              <a:off x="1273400" y="2941416"/>
              <a:ext cx="560159" cy="271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S band </a:t>
              </a:r>
            </a:p>
            <a:p>
              <a:pPr algn="ctr"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(4x4 m)</a:t>
              </a:r>
            </a:p>
          </p:txBody>
        </p:sp>
        <p:sp>
          <p:nvSpPr>
            <p:cNvPr id="94" name="Text Box 163"/>
            <p:cNvSpPr txBox="1">
              <a:spLocks noChangeArrowheads="1"/>
            </p:cNvSpPr>
            <p:nvPr/>
          </p:nvSpPr>
          <p:spPr bwMode="auto">
            <a:xfrm rot="16200000">
              <a:off x="1402644" y="2121109"/>
              <a:ext cx="970986" cy="15205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600" dirty="0">
                  <a:solidFill>
                    <a:schemeClr val="accent1">
                      <a:lumMod val="50000"/>
                    </a:schemeClr>
                  </a:solidFill>
                </a:rPr>
                <a:t>X-Band linearizer: </a:t>
              </a:r>
              <a:r>
                <a:rPr lang="de-CH" altLang="de-DE" sz="600" dirty="0">
                  <a:solidFill>
                    <a:schemeClr val="accent1">
                      <a:lumMod val="50000"/>
                    </a:schemeClr>
                  </a:solidFill>
                </a:rPr>
                <a:t>1 </a:t>
              </a:r>
              <a:r>
                <a:rPr lang="de-CH" altLang="de-DE" sz="600" dirty="0" err="1">
                  <a:solidFill>
                    <a:schemeClr val="accent1">
                      <a:lumMod val="50000"/>
                    </a:schemeClr>
                  </a:solidFill>
                </a:rPr>
                <a:t>station</a:t>
              </a:r>
              <a:endParaRPr lang="en-US" altLang="de-DE" sz="600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95" name="Rectangle 164"/>
            <p:cNvSpPr>
              <a:spLocks noChangeArrowheads="1"/>
            </p:cNvSpPr>
            <p:nvPr/>
          </p:nvSpPr>
          <p:spPr bwMode="auto">
            <a:xfrm>
              <a:off x="1052284" y="3456220"/>
              <a:ext cx="576035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18 m</a:t>
              </a:r>
            </a:p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150 MeV</a:t>
              </a:r>
              <a:endParaRPr lang="en-US" altLang="de-DE" sz="700" dirty="0">
                <a:solidFill>
                  <a:srgbClr val="008000"/>
                </a:solidFill>
              </a:endParaRPr>
            </a:p>
          </p:txBody>
        </p:sp>
        <p:sp>
          <p:nvSpPr>
            <p:cNvPr id="96" name="Rectangle 165"/>
            <p:cNvSpPr>
              <a:spLocks noChangeArrowheads="1"/>
            </p:cNvSpPr>
            <p:nvPr/>
          </p:nvSpPr>
          <p:spPr bwMode="auto">
            <a:xfrm>
              <a:off x="2412994" y="3456220"/>
              <a:ext cx="471657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80 m</a:t>
              </a:r>
            </a:p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320 MeV</a:t>
              </a:r>
              <a:endParaRPr lang="en-US" altLang="de-DE" sz="700" dirty="0">
                <a:solidFill>
                  <a:srgbClr val="000000"/>
                </a:solidFill>
                <a:cs typeface="Arial" charset="0"/>
              </a:endParaRPr>
            </a:p>
          </p:txBody>
        </p:sp>
        <p:sp>
          <p:nvSpPr>
            <p:cNvPr id="97" name="Text Box 166"/>
            <p:cNvSpPr txBox="1">
              <a:spLocks noChangeArrowheads="1"/>
            </p:cNvSpPr>
            <p:nvPr/>
          </p:nvSpPr>
          <p:spPr bwMode="auto">
            <a:xfrm>
              <a:off x="138339" y="2941417"/>
              <a:ext cx="641802" cy="2718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S band</a:t>
              </a:r>
            </a:p>
            <a:p>
              <a:pPr eaLnBrk="1" hangingPunct="1"/>
              <a:r>
                <a:rPr lang="en-US" altLang="de-DE" sz="600" dirty="0">
                  <a:solidFill>
                    <a:srgbClr val="000000"/>
                  </a:solidFill>
                </a:rPr>
                <a:t>100 MV/m</a:t>
              </a:r>
            </a:p>
          </p:txBody>
        </p:sp>
        <p:sp>
          <p:nvSpPr>
            <p:cNvPr id="98" name="Line 167"/>
            <p:cNvSpPr>
              <a:spLocks noChangeShapeType="1"/>
            </p:cNvSpPr>
            <p:nvPr/>
          </p:nvSpPr>
          <p:spPr bwMode="auto">
            <a:xfrm>
              <a:off x="1254122" y="2961827"/>
              <a:ext cx="0" cy="50913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99" name="AutoShape 168"/>
            <p:cNvSpPr>
              <a:spLocks noChangeArrowheads="1"/>
            </p:cNvSpPr>
            <p:nvPr/>
          </p:nvSpPr>
          <p:spPr bwMode="auto">
            <a:xfrm rot="5400000">
              <a:off x="3019357" y="2772039"/>
              <a:ext cx="174625" cy="92982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00" name="Line 169"/>
            <p:cNvSpPr>
              <a:spLocks noChangeShapeType="1"/>
            </p:cNvSpPr>
            <p:nvPr/>
          </p:nvSpPr>
          <p:spPr bwMode="auto">
            <a:xfrm>
              <a:off x="2539993" y="2960693"/>
              <a:ext cx="0" cy="5102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1" name="Line 170"/>
            <p:cNvSpPr>
              <a:spLocks noChangeShapeType="1"/>
            </p:cNvSpPr>
            <p:nvPr/>
          </p:nvSpPr>
          <p:spPr bwMode="auto">
            <a:xfrm flipH="1">
              <a:off x="4109346" y="2981105"/>
              <a:ext cx="0" cy="489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2" name="Line 171"/>
            <p:cNvSpPr>
              <a:spLocks noChangeShapeType="1"/>
            </p:cNvSpPr>
            <p:nvPr/>
          </p:nvSpPr>
          <p:spPr bwMode="auto">
            <a:xfrm flipH="1">
              <a:off x="4952988" y="2946011"/>
              <a:ext cx="0" cy="52495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3" name="Line 172"/>
            <p:cNvSpPr>
              <a:spLocks noChangeShapeType="1"/>
            </p:cNvSpPr>
            <p:nvPr/>
          </p:nvSpPr>
          <p:spPr bwMode="auto">
            <a:xfrm>
              <a:off x="7062088" y="2960693"/>
              <a:ext cx="0" cy="5102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04" name="AutoShape 189"/>
            <p:cNvSpPr>
              <a:spLocks noChangeArrowheads="1"/>
            </p:cNvSpPr>
            <p:nvPr/>
          </p:nvSpPr>
          <p:spPr bwMode="auto">
            <a:xfrm>
              <a:off x="7744711" y="2757720"/>
              <a:ext cx="325437" cy="130402"/>
            </a:xfrm>
            <a:prstGeom prst="cube">
              <a:avLst>
                <a:gd name="adj" fmla="val 69046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05" name="AutoShape 190" descr="Dark upward diagonal"/>
            <p:cNvSpPr>
              <a:spLocks noChangeArrowheads="1"/>
            </p:cNvSpPr>
            <p:nvPr/>
          </p:nvSpPr>
          <p:spPr bwMode="auto">
            <a:xfrm>
              <a:off x="7744711" y="2757721"/>
              <a:ext cx="319767" cy="80509"/>
            </a:xfrm>
            <a:prstGeom prst="parallelogram">
              <a:avLst>
                <a:gd name="adj" fmla="val 91940"/>
              </a:avLst>
            </a:prstGeom>
            <a:pattFill prst="dkUpDiag">
              <a:fgClr>
                <a:schemeClr val="accent2"/>
              </a:fgClr>
              <a:bgClr>
                <a:srgbClr val="FF0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06" name="AutoShape 191"/>
            <p:cNvSpPr>
              <a:spLocks noChangeArrowheads="1"/>
            </p:cNvSpPr>
            <p:nvPr/>
          </p:nvSpPr>
          <p:spPr bwMode="auto">
            <a:xfrm>
              <a:off x="7739043" y="2679479"/>
              <a:ext cx="328838" cy="133804"/>
            </a:xfrm>
            <a:prstGeom prst="cube">
              <a:avLst>
                <a:gd name="adj" fmla="val 69412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07" name="AutoShape 192"/>
            <p:cNvSpPr>
              <a:spLocks noChangeArrowheads="1"/>
            </p:cNvSpPr>
            <p:nvPr/>
          </p:nvSpPr>
          <p:spPr bwMode="auto">
            <a:xfrm>
              <a:off x="7358043" y="2753185"/>
              <a:ext cx="324303" cy="130402"/>
            </a:xfrm>
            <a:prstGeom prst="cube">
              <a:avLst>
                <a:gd name="adj" fmla="val 69046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08" name="AutoShape 193" descr="Dark upward diagonal"/>
            <p:cNvSpPr>
              <a:spLocks noChangeArrowheads="1"/>
            </p:cNvSpPr>
            <p:nvPr/>
          </p:nvSpPr>
          <p:spPr bwMode="auto">
            <a:xfrm>
              <a:off x="7358043" y="2753185"/>
              <a:ext cx="318633" cy="80509"/>
            </a:xfrm>
            <a:prstGeom prst="parallelogram">
              <a:avLst>
                <a:gd name="adj" fmla="val 91614"/>
              </a:avLst>
            </a:prstGeom>
            <a:pattFill prst="dkUpDiag">
              <a:fgClr>
                <a:schemeClr val="accent2"/>
              </a:fgClr>
              <a:bgClr>
                <a:srgbClr val="FF0000"/>
              </a:bgClr>
            </a:patt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09" name="AutoShape 194"/>
            <p:cNvSpPr>
              <a:spLocks noChangeArrowheads="1"/>
            </p:cNvSpPr>
            <p:nvPr/>
          </p:nvSpPr>
          <p:spPr bwMode="auto">
            <a:xfrm>
              <a:off x="7352374" y="2674942"/>
              <a:ext cx="328838" cy="133804"/>
            </a:xfrm>
            <a:prstGeom prst="cube">
              <a:avLst>
                <a:gd name="adj" fmla="val 69412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grpSp>
          <p:nvGrpSpPr>
            <p:cNvPr id="110" name="Group 195"/>
            <p:cNvGrpSpPr>
              <a:grpSpLocks/>
            </p:cNvGrpSpPr>
            <p:nvPr/>
          </p:nvGrpSpPr>
          <p:grpSpPr bwMode="auto">
            <a:xfrm>
              <a:off x="7675542" y="2748649"/>
              <a:ext cx="38553" cy="114528"/>
              <a:chOff x="2185" y="2651"/>
              <a:chExt cx="198" cy="612"/>
            </a:xfrm>
          </p:grpSpPr>
          <p:sp>
            <p:nvSpPr>
              <p:cNvPr id="189" name="Line 196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90" name="Line 197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91" name="Line 198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11" name="Group 199"/>
            <p:cNvGrpSpPr>
              <a:grpSpLocks/>
            </p:cNvGrpSpPr>
            <p:nvPr/>
          </p:nvGrpSpPr>
          <p:grpSpPr bwMode="auto">
            <a:xfrm>
              <a:off x="7698221" y="2749783"/>
              <a:ext cx="38553" cy="114527"/>
              <a:chOff x="2185" y="2651"/>
              <a:chExt cx="198" cy="612"/>
            </a:xfrm>
          </p:grpSpPr>
          <p:sp>
            <p:nvSpPr>
              <p:cNvPr id="186" name="Line 200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87" name="Line 201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88" name="Line 202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12" name="AutoShape 205"/>
            <p:cNvSpPr>
              <a:spLocks noChangeArrowheads="1"/>
            </p:cNvSpPr>
            <p:nvPr/>
          </p:nvSpPr>
          <p:spPr bwMode="auto">
            <a:xfrm rot="5400000">
              <a:off x="7369242" y="2149167"/>
              <a:ext cx="101779" cy="98651"/>
            </a:xfrm>
            <a:prstGeom prst="can">
              <a:avLst>
                <a:gd name="adj" fmla="val 24611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13" name="AutoShape 206"/>
            <p:cNvSpPr>
              <a:spLocks noChangeArrowheads="1"/>
            </p:cNvSpPr>
            <p:nvPr/>
          </p:nvSpPr>
          <p:spPr bwMode="auto">
            <a:xfrm>
              <a:off x="7377392" y="2152873"/>
              <a:ext cx="63499" cy="87435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15" name="Text Box 209"/>
            <p:cNvSpPr txBox="1">
              <a:spLocks noChangeArrowheads="1"/>
            </p:cNvSpPr>
            <p:nvPr/>
          </p:nvSpPr>
          <p:spPr bwMode="auto">
            <a:xfrm>
              <a:off x="7315427" y="1811361"/>
              <a:ext cx="702843" cy="3141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lIns="65298" tIns="32649" rIns="65298" bIns="32649">
              <a:spAutoFit/>
            </a:bodyPr>
            <a:lstStyle>
              <a:lvl1pPr defTabSz="1279525"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1039813" indent="-400050" defTabSz="1279525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600200" indent="-320675" defTabSz="1279525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2239963" indent="-319088" defTabSz="1279525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879725" indent="-319088" defTabSz="1279525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33369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37941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42513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47085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600" dirty="0">
                  <a:solidFill>
                    <a:srgbClr val="000000"/>
                  </a:solidFill>
                </a:rPr>
                <a:t>Deflector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600" dirty="0">
                  <a:solidFill>
                    <a:srgbClr val="000000"/>
                  </a:solidFill>
                </a:rPr>
                <a:t>X-Band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600" dirty="0" err="1">
                  <a:solidFill>
                    <a:srgbClr val="000000"/>
                  </a:solidFill>
                </a:rPr>
                <a:t>Polarix</a:t>
              </a:r>
              <a:r>
                <a:rPr lang="en-US" altLang="de-DE" sz="600" dirty="0">
                  <a:solidFill>
                    <a:srgbClr val="000000"/>
                  </a:solidFill>
                </a:rPr>
                <a:t> 2 x 1 m</a:t>
              </a:r>
            </a:p>
          </p:txBody>
        </p:sp>
        <p:grpSp>
          <p:nvGrpSpPr>
            <p:cNvPr id="116" name="Group 210"/>
            <p:cNvGrpSpPr>
              <a:grpSpLocks/>
            </p:cNvGrpSpPr>
            <p:nvPr/>
          </p:nvGrpSpPr>
          <p:grpSpPr bwMode="auto">
            <a:xfrm>
              <a:off x="6122065" y="2071693"/>
              <a:ext cx="329972" cy="208643"/>
              <a:chOff x="4612" y="2402"/>
              <a:chExt cx="233" cy="135"/>
            </a:xfrm>
          </p:grpSpPr>
          <p:sp>
            <p:nvSpPr>
              <p:cNvPr id="183" name="AutoShape 211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9" cy="84"/>
              </a:xfrm>
              <a:prstGeom prst="cube">
                <a:avLst>
                  <a:gd name="adj" fmla="val 69046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4" name="AutoShape 212" descr="Dark upward diagonal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5" cy="52"/>
              </a:xfrm>
              <a:prstGeom prst="parallelogram">
                <a:avLst>
                  <a:gd name="adj" fmla="val 100160"/>
                </a:avLst>
              </a:prstGeom>
              <a:pattFill prst="dkUpDiag">
                <a:fgClr>
                  <a:schemeClr val="accent2"/>
                </a:fgClr>
                <a:bgClr>
                  <a:srgbClr val="FF00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5" name="AutoShape 213"/>
              <p:cNvSpPr>
                <a:spLocks noChangeArrowheads="1"/>
              </p:cNvSpPr>
              <p:nvPr/>
            </p:nvSpPr>
            <p:spPr bwMode="auto">
              <a:xfrm>
                <a:off x="4612" y="2402"/>
                <a:ext cx="232" cy="87"/>
              </a:xfrm>
              <a:prstGeom prst="cube">
                <a:avLst>
                  <a:gd name="adj" fmla="val 6941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7" name="Group 214"/>
            <p:cNvGrpSpPr>
              <a:grpSpLocks/>
            </p:cNvGrpSpPr>
            <p:nvPr/>
          </p:nvGrpSpPr>
          <p:grpSpPr bwMode="auto">
            <a:xfrm>
              <a:off x="6489456" y="2071693"/>
              <a:ext cx="329972" cy="208643"/>
              <a:chOff x="4612" y="2402"/>
              <a:chExt cx="233" cy="135"/>
            </a:xfrm>
          </p:grpSpPr>
          <p:sp>
            <p:nvSpPr>
              <p:cNvPr id="180" name="AutoShape 215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9" cy="84"/>
              </a:xfrm>
              <a:prstGeom prst="cube">
                <a:avLst>
                  <a:gd name="adj" fmla="val 69046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1" name="AutoShape 216" descr="Dark upward diagonal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5" cy="52"/>
              </a:xfrm>
              <a:prstGeom prst="parallelogram">
                <a:avLst>
                  <a:gd name="adj" fmla="val 100160"/>
                </a:avLst>
              </a:prstGeom>
              <a:pattFill prst="dkUpDiag">
                <a:fgClr>
                  <a:schemeClr val="accent2"/>
                </a:fgClr>
                <a:bgClr>
                  <a:srgbClr val="FF00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82" name="AutoShape 217"/>
              <p:cNvSpPr>
                <a:spLocks noChangeArrowheads="1"/>
              </p:cNvSpPr>
              <p:nvPr/>
            </p:nvSpPr>
            <p:spPr bwMode="auto">
              <a:xfrm>
                <a:off x="4612" y="2402"/>
                <a:ext cx="232" cy="87"/>
              </a:xfrm>
              <a:prstGeom prst="cube">
                <a:avLst>
                  <a:gd name="adj" fmla="val 6941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8" name="Group 218"/>
            <p:cNvGrpSpPr>
              <a:grpSpLocks/>
            </p:cNvGrpSpPr>
            <p:nvPr/>
          </p:nvGrpSpPr>
          <p:grpSpPr bwMode="auto">
            <a:xfrm>
              <a:off x="6938490" y="2071693"/>
              <a:ext cx="329972" cy="208643"/>
              <a:chOff x="4612" y="2402"/>
              <a:chExt cx="233" cy="135"/>
            </a:xfrm>
          </p:grpSpPr>
          <p:sp>
            <p:nvSpPr>
              <p:cNvPr id="177" name="AutoShape 219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9" cy="84"/>
              </a:xfrm>
              <a:prstGeom prst="cube">
                <a:avLst>
                  <a:gd name="adj" fmla="val 69046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8" name="AutoShape 220" descr="Dark upward diagonal"/>
              <p:cNvSpPr>
                <a:spLocks noChangeArrowheads="1"/>
              </p:cNvSpPr>
              <p:nvPr/>
            </p:nvSpPr>
            <p:spPr bwMode="auto">
              <a:xfrm>
                <a:off x="4616" y="2453"/>
                <a:ext cx="225" cy="52"/>
              </a:xfrm>
              <a:prstGeom prst="parallelogram">
                <a:avLst>
                  <a:gd name="adj" fmla="val 100160"/>
                </a:avLst>
              </a:prstGeom>
              <a:pattFill prst="dkUpDiag">
                <a:fgClr>
                  <a:schemeClr val="accent2"/>
                </a:fgClr>
                <a:bgClr>
                  <a:srgbClr val="FF0000"/>
                </a:bgClr>
              </a:patt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79" name="AutoShape 221"/>
              <p:cNvSpPr>
                <a:spLocks noChangeArrowheads="1"/>
              </p:cNvSpPr>
              <p:nvPr/>
            </p:nvSpPr>
            <p:spPr bwMode="auto">
              <a:xfrm>
                <a:off x="4612" y="2402"/>
                <a:ext cx="232" cy="87"/>
              </a:xfrm>
              <a:prstGeom prst="cube">
                <a:avLst>
                  <a:gd name="adj" fmla="val 69412"/>
                </a:avLst>
              </a:prstGeom>
              <a:solidFill>
                <a:schemeClr val="accent2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</p:grpSp>
        <p:grpSp>
          <p:nvGrpSpPr>
            <p:cNvPr id="119" name="Group 222"/>
            <p:cNvGrpSpPr>
              <a:grpSpLocks/>
            </p:cNvGrpSpPr>
            <p:nvPr/>
          </p:nvGrpSpPr>
          <p:grpSpPr bwMode="auto">
            <a:xfrm>
              <a:off x="6846643" y="2144264"/>
              <a:ext cx="38553" cy="114527"/>
              <a:chOff x="2185" y="2651"/>
              <a:chExt cx="198" cy="612"/>
            </a:xfrm>
          </p:grpSpPr>
          <p:sp>
            <p:nvSpPr>
              <p:cNvPr id="174" name="Line 223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5" name="Line 224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6" name="Line 225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20" name="Group 226"/>
            <p:cNvGrpSpPr>
              <a:grpSpLocks/>
            </p:cNvGrpSpPr>
            <p:nvPr/>
          </p:nvGrpSpPr>
          <p:grpSpPr bwMode="auto">
            <a:xfrm>
              <a:off x="6869320" y="2145398"/>
              <a:ext cx="38553" cy="114528"/>
              <a:chOff x="2185" y="2651"/>
              <a:chExt cx="198" cy="612"/>
            </a:xfrm>
          </p:grpSpPr>
          <p:sp>
            <p:nvSpPr>
              <p:cNvPr id="171" name="Line 227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2" name="Line 228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3" name="Line 229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21" name="Line 117"/>
            <p:cNvSpPr>
              <a:spLocks noChangeShapeType="1"/>
            </p:cNvSpPr>
            <p:nvPr/>
          </p:nvSpPr>
          <p:spPr bwMode="auto">
            <a:xfrm flipV="1">
              <a:off x="6380506" y="2197135"/>
              <a:ext cx="2450670" cy="106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sysDot"/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2" name="AutoShape 230"/>
            <p:cNvSpPr>
              <a:spLocks noChangeArrowheads="1"/>
            </p:cNvSpPr>
            <p:nvPr/>
          </p:nvSpPr>
          <p:spPr bwMode="auto">
            <a:xfrm rot="5400000">
              <a:off x="2524686" y="2776430"/>
              <a:ext cx="242662" cy="82776"/>
            </a:xfrm>
            <a:prstGeom prst="can">
              <a:avLst>
                <a:gd name="adj" fmla="val 24611"/>
              </a:avLst>
            </a:pr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23" name="AutoShape 231"/>
            <p:cNvSpPr>
              <a:spLocks noChangeArrowheads="1"/>
            </p:cNvSpPr>
            <p:nvPr/>
          </p:nvSpPr>
          <p:spPr bwMode="auto">
            <a:xfrm>
              <a:off x="2617100" y="2730504"/>
              <a:ext cx="51026" cy="192768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25" name="Rectangle 236"/>
            <p:cNvSpPr>
              <a:spLocks noChangeArrowheads="1"/>
            </p:cNvSpPr>
            <p:nvPr/>
          </p:nvSpPr>
          <p:spPr bwMode="auto">
            <a:xfrm>
              <a:off x="5843121" y="1406075"/>
              <a:ext cx="1183818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b="1" dirty="0">
                  <a:solidFill>
                    <a:srgbClr val="000000"/>
                  </a:solidFill>
                </a:rPr>
                <a:t>2.75- 3.25 GeV</a:t>
              </a:r>
              <a:endParaRPr lang="en-US" altLang="de-DE" sz="700" dirty="0">
                <a:solidFill>
                  <a:srgbClr val="008000"/>
                </a:solidFill>
              </a:endParaRPr>
            </a:p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399 m</a:t>
              </a:r>
            </a:p>
          </p:txBody>
        </p:sp>
        <p:sp>
          <p:nvSpPr>
            <p:cNvPr id="126" name="Line 237"/>
            <p:cNvSpPr>
              <a:spLocks noChangeShapeType="1"/>
            </p:cNvSpPr>
            <p:nvPr/>
          </p:nvSpPr>
          <p:spPr bwMode="auto">
            <a:xfrm flipV="1">
              <a:off x="6161752" y="1705432"/>
              <a:ext cx="0" cy="489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27" name="Line 238"/>
            <p:cNvSpPr>
              <a:spLocks noChangeShapeType="1"/>
            </p:cNvSpPr>
            <p:nvPr/>
          </p:nvSpPr>
          <p:spPr bwMode="auto">
            <a:xfrm>
              <a:off x="8520318" y="3012852"/>
              <a:ext cx="18709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sm" len="med"/>
              <a:tailEnd type="triangle" w="sm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grpSp>
          <p:nvGrpSpPr>
            <p:cNvPr id="128" name="Group 239"/>
            <p:cNvGrpSpPr>
              <a:grpSpLocks/>
            </p:cNvGrpSpPr>
            <p:nvPr/>
          </p:nvGrpSpPr>
          <p:grpSpPr bwMode="auto">
            <a:xfrm flipH="1">
              <a:off x="6710571" y="2656799"/>
              <a:ext cx="154214" cy="217714"/>
              <a:chOff x="2751" y="2764"/>
              <a:chExt cx="240" cy="193"/>
            </a:xfrm>
          </p:grpSpPr>
          <p:sp>
            <p:nvSpPr>
              <p:cNvPr id="167" name="AutoShape 240"/>
              <p:cNvSpPr>
                <a:spLocks noChangeArrowheads="1"/>
              </p:cNvSpPr>
              <p:nvPr/>
            </p:nvSpPr>
            <p:spPr bwMode="auto">
              <a:xfrm>
                <a:off x="2751" y="2836"/>
                <a:ext cx="67" cy="1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8" name="AutoShape 241"/>
              <p:cNvSpPr>
                <a:spLocks noChangeArrowheads="1"/>
              </p:cNvSpPr>
              <p:nvPr/>
            </p:nvSpPr>
            <p:spPr bwMode="auto">
              <a:xfrm flipV="1">
                <a:off x="2825" y="2764"/>
                <a:ext cx="67" cy="121"/>
              </a:xfrm>
              <a:prstGeom prst="triangle">
                <a:avLst>
                  <a:gd name="adj" fmla="val 50000"/>
                </a:avLst>
              </a:prstGeom>
              <a:solidFill>
                <a:srgbClr val="0066FF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 eaLnBrk="0" hangingPunct="0">
                  <a:defRPr sz="2500"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500"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eaLnBrk="1" hangingPunct="1"/>
                <a:endParaRPr lang="de-CH" altLang="en-US">
                  <a:solidFill>
                    <a:srgbClr val="000000"/>
                  </a:solidFill>
                </a:endParaRPr>
              </a:p>
            </p:txBody>
          </p:sp>
          <p:sp>
            <p:nvSpPr>
              <p:cNvPr id="169" name="Line 242"/>
              <p:cNvSpPr>
                <a:spLocks noChangeShapeType="1"/>
              </p:cNvSpPr>
              <p:nvPr/>
            </p:nvSpPr>
            <p:spPr bwMode="auto">
              <a:xfrm flipV="1">
                <a:off x="2796" y="2812"/>
                <a:ext cx="45" cy="7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70" name="Line 243"/>
              <p:cNvSpPr>
                <a:spLocks noChangeShapeType="1"/>
              </p:cNvSpPr>
              <p:nvPr/>
            </p:nvSpPr>
            <p:spPr bwMode="auto">
              <a:xfrm>
                <a:off x="2882" y="2812"/>
                <a:ext cx="109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29" name="Line 244"/>
            <p:cNvSpPr>
              <a:spLocks noChangeShapeType="1"/>
            </p:cNvSpPr>
            <p:nvPr/>
          </p:nvSpPr>
          <p:spPr bwMode="auto">
            <a:xfrm>
              <a:off x="6851179" y="2823486"/>
              <a:ext cx="18369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0" name="Text Box 245"/>
            <p:cNvSpPr txBox="1">
              <a:spLocks noChangeArrowheads="1"/>
            </p:cNvSpPr>
            <p:nvPr/>
          </p:nvSpPr>
          <p:spPr bwMode="auto">
            <a:xfrm>
              <a:off x="6487189" y="2894925"/>
              <a:ext cx="516591" cy="1582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defTabSz="1279525"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1039813" indent="-400050" defTabSz="1279525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600200" indent="-320675" defTabSz="1279525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2239963" indent="-319088" defTabSz="1279525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879725" indent="-319088" defTabSz="1279525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33369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37941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42513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47085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600">
                  <a:solidFill>
                    <a:srgbClr val="000000"/>
                  </a:solidFill>
                </a:rPr>
                <a:t>Collimation</a:t>
              </a:r>
            </a:p>
          </p:txBody>
        </p:sp>
        <p:grpSp>
          <p:nvGrpSpPr>
            <p:cNvPr id="131" name="Group 246"/>
            <p:cNvGrpSpPr>
              <a:grpSpLocks/>
            </p:cNvGrpSpPr>
            <p:nvPr/>
          </p:nvGrpSpPr>
          <p:grpSpPr bwMode="auto">
            <a:xfrm>
              <a:off x="4530034" y="2676076"/>
              <a:ext cx="89580" cy="299357"/>
              <a:chOff x="2185" y="2651"/>
              <a:chExt cx="198" cy="612"/>
            </a:xfrm>
          </p:grpSpPr>
          <p:sp>
            <p:nvSpPr>
              <p:cNvPr id="164" name="Line 247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5" name="Line 248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6" name="Line 249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2" name="Group 250"/>
            <p:cNvGrpSpPr>
              <a:grpSpLocks/>
            </p:cNvGrpSpPr>
            <p:nvPr/>
          </p:nvGrpSpPr>
          <p:grpSpPr bwMode="auto">
            <a:xfrm>
              <a:off x="4592400" y="2676076"/>
              <a:ext cx="89581" cy="299357"/>
              <a:chOff x="2185" y="2651"/>
              <a:chExt cx="198" cy="612"/>
            </a:xfrm>
          </p:grpSpPr>
          <p:sp>
            <p:nvSpPr>
              <p:cNvPr id="161" name="Line 251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2" name="Line 252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3" name="Line 253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33" name="Rectangle 254"/>
            <p:cNvSpPr>
              <a:spLocks noChangeArrowheads="1"/>
            </p:cNvSpPr>
            <p:nvPr/>
          </p:nvSpPr>
          <p:spPr bwMode="auto">
            <a:xfrm>
              <a:off x="5191804" y="1743093"/>
              <a:ext cx="730384" cy="30708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r>
                <a:rPr lang="en-US" altLang="de-DE" sz="700" dirty="0">
                  <a:solidFill>
                    <a:srgbClr val="197418"/>
                  </a:solidFill>
                </a:rPr>
                <a:t>Athos Linac</a:t>
              </a:r>
            </a:p>
            <a:p>
              <a:pPr algn="ctr" eaLnBrk="1" hangingPunct="1"/>
              <a:r>
                <a:rPr lang="de-CH" altLang="de-DE" sz="700" dirty="0">
                  <a:solidFill>
                    <a:srgbClr val="197418"/>
                  </a:solidFill>
                </a:rPr>
                <a:t>1 </a:t>
              </a:r>
              <a:r>
                <a:rPr lang="de-CH" altLang="de-DE" sz="700" dirty="0" err="1">
                  <a:solidFill>
                    <a:srgbClr val="197418"/>
                  </a:solidFill>
                </a:rPr>
                <a:t>Cband</a:t>
              </a:r>
              <a:r>
                <a:rPr lang="de-CH" altLang="de-DE" sz="700" dirty="0">
                  <a:solidFill>
                    <a:srgbClr val="197418"/>
                  </a:solidFill>
                </a:rPr>
                <a:t> </a:t>
              </a:r>
              <a:r>
                <a:rPr lang="de-CH" altLang="de-DE" sz="700" dirty="0" err="1">
                  <a:solidFill>
                    <a:srgbClr val="197418"/>
                  </a:solidFill>
                </a:rPr>
                <a:t>station</a:t>
              </a:r>
              <a:endParaRPr lang="en-US" altLang="de-DE" sz="700" dirty="0">
                <a:solidFill>
                  <a:srgbClr val="197418"/>
                </a:solidFill>
              </a:endParaRPr>
            </a:p>
          </p:txBody>
        </p:sp>
        <p:grpSp>
          <p:nvGrpSpPr>
            <p:cNvPr id="134" name="Group 256"/>
            <p:cNvGrpSpPr>
              <a:grpSpLocks/>
            </p:cNvGrpSpPr>
            <p:nvPr/>
          </p:nvGrpSpPr>
          <p:grpSpPr bwMode="auto">
            <a:xfrm>
              <a:off x="5772817" y="2068290"/>
              <a:ext cx="89580" cy="299357"/>
              <a:chOff x="2185" y="2651"/>
              <a:chExt cx="198" cy="612"/>
            </a:xfrm>
          </p:grpSpPr>
          <p:sp>
            <p:nvSpPr>
              <p:cNvPr id="158" name="Line 257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9" name="Line 258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60" name="Line 259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grpSp>
          <p:nvGrpSpPr>
            <p:cNvPr id="135" name="Group 260"/>
            <p:cNvGrpSpPr>
              <a:grpSpLocks/>
            </p:cNvGrpSpPr>
            <p:nvPr/>
          </p:nvGrpSpPr>
          <p:grpSpPr bwMode="auto">
            <a:xfrm>
              <a:off x="5848790" y="2068290"/>
              <a:ext cx="89581" cy="299357"/>
              <a:chOff x="2185" y="2651"/>
              <a:chExt cx="198" cy="612"/>
            </a:xfrm>
          </p:grpSpPr>
          <p:sp>
            <p:nvSpPr>
              <p:cNvPr id="155" name="Line 261"/>
              <p:cNvSpPr>
                <a:spLocks noChangeShapeType="1"/>
              </p:cNvSpPr>
              <p:nvPr/>
            </p:nvSpPr>
            <p:spPr bwMode="auto">
              <a:xfrm flipH="1">
                <a:off x="2232" y="265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6" name="Line 262"/>
              <p:cNvSpPr>
                <a:spLocks noChangeShapeType="1"/>
              </p:cNvSpPr>
              <p:nvPr/>
            </p:nvSpPr>
            <p:spPr bwMode="auto">
              <a:xfrm flipH="1" flipV="1">
                <a:off x="2226" y="288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7" name="Line 263"/>
              <p:cNvSpPr>
                <a:spLocks noChangeShapeType="1"/>
              </p:cNvSpPr>
              <p:nvPr/>
            </p:nvSpPr>
            <p:spPr bwMode="auto">
              <a:xfrm flipH="1">
                <a:off x="2185" y="303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  <p:sp>
          <p:nvSpPr>
            <p:cNvPr id="136" name="Rectangle 286"/>
            <p:cNvSpPr>
              <a:spLocks noChangeArrowheads="1"/>
            </p:cNvSpPr>
            <p:nvPr/>
          </p:nvSpPr>
          <p:spPr bwMode="auto">
            <a:xfrm>
              <a:off x="7081367" y="1442486"/>
              <a:ext cx="1183818" cy="28348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en-US" altLang="de-DE" sz="700" dirty="0">
                <a:solidFill>
                  <a:srgbClr val="008000"/>
                </a:solidFill>
              </a:endParaRPr>
            </a:p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466 m</a:t>
              </a:r>
            </a:p>
          </p:txBody>
        </p:sp>
        <p:sp>
          <p:nvSpPr>
            <p:cNvPr id="137" name="Line 287"/>
            <p:cNvSpPr>
              <a:spLocks noChangeShapeType="1"/>
            </p:cNvSpPr>
            <p:nvPr/>
          </p:nvSpPr>
          <p:spPr bwMode="auto">
            <a:xfrm flipV="1">
              <a:off x="7234446" y="1716772"/>
              <a:ext cx="0" cy="48985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38" name="Rectangle 288"/>
            <p:cNvSpPr>
              <a:spLocks noChangeArrowheads="1"/>
            </p:cNvSpPr>
            <p:nvPr/>
          </p:nvSpPr>
          <p:spPr bwMode="auto">
            <a:xfrm>
              <a:off x="7939748" y="3456220"/>
              <a:ext cx="1183818" cy="1746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>
              <a:spAutoFit/>
            </a:bodyPr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en-US" altLang="de-DE" sz="700" dirty="0">
                  <a:solidFill>
                    <a:srgbClr val="000000"/>
                  </a:solidFill>
                </a:rPr>
                <a:t>568 m</a:t>
              </a:r>
            </a:p>
          </p:txBody>
        </p:sp>
        <p:sp>
          <p:nvSpPr>
            <p:cNvPr id="139" name="Line 289"/>
            <p:cNvSpPr>
              <a:spLocks noChangeShapeType="1"/>
            </p:cNvSpPr>
            <p:nvPr/>
          </p:nvSpPr>
          <p:spPr bwMode="auto">
            <a:xfrm>
              <a:off x="8047470" y="2960693"/>
              <a:ext cx="0" cy="51026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lIns="65298" tIns="32649" rIns="65298" bIns="32649"/>
            <a:lstStyle/>
            <a:p>
              <a:endParaRPr lang="en-US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140" name="AutoShape 290"/>
            <p:cNvSpPr>
              <a:spLocks noChangeArrowheads="1"/>
            </p:cNvSpPr>
            <p:nvPr/>
          </p:nvSpPr>
          <p:spPr bwMode="auto">
            <a:xfrm rot="5400000">
              <a:off x="6347715" y="2783800"/>
              <a:ext cx="168956" cy="98651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41" name="AutoShape 291"/>
            <p:cNvSpPr>
              <a:spLocks noChangeArrowheads="1"/>
            </p:cNvSpPr>
            <p:nvPr/>
          </p:nvSpPr>
          <p:spPr bwMode="auto">
            <a:xfrm>
              <a:off x="6393073" y="2763359"/>
              <a:ext cx="63499" cy="145143"/>
            </a:xfrm>
            <a:prstGeom prst="triangle">
              <a:avLst>
                <a:gd name="adj" fmla="val 50000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42" name="Text Box 292"/>
            <p:cNvSpPr txBox="1">
              <a:spLocks noChangeArrowheads="1"/>
            </p:cNvSpPr>
            <p:nvPr/>
          </p:nvSpPr>
          <p:spPr bwMode="auto">
            <a:xfrm>
              <a:off x="6250145" y="2494747"/>
              <a:ext cx="371556" cy="2013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>
              <a:spAutoFit/>
            </a:bodyPr>
            <a:lstStyle>
              <a:lvl1pPr defTabSz="1279525" eaLnBrk="0" hangingPunct="0">
                <a:spcBef>
                  <a:spcPct val="20000"/>
                </a:spcBef>
                <a:buChar char="•"/>
                <a:defRPr sz="4500">
                  <a:solidFill>
                    <a:schemeClr val="tx1"/>
                  </a:solidFill>
                  <a:latin typeface="Arial" charset="0"/>
                </a:defRPr>
              </a:lvl1pPr>
              <a:lvl2pPr marL="1039813" indent="-400050" defTabSz="1279525" eaLnBrk="0" hangingPunct="0">
                <a:spcBef>
                  <a:spcPct val="20000"/>
                </a:spcBef>
                <a:buChar char="–"/>
                <a:defRPr sz="3900">
                  <a:solidFill>
                    <a:schemeClr val="tx1"/>
                  </a:solidFill>
                  <a:latin typeface="Arial" charset="0"/>
                </a:defRPr>
              </a:lvl2pPr>
              <a:lvl3pPr marL="1600200" indent="-320675" defTabSz="1279525" eaLnBrk="0" hangingPunct="0">
                <a:spcBef>
                  <a:spcPct val="20000"/>
                </a:spcBef>
                <a:buChar char="•"/>
                <a:defRPr sz="3400">
                  <a:solidFill>
                    <a:schemeClr val="tx1"/>
                  </a:solidFill>
                  <a:latin typeface="Arial" charset="0"/>
                </a:defRPr>
              </a:lvl3pPr>
              <a:lvl4pPr marL="2239963" indent="-319088" defTabSz="1279525" eaLnBrk="0" hangingPunct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charset="0"/>
                </a:defRPr>
              </a:lvl4pPr>
              <a:lvl5pPr marL="2879725" indent="-319088" defTabSz="1279525" eaLnBrk="0" hangingPunct="0">
                <a:spcBef>
                  <a:spcPct val="20000"/>
                </a:spcBef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5pPr>
              <a:lvl6pPr marL="33369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6pPr>
              <a:lvl7pPr marL="37941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7pPr>
              <a:lvl8pPr marL="42513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8pPr>
              <a:lvl9pPr marL="4708525" indent="-319088" defTabSz="127952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8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de-DE" sz="500" dirty="0">
                  <a:solidFill>
                    <a:srgbClr val="197418"/>
                  </a:solidFill>
                </a:rPr>
                <a:t>Deflector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de-CH" altLang="de-DE" sz="500" dirty="0">
                  <a:solidFill>
                    <a:srgbClr val="197418"/>
                  </a:solidFill>
                </a:rPr>
                <a:t>C-Band</a:t>
              </a:r>
              <a:endParaRPr lang="en-US" altLang="de-DE" sz="500" dirty="0">
                <a:solidFill>
                  <a:srgbClr val="197418"/>
                </a:solidFill>
              </a:endParaRPr>
            </a:p>
          </p:txBody>
        </p:sp>
        <p:sp>
          <p:nvSpPr>
            <p:cNvPr id="143" name="Rectangle 297"/>
            <p:cNvSpPr>
              <a:spLocks noChangeArrowheads="1"/>
            </p:cNvSpPr>
            <p:nvPr/>
          </p:nvSpPr>
          <p:spPr bwMode="auto">
            <a:xfrm>
              <a:off x="6905608" y="2803074"/>
              <a:ext cx="63499" cy="635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44" name="Rectangle 300"/>
            <p:cNvSpPr>
              <a:spLocks noChangeArrowheads="1"/>
            </p:cNvSpPr>
            <p:nvPr/>
          </p:nvSpPr>
          <p:spPr bwMode="auto">
            <a:xfrm>
              <a:off x="6005271" y="2168074"/>
              <a:ext cx="63499" cy="635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45" name="AutoShape 113"/>
            <p:cNvSpPr>
              <a:spLocks noChangeArrowheads="1"/>
            </p:cNvSpPr>
            <p:nvPr/>
          </p:nvSpPr>
          <p:spPr bwMode="auto">
            <a:xfrm>
              <a:off x="2995379" y="3010586"/>
              <a:ext cx="85043" cy="111125"/>
            </a:xfrm>
            <a:prstGeom prst="cube">
              <a:avLst>
                <a:gd name="adj" fmla="val 35000"/>
              </a:avLst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cxnSp>
          <p:nvCxnSpPr>
            <p:cNvPr id="146" name="Straight Connector 2"/>
            <p:cNvCxnSpPr>
              <a:cxnSpLocks noChangeShapeType="1"/>
            </p:cNvCxnSpPr>
            <p:nvPr/>
          </p:nvCxnSpPr>
          <p:spPr bwMode="auto">
            <a:xfrm>
              <a:off x="2973835" y="2823484"/>
              <a:ext cx="75973" cy="189366"/>
            </a:xfrm>
            <a:prstGeom prst="line">
              <a:avLst/>
            </a:prstGeom>
            <a:noFill/>
            <a:ln w="952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47" name="AutoShape 152"/>
            <p:cNvSpPr>
              <a:spLocks noChangeArrowheads="1"/>
            </p:cNvSpPr>
            <p:nvPr/>
          </p:nvSpPr>
          <p:spPr bwMode="auto">
            <a:xfrm rot="5400000">
              <a:off x="2689673" y="2774725"/>
              <a:ext cx="176893" cy="95250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48" name="AutoShape 152"/>
            <p:cNvSpPr>
              <a:spLocks noChangeArrowheads="1"/>
            </p:cNvSpPr>
            <p:nvPr/>
          </p:nvSpPr>
          <p:spPr bwMode="auto">
            <a:xfrm rot="5400000">
              <a:off x="3121410" y="2769765"/>
              <a:ext cx="176893" cy="95250"/>
            </a:xfrm>
            <a:prstGeom prst="can">
              <a:avLst>
                <a:gd name="adj" fmla="val 24611"/>
              </a:avLst>
            </a:prstGeom>
            <a:solidFill>
              <a:schemeClr val="accent6">
                <a:lumMod val="40000"/>
                <a:lumOff val="6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10800000" vert="eaVert"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de-CH" altLang="de-DE" sz="1300">
                <a:solidFill>
                  <a:srgbClr val="FF6600"/>
                </a:solidFill>
              </a:endParaRPr>
            </a:p>
          </p:txBody>
        </p:sp>
        <p:sp>
          <p:nvSpPr>
            <p:cNvPr id="149" name="AutoShape 19"/>
            <p:cNvSpPr>
              <a:spLocks noChangeArrowheads="1"/>
            </p:cNvSpPr>
            <p:nvPr/>
          </p:nvSpPr>
          <p:spPr bwMode="auto">
            <a:xfrm flipV="1">
              <a:off x="2959093" y="2789467"/>
              <a:ext cx="75972" cy="144009"/>
            </a:xfrm>
            <a:prstGeom prst="triangle">
              <a:avLst>
                <a:gd name="adj" fmla="val 50000"/>
              </a:avLst>
            </a:prstGeom>
            <a:solidFill>
              <a:srgbClr val="0066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sp>
          <p:nvSpPr>
            <p:cNvPr id="150" name="Rectangle 300"/>
            <p:cNvSpPr>
              <a:spLocks noChangeArrowheads="1"/>
            </p:cNvSpPr>
            <p:nvPr/>
          </p:nvSpPr>
          <p:spPr bwMode="auto">
            <a:xfrm>
              <a:off x="4215937" y="2794001"/>
              <a:ext cx="63499" cy="635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5298" tIns="32649" rIns="65298" bIns="32649" anchor="ctr"/>
            <a:lstStyle>
              <a:lvl1pPr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 sz="25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5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endParaRPr lang="de-CH" altLang="en-US">
                <a:solidFill>
                  <a:srgbClr val="000000"/>
                </a:solidFill>
              </a:endParaRPr>
            </a:p>
          </p:txBody>
        </p:sp>
        <p:grpSp>
          <p:nvGrpSpPr>
            <p:cNvPr id="151" name="Group 23"/>
            <p:cNvGrpSpPr>
              <a:grpSpLocks/>
            </p:cNvGrpSpPr>
            <p:nvPr/>
          </p:nvGrpSpPr>
          <p:grpSpPr bwMode="auto">
            <a:xfrm>
              <a:off x="3296312" y="2666645"/>
              <a:ext cx="89580" cy="299357"/>
              <a:chOff x="2205" y="2641"/>
              <a:chExt cx="198" cy="612"/>
            </a:xfrm>
          </p:grpSpPr>
          <p:sp>
            <p:nvSpPr>
              <p:cNvPr id="153" name="Line 25"/>
              <p:cNvSpPr>
                <a:spLocks noChangeShapeType="1"/>
              </p:cNvSpPr>
              <p:nvPr/>
            </p:nvSpPr>
            <p:spPr bwMode="auto">
              <a:xfrm flipH="1" flipV="1">
                <a:off x="2246" y="2870"/>
                <a:ext cx="105" cy="16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2" name="Line 24"/>
              <p:cNvSpPr>
                <a:spLocks noChangeShapeType="1"/>
              </p:cNvSpPr>
              <p:nvPr/>
            </p:nvSpPr>
            <p:spPr bwMode="auto">
              <a:xfrm flipH="1">
                <a:off x="2252" y="2641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  <p:sp>
            <p:nvSpPr>
              <p:cNvPr id="154" name="Line 26"/>
              <p:cNvSpPr>
                <a:spLocks noChangeShapeType="1"/>
              </p:cNvSpPr>
              <p:nvPr/>
            </p:nvSpPr>
            <p:spPr bwMode="auto">
              <a:xfrm flipH="1">
                <a:off x="2205" y="3025"/>
                <a:ext cx="151" cy="2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en-US">
                  <a:solidFill>
                    <a:srgbClr val="000000"/>
                  </a:solidFill>
                  <a:latin typeface="Arial" charset="0"/>
                </a:endParaRPr>
              </a:p>
            </p:txBody>
          </p:sp>
        </p:grpSp>
      </p:grpSp>
      <p:sp>
        <p:nvSpPr>
          <p:cNvPr id="234" name="Textfeld 5"/>
          <p:cNvSpPr txBox="1"/>
          <p:nvPr/>
        </p:nvSpPr>
        <p:spPr>
          <a:xfrm>
            <a:off x="907435" y="1034357"/>
            <a:ext cx="8071058" cy="1080120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b="1" kern="1000" spc="30" dirty="0">
                <a:latin typeface="+mn-lt"/>
                <a:cs typeface="Franklin Gothic Book"/>
              </a:rPr>
              <a:t>Regular operation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>
                <a:latin typeface="+mn-lt"/>
                <a:cs typeface="Franklin Gothic Book"/>
              </a:rPr>
              <a:t>100 Hz repetition rate 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>
                <a:latin typeface="+mn-lt"/>
                <a:cs typeface="Franklin Gothic Book"/>
              </a:rPr>
              <a:t>2 Bunches / RF pulse (10 to 200 </a:t>
            </a:r>
            <a:r>
              <a:rPr lang="en-US" kern="1000" spc="30" dirty="0" err="1">
                <a:latin typeface="+mn-lt"/>
                <a:cs typeface="Franklin Gothic Book"/>
              </a:rPr>
              <a:t>pC</a:t>
            </a:r>
            <a:r>
              <a:rPr lang="en-US" kern="1000" spc="30" dirty="0">
                <a:latin typeface="+mn-lt"/>
                <a:cs typeface="Franklin Gothic Book"/>
              </a:rPr>
              <a:t>)</a:t>
            </a:r>
          </a:p>
          <a:p>
            <a:pPr marL="285750" indent="-285750">
              <a:lnSpc>
                <a:spcPct val="110000"/>
              </a:lnSpc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US" kern="1000" spc="30" dirty="0">
                <a:latin typeface="+mn-lt"/>
                <a:cs typeface="Franklin Gothic Book"/>
              </a:rPr>
              <a:t>Up to 6 GeV beam energy in Aramis</a:t>
            </a:r>
          </a:p>
          <a:p>
            <a:pPr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882093" y="1038165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  <a:tabLst>
                <a:tab pos="447675" algn="l"/>
              </a:tabLst>
            </a:pPr>
            <a:r>
              <a:rPr lang="de-CH" dirty="0">
                <a:solidFill>
                  <a:srgbClr val="000000"/>
                </a:solidFill>
                <a:latin typeface="Calibri"/>
              </a:rPr>
              <a:t>S-Band:   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7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C-Band: 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27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=&gt;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dominate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power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consumption</a:t>
            </a:r>
            <a:endParaRPr lang="de-CH" dirty="0">
              <a:solidFill>
                <a:srgbClr val="00000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X-Band:   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2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>
                <a:solidFill>
                  <a:srgbClr val="000000"/>
                </a:solidFill>
                <a:latin typeface="Calibri"/>
              </a:rPr>
              <a:t>Global RF power </a:t>
            </a:r>
            <a:r>
              <a:rPr lang="de-CH" b="1" dirty="0" err="1">
                <a:solidFill>
                  <a:srgbClr val="000000"/>
                </a:solidFill>
                <a:latin typeface="Calibri"/>
              </a:rPr>
              <a:t>requirement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 ~1.9 MW</a:t>
            </a:r>
            <a:endParaRPr lang="en-US" b="1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6" name="AutoShape 205"/>
          <p:cNvSpPr>
            <a:spLocks noChangeArrowheads="1"/>
          </p:cNvSpPr>
          <p:nvPr/>
        </p:nvSpPr>
        <p:spPr bwMode="auto">
          <a:xfrm rot="5400000">
            <a:off x="7640117" y="3182419"/>
            <a:ext cx="111111" cy="102685"/>
          </a:xfrm>
          <a:prstGeom prst="can">
            <a:avLst>
              <a:gd name="adj" fmla="val 24611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rot="10800000" vert="eaVert" wrap="none" lIns="65298" tIns="32649" rIns="65298" bIns="32649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endParaRPr lang="de-CH" altLang="de-DE" sz="1300">
              <a:solidFill>
                <a:srgbClr val="FF6600"/>
              </a:solidFill>
            </a:endParaRPr>
          </a:p>
        </p:txBody>
      </p:sp>
      <p:sp>
        <p:nvSpPr>
          <p:cNvPr id="237" name="AutoShape 206"/>
          <p:cNvSpPr>
            <a:spLocks noChangeArrowheads="1"/>
          </p:cNvSpPr>
          <p:nvPr/>
        </p:nvSpPr>
        <p:spPr bwMode="auto">
          <a:xfrm>
            <a:off x="7651186" y="3183960"/>
            <a:ext cx="66096" cy="95452"/>
          </a:xfrm>
          <a:prstGeom prst="triangle">
            <a:avLst>
              <a:gd name="adj" fmla="val 50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298" tIns="32649" rIns="65298" bIns="32649" anchor="ctr"/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de-CH" altLang="en-US">
              <a:solidFill>
                <a:srgbClr val="000000"/>
              </a:solidFill>
            </a:endParaRPr>
          </a:p>
        </p:txBody>
      </p:sp>
      <p:sp>
        <p:nvSpPr>
          <p:cNvPr id="239" name="Left Brace 238"/>
          <p:cNvSpPr/>
          <p:nvPr/>
        </p:nvSpPr>
        <p:spPr bwMode="auto">
          <a:xfrm rot="5400000">
            <a:off x="4496439" y="3245951"/>
            <a:ext cx="245878" cy="614334"/>
          </a:xfrm>
          <a:prstGeom prst="leftBrace">
            <a:avLst/>
          </a:prstGeom>
          <a:noFill/>
          <a:ln w="9525" cap="flat" cmpd="sng" algn="ctr">
            <a:solidFill>
              <a:srgbClr val="1974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0" name="Left Brace 239"/>
          <p:cNvSpPr/>
          <p:nvPr/>
        </p:nvSpPr>
        <p:spPr bwMode="auto">
          <a:xfrm rot="5400000">
            <a:off x="3041901" y="3106393"/>
            <a:ext cx="245879" cy="875577"/>
          </a:xfrm>
          <a:prstGeom prst="leftBrace">
            <a:avLst/>
          </a:prstGeom>
          <a:noFill/>
          <a:ln w="9525" cap="flat" cmpd="sng" algn="ctr">
            <a:solidFill>
              <a:srgbClr val="1974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1" name="Left Brace 240"/>
          <p:cNvSpPr/>
          <p:nvPr/>
        </p:nvSpPr>
        <p:spPr bwMode="auto">
          <a:xfrm rot="16200000">
            <a:off x="5658766" y="3683296"/>
            <a:ext cx="245878" cy="1095157"/>
          </a:xfrm>
          <a:prstGeom prst="leftBrace">
            <a:avLst/>
          </a:prstGeom>
          <a:noFill/>
          <a:ln w="9525" cap="flat" cmpd="sng" algn="ctr">
            <a:solidFill>
              <a:srgbClr val="197418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2" name="Rectangle 159"/>
          <p:cNvSpPr>
            <a:spLocks noChangeArrowheads="1"/>
          </p:cNvSpPr>
          <p:nvPr/>
        </p:nvSpPr>
        <p:spPr bwMode="auto">
          <a:xfrm rot="16200000">
            <a:off x="975433" y="3216931"/>
            <a:ext cx="840399" cy="281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298" tIns="32649" rIns="65298" bIns="32649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en-US" altLang="de-DE" sz="700" dirty="0">
                <a:solidFill>
                  <a:srgbClr val="FF6600"/>
                </a:solidFill>
              </a:rPr>
              <a:t>Booster 2</a:t>
            </a:r>
          </a:p>
          <a:p>
            <a:pPr algn="ctr" eaLnBrk="1" hangingPunct="1">
              <a:spcBef>
                <a:spcPts val="0"/>
              </a:spcBef>
            </a:pPr>
            <a:r>
              <a:rPr lang="de-CH" altLang="de-DE" sz="700" dirty="0">
                <a:solidFill>
                  <a:srgbClr val="FF6600"/>
                </a:solidFill>
              </a:rPr>
              <a:t>2 S-Band </a:t>
            </a:r>
            <a:r>
              <a:rPr lang="de-CH" altLang="de-DE" sz="700" dirty="0" err="1">
                <a:solidFill>
                  <a:srgbClr val="FF6600"/>
                </a:solidFill>
              </a:rPr>
              <a:t>stations</a:t>
            </a:r>
            <a:endParaRPr lang="en-US" altLang="de-DE" sz="700" dirty="0">
              <a:solidFill>
                <a:srgbClr val="FF6600"/>
              </a:solidFill>
            </a:endParaRPr>
          </a:p>
        </p:txBody>
      </p:sp>
      <p:sp>
        <p:nvSpPr>
          <p:cNvPr id="243" name="Rectangle 159"/>
          <p:cNvSpPr>
            <a:spLocks noChangeArrowheads="1"/>
          </p:cNvSpPr>
          <p:nvPr/>
        </p:nvSpPr>
        <p:spPr bwMode="auto">
          <a:xfrm rot="16200000">
            <a:off x="2007243" y="3068447"/>
            <a:ext cx="1130543" cy="173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65298" tIns="32649" rIns="65298" bIns="32649">
            <a:spAutoFit/>
          </a:bodyPr>
          <a:lstStyle>
            <a:lvl1pPr eaLnBrk="0" hangingPunct="0">
              <a:defRPr sz="25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25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25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5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ts val="0"/>
              </a:spcBef>
            </a:pPr>
            <a:r>
              <a:rPr lang="de-CH" altLang="de-DE" sz="700" dirty="0" err="1">
                <a:solidFill>
                  <a:srgbClr val="FF6600"/>
                </a:solidFill>
              </a:rPr>
              <a:t>Deflectro</a:t>
            </a:r>
            <a:r>
              <a:rPr lang="de-CH" altLang="de-DE" sz="700" dirty="0">
                <a:solidFill>
                  <a:srgbClr val="FF6600"/>
                </a:solidFill>
              </a:rPr>
              <a:t> S-Band: </a:t>
            </a:r>
            <a:r>
              <a:rPr lang="de-CH" altLang="de-DE" sz="700" dirty="0" err="1">
                <a:solidFill>
                  <a:srgbClr val="FF6600"/>
                </a:solidFill>
              </a:rPr>
              <a:t>station</a:t>
            </a:r>
            <a:endParaRPr lang="en-US" altLang="de-DE" sz="700" dirty="0">
              <a:solidFill>
                <a:srgbClr val="FF6600"/>
              </a:solidFill>
            </a:endParaRPr>
          </a:p>
        </p:txBody>
      </p:sp>
      <p:sp>
        <p:nvSpPr>
          <p:cNvPr id="244" name="Freeform 243"/>
          <p:cNvSpPr/>
          <p:nvPr/>
        </p:nvSpPr>
        <p:spPr bwMode="auto">
          <a:xfrm>
            <a:off x="6360795" y="3757614"/>
            <a:ext cx="168593" cy="80010"/>
          </a:xfrm>
          <a:custGeom>
            <a:avLst/>
            <a:gdLst>
              <a:gd name="connsiteX0" fmla="*/ 5715 w 162878"/>
              <a:gd name="connsiteY0" fmla="*/ 65723 h 77153"/>
              <a:gd name="connsiteX1" fmla="*/ 0 w 162878"/>
              <a:gd name="connsiteY1" fmla="*/ 0 h 77153"/>
              <a:gd name="connsiteX2" fmla="*/ 160020 w 162878"/>
              <a:gd name="connsiteY2" fmla="*/ 2858 h 77153"/>
              <a:gd name="connsiteX3" fmla="*/ 162878 w 162878"/>
              <a:gd name="connsiteY3" fmla="*/ 77153 h 771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2878" h="77153">
                <a:moveTo>
                  <a:pt x="5715" y="65723"/>
                </a:moveTo>
                <a:lnTo>
                  <a:pt x="0" y="0"/>
                </a:lnTo>
                <a:lnTo>
                  <a:pt x="160020" y="2858"/>
                </a:lnTo>
                <a:lnTo>
                  <a:pt x="162878" y="77153"/>
                </a:lnTo>
              </a:path>
            </a:pathLst>
          </a:custGeom>
          <a:noFill/>
          <a:ln w="9525" cap="flat" cmpd="sng" algn="ctr">
            <a:solidFill>
              <a:srgbClr val="197418"/>
            </a:solidFill>
            <a:prstDash val="sysDot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46" name="Oval 24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11122612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>
          <a:xfrm>
            <a:off x="8558577" y="4968000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18</a:t>
            </a:fld>
            <a:endParaRPr lang="de-DE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943708" y="188640"/>
            <a:ext cx="6708025" cy="508500"/>
          </a:xfrm>
        </p:spPr>
        <p:txBody>
          <a:bodyPr/>
          <a:lstStyle/>
          <a:p>
            <a:r>
              <a:rPr lang="en-US" sz="2400" dirty="0"/>
              <a:t>C-band </a:t>
            </a:r>
            <a:r>
              <a:rPr lang="en-US" dirty="0"/>
              <a:t>L</a:t>
            </a:r>
            <a:r>
              <a:rPr lang="en-US" sz="2400" dirty="0"/>
              <a:t>inac modules</a:t>
            </a:r>
            <a:endParaRPr lang="en-US" sz="1400" dirty="0"/>
          </a:p>
        </p:txBody>
      </p:sp>
      <p:pic>
        <p:nvPicPr>
          <p:cNvPr id="7" name="Picture 6" descr="S10CB03_rendering_1.tif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445" y="817718"/>
            <a:ext cx="5610793" cy="4077563"/>
          </a:xfrm>
          <a:prstGeom prst="rect">
            <a:avLst/>
          </a:prstGeom>
        </p:spPr>
      </p:pic>
      <p:sp>
        <p:nvSpPr>
          <p:cNvPr id="9" name="TextBox 207"/>
          <p:cNvSpPr txBox="1">
            <a:spLocks noChangeArrowheads="1"/>
          </p:cNvSpPr>
          <p:nvPr/>
        </p:nvSpPr>
        <p:spPr bwMode="auto">
          <a:xfrm rot="21180000">
            <a:off x="5253332" y="4339761"/>
            <a:ext cx="3699346" cy="5109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four 2 m long C-band structures, 30 MV/m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240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M</a:t>
            </a:r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eV energy gain per  module</a:t>
            </a:r>
            <a:endParaRPr lang="en-US" sz="1400" dirty="0">
              <a:solidFill>
                <a:srgbClr val="002060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208"/>
          <p:cNvCxnSpPr>
            <a:cxnSpLocks noChangeShapeType="1"/>
          </p:cNvCxnSpPr>
          <p:nvPr/>
        </p:nvCxnSpPr>
        <p:spPr bwMode="auto">
          <a:xfrm flipV="1">
            <a:off x="1701393" y="4215259"/>
            <a:ext cx="5311104" cy="686346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11" name="TextBox 209"/>
          <p:cNvSpPr txBox="1">
            <a:spLocks noChangeArrowheads="1"/>
          </p:cNvSpPr>
          <p:nvPr/>
        </p:nvSpPr>
        <p:spPr bwMode="auto">
          <a:xfrm rot="21120000">
            <a:off x="4184053" y="4537476"/>
            <a:ext cx="498855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  <a:latin typeface="Calibri" pitchFamily="34" charset="0"/>
              </a:rPr>
              <a:t>9 m</a:t>
            </a:r>
          </a:p>
        </p:txBody>
      </p:sp>
      <p:sp>
        <p:nvSpPr>
          <p:cNvPr id="13" name="TextBox 93"/>
          <p:cNvSpPr txBox="1">
            <a:spLocks noChangeArrowheads="1"/>
          </p:cNvSpPr>
          <p:nvPr/>
        </p:nvSpPr>
        <p:spPr bwMode="auto">
          <a:xfrm rot="21120000">
            <a:off x="2327056" y="2233562"/>
            <a:ext cx="346037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C-band-klystron</a:t>
            </a:r>
            <a:br>
              <a:rPr lang="en-US" dirty="0">
                <a:solidFill>
                  <a:srgbClr val="002060"/>
                </a:solidFill>
                <a:latin typeface="Calibri" pitchFamily="34" charset="0"/>
              </a:rPr>
            </a:b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 5.7 GHz, 50 MW, 3 </a:t>
            </a:r>
            <a:r>
              <a:rPr lang="el-GR" dirty="0">
                <a:solidFill>
                  <a:srgbClr val="002060"/>
                </a:solidFill>
                <a:latin typeface="Calibri" pitchFamily="34" charset="0"/>
              </a:rPr>
              <a:t>μ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s, 100 Hz, </a:t>
            </a:r>
            <a:r>
              <a:rPr lang="en-US" dirty="0">
                <a:solidFill>
                  <a:srgbClr val="002060"/>
                </a:solidFill>
                <a:latin typeface="Calibri" pitchFamily="34" charset="0"/>
                <a:sym typeface="Symbol" panose="05050102010706020507" pitchFamily="18" charset="2"/>
              </a:rPr>
              <a:t></a:t>
            </a:r>
            <a:r>
              <a:rPr lang="en-US" dirty="0">
                <a:solidFill>
                  <a:srgbClr val="C50006"/>
                </a:solidFill>
                <a:latin typeface="Calibri" pitchFamily="34" charset="0"/>
                <a:sym typeface="Symbol" panose="05050102010706020507" pitchFamily="18" charset="2"/>
              </a:rPr>
              <a:t></a:t>
            </a:r>
            <a:r>
              <a:rPr lang="de-CH" dirty="0">
                <a:solidFill>
                  <a:srgbClr val="C50006"/>
                </a:solidFill>
                <a:latin typeface="Calibri" pitchFamily="34" charset="0"/>
              </a:rPr>
              <a:t> 43%</a:t>
            </a:r>
            <a:endParaRPr lang="en-US" dirty="0">
              <a:solidFill>
                <a:srgbClr val="C50006"/>
              </a:solidFill>
              <a:latin typeface="Calibri" pitchFamily="34" charset="0"/>
            </a:endParaRPr>
          </a:p>
        </p:txBody>
      </p:sp>
      <p:sp>
        <p:nvSpPr>
          <p:cNvPr id="14" name="Diamond 90"/>
          <p:cNvSpPr>
            <a:spLocks noChangeArrowheads="1"/>
          </p:cNvSpPr>
          <p:nvPr/>
        </p:nvSpPr>
        <p:spPr bwMode="auto">
          <a:xfrm>
            <a:off x="4433480" y="3551240"/>
            <a:ext cx="228600" cy="287337"/>
          </a:xfrm>
          <a:prstGeom prst="diamond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5" name="Diamond 170"/>
          <p:cNvSpPr>
            <a:spLocks noChangeArrowheads="1"/>
          </p:cNvSpPr>
          <p:nvPr/>
        </p:nvSpPr>
        <p:spPr bwMode="auto">
          <a:xfrm flipH="1">
            <a:off x="4057242" y="3551240"/>
            <a:ext cx="228600" cy="287337"/>
          </a:xfrm>
          <a:prstGeom prst="diamond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>
              <a:solidFill>
                <a:srgbClr val="002060"/>
              </a:solidFill>
              <a:latin typeface="Calibri" pitchFamily="34" charset="0"/>
            </a:endParaRPr>
          </a:p>
        </p:txBody>
      </p:sp>
      <p:sp>
        <p:nvSpPr>
          <p:cNvPr id="16" name="TextBox 93"/>
          <p:cNvSpPr txBox="1">
            <a:spLocks noChangeArrowheads="1"/>
          </p:cNvSpPr>
          <p:nvPr/>
        </p:nvSpPr>
        <p:spPr bwMode="auto">
          <a:xfrm>
            <a:off x="783769" y="2895265"/>
            <a:ext cx="1279277" cy="437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BOC pulse </a:t>
            </a:r>
          </a:p>
          <a:p>
            <a:pPr>
              <a:lnSpc>
                <a:spcPct val="70000"/>
              </a:lnSpc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compressor</a:t>
            </a:r>
          </a:p>
        </p:txBody>
      </p:sp>
      <p:graphicFrame>
        <p:nvGraphicFramePr>
          <p:cNvPr id="17" name="Group 2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72660"/>
              </p:ext>
            </p:extLst>
          </p:nvPr>
        </p:nvGraphicFramePr>
        <p:xfrm>
          <a:off x="6859125" y="335125"/>
          <a:ext cx="1950003" cy="2229512"/>
        </p:xfrm>
        <a:graphic>
          <a:graphicData uri="http://schemas.openxmlformats.org/drawingml/2006/table">
            <a:tbl>
              <a:tblPr/>
              <a:tblGrid>
                <a:gridCol w="15500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000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Main LINAC + Athos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#</a:t>
                      </a:r>
                      <a:endParaRPr kumimoji="0" lang="de-CH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LINAC </a:t>
                      </a:r>
                      <a:r>
                        <a:rPr kumimoji="0" lang="de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module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27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Modulator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27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Klystron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27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Pulse compressor</a:t>
                      </a:r>
                      <a:endParaRPr kumimoji="0" lang="de-CH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27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Accelerating</a:t>
                      </a: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de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structure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108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Waveguide splitter</a:t>
                      </a:r>
                      <a:endParaRPr kumimoji="0" lang="de-CH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81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8689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Waveguide</a:t>
                      </a: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 </a:t>
                      </a:r>
                      <a:r>
                        <a:rPr kumimoji="0" lang="de-CH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load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CH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Batang" pitchFamily="18" charset="-127"/>
                          <a:cs typeface="Times New Roman" pitchFamily="18" charset="0"/>
                        </a:rPr>
                        <a:t>108</a:t>
                      </a:r>
                      <a:endParaRPr kumimoji="0" lang="de-CH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" pitchFamily="18" charset="0"/>
                        <a:ea typeface="Batang" pitchFamily="18" charset="-127"/>
                        <a:cs typeface="Times New Roman" pitchFamily="18" charset="0"/>
                      </a:endParaRPr>
                    </a:p>
                  </a:txBody>
                  <a:tcPr marL="84375" marR="84375" marT="43555" marB="4355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4331910" y="932613"/>
            <a:ext cx="17858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Klystron modulator</a:t>
            </a:r>
          </a:p>
          <a:p>
            <a:pPr>
              <a:spcBef>
                <a:spcPts val="0"/>
              </a:spcBef>
            </a:pPr>
            <a:r>
              <a:rPr lang="en-US" dirty="0">
                <a:solidFill>
                  <a:srgbClr val="002060"/>
                </a:solidFill>
                <a:latin typeface="Calibri" pitchFamily="34" charset="0"/>
              </a:rPr>
              <a:t>370kV / 344A</a:t>
            </a:r>
          </a:p>
        </p:txBody>
      </p:sp>
      <p:sp>
        <p:nvSpPr>
          <p:cNvPr id="20" name="Oval 19"/>
          <p:cNvSpPr/>
          <p:nvPr/>
        </p:nvSpPr>
        <p:spPr bwMode="auto">
          <a:xfrm>
            <a:off x="144979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D3F9B6A-8A47-971E-C2B4-3A3873B16F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694" y="3332308"/>
            <a:ext cx="1300149" cy="606916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AF0056B-D250-21C1-09AC-40098C5324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0370" y="1243716"/>
            <a:ext cx="1300149" cy="612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1105003"/>
      </p:ext>
    </p:extLst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19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C-Band Linac Klystron </a:t>
            </a:r>
            <a:r>
              <a:rPr lang="de-CH" dirty="0" err="1"/>
              <a:t>modulators</a:t>
            </a:r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692750" y="937277"/>
            <a:ext cx="84175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Specified for 50 MW / 3µs RF, 370kV / 344A / </a:t>
            </a:r>
            <a:r>
              <a:rPr lang="en-US" b="1" dirty="0">
                <a:solidFill>
                  <a:srgbClr val="C50006"/>
                </a:solidFill>
                <a:latin typeface="Calibri" panose="020F0502020204030204" pitchFamily="34" charset="0"/>
              </a:rPr>
              <a:t>&lt; 15 ppm </a:t>
            </a:r>
            <a:r>
              <a:rPr lang="en-US" b="1" dirty="0">
                <a:solidFill>
                  <a:srgbClr val="000000"/>
                </a:solidFill>
                <a:latin typeface="Calibri" panose="020F0502020204030204" pitchFamily="34" charset="0"/>
              </a:rPr>
              <a:t>voltage stability pulse to pulse @ 100 Hz</a:t>
            </a:r>
          </a:p>
          <a:p>
            <a:r>
              <a:rPr lang="de-CH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Two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CH" b="1" dirty="0" err="1">
                <a:solidFill>
                  <a:srgbClr val="000000"/>
                </a:solidFill>
                <a:latin typeface="Calibri" panose="020F0502020204030204" pitchFamily="34" charset="0"/>
              </a:rPr>
              <a:t>technologies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</a:rPr>
              <a:t> (</a:t>
            </a:r>
            <a:r>
              <a:rPr lang="de-CH" b="1" dirty="0" err="1">
                <a:solidFill>
                  <a:srgbClr val="000000"/>
                </a:solidFill>
                <a:latin typeface="Calibri" panose="020F0502020204030204" pitchFamily="34" charset="0"/>
              </a:rPr>
              <a:t>suppliers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</a:rPr>
              <a:t>) </a:t>
            </a:r>
            <a:r>
              <a:rPr lang="de-CH" b="1" dirty="0" err="1">
                <a:solidFill>
                  <a:srgbClr val="000000"/>
                </a:solidFill>
                <a:latin typeface="Calibri" panose="020F0502020204030204" pitchFamily="34" charset="0"/>
              </a:rPr>
              <a:t>were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de-CH" b="1" dirty="0" err="1">
                <a:solidFill>
                  <a:srgbClr val="000000"/>
                </a:solidFill>
                <a:latin typeface="Calibri" panose="020F0502020204030204" pitchFamily="34" charset="0"/>
              </a:rPr>
              <a:t>qualified</a:t>
            </a:r>
            <a:r>
              <a:rPr lang="de-CH" b="1" dirty="0">
                <a:solidFill>
                  <a:srgbClr val="000000"/>
                </a:solidFill>
                <a:latin typeface="Calibri" panose="020F0502020204030204" pitchFamily="34" charset="0"/>
              </a:rPr>
              <a:t> at PSI</a:t>
            </a:r>
            <a:endParaRPr lang="en-US" dirty="0">
              <a:effectLst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9771" y="2079134"/>
            <a:ext cx="2468140" cy="2159809"/>
          </a:xfrm>
          <a:prstGeom prst="rect">
            <a:avLst/>
          </a:prstGeom>
        </p:spPr>
      </p:pic>
      <p:pic>
        <p:nvPicPr>
          <p:cNvPr id="20" name="Picture 3" descr="5c4fa700-c856-4eef-841d-9ffa08ca2e5b@sc-nov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06698" y="2132130"/>
            <a:ext cx="2295821" cy="2505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Bildobjekt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1423" y="3287855"/>
            <a:ext cx="1398901" cy="956499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6237373" y="4644472"/>
            <a:ext cx="188064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13 K2-3 type (Linac 3) </a:t>
            </a:r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898827" y="4277396"/>
            <a:ext cx="4158921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  <a:latin typeface="Arial Narrow"/>
                <a:cs typeface="Arial Narrow"/>
              </a:rPr>
              <a:t>13 units for Linac 1 &amp; 2 + 1 unit for the Athos Linac</a:t>
            </a:r>
          </a:p>
          <a:p>
            <a:r>
              <a:rPr lang="en-US" sz="1400" i="1" dirty="0">
                <a:solidFill>
                  <a:srgbClr val="000000"/>
                </a:solidFill>
                <a:latin typeface="Arial Narrow"/>
                <a:cs typeface="Arial Narrow"/>
              </a:rPr>
              <a:t>Since 2019: </a:t>
            </a:r>
            <a:r>
              <a:rPr lang="en-US" sz="1400" i="1" dirty="0" err="1">
                <a:solidFill>
                  <a:srgbClr val="000000"/>
                </a:solidFill>
                <a:latin typeface="Arial Narrow"/>
                <a:cs typeface="Arial Narrow"/>
              </a:rPr>
              <a:t>Ampegon</a:t>
            </a:r>
            <a:r>
              <a:rPr lang="en-US" sz="1400" i="1" dirty="0">
                <a:solidFill>
                  <a:srgbClr val="000000"/>
                </a:solidFill>
                <a:latin typeface="Arial Narrow"/>
                <a:cs typeface="Arial Narrow"/>
              </a:rPr>
              <a:t> Power Electronics AG, founded by the group </a:t>
            </a:r>
            <a:r>
              <a:rPr lang="en-US" sz="1400" i="1" dirty="0" err="1">
                <a:solidFill>
                  <a:srgbClr val="000000"/>
                </a:solidFill>
                <a:latin typeface="Arial Narrow"/>
                <a:cs typeface="Arial Narrow"/>
              </a:rPr>
              <a:t>group</a:t>
            </a:r>
            <a:r>
              <a:rPr lang="en-US" sz="1400" i="1" dirty="0">
                <a:solidFill>
                  <a:srgbClr val="000000"/>
                </a:solidFill>
                <a:latin typeface="Arial Narrow"/>
                <a:cs typeface="Arial Narrow"/>
              </a:rPr>
              <a:t> </a:t>
            </a:r>
            <a:r>
              <a:rPr lang="en-US" sz="1400" i="1" dirty="0" err="1">
                <a:solidFill>
                  <a:srgbClr val="000000"/>
                </a:solidFill>
                <a:latin typeface="Arial Narrow"/>
                <a:cs typeface="Arial Narrow"/>
              </a:rPr>
              <a:t>Aretè</a:t>
            </a:r>
            <a:r>
              <a:rPr lang="en-US" sz="1400" i="1" dirty="0">
                <a:solidFill>
                  <a:srgbClr val="000000"/>
                </a:solidFill>
                <a:latin typeface="Arial Narrow"/>
                <a:cs typeface="Arial Narrow"/>
              </a:rPr>
              <a:t> &amp; </a:t>
            </a:r>
            <a:r>
              <a:rPr lang="en-US" sz="1400" i="1" dirty="0" err="1">
                <a:solidFill>
                  <a:srgbClr val="000000"/>
                </a:solidFill>
                <a:latin typeface="Arial Narrow"/>
                <a:cs typeface="Arial Narrow"/>
              </a:rPr>
              <a:t>Cocchi</a:t>
            </a:r>
            <a:r>
              <a:rPr lang="en-US" sz="1400" i="1" dirty="0">
                <a:solidFill>
                  <a:srgbClr val="000000"/>
                </a:solidFill>
                <a:latin typeface="Arial Narrow"/>
                <a:cs typeface="Arial Narrow"/>
              </a:rPr>
              <a:t> Technology (OCEM)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9357" y="1702243"/>
            <a:ext cx="2092167" cy="338438"/>
          </a:xfrm>
          <a:prstGeom prst="rect">
            <a:avLst/>
          </a:prstGeom>
        </p:spPr>
      </p:pic>
      <p:pic>
        <p:nvPicPr>
          <p:cNvPr id="25" name="Bildobjekt 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6868" y="1629356"/>
            <a:ext cx="2088232" cy="317479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6750" y="25754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BE2734"/>
                </a:solidFill>
                <a:latin typeface="Calibri"/>
              </a:rPr>
              <a:t>12 IGBT Switches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BE2734"/>
                </a:solidFill>
                <a:latin typeface="Calibri"/>
              </a:rPr>
              <a:t>4.5 kV </a:t>
            </a:r>
            <a:r>
              <a:rPr lang="de-CH" sz="1400" dirty="0" err="1">
                <a:solidFill>
                  <a:srgbClr val="BE2734"/>
                </a:solidFill>
                <a:latin typeface="Calibri"/>
              </a:rPr>
              <a:t>max</a:t>
            </a:r>
            <a:endParaRPr lang="de-CH" sz="1400" dirty="0">
              <a:solidFill>
                <a:srgbClr val="BE2734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BE2734"/>
                </a:solidFill>
                <a:latin typeface="Calibri"/>
              </a:rPr>
              <a:t>3.0 </a:t>
            </a:r>
            <a:r>
              <a:rPr lang="de-CH" sz="1400" dirty="0" err="1">
                <a:solidFill>
                  <a:srgbClr val="BE2734"/>
                </a:solidFill>
                <a:latin typeface="Calibri"/>
              </a:rPr>
              <a:t>kA</a:t>
            </a:r>
            <a:r>
              <a:rPr lang="de-CH" sz="1400" dirty="0">
                <a:solidFill>
                  <a:srgbClr val="BE2734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BE2734"/>
                </a:solidFill>
                <a:latin typeface="Calibri"/>
              </a:rPr>
              <a:t>max</a:t>
            </a:r>
            <a:endParaRPr lang="en-US" sz="1400" dirty="0" err="1">
              <a:solidFill>
                <a:srgbClr val="BE2734"/>
              </a:solidFill>
              <a:latin typeface="Calibri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20786" y="2575469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A5E4"/>
                </a:solidFill>
                <a:latin typeface="Calibri"/>
              </a:rPr>
              <a:t>60 IGBT Switches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A5E4"/>
                </a:solidFill>
                <a:latin typeface="Calibri"/>
              </a:rPr>
              <a:t>1.7 kV </a:t>
            </a:r>
            <a:r>
              <a:rPr lang="de-CH" sz="1400" dirty="0" err="1">
                <a:solidFill>
                  <a:srgbClr val="00A5E4"/>
                </a:solidFill>
                <a:latin typeface="Calibri"/>
              </a:rPr>
              <a:t>max</a:t>
            </a:r>
            <a:endParaRPr lang="de-CH" sz="1400" dirty="0">
              <a:solidFill>
                <a:srgbClr val="00A5E4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A5E4"/>
                </a:solidFill>
                <a:latin typeface="Calibri"/>
              </a:rPr>
              <a:t>1.6 </a:t>
            </a:r>
            <a:r>
              <a:rPr lang="de-CH" sz="1400" dirty="0" err="1">
                <a:solidFill>
                  <a:srgbClr val="00A5E4"/>
                </a:solidFill>
                <a:latin typeface="Calibri"/>
              </a:rPr>
              <a:t>kA</a:t>
            </a:r>
            <a:r>
              <a:rPr lang="de-CH" sz="1400" dirty="0">
                <a:solidFill>
                  <a:srgbClr val="00A5E4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A5E4"/>
                </a:solidFill>
                <a:latin typeface="Calibri"/>
              </a:rPr>
              <a:t>max</a:t>
            </a:r>
            <a:endParaRPr lang="en-US" sz="1400" dirty="0" err="1">
              <a:solidFill>
                <a:srgbClr val="00A5E4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6159421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1" b="5812"/>
          <a:stretch/>
        </p:blipFill>
        <p:spPr>
          <a:xfrm>
            <a:off x="3404681" y="1170217"/>
            <a:ext cx="5283278" cy="3751341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PSI's accelerators in the landscape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5" name="Oval 4"/>
          <p:cNvSpPr/>
          <p:nvPr/>
        </p:nvSpPr>
        <p:spPr bwMode="auto">
          <a:xfrm>
            <a:off x="126403" y="3278717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126403" y="259788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26403" y="4329649"/>
            <a:ext cx="324000" cy="32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26403" y="1897264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Slide Number Placeholder 3"/>
          <p:cNvSpPr txBox="1">
            <a:spLocks/>
          </p:cNvSpPr>
          <p:nvPr/>
        </p:nvSpPr>
        <p:spPr>
          <a:xfrm>
            <a:off x="8206312" y="4968000"/>
            <a:ext cx="575742" cy="147638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8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189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377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566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754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5943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131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320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509" algn="l" defTabSz="457189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en-US"/>
              <a:t>Page </a:t>
            </a:r>
            <a:fld id="{EBC07571-3134-BB4B-B83F-1A9FE18D34F3}" type="slidenum">
              <a:rPr lang="en-US" smtClean="0"/>
              <a:pPr algn="r">
                <a:defRPr/>
              </a:pPr>
              <a:t>2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35277" y="1851140"/>
            <a:ext cx="3059498" cy="34101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HIPA 	</a:t>
            </a:r>
            <a:r>
              <a:rPr lang="en-US" sz="1400" dirty="0">
                <a:solidFill>
                  <a:srgbClr val="C50006"/>
                </a:solidFill>
                <a:latin typeface="Calibri"/>
              </a:rPr>
              <a:t>~52’000 MWh/year</a:t>
            </a:r>
          </a:p>
          <a:p>
            <a:pPr marL="360363" lvl="1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(High Intensity Proton Accelerator)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SLS 	</a:t>
            </a:r>
            <a:r>
              <a:rPr lang="en-US" sz="1400" dirty="0">
                <a:solidFill>
                  <a:srgbClr val="C50006"/>
                </a:solidFill>
                <a:latin typeface="Calibri"/>
              </a:rPr>
              <a:t>~16’000 MWh/year</a:t>
            </a:r>
          </a:p>
          <a:p>
            <a:pPr marL="360363" lvl="1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(Swiss Synchrotron Light Source)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SwissFEL </a:t>
            </a:r>
            <a:r>
              <a:rPr lang="en-US" sz="1400" dirty="0">
                <a:solidFill>
                  <a:srgbClr val="C50006"/>
                </a:solidFill>
                <a:latin typeface="Calibri"/>
              </a:rPr>
              <a:t>~22’500 MWh/year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marL="360363" lvl="1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(Swiss X-Ray Free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Electron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Laser)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Calibri"/>
              </a:rPr>
              <a:t>PROSCAN </a:t>
            </a:r>
            <a:r>
              <a:rPr lang="en-US" sz="1400" dirty="0">
                <a:solidFill>
                  <a:srgbClr val="C50006"/>
                </a:solidFill>
                <a:latin typeface="Calibri"/>
              </a:rPr>
              <a:t>~4’700 MWh/year</a:t>
            </a:r>
            <a:endParaRPr lang="en-US" sz="1400" dirty="0">
              <a:solidFill>
                <a:srgbClr val="000000"/>
              </a:solidFill>
              <a:latin typeface="Calibri"/>
            </a:endParaRPr>
          </a:p>
          <a:p>
            <a:pPr marL="360363" lvl="1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400" dirty="0">
                <a:solidFill>
                  <a:srgbClr val="000000"/>
                </a:solidFill>
                <a:latin typeface="Calibri"/>
              </a:rPr>
              <a:t>(Proton therapy, not handled here)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dirty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4855973" y="2787954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4746888" y="3978126"/>
            <a:ext cx="324000" cy="32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4.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7981026" y="2417142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2" name="Freeform 21"/>
          <p:cNvSpPr/>
          <p:nvPr/>
        </p:nvSpPr>
        <p:spPr bwMode="auto">
          <a:xfrm>
            <a:off x="4846881" y="3402353"/>
            <a:ext cx="875131" cy="395492"/>
          </a:xfrm>
          <a:custGeom>
            <a:avLst/>
            <a:gdLst>
              <a:gd name="connsiteX0" fmla="*/ 187929 w 875131"/>
              <a:gd name="connsiteY0" fmla="*/ 0 h 395492"/>
              <a:gd name="connsiteX1" fmla="*/ 555372 w 875131"/>
              <a:gd name="connsiteY1" fmla="*/ 154270 h 395492"/>
              <a:gd name="connsiteX2" fmla="*/ 566591 w 875131"/>
              <a:gd name="connsiteY2" fmla="*/ 235613 h 395492"/>
              <a:gd name="connsiteX3" fmla="*/ 580616 w 875131"/>
              <a:gd name="connsiteY3" fmla="*/ 232808 h 395492"/>
              <a:gd name="connsiteX4" fmla="*/ 701227 w 875131"/>
              <a:gd name="connsiteY4" fmla="*/ 196344 h 395492"/>
              <a:gd name="connsiteX5" fmla="*/ 872326 w 875131"/>
              <a:gd name="connsiteY5" fmla="*/ 263662 h 395492"/>
              <a:gd name="connsiteX6" fmla="*/ 875131 w 875131"/>
              <a:gd name="connsiteY6" fmla="*/ 319760 h 395492"/>
              <a:gd name="connsiteX7" fmla="*/ 659153 w 875131"/>
              <a:gd name="connsiteY7" fmla="*/ 389883 h 395492"/>
              <a:gd name="connsiteX8" fmla="*/ 507688 w 875131"/>
              <a:gd name="connsiteY8" fmla="*/ 395492 h 395492"/>
              <a:gd name="connsiteX9" fmla="*/ 395492 w 875131"/>
              <a:gd name="connsiteY9" fmla="*/ 325370 h 395492"/>
              <a:gd name="connsiteX10" fmla="*/ 373053 w 875131"/>
              <a:gd name="connsiteY10" fmla="*/ 342199 h 395492"/>
              <a:gd name="connsiteX11" fmla="*/ 143050 w 875131"/>
              <a:gd name="connsiteY11" fmla="*/ 241222 h 395492"/>
              <a:gd name="connsiteX12" fmla="*/ 154270 w 875131"/>
              <a:gd name="connsiteY12" fmla="*/ 213173 h 395492"/>
              <a:gd name="connsiteX13" fmla="*/ 0 w 875131"/>
              <a:gd name="connsiteY13" fmla="*/ 143051 h 395492"/>
              <a:gd name="connsiteX14" fmla="*/ 8415 w 875131"/>
              <a:gd name="connsiteY14" fmla="*/ 53294 h 395492"/>
              <a:gd name="connsiteX15" fmla="*/ 187929 w 875131"/>
              <a:gd name="connsiteY15" fmla="*/ 0 h 3954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875131" h="395492">
                <a:moveTo>
                  <a:pt x="187929" y="0"/>
                </a:moveTo>
                <a:lnTo>
                  <a:pt x="555372" y="154270"/>
                </a:lnTo>
                <a:lnTo>
                  <a:pt x="566591" y="235613"/>
                </a:lnTo>
                <a:lnTo>
                  <a:pt x="580616" y="232808"/>
                </a:lnTo>
                <a:lnTo>
                  <a:pt x="701227" y="196344"/>
                </a:lnTo>
                <a:lnTo>
                  <a:pt x="872326" y="263662"/>
                </a:lnTo>
                <a:lnTo>
                  <a:pt x="875131" y="319760"/>
                </a:lnTo>
                <a:lnTo>
                  <a:pt x="659153" y="389883"/>
                </a:lnTo>
                <a:lnTo>
                  <a:pt x="507688" y="395492"/>
                </a:lnTo>
                <a:lnTo>
                  <a:pt x="395492" y="325370"/>
                </a:lnTo>
                <a:lnTo>
                  <a:pt x="373053" y="342199"/>
                </a:lnTo>
                <a:lnTo>
                  <a:pt x="143050" y="241222"/>
                </a:lnTo>
                <a:lnTo>
                  <a:pt x="154270" y="213173"/>
                </a:lnTo>
                <a:lnTo>
                  <a:pt x="0" y="143051"/>
                </a:lnTo>
                <a:lnTo>
                  <a:pt x="8415" y="53294"/>
                </a:lnTo>
                <a:lnTo>
                  <a:pt x="187929" y="0"/>
                </a:lnTo>
                <a:close/>
              </a:path>
            </a:pathLst>
          </a:custGeom>
          <a:solidFill>
            <a:srgbClr val="FDCA00">
              <a:alpha val="30196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cxnSp>
        <p:nvCxnSpPr>
          <p:cNvPr id="24" name="Straight Connector 23"/>
          <p:cNvCxnSpPr>
            <a:stCxn id="12" idx="7"/>
          </p:cNvCxnSpPr>
          <p:nvPr/>
        </p:nvCxnSpPr>
        <p:spPr bwMode="auto">
          <a:xfrm flipV="1">
            <a:off x="5023439" y="3600099"/>
            <a:ext cx="156534" cy="4254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accent1">
                <a:lumMod val="60000"/>
                <a:lumOff val="4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6" name="Freeform 25"/>
          <p:cNvSpPr/>
          <p:nvPr/>
        </p:nvSpPr>
        <p:spPr bwMode="auto">
          <a:xfrm>
            <a:off x="4440169" y="3161131"/>
            <a:ext cx="1654896" cy="521713"/>
          </a:xfrm>
          <a:custGeom>
            <a:avLst/>
            <a:gdLst>
              <a:gd name="connsiteX0" fmla="*/ 959279 w 1654896"/>
              <a:gd name="connsiteY0" fmla="*/ 395492 h 521713"/>
              <a:gd name="connsiteX1" fmla="*/ 583421 w 1654896"/>
              <a:gd name="connsiteY1" fmla="*/ 232808 h 521713"/>
              <a:gd name="connsiteX2" fmla="*/ 406712 w 1654896"/>
              <a:gd name="connsiteY2" fmla="*/ 300125 h 521713"/>
              <a:gd name="connsiteX3" fmla="*/ 409517 w 1654896"/>
              <a:gd name="connsiteY3" fmla="*/ 395492 h 521713"/>
              <a:gd name="connsiteX4" fmla="*/ 333784 w 1654896"/>
              <a:gd name="connsiteY4" fmla="*/ 314150 h 521713"/>
              <a:gd name="connsiteX5" fmla="*/ 342199 w 1654896"/>
              <a:gd name="connsiteY5" fmla="*/ 246832 h 521713"/>
              <a:gd name="connsiteX6" fmla="*/ 426346 w 1654896"/>
              <a:gd name="connsiteY6" fmla="*/ 215978 h 521713"/>
              <a:gd name="connsiteX7" fmla="*/ 389883 w 1654896"/>
              <a:gd name="connsiteY7" fmla="*/ 210368 h 521713"/>
              <a:gd name="connsiteX8" fmla="*/ 387078 w 1654896"/>
              <a:gd name="connsiteY8" fmla="*/ 230003 h 521713"/>
              <a:gd name="connsiteX9" fmla="*/ 339394 w 1654896"/>
              <a:gd name="connsiteY9" fmla="*/ 238417 h 521713"/>
              <a:gd name="connsiteX10" fmla="*/ 345004 w 1654896"/>
              <a:gd name="connsiteY10" fmla="*/ 283296 h 521713"/>
              <a:gd name="connsiteX11" fmla="*/ 280491 w 1654896"/>
              <a:gd name="connsiteY11" fmla="*/ 294516 h 521713"/>
              <a:gd name="connsiteX12" fmla="*/ 0 w 1654896"/>
              <a:gd name="connsiteY12" fmla="*/ 182319 h 521713"/>
              <a:gd name="connsiteX13" fmla="*/ 11220 w 1654896"/>
              <a:gd name="connsiteY13" fmla="*/ 140246 h 521713"/>
              <a:gd name="connsiteX14" fmla="*/ 280491 w 1654896"/>
              <a:gd name="connsiteY14" fmla="*/ 67318 h 521713"/>
              <a:gd name="connsiteX15" fmla="*/ 314150 w 1654896"/>
              <a:gd name="connsiteY15" fmla="*/ 95367 h 521713"/>
              <a:gd name="connsiteX16" fmla="*/ 316955 w 1654896"/>
              <a:gd name="connsiteY16" fmla="*/ 64513 h 521713"/>
              <a:gd name="connsiteX17" fmla="*/ 614275 w 1654896"/>
              <a:gd name="connsiteY17" fmla="*/ 0 h 521713"/>
              <a:gd name="connsiteX18" fmla="*/ 861107 w 1654896"/>
              <a:gd name="connsiteY18" fmla="*/ 86952 h 521713"/>
              <a:gd name="connsiteX19" fmla="*/ 1020987 w 1654896"/>
              <a:gd name="connsiteY19" fmla="*/ 39269 h 521713"/>
              <a:gd name="connsiteX20" fmla="*/ 1298673 w 1654896"/>
              <a:gd name="connsiteY20" fmla="*/ 126221 h 521713"/>
              <a:gd name="connsiteX21" fmla="*/ 1304283 w 1654896"/>
              <a:gd name="connsiteY21" fmla="*/ 252442 h 521713"/>
              <a:gd name="connsiteX22" fmla="*/ 1649286 w 1654896"/>
              <a:gd name="connsiteY22" fmla="*/ 347809 h 521713"/>
              <a:gd name="connsiteX23" fmla="*/ 1654896 w 1654896"/>
              <a:gd name="connsiteY23" fmla="*/ 490859 h 521713"/>
              <a:gd name="connsiteX24" fmla="*/ 1517456 w 1654896"/>
              <a:gd name="connsiteY24" fmla="*/ 521713 h 521713"/>
              <a:gd name="connsiteX25" fmla="*/ 1259404 w 1654896"/>
              <a:gd name="connsiteY25" fmla="*/ 423541 h 521713"/>
              <a:gd name="connsiteX26" fmla="*/ 1138793 w 1654896"/>
              <a:gd name="connsiteY26" fmla="*/ 457200 h 521713"/>
              <a:gd name="connsiteX27" fmla="*/ 1138793 w 1654896"/>
              <a:gd name="connsiteY27" fmla="*/ 431956 h 521713"/>
              <a:gd name="connsiteX28" fmla="*/ 973303 w 1654896"/>
              <a:gd name="connsiteY28" fmla="*/ 471225 h 521713"/>
              <a:gd name="connsiteX29" fmla="*/ 959279 w 1654896"/>
              <a:gd name="connsiteY29" fmla="*/ 395492 h 521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</a:cxnLst>
            <a:rect l="l" t="t" r="r" b="b"/>
            <a:pathLst>
              <a:path w="1654896" h="521713">
                <a:moveTo>
                  <a:pt x="959279" y="395492"/>
                </a:moveTo>
                <a:lnTo>
                  <a:pt x="583421" y="232808"/>
                </a:lnTo>
                <a:lnTo>
                  <a:pt x="406712" y="300125"/>
                </a:lnTo>
                <a:lnTo>
                  <a:pt x="409517" y="395492"/>
                </a:lnTo>
                <a:lnTo>
                  <a:pt x="333784" y="314150"/>
                </a:lnTo>
                <a:lnTo>
                  <a:pt x="342199" y="246832"/>
                </a:lnTo>
                <a:lnTo>
                  <a:pt x="426346" y="215978"/>
                </a:lnTo>
                <a:lnTo>
                  <a:pt x="389883" y="210368"/>
                </a:lnTo>
                <a:lnTo>
                  <a:pt x="387078" y="230003"/>
                </a:lnTo>
                <a:lnTo>
                  <a:pt x="339394" y="238417"/>
                </a:lnTo>
                <a:lnTo>
                  <a:pt x="345004" y="283296"/>
                </a:lnTo>
                <a:lnTo>
                  <a:pt x="280491" y="294516"/>
                </a:lnTo>
                <a:lnTo>
                  <a:pt x="0" y="182319"/>
                </a:lnTo>
                <a:lnTo>
                  <a:pt x="11220" y="140246"/>
                </a:lnTo>
                <a:lnTo>
                  <a:pt x="280491" y="67318"/>
                </a:lnTo>
                <a:lnTo>
                  <a:pt x="314150" y="95367"/>
                </a:lnTo>
                <a:lnTo>
                  <a:pt x="316955" y="64513"/>
                </a:lnTo>
                <a:lnTo>
                  <a:pt x="614275" y="0"/>
                </a:lnTo>
                <a:lnTo>
                  <a:pt x="861107" y="86952"/>
                </a:lnTo>
                <a:lnTo>
                  <a:pt x="1020987" y="39269"/>
                </a:lnTo>
                <a:lnTo>
                  <a:pt x="1298673" y="126221"/>
                </a:lnTo>
                <a:lnTo>
                  <a:pt x="1304283" y="252442"/>
                </a:lnTo>
                <a:lnTo>
                  <a:pt x="1649286" y="347809"/>
                </a:lnTo>
                <a:lnTo>
                  <a:pt x="1654896" y="490859"/>
                </a:lnTo>
                <a:lnTo>
                  <a:pt x="1517456" y="521713"/>
                </a:lnTo>
                <a:lnTo>
                  <a:pt x="1259404" y="423541"/>
                </a:lnTo>
                <a:lnTo>
                  <a:pt x="1138793" y="457200"/>
                </a:lnTo>
                <a:lnTo>
                  <a:pt x="1138793" y="431956"/>
                </a:lnTo>
                <a:lnTo>
                  <a:pt x="973303" y="471225"/>
                </a:lnTo>
                <a:lnTo>
                  <a:pt x="959279" y="395492"/>
                </a:lnTo>
                <a:close/>
              </a:path>
            </a:pathLst>
          </a:custGeom>
          <a:solidFill>
            <a:srgbClr val="85E684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29" name="Freeform 28"/>
          <p:cNvSpPr/>
          <p:nvPr/>
        </p:nvSpPr>
        <p:spPr bwMode="auto">
          <a:xfrm>
            <a:off x="5640168" y="3911163"/>
            <a:ext cx="1495685" cy="791800"/>
          </a:xfrm>
          <a:custGeom>
            <a:avLst/>
            <a:gdLst>
              <a:gd name="connsiteX0" fmla="*/ 311052 w 1495685"/>
              <a:gd name="connsiteY0" fmla="*/ 33457 h 791800"/>
              <a:gd name="connsiteX1" fmla="*/ 112932 w 1495685"/>
              <a:gd name="connsiteY1" fmla="*/ 129977 h 791800"/>
              <a:gd name="connsiteX2" fmla="*/ 34192 w 1495685"/>
              <a:gd name="connsiteY2" fmla="*/ 241737 h 791800"/>
              <a:gd name="connsiteX3" fmla="*/ 3712 w 1495685"/>
              <a:gd name="connsiteY3" fmla="*/ 335717 h 791800"/>
              <a:gd name="connsiteX4" fmla="*/ 13872 w 1495685"/>
              <a:gd name="connsiteY4" fmla="*/ 411917 h 791800"/>
              <a:gd name="connsiteX5" fmla="*/ 123092 w 1495685"/>
              <a:gd name="connsiteY5" fmla="*/ 556697 h 791800"/>
              <a:gd name="connsiteX6" fmla="*/ 377092 w 1495685"/>
              <a:gd name="connsiteY6" fmla="*/ 693857 h 791800"/>
              <a:gd name="connsiteX7" fmla="*/ 684432 w 1495685"/>
              <a:gd name="connsiteY7" fmla="*/ 772597 h 791800"/>
              <a:gd name="connsiteX8" fmla="*/ 1034952 w 1495685"/>
              <a:gd name="connsiteY8" fmla="*/ 785297 h 791800"/>
              <a:gd name="connsiteX9" fmla="*/ 1357532 w 1495685"/>
              <a:gd name="connsiteY9" fmla="*/ 686237 h 791800"/>
              <a:gd name="connsiteX10" fmla="*/ 1487072 w 1495685"/>
              <a:gd name="connsiteY10" fmla="*/ 546537 h 791800"/>
              <a:gd name="connsiteX11" fmla="*/ 1481992 w 1495685"/>
              <a:gd name="connsiteY11" fmla="*/ 518597 h 791800"/>
              <a:gd name="connsiteX12" fmla="*/ 1469292 w 1495685"/>
              <a:gd name="connsiteY12" fmla="*/ 394137 h 791800"/>
              <a:gd name="connsiteX13" fmla="*/ 1436272 w 1495685"/>
              <a:gd name="connsiteY13" fmla="*/ 328097 h 791800"/>
              <a:gd name="connsiteX14" fmla="*/ 1365152 w 1495685"/>
              <a:gd name="connsiteY14" fmla="*/ 196017 h 791800"/>
              <a:gd name="connsiteX15" fmla="*/ 1207672 w 1495685"/>
              <a:gd name="connsiteY15" fmla="*/ 122357 h 791800"/>
              <a:gd name="connsiteX16" fmla="*/ 946052 w 1495685"/>
              <a:gd name="connsiteY16" fmla="*/ 48697 h 791800"/>
              <a:gd name="connsiteX17" fmla="*/ 786032 w 1495685"/>
              <a:gd name="connsiteY17" fmla="*/ 10597 h 791800"/>
              <a:gd name="connsiteX18" fmla="*/ 651412 w 1495685"/>
              <a:gd name="connsiteY18" fmla="*/ 437 h 791800"/>
              <a:gd name="connsiteX19" fmla="*/ 496472 w 1495685"/>
              <a:gd name="connsiteY19" fmla="*/ 2977 h 791800"/>
              <a:gd name="connsiteX20" fmla="*/ 425352 w 1495685"/>
              <a:gd name="connsiteY20" fmla="*/ 13137 h 791800"/>
              <a:gd name="connsiteX21" fmla="*/ 379632 w 1495685"/>
              <a:gd name="connsiteY21" fmla="*/ 20757 h 791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1495685" h="791800">
                <a:moveTo>
                  <a:pt x="311052" y="33457"/>
                </a:moveTo>
                <a:cubicBezTo>
                  <a:pt x="235063" y="64360"/>
                  <a:pt x="159075" y="95264"/>
                  <a:pt x="112932" y="129977"/>
                </a:cubicBezTo>
                <a:cubicBezTo>
                  <a:pt x="66789" y="164690"/>
                  <a:pt x="52395" y="207447"/>
                  <a:pt x="34192" y="241737"/>
                </a:cubicBezTo>
                <a:cubicBezTo>
                  <a:pt x="15989" y="276027"/>
                  <a:pt x="7099" y="307354"/>
                  <a:pt x="3712" y="335717"/>
                </a:cubicBezTo>
                <a:cubicBezTo>
                  <a:pt x="325" y="364080"/>
                  <a:pt x="-6025" y="375087"/>
                  <a:pt x="13872" y="411917"/>
                </a:cubicBezTo>
                <a:cubicBezTo>
                  <a:pt x="33769" y="448747"/>
                  <a:pt x="62555" y="509707"/>
                  <a:pt x="123092" y="556697"/>
                </a:cubicBezTo>
                <a:cubicBezTo>
                  <a:pt x="183629" y="603687"/>
                  <a:pt x="283535" y="657874"/>
                  <a:pt x="377092" y="693857"/>
                </a:cubicBezTo>
                <a:cubicBezTo>
                  <a:pt x="470649" y="729840"/>
                  <a:pt x="574789" y="757357"/>
                  <a:pt x="684432" y="772597"/>
                </a:cubicBezTo>
                <a:cubicBezTo>
                  <a:pt x="794075" y="787837"/>
                  <a:pt x="922769" y="799690"/>
                  <a:pt x="1034952" y="785297"/>
                </a:cubicBezTo>
                <a:cubicBezTo>
                  <a:pt x="1147135" y="770904"/>
                  <a:pt x="1282179" y="726030"/>
                  <a:pt x="1357532" y="686237"/>
                </a:cubicBezTo>
                <a:cubicBezTo>
                  <a:pt x="1432885" y="646444"/>
                  <a:pt x="1466329" y="574477"/>
                  <a:pt x="1487072" y="546537"/>
                </a:cubicBezTo>
                <a:cubicBezTo>
                  <a:pt x="1507815" y="518597"/>
                  <a:pt x="1484955" y="543997"/>
                  <a:pt x="1481992" y="518597"/>
                </a:cubicBezTo>
                <a:cubicBezTo>
                  <a:pt x="1479029" y="493197"/>
                  <a:pt x="1476912" y="425887"/>
                  <a:pt x="1469292" y="394137"/>
                </a:cubicBezTo>
                <a:cubicBezTo>
                  <a:pt x="1461672" y="362387"/>
                  <a:pt x="1453629" y="361117"/>
                  <a:pt x="1436272" y="328097"/>
                </a:cubicBezTo>
                <a:cubicBezTo>
                  <a:pt x="1418915" y="295077"/>
                  <a:pt x="1403252" y="230307"/>
                  <a:pt x="1365152" y="196017"/>
                </a:cubicBezTo>
                <a:cubicBezTo>
                  <a:pt x="1327052" y="161727"/>
                  <a:pt x="1277522" y="146910"/>
                  <a:pt x="1207672" y="122357"/>
                </a:cubicBezTo>
                <a:cubicBezTo>
                  <a:pt x="1137822" y="97804"/>
                  <a:pt x="1016325" y="67324"/>
                  <a:pt x="946052" y="48697"/>
                </a:cubicBezTo>
                <a:cubicBezTo>
                  <a:pt x="875779" y="30070"/>
                  <a:pt x="835139" y="18640"/>
                  <a:pt x="786032" y="10597"/>
                </a:cubicBezTo>
                <a:cubicBezTo>
                  <a:pt x="736925" y="2554"/>
                  <a:pt x="699672" y="1707"/>
                  <a:pt x="651412" y="437"/>
                </a:cubicBezTo>
                <a:cubicBezTo>
                  <a:pt x="603152" y="-833"/>
                  <a:pt x="534149" y="860"/>
                  <a:pt x="496472" y="2977"/>
                </a:cubicBezTo>
                <a:cubicBezTo>
                  <a:pt x="458795" y="5094"/>
                  <a:pt x="444825" y="10174"/>
                  <a:pt x="425352" y="13137"/>
                </a:cubicBezTo>
                <a:cubicBezTo>
                  <a:pt x="405879" y="16100"/>
                  <a:pt x="362699" y="46580"/>
                  <a:pt x="379632" y="20757"/>
                </a:cubicBezTo>
              </a:path>
            </a:pathLst>
          </a:custGeom>
          <a:solidFill>
            <a:srgbClr val="85E684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0177" y="397043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2.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0" name="Freeform 29"/>
          <p:cNvSpPr/>
          <p:nvPr/>
        </p:nvSpPr>
        <p:spPr bwMode="auto">
          <a:xfrm>
            <a:off x="7691263" y="2823049"/>
            <a:ext cx="991673" cy="172577"/>
          </a:xfrm>
          <a:custGeom>
            <a:avLst/>
            <a:gdLst>
              <a:gd name="connsiteX0" fmla="*/ 0 w 991673"/>
              <a:gd name="connsiteY0" fmla="*/ 0 h 172577"/>
              <a:gd name="connsiteX1" fmla="*/ 314245 w 991673"/>
              <a:gd name="connsiteY1" fmla="*/ 30909 h 172577"/>
              <a:gd name="connsiteX2" fmla="*/ 620762 w 991673"/>
              <a:gd name="connsiteY2" fmla="*/ 74697 h 172577"/>
              <a:gd name="connsiteX3" fmla="*/ 904097 w 991673"/>
              <a:gd name="connsiteY3" fmla="*/ 123637 h 172577"/>
              <a:gd name="connsiteX4" fmla="*/ 991673 w 991673"/>
              <a:gd name="connsiteY4" fmla="*/ 131365 h 172577"/>
              <a:gd name="connsiteX5" fmla="*/ 991673 w 991673"/>
              <a:gd name="connsiteY5" fmla="*/ 172577 h 172577"/>
              <a:gd name="connsiteX6" fmla="*/ 669702 w 991673"/>
              <a:gd name="connsiteY6" fmla="*/ 123637 h 172577"/>
              <a:gd name="connsiteX7" fmla="*/ 448185 w 991673"/>
              <a:gd name="connsiteY7" fmla="*/ 97879 h 172577"/>
              <a:gd name="connsiteX8" fmla="*/ 255002 w 991673"/>
              <a:gd name="connsiteY8" fmla="*/ 72122 h 172577"/>
              <a:gd name="connsiteX9" fmla="*/ 87576 w 991673"/>
              <a:gd name="connsiteY9" fmla="*/ 43788 h 172577"/>
              <a:gd name="connsiteX10" fmla="*/ 0 w 991673"/>
              <a:gd name="connsiteY10" fmla="*/ 0 h 172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991673" h="172577">
                <a:moveTo>
                  <a:pt x="0" y="0"/>
                </a:moveTo>
                <a:lnTo>
                  <a:pt x="314245" y="30909"/>
                </a:lnTo>
                <a:lnTo>
                  <a:pt x="620762" y="74697"/>
                </a:lnTo>
                <a:lnTo>
                  <a:pt x="904097" y="123637"/>
                </a:lnTo>
                <a:lnTo>
                  <a:pt x="991673" y="131365"/>
                </a:lnTo>
                <a:lnTo>
                  <a:pt x="991673" y="172577"/>
                </a:lnTo>
                <a:lnTo>
                  <a:pt x="669702" y="123637"/>
                </a:lnTo>
                <a:lnTo>
                  <a:pt x="448185" y="97879"/>
                </a:lnTo>
                <a:lnTo>
                  <a:pt x="255002" y="72122"/>
                </a:lnTo>
                <a:lnTo>
                  <a:pt x="87576" y="43788"/>
                </a:lnTo>
                <a:lnTo>
                  <a:pt x="0" y="0"/>
                </a:lnTo>
                <a:close/>
              </a:path>
            </a:pathLst>
          </a:custGeom>
          <a:solidFill>
            <a:srgbClr val="85E684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696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  <p:bldP spid="17" grpId="0" animBg="1"/>
      <p:bldP spid="22" grpId="0" animBg="1"/>
      <p:bldP spid="26" grpId="0" animBg="1"/>
      <p:bldP spid="29" grpId="0" animBg="1"/>
      <p:bldP spid="16" grpId="0" animBg="1"/>
      <p:bldP spid="30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20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Grid</a:t>
            </a:r>
            <a:r>
              <a:rPr lang="de-CH" dirty="0"/>
              <a:t> </a:t>
            </a:r>
            <a:r>
              <a:rPr lang="de-CH" dirty="0" err="1"/>
              <a:t>to</a:t>
            </a:r>
            <a:r>
              <a:rPr lang="de-CH" dirty="0"/>
              <a:t> RF Global Picture S-, C- and X-Band 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02640" y="1070398"/>
            <a:ext cx="816864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Efficiency at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the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nominal operational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conditions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at 100 Hz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0729239"/>
              </p:ext>
            </p:extLst>
          </p:nvPr>
        </p:nvGraphicFramePr>
        <p:xfrm>
          <a:off x="1338294" y="1545624"/>
          <a:ext cx="5884924" cy="32048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14283">
                  <a:extLst>
                    <a:ext uri="{9D8B030D-6E8A-4147-A177-3AD203B41FA5}">
                      <a16:colId xmlns:a16="http://schemas.microsoft.com/office/drawing/2014/main" val="1740316729"/>
                    </a:ext>
                  </a:extLst>
                </a:gridCol>
                <a:gridCol w="1547446">
                  <a:extLst>
                    <a:ext uri="{9D8B030D-6E8A-4147-A177-3AD203B41FA5}">
                      <a16:colId xmlns:a16="http://schemas.microsoft.com/office/drawing/2014/main" val="4211549118"/>
                    </a:ext>
                  </a:extLst>
                </a:gridCol>
                <a:gridCol w="1623195">
                  <a:extLst>
                    <a:ext uri="{9D8B030D-6E8A-4147-A177-3AD203B41FA5}">
                      <a16:colId xmlns:a16="http://schemas.microsoft.com/office/drawing/2014/main" val="207111305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Ampegon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CH" dirty="0" err="1"/>
                        <a:t>Scandinova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83741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/>
                        <a:t>RF FWHM (µs)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3.0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93458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/>
                        <a:t>Peak RF (MW)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37.65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84524816"/>
                  </a:ext>
                </a:extLst>
              </a:tr>
              <a:tr h="405788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err="1"/>
                        <a:t>average</a:t>
                      </a:r>
                      <a:r>
                        <a:rPr lang="de-CH" sz="1600" dirty="0"/>
                        <a:t> RF (kW)</a:t>
                      </a:r>
                      <a:endParaRPr lang="en-US" sz="16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11.3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73108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/>
                        <a:t>Power</a:t>
                      </a:r>
                      <a:r>
                        <a:rPr lang="de-CH" sz="1600" baseline="0" dirty="0"/>
                        <a:t> </a:t>
                      </a:r>
                      <a:r>
                        <a:rPr lang="de-CH" sz="1600" baseline="0" dirty="0" err="1"/>
                        <a:t>station</a:t>
                      </a:r>
                      <a:r>
                        <a:rPr lang="de-CH" sz="1600" dirty="0"/>
                        <a:t> </a:t>
                      </a:r>
                      <a:r>
                        <a:rPr lang="de-CH" sz="1600" dirty="0" err="1"/>
                        <a:t>av</a:t>
                      </a:r>
                      <a:r>
                        <a:rPr lang="de-CH" sz="1600" dirty="0"/>
                        <a:t>.</a:t>
                      </a:r>
                      <a:r>
                        <a:rPr lang="de-CH" sz="1600" baseline="0" dirty="0"/>
                        <a:t> </a:t>
                      </a:r>
                      <a:r>
                        <a:rPr lang="de-CH" sz="1600" dirty="0"/>
                        <a:t>Power (kW)</a:t>
                      </a:r>
                    </a:p>
                    <a:p>
                      <a:r>
                        <a:rPr lang="de-CH" sz="900" dirty="0" err="1"/>
                        <a:t>Measured</a:t>
                      </a:r>
                      <a:r>
                        <a:rPr lang="de-CH" sz="900" dirty="0"/>
                        <a:t>, </a:t>
                      </a:r>
                      <a:r>
                        <a:rPr lang="de-CH" sz="900" dirty="0" err="1"/>
                        <a:t>includes</a:t>
                      </a:r>
                      <a:r>
                        <a:rPr lang="de-CH" sz="900" dirty="0"/>
                        <a:t> </a:t>
                      </a:r>
                      <a:r>
                        <a:rPr lang="de-CH" sz="900" dirty="0" err="1"/>
                        <a:t>auxiliaries</a:t>
                      </a:r>
                      <a:r>
                        <a:rPr lang="de-CH" sz="900" dirty="0"/>
                        <a:t> (</a:t>
                      </a:r>
                      <a:r>
                        <a:rPr lang="de-CH" sz="900" dirty="0" err="1"/>
                        <a:t>solenoid</a:t>
                      </a:r>
                      <a:r>
                        <a:rPr lang="de-CH" sz="900" dirty="0"/>
                        <a:t> ~6 kW)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6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57.2</a:t>
                      </a:r>
                      <a:endParaRPr lang="en-US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63907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 err="1"/>
                        <a:t>Grid</a:t>
                      </a:r>
                      <a:r>
                        <a:rPr lang="de-CH" sz="1600" baseline="0" dirty="0"/>
                        <a:t> </a:t>
                      </a:r>
                      <a:r>
                        <a:rPr lang="de-CH" sz="1600" baseline="0" dirty="0" err="1"/>
                        <a:t>to</a:t>
                      </a:r>
                      <a:r>
                        <a:rPr lang="de-CH" sz="1600" baseline="0" dirty="0"/>
                        <a:t> RF </a:t>
                      </a:r>
                      <a:r>
                        <a:rPr lang="de-CH" sz="1600" baseline="0" dirty="0" err="1"/>
                        <a:t>efficiency</a:t>
                      </a:r>
                      <a:r>
                        <a:rPr lang="de-CH" sz="1600" baseline="0" dirty="0"/>
                        <a:t> (%)</a:t>
                      </a:r>
                    </a:p>
                    <a:p>
                      <a:pPr marL="0" marR="0" lvl="0" indent="0" algn="l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Klystron </a:t>
                      </a:r>
                      <a:r>
                        <a:rPr lang="de-CH" sz="900" kern="1200" dirty="0" err="1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efficiency</a:t>
                      </a:r>
                      <a:r>
                        <a:rPr lang="de-CH" sz="9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43%</a:t>
                      </a:r>
                      <a:endParaRPr lang="en-US" sz="9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de-CH" sz="1600" dirty="0"/>
                        <a:t>~ 20</a:t>
                      </a:r>
                      <a:endParaRPr lang="en-US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3933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err="1"/>
                        <a:t>Voltage</a:t>
                      </a:r>
                      <a:r>
                        <a:rPr lang="de-CH" sz="1600" baseline="0" dirty="0"/>
                        <a:t> </a:t>
                      </a:r>
                      <a:r>
                        <a:rPr lang="de-CH" sz="1600" baseline="0" dirty="0" err="1"/>
                        <a:t>rise</a:t>
                      </a:r>
                      <a:r>
                        <a:rPr lang="de-CH" sz="1600" baseline="0" dirty="0"/>
                        <a:t> time 10-90% (</a:t>
                      </a:r>
                      <a:r>
                        <a:rPr lang="de-CH" sz="1600" baseline="0" dirty="0" err="1"/>
                        <a:t>us</a:t>
                      </a:r>
                      <a:r>
                        <a:rPr lang="de-CH" sz="1600" baseline="0" dirty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rgbClr val="405583"/>
                          </a:solidFill>
                        </a:rPr>
                        <a:t>0.77</a:t>
                      </a:r>
                      <a:endParaRPr lang="en-US" sz="1600" dirty="0">
                        <a:solidFill>
                          <a:srgbClr val="40558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kern="1200" dirty="0">
                          <a:solidFill>
                            <a:srgbClr val="405583"/>
                          </a:solidFill>
                          <a:latin typeface="+mn-lt"/>
                          <a:ea typeface="+mn-ea"/>
                          <a:cs typeface="+mn-cs"/>
                        </a:rPr>
                        <a:t>1.1</a:t>
                      </a:r>
                      <a:endParaRPr lang="en-US" sz="1600" kern="1200" dirty="0">
                        <a:solidFill>
                          <a:srgbClr val="40558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55630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CH" sz="1600" dirty="0" err="1"/>
                        <a:t>Voltage</a:t>
                      </a:r>
                      <a:r>
                        <a:rPr lang="de-CH" sz="1600" dirty="0"/>
                        <a:t> fall time 90-10%  (</a:t>
                      </a:r>
                      <a:r>
                        <a:rPr lang="de-CH" sz="1600" dirty="0" err="1"/>
                        <a:t>us</a:t>
                      </a:r>
                      <a:r>
                        <a:rPr lang="de-CH" sz="1600" dirty="0"/>
                        <a:t>)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dirty="0">
                          <a:solidFill>
                            <a:srgbClr val="405583"/>
                          </a:solidFill>
                        </a:rPr>
                        <a:t>1.23</a:t>
                      </a:r>
                      <a:endParaRPr lang="en-US" sz="1600" dirty="0">
                        <a:solidFill>
                          <a:srgbClr val="40558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178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CH" sz="1600" kern="1200" dirty="0">
                          <a:solidFill>
                            <a:srgbClr val="405583"/>
                          </a:solidFill>
                          <a:latin typeface="+mn-lt"/>
                          <a:ea typeface="+mn-ea"/>
                          <a:cs typeface="+mn-cs"/>
                        </a:rPr>
                        <a:t>1.8</a:t>
                      </a:r>
                      <a:endParaRPr lang="en-US" sz="1600" kern="1200" dirty="0">
                        <a:solidFill>
                          <a:srgbClr val="405583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01604507"/>
                  </a:ext>
                </a:extLst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7638554" y="2051556"/>
            <a:ext cx="1074624" cy="8125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dirty="0">
                <a:solidFill>
                  <a:srgbClr val="000000"/>
                </a:solidFill>
                <a:latin typeface="Calibri"/>
              </a:rPr>
              <a:t>Nominal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for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240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MeV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dirty="0" err="1">
                <a:solidFill>
                  <a:srgbClr val="000000"/>
                </a:solidFill>
                <a:latin typeface="Calibri"/>
              </a:rPr>
              <a:t>gain</a:t>
            </a:r>
            <a:endParaRPr lang="en-US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Right Brace 7"/>
          <p:cNvSpPr/>
          <p:nvPr/>
        </p:nvSpPr>
        <p:spPr bwMode="auto">
          <a:xfrm>
            <a:off x="7297615" y="1984797"/>
            <a:ext cx="228600" cy="1034553"/>
          </a:xfrm>
          <a:prstGeom prst="rightBrac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415530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>
          <a:xfrm>
            <a:off x="8489799" y="4838728"/>
            <a:ext cx="575742" cy="147638"/>
          </a:xfrm>
        </p:spPr>
        <p:txBody>
          <a:bodyPr/>
          <a:lstStyle/>
          <a:p>
            <a:pPr algn="r">
              <a:defRPr/>
            </a:pPr>
            <a:r>
              <a:rPr lang="de-DE" dirty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21</a:t>
            </a:fld>
            <a:endParaRPr lang="de-DE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Heat</a:t>
            </a:r>
            <a:r>
              <a:rPr lang="de-CH" dirty="0"/>
              <a:t> </a:t>
            </a:r>
            <a:r>
              <a:rPr lang="de-CH" dirty="0" err="1"/>
              <a:t>recovery</a:t>
            </a:r>
            <a:endParaRPr lang="en-US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03"/>
          <a:stretch/>
        </p:blipFill>
        <p:spPr bwMode="auto">
          <a:xfrm>
            <a:off x="949774" y="1203598"/>
            <a:ext cx="2364089" cy="38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8121" y="1527598"/>
            <a:ext cx="5244868" cy="28567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feld 1"/>
          <p:cNvSpPr txBox="1"/>
          <p:nvPr/>
        </p:nvSpPr>
        <p:spPr>
          <a:xfrm rot="16200000">
            <a:off x="52935" y="2616434"/>
            <a:ext cx="1241238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de-CH" sz="17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Original Design</a:t>
            </a:r>
          </a:p>
        </p:txBody>
      </p:sp>
      <p:sp>
        <p:nvSpPr>
          <p:cNvPr id="9" name="Textfeld 11"/>
          <p:cNvSpPr txBox="1"/>
          <p:nvPr/>
        </p:nvSpPr>
        <p:spPr>
          <a:xfrm rot="16200000">
            <a:off x="2939465" y="3050239"/>
            <a:ext cx="821327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de-CH" sz="17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Body</a:t>
            </a:r>
          </a:p>
        </p:txBody>
      </p:sp>
      <p:cxnSp>
        <p:nvCxnSpPr>
          <p:cNvPr id="10" name="Gerade Verbindung mit Pfeil 10"/>
          <p:cNvCxnSpPr/>
          <p:nvPr/>
        </p:nvCxnSpPr>
        <p:spPr bwMode="auto">
          <a:xfrm>
            <a:off x="577559" y="3507853"/>
            <a:ext cx="28803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237FF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1" name="Gerade Verbindung mit Pfeil 14"/>
          <p:cNvCxnSpPr/>
          <p:nvPr/>
        </p:nvCxnSpPr>
        <p:spPr bwMode="auto">
          <a:xfrm flipH="1">
            <a:off x="473227" y="1997002"/>
            <a:ext cx="320356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Gerade Verbindung mit Pfeil 16"/>
          <p:cNvCxnSpPr/>
          <p:nvPr/>
        </p:nvCxnSpPr>
        <p:spPr bwMode="auto">
          <a:xfrm flipH="1">
            <a:off x="3040931" y="3579861"/>
            <a:ext cx="3600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237FFC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Gerade Verbindung mit Pfeil 17"/>
          <p:cNvCxnSpPr/>
          <p:nvPr/>
        </p:nvCxnSpPr>
        <p:spPr bwMode="auto">
          <a:xfrm flipH="1">
            <a:off x="3051987" y="2715765"/>
            <a:ext cx="360040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EB7A35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Gerade Verbindung mit Pfeil 19"/>
          <p:cNvCxnSpPr/>
          <p:nvPr/>
        </p:nvCxnSpPr>
        <p:spPr bwMode="auto">
          <a:xfrm>
            <a:off x="3099047" y="2859781"/>
            <a:ext cx="28803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C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Gerade Verbindung mit Pfeil 20"/>
          <p:cNvCxnSpPr/>
          <p:nvPr/>
        </p:nvCxnSpPr>
        <p:spPr bwMode="auto">
          <a:xfrm>
            <a:off x="3099047" y="1875761"/>
            <a:ext cx="288032" cy="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Wolke 18"/>
          <p:cNvSpPr/>
          <p:nvPr/>
        </p:nvSpPr>
        <p:spPr bwMode="auto">
          <a:xfrm>
            <a:off x="1411737" y="2600987"/>
            <a:ext cx="1440160" cy="504056"/>
          </a:xfrm>
          <a:prstGeom prst="cloud">
            <a:avLst/>
          </a:prstGeom>
          <a:noFill/>
          <a:ln w="190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CH" sz="2400" dirty="0">
              <a:solidFill>
                <a:srgbClr val="000000"/>
              </a:solidFill>
              <a:latin typeface="Times" charset="0"/>
              <a:ea typeface="ヒラギノ角ゴ Pro W3" charset="-128"/>
            </a:endParaRPr>
          </a:p>
        </p:txBody>
      </p:sp>
      <p:sp>
        <p:nvSpPr>
          <p:cNvPr id="17" name="Textfeld 23"/>
          <p:cNvSpPr txBox="1"/>
          <p:nvPr/>
        </p:nvSpPr>
        <p:spPr>
          <a:xfrm>
            <a:off x="1153623" y="3105044"/>
            <a:ext cx="2052619" cy="20313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de-CH" sz="1200" dirty="0">
                <a:solidFill>
                  <a:srgbClr val="00B050"/>
                </a:solidFill>
                <a:latin typeface="Arial Narrow"/>
                <a:ea typeface="ヒラギノ角ゴ Pro W3" charset="-128"/>
                <a:cs typeface="Arial Narrow"/>
              </a:rPr>
              <a:t>Bellow for thermal stress reduction</a:t>
            </a:r>
          </a:p>
        </p:txBody>
      </p:sp>
      <p:sp>
        <p:nvSpPr>
          <p:cNvPr id="18" name="Textfeld 26"/>
          <p:cNvSpPr txBox="1"/>
          <p:nvPr/>
        </p:nvSpPr>
        <p:spPr>
          <a:xfrm rot="16200000">
            <a:off x="2903199" y="2122516"/>
            <a:ext cx="821327" cy="28777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de-CH" sz="1700" dirty="0">
                <a:solidFill>
                  <a:srgbClr val="000000"/>
                </a:solidFill>
                <a:latin typeface="Arial Narrow"/>
                <a:ea typeface="ヒラギノ角ゴ Pro W3" charset="-128"/>
                <a:cs typeface="Arial Narrow"/>
              </a:rPr>
              <a:t>Collector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7700764" y="1571959"/>
            <a:ext cx="1364777" cy="6093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C50006"/>
                </a:solidFill>
                <a:latin typeface="Calibri"/>
              </a:rPr>
              <a:t>~80 °C </a:t>
            </a:r>
            <a:r>
              <a:rPr lang="de-CH" sz="1800" dirty="0" err="1">
                <a:solidFill>
                  <a:srgbClr val="C50006"/>
                </a:solidFill>
                <a:latin typeface="Calibri"/>
              </a:rPr>
              <a:t>to</a:t>
            </a:r>
            <a:r>
              <a:rPr lang="de-CH" sz="1800" dirty="0">
                <a:solidFill>
                  <a:srgbClr val="C50006"/>
                </a:solidFill>
                <a:latin typeface="Calibri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C50006"/>
                </a:solidFill>
                <a:latin typeface="Calibri"/>
              </a:rPr>
              <a:t>Heat</a:t>
            </a:r>
            <a:r>
              <a:rPr lang="de-CH" sz="1800" dirty="0">
                <a:solidFill>
                  <a:srgbClr val="C50006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C50006"/>
                </a:solidFill>
                <a:latin typeface="Calibri"/>
              </a:rPr>
              <a:t>recovery</a:t>
            </a:r>
            <a:endParaRPr lang="en-US" sz="1800" dirty="0" err="1">
              <a:solidFill>
                <a:srgbClr val="C50006"/>
              </a:solidFill>
              <a:latin typeface="Calibri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5561" y="1010497"/>
            <a:ext cx="914400" cy="914400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err="1">
                <a:solidFill>
                  <a:srgbClr val="000000"/>
                </a:solidFill>
                <a:latin typeface="Calibri"/>
              </a:rPr>
              <a:t>Modification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klystron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agreed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with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Supplier</a:t>
            </a:r>
            <a:endParaRPr lang="en-US" sz="18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37860" y="4529166"/>
            <a:ext cx="3727999" cy="54168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lIns="72000" tIns="0" rIns="0" bIns="0" rtlCol="0">
            <a:sp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Global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heat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recovery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800" dirty="0">
                <a:solidFill>
                  <a:schemeClr val="accent6"/>
                </a:solidFill>
                <a:latin typeface="Calibri"/>
              </a:rPr>
              <a:t>~</a:t>
            </a:r>
            <a:r>
              <a:rPr lang="de-CH" b="1" dirty="0">
                <a:solidFill>
                  <a:schemeClr val="accent6"/>
                </a:solidFill>
              </a:rPr>
              <a:t>2’600 MWh/</a:t>
            </a:r>
            <a:r>
              <a:rPr lang="de-CH" b="1" dirty="0" err="1">
                <a:solidFill>
                  <a:schemeClr val="accent6"/>
                </a:solidFill>
              </a:rPr>
              <a:t>year</a:t>
            </a:r>
            <a:endParaRPr lang="de-CH" b="1" dirty="0">
              <a:solidFill>
                <a:schemeClr val="accent6"/>
              </a:solidFill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(~11%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energy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consumption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)</a:t>
            </a: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382739"/>
      </p:ext>
    </p:extLst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22</a:t>
            </a:fld>
            <a:endParaRPr lang="de-DE" dirty="0"/>
          </a:p>
        </p:txBody>
      </p:sp>
      <p:sp>
        <p:nvSpPr>
          <p:cNvPr id="6" name="Oval 5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3.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Rational/</a:t>
            </a:r>
            <a:r>
              <a:rPr lang="de-CH" dirty="0" err="1"/>
              <a:t>priorities</a:t>
            </a:r>
            <a:r>
              <a:rPr lang="de-CH" dirty="0"/>
              <a:t> </a:t>
            </a:r>
            <a:r>
              <a:rPr lang="de-CH" dirty="0" err="1"/>
              <a:t>behind</a:t>
            </a:r>
            <a:r>
              <a:rPr lang="de-CH" dirty="0"/>
              <a:t> power </a:t>
            </a:r>
            <a:r>
              <a:rPr lang="de-CH" dirty="0" err="1"/>
              <a:t>source</a:t>
            </a:r>
            <a:r>
              <a:rPr lang="de-CH" dirty="0"/>
              <a:t> design</a:t>
            </a:r>
            <a:endParaRPr lang="en-US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9174560"/>
              </p:ext>
            </p:extLst>
          </p:nvPr>
        </p:nvGraphicFramePr>
        <p:xfrm>
          <a:off x="709600" y="1051367"/>
          <a:ext cx="8207153" cy="3238833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2157168">
                  <a:extLst>
                    <a:ext uri="{9D8B030D-6E8A-4147-A177-3AD203B41FA5}">
                      <a16:colId xmlns:a16="http://schemas.microsoft.com/office/drawing/2014/main" val="2221837794"/>
                    </a:ext>
                  </a:extLst>
                </a:gridCol>
                <a:gridCol w="6049985">
                  <a:extLst>
                    <a:ext uri="{9D8B030D-6E8A-4147-A177-3AD203B41FA5}">
                      <a16:colId xmlns:a16="http://schemas.microsoft.com/office/drawing/2014/main" val="871464221"/>
                    </a:ext>
                  </a:extLst>
                </a:gridCol>
              </a:tblGrid>
              <a:tr h="36251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800" b="1" noProof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Priorities</a:t>
                      </a: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b="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97350293"/>
                  </a:ext>
                </a:extLst>
              </a:tr>
              <a:tr h="52347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noProof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RELIABILITY</a:t>
                      </a:r>
                    </a:p>
                  </a:txBody>
                  <a:tcPr marL="68580" marR="68580" marT="0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0" noProof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Keep the components between safety margin =&gt; large number of sources increases</a:t>
                      </a:r>
                      <a:r>
                        <a:rPr lang="en-GB" sz="1600" b="0" baseline="0" noProof="0">
                          <a:effectLst/>
                          <a:latin typeface="+mn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probabilities of failures and shot to shot deviations</a:t>
                      </a:r>
                      <a:endParaRPr lang="en-GB" sz="1600" b="0" noProof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94819676"/>
                  </a:ext>
                </a:extLst>
              </a:tr>
              <a:tr h="569458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b="1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Pulse to pulse stability</a:t>
                      </a:r>
                    </a:p>
                  </a:txBody>
                  <a:tcPr marL="68580" marR="68580" marT="0" marB="0" anchor="ctr">
                    <a:solidFill>
                      <a:srgbClr val="FFEAA8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noProof="0" dirty="0">
                          <a:solidFill>
                            <a:srgbClr val="000000"/>
                          </a:solidFill>
                          <a:latin typeface="+mn-lt"/>
                        </a:rPr>
                        <a:t>Essential for pulse to pulse FEL stability (1e-4 energy,</a:t>
                      </a:r>
                      <a:r>
                        <a:rPr lang="en-GB" sz="1600" baseline="0" noProof="0" dirty="0">
                          <a:solidFill>
                            <a:srgbClr val="000000"/>
                          </a:solidFill>
                          <a:latin typeface="+mn-lt"/>
                        </a:rPr>
                        <a:t> fs arrival time, peak current, …) =&gt; reached &lt; 10 ppm </a:t>
                      </a:r>
                      <a:endParaRPr lang="en-GB" sz="1600" kern="1200" noProof="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rgbClr val="FFEA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2046934"/>
                  </a:ext>
                </a:extLst>
              </a:tr>
              <a:tr h="574166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Maintenance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Modular</a:t>
                      </a:r>
                      <a:r>
                        <a:rPr lang="en-GB" sz="1600" kern="1200" baseline="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system and reasonable HV</a:t>
                      </a:r>
                      <a:endParaRPr lang="en-GB" sz="160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715153111"/>
                  </a:ext>
                </a:extLst>
              </a:tr>
              <a:tr h="588282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Klystron</a:t>
                      </a: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Allow for hot collector operation (90 °C) &amp; energy</a:t>
                      </a:r>
                      <a:r>
                        <a:rPr lang="en-GB" sz="1600" kern="1200" baseline="0" noProof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recovery</a:t>
                      </a:r>
                      <a:endParaRPr lang="en-GB" sz="1600" kern="1200" noProof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256774"/>
                  </a:ext>
                </a:extLst>
              </a:tr>
              <a:tr h="583578"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Grid</a:t>
                      </a:r>
                      <a:r>
                        <a:rPr lang="en-GB" sz="1600" kern="1200" baseline="0" noProof="0">
                          <a:solidFill>
                            <a:schemeClr val="accent2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to RF efficiency</a:t>
                      </a:r>
                      <a:endParaRPr lang="en-GB" sz="1600" kern="1200" noProof="0">
                        <a:solidFill>
                          <a:schemeClr val="accent2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457178" rtl="0" eaLnBrk="1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Wasn’t a driving argument</a:t>
                      </a: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317135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153649"/>
      </p:ext>
    </p:extLst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23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Wir</a:t>
            </a:r>
            <a:r>
              <a:rPr lang="en-GB" noProof="0" dirty="0"/>
              <a:t> </a:t>
            </a:r>
            <a:r>
              <a:rPr lang="en-GB" noProof="0" dirty="0" err="1"/>
              <a:t>schaffen</a:t>
            </a:r>
            <a:r>
              <a:rPr lang="en-GB" noProof="0" dirty="0"/>
              <a:t> </a:t>
            </a:r>
            <a:r>
              <a:rPr lang="en-GB" noProof="0" dirty="0" err="1"/>
              <a:t>Wissen</a:t>
            </a:r>
            <a:r>
              <a:rPr lang="en-GB" noProof="0" dirty="0"/>
              <a:t> – </a:t>
            </a:r>
            <a:r>
              <a:rPr lang="en-GB" noProof="0" dirty="0" err="1"/>
              <a:t>heute</a:t>
            </a:r>
            <a:r>
              <a:rPr lang="en-GB" noProof="0" dirty="0"/>
              <a:t> </a:t>
            </a:r>
            <a:r>
              <a:rPr lang="en-GB" noProof="0" dirty="0" err="1"/>
              <a:t>für</a:t>
            </a:r>
            <a:r>
              <a:rPr lang="en-GB" noProof="0" dirty="0"/>
              <a:t> morgen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826483" y="768441"/>
            <a:ext cx="2289712" cy="4183379"/>
          </a:xfrm>
        </p:spPr>
        <p:txBody>
          <a:bodyPr/>
          <a:lstStyle/>
          <a:p>
            <a:pPr marL="0" indent="0">
              <a:buNone/>
            </a:pPr>
            <a:r>
              <a:rPr lang="en-GB" b="1" noProof="0" dirty="0"/>
              <a:t>Many thanks to: </a:t>
            </a:r>
            <a:endParaRPr lang="en-GB" noProof="0" dirty="0"/>
          </a:p>
          <a:p>
            <a:pPr marL="0" indent="0">
              <a:buNone/>
            </a:pPr>
            <a:endParaRPr lang="de-CH" sz="1400" dirty="0"/>
          </a:p>
          <a:p>
            <a:pPr marL="0" indent="0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M. Schneider (HIPA), </a:t>
            </a:r>
          </a:p>
          <a:p>
            <a:pPr marL="0" indent="0">
              <a:buNone/>
            </a:pP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L. Stingelin (SLS)</a:t>
            </a:r>
          </a:p>
          <a:p>
            <a:pPr marL="0" indent="0">
              <a:buNone/>
            </a:pP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J. Alex (SwissFEL)</a:t>
            </a:r>
          </a:p>
          <a:p>
            <a:pPr marL="0" indent="0">
              <a:buNone/>
            </a:pP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D. Reinhard (Building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services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M. Jörg (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Infra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. &amp;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el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inst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.)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de-CH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providing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material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CH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CH" sz="1200" dirty="0" err="1">
                <a:latin typeface="Arial" panose="020B0604020202020204" pitchFamily="34" charset="0"/>
                <a:cs typeface="Arial" panose="020B0604020202020204" pitchFamily="34" charset="0"/>
              </a:rPr>
              <a:t>presentation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861867116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24</a:t>
            </a:fld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noProof="0" dirty="0" err="1"/>
              <a:t>Resereve</a:t>
            </a:r>
            <a:r>
              <a:rPr lang="en-GB" noProof="0" dirty="0"/>
              <a:t> Material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826483" y="768441"/>
            <a:ext cx="2289712" cy="4183379"/>
          </a:xfrm>
        </p:spPr>
        <p:txBody>
          <a:bodyPr/>
          <a:lstStyle/>
          <a:p>
            <a:pPr marL="0" indent="0"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425406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PSI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25</a:t>
            </a:fld>
            <a:endParaRPr lang="de-DE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12"/>
          <a:stretch/>
        </p:blipFill>
        <p:spPr>
          <a:xfrm>
            <a:off x="1912219" y="801204"/>
            <a:ext cx="5977990" cy="375134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0625" y="2833354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70C0"/>
                </a:solidFill>
                <a:latin typeface="Calibri"/>
              </a:rPr>
              <a:t>Basel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49 km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bird's-eye view</a:t>
            </a:r>
          </a:p>
        </p:txBody>
      </p:sp>
      <p:sp>
        <p:nvSpPr>
          <p:cNvPr id="7" name="Down Arrow 6"/>
          <p:cNvSpPr/>
          <p:nvPr/>
        </p:nvSpPr>
        <p:spPr bwMode="auto">
          <a:xfrm rot="4570564">
            <a:off x="398563" y="3017548"/>
            <a:ext cx="173132" cy="30501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97403" y="105513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 err="1">
                <a:solidFill>
                  <a:srgbClr val="0070C0"/>
                </a:solidFill>
                <a:latin typeface="Calibri"/>
              </a:rPr>
              <a:t>Zurich</a:t>
            </a:r>
            <a:r>
              <a:rPr lang="de-CH" sz="1200" dirty="0">
                <a:solidFill>
                  <a:srgbClr val="0070C0"/>
                </a:solidFill>
                <a:latin typeface="Calibri"/>
              </a:rPr>
              <a:t>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30 km 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bird's-eye view</a:t>
            </a:r>
          </a:p>
        </p:txBody>
      </p:sp>
      <p:sp>
        <p:nvSpPr>
          <p:cNvPr id="8" name="Down Arrow 7"/>
          <p:cNvSpPr/>
          <p:nvPr/>
        </p:nvSpPr>
        <p:spPr bwMode="auto">
          <a:xfrm rot="15697852">
            <a:off x="8702293" y="1113049"/>
            <a:ext cx="173225" cy="30501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82491" y="4632198"/>
            <a:ext cx="914400" cy="914400"/>
          </a:xfrm>
          <a:prstGeom prst="rect">
            <a:avLst/>
          </a:prstGeom>
          <a:noFill/>
          <a:ln>
            <a:noFill/>
          </a:ln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200" dirty="0">
                <a:solidFill>
                  <a:srgbClr val="0070C0"/>
                </a:solidFill>
                <a:latin typeface="Calibri"/>
              </a:rPr>
              <a:t>CERN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en-US" sz="1200" dirty="0">
                <a:solidFill>
                  <a:srgbClr val="0070C0"/>
                </a:solidFill>
                <a:latin typeface="Calibri"/>
              </a:rPr>
              <a:t>220 km bird's-eye view</a:t>
            </a:r>
          </a:p>
        </p:txBody>
      </p:sp>
      <p:sp>
        <p:nvSpPr>
          <p:cNvPr id="13" name="Down Arrow 12"/>
          <p:cNvSpPr/>
          <p:nvPr/>
        </p:nvSpPr>
        <p:spPr bwMode="auto">
          <a:xfrm rot="630826">
            <a:off x="2653235" y="4723569"/>
            <a:ext cx="173132" cy="305014"/>
          </a:xfrm>
          <a:prstGeom prst="downArrow">
            <a:avLst/>
          </a:prstGeom>
          <a:solidFill>
            <a:schemeClr val="accent5">
              <a:lumMod val="40000"/>
              <a:lumOff val="6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14057" y="3595837"/>
            <a:ext cx="2071119" cy="1354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062107"/>
      </p:ext>
    </p:extLst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parameters Ring </a:t>
            </a:r>
            <a:r>
              <a:rPr lang="en-US" dirty="0" err="1"/>
              <a:t>rf</a:t>
            </a:r>
            <a:r>
              <a:rPr lang="en-US" dirty="0"/>
              <a:t> without beam</a:t>
            </a:r>
            <a:endParaRPr lang="de-CH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26</a:t>
            </a:fld>
            <a:endParaRPr lang="de-DE" dirty="0"/>
          </a:p>
        </p:txBody>
      </p:sp>
      <p:graphicFrame>
        <p:nvGraphicFramePr>
          <p:cNvPr id="8" name="Inhaltsplatzhalt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114191090"/>
              </p:ext>
            </p:extLst>
          </p:nvPr>
        </p:nvGraphicFramePr>
        <p:xfrm>
          <a:off x="827584" y="699542"/>
          <a:ext cx="8064000" cy="40833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4475"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flattop cavity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gap voltage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kVp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forward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reflected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VSWR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de-CH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1.76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1.86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100kW P forward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100kW  P reflected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in driver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6.41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produced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U Anode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I Anode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16.6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Anode DC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Anode PS 16kV grid power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inlet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outlet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65.3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63.9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66.9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delta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13.0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flow rate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l/min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calorimetric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170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44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 RF/DC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5257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 RF/AC 16kV Mains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28997770"/>
      </p:ext>
    </p:extLst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 parameters Ring </a:t>
            </a:r>
            <a:r>
              <a:rPr lang="en-US" dirty="0" err="1"/>
              <a:t>rf</a:t>
            </a:r>
            <a:r>
              <a:rPr lang="en-US" dirty="0"/>
              <a:t> with beam 2.4mA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27</a:t>
            </a:fld>
            <a:endParaRPr lang="de-DE" dirty="0"/>
          </a:p>
        </p:txBody>
      </p:sp>
      <p:graphicFrame>
        <p:nvGraphicFramePr>
          <p:cNvPr id="6" name="Inhaltsplatzhalter 5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3937297903"/>
              </p:ext>
            </p:extLst>
          </p:nvPr>
        </p:nvGraphicFramePr>
        <p:xfrm>
          <a:off x="827584" y="742249"/>
          <a:ext cx="8064000" cy="40808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2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20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5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82175"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de-CH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flattop cavity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gap voltage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kVp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846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forward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reflected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marL="0" algn="l" defTabSz="457200" rtl="0" eaLnBrk="1" fontAlgn="b" latinLnBrk="0" hangingPunct="1"/>
                      <a:r>
                        <a:rPr lang="de-CH" sz="12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VSWR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0" algn="ctr" defTabSz="457200" rtl="0" eaLnBrk="1" fontAlgn="b" latinLnBrk="0" hangingPunct="1"/>
                      <a:endParaRPr lang="de-CH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1.44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8.16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100kW P forward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100kW  P reflected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0.05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5118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in driver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33.8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35.45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produced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615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593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U Anode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kV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I Anode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58.3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57.7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P Anode DC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908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886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917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1MW Anode PS 16kV grid power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inlet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53.6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55.3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outlet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77.4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79.1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76.2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60.4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delta temperature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°C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25.5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23.8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24.9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22.1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5.1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tetrode cooling water flow rate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l/min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107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 calorimetric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367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82175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 RF/DC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3006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 RF/AC 16kV Mains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l" fontAlgn="b"/>
                      <a:endParaRPr lang="en-US" sz="1200" b="1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0.59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CH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de-CH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</a:tbl>
          </a:graphicData>
        </a:graphic>
      </p:graphicFrame>
      <p:sp>
        <p:nvSpPr>
          <p:cNvPr id="5" name="Oval 4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11874089"/>
      </p:ext>
    </p:extLst>
  </p:cSld>
  <p:clrMapOvr>
    <a:masterClrMapping/>
  </p:clrMapOvr>
  <p:transition spd="med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Inhaltsplatzhalter 83"/>
          <p:cNvPicPr>
            <a:picLocks noGrp="1" noChangeAspect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>
          <a:xfrm>
            <a:off x="1042988" y="1671253"/>
            <a:ext cx="3781425" cy="2180407"/>
          </a:xfrm>
          <a:prstGeom prst="rect">
            <a:avLst/>
          </a:prstGeom>
        </p:spPr>
      </p:pic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 smtClean="0"/>
              <a:t>RingCyclotron</a:t>
            </a:r>
            <a:r>
              <a:rPr lang="de-CH" dirty="0" smtClean="0"/>
              <a:t>: Operation</a:t>
            </a:r>
            <a:r>
              <a:rPr lang="de-CH" dirty="0" smtClean="0"/>
              <a:t> </a:t>
            </a:r>
            <a:r>
              <a:rPr lang="de-CH" dirty="0" err="1" smtClean="0"/>
              <a:t>Flattop</a:t>
            </a:r>
            <a:endParaRPr lang="de-CH" dirty="0"/>
          </a:p>
        </p:txBody>
      </p:sp>
      <p:pic>
        <p:nvPicPr>
          <p:cNvPr id="134" name="Inhaltsplatzhalter 133"/>
          <p:cNvPicPr>
            <a:picLocks noGrp="1" noChangeAspect="1"/>
          </p:cNvPicPr>
          <p:nvPr>
            <p:ph sz="quarter" idx="18"/>
          </p:nvPr>
        </p:nvPicPr>
        <p:blipFill>
          <a:blip r:embed="rId3"/>
          <a:stretch>
            <a:fillRect/>
          </a:stretch>
        </p:blipFill>
        <p:spPr>
          <a:xfrm>
            <a:off x="5003800" y="1709979"/>
            <a:ext cx="3781425" cy="209660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 smtClean="0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28</a:t>
            </a:fld>
            <a:endParaRPr 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1155031" y="1657502"/>
            <a:ext cx="2700689" cy="39188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@ 0 mA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(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active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cavity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 smtClean="0">
                <a:solidFill>
                  <a:srgbClr val="000000"/>
                </a:solidFill>
                <a:latin typeface="Calibri"/>
              </a:rPr>
              <a:t>operation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)</a:t>
            </a:r>
            <a:endParaRPr lang="en-US" sz="1200" dirty="0" err="1" smtClean="0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212537" y="1666105"/>
            <a:ext cx="2674163" cy="391885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 smtClean="0">
                <a:solidFill>
                  <a:srgbClr val="000000"/>
                </a:solidFill>
                <a:latin typeface="Calibri"/>
              </a:rPr>
              <a:t>@ 2.4 mA </a:t>
            </a:r>
            <a:r>
              <a:rPr lang="de-CH" sz="1200" dirty="0" smtClean="0">
                <a:solidFill>
                  <a:srgbClr val="000000"/>
                </a:solidFill>
                <a:latin typeface="Calibri"/>
              </a:rPr>
              <a:t>(~passive </a:t>
            </a:r>
            <a:r>
              <a:rPr lang="de-CH" sz="1200" dirty="0" err="1">
                <a:solidFill>
                  <a:srgbClr val="000000"/>
                </a:solidFill>
                <a:latin typeface="Calibri"/>
              </a:rPr>
              <a:t>cavity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200" dirty="0" err="1">
                <a:solidFill>
                  <a:srgbClr val="000000"/>
                </a:solidFill>
                <a:latin typeface="Calibri"/>
              </a:rPr>
              <a:t>operation</a:t>
            </a:r>
            <a:r>
              <a:rPr lang="de-CH" sz="1200" dirty="0">
                <a:solidFill>
                  <a:srgbClr val="000000"/>
                </a:solidFill>
                <a:latin typeface="Calibri"/>
              </a:rPr>
              <a:t>)</a:t>
            </a:r>
            <a:endParaRPr lang="en-US" sz="12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800" dirty="0" err="1" smtClean="0">
              <a:solidFill>
                <a:srgbClr val="000000"/>
              </a:solidFill>
              <a:latin typeface="Calibri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530667" y="2509444"/>
            <a:ext cx="61877" cy="148963"/>
            <a:chOff x="3176337" y="2509444"/>
            <a:chExt cx="61877" cy="148963"/>
          </a:xfrm>
        </p:grpSpPr>
        <p:sp>
          <p:nvSpPr>
            <p:cNvPr id="3" name="Rectangle 2"/>
            <p:cNvSpPr/>
            <p:nvPr/>
          </p:nvSpPr>
          <p:spPr bwMode="auto">
            <a:xfrm>
              <a:off x="3176337" y="2509444"/>
              <a:ext cx="61877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3180921" y="2518612"/>
              <a:ext cx="50400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2467677" y="2507737"/>
            <a:ext cx="61877" cy="148963"/>
            <a:chOff x="3328737" y="2661844"/>
            <a:chExt cx="61877" cy="148963"/>
          </a:xfrm>
        </p:grpSpPr>
        <p:sp>
          <p:nvSpPr>
            <p:cNvPr id="10" name="Rectangle 9"/>
            <p:cNvSpPr/>
            <p:nvPr/>
          </p:nvSpPr>
          <p:spPr bwMode="auto">
            <a:xfrm>
              <a:off x="3328737" y="2661844"/>
              <a:ext cx="61877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3333321" y="2671012"/>
              <a:ext cx="50400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7428297" y="2509444"/>
            <a:ext cx="61877" cy="148963"/>
            <a:chOff x="3176337" y="2509444"/>
            <a:chExt cx="61877" cy="148963"/>
          </a:xfrm>
        </p:grpSpPr>
        <p:sp>
          <p:nvSpPr>
            <p:cNvPr id="15" name="Rectangle 14"/>
            <p:cNvSpPr/>
            <p:nvPr/>
          </p:nvSpPr>
          <p:spPr bwMode="auto">
            <a:xfrm>
              <a:off x="3176337" y="2509444"/>
              <a:ext cx="61877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6" name="Rectangle 15"/>
            <p:cNvSpPr/>
            <p:nvPr/>
          </p:nvSpPr>
          <p:spPr bwMode="auto">
            <a:xfrm>
              <a:off x="3180921" y="2518612"/>
              <a:ext cx="50400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365307" y="2507737"/>
            <a:ext cx="61877" cy="148963"/>
            <a:chOff x="3328737" y="2661844"/>
            <a:chExt cx="61877" cy="148963"/>
          </a:xfrm>
        </p:grpSpPr>
        <p:sp>
          <p:nvSpPr>
            <p:cNvPr id="18" name="Rectangle 17"/>
            <p:cNvSpPr/>
            <p:nvPr/>
          </p:nvSpPr>
          <p:spPr bwMode="auto">
            <a:xfrm>
              <a:off x="3328737" y="2661844"/>
              <a:ext cx="61877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19" name="Rectangle 18"/>
            <p:cNvSpPr/>
            <p:nvPr/>
          </p:nvSpPr>
          <p:spPr bwMode="auto">
            <a:xfrm>
              <a:off x="3333321" y="2671012"/>
              <a:ext cx="50400" cy="139795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83008324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</a:t>
            </a:r>
            <a:r>
              <a:rPr lang="en-US" dirty="0">
                <a:solidFill>
                  <a:srgbClr val="FF0000"/>
                </a:solidFill>
              </a:rPr>
              <a:t>H</a:t>
            </a:r>
            <a:r>
              <a:rPr lang="en-US" dirty="0"/>
              <a:t>igh </a:t>
            </a:r>
            <a:r>
              <a:rPr lang="en-US" dirty="0">
                <a:solidFill>
                  <a:srgbClr val="FF0000"/>
                </a:solidFill>
              </a:rPr>
              <a:t>I</a:t>
            </a:r>
            <a:r>
              <a:rPr lang="en-US" dirty="0"/>
              <a:t>ntensity </a:t>
            </a:r>
            <a:r>
              <a:rPr lang="en-US" dirty="0">
                <a:solidFill>
                  <a:srgbClr val="FF0000"/>
                </a:solidFill>
              </a:rPr>
              <a:t>P</a:t>
            </a:r>
            <a:r>
              <a:rPr lang="en-US" dirty="0"/>
              <a:t>roton </a:t>
            </a:r>
            <a:r>
              <a:rPr lang="en-US" dirty="0">
                <a:solidFill>
                  <a:srgbClr val="FF0000"/>
                </a:solidFill>
              </a:rPr>
              <a:t>A</a:t>
            </a:r>
            <a:r>
              <a:rPr lang="en-US" dirty="0"/>
              <a:t>ccelerator</a:t>
            </a:r>
          </a:p>
        </p:txBody>
      </p:sp>
      <p:pic>
        <p:nvPicPr>
          <p:cNvPr id="5" name="Inhaltsplatzhalter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445" y="785495"/>
            <a:ext cx="6224415" cy="3509963"/>
          </a:xfrm>
        </p:spPr>
      </p:pic>
      <p:sp>
        <p:nvSpPr>
          <p:cNvPr id="6" name="Textfeld 5"/>
          <p:cNvSpPr txBox="1"/>
          <p:nvPr/>
        </p:nvSpPr>
        <p:spPr>
          <a:xfrm>
            <a:off x="417920" y="3955451"/>
            <a:ext cx="3960440" cy="1080120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Regular operation at 2.2mA beam current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1.29 MW beam power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Tested up to 2.4 mA beam current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1.4 MW beam power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endParaRPr lang="de-CH" sz="1800" kern="1000" spc="30" dirty="0">
              <a:latin typeface="+mn-lt"/>
              <a:cs typeface="Franklin Gothic Book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164288" y="4281399"/>
            <a:ext cx="504056" cy="202179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000" dirty="0">
                <a:solidFill>
                  <a:srgbClr val="000000"/>
                </a:solidFill>
                <a:latin typeface="Calibri"/>
              </a:rPr>
              <a:t>n2EDM</a:t>
            </a:r>
            <a:endParaRPr lang="en-US" sz="1000" dirty="0" err="1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086363" y="2325032"/>
            <a:ext cx="1057637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100" dirty="0"/>
              <a:t>S</a:t>
            </a:r>
            <a:r>
              <a:rPr lang="el-GR" sz="1100" dirty="0"/>
              <a:t>μ</a:t>
            </a:r>
            <a:r>
              <a:rPr lang="en-US" sz="1100" dirty="0"/>
              <a:t>S: Swiss Muon Source</a:t>
            </a:r>
          </a:p>
        </p:txBody>
      </p:sp>
      <p:sp>
        <p:nvSpPr>
          <p:cNvPr id="8" name="Rectangle 7"/>
          <p:cNvSpPr/>
          <p:nvPr/>
        </p:nvSpPr>
        <p:spPr>
          <a:xfrm>
            <a:off x="1240626" y="2571253"/>
            <a:ext cx="105763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900" dirty="0" err="1"/>
              <a:t>Injector</a:t>
            </a:r>
            <a:r>
              <a:rPr lang="de-CH" sz="900" dirty="0"/>
              <a:t> 2 </a:t>
            </a:r>
          </a:p>
          <a:p>
            <a:pPr>
              <a:spcBef>
                <a:spcPts val="0"/>
              </a:spcBef>
            </a:pPr>
            <a:r>
              <a:rPr lang="de-CH" sz="900" dirty="0"/>
              <a:t>72 </a:t>
            </a:r>
            <a:r>
              <a:rPr lang="de-CH" sz="900" dirty="0" err="1"/>
              <a:t>MeV</a:t>
            </a:r>
            <a:endParaRPr lang="en-US" sz="900" dirty="0"/>
          </a:p>
        </p:txBody>
      </p:sp>
      <p:sp>
        <p:nvSpPr>
          <p:cNvPr id="9" name="Rectangle 8"/>
          <p:cNvSpPr/>
          <p:nvPr/>
        </p:nvSpPr>
        <p:spPr>
          <a:xfrm>
            <a:off x="1873204" y="1600308"/>
            <a:ext cx="105763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0"/>
              </a:spcBef>
            </a:pPr>
            <a:r>
              <a:rPr lang="de-CH" sz="900" dirty="0"/>
              <a:t>Proton </a:t>
            </a:r>
            <a:r>
              <a:rPr lang="de-CH" sz="900" dirty="0" err="1"/>
              <a:t>source</a:t>
            </a:r>
            <a:endParaRPr lang="en-US" sz="900" dirty="0"/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7993860" y="1079772"/>
            <a:ext cx="1052863" cy="0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>
            <a:off x="7937772" y="1145230"/>
            <a:ext cx="1108951" cy="122663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18" name="Straight Connector 17"/>
          <p:cNvCxnSpPr/>
          <p:nvPr/>
        </p:nvCxnSpPr>
        <p:spPr bwMode="auto">
          <a:xfrm>
            <a:off x="7984132" y="1103354"/>
            <a:ext cx="1062591" cy="100244"/>
          </a:xfrm>
          <a:prstGeom prst="line">
            <a:avLst/>
          </a:prstGeom>
          <a:solidFill>
            <a:schemeClr val="accent1"/>
          </a:solidFill>
          <a:ln w="317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sp>
        <p:nvSpPr>
          <p:cNvPr id="12" name="TextBox 11"/>
          <p:cNvSpPr txBox="1"/>
          <p:nvPr/>
        </p:nvSpPr>
        <p:spPr>
          <a:xfrm>
            <a:off x="4999681" y="4521477"/>
            <a:ext cx="3615500" cy="577062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800" dirty="0">
                <a:solidFill>
                  <a:srgbClr val="000000"/>
                </a:solidFill>
                <a:latin typeface="Calibri"/>
              </a:rPr>
              <a:t>Global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Rf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power </a:t>
            </a:r>
            <a:r>
              <a:rPr lang="de-CH" sz="1800" dirty="0" err="1">
                <a:solidFill>
                  <a:srgbClr val="000000"/>
                </a:solidFill>
                <a:latin typeface="Calibri"/>
              </a:rPr>
              <a:t>requirement</a:t>
            </a:r>
            <a:r>
              <a:rPr lang="de-CH" sz="1800" dirty="0">
                <a:solidFill>
                  <a:srgbClr val="000000"/>
                </a:solidFill>
                <a:latin typeface="Calibri"/>
              </a:rPr>
              <a:t> ~6 MW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dirty="0">
                <a:solidFill>
                  <a:srgbClr val="000000"/>
                </a:solidFill>
                <a:latin typeface="Calibri"/>
              </a:rPr>
              <a:t>(50%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of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overall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1400" dirty="0" err="1">
                <a:solidFill>
                  <a:srgbClr val="000000"/>
                </a:solidFill>
                <a:latin typeface="Calibri"/>
              </a:rPr>
              <a:t>requirements</a:t>
            </a:r>
            <a:r>
              <a:rPr lang="de-CH" sz="1400" dirty="0">
                <a:solidFill>
                  <a:srgbClr val="000000"/>
                </a:solidFill>
                <a:latin typeface="Calibri"/>
              </a:rPr>
              <a:t>)</a:t>
            </a:r>
            <a:endParaRPr lang="en-US" sz="1400" dirty="0" err="1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70634951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Injector 2 cyclotron</a:t>
            </a:r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771550"/>
            <a:ext cx="3456384" cy="2296823"/>
          </a:xfrm>
          <a:prstGeom prst="rect">
            <a:avLst/>
          </a:prstGeom>
        </p:spPr>
      </p:pic>
      <p:sp>
        <p:nvSpPr>
          <p:cNvPr id="6" name="Textfeld 5"/>
          <p:cNvSpPr txBox="1"/>
          <p:nvPr/>
        </p:nvSpPr>
        <p:spPr>
          <a:xfrm>
            <a:off x="5868144" y="771550"/>
            <a:ext cx="2691841" cy="977160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marL="93663">
              <a:lnSpc>
                <a:spcPct val="110000"/>
              </a:lnSpc>
              <a:spcBef>
                <a:spcPts val="0"/>
              </a:spcBef>
              <a:tabLst>
                <a:tab pos="1881188" algn="l"/>
              </a:tabLst>
            </a:pPr>
            <a:r>
              <a:rPr lang="en-US" sz="1800" kern="1000" spc="30" dirty="0">
                <a:latin typeface="+mn-lt"/>
                <a:cs typeface="Franklin Gothic Book"/>
              </a:rPr>
              <a:t>Injection energy:	870 </a:t>
            </a:r>
            <a:r>
              <a:rPr lang="en-US" sz="1800" kern="1000" spc="30" dirty="0" err="1">
                <a:latin typeface="+mn-lt"/>
                <a:cs typeface="Franklin Gothic Book"/>
              </a:rPr>
              <a:t>keV</a:t>
            </a:r>
            <a:endParaRPr lang="en-US" sz="1800" kern="1000" spc="30" dirty="0">
              <a:latin typeface="+mn-lt"/>
              <a:cs typeface="Franklin Gothic Book"/>
            </a:endParaRPr>
          </a:p>
          <a:p>
            <a:pPr marL="93663">
              <a:lnSpc>
                <a:spcPct val="110000"/>
              </a:lnSpc>
              <a:spcBef>
                <a:spcPts val="0"/>
              </a:spcBef>
              <a:tabLst>
                <a:tab pos="1881188" algn="l"/>
              </a:tabLst>
            </a:pPr>
            <a:r>
              <a:rPr lang="en-US" sz="1800" kern="1000" spc="30" dirty="0">
                <a:latin typeface="+mn-lt"/>
                <a:cs typeface="Franklin Gothic Book"/>
              </a:rPr>
              <a:t>Extraction energy:	72 MeV</a:t>
            </a:r>
          </a:p>
          <a:p>
            <a:pPr marL="93663">
              <a:lnSpc>
                <a:spcPct val="110000"/>
              </a:lnSpc>
              <a:spcBef>
                <a:spcPts val="0"/>
              </a:spcBef>
              <a:tabLst>
                <a:tab pos="1881188" algn="l"/>
              </a:tabLst>
            </a:pPr>
            <a:r>
              <a:rPr lang="en-US" sz="1800" kern="1000" spc="30" dirty="0">
                <a:latin typeface="+mn-lt"/>
                <a:cs typeface="Franklin Gothic Book"/>
              </a:rPr>
              <a:t>Number of turns:	83</a:t>
            </a: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2722590"/>
              </p:ext>
            </p:extLst>
          </p:nvPr>
        </p:nvGraphicFramePr>
        <p:xfrm>
          <a:off x="157774" y="3219822"/>
          <a:ext cx="8836313" cy="153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06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2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544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046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268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7566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541421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Resonator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type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material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frequency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gap voltage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Wall losses in cavity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incident power </a:t>
                      </a:r>
                      <a:b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</a:b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@ 2.4 mA Beam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3600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1 &amp; 3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Double gap cavity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aluminum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50 MHz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420 </a:t>
                      </a:r>
                      <a:r>
                        <a:rPr kumimoji="0" lang="en-US" altLang="de-DE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kVp</a:t>
                      </a:r>
                      <a:endParaRPr kumimoji="0" lang="en-US" altLang="de-DE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 150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kW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225 kW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7408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2 &amp; 4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Flattop cavity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aluminum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150 MHz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 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31 </a:t>
                      </a:r>
                      <a:r>
                        <a:rPr kumimoji="0" lang="en-US" altLang="de-DE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kVp</a:t>
                      </a:r>
                      <a:endParaRPr kumimoji="0" lang="en-US" altLang="de-DE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5 kW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14 kW</a:t>
                      </a: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92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2 &amp; 4 new</a:t>
                      </a: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Single gap cavity</a:t>
                      </a: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aluminum</a:t>
                      </a: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50 MHz</a:t>
                      </a: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400 </a:t>
                      </a:r>
                      <a:r>
                        <a:rPr kumimoji="0" lang="en-US" altLang="de-DE" sz="1400" b="0" i="0" u="none" strike="noStrike" cap="none" normalizeH="0" baseline="0" noProof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kVp</a:t>
                      </a: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@ extraction</a:t>
                      </a: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 50 kW </a:t>
                      </a:r>
                      <a:endParaRPr kumimoji="0" lang="en-US" altLang="de-DE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4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/>
                        </a:rPr>
                        <a:t> 100 kW</a:t>
                      </a:r>
                      <a:endParaRPr kumimoji="0" lang="en-US" altLang="de-DE" sz="1400" b="0" i="0" u="none" strike="noStrike" cap="none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Oval 7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5239096" y="2044509"/>
            <a:ext cx="3754991" cy="103135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Ongoing Upgrade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dirty="0">
                <a:latin typeface="+mn-lt"/>
              </a:rPr>
              <a:t>Replacement resonator 2&amp;4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dirty="0">
                <a:latin typeface="+mn-lt"/>
              </a:rPr>
              <a:t>New Tetrode </a:t>
            </a:r>
            <a:r>
              <a:rPr kumimoji="0" lang="en-US" sz="1200" b="0" i="0" u="none" strike="noStrike" cap="none" normalizeH="0" dirty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amplifier chain and LLRF all resonators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baseline="0" dirty="0">
                <a:latin typeface="+mn-lt"/>
              </a:rPr>
              <a:t>Goal: Increase voltage toward</a:t>
            </a:r>
            <a:r>
              <a:rPr lang="en-US" sz="1200" dirty="0">
                <a:latin typeface="+mn-lt"/>
              </a:rPr>
              <a:t> 3 mA beam current</a:t>
            </a:r>
          </a:p>
          <a:p>
            <a:pPr marL="171450" marR="0" indent="-1714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1200" dirty="0">
                <a:latin typeface="+mn-lt"/>
              </a:rPr>
              <a:t>No </a:t>
            </a:r>
            <a:r>
              <a:rPr lang="en-US" sz="1200" b="1" dirty="0">
                <a:latin typeface="+mn-lt"/>
              </a:rPr>
              <a:t>efficiency</a:t>
            </a:r>
            <a:r>
              <a:rPr lang="en-US" sz="1200" dirty="0">
                <a:latin typeface="+mn-lt"/>
              </a:rPr>
              <a:t> gain expected</a:t>
            </a:r>
            <a:endParaRPr kumimoji="0" 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05169986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Ring </a:t>
            </a:r>
            <a:r>
              <a:rPr lang="de-CH" dirty="0" err="1"/>
              <a:t>cyclotron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14" name="Grafik 4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74" t="9513" r="9085" b="12177"/>
          <a:stretch/>
        </p:blipFill>
        <p:spPr>
          <a:xfrm>
            <a:off x="3045701" y="772159"/>
            <a:ext cx="2969928" cy="2794001"/>
          </a:xfrm>
          <a:prstGeom prst="rect">
            <a:avLst/>
          </a:prstGeom>
        </p:spPr>
      </p:pic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1585273"/>
              </p:ext>
            </p:extLst>
          </p:nvPr>
        </p:nvGraphicFramePr>
        <p:xfrm>
          <a:off x="174182" y="3667639"/>
          <a:ext cx="8712966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2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08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794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336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6501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54211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altLang="de-DE" sz="1500" b="0" i="0" u="none" strike="noStrike" cap="none" normalizeH="0" baseline="0" noProof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numbers</a:t>
                      </a: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type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material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frequency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gap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</a:t>
                      </a: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voltage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incident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power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no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beam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incident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power @ 2.4 mA beam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4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Main </a:t>
                      </a: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cavity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copper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50 MHz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850 </a:t>
                      </a:r>
                      <a:r>
                        <a:rPr kumimoji="0" lang="de-CH" altLang="de-DE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kVp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 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250 kW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600 kW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1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Flattop cavity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aluminum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150 MHz</a:t>
                      </a:r>
                      <a:endParaRPr kumimoji="0" lang="de-DE" altLang="de-DE" sz="15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555 kVp</a:t>
                      </a:r>
                      <a:endParaRPr kumimoji="0" lang="de-DE" altLang="de-DE" sz="15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de-CH" altLang="de-DE" sz="15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</a:t>
                      </a:r>
                      <a:r>
                        <a:rPr kumimoji="0" lang="de-CH" altLang="de-DE" sz="15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110 </a:t>
                      </a:r>
                      <a:r>
                        <a:rPr kumimoji="0" lang="de-CH" alt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kW </a:t>
                      </a:r>
                      <a:r>
                        <a:rPr kumimoji="0" lang="de-CH" alt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(</a:t>
                      </a:r>
                      <a:r>
                        <a:rPr kumimoji="0" lang="de-CH" altLang="de-DE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active</a:t>
                      </a:r>
                      <a:r>
                        <a:rPr kumimoji="0" lang="de-CH" alt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)</a:t>
                      </a:r>
                      <a:endParaRPr kumimoji="0" lang="de-DE" alt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>
                      <a:lvl1pPr>
                        <a:lnSpc>
                          <a:spcPct val="110000"/>
                        </a:lnSpc>
                        <a:buClr>
                          <a:schemeClr val="accent2"/>
                        </a:buClr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1pPr>
                      <a:lvl2pPr marL="1588">
                        <a:lnSpc>
                          <a:spcPct val="110000"/>
                        </a:lnSpc>
                        <a:buClr>
                          <a:schemeClr val="tx1"/>
                        </a:buClr>
                        <a:buSzPct val="80000"/>
                        <a:buFont typeface="Arial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2pPr>
                      <a:lvl3pPr marL="184150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3pPr>
                      <a:lvl4pPr marL="358775">
                        <a:lnSpc>
                          <a:spcPct val="110000"/>
                        </a:lnSpc>
                        <a:buFont typeface="Arial Narrow" pitchFamily="34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4pPr>
                      <a:lvl5pPr marL="2246313">
                        <a:lnSpc>
                          <a:spcPct val="110000"/>
                        </a:lnSpc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5pPr>
                      <a:lvl6pPr marL="27035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6pPr>
                      <a:lvl7pPr marL="31607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7pPr>
                      <a:lvl8pPr marL="36179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8pPr>
                      <a:lvl9pPr marL="4075113" eaLnBrk="0" fontAlgn="base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Font typeface="Lucida Grande" charset="0"/>
                        <a:defRPr sz="1500">
                          <a:solidFill>
                            <a:schemeClr val="tx1"/>
                          </a:solidFill>
                          <a:latin typeface="Arial Narrow" pitchFamily="34" charset="0"/>
                          <a:ea typeface="ヒラギノ角ゴ Pro W3" charset="-128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1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accent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  <a:sym typeface="Symbol" pitchFamily="18" charset="2"/>
                        </a:rPr>
                        <a:t></a:t>
                      </a:r>
                      <a:r>
                        <a:rPr kumimoji="0" lang="de-CH" altLang="de-DE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 - </a:t>
                      </a:r>
                      <a:r>
                        <a:rPr kumimoji="0" lang="de-CH" altLang="de-DE" sz="15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36 kW </a:t>
                      </a:r>
                      <a:r>
                        <a:rPr kumimoji="0" lang="de-CH" altLang="de-DE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 W3" charset="-128"/>
                        </a:rPr>
                        <a:t>(passive)</a:t>
                      </a:r>
                      <a:endParaRPr kumimoji="0" lang="de-DE" altLang="de-DE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ヒラギノ角ゴ Pro W3" charset="-128"/>
                      </a:endParaRPr>
                    </a:p>
                  </a:txBody>
                  <a:tcPr horzOverflow="overflow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964774" y="2712397"/>
            <a:ext cx="1461334" cy="332373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>
                <a:latin typeface="+mn-lt"/>
                <a:cs typeface="Franklin Gothic Book"/>
              </a:rPr>
              <a:t>copper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cavity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17" name="Gerade Verbindung mit Pfeil 16"/>
          <p:cNvCxnSpPr/>
          <p:nvPr/>
        </p:nvCxnSpPr>
        <p:spPr bwMode="auto">
          <a:xfrm>
            <a:off x="2430426" y="2875451"/>
            <a:ext cx="1493502" cy="3132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8" name="Textfeld 17"/>
          <p:cNvSpPr txBox="1"/>
          <p:nvPr/>
        </p:nvSpPr>
        <p:spPr>
          <a:xfrm>
            <a:off x="960456" y="1821050"/>
            <a:ext cx="1465652" cy="383082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>
                <a:latin typeface="+mn-lt"/>
                <a:cs typeface="Franklin Gothic Book"/>
              </a:rPr>
              <a:t>Sector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magnet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19" name="Gerade Verbindung mit Pfeil 18"/>
          <p:cNvCxnSpPr>
            <a:stCxn id="18" idx="3"/>
          </p:cNvCxnSpPr>
          <p:nvPr/>
        </p:nvCxnSpPr>
        <p:spPr bwMode="auto">
          <a:xfrm>
            <a:off x="2426108" y="2012591"/>
            <a:ext cx="982620" cy="49056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feld 19"/>
          <p:cNvSpPr txBox="1"/>
          <p:nvPr/>
        </p:nvSpPr>
        <p:spPr>
          <a:xfrm>
            <a:off x="960456" y="983669"/>
            <a:ext cx="1461334" cy="329588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de-CH" sz="1800" kern="1000" spc="30" dirty="0" err="1">
                <a:latin typeface="+mn-lt"/>
                <a:cs typeface="Franklin Gothic Book"/>
              </a:rPr>
              <a:t>Flattop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cavity</a:t>
            </a:r>
            <a:endParaRPr lang="de-CH" sz="1800" kern="1000" spc="30" dirty="0">
              <a:latin typeface="+mn-lt"/>
              <a:cs typeface="Franklin Gothic Book"/>
            </a:endParaRPr>
          </a:p>
        </p:txBody>
      </p:sp>
      <p:cxnSp>
        <p:nvCxnSpPr>
          <p:cNvPr id="21" name="Gerade Verbindung mit Pfeil 20"/>
          <p:cNvCxnSpPr>
            <a:stCxn id="20" idx="3"/>
          </p:cNvCxnSpPr>
          <p:nvPr/>
        </p:nvCxnSpPr>
        <p:spPr bwMode="auto">
          <a:xfrm>
            <a:off x="2421790" y="1148463"/>
            <a:ext cx="2006194" cy="42916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5000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2" name="Textfeld 21"/>
          <p:cNvSpPr txBox="1"/>
          <p:nvPr/>
        </p:nvSpPr>
        <p:spPr>
          <a:xfrm>
            <a:off x="6084168" y="1115810"/>
            <a:ext cx="2854949" cy="1028922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marL="88900">
              <a:lnSpc>
                <a:spcPct val="110000"/>
              </a:lnSpc>
              <a:spcBef>
                <a:spcPts val="0"/>
              </a:spcBef>
              <a:tabLst>
                <a:tab pos="1884363" algn="l"/>
              </a:tabLst>
            </a:pPr>
            <a:r>
              <a:rPr lang="de-CH" sz="1800" kern="1000" spc="30" dirty="0" err="1">
                <a:latin typeface="+mn-lt"/>
                <a:cs typeface="Franklin Gothic Book"/>
              </a:rPr>
              <a:t>Injection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energy</a:t>
            </a:r>
            <a:r>
              <a:rPr lang="de-CH" sz="1800" kern="1000" spc="30" dirty="0">
                <a:latin typeface="+mn-lt"/>
                <a:cs typeface="Franklin Gothic Book"/>
              </a:rPr>
              <a:t>:	  72 </a:t>
            </a:r>
            <a:r>
              <a:rPr lang="de-CH" sz="1800" kern="1000" spc="30" dirty="0" err="1">
                <a:latin typeface="+mn-lt"/>
                <a:cs typeface="Franklin Gothic Book"/>
              </a:rPr>
              <a:t>MeV</a:t>
            </a:r>
            <a:endParaRPr lang="de-CH" sz="1800" kern="1000" spc="30" dirty="0">
              <a:latin typeface="+mn-lt"/>
              <a:cs typeface="Franklin Gothic Book"/>
            </a:endParaRPr>
          </a:p>
          <a:p>
            <a:pPr marL="88900">
              <a:lnSpc>
                <a:spcPct val="110000"/>
              </a:lnSpc>
              <a:spcBef>
                <a:spcPts val="0"/>
              </a:spcBef>
              <a:tabLst>
                <a:tab pos="1884363" algn="l"/>
              </a:tabLst>
            </a:pPr>
            <a:r>
              <a:rPr lang="de-CH" sz="1800" kern="1000" spc="30" dirty="0" err="1">
                <a:latin typeface="+mn-lt"/>
                <a:cs typeface="Franklin Gothic Book"/>
              </a:rPr>
              <a:t>Extraction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energy</a:t>
            </a:r>
            <a:r>
              <a:rPr lang="de-CH" sz="1800" kern="1000" spc="30" dirty="0">
                <a:latin typeface="+mn-lt"/>
                <a:cs typeface="Franklin Gothic Book"/>
              </a:rPr>
              <a:t>:	590 </a:t>
            </a:r>
            <a:r>
              <a:rPr lang="de-CH" sz="1800" kern="1000" spc="30" dirty="0" err="1">
                <a:latin typeface="+mn-lt"/>
                <a:cs typeface="Franklin Gothic Book"/>
              </a:rPr>
              <a:t>MeV</a:t>
            </a:r>
            <a:endParaRPr lang="de-CH" sz="1800" kern="1000" spc="30" dirty="0">
              <a:latin typeface="+mn-lt"/>
              <a:cs typeface="Franklin Gothic Book"/>
            </a:endParaRPr>
          </a:p>
          <a:p>
            <a:pPr marL="88900">
              <a:lnSpc>
                <a:spcPct val="110000"/>
              </a:lnSpc>
              <a:spcBef>
                <a:spcPts val="0"/>
              </a:spcBef>
              <a:tabLst>
                <a:tab pos="1884363" algn="l"/>
              </a:tabLst>
            </a:pPr>
            <a:r>
              <a:rPr lang="de-CH" sz="1800" kern="1000" spc="30" dirty="0" err="1">
                <a:latin typeface="+mn-lt"/>
                <a:cs typeface="Franklin Gothic Book"/>
              </a:rPr>
              <a:t>Number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of</a:t>
            </a:r>
            <a:r>
              <a:rPr lang="de-CH" sz="1800" kern="1000" spc="30" dirty="0">
                <a:latin typeface="+mn-lt"/>
                <a:cs typeface="Franklin Gothic Book"/>
              </a:rPr>
              <a:t> </a:t>
            </a:r>
            <a:r>
              <a:rPr lang="de-CH" sz="1800" kern="1000" spc="30" dirty="0" err="1">
                <a:latin typeface="+mn-lt"/>
                <a:cs typeface="Franklin Gothic Book"/>
              </a:rPr>
              <a:t>turns</a:t>
            </a:r>
            <a:r>
              <a:rPr lang="de-CH" sz="1800" kern="1000" spc="30" dirty="0">
                <a:latin typeface="+mn-lt"/>
                <a:cs typeface="Franklin Gothic Book"/>
              </a:rPr>
              <a:t>:	186</a:t>
            </a:r>
          </a:p>
        </p:txBody>
      </p:sp>
      <p:sp>
        <p:nvSpPr>
          <p:cNvPr id="23" name="Oval 22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8978211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Amplifier chain for one copper cavity in ring cyclotron</a:t>
            </a:r>
            <a:endParaRPr lang="de-CH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831757" y="820117"/>
            <a:ext cx="7950297" cy="3031261"/>
            <a:chOff x="755575" y="1628800"/>
            <a:chExt cx="8237723" cy="3358749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3" r="3967" b="36546"/>
            <a:stretch/>
          </p:blipFill>
          <p:spPr bwMode="auto">
            <a:xfrm>
              <a:off x="755575" y="1628800"/>
              <a:ext cx="8237723" cy="3358749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hteck 6"/>
            <p:cNvSpPr/>
            <p:nvPr/>
          </p:nvSpPr>
          <p:spPr bwMode="auto">
            <a:xfrm>
              <a:off x="2411759" y="4221088"/>
              <a:ext cx="3168352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483767" y="2420888"/>
              <a:ext cx="4266215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de-CH" kern="1000" spc="30" dirty="0">
                  <a:latin typeface="+mn-lt"/>
                  <a:cs typeface="Franklin Gothic Book"/>
                </a:rPr>
                <a:t>1kW	    10kW	         100kW             1MW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857923" y="4057156"/>
            <a:ext cx="5112570" cy="867596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 marL="88900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Amplifier chains built in early 90s</a:t>
            </a:r>
          </a:p>
          <a:p>
            <a:pPr marL="88900"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Some parts were taken over from older </a:t>
            </a:r>
            <a:r>
              <a:rPr lang="en-US" sz="1800" kern="1000" spc="30" dirty="0" err="1">
                <a:latin typeface="+mn-lt"/>
                <a:cs typeface="Franklin Gothic Book"/>
              </a:rPr>
              <a:t>rf</a:t>
            </a:r>
            <a:r>
              <a:rPr lang="en-US" sz="1800" kern="1000" spc="30" dirty="0">
                <a:latin typeface="+mn-lt"/>
                <a:cs typeface="Franklin Gothic Book"/>
              </a:rPr>
              <a:t>-system.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8303451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/>
              <a:t>Amplifier chain for one copper cavity in ring cyclotron</a:t>
            </a:r>
            <a:endParaRPr lang="de-CH" sz="20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831757" y="820117"/>
            <a:ext cx="7950297" cy="3031261"/>
            <a:chOff x="755575" y="1628800"/>
            <a:chExt cx="8237723" cy="3358749"/>
          </a:xfrm>
        </p:grpSpPr>
        <p:pic>
          <p:nvPicPr>
            <p:cNvPr id="6" name="Picture 8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243" r="3967" b="36546"/>
            <a:stretch/>
          </p:blipFill>
          <p:spPr bwMode="auto">
            <a:xfrm>
              <a:off x="755575" y="1628800"/>
              <a:ext cx="8237723" cy="3358749"/>
            </a:xfrm>
            <a:prstGeom prst="rect">
              <a:avLst/>
            </a:prstGeom>
            <a:noFill/>
            <a:ln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hteck 6"/>
            <p:cNvSpPr/>
            <p:nvPr/>
          </p:nvSpPr>
          <p:spPr bwMode="auto">
            <a:xfrm>
              <a:off x="2411759" y="4221088"/>
              <a:ext cx="3168352" cy="288032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CH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imes" charset="0"/>
              </a:endParaRPr>
            </a:p>
          </p:txBody>
        </p:sp>
        <p:sp>
          <p:nvSpPr>
            <p:cNvPr id="8" name="Textfeld 7"/>
            <p:cNvSpPr txBox="1"/>
            <p:nvPr/>
          </p:nvSpPr>
          <p:spPr>
            <a:xfrm>
              <a:off x="2483767" y="2420888"/>
              <a:ext cx="4266215" cy="2880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0" tIns="0" rIns="0" bIns="0" rtlCol="0">
              <a:noAutofit/>
            </a:bodyPr>
            <a:lstStyle/>
            <a:p>
              <a:pPr>
                <a:lnSpc>
                  <a:spcPct val="110000"/>
                </a:lnSpc>
                <a:spcBef>
                  <a:spcPts val="0"/>
                </a:spcBef>
              </a:pPr>
              <a:r>
                <a:rPr lang="de-CH" kern="1000" spc="30" dirty="0">
                  <a:latin typeface="+mn-lt"/>
                  <a:cs typeface="Franklin Gothic Book"/>
                </a:rPr>
                <a:t>      	                         100kW             1MW</a:t>
              </a:r>
            </a:p>
          </p:txBody>
        </p:sp>
      </p:grpSp>
      <p:sp>
        <p:nvSpPr>
          <p:cNvPr id="13" name="Textfeld 12"/>
          <p:cNvSpPr txBox="1"/>
          <p:nvPr/>
        </p:nvSpPr>
        <p:spPr>
          <a:xfrm>
            <a:off x="175600" y="4103216"/>
            <a:ext cx="8677733" cy="812530"/>
          </a:xfrm>
          <a:prstGeom prst="rect">
            <a:avLst/>
          </a:prstGeom>
          <a:solidFill>
            <a:srgbClr val="E5E5E5"/>
          </a:solidFill>
        </p:spPr>
        <p:txBody>
          <a:bodyPr wrap="square" lIns="0" tIns="0" rIns="0" bIns="0" rtlCol="0">
            <a:spAutoFit/>
          </a:bodyPr>
          <a:lstStyle/>
          <a:p>
            <a:pPr marL="88900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2022: 	1/10kW Tetrode Amplifier replaced by 10kW SSA</a:t>
            </a:r>
            <a:br>
              <a:rPr lang="en-US" kern="1000" spc="30" dirty="0">
                <a:latin typeface="+mn-lt"/>
                <a:cs typeface="Franklin Gothic Book"/>
              </a:rPr>
            </a:br>
            <a:r>
              <a:rPr lang="en-US" kern="1000" spc="30" dirty="0">
                <a:latin typeface="+mn-lt"/>
                <a:cs typeface="Franklin Gothic Book"/>
              </a:rPr>
              <a:t>	(BBL200-A10000 from Rohde &amp; Schwarz)</a:t>
            </a:r>
          </a:p>
          <a:p>
            <a:pPr marL="88900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latin typeface="+mn-lt"/>
                <a:cs typeface="Franklin Gothic Book"/>
              </a:rPr>
              <a:t>	Of the shelf SSA operated in class A -&gt; no </a:t>
            </a:r>
            <a:r>
              <a:rPr lang="en-US" b="1" kern="1000" spc="30" dirty="0">
                <a:latin typeface="+mn-lt"/>
                <a:cs typeface="Franklin Gothic Book"/>
              </a:rPr>
              <a:t>improvement in efficiency</a:t>
            </a:r>
            <a:r>
              <a:rPr lang="en-US" kern="1000" spc="30" dirty="0">
                <a:latin typeface="+mn-lt"/>
                <a:cs typeface="Franklin Gothic Book"/>
              </a:rPr>
              <a:t>, goal is reliability </a:t>
            </a: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3675" y="1719832"/>
            <a:ext cx="2350773" cy="9773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hteck 8"/>
          <p:cNvSpPr/>
          <p:nvPr/>
        </p:nvSpPr>
        <p:spPr bwMode="auto">
          <a:xfrm>
            <a:off x="2195736" y="3419597"/>
            <a:ext cx="2232248" cy="431781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37187899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efficiency </a:t>
            </a:r>
            <a:r>
              <a:rPr lang="en-US" dirty="0" err="1"/>
              <a:t>rf</a:t>
            </a:r>
            <a:r>
              <a:rPr lang="en-US" dirty="0"/>
              <a:t> systems for the Ring cyclotron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graphicFrame>
        <p:nvGraphicFramePr>
          <p:cNvPr id="5" name="Inhaltsplatzhalt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66977643"/>
              </p:ext>
            </p:extLst>
          </p:nvPr>
        </p:nvGraphicFramePr>
        <p:xfrm>
          <a:off x="755576" y="597375"/>
          <a:ext cx="7632000" cy="40119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0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filament 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Beam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 mA beam current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forward </a:t>
                      </a:r>
                      <a:r>
                        <a:rPr lang="en-US" sz="1400" b="1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power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225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649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620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640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cavity 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265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625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Flattop cavity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~110 kW </a:t>
                      </a:r>
                      <a:r>
                        <a:rPr lang="en-U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(active)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14 kW </a:t>
                      </a:r>
                      <a:r>
                        <a:rPr lang="en-US" sz="1200" b="0" i="0" u="none" strike="noStrike" noProof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(passive)</a:t>
                      </a:r>
                      <a:endParaRPr lang="en-US" sz="12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</a:t>
                      </a:r>
                      <a:r>
                        <a:rPr lang="en-US" sz="1400" b="1" i="0" u="none" strike="noStrike" noProof="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rf</a:t>
                      </a:r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power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1130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2548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grid power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Anode PS 1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1002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Anode PS 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413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995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Anode PS 3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456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1052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Anode PS 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435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1016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power distribution WSGA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</a:t>
                      </a:r>
                      <a:r>
                        <a:rPr lang="en-US" sz="1400" b="0" i="0" u="none" strike="noStrike" baseline="0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kW</a:t>
                      </a:r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526 kW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533 kW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total grid power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181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2244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4599 kW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 noProof="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efficiency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0.50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noProof="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0.55</a:t>
                      </a:r>
                    </a:p>
                  </a:txBody>
                  <a:tcPr marL="9525" marR="9525" marT="9525" marB="0">
                    <a:solidFill>
                      <a:srgbClr val="FDCA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755576" y="4635276"/>
            <a:ext cx="7615671" cy="508224"/>
          </a:xfrm>
          <a:prstGeom prst="rect">
            <a:avLst/>
          </a:prstGeom>
          <a:solidFill>
            <a:srgbClr val="E5E5E5"/>
          </a:solidFill>
        </p:spPr>
        <p:txBody>
          <a:bodyPr wrap="non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400" kern="1000" spc="30" dirty="0">
                <a:latin typeface="+mn-lt"/>
                <a:cs typeface="Franklin Gothic Book"/>
              </a:rPr>
              <a:t>Including all </a:t>
            </a:r>
            <a:r>
              <a:rPr lang="en-US" sz="1400" kern="1000" spc="30" dirty="0" err="1">
                <a:latin typeface="+mn-lt"/>
                <a:cs typeface="Franklin Gothic Book"/>
              </a:rPr>
              <a:t>rf</a:t>
            </a:r>
            <a:r>
              <a:rPr lang="en-US" sz="1400" kern="1000" spc="30" dirty="0">
                <a:latin typeface="+mn-lt"/>
                <a:cs typeface="Franklin Gothic Book"/>
              </a:rPr>
              <a:t> systems (</a:t>
            </a:r>
            <a:r>
              <a:rPr lang="en-US" sz="1400" kern="1000" spc="30" dirty="0" err="1">
                <a:latin typeface="+mn-lt"/>
                <a:cs typeface="Franklin Gothic Book"/>
              </a:rPr>
              <a:t>llrf</a:t>
            </a:r>
            <a:r>
              <a:rPr lang="en-US" sz="1400" kern="1000" spc="30" dirty="0">
                <a:latin typeface="+mn-lt"/>
                <a:cs typeface="Franklin Gothic Book"/>
              </a:rPr>
              <a:t>, tuning system, control system, forced air cooling, </a:t>
            </a:r>
            <a:br>
              <a:rPr lang="en-US" sz="1400" kern="1000" spc="30" dirty="0">
                <a:latin typeface="+mn-lt"/>
                <a:cs typeface="Franklin Gothic Book"/>
              </a:rPr>
            </a:br>
            <a:r>
              <a:rPr lang="en-US" sz="1400" kern="1000" spc="30" dirty="0">
                <a:latin typeface="+mn-lt"/>
                <a:cs typeface="Franklin Gothic Book"/>
              </a:rPr>
              <a:t>transmission line cooling, load for flattop).</a:t>
            </a:r>
          </a:p>
        </p:txBody>
      </p:sp>
      <p:sp>
        <p:nvSpPr>
          <p:cNvPr id="7" name="Textfeld 6"/>
          <p:cNvSpPr txBox="1"/>
          <p:nvPr/>
        </p:nvSpPr>
        <p:spPr>
          <a:xfrm rot="-2280000">
            <a:off x="2975247" y="1186014"/>
            <a:ext cx="1883285" cy="52168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lIns="0" tIns="0" rIns="0" bIns="0" rtlCol="0">
            <a:noAutofit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</a:rPr>
              <a:t>Total filament power</a:t>
            </a:r>
          </a:p>
          <a:p>
            <a:pPr algn="ctr">
              <a:lnSpc>
                <a:spcPct val="110000"/>
              </a:lnSpc>
              <a:spcBef>
                <a:spcPts val="0"/>
              </a:spcBef>
            </a:pPr>
            <a:r>
              <a:rPr lang="en-US" kern="1000" spc="30" dirty="0">
                <a:cs typeface="Franklin Gothic Book"/>
                <a:sym typeface="Symbol"/>
              </a:rPr>
              <a:t> 100kW</a:t>
            </a:r>
            <a:endParaRPr lang="en-US" kern="1000" spc="30" dirty="0">
              <a:cs typeface="Franklin Gothic Book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220865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4935567" y="2415654"/>
            <a:ext cx="3239442" cy="9007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err="1"/>
              <a:t>Cooling</a:t>
            </a:r>
            <a:r>
              <a:rPr lang="de-CH" dirty="0"/>
              <a:t> </a:t>
            </a:r>
            <a:r>
              <a:rPr lang="de-CH" dirty="0" err="1"/>
              <a:t>system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Tetrodes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567738" y="4967288"/>
            <a:ext cx="576262" cy="147637"/>
          </a:xfrm>
        </p:spPr>
        <p:txBody>
          <a:bodyPr/>
          <a:lstStyle/>
          <a:p>
            <a:pPr algn="r">
              <a:defRPr/>
            </a:pPr>
            <a:r>
              <a:rPr lang="de-DE"/>
              <a:t>Page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pic>
        <p:nvPicPr>
          <p:cNvPr id="7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9018" y="1005722"/>
            <a:ext cx="3749365" cy="281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046305" y="3907904"/>
            <a:ext cx="3749365" cy="9144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en-US" sz="1800" kern="1000" spc="30" dirty="0">
                <a:latin typeface="+mn-lt"/>
                <a:cs typeface="Franklin Gothic Book"/>
              </a:rPr>
              <a:t>HF0: Cooling circuit for tetrode amplifiers for the ring cyclotron</a:t>
            </a:r>
          </a:p>
        </p:txBody>
      </p:sp>
      <p:sp>
        <p:nvSpPr>
          <p:cNvPr id="9" name="Inhaltsplatzhalter 5"/>
          <p:cNvSpPr>
            <a:spLocks noGrp="1"/>
          </p:cNvSpPr>
          <p:nvPr>
            <p:ph sz="quarter" idx="18"/>
          </p:nvPr>
        </p:nvSpPr>
        <p:spPr/>
        <p:txBody>
          <a:bodyPr/>
          <a:lstStyle/>
          <a:p>
            <a:r>
              <a:rPr lang="en-US" dirty="0"/>
              <a:t>Demineralized water</a:t>
            </a:r>
          </a:p>
          <a:p>
            <a:endParaRPr lang="en-US" dirty="0"/>
          </a:p>
          <a:p>
            <a:r>
              <a:rPr lang="en-US" dirty="0"/>
              <a:t>Inlet temperature at tube 55°C</a:t>
            </a:r>
          </a:p>
          <a:p>
            <a:r>
              <a:rPr lang="en-US" dirty="0"/>
              <a:t>Outlet temperature up to 80°C</a:t>
            </a:r>
          </a:p>
          <a:p>
            <a:endParaRPr lang="en-US" dirty="0"/>
          </a:p>
          <a:p>
            <a:r>
              <a:rPr lang="en-US" b="1" u="sng" dirty="0"/>
              <a:t>Heat recovery system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~</a:t>
            </a:r>
            <a:r>
              <a:rPr lang="en-US" b="1" dirty="0">
                <a:solidFill>
                  <a:srgbClr val="00B050"/>
                </a:solidFill>
              </a:rPr>
              <a:t>3’357 MWh/Year</a:t>
            </a:r>
          </a:p>
          <a:p>
            <a:pPr marL="177800" indent="0">
              <a:buNone/>
            </a:pPr>
            <a:r>
              <a:rPr lang="de-CH" sz="1400" dirty="0">
                <a:solidFill>
                  <a:srgbClr val="000000"/>
                </a:solidFill>
              </a:rPr>
              <a:t>(~6.5% </a:t>
            </a:r>
            <a:r>
              <a:rPr lang="de-CH" sz="1400" dirty="0" err="1">
                <a:solidFill>
                  <a:srgbClr val="000000"/>
                </a:solidFill>
              </a:rPr>
              <a:t>of</a:t>
            </a:r>
            <a:r>
              <a:rPr lang="de-CH" sz="1400" dirty="0">
                <a:solidFill>
                  <a:srgbClr val="000000"/>
                </a:solidFill>
              </a:rPr>
              <a:t> </a:t>
            </a:r>
            <a:r>
              <a:rPr lang="de-CH" sz="1400" dirty="0" err="1">
                <a:solidFill>
                  <a:srgbClr val="000000"/>
                </a:solidFill>
              </a:rPr>
              <a:t>energy</a:t>
            </a:r>
            <a:r>
              <a:rPr lang="de-CH" sz="1400" dirty="0">
                <a:solidFill>
                  <a:srgbClr val="000000"/>
                </a:solidFill>
              </a:rPr>
              <a:t> </a:t>
            </a:r>
            <a:r>
              <a:rPr lang="de-CH" sz="1400" dirty="0" err="1">
                <a:solidFill>
                  <a:srgbClr val="000000"/>
                </a:solidFill>
              </a:rPr>
              <a:t>consumption</a:t>
            </a:r>
            <a:r>
              <a:rPr lang="de-CH" sz="1400" dirty="0">
                <a:solidFill>
                  <a:srgbClr val="000000"/>
                </a:solidFill>
              </a:rPr>
              <a:t>)</a:t>
            </a:r>
            <a:endParaRPr lang="en-US" sz="1400" dirty="0">
              <a:solidFill>
                <a:srgbClr val="000000"/>
              </a:solidFill>
            </a:endParaRPr>
          </a:p>
          <a:p>
            <a:pPr marL="0" indent="0">
              <a:buNone/>
            </a:pPr>
            <a:r>
              <a:rPr lang="en-US" dirty="0"/>
              <a:t/>
            </a:r>
            <a:br>
              <a:rPr lang="en-US" dirty="0"/>
            </a:br>
            <a:r>
              <a:rPr lang="en-US" dirty="0"/>
              <a:t>Suppling ¼ of heat for PSI building</a:t>
            </a:r>
            <a:r>
              <a:rPr lang="de-CH" dirty="0"/>
              <a:t>s</a:t>
            </a:r>
            <a:br>
              <a:rPr lang="de-CH" dirty="0"/>
            </a:br>
            <a:r>
              <a:rPr lang="de-CH" dirty="0"/>
              <a:t/>
            </a:r>
            <a:br>
              <a:rPr lang="de-CH" dirty="0"/>
            </a:br>
            <a:r>
              <a:rPr lang="de-CH" dirty="0"/>
              <a:t>(</a:t>
            </a:r>
            <a:r>
              <a:rPr lang="en-US" dirty="0"/>
              <a:t>Shutdown from Christmas to April)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107504" y="1203598"/>
            <a:ext cx="324000" cy="324000"/>
          </a:xfrm>
          <a:prstGeom prst="ellipse">
            <a:avLst/>
          </a:prstGeom>
          <a:solidFill>
            <a:schemeClr val="accent6">
              <a:lumMod val="40000"/>
              <a:lumOff val="6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CH" sz="1800" dirty="0">
                <a:latin typeface="+mn-lt"/>
              </a:rPr>
              <a:t>1.</a:t>
            </a:r>
            <a:endParaRPr kumimoji="0" 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7531621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  <a:extLst>
    <a:ext uri="{05A4C25C-085E-4340-85A3-A5531E510DB2}">
      <thm15:themeFamily xmlns:thm15="http://schemas.microsoft.com/office/thememl/2012/main" name="PSI PowerPoint Master english 16_9.potx" id="{D740BDA2-5362-433F-8FF1-B032EC84CAE9}" vid="{5E8A839B-C512-4D1D-A022-DACBC9126E25}"/>
    </a:ext>
  </a:ext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PSI_PowerPoint-Master_16-9_e</Template>
  <TotalTime>0</TotalTime>
  <Words>2362</Words>
  <Application>Microsoft Office PowerPoint</Application>
  <PresentationFormat>On-screen Show (16:9)</PresentationFormat>
  <Paragraphs>763</Paragraphs>
  <Slides>28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41" baseType="lpstr">
      <vt:lpstr>Batang</vt:lpstr>
      <vt:lpstr>ＭＳ Ｐゴシック</vt:lpstr>
      <vt:lpstr>Arial</vt:lpstr>
      <vt:lpstr>Arial Narrow</vt:lpstr>
      <vt:lpstr>Calibri</vt:lpstr>
      <vt:lpstr>Comic Sans MS</vt:lpstr>
      <vt:lpstr>Franklin Gothic Book</vt:lpstr>
      <vt:lpstr>Georgia</vt:lpstr>
      <vt:lpstr>Symbol</vt:lpstr>
      <vt:lpstr>Times</vt:lpstr>
      <vt:lpstr>Times New Roman</vt:lpstr>
      <vt:lpstr>ヒラギノ角ゴ Pro W3</vt:lpstr>
      <vt:lpstr>PSI-Powerpoint-Master Calibri V2</vt:lpstr>
      <vt:lpstr>Overview PSI RF Systems power consumption</vt:lpstr>
      <vt:lpstr>PSI's accelerators in the landscape</vt:lpstr>
      <vt:lpstr>Overview High Intensity Proton Accelerator</vt:lpstr>
      <vt:lpstr>Injector 2 cyclotron</vt:lpstr>
      <vt:lpstr>Ring cyclotron</vt:lpstr>
      <vt:lpstr>Amplifier chain for one copper cavity in ring cyclotron</vt:lpstr>
      <vt:lpstr>Amplifier chain for one copper cavity in ring cyclotron</vt:lpstr>
      <vt:lpstr>Power efficiency rf systems for the Ring cyclotron</vt:lpstr>
      <vt:lpstr>Cooling system for Tetrodes</vt:lpstr>
      <vt:lpstr>SLS Layout and RF stations</vt:lpstr>
      <vt:lpstr>Layout SR 500 MHz accelerating station (large contribution to power consumption)</vt:lpstr>
      <vt:lpstr>Characterization power consumption SR stations (measurements on SR2)</vt:lpstr>
      <vt:lpstr>SLS 2 Storage Ring Upgrade &amp; RF</vt:lpstr>
      <vt:lpstr>Comparison SLS1 and SLS2</vt:lpstr>
      <vt:lpstr>Indication operational RF costs for SLS2</vt:lpstr>
      <vt:lpstr>Rational behind the upgrade to SSA</vt:lpstr>
      <vt:lpstr>Overview RF stations in SwissFEL</vt:lpstr>
      <vt:lpstr>C-band Linac modules</vt:lpstr>
      <vt:lpstr>C-Band Linac Klystron modulators</vt:lpstr>
      <vt:lpstr>Grid to RF Global Picture S-, C- and X-Band </vt:lpstr>
      <vt:lpstr>Heat recovery</vt:lpstr>
      <vt:lpstr>Rational/priorities behind power source design</vt:lpstr>
      <vt:lpstr>Wir schaffen Wissen – heute für morgen</vt:lpstr>
      <vt:lpstr>Resereve Material</vt:lpstr>
      <vt:lpstr>PSI</vt:lpstr>
      <vt:lpstr>Operation parameters Ring rf without beam</vt:lpstr>
      <vt:lpstr>Operation parameters Ring rf with beam 2.4mA</vt:lpstr>
      <vt:lpstr>RingCyclotron: Operation Flattop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Schneider Markus</dc:creator>
  <cp:lastModifiedBy>Pedrozzi Marco</cp:lastModifiedBy>
  <cp:revision>166</cp:revision>
  <cp:lastPrinted>2015-09-30T13:23:15Z</cp:lastPrinted>
  <dcterms:created xsi:type="dcterms:W3CDTF">2022-06-24T06:30:08Z</dcterms:created>
  <dcterms:modified xsi:type="dcterms:W3CDTF">2022-07-04T12:29:54Z</dcterms:modified>
</cp:coreProperties>
</file>