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82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48" r:id="rId1"/>
  </p:sldMasterIdLst>
  <p:notesMasterIdLst>
    <p:notesMasterId r:id="rId34"/>
  </p:notesMasterIdLst>
  <p:sldIdLst>
    <p:sldId id="262" r:id="rId2"/>
    <p:sldId id="572" r:id="rId3"/>
    <p:sldId id="573" r:id="rId4"/>
    <p:sldId id="577" r:id="rId5"/>
    <p:sldId id="578" r:id="rId6"/>
    <p:sldId id="576" r:id="rId7"/>
    <p:sldId id="593" r:id="rId8"/>
    <p:sldId id="579" r:id="rId9"/>
    <p:sldId id="594" r:id="rId10"/>
    <p:sldId id="606" r:id="rId11"/>
    <p:sldId id="584" r:id="rId12"/>
    <p:sldId id="580" r:id="rId13"/>
    <p:sldId id="583" r:id="rId14"/>
    <p:sldId id="581" r:id="rId15"/>
    <p:sldId id="607" r:id="rId16"/>
    <p:sldId id="587" r:id="rId17"/>
    <p:sldId id="609" r:id="rId18"/>
    <p:sldId id="608" r:id="rId19"/>
    <p:sldId id="588" r:id="rId20"/>
    <p:sldId id="586" r:id="rId21"/>
    <p:sldId id="589" r:id="rId22"/>
    <p:sldId id="596" r:id="rId23"/>
    <p:sldId id="602" r:id="rId24"/>
    <p:sldId id="603" r:id="rId25"/>
    <p:sldId id="604" r:id="rId26"/>
    <p:sldId id="597" r:id="rId27"/>
    <p:sldId id="595" r:id="rId28"/>
    <p:sldId id="599" r:id="rId29"/>
    <p:sldId id="611" r:id="rId30"/>
    <p:sldId id="614" r:id="rId31"/>
    <p:sldId id="612" r:id="rId32"/>
    <p:sldId id="591" r:id="rId33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r-Olof Gustavsson" initials="PG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9C0"/>
    <a:srgbClr val="E5F0EC"/>
    <a:srgbClr val="666666"/>
    <a:srgbClr val="FEE6CC"/>
    <a:srgbClr val="FECC99"/>
    <a:srgbClr val="CCCCCC"/>
    <a:srgbClr val="CCDFDB"/>
    <a:srgbClr val="D7E59A"/>
    <a:srgbClr val="EBF1CB"/>
    <a:srgbClr val="CDD5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14" autoAdjust="0"/>
    <p:restoredTop sz="94681" autoAdjust="0"/>
  </p:normalViewPr>
  <p:slideViewPr>
    <p:cSldViewPr snapToGrid="0" snapToObjects="1">
      <p:cViewPr varScale="1">
        <p:scale>
          <a:sx n="84" d="100"/>
          <a:sy n="84" d="100"/>
        </p:scale>
        <p:origin x="509" y="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16F17-FF12-814E-936A-620B3383A43B}" type="datetimeFigureOut">
              <a:rPr lang="sv-SE" smtClean="0"/>
              <a:t>2022-07-04</a:t>
            </a:fld>
            <a:endParaRPr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E5A434-646A-2746-9BDC-885B2382B33E}" type="slidenum">
              <a:rPr lang="sv-SE" smtClean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31822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5105BBA5-0B01-43EB-96EC-725AF28E5A8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BB3141B3-566C-47FF-8C29-67289995D2FA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B965145F-CDA4-4965-A7C5-ACBA5939346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276" y="0"/>
            <a:ext cx="4804514" cy="25777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20691" y="365760"/>
            <a:ext cx="6588131" cy="4780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485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96A591D-7BEE-2A48-BD08-DCDF3D90DE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en-US" smtClean="0"/>
              <a:t>21st June 2022</a:t>
            </a:r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en-GB" smtClean="0"/>
              <a:t>IPMHVC 2022 - The Stacked Multi-Level Klystron Modulators for the ESS Linac</a:t>
            </a:r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DD4ACE8-21C9-474B-A84B-6E399CB9FB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7" name="Platshållare för diagram 6">
            <a:extLst>
              <a:ext uri="{FF2B5EF4-FFF2-40B4-BE49-F238E27FC236}">
                <a16:creationId xmlns:a16="http://schemas.microsoft.com/office/drawing/2014/main" id="{FA784AEE-BB11-4271-AB33-DE077410560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03313" y="1657350"/>
            <a:ext cx="7767637" cy="4445000"/>
          </a:xfrm>
        </p:spPr>
        <p:txBody>
          <a:bodyPr/>
          <a:lstStyle>
            <a:lvl1pPr algn="ctr">
              <a:defRPr sz="800" cap="all" baseline="0"/>
            </a:lvl1pPr>
          </a:lstStyle>
          <a:p>
            <a:r>
              <a:rPr lang="en-US"/>
              <a:t>Click icon to add chart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17552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2658" y="6635692"/>
            <a:ext cx="4320448" cy="23049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IPMHVC 2022 - The Stacked Multi-Level Klystron Modulators for the ESS Linac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12143" y="6568580"/>
            <a:ext cx="379857" cy="29760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DD4ACE8-21C9-474B-A84B-6E399CB9FB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8" name="Platshållare för tabell 7">
            <a:extLst>
              <a:ext uri="{FF2B5EF4-FFF2-40B4-BE49-F238E27FC236}">
                <a16:creationId xmlns:a16="http://schemas.microsoft.com/office/drawing/2014/main" id="{489D1BD7-202A-4115-BE6C-1B053CFFDE1E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1103313" y="1614488"/>
            <a:ext cx="9359900" cy="4406900"/>
          </a:xfrm>
        </p:spPr>
        <p:txBody>
          <a:bodyPr/>
          <a:lstStyle>
            <a:lvl1pPr algn="ctr">
              <a:defRPr sz="800" cap="all" baseline="0"/>
            </a:lvl1pPr>
          </a:lstStyle>
          <a:p>
            <a:r>
              <a:rPr lang="en-US"/>
              <a:t>Click icon to add table</a:t>
            </a:r>
            <a:endParaRPr lang="sv-SE"/>
          </a:p>
        </p:txBody>
      </p:sp>
      <p:sp>
        <p:nvSpPr>
          <p:cNvPr id="12" name="Platshållare för datum 3">
            <a:extLst>
              <a:ext uri="{FF2B5EF4-FFF2-40B4-BE49-F238E27FC236}">
                <a16:creationId xmlns:a16="http://schemas.microsoft.com/office/drawing/2014/main" id="{EF177138-95E5-674B-B010-143A8CD145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635692"/>
            <a:ext cx="832658" cy="22230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21st June 2022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25189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BE7B1DDB-F4AA-4E8D-BD07-905FE45A5555}"/>
              </a:ext>
            </a:extLst>
          </p:cNvPr>
          <p:cNvSpPr/>
          <p:nvPr userDrawn="1"/>
        </p:nvSpPr>
        <p:spPr>
          <a:xfrm>
            <a:off x="0" y="388593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34780BC8-191C-6D4B-93F3-54A06FD4FE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0395" y="1153621"/>
            <a:ext cx="8640000" cy="23876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2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sv-SE" dirty="0"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EC66F586-F662-4573-A59B-7D4EDD05A153}"/>
              </a:ext>
            </a:extLst>
          </p:cNvPr>
          <p:cNvSpPr/>
          <p:nvPr userDrawn="1"/>
        </p:nvSpPr>
        <p:spPr>
          <a:xfrm>
            <a:off x="-2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3193CED5-E020-4279-918D-055F43A918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24611" y="417443"/>
            <a:ext cx="826395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796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BE7B1DDB-F4AA-4E8D-BD07-905FE45A555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34780BC8-191C-6D4B-93F3-54A06FD4FE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0395" y="1153621"/>
            <a:ext cx="8640000" cy="23876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2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sv-SE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81DF3056-F3A8-2949-876C-528413E34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30395" y="3883393"/>
            <a:ext cx="8640000" cy="921363"/>
          </a:xfrm>
          <a:prstGeom prst="rect">
            <a:avLst/>
          </a:prstGeom>
        </p:spPr>
        <p:txBody>
          <a:bodyPr lIns="9000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v-SE" dirty="0"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EC66F586-F662-4573-A59B-7D4EDD05A153}"/>
              </a:ext>
            </a:extLst>
          </p:cNvPr>
          <p:cNvSpPr/>
          <p:nvPr userDrawn="1"/>
        </p:nvSpPr>
        <p:spPr>
          <a:xfrm>
            <a:off x="-2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3193CED5-E020-4279-918D-055F43A918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24611" y="417443"/>
            <a:ext cx="826395" cy="800100"/>
          </a:xfrm>
          <a:prstGeom prst="rect">
            <a:avLst/>
          </a:prstGeom>
        </p:spPr>
      </p:pic>
      <p:sp>
        <p:nvSpPr>
          <p:cNvPr id="15" name="Platshållare för text 14">
            <a:extLst>
              <a:ext uri="{FF2B5EF4-FFF2-40B4-BE49-F238E27FC236}">
                <a16:creationId xmlns:a16="http://schemas.microsoft.com/office/drawing/2014/main" id="{EA5DA2EE-60AD-41D0-96B0-DDF02E0AE5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30395" y="5605695"/>
            <a:ext cx="6290892" cy="459883"/>
          </a:xfrm>
          <a:prstGeom prst="rect">
            <a:avLst/>
          </a:prstGeom>
        </p:spPr>
        <p:txBody>
          <a:bodyPr lIns="90000" tIns="18000" bIns="3600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strike="noStrike" cap="all" spc="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/>
              <a:t>presented by &lt;name nameson&gt;</a:t>
            </a:r>
          </a:p>
        </p:txBody>
      </p:sp>
      <p:sp>
        <p:nvSpPr>
          <p:cNvPr id="11" name="Platshållare för datum 3">
            <a:extLst>
              <a:ext uri="{FF2B5EF4-FFF2-40B4-BE49-F238E27FC236}">
                <a16:creationId xmlns:a16="http://schemas.microsoft.com/office/drawing/2014/main" id="{1D09AD65-1FD9-4184-BEE4-83A5D1103417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930395" y="6117873"/>
            <a:ext cx="3215183" cy="459883"/>
          </a:xfrm>
        </p:spPr>
        <p:txBody>
          <a:bodyPr tIns="18000" bIns="18000" anchor="t" anchorCtr="0"/>
          <a:lstStyle>
            <a:lvl1pPr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21st June 2022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01384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9BCCEAFE-E21B-43CF-80C4-FF01C3F9D479}"/>
              </a:ext>
            </a:extLst>
          </p:cNvPr>
          <p:cNvSpPr/>
          <p:nvPr userDrawn="1"/>
        </p:nvSpPr>
        <p:spPr>
          <a:xfrm>
            <a:off x="0" y="16274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2658" y="6610525"/>
            <a:ext cx="4320448" cy="26322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IPMHVC 2022 - The Stacked Multi-Level Klystron Modulators for the ESS Linac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283078-D760-1647-8B80-66BA8B52336D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6426DF26-09C3-4DAE-B43E-0C11D6A635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24611" y="417443"/>
            <a:ext cx="826395" cy="800100"/>
          </a:xfrm>
          <a:prstGeom prst="rect">
            <a:avLst/>
          </a:prstGeom>
        </p:spPr>
      </p:pic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5C48DF05-1B09-4DA6-AC56-07304871C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95647" y="1640719"/>
            <a:ext cx="10042073" cy="4375520"/>
          </a:xfrm>
        </p:spPr>
        <p:txBody>
          <a:bodyPr>
            <a:noAutofit/>
          </a:bodyPr>
          <a:lstStyle>
            <a:lvl1pPr marL="457200" indent="-457200">
              <a:buClr>
                <a:schemeClr val="bg1"/>
              </a:buClr>
              <a:buFont typeface="+mj-lt"/>
              <a:buAutoNum type="arabicPeriod"/>
              <a:defRPr>
                <a:solidFill>
                  <a:schemeClr val="bg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latshållare för datum 3">
            <a:extLst>
              <a:ext uri="{FF2B5EF4-FFF2-40B4-BE49-F238E27FC236}">
                <a16:creationId xmlns:a16="http://schemas.microsoft.com/office/drawing/2014/main" id="{04D3287D-3E21-D845-8766-C307E67653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610525"/>
            <a:ext cx="832658" cy="247475"/>
          </a:xfrm>
        </p:spPr>
        <p:txBody>
          <a:bodyPr/>
          <a:lstStyle/>
          <a:p>
            <a:r>
              <a:rPr lang="en-US" smtClean="0"/>
              <a:t>21st June 2022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3988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/break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>
            <a:extLst>
              <a:ext uri="{FF2B5EF4-FFF2-40B4-BE49-F238E27FC236}">
                <a16:creationId xmlns:a16="http://schemas.microsoft.com/office/drawing/2014/main" id="{250D024A-8F85-4618-9506-0F493B263A92}"/>
              </a:ext>
            </a:extLst>
          </p:cNvPr>
          <p:cNvSpPr/>
          <p:nvPr userDrawn="1"/>
        </p:nvSpPr>
        <p:spPr>
          <a:xfrm>
            <a:off x="0" y="0"/>
            <a:ext cx="647771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628E18C2-A66E-436E-89DA-1C5D481CB4B4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4FD00856-A3E1-48A7-B9CD-D7B89BD6A06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477712" y="0"/>
            <a:ext cx="5714288" cy="6858000"/>
          </a:xfrm>
          <a:solidFill>
            <a:srgbClr val="ECECEC"/>
          </a:solidFill>
        </p:spPr>
        <p:txBody>
          <a:bodyPr>
            <a:normAutofit/>
          </a:bodyPr>
          <a:lstStyle>
            <a:lvl1pPr algn="ctr">
              <a:defRPr sz="800"/>
            </a:lvl1pPr>
          </a:lstStyle>
          <a:p>
            <a:r>
              <a:rPr lang="sv-SE"/>
              <a:t>INSERT IMAGE</a:t>
            </a:r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A8D8C0FE-DA05-418D-9F18-A5A81125AD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924611" y="417443"/>
            <a:ext cx="828000" cy="7992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1848DA8D-03CE-4CA5-A851-F6ABAE67A9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447675"/>
            <a:ext cx="292100" cy="6410325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55DE042-7DE8-4583-986C-4082375307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30491" y="1051132"/>
            <a:ext cx="4255909" cy="829149"/>
          </a:xfrm>
        </p:spPr>
        <p:txBody>
          <a:bodyPr rIns="18000" anchor="b" anchorCtr="0"/>
          <a:lstStyle>
            <a:lvl1pPr marL="0" indent="0">
              <a:buFontTx/>
              <a:buNone/>
              <a:defRPr sz="4800">
                <a:solidFill>
                  <a:schemeClr val="bg1"/>
                </a:solidFill>
                <a:latin typeface="+mn-lt"/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# (chapter)</a:t>
            </a:r>
          </a:p>
        </p:txBody>
      </p:sp>
      <p:sp>
        <p:nvSpPr>
          <p:cNvPr id="11" name="Platshållare för text 2">
            <a:extLst>
              <a:ext uri="{FF2B5EF4-FFF2-40B4-BE49-F238E27FC236}">
                <a16:creationId xmlns:a16="http://schemas.microsoft.com/office/drawing/2014/main" id="{1DC53C5B-9DC3-4646-B6B3-DD59404D44D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30491" y="2169209"/>
            <a:ext cx="4255909" cy="2462613"/>
          </a:xfrm>
        </p:spPr>
        <p:txBody>
          <a:bodyPr rIns="18000" anchor="t" anchorCtr="0"/>
          <a:lstStyle>
            <a:lvl1pPr marL="0" indent="0">
              <a:spcBef>
                <a:spcPts val="0"/>
              </a:spcBef>
              <a:buFontTx/>
              <a:buNone/>
              <a:defRPr sz="42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325464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4759" y="6660858"/>
            <a:ext cx="4999204" cy="212889"/>
          </a:xfrm>
        </p:spPr>
        <p:txBody>
          <a:bodyPr/>
          <a:lstStyle>
            <a:lvl1pPr>
              <a:defRPr i="1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IPMHVC 2022 - The Stacked Multi-Level Klystron Modulators for the ESS Linac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3644" y="6660858"/>
            <a:ext cx="338355" cy="212889"/>
          </a:xfrm>
        </p:spPr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fld id="{F7283078-D760-1647-8B80-66BA8B52336D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DD4ACE8-21C9-474B-A84B-6E399CB9FB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1218225" y="130926"/>
            <a:ext cx="826394" cy="800100"/>
          </a:xfrm>
          <a:prstGeom prst="rect">
            <a:avLst/>
          </a:prstGeom>
        </p:spPr>
      </p:pic>
      <p:sp>
        <p:nvSpPr>
          <p:cNvPr id="12" name="Platshållare för innehåll 2">
            <a:extLst>
              <a:ext uri="{FF2B5EF4-FFF2-40B4-BE49-F238E27FC236}">
                <a16:creationId xmlns:a16="http://schemas.microsoft.com/office/drawing/2014/main" id="{5917406D-4BE3-3B4C-BCFF-41B4F0FAB4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9365782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13" name="Platshållare för datum 3">
            <a:extLst>
              <a:ext uri="{FF2B5EF4-FFF2-40B4-BE49-F238E27FC236}">
                <a16:creationId xmlns:a16="http://schemas.microsoft.com/office/drawing/2014/main" id="{3E8E36C4-8565-B94E-A90D-FF5DD7F86A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660858"/>
            <a:ext cx="1094400" cy="21288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21st June 2022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8008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en-GB" smtClean="0"/>
              <a:t>IPMHVC 2022 - The Stacked Multi-Level Klystron Modulators for the ESS Linac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590CF35B-F516-4A5B-A8AB-7A0A28362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4993785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58775" indent="-215900">
              <a:lnSpc>
                <a:spcPct val="100000"/>
              </a:lnSpc>
              <a:tabLst/>
              <a:defRPr/>
            </a:lvl2pPr>
            <a:lvl3pPr marL="449263" indent="-196850">
              <a:lnSpc>
                <a:spcPct val="100000"/>
              </a:lnSpc>
              <a:tabLst/>
              <a:defRPr/>
            </a:lvl3pPr>
            <a:lvl4pPr marL="541338" indent="-18000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12" name="Platshållare för innehåll 2">
            <a:extLst>
              <a:ext uri="{FF2B5EF4-FFF2-40B4-BE49-F238E27FC236}">
                <a16:creationId xmlns:a16="http://schemas.microsoft.com/office/drawing/2014/main" id="{BA21051E-3C35-41FB-8E6B-797DB8F26971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373692" y="1562400"/>
            <a:ext cx="4993785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40000" indent="-180000">
              <a:lnSpc>
                <a:spcPct val="100000"/>
              </a:lnSpc>
              <a:tabLst/>
              <a:defRPr/>
            </a:lvl4pPr>
            <a:lvl5pPr marL="62865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87E2C692-2C39-4CA8-AA87-45E0F36B6A0E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6" name="Bildobjekt 15">
            <a:extLst>
              <a:ext uri="{FF2B5EF4-FFF2-40B4-BE49-F238E27FC236}">
                <a16:creationId xmlns:a16="http://schemas.microsoft.com/office/drawing/2014/main" id="{E327627C-4BB8-4965-8107-0E7E741F83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1" name="Platshållare för datum 3">
            <a:extLst>
              <a:ext uri="{FF2B5EF4-FFF2-40B4-BE49-F238E27FC236}">
                <a16:creationId xmlns:a16="http://schemas.microsoft.com/office/drawing/2014/main" id="{154C1432-4F85-1F42-8016-9B83B89CC8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en-US" smtClean="0"/>
              <a:t>21st June 2022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3510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en-GB" smtClean="0"/>
              <a:t>IPMHVC 2022 - The Stacked Multi-Level Klystron Modulators for the ESS Linac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590CF35B-F516-4A5B-A8AB-7A0A28362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3255409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49263" indent="-196850">
              <a:lnSpc>
                <a:spcPct val="100000"/>
              </a:lnSpc>
              <a:tabLst/>
              <a:defRPr/>
            </a:lvl3pPr>
            <a:lvl4pPr marL="541338" indent="-180975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87E2C692-2C39-4CA8-AA87-45E0F36B6A0E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6" name="Bildobjekt 15">
            <a:extLst>
              <a:ext uri="{FF2B5EF4-FFF2-40B4-BE49-F238E27FC236}">
                <a16:creationId xmlns:a16="http://schemas.microsoft.com/office/drawing/2014/main" id="{E327627C-4BB8-4965-8107-0E7E741F83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3" name="Platshållare för innehåll 2">
            <a:extLst>
              <a:ext uri="{FF2B5EF4-FFF2-40B4-BE49-F238E27FC236}">
                <a16:creationId xmlns:a16="http://schemas.microsoft.com/office/drawing/2014/main" id="{B2D0E559-A900-41F3-93C5-387A7764A15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605297" y="1562400"/>
            <a:ext cx="3255409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39750" indent="-19685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17" name="Platshållare för innehåll 2">
            <a:extLst>
              <a:ext uri="{FF2B5EF4-FFF2-40B4-BE49-F238E27FC236}">
                <a16:creationId xmlns:a16="http://schemas.microsoft.com/office/drawing/2014/main" id="{E4E99B3B-ADB3-4D1A-9A7F-AA1B8528E6C7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116194" y="1562400"/>
            <a:ext cx="3255409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40000" indent="-18000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12" name="Platshållare för datum 3">
            <a:extLst>
              <a:ext uri="{FF2B5EF4-FFF2-40B4-BE49-F238E27FC236}">
                <a16:creationId xmlns:a16="http://schemas.microsoft.com/office/drawing/2014/main" id="{F91A8E7B-C629-D343-8A83-7EB0ADF608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en-US" smtClean="0"/>
              <a:t>21st June 2022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6766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16B191E2-1C71-4B4C-B562-DD793673C24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373813" y="1562100"/>
            <a:ext cx="4994275" cy="476885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800">
                <a:solidFill>
                  <a:srgbClr val="666666"/>
                </a:solidFill>
              </a:defRPr>
            </a:lvl1pPr>
          </a:lstStyle>
          <a:p>
            <a:r>
              <a:rPr lang="sv-SE"/>
              <a:t>INSERT IMAGE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en-GB" smtClean="0"/>
              <a:t>IPMHVC 2022 - The Stacked Multi-Level Klystron Modulators for the ESS Linac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590CF35B-F516-4A5B-A8AB-7A0A28362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4993785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40000" indent="-18000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BC4F3A85-66E6-412A-97CD-99D922EFBEE2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3" name="Bildobjekt 12">
            <a:extLst>
              <a:ext uri="{FF2B5EF4-FFF2-40B4-BE49-F238E27FC236}">
                <a16:creationId xmlns:a16="http://schemas.microsoft.com/office/drawing/2014/main" id="{506E76ED-0FF0-4A03-8EB9-06B57B12EC1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2" name="Platshållare för datum 3">
            <a:extLst>
              <a:ext uri="{FF2B5EF4-FFF2-40B4-BE49-F238E27FC236}">
                <a16:creationId xmlns:a16="http://schemas.microsoft.com/office/drawing/2014/main" id="{5D496E45-863B-704B-B14F-5E0F58578D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en-US" smtClean="0"/>
              <a:t>21st June 2022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6655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.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4FD00856-A3E1-48A7-B9CD-D7B89BD6A06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ctr">
              <a:defRPr sz="800"/>
            </a:lvl1pPr>
          </a:lstStyle>
          <a:p>
            <a:r>
              <a:rPr lang="sv-SE" dirty="0"/>
              <a:t>INSERT IMAGE</a:t>
            </a:r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A8D8C0FE-DA05-418D-9F18-A5A81125AD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924611" y="417443"/>
            <a:ext cx="828000" cy="7992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1848DA8D-03CE-4CA5-A851-F6ABAE67A9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447675"/>
            <a:ext cx="292100" cy="6410325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ubrik 1">
            <a:extLst>
              <a:ext uri="{FF2B5EF4-FFF2-40B4-BE49-F238E27FC236}">
                <a16:creationId xmlns:a16="http://schemas.microsoft.com/office/drawing/2014/main" id="{8F5BB748-C0D0-CB4F-BA93-7488E4BA70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Image </a:t>
            </a:r>
            <a:r>
              <a:rPr lang="sv-SE" dirty="0" err="1"/>
              <a:t>title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32865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81532B06-EA3A-AA45-A1FA-C8E1873FD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709" y="281999"/>
            <a:ext cx="9478393" cy="657340"/>
          </a:xfrm>
          <a:prstGeom prst="rect">
            <a:avLst/>
          </a:prstGeom>
        </p:spPr>
        <p:txBody>
          <a:bodyPr vert="horz" lIns="90000" tIns="45720" rIns="91440" bIns="45720" rtlCol="0" anchor="t" anchorCtr="0">
            <a:no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6E4D6F2-5CFB-9D4E-AED8-120937FE25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635692"/>
            <a:ext cx="832658" cy="2223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spc="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21st June 2022</a:t>
            </a:r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15FD9D7-4C35-3343-B008-A413FF500A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2658" y="6635692"/>
            <a:ext cx="4114800" cy="2223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spc="80" baseline="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IPMHVC 2022 - The Stacked Multi-Level Klystron Modulators for the ESS Linac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F6B396D-270A-E047-8DAD-6D51B53CAD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5292" y="648358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7283078-D760-1647-8B80-66BA8B52336D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1" name="Platshållare för text 2">
            <a:extLst>
              <a:ext uri="{FF2B5EF4-FFF2-40B4-BE49-F238E27FC236}">
                <a16:creationId xmlns:a16="http://schemas.microsoft.com/office/drawing/2014/main" id="{CD0A89FF-22DC-4B6A-B9ED-60B2F32ED8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5894" y="1561865"/>
            <a:ext cx="9561022" cy="4565397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825848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49" r:id="rId2"/>
    <p:sldLayoutId id="2147483665" r:id="rId3"/>
    <p:sldLayoutId id="2147483667" r:id="rId4"/>
    <p:sldLayoutId id="2147483669" r:id="rId5"/>
    <p:sldLayoutId id="2147483650" r:id="rId6"/>
    <p:sldLayoutId id="2147483668" r:id="rId7"/>
    <p:sldLayoutId id="2147483662" r:id="rId8"/>
    <p:sldLayoutId id="2147483664" r:id="rId9"/>
    <p:sldLayoutId id="2147483663" r:id="rId10"/>
    <p:sldLayoutId id="2147483666" r:id="rId11"/>
    <p:sldLayoutId id="2147483670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rgbClr val="666666"/>
          </a:solidFill>
          <a:latin typeface="+mj-lt"/>
          <a:ea typeface="+mj-ea"/>
          <a:cs typeface="+mj-cs"/>
        </a:defRPr>
      </a:lvl1pPr>
    </p:titleStyle>
    <p:bodyStyle>
      <a:lvl1pPr marL="101600" indent="-101600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Segoe UI" panose="020B0502040204020203" pitchFamily="34" charset="0"/>
        <a:buChar char=" "/>
        <a:defRPr sz="2000" kern="1200">
          <a:solidFill>
            <a:srgbClr val="666666"/>
          </a:solidFill>
          <a:latin typeface="+mn-lt"/>
          <a:ea typeface="+mn-ea"/>
          <a:cs typeface="+mn-cs"/>
        </a:defRPr>
      </a:lvl1pPr>
      <a:lvl2pPr marL="315913" indent="-233363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Wingdings" panose="05000000000000000000" pitchFamily="2" charset="2"/>
        <a:buChar char=""/>
        <a:defRPr sz="2000" kern="1200">
          <a:solidFill>
            <a:srgbClr val="666666"/>
          </a:solidFill>
          <a:latin typeface="+mn-lt"/>
          <a:ea typeface="+mn-ea"/>
          <a:cs typeface="+mn-cs"/>
        </a:defRPr>
      </a:lvl2pPr>
      <a:lvl3pPr marL="582613" indent="-250825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Arial" panose="020B0604020202020204" pitchFamily="34" charset="0"/>
        <a:buChar char="−"/>
        <a:defRPr sz="1800" kern="1200">
          <a:solidFill>
            <a:srgbClr val="666666"/>
          </a:solidFill>
          <a:latin typeface="+mn-lt"/>
          <a:ea typeface="+mn-ea"/>
          <a:cs typeface="+mn-cs"/>
        </a:defRPr>
      </a:lvl3pPr>
      <a:lvl4pPr marL="839788" indent="-233363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Arial" panose="020B0604020202020204" pitchFamily="34" charset="0"/>
        <a:buChar char="−"/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055688" indent="-200025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Arial" panose="020B0604020202020204" pitchFamily="34" charset="0"/>
        <a:buChar char="−"/>
        <a:defRPr sz="14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emf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5.png"/><Relationship Id="rId4" Type="http://schemas.openxmlformats.org/officeDocument/2006/relationships/image" Target="../media/image4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2.png"/><Relationship Id="rId4" Type="http://schemas.openxmlformats.org/officeDocument/2006/relationships/image" Target="../media/image7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9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ruta 6"/>
          <p:cNvSpPr txBox="1"/>
          <p:nvPr/>
        </p:nvSpPr>
        <p:spPr>
          <a:xfrm>
            <a:off x="374469" y="3252783"/>
            <a:ext cx="4798422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algn="ctr"/>
            <a:r>
              <a:rPr lang="en-GB" sz="2500" b="1" dirty="0" smtClean="0">
                <a:solidFill>
                  <a:schemeClr val="bg1"/>
                </a:solidFill>
                <a:latin typeface="Arial"/>
                <a:ea typeface="ＭＳ Ｐゴシック" charset="0"/>
                <a:cs typeface="Arial"/>
                <a:sym typeface="Helvetica" charset="0"/>
              </a:rPr>
              <a:t>Efficiency, Power Quality and Performance of ESS Klystron Modulators</a:t>
            </a:r>
            <a:endParaRPr lang="en-US" sz="2500" b="1" dirty="0" smtClean="0">
              <a:solidFill>
                <a:schemeClr val="bg1"/>
              </a:solidFill>
              <a:latin typeface="Arial"/>
              <a:ea typeface="ＭＳ Ｐゴシック" charset="0"/>
              <a:cs typeface="Arial"/>
              <a:sym typeface="Helvetica" charset="0"/>
            </a:endParaRPr>
          </a:p>
        </p:txBody>
      </p:sp>
      <p:sp>
        <p:nvSpPr>
          <p:cNvPr id="3" name="textruta 3"/>
          <p:cNvSpPr txBox="1"/>
          <p:nvPr/>
        </p:nvSpPr>
        <p:spPr>
          <a:xfrm>
            <a:off x="714103" y="5367254"/>
            <a:ext cx="10737668" cy="1348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FFFFFF"/>
                </a:solidFill>
              </a:rPr>
              <a:t>Carlos A. Martins</a:t>
            </a:r>
          </a:p>
          <a:p>
            <a:pPr algn="ctr"/>
            <a:r>
              <a:rPr lang="en-GB" sz="2000" dirty="0" smtClean="0">
                <a:solidFill>
                  <a:srgbClr val="FFFFFF"/>
                </a:solidFill>
              </a:rPr>
              <a:t>ESS – Accelerator Division - RF Electrical Power Systems</a:t>
            </a:r>
          </a:p>
          <a:p>
            <a:pPr algn="ctr">
              <a:lnSpc>
                <a:spcPct val="120000"/>
              </a:lnSpc>
            </a:pPr>
            <a:r>
              <a:rPr lang="en-GB" dirty="0" smtClean="0">
                <a:solidFill>
                  <a:srgbClr val="FFFFFF"/>
                </a:solidFill>
              </a:rPr>
              <a:t>www.europeanspallationsource.se</a:t>
            </a:r>
          </a:p>
          <a:p>
            <a:pPr algn="ctr"/>
            <a:r>
              <a:rPr lang="en-GB" sz="1600" dirty="0" smtClean="0">
                <a:solidFill>
                  <a:srgbClr val="FFFFFF"/>
                </a:solidFill>
              </a:rPr>
              <a:t>Workshop on Efficient RF sources, 4</a:t>
            </a:r>
            <a:r>
              <a:rPr lang="en-GB" sz="1600" baseline="30000" dirty="0" smtClean="0">
                <a:solidFill>
                  <a:srgbClr val="FFFFFF"/>
                </a:solidFill>
              </a:rPr>
              <a:t>th</a:t>
            </a:r>
            <a:r>
              <a:rPr lang="en-GB" sz="1600" dirty="0" smtClean="0">
                <a:solidFill>
                  <a:srgbClr val="FFFFFF"/>
                </a:solidFill>
              </a:rPr>
              <a:t> </a:t>
            </a:r>
            <a:r>
              <a:rPr lang="en-SE" sz="1600" dirty="0" smtClean="0">
                <a:solidFill>
                  <a:srgbClr val="FFFFFF"/>
                </a:solidFill>
              </a:rPr>
              <a:t>–</a:t>
            </a:r>
            <a:r>
              <a:rPr lang="en-GB" sz="1600" dirty="0" smtClean="0">
                <a:solidFill>
                  <a:srgbClr val="FFFFFF"/>
                </a:solidFill>
              </a:rPr>
              <a:t> 6</a:t>
            </a:r>
            <a:r>
              <a:rPr lang="en-GB" sz="1600" baseline="30000" dirty="0" smtClean="0">
                <a:solidFill>
                  <a:srgbClr val="FFFFFF"/>
                </a:solidFill>
              </a:rPr>
              <a:t>th</a:t>
            </a:r>
            <a:r>
              <a:rPr lang="en-GB" sz="1600" dirty="0" smtClean="0">
                <a:solidFill>
                  <a:srgbClr val="FFFFFF"/>
                </a:solidFill>
              </a:rPr>
              <a:t> July 2022</a:t>
            </a:r>
          </a:p>
        </p:txBody>
      </p:sp>
    </p:spTree>
    <p:extLst>
      <p:ext uri="{BB962C8B-B14F-4D97-AF65-F5344CB8AC3E}">
        <p14:creationId xmlns:p14="http://schemas.microsoft.com/office/powerpoint/2010/main" val="2902677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267" y="184146"/>
            <a:ext cx="11639384" cy="560921"/>
          </a:xfrm>
        </p:spPr>
        <p:txBody>
          <a:bodyPr/>
          <a:lstStyle/>
          <a:p>
            <a:pPr marL="3175" lvl="0" indent="4763"/>
            <a:r>
              <a:rPr lang="en-US" sz="3000" b="1" dirty="0" smtClean="0"/>
              <a:t>Part I </a:t>
            </a:r>
            <a:r>
              <a:rPr lang="en-SE" sz="3000" b="1" dirty="0" smtClean="0"/>
              <a:t>–</a:t>
            </a:r>
            <a:r>
              <a:rPr lang="en-US" sz="3000" b="1" dirty="0" smtClean="0"/>
              <a:t> Low Voltage power conversion cabinet</a:t>
            </a:r>
            <a:endParaRPr lang="en-US" sz="30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21st June 2022</a:t>
            </a:r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IPMHVC 2022 - The Stacked Multi-Level Klystron Modulators for the ESS Linac</a:t>
            </a:r>
            <a:endParaRPr lang="sv-S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pPr/>
              <a:t>10</a:t>
            </a:fld>
            <a:endParaRPr lang="sv-SE" dirty="0"/>
          </a:p>
        </p:txBody>
      </p:sp>
      <p:grpSp>
        <p:nvGrpSpPr>
          <p:cNvPr id="38" name="Group 37"/>
          <p:cNvGrpSpPr/>
          <p:nvPr/>
        </p:nvGrpSpPr>
        <p:grpSpPr>
          <a:xfrm>
            <a:off x="1627633" y="850392"/>
            <a:ext cx="8229599" cy="5810466"/>
            <a:chOff x="1627633" y="850392"/>
            <a:chExt cx="8229599" cy="581046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l="1582" t="3972" r="1351" b="1880"/>
            <a:stretch/>
          </p:blipFill>
          <p:spPr>
            <a:xfrm>
              <a:off x="1627633" y="850392"/>
              <a:ext cx="8229599" cy="5696712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4489704" y="6099048"/>
              <a:ext cx="5367528" cy="5618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194852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11</a:t>
            </a:fld>
            <a:endParaRPr lang="sv-S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55924-7263-4F2C-B322-5CB17330E4AE}" type="datetime1">
              <a:rPr lang="sv-SE" smtClean="0"/>
              <a:t>2022-07-04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Modulators’ Status and Future Plans</a:t>
            </a:r>
            <a:endParaRPr lang="sv-SE" dirty="0"/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310" y="745067"/>
            <a:ext cx="5653725" cy="3725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106" y="4324383"/>
            <a:ext cx="3654567" cy="237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421" y="745067"/>
            <a:ext cx="5573939" cy="3725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362" y="4229972"/>
            <a:ext cx="3121353" cy="237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956" y="3596094"/>
            <a:ext cx="2106909" cy="310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13267" y="184146"/>
            <a:ext cx="11639384" cy="560921"/>
          </a:xfrm>
        </p:spPr>
        <p:txBody>
          <a:bodyPr/>
          <a:lstStyle/>
          <a:p>
            <a:pPr marL="3175" lvl="0" indent="4763"/>
            <a:r>
              <a:rPr lang="en-US" sz="3000" b="1" dirty="0" smtClean="0"/>
              <a:t>Part I </a:t>
            </a:r>
            <a:r>
              <a:rPr lang="en-SE" sz="3000" b="1" dirty="0" smtClean="0"/>
              <a:t>–</a:t>
            </a:r>
            <a:r>
              <a:rPr lang="en-US" sz="3000" b="1" dirty="0" smtClean="0"/>
              <a:t> Low Voltage power conversion cabinet</a:t>
            </a: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2269177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295849" y="771464"/>
            <a:ext cx="5460833" cy="3574138"/>
            <a:chOff x="295849" y="771464"/>
            <a:chExt cx="5460833" cy="3574138"/>
          </a:xfrm>
        </p:grpSpPr>
        <p:pic>
          <p:nvPicPr>
            <p:cNvPr id="2050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939" y="771464"/>
              <a:ext cx="5373743" cy="356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3326674" y="3874483"/>
              <a:ext cx="2430008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ccc</a:t>
              </a:r>
              <a:endParaRPr lang="en-GB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73164" y="4063405"/>
              <a:ext cx="2657715" cy="2821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ccc</a:t>
              </a:r>
              <a:endParaRPr lang="en-GB" dirty="0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5849" y="2944859"/>
              <a:ext cx="3030824" cy="1248935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267" y="184146"/>
            <a:ext cx="11639384" cy="560921"/>
          </a:xfrm>
        </p:spPr>
        <p:txBody>
          <a:bodyPr/>
          <a:lstStyle/>
          <a:p>
            <a:pPr marL="3175" lvl="0" indent="4763"/>
            <a:r>
              <a:rPr lang="en-US" sz="3000" b="1" dirty="0" smtClean="0"/>
              <a:t>Power Stacks</a:t>
            </a:r>
            <a:endParaRPr lang="en-US" sz="30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21st June 2022</a:t>
            </a:r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IPMHVC 2022 - The Stacked Multi-Level Klystron Modulators for the ESS Linac</a:t>
            </a:r>
            <a:endParaRPr lang="sv-S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pPr/>
              <a:t>12</a:t>
            </a:fld>
            <a:endParaRPr lang="sv-SE" dirty="0"/>
          </a:p>
        </p:txBody>
      </p:sp>
      <p:grpSp>
        <p:nvGrpSpPr>
          <p:cNvPr id="10" name="Group 9"/>
          <p:cNvGrpSpPr/>
          <p:nvPr/>
        </p:nvGrpSpPr>
        <p:grpSpPr>
          <a:xfrm>
            <a:off x="6548847" y="898144"/>
            <a:ext cx="5374469" cy="3560219"/>
            <a:chOff x="6479175" y="745067"/>
            <a:chExt cx="5374469" cy="3560219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01" t="9076" r="2306" b="1895"/>
            <a:stretch/>
          </p:blipFill>
          <p:spPr bwMode="auto">
            <a:xfrm>
              <a:off x="6479176" y="745067"/>
              <a:ext cx="5374467" cy="356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6479175" y="2587076"/>
              <a:ext cx="2142183" cy="16713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860970" y="3492806"/>
              <a:ext cx="2992674" cy="81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90193" y="2261336"/>
              <a:ext cx="1728600" cy="1511833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11" name="TextBox 10"/>
          <p:cNvSpPr txBox="1"/>
          <p:nvPr/>
        </p:nvSpPr>
        <p:spPr>
          <a:xfrm>
            <a:off x="281350" y="4177071"/>
            <a:ext cx="4601641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600" dirty="0" smtClean="0"/>
              <a:t>Water cooled heatsinks;</a:t>
            </a:r>
          </a:p>
          <a:p>
            <a:pPr marL="285750" indent="-285750" algn="l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600" dirty="0" smtClean="0"/>
              <a:t>IGBT modules with Al-Sic baseplates in H-bridges (higher power cycling capabilities);</a:t>
            </a:r>
          </a:p>
          <a:p>
            <a:pPr marL="285750" indent="-285750" algn="l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600" dirty="0" smtClean="0"/>
              <a:t>Standard / well proven IGBT drivers with embedded protections:</a:t>
            </a:r>
          </a:p>
          <a:p>
            <a:pPr marL="447675" lvl="1" indent="-182563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Short circuit, by </a:t>
            </a:r>
            <a:r>
              <a:rPr lang="en-US" sz="1600" dirty="0" err="1" smtClean="0"/>
              <a:t>Vcesat</a:t>
            </a:r>
            <a:r>
              <a:rPr lang="en-US" sz="1600" dirty="0" smtClean="0"/>
              <a:t>;</a:t>
            </a:r>
          </a:p>
          <a:p>
            <a:pPr marL="447675" lvl="1" indent="-182563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Dead time generation;</a:t>
            </a:r>
            <a:endParaRPr lang="en-US" sz="1600" dirty="0"/>
          </a:p>
          <a:p>
            <a:pPr marL="447675" lvl="1" indent="-182563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+15V aux. supply </a:t>
            </a:r>
            <a:r>
              <a:rPr lang="en-US" sz="1600" dirty="0" err="1" smtClean="0"/>
              <a:t>undervoltage</a:t>
            </a:r>
            <a:r>
              <a:rPr lang="en-US" sz="1600" dirty="0" smtClean="0"/>
              <a:t> protection;</a:t>
            </a:r>
          </a:p>
          <a:p>
            <a:pPr marL="447675" lvl="1" indent="-182563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Active </a:t>
            </a:r>
            <a:r>
              <a:rPr lang="en-US" sz="1600" dirty="0" err="1" smtClean="0"/>
              <a:t>Vce</a:t>
            </a:r>
            <a:r>
              <a:rPr lang="en-US" sz="1600" dirty="0" smtClean="0"/>
              <a:t> clamping at turn-off;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2938" y="713478"/>
            <a:ext cx="1646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/>
              <a:t>AFE (AC/DC) + DC/DC (x3)</a:t>
            </a:r>
            <a:endParaRPr lang="en-GB" b="1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6685084" y="725990"/>
            <a:ext cx="286142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/>
              <a:t>H-BRIDGES (DC/AC) (x6)</a:t>
            </a:r>
            <a:endParaRPr lang="en-GB" b="1" dirty="0" smtClean="0"/>
          </a:p>
        </p:txBody>
      </p:sp>
      <p:sp>
        <p:nvSpPr>
          <p:cNvPr id="15" name="Rectangle 14"/>
          <p:cNvSpPr/>
          <p:nvPr/>
        </p:nvSpPr>
        <p:spPr>
          <a:xfrm>
            <a:off x="3840267" y="717532"/>
            <a:ext cx="2862046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Designed, manufactured and tested in factory by </a:t>
            </a:r>
            <a:r>
              <a:rPr lang="en-US" dirty="0">
                <a:solidFill>
                  <a:srgbClr val="FF0000"/>
                </a:solidFill>
              </a:rPr>
              <a:t>a specialized </a:t>
            </a:r>
            <a:r>
              <a:rPr lang="en-US" dirty="0" smtClean="0">
                <a:solidFill>
                  <a:srgbClr val="FF0000"/>
                </a:solidFill>
              </a:rPr>
              <a:t>sub-contractor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836CD58-4A69-9CA1-0BA7-F32A93FA6A0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0225" y="4411511"/>
            <a:ext cx="3397341" cy="221035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D05ED6D-E575-1E15-579C-7C37ED36BE6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2635" y="3705331"/>
            <a:ext cx="3201009" cy="209536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48D7A95-616E-3756-4169-A32E921DA33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275" y="5854262"/>
            <a:ext cx="2621704" cy="91304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002797" y="4064085"/>
            <a:ext cx="3364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Power cycling and IGBT lifetime</a:t>
            </a:r>
            <a:endParaRPr lang="en-GB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843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238377" y="4108326"/>
            <a:ext cx="3611147" cy="2633851"/>
            <a:chOff x="8303536" y="-56850"/>
            <a:chExt cx="3611147" cy="263385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78369" y="-56850"/>
              <a:ext cx="2336314" cy="2633851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8303536" y="336745"/>
              <a:ext cx="137923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 smtClean="0"/>
                <a:t>DC FILTER INDUCTOR (x3)</a:t>
              </a:r>
              <a:endParaRPr lang="en-GB" b="1" dirty="0" smtClean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267" y="184146"/>
            <a:ext cx="11639384" cy="560921"/>
          </a:xfrm>
        </p:spPr>
        <p:txBody>
          <a:bodyPr/>
          <a:lstStyle/>
          <a:p>
            <a:pPr marL="3175" lvl="0" indent="4763"/>
            <a:r>
              <a:rPr lang="en-US" sz="3000" b="1" dirty="0" smtClean="0"/>
              <a:t>AC line and DC filter inductors</a:t>
            </a:r>
            <a:endParaRPr lang="en-US" sz="30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21st June 2022</a:t>
            </a:r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IPMHVC 2022 - The Stacked Multi-Level Klystron Modulators for the ESS Linac</a:t>
            </a:r>
            <a:endParaRPr lang="sv-S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pPr/>
              <a:t>13</a:t>
            </a:fld>
            <a:endParaRPr lang="sv-SE" dirty="0"/>
          </a:p>
        </p:txBody>
      </p:sp>
      <p:grpSp>
        <p:nvGrpSpPr>
          <p:cNvPr id="4" name="Group 3"/>
          <p:cNvGrpSpPr/>
          <p:nvPr/>
        </p:nvGrpSpPr>
        <p:grpSpPr>
          <a:xfrm>
            <a:off x="229233" y="1049354"/>
            <a:ext cx="3250054" cy="3058972"/>
            <a:chOff x="209204" y="1224204"/>
            <a:chExt cx="3250054" cy="305897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4551" y="1594365"/>
              <a:ext cx="2954707" cy="2688811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09204" y="1224204"/>
              <a:ext cx="18988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 smtClean="0"/>
                <a:t>AC LINE INDUCTOR (x3)</a:t>
              </a:r>
              <a:endParaRPr lang="en-GB" b="1" dirty="0" smtClean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523102" y="633188"/>
            <a:ext cx="5401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/>
              <a:t>New technology (Casted Iron Powder Inductors)</a:t>
            </a:r>
            <a:endParaRPr lang="en-GB" b="1" dirty="0" smtClean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9287" y="1199777"/>
            <a:ext cx="4894900" cy="287030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19958" y="0"/>
            <a:ext cx="3817812" cy="515444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22776" y="4348033"/>
            <a:ext cx="8269223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700" dirty="0" smtClean="0"/>
              <a:t>Water cooled;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700" dirty="0"/>
              <a:t>Casted </a:t>
            </a:r>
            <a:r>
              <a:rPr lang="en-US" sz="1700" dirty="0" smtClean="0"/>
              <a:t>core (iron powder / epoxy resin mixture);</a:t>
            </a:r>
          </a:p>
          <a:p>
            <a:pPr marL="285750" indent="-285750" algn="l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700" dirty="0" smtClean="0"/>
              <a:t>Compact;</a:t>
            </a:r>
          </a:p>
          <a:p>
            <a:pPr marL="285750" indent="-285750" algn="l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700" dirty="0" smtClean="0"/>
              <a:t>Higher efficiency;</a:t>
            </a:r>
          </a:p>
          <a:p>
            <a:pPr marL="285750" indent="-285750" algn="l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700" dirty="0" smtClean="0"/>
              <a:t>No saturation “knee”;</a:t>
            </a:r>
          </a:p>
          <a:p>
            <a:pPr marL="285750" indent="-285750" algn="l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700" dirty="0" smtClean="0"/>
              <a:t>Higher inductances (for free) at lower currents, where current ripples are higher);</a:t>
            </a:r>
          </a:p>
          <a:p>
            <a:pPr marL="285750" indent="-285750" algn="l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1700" dirty="0" smtClean="0"/>
              <a:t>Very low acoustic noise</a:t>
            </a:r>
          </a:p>
        </p:txBody>
      </p:sp>
    </p:spTree>
    <p:extLst>
      <p:ext uri="{BB962C8B-B14F-4D97-AF65-F5344CB8AC3E}">
        <p14:creationId xmlns:p14="http://schemas.microsoft.com/office/powerpoint/2010/main" val="2494502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267" y="184146"/>
            <a:ext cx="11639384" cy="560921"/>
          </a:xfrm>
        </p:spPr>
        <p:txBody>
          <a:bodyPr/>
          <a:lstStyle/>
          <a:p>
            <a:pPr marL="3175" lvl="0" indent="4763"/>
            <a:r>
              <a:rPr lang="en-US" sz="3000" b="1" dirty="0" smtClean="0"/>
              <a:t>Main Capacitor Banks</a:t>
            </a:r>
            <a:endParaRPr lang="en-US" sz="30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21st June 2022</a:t>
            </a:r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IPMHVC 2022 - The Stacked Multi-Level Klystron Modulators for the ESS Linac</a:t>
            </a:r>
            <a:endParaRPr lang="sv-S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pPr/>
              <a:t>14</a:t>
            </a:fld>
            <a:endParaRPr lang="sv-SE" dirty="0"/>
          </a:p>
        </p:txBody>
      </p:sp>
      <p:grpSp>
        <p:nvGrpSpPr>
          <p:cNvPr id="7" name="Group 6"/>
          <p:cNvGrpSpPr/>
          <p:nvPr/>
        </p:nvGrpSpPr>
        <p:grpSpPr>
          <a:xfrm>
            <a:off x="3081528" y="745067"/>
            <a:ext cx="8165592" cy="5915791"/>
            <a:chOff x="2130552" y="745067"/>
            <a:chExt cx="8165592" cy="591579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l="975" t="2597" r="2275" b="1270"/>
            <a:stretch/>
          </p:blipFill>
          <p:spPr>
            <a:xfrm>
              <a:off x="2130552" y="745067"/>
              <a:ext cx="8165592" cy="58386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4946904" y="6099048"/>
              <a:ext cx="5349240" cy="5618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474044" y="1636776"/>
            <a:ext cx="28909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u="sng" dirty="0" smtClean="0"/>
              <a:t>Capacitors:</a:t>
            </a:r>
          </a:p>
          <a:p>
            <a:pPr algn="l"/>
            <a:endParaRPr lang="en-US" b="1" u="sng" dirty="0" smtClean="0"/>
          </a:p>
          <a:p>
            <a:pPr marL="285750" indent="-285750" algn="l">
              <a:buFontTx/>
              <a:buChar char="-"/>
            </a:pPr>
            <a:r>
              <a:rPr lang="en-US" dirty="0" smtClean="0"/>
              <a:t>Polypropylene, dry, self-healing type;</a:t>
            </a:r>
          </a:p>
          <a:p>
            <a:pPr marL="285750" indent="-285750" algn="l">
              <a:buFontTx/>
              <a:buChar char="-"/>
            </a:pPr>
            <a:endParaRPr lang="en-US" dirty="0" smtClean="0"/>
          </a:p>
          <a:p>
            <a:pPr algn="l"/>
            <a:r>
              <a:rPr lang="en-US" dirty="0" smtClean="0"/>
              <a:t>- 1.1kV / 3x(6x18mF)</a:t>
            </a:r>
            <a:endParaRPr lang="en-GB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147" y="3800333"/>
            <a:ext cx="2432502" cy="2158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367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267" y="184146"/>
            <a:ext cx="11639384" cy="560921"/>
          </a:xfrm>
        </p:spPr>
        <p:txBody>
          <a:bodyPr/>
          <a:lstStyle/>
          <a:p>
            <a:pPr marL="3175" lvl="0" indent="4763"/>
            <a:r>
              <a:rPr lang="en-US" sz="3000" b="1" dirty="0" smtClean="0"/>
              <a:t>Part II </a:t>
            </a:r>
            <a:r>
              <a:rPr lang="en-SE" sz="3000" b="1" dirty="0" smtClean="0"/>
              <a:t>–</a:t>
            </a:r>
            <a:r>
              <a:rPr lang="en-US" sz="3000" b="1" dirty="0" smtClean="0"/>
              <a:t> High Voltage oil tank assembly</a:t>
            </a:r>
            <a:endParaRPr lang="en-US" sz="30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21st June 2022</a:t>
            </a:r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IPMHVC 2022 - The Stacked Multi-Level Klystron Modulators for the ESS Linac</a:t>
            </a:r>
            <a:endParaRPr lang="sv-S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pPr/>
              <a:t>15</a:t>
            </a:fld>
            <a:endParaRPr lang="sv-S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8462" t="10424" r="5604" b="9893"/>
          <a:stretch/>
        </p:blipFill>
        <p:spPr>
          <a:xfrm>
            <a:off x="1874520" y="786385"/>
            <a:ext cx="8686800" cy="576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73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105" y="540146"/>
            <a:ext cx="5571716" cy="2778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267" y="184146"/>
            <a:ext cx="11639384" cy="560921"/>
          </a:xfrm>
        </p:spPr>
        <p:txBody>
          <a:bodyPr/>
          <a:lstStyle/>
          <a:p>
            <a:pPr marL="3175" lvl="0" indent="4763"/>
            <a:r>
              <a:rPr lang="en-US" sz="3000" b="1" dirty="0"/>
              <a:t>Part II </a:t>
            </a:r>
            <a:r>
              <a:rPr lang="en-SE" sz="3000" b="1" dirty="0"/>
              <a:t>–</a:t>
            </a:r>
            <a:r>
              <a:rPr lang="en-US" sz="3000" b="1" dirty="0"/>
              <a:t> High Voltage oil tank </a:t>
            </a:r>
            <a:r>
              <a:rPr lang="en-US" sz="3000" b="1" dirty="0" smtClean="0"/>
              <a:t>assembly</a:t>
            </a:r>
            <a:endParaRPr lang="en-US" sz="30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21st June 2022</a:t>
            </a:r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IPMHVC 2022 - The Stacked Multi-Level Klystron Modulators for the ESS Linac</a:t>
            </a:r>
            <a:endParaRPr lang="sv-S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pPr/>
              <a:t>16</a:t>
            </a:fld>
            <a:endParaRPr lang="sv-SE" dirty="0"/>
          </a:p>
        </p:txBody>
      </p:sp>
      <p:pic>
        <p:nvPicPr>
          <p:cNvPr id="10" name="Picture 1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1" t="2134" r="2880"/>
          <a:stretch/>
        </p:blipFill>
        <p:spPr bwMode="auto">
          <a:xfrm>
            <a:off x="7964424" y="3456059"/>
            <a:ext cx="3429000" cy="315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552" y="791761"/>
            <a:ext cx="3183809" cy="1493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3267" y="2613398"/>
            <a:ext cx="1424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HV </a:t>
            </a:r>
            <a:r>
              <a:rPr lang="en-US" dirty="0" err="1" smtClean="0">
                <a:solidFill>
                  <a:srgbClr val="FF0000"/>
                </a:solidFill>
              </a:rPr>
              <a:t>Rect</a:t>
            </a:r>
            <a:r>
              <a:rPr lang="en-US" dirty="0" smtClean="0">
                <a:solidFill>
                  <a:srgbClr val="FF0000"/>
                </a:solidFill>
              </a:rPr>
              <a:t> Box</a:t>
            </a:r>
            <a:endParaRPr lang="en-GB" dirty="0" smtClean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859536" y="2982730"/>
            <a:ext cx="234864" cy="21767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65667" y="6173311"/>
            <a:ext cx="1315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HVHF </a:t>
            </a:r>
            <a:r>
              <a:rPr lang="en-US" dirty="0" err="1" smtClean="0">
                <a:solidFill>
                  <a:srgbClr val="FF0000"/>
                </a:solidFill>
              </a:rPr>
              <a:t>Xfrm</a:t>
            </a:r>
            <a:endParaRPr lang="en-GB" dirty="0" smtClean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408176" y="5102352"/>
            <a:ext cx="1133856" cy="107096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290413" y="2201203"/>
            <a:ext cx="6964680" cy="4443984"/>
            <a:chOff x="313267" y="2170180"/>
            <a:chExt cx="6964680" cy="444398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/>
            <a:srcRect l="3113" t="6526" r="3499" b="8781"/>
            <a:stretch/>
          </p:blipFill>
          <p:spPr>
            <a:xfrm>
              <a:off x="313267" y="2170180"/>
              <a:ext cx="6812280" cy="4443984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4831141" y="5611500"/>
              <a:ext cx="2446806" cy="10026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61398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630" y="265373"/>
            <a:ext cx="9360000" cy="657339"/>
          </a:xfrm>
        </p:spPr>
        <p:txBody>
          <a:bodyPr/>
          <a:lstStyle/>
          <a:p>
            <a:r>
              <a:rPr lang="en-GB" sz="3000" b="1" dirty="0"/>
              <a:t> Part II – High Voltage Oil Tank Assembly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17</a:t>
            </a:fld>
            <a:endParaRPr lang="sv-S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55924-7263-4F2C-B322-5CB17330E4AE}" type="datetime1">
              <a:rPr lang="sv-SE" smtClean="0"/>
              <a:t>2022-07-04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Modulators’ Status and Future Plans</a:t>
            </a:r>
            <a:endParaRPr lang="sv-SE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30" y="922712"/>
            <a:ext cx="5860615" cy="3329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V="1">
            <a:off x="1362456" y="3547872"/>
            <a:ext cx="329184" cy="1033272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64894" y="4674749"/>
            <a:ext cx="3191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Oil cooling unit</a:t>
            </a:r>
          </a:p>
          <a:p>
            <a:pPr algn="l"/>
            <a:endParaRPr lang="en-US" b="1" dirty="0" smtClean="0">
              <a:solidFill>
                <a:srgbClr val="FF0000"/>
              </a:solidFill>
            </a:endParaRP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(oil pump, filter, flow sensor, oil/water heat exchanger</a:t>
            </a:r>
            <a:endParaRPr lang="en-GB" dirty="0" smtClean="0">
              <a:solidFill>
                <a:srgbClr val="FF0000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5769865" y="2435962"/>
            <a:ext cx="6291072" cy="4258188"/>
            <a:chOff x="5769865" y="2402670"/>
            <a:chExt cx="6291072" cy="425818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/>
            <a:srcRect l="2357" r="1924"/>
            <a:stretch/>
          </p:blipFill>
          <p:spPr>
            <a:xfrm>
              <a:off x="5769865" y="3066695"/>
              <a:ext cx="6291072" cy="3594163"/>
            </a:xfrm>
            <a:prstGeom prst="rect">
              <a:avLst/>
            </a:prstGeom>
          </p:spPr>
        </p:pic>
        <p:cxnSp>
          <p:nvCxnSpPr>
            <p:cNvPr id="11" name="Straight Arrow Connector 10"/>
            <p:cNvCxnSpPr/>
            <p:nvPr/>
          </p:nvCxnSpPr>
          <p:spPr>
            <a:xfrm flipH="1" flipV="1">
              <a:off x="10936224" y="3066696"/>
              <a:ext cx="27432" cy="664056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10476643" y="2402670"/>
              <a:ext cx="97402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Oil outlet</a:t>
              </a:r>
              <a:endParaRPr lang="en-GB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6074" y="2743530"/>
              <a:ext cx="64025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Oil inlet</a:t>
              </a:r>
              <a:endParaRPr lang="en-GB" dirty="0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>
              <a:off x="11192256" y="3354170"/>
              <a:ext cx="258412" cy="358856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8320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267" y="184146"/>
            <a:ext cx="11639384" cy="560921"/>
          </a:xfrm>
        </p:spPr>
        <p:txBody>
          <a:bodyPr/>
          <a:lstStyle/>
          <a:p>
            <a:pPr marL="3175" lvl="0" indent="4763"/>
            <a:r>
              <a:rPr lang="en-US" sz="3000" b="1" dirty="0" smtClean="0"/>
              <a:t>HV </a:t>
            </a:r>
            <a:r>
              <a:rPr lang="en-US" sz="3000" b="1" dirty="0"/>
              <a:t>r</a:t>
            </a:r>
            <a:r>
              <a:rPr lang="en-US" sz="3000" b="1" dirty="0" smtClean="0"/>
              <a:t>ectifier box</a:t>
            </a:r>
            <a:endParaRPr lang="en-US" sz="30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21st June 2022</a:t>
            </a:r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IPMHVC 2022 - The Stacked Multi-Level Klystron Modulators for the ESS Linac</a:t>
            </a:r>
            <a:endParaRPr lang="sv-S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pPr/>
              <a:t>18</a:t>
            </a:fld>
            <a:endParaRPr lang="sv-S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25"/>
          <a:stretch/>
        </p:blipFill>
        <p:spPr bwMode="auto">
          <a:xfrm>
            <a:off x="426839" y="849570"/>
            <a:ext cx="2992107" cy="1820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576" y="2564321"/>
            <a:ext cx="3123592" cy="26581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7784" y="5202560"/>
            <a:ext cx="2456080" cy="1458298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>
            <a:off x="1124759" y="4288536"/>
            <a:ext cx="182833" cy="1038443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/>
        </p:nvGrpSpPr>
        <p:grpSpPr>
          <a:xfrm>
            <a:off x="4105656" y="1005840"/>
            <a:ext cx="7918704" cy="5602713"/>
            <a:chOff x="3630168" y="1005840"/>
            <a:chExt cx="7918704" cy="560271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5"/>
            <a:srcRect l="957" t="6603" r="5235" b="1728"/>
            <a:stretch/>
          </p:blipFill>
          <p:spPr>
            <a:xfrm>
              <a:off x="3630168" y="1005840"/>
              <a:ext cx="7918704" cy="5550408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6410854" y="6046743"/>
              <a:ext cx="5138018" cy="5618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8979408" y="4526852"/>
              <a:ext cx="2569464" cy="16362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3" name="Straight Arrow Connector 12"/>
          <p:cNvCxnSpPr/>
          <p:nvPr/>
        </p:nvCxnSpPr>
        <p:spPr>
          <a:xfrm flipH="1" flipV="1">
            <a:off x="2487168" y="3711315"/>
            <a:ext cx="2212848" cy="397115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1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1" t="2134" r="2880"/>
          <a:stretch/>
        </p:blipFill>
        <p:spPr bwMode="auto">
          <a:xfrm>
            <a:off x="9507239" y="4002020"/>
            <a:ext cx="2346405" cy="2161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9454896" y="4108430"/>
            <a:ext cx="1225545" cy="1823279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287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4961" t="10663" r="7344" b="21851"/>
          <a:stretch/>
        </p:blipFill>
        <p:spPr>
          <a:xfrm>
            <a:off x="5989614" y="162770"/>
            <a:ext cx="6033207" cy="334926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19</a:t>
            </a:fld>
            <a:endParaRPr lang="sv-S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55924-7263-4F2C-B322-5CB17330E4AE}" type="datetime1">
              <a:rPr lang="sv-SE" smtClean="0"/>
              <a:t>2022-07-04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Modulators’ Status and Future Plans</a:t>
            </a:r>
            <a:endParaRPr lang="sv-SE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629" y="809286"/>
            <a:ext cx="5495931" cy="31266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629" y="71899"/>
            <a:ext cx="6334778" cy="915653"/>
          </a:xfrm>
        </p:spPr>
        <p:txBody>
          <a:bodyPr/>
          <a:lstStyle/>
          <a:p>
            <a:r>
              <a:rPr lang="en-US" sz="3000" b="1" dirty="0" smtClean="0"/>
              <a:t>HV output stage</a:t>
            </a:r>
            <a:br>
              <a:rPr lang="en-US" sz="3000" b="1" dirty="0" smtClean="0"/>
            </a:br>
            <a:r>
              <a:rPr lang="en-US" sz="2400" b="1" dirty="0" smtClean="0"/>
              <a:t>(Connectors, instrumentation, arc protection)</a:t>
            </a:r>
            <a:endParaRPr lang="sv-SE" sz="24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6239"/>
          <a:stretch/>
        </p:blipFill>
        <p:spPr>
          <a:xfrm>
            <a:off x="2965641" y="3712464"/>
            <a:ext cx="6423356" cy="3104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150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267" y="184146"/>
            <a:ext cx="11639384" cy="560921"/>
          </a:xfrm>
        </p:spPr>
        <p:txBody>
          <a:bodyPr/>
          <a:lstStyle/>
          <a:p>
            <a:pPr marL="3175" lvl="0" indent="4763"/>
            <a:r>
              <a:rPr lang="en-US" sz="3000" b="1" dirty="0" smtClean="0"/>
              <a:t>Synopsis </a:t>
            </a:r>
            <a:r>
              <a:rPr lang="en-SE" sz="3000" b="1" dirty="0" smtClean="0"/>
              <a:t>–</a:t>
            </a:r>
            <a:r>
              <a:rPr lang="en-US" sz="3000" b="1" dirty="0" smtClean="0"/>
              <a:t> ESS facility</a:t>
            </a:r>
            <a:endParaRPr lang="en-US" sz="30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21st June 2022</a:t>
            </a:r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IPMHVC 2022 - The Stacked Multi-Level Klystron Modulators for the ESS Linac</a:t>
            </a:r>
            <a:endParaRPr lang="sv-S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pPr/>
              <a:t>2</a:t>
            </a:fld>
            <a:endParaRPr lang="sv-SE" dirty="0"/>
          </a:p>
        </p:txBody>
      </p:sp>
      <p:pic>
        <p:nvPicPr>
          <p:cNvPr id="7" name="image4.jpg" descr="ESS_site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7"/>
          <a:stretch/>
        </p:blipFill>
        <p:spPr>
          <a:xfrm>
            <a:off x="1491600" y="946247"/>
            <a:ext cx="9176400" cy="5436000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Shape 48"/>
          <p:cNvSpPr/>
          <p:nvPr/>
        </p:nvSpPr>
        <p:spPr>
          <a:xfrm>
            <a:off x="1647749" y="1070514"/>
            <a:ext cx="2400176" cy="1384995"/>
          </a:xfrm>
          <a:prstGeom prst="rect">
            <a:avLst/>
          </a:prstGeom>
          <a:ln w="12700">
            <a:miter lim="400000"/>
          </a:ln>
          <a:effectLst>
            <a:outerShdw blurRad="114300" dist="50800" dir="27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 defTabSz="411330"/>
            <a:r>
              <a:rPr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High Power</a:t>
            </a:r>
            <a:endParaRPr lang="en-GB" b="1" dirty="0"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  <a:p>
            <a:pPr algn="ctr" defTabSz="411330"/>
            <a:r>
              <a:rPr lang="en-GB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Linear </a:t>
            </a:r>
            <a:r>
              <a:rPr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Accelerator:</a:t>
            </a:r>
          </a:p>
          <a:p>
            <a:pPr marL="285699" indent="-285699" defTabSz="411330">
              <a:buFont typeface="Arial" panose="020B0604020202020204" pitchFamily="34" charset="0"/>
              <a:buChar char="•"/>
            </a:pPr>
            <a:r>
              <a:rPr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Energy: 2 GeV</a:t>
            </a:r>
          </a:p>
          <a:p>
            <a:pPr marL="285699" indent="-285699" defTabSz="411330">
              <a:buFont typeface="Arial" panose="020B0604020202020204" pitchFamily="34" charset="0"/>
              <a:buChar char="•"/>
            </a:pPr>
            <a:r>
              <a:rPr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Rep. Rate: 14 Hz</a:t>
            </a:r>
          </a:p>
          <a:p>
            <a:pPr marL="285699" indent="-285699" defTabSz="411330">
              <a:buFont typeface="Arial" panose="020B0604020202020204" pitchFamily="34" charset="0"/>
              <a:buChar char="•"/>
            </a:pPr>
            <a:r>
              <a:rPr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Current: 62.5 mA</a:t>
            </a:r>
          </a:p>
        </p:txBody>
      </p:sp>
      <p:sp>
        <p:nvSpPr>
          <p:cNvPr id="10" name="Shape 51"/>
          <p:cNvSpPr/>
          <p:nvPr/>
        </p:nvSpPr>
        <p:spPr>
          <a:xfrm flipV="1">
            <a:off x="1829864" y="2117182"/>
            <a:ext cx="6112139" cy="2111473"/>
          </a:xfrm>
          <a:prstGeom prst="line">
            <a:avLst/>
          </a:prstGeom>
          <a:ln w="25400">
            <a:solidFill>
              <a:srgbClr val="C0504D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1" tIns="45712" rIns="45711" bIns="45712"/>
          <a:lstStyle/>
          <a:p>
            <a:pPr defTabSz="457119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 sz="1200"/>
          </a:p>
        </p:txBody>
      </p:sp>
      <p:grpSp>
        <p:nvGrpSpPr>
          <p:cNvPr id="11" name="Group 73"/>
          <p:cNvGrpSpPr/>
          <p:nvPr/>
        </p:nvGrpSpPr>
        <p:grpSpPr>
          <a:xfrm>
            <a:off x="7255249" y="1809416"/>
            <a:ext cx="3071476" cy="3969095"/>
            <a:chOff x="-1" y="-1"/>
            <a:chExt cx="3071475" cy="3969095"/>
          </a:xfrm>
        </p:grpSpPr>
        <p:sp>
          <p:nvSpPr>
            <p:cNvPr id="12" name="Shape 52"/>
            <p:cNvSpPr/>
            <p:nvPr/>
          </p:nvSpPr>
          <p:spPr>
            <a:xfrm>
              <a:off x="403263" y="1753102"/>
              <a:ext cx="2668211" cy="22159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blurRad="114300" dist="50800" dir="2700000" rotWithShape="0">
                <a:srgbClr val="000000">
                  <a:alpha val="75000"/>
                </a:srgbClr>
              </a:outerShdw>
            </a:effectLst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algn="ctr" defTabSz="411330"/>
              <a:r>
                <a:rPr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rPr>
                <a:t>16 Instruments in Construction </a:t>
              </a:r>
              <a:r>
                <a:rPr lang="en-US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rPr>
                <a:t>b</a:t>
              </a:r>
              <a:r>
                <a:rPr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rPr>
                <a:t>udget</a:t>
              </a:r>
            </a:p>
            <a:p>
              <a:pPr algn="ctr" defTabSz="411330"/>
              <a:endParaRPr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endParaRPr>
            </a:p>
            <a:p>
              <a:pPr algn="ctr" defTabSz="411330"/>
              <a:r>
                <a:rPr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rPr>
                <a:t>Committed to deliver </a:t>
              </a:r>
              <a:r>
                <a:rPr lang="en-US" b="1" dirty="0" smtClean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rPr>
                <a:t>First Science</a:t>
              </a:r>
              <a:r>
                <a:rPr b="1" dirty="0" smtClean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rPr>
                <a:t> </a:t>
              </a:r>
              <a:r>
                <a:rPr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rPr>
                <a:t>by 2028</a:t>
              </a:r>
            </a:p>
            <a:p>
              <a:pPr algn="ctr" defTabSz="411330"/>
              <a:endParaRPr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endParaRPr>
            </a:p>
            <a:p>
              <a:pPr algn="ctr" defTabSz="411330"/>
              <a:r>
                <a:rPr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rPr>
                <a:t>Peak flux ~30-100 brighter than the ILL</a:t>
              </a:r>
            </a:p>
          </p:txBody>
        </p:sp>
        <p:grpSp>
          <p:nvGrpSpPr>
            <p:cNvPr id="13" name="Group 72"/>
            <p:cNvGrpSpPr/>
            <p:nvPr/>
          </p:nvGrpSpPr>
          <p:grpSpPr>
            <a:xfrm>
              <a:off x="-1" y="-1"/>
              <a:ext cx="2455941" cy="1653498"/>
              <a:chOff x="0" y="0"/>
              <a:chExt cx="2455939" cy="1653496"/>
            </a:xfrm>
          </p:grpSpPr>
          <p:grpSp>
            <p:nvGrpSpPr>
              <p:cNvPr id="14" name="Group 60"/>
              <p:cNvGrpSpPr/>
              <p:nvPr/>
            </p:nvGrpSpPr>
            <p:grpSpPr>
              <a:xfrm>
                <a:off x="-1" y="198715"/>
                <a:ext cx="2455941" cy="1454782"/>
                <a:chOff x="0" y="0"/>
                <a:chExt cx="2455939" cy="1454781"/>
              </a:xfrm>
            </p:grpSpPr>
            <p:sp>
              <p:nvSpPr>
                <p:cNvPr id="27" name="Shape 53"/>
                <p:cNvSpPr/>
                <p:nvPr/>
              </p:nvSpPr>
              <p:spPr>
                <a:xfrm>
                  <a:off x="1678542" y="1342068"/>
                  <a:ext cx="112714" cy="11271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>
                  <a:outerShdw blurRad="381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8" name="Shape 54"/>
                <p:cNvSpPr/>
                <p:nvPr/>
              </p:nvSpPr>
              <p:spPr>
                <a:xfrm flipV="1">
                  <a:off x="1736123" y="354065"/>
                  <a:ext cx="654889" cy="1055327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bevel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57119">
                    <a:defRPr sz="1200">
                      <a:latin typeface="+mj-lt"/>
                      <a:ea typeface="+mj-ea"/>
                      <a:cs typeface="+mj-cs"/>
                      <a:sym typeface="Helvetica"/>
                    </a:defRPr>
                  </a:pPr>
                  <a:endParaRPr sz="1200"/>
                </a:p>
              </p:txBody>
            </p:sp>
            <p:sp>
              <p:nvSpPr>
                <p:cNvPr id="29" name="Shape 55"/>
                <p:cNvSpPr/>
                <p:nvPr/>
              </p:nvSpPr>
              <p:spPr>
                <a:xfrm>
                  <a:off x="863600" y="279926"/>
                  <a:ext cx="112713" cy="1127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>
                  <a:outerShdw blurRad="381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30" name="Shape 56"/>
                <p:cNvSpPr/>
                <p:nvPr/>
              </p:nvSpPr>
              <p:spPr>
                <a:xfrm flipH="1" flipV="1">
                  <a:off x="924796" y="345073"/>
                  <a:ext cx="807575" cy="1063738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bevel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57119">
                    <a:defRPr sz="1200">
                      <a:latin typeface="+mj-lt"/>
                      <a:ea typeface="+mj-ea"/>
                      <a:cs typeface="+mj-cs"/>
                      <a:sym typeface="Helvetica"/>
                    </a:defRPr>
                  </a:pPr>
                  <a:endParaRPr sz="1200"/>
                </a:p>
              </p:txBody>
            </p:sp>
            <p:sp>
              <p:nvSpPr>
                <p:cNvPr id="31" name="Shape 57"/>
                <p:cNvSpPr/>
                <p:nvPr/>
              </p:nvSpPr>
              <p:spPr>
                <a:xfrm>
                  <a:off x="2343226" y="279926"/>
                  <a:ext cx="112714" cy="1127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>
                  <a:outerShdw blurRad="381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32" name="Shape 84"/>
                <p:cNvSpPr/>
                <p:nvPr/>
              </p:nvSpPr>
              <p:spPr>
                <a:xfrm>
                  <a:off x="46990" y="38100"/>
                  <a:ext cx="1687830" cy="136017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0" y="21600"/>
                      </a:lnTo>
                      <a:lnTo>
                        <a:pt x="21600" y="21600"/>
                      </a:lnTo>
                    </a:path>
                  </a:pathLst>
                </a:custGeom>
                <a:noFill/>
                <a:ln w="12700" cap="flat">
                  <a:solidFill>
                    <a:srgbClr val="FFFFFF"/>
                  </a:solidFill>
                  <a:prstDash val="solid"/>
                  <a:bevel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/>
                <a:lstStyle/>
                <a:p>
                  <a:pPr lvl="0"/>
                  <a:endParaRPr/>
                </a:p>
              </p:txBody>
            </p:sp>
            <p:sp>
              <p:nvSpPr>
                <p:cNvPr id="33" name="Shape 59"/>
                <p:cNvSpPr/>
                <p:nvPr/>
              </p:nvSpPr>
              <p:spPr>
                <a:xfrm>
                  <a:off x="0" y="0"/>
                  <a:ext cx="112713" cy="1127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>
                  <a:outerShdw blurRad="381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</p:grpSp>
          <p:grpSp>
            <p:nvGrpSpPr>
              <p:cNvPr id="15" name="Group 71"/>
              <p:cNvGrpSpPr/>
              <p:nvPr/>
            </p:nvGrpSpPr>
            <p:grpSpPr>
              <a:xfrm>
                <a:off x="137117" y="-1"/>
                <a:ext cx="2139290" cy="710829"/>
                <a:chOff x="0" y="0"/>
                <a:chExt cx="2139289" cy="710827"/>
              </a:xfrm>
            </p:grpSpPr>
            <p:sp>
              <p:nvSpPr>
                <p:cNvPr id="16" name="Shape 61"/>
                <p:cNvSpPr/>
                <p:nvPr/>
              </p:nvSpPr>
              <p:spPr>
                <a:xfrm flipH="1" flipV="1">
                  <a:off x="-1" y="277538"/>
                  <a:ext cx="616836" cy="1"/>
                </a:xfrm>
                <a:prstGeom prst="line">
                  <a:avLst/>
                </a:prstGeom>
                <a:noFill/>
                <a:ln w="25400" cap="flat">
                  <a:solidFill>
                    <a:srgbClr val="4BACC6"/>
                  </a:solidFill>
                  <a:prstDash val="solid"/>
                  <a:bevel/>
                  <a:tailEnd type="triangle" w="med" len="med"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457119">
                    <a:defRPr sz="1200">
                      <a:latin typeface="+mj-lt"/>
                      <a:ea typeface="+mj-ea"/>
                      <a:cs typeface="+mj-cs"/>
                      <a:sym typeface="Helvetica"/>
                    </a:defRPr>
                  </a:pPr>
                  <a:endParaRPr sz="1200"/>
                </a:p>
              </p:txBody>
            </p:sp>
            <p:sp>
              <p:nvSpPr>
                <p:cNvPr id="17" name="Shape 62"/>
                <p:cNvSpPr/>
                <p:nvPr/>
              </p:nvSpPr>
              <p:spPr>
                <a:xfrm flipH="1">
                  <a:off x="348166" y="248239"/>
                  <a:ext cx="271299" cy="271299"/>
                </a:xfrm>
                <a:prstGeom prst="line">
                  <a:avLst/>
                </a:prstGeom>
                <a:noFill/>
                <a:ln w="25400" cap="flat">
                  <a:solidFill>
                    <a:srgbClr val="4BACC6"/>
                  </a:solidFill>
                  <a:prstDash val="solid"/>
                  <a:bevel/>
                  <a:tailEnd type="triangle" w="med" len="med"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457119">
                    <a:defRPr sz="1200">
                      <a:latin typeface="+mj-lt"/>
                      <a:ea typeface="+mj-ea"/>
                      <a:cs typeface="+mj-cs"/>
                      <a:sym typeface="Helvetica"/>
                    </a:defRPr>
                  </a:pPr>
                  <a:endParaRPr sz="1200"/>
                </a:p>
              </p:txBody>
            </p:sp>
            <p:sp>
              <p:nvSpPr>
                <p:cNvPr id="18" name="Shape 63"/>
                <p:cNvSpPr/>
                <p:nvPr/>
              </p:nvSpPr>
              <p:spPr>
                <a:xfrm flipH="1">
                  <a:off x="515313" y="263465"/>
                  <a:ext cx="110833" cy="321881"/>
                </a:xfrm>
                <a:prstGeom prst="line">
                  <a:avLst/>
                </a:prstGeom>
                <a:noFill/>
                <a:ln w="25400" cap="flat">
                  <a:solidFill>
                    <a:srgbClr val="4BACC6"/>
                  </a:solidFill>
                  <a:prstDash val="solid"/>
                  <a:bevel/>
                  <a:tailEnd type="triangle" w="med" len="med"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457119">
                    <a:defRPr sz="1200">
                      <a:latin typeface="+mj-lt"/>
                      <a:ea typeface="+mj-ea"/>
                      <a:cs typeface="+mj-cs"/>
                      <a:sym typeface="Helvetica"/>
                    </a:defRPr>
                  </a:pPr>
                  <a:endParaRPr sz="1200"/>
                </a:p>
              </p:txBody>
            </p:sp>
            <p:sp>
              <p:nvSpPr>
                <p:cNvPr id="20" name="Shape 64"/>
                <p:cNvSpPr/>
                <p:nvPr/>
              </p:nvSpPr>
              <p:spPr>
                <a:xfrm flipH="1">
                  <a:off x="640224" y="257655"/>
                  <a:ext cx="1" cy="329367"/>
                </a:xfrm>
                <a:prstGeom prst="line">
                  <a:avLst/>
                </a:prstGeom>
                <a:noFill/>
                <a:ln w="25400" cap="flat">
                  <a:solidFill>
                    <a:srgbClr val="4BACC6"/>
                  </a:solidFill>
                  <a:prstDash val="solid"/>
                  <a:bevel/>
                  <a:tailEnd type="triangle" w="med" len="med"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457119">
                    <a:defRPr sz="1200">
                      <a:latin typeface="+mj-lt"/>
                      <a:ea typeface="+mj-ea"/>
                      <a:cs typeface="+mj-cs"/>
                      <a:sym typeface="Helvetica"/>
                    </a:defRPr>
                  </a:pPr>
                  <a:endParaRPr sz="1200"/>
                </a:p>
              </p:txBody>
            </p:sp>
            <p:sp>
              <p:nvSpPr>
                <p:cNvPr id="21" name="Shape 65"/>
                <p:cNvSpPr/>
                <p:nvPr/>
              </p:nvSpPr>
              <p:spPr>
                <a:xfrm flipH="1" flipV="1">
                  <a:off x="112166" y="146565"/>
                  <a:ext cx="508671" cy="134794"/>
                </a:xfrm>
                <a:prstGeom prst="line">
                  <a:avLst/>
                </a:prstGeom>
                <a:noFill/>
                <a:ln w="25400" cap="flat">
                  <a:solidFill>
                    <a:srgbClr val="4BACC6"/>
                  </a:solidFill>
                  <a:prstDash val="solid"/>
                  <a:bevel/>
                  <a:tailEnd type="triangle" w="med" len="med"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457119">
                    <a:defRPr sz="1200">
                      <a:latin typeface="+mj-lt"/>
                      <a:ea typeface="+mj-ea"/>
                      <a:cs typeface="+mj-cs"/>
                      <a:sym typeface="Helvetica"/>
                    </a:defRPr>
                  </a:pPr>
                  <a:endParaRPr sz="1200"/>
                </a:p>
              </p:txBody>
            </p:sp>
            <p:sp>
              <p:nvSpPr>
                <p:cNvPr id="22" name="Shape 66"/>
                <p:cNvSpPr/>
                <p:nvPr/>
              </p:nvSpPr>
              <p:spPr>
                <a:xfrm flipV="1">
                  <a:off x="635484" y="9962"/>
                  <a:ext cx="48671" cy="276021"/>
                </a:xfrm>
                <a:prstGeom prst="line">
                  <a:avLst/>
                </a:prstGeom>
                <a:noFill/>
                <a:ln w="25400" cap="flat">
                  <a:solidFill>
                    <a:srgbClr val="4BACC6"/>
                  </a:solidFill>
                  <a:prstDash val="solid"/>
                  <a:bevel/>
                  <a:tailEnd type="triangle" w="med" len="med"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457119">
                    <a:defRPr sz="1200">
                      <a:latin typeface="+mj-lt"/>
                      <a:ea typeface="+mj-ea"/>
                      <a:cs typeface="+mj-cs"/>
                      <a:sym typeface="Helvetica"/>
                    </a:defRPr>
                  </a:pPr>
                  <a:endParaRPr sz="1200"/>
                </a:p>
              </p:txBody>
            </p:sp>
            <p:sp>
              <p:nvSpPr>
                <p:cNvPr id="23" name="Shape 67"/>
                <p:cNvSpPr/>
                <p:nvPr/>
              </p:nvSpPr>
              <p:spPr>
                <a:xfrm flipH="1" flipV="1">
                  <a:off x="580956" y="-1"/>
                  <a:ext cx="34158" cy="278191"/>
                </a:xfrm>
                <a:prstGeom prst="line">
                  <a:avLst/>
                </a:prstGeom>
                <a:noFill/>
                <a:ln w="25400" cap="flat">
                  <a:solidFill>
                    <a:srgbClr val="4BACC6"/>
                  </a:solidFill>
                  <a:prstDash val="solid"/>
                  <a:bevel/>
                  <a:tailEnd type="triangle" w="med" len="med"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457119">
                    <a:defRPr sz="1200">
                      <a:latin typeface="+mj-lt"/>
                      <a:ea typeface="+mj-ea"/>
                      <a:cs typeface="+mj-cs"/>
                      <a:sym typeface="Helvetica"/>
                    </a:defRPr>
                  </a:pPr>
                  <a:endParaRPr sz="1200"/>
                </a:p>
              </p:txBody>
            </p:sp>
            <p:sp>
              <p:nvSpPr>
                <p:cNvPr id="24" name="Shape 68"/>
                <p:cNvSpPr/>
                <p:nvPr/>
              </p:nvSpPr>
              <p:spPr>
                <a:xfrm>
                  <a:off x="642239" y="293585"/>
                  <a:ext cx="1490427" cy="138071"/>
                </a:xfrm>
                <a:prstGeom prst="line">
                  <a:avLst/>
                </a:prstGeom>
                <a:noFill/>
                <a:ln w="25400" cap="flat">
                  <a:solidFill>
                    <a:srgbClr val="4BACC6"/>
                  </a:solidFill>
                  <a:prstDash val="solid"/>
                  <a:bevel/>
                  <a:tailEnd type="triangle" w="med" len="med"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457119">
                    <a:defRPr sz="1200">
                      <a:latin typeface="+mj-lt"/>
                      <a:ea typeface="+mj-ea"/>
                      <a:cs typeface="+mj-cs"/>
                      <a:sym typeface="Helvetica"/>
                    </a:defRPr>
                  </a:pPr>
                  <a:endParaRPr sz="1200"/>
                </a:p>
              </p:txBody>
            </p:sp>
            <p:sp>
              <p:nvSpPr>
                <p:cNvPr id="25" name="Shape 69"/>
                <p:cNvSpPr/>
                <p:nvPr/>
              </p:nvSpPr>
              <p:spPr>
                <a:xfrm>
                  <a:off x="635939" y="297584"/>
                  <a:ext cx="1503351" cy="274914"/>
                </a:xfrm>
                <a:prstGeom prst="line">
                  <a:avLst/>
                </a:prstGeom>
                <a:noFill/>
                <a:ln w="25400" cap="flat">
                  <a:solidFill>
                    <a:srgbClr val="4BACC6"/>
                  </a:solidFill>
                  <a:prstDash val="solid"/>
                  <a:bevel/>
                  <a:tailEnd type="triangle" w="med" len="med"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457119">
                    <a:defRPr sz="1200">
                      <a:latin typeface="+mj-lt"/>
                      <a:ea typeface="+mj-ea"/>
                      <a:cs typeface="+mj-cs"/>
                      <a:sym typeface="Helvetica"/>
                    </a:defRPr>
                  </a:pPr>
                  <a:endParaRPr sz="1200"/>
                </a:p>
              </p:txBody>
            </p:sp>
            <p:sp>
              <p:nvSpPr>
                <p:cNvPr id="26" name="Shape 70"/>
                <p:cNvSpPr/>
                <p:nvPr/>
              </p:nvSpPr>
              <p:spPr>
                <a:xfrm>
                  <a:off x="644673" y="330327"/>
                  <a:ext cx="1429911" cy="380501"/>
                </a:xfrm>
                <a:prstGeom prst="line">
                  <a:avLst/>
                </a:prstGeom>
                <a:noFill/>
                <a:ln w="25400" cap="flat">
                  <a:solidFill>
                    <a:srgbClr val="4BACC6"/>
                  </a:solidFill>
                  <a:prstDash val="solid"/>
                  <a:bevel/>
                  <a:tailEnd type="triangle" w="med" len="med"/>
                </a:ln>
                <a:effectLst>
                  <a:outerShdw blurRad="381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defTabSz="457119">
                    <a:defRPr sz="1200">
                      <a:latin typeface="+mj-lt"/>
                      <a:ea typeface="+mj-ea"/>
                      <a:cs typeface="+mj-cs"/>
                      <a:sym typeface="Helvetica"/>
                    </a:defRPr>
                  </a:pPr>
                  <a:endParaRPr sz="1200"/>
                </a:p>
              </p:txBody>
            </p:sp>
          </p:grpSp>
        </p:grpSp>
      </p:grpSp>
      <p:grpSp>
        <p:nvGrpSpPr>
          <p:cNvPr id="34" name="Group 80"/>
          <p:cNvGrpSpPr/>
          <p:nvPr/>
        </p:nvGrpSpPr>
        <p:grpSpPr>
          <a:xfrm>
            <a:off x="4411652" y="949232"/>
            <a:ext cx="5299541" cy="1177752"/>
            <a:chOff x="-204746" y="0"/>
            <a:chExt cx="2947474" cy="1177750"/>
          </a:xfrm>
        </p:grpSpPr>
        <p:grpSp>
          <p:nvGrpSpPr>
            <p:cNvPr id="35" name="Group 78"/>
            <p:cNvGrpSpPr/>
            <p:nvPr/>
          </p:nvGrpSpPr>
          <p:grpSpPr>
            <a:xfrm>
              <a:off x="-204746" y="0"/>
              <a:ext cx="2889069" cy="1126917"/>
              <a:chOff x="-204745" y="0"/>
              <a:chExt cx="2889067" cy="1126916"/>
            </a:xfrm>
          </p:grpSpPr>
          <p:grpSp>
            <p:nvGrpSpPr>
              <p:cNvPr id="37" name="Group 76"/>
              <p:cNvGrpSpPr/>
              <p:nvPr/>
            </p:nvGrpSpPr>
            <p:grpSpPr>
              <a:xfrm>
                <a:off x="1537362" y="122652"/>
                <a:ext cx="1146960" cy="1004264"/>
                <a:chOff x="-379644" y="-222310"/>
                <a:chExt cx="1146957" cy="1004261"/>
              </a:xfrm>
            </p:grpSpPr>
            <p:sp>
              <p:nvSpPr>
                <p:cNvPr id="39" name="Shape 74"/>
                <p:cNvSpPr/>
                <p:nvPr/>
              </p:nvSpPr>
              <p:spPr>
                <a:xfrm flipH="1" flipV="1">
                  <a:off x="-266932" y="-109597"/>
                  <a:ext cx="1034245" cy="891548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bevel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57119">
                    <a:defRPr sz="1200">
                      <a:latin typeface="+mj-lt"/>
                      <a:ea typeface="+mj-ea"/>
                      <a:cs typeface="+mj-cs"/>
                      <a:sym typeface="Helvetica"/>
                    </a:defRPr>
                  </a:pPr>
                  <a:endParaRPr sz="1200"/>
                </a:p>
              </p:txBody>
            </p:sp>
            <p:sp>
              <p:nvSpPr>
                <p:cNvPr id="40" name="Shape 75"/>
                <p:cNvSpPr/>
                <p:nvPr/>
              </p:nvSpPr>
              <p:spPr>
                <a:xfrm>
                  <a:off x="-379644" y="-222310"/>
                  <a:ext cx="112713" cy="1127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>
                  <a:outerShdw blurRad="381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</p:grpSp>
          <p:sp>
            <p:nvSpPr>
              <p:cNvPr id="38" name="Shape 77"/>
              <p:cNvSpPr/>
              <p:nvPr/>
            </p:nvSpPr>
            <p:spPr>
              <a:xfrm>
                <a:off x="-204745" y="0"/>
                <a:ext cx="2732159" cy="110799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>
                <a:outerShdw blurRad="114300" dist="50800" dir="2700000" rotWithShape="0">
                  <a:srgbClr val="000000">
                    <a:alpha val="75000"/>
                  </a:srgbClr>
                </a:outerShdw>
              </a:effectLst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/>
              <a:p>
                <a:pPr algn="ctr" defTabSz="411330"/>
                <a:r>
                  <a:rPr b="1" dirty="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rPr>
                  <a:t>Target Station:</a:t>
                </a:r>
              </a:p>
              <a:p>
                <a:pPr marL="285699" indent="-285699" defTabSz="411330">
                  <a:buFont typeface="Arial" panose="020B0604020202020204" pitchFamily="34" charset="0"/>
                  <a:buChar char="•"/>
                </a:pPr>
                <a:r>
                  <a:rPr b="1" dirty="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rPr>
                  <a:t>He-gas cooled rotating</a:t>
                </a:r>
                <a:endParaRPr lang="en-GB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endParaRPr>
              </a:p>
              <a:p>
                <a:pPr defTabSz="411330"/>
                <a:r>
                  <a:rPr lang="en-GB" b="1" dirty="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rPr>
                  <a:t>       </a:t>
                </a:r>
                <a:r>
                  <a:rPr b="1" dirty="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rPr>
                  <a:t>W-target</a:t>
                </a:r>
                <a:r>
                  <a:rPr lang="en-US" b="1" dirty="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rPr>
                  <a:t> (5MW </a:t>
                </a:r>
                <a:r>
                  <a:rPr lang="en-US" b="1" dirty="0" smtClean="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rPr>
                  <a:t>average </a:t>
                </a:r>
                <a:r>
                  <a:rPr lang="en-US" b="1" dirty="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rPr>
                  <a:t>power)</a:t>
                </a:r>
              </a:p>
              <a:p>
                <a:pPr marL="285699" indent="-285699" defTabSz="411330">
                  <a:buFont typeface="Arial" panose="020B0604020202020204" pitchFamily="34" charset="0"/>
                  <a:buChar char="•"/>
                </a:pPr>
                <a:r>
                  <a:rPr lang="en-US" b="1" dirty="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rPr>
                  <a:t>42 beam ports</a:t>
                </a:r>
                <a:endParaRPr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endParaRPr>
              </a:p>
            </p:txBody>
          </p:sp>
        </p:grpSp>
        <p:sp>
          <p:nvSpPr>
            <p:cNvPr id="36" name="Shape 79"/>
            <p:cNvSpPr/>
            <p:nvPr/>
          </p:nvSpPr>
          <p:spPr>
            <a:xfrm>
              <a:off x="2630951" y="1065354"/>
              <a:ext cx="111777" cy="1123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953E"/>
                </a:gs>
                <a:gs pos="100000">
                  <a:srgbClr val="FFD1BB"/>
                </a:gs>
              </a:gsLst>
              <a:lin ang="16200000" scaled="0"/>
            </a:gradFill>
            <a:ln w="9525" cap="flat">
              <a:solidFill>
                <a:srgbClr val="4A7EBB"/>
              </a:solidFill>
              <a:prstDash val="solid"/>
              <a:bevel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lvl="0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41" name="Group 83"/>
          <p:cNvGrpSpPr/>
          <p:nvPr/>
        </p:nvGrpSpPr>
        <p:grpSpPr>
          <a:xfrm>
            <a:off x="1651001" y="4180529"/>
            <a:ext cx="1120606" cy="422640"/>
            <a:chOff x="0" y="0"/>
            <a:chExt cx="1120605" cy="422639"/>
          </a:xfrm>
        </p:grpSpPr>
        <p:sp>
          <p:nvSpPr>
            <p:cNvPr id="42" name="Shape 81"/>
            <p:cNvSpPr/>
            <p:nvPr/>
          </p:nvSpPr>
          <p:spPr>
            <a:xfrm>
              <a:off x="0" y="0"/>
              <a:ext cx="176213" cy="1762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C0504D"/>
            </a:solidFill>
            <a:ln w="25400" cap="flat">
              <a:solidFill>
                <a:srgbClr val="8C3A38"/>
              </a:solidFill>
              <a:prstDash val="solid"/>
              <a:bevel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lvl="0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3" name="Shape 82"/>
            <p:cNvSpPr/>
            <p:nvPr/>
          </p:nvSpPr>
          <p:spPr>
            <a:xfrm>
              <a:off x="25368" y="145641"/>
              <a:ext cx="1095237" cy="2769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blurRad="114300" dist="50800" dir="2700000" rotWithShape="0">
                <a:srgbClr val="000000">
                  <a:alpha val="75000"/>
                </a:srgbClr>
              </a:outerShdw>
            </a:effectLst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ctr" defTabSz="411403">
                <a:defRPr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  <a:uFillTx/>
                </a:defRPr>
              </a:pPr>
              <a:r>
                <a:rPr/>
                <a:t>Ion Source</a:t>
              </a: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3797493" y="5766325"/>
            <a:ext cx="4222086" cy="461649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Total cost: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&gt; 1843 </a:t>
            </a:r>
            <a:r>
              <a:rPr lang="en-US" sz="2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MEuros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400" baseline="-25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2013</a:t>
            </a:r>
          </a:p>
        </p:txBody>
      </p:sp>
      <p:grpSp>
        <p:nvGrpSpPr>
          <p:cNvPr id="45" name="Group 47"/>
          <p:cNvGrpSpPr/>
          <p:nvPr/>
        </p:nvGrpSpPr>
        <p:grpSpPr>
          <a:xfrm>
            <a:off x="2944135" y="2400767"/>
            <a:ext cx="725389" cy="1246320"/>
            <a:chOff x="0" y="0"/>
            <a:chExt cx="1280664" cy="1752667"/>
          </a:xfrm>
        </p:grpSpPr>
        <p:sp>
          <p:nvSpPr>
            <p:cNvPr id="46" name="Shape 43"/>
            <p:cNvSpPr/>
            <p:nvPr/>
          </p:nvSpPr>
          <p:spPr>
            <a:xfrm>
              <a:off x="45719" y="38458"/>
              <a:ext cx="1196007" cy="16780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117" y="7415"/>
                  </a:lnTo>
                  <a:lnTo>
                    <a:pt x="21600" y="21600"/>
                  </a:lnTo>
                </a:path>
              </a:pathLst>
            </a:custGeom>
            <a:noFill/>
            <a:ln w="12700" cap="flat">
              <a:solidFill>
                <a:srgbClr val="FFFFFF"/>
              </a:solidFill>
              <a:prstDash val="solid"/>
              <a:round/>
            </a:ln>
            <a:effectLst>
              <a:outerShdw blurRad="114300" dist="50800" dir="2700000" rotWithShape="0">
                <a:srgbClr val="000000">
                  <a:alpha val="75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defTabSz="411330"/>
              <a:endParaRPr/>
            </a:p>
          </p:txBody>
        </p:sp>
        <p:sp>
          <p:nvSpPr>
            <p:cNvPr id="47" name="Shape 44"/>
            <p:cNvSpPr/>
            <p:nvPr/>
          </p:nvSpPr>
          <p:spPr>
            <a:xfrm>
              <a:off x="0" y="-1"/>
              <a:ext cx="91440" cy="91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16796"/>
                  </a:moveTo>
                  <a:cubicBezTo>
                    <a:pt x="20639" y="12954"/>
                    <a:pt x="20639" y="6724"/>
                    <a:pt x="16796" y="2882"/>
                  </a:cubicBezTo>
                  <a:cubicBezTo>
                    <a:pt x="12954" y="-961"/>
                    <a:pt x="6724" y="-961"/>
                    <a:pt x="2882" y="2882"/>
                  </a:cubicBezTo>
                  <a:cubicBezTo>
                    <a:pt x="-961" y="6724"/>
                    <a:pt x="-961" y="12954"/>
                    <a:pt x="2882" y="16796"/>
                  </a:cubicBezTo>
                  <a:cubicBezTo>
                    <a:pt x="6724" y="20639"/>
                    <a:pt x="12954" y="20639"/>
                    <a:pt x="16796" y="16796"/>
                  </a:cubicBez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>
              <a:outerShdw blurRad="114300" dist="50800" dir="2700000" rotWithShape="0">
                <a:srgbClr val="000000">
                  <a:alpha val="75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algn="ctr" defTabSz="914239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8" name="Shape 45"/>
            <p:cNvSpPr/>
            <p:nvPr/>
          </p:nvSpPr>
          <p:spPr>
            <a:xfrm>
              <a:off x="610870" y="548639"/>
              <a:ext cx="91441" cy="91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16796"/>
                  </a:moveTo>
                  <a:cubicBezTo>
                    <a:pt x="20639" y="12954"/>
                    <a:pt x="20639" y="6724"/>
                    <a:pt x="16796" y="2882"/>
                  </a:cubicBezTo>
                  <a:cubicBezTo>
                    <a:pt x="12954" y="-961"/>
                    <a:pt x="6724" y="-961"/>
                    <a:pt x="2882" y="2882"/>
                  </a:cubicBezTo>
                  <a:cubicBezTo>
                    <a:pt x="-961" y="6724"/>
                    <a:pt x="-961" y="12954"/>
                    <a:pt x="2882" y="16796"/>
                  </a:cubicBezTo>
                  <a:cubicBezTo>
                    <a:pt x="6724" y="20639"/>
                    <a:pt x="12954" y="20639"/>
                    <a:pt x="16796" y="16796"/>
                  </a:cubicBez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>
              <a:outerShdw blurRad="114300" dist="50800" dir="2700000" rotWithShape="0">
                <a:srgbClr val="000000">
                  <a:alpha val="75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algn="ctr" defTabSz="914239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" name="Shape 46"/>
            <p:cNvSpPr/>
            <p:nvPr/>
          </p:nvSpPr>
          <p:spPr>
            <a:xfrm>
              <a:off x="1189224" y="1661227"/>
              <a:ext cx="91441" cy="91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16796"/>
                  </a:moveTo>
                  <a:cubicBezTo>
                    <a:pt x="20639" y="12954"/>
                    <a:pt x="20639" y="6724"/>
                    <a:pt x="16796" y="2882"/>
                  </a:cubicBezTo>
                  <a:cubicBezTo>
                    <a:pt x="12954" y="-961"/>
                    <a:pt x="6724" y="-961"/>
                    <a:pt x="2882" y="2882"/>
                  </a:cubicBezTo>
                  <a:cubicBezTo>
                    <a:pt x="-961" y="6724"/>
                    <a:pt x="-961" y="12954"/>
                    <a:pt x="2882" y="16796"/>
                  </a:cubicBezTo>
                  <a:cubicBezTo>
                    <a:pt x="6724" y="20639"/>
                    <a:pt x="12954" y="20639"/>
                    <a:pt x="16796" y="16796"/>
                  </a:cubicBezTo>
                </a:path>
              </a:pathLst>
            </a:custGeom>
            <a:solidFill>
              <a:srgbClr val="FFFFFF"/>
            </a:solidFill>
            <a:ln w="3175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>
              <a:outerShdw blurRad="114300" dist="50800" dir="2700000" rotWithShape="0">
                <a:srgbClr val="000000">
                  <a:alpha val="75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algn="ctr" defTabSz="914239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78559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267" y="184146"/>
            <a:ext cx="11639384" cy="560921"/>
          </a:xfrm>
        </p:spPr>
        <p:txBody>
          <a:bodyPr/>
          <a:lstStyle/>
          <a:p>
            <a:pPr marL="3175" lvl="0" indent="4763"/>
            <a:r>
              <a:rPr lang="en-US" sz="3000" b="1" dirty="0" smtClean="0"/>
              <a:t>Arc Protection Box</a:t>
            </a:r>
            <a:endParaRPr lang="en-US" sz="30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21st June 2022</a:t>
            </a:r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IPMHVC 2022 - The Stacked Multi-Level Klystron Modulators for the ESS Linac</a:t>
            </a:r>
            <a:endParaRPr lang="sv-S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pPr/>
              <a:t>20</a:t>
            </a:fld>
            <a:endParaRPr lang="sv-SE" dirty="0"/>
          </a:p>
        </p:txBody>
      </p:sp>
      <p:grpSp>
        <p:nvGrpSpPr>
          <p:cNvPr id="81" name="Group 80"/>
          <p:cNvGrpSpPr/>
          <p:nvPr/>
        </p:nvGrpSpPr>
        <p:grpSpPr>
          <a:xfrm>
            <a:off x="337930" y="1379821"/>
            <a:ext cx="5738183" cy="4771043"/>
            <a:chOff x="337930" y="1379821"/>
            <a:chExt cx="5738183" cy="4771043"/>
          </a:xfrm>
        </p:grpSpPr>
        <p:grpSp>
          <p:nvGrpSpPr>
            <p:cNvPr id="75" name="Group 74"/>
            <p:cNvGrpSpPr/>
            <p:nvPr/>
          </p:nvGrpSpPr>
          <p:grpSpPr>
            <a:xfrm>
              <a:off x="337930" y="1684768"/>
              <a:ext cx="5738183" cy="4466096"/>
              <a:chOff x="237346" y="1684768"/>
              <a:chExt cx="5738183" cy="4466096"/>
            </a:xfrm>
          </p:grpSpPr>
          <p:pic>
            <p:nvPicPr>
              <p:cNvPr id="70" name="Picture 69"/>
              <p:cNvPicPr>
                <a:picLocks noChangeAspect="1"/>
              </p:cNvPicPr>
              <p:nvPr/>
            </p:nvPicPr>
            <p:blipFill rotWithShape="1">
              <a:blip r:embed="rId2"/>
              <a:srcRect t="48822"/>
              <a:stretch/>
            </p:blipFill>
            <p:spPr>
              <a:xfrm>
                <a:off x="237346" y="1716024"/>
                <a:ext cx="5738183" cy="4434840"/>
              </a:xfrm>
              <a:prstGeom prst="rect">
                <a:avLst/>
              </a:prstGeom>
            </p:spPr>
          </p:pic>
          <p:cxnSp>
            <p:nvCxnSpPr>
              <p:cNvPr id="14" name="Straight Arrow Connector 13"/>
              <p:cNvCxnSpPr/>
              <p:nvPr/>
            </p:nvCxnSpPr>
            <p:spPr>
              <a:xfrm flipV="1">
                <a:off x="3864391" y="4068128"/>
                <a:ext cx="0" cy="89249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 flipH="1" flipV="1">
                <a:off x="3644111" y="4063556"/>
                <a:ext cx="215645" cy="457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>
                <a:off x="3676558" y="3466136"/>
                <a:ext cx="1098042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 flipV="1">
                <a:off x="3647983" y="1684768"/>
                <a:ext cx="0" cy="1773188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>
                <a:off x="3315090" y="5792845"/>
                <a:ext cx="518001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 flipV="1">
                <a:off x="3647983" y="3457956"/>
                <a:ext cx="0" cy="61017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>
                <a:off x="4588447" y="5519437"/>
                <a:ext cx="259778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/>
              <p:cNvCxnSpPr/>
              <p:nvPr/>
            </p:nvCxnSpPr>
            <p:spPr>
              <a:xfrm flipH="1">
                <a:off x="3864392" y="4070033"/>
                <a:ext cx="738088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/>
              <p:nvPr/>
            </p:nvCxnSpPr>
            <p:spPr>
              <a:xfrm>
                <a:off x="4602480" y="4070033"/>
                <a:ext cx="0" cy="1445883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/>
              <p:nvPr/>
            </p:nvCxnSpPr>
            <p:spPr>
              <a:xfrm flipH="1">
                <a:off x="1967345" y="5449876"/>
                <a:ext cx="1347747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/>
              <p:cNvCxnSpPr/>
              <p:nvPr/>
            </p:nvCxnSpPr>
            <p:spPr>
              <a:xfrm flipH="1" flipV="1">
                <a:off x="3315090" y="5444836"/>
                <a:ext cx="1" cy="341244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/>
              <p:cNvCxnSpPr/>
              <p:nvPr/>
            </p:nvCxnSpPr>
            <p:spPr>
              <a:xfrm>
                <a:off x="1967345" y="4293870"/>
                <a:ext cx="0" cy="66675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/>
              <p:nvPr/>
            </p:nvCxnSpPr>
            <p:spPr>
              <a:xfrm>
                <a:off x="1967345" y="2988032"/>
                <a:ext cx="0" cy="73260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/>
              <p:cNvCxnSpPr/>
              <p:nvPr/>
            </p:nvCxnSpPr>
            <p:spPr>
              <a:xfrm>
                <a:off x="1974272" y="1684768"/>
                <a:ext cx="0" cy="74739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8" name="TextBox 77"/>
            <p:cNvSpPr txBox="1"/>
            <p:nvPr/>
          </p:nvSpPr>
          <p:spPr>
            <a:xfrm>
              <a:off x="2790376" y="5543291"/>
              <a:ext cx="63519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b="1" dirty="0" smtClean="0">
                  <a:solidFill>
                    <a:srgbClr val="FF0000"/>
                  </a:solidFill>
                </a:rPr>
                <a:t>HV+</a:t>
              </a:r>
              <a:endParaRPr lang="en-GB" sz="1500" b="1" dirty="0" smtClean="0">
                <a:solidFill>
                  <a:srgbClr val="FF0000"/>
                </a:solidFill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406171" y="1379821"/>
              <a:ext cx="96851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b="1" dirty="0" smtClean="0">
                  <a:solidFill>
                    <a:srgbClr val="FF0000"/>
                  </a:solidFill>
                </a:rPr>
                <a:t>RETURN</a:t>
              </a:r>
              <a:endParaRPr lang="en-GB" sz="1500" b="1" dirty="0" smtClean="0">
                <a:solidFill>
                  <a:srgbClr val="FF0000"/>
                </a:solidFill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6567264" y="291399"/>
            <a:ext cx="4990510" cy="3459233"/>
            <a:chOff x="6257254" y="2907792"/>
            <a:chExt cx="5469130" cy="3840117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/>
            <a:srcRect t="2410"/>
            <a:stretch/>
          </p:blipFill>
          <p:spPr>
            <a:xfrm>
              <a:off x="6257254" y="2907792"/>
              <a:ext cx="5469130" cy="3840117"/>
            </a:xfrm>
            <a:prstGeom prst="rect">
              <a:avLst/>
            </a:prstGeom>
          </p:spPr>
        </p:pic>
        <p:sp>
          <p:nvSpPr>
            <p:cNvPr id="82" name="TextBox 81"/>
            <p:cNvSpPr txBox="1"/>
            <p:nvPr/>
          </p:nvSpPr>
          <p:spPr>
            <a:xfrm rot="1414615">
              <a:off x="8097956" y="3222812"/>
              <a:ext cx="104467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b="1" dirty="0" smtClean="0">
                  <a:solidFill>
                    <a:srgbClr val="FF0000"/>
                  </a:solidFill>
                </a:rPr>
                <a:t>RETURN</a:t>
              </a:r>
              <a:endParaRPr lang="en-GB" sz="1500" b="1" dirty="0" smtClean="0">
                <a:solidFill>
                  <a:srgbClr val="FF0000"/>
                </a:solidFill>
              </a:endParaRPr>
            </a:p>
          </p:txBody>
        </p:sp>
        <p:cxnSp>
          <p:nvCxnSpPr>
            <p:cNvPr id="83" name="Straight Arrow Connector 82"/>
            <p:cNvCxnSpPr>
              <a:stCxn id="82" idx="1"/>
            </p:cNvCxnSpPr>
            <p:nvPr/>
          </p:nvCxnSpPr>
          <p:spPr>
            <a:xfrm flipH="1" flipV="1">
              <a:off x="7859960" y="3093442"/>
              <a:ext cx="281599" cy="82028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>
              <a:off x="8991819" y="3535923"/>
              <a:ext cx="352983" cy="126025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/>
            <p:cNvSpPr txBox="1"/>
            <p:nvPr/>
          </p:nvSpPr>
          <p:spPr>
            <a:xfrm>
              <a:off x="10412582" y="5397608"/>
              <a:ext cx="63989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b="1" dirty="0" smtClean="0">
                  <a:solidFill>
                    <a:srgbClr val="FF0000"/>
                  </a:solidFill>
                </a:rPr>
                <a:t>HV+</a:t>
              </a:r>
              <a:endParaRPr lang="en-GB" sz="1500" b="1" dirty="0" smtClean="0">
                <a:solidFill>
                  <a:srgbClr val="FF0000"/>
                </a:solidFill>
              </a:endParaRPr>
            </a:p>
          </p:txBody>
        </p:sp>
        <p:cxnSp>
          <p:nvCxnSpPr>
            <p:cNvPr id="96" name="Straight Arrow Connector 95"/>
            <p:cNvCxnSpPr/>
            <p:nvPr/>
          </p:nvCxnSpPr>
          <p:spPr>
            <a:xfrm flipH="1" flipV="1">
              <a:off x="10276725" y="5276782"/>
              <a:ext cx="271714" cy="168054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Group 111"/>
          <p:cNvGrpSpPr/>
          <p:nvPr/>
        </p:nvGrpSpPr>
        <p:grpSpPr>
          <a:xfrm>
            <a:off x="6804579" y="3828568"/>
            <a:ext cx="5148072" cy="2903485"/>
            <a:chOff x="6117336" y="95747"/>
            <a:chExt cx="5148072" cy="2903485"/>
          </a:xfrm>
        </p:grpSpPr>
        <p:grpSp>
          <p:nvGrpSpPr>
            <p:cNvPr id="10" name="Group 9"/>
            <p:cNvGrpSpPr/>
            <p:nvPr/>
          </p:nvGrpSpPr>
          <p:grpSpPr>
            <a:xfrm>
              <a:off x="6117336" y="100584"/>
              <a:ext cx="5148072" cy="2898648"/>
              <a:chOff x="442599" y="3406161"/>
              <a:chExt cx="5578483" cy="3164842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4"/>
              <a:srcRect l="2237" t="3264" r="1257" b="2671"/>
              <a:stretch/>
            </p:blipFill>
            <p:spPr>
              <a:xfrm>
                <a:off x="442599" y="3406161"/>
                <a:ext cx="5578483" cy="3164842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3979080" y="6189442"/>
                <a:ext cx="12650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dirty="0" smtClean="0">
                    <a:solidFill>
                      <a:srgbClr val="666666"/>
                    </a:solidFill>
                  </a:rPr>
                  <a:t>Fiber optic</a:t>
                </a:r>
                <a:endParaRPr lang="en-GB" dirty="0" smtClean="0">
                  <a:solidFill>
                    <a:srgbClr val="666666"/>
                  </a:solidFill>
                </a:endParaRPr>
              </a:p>
            </p:txBody>
          </p:sp>
        </p:grpSp>
        <p:sp>
          <p:nvSpPr>
            <p:cNvPr id="76" name="TextBox 75"/>
            <p:cNvSpPr txBox="1"/>
            <p:nvPr/>
          </p:nvSpPr>
          <p:spPr>
            <a:xfrm>
              <a:off x="10104380" y="117518"/>
              <a:ext cx="1044678" cy="3231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b="1" dirty="0" smtClean="0">
                  <a:solidFill>
                    <a:srgbClr val="FF0000"/>
                  </a:solidFill>
                </a:rPr>
                <a:t>RETURN</a:t>
              </a:r>
              <a:endParaRPr lang="en-GB" sz="1500" b="1" dirty="0" smtClean="0">
                <a:solidFill>
                  <a:srgbClr val="FF0000"/>
                </a:solidFill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6483096" y="141441"/>
              <a:ext cx="621792" cy="3231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500" b="1" dirty="0" smtClean="0">
                  <a:solidFill>
                    <a:srgbClr val="FF0000"/>
                  </a:solidFill>
                </a:rPr>
                <a:t>HV+</a:t>
              </a:r>
              <a:endParaRPr lang="en-GB" sz="1500" b="1" dirty="0" smtClean="0">
                <a:solidFill>
                  <a:srgbClr val="FF0000"/>
                </a:solidFill>
              </a:endParaRPr>
            </a:p>
          </p:txBody>
        </p:sp>
        <p:cxnSp>
          <p:nvCxnSpPr>
            <p:cNvPr id="91" name="Straight Arrow Connector 90"/>
            <p:cNvCxnSpPr/>
            <p:nvPr/>
          </p:nvCxnSpPr>
          <p:spPr>
            <a:xfrm flipV="1">
              <a:off x="7218970" y="95747"/>
              <a:ext cx="0" cy="332283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Rectangle 110"/>
            <p:cNvSpPr/>
            <p:nvPr/>
          </p:nvSpPr>
          <p:spPr>
            <a:xfrm>
              <a:off x="9752020" y="150408"/>
              <a:ext cx="305326" cy="1526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10" name="Group 109"/>
            <p:cNvGrpSpPr/>
            <p:nvPr/>
          </p:nvGrpSpPr>
          <p:grpSpPr>
            <a:xfrm>
              <a:off x="9454029" y="120671"/>
              <a:ext cx="610651" cy="398997"/>
              <a:chOff x="9448507" y="111806"/>
              <a:chExt cx="610651" cy="398997"/>
            </a:xfrm>
          </p:grpSpPr>
          <p:cxnSp>
            <p:nvCxnSpPr>
              <p:cNvPr id="88" name="Straight Arrow Connector 87"/>
              <p:cNvCxnSpPr/>
              <p:nvPr/>
            </p:nvCxnSpPr>
            <p:spPr>
              <a:xfrm flipV="1">
                <a:off x="9659765" y="117518"/>
                <a:ext cx="0" cy="31051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Arrow Connector 100"/>
              <p:cNvCxnSpPr/>
              <p:nvPr/>
            </p:nvCxnSpPr>
            <p:spPr>
              <a:xfrm flipV="1">
                <a:off x="9859462" y="111806"/>
                <a:ext cx="0" cy="31051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Arrow Connector 101"/>
              <p:cNvCxnSpPr/>
              <p:nvPr/>
            </p:nvCxnSpPr>
            <p:spPr>
              <a:xfrm flipV="1">
                <a:off x="9462171" y="114662"/>
                <a:ext cx="0" cy="31051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Arrow Connector 102"/>
              <p:cNvCxnSpPr/>
              <p:nvPr/>
            </p:nvCxnSpPr>
            <p:spPr>
              <a:xfrm flipV="1">
                <a:off x="10059158" y="111806"/>
                <a:ext cx="0" cy="31051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Arrow Connector 103"/>
              <p:cNvCxnSpPr/>
              <p:nvPr/>
            </p:nvCxnSpPr>
            <p:spPr>
              <a:xfrm>
                <a:off x="9448507" y="409358"/>
                <a:ext cx="610651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Arrow Connector 106"/>
              <p:cNvCxnSpPr/>
              <p:nvPr/>
            </p:nvCxnSpPr>
            <p:spPr>
              <a:xfrm>
                <a:off x="9660816" y="404103"/>
                <a:ext cx="0" cy="10670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9" name="Straight Arrow Connector 8"/>
          <p:cNvCxnSpPr/>
          <p:nvPr/>
        </p:nvCxnSpPr>
        <p:spPr>
          <a:xfrm>
            <a:off x="4562856" y="5866456"/>
            <a:ext cx="2241723" cy="28440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9465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630" y="265373"/>
            <a:ext cx="9360000" cy="657339"/>
          </a:xfrm>
        </p:spPr>
        <p:txBody>
          <a:bodyPr/>
          <a:lstStyle/>
          <a:p>
            <a:r>
              <a:rPr lang="en-US" sz="3000" b="1" dirty="0" smtClean="0"/>
              <a:t>Extraction and opening of oil tank assembly</a:t>
            </a:r>
            <a:endParaRPr lang="sv-SE" sz="3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21</a:t>
            </a:fld>
            <a:endParaRPr lang="sv-S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55924-7263-4F2C-B322-5CB17330E4AE}" type="datetime1">
              <a:rPr lang="sv-SE" smtClean="0"/>
              <a:t>2022-07-04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Modulators’ Status and Future Plans</a:t>
            </a:r>
            <a:endParaRPr lang="sv-SE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" r="50734"/>
          <a:stretch>
            <a:fillRect/>
          </a:stretch>
        </p:blipFill>
        <p:spPr bwMode="auto">
          <a:xfrm>
            <a:off x="2333434" y="770985"/>
            <a:ext cx="7688390" cy="2937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70" r="502"/>
          <a:stretch>
            <a:fillRect/>
          </a:stretch>
        </p:blipFill>
        <p:spPr bwMode="auto">
          <a:xfrm>
            <a:off x="2333434" y="3708792"/>
            <a:ext cx="7688390" cy="2913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9369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8428" r="6124" b="9463"/>
          <a:stretch/>
        </p:blipFill>
        <p:spPr>
          <a:xfrm>
            <a:off x="5833872" y="200651"/>
            <a:ext cx="2882614" cy="25875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630" y="265373"/>
            <a:ext cx="9360000" cy="657339"/>
          </a:xfrm>
        </p:spPr>
        <p:txBody>
          <a:bodyPr/>
          <a:lstStyle/>
          <a:p>
            <a:r>
              <a:rPr lang="en-US" sz="3000" b="1" dirty="0" smtClean="0"/>
              <a:t>Control system</a:t>
            </a:r>
            <a:endParaRPr lang="sv-SE" sz="3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22</a:t>
            </a:fld>
            <a:endParaRPr lang="sv-S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55924-7263-4F2C-B322-5CB17330E4AE}" type="datetime1">
              <a:rPr lang="sv-SE" smtClean="0"/>
              <a:t>2022-07-04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Modulators’ Status and Future Plans</a:t>
            </a:r>
            <a:endParaRPr lang="sv-SE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1576" y="2771287"/>
            <a:ext cx="3678254" cy="3738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31" y="1242172"/>
            <a:ext cx="5369210" cy="4081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>
            <a:off x="3227832" y="1674026"/>
            <a:ext cx="2896132" cy="899032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3346704" y="3231526"/>
            <a:ext cx="2800995" cy="2770864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2532888" y="3303399"/>
            <a:ext cx="3591076" cy="1481262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2776728" y="2620244"/>
            <a:ext cx="3265740" cy="683156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716486" y="1029949"/>
            <a:ext cx="30571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Safety PLC, PLUTO - ABB</a:t>
            </a:r>
            <a:r>
              <a:rPr lang="en-SE" b="1" baseline="30000" dirty="0" smtClean="0">
                <a:solidFill>
                  <a:srgbClr val="FF0000"/>
                </a:solidFill>
              </a:rPr>
              <a:t>®</a:t>
            </a:r>
            <a:endParaRPr lang="en-US" b="1" baseline="30000" dirty="0" smtClean="0">
              <a:solidFill>
                <a:srgbClr val="FF0000"/>
              </a:solidFill>
            </a:endParaRP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- Personnel safety:</a:t>
            </a:r>
          </a:p>
          <a:p>
            <a:pPr algn="l"/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dirty="0" smtClean="0">
                <a:solidFill>
                  <a:srgbClr val="FF0000"/>
                </a:solidFill>
              </a:rPr>
              <a:t>Emergency stops, door switches)</a:t>
            </a:r>
          </a:p>
          <a:p>
            <a:pPr algn="l"/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360409" y="2892017"/>
            <a:ext cx="283159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err="1" smtClean="0">
                <a:solidFill>
                  <a:srgbClr val="FF0000"/>
                </a:solidFill>
              </a:rPr>
              <a:t>CompactRIO</a:t>
            </a:r>
            <a:r>
              <a:rPr lang="en-US" b="1" dirty="0" smtClean="0">
                <a:solidFill>
                  <a:srgbClr val="FF0000"/>
                </a:solidFill>
              </a:rPr>
              <a:t>, NI</a:t>
            </a:r>
            <a:r>
              <a:rPr lang="en-SE" b="1" baseline="30000" dirty="0" smtClean="0">
                <a:solidFill>
                  <a:srgbClr val="FF0000"/>
                </a:solidFill>
              </a:rPr>
              <a:t>®</a:t>
            </a:r>
            <a:endParaRPr lang="en-US" b="1" baseline="30000" dirty="0" smtClean="0">
              <a:solidFill>
                <a:srgbClr val="FF0000"/>
              </a:solidFill>
            </a:endParaRP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- General state machine controls (</a:t>
            </a:r>
            <a:r>
              <a:rPr lang="en-US" u="sng" dirty="0" smtClean="0">
                <a:solidFill>
                  <a:srgbClr val="FF0000"/>
                </a:solidFill>
              </a:rPr>
              <a:t>CPU</a:t>
            </a:r>
            <a:r>
              <a:rPr lang="en-US" dirty="0" smtClean="0">
                <a:solidFill>
                  <a:srgbClr val="FF0000"/>
                </a:solidFill>
              </a:rPr>
              <a:t>);</a:t>
            </a:r>
          </a:p>
          <a:p>
            <a:pPr algn="l"/>
            <a:endParaRPr lang="en-US" dirty="0" smtClean="0">
              <a:solidFill>
                <a:srgbClr val="FF0000"/>
              </a:solidFill>
            </a:endParaRP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- Fast regulation loops &amp; fast interlocks (</a:t>
            </a:r>
            <a:r>
              <a:rPr lang="en-US" u="sng" dirty="0" smtClean="0">
                <a:solidFill>
                  <a:srgbClr val="FF0000"/>
                </a:solidFill>
              </a:rPr>
              <a:t>FPGA</a:t>
            </a:r>
            <a:r>
              <a:rPr lang="en-US" dirty="0" smtClean="0">
                <a:solidFill>
                  <a:srgbClr val="FF0000"/>
                </a:solidFill>
              </a:rPr>
              <a:t>);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( voltage/current/power regulations;</a:t>
            </a:r>
          </a:p>
          <a:p>
            <a:pPr algn="l"/>
            <a:endParaRPr lang="en-US" dirty="0" smtClean="0">
              <a:solidFill>
                <a:srgbClr val="FF0000"/>
              </a:solidFill>
            </a:endParaRP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overcurrent, </a:t>
            </a:r>
            <a:r>
              <a:rPr lang="en-US" dirty="0" err="1" smtClean="0">
                <a:solidFill>
                  <a:srgbClr val="FF0000"/>
                </a:solidFill>
              </a:rPr>
              <a:t>overvoltages</a:t>
            </a:r>
            <a:r>
              <a:rPr lang="en-US" dirty="0" smtClean="0">
                <a:solidFill>
                  <a:srgbClr val="FF0000"/>
                </a:solidFill>
              </a:rPr>
              <a:t>, dry contact switches, oil / water flows, contactors, etc.)</a:t>
            </a:r>
            <a:endParaRPr lang="en-GB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049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550" y="129198"/>
            <a:ext cx="11100484" cy="966019"/>
          </a:xfrm>
        </p:spPr>
        <p:txBody>
          <a:bodyPr/>
          <a:lstStyle/>
          <a:p>
            <a:r>
              <a:rPr lang="en-GB" sz="3200" b="1" dirty="0" smtClean="0"/>
              <a:t>Experimental results on resistive dummy load</a:t>
            </a:r>
            <a:br>
              <a:rPr lang="en-GB" sz="3200" b="1" dirty="0" smtClean="0"/>
            </a:br>
            <a:r>
              <a:rPr lang="en-GB" sz="2800" b="1" dirty="0" smtClean="0"/>
              <a:t>– HV Pulse Quality: Rise </a:t>
            </a:r>
            <a:r>
              <a:rPr lang="en-GB" sz="2800" b="1" dirty="0"/>
              <a:t>time, Overshoot, </a:t>
            </a:r>
            <a:r>
              <a:rPr lang="en-GB" sz="2800" b="1" dirty="0" smtClean="0"/>
              <a:t>Flat-top Droop</a:t>
            </a:r>
            <a:r>
              <a:rPr lang="en-GB" sz="2800" b="1" dirty="0"/>
              <a:t>, </a:t>
            </a:r>
            <a:r>
              <a:rPr lang="en-GB" sz="2800" b="1" dirty="0" smtClean="0"/>
              <a:t>Flat-top Ripple</a:t>
            </a:r>
            <a:endParaRPr lang="en-GB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23</a:t>
            </a:fld>
            <a:endParaRPr lang="sv-S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56AFF-9E8E-4707-9480-165AD41A8359}" type="datetime1">
              <a:rPr lang="sv-SE" smtClean="0"/>
              <a:t>2022-07-04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Modulators’ Status and Future Plans</a:t>
            </a:r>
            <a:endParaRPr lang="sv-SE" dirty="0"/>
          </a:p>
        </p:txBody>
      </p:sp>
      <p:grpSp>
        <p:nvGrpSpPr>
          <p:cNvPr id="46" name="Group 45"/>
          <p:cNvGrpSpPr/>
          <p:nvPr/>
        </p:nvGrpSpPr>
        <p:grpSpPr>
          <a:xfrm>
            <a:off x="6625155" y="1317141"/>
            <a:ext cx="5101308" cy="2681015"/>
            <a:chOff x="6436726" y="1682496"/>
            <a:chExt cx="3928378" cy="239572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0" t="3658" r="26061" b="2040"/>
            <a:stretch/>
          </p:blipFill>
          <p:spPr>
            <a:xfrm>
              <a:off x="6436726" y="1682496"/>
              <a:ext cx="3928378" cy="239572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7547474" y="1853184"/>
              <a:ext cx="17068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dirty="0" smtClean="0"/>
                <a:t>Zoom during flat-top</a:t>
              </a:r>
            </a:p>
          </p:txBody>
        </p:sp>
        <p:cxnSp>
          <p:nvCxnSpPr>
            <p:cNvPr id="28" name="Straight Connector 27"/>
            <p:cNvCxnSpPr/>
            <p:nvPr/>
          </p:nvCxnSpPr>
          <p:spPr>
            <a:xfrm flipH="1">
              <a:off x="7044267" y="1786466"/>
              <a:ext cx="3208866" cy="1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9203267" y="1786467"/>
              <a:ext cx="0" cy="999065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/>
            <p:cNvSpPr/>
            <p:nvPr/>
          </p:nvSpPr>
          <p:spPr>
            <a:xfrm>
              <a:off x="9118597" y="1878163"/>
              <a:ext cx="86388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dirty="0" smtClean="0">
                  <a:solidFill>
                    <a:srgbClr val="FF0000"/>
                  </a:solidFill>
                </a:rPr>
                <a:t>= 1kV (0.9%)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35" name="Straight Connector 34"/>
            <p:cNvCxnSpPr/>
            <p:nvPr/>
          </p:nvCxnSpPr>
          <p:spPr>
            <a:xfrm flipH="1">
              <a:off x="7044269" y="2785532"/>
              <a:ext cx="3208866" cy="1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H="1">
              <a:off x="6976534" y="2905757"/>
              <a:ext cx="3208866" cy="1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>
              <a:off x="6976534" y="2651755"/>
              <a:ext cx="3208866" cy="1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>
              <a:off x="7890933" y="2651755"/>
              <a:ext cx="0" cy="254002"/>
            </a:xfrm>
            <a:prstGeom prst="straightConnector1">
              <a:avLst/>
            </a:prstGeom>
            <a:ln w="19050">
              <a:solidFill>
                <a:srgbClr val="00B05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42"/>
            <p:cNvSpPr/>
            <p:nvPr/>
          </p:nvSpPr>
          <p:spPr>
            <a:xfrm>
              <a:off x="7809169" y="2825324"/>
              <a:ext cx="1605763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 smtClean="0">
                  <a:solidFill>
                    <a:srgbClr val="00B050"/>
                  </a:solidFill>
                </a:rPr>
                <a:t>Droop</a:t>
              </a:r>
              <a:r>
                <a:rPr lang="en-GB" dirty="0" smtClean="0">
                  <a:solidFill>
                    <a:srgbClr val="00B050"/>
                  </a:solidFill>
                </a:rPr>
                <a:t> = 0.25kV (0.22%)</a:t>
              </a:r>
              <a:endParaRPr lang="en-GB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429107" y="995068"/>
            <a:ext cx="4672908" cy="3194824"/>
            <a:chOff x="1118782" y="1682496"/>
            <a:chExt cx="3687605" cy="2487168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76" t="3405" r="26061"/>
            <a:stretch/>
          </p:blipFill>
          <p:spPr>
            <a:xfrm>
              <a:off x="1118782" y="1682496"/>
              <a:ext cx="3687605" cy="2487168"/>
            </a:xfrm>
            <a:prstGeom prst="rect">
              <a:avLst/>
            </a:prstGeom>
          </p:spPr>
        </p:pic>
        <p:sp>
          <p:nvSpPr>
            <p:cNvPr id="47" name="TextBox 46"/>
            <p:cNvSpPr txBox="1"/>
            <p:nvPr/>
          </p:nvSpPr>
          <p:spPr>
            <a:xfrm>
              <a:off x="2660000" y="2462367"/>
              <a:ext cx="938333" cy="304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dirty="0" smtClean="0">
                  <a:solidFill>
                    <a:srgbClr val="666666"/>
                  </a:solidFill>
                </a:rPr>
                <a:t>Full pulse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6349282" y="4112307"/>
            <a:ext cx="5140119" cy="2524888"/>
            <a:chOff x="6436725" y="4120610"/>
            <a:chExt cx="3928379" cy="2524888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39" t="3153" r="25818"/>
            <a:stretch/>
          </p:blipFill>
          <p:spPr>
            <a:xfrm>
              <a:off x="6436725" y="4120610"/>
              <a:ext cx="3928379" cy="2524888"/>
            </a:xfrm>
            <a:prstGeom prst="rect">
              <a:avLst/>
            </a:prstGeom>
          </p:spPr>
        </p:pic>
        <p:sp>
          <p:nvSpPr>
            <p:cNvPr id="49" name="TextBox 48"/>
            <p:cNvSpPr txBox="1"/>
            <p:nvPr/>
          </p:nvSpPr>
          <p:spPr>
            <a:xfrm>
              <a:off x="7199969" y="4208522"/>
              <a:ext cx="2993495" cy="2846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500"/>
                </a:lnSpc>
              </a:pPr>
              <a:r>
                <a:rPr lang="en-GB" dirty="0" smtClean="0"/>
                <a:t>Extra </a:t>
              </a:r>
              <a:r>
                <a:rPr lang="en-GB" dirty="0"/>
                <a:t>z</a:t>
              </a:r>
              <a:r>
                <a:rPr lang="en-GB" dirty="0" smtClean="0"/>
                <a:t>oom in middle of flat-top</a:t>
              </a:r>
            </a:p>
          </p:txBody>
        </p:sp>
        <p:cxnSp>
          <p:nvCxnSpPr>
            <p:cNvPr id="50" name="Straight Connector 49"/>
            <p:cNvCxnSpPr/>
            <p:nvPr/>
          </p:nvCxnSpPr>
          <p:spPr>
            <a:xfrm flipH="1">
              <a:off x="6976534" y="4583678"/>
              <a:ext cx="3208866" cy="1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>
              <a:off x="9203267" y="4583679"/>
              <a:ext cx="0" cy="1309119"/>
            </a:xfrm>
            <a:prstGeom prst="straightConnector1">
              <a:avLst/>
            </a:prstGeom>
            <a:ln w="19050">
              <a:solidFill>
                <a:srgbClr val="00B05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/>
            <p:cNvSpPr/>
            <p:nvPr/>
          </p:nvSpPr>
          <p:spPr>
            <a:xfrm>
              <a:off x="9254354" y="4607407"/>
              <a:ext cx="931046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b="1" dirty="0" smtClean="0">
                  <a:solidFill>
                    <a:srgbClr val="00B050"/>
                  </a:solidFill>
                </a:rPr>
                <a:t>Ripple</a:t>
              </a:r>
              <a:r>
                <a:rPr lang="en-GB" dirty="0" smtClean="0">
                  <a:solidFill>
                    <a:srgbClr val="00B050"/>
                  </a:solidFill>
                </a:rPr>
                <a:t>= 150V (0.13%)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cxnSp>
          <p:nvCxnSpPr>
            <p:cNvPr id="53" name="Straight Connector 52"/>
            <p:cNvCxnSpPr/>
            <p:nvPr/>
          </p:nvCxnSpPr>
          <p:spPr>
            <a:xfrm flipH="1">
              <a:off x="6976534" y="5892798"/>
              <a:ext cx="3208866" cy="1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>
            <a:off x="1446392" y="4173690"/>
            <a:ext cx="4786641" cy="2487168"/>
            <a:chOff x="1121521" y="4188315"/>
            <a:chExt cx="3599522" cy="2487168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76" r="26788"/>
            <a:stretch/>
          </p:blipFill>
          <p:spPr>
            <a:xfrm>
              <a:off x="1121521" y="4188315"/>
              <a:ext cx="3599522" cy="2487168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3050003" y="4402666"/>
              <a:ext cx="15321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dirty="0" smtClean="0"/>
                <a:t>Zoom during rise time</a:t>
              </a: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1845733" y="4377272"/>
              <a:ext cx="0" cy="1913466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2962584" y="4368799"/>
              <a:ext cx="0" cy="1913466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1845733" y="5195434"/>
              <a:ext cx="1125318" cy="0"/>
            </a:xfrm>
            <a:prstGeom prst="straightConnector1">
              <a:avLst/>
            </a:prstGeom>
            <a:ln w="19050">
              <a:solidFill>
                <a:srgbClr val="00B05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/>
            <p:cNvSpPr/>
            <p:nvPr/>
          </p:nvSpPr>
          <p:spPr>
            <a:xfrm>
              <a:off x="1618850" y="4327776"/>
              <a:ext cx="1431153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000"/>
                </a:lnSpc>
              </a:pPr>
              <a:r>
                <a:rPr lang="en-GB" b="1" dirty="0" smtClean="0">
                  <a:solidFill>
                    <a:srgbClr val="00B050"/>
                  </a:solidFill>
                </a:rPr>
                <a:t>Rise time </a:t>
              </a:r>
              <a:r>
                <a:rPr lang="en-GB" dirty="0" err="1" smtClean="0">
                  <a:solidFill>
                    <a:srgbClr val="00B050"/>
                  </a:solidFill>
                </a:rPr>
                <a:t>t</a:t>
              </a:r>
              <a:r>
                <a:rPr lang="en-GB" baseline="-25000" dirty="0" err="1" smtClean="0">
                  <a:solidFill>
                    <a:srgbClr val="00B050"/>
                  </a:solidFill>
                </a:rPr>
                <a:t>r</a:t>
              </a:r>
              <a:r>
                <a:rPr lang="en-GB" baseline="-25000" dirty="0" smtClean="0">
                  <a:solidFill>
                    <a:srgbClr val="00B050"/>
                  </a:solidFill>
                </a:rPr>
                <a:t>(10..99%) </a:t>
              </a:r>
              <a:r>
                <a:rPr lang="en-GB" dirty="0" smtClean="0">
                  <a:solidFill>
                    <a:srgbClr val="00B050"/>
                  </a:solidFill>
                </a:rPr>
                <a:t>= 180µs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163148" y="5490155"/>
              <a:ext cx="130589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 smtClean="0">
                  <a:solidFill>
                    <a:srgbClr val="00B050"/>
                  </a:solidFill>
                </a:rPr>
                <a:t>Overshoot</a:t>
              </a:r>
              <a:r>
                <a:rPr lang="en-GB" dirty="0" smtClean="0">
                  <a:solidFill>
                    <a:srgbClr val="00B050"/>
                  </a:solidFill>
                </a:rPr>
                <a:t> = 0%</a:t>
              </a:r>
              <a:endParaRPr lang="en-GB" dirty="0"/>
            </a:p>
          </p:txBody>
        </p:sp>
      </p:grp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915012" y="913188"/>
            <a:ext cx="3525769" cy="429926"/>
          </a:xfrm>
        </p:spPr>
        <p:txBody>
          <a:bodyPr/>
          <a:lstStyle/>
          <a:p>
            <a:r>
              <a:rPr lang="en-GB" b="1" dirty="0" smtClean="0">
                <a:solidFill>
                  <a:srgbClr val="00B0F0"/>
                </a:solidFill>
              </a:rPr>
              <a:t>@ 108kV/96A ; 3.5ms/14Hz</a:t>
            </a:r>
            <a:endParaRPr lang="en-GB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785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684" y="265373"/>
            <a:ext cx="10722532" cy="966019"/>
          </a:xfrm>
        </p:spPr>
        <p:txBody>
          <a:bodyPr/>
          <a:lstStyle/>
          <a:p>
            <a:r>
              <a:rPr lang="en-GB" sz="3200" b="1" dirty="0" smtClean="0"/>
              <a:t>Experimental results on resistive dummy load</a:t>
            </a:r>
            <a:br>
              <a:rPr lang="en-GB" sz="3200" b="1" dirty="0" smtClean="0"/>
            </a:br>
            <a:r>
              <a:rPr lang="en-GB" sz="2800" b="1" dirty="0" smtClean="0"/>
              <a:t>– </a:t>
            </a:r>
            <a:r>
              <a:rPr lang="en-GB" sz="2800" b="1" dirty="0"/>
              <a:t>HV Pulse </a:t>
            </a:r>
            <a:r>
              <a:rPr lang="en-GB" sz="2800" b="1" dirty="0" smtClean="0"/>
              <a:t>Quality:  Pulse-to-pulse reproducibility</a:t>
            </a:r>
            <a:endParaRPr lang="en-GB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24</a:t>
            </a:fld>
            <a:endParaRPr lang="sv-SE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8199" y="1956679"/>
            <a:ext cx="3617639" cy="796360"/>
          </a:xfrm>
        </p:spPr>
        <p:txBody>
          <a:bodyPr/>
          <a:lstStyle/>
          <a:p>
            <a:pPr algn="ctr"/>
            <a:r>
              <a:rPr lang="en-GB" b="1" dirty="0" smtClean="0">
                <a:solidFill>
                  <a:srgbClr val="00B0F0"/>
                </a:solidFill>
              </a:rPr>
              <a:t>@ 108kV/96A ; 3.5ms/14Hz</a:t>
            </a:r>
          </a:p>
          <a:p>
            <a:pPr algn="ctr">
              <a:spcBef>
                <a:spcPts val="0"/>
              </a:spcBef>
            </a:pPr>
            <a:r>
              <a:rPr lang="en-GB" b="1" dirty="0" smtClean="0">
                <a:solidFill>
                  <a:srgbClr val="00B0F0"/>
                </a:solidFill>
              </a:rPr>
              <a:t>(</a:t>
            </a:r>
            <a:r>
              <a:rPr lang="en-GB" b="1" dirty="0" err="1" smtClean="0">
                <a:solidFill>
                  <a:srgbClr val="00B0F0"/>
                </a:solidFill>
              </a:rPr>
              <a:t>Pav</a:t>
            </a:r>
            <a:r>
              <a:rPr lang="en-GB" b="1" dirty="0" smtClean="0">
                <a:solidFill>
                  <a:srgbClr val="00B0F0"/>
                </a:solidFill>
              </a:rPr>
              <a:t> = 508kW  ;  90%)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56AFF-9E8E-4707-9480-165AD41A8359}" type="datetime1">
              <a:rPr lang="sv-SE" smtClean="0"/>
              <a:t>2022-07-04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ESS Modulators’ Status and Future Plans</a:t>
            </a:r>
            <a:endParaRPr lang="sv-SE" dirty="0"/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4475717" y="1924299"/>
            <a:ext cx="3333507" cy="686632"/>
          </a:xfrm>
          <a:prstGeom prst="rect">
            <a:avLst/>
          </a:prstGeom>
        </p:spPr>
        <p:txBody>
          <a:bodyPr vert="horz" lIns="0" tIns="45720" rIns="18000" bIns="45720" rtlCol="0">
            <a:noAutofit/>
          </a:bodyPr>
          <a:lstStyle>
            <a:lvl1pPr marL="101600" indent="-101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15913" indent="-233363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Wingdings" panose="05000000000000000000" pitchFamily="2" charset="2"/>
              <a:buChar char="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582613" indent="-25082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839788" indent="-233363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055688" indent="-20002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 dirty="0" smtClean="0">
                <a:solidFill>
                  <a:srgbClr val="00B0F0"/>
                </a:solidFill>
              </a:rPr>
              <a:t>@ 108kV/96A ; 0.5ms/1Hz</a:t>
            </a:r>
          </a:p>
          <a:p>
            <a:pPr algn="ctr">
              <a:spcBef>
                <a:spcPts val="0"/>
              </a:spcBef>
            </a:pPr>
            <a:r>
              <a:rPr lang="en-GB" b="1" dirty="0">
                <a:solidFill>
                  <a:srgbClr val="00B0F0"/>
                </a:solidFill>
              </a:rPr>
              <a:t>(</a:t>
            </a:r>
            <a:r>
              <a:rPr lang="en-GB" b="1" dirty="0" err="1">
                <a:solidFill>
                  <a:srgbClr val="00B0F0"/>
                </a:solidFill>
              </a:rPr>
              <a:t>Pav</a:t>
            </a:r>
            <a:r>
              <a:rPr lang="en-GB" b="1" dirty="0">
                <a:solidFill>
                  <a:srgbClr val="00B0F0"/>
                </a:solidFill>
              </a:rPr>
              <a:t> = </a:t>
            </a:r>
            <a:r>
              <a:rPr lang="en-GB" b="1" dirty="0" smtClean="0">
                <a:solidFill>
                  <a:srgbClr val="00B0F0"/>
                </a:solidFill>
              </a:rPr>
              <a:t>5.2kW</a:t>
            </a:r>
            <a:r>
              <a:rPr lang="en-GB" b="1" dirty="0">
                <a:solidFill>
                  <a:srgbClr val="00B0F0"/>
                </a:solidFill>
              </a:rPr>
              <a:t> ;  </a:t>
            </a:r>
            <a:r>
              <a:rPr lang="en-GB" b="1" dirty="0" smtClean="0">
                <a:solidFill>
                  <a:srgbClr val="00B0F0"/>
                </a:solidFill>
              </a:rPr>
              <a:t>0.9%)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8337714" y="1924299"/>
            <a:ext cx="3385139" cy="707136"/>
          </a:xfrm>
          <a:prstGeom prst="rect">
            <a:avLst/>
          </a:prstGeom>
        </p:spPr>
        <p:txBody>
          <a:bodyPr vert="horz" lIns="0" tIns="45720" rIns="18000" bIns="45720" rtlCol="0">
            <a:noAutofit/>
          </a:bodyPr>
          <a:lstStyle>
            <a:lvl1pPr marL="101600" indent="-101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15913" indent="-233363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Wingdings" panose="05000000000000000000" pitchFamily="2" charset="2"/>
              <a:buChar char="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582613" indent="-25082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839788" indent="-233363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055688" indent="-20002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 dirty="0" smtClean="0">
                <a:solidFill>
                  <a:srgbClr val="00B0F0"/>
                </a:solidFill>
              </a:rPr>
              <a:t>@ 20kV/17A ; 0.5ms/1Hz</a:t>
            </a:r>
          </a:p>
          <a:p>
            <a:pPr algn="ctr">
              <a:spcBef>
                <a:spcPts val="0"/>
              </a:spcBef>
            </a:pPr>
            <a:r>
              <a:rPr lang="en-GB" b="1" dirty="0" smtClean="0">
                <a:solidFill>
                  <a:srgbClr val="00B0F0"/>
                </a:solidFill>
              </a:rPr>
              <a:t>(</a:t>
            </a:r>
            <a:r>
              <a:rPr lang="en-GB" b="1" dirty="0" err="1" smtClean="0">
                <a:solidFill>
                  <a:srgbClr val="00B0F0"/>
                </a:solidFill>
              </a:rPr>
              <a:t>Pav</a:t>
            </a:r>
            <a:r>
              <a:rPr lang="en-GB" b="1" dirty="0" smtClean="0">
                <a:solidFill>
                  <a:srgbClr val="00B0F0"/>
                </a:solidFill>
              </a:rPr>
              <a:t> = 170W</a:t>
            </a:r>
            <a:r>
              <a:rPr lang="en-GB" b="1" dirty="0">
                <a:solidFill>
                  <a:srgbClr val="00B0F0"/>
                </a:solidFill>
              </a:rPr>
              <a:t> ;  </a:t>
            </a:r>
            <a:r>
              <a:rPr lang="en-GB" b="1" dirty="0" smtClean="0">
                <a:solidFill>
                  <a:srgbClr val="00B0F0"/>
                </a:solidFill>
              </a:rPr>
              <a:t>0.03%)</a:t>
            </a:r>
            <a:endParaRPr lang="en-GB" b="1" dirty="0">
              <a:solidFill>
                <a:srgbClr val="00B0F0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357615" y="2753039"/>
            <a:ext cx="3962478" cy="3282001"/>
            <a:chOff x="420617" y="4301059"/>
            <a:chExt cx="3617639" cy="2125134"/>
          </a:xfrm>
        </p:grpSpPr>
        <p:pic>
          <p:nvPicPr>
            <p:cNvPr id="10245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617" y="4301059"/>
              <a:ext cx="3617639" cy="2125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9" name="Straight Connector 18"/>
            <p:cNvCxnSpPr/>
            <p:nvPr/>
          </p:nvCxnSpPr>
          <p:spPr>
            <a:xfrm flipH="1">
              <a:off x="874440" y="5447115"/>
              <a:ext cx="3163816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1127528" y="5447115"/>
              <a:ext cx="0" cy="588124"/>
            </a:xfrm>
            <a:prstGeom prst="straightConnector1">
              <a:avLst/>
            </a:prstGeom>
            <a:ln w="19050">
              <a:solidFill>
                <a:srgbClr val="00B05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/>
            <p:cNvSpPr/>
            <p:nvPr/>
          </p:nvSpPr>
          <p:spPr>
            <a:xfrm>
              <a:off x="709301" y="5079971"/>
              <a:ext cx="3328955" cy="348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000"/>
                </a:lnSpc>
              </a:pPr>
              <a:r>
                <a:rPr lang="en-GB" b="1" dirty="0" err="1" smtClean="0">
                  <a:solidFill>
                    <a:srgbClr val="00B050"/>
                  </a:solidFill>
                </a:rPr>
                <a:t>Pls</a:t>
              </a:r>
              <a:r>
                <a:rPr lang="en-GB" b="1" dirty="0" smtClean="0">
                  <a:solidFill>
                    <a:srgbClr val="00B050"/>
                  </a:solidFill>
                </a:rPr>
                <a:t>-to-</a:t>
              </a:r>
              <a:r>
                <a:rPr lang="en-GB" b="1" dirty="0" err="1" smtClean="0">
                  <a:solidFill>
                    <a:srgbClr val="00B050"/>
                  </a:solidFill>
                </a:rPr>
                <a:t>Pls</a:t>
              </a:r>
              <a:r>
                <a:rPr lang="en-GB" b="1" dirty="0" smtClean="0">
                  <a:solidFill>
                    <a:srgbClr val="00B050"/>
                  </a:solidFill>
                </a:rPr>
                <a:t> </a:t>
              </a:r>
              <a:r>
                <a:rPr lang="en-GB" b="1" dirty="0" err="1" smtClean="0">
                  <a:solidFill>
                    <a:srgbClr val="00B050"/>
                  </a:solidFill>
                </a:rPr>
                <a:t>reproduc</a:t>
              </a:r>
              <a:r>
                <a:rPr lang="en-GB" b="1" dirty="0" smtClean="0">
                  <a:solidFill>
                    <a:srgbClr val="00B050"/>
                  </a:solidFill>
                </a:rPr>
                <a:t>. = 0.03%</a:t>
              </a:r>
              <a:endParaRPr lang="en-GB" b="1" dirty="0">
                <a:solidFill>
                  <a:srgbClr val="00B050"/>
                </a:solidFill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>
            <a:xfrm flipH="1">
              <a:off x="874440" y="6043896"/>
              <a:ext cx="3163816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4402564" y="2773856"/>
            <a:ext cx="3699268" cy="3261184"/>
            <a:chOff x="4470410" y="4301059"/>
            <a:chExt cx="3453385" cy="2125135"/>
          </a:xfrm>
        </p:grpSpPr>
        <p:pic>
          <p:nvPicPr>
            <p:cNvPr id="10247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0410" y="4301059"/>
              <a:ext cx="3451316" cy="2125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8" name="Straight Connector 27"/>
            <p:cNvCxnSpPr/>
            <p:nvPr/>
          </p:nvCxnSpPr>
          <p:spPr>
            <a:xfrm flipH="1">
              <a:off x="4847135" y="5493742"/>
              <a:ext cx="307459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5134407" y="5493742"/>
              <a:ext cx="0" cy="536848"/>
            </a:xfrm>
            <a:prstGeom prst="straightConnector1">
              <a:avLst/>
            </a:prstGeom>
            <a:ln w="19050">
              <a:solidFill>
                <a:srgbClr val="00B05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>
              <a:off x="4746753" y="5136273"/>
              <a:ext cx="3147818" cy="2273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000"/>
                </a:lnSpc>
              </a:pPr>
              <a:r>
                <a:rPr lang="en-GB" b="1" dirty="0" err="1" smtClean="0">
                  <a:solidFill>
                    <a:srgbClr val="00B050"/>
                  </a:solidFill>
                </a:rPr>
                <a:t>Pls</a:t>
              </a:r>
              <a:r>
                <a:rPr lang="en-GB" b="1" dirty="0" smtClean="0">
                  <a:solidFill>
                    <a:srgbClr val="00B050"/>
                  </a:solidFill>
                </a:rPr>
                <a:t>-to-</a:t>
              </a:r>
              <a:r>
                <a:rPr lang="en-GB" b="1" dirty="0" err="1" smtClean="0">
                  <a:solidFill>
                    <a:srgbClr val="00B050"/>
                  </a:solidFill>
                </a:rPr>
                <a:t>Pls</a:t>
              </a:r>
              <a:r>
                <a:rPr lang="en-GB" b="1" dirty="0" smtClean="0">
                  <a:solidFill>
                    <a:srgbClr val="00B050"/>
                  </a:solidFill>
                </a:rPr>
                <a:t> </a:t>
              </a:r>
              <a:r>
                <a:rPr lang="en-GB" b="1" dirty="0" err="1" smtClean="0">
                  <a:solidFill>
                    <a:srgbClr val="00B050"/>
                  </a:solidFill>
                </a:rPr>
                <a:t>reproduc</a:t>
              </a:r>
              <a:r>
                <a:rPr lang="en-GB" b="1" dirty="0" smtClean="0">
                  <a:solidFill>
                    <a:srgbClr val="00B050"/>
                  </a:solidFill>
                </a:rPr>
                <a:t>. = 0.11%</a:t>
              </a:r>
              <a:endParaRPr lang="en-GB" b="1" dirty="0">
                <a:solidFill>
                  <a:srgbClr val="00B050"/>
                </a:solidFill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 flipH="1">
              <a:off x="4881319" y="6039247"/>
              <a:ext cx="3042476" cy="1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8209698" y="2764712"/>
            <a:ext cx="3862529" cy="3242896"/>
            <a:chOff x="8316298" y="4265365"/>
            <a:chExt cx="3453384" cy="2137256"/>
          </a:xfrm>
        </p:grpSpPr>
        <p:pic>
          <p:nvPicPr>
            <p:cNvPr id="10248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16298" y="4265365"/>
              <a:ext cx="3453384" cy="21372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36" name="Straight Connector 35"/>
            <p:cNvCxnSpPr/>
            <p:nvPr/>
          </p:nvCxnSpPr>
          <p:spPr>
            <a:xfrm flipH="1">
              <a:off x="8640050" y="5480281"/>
              <a:ext cx="307459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8927322" y="5471735"/>
              <a:ext cx="0" cy="269442"/>
            </a:xfrm>
            <a:prstGeom prst="straightConnector1">
              <a:avLst/>
            </a:prstGeom>
            <a:ln w="19050">
              <a:solidFill>
                <a:srgbClr val="00B05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/>
            <p:cNvSpPr/>
            <p:nvPr/>
          </p:nvSpPr>
          <p:spPr>
            <a:xfrm>
              <a:off x="8721803" y="5134259"/>
              <a:ext cx="2923450" cy="2298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000"/>
                </a:lnSpc>
              </a:pPr>
              <a:r>
                <a:rPr lang="en-GB" b="1" dirty="0" err="1" smtClean="0">
                  <a:solidFill>
                    <a:srgbClr val="00B050"/>
                  </a:solidFill>
                </a:rPr>
                <a:t>Pls</a:t>
              </a:r>
              <a:r>
                <a:rPr lang="en-GB" b="1" dirty="0" smtClean="0">
                  <a:solidFill>
                    <a:srgbClr val="00B050"/>
                  </a:solidFill>
                </a:rPr>
                <a:t>-to-</a:t>
              </a:r>
              <a:r>
                <a:rPr lang="en-GB" b="1" dirty="0" err="1" smtClean="0">
                  <a:solidFill>
                    <a:srgbClr val="00B050"/>
                  </a:solidFill>
                </a:rPr>
                <a:t>Pls</a:t>
              </a:r>
              <a:r>
                <a:rPr lang="en-GB" b="1" dirty="0" smtClean="0">
                  <a:solidFill>
                    <a:srgbClr val="00B050"/>
                  </a:solidFill>
                </a:rPr>
                <a:t> </a:t>
              </a:r>
              <a:r>
                <a:rPr lang="en-GB" b="1" dirty="0" err="1" smtClean="0">
                  <a:solidFill>
                    <a:srgbClr val="00B050"/>
                  </a:solidFill>
                </a:rPr>
                <a:t>reproduc</a:t>
              </a:r>
              <a:r>
                <a:rPr lang="en-GB" b="1" dirty="0" smtClean="0">
                  <a:solidFill>
                    <a:srgbClr val="00B050"/>
                  </a:solidFill>
                </a:rPr>
                <a:t>. = 0.06%</a:t>
              </a:r>
              <a:endParaRPr lang="en-GB" b="1" dirty="0">
                <a:solidFill>
                  <a:srgbClr val="00B050"/>
                </a:solidFill>
              </a:endParaRPr>
            </a:p>
          </p:txBody>
        </p:sp>
        <p:cxnSp>
          <p:nvCxnSpPr>
            <p:cNvPr id="39" name="Straight Connector 38"/>
            <p:cNvCxnSpPr/>
            <p:nvPr/>
          </p:nvCxnSpPr>
          <p:spPr>
            <a:xfrm flipH="1">
              <a:off x="8674234" y="5752314"/>
              <a:ext cx="3042476" cy="1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25669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g_Ramping_14Hz_v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34" y="1958842"/>
            <a:ext cx="5171269" cy="4093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Fig_Ramping_1Hz0p5ms_v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7350" y="1958842"/>
            <a:ext cx="5171269" cy="3984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/>
          <p:nvPr/>
        </p:nvCxnSpPr>
        <p:spPr>
          <a:xfrm>
            <a:off x="1961221" y="3020425"/>
            <a:ext cx="0" cy="2255663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1961222" y="4796254"/>
            <a:ext cx="794129" cy="0"/>
          </a:xfrm>
          <a:prstGeom prst="straightConnector1">
            <a:avLst/>
          </a:prstGeom>
          <a:ln w="19050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358286" y="3656477"/>
            <a:ext cx="190653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GB" b="1" dirty="0" smtClean="0">
                <a:solidFill>
                  <a:srgbClr val="00B050"/>
                </a:solidFill>
              </a:rPr>
              <a:t>Ramp-up/down time 20/108kV = 10s </a:t>
            </a:r>
            <a:endParaRPr lang="en-GB" b="1" dirty="0">
              <a:solidFill>
                <a:srgbClr val="00B05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2755351" y="4489704"/>
            <a:ext cx="0" cy="853297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684" y="265373"/>
            <a:ext cx="10722532" cy="966019"/>
          </a:xfrm>
        </p:spPr>
        <p:txBody>
          <a:bodyPr/>
          <a:lstStyle/>
          <a:p>
            <a:r>
              <a:rPr lang="en-GB" sz="3200" b="1" dirty="0" smtClean="0"/>
              <a:t>Experimental results on resistive dummy load</a:t>
            </a:r>
            <a:br>
              <a:rPr lang="en-GB" sz="3200" b="1" dirty="0" smtClean="0"/>
            </a:br>
            <a:r>
              <a:rPr lang="en-GB" sz="2800" b="1" dirty="0" smtClean="0"/>
              <a:t>– </a:t>
            </a:r>
            <a:r>
              <a:rPr lang="en-GB" sz="2800" b="1" dirty="0"/>
              <a:t>HV Pulse </a:t>
            </a:r>
            <a:r>
              <a:rPr lang="en-GB" sz="2800" b="1" dirty="0" smtClean="0"/>
              <a:t>Quality:  Power ramping up/down</a:t>
            </a:r>
            <a:endParaRPr lang="en-GB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25</a:t>
            </a:fld>
            <a:endParaRPr lang="sv-SE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72946" y="1210235"/>
            <a:ext cx="3684265" cy="796360"/>
          </a:xfrm>
        </p:spPr>
        <p:txBody>
          <a:bodyPr/>
          <a:lstStyle/>
          <a:p>
            <a:pPr algn="ctr"/>
            <a:r>
              <a:rPr lang="en-GB" b="1" dirty="0" smtClean="0">
                <a:solidFill>
                  <a:srgbClr val="00B0F0"/>
                </a:solidFill>
              </a:rPr>
              <a:t>Ramp-up/down 20-108kV; 3.5ms/14Hz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56AFF-9E8E-4707-9480-165AD41A8359}" type="datetime1">
              <a:rPr lang="sv-SE" smtClean="0"/>
              <a:t>2022-07-04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Modulators’ Status and Future Plans</a:t>
            </a:r>
            <a:endParaRPr lang="sv-SE" dirty="0"/>
          </a:p>
        </p:txBody>
      </p:sp>
      <p:sp>
        <p:nvSpPr>
          <p:cNvPr id="10" name="Content Placeholder 5"/>
          <p:cNvSpPr txBox="1">
            <a:spLocks/>
          </p:cNvSpPr>
          <p:nvPr/>
        </p:nvSpPr>
        <p:spPr>
          <a:xfrm>
            <a:off x="7230851" y="1209742"/>
            <a:ext cx="3684265" cy="796360"/>
          </a:xfrm>
          <a:prstGeom prst="rect">
            <a:avLst/>
          </a:prstGeom>
        </p:spPr>
        <p:txBody>
          <a:bodyPr vert="horz" lIns="0" tIns="45720" rIns="18000" bIns="45720" rtlCol="0">
            <a:noAutofit/>
          </a:bodyPr>
          <a:lstStyle>
            <a:lvl1pPr marL="101600" indent="-101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15913" indent="-233363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Wingdings" panose="05000000000000000000" pitchFamily="2" charset="2"/>
              <a:buChar char="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582613" indent="-25082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839788" indent="-233363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055688" indent="-20002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 dirty="0" smtClean="0">
                <a:solidFill>
                  <a:srgbClr val="00B0F0"/>
                </a:solidFill>
              </a:rPr>
              <a:t>Ramp-up/down 20-108kV; 0.5ms/1Hz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7186170" y="3002562"/>
            <a:ext cx="0" cy="2200374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7186170" y="4409697"/>
            <a:ext cx="1246299" cy="0"/>
          </a:xfrm>
          <a:prstGeom prst="straightConnector1">
            <a:avLst/>
          </a:prstGeom>
          <a:ln w="19050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7337038" y="2538222"/>
            <a:ext cx="1240034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GB" b="1" dirty="0" smtClean="0">
                <a:solidFill>
                  <a:srgbClr val="00B050"/>
                </a:solidFill>
              </a:rPr>
              <a:t>Ramp-up time 20/108kV = 110s </a:t>
            </a:r>
            <a:endParaRPr lang="en-GB" b="1" dirty="0">
              <a:solidFill>
                <a:srgbClr val="00B050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8432469" y="3550777"/>
            <a:ext cx="0" cy="1672479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9252382" y="4409697"/>
            <a:ext cx="1453210" cy="0"/>
          </a:xfrm>
          <a:prstGeom prst="straightConnector1">
            <a:avLst/>
          </a:prstGeom>
          <a:ln w="19050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9252381" y="3550776"/>
            <a:ext cx="0" cy="1672479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0705592" y="2866937"/>
            <a:ext cx="0" cy="1651314"/>
          </a:xfrm>
          <a:prstGeom prst="line">
            <a:avLst/>
          </a:prstGeom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9527901" y="4462541"/>
            <a:ext cx="198611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GB" b="1" dirty="0" smtClean="0">
                <a:solidFill>
                  <a:srgbClr val="00B050"/>
                </a:solidFill>
              </a:rPr>
              <a:t>Ramp-down time 108/20kV = 150s </a:t>
            </a:r>
            <a:endParaRPr lang="en-GB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65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26</a:t>
            </a:fld>
            <a:endParaRPr lang="sv-S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55924-7263-4F2C-B322-5CB17330E4AE}" type="datetime1">
              <a:rPr lang="sv-SE" smtClean="0"/>
              <a:t>2022-07-04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Modulators’ Status and Future Plans</a:t>
            </a:r>
            <a:endParaRPr lang="sv-SE" dirty="0"/>
          </a:p>
        </p:txBody>
      </p:sp>
      <p:sp>
        <p:nvSpPr>
          <p:cNvPr id="9" name="TextBox 8"/>
          <p:cNvSpPr txBox="1"/>
          <p:nvPr/>
        </p:nvSpPr>
        <p:spPr>
          <a:xfrm>
            <a:off x="6198473" y="4239225"/>
            <a:ext cx="5799638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 smtClean="0"/>
              <a:t>Unitary power factor;</a:t>
            </a:r>
          </a:p>
          <a:p>
            <a:pPr marL="285750" indent="-285750" algn="l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 smtClean="0"/>
              <a:t>Flicker free operation (constant line currents)</a:t>
            </a:r>
          </a:p>
          <a:p>
            <a:pPr marL="285750" indent="-285750" algn="l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 smtClean="0"/>
              <a:t>Pure sinusoidal current absorption</a:t>
            </a:r>
          </a:p>
          <a:p>
            <a:pPr marL="285750" indent="-285750" algn="l">
              <a:spcBef>
                <a:spcPts val="600"/>
              </a:spcBef>
              <a:buFont typeface="Wingdings" panose="05000000000000000000" pitchFamily="2" charset="2"/>
              <a:buChar char="Ø"/>
            </a:pPr>
            <a:endParaRPr lang="en-US" dirty="0"/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FF0000"/>
                </a:solidFill>
              </a:rPr>
              <a:t>Minimal line RMS current consumption;</a:t>
            </a:r>
          </a:p>
          <a:p>
            <a:pPr marL="285750" indent="-285750" algn="l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FF0000"/>
                </a:solidFill>
              </a:rPr>
              <a:t>No extra power losses on AC power line (cables, transformers, filters &amp; compensators)</a:t>
            </a:r>
            <a:endParaRPr lang="en-GB" b="1" dirty="0" smtClean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3337" y="704816"/>
            <a:ext cx="5505007" cy="3408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358629" y="-382"/>
            <a:ext cx="10722532" cy="966019"/>
          </a:xfrm>
          <a:prstGeom prst="rect">
            <a:avLst/>
          </a:prstGeom>
        </p:spPr>
        <p:txBody>
          <a:bodyPr vert="horz" lIns="90000" tIns="45720" rIns="91440" bIns="1800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rgbClr val="66666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/>
              <a:t>Experimental results on resistive dummy load</a:t>
            </a:r>
            <a:br>
              <a:rPr lang="en-GB" sz="3200" b="1" dirty="0" smtClean="0"/>
            </a:br>
            <a:r>
              <a:rPr lang="en-GB" sz="2800" b="1" dirty="0" smtClean="0"/>
              <a:t>– </a:t>
            </a:r>
            <a:r>
              <a:rPr lang="en-US" sz="2800" b="1" dirty="0"/>
              <a:t>AC power quality</a:t>
            </a:r>
            <a:endParaRPr lang="en-GB" sz="2800" b="1" dirty="0"/>
          </a:p>
        </p:txBody>
      </p:sp>
      <p:grpSp>
        <p:nvGrpSpPr>
          <p:cNvPr id="14" name="Group 13"/>
          <p:cNvGrpSpPr/>
          <p:nvPr/>
        </p:nvGrpSpPr>
        <p:grpSpPr>
          <a:xfrm>
            <a:off x="237067" y="4331509"/>
            <a:ext cx="5611283" cy="2307503"/>
            <a:chOff x="237067" y="4331509"/>
            <a:chExt cx="5611283" cy="2307503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E690C118-D3F0-6016-9D58-4BACE06DAF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237067" y="4331509"/>
              <a:ext cx="5611283" cy="2307503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 flipH="1">
              <a:off x="3063240" y="4526280"/>
              <a:ext cx="164592" cy="118872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3163824" y="4373857"/>
              <a:ext cx="8796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b="1" dirty="0" smtClean="0">
                  <a:solidFill>
                    <a:srgbClr val="FF0000"/>
                  </a:solidFill>
                </a:rPr>
                <a:t>currents</a:t>
              </a:r>
              <a:endParaRPr lang="en-GB" sz="1400" b="1" dirty="0" smtClean="0">
                <a:solidFill>
                  <a:srgbClr val="FF0000"/>
                </a:solidFill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>
              <a:off x="3042708" y="4880586"/>
              <a:ext cx="164592" cy="118872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3228239" y="4697185"/>
              <a:ext cx="710003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b="1" dirty="0" smtClean="0">
                  <a:solidFill>
                    <a:srgbClr val="FF0000"/>
                  </a:solidFill>
                </a:rPr>
                <a:t>voltages</a:t>
              </a:r>
              <a:endParaRPr lang="en-GB" sz="1400" b="1" dirty="0" smtClean="0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37066" y="679705"/>
            <a:ext cx="5684688" cy="3587797"/>
            <a:chOff x="237066" y="679705"/>
            <a:chExt cx="5684688" cy="3587797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3DADF260-442E-56B5-8EC3-0B5FE1CE2C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358630" y="828671"/>
              <a:ext cx="5563124" cy="3122040"/>
            </a:xfrm>
            <a:prstGeom prst="rect">
              <a:avLst/>
            </a:prstGeom>
          </p:spPr>
        </p:pic>
        <p:grpSp>
          <p:nvGrpSpPr>
            <p:cNvPr id="6" name="Group 5"/>
            <p:cNvGrpSpPr/>
            <p:nvPr/>
          </p:nvGrpSpPr>
          <p:grpSpPr>
            <a:xfrm>
              <a:off x="237066" y="3959725"/>
              <a:ext cx="5410201" cy="307777"/>
              <a:chOff x="237066" y="4133669"/>
              <a:chExt cx="5410201" cy="307777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0836CD58-4A69-9CA1-0BA7-F32A93FA6A0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382" t="13660" r="13047" b="59736"/>
              <a:stretch/>
            </p:blipFill>
            <p:spPr>
              <a:xfrm>
                <a:off x="632388" y="4188663"/>
                <a:ext cx="5014879" cy="230937"/>
              </a:xfrm>
              <a:prstGeom prst="rect">
                <a:avLst/>
              </a:prstGeom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237066" y="4133669"/>
                <a:ext cx="118654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400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Pulse trigger</a:t>
                </a:r>
                <a:endParaRPr lang="en-GB" sz="1400" dirty="0" smtClean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3651209" y="996054"/>
              <a:ext cx="640432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dirty="0" smtClean="0">
                  <a:solidFill>
                    <a:srgbClr val="FF0000"/>
                  </a:solidFill>
                </a:rPr>
                <a:t>currents</a:t>
              </a:r>
              <a:endParaRPr lang="en-GB" sz="14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672139" y="679705"/>
              <a:ext cx="8488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dirty="0" smtClean="0">
                  <a:solidFill>
                    <a:srgbClr val="FF0000"/>
                  </a:solidFill>
                </a:rPr>
                <a:t>voltages</a:t>
              </a:r>
              <a:endParaRPr lang="en-GB" sz="1400" dirty="0" smtClean="0">
                <a:solidFill>
                  <a:srgbClr val="FF0000"/>
                </a:solidFill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H="1">
              <a:off x="4589843" y="890455"/>
              <a:ext cx="164592" cy="118872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4343400" y="1135519"/>
              <a:ext cx="246443" cy="153889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71627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5958226" y="1513303"/>
            <a:ext cx="5608030" cy="4048637"/>
            <a:chOff x="5958226" y="1513303"/>
            <a:chExt cx="5608030" cy="4048637"/>
          </a:xfrm>
        </p:grpSpPr>
        <p:grpSp>
          <p:nvGrpSpPr>
            <p:cNvPr id="30" name="Group 29"/>
            <p:cNvGrpSpPr/>
            <p:nvPr/>
          </p:nvGrpSpPr>
          <p:grpSpPr>
            <a:xfrm>
              <a:off x="5958226" y="1513303"/>
              <a:ext cx="5608030" cy="3564987"/>
              <a:chOff x="6383339" y="1016001"/>
              <a:chExt cx="5608030" cy="3564987"/>
            </a:xfrm>
          </p:grpSpPr>
          <p:pic>
            <p:nvPicPr>
              <p:cNvPr id="12291" name="Picture 3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3719" b="41962"/>
              <a:stretch/>
            </p:blipFill>
            <p:spPr bwMode="auto">
              <a:xfrm>
                <a:off x="6383339" y="1016001"/>
                <a:ext cx="5568027" cy="3170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6841506" y="1136133"/>
                <a:ext cx="22937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dirty="0" smtClean="0"/>
                  <a:t>“cathode” current [A]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1054894" y="3378471"/>
                <a:ext cx="9364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dirty="0" smtClean="0"/>
                  <a:t>time [s]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10747726" y="1123998"/>
                <a:ext cx="10871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b="1" dirty="0" smtClean="0">
                    <a:solidFill>
                      <a:srgbClr val="00B0F0"/>
                    </a:solidFill>
                  </a:rPr>
                  <a:t>@115kV</a:t>
                </a: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9633180" y="4232175"/>
                <a:ext cx="2358189" cy="34881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>
                  <a:lnSpc>
                    <a:spcPts val="2000"/>
                  </a:lnSpc>
                </a:pPr>
                <a:r>
                  <a:rPr lang="en-GB" b="1" dirty="0" smtClean="0">
                    <a:solidFill>
                      <a:srgbClr val="00B050"/>
                    </a:solidFill>
                  </a:rPr>
                  <a:t>“arc energy” = 4.6J </a:t>
                </a:r>
                <a:endParaRPr lang="en-GB" b="1" dirty="0">
                  <a:solidFill>
                    <a:srgbClr val="00B050"/>
                  </a:solidFill>
                </a:endParaRPr>
              </a:p>
            </p:txBody>
          </p:sp>
        </p:grpSp>
        <p:sp>
          <p:nvSpPr>
            <p:cNvPr id="36" name="Freeform 35"/>
            <p:cNvSpPr/>
            <p:nvPr/>
          </p:nvSpPr>
          <p:spPr>
            <a:xfrm>
              <a:off x="8430126" y="2614859"/>
              <a:ext cx="1211179" cy="1625859"/>
            </a:xfrm>
            <a:custGeom>
              <a:avLst/>
              <a:gdLst>
                <a:gd name="connsiteX0" fmla="*/ 0 w 1251751"/>
                <a:gd name="connsiteY0" fmla="*/ 0 h 1677879"/>
                <a:gd name="connsiteX1" fmla="*/ 0 w 1251751"/>
                <a:gd name="connsiteY1" fmla="*/ 1677879 h 1677879"/>
                <a:gd name="connsiteX2" fmla="*/ 1251751 w 1251751"/>
                <a:gd name="connsiteY2" fmla="*/ 1677879 h 1677879"/>
                <a:gd name="connsiteX3" fmla="*/ 1065320 w 1251751"/>
                <a:gd name="connsiteY3" fmla="*/ 1600940 h 1677879"/>
                <a:gd name="connsiteX4" fmla="*/ 935115 w 1251751"/>
                <a:gd name="connsiteY4" fmla="*/ 1497367 h 1677879"/>
                <a:gd name="connsiteX5" fmla="*/ 801950 w 1251751"/>
                <a:gd name="connsiteY5" fmla="*/ 1349406 h 1677879"/>
                <a:gd name="connsiteX6" fmla="*/ 118369 w 1251751"/>
                <a:gd name="connsiteY6" fmla="*/ 218982 h 1677879"/>
                <a:gd name="connsiteX7" fmla="*/ 0 w 1251751"/>
                <a:gd name="connsiteY7" fmla="*/ 0 h 1677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51751" h="1677879">
                  <a:moveTo>
                    <a:pt x="0" y="0"/>
                  </a:moveTo>
                  <a:lnTo>
                    <a:pt x="0" y="1677879"/>
                  </a:lnTo>
                  <a:lnTo>
                    <a:pt x="1251751" y="1677879"/>
                  </a:lnTo>
                  <a:lnTo>
                    <a:pt x="1065320" y="1600940"/>
                  </a:lnTo>
                  <a:lnTo>
                    <a:pt x="935115" y="1497367"/>
                  </a:lnTo>
                  <a:lnTo>
                    <a:pt x="801950" y="1349406"/>
                  </a:lnTo>
                  <a:lnTo>
                    <a:pt x="118369" y="2189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34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7289286" y="3328383"/>
              <a:ext cx="1139719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b="1" dirty="0">
                  <a:solidFill>
                    <a:srgbClr val="FF0000"/>
                  </a:solidFill>
                </a:rPr>
                <a:t>arc </a:t>
              </a:r>
              <a:r>
                <a:rPr lang="en-GB" b="1" dirty="0" smtClean="0">
                  <a:solidFill>
                    <a:srgbClr val="FF0000"/>
                  </a:solidFill>
                </a:rPr>
                <a:t>charge = 92mC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2" name="Rectangular Callout 1"/>
            <p:cNvSpPr/>
            <p:nvPr/>
          </p:nvSpPr>
          <p:spPr>
            <a:xfrm>
              <a:off x="7427091" y="2419245"/>
              <a:ext cx="850232" cy="376989"/>
            </a:xfrm>
            <a:prstGeom prst="wedgeRectCallout">
              <a:avLst>
                <a:gd name="adj1" fmla="val 56525"/>
                <a:gd name="adj2" fmla="val 65396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7411452" y="2373101"/>
              <a:ext cx="93003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00" b="1" dirty="0" smtClean="0"/>
                <a:t>Arc event start</a:t>
              </a:r>
              <a:endParaRPr lang="sv-SE" sz="1300" b="1" dirty="0" smtClean="0"/>
            </a:p>
          </p:txBody>
        </p:sp>
        <p:sp>
          <p:nvSpPr>
            <p:cNvPr id="22" name="Rectangular Callout 21"/>
            <p:cNvSpPr/>
            <p:nvPr/>
          </p:nvSpPr>
          <p:spPr>
            <a:xfrm>
              <a:off x="9806757" y="3737105"/>
              <a:ext cx="850232" cy="376989"/>
            </a:xfrm>
            <a:prstGeom prst="wedgeRectCallout">
              <a:avLst>
                <a:gd name="adj1" fmla="val -56682"/>
                <a:gd name="adj2" fmla="val 76034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791118" y="3690961"/>
              <a:ext cx="93003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300" b="1" dirty="0" smtClean="0"/>
                <a:t>Arc event stop</a:t>
              </a:r>
              <a:endParaRPr lang="sv-SE" sz="1300" b="1" dirty="0" smtClean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602342" y="4734335"/>
              <a:ext cx="196887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l"/>
              <a:r>
                <a:rPr lang="en-US" b="1" dirty="0" smtClean="0"/>
                <a:t>Arc voltage: 50V</a:t>
              </a:r>
            </a:p>
          </p:txBody>
        </p:sp>
        <p:sp>
          <p:nvSpPr>
            <p:cNvPr id="9" name="Right Arrow 8"/>
            <p:cNvSpPr/>
            <p:nvPr/>
          </p:nvSpPr>
          <p:spPr>
            <a:xfrm>
              <a:off x="8629017" y="4804423"/>
              <a:ext cx="521247" cy="246493"/>
            </a:xfrm>
            <a:prstGeom prst="rightArrow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709229" y="5223386"/>
              <a:ext cx="45504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00" i="1" dirty="0" smtClean="0"/>
                <a:t>Note: Energy stored in the HV cables not included</a:t>
              </a:r>
              <a:endParaRPr lang="sv-SE" sz="1600" i="1" dirty="0" smtClean="0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27</a:t>
            </a:fld>
            <a:endParaRPr lang="sv-S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7ABDB-F20B-4F7C-AFB2-B82CE72CE211}" type="datetime1">
              <a:rPr lang="sv-SE" smtClean="0"/>
              <a:t>2022-07-04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Modulators’ Status and Future Plans</a:t>
            </a:r>
            <a:endParaRPr lang="sv-SE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30683" y="265374"/>
            <a:ext cx="10992449" cy="635838"/>
          </a:xfrm>
        </p:spPr>
        <p:txBody>
          <a:bodyPr/>
          <a:lstStyle/>
          <a:p>
            <a:r>
              <a:rPr lang="en-GB" sz="3200" b="1" dirty="0"/>
              <a:t>Arc simulation tests</a:t>
            </a:r>
            <a:endParaRPr lang="en-GB" sz="2800" b="1" dirty="0"/>
          </a:p>
        </p:txBody>
      </p:sp>
      <p:grpSp>
        <p:nvGrpSpPr>
          <p:cNvPr id="20" name="Group 19"/>
          <p:cNvGrpSpPr/>
          <p:nvPr/>
        </p:nvGrpSpPr>
        <p:grpSpPr>
          <a:xfrm>
            <a:off x="450284" y="1447799"/>
            <a:ext cx="5992335" cy="4504267"/>
            <a:chOff x="450284" y="1447799"/>
            <a:chExt cx="5992335" cy="4504267"/>
          </a:xfrm>
        </p:grpSpPr>
        <p:pic>
          <p:nvPicPr>
            <p:cNvPr id="12290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284" y="1447799"/>
              <a:ext cx="5992335" cy="4504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4598540" y="1837267"/>
              <a:ext cx="1693333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GB" b="1" dirty="0" smtClean="0">
                  <a:solidFill>
                    <a:srgbClr val="FF0000"/>
                  </a:solidFill>
                </a:rPr>
                <a:t>Arc generator (</a:t>
              </a:r>
              <a:r>
                <a:rPr lang="en-GB" b="1" dirty="0" err="1" smtClean="0">
                  <a:solidFill>
                    <a:srgbClr val="FF0000"/>
                  </a:solidFill>
                </a:rPr>
                <a:t>triggerable</a:t>
              </a:r>
              <a:r>
                <a:rPr lang="en-GB" b="1" dirty="0" smtClean="0">
                  <a:solidFill>
                    <a:srgbClr val="FF0000"/>
                  </a:solidFill>
                </a:rPr>
                <a:t> spark-gap)</a:t>
              </a:r>
            </a:p>
          </p:txBody>
        </p:sp>
        <p:cxnSp>
          <p:nvCxnSpPr>
            <p:cNvPr id="18" name="Straight Arrow Connector 17"/>
            <p:cNvCxnSpPr>
              <a:stCxn id="16" idx="2"/>
            </p:cNvCxnSpPr>
            <p:nvPr/>
          </p:nvCxnSpPr>
          <p:spPr>
            <a:xfrm>
              <a:off x="5445207" y="2760597"/>
              <a:ext cx="303660" cy="133727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22531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28</a:t>
            </a:fld>
            <a:endParaRPr lang="sv-S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55924-7263-4F2C-B322-5CB17330E4AE}" type="datetime1">
              <a:rPr lang="sv-SE" smtClean="0"/>
              <a:t>2022-07-04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Modulators’ Status and Future Plans</a:t>
            </a:r>
            <a:endParaRPr lang="sv-SE" dirty="0"/>
          </a:p>
        </p:txBody>
      </p:sp>
      <p:grpSp>
        <p:nvGrpSpPr>
          <p:cNvPr id="6" name="Group 5"/>
          <p:cNvGrpSpPr/>
          <p:nvPr/>
        </p:nvGrpSpPr>
        <p:grpSpPr>
          <a:xfrm>
            <a:off x="624431" y="1121594"/>
            <a:ext cx="5587761" cy="5587761"/>
            <a:chOff x="2621448" y="922894"/>
            <a:chExt cx="5937336" cy="593733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9D86778-3065-F885-0AC5-D5C129137C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21448" y="922894"/>
              <a:ext cx="5937336" cy="5937336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D579CEB-A782-A6F7-EF10-67F75AE653B1}"/>
                </a:ext>
              </a:extLst>
            </p:cNvPr>
            <p:cNvSpPr txBox="1"/>
            <p:nvPr/>
          </p:nvSpPr>
          <p:spPr>
            <a:xfrm>
              <a:off x="4809251" y="3272666"/>
              <a:ext cx="1561730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1600"/>
                </a:spcAft>
              </a:pPr>
              <a:r>
                <a:rPr lang="el-GR" sz="3600" b="1" dirty="0">
                  <a:solidFill>
                    <a:srgbClr val="202122"/>
                  </a:solidFill>
                  <a:latin typeface="+mj-lt"/>
                </a:rPr>
                <a:t>η</a:t>
              </a:r>
              <a:r>
                <a:rPr lang="en-US" sz="3600" b="1" baseline="-25000" dirty="0">
                  <a:solidFill>
                    <a:srgbClr val="202122"/>
                  </a:solidFill>
                  <a:latin typeface="+mj-lt"/>
                </a:rPr>
                <a:t>m</a:t>
              </a:r>
              <a:r>
                <a:rPr lang="en-US" sz="3600" b="1" dirty="0">
                  <a:solidFill>
                    <a:srgbClr val="202122"/>
                  </a:solidFill>
                  <a:latin typeface="+mj-lt"/>
                </a:rPr>
                <a:t> &gt; 90%</a:t>
              </a:r>
              <a:endParaRPr lang="en-US" sz="3600" b="1" i="1" baseline="-25000" dirty="0">
                <a:latin typeface="+mj-lt"/>
              </a:endParaRPr>
            </a:p>
          </p:txBody>
        </p:sp>
      </p:grpSp>
      <p:sp>
        <p:nvSpPr>
          <p:cNvPr id="10" name="Title 1"/>
          <p:cNvSpPr txBox="1">
            <a:spLocks/>
          </p:cNvSpPr>
          <p:nvPr/>
        </p:nvSpPr>
        <p:spPr>
          <a:xfrm>
            <a:off x="530684" y="201365"/>
            <a:ext cx="10722532" cy="966019"/>
          </a:xfrm>
          <a:prstGeom prst="rect">
            <a:avLst/>
          </a:prstGeom>
        </p:spPr>
        <p:txBody>
          <a:bodyPr vert="horz" lIns="90000" tIns="45720" rIns="91440" bIns="1800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rgbClr val="66666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/>
              <a:t>Experimental results on resistive dummy load</a:t>
            </a:r>
            <a:br>
              <a:rPr lang="en-GB" sz="3200" b="1" dirty="0" smtClean="0"/>
            </a:br>
            <a:r>
              <a:rPr lang="en-GB" sz="2800" b="1" dirty="0" smtClean="0"/>
              <a:t>– Power Losses and Efficiency</a:t>
            </a:r>
            <a:endParaRPr lang="en-GB" sz="2800" b="1" dirty="0"/>
          </a:p>
        </p:txBody>
      </p:sp>
      <p:grpSp>
        <p:nvGrpSpPr>
          <p:cNvPr id="18" name="Group 17"/>
          <p:cNvGrpSpPr/>
          <p:nvPr/>
        </p:nvGrpSpPr>
        <p:grpSpPr>
          <a:xfrm>
            <a:off x="6320629" y="1134190"/>
            <a:ext cx="5746931" cy="5233383"/>
            <a:chOff x="6840461" y="1975104"/>
            <a:chExt cx="4855625" cy="4055976"/>
          </a:xfrm>
        </p:grpSpPr>
        <p:pic>
          <p:nvPicPr>
            <p:cNvPr id="13" name="Picture 12"/>
            <p:cNvPicPr/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878261" y="1998060"/>
              <a:ext cx="4817825" cy="3754304"/>
            </a:xfrm>
            <a:prstGeom prst="rect">
              <a:avLst/>
            </a:prstGeom>
            <a:solidFill>
              <a:srgbClr val="0009C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4" name="Rectangle 13"/>
            <p:cNvSpPr/>
            <p:nvPr/>
          </p:nvSpPr>
          <p:spPr>
            <a:xfrm>
              <a:off x="6878261" y="1975104"/>
              <a:ext cx="1488499" cy="3778977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49000"/>
              </a:schemeClr>
            </a:solidFill>
            <a:ln w="19050">
              <a:solidFill>
                <a:srgbClr val="0009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915400" y="1976302"/>
              <a:ext cx="2671117" cy="3778977"/>
            </a:xfrm>
            <a:prstGeom prst="rect">
              <a:avLst/>
            </a:prstGeom>
            <a:solidFill>
              <a:schemeClr val="accent5">
                <a:lumMod val="40000"/>
                <a:lumOff val="60000"/>
                <a:alpha val="38000"/>
              </a:schemeClr>
            </a:solidFill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840461" y="5754083"/>
              <a:ext cx="1517155" cy="276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dirty="0" smtClean="0">
                  <a:solidFill>
                    <a:srgbClr val="0009C0"/>
                  </a:solidFill>
                </a:rPr>
                <a:t>INPUT CHARGERS</a:t>
              </a:r>
              <a:endParaRPr lang="en-GB" sz="1200" dirty="0">
                <a:solidFill>
                  <a:srgbClr val="0009C0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9523655" y="5754081"/>
              <a:ext cx="1458289" cy="276999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US" sz="1200" b="1" dirty="0" smtClean="0">
                  <a:solidFill>
                    <a:schemeClr val="accent5"/>
                  </a:solidFill>
                </a:rPr>
                <a:t>OUTPUT PULSER</a:t>
              </a:r>
              <a:endParaRPr lang="en-GB" sz="1200" dirty="0">
                <a:solidFill>
                  <a:schemeClr val="accent5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3200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t="1497"/>
          <a:stretch/>
        </p:blipFill>
        <p:spPr>
          <a:xfrm>
            <a:off x="3949160" y="1300633"/>
            <a:ext cx="3435036" cy="32394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630" y="265373"/>
            <a:ext cx="9360000" cy="657339"/>
          </a:xfrm>
        </p:spPr>
        <p:txBody>
          <a:bodyPr/>
          <a:lstStyle/>
          <a:p>
            <a:r>
              <a:rPr lang="en-US" sz="3000" b="1" dirty="0" smtClean="0"/>
              <a:t>SML Modulator main features and performance</a:t>
            </a:r>
            <a:endParaRPr lang="sv-SE" sz="3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29</a:t>
            </a:fld>
            <a:endParaRPr lang="sv-S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55924-7263-4F2C-B322-5CB17330E4AE}" type="datetime1">
              <a:rPr lang="sv-SE" smtClean="0"/>
              <a:t>2022-07-04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Modulators’ Status and Future Plans</a:t>
            </a:r>
            <a:endParaRPr lang="sv-SE" dirty="0"/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7336" y="2485595"/>
            <a:ext cx="5081935" cy="4090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416257" y="1728212"/>
            <a:ext cx="6432599" cy="4570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0"/>
              </a:spcBef>
            </a:pPr>
            <a:r>
              <a:rPr lang="en-GB" b="1" i="1" u="sng" dirty="0" smtClean="0"/>
              <a:t>Demonstrated Performance</a:t>
            </a:r>
            <a:r>
              <a:rPr lang="en-GB" b="1" i="1" u="sng" dirty="0"/>
              <a:t>:</a:t>
            </a:r>
          </a:p>
          <a:p>
            <a:pPr marL="285750" indent="-285750">
              <a:spcBef>
                <a:spcPts val="1000"/>
              </a:spcBef>
              <a:buFontTx/>
              <a:buChar char="-"/>
            </a:pPr>
            <a:r>
              <a:rPr lang="en-GB" b="1" dirty="0"/>
              <a:t>Rise time = ~</a:t>
            </a:r>
            <a:r>
              <a:rPr lang="en-GB" b="1" dirty="0" smtClean="0"/>
              <a:t>180µs</a:t>
            </a:r>
            <a:r>
              <a:rPr lang="en-GB" b="1" dirty="0"/>
              <a:t>;</a:t>
            </a:r>
          </a:p>
          <a:p>
            <a:pPr marL="285750" indent="-285750">
              <a:spcBef>
                <a:spcPts val="1000"/>
              </a:spcBef>
              <a:buFontTx/>
              <a:buChar char="-"/>
            </a:pPr>
            <a:r>
              <a:rPr lang="en-GB" b="1" dirty="0"/>
              <a:t>Flat-top droop &lt; 1%;</a:t>
            </a:r>
          </a:p>
          <a:p>
            <a:pPr marL="285750" indent="-285750">
              <a:spcBef>
                <a:spcPts val="1000"/>
              </a:spcBef>
              <a:buFontTx/>
              <a:buChar char="-"/>
            </a:pPr>
            <a:r>
              <a:rPr lang="en-GB" b="1" dirty="0"/>
              <a:t>Flat-top ripple &lt; 0.2%</a:t>
            </a:r>
            <a:r>
              <a:rPr lang="en-GB" b="1" baseline="-25000" dirty="0"/>
              <a:t>pk-pk</a:t>
            </a:r>
          </a:p>
          <a:p>
            <a:pPr marL="285750" indent="-285750">
              <a:spcBef>
                <a:spcPts val="1000"/>
              </a:spcBef>
              <a:buFontTx/>
              <a:buChar char="-"/>
            </a:pPr>
            <a:r>
              <a:rPr lang="en-GB" b="1" dirty="0"/>
              <a:t>Efficiency = ~</a:t>
            </a:r>
            <a:r>
              <a:rPr lang="en-GB" b="1" dirty="0" smtClean="0"/>
              <a:t>90%;</a:t>
            </a:r>
            <a:endParaRPr lang="en-GB" b="1" dirty="0"/>
          </a:p>
          <a:p>
            <a:pPr marL="285750" indent="-285750">
              <a:spcBef>
                <a:spcPts val="1000"/>
              </a:spcBef>
              <a:buFontTx/>
              <a:buChar char="-"/>
            </a:pPr>
            <a:r>
              <a:rPr lang="en-GB" b="1" dirty="0"/>
              <a:t>Power density = 124kVA/m</a:t>
            </a:r>
            <a:r>
              <a:rPr lang="en-GB" b="1" baseline="30000" dirty="0"/>
              <a:t>2</a:t>
            </a:r>
            <a:endParaRPr lang="en-GB" b="1" dirty="0"/>
          </a:p>
          <a:p>
            <a:pPr marL="285750" indent="-285750">
              <a:spcBef>
                <a:spcPts val="1000"/>
              </a:spcBef>
              <a:buFontTx/>
              <a:buChar char="-"/>
            </a:pPr>
            <a:r>
              <a:rPr lang="en-GB" b="1" dirty="0"/>
              <a:t>AC power quality: Active Front End;</a:t>
            </a:r>
          </a:p>
          <a:p>
            <a:r>
              <a:rPr lang="en-GB" b="1" dirty="0"/>
              <a:t>     (</a:t>
            </a:r>
            <a:r>
              <a:rPr lang="en-GB" b="1" i="1" dirty="0"/>
              <a:t>flicker free, sinusoidal current, unitary power factor</a:t>
            </a:r>
            <a:r>
              <a:rPr lang="en-GB" b="1" dirty="0"/>
              <a:t>)</a:t>
            </a:r>
          </a:p>
          <a:p>
            <a:pPr marL="285750" indent="-285750">
              <a:spcBef>
                <a:spcPts val="1000"/>
              </a:spcBef>
              <a:buFontTx/>
              <a:buChar char="-"/>
            </a:pPr>
            <a:r>
              <a:rPr lang="en-GB" b="1" dirty="0"/>
              <a:t>Improved reliability; minimal number of components (most are standard)</a:t>
            </a:r>
          </a:p>
          <a:p>
            <a:pPr>
              <a:spcBef>
                <a:spcPts val="1000"/>
              </a:spcBef>
            </a:pPr>
            <a:r>
              <a:rPr lang="en-GB" b="1" i="1" u="sng" dirty="0"/>
              <a:t>Effective capital cost (M</a:t>
            </a:r>
            <a:r>
              <a:rPr lang="el-GR" b="1" i="1" u="sng" dirty="0"/>
              <a:t>β</a:t>
            </a:r>
            <a:r>
              <a:rPr lang="en-GB" b="1" i="1" u="sng" dirty="0"/>
              <a:t>+H</a:t>
            </a:r>
            <a:r>
              <a:rPr lang="el-GR" b="1" i="1" u="sng" dirty="0"/>
              <a:t>β</a:t>
            </a:r>
            <a:r>
              <a:rPr lang="en-GB" b="1" i="1" u="sng" dirty="0"/>
              <a:t>):</a:t>
            </a:r>
          </a:p>
          <a:p>
            <a:pPr marL="285750" indent="-285750">
              <a:spcBef>
                <a:spcPts val="1000"/>
              </a:spcBef>
              <a:buFontTx/>
              <a:buChar char="-"/>
            </a:pPr>
            <a:r>
              <a:rPr lang="en-GB" b="1" dirty="0"/>
              <a:t>33 </a:t>
            </a:r>
            <a:r>
              <a:rPr lang="en-GB" b="1" dirty="0" smtClean="0"/>
              <a:t>modulators</a:t>
            </a:r>
            <a:endParaRPr lang="en-GB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16257" y="834451"/>
            <a:ext cx="10140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</a:pPr>
            <a:r>
              <a:rPr lang="en-US" b="1" dirty="0">
                <a:solidFill>
                  <a:srgbClr val="FF0000"/>
                </a:solidFill>
              </a:rPr>
              <a:t>Rated 115kV/100A; 3.5ms/14Hz; 660kVA -&gt; enough to power four 1.4MWpk klystron in //;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8997697" y="2679296"/>
            <a:ext cx="579858" cy="18513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9294834" y="2356131"/>
            <a:ext cx="302559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2 modulators per RF cell</a:t>
            </a:r>
            <a:endParaRPr lang="en-GB" sz="15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937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267" y="184146"/>
            <a:ext cx="11639384" cy="560921"/>
          </a:xfrm>
        </p:spPr>
        <p:txBody>
          <a:bodyPr/>
          <a:lstStyle/>
          <a:p>
            <a:pPr marL="3175" lvl="0" indent="4763"/>
            <a:r>
              <a:rPr lang="en-US" sz="3000" b="1" dirty="0" smtClean="0"/>
              <a:t>Synopsis </a:t>
            </a:r>
            <a:r>
              <a:rPr lang="en-SE" sz="3000" b="1" dirty="0" smtClean="0"/>
              <a:t>–</a:t>
            </a:r>
            <a:r>
              <a:rPr lang="en-US" sz="3000" b="1" dirty="0" smtClean="0"/>
              <a:t> ESS accelerator</a:t>
            </a:r>
            <a:endParaRPr lang="en-US" sz="30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21st June 2022</a:t>
            </a:r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IPMHVC 2022 - The Stacked Multi-Level Klystron Modulators for the ESS Linac</a:t>
            </a:r>
            <a:endParaRPr lang="sv-S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pPr/>
              <a:t>3</a:t>
            </a:fld>
            <a:endParaRPr lang="sv-SE" dirty="0"/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537" y="1357562"/>
            <a:ext cx="9144000" cy="1586081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2085000" y="724914"/>
            <a:ext cx="8203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Beam power on target: 125MW</a:t>
            </a:r>
            <a:r>
              <a:rPr lang="en-GB" b="1" baseline="-25000" dirty="0"/>
              <a:t>pk</a:t>
            </a:r>
            <a:r>
              <a:rPr lang="en-GB" b="1" dirty="0"/>
              <a:t>, 5MW</a:t>
            </a:r>
            <a:r>
              <a:rPr lang="en-GB" b="1" baseline="-25000" dirty="0"/>
              <a:t>av </a:t>
            </a:r>
            <a:r>
              <a:rPr lang="en-GB" b="1" dirty="0"/>
              <a:t>; Beam pulse length = 2.86ms; PRR = 14Hz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442767" y="2943643"/>
            <a:ext cx="6150973" cy="3701212"/>
            <a:chOff x="3048476" y="2943643"/>
            <a:chExt cx="6150973" cy="370121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741"/>
            <a:stretch/>
          </p:blipFill>
          <p:spPr>
            <a:xfrm>
              <a:off x="3048476" y="2943643"/>
              <a:ext cx="6150973" cy="3701212"/>
            </a:xfrm>
            <a:prstGeom prst="rect">
              <a:avLst/>
            </a:prstGeom>
          </p:spPr>
        </p:pic>
        <p:cxnSp>
          <p:nvCxnSpPr>
            <p:cNvPr id="7" name="Straight Arrow Connector 6"/>
            <p:cNvCxnSpPr/>
            <p:nvPr/>
          </p:nvCxnSpPr>
          <p:spPr>
            <a:xfrm>
              <a:off x="4868091" y="3352800"/>
              <a:ext cx="870858" cy="635726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4116274" y="2968748"/>
              <a:ext cx="13017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dirty="0" smtClean="0">
                  <a:solidFill>
                    <a:srgbClr val="FF0000"/>
                  </a:solidFill>
                </a:rPr>
                <a:t>accelerator</a:t>
              </a:r>
              <a:endParaRPr lang="en-GB" dirty="0" smtClean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7709648" y="2943643"/>
            <a:ext cx="4365812" cy="367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b="1" u="sng" dirty="0" smtClean="0"/>
              <a:t>Baseline (end 2027):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666666"/>
                </a:solidFill>
              </a:rPr>
              <a:t>1 RFQ;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666666"/>
                </a:solidFill>
              </a:rPr>
              <a:t>5 DTL tanks;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666666"/>
                </a:solidFill>
              </a:rPr>
              <a:t>36 Medium Beta SCRF cavities (1MW</a:t>
            </a:r>
            <a:r>
              <a:rPr lang="en-US" b="1" baseline="-25000" dirty="0" smtClean="0">
                <a:solidFill>
                  <a:srgbClr val="666666"/>
                </a:solidFill>
              </a:rPr>
              <a:t>RF</a:t>
            </a:r>
            <a:r>
              <a:rPr lang="en-US" b="1" dirty="0" smtClean="0">
                <a:solidFill>
                  <a:srgbClr val="666666"/>
                </a:solidFill>
              </a:rPr>
              <a:t> each);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666666"/>
                </a:solidFill>
              </a:rPr>
              <a:t>20 High Beta SCRF cavities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666666"/>
                </a:solidFill>
              </a:rPr>
              <a:t>(1MW</a:t>
            </a:r>
            <a:r>
              <a:rPr lang="en-US" b="1" baseline="-25000" dirty="0" smtClean="0">
                <a:solidFill>
                  <a:srgbClr val="666666"/>
                </a:solidFill>
              </a:rPr>
              <a:t>RF</a:t>
            </a:r>
            <a:r>
              <a:rPr lang="en-US" b="1" dirty="0" smtClean="0">
                <a:solidFill>
                  <a:srgbClr val="666666"/>
                </a:solidFill>
              </a:rPr>
              <a:t> each)</a:t>
            </a:r>
          </a:p>
          <a:p>
            <a:pPr algn="l">
              <a:spcBef>
                <a:spcPts val="600"/>
              </a:spcBef>
            </a:pPr>
            <a:r>
              <a:rPr lang="en-US" b="1" u="sng" dirty="0" smtClean="0"/>
              <a:t>Upgrade:</a:t>
            </a:r>
            <a:endParaRPr lang="en-US" b="1" u="sng" dirty="0"/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666666"/>
                </a:solidFill>
              </a:rPr>
              <a:t>+ 64 High Beta SCRF cavities (1MW</a:t>
            </a:r>
            <a:r>
              <a:rPr lang="en-US" b="1" baseline="-25000" dirty="0" smtClean="0">
                <a:solidFill>
                  <a:srgbClr val="666666"/>
                </a:solidFill>
              </a:rPr>
              <a:t>RF</a:t>
            </a:r>
            <a:r>
              <a:rPr lang="en-US" b="1" dirty="0" smtClean="0">
                <a:solidFill>
                  <a:srgbClr val="666666"/>
                </a:solidFill>
              </a:rPr>
              <a:t> each)  (upgrade to 5MW average beam power)</a:t>
            </a:r>
            <a:endParaRPr lang="en-GB" b="1" dirty="0" smtClean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262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30</a:t>
            </a:fld>
            <a:endParaRPr lang="sv-S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55924-7263-4F2C-B322-5CB17330E4AE}" type="datetime1">
              <a:rPr lang="sv-SE" smtClean="0"/>
              <a:t>2022-07-04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Modulators’ Status and Future Plans</a:t>
            </a:r>
            <a:endParaRPr lang="sv-SE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612647" y="76200"/>
            <a:ext cx="9951721" cy="533400"/>
          </a:xfrm>
          <a:prstGeom prst="rect">
            <a:avLst/>
          </a:prstGeom>
        </p:spPr>
        <p:txBody>
          <a:bodyPr vert="horz" lIns="90000" tIns="45720" rIns="91440" bIns="1800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rgbClr val="66666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600" b="1" dirty="0" smtClean="0"/>
              <a:t>I-FAST WU#1 – Powering accelerators from local PV renewable energy</a:t>
            </a:r>
            <a:endParaRPr lang="en-GB" sz="2600" b="1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6" r="3416"/>
          <a:stretch/>
        </p:blipFill>
        <p:spPr bwMode="auto">
          <a:xfrm>
            <a:off x="6769445" y="2134347"/>
            <a:ext cx="4283159" cy="1535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" name="TextBox 110"/>
          <p:cNvSpPr txBox="1"/>
          <p:nvPr/>
        </p:nvSpPr>
        <p:spPr>
          <a:xfrm>
            <a:off x="914401" y="3733800"/>
            <a:ext cx="44340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GB" b="1" dirty="0">
                <a:solidFill>
                  <a:srgbClr val="7030A0"/>
                </a:solidFill>
              </a:rPr>
              <a:t>Conventional scheme:</a:t>
            </a:r>
          </a:p>
          <a:p>
            <a:pPr>
              <a:lnSpc>
                <a:spcPts val="1500"/>
              </a:lnSpc>
            </a:pPr>
            <a:r>
              <a:rPr lang="en-GB" b="1" dirty="0">
                <a:solidFill>
                  <a:srgbClr val="7030A0"/>
                </a:solidFill>
              </a:rPr>
              <a:t>PV injected into the AC grid (4 stages)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050711" y="4136022"/>
            <a:ext cx="4571999" cy="2553459"/>
            <a:chOff x="1600201" y="4114598"/>
            <a:chExt cx="4571999" cy="2553459"/>
          </a:xfrm>
        </p:grpSpPr>
        <p:grpSp>
          <p:nvGrpSpPr>
            <p:cNvPr id="20" name="Group 19"/>
            <p:cNvGrpSpPr/>
            <p:nvPr/>
          </p:nvGrpSpPr>
          <p:grpSpPr>
            <a:xfrm>
              <a:off x="1658340" y="4114598"/>
              <a:ext cx="4513860" cy="2540190"/>
              <a:chOff x="134340" y="4114598"/>
              <a:chExt cx="4513860" cy="2540190"/>
            </a:xfrm>
          </p:grpSpPr>
          <p:pic>
            <p:nvPicPr>
              <p:cNvPr id="21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3551229" y="6043166"/>
                <a:ext cx="546483" cy="5862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4" name="Group 23"/>
              <p:cNvGrpSpPr/>
              <p:nvPr/>
            </p:nvGrpSpPr>
            <p:grpSpPr>
              <a:xfrm>
                <a:off x="1841999" y="6058572"/>
                <a:ext cx="780837" cy="553998"/>
                <a:chOff x="1556309" y="3810000"/>
                <a:chExt cx="780837" cy="553998"/>
              </a:xfrm>
            </p:grpSpPr>
            <p:sp>
              <p:nvSpPr>
                <p:cNvPr id="62" name="Rectangle 61"/>
                <p:cNvSpPr/>
                <p:nvPr/>
              </p:nvSpPr>
              <p:spPr>
                <a:xfrm>
                  <a:off x="1600198" y="3810000"/>
                  <a:ext cx="656831" cy="53340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63" name="Straight Connector 62"/>
                <p:cNvCxnSpPr/>
                <p:nvPr/>
              </p:nvCxnSpPr>
              <p:spPr>
                <a:xfrm flipV="1">
                  <a:off x="1600198" y="3810000"/>
                  <a:ext cx="656831" cy="5334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sp>
              <p:nvSpPr>
                <p:cNvPr id="64" name="TextBox 63"/>
                <p:cNvSpPr txBox="1"/>
                <p:nvPr/>
              </p:nvSpPr>
              <p:spPr>
                <a:xfrm>
                  <a:off x="1556309" y="3810000"/>
                  <a:ext cx="47339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/>
                    <a:t>AC</a:t>
                  </a:r>
                </a:p>
              </p:txBody>
            </p:sp>
            <p:sp>
              <p:nvSpPr>
                <p:cNvPr id="65" name="TextBox 64"/>
                <p:cNvSpPr txBox="1"/>
                <p:nvPr/>
              </p:nvSpPr>
              <p:spPr>
                <a:xfrm>
                  <a:off x="1847910" y="3994666"/>
                  <a:ext cx="48923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/>
                    <a:t>DC</a:t>
                  </a:r>
                </a:p>
              </p:txBody>
            </p:sp>
          </p:grpSp>
          <p:cxnSp>
            <p:nvCxnSpPr>
              <p:cNvPr id="26" name="Straight Arrow Connector 25"/>
              <p:cNvCxnSpPr/>
              <p:nvPr/>
            </p:nvCxnSpPr>
            <p:spPr>
              <a:xfrm flipV="1">
                <a:off x="927599" y="5066670"/>
                <a:ext cx="0" cy="1272086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" name="Group 26"/>
              <p:cNvGrpSpPr/>
              <p:nvPr/>
            </p:nvGrpSpPr>
            <p:grpSpPr>
              <a:xfrm rot="5400000">
                <a:off x="809197" y="5427368"/>
                <a:ext cx="236803" cy="152400"/>
                <a:chOff x="2433162" y="2854622"/>
                <a:chExt cx="284045" cy="117178"/>
              </a:xfrm>
            </p:grpSpPr>
            <p:cxnSp>
              <p:nvCxnSpPr>
                <p:cNvPr id="59" name="Straight Connector 58"/>
                <p:cNvCxnSpPr/>
                <p:nvPr/>
              </p:nvCxnSpPr>
              <p:spPr>
                <a:xfrm flipH="1">
                  <a:off x="2433162" y="2854622"/>
                  <a:ext cx="94484" cy="117178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/>
                <p:nvPr/>
              </p:nvCxnSpPr>
              <p:spPr>
                <a:xfrm flipH="1">
                  <a:off x="2527646" y="2854622"/>
                  <a:ext cx="94484" cy="117178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/>
                <p:nvPr/>
              </p:nvCxnSpPr>
              <p:spPr>
                <a:xfrm flipH="1">
                  <a:off x="2622723" y="2854622"/>
                  <a:ext cx="94484" cy="117178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/>
              <p:cNvGrpSpPr/>
              <p:nvPr/>
            </p:nvGrpSpPr>
            <p:grpSpPr>
              <a:xfrm>
                <a:off x="2667000" y="6012486"/>
                <a:ext cx="794036" cy="642302"/>
                <a:chOff x="1525828" y="3754398"/>
                <a:chExt cx="1021683" cy="642302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1600198" y="3810000"/>
                  <a:ext cx="843127" cy="53340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56" name="Straight Connector 55"/>
                <p:cNvCxnSpPr/>
                <p:nvPr/>
              </p:nvCxnSpPr>
              <p:spPr>
                <a:xfrm flipV="1">
                  <a:off x="1600198" y="3810000"/>
                  <a:ext cx="843127" cy="5334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sp>
              <p:nvSpPr>
                <p:cNvPr id="57" name="TextBox 56"/>
                <p:cNvSpPr txBox="1"/>
                <p:nvPr/>
              </p:nvSpPr>
              <p:spPr>
                <a:xfrm>
                  <a:off x="1525828" y="3754398"/>
                  <a:ext cx="62949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/>
                    <a:t>DC</a:t>
                  </a:r>
                </a:p>
              </p:txBody>
            </p:sp>
            <p:sp>
              <p:nvSpPr>
                <p:cNvPr id="58" name="TextBox 57"/>
                <p:cNvSpPr txBox="1"/>
                <p:nvPr/>
              </p:nvSpPr>
              <p:spPr>
                <a:xfrm>
                  <a:off x="1918013" y="4027368"/>
                  <a:ext cx="62949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/>
                    <a:t>DC</a:t>
                  </a:r>
                </a:p>
              </p:txBody>
            </p:sp>
          </p:grpSp>
          <p:cxnSp>
            <p:nvCxnSpPr>
              <p:cNvPr id="29" name="Straight Arrow Connector 28"/>
              <p:cNvCxnSpPr>
                <a:stCxn id="21" idx="3"/>
                <a:endCxn id="55" idx="3"/>
              </p:cNvCxnSpPr>
              <p:nvPr/>
            </p:nvCxnSpPr>
            <p:spPr>
              <a:xfrm flipH="1" flipV="1">
                <a:off x="3380064" y="6334788"/>
                <a:ext cx="171165" cy="1495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927599" y="6338756"/>
                <a:ext cx="958289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Rectangle 30"/>
              <p:cNvSpPr/>
              <p:nvPr/>
            </p:nvSpPr>
            <p:spPr>
              <a:xfrm>
                <a:off x="1214946" y="4642871"/>
                <a:ext cx="1004185" cy="8382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2" name="Straight Connector 31"/>
              <p:cNvCxnSpPr/>
              <p:nvPr/>
            </p:nvCxnSpPr>
            <p:spPr>
              <a:xfrm flipV="1">
                <a:off x="1214946" y="4642871"/>
                <a:ext cx="1004185" cy="838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33" name="TextBox 32"/>
              <p:cNvSpPr txBox="1"/>
              <p:nvPr/>
            </p:nvSpPr>
            <p:spPr>
              <a:xfrm>
                <a:off x="1304192" y="4682518"/>
                <a:ext cx="4733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AC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1717038" y="5056043"/>
                <a:ext cx="4892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DC</a:t>
                </a:r>
              </a:p>
            </p:txBody>
          </p:sp>
          <p:grpSp>
            <p:nvGrpSpPr>
              <p:cNvPr id="35" name="Group 34"/>
              <p:cNvGrpSpPr/>
              <p:nvPr/>
            </p:nvGrpSpPr>
            <p:grpSpPr>
              <a:xfrm>
                <a:off x="2580755" y="4636943"/>
                <a:ext cx="1004185" cy="840833"/>
                <a:chOff x="7239000" y="1597567"/>
                <a:chExt cx="1004185" cy="840833"/>
              </a:xfrm>
            </p:grpSpPr>
            <p:sp>
              <p:nvSpPr>
                <p:cNvPr id="51" name="Rectangle 50"/>
                <p:cNvSpPr/>
                <p:nvPr/>
              </p:nvSpPr>
              <p:spPr>
                <a:xfrm>
                  <a:off x="7239000" y="1600200"/>
                  <a:ext cx="1004185" cy="83820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52" name="Straight Connector 51"/>
                <p:cNvCxnSpPr/>
                <p:nvPr/>
              </p:nvCxnSpPr>
              <p:spPr>
                <a:xfrm flipV="1">
                  <a:off x="7239000" y="1597567"/>
                  <a:ext cx="1004185" cy="8382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sp>
              <p:nvSpPr>
                <p:cNvPr id="53" name="TextBox 52"/>
                <p:cNvSpPr txBox="1"/>
                <p:nvPr/>
              </p:nvSpPr>
              <p:spPr>
                <a:xfrm>
                  <a:off x="7328246" y="1674534"/>
                  <a:ext cx="48923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/>
                    <a:t>DC</a:t>
                  </a:r>
                </a:p>
              </p:txBody>
            </p:sp>
            <p:sp>
              <p:nvSpPr>
                <p:cNvPr id="54" name="TextBox 53"/>
                <p:cNvSpPr txBox="1"/>
                <p:nvPr/>
              </p:nvSpPr>
              <p:spPr>
                <a:xfrm>
                  <a:off x="7741092" y="2048059"/>
                  <a:ext cx="48923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/>
                    <a:t>DC</a:t>
                  </a:r>
                </a:p>
              </p:txBody>
            </p:sp>
          </p:grpSp>
          <p:cxnSp>
            <p:nvCxnSpPr>
              <p:cNvPr id="36" name="Straight Connector 35"/>
              <p:cNvCxnSpPr/>
              <p:nvPr/>
            </p:nvCxnSpPr>
            <p:spPr>
              <a:xfrm flipV="1">
                <a:off x="2204456" y="5051623"/>
                <a:ext cx="361624" cy="1"/>
              </a:xfrm>
              <a:prstGeom prst="line">
                <a:avLst/>
              </a:prstGeom>
              <a:ln w="19050"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Rectangle 36"/>
              <p:cNvSpPr/>
              <p:nvPr/>
            </p:nvSpPr>
            <p:spPr>
              <a:xfrm>
                <a:off x="3952355" y="4824291"/>
                <a:ext cx="200328" cy="41641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8" name="Straight Connector 37"/>
              <p:cNvCxnSpPr>
                <a:stCxn id="31" idx="1"/>
                <a:endCxn id="45" idx="6"/>
              </p:cNvCxnSpPr>
              <p:nvPr/>
            </p:nvCxnSpPr>
            <p:spPr>
              <a:xfrm flipH="1">
                <a:off x="523355" y="5061971"/>
                <a:ext cx="691591" cy="4048"/>
              </a:xfrm>
              <a:prstGeom prst="line">
                <a:avLst/>
              </a:prstGeom>
              <a:ln w="1905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Rectangle 38"/>
              <p:cNvSpPr/>
              <p:nvPr/>
            </p:nvSpPr>
            <p:spPr>
              <a:xfrm>
                <a:off x="1050520" y="4279879"/>
                <a:ext cx="2673235" cy="138006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1477800" y="4250370"/>
                <a:ext cx="18696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Power Converter</a:t>
                </a: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3688307" y="4114598"/>
                <a:ext cx="959893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/>
                  <a:t>load</a:t>
                </a:r>
              </a:p>
              <a:p>
                <a:r>
                  <a:rPr lang="en-GB" sz="1400" dirty="0"/>
                  <a:t>(magnets, RF amp’s)</a:t>
                </a:r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>
                <a:off x="667552" y="4990469"/>
                <a:ext cx="236803" cy="152400"/>
                <a:chOff x="2433162" y="2854622"/>
                <a:chExt cx="284045" cy="117178"/>
              </a:xfrm>
            </p:grpSpPr>
            <p:cxnSp>
              <p:nvCxnSpPr>
                <p:cNvPr id="48" name="Straight Connector 47"/>
                <p:cNvCxnSpPr/>
                <p:nvPr/>
              </p:nvCxnSpPr>
              <p:spPr>
                <a:xfrm flipH="1">
                  <a:off x="2433162" y="2854622"/>
                  <a:ext cx="94484" cy="117178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/>
                <p:nvPr/>
              </p:nvCxnSpPr>
              <p:spPr>
                <a:xfrm flipH="1">
                  <a:off x="2527646" y="2854622"/>
                  <a:ext cx="94484" cy="117178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 flipH="1">
                  <a:off x="2622723" y="2854622"/>
                  <a:ext cx="94484" cy="117178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3" name="Rectangle 42"/>
              <p:cNvSpPr/>
              <p:nvPr/>
            </p:nvSpPr>
            <p:spPr>
              <a:xfrm>
                <a:off x="134340" y="4555071"/>
                <a:ext cx="94468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/>
                  <a:t>AC grid</a:t>
                </a:r>
              </a:p>
            </p:txBody>
          </p:sp>
          <p:cxnSp>
            <p:nvCxnSpPr>
              <p:cNvPr id="44" name="Straight Connector 43"/>
              <p:cNvCxnSpPr/>
              <p:nvPr/>
            </p:nvCxnSpPr>
            <p:spPr>
              <a:xfrm flipH="1">
                <a:off x="3571355" y="5041727"/>
                <a:ext cx="381000" cy="1"/>
              </a:xfrm>
              <a:prstGeom prst="line">
                <a:avLst/>
              </a:prstGeom>
              <a:ln w="19050"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Oval 44"/>
              <p:cNvSpPr/>
              <p:nvPr/>
            </p:nvSpPr>
            <p:spPr>
              <a:xfrm>
                <a:off x="142355" y="4879060"/>
                <a:ext cx="381000" cy="37391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182814" y="4884039"/>
                <a:ext cx="410690" cy="477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500" b="1" dirty="0"/>
                  <a:t>~</a:t>
                </a:r>
              </a:p>
            </p:txBody>
          </p:sp>
          <p:cxnSp>
            <p:nvCxnSpPr>
              <p:cNvPr id="47" name="Straight Arrow Connector 46"/>
              <p:cNvCxnSpPr/>
              <p:nvPr/>
            </p:nvCxnSpPr>
            <p:spPr>
              <a:xfrm flipH="1">
                <a:off x="2533424" y="6334040"/>
                <a:ext cx="191375" cy="1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3" name="Rectangle 112"/>
            <p:cNvSpPr/>
            <p:nvPr/>
          </p:nvSpPr>
          <p:spPr>
            <a:xfrm>
              <a:off x="1600201" y="4207477"/>
              <a:ext cx="4450533" cy="2460580"/>
            </a:xfrm>
            <a:prstGeom prst="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2362200" y="5689241"/>
              <a:ext cx="3716082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700" b="1" dirty="0">
                  <a:solidFill>
                    <a:srgbClr val="7030A0"/>
                  </a:solidFill>
                  <a:latin typeface="Segoe UI"/>
                  <a:ea typeface="Segoe UI"/>
                  <a:cs typeface="Segoe UI"/>
                </a:rPr>
                <a:t>η</a:t>
              </a:r>
              <a:r>
                <a:rPr lang="en-GB" sz="1700" b="1" baseline="-25000" dirty="0">
                  <a:solidFill>
                    <a:srgbClr val="7030A0"/>
                  </a:solidFill>
                  <a:latin typeface="Segoe UI"/>
                  <a:ea typeface="Segoe UI"/>
                  <a:cs typeface="Segoe UI"/>
                </a:rPr>
                <a:t>PV</a:t>
              </a:r>
              <a:r>
                <a:rPr lang="en-GB" sz="1700" b="1" dirty="0">
                  <a:solidFill>
                    <a:srgbClr val="7030A0"/>
                  </a:solidFill>
                  <a:latin typeface="Segoe UI"/>
                  <a:ea typeface="Segoe UI"/>
                  <a:cs typeface="Segoe UI"/>
                </a:rPr>
                <a:t>≈0.98x0.97x0.97x0.95 = 87.6%</a:t>
              </a:r>
              <a:endParaRPr lang="en-GB" sz="1700" b="1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512196" y="3751847"/>
            <a:ext cx="5000100" cy="2916210"/>
            <a:chOff x="6082428" y="3751847"/>
            <a:chExt cx="5000100" cy="2916210"/>
          </a:xfrm>
        </p:grpSpPr>
        <p:grpSp>
          <p:nvGrpSpPr>
            <p:cNvPr id="66" name="Group 65"/>
            <p:cNvGrpSpPr/>
            <p:nvPr/>
          </p:nvGrpSpPr>
          <p:grpSpPr>
            <a:xfrm>
              <a:off x="6154141" y="4114800"/>
              <a:ext cx="4575203" cy="2484386"/>
              <a:chOff x="4630140" y="4066171"/>
              <a:chExt cx="4575203" cy="2484386"/>
            </a:xfrm>
          </p:grpSpPr>
          <p:sp>
            <p:nvSpPr>
              <p:cNvPr id="67" name="Rectangle 66"/>
              <p:cNvSpPr/>
              <p:nvPr/>
            </p:nvSpPr>
            <p:spPr>
              <a:xfrm>
                <a:off x="5352002" y="5378470"/>
                <a:ext cx="1754055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CA" sz="1200" b="1" dirty="0">
                    <a:solidFill>
                      <a:srgbClr val="FF0000"/>
                    </a:solidFill>
                  </a:rPr>
                  <a:t>AFE: Active Front End</a:t>
                </a:r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5743847" y="4596683"/>
                <a:ext cx="1004185" cy="838200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9" name="Group 68"/>
              <p:cNvGrpSpPr/>
              <p:nvPr/>
            </p:nvGrpSpPr>
            <p:grpSpPr>
              <a:xfrm>
                <a:off x="7109656" y="4594050"/>
                <a:ext cx="1004185" cy="840833"/>
                <a:chOff x="7239000" y="1597567"/>
                <a:chExt cx="1004185" cy="840833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7239000" y="1600200"/>
                  <a:ext cx="1004185" cy="83820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08" name="Straight Connector 107"/>
                <p:cNvCxnSpPr/>
                <p:nvPr/>
              </p:nvCxnSpPr>
              <p:spPr>
                <a:xfrm flipV="1">
                  <a:off x="7239000" y="1597567"/>
                  <a:ext cx="1004185" cy="8382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sp>
              <p:nvSpPr>
                <p:cNvPr id="109" name="TextBox 108"/>
                <p:cNvSpPr txBox="1"/>
                <p:nvPr/>
              </p:nvSpPr>
              <p:spPr>
                <a:xfrm>
                  <a:off x="7328246" y="1674534"/>
                  <a:ext cx="48923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/>
                    <a:t>DC</a:t>
                  </a:r>
                </a:p>
              </p:txBody>
            </p:sp>
            <p:sp>
              <p:nvSpPr>
                <p:cNvPr id="110" name="TextBox 109"/>
                <p:cNvSpPr txBox="1"/>
                <p:nvPr/>
              </p:nvSpPr>
              <p:spPr>
                <a:xfrm>
                  <a:off x="7741092" y="2048059"/>
                  <a:ext cx="48923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/>
                    <a:t>DC</a:t>
                  </a:r>
                </a:p>
              </p:txBody>
            </p:sp>
          </p:grpSp>
          <p:cxnSp>
            <p:nvCxnSpPr>
              <p:cNvPr id="70" name="Straight Connector 69"/>
              <p:cNvCxnSpPr/>
              <p:nvPr/>
            </p:nvCxnSpPr>
            <p:spPr>
              <a:xfrm flipV="1">
                <a:off x="6733357" y="5008730"/>
                <a:ext cx="361624" cy="1"/>
              </a:xfrm>
              <a:prstGeom prst="line">
                <a:avLst/>
              </a:prstGeom>
              <a:ln w="1905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>
                <a:stCxn id="68" idx="1"/>
                <a:endCxn id="79" idx="6"/>
              </p:cNvCxnSpPr>
              <p:nvPr/>
            </p:nvCxnSpPr>
            <p:spPr>
              <a:xfrm flipH="1">
                <a:off x="5052256" y="5015783"/>
                <a:ext cx="691591" cy="7343"/>
              </a:xfrm>
              <a:prstGeom prst="line">
                <a:avLst/>
              </a:prstGeom>
              <a:ln w="1905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Arrow Connector 71"/>
              <p:cNvCxnSpPr/>
              <p:nvPr/>
            </p:nvCxnSpPr>
            <p:spPr>
              <a:xfrm flipV="1">
                <a:off x="6957256" y="5023776"/>
                <a:ext cx="0" cy="1252867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Rectangle 72"/>
              <p:cNvSpPr/>
              <p:nvPr/>
            </p:nvSpPr>
            <p:spPr>
              <a:xfrm>
                <a:off x="5579421" y="4236986"/>
                <a:ext cx="2673235" cy="138006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6006701" y="4207477"/>
                <a:ext cx="18696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Power Converter</a:t>
                </a:r>
              </a:p>
            </p:txBody>
          </p:sp>
          <p:grpSp>
            <p:nvGrpSpPr>
              <p:cNvPr id="75" name="Group 74"/>
              <p:cNvGrpSpPr/>
              <p:nvPr/>
            </p:nvGrpSpPr>
            <p:grpSpPr>
              <a:xfrm>
                <a:off x="5196453" y="4947576"/>
                <a:ext cx="236803" cy="152400"/>
                <a:chOff x="2433162" y="2854622"/>
                <a:chExt cx="284045" cy="117178"/>
              </a:xfrm>
            </p:grpSpPr>
            <p:cxnSp>
              <p:nvCxnSpPr>
                <p:cNvPr id="104" name="Straight Connector 103"/>
                <p:cNvCxnSpPr/>
                <p:nvPr/>
              </p:nvCxnSpPr>
              <p:spPr>
                <a:xfrm flipH="1">
                  <a:off x="2433162" y="2854622"/>
                  <a:ext cx="94484" cy="117178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/>
                <p:cNvCxnSpPr/>
                <p:nvPr/>
              </p:nvCxnSpPr>
              <p:spPr>
                <a:xfrm flipH="1">
                  <a:off x="2527646" y="2854622"/>
                  <a:ext cx="94484" cy="117178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>
                <a:xfrm flipH="1">
                  <a:off x="2622723" y="2854622"/>
                  <a:ext cx="94484" cy="117178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6" name="Group 75"/>
              <p:cNvGrpSpPr/>
              <p:nvPr/>
            </p:nvGrpSpPr>
            <p:grpSpPr>
              <a:xfrm>
                <a:off x="6881056" y="5296592"/>
                <a:ext cx="152400" cy="157540"/>
                <a:chOff x="7899284" y="2932949"/>
                <a:chExt cx="152400" cy="157540"/>
              </a:xfrm>
            </p:grpSpPr>
            <p:cxnSp>
              <p:nvCxnSpPr>
                <p:cNvPr id="102" name="Straight Connector 101"/>
                <p:cNvCxnSpPr/>
                <p:nvPr/>
              </p:nvCxnSpPr>
              <p:spPr>
                <a:xfrm rot="5400000" flipH="1">
                  <a:off x="7936099" y="2896134"/>
                  <a:ext cx="78770" cy="15240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102"/>
                <p:cNvCxnSpPr/>
                <p:nvPr/>
              </p:nvCxnSpPr>
              <p:spPr>
                <a:xfrm rot="5400000" flipH="1">
                  <a:off x="7936099" y="2974904"/>
                  <a:ext cx="78770" cy="15240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7" name="Rectangle 76"/>
              <p:cNvSpPr/>
              <p:nvPr/>
            </p:nvSpPr>
            <p:spPr>
              <a:xfrm>
                <a:off x="4630140" y="4512178"/>
                <a:ext cx="94468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/>
                  <a:t>AC grid</a:t>
                </a:r>
              </a:p>
            </p:txBody>
          </p:sp>
          <p:cxnSp>
            <p:nvCxnSpPr>
              <p:cNvPr id="78" name="Straight Connector 77"/>
              <p:cNvCxnSpPr/>
              <p:nvPr/>
            </p:nvCxnSpPr>
            <p:spPr>
              <a:xfrm flipH="1">
                <a:off x="8100256" y="4998834"/>
                <a:ext cx="381000" cy="1"/>
              </a:xfrm>
              <a:prstGeom prst="line">
                <a:avLst/>
              </a:prstGeom>
              <a:ln w="19050"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Oval 78"/>
              <p:cNvSpPr/>
              <p:nvPr/>
            </p:nvSpPr>
            <p:spPr>
              <a:xfrm>
                <a:off x="4671256" y="4836167"/>
                <a:ext cx="381000" cy="373918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4711715" y="4841146"/>
                <a:ext cx="410690" cy="477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500" b="1" dirty="0"/>
                  <a:t>~</a:t>
                </a:r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8487472" y="4783770"/>
                <a:ext cx="200328" cy="41641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8229600" y="4066171"/>
                <a:ext cx="975743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/>
                  <a:t>load</a:t>
                </a:r>
              </a:p>
              <a:p>
                <a:r>
                  <a:rPr lang="en-GB" sz="1400" dirty="0"/>
                  <a:t>(magnets, RF amp’s)</a:t>
                </a:r>
              </a:p>
            </p:txBody>
          </p:sp>
          <p:pic>
            <p:nvPicPr>
              <p:cNvPr id="83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8064117" y="5944754"/>
                <a:ext cx="546483" cy="5862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84" name="Group 83"/>
              <p:cNvGrpSpPr/>
              <p:nvPr/>
            </p:nvGrpSpPr>
            <p:grpSpPr>
              <a:xfrm>
                <a:off x="7179888" y="5908255"/>
                <a:ext cx="794036" cy="642302"/>
                <a:chOff x="1525828" y="3636898"/>
                <a:chExt cx="1021683" cy="642302"/>
              </a:xfrm>
            </p:grpSpPr>
            <p:sp>
              <p:nvSpPr>
                <p:cNvPr id="98" name="Rectangle 97"/>
                <p:cNvSpPr/>
                <p:nvPr/>
              </p:nvSpPr>
              <p:spPr>
                <a:xfrm>
                  <a:off x="1600198" y="3699814"/>
                  <a:ext cx="843127" cy="53340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99" name="Straight Connector 98"/>
                <p:cNvCxnSpPr/>
                <p:nvPr/>
              </p:nvCxnSpPr>
              <p:spPr>
                <a:xfrm flipV="1">
                  <a:off x="1600198" y="3692500"/>
                  <a:ext cx="843127" cy="5334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sp>
              <p:nvSpPr>
                <p:cNvPr id="100" name="TextBox 99"/>
                <p:cNvSpPr txBox="1"/>
                <p:nvPr/>
              </p:nvSpPr>
              <p:spPr>
                <a:xfrm>
                  <a:off x="1525828" y="3636898"/>
                  <a:ext cx="62949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/>
                    <a:t>DC</a:t>
                  </a:r>
                </a:p>
              </p:txBody>
            </p:sp>
            <p:sp>
              <p:nvSpPr>
                <p:cNvPr id="101" name="TextBox 100"/>
                <p:cNvSpPr txBox="1"/>
                <p:nvPr/>
              </p:nvSpPr>
              <p:spPr>
                <a:xfrm>
                  <a:off x="1918013" y="3909868"/>
                  <a:ext cx="62949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/>
                    <a:t>DC</a:t>
                  </a:r>
                </a:p>
              </p:txBody>
            </p:sp>
          </p:grpSp>
          <p:cxnSp>
            <p:nvCxnSpPr>
              <p:cNvPr id="85" name="Straight Arrow Connector 84"/>
              <p:cNvCxnSpPr>
                <a:stCxn id="83" idx="3"/>
                <a:endCxn id="98" idx="3"/>
              </p:cNvCxnSpPr>
              <p:nvPr/>
            </p:nvCxnSpPr>
            <p:spPr>
              <a:xfrm flipH="1">
                <a:off x="7892952" y="6237871"/>
                <a:ext cx="171165" cy="0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>
                <a:off x="6957256" y="6264288"/>
                <a:ext cx="280431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7" name="Group 86"/>
              <p:cNvGrpSpPr/>
              <p:nvPr/>
            </p:nvGrpSpPr>
            <p:grpSpPr>
              <a:xfrm>
                <a:off x="5788738" y="4696844"/>
                <a:ext cx="914401" cy="651245"/>
                <a:chOff x="5791199" y="5858540"/>
                <a:chExt cx="914401" cy="651245"/>
              </a:xfrm>
            </p:grpSpPr>
            <p:sp>
              <p:nvSpPr>
                <p:cNvPr id="88" name="Rectangle 87"/>
                <p:cNvSpPr/>
                <p:nvPr/>
              </p:nvSpPr>
              <p:spPr>
                <a:xfrm>
                  <a:off x="5791199" y="5858540"/>
                  <a:ext cx="914401" cy="65124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89" name="Group 88"/>
                <p:cNvGrpSpPr/>
                <p:nvPr/>
              </p:nvGrpSpPr>
              <p:grpSpPr>
                <a:xfrm>
                  <a:off x="5842056" y="5858541"/>
                  <a:ext cx="807765" cy="651244"/>
                  <a:chOff x="5842056" y="5858541"/>
                  <a:chExt cx="807765" cy="651244"/>
                </a:xfrm>
              </p:grpSpPr>
              <p:pic>
                <p:nvPicPr>
                  <p:cNvPr id="90" name="Picture 1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0226" t="13919" r="23136" b="51781"/>
                  <a:stretch/>
                </p:blipFill>
                <p:spPr bwMode="auto">
                  <a:xfrm flipH="1">
                    <a:off x="5873045" y="5861731"/>
                    <a:ext cx="454349" cy="648053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91" name="Picture 1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0049" t="13828" r="30450" b="51874"/>
                  <a:stretch/>
                </p:blipFill>
                <p:spPr bwMode="auto">
                  <a:xfrm flipH="1">
                    <a:off x="6295920" y="5858541"/>
                    <a:ext cx="259466" cy="651244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grpSp>
                <p:nvGrpSpPr>
                  <p:cNvPr id="92" name="Group 91"/>
                  <p:cNvGrpSpPr/>
                  <p:nvPr/>
                </p:nvGrpSpPr>
                <p:grpSpPr>
                  <a:xfrm>
                    <a:off x="5842056" y="5888665"/>
                    <a:ext cx="807765" cy="587041"/>
                    <a:chOff x="7315200" y="5889959"/>
                    <a:chExt cx="807765" cy="587041"/>
                  </a:xfrm>
                </p:grpSpPr>
                <p:cxnSp>
                  <p:nvCxnSpPr>
                    <p:cNvPr id="93" name="Connecteur droit 108"/>
                    <p:cNvCxnSpPr/>
                    <p:nvPr/>
                  </p:nvCxnSpPr>
                  <p:spPr>
                    <a:xfrm>
                      <a:off x="7315200" y="6187636"/>
                      <a:ext cx="381000" cy="0"/>
                    </a:xfrm>
                    <a:prstGeom prst="line">
                      <a:avLst/>
                    </a:prstGeom>
                    <a:ln w="635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4" name="Connecteur droit 108"/>
                    <p:cNvCxnSpPr/>
                    <p:nvPr/>
                  </p:nvCxnSpPr>
                  <p:spPr>
                    <a:xfrm>
                      <a:off x="7315200" y="6146006"/>
                      <a:ext cx="583597" cy="0"/>
                    </a:xfrm>
                    <a:prstGeom prst="line">
                      <a:avLst/>
                    </a:prstGeom>
                    <a:ln w="635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5" name="Connecteur droit 108"/>
                    <p:cNvCxnSpPr/>
                    <p:nvPr/>
                  </p:nvCxnSpPr>
                  <p:spPr>
                    <a:xfrm>
                      <a:off x="7319963" y="6219825"/>
                      <a:ext cx="135248" cy="0"/>
                    </a:xfrm>
                    <a:prstGeom prst="line">
                      <a:avLst/>
                    </a:prstGeom>
                    <a:ln w="635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6" name="Connecteur droit 108"/>
                    <p:cNvCxnSpPr/>
                    <p:nvPr/>
                  </p:nvCxnSpPr>
                  <p:spPr>
                    <a:xfrm>
                      <a:off x="8022986" y="5889959"/>
                      <a:ext cx="96172" cy="0"/>
                    </a:xfrm>
                    <a:prstGeom prst="line">
                      <a:avLst/>
                    </a:prstGeom>
                    <a:ln w="635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7" name="Connecteur droit 108"/>
                    <p:cNvCxnSpPr/>
                    <p:nvPr/>
                  </p:nvCxnSpPr>
                  <p:spPr>
                    <a:xfrm>
                      <a:off x="8026793" y="6477000"/>
                      <a:ext cx="96172" cy="0"/>
                    </a:xfrm>
                    <a:prstGeom prst="line">
                      <a:avLst/>
                    </a:prstGeom>
                    <a:ln w="635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  <p:sp>
          <p:nvSpPr>
            <p:cNvPr id="112" name="TextBox 111"/>
            <p:cNvSpPr txBox="1"/>
            <p:nvPr/>
          </p:nvSpPr>
          <p:spPr>
            <a:xfrm>
              <a:off x="6082428" y="3751847"/>
              <a:ext cx="500010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en-GB" b="1" dirty="0">
                  <a:solidFill>
                    <a:srgbClr val="00B050"/>
                  </a:solidFill>
                </a:rPr>
                <a:t>New scheme:</a:t>
              </a:r>
            </a:p>
            <a:p>
              <a:pPr>
                <a:lnSpc>
                  <a:spcPts val="1500"/>
                </a:lnSpc>
              </a:pPr>
              <a:r>
                <a:rPr lang="en-GB" b="1" dirty="0">
                  <a:solidFill>
                    <a:srgbClr val="00B050"/>
                  </a:solidFill>
                </a:rPr>
                <a:t>PV injected into power converters (2 stages)</a:t>
              </a: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6132214" y="4207477"/>
              <a:ext cx="4459586" cy="2460580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B050"/>
                </a:solidFill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6096000" y="5665858"/>
              <a:ext cx="2665687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700" b="1" dirty="0">
                  <a:solidFill>
                    <a:srgbClr val="00B050"/>
                  </a:solidFill>
                  <a:latin typeface="Segoe UI"/>
                  <a:ea typeface="Segoe UI"/>
                  <a:cs typeface="Segoe UI"/>
                </a:rPr>
                <a:t>η</a:t>
              </a:r>
              <a:r>
                <a:rPr lang="en-GB" sz="1700" b="1" baseline="-25000" dirty="0">
                  <a:solidFill>
                    <a:srgbClr val="00B050"/>
                  </a:solidFill>
                  <a:latin typeface="Segoe UI"/>
                  <a:ea typeface="Segoe UI"/>
                  <a:cs typeface="Segoe UI"/>
                </a:rPr>
                <a:t>PV</a:t>
              </a:r>
              <a:r>
                <a:rPr lang="en-GB" sz="1700" b="1" dirty="0">
                  <a:solidFill>
                    <a:srgbClr val="00B050"/>
                  </a:solidFill>
                  <a:latin typeface="Segoe UI"/>
                  <a:ea typeface="Segoe UI"/>
                  <a:cs typeface="Segoe UI"/>
                </a:rPr>
                <a:t>≈0.98x0.95 = 93.1%</a:t>
              </a:r>
              <a:endParaRPr lang="en-GB" sz="1700" b="1" dirty="0">
                <a:solidFill>
                  <a:srgbClr val="00B050"/>
                </a:solidFill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6155641" y="6008457"/>
              <a:ext cx="24344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00B050"/>
                  </a:solidFill>
                </a:rPr>
                <a:t>For P=0.5MW -&gt;</a:t>
              </a:r>
            </a:p>
            <a:p>
              <a:r>
                <a:rPr lang="en-GB" b="1" dirty="0">
                  <a:solidFill>
                    <a:srgbClr val="00B050"/>
                  </a:solidFill>
                </a:rPr>
                <a:t>savings ≈ 20k€/year</a:t>
              </a:r>
            </a:p>
          </p:txBody>
        </p:sp>
      </p:grpSp>
      <p:sp>
        <p:nvSpPr>
          <p:cNvPr id="118" name="TextBox 117"/>
          <p:cNvSpPr txBox="1"/>
          <p:nvPr/>
        </p:nvSpPr>
        <p:spPr>
          <a:xfrm>
            <a:off x="612649" y="2581870"/>
            <a:ext cx="6186576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/>
              <a:t>Objectives:</a:t>
            </a:r>
          </a:p>
          <a:p>
            <a:pPr marL="285750" indent="-285750">
              <a:buFontTx/>
              <a:buChar char="-"/>
            </a:pPr>
            <a:r>
              <a:rPr lang="en-GB" sz="1700" dirty="0"/>
              <a:t>Feasibility study for ESS case: up-to 2MW installed PV injected into the </a:t>
            </a:r>
            <a:r>
              <a:rPr lang="en-GB" sz="1700" dirty="0" err="1"/>
              <a:t>Linac</a:t>
            </a:r>
            <a:r>
              <a:rPr lang="en-GB" sz="1700" dirty="0"/>
              <a:t> RF klystron modulators;</a:t>
            </a:r>
          </a:p>
          <a:p>
            <a:pPr marL="285750" indent="-285750">
              <a:buFontTx/>
              <a:buChar char="-"/>
            </a:pPr>
            <a:r>
              <a:rPr lang="en-GB" sz="1700" dirty="0"/>
              <a:t>MSc thesis with Lund University (starting Feb. 2022);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612648" y="440085"/>
            <a:ext cx="110825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/>
              <a:t>Concept:</a:t>
            </a:r>
          </a:p>
          <a:p>
            <a:pPr marL="285750" indent="-285750">
              <a:buFontTx/>
              <a:buChar char="-"/>
            </a:pPr>
            <a:r>
              <a:rPr lang="en-GB" sz="1700" dirty="0"/>
              <a:t>Install PV panels near accelerators’ “wasted land”;</a:t>
            </a:r>
          </a:p>
          <a:p>
            <a:pPr marL="285750" indent="-285750">
              <a:buFontTx/>
              <a:buChar char="-"/>
            </a:pPr>
            <a:r>
              <a:rPr lang="en-GB" sz="1700" dirty="0"/>
              <a:t>Connect them to the main power converters supplying accelerator magnets or RF amplifiers, using high efficiency DC/DC converters;</a:t>
            </a:r>
          </a:p>
          <a:p>
            <a:pPr marL="285750" indent="-285750">
              <a:buFontTx/>
              <a:buChar char="-"/>
            </a:pPr>
            <a:r>
              <a:rPr lang="en-GB" sz="1700" dirty="0"/>
              <a:t>AFE’s can redirect the PV energy back to the AC grid when accelerator not running;</a:t>
            </a:r>
          </a:p>
          <a:p>
            <a:pPr marL="285750" indent="-285750">
              <a:buFontTx/>
              <a:buChar char="-"/>
            </a:pPr>
            <a:r>
              <a:rPr lang="en-GB" sz="1700" dirty="0"/>
              <a:t>Up to 15-20% renewable energy utilization possible with no transmission losses and high conversion efficiency;</a:t>
            </a:r>
          </a:p>
          <a:p>
            <a:pPr marL="285750" indent="-285750">
              <a:buFontTx/>
              <a:buChar char="-"/>
            </a:pPr>
            <a:r>
              <a:rPr lang="en-GB" sz="1700" dirty="0"/>
              <a:t>Lower capital cost &amp; lower payback time;</a:t>
            </a:r>
          </a:p>
        </p:txBody>
      </p:sp>
    </p:spTree>
    <p:extLst>
      <p:ext uri="{BB962C8B-B14F-4D97-AF65-F5344CB8AC3E}">
        <p14:creationId xmlns:p14="http://schemas.microsoft.com/office/powerpoint/2010/main" val="76938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31</a:t>
            </a:fld>
            <a:endParaRPr lang="sv-S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55924-7263-4F2C-B322-5CB17330E4AE}" type="datetime1">
              <a:rPr lang="sv-SE" smtClean="0"/>
              <a:t>2022-07-04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Modulators’ Status and Future Plans</a:t>
            </a:r>
            <a:endParaRPr lang="sv-SE" dirty="0"/>
          </a:p>
        </p:txBody>
      </p:sp>
      <p:sp>
        <p:nvSpPr>
          <p:cNvPr id="13" name="TextBox 12"/>
          <p:cNvSpPr txBox="1"/>
          <p:nvPr/>
        </p:nvSpPr>
        <p:spPr>
          <a:xfrm>
            <a:off x="7626535" y="836023"/>
            <a:ext cx="3441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10MW installed PV capacity</a:t>
            </a:r>
          </a:p>
          <a:p>
            <a:r>
              <a:rPr lang="en-US" sz="1600" b="1" dirty="0"/>
              <a:t>- Land area: ~18 hectares</a:t>
            </a:r>
            <a:endParaRPr lang="sv-SE" sz="1600" b="1" baseline="30000" dirty="0"/>
          </a:p>
        </p:txBody>
      </p:sp>
      <p:sp>
        <p:nvSpPr>
          <p:cNvPr id="14" name="TextBox 13"/>
          <p:cNvSpPr txBox="1"/>
          <p:nvPr/>
        </p:nvSpPr>
        <p:spPr>
          <a:xfrm>
            <a:off x="7701211" y="1527918"/>
            <a:ext cx="3291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FFFF"/>
                </a:solidFill>
              </a:rPr>
              <a:t>Areas in </a:t>
            </a:r>
            <a:r>
              <a:rPr lang="en-US" b="1" dirty="0">
                <a:solidFill>
                  <a:srgbClr val="00FFFF"/>
                </a:solidFill>
              </a:rPr>
              <a:t>“blue” </a:t>
            </a:r>
          </a:p>
          <a:p>
            <a:r>
              <a:rPr lang="en-US" b="1" dirty="0">
                <a:solidFill>
                  <a:srgbClr val="00FFFF"/>
                </a:solidFill>
              </a:rPr>
              <a:t>(i.e. outer area of ESS site):</a:t>
            </a:r>
          </a:p>
          <a:p>
            <a:r>
              <a:rPr lang="en-US" b="1" dirty="0">
                <a:solidFill>
                  <a:srgbClr val="00FFFF"/>
                </a:solidFill>
              </a:rPr>
              <a:t>~ 18.5 hectares</a:t>
            </a:r>
            <a:endParaRPr lang="sv-SE" b="1" dirty="0">
              <a:solidFill>
                <a:srgbClr val="00FFFF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381" y="836023"/>
            <a:ext cx="7033507" cy="369038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09629" y="4718943"/>
            <a:ext cx="6448371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>
                <a:solidFill>
                  <a:srgbClr val="FF0000"/>
                </a:solidFill>
              </a:rPr>
              <a:t>Yearly electrical PV power yield Lund: 11.2 </a:t>
            </a:r>
            <a:r>
              <a:rPr lang="en-US" sz="1700" b="1" dirty="0" err="1" smtClean="0">
                <a:solidFill>
                  <a:srgbClr val="FF0000"/>
                </a:solidFill>
              </a:rPr>
              <a:t>GWh</a:t>
            </a:r>
            <a:endParaRPr lang="en-US" sz="1700" b="1" dirty="0" smtClean="0">
              <a:solidFill>
                <a:srgbClr val="FF0000"/>
              </a:solidFill>
            </a:endParaRPr>
          </a:p>
          <a:p>
            <a:r>
              <a:rPr lang="en-US" sz="1700" b="1" dirty="0" smtClean="0">
                <a:solidFill>
                  <a:srgbClr val="FF0000"/>
                </a:solidFill>
              </a:rPr>
              <a:t>( @10MWpk installed PV capacity )</a:t>
            </a:r>
          </a:p>
          <a:p>
            <a:endParaRPr lang="en-US" sz="1700" b="1" dirty="0">
              <a:solidFill>
                <a:srgbClr val="FF0000"/>
              </a:solidFill>
            </a:endParaRPr>
          </a:p>
          <a:p>
            <a:endParaRPr lang="en-US" sz="1700" b="1" dirty="0" smtClean="0">
              <a:solidFill>
                <a:srgbClr val="FF0000"/>
              </a:solidFill>
            </a:endParaRPr>
          </a:p>
          <a:p>
            <a:r>
              <a:rPr lang="en-US" sz="1700" b="1" dirty="0" smtClean="0">
                <a:solidFill>
                  <a:srgbClr val="FF0000"/>
                </a:solidFill>
              </a:rPr>
              <a:t>~ 17% of ESS accelerator annual consumption</a:t>
            </a:r>
            <a:endParaRPr lang="sv-SE" sz="17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767328" y="1572905"/>
            <a:ext cx="30054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@10MW installed PV capacity</a:t>
            </a:r>
            <a:endParaRPr lang="sv-SE" sz="1200" b="1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2424" y="2677671"/>
            <a:ext cx="4757928" cy="4082545"/>
          </a:xfrm>
          <a:prstGeom prst="rect">
            <a:avLst/>
          </a:prstGeom>
        </p:spPr>
      </p:pic>
      <p:sp>
        <p:nvSpPr>
          <p:cNvPr id="25" name="Down Arrow 24"/>
          <p:cNvSpPr/>
          <p:nvPr/>
        </p:nvSpPr>
        <p:spPr>
          <a:xfrm>
            <a:off x="9581388" y="2221003"/>
            <a:ext cx="368117" cy="581681"/>
          </a:xfrm>
          <a:prstGeom prst="downArrow">
            <a:avLst/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612647" y="76200"/>
            <a:ext cx="10524745" cy="533400"/>
          </a:xfrm>
          <a:prstGeom prst="rect">
            <a:avLst/>
          </a:prstGeom>
        </p:spPr>
        <p:txBody>
          <a:bodyPr vert="horz" lIns="90000" tIns="45720" rIns="91440" bIns="1800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rgbClr val="66666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600" b="1" dirty="0" smtClean="0"/>
              <a:t>PV </a:t>
            </a:r>
            <a:r>
              <a:rPr lang="en-GB" sz="2600" b="1" dirty="0"/>
              <a:t>energy </a:t>
            </a:r>
            <a:r>
              <a:rPr lang="en-GB" sz="2600" b="1" dirty="0" smtClean="0"/>
              <a:t>potential </a:t>
            </a:r>
            <a:r>
              <a:rPr lang="en-GB" sz="2600" b="1" dirty="0" err="1"/>
              <a:t>wrt</a:t>
            </a:r>
            <a:r>
              <a:rPr lang="en-GB" sz="2600" b="1" dirty="0"/>
              <a:t> ESS accelerator annual consumption?</a:t>
            </a:r>
          </a:p>
        </p:txBody>
      </p:sp>
    </p:spTree>
    <p:extLst>
      <p:ext uri="{BB962C8B-B14F-4D97-AF65-F5344CB8AC3E}">
        <p14:creationId xmlns:p14="http://schemas.microsoft.com/office/powerpoint/2010/main" val="4212660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630" y="265373"/>
            <a:ext cx="3911618" cy="657339"/>
          </a:xfrm>
        </p:spPr>
        <p:txBody>
          <a:bodyPr/>
          <a:lstStyle/>
          <a:p>
            <a:r>
              <a:rPr lang="en-US" sz="3000" b="1" dirty="0" smtClean="0"/>
              <a:t>Acknowledgements</a:t>
            </a:r>
            <a:endParaRPr lang="sv-SE" sz="3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32</a:t>
            </a:fld>
            <a:endParaRPr lang="sv-S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55924-7263-4F2C-B322-5CB17330E4AE}" type="datetime1">
              <a:rPr lang="sv-SE" smtClean="0"/>
              <a:t>2022-07-04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ESS Modulators’ Status and Future Plans</a:t>
            </a:r>
            <a:endParaRPr lang="sv-S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238" y="806549"/>
            <a:ext cx="9022257" cy="58543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76695" y="3065026"/>
            <a:ext cx="701923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FF0000"/>
                </a:solidFill>
              </a:rPr>
              <a:t>Petro</a:t>
            </a:r>
            <a:endParaRPr lang="en-GB" sz="1600" b="1" dirty="0" smtClean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96395" y="2880360"/>
            <a:ext cx="10502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FF0000"/>
                </a:solidFill>
              </a:rPr>
              <a:t>Matthew</a:t>
            </a:r>
            <a:endParaRPr lang="en-GB" sz="1600" b="1" dirty="0" smtClean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54084" y="2667471"/>
            <a:ext cx="771365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FF0000"/>
                </a:solidFill>
              </a:rPr>
              <a:t>Goran</a:t>
            </a:r>
            <a:endParaRPr lang="en-GB" sz="1600" b="1" dirty="0" smtClean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32281" y="2667471"/>
            <a:ext cx="811761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FF0000"/>
                </a:solidFill>
              </a:rPr>
              <a:t>Marko</a:t>
            </a:r>
            <a:endParaRPr lang="en-GB" sz="1600" b="1" dirty="0" smtClean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20601" y="2880360"/>
            <a:ext cx="620363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FF0000"/>
                </a:solidFill>
              </a:rPr>
              <a:t>Yury</a:t>
            </a:r>
            <a:endParaRPr lang="en-GB" sz="1600" b="1" dirty="0" smtClean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25608" y="2511028"/>
            <a:ext cx="606256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FF0000"/>
                </a:solidFill>
              </a:rPr>
              <a:t>Max</a:t>
            </a:r>
            <a:endParaRPr lang="en-GB" sz="16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24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267" y="184146"/>
            <a:ext cx="11639384" cy="560921"/>
          </a:xfrm>
        </p:spPr>
        <p:txBody>
          <a:bodyPr/>
          <a:lstStyle/>
          <a:p>
            <a:pPr marL="3175" lvl="0" indent="4763"/>
            <a:r>
              <a:rPr lang="en-US" sz="3000" b="1" dirty="0" smtClean="0"/>
              <a:t>ESS modulator development strategy #1</a:t>
            </a:r>
            <a:endParaRPr lang="en-US" sz="30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21st June 2022</a:t>
            </a:r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IPMHVC 2022 - The Stacked Multi-Level Klystron Modulators for the ESS Linac</a:t>
            </a:r>
            <a:endParaRPr lang="sv-S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pPr/>
              <a:t>4</a:t>
            </a:fld>
            <a:endParaRPr lang="sv-SE" dirty="0"/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10117104" y="4943482"/>
            <a:ext cx="54064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 hangingPunct="1">
              <a:buClrTx/>
              <a:buFontTx/>
              <a:buNone/>
            </a:pPr>
            <a:fld id="{302F92E4-FECD-4697-BCEA-8CDB2F2F9850}" type="slidenum">
              <a:rPr lang="pt-PT" sz="1200">
                <a:solidFill>
                  <a:srgbClr val="91581F"/>
                </a:solidFill>
                <a:latin typeface="Franklin Gothic Book" pitchFamily="32" charset="0"/>
              </a:rPr>
              <a:pPr algn="ctr" eaLnBrk="1" hangingPunct="1">
                <a:buClrTx/>
                <a:buFontTx/>
                <a:buNone/>
              </a:pPr>
              <a:t>4</a:t>
            </a:fld>
            <a:endParaRPr lang="pt-PT" sz="1200">
              <a:solidFill>
                <a:srgbClr val="91581F"/>
              </a:solidFill>
              <a:latin typeface="Franklin Gothic Book" pitchFamily="3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0518" y="906071"/>
            <a:ext cx="995312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b="1" dirty="0"/>
              <a:t>ESS has launched an Invitation To Tender for the design and construction of one 180kVA modulator (turn-key, functional specification):</a:t>
            </a:r>
          </a:p>
          <a:p>
            <a:pPr marL="109538" lvl="1" indent="-109538">
              <a:spcBef>
                <a:spcPts val="600"/>
              </a:spcBef>
              <a:buFontTx/>
              <a:buChar char="-"/>
            </a:pPr>
            <a:r>
              <a:rPr lang="en-GB" sz="1700" dirty="0"/>
              <a:t>Contract awarded in Dec. 2011; Delivery May 2014 (</a:t>
            </a:r>
            <a:r>
              <a:rPr lang="en-GB" sz="1700" u="sng" dirty="0"/>
              <a:t>30 months delivery time</a:t>
            </a:r>
            <a:r>
              <a:rPr lang="en-GB" sz="1700" dirty="0"/>
              <a:t>);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65793" y="867123"/>
            <a:ext cx="1210928" cy="646331"/>
            <a:chOff x="383829" y="1354452"/>
            <a:chExt cx="1210928" cy="646331"/>
          </a:xfrm>
        </p:grpSpPr>
        <p:sp>
          <p:nvSpPr>
            <p:cNvPr id="11" name="Rectangle 10"/>
            <p:cNvSpPr/>
            <p:nvPr/>
          </p:nvSpPr>
          <p:spPr>
            <a:xfrm>
              <a:off x="849873" y="1354452"/>
              <a:ext cx="74488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b="1" dirty="0">
                  <a:solidFill>
                    <a:srgbClr val="FF5050"/>
                  </a:solidFill>
                  <a:latin typeface="Broadway" panose="04040905080B02020502" pitchFamily="82" charset="0"/>
                </a:rPr>
                <a:t>July</a:t>
              </a:r>
            </a:p>
            <a:p>
              <a:pPr algn="ctr"/>
              <a:r>
                <a:rPr lang="en-GB" b="1" dirty="0">
                  <a:solidFill>
                    <a:srgbClr val="FF5050"/>
                  </a:solidFill>
                  <a:latin typeface="Broadway" panose="04040905080B02020502" pitchFamily="82" charset="0"/>
                </a:rPr>
                <a:t>2011</a:t>
              </a:r>
              <a:endParaRPr lang="en-US" b="1" dirty="0">
                <a:solidFill>
                  <a:srgbClr val="FF5050"/>
                </a:solidFill>
                <a:latin typeface="Broadway" panose="04040905080B02020502" pitchFamily="82" charset="0"/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829" y="1446153"/>
              <a:ext cx="486609" cy="487065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349128" y="1902239"/>
            <a:ext cx="840887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66FF"/>
                </a:solidFill>
              </a:rPr>
              <a:t>1</a:t>
            </a:r>
            <a:r>
              <a:rPr lang="en-US" b="1" baseline="30000" dirty="0">
                <a:solidFill>
                  <a:srgbClr val="0066FF"/>
                </a:solidFill>
              </a:rPr>
              <a:t>st</a:t>
            </a:r>
            <a:r>
              <a:rPr lang="en-US" b="1" dirty="0">
                <a:solidFill>
                  <a:srgbClr val="0066FF"/>
                </a:solidFill>
              </a:rPr>
              <a:t> ESS modulator (monolithic topology, pulse transformer based):</a:t>
            </a:r>
          </a:p>
          <a:p>
            <a:pPr algn="ctr"/>
            <a:r>
              <a:rPr lang="en-US" sz="1600" dirty="0"/>
              <a:t>Rated </a:t>
            </a:r>
            <a:r>
              <a:rPr lang="en-US" sz="1600" dirty="0" smtClean="0"/>
              <a:t>@ 115kV/25A</a:t>
            </a:r>
            <a:r>
              <a:rPr lang="en-US" sz="1600" dirty="0"/>
              <a:t>; 2.8ms/20Hz; 160kVA -&gt; </a:t>
            </a:r>
            <a:r>
              <a:rPr lang="en-US" sz="1600" b="1" u="sng" dirty="0">
                <a:solidFill>
                  <a:srgbClr val="FF5050"/>
                </a:solidFill>
              </a:rPr>
              <a:t>enough to power one 1.4MWpk klystron</a:t>
            </a:r>
            <a:r>
              <a:rPr lang="en-US" sz="1600" dirty="0"/>
              <a:t>;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7887885" y="3153921"/>
            <a:ext cx="4100866" cy="3430977"/>
            <a:chOff x="2407578" y="960979"/>
            <a:chExt cx="7481227" cy="5651192"/>
          </a:xfrm>
        </p:grpSpPr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5781" y="1321721"/>
              <a:ext cx="6517347" cy="5290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6" name="Group 15"/>
            <p:cNvGrpSpPr/>
            <p:nvPr/>
          </p:nvGrpSpPr>
          <p:grpSpPr>
            <a:xfrm>
              <a:off x="3356313" y="3685231"/>
              <a:ext cx="543465" cy="1518250"/>
              <a:chOff x="3372927" y="3502323"/>
              <a:chExt cx="543465" cy="1518250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3381555" y="3907765"/>
                <a:ext cx="534837" cy="111280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3372927" y="3502323"/>
                <a:ext cx="543465" cy="396815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4369277" y="3685231"/>
              <a:ext cx="543465" cy="1518250"/>
              <a:chOff x="3372927" y="3502323"/>
              <a:chExt cx="543465" cy="1518250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3381555" y="3907765"/>
                <a:ext cx="534837" cy="111280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3372927" y="3502323"/>
                <a:ext cx="543465" cy="396815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5506330" y="3715423"/>
              <a:ext cx="543465" cy="1518250"/>
              <a:chOff x="3372927" y="3502323"/>
              <a:chExt cx="543465" cy="1518250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3381555" y="3907765"/>
                <a:ext cx="534837" cy="111280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3372927" y="3502323"/>
                <a:ext cx="543465" cy="396815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6510546" y="3715423"/>
              <a:ext cx="543465" cy="1518250"/>
              <a:chOff x="3372927" y="3502323"/>
              <a:chExt cx="543465" cy="1518250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3381555" y="3907765"/>
                <a:ext cx="534837" cy="111280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3372927" y="3502323"/>
                <a:ext cx="543465" cy="396815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3364779" y="1665846"/>
              <a:ext cx="543465" cy="1518250"/>
              <a:chOff x="3372927" y="3502323"/>
              <a:chExt cx="543465" cy="1518250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3381555" y="3907765"/>
                <a:ext cx="534837" cy="111280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3372927" y="3502323"/>
                <a:ext cx="543465" cy="396815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4369276" y="1665846"/>
              <a:ext cx="543465" cy="1518250"/>
              <a:chOff x="3372927" y="3502323"/>
              <a:chExt cx="543465" cy="1518250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3381555" y="3907765"/>
                <a:ext cx="534837" cy="111280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3372927" y="3502323"/>
                <a:ext cx="543465" cy="396815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5512680" y="1667463"/>
              <a:ext cx="543465" cy="1518250"/>
              <a:chOff x="3372927" y="3502323"/>
              <a:chExt cx="543465" cy="1518250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3381555" y="3907765"/>
                <a:ext cx="534837" cy="111280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3372927" y="3502323"/>
                <a:ext cx="543465" cy="396815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6516896" y="1667463"/>
              <a:ext cx="543465" cy="1518250"/>
              <a:chOff x="3372927" y="3502323"/>
              <a:chExt cx="543465" cy="1518250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3381555" y="3907765"/>
                <a:ext cx="534837" cy="111280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3372927" y="3502323"/>
                <a:ext cx="543465" cy="396815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2407578" y="960979"/>
              <a:ext cx="7481227" cy="4562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/>
                <a:t>One section of the RF Gallery (8x 704 MHz RF sources)</a:t>
              </a:r>
              <a:endParaRPr lang="en-US" sz="1200" b="1" dirty="0"/>
            </a:p>
          </p:txBody>
        </p:sp>
      </p:grpSp>
      <p:cxnSp>
        <p:nvCxnSpPr>
          <p:cNvPr id="42" name="Straight Arrow Connector 41"/>
          <p:cNvCxnSpPr/>
          <p:nvPr/>
        </p:nvCxnSpPr>
        <p:spPr>
          <a:xfrm>
            <a:off x="3808124" y="5229232"/>
            <a:ext cx="441492" cy="268896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6826017" y="5917924"/>
            <a:ext cx="273754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500" dirty="0">
                <a:solidFill>
                  <a:srgbClr val="7030A0"/>
                </a:solidFill>
              </a:rPr>
              <a:t>Purple: AC line current</a:t>
            </a:r>
          </a:p>
          <a:p>
            <a:r>
              <a:rPr lang="en-GB" sz="1500" dirty="0">
                <a:solidFill>
                  <a:srgbClr val="00B050"/>
                </a:solidFill>
              </a:rPr>
              <a:t>Green: Capacitor bank voltage</a:t>
            </a:r>
            <a:endParaRPr lang="en-US" sz="1500" dirty="0">
              <a:solidFill>
                <a:srgbClr val="00B050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45259" y="2843735"/>
            <a:ext cx="4013398" cy="340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b="1" i="1" u="sng" dirty="0"/>
              <a:t>Limited performance: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GB" b="1" dirty="0"/>
              <a:t>Rise </a:t>
            </a:r>
            <a:r>
              <a:rPr lang="en-GB" b="1" dirty="0" smtClean="0"/>
              <a:t>time</a:t>
            </a:r>
            <a:r>
              <a:rPr lang="en-GB" b="1" baseline="-25000" dirty="0" smtClean="0"/>
              <a:t>(10-99%) </a:t>
            </a:r>
            <a:r>
              <a:rPr lang="en-GB" b="1" dirty="0"/>
              <a:t>= 350µs;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GB" b="1" dirty="0"/>
              <a:t>Flat-top droop = 3%;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GB" b="1" dirty="0"/>
              <a:t>Efficiency = 88%;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GB" b="1" dirty="0"/>
              <a:t>Power density = 22kVA/m</a:t>
            </a:r>
            <a:r>
              <a:rPr lang="en-GB" b="1" baseline="30000" dirty="0"/>
              <a:t>2 </a:t>
            </a:r>
            <a:r>
              <a:rPr lang="en-GB" b="1" dirty="0"/>
              <a:t>(no </a:t>
            </a:r>
            <a:r>
              <a:rPr lang="en-GB" b="1" dirty="0" smtClean="0"/>
              <a:t>space </a:t>
            </a:r>
            <a:r>
              <a:rPr lang="en-GB" b="1" dirty="0"/>
              <a:t>in RF Gallery)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GB" b="1" dirty="0"/>
              <a:t>AC power quality issues (flicker, current harmonic distortion)</a:t>
            </a:r>
          </a:p>
          <a:p>
            <a:pPr>
              <a:spcBef>
                <a:spcPts val="600"/>
              </a:spcBef>
            </a:pPr>
            <a:r>
              <a:rPr lang="en-GB" b="1" i="1" u="sng" dirty="0"/>
              <a:t>High capital cost:</a:t>
            </a:r>
          </a:p>
          <a:p>
            <a:pPr>
              <a:spcBef>
                <a:spcPts val="600"/>
              </a:spcBef>
            </a:pPr>
            <a:r>
              <a:rPr lang="en-GB" b="1" dirty="0"/>
              <a:t>- ~130 modulators needed</a:t>
            </a:r>
            <a:endParaRPr lang="en-US" b="1" dirty="0"/>
          </a:p>
        </p:txBody>
      </p:sp>
      <p:cxnSp>
        <p:nvCxnSpPr>
          <p:cNvPr id="45" name="Straight Arrow Connector 44"/>
          <p:cNvCxnSpPr/>
          <p:nvPr/>
        </p:nvCxnSpPr>
        <p:spPr>
          <a:xfrm flipH="1">
            <a:off x="9563562" y="2932717"/>
            <a:ext cx="171868" cy="2978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8758005" y="2398292"/>
            <a:ext cx="309563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8 modulators per RF cell </a:t>
            </a:r>
            <a:r>
              <a:rPr lang="en-US" sz="1500" b="1" dirty="0" smtClean="0">
                <a:solidFill>
                  <a:schemeClr val="accent1"/>
                </a:solidFill>
              </a:rPr>
              <a:t>needed</a:t>
            </a:r>
          </a:p>
          <a:p>
            <a:r>
              <a:rPr lang="en-US" sz="1500" b="1" dirty="0" smtClean="0">
                <a:solidFill>
                  <a:schemeClr val="accent1"/>
                </a:solidFill>
              </a:rPr>
              <a:t>(Med-Beta, High-Beta)</a:t>
            </a:r>
            <a:endParaRPr lang="en-GB" sz="1500" dirty="0">
              <a:solidFill>
                <a:schemeClr val="accent1"/>
              </a:solidFill>
            </a:endParaRPr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6650" y="2683182"/>
            <a:ext cx="3278697" cy="2291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9616" y="4826211"/>
            <a:ext cx="2611569" cy="1615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0858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267" y="184146"/>
            <a:ext cx="11639384" cy="560921"/>
          </a:xfrm>
        </p:spPr>
        <p:txBody>
          <a:bodyPr/>
          <a:lstStyle/>
          <a:p>
            <a:pPr marL="3175" lvl="0" indent="4763"/>
            <a:r>
              <a:rPr lang="en-US" sz="3000" b="1" dirty="0"/>
              <a:t>ESS modulator development strategy </a:t>
            </a:r>
            <a:r>
              <a:rPr lang="en-US" sz="3000" b="1" dirty="0" smtClean="0"/>
              <a:t>#2</a:t>
            </a:r>
            <a:endParaRPr lang="en-US" sz="30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21st June 2022</a:t>
            </a:r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IPMHVC 2022 - The Stacked Multi-Level Klystron Modulators for the ESS Linac</a:t>
            </a:r>
            <a:endParaRPr lang="sv-S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pPr/>
              <a:t>5</a:t>
            </a:fld>
            <a:endParaRPr lang="sv-SE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125" y="2705589"/>
            <a:ext cx="4923526" cy="3691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883395" y="875673"/>
            <a:ext cx="810650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b="1" dirty="0"/>
              <a:t>ESS has launched an Invitation To Tender for the design and construction of one 330kVA modulator (turn-key, functional specification):</a:t>
            </a:r>
          </a:p>
          <a:p>
            <a:pPr marL="109538" lvl="1" indent="-109538">
              <a:spcBef>
                <a:spcPts val="600"/>
              </a:spcBef>
              <a:buFontTx/>
              <a:buChar char="-"/>
            </a:pPr>
            <a:r>
              <a:rPr lang="en-GB" sz="1700" dirty="0"/>
              <a:t>Contract awarded in June 2014; Delivery June 2017 (</a:t>
            </a:r>
            <a:r>
              <a:rPr lang="en-GB" sz="1700" u="sng" dirty="0"/>
              <a:t>36 months delivery time</a:t>
            </a:r>
            <a:r>
              <a:rPr lang="en-GB" sz="1700" dirty="0"/>
              <a:t>);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47200" y="875673"/>
            <a:ext cx="1216154" cy="646331"/>
            <a:chOff x="383829" y="1354452"/>
            <a:chExt cx="1216154" cy="646331"/>
          </a:xfrm>
        </p:grpSpPr>
        <p:sp>
          <p:nvSpPr>
            <p:cNvPr id="11" name="Rectangle 10"/>
            <p:cNvSpPr/>
            <p:nvPr/>
          </p:nvSpPr>
          <p:spPr>
            <a:xfrm>
              <a:off x="844647" y="1354452"/>
              <a:ext cx="75533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b="1" dirty="0">
                  <a:solidFill>
                    <a:srgbClr val="FF5050"/>
                  </a:solidFill>
                  <a:latin typeface="Broadway" panose="04040905080B02020502" pitchFamily="82" charset="0"/>
                </a:rPr>
                <a:t>Jan.</a:t>
              </a:r>
            </a:p>
            <a:p>
              <a:pPr algn="ctr"/>
              <a:r>
                <a:rPr lang="en-GB" b="1" dirty="0">
                  <a:solidFill>
                    <a:srgbClr val="FF5050"/>
                  </a:solidFill>
                  <a:latin typeface="Broadway" panose="04040905080B02020502" pitchFamily="82" charset="0"/>
                </a:rPr>
                <a:t>2014</a:t>
              </a:r>
              <a:endParaRPr lang="en-US" b="1" dirty="0">
                <a:solidFill>
                  <a:srgbClr val="FF5050"/>
                </a:solidFill>
                <a:latin typeface="Broadway" panose="04040905080B02020502" pitchFamily="82" charset="0"/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829" y="1446153"/>
              <a:ext cx="486609" cy="487065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459579" y="1939789"/>
            <a:ext cx="807482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66FF"/>
                </a:solidFill>
              </a:rPr>
              <a:t>2</a:t>
            </a:r>
            <a:r>
              <a:rPr lang="en-US" b="1" baseline="30000" dirty="0">
                <a:solidFill>
                  <a:srgbClr val="0066FF"/>
                </a:solidFill>
              </a:rPr>
              <a:t>st</a:t>
            </a:r>
            <a:r>
              <a:rPr lang="en-US" b="1" dirty="0">
                <a:solidFill>
                  <a:srgbClr val="0066FF"/>
                </a:solidFill>
              </a:rPr>
              <a:t> ESS modulator (modular topology, HF transformers based</a:t>
            </a:r>
            <a:r>
              <a:rPr lang="en-US" b="1" dirty="0" smtClean="0">
                <a:solidFill>
                  <a:srgbClr val="0066FF"/>
                </a:solidFill>
              </a:rPr>
              <a:t>):</a:t>
            </a:r>
          </a:p>
          <a:p>
            <a:r>
              <a:rPr lang="en-US" sz="1600" dirty="0" smtClean="0"/>
              <a:t>Rated </a:t>
            </a:r>
            <a:r>
              <a:rPr lang="en-US" sz="1600" dirty="0"/>
              <a:t>115kV/50A; 3.5ms/14Hz; 330kVA -&gt; </a:t>
            </a:r>
            <a:r>
              <a:rPr lang="en-US" sz="1600" b="1" u="sng" dirty="0">
                <a:solidFill>
                  <a:srgbClr val="FF5050"/>
                </a:solidFill>
              </a:rPr>
              <a:t>enough to power two 1.4MWpk klystrons</a:t>
            </a:r>
            <a:r>
              <a:rPr lang="en-US" sz="1600" dirty="0"/>
              <a:t>;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59579" y="2776438"/>
            <a:ext cx="6193770" cy="3888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0"/>
              </a:spcBef>
            </a:pPr>
            <a:r>
              <a:rPr lang="en-GB" b="1" i="1" u="sng" dirty="0"/>
              <a:t>Better but still limited performance:</a:t>
            </a:r>
          </a:p>
          <a:p>
            <a:pPr marL="285750" indent="-285750">
              <a:spcBef>
                <a:spcPts val="1000"/>
              </a:spcBef>
              <a:buFontTx/>
              <a:buChar char="-"/>
            </a:pPr>
            <a:r>
              <a:rPr lang="en-GB" b="1" dirty="0"/>
              <a:t>Rise </a:t>
            </a:r>
            <a:r>
              <a:rPr lang="en-GB" b="1" dirty="0" smtClean="0"/>
              <a:t>time</a:t>
            </a:r>
            <a:r>
              <a:rPr lang="en-GB" b="1" baseline="-25000" dirty="0" smtClean="0"/>
              <a:t>(10-99%) </a:t>
            </a:r>
            <a:r>
              <a:rPr lang="en-GB" b="1" dirty="0"/>
              <a:t>= ~</a:t>
            </a:r>
            <a:r>
              <a:rPr lang="en-GB" b="1" dirty="0" smtClean="0"/>
              <a:t>120µs</a:t>
            </a:r>
            <a:r>
              <a:rPr lang="en-GB" b="1" dirty="0"/>
              <a:t>;</a:t>
            </a:r>
          </a:p>
          <a:p>
            <a:pPr marL="285750" indent="-285750">
              <a:spcBef>
                <a:spcPts val="1000"/>
              </a:spcBef>
              <a:buFontTx/>
              <a:buChar char="-"/>
            </a:pPr>
            <a:r>
              <a:rPr lang="en-GB" b="1" dirty="0"/>
              <a:t>Flat-top droop &lt; 1%;</a:t>
            </a:r>
          </a:p>
          <a:p>
            <a:pPr marL="285750" indent="-285750">
              <a:spcBef>
                <a:spcPts val="1000"/>
              </a:spcBef>
              <a:buFontTx/>
              <a:buChar char="-"/>
            </a:pPr>
            <a:r>
              <a:rPr lang="en-GB" b="1" dirty="0"/>
              <a:t>Efficiency = 87%;</a:t>
            </a:r>
          </a:p>
          <a:p>
            <a:pPr marL="285750" indent="-285750">
              <a:spcBef>
                <a:spcPts val="1000"/>
              </a:spcBef>
              <a:buFontTx/>
              <a:buChar char="-"/>
            </a:pPr>
            <a:r>
              <a:rPr lang="en-GB" b="1" dirty="0"/>
              <a:t>Power density = 66kVA/m</a:t>
            </a:r>
            <a:r>
              <a:rPr lang="en-GB" b="1" baseline="30000" dirty="0"/>
              <a:t>2</a:t>
            </a:r>
            <a:endParaRPr lang="en-GB" b="1" dirty="0"/>
          </a:p>
          <a:p>
            <a:pPr marL="285750" indent="-285750">
              <a:spcBef>
                <a:spcPts val="1000"/>
              </a:spcBef>
              <a:buFontTx/>
              <a:buChar char="-"/>
            </a:pPr>
            <a:r>
              <a:rPr lang="en-GB" b="1" dirty="0"/>
              <a:t>Better AC power quality: still high current distortion;</a:t>
            </a:r>
          </a:p>
          <a:p>
            <a:pPr marL="285750" indent="-285750">
              <a:spcBef>
                <a:spcPts val="1000"/>
              </a:spcBef>
              <a:buFontTx/>
              <a:buChar char="-"/>
            </a:pPr>
            <a:r>
              <a:rPr lang="en-GB" b="1" dirty="0"/>
              <a:t>Reliability concerns due to huge number of components and limited design margins</a:t>
            </a:r>
          </a:p>
          <a:p>
            <a:pPr>
              <a:spcBef>
                <a:spcPts val="1000"/>
              </a:spcBef>
            </a:pPr>
            <a:r>
              <a:rPr lang="en-GB" b="1" i="1" u="sng" dirty="0"/>
              <a:t>Still high capital cost:</a:t>
            </a:r>
          </a:p>
          <a:p>
            <a:pPr>
              <a:spcBef>
                <a:spcPts val="1000"/>
              </a:spcBef>
            </a:pPr>
            <a:r>
              <a:rPr lang="en-GB" b="1" dirty="0"/>
              <a:t>- ~65 modulators needed</a:t>
            </a:r>
            <a:endParaRPr lang="en-US" b="1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2092" y="2705589"/>
            <a:ext cx="2013059" cy="2013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 flipV="1">
            <a:off x="4484914" y="4543614"/>
            <a:ext cx="433160" cy="298938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4238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267" y="184146"/>
            <a:ext cx="11639384" cy="560921"/>
          </a:xfrm>
        </p:spPr>
        <p:txBody>
          <a:bodyPr/>
          <a:lstStyle/>
          <a:p>
            <a:pPr marL="3175" lvl="0" indent="4763"/>
            <a:r>
              <a:rPr lang="en-US" sz="3000" b="1" dirty="0"/>
              <a:t>ESS modulator development strategy </a:t>
            </a:r>
            <a:r>
              <a:rPr lang="en-US" sz="3000" b="1" dirty="0" smtClean="0"/>
              <a:t>#3 </a:t>
            </a:r>
            <a:r>
              <a:rPr lang="en-SE" sz="3000" b="1" dirty="0" smtClean="0"/>
              <a:t>–</a:t>
            </a:r>
            <a:r>
              <a:rPr lang="en-US" sz="3000" b="1" dirty="0" smtClean="0"/>
              <a:t> SML modulator</a:t>
            </a:r>
            <a:endParaRPr lang="en-US" sz="30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21st June 2022</a:t>
            </a:r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IPMHVC 2022 - The Stacked Multi-Level Klystron Modulators for the ESS Linac</a:t>
            </a:r>
            <a:endParaRPr lang="sv-S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pPr/>
              <a:t>6</a:t>
            </a:fld>
            <a:endParaRPr lang="sv-SE" dirty="0"/>
          </a:p>
        </p:txBody>
      </p:sp>
      <p:sp>
        <p:nvSpPr>
          <p:cNvPr id="23" name="ZoneTexte 57"/>
          <p:cNvSpPr txBox="1">
            <a:spLocks noChangeArrowheads="1"/>
          </p:cNvSpPr>
          <p:nvPr/>
        </p:nvSpPr>
        <p:spPr bwMode="auto">
          <a:xfrm>
            <a:off x="9978441" y="2135833"/>
            <a:ext cx="11608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fr-CA" dirty="0"/>
              <a:t>RF </a:t>
            </a:r>
            <a:r>
              <a:rPr lang="fr-CA" dirty="0" err="1"/>
              <a:t>cell</a:t>
            </a:r>
            <a:r>
              <a:rPr lang="fr-CA" dirty="0"/>
              <a:t> #1</a:t>
            </a:r>
            <a:endParaRPr lang="en-CA" dirty="0"/>
          </a:p>
        </p:txBody>
      </p:sp>
      <p:sp>
        <p:nvSpPr>
          <p:cNvPr id="64" name="TextBox 63"/>
          <p:cNvSpPr txBox="1"/>
          <p:nvPr/>
        </p:nvSpPr>
        <p:spPr>
          <a:xfrm>
            <a:off x="356872" y="2484527"/>
            <a:ext cx="1762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6363" indent="-106363">
              <a:buFont typeface="Arial" pitchFamily="34" charset="0"/>
              <a:buChar char="•"/>
            </a:pPr>
            <a:r>
              <a:rPr lang="en-US" sz="1600" b="1" dirty="0">
                <a:solidFill>
                  <a:srgbClr val="7030A0"/>
                </a:solidFill>
              </a:rPr>
              <a:t>3-phase, 600V AC, 50Hz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622211" y="2466484"/>
            <a:ext cx="9547284" cy="4350668"/>
            <a:chOff x="1622212" y="2006846"/>
            <a:chExt cx="9338389" cy="4810306"/>
          </a:xfrm>
        </p:grpSpPr>
        <p:sp>
          <p:nvSpPr>
            <p:cNvPr id="9" name="Rectangle 2"/>
            <p:cNvSpPr>
              <a:spLocks noChangeArrowheads="1"/>
            </p:cNvSpPr>
            <p:nvPr/>
          </p:nvSpPr>
          <p:spPr bwMode="auto">
            <a:xfrm>
              <a:off x="2630762" y="2294793"/>
              <a:ext cx="1898183" cy="2391444"/>
            </a:xfrm>
            <a:prstGeom prst="rect">
              <a:avLst/>
            </a:prstGeom>
            <a:solidFill>
              <a:srgbClr val="00B8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CA" u="sng"/>
            </a:p>
          </p:txBody>
        </p:sp>
        <p:sp>
          <p:nvSpPr>
            <p:cNvPr id="10" name="ZoneTexte 37"/>
            <p:cNvSpPr txBox="1">
              <a:spLocks noChangeArrowheads="1"/>
            </p:cNvSpPr>
            <p:nvPr/>
          </p:nvSpPr>
          <p:spPr bwMode="auto">
            <a:xfrm>
              <a:off x="5069507" y="2407861"/>
              <a:ext cx="157161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fr-CA" dirty="0" err="1"/>
                <a:t>Electrical</a:t>
              </a:r>
              <a:r>
                <a:rPr lang="fr-CA" dirty="0"/>
                <a:t> </a:t>
              </a:r>
              <a:r>
                <a:rPr lang="fr-CA" dirty="0" err="1"/>
                <a:t>pulsed</a:t>
              </a:r>
              <a:r>
                <a:rPr lang="fr-CA" dirty="0"/>
                <a:t> power</a:t>
              </a:r>
              <a:endParaRPr lang="en-CA" dirty="0"/>
            </a:p>
          </p:txBody>
        </p:sp>
        <p:sp>
          <p:nvSpPr>
            <p:cNvPr id="11" name="ZoneTexte 38"/>
            <p:cNvSpPr txBox="1">
              <a:spLocks noChangeArrowheads="1"/>
            </p:cNvSpPr>
            <p:nvPr/>
          </p:nvSpPr>
          <p:spPr bwMode="auto">
            <a:xfrm>
              <a:off x="2728711" y="2449936"/>
              <a:ext cx="1314468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fr-CA" dirty="0">
                  <a:solidFill>
                    <a:srgbClr val="FF0000"/>
                  </a:solidFill>
                </a:rPr>
                <a:t>Modulator</a:t>
              </a:r>
            </a:p>
            <a:p>
              <a:pPr algn="ctr"/>
              <a:r>
                <a:rPr lang="fr-CA" dirty="0">
                  <a:solidFill>
                    <a:srgbClr val="FF0000"/>
                  </a:solidFill>
                </a:rPr>
                <a:t>(Power </a:t>
              </a:r>
              <a:r>
                <a:rPr lang="fr-CA" dirty="0" err="1">
                  <a:solidFill>
                    <a:srgbClr val="FF0000"/>
                  </a:solidFill>
                </a:rPr>
                <a:t>Supply</a:t>
              </a:r>
              <a:r>
                <a:rPr lang="fr-CA" dirty="0">
                  <a:solidFill>
                    <a:srgbClr val="FF0000"/>
                  </a:solidFill>
                </a:rPr>
                <a:t>)</a:t>
              </a:r>
              <a:endParaRPr lang="en-CA" dirty="0">
                <a:solidFill>
                  <a:srgbClr val="FF0000"/>
                </a:solidFill>
              </a:endParaRPr>
            </a:p>
          </p:txBody>
        </p:sp>
        <p:grpSp>
          <p:nvGrpSpPr>
            <p:cNvPr id="12" name="Groupe 46"/>
            <p:cNvGrpSpPr>
              <a:grpSpLocks/>
            </p:cNvGrpSpPr>
            <p:nvPr/>
          </p:nvGrpSpPr>
          <p:grpSpPr bwMode="auto">
            <a:xfrm>
              <a:off x="3878012" y="2977239"/>
              <a:ext cx="701958" cy="357772"/>
              <a:chOff x="2666142" y="5336604"/>
              <a:chExt cx="1039194" cy="540668"/>
            </a:xfrm>
          </p:grpSpPr>
          <p:cxnSp>
            <p:nvCxnSpPr>
              <p:cNvPr id="13" name="Connecteur droit 34"/>
              <p:cNvCxnSpPr>
                <a:cxnSpLocks noChangeShapeType="1"/>
              </p:cNvCxnSpPr>
              <p:nvPr/>
            </p:nvCxnSpPr>
            <p:spPr bwMode="auto">
              <a:xfrm>
                <a:off x="2666142" y="5877272"/>
                <a:ext cx="487452" cy="0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" name="Connecteur droit 41"/>
              <p:cNvCxnSpPr>
                <a:cxnSpLocks noChangeShapeType="1"/>
              </p:cNvCxnSpPr>
              <p:nvPr/>
            </p:nvCxnSpPr>
            <p:spPr bwMode="auto">
              <a:xfrm>
                <a:off x="3153594" y="5364832"/>
                <a:ext cx="0" cy="512440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" name="Connecteur droit 43"/>
              <p:cNvCxnSpPr>
                <a:cxnSpLocks noChangeShapeType="1"/>
              </p:cNvCxnSpPr>
              <p:nvPr/>
            </p:nvCxnSpPr>
            <p:spPr bwMode="auto">
              <a:xfrm>
                <a:off x="3153594" y="5336604"/>
                <a:ext cx="243726" cy="0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" name="Connecteur droit 45"/>
              <p:cNvCxnSpPr>
                <a:cxnSpLocks noChangeShapeType="1"/>
              </p:cNvCxnSpPr>
              <p:nvPr/>
            </p:nvCxnSpPr>
            <p:spPr bwMode="auto">
              <a:xfrm>
                <a:off x="3400044" y="5336604"/>
                <a:ext cx="0" cy="512440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" name="Connecteur droit 47"/>
              <p:cNvCxnSpPr>
                <a:cxnSpLocks noChangeShapeType="1"/>
              </p:cNvCxnSpPr>
              <p:nvPr/>
            </p:nvCxnSpPr>
            <p:spPr bwMode="auto">
              <a:xfrm>
                <a:off x="3386222" y="5860474"/>
                <a:ext cx="319114" cy="0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18" name="Connecteur droit 50"/>
            <p:cNvCxnSpPr>
              <a:cxnSpLocks noChangeShapeType="1"/>
            </p:cNvCxnSpPr>
            <p:nvPr/>
          </p:nvCxnSpPr>
          <p:spPr bwMode="auto">
            <a:xfrm flipH="1">
              <a:off x="2044027" y="3518155"/>
              <a:ext cx="586735" cy="0"/>
            </a:xfrm>
            <a:prstGeom prst="line">
              <a:avLst/>
            </a:prstGeom>
            <a:noFill/>
            <a:ln w="635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Connecteur droit 51"/>
            <p:cNvCxnSpPr>
              <a:cxnSpLocks noChangeShapeType="1"/>
            </p:cNvCxnSpPr>
            <p:nvPr/>
          </p:nvCxnSpPr>
          <p:spPr bwMode="auto">
            <a:xfrm>
              <a:off x="2044026" y="2006846"/>
              <a:ext cx="0" cy="4233061"/>
            </a:xfrm>
            <a:prstGeom prst="line">
              <a:avLst/>
            </a:prstGeom>
            <a:noFill/>
            <a:ln w="635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" name="ZoneTexte 52"/>
            <p:cNvSpPr txBox="1">
              <a:spLocks noChangeArrowheads="1"/>
            </p:cNvSpPr>
            <p:nvPr/>
          </p:nvSpPr>
          <p:spPr bwMode="auto">
            <a:xfrm rot="16200000">
              <a:off x="625561" y="3531748"/>
              <a:ext cx="23626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fr-CA" dirty="0"/>
                <a:t>AC </a:t>
              </a:r>
              <a:r>
                <a:rPr lang="fr-CA" dirty="0" err="1"/>
                <a:t>Electrical</a:t>
              </a:r>
              <a:r>
                <a:rPr lang="fr-CA" dirty="0"/>
                <a:t> Network</a:t>
              </a:r>
              <a:endParaRPr lang="en-CA" dirty="0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2338151" y="2006846"/>
              <a:ext cx="8566347" cy="2956561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A" u="sng"/>
            </a:p>
          </p:txBody>
        </p:sp>
        <p:sp>
          <p:nvSpPr>
            <p:cNvPr id="22" name="Rectangle 56"/>
            <p:cNvSpPr>
              <a:spLocks noChangeArrowheads="1"/>
            </p:cNvSpPr>
            <p:nvPr/>
          </p:nvSpPr>
          <p:spPr bwMode="auto">
            <a:xfrm>
              <a:off x="2338151" y="5365492"/>
              <a:ext cx="8566347" cy="1019612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CA" u="sng"/>
            </a:p>
          </p:txBody>
        </p:sp>
        <p:sp>
          <p:nvSpPr>
            <p:cNvPr id="24" name="ZoneTexte 58"/>
            <p:cNvSpPr txBox="1">
              <a:spLocks noChangeArrowheads="1"/>
            </p:cNvSpPr>
            <p:nvPr/>
          </p:nvSpPr>
          <p:spPr bwMode="auto">
            <a:xfrm>
              <a:off x="9751616" y="5009764"/>
              <a:ext cx="120898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fr-CA" dirty="0"/>
                <a:t>RF </a:t>
              </a:r>
              <a:r>
                <a:rPr lang="fr-CA" dirty="0" err="1"/>
                <a:t>cell</a:t>
              </a:r>
              <a:r>
                <a:rPr lang="fr-CA" dirty="0"/>
                <a:t> #N</a:t>
              </a:r>
              <a:endParaRPr lang="en-CA" dirty="0"/>
            </a:p>
          </p:txBody>
        </p:sp>
        <p:sp>
          <p:nvSpPr>
            <p:cNvPr id="25" name="ZoneTexte 59"/>
            <p:cNvSpPr txBox="1">
              <a:spLocks noChangeArrowheads="1"/>
            </p:cNvSpPr>
            <p:nvPr/>
          </p:nvSpPr>
          <p:spPr bwMode="auto">
            <a:xfrm>
              <a:off x="5162665" y="5713720"/>
              <a:ext cx="217681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fr-CA" i="1" dirty="0" err="1"/>
                <a:t>Similar</a:t>
              </a:r>
              <a:r>
                <a:rPr lang="fr-CA" i="1" dirty="0"/>
                <a:t> to RF </a:t>
              </a:r>
              <a:r>
                <a:rPr lang="fr-CA" i="1" dirty="0" err="1"/>
                <a:t>cell</a:t>
              </a:r>
              <a:r>
                <a:rPr lang="fr-CA" i="1" dirty="0"/>
                <a:t> #1</a:t>
              </a:r>
              <a:endParaRPr lang="en-CA" i="1" dirty="0"/>
            </a:p>
          </p:txBody>
        </p:sp>
        <p:cxnSp>
          <p:nvCxnSpPr>
            <p:cNvPr id="26" name="Connecteur droit 60"/>
            <p:cNvCxnSpPr>
              <a:cxnSpLocks noChangeShapeType="1"/>
            </p:cNvCxnSpPr>
            <p:nvPr/>
          </p:nvCxnSpPr>
          <p:spPr bwMode="auto">
            <a:xfrm flipH="1">
              <a:off x="2044027" y="5875298"/>
              <a:ext cx="586735" cy="0"/>
            </a:xfrm>
            <a:prstGeom prst="line">
              <a:avLst/>
            </a:prstGeom>
            <a:noFill/>
            <a:ln w="635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27" name="Group 26"/>
            <p:cNvGrpSpPr/>
            <p:nvPr/>
          </p:nvGrpSpPr>
          <p:grpSpPr>
            <a:xfrm>
              <a:off x="4694450" y="2071515"/>
              <a:ext cx="6117784" cy="714615"/>
              <a:chOff x="3170449" y="1851715"/>
              <a:chExt cx="6117784" cy="714615"/>
            </a:xfrm>
          </p:grpSpPr>
          <p:sp>
            <p:nvSpPr>
              <p:cNvPr id="28" name="Rectangle 3"/>
              <p:cNvSpPr>
                <a:spLocks noChangeArrowheads="1"/>
              </p:cNvSpPr>
              <p:nvPr/>
            </p:nvSpPr>
            <p:spPr bwMode="auto">
              <a:xfrm>
                <a:off x="4945551" y="1890713"/>
                <a:ext cx="997600" cy="608910"/>
              </a:xfrm>
              <a:prstGeom prst="rect">
                <a:avLst/>
              </a:prstGeom>
              <a:solidFill>
                <a:srgbClr val="00B05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CA" u="sng"/>
              </a:p>
            </p:txBody>
          </p:sp>
          <p:sp>
            <p:nvSpPr>
              <p:cNvPr id="29" name="Rectangle à coins arrondis 4"/>
              <p:cNvSpPr>
                <a:spLocks noChangeArrowheads="1"/>
              </p:cNvSpPr>
              <p:nvPr/>
            </p:nvSpPr>
            <p:spPr bwMode="auto">
              <a:xfrm>
                <a:off x="7372843" y="1854115"/>
                <a:ext cx="548832" cy="591778"/>
              </a:xfrm>
              <a:prstGeom prst="roundRect">
                <a:avLst>
                  <a:gd name="adj" fmla="val 1666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A" u="sng"/>
              </a:p>
            </p:txBody>
          </p:sp>
          <p:sp>
            <p:nvSpPr>
              <p:cNvPr id="30" name="Flèche droite 9"/>
              <p:cNvSpPr>
                <a:spLocks noChangeArrowheads="1"/>
              </p:cNvSpPr>
              <p:nvPr/>
            </p:nvSpPr>
            <p:spPr bwMode="auto">
              <a:xfrm>
                <a:off x="5927991" y="1925067"/>
                <a:ext cx="1444852" cy="505628"/>
              </a:xfrm>
              <a:prstGeom prst="rightArrow">
                <a:avLst>
                  <a:gd name="adj1" fmla="val 50000"/>
                  <a:gd name="adj2" fmla="val 50003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A" u="sng"/>
              </a:p>
            </p:txBody>
          </p:sp>
          <p:sp>
            <p:nvSpPr>
              <p:cNvPr id="31" name="ZoneTexte 12"/>
              <p:cNvSpPr txBox="1">
                <a:spLocks noChangeArrowheads="1"/>
              </p:cNvSpPr>
              <p:nvPr/>
            </p:nvSpPr>
            <p:spPr bwMode="auto">
              <a:xfrm>
                <a:off x="5949216" y="1960357"/>
                <a:ext cx="1134093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fr-CA" dirty="0">
                    <a:solidFill>
                      <a:srgbClr val="FF0000"/>
                    </a:solidFill>
                  </a:rPr>
                  <a:t>RF power</a:t>
                </a:r>
                <a:endParaRPr lang="en-CA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2" name="ZoneTexte 15"/>
              <p:cNvSpPr txBox="1">
                <a:spLocks noChangeArrowheads="1"/>
              </p:cNvSpPr>
              <p:nvPr/>
            </p:nvSpPr>
            <p:spPr bwMode="auto">
              <a:xfrm>
                <a:off x="7880202" y="1921337"/>
                <a:ext cx="1408031" cy="4083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fr-CA" dirty="0">
                    <a:solidFill>
                      <a:srgbClr val="FF0000"/>
                    </a:solidFill>
                  </a:rPr>
                  <a:t>SC </a:t>
                </a:r>
                <a:r>
                  <a:rPr lang="fr-CA" dirty="0" err="1">
                    <a:solidFill>
                      <a:srgbClr val="FF0000"/>
                    </a:solidFill>
                  </a:rPr>
                  <a:t>cavity</a:t>
                </a:r>
                <a:r>
                  <a:rPr lang="fr-CA" dirty="0">
                    <a:solidFill>
                      <a:srgbClr val="FF0000"/>
                    </a:solidFill>
                  </a:rPr>
                  <a:t> #A</a:t>
                </a:r>
                <a:endParaRPr lang="en-CA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3" name="ZoneTexte 17"/>
              <p:cNvSpPr txBox="1">
                <a:spLocks noChangeArrowheads="1"/>
              </p:cNvSpPr>
              <p:nvPr/>
            </p:nvSpPr>
            <p:spPr bwMode="auto">
              <a:xfrm>
                <a:off x="4900505" y="1851715"/>
                <a:ext cx="1096147" cy="7146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CA" dirty="0">
                    <a:solidFill>
                      <a:srgbClr val="FF0000"/>
                    </a:solidFill>
                  </a:rPr>
                  <a:t>RF source A</a:t>
                </a:r>
                <a:endParaRPr lang="en-CA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34" name="Connecteur droit avec flèche 35"/>
              <p:cNvCxnSpPr>
                <a:cxnSpLocks noChangeShapeType="1"/>
              </p:cNvCxnSpPr>
              <p:nvPr/>
            </p:nvCxnSpPr>
            <p:spPr bwMode="auto">
              <a:xfrm>
                <a:off x="3170449" y="2195168"/>
                <a:ext cx="1781167" cy="0"/>
              </a:xfrm>
              <a:prstGeom prst="straightConnector1">
                <a:avLst/>
              </a:prstGeom>
              <a:noFill/>
              <a:ln w="63500" algn="ctr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5" name="Group 34"/>
            <p:cNvGrpSpPr/>
            <p:nvPr/>
          </p:nvGrpSpPr>
          <p:grpSpPr>
            <a:xfrm>
              <a:off x="4694449" y="2767736"/>
              <a:ext cx="6117786" cy="714615"/>
              <a:chOff x="3170448" y="1842085"/>
              <a:chExt cx="6117786" cy="714615"/>
            </a:xfrm>
          </p:grpSpPr>
          <p:sp>
            <p:nvSpPr>
              <p:cNvPr id="36" name="Rectangle 3"/>
              <p:cNvSpPr>
                <a:spLocks noChangeArrowheads="1"/>
              </p:cNvSpPr>
              <p:nvPr/>
            </p:nvSpPr>
            <p:spPr bwMode="auto">
              <a:xfrm>
                <a:off x="4945551" y="1890713"/>
                <a:ext cx="997600" cy="608910"/>
              </a:xfrm>
              <a:prstGeom prst="rect">
                <a:avLst/>
              </a:prstGeom>
              <a:solidFill>
                <a:srgbClr val="00B05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CA" u="sng"/>
              </a:p>
            </p:txBody>
          </p:sp>
          <p:sp>
            <p:nvSpPr>
              <p:cNvPr id="37" name="Rectangle à coins arrondis 4"/>
              <p:cNvSpPr>
                <a:spLocks noChangeArrowheads="1"/>
              </p:cNvSpPr>
              <p:nvPr/>
            </p:nvSpPr>
            <p:spPr bwMode="auto">
              <a:xfrm>
                <a:off x="7372843" y="1890713"/>
                <a:ext cx="548832" cy="599070"/>
              </a:xfrm>
              <a:prstGeom prst="roundRect">
                <a:avLst>
                  <a:gd name="adj" fmla="val 1666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A" u="sng"/>
              </a:p>
            </p:txBody>
          </p:sp>
          <p:sp>
            <p:nvSpPr>
              <p:cNvPr id="38" name="Flèche droite 9"/>
              <p:cNvSpPr>
                <a:spLocks noChangeArrowheads="1"/>
              </p:cNvSpPr>
              <p:nvPr/>
            </p:nvSpPr>
            <p:spPr bwMode="auto">
              <a:xfrm>
                <a:off x="5927991" y="1925067"/>
                <a:ext cx="1444852" cy="505628"/>
              </a:xfrm>
              <a:prstGeom prst="rightArrow">
                <a:avLst>
                  <a:gd name="adj1" fmla="val 50000"/>
                  <a:gd name="adj2" fmla="val 50003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A" u="sng"/>
              </a:p>
            </p:txBody>
          </p:sp>
          <p:sp>
            <p:nvSpPr>
              <p:cNvPr id="39" name="ZoneTexte 12"/>
              <p:cNvSpPr txBox="1">
                <a:spLocks noChangeArrowheads="1"/>
              </p:cNvSpPr>
              <p:nvPr/>
            </p:nvSpPr>
            <p:spPr bwMode="auto">
              <a:xfrm>
                <a:off x="5949216" y="1960357"/>
                <a:ext cx="1134093" cy="369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fr-CA" dirty="0">
                    <a:solidFill>
                      <a:srgbClr val="FF0000"/>
                    </a:solidFill>
                  </a:rPr>
                  <a:t>RF power</a:t>
                </a:r>
                <a:endParaRPr lang="en-CA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0" name="ZoneTexte 15"/>
              <p:cNvSpPr txBox="1">
                <a:spLocks noChangeArrowheads="1"/>
              </p:cNvSpPr>
              <p:nvPr/>
            </p:nvSpPr>
            <p:spPr bwMode="auto">
              <a:xfrm>
                <a:off x="7871616" y="1971066"/>
                <a:ext cx="1416618" cy="4083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fr-CA" dirty="0">
                    <a:solidFill>
                      <a:srgbClr val="FF0000"/>
                    </a:solidFill>
                  </a:rPr>
                  <a:t>SC </a:t>
                </a:r>
                <a:r>
                  <a:rPr lang="fr-CA" dirty="0" err="1">
                    <a:solidFill>
                      <a:srgbClr val="FF0000"/>
                    </a:solidFill>
                  </a:rPr>
                  <a:t>cavity</a:t>
                </a:r>
                <a:r>
                  <a:rPr lang="fr-CA" dirty="0">
                    <a:solidFill>
                      <a:srgbClr val="FF0000"/>
                    </a:solidFill>
                  </a:rPr>
                  <a:t> #B</a:t>
                </a:r>
                <a:endParaRPr lang="en-CA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1" name="ZoneTexte 17"/>
              <p:cNvSpPr txBox="1">
                <a:spLocks noChangeArrowheads="1"/>
              </p:cNvSpPr>
              <p:nvPr/>
            </p:nvSpPr>
            <p:spPr bwMode="auto">
              <a:xfrm>
                <a:off x="4926060" y="1842085"/>
                <a:ext cx="1023189" cy="7146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CA" dirty="0">
                    <a:solidFill>
                      <a:srgbClr val="FF0000"/>
                    </a:solidFill>
                  </a:rPr>
                  <a:t>RF source B</a:t>
                </a:r>
                <a:endParaRPr lang="en-CA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42" name="Connecteur droit avec flèche 35"/>
              <p:cNvCxnSpPr>
                <a:cxnSpLocks noChangeShapeType="1"/>
              </p:cNvCxnSpPr>
              <p:nvPr/>
            </p:nvCxnSpPr>
            <p:spPr bwMode="auto">
              <a:xfrm>
                <a:off x="3170448" y="2195168"/>
                <a:ext cx="1781168" cy="0"/>
              </a:xfrm>
              <a:prstGeom prst="straightConnector1">
                <a:avLst/>
              </a:prstGeom>
              <a:noFill/>
              <a:ln w="63500" algn="ctr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43" name="Group 42"/>
            <p:cNvGrpSpPr/>
            <p:nvPr/>
          </p:nvGrpSpPr>
          <p:grpSpPr>
            <a:xfrm>
              <a:off x="4694449" y="3463264"/>
              <a:ext cx="6125412" cy="714615"/>
              <a:chOff x="3175180" y="1842085"/>
              <a:chExt cx="6125412" cy="714615"/>
            </a:xfrm>
          </p:grpSpPr>
          <p:sp>
            <p:nvSpPr>
              <p:cNvPr id="44" name="Rectangle 3"/>
              <p:cNvSpPr>
                <a:spLocks noChangeArrowheads="1"/>
              </p:cNvSpPr>
              <p:nvPr/>
            </p:nvSpPr>
            <p:spPr bwMode="auto">
              <a:xfrm>
                <a:off x="4945551" y="1890713"/>
                <a:ext cx="997600" cy="608910"/>
              </a:xfrm>
              <a:prstGeom prst="rect">
                <a:avLst/>
              </a:prstGeom>
              <a:solidFill>
                <a:srgbClr val="00B05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CA" u="sng"/>
              </a:p>
            </p:txBody>
          </p:sp>
          <p:sp>
            <p:nvSpPr>
              <p:cNvPr id="45" name="Rectangle à coins arrondis 4"/>
              <p:cNvSpPr>
                <a:spLocks noChangeArrowheads="1"/>
              </p:cNvSpPr>
              <p:nvPr/>
            </p:nvSpPr>
            <p:spPr bwMode="auto">
              <a:xfrm>
                <a:off x="7389698" y="1871655"/>
                <a:ext cx="548833" cy="589924"/>
              </a:xfrm>
              <a:prstGeom prst="roundRect">
                <a:avLst>
                  <a:gd name="adj" fmla="val 1666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A" u="sng"/>
              </a:p>
            </p:txBody>
          </p:sp>
          <p:sp>
            <p:nvSpPr>
              <p:cNvPr id="46" name="Flèche droite 9"/>
              <p:cNvSpPr>
                <a:spLocks noChangeArrowheads="1"/>
              </p:cNvSpPr>
              <p:nvPr/>
            </p:nvSpPr>
            <p:spPr bwMode="auto">
              <a:xfrm>
                <a:off x="5927991" y="1925067"/>
                <a:ext cx="1444852" cy="505628"/>
              </a:xfrm>
              <a:prstGeom prst="rightArrow">
                <a:avLst>
                  <a:gd name="adj1" fmla="val 50000"/>
                  <a:gd name="adj2" fmla="val 50003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A" u="sng"/>
              </a:p>
            </p:txBody>
          </p:sp>
          <p:sp>
            <p:nvSpPr>
              <p:cNvPr id="47" name="ZoneTexte 12"/>
              <p:cNvSpPr txBox="1">
                <a:spLocks noChangeArrowheads="1"/>
              </p:cNvSpPr>
              <p:nvPr/>
            </p:nvSpPr>
            <p:spPr bwMode="auto">
              <a:xfrm>
                <a:off x="5949216" y="1960357"/>
                <a:ext cx="1134093" cy="369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fr-CA" dirty="0">
                    <a:solidFill>
                      <a:srgbClr val="FF0000"/>
                    </a:solidFill>
                  </a:rPr>
                  <a:t>RF power</a:t>
                </a:r>
                <a:endParaRPr lang="en-CA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8" name="ZoneTexte 15"/>
              <p:cNvSpPr txBox="1">
                <a:spLocks noChangeArrowheads="1"/>
              </p:cNvSpPr>
              <p:nvPr/>
            </p:nvSpPr>
            <p:spPr bwMode="auto">
              <a:xfrm>
                <a:off x="7867359" y="1960357"/>
                <a:ext cx="1433233" cy="4083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fr-CA" dirty="0">
                    <a:solidFill>
                      <a:srgbClr val="FF0000"/>
                    </a:solidFill>
                  </a:rPr>
                  <a:t>SC </a:t>
                </a:r>
                <a:r>
                  <a:rPr lang="fr-CA" dirty="0" err="1">
                    <a:solidFill>
                      <a:srgbClr val="FF0000"/>
                    </a:solidFill>
                  </a:rPr>
                  <a:t>cavity</a:t>
                </a:r>
                <a:r>
                  <a:rPr lang="fr-CA" dirty="0">
                    <a:solidFill>
                      <a:srgbClr val="FF0000"/>
                    </a:solidFill>
                  </a:rPr>
                  <a:t> #C</a:t>
                </a:r>
                <a:endParaRPr lang="en-CA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9" name="ZoneTexte 17"/>
              <p:cNvSpPr txBox="1">
                <a:spLocks noChangeArrowheads="1"/>
              </p:cNvSpPr>
              <p:nvPr/>
            </p:nvSpPr>
            <p:spPr bwMode="auto">
              <a:xfrm>
                <a:off x="4909024" y="1842085"/>
                <a:ext cx="1055716" cy="7146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CA" dirty="0">
                    <a:solidFill>
                      <a:srgbClr val="FF0000"/>
                    </a:solidFill>
                  </a:rPr>
                  <a:t>RF source C</a:t>
                </a:r>
                <a:endParaRPr lang="en-CA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52" name="Connecteur droit avec flèche 35"/>
              <p:cNvCxnSpPr>
                <a:cxnSpLocks noChangeShapeType="1"/>
              </p:cNvCxnSpPr>
              <p:nvPr/>
            </p:nvCxnSpPr>
            <p:spPr bwMode="auto">
              <a:xfrm>
                <a:off x="3175180" y="2195168"/>
                <a:ext cx="1776436" cy="0"/>
              </a:xfrm>
              <a:prstGeom prst="straightConnector1">
                <a:avLst/>
              </a:prstGeom>
              <a:noFill/>
              <a:ln w="63500" algn="ctr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53" name="Group 52"/>
            <p:cNvGrpSpPr/>
            <p:nvPr/>
          </p:nvGrpSpPr>
          <p:grpSpPr>
            <a:xfrm>
              <a:off x="4694449" y="4169746"/>
              <a:ext cx="6155864" cy="714615"/>
              <a:chOff x="3183260" y="1842085"/>
              <a:chExt cx="6155864" cy="714615"/>
            </a:xfrm>
          </p:grpSpPr>
          <p:sp>
            <p:nvSpPr>
              <p:cNvPr id="54" name="Rectangle 3"/>
              <p:cNvSpPr>
                <a:spLocks noChangeArrowheads="1"/>
              </p:cNvSpPr>
              <p:nvPr/>
            </p:nvSpPr>
            <p:spPr bwMode="auto">
              <a:xfrm>
                <a:off x="4945551" y="1890713"/>
                <a:ext cx="997600" cy="608910"/>
              </a:xfrm>
              <a:prstGeom prst="rect">
                <a:avLst/>
              </a:prstGeom>
              <a:solidFill>
                <a:srgbClr val="00B05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CA" u="sng"/>
              </a:p>
            </p:txBody>
          </p:sp>
          <p:sp>
            <p:nvSpPr>
              <p:cNvPr id="55" name="Rectangle à coins arrondis 4"/>
              <p:cNvSpPr>
                <a:spLocks noChangeArrowheads="1"/>
              </p:cNvSpPr>
              <p:nvPr/>
            </p:nvSpPr>
            <p:spPr bwMode="auto">
              <a:xfrm>
                <a:off x="7389698" y="1871655"/>
                <a:ext cx="548833" cy="589924"/>
              </a:xfrm>
              <a:prstGeom prst="roundRect">
                <a:avLst>
                  <a:gd name="adj" fmla="val 1666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A" u="sng"/>
              </a:p>
            </p:txBody>
          </p:sp>
          <p:sp>
            <p:nvSpPr>
              <p:cNvPr id="56" name="Flèche droite 9"/>
              <p:cNvSpPr>
                <a:spLocks noChangeArrowheads="1"/>
              </p:cNvSpPr>
              <p:nvPr/>
            </p:nvSpPr>
            <p:spPr bwMode="auto">
              <a:xfrm>
                <a:off x="5927991" y="1925067"/>
                <a:ext cx="1444852" cy="505628"/>
              </a:xfrm>
              <a:prstGeom prst="rightArrow">
                <a:avLst>
                  <a:gd name="adj1" fmla="val 50000"/>
                  <a:gd name="adj2" fmla="val 50003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A" u="sng"/>
              </a:p>
            </p:txBody>
          </p:sp>
          <p:sp>
            <p:nvSpPr>
              <p:cNvPr id="57" name="ZoneTexte 12"/>
              <p:cNvSpPr txBox="1">
                <a:spLocks noChangeArrowheads="1"/>
              </p:cNvSpPr>
              <p:nvPr/>
            </p:nvSpPr>
            <p:spPr bwMode="auto">
              <a:xfrm>
                <a:off x="5949216" y="1960357"/>
                <a:ext cx="1134093" cy="369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fr-CA" dirty="0">
                    <a:solidFill>
                      <a:srgbClr val="FF0000"/>
                    </a:solidFill>
                  </a:rPr>
                  <a:t>RF power</a:t>
                </a:r>
                <a:endParaRPr lang="en-CA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8" name="ZoneTexte 15"/>
              <p:cNvSpPr txBox="1">
                <a:spLocks noChangeArrowheads="1"/>
              </p:cNvSpPr>
              <p:nvPr/>
            </p:nvSpPr>
            <p:spPr bwMode="auto">
              <a:xfrm>
                <a:off x="7897811" y="1957925"/>
                <a:ext cx="1441313" cy="4083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fr-CA" dirty="0">
                    <a:solidFill>
                      <a:srgbClr val="FF0000"/>
                    </a:solidFill>
                  </a:rPr>
                  <a:t>SC </a:t>
                </a:r>
                <a:r>
                  <a:rPr lang="fr-CA" dirty="0" err="1">
                    <a:solidFill>
                      <a:srgbClr val="FF0000"/>
                    </a:solidFill>
                  </a:rPr>
                  <a:t>cavity</a:t>
                </a:r>
                <a:r>
                  <a:rPr lang="fr-CA" dirty="0">
                    <a:solidFill>
                      <a:srgbClr val="FF0000"/>
                    </a:solidFill>
                  </a:rPr>
                  <a:t> #D</a:t>
                </a:r>
                <a:endParaRPr lang="en-CA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9" name="ZoneTexte 17"/>
              <p:cNvSpPr txBox="1">
                <a:spLocks noChangeArrowheads="1"/>
              </p:cNvSpPr>
              <p:nvPr/>
            </p:nvSpPr>
            <p:spPr bwMode="auto">
              <a:xfrm>
                <a:off x="4917541" y="1842085"/>
                <a:ext cx="1083335" cy="7146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CA" dirty="0">
                    <a:solidFill>
                      <a:srgbClr val="FF0000"/>
                    </a:solidFill>
                  </a:rPr>
                  <a:t>RF source D</a:t>
                </a:r>
                <a:endParaRPr lang="en-CA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60" name="Connecteur droit avec flèche 35"/>
              <p:cNvCxnSpPr>
                <a:cxnSpLocks noChangeShapeType="1"/>
              </p:cNvCxnSpPr>
              <p:nvPr/>
            </p:nvCxnSpPr>
            <p:spPr bwMode="auto">
              <a:xfrm>
                <a:off x="3183260" y="2195168"/>
                <a:ext cx="1768356" cy="0"/>
              </a:xfrm>
              <a:prstGeom prst="straightConnector1">
                <a:avLst/>
              </a:prstGeom>
              <a:noFill/>
              <a:ln w="63500" algn="ctr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61" name="Flèche vers le bas 5"/>
            <p:cNvSpPr>
              <a:spLocks noChangeArrowheads="1"/>
            </p:cNvSpPr>
            <p:nvPr/>
          </p:nvSpPr>
          <p:spPr bwMode="auto">
            <a:xfrm>
              <a:off x="8965069" y="2158672"/>
              <a:ext cx="412382" cy="4658480"/>
            </a:xfrm>
            <a:prstGeom prst="downArrow">
              <a:avLst>
                <a:gd name="adj1" fmla="val 50000"/>
                <a:gd name="adj2" fmla="val 50022"/>
              </a:avLst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 u="sng"/>
            </a:p>
          </p:txBody>
        </p:sp>
        <p:sp>
          <p:nvSpPr>
            <p:cNvPr id="62" name="ZoneTexte 7"/>
            <p:cNvSpPr txBox="1">
              <a:spLocks noChangeArrowheads="1"/>
            </p:cNvSpPr>
            <p:nvPr/>
          </p:nvSpPr>
          <p:spPr bwMode="auto">
            <a:xfrm rot="16200000">
              <a:off x="8794394" y="3936620"/>
              <a:ext cx="753732" cy="36933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/>
            <a:p>
              <a:r>
                <a:rPr lang="fr-CA" dirty="0" err="1">
                  <a:solidFill>
                    <a:srgbClr val="FF0000"/>
                  </a:solidFill>
                </a:rPr>
                <a:t>Beam</a:t>
              </a:r>
              <a:endParaRPr lang="en-CA" dirty="0">
                <a:solidFill>
                  <a:srgbClr val="FF0000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566785" y="3572352"/>
              <a:ext cx="962443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06363" indent="-106363">
                <a:buFont typeface="Arial" pitchFamily="34" charset="0"/>
                <a:buChar char="•"/>
              </a:pPr>
              <a:r>
                <a:rPr lang="en-US" sz="1600" b="1" dirty="0">
                  <a:solidFill>
                    <a:srgbClr val="7030A0"/>
                  </a:solidFill>
                </a:rPr>
                <a:t>115 kV</a:t>
              </a:r>
            </a:p>
            <a:p>
              <a:pPr marL="106363" indent="-106363">
                <a:buFont typeface="Arial" pitchFamily="34" charset="0"/>
                <a:buChar char="•"/>
              </a:pPr>
              <a:r>
                <a:rPr lang="en-US" sz="1600" b="1" dirty="0">
                  <a:solidFill>
                    <a:srgbClr val="7030A0"/>
                  </a:solidFill>
                </a:rPr>
                <a:t>4x25 A</a:t>
              </a:r>
            </a:p>
            <a:p>
              <a:pPr marL="106363" indent="-106363">
                <a:buFont typeface="Arial" pitchFamily="34" charset="0"/>
                <a:buChar char="•"/>
              </a:pPr>
              <a:r>
                <a:rPr lang="en-US" sz="1600" b="1" dirty="0">
                  <a:solidFill>
                    <a:srgbClr val="7030A0"/>
                  </a:solidFill>
                </a:rPr>
                <a:t>3.5 </a:t>
              </a:r>
              <a:r>
                <a:rPr lang="en-US" sz="1600" b="1" dirty="0" err="1">
                  <a:solidFill>
                    <a:srgbClr val="7030A0"/>
                  </a:solidFill>
                </a:rPr>
                <a:t>ms</a:t>
              </a:r>
              <a:endParaRPr lang="en-US" sz="1600" b="1" dirty="0">
                <a:solidFill>
                  <a:srgbClr val="7030A0"/>
                </a:solidFill>
              </a:endParaRPr>
            </a:p>
            <a:p>
              <a:pPr marL="106363" indent="-106363">
                <a:buFont typeface="Arial" pitchFamily="34" charset="0"/>
                <a:buChar char="•"/>
              </a:pPr>
              <a:r>
                <a:rPr lang="en-US" sz="1600" b="1" dirty="0">
                  <a:solidFill>
                    <a:srgbClr val="7030A0"/>
                  </a:solidFill>
                </a:rPr>
                <a:t>14 Hz</a:t>
              </a:r>
            </a:p>
          </p:txBody>
        </p:sp>
        <p:sp>
          <p:nvSpPr>
            <p:cNvPr id="65" name="ZoneTexte 59"/>
            <p:cNvSpPr txBox="1">
              <a:spLocks noChangeArrowheads="1"/>
            </p:cNvSpPr>
            <p:nvPr/>
          </p:nvSpPr>
          <p:spPr bwMode="auto">
            <a:xfrm>
              <a:off x="2464681" y="6356216"/>
              <a:ext cx="6674298" cy="4083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fr-CA" b="1" i="1" dirty="0" smtClean="0"/>
                <a:t>15 </a:t>
              </a:r>
              <a:r>
                <a:rPr lang="fr-CA" b="1" i="1" dirty="0"/>
                <a:t>RF </a:t>
              </a:r>
              <a:r>
                <a:rPr lang="fr-CA" b="1" i="1" dirty="0" err="1"/>
                <a:t>cells</a:t>
              </a:r>
              <a:r>
                <a:rPr lang="fr-CA" b="1" i="1" dirty="0"/>
                <a:t> in total (Medium Beta and High Beta, 2GeV, 5MW)</a:t>
              </a:r>
              <a:endParaRPr lang="en-CA" b="1" i="1" dirty="0"/>
            </a:p>
          </p:txBody>
        </p:sp>
        <p:cxnSp>
          <p:nvCxnSpPr>
            <p:cNvPr id="66" name="Connecteur droit 50"/>
            <p:cNvCxnSpPr>
              <a:cxnSpLocks noChangeShapeType="1"/>
            </p:cNvCxnSpPr>
            <p:nvPr/>
          </p:nvCxnSpPr>
          <p:spPr bwMode="auto">
            <a:xfrm>
              <a:off x="4704745" y="2395209"/>
              <a:ext cx="0" cy="2136412"/>
            </a:xfrm>
            <a:prstGeom prst="line">
              <a:avLst/>
            </a:prstGeom>
            <a:noFill/>
            <a:ln w="635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7" name="Connecteur droit 50"/>
            <p:cNvCxnSpPr>
              <a:cxnSpLocks noChangeShapeType="1"/>
            </p:cNvCxnSpPr>
            <p:nvPr/>
          </p:nvCxnSpPr>
          <p:spPr bwMode="auto">
            <a:xfrm flipH="1">
              <a:off x="4529228" y="3511892"/>
              <a:ext cx="175521" cy="0"/>
            </a:xfrm>
            <a:prstGeom prst="line">
              <a:avLst/>
            </a:prstGeom>
            <a:noFill/>
            <a:ln w="6350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68" name="TextBox 67"/>
          <p:cNvSpPr txBox="1"/>
          <p:nvPr/>
        </p:nvSpPr>
        <p:spPr>
          <a:xfrm>
            <a:off x="1768536" y="791001"/>
            <a:ext cx="92112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b="1" dirty="0" smtClean="0"/>
              <a:t>ESS has decided to launch a collaboration with LTH / IEA Department, in view of designing and </a:t>
            </a:r>
            <a:r>
              <a:rPr lang="en-GB" b="1" dirty="0"/>
              <a:t>b</a:t>
            </a:r>
            <a:r>
              <a:rPr lang="en-GB" b="1" dirty="0" smtClean="0"/>
              <a:t>uilding a modulator prototype for ESS, following a novel topology:</a:t>
            </a:r>
            <a:endParaRPr lang="en-GB" b="1" dirty="0"/>
          </a:p>
        </p:txBody>
      </p:sp>
      <p:grpSp>
        <p:nvGrpSpPr>
          <p:cNvPr id="69" name="Group 68"/>
          <p:cNvGrpSpPr/>
          <p:nvPr/>
        </p:nvGrpSpPr>
        <p:grpSpPr>
          <a:xfrm>
            <a:off x="484986" y="769636"/>
            <a:ext cx="1248214" cy="646331"/>
            <a:chOff x="383829" y="1354452"/>
            <a:chExt cx="1248214" cy="646331"/>
          </a:xfrm>
        </p:grpSpPr>
        <p:sp>
          <p:nvSpPr>
            <p:cNvPr id="70" name="Rectangle 69"/>
            <p:cNvSpPr/>
            <p:nvPr/>
          </p:nvSpPr>
          <p:spPr>
            <a:xfrm>
              <a:off x="812588" y="1354452"/>
              <a:ext cx="81945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FF5050"/>
                  </a:solidFill>
                  <a:latin typeface="Broadway" panose="04040905080B02020502" pitchFamily="82" charset="0"/>
                </a:rPr>
                <a:t>June</a:t>
              </a:r>
            </a:p>
            <a:p>
              <a:pPr algn="ctr"/>
              <a:r>
                <a:rPr lang="en-GB" b="1" dirty="0" smtClean="0">
                  <a:solidFill>
                    <a:srgbClr val="FF5050"/>
                  </a:solidFill>
                  <a:latin typeface="Broadway" panose="04040905080B02020502" pitchFamily="82" charset="0"/>
                </a:rPr>
                <a:t>2013</a:t>
              </a:r>
              <a:endParaRPr lang="en-US" b="1" dirty="0">
                <a:solidFill>
                  <a:srgbClr val="FF5050"/>
                </a:solidFill>
                <a:latin typeface="Broadway" panose="04040905080B02020502" pitchFamily="82" charset="0"/>
              </a:endParaRPr>
            </a:p>
          </p:txBody>
        </p:sp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829" y="1446153"/>
              <a:ext cx="486609" cy="487065"/>
            </a:xfrm>
            <a:prstGeom prst="rect">
              <a:avLst/>
            </a:prstGeom>
          </p:spPr>
        </p:pic>
      </p:grpSp>
      <p:sp>
        <p:nvSpPr>
          <p:cNvPr id="72" name="TextBox 71"/>
          <p:cNvSpPr txBox="1"/>
          <p:nvPr/>
        </p:nvSpPr>
        <p:spPr>
          <a:xfrm>
            <a:off x="570313" y="1482697"/>
            <a:ext cx="1111658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0066FF"/>
                </a:solidFill>
              </a:rPr>
              <a:t>3</a:t>
            </a:r>
            <a:r>
              <a:rPr lang="en-US" b="1" baseline="30000" dirty="0" smtClean="0">
                <a:solidFill>
                  <a:srgbClr val="0066FF"/>
                </a:solidFill>
              </a:rPr>
              <a:t>rd</a:t>
            </a:r>
            <a:r>
              <a:rPr lang="en-US" b="1" dirty="0" smtClean="0">
                <a:solidFill>
                  <a:srgbClr val="0066FF"/>
                </a:solidFill>
              </a:rPr>
              <a:t> ESS modulator (Stacked Multi-Level topology)</a:t>
            </a:r>
          </a:p>
          <a:p>
            <a:r>
              <a:rPr lang="en-US" sz="1600" dirty="0" smtClean="0"/>
              <a:t>Aimed at final ratings: 115kV/100A; 3.5ms/14Hz; 660kVA -&gt; </a:t>
            </a:r>
            <a:r>
              <a:rPr lang="en-US" sz="1600" b="1" u="sng" dirty="0" smtClean="0">
                <a:solidFill>
                  <a:srgbClr val="FF5050"/>
                </a:solidFill>
              </a:rPr>
              <a:t>enough to power four 1.4MWpk klystrons</a:t>
            </a:r>
            <a:r>
              <a:rPr lang="en-US" sz="1600" dirty="0" smtClean="0"/>
              <a:t>;</a:t>
            </a:r>
          </a:p>
          <a:p>
            <a:r>
              <a:rPr lang="en-US" sz="1600" dirty="0" smtClean="0"/>
              <a:t>Reduced scale prototype (easily scalable) rated at</a:t>
            </a:r>
            <a:r>
              <a:rPr lang="en-US" sz="1600" dirty="0"/>
              <a:t>: </a:t>
            </a:r>
            <a:r>
              <a:rPr lang="en-US" sz="1600" dirty="0" smtClean="0"/>
              <a:t>115kV/20A</a:t>
            </a:r>
            <a:r>
              <a:rPr lang="en-US" sz="1600" dirty="0"/>
              <a:t>; 3.5ms/14Hz; </a:t>
            </a:r>
            <a:r>
              <a:rPr lang="en-US" sz="1600" dirty="0" smtClean="0"/>
              <a:t>130kVA </a:t>
            </a:r>
          </a:p>
        </p:txBody>
      </p:sp>
    </p:spTree>
    <p:extLst>
      <p:ext uri="{BB962C8B-B14F-4D97-AF65-F5344CB8AC3E}">
        <p14:creationId xmlns:p14="http://schemas.microsoft.com/office/powerpoint/2010/main" val="426845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267" y="184146"/>
            <a:ext cx="11639384" cy="560921"/>
          </a:xfrm>
        </p:spPr>
        <p:txBody>
          <a:bodyPr/>
          <a:lstStyle/>
          <a:p>
            <a:pPr marL="3175" lvl="0" indent="4763"/>
            <a:r>
              <a:rPr lang="en-US" sz="3000" b="1" dirty="0" smtClean="0"/>
              <a:t>SML Modulator </a:t>
            </a:r>
            <a:r>
              <a:rPr lang="en-US" sz="3000" b="1" dirty="0"/>
              <a:t>m</a:t>
            </a:r>
            <a:r>
              <a:rPr lang="en-US" sz="3000" b="1" dirty="0" smtClean="0"/>
              <a:t>ain </a:t>
            </a:r>
            <a:r>
              <a:rPr lang="en-US" sz="3000" b="1" dirty="0"/>
              <a:t>p</a:t>
            </a:r>
            <a:r>
              <a:rPr lang="en-US" sz="3000" b="1" dirty="0" smtClean="0"/>
              <a:t>arameters</a:t>
            </a:r>
            <a:endParaRPr lang="en-US" sz="30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21st June 2022</a:t>
            </a:r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IPMHVC 2022 - The Stacked Multi-Level Klystron Modulators for the ESS Linac</a:t>
            </a:r>
            <a:endParaRPr lang="sv-S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pPr/>
              <a:t>7</a:t>
            </a:fld>
            <a:endParaRPr lang="sv-SE" dirty="0"/>
          </a:p>
        </p:txBody>
      </p:sp>
      <p:sp>
        <p:nvSpPr>
          <p:cNvPr id="18" name="Content Placeholder 5"/>
          <p:cNvSpPr txBox="1">
            <a:spLocks/>
          </p:cNvSpPr>
          <p:nvPr/>
        </p:nvSpPr>
        <p:spPr>
          <a:xfrm>
            <a:off x="468806" y="849819"/>
            <a:ext cx="5987027" cy="388194"/>
          </a:xfrm>
          <a:prstGeom prst="rect">
            <a:avLst/>
          </a:prstGeom>
        </p:spPr>
        <p:txBody>
          <a:bodyPr vert="horz" lIns="0" tIns="45720" rIns="18000" bIns="45720" rtlCol="0">
            <a:noAutofit/>
          </a:bodyPr>
          <a:lstStyle>
            <a:lvl1pPr marL="101600" indent="-101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15913" indent="-233363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Wingdings" panose="05000000000000000000" pitchFamily="2" charset="2"/>
              <a:buChar char="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582613" indent="-25082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839788" indent="-233363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055688" indent="-20002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/>
              <a:t>Main parameters of SML klystron modulators (as from </a:t>
            </a:r>
            <a:r>
              <a:rPr lang="en-US" sz="1600" dirty="0" err="1" smtClean="0"/>
              <a:t>SoW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19" name="Content Placeholder 5"/>
          <p:cNvSpPr txBox="1">
            <a:spLocks/>
          </p:cNvSpPr>
          <p:nvPr/>
        </p:nvSpPr>
        <p:spPr>
          <a:xfrm>
            <a:off x="8170158" y="2828151"/>
            <a:ext cx="2925630" cy="339823"/>
          </a:xfrm>
          <a:prstGeom prst="rect">
            <a:avLst/>
          </a:prstGeom>
        </p:spPr>
        <p:txBody>
          <a:bodyPr vert="horz" lIns="0" tIns="45720" rIns="18000" bIns="45720" rtlCol="0">
            <a:noAutofit/>
          </a:bodyPr>
          <a:lstStyle>
            <a:lvl1pPr marL="101600" indent="-101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15913" indent="-233363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Wingdings" panose="05000000000000000000" pitchFamily="2" charset="2"/>
              <a:buChar char="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582613" indent="-25082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839788" indent="-233363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055688" indent="-20002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Topology simplified schematic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7527841" y="3148650"/>
            <a:ext cx="4374956" cy="3643974"/>
            <a:chOff x="7527841" y="3112074"/>
            <a:chExt cx="4374956" cy="3643974"/>
          </a:xfrm>
        </p:grpSpPr>
        <p:pic>
          <p:nvPicPr>
            <p:cNvPr id="21" name="Picture 20"/>
            <p:cNvPicPr/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527842" y="3132920"/>
              <a:ext cx="4374955" cy="3409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Rectangle 21"/>
            <p:cNvSpPr/>
            <p:nvPr/>
          </p:nvSpPr>
          <p:spPr>
            <a:xfrm>
              <a:off x="7527841" y="3112074"/>
              <a:ext cx="2374148" cy="3431601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930063" y="3113162"/>
              <a:ext cx="1873237" cy="3431601"/>
            </a:xfrm>
            <a:prstGeom prst="rect">
              <a:avLst/>
            </a:prstGeom>
            <a:noFill/>
            <a:ln w="19050">
              <a:solidFill>
                <a:srgbClr val="3399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536204" y="6479049"/>
              <a:ext cx="229185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 b="1" dirty="0">
                  <a:solidFill>
                    <a:srgbClr val="FF0000"/>
                  </a:solidFill>
                </a:rPr>
                <a:t>LV stage (Part I)</a:t>
              </a:r>
              <a:endParaRPr lang="en-GB" sz="1200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9848199" y="6479047"/>
              <a:ext cx="1955101" cy="276999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GB" sz="1200" b="1" dirty="0" smtClean="0">
                  <a:solidFill>
                    <a:srgbClr val="0099FF"/>
                  </a:solidFill>
                </a:rPr>
                <a:t>HV </a:t>
              </a:r>
              <a:r>
                <a:rPr lang="en-GB" sz="1200" b="1" dirty="0">
                  <a:solidFill>
                    <a:srgbClr val="0099FF"/>
                  </a:solidFill>
                </a:rPr>
                <a:t>stage (Part </a:t>
              </a:r>
              <a:r>
                <a:rPr lang="en-GB" sz="1200" b="1" dirty="0" smtClean="0">
                  <a:solidFill>
                    <a:srgbClr val="0099FF"/>
                  </a:solidFill>
                </a:rPr>
                <a:t>II)</a:t>
              </a:r>
              <a:endParaRPr lang="en-GB" sz="1200" dirty="0">
                <a:solidFill>
                  <a:srgbClr val="0099FF"/>
                </a:solidFill>
              </a:endParaRPr>
            </a:p>
          </p:txBody>
        </p:sp>
      </p:grp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307" y="556761"/>
            <a:ext cx="4045846" cy="2163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079406"/>
              </p:ext>
            </p:extLst>
          </p:nvPr>
        </p:nvGraphicFramePr>
        <p:xfrm>
          <a:off x="393107" y="1198141"/>
          <a:ext cx="6033093" cy="530849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492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91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4388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Nominal pulse voltage amplitude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b="1" dirty="0">
                          <a:solidFill>
                            <a:schemeClr val="tx1"/>
                          </a:solidFill>
                          <a:effectLst/>
                        </a:rPr>
                        <a:t>U</a:t>
                      </a:r>
                      <a:r>
                        <a:rPr lang="en-GB" sz="1000" b="1" baseline="-25000" dirty="0">
                          <a:solidFill>
                            <a:schemeClr val="tx1"/>
                          </a:solidFill>
                          <a:effectLst/>
                        </a:rPr>
                        <a:t>K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-115 kV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4388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Nominal pulse current amplitude (sum of four outputs)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b="1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r>
                        <a:rPr lang="en-GB" sz="1000" b="1" baseline="-25000" dirty="0">
                          <a:solidFill>
                            <a:schemeClr val="tx1"/>
                          </a:solidFill>
                          <a:effectLst/>
                        </a:rPr>
                        <a:t>K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 smtClean="0">
                          <a:solidFill>
                            <a:schemeClr val="tx1"/>
                          </a:solidFill>
                          <a:effectLst/>
                        </a:rPr>
                        <a:t>4x25 A =100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 A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4388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Nominal pulse power amplitude (sum of four outputs)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b="1" dirty="0">
                          <a:solidFill>
                            <a:schemeClr val="tx1"/>
                          </a:solidFill>
                          <a:effectLst/>
                        </a:rPr>
                        <a:t>P</a:t>
                      </a:r>
                      <a:r>
                        <a:rPr lang="en-GB" sz="1000" b="1" baseline="-25000" dirty="0">
                          <a:solidFill>
                            <a:schemeClr val="tx1"/>
                          </a:solidFill>
                          <a:effectLst/>
                        </a:rPr>
                        <a:t>K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11.5 MW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4388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Nominal pulse repetition rate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b="1" dirty="0">
                          <a:solidFill>
                            <a:schemeClr val="tx1"/>
                          </a:solidFill>
                          <a:effectLst/>
                        </a:rPr>
                        <a:t>PRR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14 Hz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4388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Nominal pulse width (at 50% of magnitude)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b="1" dirty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r>
                        <a:rPr lang="en-GB" sz="1000" b="1" baseline="-25000" dirty="0">
                          <a:solidFill>
                            <a:schemeClr val="tx1"/>
                          </a:solidFill>
                          <a:effectLst/>
                        </a:rPr>
                        <a:t>P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3.5 </a:t>
                      </a:r>
                      <a:r>
                        <a:rPr lang="en-GB" sz="1000" dirty="0" err="1">
                          <a:solidFill>
                            <a:schemeClr val="tx1"/>
                          </a:solidFill>
                          <a:effectLst/>
                        </a:rPr>
                        <a:t>ms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3459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Maximum pulse rise/fall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times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(10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..99% / 100..10%)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b="1" dirty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r>
                        <a:rPr lang="en-GB" sz="1000" b="1" baseline="-25000" dirty="0">
                          <a:solidFill>
                            <a:schemeClr val="tx1"/>
                          </a:solidFill>
                          <a:effectLst/>
                        </a:rPr>
                        <a:t>R</a:t>
                      </a:r>
                      <a:r>
                        <a:rPr lang="en-GB" sz="1000" b="1" dirty="0">
                          <a:solidFill>
                            <a:schemeClr val="tx1"/>
                          </a:solidFill>
                          <a:effectLst/>
                        </a:rPr>
                        <a:t>, T</a:t>
                      </a:r>
                      <a:r>
                        <a:rPr lang="en-GB" sz="1000" b="1" baseline="-25000" dirty="0">
                          <a:solidFill>
                            <a:schemeClr val="tx1"/>
                          </a:solidFill>
                          <a:effectLst/>
                        </a:rPr>
                        <a:t>F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120 µs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4388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Minimum flat-top duration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b="1" dirty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r>
                        <a:rPr lang="en-GB" sz="1000" b="1" baseline="-25000" dirty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3.35 </a:t>
                      </a:r>
                      <a:r>
                        <a:rPr lang="en-GB" sz="1000" dirty="0" err="1">
                          <a:solidFill>
                            <a:schemeClr val="tx1"/>
                          </a:solidFill>
                          <a:effectLst/>
                        </a:rPr>
                        <a:t>ms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3459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Maximum droop or slow oscillation at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flat-top</a:t>
                      </a:r>
                      <a:endParaRPr lang="en-US" sz="1000" baseline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(frequency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range: &lt; 0.3kHz)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b="1" dirty="0">
                          <a:solidFill>
                            <a:schemeClr val="tx1"/>
                          </a:solidFill>
                          <a:effectLst/>
                        </a:rPr>
                        <a:t>∆U</a:t>
                      </a:r>
                      <a:r>
                        <a:rPr lang="en-GB" sz="1000" b="1" baseline="-25000" dirty="0">
                          <a:solidFill>
                            <a:schemeClr val="tx1"/>
                          </a:solidFill>
                          <a:effectLst/>
                        </a:rPr>
                        <a:t>K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1% of U</a:t>
                      </a:r>
                      <a:r>
                        <a:rPr lang="en-GB" sz="1000" baseline="-25000" dirty="0">
                          <a:solidFill>
                            <a:schemeClr val="tx1"/>
                          </a:solidFill>
                          <a:effectLst/>
                        </a:rPr>
                        <a:t>K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6706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Maximum voltage ripple in the flat-top, </a:t>
                      </a:r>
                      <a:r>
                        <a:rPr lang="en-US" sz="1000" dirty="0" err="1" smtClean="0">
                          <a:solidFill>
                            <a:schemeClr val="tx1"/>
                          </a:solidFill>
                          <a:effectLst/>
                        </a:rPr>
                        <a:t>rms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0.3kHz &gt; freq. range &gt; 1kHz: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1kHz &gt; freq. range &gt; 100kHz: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100kHz &gt; freq. range &gt; 300kHz: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300kHz &gt; freq. range: 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Arial"/>
                        <a:ea typeface="Cambria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b="1" dirty="0" err="1">
                          <a:solidFill>
                            <a:schemeClr val="tx1"/>
                          </a:solidFill>
                          <a:effectLst/>
                        </a:rPr>
                        <a:t>ũ</a:t>
                      </a:r>
                      <a:r>
                        <a:rPr lang="en-GB" sz="1000" b="1" baseline="-25000" dirty="0" err="1">
                          <a:solidFill>
                            <a:schemeClr val="tx1"/>
                          </a:solidFill>
                          <a:effectLst/>
                        </a:rPr>
                        <a:t>k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0.3% of U</a:t>
                      </a:r>
                      <a:r>
                        <a:rPr lang="en-GB" sz="1000" baseline="-25000" dirty="0">
                          <a:solidFill>
                            <a:schemeClr val="tx1"/>
                          </a:solidFill>
                          <a:effectLst/>
                        </a:rPr>
                        <a:t>K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0.2% of U</a:t>
                      </a:r>
                      <a:r>
                        <a:rPr lang="en-GB" sz="1000" baseline="-25000" dirty="0">
                          <a:solidFill>
                            <a:schemeClr val="tx1"/>
                          </a:solidFill>
                          <a:effectLst/>
                        </a:rPr>
                        <a:t>K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solidFill>
                            <a:schemeClr val="tx1"/>
                          </a:solidFill>
                          <a:effectLst/>
                        </a:rPr>
                        <a:t>0.15% 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of U</a:t>
                      </a:r>
                      <a:r>
                        <a:rPr lang="en-GB" sz="1000" baseline="-25000" dirty="0">
                          <a:solidFill>
                            <a:schemeClr val="tx1"/>
                          </a:solidFill>
                          <a:effectLst/>
                        </a:rPr>
                        <a:t>K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0.3% of U</a:t>
                      </a:r>
                      <a:r>
                        <a:rPr lang="en-GB" sz="1000" baseline="-25000" dirty="0">
                          <a:solidFill>
                            <a:schemeClr val="tx1"/>
                          </a:solidFill>
                          <a:effectLst/>
                        </a:rPr>
                        <a:t>K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4388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Maximum pulse overshoot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b="1" dirty="0">
                          <a:solidFill>
                            <a:schemeClr val="tx1"/>
                          </a:solidFill>
                          <a:effectLst/>
                        </a:rPr>
                        <a:t>U</a:t>
                      </a:r>
                      <a:r>
                        <a:rPr lang="en-GB" sz="1000" b="1" baseline="-25000" dirty="0">
                          <a:solidFill>
                            <a:schemeClr val="tx1"/>
                          </a:solidFill>
                          <a:effectLst/>
                        </a:rPr>
                        <a:t>K.OVS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2% of U</a:t>
                      </a:r>
                      <a:r>
                        <a:rPr lang="en-GB" sz="1000" baseline="-25000" dirty="0">
                          <a:solidFill>
                            <a:schemeClr val="tx1"/>
                          </a:solidFill>
                          <a:effectLst/>
                        </a:rPr>
                        <a:t>K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9066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Pulse to pulse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reproducibility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(Average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voltage over flat-top)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b="1" dirty="0">
                          <a:solidFill>
                            <a:schemeClr val="tx1"/>
                          </a:solidFill>
                          <a:effectLst/>
                        </a:rPr>
                        <a:t>PP</a:t>
                      </a:r>
                      <a:r>
                        <a:rPr lang="en-GB" sz="1000" b="1" baseline="-25000" dirty="0">
                          <a:solidFill>
                            <a:schemeClr val="tx1"/>
                          </a:solidFill>
                          <a:effectLst/>
                        </a:rPr>
                        <a:t>REP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0.15% of U</a:t>
                      </a:r>
                      <a:r>
                        <a:rPr lang="en-GB" sz="1000" baseline="-25000" dirty="0">
                          <a:solidFill>
                            <a:schemeClr val="tx1"/>
                          </a:solidFill>
                          <a:effectLst/>
                        </a:rPr>
                        <a:t>K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01966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Pulse stability (average voltage over flat-top):</a:t>
                      </a:r>
                    </a:p>
                    <a:p>
                      <a:pPr marL="34290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Over 1 hour, without warm-up:</a:t>
                      </a:r>
                    </a:p>
                    <a:p>
                      <a:pPr marL="34290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Over 24 hours, after 1 hour warm-up</a:t>
                      </a:r>
                      <a:r>
                        <a:rPr lang="en-GB" sz="1000" dirty="0" smtClean="0">
                          <a:solidFill>
                            <a:schemeClr val="tx1"/>
                          </a:solidFill>
                          <a:effectLst/>
                        </a:rPr>
                        <a:t>: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b="1" dirty="0" err="1">
                          <a:solidFill>
                            <a:schemeClr val="tx1"/>
                          </a:solidFill>
                          <a:effectLst/>
                        </a:rPr>
                        <a:t>ū</a:t>
                      </a:r>
                      <a:r>
                        <a:rPr lang="en-GB" sz="1000" b="1" baseline="-25000" dirty="0" err="1">
                          <a:solidFill>
                            <a:schemeClr val="tx1"/>
                          </a:solidFill>
                          <a:effectLst/>
                        </a:rPr>
                        <a:t>k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0.3% of U</a:t>
                      </a:r>
                      <a:r>
                        <a:rPr lang="en-GB" sz="1000" baseline="-25000" dirty="0">
                          <a:solidFill>
                            <a:schemeClr val="tx1"/>
                          </a:solidFill>
                          <a:effectLst/>
                        </a:rPr>
                        <a:t>K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0.3% of </a:t>
                      </a:r>
                      <a:r>
                        <a:rPr lang="en-GB" sz="1000" dirty="0" smtClean="0">
                          <a:solidFill>
                            <a:schemeClr val="tx1"/>
                          </a:solidFill>
                          <a:effectLst/>
                        </a:rPr>
                        <a:t>U</a:t>
                      </a:r>
                      <a:r>
                        <a:rPr lang="en-GB" sz="10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K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58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solidFill>
                            <a:schemeClr val="tx1"/>
                          </a:solidFill>
                          <a:effectLst/>
                        </a:rPr>
                        <a:t>-        Over 1 year, after 1 hour warm-up: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  <a:latin typeface="Tahoma"/>
                        <a:ea typeface="Cambria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solidFill>
                            <a:schemeClr val="tx1"/>
                          </a:solidFill>
                          <a:effectLst/>
                        </a:rPr>
                        <a:t>1% of U</a:t>
                      </a:r>
                      <a:r>
                        <a:rPr lang="en-GB" sz="10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K</a:t>
                      </a:r>
                      <a:endParaRPr lang="en-US" sz="1000" dirty="0" smtClean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097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Maximum energy in case of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arc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</a:rPr>
                        <a:t>(arc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voltage: 50V; with 4 HV output cables &lt;4m length per cable; with R=5Ω in series with output, before arc)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b="1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r>
                        <a:rPr lang="en-GB" sz="1000" b="1" baseline="-25000" dirty="0">
                          <a:solidFill>
                            <a:schemeClr val="tx1"/>
                          </a:solidFill>
                          <a:effectLst/>
                        </a:rPr>
                        <a:t>ARC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10 J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24388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Minimum efficiency at nominal conditions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90%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24388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Maximum total power losses in air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4% of total power losses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24388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Mains supply, AC power port (R, S, T)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3 x 600V, 50 </a:t>
                      </a:r>
                      <a:r>
                        <a:rPr lang="en-GB" sz="1000" dirty="0" smtClean="0">
                          <a:solidFill>
                            <a:schemeClr val="tx1"/>
                          </a:solidFill>
                          <a:effectLst/>
                        </a:rPr>
                        <a:t>Hz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24388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Mains </a:t>
                      </a:r>
                      <a:r>
                        <a:rPr lang="fr-FR" sz="1000" dirty="0" err="1">
                          <a:solidFill>
                            <a:schemeClr val="tx1"/>
                          </a:solidFill>
                          <a:effectLst/>
                        </a:rPr>
                        <a:t>supply</a:t>
                      </a: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, AC control port (</a:t>
                      </a:r>
                      <a:r>
                        <a:rPr lang="fr-FR" sz="1000" dirty="0" err="1">
                          <a:solidFill>
                            <a:schemeClr val="tx1"/>
                          </a:solidFill>
                          <a:effectLst/>
                        </a:rPr>
                        <a:t>ext</a:t>
                      </a:r>
                      <a:r>
                        <a:rPr lang="fr-FR" sz="1000" dirty="0">
                          <a:solidFill>
                            <a:schemeClr val="tx1"/>
                          </a:solidFill>
                          <a:effectLst/>
                        </a:rPr>
                        <a:t>. UPS)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3 x 400V, 50 </a:t>
                      </a:r>
                      <a:r>
                        <a:rPr lang="en-GB" sz="1000" dirty="0" smtClean="0">
                          <a:solidFill>
                            <a:schemeClr val="tx1"/>
                          </a:solidFill>
                          <a:effectLst/>
                        </a:rPr>
                        <a:t>Hz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24388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Cooling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Water </a:t>
                      </a:r>
                      <a:r>
                        <a:rPr lang="en-GB" sz="1000" dirty="0" smtClean="0">
                          <a:solidFill>
                            <a:schemeClr val="tx1"/>
                          </a:solidFill>
                          <a:effectLst/>
                        </a:rPr>
                        <a:t>cooled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82417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High voltage insulation type, at the oil tank level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 smtClean="0">
                          <a:solidFill>
                            <a:schemeClr val="tx1"/>
                          </a:solidFill>
                          <a:effectLst/>
                        </a:rPr>
                        <a:t>Mineral oil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24388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</a:rPr>
                        <a:t>Maximum audible noise, at 1m from any point of cabinet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b="1" dirty="0">
                          <a:solidFill>
                            <a:schemeClr val="tx1"/>
                          </a:solidFill>
                          <a:effectLst/>
                        </a:rPr>
                        <a:t>An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75 </a:t>
                      </a:r>
                      <a:r>
                        <a:rPr lang="en-GB" sz="1000" dirty="0" err="1">
                          <a:solidFill>
                            <a:schemeClr val="tx1"/>
                          </a:solidFill>
                          <a:effectLst/>
                        </a:rPr>
                        <a:t>dBA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24388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  <a:ea typeface="ヒラギノ角ゴ Pro W3"/>
                          <a:cs typeface="Times New Roman"/>
                        </a:rPr>
                        <a:t>AC line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  <a:ea typeface="ヒラギノ角ゴ Pro W3"/>
                          <a:cs typeface="Times New Roman"/>
                        </a:rPr>
                        <a:t> power quality</a:t>
                      </a:r>
                    </a:p>
                    <a:p>
                      <a:pPr marL="171450" indent="-17145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  <a:ea typeface="ヒラギノ角ゴ Pro W3"/>
                          <a:cs typeface="Times New Roman"/>
                        </a:rPr>
                        <a:t>Total Harmonic Distortion (</a:t>
                      </a:r>
                      <a:r>
                        <a:rPr lang="en-US" sz="1000" baseline="0" dirty="0" err="1" smtClean="0">
                          <a:solidFill>
                            <a:schemeClr val="tx1"/>
                          </a:solidFill>
                          <a:effectLst/>
                          <a:latin typeface="Tahoma"/>
                          <a:ea typeface="ヒラギノ角ゴ Pro W3"/>
                          <a:cs typeface="Times New Roman"/>
                        </a:rPr>
                        <a:t>THDi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  <a:ea typeface="ヒラギノ角ゴ Pro W3"/>
                          <a:cs typeface="Times New Roman"/>
                        </a:rPr>
                        <a:t>)</a:t>
                      </a:r>
                    </a:p>
                    <a:p>
                      <a:pPr marL="171450" indent="-17145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  <a:ea typeface="ヒラギノ角ゴ Pro W3"/>
                          <a:cs typeface="Times New Roman"/>
                        </a:rPr>
                        <a:t>Flicker of current amplitude</a:t>
                      </a: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000" b="1" dirty="0" smtClean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  <a:ea typeface="ヒラギノ角ゴ Pro W3"/>
                          <a:cs typeface="Times New Roman"/>
                        </a:rPr>
                        <a:t>%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  <a:ea typeface="ヒラギノ角ゴ Pro W3"/>
                          <a:cs typeface="Times New Roman"/>
                        </a:rPr>
                        <a:t>%</a:t>
                      </a:r>
                      <a:endParaRPr lang="en-US" sz="1000" b="1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000" dirty="0" smtClean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  <a:ea typeface="ヒラギノ角ゴ Pro W3"/>
                          <a:cs typeface="Times New Roman"/>
                        </a:rPr>
                        <a:t>3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Tahoma"/>
                          <a:ea typeface="ヒラギノ角ゴ Pro W3"/>
                          <a:cs typeface="Times New Roman"/>
                        </a:rPr>
                        <a:t>5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ahoma"/>
                        <a:ea typeface="ヒラギノ角ゴ Pro W3"/>
                        <a:cs typeface="Times New Roman"/>
                      </a:endParaRPr>
                    </a:p>
                  </a:txBody>
                  <a:tcPr marL="46646" marR="466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  <p:sp>
        <p:nvSpPr>
          <p:cNvPr id="28" name="Rectangle 27"/>
          <p:cNvSpPr/>
          <p:nvPr/>
        </p:nvSpPr>
        <p:spPr>
          <a:xfrm>
            <a:off x="6485467" y="1246512"/>
            <a:ext cx="381000" cy="34713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6380133" y="1591316"/>
            <a:ext cx="10884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exceeded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485467" y="2421976"/>
            <a:ext cx="381000" cy="347134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6380133" y="2766780"/>
            <a:ext cx="5629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b="1" dirty="0" smtClean="0">
                <a:solidFill>
                  <a:srgbClr val="92D050"/>
                </a:solidFill>
              </a:rPr>
              <a:t>met</a:t>
            </a:r>
          </a:p>
        </p:txBody>
      </p:sp>
      <p:sp>
        <p:nvSpPr>
          <p:cNvPr id="32" name="Rectangle 31"/>
          <p:cNvSpPr/>
          <p:nvPr/>
        </p:nvSpPr>
        <p:spPr>
          <a:xfrm>
            <a:off x="6485467" y="3604887"/>
            <a:ext cx="381000" cy="34713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6380134" y="3949691"/>
            <a:ext cx="10884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n</a:t>
            </a:r>
            <a:r>
              <a:rPr lang="en-GB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ot met, but non-critical</a:t>
            </a:r>
          </a:p>
        </p:txBody>
      </p:sp>
    </p:spTree>
    <p:extLst>
      <p:ext uri="{BB962C8B-B14F-4D97-AF65-F5344CB8AC3E}">
        <p14:creationId xmlns:p14="http://schemas.microsoft.com/office/powerpoint/2010/main" val="390445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267" y="184146"/>
            <a:ext cx="11639384" cy="560921"/>
          </a:xfrm>
        </p:spPr>
        <p:txBody>
          <a:bodyPr/>
          <a:lstStyle/>
          <a:p>
            <a:pPr marL="3175" lvl="0" indent="4763"/>
            <a:r>
              <a:rPr lang="en-US" sz="3000" b="1" dirty="0" smtClean="0"/>
              <a:t>SML modulator schematics</a:t>
            </a:r>
            <a:endParaRPr lang="en-US" sz="30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21st June 2022</a:t>
            </a:r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IPMHVC 2022 - The Stacked Multi-Level Klystron Modulators for the ESS Linac</a:t>
            </a:r>
            <a:endParaRPr lang="sv-S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pPr/>
              <a:t>8</a:t>
            </a:fld>
            <a:endParaRPr lang="sv-SE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6981867"/>
              </p:ext>
            </p:extLst>
          </p:nvPr>
        </p:nvGraphicFramePr>
        <p:xfrm>
          <a:off x="992810" y="5415864"/>
          <a:ext cx="9802624" cy="1219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583220">
                  <a:extLst>
                    <a:ext uri="{9D8B030D-6E8A-4147-A177-3AD203B41FA5}">
                      <a16:colId xmlns:a16="http://schemas.microsoft.com/office/drawing/2014/main" val="3349812760"/>
                    </a:ext>
                  </a:extLst>
                </a:gridCol>
                <a:gridCol w="3431177">
                  <a:extLst>
                    <a:ext uri="{9D8B030D-6E8A-4147-A177-3AD203B41FA5}">
                      <a16:colId xmlns:a16="http://schemas.microsoft.com/office/drawing/2014/main" val="2513813374"/>
                    </a:ext>
                  </a:extLst>
                </a:gridCol>
                <a:gridCol w="3788227">
                  <a:extLst>
                    <a:ext uri="{9D8B030D-6E8A-4147-A177-3AD203B41FA5}">
                      <a16:colId xmlns:a16="http://schemas.microsoft.com/office/drawing/2014/main" val="3845668747"/>
                    </a:ext>
                  </a:extLst>
                </a:gridCol>
              </a:tblGrid>
              <a:tr h="209006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(1)- EMC filter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(5) - AC line filter (L</a:t>
                      </a:r>
                      <a:r>
                        <a:rPr lang="en-US" sz="1400" b="0" baseline="-25000" dirty="0" smtClean="0"/>
                        <a:t>2</a:t>
                      </a:r>
                      <a:r>
                        <a:rPr lang="en-US" sz="1400" b="0" dirty="0" smtClean="0"/>
                        <a:t> branch)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(9) - Common mode suppression capacitors</a:t>
                      </a:r>
                      <a:endParaRPr lang="en-GB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668910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(2)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- Main</a:t>
                      </a:r>
                      <a:r>
                        <a:rPr lang="en-US" sz="1400" baseline="0" dirty="0" smtClean="0"/>
                        <a:t> Circuit Breaker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(6) - </a:t>
                      </a:r>
                      <a:r>
                        <a:rPr lang="en-US" sz="1400" baseline="0" dirty="0" smtClean="0"/>
                        <a:t>AFE</a:t>
                      </a:r>
                      <a:r>
                        <a:rPr lang="en-US" sz="1400" dirty="0" smtClean="0"/>
                        <a:t> (AC/DC</a:t>
                      </a:r>
                      <a:r>
                        <a:rPr lang="en-US" sz="1400" baseline="0" dirty="0" smtClean="0"/>
                        <a:t>) + DC/DC power stacks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(10) - Main</a:t>
                      </a:r>
                      <a:r>
                        <a:rPr lang="en-US" sz="1400" baseline="0" dirty="0" smtClean="0"/>
                        <a:t> capacitor banks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0755158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(3) - AC line filter</a:t>
                      </a:r>
                      <a:r>
                        <a:rPr lang="en-US" sz="1400" baseline="0" dirty="0" smtClean="0"/>
                        <a:t> (L</a:t>
                      </a:r>
                      <a:r>
                        <a:rPr lang="en-US" sz="1400" baseline="-25000" dirty="0" smtClean="0"/>
                        <a:t>1</a:t>
                      </a:r>
                      <a:r>
                        <a:rPr lang="en-US" sz="1400" baseline="0" dirty="0" smtClean="0"/>
                        <a:t>C branch)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(7) - DC-link</a:t>
                      </a:r>
                      <a:r>
                        <a:rPr lang="en-US" sz="1400" baseline="0" dirty="0" smtClean="0"/>
                        <a:t> busses pre-charge circuits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(11) </a:t>
                      </a:r>
                      <a:r>
                        <a:rPr lang="en-SE" sz="1400" dirty="0" smtClean="0"/>
                        <a:t>–</a:t>
                      </a:r>
                      <a:r>
                        <a:rPr lang="en-US" sz="1400" dirty="0" smtClean="0"/>
                        <a:t> H-bridge (DC/AC) power stacks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1137181"/>
                  </a:ext>
                </a:extLst>
              </a:tr>
              <a:tr h="20900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(4) - AC contactors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(8) - DC filter inductors</a:t>
                      </a:r>
                      <a:r>
                        <a:rPr lang="en-US" sz="1400" baseline="0" dirty="0" smtClean="0"/>
                        <a:t>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(12) </a:t>
                      </a:r>
                      <a:r>
                        <a:rPr lang="en-SE" sz="1400" dirty="0" smtClean="0"/>
                        <a:t>–</a:t>
                      </a:r>
                      <a:r>
                        <a:rPr lang="en-US" sz="1400" dirty="0" smtClean="0"/>
                        <a:t> Oil tank assembly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805961"/>
                  </a:ext>
                </a:extLst>
              </a:tr>
            </a:tbl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267" y="602341"/>
            <a:ext cx="11735718" cy="480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052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267" y="184146"/>
            <a:ext cx="11639384" cy="560921"/>
          </a:xfrm>
        </p:spPr>
        <p:txBody>
          <a:bodyPr/>
          <a:lstStyle/>
          <a:p>
            <a:pPr marL="3175" lvl="0" indent="4763"/>
            <a:r>
              <a:rPr lang="en-US" sz="3000" b="1" dirty="0" smtClean="0"/>
              <a:t>Full Scale Units, rated at 115kV/100A ; 3.5ms/14Hz</a:t>
            </a:r>
            <a:endParaRPr lang="en-US" sz="30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21st June 2022</a:t>
            </a:r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IPMHVC 2022 - The Stacked Multi-Level Klystron Modulators for the ESS Linac</a:t>
            </a:r>
            <a:endParaRPr lang="sv-S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pPr/>
              <a:t>9</a:t>
            </a:fld>
            <a:endParaRPr lang="sv-SE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9167" y="1415416"/>
            <a:ext cx="5323958" cy="383529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 rot="202155">
            <a:off x="1755229" y="4159655"/>
            <a:ext cx="225583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500" b="1" dirty="0" smtClean="0">
                <a:solidFill>
                  <a:schemeClr val="tx2"/>
                </a:solidFill>
              </a:rPr>
              <a:t>Integrated oil spill bin</a:t>
            </a:r>
            <a:endParaRPr lang="en-GB" sz="1500" dirty="0">
              <a:solidFill>
                <a:schemeClr val="tx2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202155">
            <a:off x="940669" y="5004189"/>
            <a:ext cx="383247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500" b="1" dirty="0" smtClean="0">
                <a:solidFill>
                  <a:schemeClr val="tx2"/>
                </a:solidFill>
              </a:rPr>
              <a:t>All in one frame with permanently mounted wheels for easy transportation</a:t>
            </a:r>
            <a:endParaRPr lang="en-GB" sz="1500" dirty="0">
              <a:solidFill>
                <a:schemeClr val="tx2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293003" y="3615562"/>
            <a:ext cx="448975" cy="73614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1733006" y="4894217"/>
            <a:ext cx="113211" cy="13933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656481" y="5584752"/>
            <a:ext cx="3909144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8438" indent="-19843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 smtClean="0"/>
              <a:t>Total footprint: </a:t>
            </a:r>
            <a:r>
              <a:rPr lang="en-GB" sz="1700" dirty="0" smtClean="0">
                <a:solidFill>
                  <a:srgbClr val="FF0000"/>
                </a:solidFill>
              </a:rPr>
              <a:t>4.2m x 1.4m</a:t>
            </a:r>
          </a:p>
          <a:p>
            <a:pPr marL="198438" indent="-19843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 smtClean="0"/>
              <a:t>Total weight: </a:t>
            </a:r>
            <a:r>
              <a:rPr lang="en-GB" sz="1700" dirty="0" smtClean="0">
                <a:solidFill>
                  <a:srgbClr val="FF0000"/>
                </a:solidFill>
              </a:rPr>
              <a:t>&lt; 12 tons (with oil);</a:t>
            </a:r>
          </a:p>
          <a:p>
            <a:pPr marL="198438" indent="-19843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 smtClean="0"/>
              <a:t>Total volume of oil: </a:t>
            </a:r>
            <a:r>
              <a:rPr lang="en-GB" sz="1700" dirty="0" smtClean="0">
                <a:solidFill>
                  <a:srgbClr val="FF0000"/>
                </a:solidFill>
              </a:rPr>
              <a:t>~ 2000 litters</a:t>
            </a:r>
            <a:r>
              <a:rPr lang="en-GB" sz="1700" b="1" dirty="0" smtClean="0"/>
              <a:t>;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182153" y="936928"/>
            <a:ext cx="5765416" cy="5725883"/>
            <a:chOff x="6182153" y="936928"/>
            <a:chExt cx="5765416" cy="572588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182153" y="4433910"/>
              <a:ext cx="3717845" cy="2228901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066185" y="1013964"/>
              <a:ext cx="4828160" cy="3419946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977810" y="4471252"/>
              <a:ext cx="1907825" cy="1885376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6627223" y="1401451"/>
              <a:ext cx="1811383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1500" b="1" dirty="0" smtClean="0">
                  <a:solidFill>
                    <a:schemeClr val="tx2"/>
                  </a:solidFill>
                </a:rPr>
                <a:t>Retractable HV oil tank for easier access</a:t>
              </a:r>
              <a:endParaRPr lang="en-GB" sz="1500" dirty="0">
                <a:solidFill>
                  <a:schemeClr val="tx2"/>
                </a:solidFill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7853736" y="2117500"/>
              <a:ext cx="236683" cy="590458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10940431" y="3543227"/>
              <a:ext cx="897505" cy="258186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 rot="20654193">
              <a:off x="11168598" y="3600364"/>
              <a:ext cx="63998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b="1" dirty="0" smtClean="0">
                  <a:solidFill>
                    <a:srgbClr val="FF0000"/>
                  </a:solidFill>
                </a:rPr>
                <a:t>1.4m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9507740" y="958295"/>
              <a:ext cx="2079305" cy="442020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/>
            <p:cNvSpPr/>
            <p:nvPr/>
          </p:nvSpPr>
          <p:spPr>
            <a:xfrm rot="724166">
              <a:off x="10306829" y="962701"/>
              <a:ext cx="80654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b="1" dirty="0" smtClean="0">
                  <a:solidFill>
                    <a:srgbClr val="FF0000"/>
                  </a:solidFill>
                </a:rPr>
                <a:t>~3.8m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11624586" y="1471923"/>
              <a:ext cx="213350" cy="1975387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 rot="15882658">
              <a:off x="11462405" y="1904499"/>
              <a:ext cx="66255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b="1" dirty="0" smtClean="0">
                  <a:solidFill>
                    <a:srgbClr val="FF0000"/>
                  </a:solidFill>
                </a:rPr>
                <a:t>2.4m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0901557" y="936928"/>
              <a:ext cx="992788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500" b="1" dirty="0" smtClean="0">
                  <a:solidFill>
                    <a:schemeClr val="tx2"/>
                  </a:solidFill>
                </a:rPr>
                <a:t>Compact</a:t>
              </a:r>
              <a:endParaRPr lang="en-GB" sz="1500" dirty="0">
                <a:solidFill>
                  <a:schemeClr val="tx2"/>
                </a:solidFill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H="1">
              <a:off x="11321798" y="1181151"/>
              <a:ext cx="13254" cy="156311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ounded Rectangle 26"/>
            <p:cNvSpPr/>
            <p:nvPr/>
          </p:nvSpPr>
          <p:spPr>
            <a:xfrm rot="594775">
              <a:off x="7239358" y="2576697"/>
              <a:ext cx="3001746" cy="1308419"/>
            </a:xfrm>
            <a:prstGeom prst="roundRect">
              <a:avLst/>
            </a:prstGeom>
            <a:noFill/>
            <a:ln w="19050"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ounded Rectangle 27"/>
            <p:cNvSpPr/>
            <p:nvPr/>
          </p:nvSpPr>
          <p:spPr>
            <a:xfrm rot="21122980">
              <a:off x="8790850" y="5189297"/>
              <a:ext cx="891732" cy="916260"/>
            </a:xfrm>
            <a:prstGeom prst="roundRect">
              <a:avLst/>
            </a:prstGeom>
            <a:noFill/>
            <a:ln w="19050"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ight Arrow 28"/>
            <p:cNvSpPr/>
            <p:nvPr/>
          </p:nvSpPr>
          <p:spPr>
            <a:xfrm rot="5967738">
              <a:off x="7545217" y="4153316"/>
              <a:ext cx="873369" cy="188699"/>
            </a:xfrm>
            <a:prstGeom prst="rightArrow">
              <a:avLst/>
            </a:prstGeom>
            <a:solidFill>
              <a:srgbClr val="FFFF66"/>
            </a:solidFill>
            <a:ln w="28575"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Curved Right Arrow 29"/>
            <p:cNvSpPr/>
            <p:nvPr/>
          </p:nvSpPr>
          <p:spPr>
            <a:xfrm rot="15980652">
              <a:off x="9623796" y="5679303"/>
              <a:ext cx="345356" cy="1149981"/>
            </a:xfrm>
            <a:prstGeom prst="curvedRightArrow">
              <a:avLst>
                <a:gd name="adj1" fmla="val 50000"/>
                <a:gd name="adj2" fmla="val 115012"/>
                <a:gd name="adj3" fmla="val 25000"/>
              </a:avLst>
            </a:prstGeom>
            <a:solidFill>
              <a:srgbClr val="FFFF66"/>
            </a:solidFill>
            <a:ln w="28575">
              <a:solidFill>
                <a:srgbClr val="FFCC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0582472" y="6252560"/>
              <a:ext cx="1250911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500" b="1" dirty="0" smtClean="0">
                  <a:solidFill>
                    <a:schemeClr val="tx2"/>
                  </a:solidFill>
                </a:rPr>
                <a:t>HV module</a:t>
              </a:r>
              <a:endParaRPr lang="en-GB" sz="1500" dirty="0">
                <a:solidFill>
                  <a:schemeClr val="tx2"/>
                </a:solidFill>
              </a:endParaRP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H="1" flipV="1">
              <a:off x="11140540" y="5658959"/>
              <a:ext cx="162638" cy="242466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1782930" y="766432"/>
            <a:ext cx="5200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b="1" dirty="0" smtClean="0"/>
              <a:t>Design of full scale modulator completed, ready for call for tender</a:t>
            </a:r>
            <a:endParaRPr lang="en-GB" b="1" dirty="0"/>
          </a:p>
        </p:txBody>
      </p:sp>
      <p:grpSp>
        <p:nvGrpSpPr>
          <p:cNvPr id="34" name="Group 33"/>
          <p:cNvGrpSpPr/>
          <p:nvPr/>
        </p:nvGrpSpPr>
        <p:grpSpPr>
          <a:xfrm>
            <a:off x="645704" y="745067"/>
            <a:ext cx="1244015" cy="646331"/>
            <a:chOff x="383829" y="1354452"/>
            <a:chExt cx="1244015" cy="646331"/>
          </a:xfrm>
        </p:grpSpPr>
        <p:sp>
          <p:nvSpPr>
            <p:cNvPr id="35" name="Rectangle 34"/>
            <p:cNvSpPr/>
            <p:nvPr/>
          </p:nvSpPr>
          <p:spPr>
            <a:xfrm>
              <a:off x="816788" y="1354452"/>
              <a:ext cx="81105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FF5050"/>
                  </a:solidFill>
                  <a:latin typeface="Broadway" panose="04040905080B02020502" pitchFamily="82" charset="0"/>
                </a:rPr>
                <a:t>Sept.</a:t>
              </a:r>
            </a:p>
            <a:p>
              <a:pPr algn="ctr"/>
              <a:r>
                <a:rPr lang="en-GB" b="1" dirty="0" smtClean="0">
                  <a:solidFill>
                    <a:srgbClr val="FF5050"/>
                  </a:solidFill>
                  <a:latin typeface="Broadway" panose="04040905080B02020502" pitchFamily="82" charset="0"/>
                </a:rPr>
                <a:t>2016</a:t>
              </a:r>
              <a:endParaRPr lang="en-US" b="1" dirty="0">
                <a:solidFill>
                  <a:srgbClr val="FF5050"/>
                </a:solidFill>
                <a:latin typeface="Broadway" panose="04040905080B02020502" pitchFamily="82" charset="0"/>
              </a:endParaRPr>
            </a:p>
          </p:txBody>
        </p:sp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829" y="1446153"/>
              <a:ext cx="486609" cy="4870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26855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ESS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99DC"/>
      </a:accent1>
      <a:accent2>
        <a:srgbClr val="003366"/>
      </a:accent2>
      <a:accent3>
        <a:srgbClr val="99BE00"/>
      </a:accent3>
      <a:accent4>
        <a:srgbClr val="006646"/>
      </a:accent4>
      <a:accent5>
        <a:srgbClr val="FF7D00"/>
      </a:accent5>
      <a:accent6>
        <a:srgbClr val="821482"/>
      </a:accent6>
      <a:hlink>
        <a:srgbClr val="0099DC"/>
      </a:hlink>
      <a:folHlink>
        <a:srgbClr val="0099DC"/>
      </a:folHlink>
    </a:clrScheme>
    <a:fontScheme name="ESS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rgbClr val="FF0000"/>
          </a:solidFill>
          <a:headEnd type="none" w="med" len="med"/>
          <a:tailEnd type="triangl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smtClean="0">
            <a:solidFill>
              <a:srgbClr val="666666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SS0013_ESS_191217" id="{25A5AE2A-28F6-4104-8C72-7304B1F48254}" vid="{320E9B42-7F55-4E52-AA64-0C45CA88F265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Office-tema</Template>
  <TotalTime>64556</TotalTime>
  <Words>2630</Words>
  <Application>Microsoft Office PowerPoint</Application>
  <PresentationFormat>Widescreen</PresentationFormat>
  <Paragraphs>509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8" baseType="lpstr">
      <vt:lpstr>Microsoft YaHei</vt:lpstr>
      <vt:lpstr>ＭＳ Ｐゴシック</vt:lpstr>
      <vt:lpstr>Arial</vt:lpstr>
      <vt:lpstr>Broadway</vt:lpstr>
      <vt:lpstr>Calibri</vt:lpstr>
      <vt:lpstr>Cambria</vt:lpstr>
      <vt:lpstr>Franklin Gothic Book</vt:lpstr>
      <vt:lpstr>Helvetica</vt:lpstr>
      <vt:lpstr>Segoe UI</vt:lpstr>
      <vt:lpstr>Segoe UI Light</vt:lpstr>
      <vt:lpstr>Segoe UI Semibold</vt:lpstr>
      <vt:lpstr>Tahoma</vt:lpstr>
      <vt:lpstr>Times New Roman</vt:lpstr>
      <vt:lpstr>Wingdings</vt:lpstr>
      <vt:lpstr>ヒラギノ角ゴ Pro W3</vt:lpstr>
      <vt:lpstr>Office-tema</vt:lpstr>
      <vt:lpstr>PowerPoint Presentation</vt:lpstr>
      <vt:lpstr>Synopsis – ESS facility</vt:lpstr>
      <vt:lpstr>Synopsis – ESS accelerator</vt:lpstr>
      <vt:lpstr>ESS modulator development strategy #1</vt:lpstr>
      <vt:lpstr>ESS modulator development strategy #2</vt:lpstr>
      <vt:lpstr>ESS modulator development strategy #3 – SML modulator</vt:lpstr>
      <vt:lpstr>SML Modulator main parameters</vt:lpstr>
      <vt:lpstr>SML modulator schematics</vt:lpstr>
      <vt:lpstr>Full Scale Units, rated at 115kV/100A ; 3.5ms/14Hz</vt:lpstr>
      <vt:lpstr>Part I – Low Voltage power conversion cabinet</vt:lpstr>
      <vt:lpstr>Part I – Low Voltage power conversion cabinet</vt:lpstr>
      <vt:lpstr>Power Stacks</vt:lpstr>
      <vt:lpstr>AC line and DC filter inductors</vt:lpstr>
      <vt:lpstr>Main Capacitor Banks</vt:lpstr>
      <vt:lpstr>Part II – High Voltage oil tank assembly</vt:lpstr>
      <vt:lpstr>Part II – High Voltage oil tank assembly</vt:lpstr>
      <vt:lpstr> Part II – High Voltage Oil Tank Assembly</vt:lpstr>
      <vt:lpstr>HV rectifier box</vt:lpstr>
      <vt:lpstr>HV output stage (Connectors, instrumentation, arc protection)</vt:lpstr>
      <vt:lpstr>Arc Protection Box</vt:lpstr>
      <vt:lpstr>Extraction and opening of oil tank assembly</vt:lpstr>
      <vt:lpstr>Control system</vt:lpstr>
      <vt:lpstr>Experimental results on resistive dummy load – HV Pulse Quality: Rise time, Overshoot, Flat-top Droop, Flat-top Ripple</vt:lpstr>
      <vt:lpstr>Experimental results on resistive dummy load – HV Pulse Quality:  Pulse-to-pulse reproducibility</vt:lpstr>
      <vt:lpstr>Experimental results on resistive dummy load – HV Pulse Quality:  Power ramping up/down</vt:lpstr>
      <vt:lpstr>PowerPoint Presentation</vt:lpstr>
      <vt:lpstr>Arc simulation tests</vt:lpstr>
      <vt:lpstr>PowerPoint Presentation</vt:lpstr>
      <vt:lpstr>SML Modulator main features and performance</vt:lpstr>
      <vt:lpstr>PowerPoint Presentation</vt:lpstr>
      <vt:lpstr>PowerPoint Presentation</vt:lpstr>
      <vt:lpstr>Acknowledgements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martin.sjostrand@esss.se</dc:creator>
  <cp:lastModifiedBy>Carlos De Almeida Martins</cp:lastModifiedBy>
  <cp:revision>1365</cp:revision>
  <cp:lastPrinted>2020-04-24T09:31:57Z</cp:lastPrinted>
  <dcterms:created xsi:type="dcterms:W3CDTF">2020-01-21T09:56:49Z</dcterms:created>
  <dcterms:modified xsi:type="dcterms:W3CDTF">2022-07-04T09:23:09Z</dcterms:modified>
</cp:coreProperties>
</file>